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329" r:id="rId3"/>
    <p:sldId id="428" r:id="rId4"/>
    <p:sldId id="423" r:id="rId5"/>
    <p:sldId id="405" r:id="rId6"/>
    <p:sldId id="361" r:id="rId7"/>
    <p:sldId id="408" r:id="rId8"/>
    <p:sldId id="406" r:id="rId9"/>
    <p:sldId id="433" r:id="rId10"/>
    <p:sldId id="434" r:id="rId11"/>
    <p:sldId id="435" r:id="rId12"/>
    <p:sldId id="436" r:id="rId13"/>
    <p:sldId id="432" r:id="rId14"/>
    <p:sldId id="421" r:id="rId15"/>
    <p:sldId id="422" r:id="rId16"/>
    <p:sldId id="411" r:id="rId17"/>
    <p:sldId id="412" r:id="rId18"/>
    <p:sldId id="437" r:id="rId19"/>
    <p:sldId id="438" r:id="rId20"/>
    <p:sldId id="439" r:id="rId21"/>
    <p:sldId id="440" r:id="rId22"/>
    <p:sldId id="441" r:id="rId23"/>
    <p:sldId id="360" r:id="rId24"/>
    <p:sldId id="276" r:id="rId25"/>
    <p:sldId id="277" r:id="rId26"/>
    <p:sldId id="371" r:id="rId27"/>
    <p:sldId id="278" r:id="rId28"/>
    <p:sldId id="279" r:id="rId29"/>
    <p:sldId id="372" r:id="rId30"/>
    <p:sldId id="375" r:id="rId31"/>
    <p:sldId id="378" r:id="rId32"/>
    <p:sldId id="380" r:id="rId33"/>
    <p:sldId id="381" r:id="rId34"/>
    <p:sldId id="382" r:id="rId35"/>
    <p:sldId id="383" r:id="rId36"/>
    <p:sldId id="424" r:id="rId37"/>
    <p:sldId id="384" r:id="rId38"/>
    <p:sldId id="385" r:id="rId39"/>
    <p:sldId id="386" r:id="rId40"/>
    <p:sldId id="388" r:id="rId41"/>
    <p:sldId id="387" r:id="rId42"/>
    <p:sldId id="349" r:id="rId43"/>
    <p:sldId id="350" r:id="rId44"/>
    <p:sldId id="351" r:id="rId45"/>
    <p:sldId id="352" r:id="rId46"/>
    <p:sldId id="353" r:id="rId47"/>
    <p:sldId id="354" r:id="rId48"/>
    <p:sldId id="347" r:id="rId49"/>
    <p:sldId id="348" r:id="rId50"/>
    <p:sldId id="342" r:id="rId51"/>
    <p:sldId id="343" r:id="rId52"/>
    <p:sldId id="344" r:id="rId53"/>
    <p:sldId id="345" r:id="rId54"/>
    <p:sldId id="426" r:id="rId55"/>
    <p:sldId id="42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6" autoAdjust="0"/>
    <p:restoredTop sz="94655" autoAdjust="0"/>
  </p:normalViewPr>
  <p:slideViewPr>
    <p:cSldViewPr>
      <p:cViewPr varScale="1">
        <p:scale>
          <a:sx n="111" d="100"/>
          <a:sy n="111" d="100"/>
        </p:scale>
        <p:origin x="-16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0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F2A244-5193-427A-9829-47011BBA0345}" type="datetimeFigureOut">
              <a:rPr lang="en-US" smtClean="0"/>
              <a:pPr/>
              <a:t>6/18/2019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A87B909-3D0C-4366-A00B-200392FD9B40}" type="slidenum">
              <a:rPr lang="en-US" smtClean="0"/>
              <a:pPr/>
              <a:t>‹#›</a:t>
            </a:fld>
            <a:endParaRPr lang="en-US"/>
          </a:p>
        </p:txBody>
      </p:sp>
    </p:spTree>
    <p:extLst>
      <p:ext uri="{BB962C8B-B14F-4D97-AF65-F5344CB8AC3E}">
        <p14:creationId xmlns:p14="http://schemas.microsoft.com/office/powerpoint/2010/main" val="29332491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0298C2-0563-49E2-AD6A-59F1AEFB2BF2}" type="datetimeFigureOut">
              <a:rPr lang="en-US" smtClean="0"/>
              <a:pPr/>
              <a:t>6/18/2019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854EE5-754F-47B7-8030-B866B8E71520}" type="slidenum">
              <a:rPr lang="en-US" smtClean="0"/>
              <a:pPr/>
              <a:t>‹#›</a:t>
            </a:fld>
            <a:endParaRPr lang="en-US"/>
          </a:p>
        </p:txBody>
      </p:sp>
    </p:spTree>
    <p:extLst>
      <p:ext uri="{BB962C8B-B14F-4D97-AF65-F5344CB8AC3E}">
        <p14:creationId xmlns:p14="http://schemas.microsoft.com/office/powerpoint/2010/main" val="247073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001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71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U:\PM LLC\Logo - PMILLC.png"/>
          <p:cNvPicPr>
            <a:picLocks noChangeAspect="1" noChangeArrowheads="1"/>
          </p:cNvPicPr>
          <p:nvPr userDrawn="1"/>
        </p:nvPicPr>
        <p:blipFill>
          <a:blip r:embed="rId2" cstate="print"/>
          <a:srcRect/>
          <a:stretch>
            <a:fillRect/>
          </a:stretch>
        </p:blipFill>
        <p:spPr bwMode="auto">
          <a:xfrm rot="5400000">
            <a:off x="7152547" y="1610453"/>
            <a:ext cx="3601906" cy="381000"/>
          </a:xfrm>
          <a:prstGeom prst="rect">
            <a:avLst/>
          </a:prstGeom>
          <a:noFill/>
        </p:spPr>
      </p:pic>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extLst>
      <p:ext uri="{BB962C8B-B14F-4D97-AF65-F5344CB8AC3E}">
        <p14:creationId xmlns:p14="http://schemas.microsoft.com/office/powerpoint/2010/main" val="2281483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txBox="1">
            <a:spLocks/>
          </p:cNvSpPr>
          <p:nvPr/>
        </p:nvSpPr>
        <p:spPr>
          <a:xfrm>
            <a:off x="609600" y="6508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6068155"/>
            <a:ext cx="1219200" cy="625740"/>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esco-adve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p:nvSpPr>
        <p:spPr bwMode="auto">
          <a:xfrm>
            <a:off x="0" y="3632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5"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6"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68" y="1983921"/>
            <a:ext cx="1828800" cy="90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020368" y="1425577"/>
            <a:ext cx="5486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b="1" dirty="0">
                <a:solidFill>
                  <a:srgbClr val="2F549D"/>
                </a:solidFill>
              </a:rPr>
              <a:t>Electric Vehicle Chargers: </a:t>
            </a:r>
            <a:r>
              <a:rPr lang="en-US" altLang="en-US" b="1" dirty="0" smtClean="0">
                <a:solidFill>
                  <a:srgbClr val="2F549D"/>
                </a:solidFill>
              </a:rPr>
              <a:t>Trends in the Marketplace and What They Mean for Utilities</a:t>
            </a:r>
            <a:endParaRPr lang="en-US" altLang="en-US" b="1" dirty="0">
              <a:solidFill>
                <a:srgbClr val="2F549D"/>
              </a:solidFill>
            </a:endParaRPr>
          </a:p>
        </p:txBody>
      </p:sp>
      <p:pic>
        <p:nvPicPr>
          <p:cNvPr id="9"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876425"/>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Bill Hardy,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a:t>
            </a:r>
            <a:r>
              <a:rPr lang="en-US" altLang="en-US" sz="1600" i="1" dirty="0" smtClean="0">
                <a:solidFill>
                  <a:schemeClr val="bg1"/>
                </a:solidFill>
              </a:rPr>
              <a:t>North Carolina Meter School</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Emerging Technologies</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Tuesday, June 25</a:t>
            </a:r>
            <a:r>
              <a:rPr lang="en-US" altLang="en-US" sz="1600" i="1" smtClean="0">
                <a:solidFill>
                  <a:schemeClr val="bg1"/>
                </a:solidFill>
              </a:rPr>
              <a:t>, </a:t>
            </a:r>
            <a:r>
              <a:rPr lang="en-US" altLang="en-US" sz="1600" i="1" smtClean="0">
                <a:solidFill>
                  <a:schemeClr val="bg1"/>
                </a:solidFill>
              </a:rPr>
              <a:t>2019 at 1:45 p.m.</a:t>
            </a:r>
            <a:endParaRPr lang="en-US" altLang="en-US" sz="16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10</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9F223F53-B04E-4958-88EA-6564A831B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67291"/>
            <a:ext cx="6958775" cy="5462860"/>
          </a:xfrm>
          <a:prstGeom prst="rect">
            <a:avLst/>
          </a:prstGeom>
        </p:spPr>
      </p:pic>
      <p:pic>
        <p:nvPicPr>
          <p:cNvPr id="9" name="Picture 2" descr="Image: combo connector inlet - BMW website -press release of 5-3-12.jpg">
            <a:extLst>
              <a:ext uri="{FF2B5EF4-FFF2-40B4-BE49-F238E27FC236}">
                <a16:creationId xmlns:a16="http://schemas.microsoft.com/office/drawing/2014/main" xmlns="" id="{B6B68C69-5621-438D-899F-493B75BC2468}"/>
              </a:ext>
            </a:extLst>
          </p:cNvPr>
          <p:cNvPicPr>
            <a:picLocks noChangeAspect="1" noChangeArrowheads="1"/>
          </p:cNvPicPr>
          <p:nvPr/>
        </p:nvPicPr>
        <p:blipFill>
          <a:blip r:embed="rId3"/>
          <a:srcRect/>
          <a:stretch>
            <a:fillRect/>
          </a:stretch>
        </p:blipFill>
        <p:spPr bwMode="auto">
          <a:xfrm>
            <a:off x="7569499" y="1600201"/>
            <a:ext cx="1269701" cy="1380431"/>
          </a:xfrm>
          <a:prstGeom prst="rect">
            <a:avLst/>
          </a:prstGeom>
          <a:noFill/>
        </p:spPr>
      </p:pic>
      <p:sp>
        <p:nvSpPr>
          <p:cNvPr id="7" name="TextBox 6">
            <a:extLst>
              <a:ext uri="{FF2B5EF4-FFF2-40B4-BE49-F238E27FC236}">
                <a16:creationId xmlns:a16="http://schemas.microsoft.com/office/drawing/2014/main" xmlns="" id="{D6FEF316-CC7E-486C-8047-29850CFA7BB2}"/>
              </a:ext>
            </a:extLst>
          </p:cNvPr>
          <p:cNvSpPr txBox="1"/>
          <p:nvPr/>
        </p:nvSpPr>
        <p:spPr>
          <a:xfrm>
            <a:off x="7561729" y="3431309"/>
            <a:ext cx="1125071" cy="923330"/>
          </a:xfrm>
          <a:prstGeom prst="rect">
            <a:avLst/>
          </a:prstGeom>
          <a:noFill/>
        </p:spPr>
        <p:txBody>
          <a:bodyPr wrap="square" rtlCol="0">
            <a:spAutoFit/>
          </a:bodyPr>
          <a:lstStyle/>
          <a:p>
            <a:r>
              <a:rPr lang="en-US" dirty="0"/>
              <a:t>Sites:</a:t>
            </a:r>
          </a:p>
          <a:p>
            <a:r>
              <a:rPr lang="en-US" dirty="0"/>
              <a:t>2,042</a:t>
            </a:r>
          </a:p>
          <a:p>
            <a:endParaRPr lang="en-US" dirty="0"/>
          </a:p>
        </p:txBody>
      </p:sp>
    </p:spTree>
    <p:extLst>
      <p:ext uri="{BB962C8B-B14F-4D97-AF65-F5344CB8AC3E}">
        <p14:creationId xmlns:p14="http://schemas.microsoft.com/office/powerpoint/2010/main" val="277176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err="1">
                <a:latin typeface="Arial" panose="020B0604020202020204" pitchFamily="34" charset="0"/>
                <a:cs typeface="Arial" panose="020B0604020202020204" pitchFamily="34" charset="0"/>
              </a:rPr>
              <a:t>CHadeMO</a:t>
            </a:r>
            <a:r>
              <a:rPr lang="en-US" sz="4000" dirty="0">
                <a:latin typeface="Arial" panose="020B0604020202020204" pitchFamily="34" charset="0"/>
                <a:cs typeface="Arial" panose="020B0604020202020204" pitchFamily="34" charset="0"/>
              </a:rPr>
              <a:t>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11</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7" name="Picture 6" descr="A close up of a map&#10;&#10;Description automatically generated">
            <a:extLst>
              <a:ext uri="{FF2B5EF4-FFF2-40B4-BE49-F238E27FC236}">
                <a16:creationId xmlns:a16="http://schemas.microsoft.com/office/drawing/2014/main" xmlns="" id="{38E3A0E9-6670-4962-A73A-A2522081F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82" y="1352945"/>
            <a:ext cx="7010401" cy="5487126"/>
          </a:xfrm>
          <a:prstGeom prst="rect">
            <a:avLst/>
          </a:prstGeom>
        </p:spPr>
      </p:pic>
      <p:sp>
        <p:nvSpPr>
          <p:cNvPr id="8" name="TextBox 7">
            <a:extLst>
              <a:ext uri="{FF2B5EF4-FFF2-40B4-BE49-F238E27FC236}">
                <a16:creationId xmlns:a16="http://schemas.microsoft.com/office/drawing/2014/main" xmlns="" id="{F9492CD4-EEDD-4F8E-9F4C-43E6C2311B80}"/>
              </a:ext>
            </a:extLst>
          </p:cNvPr>
          <p:cNvSpPr txBox="1"/>
          <p:nvPr/>
        </p:nvSpPr>
        <p:spPr>
          <a:xfrm>
            <a:off x="7582647" y="2417861"/>
            <a:ext cx="1125071" cy="923330"/>
          </a:xfrm>
          <a:prstGeom prst="rect">
            <a:avLst/>
          </a:prstGeom>
          <a:noFill/>
        </p:spPr>
        <p:txBody>
          <a:bodyPr wrap="square" rtlCol="0">
            <a:spAutoFit/>
          </a:bodyPr>
          <a:lstStyle/>
          <a:p>
            <a:r>
              <a:rPr lang="en-US" dirty="0"/>
              <a:t>Sites:</a:t>
            </a:r>
          </a:p>
          <a:p>
            <a:r>
              <a:rPr lang="en-US" dirty="0"/>
              <a:t>2,348</a:t>
            </a:r>
          </a:p>
          <a:p>
            <a:endParaRPr lang="en-US" dirty="0"/>
          </a:p>
        </p:txBody>
      </p:sp>
    </p:spTree>
    <p:extLst>
      <p:ext uri="{BB962C8B-B14F-4D97-AF65-F5344CB8AC3E}">
        <p14:creationId xmlns:p14="http://schemas.microsoft.com/office/powerpoint/2010/main" val="48754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Tesla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12</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EF2818FA-20C2-477D-B312-E440FE6A7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3844"/>
            <a:ext cx="7030550" cy="5524803"/>
          </a:xfrm>
          <a:prstGeom prst="rect">
            <a:avLst/>
          </a:prstGeom>
        </p:spPr>
      </p:pic>
    </p:spTree>
    <p:extLst>
      <p:ext uri="{BB962C8B-B14F-4D97-AF65-F5344CB8AC3E}">
        <p14:creationId xmlns:p14="http://schemas.microsoft.com/office/powerpoint/2010/main" val="37805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Market Direction</a:t>
            </a:r>
          </a:p>
          <a:p>
            <a:pPr lvl="1"/>
            <a:r>
              <a:rPr lang="en-US" dirty="0"/>
              <a:t>Higher current, higher voltage</a:t>
            </a:r>
          </a:p>
          <a:p>
            <a:pPr lvl="2"/>
            <a:r>
              <a:rPr lang="en-US" dirty="0"/>
              <a:t>Typical J1772 or </a:t>
            </a:r>
            <a:r>
              <a:rPr lang="en-US" dirty="0" err="1"/>
              <a:t>CHadeMO</a:t>
            </a:r>
            <a:r>
              <a:rPr lang="en-US" dirty="0"/>
              <a:t> 50kW or 100kW</a:t>
            </a:r>
          </a:p>
          <a:p>
            <a:pPr lvl="2"/>
            <a:r>
              <a:rPr lang="en-US" dirty="0"/>
              <a:t>Tesla </a:t>
            </a:r>
            <a:r>
              <a:rPr lang="en-US" dirty="0" err="1"/>
              <a:t>SuperCharger</a:t>
            </a:r>
            <a:r>
              <a:rPr lang="en-US" dirty="0"/>
              <a:t> 90kW or 120kW</a:t>
            </a:r>
          </a:p>
          <a:p>
            <a:pPr lvl="1"/>
            <a:r>
              <a:rPr lang="en-US" dirty="0"/>
              <a:t>Tesla just announced V2 </a:t>
            </a:r>
            <a:r>
              <a:rPr lang="en-US" dirty="0" err="1"/>
              <a:t>SuperCharger</a:t>
            </a:r>
            <a:endParaRPr lang="en-US" dirty="0"/>
          </a:p>
          <a:p>
            <a:pPr lvl="2"/>
            <a:r>
              <a:rPr lang="en-US" dirty="0">
                <a:solidFill>
                  <a:srgbClr val="FF0000"/>
                </a:solidFill>
              </a:rPr>
              <a:t>145kW</a:t>
            </a:r>
            <a:r>
              <a:rPr lang="en-US" dirty="0"/>
              <a:t> charge rate</a:t>
            </a:r>
          </a:p>
          <a:p>
            <a:pPr lvl="1"/>
            <a:r>
              <a:rPr lang="en-US" dirty="0"/>
              <a:t>First ABB </a:t>
            </a:r>
            <a:r>
              <a:rPr lang="en-US" dirty="0">
                <a:solidFill>
                  <a:srgbClr val="FF0000"/>
                </a:solidFill>
              </a:rPr>
              <a:t>350kW</a:t>
            </a:r>
            <a:r>
              <a:rPr lang="en-US" dirty="0"/>
              <a:t> chargers installed Dec 2018 as part of VW backed network</a:t>
            </a:r>
          </a:p>
          <a:p>
            <a:pPr lvl="1"/>
            <a:r>
              <a:rPr lang="en-US" dirty="0"/>
              <a:t>ChargePoint has announced a </a:t>
            </a:r>
            <a:r>
              <a:rPr lang="en-US" dirty="0">
                <a:solidFill>
                  <a:srgbClr val="FF0000"/>
                </a:solidFill>
              </a:rPr>
              <a:t>500kW</a:t>
            </a:r>
            <a:r>
              <a:rPr lang="en-US" dirty="0"/>
              <a:t> DC system</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13</a:t>
            </a:fld>
            <a:endParaRPr lang="en-US"/>
          </a:p>
        </p:txBody>
      </p:sp>
      <p:pic>
        <p:nvPicPr>
          <p:cNvPr id="4" name="Picture 3">
            <a:extLst>
              <a:ext uri="{FF2B5EF4-FFF2-40B4-BE49-F238E27FC236}">
                <a16:creationId xmlns:a16="http://schemas.microsoft.com/office/drawing/2014/main" xmlns="" id="{681DEB3C-347E-423F-8C78-29A724085A18}"/>
              </a:ext>
            </a:extLst>
          </p:cNvPr>
          <p:cNvPicPr>
            <a:picLocks noChangeAspect="1"/>
          </p:cNvPicPr>
          <p:nvPr/>
        </p:nvPicPr>
        <p:blipFill>
          <a:blip r:embed="rId2"/>
          <a:stretch>
            <a:fillRect/>
          </a:stretch>
        </p:blipFill>
        <p:spPr>
          <a:xfrm>
            <a:off x="7505700" y="1407459"/>
            <a:ext cx="1181100" cy="2733675"/>
          </a:xfrm>
          <a:prstGeom prst="rect">
            <a:avLst/>
          </a:prstGeom>
        </p:spPr>
      </p:pic>
    </p:spTree>
    <p:extLst>
      <p:ext uri="{BB962C8B-B14F-4D97-AF65-F5344CB8AC3E}">
        <p14:creationId xmlns:p14="http://schemas.microsoft.com/office/powerpoint/2010/main" val="340634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Charge Times (hours)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EVSE MARKET</a:t>
            </a:r>
          </a:p>
        </p:txBody>
      </p:sp>
      <p:pic>
        <p:nvPicPr>
          <p:cNvPr id="8" name="Picture 7"/>
          <p:cNvPicPr>
            <a:picLocks noChangeAspect="1"/>
          </p:cNvPicPr>
          <p:nvPr/>
        </p:nvPicPr>
        <p:blipFill>
          <a:blip r:embed="rId2"/>
          <a:stretch>
            <a:fillRect/>
          </a:stretch>
        </p:blipFill>
        <p:spPr>
          <a:xfrm>
            <a:off x="838200" y="1897583"/>
            <a:ext cx="7357837" cy="4074788"/>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14</a:t>
            </a:fld>
            <a:endParaRPr lang="en-US"/>
          </a:p>
        </p:txBody>
      </p:sp>
    </p:spTree>
    <p:extLst>
      <p:ext uri="{BB962C8B-B14F-4D97-AF65-F5344CB8AC3E}">
        <p14:creationId xmlns:p14="http://schemas.microsoft.com/office/powerpoint/2010/main" val="354353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Fill the Tank Costs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2" name="Picture 1"/>
          <p:cNvPicPr>
            <a:picLocks noChangeAspect="1"/>
          </p:cNvPicPr>
          <p:nvPr/>
        </p:nvPicPr>
        <p:blipFill>
          <a:blip r:embed="rId2"/>
          <a:stretch>
            <a:fillRect/>
          </a:stretch>
        </p:blipFill>
        <p:spPr>
          <a:xfrm>
            <a:off x="914400" y="2057400"/>
            <a:ext cx="7476605" cy="3729826"/>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15</a:t>
            </a:fld>
            <a:endParaRPr lang="en-US"/>
          </a:p>
        </p:txBody>
      </p:sp>
    </p:spTree>
    <p:extLst>
      <p:ext uri="{BB962C8B-B14F-4D97-AF65-F5344CB8AC3E}">
        <p14:creationId xmlns:p14="http://schemas.microsoft.com/office/powerpoint/2010/main" val="1448038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648200"/>
          </a:xfrm>
        </p:spPr>
        <p:txBody>
          <a:bodyPr>
            <a:normAutofit/>
          </a:bodyPr>
          <a:lstStyle/>
          <a:p>
            <a:r>
              <a:rPr lang="en-US" b="1" dirty="0"/>
              <a:t>2015 - 11 PHEV and 14 EVs </a:t>
            </a:r>
          </a:p>
          <a:p>
            <a:r>
              <a:rPr lang="en-US" b="1" dirty="0"/>
              <a:t>ONE HAS 200+ MILE RANGE, most &lt; 100</a:t>
            </a:r>
          </a:p>
          <a:p>
            <a:pPr lvl="1"/>
            <a:r>
              <a:rPr lang="en-US" b="1" dirty="0"/>
              <a:t>ALL have AC Level 1 and 2 Capability</a:t>
            </a:r>
          </a:p>
          <a:p>
            <a:pPr lvl="2"/>
            <a:r>
              <a:rPr lang="en-US" dirty="0"/>
              <a:t>maximum Charging Rate is 7.2 kW, many only 1.92kW</a:t>
            </a:r>
          </a:p>
          <a:p>
            <a:pPr lvl="1"/>
            <a:r>
              <a:rPr lang="en-US" b="1" dirty="0"/>
              <a:t>Three Offer DC Rapid Charge</a:t>
            </a:r>
          </a:p>
          <a:p>
            <a:r>
              <a:rPr lang="en-US" b="1" dirty="0"/>
              <a:t>2018/19 – 43 PHEV and 44 EVs </a:t>
            </a:r>
          </a:p>
          <a:p>
            <a:pPr lvl="1"/>
            <a:r>
              <a:rPr lang="en-US" b="1" dirty="0"/>
              <a:t>EVs have &gt;100 mile range</a:t>
            </a:r>
          </a:p>
          <a:p>
            <a:pPr lvl="1"/>
            <a:r>
              <a:rPr lang="en-US" b="1" dirty="0"/>
              <a:t>All EVs  have DC Rapid Charge</a:t>
            </a:r>
            <a:endParaRPr lang="en-US" b="1" dirty="0">
              <a:highlight>
                <a:srgbClr val="F7FF8B"/>
              </a:highlight>
            </a:endParaRPr>
          </a:p>
        </p:txBody>
      </p:sp>
      <p:sp>
        <p:nvSpPr>
          <p:cNvPr id="7" name="Title 1">
            <a:extLst>
              <a:ext uri="{FF2B5EF4-FFF2-40B4-BE49-F238E27FC236}">
                <a16:creationId xmlns:a16="http://schemas.microsoft.com/office/drawing/2014/main" xmlns="" id="{6A3898F0-6975-45D1-9DB5-3EE895A9A20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16</a:t>
            </a:fld>
            <a:endParaRPr lang="en-US"/>
          </a:p>
        </p:txBody>
      </p:sp>
    </p:spTree>
    <p:extLst>
      <p:ext uri="{BB962C8B-B14F-4D97-AF65-F5344CB8AC3E}">
        <p14:creationId xmlns:p14="http://schemas.microsoft.com/office/powerpoint/2010/main" val="3514415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587599"/>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17</a:t>
            </a:fld>
            <a:endParaRPr lang="en-US"/>
          </a:p>
        </p:txBody>
      </p:sp>
      <p:pic>
        <p:nvPicPr>
          <p:cNvPr id="5" name="Picture 4">
            <a:extLst>
              <a:ext uri="{FF2B5EF4-FFF2-40B4-BE49-F238E27FC236}">
                <a16:creationId xmlns:a16="http://schemas.microsoft.com/office/drawing/2014/main" xmlns="" id="{23534858-09FD-4736-80E9-A5B7D78DE9B9}"/>
              </a:ext>
            </a:extLst>
          </p:cNvPr>
          <p:cNvPicPr>
            <a:picLocks noChangeAspect="1"/>
          </p:cNvPicPr>
          <p:nvPr/>
        </p:nvPicPr>
        <p:blipFill>
          <a:blip r:embed="rId2"/>
          <a:stretch>
            <a:fillRect/>
          </a:stretch>
        </p:blipFill>
        <p:spPr>
          <a:xfrm>
            <a:off x="1538287" y="1384013"/>
            <a:ext cx="6081713" cy="4068935"/>
          </a:xfrm>
          <a:prstGeom prst="rect">
            <a:avLst/>
          </a:prstGeom>
        </p:spPr>
      </p:pic>
    </p:spTree>
    <p:extLst>
      <p:ext uri="{BB962C8B-B14F-4D97-AF65-F5344CB8AC3E}">
        <p14:creationId xmlns:p14="http://schemas.microsoft.com/office/powerpoint/2010/main" val="5231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C63E572-DE0F-43CA-829E-8FA8348E4771}"/>
              </a:ext>
            </a:extLst>
          </p:cNvPr>
          <p:cNvPicPr>
            <a:picLocks noChangeAspect="1"/>
          </p:cNvPicPr>
          <p:nvPr/>
        </p:nvPicPr>
        <p:blipFill>
          <a:blip r:embed="rId2"/>
          <a:stretch>
            <a:fillRect/>
          </a:stretch>
        </p:blipFill>
        <p:spPr>
          <a:xfrm>
            <a:off x="952500" y="1349239"/>
            <a:ext cx="7391400" cy="4817420"/>
          </a:xfrm>
          <a:prstGeom prst="rect">
            <a:avLst/>
          </a:prstGeom>
        </p:spPr>
      </p:pic>
      <p:sp>
        <p:nvSpPr>
          <p:cNvPr id="2" name="TextBox 1"/>
          <p:cNvSpPr txBox="1"/>
          <p:nvPr/>
        </p:nvSpPr>
        <p:spPr>
          <a:xfrm>
            <a:off x="685800" y="6125517"/>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18</a:t>
            </a:fld>
            <a:endParaRPr lang="en-US"/>
          </a:p>
        </p:txBody>
      </p:sp>
    </p:spTree>
    <p:extLst>
      <p:ext uri="{BB962C8B-B14F-4D97-AF65-F5344CB8AC3E}">
        <p14:creationId xmlns:p14="http://schemas.microsoft.com/office/powerpoint/2010/main" val="3083831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19</a:t>
            </a:fld>
            <a:endParaRPr lang="en-US"/>
          </a:p>
        </p:txBody>
      </p:sp>
      <p:pic>
        <p:nvPicPr>
          <p:cNvPr id="5" name="Picture 4">
            <a:extLst>
              <a:ext uri="{FF2B5EF4-FFF2-40B4-BE49-F238E27FC236}">
                <a16:creationId xmlns:a16="http://schemas.microsoft.com/office/drawing/2014/main" xmlns="" id="{2B627424-E42B-4561-9837-5D2B47715776}"/>
              </a:ext>
            </a:extLst>
          </p:cNvPr>
          <p:cNvPicPr>
            <a:picLocks noChangeAspect="1"/>
          </p:cNvPicPr>
          <p:nvPr/>
        </p:nvPicPr>
        <p:blipFill>
          <a:blip r:embed="rId2"/>
          <a:stretch>
            <a:fillRect/>
          </a:stretch>
        </p:blipFill>
        <p:spPr>
          <a:xfrm>
            <a:off x="723900" y="1524000"/>
            <a:ext cx="7696200" cy="4400550"/>
          </a:xfrm>
          <a:prstGeom prst="rect">
            <a:avLst/>
          </a:prstGeom>
        </p:spPr>
      </p:pic>
      <p:pic>
        <p:nvPicPr>
          <p:cNvPr id="7" name="Picture 6">
            <a:extLst>
              <a:ext uri="{FF2B5EF4-FFF2-40B4-BE49-F238E27FC236}">
                <a16:creationId xmlns:a16="http://schemas.microsoft.com/office/drawing/2014/main" xmlns="" id="{EB7E4758-597F-47DE-B1C6-660FBC2079C7}"/>
              </a:ext>
            </a:extLst>
          </p:cNvPr>
          <p:cNvPicPr>
            <a:picLocks noChangeAspect="1"/>
          </p:cNvPicPr>
          <p:nvPr/>
        </p:nvPicPr>
        <p:blipFill>
          <a:blip r:embed="rId3"/>
          <a:stretch>
            <a:fillRect/>
          </a:stretch>
        </p:blipFill>
        <p:spPr>
          <a:xfrm>
            <a:off x="3886199" y="5671471"/>
            <a:ext cx="3769809" cy="684879"/>
          </a:xfrm>
          <a:prstGeom prst="rect">
            <a:avLst/>
          </a:prstGeom>
        </p:spPr>
      </p:pic>
    </p:spTree>
    <p:extLst>
      <p:ext uri="{BB962C8B-B14F-4D97-AF65-F5344CB8AC3E}">
        <p14:creationId xmlns:p14="http://schemas.microsoft.com/office/powerpoint/2010/main" val="40820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153400" cy="4525963"/>
          </a:xfrm>
        </p:spPr>
        <p:txBody>
          <a:bodyPr>
            <a:normAutofit/>
          </a:bodyPr>
          <a:lstStyle/>
          <a:p>
            <a:pPr marL="0" indent="0" algn="ctr">
              <a:buNone/>
            </a:pPr>
            <a:r>
              <a:rPr lang="en-US" sz="4400" dirty="0"/>
              <a:t>Electric Vehicle Service Equipment</a:t>
            </a:r>
          </a:p>
          <a:p>
            <a:pPr marL="0" indent="0" algn="ctr">
              <a:buNone/>
            </a:pPr>
            <a:r>
              <a:rPr lang="en-US" sz="4400" dirty="0"/>
              <a:t>What is it all about?</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a:t>
            </a:r>
          </a:p>
        </p:txBody>
      </p:sp>
      <p:sp>
        <p:nvSpPr>
          <p:cNvPr id="3" name="Slide Number Placeholder 2"/>
          <p:cNvSpPr>
            <a:spLocks noGrp="1"/>
          </p:cNvSpPr>
          <p:nvPr>
            <p:ph type="sldNum" sz="quarter" idx="4"/>
          </p:nvPr>
        </p:nvSpPr>
        <p:spPr/>
        <p:txBody>
          <a:bodyPr/>
          <a:lstStyle/>
          <a:p>
            <a:fld id="{BA9ABCF8-B696-4AAE-AEF6-910B77DD8B89}" type="slidenum">
              <a:rPr lang="en-US" smtClean="0"/>
              <a:t>2</a:t>
            </a:fld>
            <a:endParaRPr lang="en-US"/>
          </a:p>
        </p:txBody>
      </p:sp>
      <p:pic>
        <p:nvPicPr>
          <p:cNvPr id="5" name="Picture 2" descr="Image result for ELECTRIC VEHICLE CHARGER PICTURES">
            <a:extLst>
              <a:ext uri="{FF2B5EF4-FFF2-40B4-BE49-F238E27FC236}">
                <a16:creationId xmlns:a16="http://schemas.microsoft.com/office/drawing/2014/main" xmlns="" id="{62957618-172D-4196-8D05-AB79DCCDA7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999321"/>
            <a:ext cx="5410200" cy="30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7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20</a:t>
            </a:fld>
            <a:endParaRPr lang="en-US"/>
          </a:p>
        </p:txBody>
      </p:sp>
      <p:pic>
        <p:nvPicPr>
          <p:cNvPr id="4" name="Picture 3">
            <a:extLst>
              <a:ext uri="{FF2B5EF4-FFF2-40B4-BE49-F238E27FC236}">
                <a16:creationId xmlns:a16="http://schemas.microsoft.com/office/drawing/2014/main" xmlns="" id="{048ECF65-2C4A-4DA6-8993-E4530BBAA225}"/>
              </a:ext>
            </a:extLst>
          </p:cNvPr>
          <p:cNvPicPr>
            <a:picLocks noChangeAspect="1"/>
          </p:cNvPicPr>
          <p:nvPr/>
        </p:nvPicPr>
        <p:blipFill>
          <a:blip r:embed="rId2"/>
          <a:stretch>
            <a:fillRect/>
          </a:stretch>
        </p:blipFill>
        <p:spPr>
          <a:xfrm>
            <a:off x="1143000" y="1249362"/>
            <a:ext cx="6264626" cy="5472113"/>
          </a:xfrm>
          <a:prstGeom prst="rect">
            <a:avLst/>
          </a:prstGeom>
        </p:spPr>
      </p:pic>
    </p:spTree>
    <p:extLst>
      <p:ext uri="{BB962C8B-B14F-4D97-AF65-F5344CB8AC3E}">
        <p14:creationId xmlns:p14="http://schemas.microsoft.com/office/powerpoint/2010/main" val="244365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21</a:t>
            </a:fld>
            <a:endParaRPr lang="en-US"/>
          </a:p>
        </p:txBody>
      </p:sp>
      <p:pic>
        <p:nvPicPr>
          <p:cNvPr id="4" name="Picture 3">
            <a:extLst>
              <a:ext uri="{FF2B5EF4-FFF2-40B4-BE49-F238E27FC236}">
                <a16:creationId xmlns:a16="http://schemas.microsoft.com/office/drawing/2014/main" xmlns="" id="{3CF127D3-42E4-4154-9A14-486617669C61}"/>
              </a:ext>
            </a:extLst>
          </p:cNvPr>
          <p:cNvPicPr>
            <a:picLocks noChangeAspect="1"/>
          </p:cNvPicPr>
          <p:nvPr/>
        </p:nvPicPr>
        <p:blipFill>
          <a:blip r:embed="rId2"/>
          <a:stretch>
            <a:fillRect/>
          </a:stretch>
        </p:blipFill>
        <p:spPr>
          <a:xfrm>
            <a:off x="1228725" y="1545431"/>
            <a:ext cx="6534150" cy="4514850"/>
          </a:xfrm>
          <a:prstGeom prst="rect">
            <a:avLst/>
          </a:prstGeom>
        </p:spPr>
      </p:pic>
    </p:spTree>
    <p:extLst>
      <p:ext uri="{BB962C8B-B14F-4D97-AF65-F5344CB8AC3E}">
        <p14:creationId xmlns:p14="http://schemas.microsoft.com/office/powerpoint/2010/main" val="49141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22</a:t>
            </a:fld>
            <a:endParaRPr lang="en-US"/>
          </a:p>
        </p:txBody>
      </p:sp>
      <p:pic>
        <p:nvPicPr>
          <p:cNvPr id="2" name="Picture 1">
            <a:extLst>
              <a:ext uri="{FF2B5EF4-FFF2-40B4-BE49-F238E27FC236}">
                <a16:creationId xmlns:a16="http://schemas.microsoft.com/office/drawing/2014/main" xmlns="" id="{880DAC06-0BEC-4801-A902-C6CE8392DAD3}"/>
              </a:ext>
            </a:extLst>
          </p:cNvPr>
          <p:cNvPicPr>
            <a:picLocks noChangeAspect="1"/>
          </p:cNvPicPr>
          <p:nvPr/>
        </p:nvPicPr>
        <p:blipFill>
          <a:blip r:embed="rId2"/>
          <a:stretch>
            <a:fillRect/>
          </a:stretch>
        </p:blipFill>
        <p:spPr>
          <a:xfrm>
            <a:off x="461682" y="1400498"/>
            <a:ext cx="8103620" cy="4314501"/>
          </a:xfrm>
          <a:prstGeom prst="rect">
            <a:avLst/>
          </a:prstGeom>
        </p:spPr>
      </p:pic>
    </p:spTree>
    <p:extLst>
      <p:ext uri="{BB962C8B-B14F-4D97-AF65-F5344CB8AC3E}">
        <p14:creationId xmlns:p14="http://schemas.microsoft.com/office/powerpoint/2010/main" val="1047407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New Provisional National Standard Approved in July 2015 Effective Jan 1, 2016</a:t>
            </a:r>
          </a:p>
          <a:p>
            <a:pPr lvl="1"/>
            <a:r>
              <a:rPr lang="en-US" dirty="0"/>
              <a:t>HB44 Section 1.10 General Code</a:t>
            </a:r>
          </a:p>
          <a:p>
            <a:pPr lvl="2"/>
            <a:r>
              <a:rPr lang="en-US" dirty="0"/>
              <a:t>Several changes relevant to EVSE</a:t>
            </a:r>
          </a:p>
          <a:p>
            <a:pPr lvl="1"/>
            <a:r>
              <a:rPr lang="en-US" dirty="0"/>
              <a:t>HB44 Section 3.4 – Electric Vehicle Fueling Systems – Tentative Code</a:t>
            </a:r>
          </a:p>
          <a:p>
            <a:pPr lvl="1"/>
            <a:r>
              <a:rPr lang="en-US" dirty="0"/>
              <a:t>HB44 Section 5.5 – Timing Devices</a:t>
            </a:r>
          </a:p>
          <a:p>
            <a:pPr lvl="2"/>
            <a:r>
              <a:rPr lang="en-US" dirty="0"/>
              <a:t>Several changes relevant to EVSE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23</a:t>
            </a:fld>
            <a:endParaRPr lang="en-US"/>
          </a:p>
        </p:txBody>
      </p:sp>
    </p:spTree>
    <p:extLst>
      <p:ext uri="{BB962C8B-B14F-4D97-AF65-F5344CB8AC3E}">
        <p14:creationId xmlns:p14="http://schemas.microsoft.com/office/powerpoint/2010/main" val="1027240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505200"/>
          </a:xfrm>
        </p:spPr>
        <p:txBody>
          <a:bodyPr>
            <a:normAutofit/>
          </a:bodyPr>
          <a:lstStyle/>
          <a:p>
            <a:r>
              <a:rPr lang="en-US" b="1" dirty="0"/>
              <a:t>Additional New Standards </a:t>
            </a:r>
          </a:p>
          <a:p>
            <a:r>
              <a:rPr lang="en-US" dirty="0"/>
              <a:t>NIST Handbook 130  Examination Procedure for Retail Electric Vehicle Fueling Systems</a:t>
            </a:r>
          </a:p>
          <a:p>
            <a:pPr lvl="2"/>
            <a:r>
              <a:rPr lang="en-US" dirty="0"/>
              <a:t>Procedure approved and published</a:t>
            </a:r>
          </a:p>
          <a:p>
            <a:pPr lvl="1"/>
            <a:r>
              <a:rPr lang="en-US" dirty="0"/>
              <a:t>NTEP PB14 Working Group</a:t>
            </a:r>
          </a:p>
          <a:p>
            <a:pPr lvl="2"/>
            <a:r>
              <a:rPr lang="en-US" dirty="0"/>
              <a:t>Checklist approved and published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A.1.	General.</a:t>
            </a:r>
            <a:r>
              <a:rPr lang="en-US" dirty="0"/>
              <a:t> – This code applies to devices, accessories, and systems used for the measurement of electricity dispensed in vehicle fuel applications wherein a quantity determination or statement of measure is used wholly or partially as a basis for sale or upon which a charge for service is based.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Exceptions-This code does not apply to:</a:t>
            </a:r>
          </a:p>
          <a:p>
            <a:pPr lvl="1"/>
            <a:r>
              <a:rPr lang="en-US" sz="2400" dirty="0"/>
              <a:t>The use of any measure or measuring device owned, maintained, and used by a public utility or municipality only in connection with measuring electricity subject to the authority having jurisdiction such as the Public Utilities Commission.</a:t>
            </a:r>
          </a:p>
          <a:p>
            <a:pPr lvl="1"/>
            <a:r>
              <a:rPr lang="en-US" sz="2400" dirty="0"/>
              <a:t>Electric Vehicle Supply </a:t>
            </a:r>
            <a:r>
              <a:rPr lang="en-US" sz="2400" dirty="0" err="1"/>
              <a:t>Equipmentused</a:t>
            </a:r>
            <a:r>
              <a:rPr lang="en-US" sz="2400" dirty="0"/>
              <a:t> solely for dispensing electrical energy in connection with operations in which the amount dispensed does not affect customer charges or compensation.</a:t>
            </a:r>
          </a:p>
          <a:p>
            <a:pPr lvl="1"/>
            <a:r>
              <a:rPr lang="en-US" sz="2400" dirty="0"/>
              <a:t>The wholesale delivery of electricity.</a:t>
            </a:r>
          </a:p>
        </p:txBody>
      </p:sp>
      <p:sp>
        <p:nvSpPr>
          <p:cNvPr id="7" name="Title 1">
            <a:extLst>
              <a:ext uri="{FF2B5EF4-FFF2-40B4-BE49-F238E27FC236}">
                <a16:creationId xmlns:a16="http://schemas.microsoft.com/office/drawing/2014/main" xmlns="" id="{E05F1650-542B-40F2-909A-82718A22BDE7}"/>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26</a:t>
            </a:fld>
            <a:endParaRPr lang="en-US"/>
          </a:p>
        </p:txBody>
      </p:sp>
    </p:spTree>
    <p:extLst>
      <p:ext uri="{BB962C8B-B14F-4D97-AF65-F5344CB8AC3E}">
        <p14:creationId xmlns:p14="http://schemas.microsoft.com/office/powerpoint/2010/main" val="2113840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 </a:t>
            </a:r>
            <a:r>
              <a:rPr lang="en-US" b="1" dirty="0">
                <a:solidFill>
                  <a:srgbClr val="C00000"/>
                </a:solidFill>
              </a:rPr>
              <a:t>NOT COVERED</a:t>
            </a:r>
          </a:p>
          <a:p>
            <a:pPr lvl="1"/>
            <a:r>
              <a:rPr lang="en-US" sz="2400" dirty="0"/>
              <a:t>A store provides a free EVSE in its parking lot</a:t>
            </a:r>
          </a:p>
          <a:p>
            <a:pPr lvl="1"/>
            <a:r>
              <a:rPr lang="en-US" sz="2400" dirty="0"/>
              <a:t>A paid parking lot provides EVSEs for which there is no charge based on the amount of energy delivered</a:t>
            </a:r>
          </a:p>
          <a:p>
            <a:pPr lvl="1"/>
            <a:r>
              <a:rPr lang="en-US" sz="2400" dirty="0"/>
              <a:t>Tesla provides free charging services for owners</a:t>
            </a:r>
          </a:p>
          <a:p>
            <a:pPr lvl="1"/>
            <a:r>
              <a:rPr lang="en-US" sz="2400" dirty="0"/>
              <a:t>An organization charges a monthly fee for unlimited use of its network of EVSEs.</a:t>
            </a:r>
          </a:p>
          <a:p>
            <a:pPr lvl="1"/>
            <a:endParaRPr lang="en-US" b="1" dirty="0"/>
          </a:p>
        </p:txBody>
      </p:sp>
      <p:sp>
        <p:nvSpPr>
          <p:cNvPr id="7" name="Title 1">
            <a:extLst>
              <a:ext uri="{FF2B5EF4-FFF2-40B4-BE49-F238E27FC236}">
                <a16:creationId xmlns:a16="http://schemas.microsoft.com/office/drawing/2014/main" xmlns="" id="{02295492-8CDD-4690-9ED7-6C70AFCB5762}"/>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a:t>
            </a:r>
            <a:r>
              <a:rPr lang="en-US" b="1" dirty="0">
                <a:solidFill>
                  <a:srgbClr val="C00000"/>
                </a:solidFill>
              </a:rPr>
              <a:t>COVERED</a:t>
            </a:r>
          </a:p>
          <a:p>
            <a:pPr lvl="1"/>
            <a:r>
              <a:rPr lang="en-US" dirty="0"/>
              <a:t>ANY transaction which is based on the amount of energy delivered</a:t>
            </a:r>
          </a:p>
          <a:p>
            <a:pPr lvl="1"/>
            <a:r>
              <a:rPr lang="en-US" dirty="0"/>
              <a:t>Examples</a:t>
            </a:r>
          </a:p>
          <a:p>
            <a:pPr lvl="2"/>
            <a:r>
              <a:rPr lang="en-US" dirty="0"/>
              <a:t>An network of charge stations charges a monthly fee to belong AND a fee based on the amount of energy used</a:t>
            </a:r>
          </a:p>
          <a:p>
            <a:pPr lvl="2"/>
            <a:r>
              <a:rPr lang="en-US" dirty="0"/>
              <a:t>A EVSE charges for the amount of energy delivered</a:t>
            </a:r>
          </a:p>
          <a:p>
            <a:pPr lvl="2"/>
            <a:r>
              <a:rPr lang="en-US" dirty="0"/>
              <a:t>A parking lot charges for parking and EVSEs located in it also charge for the amount of energy delivered if used</a:t>
            </a:r>
          </a:p>
        </p:txBody>
      </p:sp>
      <p:sp>
        <p:nvSpPr>
          <p:cNvPr id="7" name="Title 1">
            <a:extLst>
              <a:ext uri="{FF2B5EF4-FFF2-40B4-BE49-F238E27FC236}">
                <a16:creationId xmlns:a16="http://schemas.microsoft.com/office/drawing/2014/main" xmlns="" id="{D98505CD-ACEB-4D21-BE2B-1F425C02DE1B}"/>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dirty="0"/>
              <a:t>Federal Codes are still provisional</a:t>
            </a:r>
          </a:p>
          <a:p>
            <a:r>
              <a:rPr lang="en-US" dirty="0"/>
              <a:t>California will go fully compliant for AC EVSE systems January 1, 2020</a:t>
            </a:r>
          </a:p>
          <a:p>
            <a:r>
              <a:rPr lang="en-US" dirty="0"/>
              <a:t>California will go fully compliant for DC EVSE systems January 1, 2021</a:t>
            </a:r>
          </a:p>
          <a:p>
            <a:r>
              <a:rPr lang="en-US" dirty="0"/>
              <a:t>NTEP should start approving AC EVSE’s by late summer 2019.</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Implementation Status</a:t>
            </a:r>
          </a:p>
        </p:txBody>
      </p:sp>
      <p:sp>
        <p:nvSpPr>
          <p:cNvPr id="2" name="Slide Number Placeholder 1"/>
          <p:cNvSpPr>
            <a:spLocks noGrp="1"/>
          </p:cNvSpPr>
          <p:nvPr>
            <p:ph type="sldNum" sz="quarter" idx="4"/>
          </p:nvPr>
        </p:nvSpPr>
        <p:spPr/>
        <p:txBody>
          <a:bodyPr/>
          <a:lstStyle/>
          <a:p>
            <a:fld id="{BA9ABCF8-B696-4AAE-AEF6-910B77DD8B89}" type="slidenum">
              <a:rPr lang="en-US" smtClean="0"/>
              <a:t>29</a:t>
            </a:fld>
            <a:endParaRPr lang="en-US"/>
          </a:p>
        </p:txBody>
      </p:sp>
    </p:spTree>
    <p:extLst>
      <p:ext uri="{BB962C8B-B14F-4D97-AF65-F5344CB8AC3E}">
        <p14:creationId xmlns:p14="http://schemas.microsoft.com/office/powerpoint/2010/main" val="412988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a:t>Types of EVSE’s</a:t>
            </a:r>
          </a:p>
          <a:p>
            <a:r>
              <a:rPr lang="en-US" sz="5400" dirty="0"/>
              <a:t>Market growth</a:t>
            </a:r>
          </a:p>
          <a:p>
            <a:r>
              <a:rPr lang="en-US" sz="5400" dirty="0"/>
              <a:t>Regulatory environment</a:t>
            </a:r>
          </a:p>
          <a:p>
            <a:r>
              <a:rPr lang="en-US" sz="5400" dirty="0"/>
              <a:t>Type approval &amp; testing</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Slide Number Placeholder 2"/>
          <p:cNvSpPr>
            <a:spLocks noGrp="1"/>
          </p:cNvSpPr>
          <p:nvPr>
            <p:ph type="sldNum" sz="quarter" idx="4"/>
          </p:nvPr>
        </p:nvSpPr>
        <p:spPr/>
        <p:txBody>
          <a:bodyPr/>
          <a:lstStyle/>
          <a:p>
            <a:fld id="{BA9ABCF8-B696-4AAE-AEF6-910B77DD8B89}" type="slidenum">
              <a:rPr lang="en-US" smtClean="0"/>
              <a:t>3</a:t>
            </a:fld>
            <a:endParaRPr lang="en-US"/>
          </a:p>
        </p:txBody>
      </p:sp>
    </p:spTree>
    <p:extLst>
      <p:ext uri="{BB962C8B-B14F-4D97-AF65-F5344CB8AC3E}">
        <p14:creationId xmlns:p14="http://schemas.microsoft.com/office/powerpoint/2010/main" val="847262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EVSE Value of Smallest Unit. </a:t>
            </a:r>
            <a:r>
              <a:rPr lang="en-US" dirty="0"/>
              <a:t>– The value of the smallest unit of indicated delivery by an EVSE, and recorded delivery, if the EVSE is equipped to record, shall be </a:t>
            </a:r>
            <a:r>
              <a:rPr lang="en-US" dirty="0">
                <a:solidFill>
                  <a:srgbClr val="FF0000"/>
                </a:solidFill>
              </a:rPr>
              <a:t>0.0005 MJ </a:t>
            </a:r>
            <a:r>
              <a:rPr lang="en-US" dirty="0"/>
              <a:t>or </a:t>
            </a:r>
            <a:r>
              <a:rPr lang="en-US" dirty="0">
                <a:solidFill>
                  <a:srgbClr val="FF0000"/>
                </a:solidFill>
              </a:rPr>
              <a:t>0.0001 kWh</a:t>
            </a:r>
            <a:r>
              <a:rPr lang="en-US" dirty="0"/>
              <a:t>.</a:t>
            </a:r>
          </a:p>
          <a:p>
            <a:r>
              <a:rPr lang="en-US" dirty="0"/>
              <a:t> </a:t>
            </a:r>
            <a:r>
              <a:rPr lang="en-US" b="1" dirty="0"/>
              <a:t>Minimum Measured Quantity.</a:t>
            </a:r>
            <a:r>
              <a:rPr lang="en-US" dirty="0"/>
              <a:t> – </a:t>
            </a:r>
          </a:p>
          <a:p>
            <a:r>
              <a:rPr lang="en-US" dirty="0"/>
              <a:t>Measuring systems shall have a minimum measured quantity not exceeding 2.5 MJ or 0.5 kWh.</a:t>
            </a:r>
          </a:p>
          <a:p>
            <a:pPr lvl="1"/>
            <a:r>
              <a:rPr lang="en-US" dirty="0">
                <a:solidFill>
                  <a:srgbClr val="FF0000"/>
                </a:solidFill>
              </a:rPr>
              <a:t>Specified by Manufacturer, encouraged to be much lower</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CA - CHANGES</a:t>
            </a:r>
          </a:p>
        </p:txBody>
      </p:sp>
      <p:sp>
        <p:nvSpPr>
          <p:cNvPr id="2" name="Slide Number Placeholder 1"/>
          <p:cNvSpPr>
            <a:spLocks noGrp="1"/>
          </p:cNvSpPr>
          <p:nvPr>
            <p:ph type="sldNum" sz="quarter" idx="4"/>
          </p:nvPr>
        </p:nvSpPr>
        <p:spPr/>
        <p:txBody>
          <a:bodyPr/>
          <a:lstStyle/>
          <a:p>
            <a:fld id="{BA9ABCF8-B696-4AAE-AEF6-910B77DD8B89}" type="slidenum">
              <a:rPr lang="en-US" smtClean="0"/>
              <a:t>30</a:t>
            </a:fld>
            <a:endParaRPr lang="en-US"/>
          </a:p>
        </p:txBody>
      </p:sp>
    </p:spTree>
    <p:extLst>
      <p:ext uri="{BB962C8B-B14F-4D97-AF65-F5344CB8AC3E}">
        <p14:creationId xmlns:p14="http://schemas.microsoft.com/office/powerpoint/2010/main" val="33628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Temperature Range for System Components.</a:t>
            </a:r>
            <a:r>
              <a:rPr lang="en-US" dirty="0"/>
              <a:t> </a:t>
            </a:r>
            <a:r>
              <a:rPr lang="en-US" sz="2800" dirty="0"/>
              <a:t>– EVSEs shall be accurate and correct over the temperature range of </a:t>
            </a:r>
            <a:r>
              <a:rPr lang="en-US" sz="2800" dirty="0">
                <a:solidFill>
                  <a:srgbClr val="FF0000"/>
                </a:solidFill>
              </a:rPr>
              <a:t>– 40 °C to + 85 °C </a:t>
            </a:r>
            <a:r>
              <a:rPr lang="en-US" sz="2800" dirty="0"/>
              <a:t>(− 40 °F to 185 °F).  If the system or any measuring system components are not capable of meeting these requirements, the temperature range over which the system is capable shall be stated on the NTEP CC, marked on the EVSE, and installations shall be limited to the narrower temperature limits.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31</a:t>
            </a:fld>
            <a:endParaRPr lang="en-US"/>
          </a:p>
        </p:txBody>
      </p:sp>
    </p:spTree>
    <p:extLst>
      <p:ext uri="{BB962C8B-B14F-4D97-AF65-F5344CB8AC3E}">
        <p14:creationId xmlns:p14="http://schemas.microsoft.com/office/powerpoint/2010/main" val="104472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a:t>N.1.	No Load Test.</a:t>
            </a:r>
            <a:r>
              <a:rPr lang="en-US" dirty="0"/>
              <a:t> – A no load test </a:t>
            </a:r>
            <a:r>
              <a:rPr lang="en-US" b="1" dirty="0">
                <a:solidFill>
                  <a:srgbClr val="FF0000"/>
                </a:solidFill>
              </a:rPr>
              <a:t>may be </a:t>
            </a:r>
            <a:r>
              <a:rPr lang="en-US" dirty="0"/>
              <a:t>conducted on an EVSE measuring system by applying rated voltage to the system under test and no load applied.</a:t>
            </a:r>
          </a:p>
          <a:p>
            <a:pPr marL="0" indent="0">
              <a:buNone/>
            </a:pPr>
            <a:r>
              <a:rPr lang="en-US" dirty="0"/>
              <a:t>WHH – How long to run test not specified.</a:t>
            </a:r>
          </a:p>
          <a:p>
            <a:pPr marL="0" indent="0">
              <a:buNone/>
            </a:pPr>
            <a:r>
              <a:rPr lang="en-US" b="1" dirty="0"/>
              <a:t>N.2.	Starting Load Test.</a:t>
            </a:r>
            <a:r>
              <a:rPr lang="en-US" dirty="0"/>
              <a:t> – A system starting load test </a:t>
            </a:r>
            <a:r>
              <a:rPr lang="en-US" b="1" dirty="0">
                <a:solidFill>
                  <a:srgbClr val="FF0000"/>
                </a:solidFill>
              </a:rPr>
              <a:t>may be </a:t>
            </a:r>
            <a:r>
              <a:rPr lang="en-US" dirty="0"/>
              <a:t>conducted by applying rated voltage and 0.5‑ampere load.</a:t>
            </a:r>
          </a:p>
          <a:p>
            <a:pPr marL="0" indent="0">
              <a:buNone/>
            </a:pPr>
            <a:r>
              <a:rPr lang="en-US" dirty="0"/>
              <a:t>WHH – Is there any level of accuracy required?</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32</a:t>
            </a:fld>
            <a:endParaRPr lang="en-US"/>
          </a:p>
        </p:txBody>
      </p:sp>
    </p:spTree>
    <p:extLst>
      <p:ext uri="{BB962C8B-B14F-4D97-AF65-F5344CB8AC3E}">
        <p14:creationId xmlns:p14="http://schemas.microsoft.com/office/powerpoint/2010/main" val="138933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marL="0" indent="0">
              <a:buNone/>
            </a:pPr>
            <a:r>
              <a:rPr lang="en-US" b="1" dirty="0"/>
              <a:t>N.3.	Minimum Test Draft (Size).</a:t>
            </a:r>
            <a:r>
              <a:rPr lang="en-US" dirty="0"/>
              <a:t> – Full and light load tests </a:t>
            </a:r>
            <a:r>
              <a:rPr lang="en-US" dirty="0">
                <a:solidFill>
                  <a:srgbClr val="FF0000"/>
                </a:solidFill>
              </a:rPr>
              <a:t>shall </a:t>
            </a:r>
            <a:r>
              <a:rPr lang="en-US" dirty="0"/>
              <a:t>require test of the EVSE System for a delivery of the </a:t>
            </a:r>
            <a:r>
              <a:rPr lang="en-US" dirty="0">
                <a:solidFill>
                  <a:srgbClr val="FF0000"/>
                </a:solidFill>
              </a:rPr>
              <a:t>minimum measured quantity as </a:t>
            </a:r>
            <a:r>
              <a:rPr lang="en-US" u="sng" dirty="0">
                <a:solidFill>
                  <a:srgbClr val="FF0000"/>
                </a:solidFill>
              </a:rPr>
              <a:t>declared by the manufacturer.</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33</a:t>
            </a:fld>
            <a:endParaRPr lang="en-US"/>
          </a:p>
        </p:txBody>
      </p:sp>
    </p:spTree>
    <p:extLst>
      <p:ext uri="{BB962C8B-B14F-4D97-AF65-F5344CB8AC3E}">
        <p14:creationId xmlns:p14="http://schemas.microsoft.com/office/powerpoint/2010/main" val="169637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038600"/>
          </a:xfrm>
        </p:spPr>
        <p:txBody>
          <a:bodyPr>
            <a:normAutofit fontScale="70000" lnSpcReduction="20000"/>
          </a:bodyPr>
          <a:lstStyle/>
          <a:p>
            <a:pPr marL="0" indent="0">
              <a:buNone/>
            </a:pPr>
            <a:r>
              <a:rPr lang="en-US" b="1" dirty="0"/>
              <a:t>Accuracy Testing – AC Systems</a:t>
            </a:r>
          </a:p>
          <a:p>
            <a:pPr marL="0" indent="-457200">
              <a:lnSpc>
                <a:spcPct val="120000"/>
              </a:lnSpc>
              <a:buNone/>
            </a:pPr>
            <a:r>
              <a:rPr lang="en-US" dirty="0"/>
              <a:t>(1) 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If the MDA would result in maximum deliverable power of greater than 7.2 kW, then the test may be performed at 7.2 kW.</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34</a:t>
            </a:fld>
            <a:endParaRPr lang="en-US"/>
          </a:p>
        </p:txBody>
      </p:sp>
    </p:spTree>
    <p:extLst>
      <p:ext uri="{BB962C8B-B14F-4D97-AF65-F5344CB8AC3E}">
        <p14:creationId xmlns:p14="http://schemas.microsoft.com/office/powerpoint/2010/main" val="3232863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10000"/>
          </a:bodyPr>
          <a:lstStyle/>
          <a:p>
            <a:pPr marL="0" indent="0">
              <a:buNone/>
            </a:pPr>
            <a:r>
              <a:rPr lang="en-US" b="1" dirty="0"/>
              <a:t>Accuracy Testing – DC Systems</a:t>
            </a:r>
          </a:p>
          <a:p>
            <a:pPr marL="57150" indent="-514350">
              <a:lnSpc>
                <a:spcPct val="120000"/>
              </a:lnSpc>
              <a:buAutoNum type="arabicParenBoth"/>
            </a:pPr>
            <a:r>
              <a:rPr lang="en-US" dirty="0"/>
              <a:t>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a:t>
            </a:r>
          </a:p>
          <a:p>
            <a:pPr marL="0" indent="0">
              <a:buNone/>
            </a:pPr>
            <a:endParaRPr lang="en-US" sz="2800" dirty="0"/>
          </a:p>
          <a:p>
            <a:pPr marL="0" indent="0">
              <a:buNone/>
            </a:pPr>
            <a:r>
              <a:rPr lang="en-US" sz="2800" dirty="0"/>
              <a:t>WHH – The following was omitted from the final version of  the standard.</a:t>
            </a:r>
          </a:p>
          <a:p>
            <a:pPr marL="0" indent="0">
              <a:buNone/>
            </a:pPr>
            <a:r>
              <a:rPr lang="en-US" sz="2800" dirty="0"/>
              <a:t>If the MDA would result in maximum deliverable power of greater than 7.2 kW, then the test may be performed at 7.2 kW.</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35</a:t>
            </a:fld>
            <a:endParaRPr lang="en-US"/>
          </a:p>
        </p:txBody>
      </p:sp>
    </p:spTree>
    <p:extLst>
      <p:ext uri="{BB962C8B-B14F-4D97-AF65-F5344CB8AC3E}">
        <p14:creationId xmlns:p14="http://schemas.microsoft.com/office/powerpoint/2010/main" val="219660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b="1" dirty="0"/>
              <a:t>Accuracy Testing – DC Systems</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lnSpc>
                <a:spcPct val="120000"/>
              </a:lnSpc>
              <a:buNone/>
            </a:pPr>
            <a:r>
              <a:rPr lang="en-US" b="1" dirty="0"/>
              <a:t>Note:</a:t>
            </a:r>
            <a:r>
              <a:rPr lang="en-US" dirty="0"/>
              <a:t> For DC systems it is anticipated that an electric vehicle may be used as the test load.  Under that circumstance testing at the load presented by the vehicle shall be sufficient.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36</a:t>
            </a:fld>
            <a:endParaRPr lang="en-US"/>
          </a:p>
        </p:txBody>
      </p:sp>
    </p:spTree>
    <p:extLst>
      <p:ext uri="{BB962C8B-B14F-4D97-AF65-F5344CB8AC3E}">
        <p14:creationId xmlns:p14="http://schemas.microsoft.com/office/powerpoint/2010/main" val="2664073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err="1"/>
              <a:t>Repeatibility</a:t>
            </a:r>
            <a:r>
              <a:rPr lang="en-US" b="1" dirty="0"/>
              <a:t> Testing – DC Systems</a:t>
            </a:r>
          </a:p>
          <a:p>
            <a:pPr marL="0" indent="0">
              <a:buNone/>
            </a:pPr>
            <a:r>
              <a:rPr lang="en-US" dirty="0"/>
              <a:t>Tests for repeatability should include a minimum of three consecutive tests at the same load, similar time period, etc., and be conducted under conditions where variations in factors are reduced to minimize the effect on the results obtained.</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37</a:t>
            </a:fld>
            <a:endParaRPr lang="en-US"/>
          </a:p>
        </p:txBody>
      </p:sp>
    </p:spTree>
    <p:extLst>
      <p:ext uri="{BB962C8B-B14F-4D97-AF65-F5344CB8AC3E}">
        <p14:creationId xmlns:p14="http://schemas.microsoft.com/office/powerpoint/2010/main" val="3597890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GENERAL</a:t>
            </a:r>
          </a:p>
          <a:p>
            <a:pPr lvl="0"/>
            <a:r>
              <a:rPr lang="en-US" dirty="0"/>
              <a:t>The tolerances apply equally to errors of </a:t>
            </a:r>
            <a:r>
              <a:rPr lang="en-US" dirty="0" err="1"/>
              <a:t>underregistration</a:t>
            </a:r>
            <a:r>
              <a:rPr lang="en-US" dirty="0"/>
              <a:t> and errors of </a:t>
            </a:r>
            <a:r>
              <a:rPr lang="en-US" dirty="0" err="1"/>
              <a:t>overregistration</a:t>
            </a:r>
            <a:r>
              <a:rPr lang="en-US" dirty="0"/>
              <a:t>.</a:t>
            </a:r>
          </a:p>
          <a:p>
            <a:pPr lvl="0"/>
            <a:r>
              <a:rPr lang="en-US" dirty="0"/>
              <a:t>The tolerances apply to all deliveries measured at any load within the rated measuring range of the EVSE. </a:t>
            </a:r>
          </a:p>
          <a:p>
            <a:pPr lvl="0"/>
            <a:r>
              <a:rPr lang="en-US" dirty="0"/>
              <a:t>Where instrument transformers or other components are used, the provisions of this section shall apply to all system components.</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38</a:t>
            </a:fld>
            <a:endParaRPr lang="en-US"/>
          </a:p>
        </p:txBody>
      </p:sp>
    </p:spTree>
    <p:extLst>
      <p:ext uri="{BB962C8B-B14F-4D97-AF65-F5344CB8AC3E}">
        <p14:creationId xmlns:p14="http://schemas.microsoft.com/office/powerpoint/2010/main" val="115810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TEST TOLERANCES</a:t>
            </a:r>
          </a:p>
          <a:p>
            <a:r>
              <a:rPr lang="en-US" dirty="0"/>
              <a:t>The tolerances for EVSE load tests are Acceptance Tolerance:  </a:t>
            </a:r>
            <a:r>
              <a:rPr lang="en-US" dirty="0">
                <a:solidFill>
                  <a:srgbClr val="FF0000"/>
                </a:solidFill>
              </a:rPr>
              <a:t>1.0 %</a:t>
            </a:r>
            <a:r>
              <a:rPr lang="en-US" dirty="0"/>
              <a:t> and Maintenance Tolerance:  </a:t>
            </a:r>
            <a:r>
              <a:rPr lang="en-US" dirty="0">
                <a:solidFill>
                  <a:srgbClr val="FF0000"/>
                </a:solidFill>
              </a:rPr>
              <a:t>2.0 %</a:t>
            </a:r>
            <a:r>
              <a:rPr lang="en-US" dirty="0"/>
              <a:t>.</a:t>
            </a:r>
          </a:p>
          <a:p>
            <a:r>
              <a:rPr lang="en-US" b="1" dirty="0"/>
              <a:t>Repeatability. </a:t>
            </a:r>
            <a:r>
              <a:rPr lang="en-US" dirty="0"/>
              <a:t>– When multiple load tests are conducted at the same load condition, the range of the load test results shall not exceed 25 % of the absolute value of the maintenance tolerance and the results of each test shall be within the applicable tolerance.</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39</a:t>
            </a:fld>
            <a:endParaRPr lang="en-US"/>
          </a:p>
        </p:txBody>
      </p:sp>
    </p:spTree>
    <p:extLst>
      <p:ext uri="{BB962C8B-B14F-4D97-AF65-F5344CB8AC3E}">
        <p14:creationId xmlns:p14="http://schemas.microsoft.com/office/powerpoint/2010/main" val="17605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a:bodyPr>
          <a:lstStyle/>
          <a:p>
            <a:r>
              <a:rPr lang="en-US" b="1" dirty="0"/>
              <a:t>AC Standards are well established and stable</a:t>
            </a:r>
          </a:p>
          <a:p>
            <a:r>
              <a:rPr lang="en-US" b="1" dirty="0"/>
              <a:t>J1772 AC Level 1</a:t>
            </a:r>
          </a:p>
          <a:p>
            <a:pPr lvl="1"/>
            <a:r>
              <a:rPr lang="en-US" dirty="0"/>
              <a:t>Primarily for home installation</a:t>
            </a:r>
          </a:p>
          <a:p>
            <a:pPr lvl="1"/>
            <a:r>
              <a:rPr lang="en-US" dirty="0"/>
              <a:t>120 Volts at up to 16 Amps ( 1.92 kW )</a:t>
            </a:r>
          </a:p>
          <a:p>
            <a:pPr lvl="1"/>
            <a:r>
              <a:rPr lang="en-US" dirty="0"/>
              <a:t>Typical time to charge</a:t>
            </a:r>
          </a:p>
          <a:p>
            <a:pPr lvl="2"/>
            <a:r>
              <a:rPr lang="en-US" dirty="0"/>
              <a:t>Pluggable Hybrid  (  3 – 5 hours,  0% to 90%)</a:t>
            </a:r>
          </a:p>
          <a:p>
            <a:pPr lvl="2"/>
            <a:r>
              <a:rPr lang="en-US" dirty="0"/>
              <a:t>EV 80 Mile Range (8 – 20 hours, 20% to 90%)</a:t>
            </a:r>
          </a:p>
          <a:p>
            <a:pPr lvl="2"/>
            <a:r>
              <a:rPr lang="en-US" dirty="0"/>
              <a:t>EV200 Mile Range ( 15 – 40 hours, 20% to 90%)</a:t>
            </a:r>
          </a:p>
          <a:p>
            <a:pPr lvl="1"/>
            <a:r>
              <a:rPr lang="en-US" dirty="0"/>
              <a:t>5.6 miles per hour of charge</a:t>
            </a:r>
          </a:p>
          <a:p>
            <a:pPr lvl="1"/>
            <a:r>
              <a:rPr lang="en-US" dirty="0"/>
              <a:t>If you drive &lt;40mi/day you can recharge overnight.</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4</a:t>
            </a:fld>
            <a:endParaRPr lang="en-US"/>
          </a:p>
        </p:txBody>
      </p:sp>
    </p:spTree>
    <p:extLst>
      <p:ext uri="{BB962C8B-B14F-4D97-AF65-F5344CB8AC3E}">
        <p14:creationId xmlns:p14="http://schemas.microsoft.com/office/powerpoint/2010/main" val="1685714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a:t>TEST TOLERANCES</a:t>
            </a:r>
          </a:p>
          <a:p>
            <a:r>
              <a:rPr lang="en-US" b="1" dirty="0"/>
              <a:t>No Load Test.</a:t>
            </a:r>
            <a:r>
              <a:rPr lang="en-US" dirty="0"/>
              <a:t> – An EVSE measuring system shall not register when no load is applied. </a:t>
            </a:r>
          </a:p>
          <a:p>
            <a:r>
              <a:rPr lang="en-US" b="1" dirty="0"/>
              <a:t>Starting Load.</a:t>
            </a:r>
            <a:r>
              <a:rPr lang="en-US" dirty="0"/>
              <a:t> – An EVSE measuring system shall register starting load test at a 0.5 ampere (A) load.</a:t>
            </a: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40</a:t>
            </a:fld>
            <a:endParaRPr lang="en-US"/>
          </a:p>
        </p:txBody>
      </p:sp>
    </p:spTree>
    <p:extLst>
      <p:ext uri="{BB962C8B-B14F-4D97-AF65-F5344CB8AC3E}">
        <p14:creationId xmlns:p14="http://schemas.microsoft.com/office/powerpoint/2010/main" val="3193223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TYPE EVALUATION</a:t>
            </a:r>
          </a:p>
          <a:p>
            <a:r>
              <a:rPr lang="en-US" dirty="0"/>
              <a:t>For type evaluation examinations, the acceptance tolerance values shall apply under the following conditions:</a:t>
            </a:r>
          </a:p>
          <a:p>
            <a:pPr lvl="1"/>
            <a:r>
              <a:rPr lang="en-US" dirty="0"/>
              <a:t>at any temperature, voltage, load, and power factor within the operating range of the EVSE, and</a:t>
            </a:r>
          </a:p>
          <a:p>
            <a:pPr lvl="1"/>
            <a:r>
              <a:rPr lang="en-US" dirty="0"/>
              <a:t>regardless of the influence factors in effect at the time of the conduct of the examination, and</a:t>
            </a:r>
          </a:p>
          <a:p>
            <a:pPr lvl="1"/>
            <a:r>
              <a:rPr lang="en-US" dirty="0"/>
              <a:t>for all quantities greater than the minimum measured quantity.</a:t>
            </a:r>
          </a:p>
          <a:p>
            <a:pPr marL="0" indent="0">
              <a:buNone/>
            </a:pPr>
            <a:endParaRPr lang="en-US" b="1"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41</a:t>
            </a:fld>
            <a:endParaRPr lang="en-US"/>
          </a:p>
        </p:txBody>
      </p:sp>
    </p:spTree>
    <p:extLst>
      <p:ext uri="{BB962C8B-B14F-4D97-AF65-F5344CB8AC3E}">
        <p14:creationId xmlns:p14="http://schemas.microsoft.com/office/powerpoint/2010/main" val="327721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a:pPr>
            <a:r>
              <a:rPr lang="en-US" dirty="0"/>
              <a:t>Verify EVSE labeling meets requirements</a:t>
            </a:r>
          </a:p>
          <a:p>
            <a:pPr marL="971550" lvl="1" indent="-514350">
              <a:buFont typeface="+mj-lt"/>
              <a:buAutoNum type="arabicPeriod"/>
            </a:pPr>
            <a:r>
              <a:rPr lang="en-US" dirty="0"/>
              <a:t>Record all site information</a:t>
            </a:r>
          </a:p>
          <a:p>
            <a:pPr marL="971550" lvl="1" indent="-514350">
              <a:buFont typeface="+mj-lt"/>
              <a:buAutoNum type="arabicPeriod"/>
            </a:pPr>
            <a:r>
              <a:rPr lang="en-US" dirty="0"/>
              <a:t>Power on test equipment with load connected</a:t>
            </a:r>
          </a:p>
          <a:p>
            <a:pPr marL="971550" lvl="1" indent="-514350">
              <a:buFont typeface="+mj-lt"/>
              <a:buAutoNum type="arabicPeriod"/>
            </a:pPr>
            <a:r>
              <a:rPr lang="en-US" dirty="0"/>
              <a:t>Start test process on test equipment</a:t>
            </a:r>
          </a:p>
          <a:p>
            <a:pPr marL="971550" lvl="1" indent="-514350">
              <a:buFont typeface="+mj-lt"/>
              <a:buAutoNum type="arabicPeriod"/>
            </a:pPr>
            <a:r>
              <a:rPr lang="en-US" dirty="0"/>
              <a:t>Connect EVSE to test equipment</a:t>
            </a:r>
          </a:p>
          <a:p>
            <a:pPr marL="971550" lvl="1" indent="-514350">
              <a:buFont typeface="+mj-lt"/>
              <a:buAutoNum type="arabicPeriod"/>
            </a:pPr>
            <a:r>
              <a:rPr lang="en-US" dirty="0"/>
              <a:t>Determine maximum deliverable current (MDA) from CP signal</a:t>
            </a:r>
          </a:p>
          <a:p>
            <a:pPr marL="971550" lvl="1" indent="-514350">
              <a:buFont typeface="+mj-lt"/>
              <a:buAutoNum type="arabicPeriod"/>
            </a:pPr>
            <a:r>
              <a:rPr lang="en-US" dirty="0"/>
              <a:t>Set load to &lt;=10% of MDA and perform the light load test</a:t>
            </a:r>
          </a:p>
          <a:p>
            <a:pPr lvl="1"/>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42</a:t>
            </a:fld>
            <a:endParaRPr lang="en-US"/>
          </a:p>
        </p:txBody>
      </p:sp>
    </p:spTree>
    <p:extLst>
      <p:ext uri="{BB962C8B-B14F-4D97-AF65-F5344CB8AC3E}">
        <p14:creationId xmlns:p14="http://schemas.microsoft.com/office/powerpoint/2010/main" val="246089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fontScale="85000"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startAt="8"/>
            </a:pPr>
            <a:r>
              <a:rPr lang="en-US" dirty="0"/>
              <a:t>Perform the light load test</a:t>
            </a:r>
          </a:p>
          <a:p>
            <a:pPr marL="1376363" lvl="2" indent="-461963">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None/>
            </a:pPr>
            <a:r>
              <a:rPr lang="en-US" dirty="0"/>
              <a:t>(a)	Repeat 8 &amp; 9 multiple times for reproducibility test</a:t>
            </a:r>
          </a:p>
          <a:p>
            <a:pPr marL="971550" lvl="1" indent="-514350">
              <a:buFont typeface="+mj-lt"/>
              <a:buAutoNum type="arabicPeriod" startAt="8"/>
            </a:pPr>
            <a:r>
              <a:rPr lang="en-US" dirty="0"/>
              <a:t>Set load to &gt;85% of MDA and perform the full load test</a:t>
            </a:r>
          </a:p>
          <a:p>
            <a:pPr marL="1371600" lvl="2" indent="-514350">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AutoNum type="alphaLcParenBoth"/>
            </a:pPr>
            <a:r>
              <a:rPr lang="en-US" dirty="0"/>
              <a:t>Repeat 10 &amp; 11 multiple times for reproducibility test</a:t>
            </a:r>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43</a:t>
            </a:fld>
            <a:endParaRPr lang="en-US"/>
          </a:p>
        </p:txBody>
      </p:sp>
    </p:spTree>
    <p:extLst>
      <p:ext uri="{BB962C8B-B14F-4D97-AF65-F5344CB8AC3E}">
        <p14:creationId xmlns:p14="http://schemas.microsoft.com/office/powerpoint/2010/main" val="2123270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2"/>
            </a:pPr>
            <a:r>
              <a:rPr lang="en-US" dirty="0"/>
              <a:t>Verify that after the final test that the display on the EVSE remains visible for at least 15 seconds</a:t>
            </a:r>
          </a:p>
          <a:p>
            <a:pPr marL="971550" lvl="1" indent="-514350">
              <a:buFont typeface="+mj-lt"/>
              <a:buAutoNum type="arabicPeriod" startAt="12"/>
            </a:pPr>
            <a:r>
              <a:rPr lang="en-US" dirty="0"/>
              <a:t>No Load Test (optional)</a:t>
            </a:r>
          </a:p>
          <a:p>
            <a:pPr marL="1371600" lvl="2" indent="-514350">
              <a:buAutoNum type="alphaLcParenBoth"/>
            </a:pPr>
            <a:r>
              <a:rPr lang="en-US" dirty="0"/>
              <a:t>Test system must initiate a valid charging sequence without placing a load on the EVSE.  No energy should be registered.</a:t>
            </a:r>
          </a:p>
          <a:p>
            <a:pPr marL="1371600" lvl="2" indent="-514350">
              <a:buAutoNum type="alphaLcParenBoth"/>
            </a:pPr>
            <a:r>
              <a:rPr lang="en-US" dirty="0"/>
              <a:t>Not yet defined what “No” means or for how long the test should be performed</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44</a:t>
            </a:fld>
            <a:endParaRPr lang="en-US"/>
          </a:p>
        </p:txBody>
      </p:sp>
    </p:spTree>
    <p:extLst>
      <p:ext uri="{BB962C8B-B14F-4D97-AF65-F5344CB8AC3E}">
        <p14:creationId xmlns:p14="http://schemas.microsoft.com/office/powerpoint/2010/main" val="3624480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4"/>
            </a:pPr>
            <a:r>
              <a:rPr lang="en-US" dirty="0"/>
              <a:t>Starting Load Test (optional)</a:t>
            </a:r>
          </a:p>
          <a:p>
            <a:pPr marL="1371600" lvl="2" indent="-514350">
              <a:buAutoNum type="alphaLcParenBoth"/>
            </a:pPr>
            <a:r>
              <a:rPr lang="en-US" dirty="0"/>
              <a:t>Test system must initiate a valid charging sequence with a load of 0.5 amps.  </a:t>
            </a:r>
          </a:p>
          <a:p>
            <a:pPr marL="1371600" lvl="2" indent="-514350">
              <a:buAutoNum type="alphaLcParenBoth"/>
            </a:pPr>
            <a:r>
              <a:rPr lang="en-US" dirty="0"/>
              <a:t>Energy must be registered, not clear at this point what the accuracy requirement is, if any if 0.5 amps is less than 10% of MDA.</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45</a:t>
            </a:fld>
            <a:endParaRPr lang="en-US"/>
          </a:p>
        </p:txBody>
      </p:sp>
    </p:spTree>
    <p:extLst>
      <p:ext uri="{BB962C8B-B14F-4D97-AF65-F5344CB8AC3E}">
        <p14:creationId xmlns:p14="http://schemas.microsoft.com/office/powerpoint/2010/main" val="3082960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5"/>
            </a:pPr>
            <a:r>
              <a:rPr lang="en-US" dirty="0"/>
              <a:t>Time Test (</a:t>
            </a:r>
            <a:r>
              <a:rPr lang="en-US" dirty="0" err="1"/>
              <a:t>tbd</a:t>
            </a:r>
            <a:r>
              <a:rPr lang="en-US" dirty="0"/>
              <a:t>)</a:t>
            </a:r>
          </a:p>
          <a:p>
            <a:pPr marL="971550" lvl="1" indent="-514350">
              <a:buFont typeface="+mj-lt"/>
              <a:buAutoNum type="arabicPeriod" startAt="15"/>
            </a:pPr>
            <a:r>
              <a:rPr lang="en-US" dirty="0"/>
              <a:t>RFI/EMI Test (</a:t>
            </a:r>
            <a:r>
              <a:rPr lang="en-US" dirty="0" err="1"/>
              <a:t>tbd</a:t>
            </a:r>
            <a:r>
              <a:rPr lang="en-US" dirty="0"/>
              <a:t>)</a:t>
            </a:r>
          </a:p>
          <a:p>
            <a:pPr marL="971550" lvl="1" indent="-514350">
              <a:buFont typeface="+mj-lt"/>
              <a:buAutoNum type="arabicPeriod" startAt="15"/>
            </a:pPr>
            <a:r>
              <a:rPr lang="en-US" dirty="0"/>
              <a:t>Zero-Setback Test </a:t>
            </a:r>
          </a:p>
          <a:p>
            <a:pPr marL="1371600" lvl="2" indent="-514350">
              <a:buFont typeface="+mj-lt"/>
              <a:buAutoNum type="alphaLcParenR"/>
            </a:pPr>
            <a:r>
              <a:rPr lang="en-US" dirty="0"/>
              <a:t>On equipment activated with a single remote controller, activate one EVFS and check all others operated by the same controller to make certain they will not operate without activating the individual EVFS starting mechanism.</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46</a:t>
            </a:fld>
            <a:endParaRPr lang="en-US"/>
          </a:p>
        </p:txBody>
      </p:sp>
    </p:spTree>
    <p:extLst>
      <p:ext uri="{BB962C8B-B14F-4D97-AF65-F5344CB8AC3E}">
        <p14:creationId xmlns:p14="http://schemas.microsoft.com/office/powerpoint/2010/main" val="239732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8"/>
            </a:pPr>
            <a:r>
              <a:rPr lang="en-US" dirty="0"/>
              <a:t>Power Loss Test </a:t>
            </a:r>
          </a:p>
          <a:p>
            <a:pPr marL="1371600" lvl="2" indent="-457200">
              <a:buFont typeface="+mj-lt"/>
              <a:buAutoNum type="alphaLcParenR"/>
            </a:pPr>
            <a:r>
              <a:rPr lang="en-US" dirty="0"/>
              <a:t>Power loss results in termination of transaction or transaction continues without additional authorization with indication of the event on the receipt	</a:t>
            </a:r>
          </a:p>
          <a:p>
            <a:pPr marL="1371600" lvl="2" indent="-457200">
              <a:buFont typeface="+mj-lt"/>
              <a:buAutoNum type="alphaLcParenR"/>
            </a:pPr>
            <a:r>
              <a:rPr lang="en-US" dirty="0"/>
              <a:t>EVFS memory or supporting network retains quantity of time and sales price totals during power loss</a:t>
            </a: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47</a:t>
            </a:fld>
            <a:endParaRPr lang="en-US"/>
          </a:p>
        </p:txBody>
      </p:sp>
    </p:spTree>
    <p:extLst>
      <p:ext uri="{BB962C8B-B14F-4D97-AF65-F5344CB8AC3E}">
        <p14:creationId xmlns:p14="http://schemas.microsoft.com/office/powerpoint/2010/main" val="251718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8710" y="1409657"/>
            <a:ext cx="2930297" cy="338554"/>
          </a:xfrm>
          <a:prstGeom prst="rect">
            <a:avLst/>
          </a:prstGeom>
          <a:noFill/>
        </p:spPr>
        <p:txBody>
          <a:bodyPr wrap="square" rtlCol="0">
            <a:spAutoFit/>
          </a:bodyPr>
          <a:lstStyle/>
          <a:p>
            <a:pPr algn="ctr"/>
            <a:r>
              <a:rPr lang="en-US" sz="1600" dirty="0"/>
              <a:t>T200 AC Level 1 &amp; 2 to 64Amps</a:t>
            </a:r>
          </a:p>
        </p:txBody>
      </p:sp>
      <p:sp>
        <p:nvSpPr>
          <p:cNvPr id="9" name="TextBox 8"/>
          <p:cNvSpPr txBox="1"/>
          <p:nvPr/>
        </p:nvSpPr>
        <p:spPr>
          <a:xfrm>
            <a:off x="5334994" y="1250820"/>
            <a:ext cx="2388053" cy="830997"/>
          </a:xfrm>
          <a:prstGeom prst="rect">
            <a:avLst/>
          </a:prstGeom>
          <a:noFill/>
        </p:spPr>
        <p:txBody>
          <a:bodyPr wrap="square" rtlCol="0">
            <a:spAutoFit/>
          </a:bodyPr>
          <a:lstStyle/>
          <a:p>
            <a:pPr algn="ctr"/>
            <a:r>
              <a:rPr lang="en-US" sz="1600" dirty="0"/>
              <a:t>T400</a:t>
            </a:r>
          </a:p>
          <a:p>
            <a:pPr algn="ctr"/>
            <a:r>
              <a:rPr lang="en-US" sz="1600" dirty="0"/>
              <a:t>AC Level 1 &amp; 2 to 64 Amps</a:t>
            </a:r>
          </a:p>
          <a:p>
            <a:pPr algn="ctr"/>
            <a:r>
              <a:rPr lang="en-US" sz="1600" dirty="0"/>
              <a:t>DC Level 2 to 75 Amps</a:t>
            </a:r>
          </a:p>
        </p:txBody>
      </p:sp>
      <p:sp>
        <p:nvSpPr>
          <p:cNvPr id="11"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3" name="Slide Number Placeholder 2"/>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48</a:t>
            </a:fld>
            <a:endParaRPr lang="en-US"/>
          </a:p>
        </p:txBody>
      </p:sp>
      <p:pic>
        <p:nvPicPr>
          <p:cNvPr id="4" name="Picture 3">
            <a:extLst>
              <a:ext uri="{FF2B5EF4-FFF2-40B4-BE49-F238E27FC236}">
                <a16:creationId xmlns:a16="http://schemas.microsoft.com/office/drawing/2014/main" xmlns="" id="{6DB47AC6-0107-4A60-BCA0-993BF54EC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10" y="2259904"/>
            <a:ext cx="3617983" cy="2849886"/>
          </a:xfrm>
          <a:prstGeom prst="rect">
            <a:avLst/>
          </a:prstGeom>
        </p:spPr>
      </p:pic>
      <p:pic>
        <p:nvPicPr>
          <p:cNvPr id="7" name="Picture 6">
            <a:extLst>
              <a:ext uri="{FF2B5EF4-FFF2-40B4-BE49-F238E27FC236}">
                <a16:creationId xmlns:a16="http://schemas.microsoft.com/office/drawing/2014/main" xmlns="" id="{96D394EC-C303-4946-8F63-004C01F6C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116" y="2259904"/>
            <a:ext cx="3566167" cy="2834646"/>
          </a:xfrm>
          <a:prstGeom prst="rect">
            <a:avLst/>
          </a:prstGeom>
        </p:spPr>
      </p:pic>
    </p:spTree>
    <p:extLst>
      <p:ext uri="{BB962C8B-B14F-4D97-AF65-F5344CB8AC3E}">
        <p14:creationId xmlns:p14="http://schemas.microsoft.com/office/powerpoint/2010/main" val="904971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417814"/>
            <a:ext cx="3733800" cy="338554"/>
          </a:xfrm>
          <a:prstGeom prst="rect">
            <a:avLst/>
          </a:prstGeom>
          <a:noFill/>
        </p:spPr>
        <p:txBody>
          <a:bodyPr wrap="square" rtlCol="0">
            <a:spAutoFit/>
          </a:bodyPr>
          <a:lstStyle/>
          <a:p>
            <a:pPr algn="ctr"/>
            <a:r>
              <a:rPr lang="en-US" sz="1600" dirty="0"/>
              <a:t>PL200 200 AC Level 1 &amp; 2 to 64 Amps</a:t>
            </a:r>
          </a:p>
        </p:txBody>
      </p:sp>
      <p:sp>
        <p:nvSpPr>
          <p:cNvPr id="9" name="TextBox 8"/>
          <p:cNvSpPr txBox="1"/>
          <p:nvPr/>
        </p:nvSpPr>
        <p:spPr>
          <a:xfrm>
            <a:off x="1923129" y="1833312"/>
            <a:ext cx="5736126" cy="338554"/>
          </a:xfrm>
          <a:prstGeom prst="rect">
            <a:avLst/>
          </a:prstGeom>
          <a:noFill/>
        </p:spPr>
        <p:txBody>
          <a:bodyPr wrap="square" rtlCol="0">
            <a:spAutoFit/>
          </a:bodyPr>
          <a:lstStyle/>
          <a:p>
            <a:pPr algn="ctr"/>
            <a:r>
              <a:rPr lang="en-US" sz="1600" dirty="0"/>
              <a:t>PL400 AC Level 1 &amp; 2 to 64 Amps,  DC Level 2 to 32 Amps</a:t>
            </a:r>
          </a:p>
        </p:txBody>
      </p:sp>
      <p:sp>
        <p:nvSpPr>
          <p:cNvPr id="10"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49</a:t>
            </a:fld>
            <a:endParaRPr lang="en-US"/>
          </a:p>
        </p:txBody>
      </p:sp>
      <p:pic>
        <p:nvPicPr>
          <p:cNvPr id="6" name="Picture 5" descr="A close up of a computer&#10;&#10;Description automatically generated">
            <a:extLst>
              <a:ext uri="{FF2B5EF4-FFF2-40B4-BE49-F238E27FC236}">
                <a16:creationId xmlns:a16="http://schemas.microsoft.com/office/drawing/2014/main" xmlns="" id="{ABDF5735-8468-4237-A237-3CBB43671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468" y="2587365"/>
            <a:ext cx="5867400" cy="3406877"/>
          </a:xfrm>
          <a:prstGeom prst="rect">
            <a:avLst/>
          </a:prstGeom>
        </p:spPr>
      </p:pic>
    </p:spTree>
    <p:extLst>
      <p:ext uri="{BB962C8B-B14F-4D97-AF65-F5344CB8AC3E}">
        <p14:creationId xmlns:p14="http://schemas.microsoft.com/office/powerpoint/2010/main" val="481879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b="1" dirty="0"/>
              <a:t>J1772  AC Level 2</a:t>
            </a:r>
          </a:p>
          <a:p>
            <a:pPr lvl="1"/>
            <a:r>
              <a:rPr lang="en-US" dirty="0"/>
              <a:t>Home and Commercial Installation</a:t>
            </a:r>
          </a:p>
          <a:p>
            <a:pPr lvl="1"/>
            <a:r>
              <a:rPr lang="en-US" dirty="0"/>
              <a:t>240 Volts at up to 80 Amps (</a:t>
            </a:r>
            <a:r>
              <a:rPr lang="en-US" dirty="0">
                <a:highlight>
                  <a:srgbClr val="FFFF00"/>
                </a:highlight>
              </a:rPr>
              <a:t>30A</a:t>
            </a:r>
            <a:r>
              <a:rPr lang="en-US" dirty="0"/>
              <a:t> and 50A most common)</a:t>
            </a:r>
          </a:p>
          <a:p>
            <a:pPr lvl="2"/>
            <a:r>
              <a:rPr lang="en-US" dirty="0"/>
              <a:t>Home 30A, Commercial 30A, 50A, 75A</a:t>
            </a:r>
          </a:p>
          <a:p>
            <a:pPr lvl="1"/>
            <a:r>
              <a:rPr lang="en-US" dirty="0"/>
              <a:t>Maximum Power Delivery  ( 19.2 kW )</a:t>
            </a:r>
          </a:p>
          <a:p>
            <a:pPr lvl="1"/>
            <a:r>
              <a:rPr lang="en-US" dirty="0"/>
              <a:t>Typical time to charge </a:t>
            </a:r>
          </a:p>
          <a:p>
            <a:pPr lvl="2"/>
            <a:r>
              <a:rPr lang="en-US" dirty="0"/>
              <a:t>Pluggable Hybrid  (  0.5 – 1.5 hours,  0% to 90%)</a:t>
            </a:r>
          </a:p>
          <a:p>
            <a:pPr lvl="2"/>
            <a:r>
              <a:rPr lang="en-US" dirty="0"/>
              <a:t>EV 80 Mile Range (1.5 – 4 hours, 20% to 90%)</a:t>
            </a:r>
          </a:p>
          <a:p>
            <a:pPr lvl="2"/>
            <a:r>
              <a:rPr lang="en-US" dirty="0"/>
              <a:t>EV200 Mile Range ( 3.2 – 10 hours, 20% to 90%)</a:t>
            </a:r>
          </a:p>
          <a:p>
            <a:pPr lvl="1"/>
            <a:r>
              <a:rPr lang="en-US" dirty="0"/>
              <a:t>21 miles per hour of charge @ 30A</a:t>
            </a:r>
          </a:p>
          <a:p>
            <a:pPr lvl="1"/>
            <a:r>
              <a:rPr lang="en-US" dirty="0"/>
              <a:t>If you drive &lt;160mi/day you can recharge overnight.</a:t>
            </a:r>
          </a:p>
          <a:p>
            <a:pPr marL="914400" lvl="2"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4418" y="1752600"/>
            <a:ext cx="712382" cy="2848147"/>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a:t>
            </a:fld>
            <a:endParaRPr lang="en-US"/>
          </a:p>
        </p:txBody>
      </p:sp>
    </p:spTree>
    <p:extLst>
      <p:ext uri="{BB962C8B-B14F-4D97-AF65-F5344CB8AC3E}">
        <p14:creationId xmlns:p14="http://schemas.microsoft.com/office/powerpoint/2010/main" val="295053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T200/T400 EVSE TESTERS</a:t>
            </a:r>
          </a:p>
          <a:p>
            <a:pPr lvl="1"/>
            <a:r>
              <a:rPr lang="en-US" b="1" dirty="0"/>
              <a:t>Fully Self Contained</a:t>
            </a:r>
          </a:p>
          <a:p>
            <a:pPr lvl="2"/>
            <a:r>
              <a:rPr lang="en-US" b="1" dirty="0"/>
              <a:t>AC or AC/DC Models</a:t>
            </a:r>
          </a:p>
          <a:p>
            <a:pPr lvl="2"/>
            <a:r>
              <a:rPr lang="en-US" b="1" dirty="0"/>
              <a:t>Rugged Pelican Case</a:t>
            </a:r>
          </a:p>
          <a:p>
            <a:pPr lvl="2"/>
            <a:r>
              <a:rPr lang="en-US" b="1" dirty="0"/>
              <a:t>Run from internal battery, AUX AC or L1-L2 of </a:t>
            </a:r>
            <a:r>
              <a:rPr lang="en-US" b="1" dirty="0" err="1"/>
              <a:t>EVSE</a:t>
            </a:r>
            <a:endParaRPr lang="en-US" b="1" dirty="0"/>
          </a:p>
          <a:p>
            <a:pPr lvl="2"/>
            <a:r>
              <a:rPr lang="en-US" b="1" dirty="0"/>
              <a:t>High Res Color display</a:t>
            </a:r>
          </a:p>
          <a:p>
            <a:pPr lvl="2"/>
            <a:r>
              <a:rPr lang="en-US" b="1" dirty="0"/>
              <a:t>Ethernet, USB, Serial</a:t>
            </a:r>
          </a:p>
          <a:p>
            <a:pPr lvl="2"/>
            <a:r>
              <a:rPr lang="en-US" b="1" dirty="0"/>
              <a:t>Built in GPS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endParaRPr lang="en-US" sz="4000" dirty="0">
              <a:latin typeface="BankGothic Md BT" pitchFamily="34" charset="0"/>
            </a:endParaRPr>
          </a:p>
        </p:txBody>
      </p:sp>
      <p:sp>
        <p:nvSpPr>
          <p:cNvPr id="4" name="Slide Number Placeholder 3"/>
          <p:cNvSpPr>
            <a:spLocks noGrp="1"/>
          </p:cNvSpPr>
          <p:nvPr>
            <p:ph type="sldNum" sz="quarter" idx="4"/>
          </p:nvPr>
        </p:nvSpPr>
        <p:spPr/>
        <p:txBody>
          <a:bodyPr/>
          <a:lstStyle/>
          <a:p>
            <a:fld id="{BA9ABCF8-B696-4AAE-AEF6-910B77DD8B89}" type="slidenum">
              <a:rPr lang="en-US" smtClean="0"/>
              <a:t>50</a:t>
            </a:fld>
            <a:endParaRPr lang="en-US"/>
          </a:p>
        </p:txBody>
      </p:sp>
    </p:spTree>
    <p:extLst>
      <p:ext uri="{BB962C8B-B14F-4D97-AF65-F5344CB8AC3E}">
        <p14:creationId xmlns:p14="http://schemas.microsoft.com/office/powerpoint/2010/main" val="2356168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Database driven</a:t>
            </a:r>
          </a:p>
          <a:p>
            <a:pPr lvl="2"/>
            <a:r>
              <a:rPr lang="en-US" b="1" dirty="0"/>
              <a:t>Select a site and test</a:t>
            </a:r>
          </a:p>
          <a:p>
            <a:pPr lvl="2"/>
            <a:r>
              <a:rPr lang="en-US" b="1" dirty="0"/>
              <a:t>Download all of your site data from your PC</a:t>
            </a:r>
          </a:p>
          <a:p>
            <a:pPr lvl="2"/>
            <a:r>
              <a:rPr lang="en-US" b="1" dirty="0"/>
              <a:t>Locate site by GPS , ID or any other field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126" y="3866147"/>
            <a:ext cx="3446684" cy="20774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950" y="1507755"/>
            <a:ext cx="3497871" cy="2077453"/>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51</a:t>
            </a:fld>
            <a:endParaRPr lang="en-US"/>
          </a:p>
        </p:txBody>
      </p:sp>
    </p:spTree>
    <p:extLst>
      <p:ext uri="{BB962C8B-B14F-4D97-AF65-F5344CB8AC3E}">
        <p14:creationId xmlns:p14="http://schemas.microsoft.com/office/powerpoint/2010/main" val="3541713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Automated Operation</a:t>
            </a:r>
          </a:p>
          <a:p>
            <a:pPr lvl="2"/>
            <a:r>
              <a:rPr lang="en-US" b="1" dirty="0"/>
              <a:t>Create Test sequences which completely automate process</a:t>
            </a:r>
          </a:p>
          <a:p>
            <a:pPr lvl="2"/>
            <a:r>
              <a:rPr lang="en-US" b="1" dirty="0"/>
              <a:t>Testing is  then a simple one click process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37" y="1592263"/>
            <a:ext cx="3499910" cy="2103437"/>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52</a:t>
            </a:fld>
            <a:endParaRPr lang="en-US"/>
          </a:p>
        </p:txBody>
      </p:sp>
    </p:spTree>
    <p:extLst>
      <p:ext uri="{BB962C8B-B14F-4D97-AF65-F5344CB8AC3E}">
        <p14:creationId xmlns:p14="http://schemas.microsoft.com/office/powerpoint/2010/main" val="2434884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Simple Results</a:t>
            </a:r>
          </a:p>
          <a:p>
            <a:pPr lvl="2"/>
            <a:r>
              <a:rPr lang="en-US" b="1" dirty="0"/>
              <a:t>Process and Status During Testing</a:t>
            </a:r>
          </a:p>
          <a:p>
            <a:pPr lvl="2"/>
            <a:r>
              <a:rPr lang="en-US" b="1" dirty="0"/>
              <a:t>Easy entry of </a:t>
            </a:r>
            <a:r>
              <a:rPr lang="en-US" b="1" dirty="0" err="1"/>
              <a:t>EVSE</a:t>
            </a:r>
            <a:r>
              <a:rPr lang="en-US" b="1" dirty="0"/>
              <a:t> Displayed Results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89" y="1371600"/>
            <a:ext cx="3499911" cy="2099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89" y="3625559"/>
            <a:ext cx="3499911" cy="2093814"/>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53</a:t>
            </a:fld>
            <a:endParaRPr lang="en-US"/>
          </a:p>
        </p:txBody>
      </p:sp>
    </p:spTree>
    <p:extLst>
      <p:ext uri="{BB962C8B-B14F-4D97-AF65-F5344CB8AC3E}">
        <p14:creationId xmlns:p14="http://schemas.microsoft.com/office/powerpoint/2010/main" val="2316655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NTEP/CTEP will conduct first dry run type approval testing this month</a:t>
            </a:r>
          </a:p>
          <a:p>
            <a:r>
              <a:rPr lang="en-US" b="1" dirty="0"/>
              <a:t>California issues final regulations</a:t>
            </a:r>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BREAKING NEWS</a:t>
            </a:r>
          </a:p>
        </p:txBody>
      </p:sp>
      <p:sp>
        <p:nvSpPr>
          <p:cNvPr id="2" name="Slide Number Placeholder 1"/>
          <p:cNvSpPr>
            <a:spLocks noGrp="1"/>
          </p:cNvSpPr>
          <p:nvPr>
            <p:ph type="sldNum" sz="quarter" idx="4"/>
          </p:nvPr>
        </p:nvSpPr>
        <p:spPr/>
        <p:txBody>
          <a:bodyPr/>
          <a:lstStyle/>
          <a:p>
            <a:fld id="{BA9ABCF8-B696-4AAE-AEF6-910B77DD8B89}" type="slidenum">
              <a:rPr lang="en-US" smtClean="0"/>
              <a:t>54</a:t>
            </a:fld>
            <a:endParaRPr lang="en-US"/>
          </a:p>
        </p:txBody>
      </p:sp>
    </p:spTree>
    <p:extLst>
      <p:ext uri="{BB962C8B-B14F-4D97-AF65-F5344CB8AC3E}">
        <p14:creationId xmlns:p14="http://schemas.microsoft.com/office/powerpoint/2010/main" val="298774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QUESTIONS &amp; DISCUSSION</a:t>
            </a:r>
          </a:p>
        </p:txBody>
      </p:sp>
      <p:pic>
        <p:nvPicPr>
          <p:cNvPr id="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11"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Bill Hardy, CTO</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spTree>
    <p:extLst>
      <p:ext uri="{BB962C8B-B14F-4D97-AF65-F5344CB8AC3E}">
        <p14:creationId xmlns:p14="http://schemas.microsoft.com/office/powerpoint/2010/main" val="301285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648200"/>
          </a:xfrm>
        </p:spPr>
        <p:txBody>
          <a:bodyPr>
            <a:normAutofit/>
          </a:bodyPr>
          <a:lstStyle/>
          <a:p>
            <a:r>
              <a:rPr lang="en-US" b="1" dirty="0"/>
              <a:t>J1772 AC Level 2</a:t>
            </a:r>
          </a:p>
          <a:p>
            <a:pPr lvl="1"/>
            <a:r>
              <a:rPr lang="en-US" dirty="0">
                <a:highlight>
                  <a:srgbClr val="FFFF00"/>
                </a:highlight>
              </a:rPr>
              <a:t>Over 85% of commercial EVSEs are AC Level 2</a:t>
            </a:r>
          </a:p>
          <a:p>
            <a:pPr lvl="1"/>
            <a:r>
              <a:rPr lang="en-US" dirty="0"/>
              <a:t>All current EV/PEV in US can use this type though some need adapters </a:t>
            </a:r>
          </a:p>
          <a:p>
            <a:pPr lvl="1"/>
            <a:r>
              <a:rPr lang="en-US" dirty="0"/>
              <a:t>Stations cost $400 to $8,000</a:t>
            </a:r>
          </a:p>
          <a:p>
            <a:pPr lvl="1"/>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6</a:t>
            </a:fld>
            <a:endParaRPr lang="en-US"/>
          </a:p>
        </p:txBody>
      </p:sp>
    </p:spTree>
    <p:extLst>
      <p:ext uri="{BB962C8B-B14F-4D97-AF65-F5344CB8AC3E}">
        <p14:creationId xmlns:p14="http://schemas.microsoft.com/office/powerpoint/2010/main" val="265006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AC Level 2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7</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8" name="Picture 7" descr="A close up of a map&#10;&#10;Description automatically generated">
            <a:extLst>
              <a:ext uri="{FF2B5EF4-FFF2-40B4-BE49-F238E27FC236}">
                <a16:creationId xmlns:a16="http://schemas.microsoft.com/office/drawing/2014/main" xmlns="" id="{67012034-B5D9-457B-B4C9-3EAD101AC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29" y="1371600"/>
            <a:ext cx="6828131" cy="5349875"/>
          </a:xfrm>
          <a:prstGeom prst="rect">
            <a:avLst/>
          </a:prstGeom>
        </p:spPr>
      </p:pic>
      <p:sp>
        <p:nvSpPr>
          <p:cNvPr id="2" name="TextBox 1">
            <a:extLst>
              <a:ext uri="{FF2B5EF4-FFF2-40B4-BE49-F238E27FC236}">
                <a16:creationId xmlns:a16="http://schemas.microsoft.com/office/drawing/2014/main" xmlns="" id="{7F298D44-A97C-4248-B2C0-9F93E97D5E7A}"/>
              </a:ext>
            </a:extLst>
          </p:cNvPr>
          <p:cNvSpPr txBox="1"/>
          <p:nvPr/>
        </p:nvSpPr>
        <p:spPr>
          <a:xfrm>
            <a:off x="7543800" y="1676400"/>
            <a:ext cx="1125071" cy="1754326"/>
          </a:xfrm>
          <a:prstGeom prst="rect">
            <a:avLst/>
          </a:prstGeom>
          <a:noFill/>
        </p:spPr>
        <p:txBody>
          <a:bodyPr wrap="square" rtlCol="0">
            <a:spAutoFit/>
          </a:bodyPr>
          <a:lstStyle/>
          <a:p>
            <a:r>
              <a:rPr lang="en-US" dirty="0"/>
              <a:t>Heads:</a:t>
            </a:r>
          </a:p>
          <a:p>
            <a:r>
              <a:rPr lang="en-US" dirty="0"/>
              <a:t>58,077</a:t>
            </a:r>
          </a:p>
          <a:p>
            <a:endParaRPr lang="en-US" dirty="0"/>
          </a:p>
          <a:p>
            <a:r>
              <a:rPr lang="en-US" dirty="0"/>
              <a:t>Sites:</a:t>
            </a:r>
          </a:p>
          <a:p>
            <a:r>
              <a:rPr lang="en-US" dirty="0"/>
              <a:t>19,216</a:t>
            </a:r>
          </a:p>
          <a:p>
            <a:endParaRPr lang="en-US" dirty="0"/>
          </a:p>
        </p:txBody>
      </p:sp>
    </p:spTree>
    <p:extLst>
      <p:ext uri="{BB962C8B-B14F-4D97-AF65-F5344CB8AC3E}">
        <p14:creationId xmlns:p14="http://schemas.microsoft.com/office/powerpoint/2010/main" val="3110146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Standards evolving rapidly</a:t>
            </a:r>
          </a:p>
          <a:p>
            <a:pPr lvl="1"/>
            <a:r>
              <a:rPr lang="en-US" dirty="0"/>
              <a:t>Combined Charging System</a:t>
            </a:r>
          </a:p>
          <a:p>
            <a:pPr lvl="2"/>
            <a:r>
              <a:rPr lang="en-US" dirty="0"/>
              <a:t>CCS1 SAE J1772 North America</a:t>
            </a:r>
          </a:p>
          <a:p>
            <a:pPr lvl="2"/>
            <a:r>
              <a:rPr lang="en-US" dirty="0"/>
              <a:t>CCS2 Europe</a:t>
            </a:r>
          </a:p>
          <a:p>
            <a:pPr lvl="1"/>
            <a:r>
              <a:rPr lang="en-US" dirty="0"/>
              <a:t>	</a:t>
            </a:r>
            <a:r>
              <a:rPr lang="en-US" dirty="0" err="1"/>
              <a:t>CHadeMO</a:t>
            </a:r>
            <a:endParaRPr lang="en-US" dirty="0"/>
          </a:p>
          <a:p>
            <a:pPr lvl="1"/>
            <a:r>
              <a:rPr lang="en-US" dirty="0"/>
              <a:t>Tesla V1</a:t>
            </a:r>
          </a:p>
          <a:p>
            <a:pPr lvl="1"/>
            <a:r>
              <a:rPr lang="en-US" dirty="0"/>
              <a:t>Tesla V2 (New in 2019)</a:t>
            </a:r>
          </a:p>
          <a:p>
            <a:pPr lvl="1"/>
            <a:r>
              <a:rPr lang="en-US" dirty="0" err="1"/>
              <a:t>CHadeMO</a:t>
            </a:r>
            <a:r>
              <a:rPr lang="en-US" dirty="0"/>
              <a:t> – BG/T  (China-Japan-India) (New)</a:t>
            </a:r>
          </a:p>
          <a:p>
            <a:pPr lvl="1"/>
            <a:r>
              <a:rPr lang="en-US" dirty="0"/>
              <a:t>Now 100kW is considered “high end”</a:t>
            </a:r>
          </a:p>
          <a:p>
            <a:pPr lvl="1"/>
            <a:r>
              <a:rPr lang="en-US" dirty="0"/>
              <a:t>First US </a:t>
            </a:r>
            <a:r>
              <a:rPr lang="en-US" b="1" dirty="0">
                <a:solidFill>
                  <a:srgbClr val="FF0000"/>
                </a:solidFill>
              </a:rPr>
              <a:t>350kW</a:t>
            </a:r>
            <a:r>
              <a:rPr lang="en-US" dirty="0"/>
              <a:t> units installed Dec 10, 2018</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8</a:t>
            </a:fld>
            <a:endParaRPr lang="en-US"/>
          </a:p>
        </p:txBody>
      </p:sp>
    </p:spTree>
    <p:extLst>
      <p:ext uri="{BB962C8B-B14F-4D97-AF65-F5344CB8AC3E}">
        <p14:creationId xmlns:p14="http://schemas.microsoft.com/office/powerpoint/2010/main" val="25642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Deployment is growing rapidly in US</a:t>
            </a:r>
          </a:p>
          <a:p>
            <a:r>
              <a:rPr lang="en-US" b="1" dirty="0"/>
              <a:t>But slowly compared to Europe, China and Japan</a:t>
            </a:r>
          </a:p>
          <a:p>
            <a:r>
              <a:rPr lang="en-US" dirty="0"/>
              <a:t>Total PUBLIC chargers installed </a:t>
            </a:r>
            <a:r>
              <a:rPr lang="en-US" dirty="0">
                <a:solidFill>
                  <a:srgbClr val="FF0000"/>
                </a:solidFill>
              </a:rPr>
              <a:t>(</a:t>
            </a:r>
            <a:r>
              <a:rPr lang="en-US" b="1" dirty="0">
                <a:solidFill>
                  <a:srgbClr val="FF0000"/>
                </a:solidFill>
              </a:rPr>
              <a:t>70,212/25,246)</a:t>
            </a:r>
          </a:p>
          <a:p>
            <a:pPr lvl="1"/>
            <a:r>
              <a:rPr lang="en-US" dirty="0"/>
              <a:t>AC Level 1		1180</a:t>
            </a:r>
          </a:p>
          <a:p>
            <a:pPr lvl="1"/>
            <a:r>
              <a:rPr lang="en-US" dirty="0"/>
              <a:t>AC Level 2		58,077 heads /19,216 locations</a:t>
            </a:r>
          </a:p>
          <a:p>
            <a:pPr lvl="1"/>
            <a:r>
              <a:rPr lang="en-US" dirty="0"/>
              <a:t>DC Rapid		10,955</a:t>
            </a:r>
          </a:p>
          <a:p>
            <a:pPr lvl="2"/>
            <a:r>
              <a:rPr lang="en-US" dirty="0"/>
              <a:t>Tesla			5,871 heads / 644 locations</a:t>
            </a:r>
          </a:p>
          <a:p>
            <a:pPr lvl="2"/>
            <a:r>
              <a:rPr lang="en-US" dirty="0" err="1"/>
              <a:t>CHadeMO</a:t>
            </a:r>
            <a:r>
              <a:rPr lang="en-US" dirty="0"/>
              <a:t>		2,348 locations</a:t>
            </a:r>
          </a:p>
          <a:p>
            <a:pPr lvl="2"/>
            <a:r>
              <a:rPr lang="en-US" dirty="0"/>
              <a:t>J1772			2,042 locations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9</a:t>
            </a:fld>
            <a:endParaRPr lang="en-US"/>
          </a:p>
        </p:txBody>
      </p:sp>
    </p:spTree>
    <p:extLst>
      <p:ext uri="{BB962C8B-B14F-4D97-AF65-F5344CB8AC3E}">
        <p14:creationId xmlns:p14="http://schemas.microsoft.com/office/powerpoint/2010/main" val="397920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MI_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PMI_Presentation_1</Template>
  <TotalTime>3949</TotalTime>
  <Words>1806</Words>
  <Application>Microsoft Office PowerPoint</Application>
  <PresentationFormat>On-screen Show (4:3)</PresentationFormat>
  <Paragraphs>339</Paragraphs>
  <Slides>55</Slides>
  <Notes>2</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PMI_Presentation_1</vt:lpstr>
      <vt:lpstr>PowerPoint Presentation</vt:lpstr>
      <vt:lpstr>EVSE</vt:lpstr>
      <vt:lpstr>INTRODUCTION</vt:lpstr>
      <vt:lpstr>AC EVSE STANDARDS</vt:lpstr>
      <vt:lpstr>AC EVSE STANDARDS</vt:lpstr>
      <vt:lpstr>AC EVSE STANDARDS</vt:lpstr>
      <vt:lpstr>J1772 AC Level 2 Public Stations</vt:lpstr>
      <vt:lpstr>DC EVSE STANDARDS</vt:lpstr>
      <vt:lpstr>DC EVSE STANDARDS</vt:lpstr>
      <vt:lpstr>J1772 DC Public Stations</vt:lpstr>
      <vt:lpstr>CHadeMO DC Public Stations</vt:lpstr>
      <vt:lpstr>Tesla DC Public Stations</vt:lpstr>
      <vt:lpstr>DC EVSE STANDARDS</vt:lpstr>
      <vt:lpstr>THE EVSE MARKET</vt:lpstr>
      <vt:lpstr>THE EVSE MARKET</vt:lpstr>
      <vt:lpstr>The EV MarketT</vt:lpstr>
      <vt:lpstr>The EV MarketT</vt:lpstr>
      <vt:lpstr>The EV MarketT</vt:lpstr>
      <vt:lpstr>The EV MarketT</vt:lpstr>
      <vt:lpstr>The EV MarketT</vt:lpstr>
      <vt:lpstr>The EV MarketT</vt:lpstr>
      <vt:lpstr>The EV MarketT</vt:lpstr>
      <vt:lpstr>REGULATORY BACKGROUND</vt:lpstr>
      <vt:lpstr>REGULATORY BACKGROUND</vt:lpstr>
      <vt:lpstr>HB44 APPLICABILITY</vt:lpstr>
      <vt:lpstr>HB44 APPLICABILITY</vt:lpstr>
      <vt:lpstr>HB44 APPLICABILITY</vt:lpstr>
      <vt:lpstr>HB44 APPLICABILITY</vt:lpstr>
      <vt:lpstr>Implementation Status</vt:lpstr>
      <vt:lpstr>CA - CHANGES</vt:lpstr>
      <vt:lpstr>HB44 - REQUIREMENTS</vt:lpstr>
      <vt:lpstr>HB44 – TESTING REQUIREMENTS</vt:lpstr>
      <vt:lpstr>HB44 – TESTING REQUIREMENTS</vt:lpstr>
      <vt:lpstr>HB44 – TESTING REQUIREMENTS</vt:lpstr>
      <vt:lpstr>HB44 – TESTING REQUIREMENTS</vt:lpstr>
      <vt:lpstr>HB44 – TESTING REQUIREMENTS</vt:lpstr>
      <vt:lpstr>HB44 – TESTING REQUIREMENTS</vt:lpstr>
      <vt:lpstr>HB44 – TESTING TOLERANCES</vt:lpstr>
      <vt:lpstr>HB44 – TESTING TOLERANCES</vt:lpstr>
      <vt:lpstr>HB44 – TESTING TOLERANCES</vt:lpstr>
      <vt:lpstr>HB44 – TESTING TOLERANCES</vt:lpstr>
      <vt:lpstr>EPO 30 – FIELD TEST</vt:lpstr>
      <vt:lpstr>EPO 30 – FIELD TEST</vt:lpstr>
      <vt:lpstr>EPO 30 – FIELD TEST</vt:lpstr>
      <vt:lpstr>EPO 30 – FIELD TEST</vt:lpstr>
      <vt:lpstr>EPO 30 – FIELD TEST</vt:lpstr>
      <vt:lpstr>EPO 30 – FIELD TEST</vt:lpstr>
      <vt:lpstr>PowerPoint Presentation</vt:lpstr>
      <vt:lpstr>PowerPoint Presentation</vt:lpstr>
      <vt:lpstr>OUR TEST SOLUTIONS</vt:lpstr>
      <vt:lpstr>OUR TEST SOLUTIONS</vt:lpstr>
      <vt:lpstr>OUR TEST SOLUTIONS</vt:lpstr>
      <vt:lpstr>OUR SOLUTION</vt:lpstr>
      <vt:lpstr>BREAKING NEWS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Andrea Koch</cp:lastModifiedBy>
  <cp:revision>208</cp:revision>
  <dcterms:created xsi:type="dcterms:W3CDTF">2015-09-20T12:59:46Z</dcterms:created>
  <dcterms:modified xsi:type="dcterms:W3CDTF">2019-06-18T16:53:15Z</dcterms:modified>
</cp:coreProperties>
</file>