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372" r:id="rId2"/>
    <p:sldId id="399" r:id="rId3"/>
    <p:sldId id="400" r:id="rId4"/>
    <p:sldId id="390" r:id="rId5"/>
    <p:sldId id="343" r:id="rId6"/>
    <p:sldId id="394" r:id="rId7"/>
    <p:sldId id="383" r:id="rId8"/>
    <p:sldId id="363" r:id="rId9"/>
    <p:sldId id="391" r:id="rId10"/>
    <p:sldId id="381" r:id="rId11"/>
    <p:sldId id="392" r:id="rId12"/>
    <p:sldId id="384" r:id="rId13"/>
    <p:sldId id="395" r:id="rId14"/>
    <p:sldId id="396" r:id="rId15"/>
    <p:sldId id="359" r:id="rId16"/>
    <p:sldId id="393" r:id="rId17"/>
    <p:sldId id="382" r:id="rId18"/>
    <p:sldId id="402" r:id="rId19"/>
    <p:sldId id="397" r:id="rId20"/>
    <p:sldId id="401" r:id="rId21"/>
    <p:sldId id="398" r:id="rId22"/>
  </p:sldIdLst>
  <p:sldSz cx="9144000" cy="6858000" type="screen4x3"/>
  <p:notesSz cx="6950075" cy="9236075"/>
  <p:defaultTex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75090" autoAdjust="0"/>
  </p:normalViewPr>
  <p:slideViewPr>
    <p:cSldViewPr>
      <p:cViewPr varScale="1">
        <p:scale>
          <a:sx n="118" d="100"/>
          <a:sy n="118" d="100"/>
        </p:scale>
        <p:origin x="-1434" y="-96"/>
      </p:cViewPr>
      <p:guideLst>
        <p:guide orient="horz" pos="2160"/>
        <p:guide pos="2880"/>
      </p:guideLst>
    </p:cSldViewPr>
  </p:slideViewPr>
  <p:outlineViewPr>
    <p:cViewPr>
      <p:scale>
        <a:sx n="33" d="100"/>
        <a:sy n="33" d="100"/>
      </p:scale>
      <p:origin x="0" y="5035"/>
    </p:cViewPr>
  </p:outlin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15</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dirty="0"/>
              <a:t>UMPIRE is a </a:t>
            </a:r>
          </a:p>
          <a:p>
            <a:pPr eaLnBrk="1" hangingPunct="1"/>
            <a:r>
              <a:rPr lang="en-US" altLang="en-US" dirty="0"/>
              <a:t>Universal Meter Programming and Reading System</a:t>
            </a:r>
          </a:p>
          <a:p>
            <a:pPr eaLnBrk="1" hangingPunct="1"/>
            <a:endParaRPr lang="en-US" altLang="en-US" dirty="0"/>
          </a:p>
          <a:p>
            <a:pPr eaLnBrk="1" hangingPunct="1"/>
            <a:r>
              <a:rPr lang="en-US" altLang="en-US" dirty="0"/>
              <a:t>It reads all meters and recorders</a:t>
            </a:r>
          </a:p>
          <a:p>
            <a:pPr eaLnBrk="1" hangingPunct="1"/>
            <a:endParaRPr lang="en-US" altLang="en-US" dirty="0"/>
          </a:p>
          <a:p>
            <a:pPr eaLnBrk="1" hangingPunct="1"/>
            <a:r>
              <a:rPr lang="en-US" altLang="en-US" dirty="0"/>
              <a:t>It can control all manufactures software</a:t>
            </a:r>
          </a:p>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16</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dirty="0"/>
              <a:t>UMPIRE is a </a:t>
            </a:r>
          </a:p>
          <a:p>
            <a:pPr eaLnBrk="1" hangingPunct="1"/>
            <a:r>
              <a:rPr lang="en-US" altLang="en-US" dirty="0"/>
              <a:t>Universal Meter Programming and Reading System</a:t>
            </a:r>
          </a:p>
          <a:p>
            <a:pPr eaLnBrk="1" hangingPunct="1"/>
            <a:endParaRPr lang="en-US" altLang="en-US" dirty="0"/>
          </a:p>
          <a:p>
            <a:pPr eaLnBrk="1" hangingPunct="1"/>
            <a:r>
              <a:rPr lang="en-US" altLang="en-US" dirty="0"/>
              <a:t>It reads all meters and recorders</a:t>
            </a:r>
          </a:p>
          <a:p>
            <a:pPr eaLnBrk="1" hangingPunct="1"/>
            <a:endParaRPr lang="en-US" altLang="en-US" dirty="0"/>
          </a:p>
          <a:p>
            <a:pPr eaLnBrk="1" hangingPunct="1"/>
            <a:r>
              <a:rPr lang="en-US" altLang="en-US" dirty="0"/>
              <a:t>It can control all manufactures software</a:t>
            </a:r>
          </a:p>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21</a:t>
            </a:fld>
            <a:endParaRPr lang="en-US" alt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2059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306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77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91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16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5028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3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690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4892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46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405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332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sp>
        <p:nvSpPr>
          <p:cNvPr id="1042" name="Rectangle 2"/>
          <p:cNvSpPr>
            <a:spLocks noChangeArrowheads="1"/>
          </p:cNvSpPr>
          <p:nvPr userDrawn="1"/>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dirty="0"/>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88504" y="6087930"/>
            <a:ext cx="1219200" cy="6257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2Xoyb9M5-EA" TargetMode="External"/><Relationship Id="rId2" Type="http://schemas.openxmlformats.org/officeDocument/2006/relationships/slideLayout" Target="../slideLayouts/slideLayout2.xml"/><Relationship Id="rId1" Type="http://schemas.openxmlformats.org/officeDocument/2006/relationships/video" Target="https://www.youtube.com/embed/2Xoyb9M5-EA" TargetMode="Externa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s://youtu.be/Azuu8VnM36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1.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r>
              <a:rPr lang="en-US" altLang="en-US" sz="1400" dirty="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r" eaLnBrk="1" hangingPunct="1">
              <a:spcBef>
                <a:spcPct val="0"/>
              </a:spcBef>
            </a:pPr>
            <a:r>
              <a:rPr lang="en-US" altLang="en-US" sz="1400" dirty="0">
                <a:solidFill>
                  <a:schemeClr val="tx1"/>
                </a:solidFill>
              </a:rPr>
              <a:t>Slide </a:t>
            </a:r>
            <a:fld id="{B5746CF4-46DD-45AD-BFA5-BAC84EE7E736}" type="slidenum">
              <a:rPr lang="en-US" altLang="en-US" sz="1400">
                <a:solidFill>
                  <a:schemeClr val="tx1"/>
                </a:solidFill>
              </a:rPr>
              <a:pPr algn="r" eaLnBrk="1" hangingPunct="1">
                <a:spcBef>
                  <a:spcPct val="0"/>
                </a:spcBef>
              </a:pPr>
              <a:t>1</a:t>
            </a:fld>
            <a:endParaRPr lang="en-US" altLang="en-US" sz="1400" dirty="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0"/>
              </a:spcBef>
            </a:pPr>
            <a:endParaRPr lang="en-US" altLang="en-US" dirty="0">
              <a:solidFill>
                <a:schemeClr val="tx1"/>
              </a:solidFill>
            </a:endParaRPr>
          </a:p>
        </p:txBody>
      </p:sp>
      <p:sp>
        <p:nvSpPr>
          <p:cNvPr id="2054"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endParaRPr lang="en-US" altLang="en-US" dirty="0">
              <a:solidFill>
                <a:schemeClr val="tx1"/>
              </a:solidFill>
            </a:endParaRPr>
          </a:p>
        </p:txBody>
      </p:sp>
      <p:sp>
        <p:nvSpPr>
          <p:cNvPr id="2055" name="Text Box 4"/>
          <p:cNvSpPr txBox="1">
            <a:spLocks noChangeArrowheads="1"/>
          </p:cNvSpPr>
          <p:nvPr/>
        </p:nvSpPr>
        <p:spPr bwMode="auto">
          <a:xfrm>
            <a:off x="2514600" y="1815523"/>
            <a:ext cx="472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50000"/>
              </a:spcBef>
            </a:pPr>
            <a:r>
              <a:rPr lang="en-US" altLang="en-US" sz="3500" b="1" dirty="0">
                <a:solidFill>
                  <a:srgbClr val="2F549D"/>
                </a:solidFill>
              </a:rPr>
              <a:t>Current Metering Safety Topics</a:t>
            </a:r>
          </a:p>
        </p:txBody>
      </p:sp>
      <p:pic>
        <p:nvPicPr>
          <p:cNvPr id="2056"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28026"/>
            <a:ext cx="1905000" cy="94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spcBef>
                <a:spcPct val="0"/>
              </a:spcBef>
              <a:spcAft>
                <a:spcPts val="0"/>
              </a:spcAft>
              <a:buFontTx/>
              <a:buNone/>
            </a:pPr>
            <a:r>
              <a:rPr lang="en-US" altLang="en-US" sz="1600" i="1" dirty="0">
                <a:solidFill>
                  <a:schemeClr val="bg1"/>
                </a:solidFill>
              </a:rPr>
              <a:t>For North Carolina Electric Meter School</a:t>
            </a:r>
          </a:p>
          <a:p>
            <a:pPr algn="r" eaLnBrk="1" hangingPunct="1">
              <a:spcBef>
                <a:spcPct val="0"/>
              </a:spcBef>
              <a:spcAft>
                <a:spcPts val="0"/>
              </a:spcAft>
              <a:buFontTx/>
              <a:buNone/>
            </a:pPr>
            <a:r>
              <a:rPr lang="en-US" altLang="en-US" sz="1600" i="1" dirty="0" smtClean="0">
                <a:solidFill>
                  <a:schemeClr val="bg1"/>
                </a:solidFill>
              </a:rPr>
              <a:t>Management</a:t>
            </a:r>
            <a:endParaRPr lang="en-US" altLang="en-US" sz="1600" i="1" dirty="0">
              <a:solidFill>
                <a:schemeClr val="bg1"/>
              </a:solidFill>
            </a:endParaRPr>
          </a:p>
          <a:p>
            <a:pPr algn="r" eaLnBrk="1" hangingPunct="1">
              <a:spcBef>
                <a:spcPct val="0"/>
              </a:spcBef>
              <a:spcAft>
                <a:spcPts val="0"/>
              </a:spcAft>
              <a:buFontTx/>
              <a:buNone/>
            </a:pPr>
            <a:r>
              <a:rPr lang="en-US" altLang="en-US" sz="1600" i="1" dirty="0" smtClean="0">
                <a:solidFill>
                  <a:schemeClr val="bg1"/>
                </a:solidFill>
              </a:rPr>
              <a:t>Wednesday, </a:t>
            </a:r>
            <a:r>
              <a:rPr lang="en-US" altLang="en-US" sz="1600" i="1" dirty="0">
                <a:solidFill>
                  <a:schemeClr val="bg1"/>
                </a:solidFill>
              </a:rPr>
              <a:t>June </a:t>
            </a:r>
            <a:r>
              <a:rPr lang="en-US" altLang="en-US" sz="1600" i="1" dirty="0" smtClean="0">
                <a:solidFill>
                  <a:schemeClr val="bg1"/>
                </a:solidFill>
              </a:rPr>
              <a:t>16, 2021 at 1:45 p.m.</a:t>
            </a:r>
            <a:endParaRPr lang="en-US" altLang="en-US" sz="1600" i="1" dirty="0">
              <a:solidFill>
                <a:schemeClr val="bg1"/>
              </a:solidFill>
            </a:endParaRPr>
          </a:p>
        </p:txBody>
      </p:sp>
      <p:pic>
        <p:nvPicPr>
          <p:cNvPr id="12" name="Picture 2"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6214" y="1685923"/>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38200" y="563563"/>
            <a:ext cx="7696200" cy="12249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More of the Basics</a:t>
            </a:r>
          </a:p>
          <a:p>
            <a:pPr eaLnBrk="1" hangingPunct="1"/>
            <a:endParaRPr lang="ru-RU" altLang="en-US" sz="3200" b="1" dirty="0">
              <a:solidFill>
                <a:schemeClr val="bg1"/>
              </a:solidFill>
            </a:endParaRPr>
          </a:p>
        </p:txBody>
      </p:sp>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21971"/>
            <a:ext cx="6477000" cy="460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How </a:t>
            </a:r>
            <a:r>
              <a:rPr lang="en-US" altLang="en-US" sz="3200" b="1" dirty="0" smtClean="0">
                <a:solidFill>
                  <a:schemeClr val="bg1"/>
                </a:solidFill>
                <a:latin typeface="Arial" charset="0"/>
              </a:rPr>
              <a:t>Bad Can Things Get</a:t>
            </a:r>
            <a:r>
              <a:rPr lang="en-US" altLang="en-US" sz="3200" b="1" dirty="0">
                <a:solidFill>
                  <a:schemeClr val="bg1"/>
                </a:solidFill>
                <a:latin typeface="Arial" charset="0"/>
              </a:rPr>
              <a:t>?</a:t>
            </a:r>
          </a:p>
        </p:txBody>
      </p:sp>
      <p:sp>
        <p:nvSpPr>
          <p:cNvPr id="6147" name="Rectangle 3"/>
          <p:cNvSpPr>
            <a:spLocks noGrp="1" noChangeArrowheads="1"/>
          </p:cNvSpPr>
          <p:nvPr>
            <p:ph type="body" idx="1"/>
          </p:nvPr>
        </p:nvSpPr>
        <p:spPr bwMode="auto">
          <a:xfrm>
            <a:off x="533400" y="1600200"/>
            <a:ext cx="7239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200" b="1" dirty="0">
                <a:latin typeface="Arial" panose="020B0604020202020204" pitchFamily="34" charset="0"/>
                <a:cs typeface="Arial" panose="020B0604020202020204" pitchFamily="34" charset="0"/>
              </a:rPr>
              <a:t>Many thanks to Dominion Power</a:t>
            </a:r>
          </a:p>
          <a:p>
            <a:pPr marL="0" indent="0">
              <a:buNone/>
            </a:pPr>
            <a:r>
              <a:rPr lang="en-US" sz="2200" b="1" dirty="0">
                <a:latin typeface="Arial" panose="020B0604020202020204" pitchFamily="34" charset="0"/>
                <a:cs typeface="Arial" panose="020B0604020202020204" pitchFamily="34" charset="0"/>
                <a:hlinkClick r:id="rId3"/>
              </a:rPr>
              <a:t>https://</a:t>
            </a:r>
            <a:r>
              <a:rPr lang="en-US" sz="2200" b="1" dirty="0" smtClean="0">
                <a:latin typeface="Arial" panose="020B0604020202020204" pitchFamily="34" charset="0"/>
                <a:cs typeface="Arial" panose="020B0604020202020204" pitchFamily="34" charset="0"/>
                <a:hlinkClick r:id="rId3"/>
              </a:rPr>
              <a:t>youtu.be/2Xoyb9M5-EA</a:t>
            </a:r>
            <a:r>
              <a:rPr lang="en-US"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Rubber Gloves and FR 4:10</a:t>
            </a:r>
          </a:p>
          <a:p>
            <a:pPr marL="0" indent="0">
              <a:buNone/>
            </a:pPr>
            <a:r>
              <a:rPr lang="en-US" sz="2200" b="1" dirty="0">
                <a:latin typeface="Arial" panose="020B0604020202020204" pitchFamily="34" charset="0"/>
                <a:cs typeface="Arial" panose="020B0604020202020204" pitchFamily="34" charset="0"/>
              </a:rPr>
              <a:t>Meter enclosure – shorted out 10:48</a:t>
            </a: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Thanks to Meter Grabber</a:t>
            </a:r>
          </a:p>
          <a:p>
            <a:pPr marL="0" indent="0">
              <a:buNone/>
            </a:pPr>
            <a:r>
              <a:rPr lang="en-US" sz="2200" b="1" dirty="0">
                <a:latin typeface="Arial" panose="020B0604020202020204" pitchFamily="34" charset="0"/>
                <a:cs typeface="Arial" panose="020B0604020202020204" pitchFamily="34" charset="0"/>
                <a:hlinkClick r:id="rId4"/>
              </a:rPr>
              <a:t>https://</a:t>
            </a:r>
            <a:r>
              <a:rPr lang="en-US" sz="2200" b="1" dirty="0" smtClean="0">
                <a:latin typeface="Arial" panose="020B0604020202020204" pitchFamily="34" charset="0"/>
                <a:cs typeface="Arial" panose="020B0604020202020204" pitchFamily="34" charset="0"/>
                <a:hlinkClick r:id="rId4"/>
              </a:rPr>
              <a:t>youtu.be/Azuu8VnM36g</a:t>
            </a:r>
            <a:r>
              <a:rPr lang="en-US"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pic>
        <p:nvPicPr>
          <p:cNvPr id="2" name="Online Media 1" title="Live Wire Demonstration">
            <a:hlinkClick r:id="" action="ppaction://media"/>
            <a:extLst>
              <a:ext uri="{FF2B5EF4-FFF2-40B4-BE49-F238E27FC236}">
                <a16:creationId xmlns="" xmlns:a16="http://schemas.microsoft.com/office/drawing/2014/main" id="{3242C7E9-22FC-427B-A6B9-B22189ADCDF8}"/>
              </a:ext>
            </a:extLst>
          </p:cNvPr>
          <p:cNvPicPr>
            <a:picLocks noRot="1" noChangeAspect="1"/>
          </p:cNvPicPr>
          <p:nvPr>
            <a:videoFile r:link="rId1"/>
          </p:nvPr>
        </p:nvPicPr>
        <p:blipFill>
          <a:blip r:embed="rId5"/>
          <a:stretch>
            <a:fillRect/>
          </a:stretch>
        </p:blipFill>
        <p:spPr>
          <a:xfrm>
            <a:off x="5638800" y="1594112"/>
            <a:ext cx="3048000" cy="1714500"/>
          </a:xfrm>
          <a:prstGeom prst="rect">
            <a:avLst/>
          </a:prstGeom>
        </p:spPr>
      </p:pic>
      <p:pic>
        <p:nvPicPr>
          <p:cNvPr id="3" name="Picture 2">
            <a:extLst>
              <a:ext uri="{FF2B5EF4-FFF2-40B4-BE49-F238E27FC236}">
                <a16:creationId xmlns="" xmlns:a16="http://schemas.microsoft.com/office/drawing/2014/main" id="{3BAF1FF1-B825-4854-B5E1-1D3FBBBA4C2E}"/>
              </a:ext>
            </a:extLst>
          </p:cNvPr>
          <p:cNvPicPr>
            <a:picLocks noChangeAspect="1"/>
          </p:cNvPicPr>
          <p:nvPr/>
        </p:nvPicPr>
        <p:blipFill>
          <a:blip r:embed="rId6"/>
          <a:stretch>
            <a:fillRect/>
          </a:stretch>
        </p:blipFill>
        <p:spPr>
          <a:xfrm>
            <a:off x="5638800" y="4056133"/>
            <a:ext cx="3000375" cy="1524000"/>
          </a:xfrm>
          <a:prstGeom prst="rect">
            <a:avLst/>
          </a:prstGeom>
        </p:spPr>
      </p:pic>
    </p:spTree>
    <p:extLst>
      <p:ext uri="{BB962C8B-B14F-4D97-AF65-F5344CB8AC3E}">
        <p14:creationId xmlns:p14="http://schemas.microsoft.com/office/powerpoint/2010/main" val="4067919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61539"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Field Audits, Trouble </a:t>
            </a:r>
            <a:r>
              <a:rPr lang="en-US" altLang="en-US" sz="3200" b="1" dirty="0" smtClean="0">
                <a:solidFill>
                  <a:schemeClr val="bg1"/>
                </a:solidFill>
              </a:rPr>
              <a:t>Shooting </a:t>
            </a:r>
            <a:r>
              <a:rPr lang="en-US" altLang="en-US" sz="3200" b="1" dirty="0">
                <a:solidFill>
                  <a:schemeClr val="bg1"/>
                </a:solidFill>
              </a:rPr>
              <a:t>and </a:t>
            </a:r>
            <a:r>
              <a:rPr lang="en-US" altLang="en-US" sz="3200" b="1" dirty="0" smtClean="0">
                <a:solidFill>
                  <a:schemeClr val="bg1"/>
                </a:solidFill>
              </a:rPr>
              <a:t>Testing</a:t>
            </a:r>
            <a:endParaRPr lang="ru-RU" altLang="en-US" sz="3200" b="1" dirty="0">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9220" name="Text Box 4"/>
          <p:cNvSpPr txBox="1">
            <a:spLocks noChangeArrowheads="1"/>
          </p:cNvSpPr>
          <p:nvPr/>
        </p:nvSpPr>
        <p:spPr bwMode="auto">
          <a:xfrm>
            <a:off x="609600" y="1641475"/>
            <a:ext cx="7924800" cy="53737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400" dirty="0">
                <a:cs typeface="Arial" charset="0"/>
              </a:rPr>
              <a:t>Always approach an electrical service with caution and while wearing your full PPE.  Why?</a:t>
            </a:r>
          </a:p>
          <a:p>
            <a:pPr marL="342900" indent="-342900" algn="l" eaLnBrk="1" hangingPunct="1">
              <a:buFont typeface="Arial" panose="020B0604020202020204" pitchFamily="34" charset="0"/>
              <a:buChar char="•"/>
            </a:pPr>
            <a:r>
              <a:rPr lang="en-US" altLang="en-US" sz="2400" dirty="0">
                <a:cs typeface="Arial" charset="0"/>
              </a:rPr>
              <a:t>Never stand directly in front of the meter when removing the meter </a:t>
            </a:r>
          </a:p>
          <a:p>
            <a:pPr marL="342900" indent="-342900" algn="l" eaLnBrk="1" hangingPunct="1">
              <a:buFont typeface="Arial" panose="020B0604020202020204" pitchFamily="34" charset="0"/>
              <a:buChar char="•"/>
            </a:pPr>
            <a:r>
              <a:rPr lang="en-US" altLang="en-US" sz="2400" dirty="0">
                <a:cs typeface="Arial" charset="0"/>
              </a:rPr>
              <a:t>Before you even open the box or get the cover off….</a:t>
            </a:r>
          </a:p>
          <a:p>
            <a:pPr marL="1085850" lvl="1" indent="-342900" algn="l" eaLnBrk="1" hangingPunct="1">
              <a:buFont typeface="Arial" panose="020B0604020202020204" pitchFamily="34" charset="0"/>
              <a:buChar char="•"/>
            </a:pPr>
            <a:r>
              <a:rPr lang="en-US" altLang="en-US" sz="2400" dirty="0">
                <a:cs typeface="Arial" charset="0"/>
              </a:rPr>
              <a:t>Live box</a:t>
            </a:r>
          </a:p>
          <a:p>
            <a:pPr marL="1085850" lvl="1" indent="-342900" algn="l" eaLnBrk="1" hangingPunct="1">
              <a:buFont typeface="Arial" panose="020B0604020202020204" pitchFamily="34" charset="0"/>
              <a:buChar char="•"/>
            </a:pPr>
            <a:r>
              <a:rPr lang="en-US" altLang="en-US" sz="2400" dirty="0">
                <a:cs typeface="Arial" charset="0"/>
              </a:rPr>
              <a:t>Bees</a:t>
            </a:r>
          </a:p>
          <a:p>
            <a:pPr marL="1085850" lvl="1" indent="-342900" algn="l" eaLnBrk="1" hangingPunct="1">
              <a:buFont typeface="Arial" panose="020B0604020202020204" pitchFamily="34" charset="0"/>
              <a:buChar char="•"/>
            </a:pPr>
            <a:r>
              <a:rPr lang="en-US" altLang="en-US" sz="2400" dirty="0">
                <a:cs typeface="Arial" charset="0"/>
              </a:rPr>
              <a:t>Other live animals</a:t>
            </a:r>
          </a:p>
          <a:p>
            <a:pPr marL="342900" indent="-342900" algn="l" eaLnBrk="1" hangingPunct="1">
              <a:buFont typeface="Arial" panose="020B0604020202020204" pitchFamily="34" charset="0"/>
              <a:buChar char="•"/>
            </a:pPr>
            <a:r>
              <a:rPr lang="en-US" altLang="en-US" sz="2400" dirty="0">
                <a:cs typeface="Arial" charset="0"/>
              </a:rPr>
              <a:t>Broken Seal</a:t>
            </a:r>
          </a:p>
          <a:p>
            <a:pPr marL="342900" indent="-342900" algn="l" eaLnBrk="1" hangingPunct="1">
              <a:buFont typeface="Arial" panose="020B0604020202020204" pitchFamily="34" charset="0"/>
              <a:buChar char="•"/>
            </a:pPr>
            <a:r>
              <a:rPr lang="en-US" altLang="en-US" sz="2400" dirty="0">
                <a:cs typeface="Arial" charset="0"/>
              </a:rPr>
              <a:t>Cover dropping off </a:t>
            </a: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p:txBody>
      </p:sp>
      <p:pic>
        <p:nvPicPr>
          <p:cNvPr id="2" name="Picture 1">
            <a:extLst>
              <a:ext uri="{FF2B5EF4-FFF2-40B4-BE49-F238E27FC236}">
                <a16:creationId xmlns="" xmlns:a16="http://schemas.microsoft.com/office/drawing/2014/main" id="{1B50CF5D-854C-494E-BA95-D68B5002C068}"/>
              </a:ext>
            </a:extLst>
          </p:cNvPr>
          <p:cNvPicPr>
            <a:picLocks noChangeAspect="1"/>
          </p:cNvPicPr>
          <p:nvPr/>
        </p:nvPicPr>
        <p:blipFill>
          <a:blip r:embed="rId2"/>
          <a:stretch>
            <a:fillRect/>
          </a:stretch>
        </p:blipFill>
        <p:spPr>
          <a:xfrm>
            <a:off x="4708580" y="3997220"/>
            <a:ext cx="2759020" cy="220721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61539"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Field Audits, Trouble </a:t>
            </a:r>
            <a:r>
              <a:rPr lang="en-US" altLang="en-US" sz="3200" b="1" dirty="0" smtClean="0">
                <a:solidFill>
                  <a:schemeClr val="bg1"/>
                </a:solidFill>
              </a:rPr>
              <a:t>Shooting </a:t>
            </a:r>
            <a:r>
              <a:rPr lang="en-US" altLang="en-US" sz="3200" b="1" dirty="0">
                <a:solidFill>
                  <a:schemeClr val="bg1"/>
                </a:solidFill>
              </a:rPr>
              <a:t>and </a:t>
            </a:r>
            <a:r>
              <a:rPr lang="en-US" altLang="en-US" sz="3200" b="1" dirty="0" smtClean="0">
                <a:solidFill>
                  <a:schemeClr val="bg1"/>
                </a:solidFill>
              </a:rPr>
              <a:t>Testing</a:t>
            </a:r>
            <a:endParaRPr lang="ru-RU" altLang="en-US" sz="3200" b="1" dirty="0">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331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66675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344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61539"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Field Audits, Trouble </a:t>
            </a:r>
            <a:r>
              <a:rPr lang="en-US" altLang="en-US" sz="3200" b="1" dirty="0" smtClean="0">
                <a:solidFill>
                  <a:schemeClr val="bg1"/>
                </a:solidFill>
              </a:rPr>
              <a:t>Shooting </a:t>
            </a:r>
            <a:r>
              <a:rPr lang="en-US" altLang="en-US" sz="3200" b="1" dirty="0">
                <a:solidFill>
                  <a:schemeClr val="bg1"/>
                </a:solidFill>
              </a:rPr>
              <a:t>and </a:t>
            </a:r>
            <a:r>
              <a:rPr lang="en-US" altLang="en-US" sz="3200" b="1" dirty="0" smtClean="0">
                <a:solidFill>
                  <a:schemeClr val="bg1"/>
                </a:solidFill>
              </a:rPr>
              <a:t>Testing</a:t>
            </a:r>
            <a:endParaRPr lang="ru-RU" altLang="en-US" sz="3200" b="1" dirty="0">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4344" name="Picture 8" descr="https://i.imgur.com/QlsFI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607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609600"/>
            <a:ext cx="8153400" cy="685800"/>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sz="3200" b="1" dirty="0">
                <a:solidFill>
                  <a:schemeClr val="bg1"/>
                </a:solidFill>
                <a:latin typeface="Arial" charset="0"/>
              </a:rPr>
              <a:t>Once the box is </a:t>
            </a:r>
            <a:r>
              <a:rPr lang="en-US" altLang="en-US" sz="3200" b="1" dirty="0" smtClean="0">
                <a:solidFill>
                  <a:schemeClr val="bg1"/>
                </a:solidFill>
                <a:latin typeface="Arial" charset="0"/>
              </a:rPr>
              <a:t>Open</a:t>
            </a:r>
            <a:r>
              <a:rPr lang="en-US" altLang="en-US" sz="3200" b="1" dirty="0">
                <a:solidFill>
                  <a:schemeClr val="bg1"/>
                </a:solidFill>
                <a:latin typeface="Arial" charset="0"/>
              </a:rPr>
              <a:t/>
            </a:r>
            <a:br>
              <a:rPr lang="en-US" altLang="en-US" sz="3200" b="1" dirty="0">
                <a:solidFill>
                  <a:schemeClr val="bg1"/>
                </a:solidFill>
                <a:latin typeface="Arial" charset="0"/>
              </a:rPr>
            </a:br>
            <a:r>
              <a:rPr lang="en-US" altLang="en-US" sz="3200" b="1" dirty="0">
                <a:solidFill>
                  <a:schemeClr val="bg1"/>
                </a:solidFill>
                <a:latin typeface="Arial" charset="0"/>
              </a:rPr>
              <a:t>Issues to </a:t>
            </a:r>
            <a:r>
              <a:rPr lang="en-US" altLang="en-US" sz="3200" b="1" dirty="0" smtClean="0">
                <a:solidFill>
                  <a:schemeClr val="bg1"/>
                </a:solidFill>
                <a:latin typeface="Arial" charset="0"/>
              </a:rPr>
              <a:t>Look For</a:t>
            </a:r>
            <a:endParaRPr lang="en-US" altLang="en-US" sz="3200" b="1" dirty="0">
              <a:solidFill>
                <a:schemeClr val="bg1"/>
              </a:solidFill>
              <a:latin typeface="Arial" charset="0"/>
            </a:endParaRPr>
          </a:p>
        </p:txBody>
      </p:sp>
      <p:graphicFrame>
        <p:nvGraphicFramePr>
          <p:cNvPr id="10243" name="Object 3"/>
          <p:cNvGraphicFramePr>
            <a:graphicFrameLocks noGrp="1"/>
          </p:cNvGraphicFramePr>
          <p:nvPr>
            <p:ph type="chart" sz="half" idx="1"/>
          </p:nvPr>
        </p:nvGraphicFramePr>
        <p:xfrm>
          <a:off x="533400" y="1752600"/>
          <a:ext cx="3968750" cy="4075113"/>
        </p:xfrm>
        <a:graphic>
          <a:graphicData uri="http://schemas.openxmlformats.org/presentationml/2006/ole">
            <mc:AlternateContent xmlns:mc="http://schemas.openxmlformats.org/markup-compatibility/2006">
              <mc:Choice xmlns:v="urn:schemas-microsoft-com:vml" Requires="v">
                <p:oleObj spid="_x0000_s10291" name="Chart" r:id="rId4" imgW="3809933" imgH="4114800" progId="MSGraph.Chart.8">
                  <p:embed followColorScheme="full"/>
                </p:oleObj>
              </mc:Choice>
              <mc:Fallback>
                <p:oleObj name="Chart" r:id="rId4" imgW="3809933" imgH="41148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3968750"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2"/>
          </p:nvPr>
        </p:nvSpPr>
        <p:spPr bwMode="auto">
          <a:xfrm>
            <a:off x="609599" y="1676400"/>
            <a:ext cx="5334001"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z="2000" dirty="0">
                <a:latin typeface="Arial" panose="020B0604020202020204" pitchFamily="34" charset="0"/>
                <a:cs typeface="Arial" panose="020B0604020202020204" pitchFamily="34" charset="0"/>
              </a:rPr>
              <a:t>Open line – open line side connection to the meter socket. </a:t>
            </a:r>
          </a:p>
          <a:p>
            <a:pPr lvl="0"/>
            <a:r>
              <a:rPr lang="en-US" sz="2000" dirty="0">
                <a:latin typeface="Arial" panose="020B0604020202020204" pitchFamily="34" charset="0"/>
                <a:cs typeface="Arial" panose="020B0604020202020204" pitchFamily="34" charset="0"/>
              </a:rPr>
              <a:t>Missing neutral – missing neutral connection to the center lug in the meter socket</a:t>
            </a:r>
          </a:p>
          <a:p>
            <a:pPr lvl="0"/>
            <a:r>
              <a:rPr lang="en-US" sz="2000" dirty="0">
                <a:latin typeface="Arial" panose="020B0604020202020204" pitchFamily="34" charset="0"/>
                <a:cs typeface="Arial" panose="020B0604020202020204" pitchFamily="34" charset="0"/>
              </a:rPr>
              <a:t>Cross phase condition – cross wiring between the test block and the meter socket. </a:t>
            </a:r>
          </a:p>
          <a:p>
            <a:pPr lvl="0"/>
            <a:r>
              <a:rPr lang="en-US" sz="2000" dirty="0">
                <a:latin typeface="Arial" panose="020B0604020202020204" pitchFamily="34" charset="0"/>
                <a:cs typeface="Arial" panose="020B0604020202020204" pitchFamily="34" charset="0"/>
              </a:rPr>
              <a:t>Hidden jumpers line to load – diversion on both legs. </a:t>
            </a:r>
          </a:p>
          <a:p>
            <a:pPr lvl="0"/>
            <a:r>
              <a:rPr lang="en-US" sz="2000" dirty="0">
                <a:latin typeface="Arial" panose="020B0604020202020204" pitchFamily="34" charset="0"/>
                <a:cs typeface="Arial" panose="020B0604020202020204" pitchFamily="34" charset="0"/>
              </a:rPr>
              <a:t>Dead Short - dead short phase to ground on the load side of one leg of the socket. </a:t>
            </a:r>
          </a:p>
          <a:p>
            <a:pPr lvl="0"/>
            <a:r>
              <a:rPr lang="en-US" sz="2000" dirty="0">
                <a:latin typeface="Arial" panose="020B0604020202020204" pitchFamily="34" charset="0"/>
                <a:cs typeface="Arial" panose="020B0604020202020204" pitchFamily="34" charset="0"/>
              </a:rPr>
              <a:t>Partial Short - partial short phase to ground on the load side of one leg of the socket</a:t>
            </a:r>
          </a:p>
        </p:txBody>
      </p:sp>
      <p:pic>
        <p:nvPicPr>
          <p:cNvPr id="6" name="Picture 5">
            <a:extLst>
              <a:ext uri="{FF2B5EF4-FFF2-40B4-BE49-F238E27FC236}">
                <a16:creationId xmlns="" xmlns:a16="http://schemas.microsoft.com/office/drawing/2014/main" id="{7D9E37F2-C731-49F9-AD14-56BDBFFBA0D6}"/>
              </a:ext>
            </a:extLst>
          </p:cNvPr>
          <p:cNvPicPr>
            <a:picLocks noChangeAspect="1"/>
          </p:cNvPicPr>
          <p:nvPr/>
        </p:nvPicPr>
        <p:blipFill>
          <a:blip r:embed="rId6"/>
          <a:stretch>
            <a:fillRect/>
          </a:stretch>
        </p:blipFill>
        <p:spPr>
          <a:xfrm>
            <a:off x="5943601" y="1752600"/>
            <a:ext cx="2807518" cy="2302336"/>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685800"/>
            <a:ext cx="8153400" cy="685800"/>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sz="3200" b="1" dirty="0">
                <a:solidFill>
                  <a:schemeClr val="bg1"/>
                </a:solidFill>
                <a:latin typeface="Arial" charset="0"/>
              </a:rPr>
              <a:t>Backfeed, Ground Fault and other Issues to </a:t>
            </a:r>
            <a:r>
              <a:rPr lang="en-US" altLang="en-US" sz="3200" b="1" dirty="0" smtClean="0">
                <a:solidFill>
                  <a:schemeClr val="bg1"/>
                </a:solidFill>
                <a:latin typeface="Arial" charset="0"/>
              </a:rPr>
              <a:t>Look For</a:t>
            </a:r>
            <a:endParaRPr lang="en-US" altLang="en-US" sz="3200" b="1" dirty="0">
              <a:solidFill>
                <a:schemeClr val="bg1"/>
              </a:solidFill>
              <a:latin typeface="Arial" charset="0"/>
            </a:endParaRPr>
          </a:p>
        </p:txBody>
      </p:sp>
      <p:graphicFrame>
        <p:nvGraphicFramePr>
          <p:cNvPr id="10243" name="Object 3"/>
          <p:cNvGraphicFramePr>
            <a:graphicFrameLocks noGrp="1"/>
          </p:cNvGraphicFramePr>
          <p:nvPr>
            <p:ph type="chart" sz="half" idx="1"/>
          </p:nvPr>
        </p:nvGraphicFramePr>
        <p:xfrm>
          <a:off x="533400" y="1752600"/>
          <a:ext cx="3968750" cy="4075113"/>
        </p:xfrm>
        <a:graphic>
          <a:graphicData uri="http://schemas.openxmlformats.org/presentationml/2006/ole">
            <mc:AlternateContent xmlns:mc="http://schemas.openxmlformats.org/markup-compatibility/2006">
              <mc:Choice xmlns:v="urn:schemas-microsoft-com:vml" Requires="v">
                <p:oleObj spid="_x0000_s11294" name="Chart" r:id="rId4" imgW="3809933" imgH="4114800" progId="MSGraph.Chart.8">
                  <p:embed followColorScheme="full"/>
                </p:oleObj>
              </mc:Choice>
              <mc:Fallback>
                <p:oleObj name="Chart" r:id="rId4" imgW="3809933" imgH="4114800"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3968750"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2"/>
          </p:nvPr>
        </p:nvSpPr>
        <p:spPr bwMode="auto">
          <a:xfrm>
            <a:off x="609600" y="1676400"/>
            <a:ext cx="5943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z="2400" dirty="0">
                <a:latin typeface="Arial" panose="020B0604020202020204" pitchFamily="34" charset="0"/>
                <a:cs typeface="Arial" panose="020B0604020202020204" pitchFamily="34" charset="0"/>
              </a:rPr>
              <a:t>Back fed meter socket</a:t>
            </a:r>
          </a:p>
          <a:p>
            <a:pPr lvl="0"/>
            <a:r>
              <a:rPr lang="en-US" sz="2400" dirty="0">
                <a:latin typeface="Arial" panose="020B0604020202020204" pitchFamily="34" charset="0"/>
                <a:cs typeface="Arial" panose="020B0604020202020204" pitchFamily="34" charset="0"/>
              </a:rPr>
              <a:t>Ground fault</a:t>
            </a:r>
          </a:p>
          <a:p>
            <a:pPr lvl="0"/>
            <a:r>
              <a:rPr lang="en-US" sz="2400" dirty="0">
                <a:latin typeface="Arial" panose="020B0604020202020204" pitchFamily="34" charset="0"/>
                <a:cs typeface="Arial" panose="020B0604020202020204" pitchFamily="34" charset="0"/>
              </a:rPr>
              <a:t>Phase to phase fault</a:t>
            </a:r>
          </a:p>
          <a:p>
            <a:pPr lvl="0"/>
            <a:r>
              <a:rPr lang="en-US" sz="2400" dirty="0">
                <a:latin typeface="Arial" panose="020B0604020202020204" pitchFamily="34" charset="0"/>
                <a:cs typeface="Arial" panose="020B0604020202020204" pitchFamily="34" charset="0"/>
              </a:rPr>
              <a:t>Pulling a meter jaw with the meter</a:t>
            </a:r>
          </a:p>
          <a:p>
            <a:pPr lvl="0"/>
            <a:endParaRPr lang="en-US" sz="1800" u="sng" dirty="0">
              <a:latin typeface="Arial" panose="020B0604020202020204" pitchFamily="34" charset="0"/>
              <a:cs typeface="Arial" panose="020B0604020202020204" pitchFamily="34" charset="0"/>
            </a:endParaRPr>
          </a:p>
          <a:p>
            <a:pPr lvl="0"/>
            <a:endParaRPr lang="en-US" sz="1800" u="sng" dirty="0"/>
          </a:p>
        </p:txBody>
      </p:sp>
      <p:pic>
        <p:nvPicPr>
          <p:cNvPr id="11273" name="Picture 9" descr="meter da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733799"/>
            <a:ext cx="38576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9450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Tools </a:t>
            </a:r>
            <a:endParaRPr lang="ru-RU" altLang="en-US" sz="3200" b="1" dirty="0">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676400"/>
            <a:ext cx="4953000" cy="252376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Socket Pullers</a:t>
            </a:r>
          </a:p>
          <a:p>
            <a:pPr marL="457200" indent="-457200" algn="l" eaLnBrk="1" hangingPunct="1">
              <a:buFont typeface="Arial" panose="020B0604020202020204" pitchFamily="34" charset="0"/>
              <a:buChar char="•"/>
            </a:pPr>
            <a:r>
              <a:rPr lang="en-US" altLang="en-US" sz="2800" dirty="0">
                <a:latin typeface="Arial" charset="0"/>
                <a:cs typeface="Arial" charset="0"/>
              </a:rPr>
              <a:t>Volt meters</a:t>
            </a:r>
          </a:p>
          <a:p>
            <a:pPr marL="457200" indent="-457200" algn="l" eaLnBrk="1" hangingPunct="1">
              <a:buFont typeface="Arial" panose="020B0604020202020204" pitchFamily="34" charset="0"/>
              <a:buChar char="•"/>
            </a:pPr>
            <a:r>
              <a:rPr lang="en-US" altLang="en-US" sz="2800" dirty="0">
                <a:latin typeface="Arial" charset="0"/>
                <a:cs typeface="Arial" charset="0"/>
              </a:rPr>
              <a:t>Specialized tools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16388" name="Picture 4" descr="Hot Socket Repair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05200"/>
            <a:ext cx="4000500" cy="2660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1B50CF5D-854C-494E-BA95-D68B5002C068}"/>
              </a:ext>
            </a:extLst>
          </p:cNvPr>
          <p:cNvPicPr>
            <a:picLocks noChangeAspect="1"/>
          </p:cNvPicPr>
          <p:nvPr/>
        </p:nvPicPr>
        <p:blipFill>
          <a:blip r:embed="rId3"/>
          <a:stretch>
            <a:fillRect/>
          </a:stretch>
        </p:blipFill>
        <p:spPr>
          <a:xfrm>
            <a:off x="4943769" y="3874118"/>
            <a:ext cx="2759020" cy="220721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87541">
            <a:off x="5186592" y="1385707"/>
            <a:ext cx="2273375" cy="226200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Tools </a:t>
            </a:r>
            <a:endParaRPr lang="ru-RU" altLang="en-US" sz="3200" b="1" dirty="0">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1757" y="1676400"/>
            <a:ext cx="4953000" cy="14034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smtClean="0">
                <a:latin typeface="Arial" charset="0"/>
                <a:cs typeface="Arial" charset="0"/>
              </a:rPr>
              <a:t>Temporary Service Cover</a:t>
            </a:r>
            <a:endParaRPr lang="en-US" altLang="en-US" sz="2800" dirty="0">
              <a:latin typeface="Arial" charset="0"/>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27604"/>
            <a:ext cx="3119438" cy="41592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114756"/>
            <a:ext cx="1804866" cy="1787525"/>
          </a:xfrm>
          <a:prstGeom prst="rect">
            <a:avLst/>
          </a:prstGeom>
        </p:spPr>
      </p:pic>
    </p:spTree>
    <p:extLst>
      <p:ext uri="{BB962C8B-B14F-4D97-AF65-F5344CB8AC3E}">
        <p14:creationId xmlns:p14="http://schemas.microsoft.com/office/powerpoint/2010/main" val="1196383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Summary </a:t>
            </a:r>
            <a:endParaRPr lang="ru-RU" altLang="en-US" sz="3200" b="1" dirty="0">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676400"/>
            <a:ext cx="4953000" cy="549688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Be Careful</a:t>
            </a:r>
          </a:p>
          <a:p>
            <a:pPr marL="457200" indent="-457200" algn="l" eaLnBrk="1" hangingPunct="1">
              <a:buFont typeface="Arial" panose="020B0604020202020204" pitchFamily="34" charset="0"/>
              <a:buChar char="•"/>
            </a:pPr>
            <a:r>
              <a:rPr lang="en-US" altLang="en-US" sz="2800" dirty="0">
                <a:latin typeface="Arial" charset="0"/>
                <a:cs typeface="Arial" charset="0"/>
              </a:rPr>
              <a:t>Assume the box is live</a:t>
            </a:r>
          </a:p>
          <a:p>
            <a:pPr marL="457200" indent="-457200" algn="l" eaLnBrk="1" hangingPunct="1">
              <a:buFont typeface="Arial" panose="020B0604020202020204" pitchFamily="34" charset="0"/>
              <a:buChar char="•"/>
            </a:pPr>
            <a:r>
              <a:rPr lang="en-US" altLang="en-US" sz="2800" dirty="0">
                <a:latin typeface="Arial" charset="0"/>
                <a:cs typeface="Arial" charset="0"/>
              </a:rPr>
              <a:t>Assume there is something live in the box</a:t>
            </a:r>
          </a:p>
          <a:p>
            <a:pPr marL="457200" indent="-457200" algn="l" eaLnBrk="1" hangingPunct="1">
              <a:buFont typeface="Arial" panose="020B0604020202020204" pitchFamily="34" charset="0"/>
              <a:buChar char="•"/>
            </a:pPr>
            <a:r>
              <a:rPr lang="en-US" altLang="en-US" sz="2800" dirty="0">
                <a:latin typeface="Arial" charset="0"/>
                <a:cs typeface="Arial" charset="0"/>
              </a:rPr>
              <a:t>Treat electricity with respect</a:t>
            </a:r>
          </a:p>
          <a:p>
            <a:pPr marL="457200" indent="-457200" algn="l" eaLnBrk="1" hangingPunct="1">
              <a:buFont typeface="Arial" panose="020B0604020202020204" pitchFamily="34" charset="0"/>
              <a:buChar char="•"/>
            </a:pPr>
            <a:r>
              <a:rPr lang="en-US" altLang="en-US" sz="2800" dirty="0">
                <a:latin typeface="Arial" charset="0"/>
                <a:cs typeface="Arial" charset="0"/>
              </a:rPr>
              <a:t>Treat all meter boxes with respect</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6" name="Picture 5">
            <a:extLst>
              <a:ext uri="{FF2B5EF4-FFF2-40B4-BE49-F238E27FC236}">
                <a16:creationId xmlns="" xmlns:a16="http://schemas.microsoft.com/office/drawing/2014/main" id="{3A264DBE-9BD0-4329-A4BE-994489A59DEF}"/>
              </a:ext>
            </a:extLst>
          </p:cNvPr>
          <p:cNvPicPr>
            <a:picLocks noChangeAspect="1"/>
          </p:cNvPicPr>
          <p:nvPr/>
        </p:nvPicPr>
        <p:blipFill>
          <a:blip r:embed="rId2"/>
          <a:stretch>
            <a:fillRect/>
          </a:stretch>
        </p:blipFill>
        <p:spPr>
          <a:xfrm>
            <a:off x="5562600" y="2379863"/>
            <a:ext cx="3048000" cy="2590799"/>
          </a:xfrm>
          <a:prstGeom prst="rect">
            <a:avLst/>
          </a:prstGeom>
        </p:spPr>
      </p:pic>
    </p:spTree>
    <p:extLst>
      <p:ext uri="{BB962C8B-B14F-4D97-AF65-F5344CB8AC3E}">
        <p14:creationId xmlns:p14="http://schemas.microsoft.com/office/powerpoint/2010/main" val="198210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Metering Safety</a:t>
            </a: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sz="2600" b="1" u="sng" dirty="0">
                <a:latin typeface="Arial" panose="020B0604020202020204" pitchFamily="34" charset="0"/>
                <a:cs typeface="Arial" panose="020B0604020202020204" pitchFamily="34" charset="0"/>
              </a:rPr>
              <a:t>Fatal Electrical Injuries</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The highest rate of fatal electrical injury in 2019 occurred in the Construction industry (0.7/100,000), followed closely by the Utility industry (0.4/100,000).</a:t>
            </a:r>
          </a:p>
          <a:p>
            <a:r>
              <a:rPr lang="en-US" sz="2600" dirty="0">
                <a:latin typeface="Arial" panose="020B0604020202020204" pitchFamily="34" charset="0"/>
                <a:cs typeface="Arial" panose="020B0604020202020204" pitchFamily="34" charset="0"/>
              </a:rPr>
              <a:t>In 2019, there was one electrical fatality for every 33 fatalities from all causes. The long-term trend has declined from one electrical fatality for each 23 fatalities from all causes in 2003 to the 2019 level of one in 33.</a:t>
            </a:r>
          </a:p>
        </p:txBody>
      </p:sp>
    </p:spTree>
    <p:extLst>
      <p:ext uri="{BB962C8B-B14F-4D97-AF65-F5344CB8AC3E}">
        <p14:creationId xmlns:p14="http://schemas.microsoft.com/office/powerpoint/2010/main" val="3822536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smtClean="0">
                <a:solidFill>
                  <a:schemeClr val="bg1"/>
                </a:solidFill>
              </a:rPr>
              <a:t>Roundtable </a:t>
            </a:r>
            <a:endParaRPr lang="ru-RU" altLang="en-US" sz="3200" b="1" dirty="0">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95300" y="1524000"/>
            <a:ext cx="8077200" cy="592777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smtClean="0">
                <a:latin typeface="Arial" charset="0"/>
                <a:cs typeface="Arial" charset="0"/>
              </a:rPr>
              <a:t>Issues that you may have seen in your service territory?</a:t>
            </a:r>
          </a:p>
          <a:p>
            <a:pPr marL="457200" indent="-457200" algn="l" eaLnBrk="1" hangingPunct="1">
              <a:buFont typeface="Arial" panose="020B0604020202020204" pitchFamily="34" charset="0"/>
              <a:buChar char="•"/>
            </a:pPr>
            <a:r>
              <a:rPr lang="en-US" altLang="en-US" sz="2800" dirty="0" smtClean="0">
                <a:latin typeface="Arial" charset="0"/>
                <a:cs typeface="Arial" charset="0"/>
              </a:rPr>
              <a:t>Do you have issues with non-metering personnel performing metering operations?</a:t>
            </a:r>
          </a:p>
          <a:p>
            <a:pPr marL="457200" indent="-457200" algn="l" eaLnBrk="1" hangingPunct="1">
              <a:buFont typeface="Arial" panose="020B0604020202020204" pitchFamily="34" charset="0"/>
              <a:buChar char="•"/>
            </a:pPr>
            <a:r>
              <a:rPr lang="en-US" altLang="en-US" sz="2800" dirty="0" smtClean="0">
                <a:latin typeface="Arial" charset="0"/>
                <a:cs typeface="Arial" charset="0"/>
              </a:rPr>
              <a:t>Unique issues in your service territory?</a:t>
            </a:r>
          </a:p>
          <a:p>
            <a:pPr marL="457200" indent="-457200" algn="l" eaLnBrk="1" hangingPunct="1">
              <a:buFont typeface="Arial" panose="020B0604020202020204" pitchFamily="34" charset="0"/>
              <a:buChar char="•"/>
            </a:pPr>
            <a:r>
              <a:rPr lang="en-US" altLang="en-US" sz="2800" dirty="0" smtClean="0">
                <a:latin typeface="Arial" charset="0"/>
                <a:cs typeface="Arial" charset="0"/>
              </a:rPr>
              <a:t>Safety Issues not yet brought up?</a:t>
            </a:r>
          </a:p>
          <a:p>
            <a:pPr marL="457200" indent="-457200" algn="l" eaLnBrk="1" hangingPunct="1">
              <a:buFont typeface="Arial" panose="020B0604020202020204" pitchFamily="34" charset="0"/>
              <a:buChar char="•"/>
            </a:pPr>
            <a:r>
              <a:rPr lang="en-US" altLang="en-US" sz="2800" dirty="0" smtClean="0">
                <a:latin typeface="Arial" charset="0"/>
                <a:cs typeface="Arial" charset="0"/>
              </a:rPr>
              <a:t>Are your meter techs typically putting safety first?</a:t>
            </a:r>
          </a:p>
          <a:p>
            <a:pPr marL="1200150" lvl="1" indent="-457200" algn="l" eaLnBrk="1" hangingPunct="1">
              <a:buFont typeface="Arial" panose="020B0604020202020204" pitchFamily="34" charset="0"/>
              <a:buChar char="•"/>
            </a:pPr>
            <a:r>
              <a:rPr lang="en-US" altLang="en-US" sz="2800" dirty="0" smtClean="0">
                <a:latin typeface="Arial" charset="0"/>
                <a:cs typeface="Arial" charset="0"/>
              </a:rPr>
              <a:t>Are they not only following the rules but actively making suggestions?</a:t>
            </a:r>
            <a:endParaRPr lang="en-US" altLang="en-US" sz="2800" dirty="0">
              <a:latin typeface="Arial" charset="0"/>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spTree>
    <p:extLst>
      <p:ext uri="{BB962C8B-B14F-4D97-AF65-F5344CB8AC3E}">
        <p14:creationId xmlns:p14="http://schemas.microsoft.com/office/powerpoint/2010/main" val="519504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nchor="ctr"/>
          <a:lstStyle/>
          <a:p>
            <a:pPr algn="l" eaLnBrk="1" hangingPunct="1"/>
            <a:r>
              <a:rPr lang="en-US" altLang="en-US" sz="3000" b="1" dirty="0" smtClean="0">
                <a:solidFill>
                  <a:schemeClr val="bg1"/>
                </a:solidFill>
                <a:latin typeface="Arial" panose="020B0604020202020204" pitchFamily="34" charset="0"/>
                <a:cs typeface="Arial" panose="020B0604020202020204" pitchFamily="34" charset="0"/>
              </a:rPr>
              <a:t>              Questions and Discussion</a:t>
            </a:r>
            <a:r>
              <a:rPr lang="en-US" altLang="en-US" sz="4000" b="1" dirty="0" smtClean="0">
                <a:solidFill>
                  <a:schemeClr val="bg1"/>
                </a:solidFill>
                <a:latin typeface="Arial" panose="020B0604020202020204" pitchFamily="34" charset="0"/>
                <a:cs typeface="Arial" panose="020B0604020202020204" pitchFamily="34" charset="0"/>
              </a:rPr>
              <a:t>  </a:t>
            </a:r>
          </a:p>
        </p:txBody>
      </p:sp>
      <p:sp>
        <p:nvSpPr>
          <p:cNvPr id="9219" name="Rectangle 5"/>
          <p:cNvSpPr>
            <a:spLocks noGrp="1" noChangeArrowheads="1"/>
          </p:cNvSpPr>
          <p:nvPr>
            <p:ph type="body" idx="1"/>
          </p:nvPr>
        </p:nvSpPr>
        <p:spPr>
          <a:noFill/>
        </p:spPr>
        <p:txBody>
          <a:bodyPr/>
          <a:lstStyle/>
          <a:p>
            <a:pPr algn="ctr" eaLnBrk="1" hangingPunct="1">
              <a:buFontTx/>
              <a:buNone/>
            </a:pPr>
            <a:r>
              <a:rPr lang="en-US" altLang="en-US" dirty="0" smtClean="0">
                <a:latin typeface="Arial" panose="020B0604020202020204" pitchFamily="34" charset="0"/>
                <a:cs typeface="Arial" panose="020B0604020202020204" pitchFamily="34" charset="0"/>
              </a:rPr>
              <a:t>Tom Lawton</a:t>
            </a:r>
          </a:p>
          <a:p>
            <a:pPr algn="ctr" eaLnBrk="1" hangingPunct="1">
              <a:buFontTx/>
              <a:buNone/>
            </a:pPr>
            <a:r>
              <a:rPr lang="en-US" altLang="en-US" sz="2000" i="1" dirty="0" smtClean="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a:t>
            </a:r>
            <a:r>
              <a:rPr lang="en-US" altLang="en-US" sz="2000" dirty="0" smtClean="0">
                <a:solidFill>
                  <a:srgbClr val="FF0000"/>
                </a:solidFill>
                <a:latin typeface="Arial" panose="020B0604020202020204" pitchFamily="34" charset="0"/>
                <a:cs typeface="Arial" panose="020B0604020202020204" pitchFamily="34" charset="0"/>
              </a:rPr>
              <a:t>om.lawton@tescometering.com</a:t>
            </a:r>
          </a:p>
          <a:p>
            <a:pPr algn="ctr" eaLnBrk="1" hangingPunct="1">
              <a:buFontTx/>
              <a:buNone/>
            </a:pPr>
            <a:endParaRPr lang="en-US" altLang="en-US" sz="12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smtClean="0">
                <a:latin typeface="Arial" panose="020B0604020202020204" pitchFamily="34" charset="0"/>
                <a:cs typeface="Arial" panose="020B0604020202020204" pitchFamily="34" charset="0"/>
              </a:rPr>
              <a:t>TESCO – The Eastern Specialty Company</a:t>
            </a:r>
            <a:r>
              <a:rPr lang="en-US" altLang="en-US" sz="2400" dirty="0" smtClean="0">
                <a:latin typeface="Arial" panose="020B0604020202020204" pitchFamily="34" charset="0"/>
                <a:cs typeface="Arial" panose="020B0604020202020204" pitchFamily="34" charset="0"/>
              </a:rPr>
              <a:t> </a:t>
            </a:r>
          </a:p>
          <a:p>
            <a:pPr algn="ctr" eaLnBrk="1" hangingPunct="1">
              <a:buFontTx/>
              <a:buNone/>
            </a:pPr>
            <a:r>
              <a:rPr lang="en-US" altLang="en-US" sz="1800" i="1" dirty="0" smtClean="0">
                <a:latin typeface="Arial" panose="020B0604020202020204" pitchFamily="34" charset="0"/>
                <a:cs typeface="Arial" panose="020B0604020202020204" pitchFamily="34" charset="0"/>
              </a:rPr>
              <a:t>Bristol, PA</a:t>
            </a:r>
          </a:p>
          <a:p>
            <a:pPr algn="ctr" eaLnBrk="1" hangingPunct="1">
              <a:buFontTx/>
              <a:buNone/>
            </a:pPr>
            <a:r>
              <a:rPr lang="en-US" altLang="en-US" sz="2400" dirty="0" smtClean="0">
                <a:solidFill>
                  <a:srgbClr val="FF0000"/>
                </a:solidFill>
                <a:latin typeface="Arial" panose="020B0604020202020204" pitchFamily="34" charset="0"/>
                <a:cs typeface="Arial" panose="020B0604020202020204" pitchFamily="34" charset="0"/>
              </a:rPr>
              <a:t>215-228-0500</a:t>
            </a:r>
            <a:endParaRPr lang="en-US" altLang="en-US" sz="20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000" dirty="0" smtClean="0">
                <a:latin typeface="Arial" panose="020B0604020202020204" pitchFamily="34" charset="0"/>
                <a:cs typeface="Arial" panose="020B0604020202020204" pitchFamily="34" charset="0"/>
              </a:rPr>
              <a:t/>
            </a:r>
            <a:br>
              <a:rPr lang="en-US" altLang="en-US" sz="2000" dirty="0" smtClean="0">
                <a:latin typeface="Arial" panose="020B0604020202020204" pitchFamily="34" charset="0"/>
                <a:cs typeface="Arial" panose="020B0604020202020204" pitchFamily="34" charset="0"/>
              </a:rPr>
            </a:br>
            <a:r>
              <a:rPr lang="en-US" altLang="en-US" sz="200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smtClean="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smtClean="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extLst>
      <p:ext uri="{BB962C8B-B14F-4D97-AF65-F5344CB8AC3E}">
        <p14:creationId xmlns:p14="http://schemas.microsoft.com/office/powerpoint/2010/main" val="1752507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Does Age Matter – Or Experience?</a:t>
            </a: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b="1" u="sng" dirty="0">
                <a:latin typeface="Arial" panose="020B0604020202020204" pitchFamily="34" charset="0"/>
                <a:cs typeface="Arial" panose="020B0604020202020204" pitchFamily="34" charset="0"/>
              </a:rPr>
              <a:t>Fatal Electrical Injuries</a:t>
            </a:r>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 2019, 8% of all electrical injuries were fatal. </a:t>
            </a:r>
          </a:p>
          <a:p>
            <a:r>
              <a:rPr lang="en-US" sz="1800" dirty="0">
                <a:latin typeface="Arial" panose="020B0604020202020204" pitchFamily="34" charset="0"/>
                <a:cs typeface="Arial" panose="020B0604020202020204" pitchFamily="34" charset="0"/>
              </a:rPr>
              <a:t>By age group Fatalities tend to go down with age and experience </a:t>
            </a:r>
            <a:r>
              <a:rPr lang="en-US" sz="1800" dirty="0" smtClean="0">
                <a:latin typeface="Arial" panose="020B0604020202020204" pitchFamily="34" charset="0"/>
                <a:cs typeface="Arial" panose="020B0604020202020204" pitchFamily="34" charset="0"/>
              </a:rPr>
              <a:t>(and </a:t>
            </a:r>
            <a:r>
              <a:rPr lang="en-US" sz="1800" dirty="0">
                <a:latin typeface="Arial" panose="020B0604020202020204" pitchFamily="34" charset="0"/>
                <a:cs typeface="Arial" panose="020B0604020202020204" pitchFamily="34" charset="0"/>
              </a:rPr>
              <a:t>perhaps a healthier respect for </a:t>
            </a:r>
            <a:r>
              <a:rPr lang="en-US" sz="1800" dirty="0" smtClean="0">
                <a:latin typeface="Arial" panose="020B0604020202020204" pitchFamily="34" charset="0"/>
                <a:cs typeface="Arial" panose="020B0604020202020204" pitchFamily="34" charset="0"/>
              </a:rPr>
              <a:t>electricity).  </a:t>
            </a:r>
            <a:endParaRPr lang="en-US" sz="1800" dirty="0">
              <a:latin typeface="Arial" panose="020B0604020202020204" pitchFamily="34" charset="0"/>
              <a:cs typeface="Arial" panose="020B0604020202020204" pitchFamily="34" charset="0"/>
            </a:endParaRPr>
          </a:p>
          <a:p>
            <a:pPr lvl="2"/>
            <a:r>
              <a:rPr lang="en-US" sz="1800" dirty="0">
                <a:latin typeface="Arial" panose="020B0604020202020204" pitchFamily="34" charset="0"/>
                <a:cs typeface="Arial" panose="020B0604020202020204" pitchFamily="34" charset="0"/>
              </a:rPr>
              <a:t>16 to 17 – 5.4 times as likely as the average worker to experience an electrical injury on the job site.</a:t>
            </a:r>
          </a:p>
          <a:p>
            <a:pPr lvl="2"/>
            <a:r>
              <a:rPr lang="en-US" sz="1800" dirty="0">
                <a:latin typeface="Arial" panose="020B0604020202020204" pitchFamily="34" charset="0"/>
                <a:cs typeface="Arial" panose="020B0604020202020204" pitchFamily="34" charset="0"/>
              </a:rPr>
              <a:t>18 to 19 years age group – 2.4 times</a:t>
            </a:r>
          </a:p>
          <a:p>
            <a:pPr lvl="2"/>
            <a:r>
              <a:rPr lang="en-US" sz="1800" dirty="0">
                <a:latin typeface="Arial" panose="020B0604020202020204" pitchFamily="34" charset="0"/>
                <a:cs typeface="Arial" panose="020B0604020202020204" pitchFamily="34" charset="0"/>
              </a:rPr>
              <a:t>20 to 24 years age group - 1.8 times</a:t>
            </a:r>
          </a:p>
          <a:p>
            <a:pPr lvl="2"/>
            <a:r>
              <a:rPr lang="en-US" sz="1800" dirty="0">
                <a:latin typeface="Arial" panose="020B0604020202020204" pitchFamily="34" charset="0"/>
                <a:cs typeface="Arial" panose="020B0604020202020204" pitchFamily="34" charset="0"/>
              </a:rPr>
              <a:t>25 to 34 years age group - 1.5 times</a:t>
            </a:r>
          </a:p>
          <a:p>
            <a:pPr lvl="2"/>
            <a:r>
              <a:rPr lang="en-US" sz="1800" dirty="0">
                <a:latin typeface="Arial" panose="020B0604020202020204" pitchFamily="34" charset="0"/>
                <a:cs typeface="Arial" panose="020B0604020202020204" pitchFamily="34" charset="0"/>
              </a:rPr>
              <a:t>35 to 44 years age group – 1.1 </a:t>
            </a:r>
            <a:r>
              <a:rPr lang="en-US" sz="1800" dirty="0" smtClean="0">
                <a:latin typeface="Arial" panose="020B0604020202020204" pitchFamily="34" charset="0"/>
                <a:cs typeface="Arial" panose="020B0604020202020204" pitchFamily="34" charset="0"/>
              </a:rPr>
              <a:t>times</a:t>
            </a:r>
            <a:r>
              <a:rPr lang="en-US" sz="1800" dirty="0">
                <a:latin typeface="Arial" panose="020B0604020202020204" pitchFamily="34" charset="0"/>
                <a:cs typeface="Arial" panose="020B0604020202020204" pitchFamily="34" charset="0"/>
              </a:rPr>
              <a:t>, and;</a:t>
            </a:r>
          </a:p>
          <a:p>
            <a:pPr lvl="2"/>
            <a:r>
              <a:rPr lang="en-US" sz="1800" dirty="0">
                <a:latin typeface="Arial" panose="020B0604020202020204" pitchFamily="34" charset="0"/>
                <a:cs typeface="Arial" panose="020B0604020202020204" pitchFamily="34" charset="0"/>
              </a:rPr>
              <a:t>those 45 years and up are at or below the average frequency of electrical injury.</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638800"/>
            <a:ext cx="2066925" cy="108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7" y="5638800"/>
            <a:ext cx="2620963" cy="10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13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charset="0"/>
              </a:rPr>
              <a:t>Non-Fatal Electrical Injuries</a:t>
            </a:r>
            <a:endParaRPr lang="en-US" altLang="en-US" sz="3200" b="1" dirty="0">
              <a:solidFill>
                <a:schemeClr val="bg1"/>
              </a:solidFill>
              <a:latin typeface="Arial" charset="0"/>
            </a:endParaRP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median number of days away from work for nonfatal electrical injuries was </a:t>
            </a:r>
            <a:r>
              <a:rPr lang="en-US" sz="2000" dirty="0" smtClean="0">
                <a:latin typeface="Arial" panose="020B0604020202020204" pitchFamily="34" charset="0"/>
                <a:cs typeface="Arial" panose="020B0604020202020204" pitchFamily="34" charset="0"/>
              </a:rPr>
              <a:t>9 in 2019.</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Electrical injuries are typically classified as burn or shock.  For non-fatal injuries, electrical shock injuries were nearly triple the electrical burn injuries in 2019.</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Utility industry rate of nonfatal electrical injury involving days away from work (0.9/10,000) surpassed the Construction industry rate (0.7/10,000) in 2016.</a:t>
            </a:r>
          </a:p>
          <a:p>
            <a:r>
              <a:rPr lang="en-US" sz="2000" dirty="0">
                <a:latin typeface="Arial" panose="020B0604020202020204" pitchFamily="34" charset="0"/>
                <a:cs typeface="Arial" panose="020B0604020202020204" pitchFamily="34" charset="0"/>
              </a:rPr>
              <a:t>The Mining industry had rate of nonfatal electrical burn injury of 1.0/10,000 for 2016, followed by the Utility industry (0.9) followed by the construction industry (0.4). The rate for all of Private industry remained consistent at 0.1.</a:t>
            </a:r>
          </a:p>
        </p:txBody>
      </p:sp>
      <p:pic>
        <p:nvPicPr>
          <p:cNvPr id="2" name="Picture 1">
            <a:extLst>
              <a:ext uri="{FF2B5EF4-FFF2-40B4-BE49-F238E27FC236}">
                <a16:creationId xmlns="" xmlns:a16="http://schemas.microsoft.com/office/drawing/2014/main" id="{B5D12E5C-2C05-42DE-B3DE-344567CC3C21}"/>
              </a:ext>
            </a:extLst>
          </p:cNvPr>
          <p:cNvPicPr>
            <a:picLocks noChangeAspect="1"/>
          </p:cNvPicPr>
          <p:nvPr/>
        </p:nvPicPr>
        <p:blipFill>
          <a:blip r:embed="rId2"/>
          <a:stretch>
            <a:fillRect/>
          </a:stretch>
        </p:blipFill>
        <p:spPr>
          <a:xfrm>
            <a:off x="4572000" y="5562600"/>
            <a:ext cx="2038350" cy="1084928"/>
          </a:xfrm>
          <a:prstGeom prst="rect">
            <a:avLst/>
          </a:prstGeom>
        </p:spPr>
      </p:pic>
    </p:spTree>
    <p:extLst>
      <p:ext uri="{BB962C8B-B14F-4D97-AF65-F5344CB8AC3E}">
        <p14:creationId xmlns:p14="http://schemas.microsoft.com/office/powerpoint/2010/main" val="2840223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55100"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How </a:t>
            </a:r>
            <a:r>
              <a:rPr lang="en-US" altLang="en-US" sz="3200" b="1" dirty="0" smtClean="0">
                <a:solidFill>
                  <a:schemeClr val="bg1"/>
                </a:solidFill>
              </a:rPr>
              <a:t>Dangerous </a:t>
            </a:r>
            <a:r>
              <a:rPr lang="en-US" altLang="en-US" sz="3200" b="1" dirty="0">
                <a:solidFill>
                  <a:schemeClr val="bg1"/>
                </a:solidFill>
              </a:rPr>
              <a:t>is </a:t>
            </a:r>
            <a:r>
              <a:rPr lang="en-US" altLang="en-US" sz="3200" b="1" dirty="0" smtClean="0">
                <a:solidFill>
                  <a:schemeClr val="bg1"/>
                </a:solidFill>
              </a:rPr>
              <a:t>Metering</a:t>
            </a:r>
            <a:r>
              <a:rPr lang="en-US" altLang="en-US" sz="3200" b="1" dirty="0">
                <a:solidFill>
                  <a:schemeClr val="bg1"/>
                </a:solidFill>
              </a:rPr>
              <a:t>?</a:t>
            </a:r>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641475"/>
            <a:ext cx="7924800" cy="156966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dirty="0">
                <a:latin typeface="Arial" panose="020B0604020202020204" pitchFamily="34" charset="0"/>
                <a:cs typeface="Arial" panose="020B0604020202020204" pitchFamily="34" charset="0"/>
              </a:rPr>
              <a:t>Electricity is Organized </a:t>
            </a:r>
            <a:r>
              <a:rPr lang="en-US" altLang="en-US" sz="2400" dirty="0" smtClean="0">
                <a:latin typeface="Arial" panose="020B0604020202020204" pitchFamily="34" charset="0"/>
                <a:cs typeface="Arial" panose="020B0604020202020204" pitchFamily="34" charset="0"/>
              </a:rPr>
              <a:t>Lightning </a:t>
            </a:r>
            <a:r>
              <a:rPr lang="en-US" altLang="en-US" sz="1000" dirty="0">
                <a:latin typeface="Arial" panose="020B0604020202020204" pitchFamily="34" charset="0"/>
                <a:cs typeface="Arial" panose="020B0604020202020204" pitchFamily="34" charset="0"/>
              </a:rPr>
              <a:t>– George Carlin</a:t>
            </a:r>
          </a:p>
          <a:p>
            <a:pPr algn="l" eaLnBrk="1" hangingPunct="1">
              <a:lnSpc>
                <a:spcPct val="80000"/>
              </a:lnSpc>
            </a:pPr>
            <a:endParaRPr lang="en-US" altLang="en-US" sz="2400" dirty="0">
              <a:latin typeface="Arial" panose="020B0604020202020204" pitchFamily="34" charset="0"/>
              <a:cs typeface="Arial" panose="020B0604020202020204" pitchFamily="34" charset="0"/>
            </a:endParaRPr>
          </a:p>
          <a:p>
            <a:pPr algn="l" eaLnBrk="1" hangingPunct="1">
              <a:lnSpc>
                <a:spcPct val="80000"/>
              </a:lnSpc>
            </a:pPr>
            <a:r>
              <a:rPr lang="en-US" altLang="en-US" sz="2400" dirty="0">
                <a:latin typeface="Arial" panose="020B0604020202020204" pitchFamily="34" charset="0"/>
                <a:cs typeface="Arial" panose="020B0604020202020204" pitchFamily="34" charset="0"/>
              </a:rPr>
              <a:t>Any Voltage without current will not kill you, but any voltage with current can kill you.   </a:t>
            </a:r>
          </a:p>
        </p:txBody>
      </p:sp>
      <p:pic>
        <p:nvPicPr>
          <p:cNvPr id="12290" name="Picture 2" descr="Image result for metering safety good practice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85" y="3581400"/>
            <a:ext cx="3217829"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55100"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How </a:t>
            </a:r>
            <a:r>
              <a:rPr lang="en-US" altLang="en-US" sz="3200" b="1" dirty="0" smtClean="0">
                <a:solidFill>
                  <a:schemeClr val="bg1"/>
                </a:solidFill>
              </a:rPr>
              <a:t>Dangerous </a:t>
            </a:r>
            <a:r>
              <a:rPr lang="en-US" altLang="en-US" sz="3200" b="1" dirty="0">
                <a:solidFill>
                  <a:schemeClr val="bg1"/>
                </a:solidFill>
              </a:rPr>
              <a:t>is </a:t>
            </a:r>
            <a:r>
              <a:rPr lang="en-US" altLang="en-US" sz="3200" b="1" dirty="0" smtClean="0">
                <a:solidFill>
                  <a:schemeClr val="bg1"/>
                </a:solidFill>
              </a:rPr>
              <a:t>Metering</a:t>
            </a:r>
            <a:r>
              <a:rPr lang="en-US" altLang="en-US" sz="3200" b="1" dirty="0">
                <a:solidFill>
                  <a:schemeClr val="bg1"/>
                </a:solidFill>
              </a:rPr>
              <a:t>?</a:t>
            </a:r>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46" y="1752599"/>
            <a:ext cx="3724654" cy="30130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meter exploding from soc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628" y="2860675"/>
            <a:ext cx="3657600" cy="381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917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3200" b="1" dirty="0">
                <a:solidFill>
                  <a:schemeClr val="bg1"/>
                </a:solidFill>
              </a:rPr>
              <a:t>Safety First -  PPE</a:t>
            </a:r>
            <a:endParaRPr lang="ru-RU" altLang="en-US" sz="3200" b="1" dirty="0">
              <a:solidFill>
                <a:schemeClr val="bg1"/>
              </a:solidFill>
            </a:endParaRPr>
          </a:p>
        </p:txBody>
      </p:sp>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9600" y="1641475"/>
            <a:ext cx="7924800" cy="326858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400" dirty="0">
                <a:cs typeface="Arial" charset="0"/>
              </a:rPr>
              <a:t>Personal Protective Equipment</a:t>
            </a:r>
          </a:p>
          <a:p>
            <a:pPr marL="342900" indent="-342900" algn="l" eaLnBrk="1" hangingPunct="1">
              <a:buFont typeface="Arial" panose="020B0604020202020204" pitchFamily="34" charset="0"/>
              <a:buChar char="•"/>
            </a:pPr>
            <a:r>
              <a:rPr lang="en-US" altLang="en-US" sz="2400" dirty="0">
                <a:cs typeface="Arial" charset="0"/>
              </a:rPr>
              <a:t>Leathers</a:t>
            </a:r>
          </a:p>
          <a:p>
            <a:pPr marL="342900" indent="-342900" algn="l" eaLnBrk="1" hangingPunct="1">
              <a:buFont typeface="Arial" panose="020B0604020202020204" pitchFamily="34" charset="0"/>
              <a:buChar char="•"/>
            </a:pPr>
            <a:r>
              <a:rPr lang="en-US" altLang="en-US" sz="2400" dirty="0">
                <a:cs typeface="Arial" charset="0"/>
              </a:rPr>
              <a:t>Rubber Gloves</a:t>
            </a:r>
          </a:p>
          <a:p>
            <a:pPr marL="342900" indent="-342900" algn="l" eaLnBrk="1" hangingPunct="1">
              <a:buFont typeface="Arial" panose="020B0604020202020204" pitchFamily="34" charset="0"/>
              <a:buChar char="•"/>
            </a:pPr>
            <a:r>
              <a:rPr lang="en-US" altLang="en-US" sz="2400" dirty="0">
                <a:cs typeface="Arial" charset="0"/>
              </a:rPr>
              <a:t>Face Shield</a:t>
            </a:r>
          </a:p>
          <a:p>
            <a:pPr marL="342900" indent="-342900" algn="l" eaLnBrk="1" hangingPunct="1">
              <a:buFont typeface="Arial" panose="020B0604020202020204" pitchFamily="34" charset="0"/>
              <a:buChar char="•"/>
            </a:pPr>
            <a:r>
              <a:rPr lang="en-US" altLang="en-US" sz="2400" dirty="0">
                <a:cs typeface="Arial" charset="0"/>
              </a:rPr>
              <a:t>FR Clothing</a:t>
            </a:r>
          </a:p>
          <a:p>
            <a:pPr marL="342900" indent="-342900" algn="l" eaLnBrk="1" hangingPunct="1">
              <a:buFont typeface="Arial" panose="020B0604020202020204" pitchFamily="34" charset="0"/>
              <a:buChar char="•"/>
            </a:pPr>
            <a:r>
              <a:rPr lang="en-US" altLang="en-US" sz="2400" dirty="0">
                <a:cs typeface="Arial" charset="0"/>
              </a:rPr>
              <a:t>Safety Shoes</a:t>
            </a:r>
          </a:p>
          <a:p>
            <a:pPr algn="l" eaLnBrk="1" hangingPunct="1">
              <a:lnSpc>
                <a:spcPct val="80000"/>
              </a:lnSpc>
            </a:pPr>
            <a:endParaRPr lang="en-US" altLang="en-US" sz="2400" dirty="0">
              <a:latin typeface="Times New Roman" pitchFamily="18" charset="0"/>
            </a:endParaRPr>
          </a:p>
        </p:txBody>
      </p:sp>
      <p:pic>
        <p:nvPicPr>
          <p:cNvPr id="13314" name="Picture 2" descr="WHS Au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685" y="2863817"/>
            <a:ext cx="4711715" cy="18905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16427"/>
            <a:ext cx="2963461" cy="1378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Arc Flash</a:t>
            </a:r>
          </a:p>
        </p:txBody>
      </p:sp>
      <p:sp>
        <p:nvSpPr>
          <p:cNvPr id="6147" name="Rectangle 3"/>
          <p:cNvSpPr>
            <a:spLocks noGrp="1" noChangeArrowheads="1"/>
          </p:cNvSpPr>
          <p:nvPr>
            <p:ph type="body" idx="1"/>
          </p:nvPr>
        </p:nvSpPr>
        <p:spPr bwMode="auto">
          <a:xfrm>
            <a:off x="533400" y="1600200"/>
            <a:ext cx="5715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200" b="1" dirty="0">
                <a:latin typeface="Arial" panose="020B0604020202020204" pitchFamily="34" charset="0"/>
                <a:cs typeface="Arial" panose="020B0604020202020204" pitchFamily="34" charset="0"/>
              </a:rPr>
              <a:t>What is Arc Flash?</a:t>
            </a:r>
          </a:p>
          <a:p>
            <a:pPr marL="0" indent="0">
              <a:buNone/>
            </a:pPr>
            <a:r>
              <a:rPr lang="en-US" sz="2000" dirty="0">
                <a:latin typeface="Arial" panose="020B0604020202020204" pitchFamily="34" charset="0"/>
                <a:cs typeface="Arial" panose="020B0604020202020204" pitchFamily="34" charset="0"/>
              </a:rPr>
              <a:t>While an arc flash is sometimes used interchangeably with “arc fault”, an arc flash is more accurately defined as the light produced during an arc fault. An arc fault is a type of electrical fault that results from the breakdown of an insulating medium between two conductors where the energy is sufficient to sustain an arc across the insulator (often air) and can cause extreme amounts of light (arc flash), immense heat upwards of 19,000 degrees C, and a resulting explosive pressure wave (arc blast). These forces combine to create a hazardous condition that can vaporize metal, destroy equipment, and pose a significant hazard to anyone in the vicinity.</a:t>
            </a:r>
          </a:p>
        </p:txBody>
      </p:sp>
      <p:pic>
        <p:nvPicPr>
          <p:cNvPr id="2" name="Picture 1">
            <a:extLst>
              <a:ext uri="{FF2B5EF4-FFF2-40B4-BE49-F238E27FC236}">
                <a16:creationId xmlns="" xmlns:a16="http://schemas.microsoft.com/office/drawing/2014/main" id="{FE7F7149-2064-4196-A39C-DA816786A938}"/>
              </a:ext>
            </a:extLst>
          </p:cNvPr>
          <p:cNvPicPr>
            <a:picLocks noChangeAspect="1"/>
          </p:cNvPicPr>
          <p:nvPr/>
        </p:nvPicPr>
        <p:blipFill>
          <a:blip r:embed="rId2"/>
          <a:stretch>
            <a:fillRect/>
          </a:stretch>
        </p:blipFill>
        <p:spPr>
          <a:xfrm>
            <a:off x="6172200" y="1676400"/>
            <a:ext cx="2609850" cy="2971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Covering the </a:t>
            </a:r>
            <a:r>
              <a:rPr lang="en-US" altLang="en-US" sz="3200" b="1" dirty="0" smtClean="0">
                <a:solidFill>
                  <a:schemeClr val="bg1"/>
                </a:solidFill>
                <a:latin typeface="Arial" charset="0"/>
              </a:rPr>
              <a:t>Basics</a:t>
            </a:r>
            <a:endParaRPr lang="en-US" altLang="en-US" sz="3200" b="1" dirty="0">
              <a:solidFill>
                <a:schemeClr val="bg1"/>
              </a:solidFill>
              <a:latin typeface="Arial"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14150"/>
            <a:ext cx="4724400" cy="493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549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TotalTime>
  <Words>926</Words>
  <Application>Microsoft Office PowerPoint</Application>
  <PresentationFormat>On-screen Show (4:3)</PresentationFormat>
  <Paragraphs>126</Paragraphs>
  <Slides>21</Slides>
  <Notes>4</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Times New Roman</vt:lpstr>
      <vt:lpstr>AvantGarde</vt:lpstr>
      <vt:lpstr>Default Design</vt:lpstr>
      <vt:lpstr>Chart</vt:lpstr>
      <vt:lpstr>PowerPoint Presentation</vt:lpstr>
      <vt:lpstr>Metering Safety</vt:lpstr>
      <vt:lpstr>Does Age Matter – Or Experience?</vt:lpstr>
      <vt:lpstr>Non-Fatal Electrical Injuries</vt:lpstr>
      <vt:lpstr>PowerPoint Presentation</vt:lpstr>
      <vt:lpstr>PowerPoint Presentation</vt:lpstr>
      <vt:lpstr>PowerPoint Presentation</vt:lpstr>
      <vt:lpstr>Arc Flash</vt:lpstr>
      <vt:lpstr>Covering the Basics</vt:lpstr>
      <vt:lpstr>PowerPoint Presentation</vt:lpstr>
      <vt:lpstr>How Bad Can Things Get?</vt:lpstr>
      <vt:lpstr>PowerPoint Presentation</vt:lpstr>
      <vt:lpstr>PowerPoint Presentation</vt:lpstr>
      <vt:lpstr>PowerPoint Presentation</vt:lpstr>
      <vt:lpstr>Once the box is Open Issues to Look For</vt:lpstr>
      <vt:lpstr>Backfeed, Ground Fault and other Issues to Look For</vt:lpstr>
      <vt:lpstr>PowerPoint Presentation</vt:lpstr>
      <vt:lpstr>PowerPoint Presentation</vt:lpstr>
      <vt:lpstr>PowerPoint Presentation</vt:lpstr>
      <vt:lpstr>PowerPoint Presentation</vt:lpstr>
      <vt:lpstr>              Questions and Discussion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Andrea Koch</cp:lastModifiedBy>
  <cp:revision>106</cp:revision>
  <cp:lastPrinted>2004-05-03T19:12:21Z</cp:lastPrinted>
  <dcterms:created xsi:type="dcterms:W3CDTF">2004-03-09T01:40:14Z</dcterms:created>
  <dcterms:modified xsi:type="dcterms:W3CDTF">2021-06-17T21:34:33Z</dcterms:modified>
</cp:coreProperties>
</file>