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38"/>
  </p:notesMasterIdLst>
  <p:handoutMasterIdLst>
    <p:handoutMasterId r:id="rId39"/>
  </p:handoutMasterIdLst>
  <p:sldIdLst>
    <p:sldId id="378" r:id="rId2"/>
    <p:sldId id="310" r:id="rId3"/>
    <p:sldId id="315" r:id="rId4"/>
    <p:sldId id="321" r:id="rId5"/>
    <p:sldId id="320" r:id="rId6"/>
    <p:sldId id="322" r:id="rId7"/>
    <p:sldId id="318" r:id="rId8"/>
    <p:sldId id="317" r:id="rId9"/>
    <p:sldId id="352" r:id="rId10"/>
    <p:sldId id="319" r:id="rId11"/>
    <p:sldId id="358" r:id="rId12"/>
    <p:sldId id="359" r:id="rId13"/>
    <p:sldId id="364" r:id="rId14"/>
    <p:sldId id="357" r:id="rId15"/>
    <p:sldId id="353" r:id="rId16"/>
    <p:sldId id="324" r:id="rId17"/>
    <p:sldId id="316" r:id="rId18"/>
    <p:sldId id="323" r:id="rId19"/>
    <p:sldId id="329" r:id="rId20"/>
    <p:sldId id="360" r:id="rId21"/>
    <p:sldId id="356" r:id="rId22"/>
    <p:sldId id="354" r:id="rId23"/>
    <p:sldId id="355" r:id="rId24"/>
    <p:sldId id="361" r:id="rId25"/>
    <p:sldId id="362" r:id="rId26"/>
    <p:sldId id="365" r:id="rId27"/>
    <p:sldId id="363" r:id="rId28"/>
    <p:sldId id="366" r:id="rId29"/>
    <p:sldId id="367" r:id="rId30"/>
    <p:sldId id="368" r:id="rId31"/>
    <p:sldId id="369" r:id="rId32"/>
    <p:sldId id="375" r:id="rId33"/>
    <p:sldId id="376" r:id="rId34"/>
    <p:sldId id="377" r:id="rId35"/>
    <p:sldId id="334" r:id="rId36"/>
    <p:sldId id="379" r:id="rId37"/>
  </p:sldIdLst>
  <p:sldSz cx="9144000" cy="6858000" type="screen4x3"/>
  <p:notesSz cx="9296400" cy="7010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0000"/>
    <a:srgbClr val="333333"/>
    <a:srgbClr val="292929"/>
    <a:srgbClr val="CC3300"/>
    <a:srgbClr val="003399"/>
    <a:srgbClr val="000099"/>
    <a:srgbClr val="3366FF"/>
    <a:srgbClr val="2F54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43" autoAdjust="0"/>
    <p:restoredTop sz="94660"/>
  </p:normalViewPr>
  <p:slideViewPr>
    <p:cSldViewPr>
      <p:cViewPr varScale="1">
        <p:scale>
          <a:sx n="95" d="100"/>
          <a:sy n="95" d="100"/>
        </p:scale>
        <p:origin x="534"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7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9075" cy="350838"/>
          </a:xfrm>
          <a:prstGeom prst="rect">
            <a:avLst/>
          </a:prstGeom>
        </p:spPr>
        <p:txBody>
          <a:bodyPr vert="horz" lIns="91440" tIns="45720" rIns="91440" bIns="45720" rtlCol="0"/>
          <a:lstStyle>
            <a:lvl1pPr algn="l">
              <a:defRPr sz="1200">
                <a:latin typeface="Arial" pitchFamily="34" charset="0"/>
              </a:defRPr>
            </a:lvl1pPr>
          </a:lstStyle>
          <a:p>
            <a:pPr>
              <a:defRPr/>
            </a:pPr>
            <a:endParaRPr lang="en-US" dirty="0"/>
          </a:p>
        </p:txBody>
      </p:sp>
      <p:sp>
        <p:nvSpPr>
          <p:cNvPr id="3" name="Date Placeholder 2"/>
          <p:cNvSpPr>
            <a:spLocks noGrp="1"/>
          </p:cNvSpPr>
          <p:nvPr>
            <p:ph type="dt" sz="quarter" idx="1"/>
          </p:nvPr>
        </p:nvSpPr>
        <p:spPr>
          <a:xfrm>
            <a:off x="5265738" y="0"/>
            <a:ext cx="4029075" cy="350838"/>
          </a:xfrm>
          <a:prstGeom prst="rect">
            <a:avLst/>
          </a:prstGeom>
        </p:spPr>
        <p:txBody>
          <a:bodyPr vert="horz" lIns="91440" tIns="45720" rIns="91440" bIns="45720" rtlCol="0"/>
          <a:lstStyle>
            <a:lvl1pPr algn="r">
              <a:defRPr sz="1200">
                <a:latin typeface="Arial" pitchFamily="34" charset="0"/>
              </a:defRPr>
            </a:lvl1pPr>
          </a:lstStyle>
          <a:p>
            <a:pPr>
              <a:defRPr/>
            </a:pPr>
            <a:fld id="{D9A22265-D318-4532-B9EB-EAD58AB67AAF}" type="datetimeFigureOut">
              <a:rPr lang="en-US"/>
              <a:pPr>
                <a:defRPr/>
              </a:pPr>
              <a:t>5/18/2022</a:t>
            </a:fld>
            <a:endParaRPr lang="en-US" dirty="0"/>
          </a:p>
        </p:txBody>
      </p:sp>
      <p:sp>
        <p:nvSpPr>
          <p:cNvPr id="4" name="Footer Placeholder 3"/>
          <p:cNvSpPr>
            <a:spLocks noGrp="1"/>
          </p:cNvSpPr>
          <p:nvPr>
            <p:ph type="ftr" sz="quarter" idx="2"/>
          </p:nvPr>
        </p:nvSpPr>
        <p:spPr>
          <a:xfrm>
            <a:off x="0" y="6657975"/>
            <a:ext cx="4029075" cy="350838"/>
          </a:xfrm>
          <a:prstGeom prst="rect">
            <a:avLst/>
          </a:prstGeom>
        </p:spPr>
        <p:txBody>
          <a:bodyPr vert="horz" lIns="91440" tIns="45720" rIns="91440" bIns="45720" rtlCol="0" anchor="b"/>
          <a:lstStyle>
            <a:lvl1pPr algn="l">
              <a:defRPr sz="1200">
                <a:latin typeface="Arial" pitchFamily="34" charset="0"/>
              </a:defRPr>
            </a:lvl1pPr>
          </a:lstStyle>
          <a:p>
            <a:pPr>
              <a:defRPr/>
            </a:pPr>
            <a:endParaRPr lang="en-US" dirty="0"/>
          </a:p>
        </p:txBody>
      </p:sp>
      <p:sp>
        <p:nvSpPr>
          <p:cNvPr id="5" name="Slide Number Placeholder 4"/>
          <p:cNvSpPr>
            <a:spLocks noGrp="1"/>
          </p:cNvSpPr>
          <p:nvPr>
            <p:ph type="sldNum" sz="quarter" idx="3"/>
          </p:nvPr>
        </p:nvSpPr>
        <p:spPr>
          <a:xfrm>
            <a:off x="5265738" y="6657975"/>
            <a:ext cx="4029075" cy="350838"/>
          </a:xfrm>
          <a:prstGeom prst="rect">
            <a:avLst/>
          </a:prstGeom>
        </p:spPr>
        <p:txBody>
          <a:bodyPr vert="horz" lIns="91440" tIns="45720" rIns="91440" bIns="45720" rtlCol="0" anchor="b"/>
          <a:lstStyle>
            <a:lvl1pPr algn="r">
              <a:defRPr sz="1200">
                <a:latin typeface="Arial" pitchFamily="34" charset="0"/>
              </a:defRPr>
            </a:lvl1pPr>
          </a:lstStyle>
          <a:p>
            <a:pPr>
              <a:defRPr/>
            </a:pPr>
            <a:fld id="{A3AC1187-F0D7-43F2-9402-81DB11459DBE}" type="slidenum">
              <a:rPr lang="en-US"/>
              <a:pPr>
                <a:defRPr/>
              </a:pPr>
              <a:t>‹#›</a:t>
            </a:fld>
            <a:endParaRPr lang="en-US" dirty="0"/>
          </a:p>
        </p:txBody>
      </p:sp>
    </p:spTree>
    <p:extLst>
      <p:ext uri="{BB962C8B-B14F-4D97-AF65-F5344CB8AC3E}">
        <p14:creationId xmlns:p14="http://schemas.microsoft.com/office/powerpoint/2010/main" val="31302068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4029075" cy="3508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atin typeface="Arial" charset="0"/>
              </a:defRPr>
            </a:lvl1pPr>
          </a:lstStyle>
          <a:p>
            <a:pPr>
              <a:defRPr/>
            </a:pPr>
            <a:endParaRPr lang="en-US" dirty="0"/>
          </a:p>
        </p:txBody>
      </p:sp>
      <p:sp>
        <p:nvSpPr>
          <p:cNvPr id="21507" name="Rectangle 3"/>
          <p:cNvSpPr>
            <a:spLocks noGrp="1" noChangeArrowheads="1"/>
          </p:cNvSpPr>
          <p:nvPr>
            <p:ph type="dt" idx="1"/>
          </p:nvPr>
        </p:nvSpPr>
        <p:spPr bwMode="auto">
          <a:xfrm>
            <a:off x="5265738" y="0"/>
            <a:ext cx="4029075" cy="3508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atin typeface="Arial" charset="0"/>
              </a:defRPr>
            </a:lvl1pPr>
          </a:lstStyle>
          <a:p>
            <a:pPr>
              <a:defRPr/>
            </a:pPr>
            <a:endParaRPr lang="en-US" dirty="0"/>
          </a:p>
        </p:txBody>
      </p:sp>
      <p:sp>
        <p:nvSpPr>
          <p:cNvPr id="41988" name="Rectangle 4"/>
          <p:cNvSpPr>
            <a:spLocks noGrp="1" noRot="1" noChangeAspect="1" noChangeArrowheads="1" noTextEdit="1"/>
          </p:cNvSpPr>
          <p:nvPr>
            <p:ph type="sldImg" idx="2"/>
          </p:nvPr>
        </p:nvSpPr>
        <p:spPr bwMode="auto">
          <a:xfrm>
            <a:off x="2895600" y="525463"/>
            <a:ext cx="3505200" cy="26289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9" name="Rectangle 5"/>
          <p:cNvSpPr>
            <a:spLocks noGrp="1" noChangeArrowheads="1"/>
          </p:cNvSpPr>
          <p:nvPr>
            <p:ph type="body" sz="quarter" idx="3"/>
          </p:nvPr>
        </p:nvSpPr>
        <p:spPr bwMode="auto">
          <a:xfrm>
            <a:off x="930275" y="3330575"/>
            <a:ext cx="7435850" cy="31543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1510" name="Rectangle 6"/>
          <p:cNvSpPr>
            <a:spLocks noGrp="1" noChangeArrowheads="1"/>
          </p:cNvSpPr>
          <p:nvPr>
            <p:ph type="ftr" sz="quarter" idx="4"/>
          </p:nvPr>
        </p:nvSpPr>
        <p:spPr bwMode="auto">
          <a:xfrm>
            <a:off x="0" y="6657975"/>
            <a:ext cx="4029075" cy="3508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atin typeface="Arial" charset="0"/>
              </a:defRPr>
            </a:lvl1pPr>
          </a:lstStyle>
          <a:p>
            <a:pPr>
              <a:defRPr/>
            </a:pPr>
            <a:endParaRPr lang="en-US" dirty="0"/>
          </a:p>
        </p:txBody>
      </p:sp>
      <p:sp>
        <p:nvSpPr>
          <p:cNvPr id="21511" name="Rectangle 7"/>
          <p:cNvSpPr>
            <a:spLocks noGrp="1" noChangeArrowheads="1"/>
          </p:cNvSpPr>
          <p:nvPr>
            <p:ph type="sldNum" sz="quarter" idx="5"/>
          </p:nvPr>
        </p:nvSpPr>
        <p:spPr bwMode="auto">
          <a:xfrm>
            <a:off x="5265738" y="6657975"/>
            <a:ext cx="4029075" cy="3508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atin typeface="Arial" charset="0"/>
              </a:defRPr>
            </a:lvl1pPr>
          </a:lstStyle>
          <a:p>
            <a:pPr>
              <a:defRPr/>
            </a:pPr>
            <a:fld id="{5C313B98-1B1D-476F-BBB5-58AB52E9C1C6}" type="slidenum">
              <a:rPr lang="en-US"/>
              <a:pPr>
                <a:defRPr/>
              </a:pPr>
              <a:t>‹#›</a:t>
            </a:fld>
            <a:endParaRPr lang="en-US" dirty="0"/>
          </a:p>
        </p:txBody>
      </p:sp>
    </p:spTree>
    <p:extLst>
      <p:ext uri="{BB962C8B-B14F-4D97-AF65-F5344CB8AC3E}">
        <p14:creationId xmlns:p14="http://schemas.microsoft.com/office/powerpoint/2010/main" val="8996810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defTabSz="925513" eaLnBrk="0" hangingPunct="0">
              <a:defRPr sz="1200">
                <a:solidFill>
                  <a:schemeClr val="tx1"/>
                </a:solidFill>
                <a:latin typeface="Arial" pitchFamily="34" charset="0"/>
              </a:defRPr>
            </a:lvl1pPr>
            <a:lvl2pPr marL="742950" indent="-285750" defTabSz="925513" eaLnBrk="0" hangingPunct="0">
              <a:defRPr sz="1200">
                <a:solidFill>
                  <a:schemeClr val="tx1"/>
                </a:solidFill>
                <a:latin typeface="Arial" pitchFamily="34" charset="0"/>
              </a:defRPr>
            </a:lvl2pPr>
            <a:lvl3pPr marL="1143000" indent="-228600" defTabSz="925513" eaLnBrk="0" hangingPunct="0">
              <a:defRPr sz="1200">
                <a:solidFill>
                  <a:schemeClr val="tx1"/>
                </a:solidFill>
                <a:latin typeface="Arial" pitchFamily="34" charset="0"/>
              </a:defRPr>
            </a:lvl3pPr>
            <a:lvl4pPr marL="1600200" indent="-228600" defTabSz="925513" eaLnBrk="0" hangingPunct="0">
              <a:defRPr sz="1200">
                <a:solidFill>
                  <a:schemeClr val="tx1"/>
                </a:solidFill>
                <a:latin typeface="Arial" pitchFamily="34" charset="0"/>
              </a:defRPr>
            </a:lvl4pPr>
            <a:lvl5pPr marL="2057400" indent="-228600" defTabSz="925513" eaLnBrk="0" hangingPunct="0">
              <a:defRPr sz="1200">
                <a:solidFill>
                  <a:schemeClr val="tx1"/>
                </a:solidFill>
                <a:latin typeface="Arial" pitchFamily="34" charset="0"/>
              </a:defRPr>
            </a:lvl5pPr>
            <a:lvl6pPr marL="2514600" indent="-228600" defTabSz="925513" eaLnBrk="0" fontAlgn="base" hangingPunct="0">
              <a:spcBef>
                <a:spcPct val="30000"/>
              </a:spcBef>
              <a:spcAft>
                <a:spcPct val="0"/>
              </a:spcAft>
              <a:defRPr sz="1200">
                <a:solidFill>
                  <a:schemeClr val="tx1"/>
                </a:solidFill>
                <a:latin typeface="Arial" pitchFamily="34" charset="0"/>
              </a:defRPr>
            </a:lvl6pPr>
            <a:lvl7pPr marL="2971800" indent="-228600" defTabSz="925513" eaLnBrk="0" fontAlgn="base" hangingPunct="0">
              <a:spcBef>
                <a:spcPct val="30000"/>
              </a:spcBef>
              <a:spcAft>
                <a:spcPct val="0"/>
              </a:spcAft>
              <a:defRPr sz="1200">
                <a:solidFill>
                  <a:schemeClr val="tx1"/>
                </a:solidFill>
                <a:latin typeface="Arial" pitchFamily="34" charset="0"/>
              </a:defRPr>
            </a:lvl7pPr>
            <a:lvl8pPr marL="3429000" indent="-228600" defTabSz="925513" eaLnBrk="0" fontAlgn="base" hangingPunct="0">
              <a:spcBef>
                <a:spcPct val="30000"/>
              </a:spcBef>
              <a:spcAft>
                <a:spcPct val="0"/>
              </a:spcAft>
              <a:defRPr sz="1200">
                <a:solidFill>
                  <a:schemeClr val="tx1"/>
                </a:solidFill>
                <a:latin typeface="Arial" pitchFamily="34" charset="0"/>
              </a:defRPr>
            </a:lvl8pPr>
            <a:lvl9pPr marL="3886200" indent="-228600" defTabSz="925513" eaLnBrk="0" fontAlgn="base" hangingPunct="0">
              <a:spcBef>
                <a:spcPct val="30000"/>
              </a:spcBef>
              <a:spcAft>
                <a:spcPct val="0"/>
              </a:spcAft>
              <a:defRPr sz="1200">
                <a:solidFill>
                  <a:schemeClr val="tx1"/>
                </a:solidFill>
                <a:latin typeface="Arial" pitchFamily="34" charset="0"/>
              </a:defRPr>
            </a:lvl9pPr>
          </a:lstStyle>
          <a:p>
            <a:pPr eaLnBrk="1" hangingPunct="1"/>
            <a:fld id="{6ED18813-C8B5-4736-9C11-D2495785462A}" type="slidenum">
              <a:rPr lang="ru-RU" altLang="en-US" smtClean="0"/>
              <a:pPr eaLnBrk="1" hangingPunct="1"/>
              <a:t>1</a:t>
            </a:fld>
            <a:endParaRPr lang="ru-RU" altLang="en-US"/>
          </a:p>
        </p:txBody>
      </p:sp>
      <p:sp>
        <p:nvSpPr>
          <p:cNvPr id="30723" name="Rectangle 7"/>
          <p:cNvSpPr txBox="1">
            <a:spLocks noGrp="1" noChangeArrowheads="1"/>
          </p:cNvSpPr>
          <p:nvPr/>
        </p:nvSpPr>
        <p:spPr bwMode="auto">
          <a:xfrm>
            <a:off x="5266119" y="6658555"/>
            <a:ext cx="4028158" cy="350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2" tIns="46246" rIns="92492" bIns="46246" anchor="b"/>
          <a:lstStyle>
            <a:lvl1pPr defTabSz="925513" eaLnBrk="0" hangingPunct="0">
              <a:defRPr sz="1200">
                <a:solidFill>
                  <a:schemeClr val="tx1"/>
                </a:solidFill>
                <a:latin typeface="Arial" pitchFamily="34" charset="0"/>
              </a:defRPr>
            </a:lvl1pPr>
            <a:lvl2pPr marL="750888" indent="-288925" defTabSz="925513" eaLnBrk="0" hangingPunct="0">
              <a:defRPr sz="1200">
                <a:solidFill>
                  <a:schemeClr val="tx1"/>
                </a:solidFill>
                <a:latin typeface="Arial" pitchFamily="34" charset="0"/>
              </a:defRPr>
            </a:lvl2pPr>
            <a:lvl3pPr marL="1155700" indent="-230188" defTabSz="925513" eaLnBrk="0" hangingPunct="0">
              <a:defRPr sz="1200">
                <a:solidFill>
                  <a:schemeClr val="tx1"/>
                </a:solidFill>
                <a:latin typeface="Arial" pitchFamily="34" charset="0"/>
              </a:defRPr>
            </a:lvl3pPr>
            <a:lvl4pPr marL="1619250" indent="-231775" defTabSz="925513" eaLnBrk="0" hangingPunct="0">
              <a:defRPr sz="1200">
                <a:solidFill>
                  <a:schemeClr val="tx1"/>
                </a:solidFill>
                <a:latin typeface="Arial" pitchFamily="34" charset="0"/>
              </a:defRPr>
            </a:lvl4pPr>
            <a:lvl5pPr marL="2081213" indent="-231775" defTabSz="925513" eaLnBrk="0" hangingPunct="0">
              <a:defRPr sz="1200">
                <a:solidFill>
                  <a:schemeClr val="tx1"/>
                </a:solidFill>
                <a:latin typeface="Arial" pitchFamily="34" charset="0"/>
              </a:defRPr>
            </a:lvl5pPr>
            <a:lvl6pPr marL="2538413" indent="-231775" defTabSz="925513" eaLnBrk="0" fontAlgn="base" hangingPunct="0">
              <a:spcBef>
                <a:spcPct val="30000"/>
              </a:spcBef>
              <a:spcAft>
                <a:spcPct val="0"/>
              </a:spcAft>
              <a:defRPr sz="1200">
                <a:solidFill>
                  <a:schemeClr val="tx1"/>
                </a:solidFill>
                <a:latin typeface="Arial" pitchFamily="34" charset="0"/>
              </a:defRPr>
            </a:lvl6pPr>
            <a:lvl7pPr marL="2995613" indent="-231775" defTabSz="925513" eaLnBrk="0" fontAlgn="base" hangingPunct="0">
              <a:spcBef>
                <a:spcPct val="30000"/>
              </a:spcBef>
              <a:spcAft>
                <a:spcPct val="0"/>
              </a:spcAft>
              <a:defRPr sz="1200">
                <a:solidFill>
                  <a:schemeClr val="tx1"/>
                </a:solidFill>
                <a:latin typeface="Arial" pitchFamily="34" charset="0"/>
              </a:defRPr>
            </a:lvl7pPr>
            <a:lvl8pPr marL="3452813" indent="-231775" defTabSz="925513" eaLnBrk="0" fontAlgn="base" hangingPunct="0">
              <a:spcBef>
                <a:spcPct val="30000"/>
              </a:spcBef>
              <a:spcAft>
                <a:spcPct val="0"/>
              </a:spcAft>
              <a:defRPr sz="1200">
                <a:solidFill>
                  <a:schemeClr val="tx1"/>
                </a:solidFill>
                <a:latin typeface="Arial" pitchFamily="34" charset="0"/>
              </a:defRPr>
            </a:lvl8pPr>
            <a:lvl9pPr marL="3910013" indent="-231775" defTabSz="925513"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846E1B88-597B-41B4-95E5-96808C4FDEF2}" type="slidenum">
              <a:rPr lang="en-US" altLang="en-US"/>
              <a:pPr algn="r" eaLnBrk="1" hangingPunct="1">
                <a:spcBef>
                  <a:spcPct val="0"/>
                </a:spcBef>
              </a:pPr>
              <a:t>1</a:t>
            </a:fld>
            <a:endParaRPr lang="en-US" altLang="en-US" dirty="0"/>
          </a:p>
        </p:txBody>
      </p:sp>
      <p:sp>
        <p:nvSpPr>
          <p:cNvPr id="30724" name="Rectangle 2"/>
          <p:cNvSpPr>
            <a:spLocks noGrp="1" noRot="1" noChangeAspect="1" noChangeArrowheads="1" noTextEdit="1"/>
          </p:cNvSpPr>
          <p:nvPr>
            <p:ph type="sldImg"/>
          </p:nvPr>
        </p:nvSpPr>
        <p:spPr>
          <a:xfrm>
            <a:off x="2895600" y="525463"/>
            <a:ext cx="3505200" cy="2628900"/>
          </a:xfrm>
          <a:ln/>
        </p:spPr>
      </p:sp>
      <p:sp>
        <p:nvSpPr>
          <p:cNvPr id="30725" name="Rectangle 3"/>
          <p:cNvSpPr>
            <a:spLocks noGrp="1" noChangeArrowheads="1"/>
          </p:cNvSpPr>
          <p:nvPr>
            <p:ph type="body" idx="1"/>
          </p:nvPr>
        </p:nvSpPr>
        <p:spPr>
          <a:xfrm>
            <a:off x="930065" y="3330482"/>
            <a:ext cx="7436271" cy="3154560"/>
          </a:xfrm>
          <a:noFill/>
        </p:spPr>
        <p:txBody>
          <a:bodyPr lIns="92492" tIns="46246" rIns="92492" bIns="46246"/>
          <a:lstStyle/>
          <a:p>
            <a:pPr eaLnBrk="1" hangingPunct="1"/>
            <a:endParaRPr lang="en-US" altLang="en-US" dirty="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6940921-D62E-46A4-94A1-96FB9428B137}" type="slidenum">
              <a:rPr lang="en-US" altLang="en-US" smtClean="0"/>
              <a:pPr eaLnBrk="1" hangingPunct="1">
                <a:spcBef>
                  <a:spcPct val="0"/>
                </a:spcBef>
              </a:pPr>
              <a:t>29</a:t>
            </a:fld>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CDD256A-C639-4B8E-8924-30D8AEA45971}" type="slidenum">
              <a:rPr lang="en-US" altLang="en-US" smtClean="0"/>
              <a:pPr eaLnBrk="1" hangingPunct="1">
                <a:spcBef>
                  <a:spcPct val="0"/>
                </a:spcBef>
              </a:pPr>
              <a:t>30</a:t>
            </a:fld>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829439E-3A24-473C-B494-8703C2E8357E}" type="slidenum">
              <a:rPr lang="en-US" altLang="en-US" smtClean="0"/>
              <a:pPr eaLnBrk="1" hangingPunct="1">
                <a:spcBef>
                  <a:spcPct val="0"/>
                </a:spcBef>
              </a:pPr>
              <a:t>31</a:t>
            </a:fld>
            <a:endParaRPr lang="en-US"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829439E-3A24-473C-B494-8703C2E8357E}" type="slidenum">
              <a:rPr lang="en-US" altLang="en-US" smtClean="0">
                <a:solidFill>
                  <a:prstClr val="black"/>
                </a:solidFill>
              </a:rPr>
              <a:pPr eaLnBrk="1" hangingPunct="1">
                <a:spcBef>
                  <a:spcPct val="0"/>
                </a:spcBef>
              </a:pPr>
              <a:t>32</a:t>
            </a:fld>
            <a:endParaRPr lang="en-US" altLang="en-US" dirty="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829439E-3A24-473C-B494-8703C2E8357E}" type="slidenum">
              <a:rPr lang="en-US" altLang="en-US" smtClean="0">
                <a:solidFill>
                  <a:prstClr val="black"/>
                </a:solidFill>
              </a:rPr>
              <a:pPr eaLnBrk="1" hangingPunct="1">
                <a:spcBef>
                  <a:spcPct val="0"/>
                </a:spcBef>
              </a:pPr>
              <a:t>33</a:t>
            </a:fld>
            <a:endParaRPr lang="en-US" altLang="en-US" dirty="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829439E-3A24-473C-B494-8703C2E8357E}" type="slidenum">
              <a:rPr lang="en-US" altLang="en-US" smtClean="0">
                <a:solidFill>
                  <a:prstClr val="black"/>
                </a:solidFill>
              </a:rPr>
              <a:pPr eaLnBrk="1" hangingPunct="1">
                <a:spcBef>
                  <a:spcPct val="0"/>
                </a:spcBef>
              </a:pPr>
              <a:t>34</a:t>
            </a:fld>
            <a:endParaRPr lang="en-US" altLang="en-US" dirty="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1494" indent="-289036" eaLnBrk="0" hangingPunct="0">
              <a:spcBef>
                <a:spcPct val="30000"/>
              </a:spcBef>
              <a:defRPr sz="1200">
                <a:solidFill>
                  <a:schemeClr val="tx1"/>
                </a:solidFill>
                <a:latin typeface="Arial" charset="0"/>
              </a:defRPr>
            </a:lvl2pPr>
            <a:lvl3pPr marL="1156145" indent="-231229" eaLnBrk="0" hangingPunct="0">
              <a:spcBef>
                <a:spcPct val="30000"/>
              </a:spcBef>
              <a:defRPr sz="1200">
                <a:solidFill>
                  <a:schemeClr val="tx1"/>
                </a:solidFill>
                <a:latin typeface="Arial" charset="0"/>
              </a:defRPr>
            </a:lvl3pPr>
            <a:lvl4pPr marL="1618602" indent="-231229" eaLnBrk="0" hangingPunct="0">
              <a:spcBef>
                <a:spcPct val="30000"/>
              </a:spcBef>
              <a:defRPr sz="1200">
                <a:solidFill>
                  <a:schemeClr val="tx1"/>
                </a:solidFill>
                <a:latin typeface="Arial" charset="0"/>
              </a:defRPr>
            </a:lvl4pPr>
            <a:lvl5pPr marL="2081060" indent="-231229" eaLnBrk="0" hangingPunct="0">
              <a:spcBef>
                <a:spcPct val="30000"/>
              </a:spcBef>
              <a:defRPr sz="1200">
                <a:solidFill>
                  <a:schemeClr val="tx1"/>
                </a:solidFill>
                <a:latin typeface="Arial" charset="0"/>
              </a:defRPr>
            </a:lvl5pPr>
            <a:lvl6pPr marL="2543518" indent="-231229" eaLnBrk="0" fontAlgn="base" hangingPunct="0">
              <a:spcBef>
                <a:spcPct val="30000"/>
              </a:spcBef>
              <a:spcAft>
                <a:spcPct val="0"/>
              </a:spcAft>
              <a:defRPr sz="1200">
                <a:solidFill>
                  <a:schemeClr val="tx1"/>
                </a:solidFill>
                <a:latin typeface="Arial" charset="0"/>
              </a:defRPr>
            </a:lvl6pPr>
            <a:lvl7pPr marL="3005976" indent="-231229" eaLnBrk="0" fontAlgn="base" hangingPunct="0">
              <a:spcBef>
                <a:spcPct val="30000"/>
              </a:spcBef>
              <a:spcAft>
                <a:spcPct val="0"/>
              </a:spcAft>
              <a:defRPr sz="1200">
                <a:solidFill>
                  <a:schemeClr val="tx1"/>
                </a:solidFill>
                <a:latin typeface="Arial" charset="0"/>
              </a:defRPr>
            </a:lvl7pPr>
            <a:lvl8pPr marL="3468434" indent="-231229" eaLnBrk="0" fontAlgn="base" hangingPunct="0">
              <a:spcBef>
                <a:spcPct val="30000"/>
              </a:spcBef>
              <a:spcAft>
                <a:spcPct val="0"/>
              </a:spcAft>
              <a:defRPr sz="1200">
                <a:solidFill>
                  <a:schemeClr val="tx1"/>
                </a:solidFill>
                <a:latin typeface="Arial" charset="0"/>
              </a:defRPr>
            </a:lvl8pPr>
            <a:lvl9pPr marL="3930891" indent="-231229"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BD0C0CF-4316-4958-B8D0-33D5BD090639}" type="slidenum">
              <a:rPr lang="en-US" altLang="en-US" smtClean="0"/>
              <a:pPr eaLnBrk="1" hangingPunct="1">
                <a:spcBef>
                  <a:spcPct val="0"/>
                </a:spcBef>
              </a:pPr>
              <a:t>36</a:t>
            </a:fld>
            <a:endParaRPr lang="en-US" altLang="en-US" dirty="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0198" y="1952367"/>
            <a:ext cx="6858001" cy="1557595"/>
          </a:xfrm>
        </p:spPr>
        <p:txBody>
          <a:bodyPr anchor="b">
            <a:normAutofit/>
          </a:bodyPr>
          <a:lstStyle>
            <a:lvl1pPr algn="ctr">
              <a:defRPr lang="en-US" sz="7200" b="1" kern="1200" dirty="0" smtClean="0">
                <a:solidFill>
                  <a:srgbClr val="E41937"/>
                </a:solidFill>
                <a:latin typeface="Calibri" panose="020F0502020204030204" pitchFamily="34" charset="0"/>
                <a:ea typeface="+mn-ea"/>
                <a:cs typeface="Calibri" panose="020F050202020403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600200" y="3509963"/>
            <a:ext cx="6858000" cy="674859"/>
          </a:xfrm>
        </p:spPr>
        <p:txBody>
          <a:bodyPr>
            <a:noAutofit/>
          </a:bodyPr>
          <a:lstStyle>
            <a:lvl1pPr marL="0" indent="0" algn="ctr">
              <a:buNone/>
              <a:defRPr lang="en-US" sz="5400" kern="1200" dirty="0">
                <a:solidFill>
                  <a:schemeClr val="tx1"/>
                </a:solidFill>
                <a:latin typeface="Calibri" panose="020F0502020204030204" pitchFamily="34" charset="0"/>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0" name="Picture 4">
            <a:extLst>
              <a:ext uri="{FF2B5EF4-FFF2-40B4-BE49-F238E27FC236}">
                <a16:creationId xmlns:a16="http://schemas.microsoft.com/office/drawing/2014/main" id="{946B9CE6-210F-43EF-BD53-298BF01183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1912"/>
            <a:ext cx="1504950" cy="673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
            <a:extLst>
              <a:ext uri="{FF2B5EF4-FFF2-40B4-BE49-F238E27FC236}">
                <a16:creationId xmlns:a16="http://schemas.microsoft.com/office/drawing/2014/main" id="{8A48CEE0-64AC-4D00-B568-F562453C76D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40160" y="272492"/>
            <a:ext cx="237807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15">
            <a:extLst>
              <a:ext uri="{FF2B5EF4-FFF2-40B4-BE49-F238E27FC236}">
                <a16:creationId xmlns:a16="http://schemas.microsoft.com/office/drawing/2014/main" id="{6D0A6E45-0B79-45FF-B842-D196CFAE6A65}"/>
              </a:ext>
            </a:extLst>
          </p:cNvPr>
          <p:cNvSpPr>
            <a:spLocks noGrp="1"/>
          </p:cNvSpPr>
          <p:nvPr>
            <p:ph type="body" sz="quarter" idx="10" hasCustomPrompt="1"/>
          </p:nvPr>
        </p:nvSpPr>
        <p:spPr>
          <a:xfrm>
            <a:off x="5091113" y="4902200"/>
            <a:ext cx="3244850" cy="271161"/>
          </a:xfrm>
          <a:noFill/>
        </p:spPr>
        <p:txBody>
          <a:bodyPr/>
          <a:lstStyle>
            <a:lvl1pPr marL="0" indent="0" algn="r" rtl="0" eaLnBrk="1" fontAlgn="base" hangingPunct="1">
              <a:spcBef>
                <a:spcPct val="0"/>
              </a:spcBef>
              <a:spcAft>
                <a:spcPct val="0"/>
              </a:spcAft>
              <a:buNone/>
              <a:defRPr lang="en-US" sz="1600" i="1" kern="1200" dirty="0" smtClean="0">
                <a:solidFill>
                  <a:srgbClr val="FF0000"/>
                </a:solidFill>
                <a:latin typeface="Arial" panose="020B0604020202020204" pitchFamily="34" charset="0"/>
                <a:ea typeface="+mn-ea"/>
                <a:cs typeface="Arial" panose="020B0604020202020204" pitchFamily="34" charset="0"/>
              </a:defRPr>
            </a:lvl1pPr>
            <a:lvl2pPr algn="r" rtl="0" eaLnBrk="1" fontAlgn="base" hangingPunct="1">
              <a:spcBef>
                <a:spcPct val="0"/>
              </a:spcBef>
              <a:spcAft>
                <a:spcPct val="0"/>
              </a:spcAft>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stStyle>
          <a:p>
            <a:pPr lvl="0"/>
            <a:r>
              <a:rPr lang="en-US" dirty="0"/>
              <a:t>Date</a:t>
            </a:r>
          </a:p>
        </p:txBody>
      </p:sp>
      <p:sp>
        <p:nvSpPr>
          <p:cNvPr id="21" name="Text Placeholder 15">
            <a:extLst>
              <a:ext uri="{FF2B5EF4-FFF2-40B4-BE49-F238E27FC236}">
                <a16:creationId xmlns:a16="http://schemas.microsoft.com/office/drawing/2014/main" id="{319FC007-A6F3-4F7B-9CAE-F01BBE73F302}"/>
              </a:ext>
            </a:extLst>
          </p:cNvPr>
          <p:cNvSpPr>
            <a:spLocks noGrp="1"/>
          </p:cNvSpPr>
          <p:nvPr>
            <p:ph type="body" sz="quarter" idx="11" hasCustomPrompt="1"/>
          </p:nvPr>
        </p:nvSpPr>
        <p:spPr>
          <a:xfrm>
            <a:off x="5091113" y="5173361"/>
            <a:ext cx="3244850" cy="271161"/>
          </a:xfrm>
          <a:noFill/>
        </p:spPr>
        <p:txBody>
          <a:bodyPr/>
          <a:lstStyle>
            <a:lvl1pPr marL="0" indent="0" algn="r" rtl="0" eaLnBrk="1" fontAlgn="base" hangingPunct="1">
              <a:spcBef>
                <a:spcPct val="0"/>
              </a:spcBef>
              <a:spcAft>
                <a:spcPct val="0"/>
              </a:spcAft>
              <a:buNone/>
              <a:defRPr lang="en-US" sz="1600" i="0" kern="1200" dirty="0" smtClean="0">
                <a:solidFill>
                  <a:schemeClr val="bg2">
                    <a:lumMod val="65000"/>
                  </a:schemeClr>
                </a:solidFill>
                <a:latin typeface="Arial" panose="020B0604020202020204" pitchFamily="34" charset="0"/>
                <a:ea typeface="+mn-ea"/>
                <a:cs typeface="Arial" panose="020B0604020202020204" pitchFamily="34" charset="0"/>
              </a:defRPr>
            </a:lvl1pPr>
            <a:lvl2pPr algn="r" rtl="0" eaLnBrk="1" fontAlgn="base" hangingPunct="1">
              <a:spcBef>
                <a:spcPct val="0"/>
              </a:spcBef>
              <a:spcAft>
                <a:spcPct val="0"/>
              </a:spcAft>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stStyle>
          <a:p>
            <a:pPr lvl="0"/>
            <a:r>
              <a:rPr lang="en-US" dirty="0"/>
              <a:t>Time</a:t>
            </a:r>
          </a:p>
        </p:txBody>
      </p:sp>
      <p:sp>
        <p:nvSpPr>
          <p:cNvPr id="23" name="Text Placeholder 15">
            <a:extLst>
              <a:ext uri="{FF2B5EF4-FFF2-40B4-BE49-F238E27FC236}">
                <a16:creationId xmlns:a16="http://schemas.microsoft.com/office/drawing/2014/main" id="{B138B86E-3693-45AE-8B99-88B71C974B9E}"/>
              </a:ext>
            </a:extLst>
          </p:cNvPr>
          <p:cNvSpPr>
            <a:spLocks noGrp="1"/>
          </p:cNvSpPr>
          <p:nvPr>
            <p:ph type="body" sz="quarter" idx="12" hasCustomPrompt="1"/>
          </p:nvPr>
        </p:nvSpPr>
        <p:spPr>
          <a:xfrm>
            <a:off x="5091113" y="5444522"/>
            <a:ext cx="3244850" cy="271161"/>
          </a:xfrm>
          <a:noFill/>
        </p:spPr>
        <p:txBody>
          <a:bodyPr/>
          <a:lstStyle>
            <a:lvl1pPr marL="0" indent="0" algn="r" rtl="0" eaLnBrk="1" fontAlgn="base" hangingPunct="1">
              <a:spcBef>
                <a:spcPct val="0"/>
              </a:spcBef>
              <a:spcAft>
                <a:spcPct val="0"/>
              </a:spcAft>
              <a:buNone/>
              <a:defRPr lang="en-US" sz="1600" i="0" kern="1200" dirty="0" smtClean="0">
                <a:solidFill>
                  <a:schemeClr val="bg2">
                    <a:lumMod val="65000"/>
                  </a:schemeClr>
                </a:solidFill>
                <a:latin typeface="Arial" panose="020B0604020202020204" pitchFamily="34" charset="0"/>
                <a:ea typeface="+mn-ea"/>
                <a:cs typeface="Arial" panose="020B0604020202020204" pitchFamily="34" charset="0"/>
              </a:defRPr>
            </a:lvl1pPr>
            <a:lvl2pPr algn="r" rtl="0" eaLnBrk="1" fontAlgn="base" hangingPunct="1">
              <a:spcBef>
                <a:spcPct val="0"/>
              </a:spcBef>
              <a:spcAft>
                <a:spcPct val="0"/>
              </a:spcAft>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stStyle>
          <a:p>
            <a:pPr lvl="0"/>
            <a:r>
              <a:rPr lang="en-US" dirty="0"/>
              <a:t>Presented by</a:t>
            </a:r>
          </a:p>
        </p:txBody>
      </p:sp>
    </p:spTree>
    <p:extLst>
      <p:ext uri="{BB962C8B-B14F-4D97-AF65-F5344CB8AC3E}">
        <p14:creationId xmlns:p14="http://schemas.microsoft.com/office/powerpoint/2010/main" val="1426351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B86F4-63E7-4383-9532-DCF232787893}"/>
              </a:ext>
            </a:extLst>
          </p:cNvPr>
          <p:cNvSpPr>
            <a:spLocks noGrp="1"/>
          </p:cNvSpPr>
          <p:nvPr>
            <p:ph type="title"/>
          </p:nvPr>
        </p:nvSpPr>
        <p:spPr>
          <a:xfrm>
            <a:off x="1556950" y="136524"/>
            <a:ext cx="7146325" cy="699567"/>
          </a:xfrm>
        </p:spPr>
        <p:txBody>
          <a:bodyPr/>
          <a:lstStyle/>
          <a:p>
            <a:r>
              <a:rPr lang="en-US"/>
              <a:t>Click to edit Master title style</a:t>
            </a:r>
          </a:p>
        </p:txBody>
      </p:sp>
      <p:sp>
        <p:nvSpPr>
          <p:cNvPr id="6" name="Footer Placeholder 4">
            <a:extLst>
              <a:ext uri="{FF2B5EF4-FFF2-40B4-BE49-F238E27FC236}">
                <a16:creationId xmlns:a16="http://schemas.microsoft.com/office/drawing/2014/main" id="{EE3CDAD9-5B2A-457C-8529-7105255CD57A}"/>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7" name="Slide Number Placeholder 5">
            <a:extLst>
              <a:ext uri="{FF2B5EF4-FFF2-40B4-BE49-F238E27FC236}">
                <a16:creationId xmlns:a16="http://schemas.microsoft.com/office/drawing/2014/main" id="{0FDEDE86-11F3-430D-A22E-FE21C4BA7C6D}"/>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pic>
        <p:nvPicPr>
          <p:cNvPr id="8" name="Picture 1">
            <a:extLst>
              <a:ext uri="{FF2B5EF4-FFF2-40B4-BE49-F238E27FC236}">
                <a16:creationId xmlns:a16="http://schemas.microsoft.com/office/drawing/2014/main" id="{A861D364-CC6A-4127-B764-DC850C00817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0725" y="156259"/>
            <a:ext cx="1116226" cy="67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58576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56951" y="136525"/>
            <a:ext cx="7208107" cy="679832"/>
          </a:xfrm>
        </p:spPr>
        <p:txBody>
          <a:bodyPr>
            <a:noAutofit/>
          </a:bodyPr>
          <a:lstStyle>
            <a:lvl1pPr>
              <a:defRPr sz="4400">
                <a:solidFill>
                  <a:schemeClr val="accent1"/>
                </a:solidFill>
              </a:defRPr>
            </a:lvl1pPr>
          </a:lstStyle>
          <a:p>
            <a:r>
              <a:rPr lang="en-US"/>
              <a:t>Click to edit Master title style</a:t>
            </a:r>
            <a:endParaRPr lang="en-US" dirty="0"/>
          </a:p>
        </p:txBody>
      </p:sp>
      <p:sp>
        <p:nvSpPr>
          <p:cNvPr id="3" name="Content Placeholder 2"/>
          <p:cNvSpPr>
            <a:spLocks noGrp="1"/>
          </p:cNvSpPr>
          <p:nvPr>
            <p:ph idx="1"/>
          </p:nvPr>
        </p:nvSpPr>
        <p:spPr>
          <a:xfrm>
            <a:off x="628650" y="1309817"/>
            <a:ext cx="7886700" cy="48424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1">
            <a:extLst>
              <a:ext uri="{FF2B5EF4-FFF2-40B4-BE49-F238E27FC236}">
                <a16:creationId xmlns:a16="http://schemas.microsoft.com/office/drawing/2014/main" id="{8DC7E85C-6D40-493F-A187-8DF021C4226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0726" y="56966"/>
            <a:ext cx="1116226" cy="67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ooter Placeholder 4">
            <a:extLst>
              <a:ext uri="{FF2B5EF4-FFF2-40B4-BE49-F238E27FC236}">
                <a16:creationId xmlns:a16="http://schemas.microsoft.com/office/drawing/2014/main" id="{C1B4E3D2-6523-4F84-A951-C6829D40F3F0}"/>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9" name="Slide Number Placeholder 5">
            <a:extLst>
              <a:ext uri="{FF2B5EF4-FFF2-40B4-BE49-F238E27FC236}">
                <a16:creationId xmlns:a16="http://schemas.microsoft.com/office/drawing/2014/main" id="{FF2C09E2-0F6A-4950-80B1-3784761379E9}"/>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Tree>
    <p:extLst>
      <p:ext uri="{BB962C8B-B14F-4D97-AF65-F5344CB8AC3E}">
        <p14:creationId xmlns:p14="http://schemas.microsoft.com/office/powerpoint/2010/main" val="2753448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72280" y="1120347"/>
            <a:ext cx="6838308" cy="3442130"/>
          </a:xfrm>
        </p:spPr>
        <p:txBody>
          <a:bodyPr anchor="b">
            <a:noAutofit/>
          </a:bodyPr>
          <a:lstStyle>
            <a:lvl1pPr>
              <a:defRPr sz="8800" b="1">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672280" y="4566674"/>
            <a:ext cx="6838307"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B85CCE1F-5BFE-436E-A352-A0224124D78F}"/>
              </a:ext>
            </a:extLst>
          </p:cNvPr>
          <p:cNvSpPr>
            <a:spLocks noGrp="1"/>
          </p:cNvSpPr>
          <p:nvPr>
            <p:ph type="ftr" sz="quarter" idx="3"/>
          </p:nvPr>
        </p:nvSpPr>
        <p:spPr>
          <a:xfrm>
            <a:off x="1672280" y="6356350"/>
            <a:ext cx="2970772"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8" name="Slide Number Placeholder 5">
            <a:extLst>
              <a:ext uri="{FF2B5EF4-FFF2-40B4-BE49-F238E27FC236}">
                <a16:creationId xmlns:a16="http://schemas.microsoft.com/office/drawing/2014/main" id="{4A8CE0CA-7507-423A-8995-E96F69FD8AD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pic>
        <p:nvPicPr>
          <p:cNvPr id="9" name="Picture 1">
            <a:extLst>
              <a:ext uri="{FF2B5EF4-FFF2-40B4-BE49-F238E27FC236}">
                <a16:creationId xmlns:a16="http://schemas.microsoft.com/office/drawing/2014/main" id="{8770EDB6-0DB6-41C7-B56F-5598F5DCF40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8263" y="66859"/>
            <a:ext cx="1116226" cy="67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a:extLst>
              <a:ext uri="{FF2B5EF4-FFF2-40B4-BE49-F238E27FC236}">
                <a16:creationId xmlns:a16="http://schemas.microsoft.com/office/drawing/2014/main" id="{25FDB225-F00F-47C8-93CF-7F2B75E3FC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1912"/>
            <a:ext cx="1504950" cy="673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86554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F25D47C2-4CDB-41A5-B70C-43A0977D9ADC}"/>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9" name="Slide Number Placeholder 5">
            <a:extLst>
              <a:ext uri="{FF2B5EF4-FFF2-40B4-BE49-F238E27FC236}">
                <a16:creationId xmlns:a16="http://schemas.microsoft.com/office/drawing/2014/main" id="{34071A1D-1215-4B6C-B056-EB737D2A866C}"/>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pic>
        <p:nvPicPr>
          <p:cNvPr id="10" name="Picture 1">
            <a:extLst>
              <a:ext uri="{FF2B5EF4-FFF2-40B4-BE49-F238E27FC236}">
                <a16:creationId xmlns:a16="http://schemas.microsoft.com/office/drawing/2014/main" id="{2479AA7E-B1DD-4254-B2CD-4A631A4E760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0726" y="56966"/>
            <a:ext cx="1116226" cy="67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2727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56951" y="365126"/>
            <a:ext cx="7146323" cy="518625"/>
          </a:xfrm>
        </p:spPr>
        <p:txBody>
          <a:bodyPr/>
          <a:lstStyle>
            <a:lvl1pPr>
              <a:defRPr>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4">
            <a:extLst>
              <a:ext uri="{FF2B5EF4-FFF2-40B4-BE49-F238E27FC236}">
                <a16:creationId xmlns:a16="http://schemas.microsoft.com/office/drawing/2014/main" id="{84CC7AF6-FE01-498E-8EC4-10C598268DEB}"/>
              </a:ext>
            </a:extLst>
          </p:cNvPr>
          <p:cNvSpPr>
            <a:spLocks noGrp="1"/>
          </p:cNvSpPr>
          <p:nvPr>
            <p:ph type="ftr" sz="quarter" idx="10"/>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11" name="Slide Number Placeholder 5">
            <a:extLst>
              <a:ext uri="{FF2B5EF4-FFF2-40B4-BE49-F238E27FC236}">
                <a16:creationId xmlns:a16="http://schemas.microsoft.com/office/drawing/2014/main" id="{3613EE7B-FBE8-4FED-A3B3-2D98DB699616}"/>
              </a:ext>
            </a:extLst>
          </p:cNvPr>
          <p:cNvSpPr>
            <a:spLocks noGrp="1"/>
          </p:cNvSpPr>
          <p:nvPr>
            <p:ph type="sldNum" sz="quarter" idx="11"/>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pic>
        <p:nvPicPr>
          <p:cNvPr id="12" name="Picture 1">
            <a:extLst>
              <a:ext uri="{FF2B5EF4-FFF2-40B4-BE49-F238E27FC236}">
                <a16:creationId xmlns:a16="http://schemas.microsoft.com/office/drawing/2014/main" id="{43027FC8-DA9E-4820-8BE3-9100EFED7F1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0725" y="156259"/>
            <a:ext cx="1116226" cy="67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0940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56950" y="136524"/>
            <a:ext cx="6958399" cy="810827"/>
          </a:xfrm>
        </p:spPr>
        <p:txBody>
          <a:bodyPr/>
          <a:lstStyle>
            <a:lvl1pPr>
              <a:defRPr>
                <a:solidFill>
                  <a:schemeClr val="accent1"/>
                </a:solidFill>
              </a:defRPr>
            </a:lvl1pPr>
          </a:lstStyle>
          <a:p>
            <a:r>
              <a:rPr lang="en-US"/>
              <a:t>Click to edit Master title style</a:t>
            </a:r>
            <a:endParaRPr lang="en-US" dirty="0"/>
          </a:p>
        </p:txBody>
      </p:sp>
      <p:sp>
        <p:nvSpPr>
          <p:cNvPr id="6" name="Footer Placeholder 4">
            <a:extLst>
              <a:ext uri="{FF2B5EF4-FFF2-40B4-BE49-F238E27FC236}">
                <a16:creationId xmlns:a16="http://schemas.microsoft.com/office/drawing/2014/main" id="{08343AB8-FDC8-4BDD-9F5D-8F5008EE59D0}"/>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7" name="Slide Number Placeholder 5">
            <a:extLst>
              <a:ext uri="{FF2B5EF4-FFF2-40B4-BE49-F238E27FC236}">
                <a16:creationId xmlns:a16="http://schemas.microsoft.com/office/drawing/2014/main" id="{27B76846-C3D9-46DA-9875-A8C9D81A3FB7}"/>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pic>
        <p:nvPicPr>
          <p:cNvPr id="8" name="Picture 1">
            <a:extLst>
              <a:ext uri="{FF2B5EF4-FFF2-40B4-BE49-F238E27FC236}">
                <a16:creationId xmlns:a16="http://schemas.microsoft.com/office/drawing/2014/main" id="{5ACEB650-E4DF-4271-9A3B-13B66E01BA3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0725" y="156259"/>
            <a:ext cx="1116226" cy="67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6697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53E242F-D047-40E0-904E-9D2C58699B6F}"/>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6" name="Slide Number Placeholder 5">
            <a:extLst>
              <a:ext uri="{FF2B5EF4-FFF2-40B4-BE49-F238E27FC236}">
                <a16:creationId xmlns:a16="http://schemas.microsoft.com/office/drawing/2014/main" id="{5FC95787-535C-450B-88E4-80BB5E6957E1}"/>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pic>
        <p:nvPicPr>
          <p:cNvPr id="9" name="Picture 1">
            <a:extLst>
              <a:ext uri="{FF2B5EF4-FFF2-40B4-BE49-F238E27FC236}">
                <a16:creationId xmlns:a16="http://schemas.microsoft.com/office/drawing/2014/main" id="{BED3FEE9-77D6-4682-87C2-7994F36C96C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0725" y="156259"/>
            <a:ext cx="1116226" cy="67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6492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FC6C3806-062B-428D-9C60-7F07794F33E9}"/>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9" name="Slide Number Placeholder 5">
            <a:extLst>
              <a:ext uri="{FF2B5EF4-FFF2-40B4-BE49-F238E27FC236}">
                <a16:creationId xmlns:a16="http://schemas.microsoft.com/office/drawing/2014/main" id="{4B4219FE-B80A-4E50-8CB4-E3E85F3FFFD2}"/>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
        <p:nvSpPr>
          <p:cNvPr id="10" name="Title 1">
            <a:extLst>
              <a:ext uri="{FF2B5EF4-FFF2-40B4-BE49-F238E27FC236}">
                <a16:creationId xmlns:a16="http://schemas.microsoft.com/office/drawing/2014/main" id="{89F983AF-02B5-494E-9FCE-53D8F53A47C3}"/>
              </a:ext>
            </a:extLst>
          </p:cNvPr>
          <p:cNvSpPr>
            <a:spLocks noGrp="1"/>
          </p:cNvSpPr>
          <p:nvPr>
            <p:ph type="title"/>
          </p:nvPr>
        </p:nvSpPr>
        <p:spPr>
          <a:xfrm>
            <a:off x="629841" y="987426"/>
            <a:ext cx="2949178" cy="1928768"/>
          </a:xfrm>
        </p:spPr>
        <p:txBody>
          <a:bodyPr anchor="b"/>
          <a:lstStyle>
            <a:lvl1pPr>
              <a:defRPr sz="3200"/>
            </a:lvl1pPr>
          </a:lstStyle>
          <a:p>
            <a:r>
              <a:rPr lang="en-US"/>
              <a:t>Click to edit Master title style</a:t>
            </a:r>
            <a:endParaRPr lang="en-US" dirty="0"/>
          </a:p>
        </p:txBody>
      </p:sp>
      <p:sp>
        <p:nvSpPr>
          <p:cNvPr id="11" name="Text Placeholder 3">
            <a:extLst>
              <a:ext uri="{FF2B5EF4-FFF2-40B4-BE49-F238E27FC236}">
                <a16:creationId xmlns:a16="http://schemas.microsoft.com/office/drawing/2014/main" id="{4D764A5D-28CB-4BF8-80DC-96083F2AEBA4}"/>
              </a:ext>
            </a:extLst>
          </p:cNvPr>
          <p:cNvSpPr>
            <a:spLocks noGrp="1"/>
          </p:cNvSpPr>
          <p:nvPr>
            <p:ph type="body" sz="half" idx="2"/>
          </p:nvPr>
        </p:nvSpPr>
        <p:spPr>
          <a:xfrm>
            <a:off x="629841" y="2916194"/>
            <a:ext cx="2949178" cy="295279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12" name="Picture 1">
            <a:extLst>
              <a:ext uri="{FF2B5EF4-FFF2-40B4-BE49-F238E27FC236}">
                <a16:creationId xmlns:a16="http://schemas.microsoft.com/office/drawing/2014/main" id="{6123D6F8-4E67-4056-8A9B-9FF546E9124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0725" y="156259"/>
            <a:ext cx="1116226" cy="67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8846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26"/>
            <a:ext cx="2949178" cy="1928768"/>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916194"/>
            <a:ext cx="2949178" cy="295279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4">
            <a:extLst>
              <a:ext uri="{FF2B5EF4-FFF2-40B4-BE49-F238E27FC236}">
                <a16:creationId xmlns:a16="http://schemas.microsoft.com/office/drawing/2014/main" id="{98DF29A6-E9EC-4586-AC5E-CF2B1E782024}"/>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9" name="Slide Number Placeholder 5">
            <a:extLst>
              <a:ext uri="{FF2B5EF4-FFF2-40B4-BE49-F238E27FC236}">
                <a16:creationId xmlns:a16="http://schemas.microsoft.com/office/drawing/2014/main" id="{FB9AED3D-4FCF-4D9B-A060-41F491F78758}"/>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pic>
        <p:nvPicPr>
          <p:cNvPr id="10" name="Picture 1">
            <a:extLst>
              <a:ext uri="{FF2B5EF4-FFF2-40B4-BE49-F238E27FC236}">
                <a16:creationId xmlns:a16="http://schemas.microsoft.com/office/drawing/2014/main" id="{B76DDA16-6047-452B-B3D3-39D063AEBDA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0725" y="156259"/>
            <a:ext cx="1116226" cy="67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12208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36524"/>
            <a:ext cx="7886700" cy="9348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186249"/>
            <a:ext cx="7886700" cy="4990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tescometering.com</a:t>
            </a:r>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
        <p:nvSpPr>
          <p:cNvPr id="10" name="Rectangle 9">
            <a:extLst>
              <a:ext uri="{FF2B5EF4-FFF2-40B4-BE49-F238E27FC236}">
                <a16:creationId xmlns:a16="http://schemas.microsoft.com/office/drawing/2014/main" id="{A6C796F7-BF61-443C-9DF2-0CFC9EBAAC23}"/>
              </a:ext>
            </a:extLst>
          </p:cNvPr>
          <p:cNvSpPr/>
          <p:nvPr/>
        </p:nvSpPr>
        <p:spPr>
          <a:xfrm>
            <a:off x="395416" y="861382"/>
            <a:ext cx="8353168" cy="4571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5470650"/>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Lst>
  <p:hf hdr="0" dt="0"/>
  <p:txStyles>
    <p:titleStyle>
      <a:lvl1pPr algn="r" defTabSz="914400" rtl="0" eaLnBrk="1" latinLnBrk="0" hangingPunct="1">
        <a:lnSpc>
          <a:spcPct val="90000"/>
        </a:lnSpc>
        <a:spcBef>
          <a:spcPct val="0"/>
        </a:spcBef>
        <a:buNone/>
        <a:defRPr lang="en-US" sz="4400" kern="1200" cap="small" dirty="0" smtClean="0">
          <a:solidFill>
            <a:srgbClr val="FF0000"/>
          </a:solidFill>
          <a:effectLst>
            <a:outerShdw blurRad="50800" dist="38100" dir="10800000" algn="r" rotWithShape="0">
              <a:prstClr val="black">
                <a:alpha val="40000"/>
              </a:prstClr>
            </a:outerShdw>
          </a:effectLst>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6.emf"/></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8.jpe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2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C:\Users\andrea.koch\Desktop\ncems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4953000"/>
            <a:ext cx="1202306" cy="1202306"/>
          </a:xfrm>
          <a:prstGeom prst="rect">
            <a:avLst/>
          </a:prstGeom>
          <a:noFill/>
          <a:extLst>
            <a:ext uri="{909E8E84-426E-40DD-AFC4-6F175D3DCCD1}">
              <a14:hiddenFill xmlns:a14="http://schemas.microsoft.com/office/drawing/2010/main">
                <a:solidFill>
                  <a:srgbClr val="FFFFFF"/>
                </a:solidFill>
              </a14:hiddenFill>
            </a:ext>
          </a:extLst>
        </p:spPr>
      </p:pic>
      <p:sp>
        <p:nvSpPr>
          <p:cNvPr id="14" name="Text Box 10"/>
          <p:cNvSpPr txBox="1">
            <a:spLocks noChangeArrowheads="1"/>
          </p:cNvSpPr>
          <p:nvPr/>
        </p:nvSpPr>
        <p:spPr bwMode="auto">
          <a:xfrm>
            <a:off x="533400" y="4495629"/>
            <a:ext cx="82296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n-US" altLang="en-US" sz="2400" dirty="0">
                <a:solidFill>
                  <a:schemeClr val="accent1"/>
                </a:solidFill>
              </a:rPr>
              <a:t>Prepared by Tom Lawton, TESCO</a:t>
            </a:r>
          </a:p>
          <a:p>
            <a:pPr algn="r" eaLnBrk="1" hangingPunct="1">
              <a:spcBef>
                <a:spcPct val="0"/>
              </a:spcBef>
              <a:buFontTx/>
              <a:buNone/>
            </a:pPr>
            <a:r>
              <a:rPr lang="en-US" altLang="en-US" sz="1600" dirty="0">
                <a:solidFill>
                  <a:schemeClr val="accent1"/>
                </a:solidFill>
              </a:rPr>
              <a:t>The Eastern Specialty Company</a:t>
            </a:r>
          </a:p>
          <a:p>
            <a:pPr algn="r" eaLnBrk="1" hangingPunct="1">
              <a:spcBef>
                <a:spcPct val="0"/>
              </a:spcBef>
              <a:buFontTx/>
              <a:buNone/>
            </a:pPr>
            <a:endParaRPr lang="en-US" altLang="en-US" sz="2400" dirty="0">
              <a:solidFill>
                <a:schemeClr val="accent1"/>
              </a:solidFill>
            </a:endParaRPr>
          </a:p>
          <a:p>
            <a:pPr algn="r" eaLnBrk="1" hangingPunct="1">
              <a:spcBef>
                <a:spcPct val="0"/>
              </a:spcBef>
              <a:spcAft>
                <a:spcPts val="0"/>
              </a:spcAft>
              <a:buFontTx/>
              <a:buNone/>
            </a:pPr>
            <a:r>
              <a:rPr lang="en-US" altLang="en-US" sz="1600" i="1" dirty="0">
                <a:solidFill>
                  <a:schemeClr val="accent1"/>
                </a:solidFill>
              </a:rPr>
              <a:t>For North Carolina Electric Meter School</a:t>
            </a:r>
          </a:p>
          <a:p>
            <a:pPr algn="r" eaLnBrk="1" hangingPunct="1">
              <a:spcBef>
                <a:spcPct val="0"/>
              </a:spcBef>
              <a:spcAft>
                <a:spcPts val="0"/>
              </a:spcAft>
              <a:buFontTx/>
              <a:buNone/>
            </a:pPr>
            <a:r>
              <a:rPr lang="en-US" altLang="en-US" sz="1600" i="1" dirty="0">
                <a:solidFill>
                  <a:schemeClr val="accent1"/>
                </a:solidFill>
              </a:rPr>
              <a:t>Advanced</a:t>
            </a:r>
          </a:p>
          <a:p>
            <a:pPr algn="r" eaLnBrk="1" hangingPunct="1">
              <a:spcBef>
                <a:spcPct val="0"/>
              </a:spcBef>
              <a:spcAft>
                <a:spcPts val="0"/>
              </a:spcAft>
              <a:buFontTx/>
              <a:buNone/>
            </a:pPr>
            <a:r>
              <a:rPr lang="en-US" altLang="en-US" sz="1600" i="1" dirty="0">
                <a:solidFill>
                  <a:schemeClr val="accent1"/>
                </a:solidFill>
              </a:rPr>
              <a:t>XXXXXXXXXXXXXXX</a:t>
            </a:r>
          </a:p>
        </p:txBody>
      </p:sp>
      <p:sp>
        <p:nvSpPr>
          <p:cNvPr id="4" name="Title 3">
            <a:extLst>
              <a:ext uri="{FF2B5EF4-FFF2-40B4-BE49-F238E27FC236}">
                <a16:creationId xmlns:a16="http://schemas.microsoft.com/office/drawing/2014/main" id="{986C9A12-98FC-4CE2-B915-1D6BAA418A98}"/>
              </a:ext>
            </a:extLst>
          </p:cNvPr>
          <p:cNvSpPr>
            <a:spLocks noGrp="1"/>
          </p:cNvSpPr>
          <p:nvPr>
            <p:ph type="ctrTitle"/>
          </p:nvPr>
        </p:nvSpPr>
        <p:spPr>
          <a:xfrm>
            <a:off x="1219200" y="2298953"/>
            <a:ext cx="7391402" cy="1557595"/>
          </a:xfrm>
        </p:spPr>
        <p:txBody>
          <a:bodyPr>
            <a:normAutofit fontScale="90000"/>
          </a:bodyPr>
          <a:lstStyle/>
          <a:p>
            <a:r>
              <a:rPr lang="en-US" dirty="0"/>
              <a:t>Complete Site testing</a:t>
            </a:r>
          </a:p>
        </p:txBody>
      </p:sp>
      <p:sp>
        <p:nvSpPr>
          <p:cNvPr id="2" name="Footer Placeholder 1">
            <a:extLst>
              <a:ext uri="{FF2B5EF4-FFF2-40B4-BE49-F238E27FC236}">
                <a16:creationId xmlns:a16="http://schemas.microsoft.com/office/drawing/2014/main" id="{5418E81C-414F-4080-B740-DD8122D8551F}"/>
              </a:ext>
            </a:extLst>
          </p:cNvPr>
          <p:cNvSpPr>
            <a:spLocks noGrp="1"/>
          </p:cNvSpPr>
          <p:nvPr>
            <p:ph type="ftr" sz="quarter" idx="4294967295"/>
          </p:nvPr>
        </p:nvSpPr>
        <p:spPr>
          <a:xfrm>
            <a:off x="0" y="6337300"/>
            <a:ext cx="3086100" cy="365125"/>
          </a:xfrm>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605D8D43-37DB-43A3-ACEA-58992C610602}"/>
              </a:ext>
            </a:extLst>
          </p:cNvPr>
          <p:cNvSpPr>
            <a:spLocks noGrp="1"/>
          </p:cNvSpPr>
          <p:nvPr>
            <p:ph type="sldNum" sz="quarter" idx="4294967295"/>
          </p:nvPr>
        </p:nvSpPr>
        <p:spPr>
          <a:xfrm>
            <a:off x="7086600" y="6356350"/>
            <a:ext cx="2057400" cy="365125"/>
          </a:xfrm>
        </p:spPr>
        <p:txBody>
          <a:bodyPr/>
          <a:lstStyle/>
          <a:p>
            <a:fld id="{4BEAC4C4-F0A7-4B61-A827-E4198D078267}" type="slidenum">
              <a:rPr lang="en-US" smtClean="0"/>
              <a:t>1</a:t>
            </a:fld>
            <a:endParaRPr lang="en-US" dirty="0"/>
          </a:p>
        </p:txBody>
      </p:sp>
    </p:spTree>
    <p:extLst>
      <p:ext uri="{BB962C8B-B14F-4D97-AF65-F5344CB8AC3E}">
        <p14:creationId xmlns:p14="http://schemas.microsoft.com/office/powerpoint/2010/main" val="26137103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556951" y="234568"/>
            <a:ext cx="7208107" cy="679832"/>
          </a:xfrm>
          <a:noFill/>
        </p:spPr>
        <p:txBody>
          <a:bodyPr/>
          <a:lstStyle/>
          <a:p>
            <a:pPr eaLnBrk="1" hangingPunct="1"/>
            <a:r>
              <a:rPr lang="en-US" altLang="en-US" sz="3600" dirty="0"/>
              <a:t>Testing at Transformer Rated Sites</a:t>
            </a:r>
          </a:p>
        </p:txBody>
      </p:sp>
      <p:sp>
        <p:nvSpPr>
          <p:cNvPr id="2" name="Footer Placeholder 1">
            <a:extLst>
              <a:ext uri="{FF2B5EF4-FFF2-40B4-BE49-F238E27FC236}">
                <a16:creationId xmlns:a16="http://schemas.microsoft.com/office/drawing/2014/main" id="{2DDD0D17-72B7-48AA-B072-FA195136B0FA}"/>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69E71CA0-66AC-4B37-B3D5-4022A7012F2B}"/>
              </a:ext>
            </a:extLst>
          </p:cNvPr>
          <p:cNvSpPr>
            <a:spLocks noGrp="1"/>
          </p:cNvSpPr>
          <p:nvPr>
            <p:ph type="sldNum" sz="quarter" idx="4"/>
          </p:nvPr>
        </p:nvSpPr>
        <p:spPr/>
        <p:txBody>
          <a:bodyPr/>
          <a:lstStyle/>
          <a:p>
            <a:fld id="{4BEAC4C4-F0A7-4B61-A827-E4198D078267}" type="slidenum">
              <a:rPr lang="en-US" smtClean="0"/>
              <a:t>10</a:t>
            </a:fld>
            <a:endParaRPr lang="en-US" dirty="0"/>
          </a:p>
        </p:txBody>
      </p:sp>
      <p:sp>
        <p:nvSpPr>
          <p:cNvPr id="12291" name="Rectangle 8"/>
          <p:cNvSpPr>
            <a:spLocks noChangeArrowheads="1"/>
          </p:cNvSpPr>
          <p:nvPr/>
        </p:nvSpPr>
        <p:spPr bwMode="auto">
          <a:xfrm>
            <a:off x="762000" y="1066800"/>
            <a:ext cx="3962400" cy="4955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800" dirty="0"/>
          </a:p>
          <a:p>
            <a:pPr eaLnBrk="1" hangingPunct="1">
              <a:spcBef>
                <a:spcPct val="0"/>
              </a:spcBef>
              <a:buFont typeface="Wingdings" pitchFamily="2" charset="2"/>
              <a:buChar char="ü"/>
            </a:pPr>
            <a:r>
              <a:rPr lang="en-US" altLang="en-US" sz="2400" dirty="0"/>
              <a:t> Meter Accuracy</a:t>
            </a:r>
          </a:p>
          <a:p>
            <a:pPr eaLnBrk="1" hangingPunct="1">
              <a:spcBef>
                <a:spcPct val="0"/>
              </a:spcBef>
              <a:buFont typeface="Wingdings" pitchFamily="2" charset="2"/>
              <a:buChar char="ü"/>
            </a:pPr>
            <a:r>
              <a:rPr lang="en-US" altLang="en-US" sz="2400" dirty="0"/>
              <a:t> Customer Load </a:t>
            </a:r>
          </a:p>
          <a:p>
            <a:pPr eaLnBrk="1" hangingPunct="1">
              <a:spcBef>
                <a:spcPct val="0"/>
              </a:spcBef>
              <a:buFont typeface="Wingdings" pitchFamily="2" charset="2"/>
              <a:buChar char="ü"/>
            </a:pPr>
            <a:r>
              <a:rPr lang="en-US" altLang="en-US" sz="2400" dirty="0"/>
              <a:t> Full Load</a:t>
            </a:r>
          </a:p>
          <a:p>
            <a:pPr eaLnBrk="1" hangingPunct="1">
              <a:spcBef>
                <a:spcPct val="0"/>
              </a:spcBef>
              <a:buFont typeface="Wingdings" pitchFamily="2" charset="2"/>
              <a:buChar char="ü"/>
            </a:pPr>
            <a:r>
              <a:rPr lang="en-US" altLang="en-US" sz="2400" dirty="0"/>
              <a:t> Light Load</a:t>
            </a:r>
          </a:p>
          <a:p>
            <a:pPr eaLnBrk="1" hangingPunct="1">
              <a:spcBef>
                <a:spcPct val="0"/>
              </a:spcBef>
              <a:buFont typeface="Wingdings" pitchFamily="2" charset="2"/>
              <a:buChar char="ü"/>
            </a:pPr>
            <a:r>
              <a:rPr lang="en-US" altLang="en-US" sz="2400" dirty="0"/>
              <a:t> Power Factor</a:t>
            </a:r>
          </a:p>
          <a:p>
            <a:pPr eaLnBrk="1" hangingPunct="1">
              <a:spcBef>
                <a:spcPct val="0"/>
              </a:spcBef>
              <a:buFont typeface="Wingdings" pitchFamily="2" charset="2"/>
              <a:buChar char="ü"/>
            </a:pPr>
            <a:r>
              <a:rPr lang="en-US" altLang="en-US" sz="2400" dirty="0"/>
              <a:t> CT Health</a:t>
            </a:r>
          </a:p>
          <a:p>
            <a:pPr eaLnBrk="1" hangingPunct="1">
              <a:spcBef>
                <a:spcPct val="0"/>
              </a:spcBef>
              <a:buFont typeface="Wingdings" pitchFamily="2" charset="2"/>
              <a:buChar char="ü"/>
            </a:pPr>
            <a:r>
              <a:rPr lang="en-US" altLang="en-US" sz="2400" dirty="0"/>
              <a:t> Burden Testing</a:t>
            </a:r>
          </a:p>
          <a:p>
            <a:pPr eaLnBrk="1" hangingPunct="1">
              <a:spcBef>
                <a:spcPct val="0"/>
              </a:spcBef>
              <a:buFont typeface="Wingdings" pitchFamily="2" charset="2"/>
              <a:buChar char="ü"/>
            </a:pPr>
            <a:r>
              <a:rPr lang="en-US" altLang="en-US" sz="2400" dirty="0"/>
              <a:t> Ratio Testing</a:t>
            </a:r>
          </a:p>
          <a:p>
            <a:pPr eaLnBrk="1" hangingPunct="1">
              <a:spcBef>
                <a:spcPct val="0"/>
              </a:spcBef>
              <a:buFont typeface="Wingdings" pitchFamily="2" charset="2"/>
              <a:buChar char="ü"/>
            </a:pPr>
            <a:r>
              <a:rPr lang="en-US" altLang="en-US" sz="2400" dirty="0"/>
              <a:t> Demagnetization</a:t>
            </a:r>
          </a:p>
          <a:p>
            <a:pPr eaLnBrk="1" hangingPunct="1">
              <a:spcBef>
                <a:spcPct val="0"/>
              </a:spcBef>
              <a:buFont typeface="Wingdings" pitchFamily="2" charset="2"/>
              <a:buChar char="ü"/>
            </a:pPr>
            <a:r>
              <a:rPr lang="en-US" altLang="en-US" sz="2400" dirty="0"/>
              <a:t> Admittance Testing</a:t>
            </a:r>
          </a:p>
          <a:p>
            <a:pPr eaLnBrk="1" hangingPunct="1">
              <a:spcBef>
                <a:spcPct val="0"/>
              </a:spcBef>
              <a:buFont typeface="Wingdings" pitchFamily="2" charset="2"/>
              <a:buChar char="ü"/>
            </a:pPr>
            <a:r>
              <a:rPr lang="en-US" altLang="en-US" sz="2400" dirty="0"/>
              <a:t>Harmonics Assessment</a:t>
            </a:r>
          </a:p>
          <a:p>
            <a:pPr eaLnBrk="1" hangingPunct="1">
              <a:spcBef>
                <a:spcPct val="0"/>
              </a:spcBef>
              <a:buFont typeface="Wingdings" pitchFamily="2" charset="2"/>
              <a:buChar char="ü"/>
            </a:pPr>
            <a:r>
              <a:rPr lang="en-US" altLang="en-US" sz="2400" dirty="0"/>
              <a:t> Site Verification</a:t>
            </a:r>
          </a:p>
        </p:txBody>
      </p:sp>
      <p:pic>
        <p:nvPicPr>
          <p:cNvPr id="12292" name="Picture 8" descr="Meter Te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628775"/>
            <a:ext cx="3048000" cy="401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556951" y="152400"/>
            <a:ext cx="7208107" cy="679832"/>
          </a:xfrm>
          <a:noFill/>
        </p:spPr>
        <p:txBody>
          <a:bodyPr/>
          <a:lstStyle/>
          <a:p>
            <a:pPr eaLnBrk="1" hangingPunct="1"/>
            <a:r>
              <a:rPr lang="en-US" altLang="en-US" dirty="0"/>
              <a:t>Meter Accuracy Testing</a:t>
            </a:r>
          </a:p>
        </p:txBody>
      </p:sp>
      <p:sp>
        <p:nvSpPr>
          <p:cNvPr id="2" name="Footer Placeholder 1">
            <a:extLst>
              <a:ext uri="{FF2B5EF4-FFF2-40B4-BE49-F238E27FC236}">
                <a16:creationId xmlns:a16="http://schemas.microsoft.com/office/drawing/2014/main" id="{554FA652-E24B-40B2-8B87-CE0E9BB86809}"/>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16D30ED6-BDD6-4167-9839-C0E299E34F30}"/>
              </a:ext>
            </a:extLst>
          </p:cNvPr>
          <p:cNvSpPr>
            <a:spLocks noGrp="1"/>
          </p:cNvSpPr>
          <p:nvPr>
            <p:ph type="sldNum" sz="quarter" idx="4"/>
          </p:nvPr>
        </p:nvSpPr>
        <p:spPr/>
        <p:txBody>
          <a:bodyPr/>
          <a:lstStyle/>
          <a:p>
            <a:fld id="{4BEAC4C4-F0A7-4B61-A827-E4198D078267}" type="slidenum">
              <a:rPr lang="en-US" smtClean="0"/>
              <a:t>11</a:t>
            </a:fld>
            <a:endParaRPr lang="en-US" dirty="0"/>
          </a:p>
        </p:txBody>
      </p:sp>
      <p:sp>
        <p:nvSpPr>
          <p:cNvPr id="13315" name="Rectangle 8"/>
          <p:cNvSpPr>
            <a:spLocks noChangeArrowheads="1"/>
          </p:cNvSpPr>
          <p:nvPr/>
        </p:nvSpPr>
        <p:spPr bwMode="auto">
          <a:xfrm>
            <a:off x="4648200" y="2198688"/>
            <a:ext cx="37338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 typeface="Wingdings" pitchFamily="2" charset="2"/>
              <a:buChar char="ü"/>
            </a:pPr>
            <a:r>
              <a:rPr lang="en-US" altLang="en-US" sz="1800" dirty="0">
                <a:solidFill>
                  <a:srgbClr val="000000"/>
                </a:solidFill>
              </a:rPr>
              <a:t>Meter Accuracy Test using IR Pulse Detection</a:t>
            </a:r>
          </a:p>
          <a:p>
            <a:pPr eaLnBrk="1" hangingPunct="1">
              <a:spcBef>
                <a:spcPct val="0"/>
              </a:spcBef>
              <a:buFont typeface="Wingdings" pitchFamily="2" charset="2"/>
              <a:buChar char="ü"/>
            </a:pPr>
            <a:r>
              <a:rPr lang="en-US" altLang="en-US" sz="1800" dirty="0">
                <a:solidFill>
                  <a:srgbClr val="000000"/>
                </a:solidFill>
              </a:rPr>
              <a:t>Make connections from Field Tester to Meter Form</a:t>
            </a:r>
          </a:p>
          <a:p>
            <a:pPr eaLnBrk="1" hangingPunct="1">
              <a:spcBef>
                <a:spcPct val="0"/>
              </a:spcBef>
              <a:buFont typeface="Wingdings" pitchFamily="2" charset="2"/>
              <a:buChar char="ü"/>
            </a:pPr>
            <a:r>
              <a:rPr lang="en-US" altLang="en-US" sz="1800" dirty="0">
                <a:solidFill>
                  <a:srgbClr val="000000"/>
                </a:solidFill>
              </a:rPr>
              <a:t>Connect IR Pulse Detector to meter output</a:t>
            </a:r>
          </a:p>
          <a:p>
            <a:pPr eaLnBrk="1" hangingPunct="1">
              <a:spcBef>
                <a:spcPct val="0"/>
              </a:spcBef>
              <a:buFont typeface="Wingdings" pitchFamily="2" charset="2"/>
              <a:buChar char="ü"/>
            </a:pPr>
            <a:r>
              <a:rPr lang="en-US" altLang="en-US" sz="1800" dirty="0">
                <a:solidFill>
                  <a:srgbClr val="000000"/>
                </a:solidFill>
              </a:rPr>
              <a:t>Check pulse indictor</a:t>
            </a:r>
          </a:p>
          <a:p>
            <a:pPr eaLnBrk="1" hangingPunct="1">
              <a:spcBef>
                <a:spcPct val="0"/>
              </a:spcBef>
              <a:buFont typeface="Wingdings" pitchFamily="2" charset="2"/>
              <a:buChar char="ü"/>
            </a:pPr>
            <a:r>
              <a:rPr lang="en-US" altLang="en-US" sz="1800" dirty="0">
                <a:solidFill>
                  <a:srgbClr val="000000"/>
                </a:solidFill>
              </a:rPr>
              <a:t>Pulse Align if necessary </a:t>
            </a:r>
          </a:p>
        </p:txBody>
      </p:sp>
      <p:pic>
        <p:nvPicPr>
          <p:cNvPr id="1331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821611"/>
            <a:ext cx="3048000"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556951" y="152400"/>
            <a:ext cx="7208107" cy="679832"/>
          </a:xfrm>
          <a:noFill/>
        </p:spPr>
        <p:txBody>
          <a:bodyPr/>
          <a:lstStyle/>
          <a:p>
            <a:pPr eaLnBrk="1" hangingPunct="1"/>
            <a:r>
              <a:rPr lang="en-US" altLang="en-US" dirty="0"/>
              <a:t>Meter Accuracy Testing</a:t>
            </a:r>
          </a:p>
        </p:txBody>
      </p:sp>
      <p:sp>
        <p:nvSpPr>
          <p:cNvPr id="2" name="Footer Placeholder 1">
            <a:extLst>
              <a:ext uri="{FF2B5EF4-FFF2-40B4-BE49-F238E27FC236}">
                <a16:creationId xmlns:a16="http://schemas.microsoft.com/office/drawing/2014/main" id="{76E7D949-0446-4637-8945-FCF3DD782558}"/>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78E1257A-DAA3-41BD-9D8C-395D93A037D5}"/>
              </a:ext>
            </a:extLst>
          </p:cNvPr>
          <p:cNvSpPr>
            <a:spLocks noGrp="1"/>
          </p:cNvSpPr>
          <p:nvPr>
            <p:ph type="sldNum" sz="quarter" idx="4"/>
          </p:nvPr>
        </p:nvSpPr>
        <p:spPr/>
        <p:txBody>
          <a:bodyPr/>
          <a:lstStyle/>
          <a:p>
            <a:fld id="{4BEAC4C4-F0A7-4B61-A827-E4198D078267}" type="slidenum">
              <a:rPr lang="en-US" smtClean="0"/>
              <a:t>12</a:t>
            </a:fld>
            <a:endParaRPr lang="en-US" dirty="0"/>
          </a:p>
        </p:txBody>
      </p:sp>
      <p:sp>
        <p:nvSpPr>
          <p:cNvPr id="14339" name="Rectangle 8"/>
          <p:cNvSpPr>
            <a:spLocks noChangeArrowheads="1"/>
          </p:cNvSpPr>
          <p:nvPr/>
        </p:nvSpPr>
        <p:spPr bwMode="auto">
          <a:xfrm>
            <a:off x="4800600" y="2138363"/>
            <a:ext cx="38100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 typeface="Wingdings" pitchFamily="2" charset="2"/>
              <a:buChar char="ü"/>
            </a:pPr>
            <a:r>
              <a:rPr lang="en-US" altLang="en-US" sz="1800" dirty="0">
                <a:solidFill>
                  <a:srgbClr val="000000"/>
                </a:solidFill>
              </a:rPr>
              <a:t>Meter Accuracy Test using IR Pulse Detection</a:t>
            </a:r>
          </a:p>
          <a:p>
            <a:pPr eaLnBrk="1" hangingPunct="1">
              <a:spcBef>
                <a:spcPct val="0"/>
              </a:spcBef>
              <a:buFont typeface="Wingdings" pitchFamily="2" charset="2"/>
              <a:buChar char="ü"/>
            </a:pPr>
            <a:r>
              <a:rPr lang="en-US" altLang="en-US" sz="1800" dirty="0">
                <a:solidFill>
                  <a:srgbClr val="000000"/>
                </a:solidFill>
              </a:rPr>
              <a:t>Make connections from Field Tester to Meter Form</a:t>
            </a:r>
          </a:p>
          <a:p>
            <a:pPr eaLnBrk="1" hangingPunct="1">
              <a:spcBef>
                <a:spcPct val="0"/>
              </a:spcBef>
              <a:buFont typeface="Wingdings" pitchFamily="2" charset="2"/>
              <a:buChar char="ü"/>
            </a:pPr>
            <a:r>
              <a:rPr lang="en-US" altLang="en-US" sz="1800" dirty="0">
                <a:solidFill>
                  <a:srgbClr val="000000"/>
                </a:solidFill>
              </a:rPr>
              <a:t>Connect IR Pulse Detector to meter output</a:t>
            </a:r>
          </a:p>
          <a:p>
            <a:pPr eaLnBrk="1" hangingPunct="1">
              <a:spcBef>
                <a:spcPct val="0"/>
              </a:spcBef>
              <a:buFont typeface="Wingdings" pitchFamily="2" charset="2"/>
              <a:buChar char="ü"/>
            </a:pPr>
            <a:r>
              <a:rPr lang="en-US" altLang="en-US" sz="1800" dirty="0">
                <a:solidFill>
                  <a:srgbClr val="000000"/>
                </a:solidFill>
              </a:rPr>
              <a:t>Check pulse indictor</a:t>
            </a:r>
          </a:p>
          <a:p>
            <a:pPr eaLnBrk="1" hangingPunct="1">
              <a:spcBef>
                <a:spcPct val="0"/>
              </a:spcBef>
              <a:buFont typeface="Wingdings" pitchFamily="2" charset="2"/>
              <a:buChar char="ü"/>
            </a:pPr>
            <a:r>
              <a:rPr lang="en-US" altLang="en-US" sz="1800" dirty="0">
                <a:solidFill>
                  <a:srgbClr val="000000"/>
                </a:solidFill>
              </a:rPr>
              <a:t>Pulse Align if necessary </a:t>
            </a:r>
          </a:p>
        </p:txBody>
      </p:sp>
      <p:pic>
        <p:nvPicPr>
          <p:cNvPr id="1434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905000"/>
            <a:ext cx="34036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556951" y="152400"/>
            <a:ext cx="7208107" cy="679832"/>
          </a:xfrm>
          <a:noFill/>
        </p:spPr>
        <p:txBody>
          <a:bodyPr/>
          <a:lstStyle/>
          <a:p>
            <a:pPr eaLnBrk="1" hangingPunct="1"/>
            <a:r>
              <a:rPr lang="en-US" altLang="en-US" dirty="0"/>
              <a:t>Meter Accuracy Testing</a:t>
            </a:r>
          </a:p>
        </p:txBody>
      </p:sp>
      <p:sp>
        <p:nvSpPr>
          <p:cNvPr id="15363" name="Rectangle 8"/>
          <p:cNvSpPr>
            <a:spLocks noChangeArrowheads="1"/>
          </p:cNvSpPr>
          <p:nvPr/>
        </p:nvSpPr>
        <p:spPr bwMode="auto">
          <a:xfrm>
            <a:off x="6172200" y="2138363"/>
            <a:ext cx="25146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 typeface="Wingdings" pitchFamily="2" charset="2"/>
              <a:buChar char="ü"/>
            </a:pPr>
            <a:r>
              <a:rPr lang="en-US" altLang="en-US" sz="1400" dirty="0">
                <a:solidFill>
                  <a:srgbClr val="000000"/>
                </a:solidFill>
              </a:rPr>
              <a:t>Meter Accuracy Test using IR Pulse Detection</a:t>
            </a:r>
          </a:p>
          <a:p>
            <a:pPr eaLnBrk="1" hangingPunct="1">
              <a:spcBef>
                <a:spcPct val="0"/>
              </a:spcBef>
              <a:buFont typeface="Wingdings" pitchFamily="2" charset="2"/>
              <a:buChar char="ü"/>
            </a:pPr>
            <a:r>
              <a:rPr lang="en-US" altLang="en-US" sz="1400" dirty="0">
                <a:solidFill>
                  <a:srgbClr val="000000"/>
                </a:solidFill>
              </a:rPr>
              <a:t>Make connections from Field Tester to Meter Form</a:t>
            </a:r>
          </a:p>
          <a:p>
            <a:pPr eaLnBrk="1" hangingPunct="1">
              <a:spcBef>
                <a:spcPct val="0"/>
              </a:spcBef>
              <a:buFont typeface="Wingdings" pitchFamily="2" charset="2"/>
              <a:buChar char="ü"/>
            </a:pPr>
            <a:r>
              <a:rPr lang="en-US" altLang="en-US" sz="1400" dirty="0">
                <a:solidFill>
                  <a:srgbClr val="000000"/>
                </a:solidFill>
              </a:rPr>
              <a:t>Connect IR Pulse Detector to meter output</a:t>
            </a:r>
          </a:p>
          <a:p>
            <a:pPr eaLnBrk="1" hangingPunct="1">
              <a:spcBef>
                <a:spcPct val="0"/>
              </a:spcBef>
              <a:buFont typeface="Wingdings" pitchFamily="2" charset="2"/>
              <a:buChar char="ü"/>
            </a:pPr>
            <a:r>
              <a:rPr lang="en-US" altLang="en-US" sz="1400" dirty="0">
                <a:solidFill>
                  <a:srgbClr val="000000"/>
                </a:solidFill>
              </a:rPr>
              <a:t>Check pulse indictor</a:t>
            </a:r>
          </a:p>
          <a:p>
            <a:pPr eaLnBrk="1" hangingPunct="1">
              <a:spcBef>
                <a:spcPct val="0"/>
              </a:spcBef>
              <a:buFont typeface="Wingdings" pitchFamily="2" charset="2"/>
              <a:buChar char="ü"/>
            </a:pPr>
            <a:r>
              <a:rPr lang="en-US" altLang="en-US" sz="1400" dirty="0">
                <a:solidFill>
                  <a:srgbClr val="000000"/>
                </a:solidFill>
              </a:rPr>
              <a:t>Pulse Align if necessary </a:t>
            </a:r>
          </a:p>
        </p:txBody>
      </p:sp>
      <p:pic>
        <p:nvPicPr>
          <p:cNvPr id="1536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905000"/>
            <a:ext cx="5486400"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ooter Placeholder 1">
            <a:extLst>
              <a:ext uri="{FF2B5EF4-FFF2-40B4-BE49-F238E27FC236}">
                <a16:creationId xmlns:a16="http://schemas.microsoft.com/office/drawing/2014/main" id="{A2F60B2B-088A-4FD7-99C1-C68E1B6431DB}"/>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F727B1B7-9563-4060-8C7D-282C0E2507F6}"/>
              </a:ext>
            </a:extLst>
          </p:cNvPr>
          <p:cNvSpPr>
            <a:spLocks noGrp="1"/>
          </p:cNvSpPr>
          <p:nvPr>
            <p:ph type="sldNum" sz="quarter" idx="4"/>
          </p:nvPr>
        </p:nvSpPr>
        <p:spPr/>
        <p:txBody>
          <a:bodyPr/>
          <a:lstStyle/>
          <a:p>
            <a:fld id="{4BEAC4C4-F0A7-4B61-A827-E4198D078267}" type="slidenum">
              <a:rPr lang="en-US" smtClean="0"/>
              <a:t>13</a:t>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556951" y="158368"/>
            <a:ext cx="7208107" cy="679832"/>
          </a:xfrm>
          <a:noFill/>
        </p:spPr>
        <p:txBody>
          <a:bodyPr/>
          <a:lstStyle/>
          <a:p>
            <a:pPr eaLnBrk="1" hangingPunct="1"/>
            <a:r>
              <a:rPr lang="en-US" altLang="en-US" dirty="0"/>
              <a:t>Meter Accuracy Testing</a:t>
            </a:r>
          </a:p>
        </p:txBody>
      </p:sp>
      <p:sp>
        <p:nvSpPr>
          <p:cNvPr id="16387" name="Rectangle 8"/>
          <p:cNvSpPr>
            <a:spLocks noChangeArrowheads="1"/>
          </p:cNvSpPr>
          <p:nvPr/>
        </p:nvSpPr>
        <p:spPr bwMode="auto">
          <a:xfrm>
            <a:off x="6705600" y="1676400"/>
            <a:ext cx="1905000"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 typeface="Wingdings" pitchFamily="2" charset="2"/>
              <a:buChar char="ü"/>
            </a:pPr>
            <a:r>
              <a:rPr lang="en-US" altLang="en-US" sz="1400" dirty="0">
                <a:solidFill>
                  <a:srgbClr val="000000"/>
                </a:solidFill>
              </a:rPr>
              <a:t>Meter Accuracy Test using IR Pulse Detection</a:t>
            </a:r>
          </a:p>
          <a:p>
            <a:pPr eaLnBrk="1" hangingPunct="1">
              <a:spcBef>
                <a:spcPct val="0"/>
              </a:spcBef>
              <a:buFont typeface="Wingdings" pitchFamily="2" charset="2"/>
              <a:buChar char="ü"/>
            </a:pPr>
            <a:r>
              <a:rPr lang="en-US" altLang="en-US" sz="1400" dirty="0">
                <a:solidFill>
                  <a:srgbClr val="000000"/>
                </a:solidFill>
              </a:rPr>
              <a:t>Make connections from Field Tester to Meter Form</a:t>
            </a:r>
          </a:p>
          <a:p>
            <a:pPr eaLnBrk="1" hangingPunct="1">
              <a:spcBef>
                <a:spcPct val="0"/>
              </a:spcBef>
              <a:buFont typeface="Wingdings" pitchFamily="2" charset="2"/>
              <a:buChar char="ü"/>
            </a:pPr>
            <a:r>
              <a:rPr lang="en-US" altLang="en-US" sz="1400" dirty="0">
                <a:solidFill>
                  <a:srgbClr val="000000"/>
                </a:solidFill>
              </a:rPr>
              <a:t>Connect IR Pulse Detector to meter output</a:t>
            </a:r>
          </a:p>
          <a:p>
            <a:pPr eaLnBrk="1" hangingPunct="1">
              <a:spcBef>
                <a:spcPct val="0"/>
              </a:spcBef>
              <a:buFont typeface="Wingdings" pitchFamily="2" charset="2"/>
              <a:buChar char="ü"/>
            </a:pPr>
            <a:r>
              <a:rPr lang="en-US" altLang="en-US" sz="1400" dirty="0">
                <a:solidFill>
                  <a:srgbClr val="000000"/>
                </a:solidFill>
              </a:rPr>
              <a:t>Check pulse indictor</a:t>
            </a:r>
          </a:p>
          <a:p>
            <a:pPr eaLnBrk="1" hangingPunct="1">
              <a:spcBef>
                <a:spcPct val="0"/>
              </a:spcBef>
              <a:buFont typeface="Wingdings" pitchFamily="2" charset="2"/>
              <a:buChar char="ü"/>
            </a:pPr>
            <a:r>
              <a:rPr lang="en-US" altLang="en-US" sz="1400" dirty="0">
                <a:solidFill>
                  <a:srgbClr val="000000"/>
                </a:solidFill>
              </a:rPr>
              <a:t>Pulse Align if necessary </a:t>
            </a:r>
          </a:p>
        </p:txBody>
      </p:sp>
      <p:pic>
        <p:nvPicPr>
          <p:cNvPr id="16388" name="Picture 2" descr="C:\Users\John Carroll\Desktop\Tesco\6330 Project\APS Demo Field Test October 2020\Meter Accuracy IR Pulse Tes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97038"/>
            <a:ext cx="6299200" cy="356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DD825A69-BEA2-44C1-B746-E44ED9A79F8F}"/>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D1FC345E-153D-4C75-9553-D1A98A1CF56A}"/>
              </a:ext>
            </a:extLst>
          </p:cNvPr>
          <p:cNvSpPr>
            <a:spLocks noGrp="1"/>
          </p:cNvSpPr>
          <p:nvPr>
            <p:ph type="sldNum" sz="quarter" idx="4"/>
          </p:nvPr>
        </p:nvSpPr>
        <p:spPr/>
        <p:txBody>
          <a:bodyPr/>
          <a:lstStyle/>
          <a:p>
            <a:fld id="{4BEAC4C4-F0A7-4B61-A827-E4198D078267}" type="slidenum">
              <a:rPr lang="en-US" smtClean="0"/>
              <a:t>14</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556951" y="234568"/>
            <a:ext cx="7208107" cy="679832"/>
          </a:xfrm>
          <a:noFill/>
        </p:spPr>
        <p:txBody>
          <a:bodyPr/>
          <a:lstStyle/>
          <a:p>
            <a:pPr eaLnBrk="1" hangingPunct="1"/>
            <a:r>
              <a:rPr lang="en-US" altLang="en-US" sz="3600" dirty="0"/>
              <a:t>Customer CT Ratio Test with Burden</a:t>
            </a:r>
          </a:p>
        </p:txBody>
      </p:sp>
      <p:sp>
        <p:nvSpPr>
          <p:cNvPr id="17411" name="Rectangle 8"/>
          <p:cNvSpPr>
            <a:spLocks noChangeArrowheads="1"/>
          </p:cNvSpPr>
          <p:nvPr/>
        </p:nvSpPr>
        <p:spPr bwMode="auto">
          <a:xfrm>
            <a:off x="5257800" y="1676400"/>
            <a:ext cx="31242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 typeface="Wingdings" pitchFamily="2" charset="2"/>
              <a:buChar char="ü"/>
            </a:pPr>
            <a:r>
              <a:rPr lang="en-US" altLang="en-US" sz="1800" dirty="0">
                <a:solidFill>
                  <a:srgbClr val="000000"/>
                </a:solidFill>
              </a:rPr>
              <a:t>Make Connections from Field Tester to Primary current phases</a:t>
            </a:r>
          </a:p>
          <a:p>
            <a:pPr eaLnBrk="1" hangingPunct="1">
              <a:spcBef>
                <a:spcPct val="0"/>
              </a:spcBef>
              <a:buFont typeface="Wingdings" pitchFamily="2" charset="2"/>
              <a:buChar char="ü"/>
            </a:pPr>
            <a:endParaRPr lang="en-US" altLang="en-US" sz="1800" dirty="0">
              <a:solidFill>
                <a:srgbClr val="000000"/>
              </a:solidFill>
            </a:endParaRPr>
          </a:p>
          <a:p>
            <a:pPr eaLnBrk="1" hangingPunct="1">
              <a:spcBef>
                <a:spcPct val="0"/>
              </a:spcBef>
              <a:buFont typeface="Wingdings" pitchFamily="2" charset="2"/>
              <a:buChar char="ü"/>
            </a:pPr>
            <a:r>
              <a:rPr lang="en-US" altLang="en-US" sz="1800" dirty="0">
                <a:solidFill>
                  <a:srgbClr val="000000"/>
                </a:solidFill>
              </a:rPr>
              <a:t>Make connections from Field Tester to Secondary test switch</a:t>
            </a:r>
          </a:p>
          <a:p>
            <a:pPr eaLnBrk="1" hangingPunct="1">
              <a:spcBef>
                <a:spcPct val="0"/>
              </a:spcBef>
              <a:buFont typeface="Wingdings" pitchFamily="2" charset="2"/>
              <a:buChar char="ü"/>
            </a:pPr>
            <a:endParaRPr lang="en-US" altLang="en-US" sz="1800" dirty="0">
              <a:solidFill>
                <a:srgbClr val="000000"/>
              </a:solidFill>
            </a:endParaRPr>
          </a:p>
          <a:p>
            <a:pPr eaLnBrk="1" hangingPunct="1">
              <a:spcBef>
                <a:spcPct val="0"/>
              </a:spcBef>
              <a:buFont typeface="Wingdings" pitchFamily="2" charset="2"/>
              <a:buChar char="ü"/>
            </a:pPr>
            <a:r>
              <a:rPr lang="en-US" altLang="en-US" sz="1800" dirty="0">
                <a:solidFill>
                  <a:srgbClr val="000000"/>
                </a:solidFill>
              </a:rPr>
              <a:t>Connect IR Pulse Detector to meter output </a:t>
            </a:r>
          </a:p>
        </p:txBody>
      </p:sp>
      <p:pic>
        <p:nvPicPr>
          <p:cNvPr id="1741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84263" y="1600200"/>
            <a:ext cx="3868737" cy="497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9095B94F-98EB-44C2-AEED-644FC22F0993}"/>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BE8F6918-C03D-41A1-8A6A-FFE81995562A}"/>
              </a:ext>
            </a:extLst>
          </p:cNvPr>
          <p:cNvSpPr>
            <a:spLocks noGrp="1"/>
          </p:cNvSpPr>
          <p:nvPr>
            <p:ph type="sldNum" sz="quarter" idx="4"/>
          </p:nvPr>
        </p:nvSpPr>
        <p:spPr/>
        <p:txBody>
          <a:bodyPr/>
          <a:lstStyle/>
          <a:p>
            <a:fld id="{4BEAC4C4-F0A7-4B61-A827-E4198D078267}" type="slidenum">
              <a:rPr lang="en-US" smtClean="0"/>
              <a:t>15</a:t>
            </a:fld>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noFill/>
        </p:spPr>
        <p:txBody>
          <a:bodyPr/>
          <a:lstStyle/>
          <a:p>
            <a:pPr eaLnBrk="1" hangingPunct="1"/>
            <a:r>
              <a:rPr lang="en-US" altLang="en-US" sz="3000" dirty="0"/>
              <a:t>Fundamentals of Polyphase Field Meter Testing and Site Verification</a:t>
            </a:r>
          </a:p>
        </p:txBody>
      </p:sp>
      <p:sp>
        <p:nvSpPr>
          <p:cNvPr id="18435" name="Subtitle 2"/>
          <p:cNvSpPr txBox="1">
            <a:spLocks/>
          </p:cNvSpPr>
          <p:nvPr/>
        </p:nvSpPr>
        <p:spPr bwMode="auto">
          <a:xfrm>
            <a:off x="517525" y="1524000"/>
            <a:ext cx="81089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80000"/>
              </a:lnSpc>
              <a:buFontTx/>
              <a:buNone/>
            </a:pPr>
            <a:endParaRPr lang="en-US" altLang="en-US" sz="1700" dirty="0"/>
          </a:p>
          <a:p>
            <a:pPr eaLnBrk="1" hangingPunct="1">
              <a:lnSpc>
                <a:spcPct val="80000"/>
              </a:lnSpc>
              <a:buFontTx/>
              <a:buNone/>
            </a:pPr>
            <a:r>
              <a:rPr lang="en-US" altLang="en-US" sz="2000" dirty="0">
                <a:cs typeface="Arial" charset="0"/>
              </a:rPr>
              <a:t>Functionality with Burden Present on the Secondary Loop</a:t>
            </a:r>
          </a:p>
        </p:txBody>
      </p:sp>
      <p:pic>
        <p:nvPicPr>
          <p:cNvPr id="18436" name="Picture 15" descr="pl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525" y="3200400"/>
            <a:ext cx="3352800"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Rectangle 2"/>
          <p:cNvSpPr>
            <a:spLocks noChangeArrowheads="1"/>
          </p:cNvSpPr>
          <p:nvPr/>
        </p:nvSpPr>
        <p:spPr bwMode="auto">
          <a:xfrm>
            <a:off x="4381500" y="3200400"/>
            <a:ext cx="4572000" cy="233838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800" dirty="0"/>
              <a:t>Example Burden Spec:</a:t>
            </a:r>
          </a:p>
          <a:p>
            <a:pPr algn="ctr" eaLnBrk="1" hangingPunct="1">
              <a:spcBef>
                <a:spcPct val="0"/>
              </a:spcBef>
              <a:buFontTx/>
              <a:buNone/>
            </a:pPr>
            <a:r>
              <a:rPr lang="en-US" altLang="en-US" sz="2800" dirty="0"/>
              <a:t>0.3% @ B0.1, B0.2, B0.5</a:t>
            </a:r>
          </a:p>
          <a:p>
            <a:pPr algn="ctr" eaLnBrk="1" hangingPunct="1">
              <a:spcBef>
                <a:spcPct val="0"/>
              </a:spcBef>
              <a:buFontTx/>
              <a:buNone/>
            </a:pPr>
            <a:r>
              <a:rPr lang="en-US" altLang="en-US" sz="1800" dirty="0"/>
              <a:t>or</a:t>
            </a:r>
          </a:p>
          <a:p>
            <a:pPr algn="ctr" eaLnBrk="1" hangingPunct="1">
              <a:spcBef>
                <a:spcPct val="0"/>
              </a:spcBef>
              <a:buFontTx/>
              <a:buNone/>
            </a:pPr>
            <a:r>
              <a:rPr lang="en-US" altLang="en-US" sz="1800" dirty="0"/>
              <a:t>There should be less than the 0.3% change in secondary current from initial (“0” burden) reading, when up to 0.5 Ohms of burden is applied</a:t>
            </a:r>
          </a:p>
        </p:txBody>
      </p:sp>
      <p:sp>
        <p:nvSpPr>
          <p:cNvPr id="18438" name="AutoShape 17"/>
          <p:cNvSpPr>
            <a:spLocks noChangeArrowheads="1"/>
          </p:cNvSpPr>
          <p:nvPr/>
        </p:nvSpPr>
        <p:spPr bwMode="auto">
          <a:xfrm rot="-262492">
            <a:off x="2330450" y="2441575"/>
            <a:ext cx="4102100" cy="855663"/>
          </a:xfrm>
          <a:prstGeom prst="curvedDownArrow">
            <a:avLst>
              <a:gd name="adj1" fmla="val 63344"/>
              <a:gd name="adj2" fmla="val 126687"/>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solidFill>
                <a:srgbClr val="000000"/>
              </a:solidFill>
            </a:endParaRPr>
          </a:p>
        </p:txBody>
      </p:sp>
      <p:sp>
        <p:nvSpPr>
          <p:cNvPr id="2" name="Footer Placeholder 1">
            <a:extLst>
              <a:ext uri="{FF2B5EF4-FFF2-40B4-BE49-F238E27FC236}">
                <a16:creationId xmlns:a16="http://schemas.microsoft.com/office/drawing/2014/main" id="{B4BE5AEB-24D6-4A55-B407-479751F95068}"/>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A5B11F98-01ED-4EC4-9F6C-A50430225CE2}"/>
              </a:ext>
            </a:extLst>
          </p:cNvPr>
          <p:cNvSpPr>
            <a:spLocks noGrp="1"/>
          </p:cNvSpPr>
          <p:nvPr>
            <p:ph type="sldNum" sz="quarter" idx="4"/>
          </p:nvPr>
        </p:nvSpPr>
        <p:spPr/>
        <p:txBody>
          <a:bodyPr/>
          <a:lstStyle/>
          <a:p>
            <a:fld id="{4BEAC4C4-F0A7-4B61-A827-E4198D078267}" type="slidenum">
              <a:rPr lang="en-US" smtClean="0"/>
              <a:t>16</a:t>
            </a:fld>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noFill/>
        </p:spPr>
        <p:txBody>
          <a:bodyPr/>
          <a:lstStyle/>
          <a:p>
            <a:pPr eaLnBrk="1" hangingPunct="1"/>
            <a:r>
              <a:rPr lang="en-US" altLang="en-US" sz="3000" dirty="0"/>
              <a:t>Fundamentals of Polyphase Field Meter Testing and Site Verification</a:t>
            </a:r>
          </a:p>
        </p:txBody>
      </p:sp>
      <p:sp>
        <p:nvSpPr>
          <p:cNvPr id="19459" name="Text Box 5"/>
          <p:cNvSpPr txBox="1">
            <a:spLocks noChangeArrowheads="1"/>
          </p:cNvSpPr>
          <p:nvPr/>
        </p:nvSpPr>
        <p:spPr bwMode="auto">
          <a:xfrm>
            <a:off x="-14288" y="1600200"/>
            <a:ext cx="9144001"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400" dirty="0">
                <a:solidFill>
                  <a:srgbClr val="000000"/>
                </a:solidFill>
              </a:rPr>
              <a:t>Functionality with Burden Present on the Secondary Loop</a:t>
            </a:r>
          </a:p>
        </p:txBody>
      </p:sp>
      <p:sp>
        <p:nvSpPr>
          <p:cNvPr id="19460" name="Text Box 11"/>
          <p:cNvSpPr txBox="1">
            <a:spLocks noChangeArrowheads="1"/>
          </p:cNvSpPr>
          <p:nvPr/>
        </p:nvSpPr>
        <p:spPr bwMode="auto">
          <a:xfrm>
            <a:off x="685800" y="2074863"/>
            <a:ext cx="99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400" dirty="0">
                <a:solidFill>
                  <a:srgbClr val="000000"/>
                </a:solidFill>
              </a:rPr>
              <a:t>PHASE A</a:t>
            </a:r>
          </a:p>
        </p:txBody>
      </p:sp>
      <p:sp>
        <p:nvSpPr>
          <p:cNvPr id="19461" name="Line 10"/>
          <p:cNvSpPr>
            <a:spLocks noChangeShapeType="1"/>
          </p:cNvSpPr>
          <p:nvPr/>
        </p:nvSpPr>
        <p:spPr bwMode="auto">
          <a:xfrm>
            <a:off x="519113" y="2514600"/>
            <a:ext cx="8077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pic>
        <p:nvPicPr>
          <p:cNvPr id="19462" name="Picture 6" descr="c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71988" y="2179638"/>
            <a:ext cx="914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3" name="Line 14"/>
          <p:cNvSpPr>
            <a:spLocks noChangeShapeType="1"/>
          </p:cNvSpPr>
          <p:nvPr/>
        </p:nvSpPr>
        <p:spPr bwMode="auto">
          <a:xfrm flipV="1">
            <a:off x="4945063" y="2935288"/>
            <a:ext cx="0" cy="33401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9464" name="Line 15"/>
          <p:cNvSpPr>
            <a:spLocks noChangeShapeType="1"/>
          </p:cNvSpPr>
          <p:nvPr/>
        </p:nvSpPr>
        <p:spPr bwMode="auto">
          <a:xfrm flipV="1">
            <a:off x="5029200" y="2982913"/>
            <a:ext cx="0" cy="32448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pic>
        <p:nvPicPr>
          <p:cNvPr id="19465" name="Picture 35" descr="switc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3300" y="3827463"/>
            <a:ext cx="2971800"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6" name="Line 21"/>
          <p:cNvSpPr>
            <a:spLocks noChangeShapeType="1"/>
          </p:cNvSpPr>
          <p:nvPr/>
        </p:nvSpPr>
        <p:spPr bwMode="auto">
          <a:xfrm flipH="1" flipV="1">
            <a:off x="4953000" y="6275388"/>
            <a:ext cx="838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9467" name="Line 20"/>
          <p:cNvSpPr>
            <a:spLocks noChangeShapeType="1"/>
          </p:cNvSpPr>
          <p:nvPr/>
        </p:nvSpPr>
        <p:spPr bwMode="auto">
          <a:xfrm flipH="1" flipV="1">
            <a:off x="5029200" y="6218238"/>
            <a:ext cx="762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pic>
        <p:nvPicPr>
          <p:cNvPr id="19468" name="Picture 9" descr="9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5805488"/>
            <a:ext cx="1066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9" name="Text Box 34"/>
          <p:cNvSpPr txBox="1">
            <a:spLocks noChangeArrowheads="1"/>
          </p:cNvSpPr>
          <p:nvPr/>
        </p:nvSpPr>
        <p:spPr bwMode="auto">
          <a:xfrm>
            <a:off x="6477000" y="2878138"/>
            <a:ext cx="2438400" cy="230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pPr>
            <a:r>
              <a:rPr lang="en-US" altLang="en-US" sz="1600" dirty="0">
                <a:solidFill>
                  <a:srgbClr val="000000"/>
                </a:solidFill>
              </a:rPr>
              <a:t>Some burden will always be present – junctions, meter coils, test switches, cables, etc.</a:t>
            </a:r>
          </a:p>
          <a:p>
            <a:pPr eaLnBrk="1" hangingPunct="1">
              <a:spcBef>
                <a:spcPct val="0"/>
              </a:spcBef>
            </a:pPr>
            <a:r>
              <a:rPr lang="en-US" altLang="en-US" sz="1600" dirty="0">
                <a:solidFill>
                  <a:srgbClr val="000000"/>
                </a:solidFill>
              </a:rPr>
              <a:t>CT’s must be able to maintain an accurate ratio with burden on the secondary.</a:t>
            </a:r>
          </a:p>
        </p:txBody>
      </p:sp>
      <p:pic>
        <p:nvPicPr>
          <p:cNvPr id="19470"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3352800"/>
            <a:ext cx="374015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ooter Placeholder 1">
            <a:extLst>
              <a:ext uri="{FF2B5EF4-FFF2-40B4-BE49-F238E27FC236}">
                <a16:creationId xmlns:a16="http://schemas.microsoft.com/office/drawing/2014/main" id="{6CDEB8A7-8AFC-43EE-B560-DD2CA491B49E}"/>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712A35CE-9D8E-4C34-8D3D-07069850B621}"/>
              </a:ext>
            </a:extLst>
          </p:cNvPr>
          <p:cNvSpPr>
            <a:spLocks noGrp="1"/>
          </p:cNvSpPr>
          <p:nvPr>
            <p:ph type="sldNum" sz="quarter" idx="4"/>
          </p:nvPr>
        </p:nvSpPr>
        <p:spPr/>
        <p:txBody>
          <a:bodyPr/>
          <a:lstStyle/>
          <a:p>
            <a:fld id="{4BEAC4C4-F0A7-4B61-A827-E4198D078267}" type="slidenum">
              <a:rPr lang="en-US" smtClean="0"/>
              <a:t>17</a:t>
            </a:fld>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noFill/>
        </p:spPr>
        <p:txBody>
          <a:bodyPr/>
          <a:lstStyle/>
          <a:p>
            <a:pPr eaLnBrk="1" hangingPunct="1"/>
            <a:r>
              <a:rPr lang="en-US" altLang="en-US" sz="3000" dirty="0"/>
              <a:t>Fundamentals of Polyphase Field Meter Testing and Site Verification</a:t>
            </a:r>
          </a:p>
        </p:txBody>
      </p:sp>
      <p:sp>
        <p:nvSpPr>
          <p:cNvPr id="20483" name="Subtitle 2"/>
          <p:cNvSpPr>
            <a:spLocks noGrp="1"/>
          </p:cNvSpPr>
          <p:nvPr>
            <p:ph idx="1"/>
          </p:nvPr>
        </p:nvSpPr>
        <p:spPr>
          <a:xfrm>
            <a:off x="457200" y="1447800"/>
            <a:ext cx="8458200" cy="457200"/>
          </a:xfrm>
        </p:spPr>
        <p:txBody>
          <a:bodyPr/>
          <a:lstStyle/>
          <a:p>
            <a:pPr eaLnBrk="1" hangingPunct="1">
              <a:buFontTx/>
              <a:buNone/>
            </a:pPr>
            <a:r>
              <a:rPr lang="en-US" altLang="en-US" sz="1600" dirty="0">
                <a:cs typeface="Arial" charset="0"/>
              </a:rPr>
              <a:t>Functionality with Burden Present on the Secondary Loop</a:t>
            </a:r>
          </a:p>
        </p:txBody>
      </p:sp>
      <p:sp>
        <p:nvSpPr>
          <p:cNvPr id="20484" name="Text Box 3"/>
          <p:cNvSpPr txBox="1">
            <a:spLocks noChangeArrowheads="1"/>
          </p:cNvSpPr>
          <p:nvPr/>
        </p:nvSpPr>
        <p:spPr bwMode="auto">
          <a:xfrm>
            <a:off x="533400" y="1981200"/>
            <a:ext cx="46482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000" dirty="0">
                <a:solidFill>
                  <a:srgbClr val="000000"/>
                </a:solidFill>
              </a:rPr>
              <a:t>0.3% @ B0.1, B0.2, B0.5</a:t>
            </a:r>
          </a:p>
        </p:txBody>
      </p:sp>
      <p:graphicFrame>
        <p:nvGraphicFramePr>
          <p:cNvPr id="20485" name="Object 1"/>
          <p:cNvGraphicFramePr>
            <a:graphicFrameLocks noGrp="1" noChangeAspect="1"/>
          </p:cNvGraphicFramePr>
          <p:nvPr/>
        </p:nvGraphicFramePr>
        <p:xfrm>
          <a:off x="609600" y="2514600"/>
          <a:ext cx="4648200" cy="3178175"/>
        </p:xfrm>
        <a:graphic>
          <a:graphicData uri="http://schemas.openxmlformats.org/presentationml/2006/ole">
            <mc:AlternateContent xmlns:mc="http://schemas.openxmlformats.org/markup-compatibility/2006">
              <mc:Choice xmlns:v="urn:schemas-microsoft-com:vml" Requires="v">
                <p:oleObj spid="_x0000_s20556" name="Chart" r:id="rId3" imgW="3829111" imgH="2619435" progId="Excel.Chart.8">
                  <p:embed/>
                </p:oleObj>
              </mc:Choice>
              <mc:Fallback>
                <p:oleObj name="Chart" r:id="rId3" imgW="3829111" imgH="2619435" progId="Excel.Chart.8">
                  <p:embed/>
                  <p:pic>
                    <p:nvPicPr>
                      <p:cNvPr id="0" name="Object 1"/>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2514600"/>
                        <a:ext cx="4648200" cy="317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486" name="Text Box 9"/>
          <p:cNvSpPr txBox="1">
            <a:spLocks noChangeArrowheads="1"/>
          </p:cNvSpPr>
          <p:nvPr/>
        </p:nvSpPr>
        <p:spPr bwMode="auto">
          <a:xfrm>
            <a:off x="5697538" y="1785938"/>
            <a:ext cx="29718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000" dirty="0">
                <a:solidFill>
                  <a:srgbClr val="000000"/>
                </a:solidFill>
              </a:rPr>
              <a:t>Initial Reading = 5Amps</a:t>
            </a:r>
          </a:p>
          <a:p>
            <a:pPr algn="ctr" eaLnBrk="1" hangingPunct="1">
              <a:spcBef>
                <a:spcPct val="0"/>
              </a:spcBef>
              <a:buFontTx/>
              <a:buNone/>
            </a:pPr>
            <a:r>
              <a:rPr lang="en-US" altLang="en-US" sz="2000" dirty="0">
                <a:solidFill>
                  <a:srgbClr val="000000"/>
                </a:solidFill>
              </a:rPr>
              <a:t>0.3% x 5A = 0.015A</a:t>
            </a:r>
          </a:p>
          <a:p>
            <a:pPr algn="ctr" eaLnBrk="1" hangingPunct="1">
              <a:spcBef>
                <a:spcPct val="0"/>
              </a:spcBef>
              <a:buFontTx/>
              <a:buNone/>
            </a:pPr>
            <a:r>
              <a:rPr lang="en-US" altLang="en-US" sz="2000" dirty="0">
                <a:solidFill>
                  <a:srgbClr val="000000"/>
                </a:solidFill>
              </a:rPr>
              <a:t>5A – 0.015 = 4.985A</a:t>
            </a:r>
          </a:p>
        </p:txBody>
      </p:sp>
      <p:graphicFrame>
        <p:nvGraphicFramePr>
          <p:cNvPr id="7" name="Group 120"/>
          <p:cNvGraphicFramePr>
            <a:graphicFrameLocks/>
          </p:cNvGraphicFramePr>
          <p:nvPr/>
        </p:nvGraphicFramePr>
        <p:xfrm>
          <a:off x="5862638" y="3048000"/>
          <a:ext cx="2819400" cy="2697164"/>
        </p:xfrm>
        <a:graphic>
          <a:graphicData uri="http://schemas.openxmlformats.org/drawingml/2006/table">
            <a:tbl>
              <a:tblPr/>
              <a:tblGrid>
                <a:gridCol w="1409700">
                  <a:extLst>
                    <a:ext uri="{9D8B030D-6E8A-4147-A177-3AD203B41FA5}">
                      <a16:colId xmlns:a16="http://schemas.microsoft.com/office/drawing/2014/main" val="20000"/>
                    </a:ext>
                  </a:extLst>
                </a:gridCol>
                <a:gridCol w="1409700">
                  <a:extLst>
                    <a:ext uri="{9D8B030D-6E8A-4147-A177-3AD203B41FA5}">
                      <a16:colId xmlns:a16="http://schemas.microsoft.com/office/drawing/2014/main" val="20001"/>
                    </a:ext>
                  </a:extLst>
                </a:gridCol>
              </a:tblGrid>
              <a:tr h="454024">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dirty="0">
                          <a:ln>
                            <a:noFill/>
                          </a:ln>
                          <a:solidFill>
                            <a:schemeClr val="tx1"/>
                          </a:solidFill>
                          <a:effectLst/>
                          <a:latin typeface="Arial" charset="0"/>
                          <a:cs typeface="Arial" charset="0"/>
                        </a:rPr>
                        <a:t>Burden</a:t>
                      </a:r>
                      <a:endParaRPr kumimoji="0" lang="ru-RU" altLang="en-US" sz="18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dirty="0">
                          <a:ln>
                            <a:noFill/>
                          </a:ln>
                          <a:solidFill>
                            <a:schemeClr val="tx1"/>
                          </a:solidFill>
                          <a:effectLst/>
                          <a:latin typeface="Arial" charset="0"/>
                          <a:cs typeface="Arial" charset="0"/>
                        </a:rPr>
                        <a:t>Reading</a:t>
                      </a:r>
                      <a:endParaRPr kumimoji="0" lang="ru-RU" altLang="en-US" sz="18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79400">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0</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5.0000</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80988">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dirty="0">
                          <a:ln>
                            <a:noFill/>
                          </a:ln>
                          <a:solidFill>
                            <a:schemeClr val="tx1"/>
                          </a:solidFill>
                          <a:effectLst/>
                          <a:latin typeface="Arial" charset="0"/>
                          <a:cs typeface="Arial" charset="0"/>
                        </a:rPr>
                        <a:t>0.1</a:t>
                      </a:r>
                      <a:endParaRPr kumimoji="0" lang="ru-RU" altLang="en-US" sz="18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4.9999</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80988">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dirty="0">
                          <a:ln>
                            <a:noFill/>
                          </a:ln>
                          <a:solidFill>
                            <a:schemeClr val="tx1"/>
                          </a:solidFill>
                          <a:effectLst/>
                          <a:latin typeface="Arial" charset="0"/>
                          <a:cs typeface="Arial" charset="0"/>
                        </a:rPr>
                        <a:t>0.2</a:t>
                      </a:r>
                      <a:endParaRPr kumimoji="0" lang="ru-RU" altLang="en-US" sz="18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4.9950</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79400">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dirty="0">
                          <a:ln>
                            <a:noFill/>
                          </a:ln>
                          <a:solidFill>
                            <a:schemeClr val="tx1"/>
                          </a:solidFill>
                          <a:effectLst/>
                          <a:latin typeface="Arial" charset="0"/>
                          <a:cs typeface="Arial" charset="0"/>
                        </a:rPr>
                        <a:t>0.5</a:t>
                      </a:r>
                      <a:endParaRPr kumimoji="0" lang="ru-RU" altLang="en-US" sz="18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4.9900</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4"/>
                  </a:ext>
                </a:extLst>
              </a:tr>
              <a:tr h="280988">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dirty="0">
                          <a:ln>
                            <a:noFill/>
                          </a:ln>
                          <a:solidFill>
                            <a:schemeClr val="tx1"/>
                          </a:solidFill>
                          <a:effectLst/>
                          <a:latin typeface="Arial" charset="0"/>
                          <a:cs typeface="Arial" charset="0"/>
                        </a:rPr>
                        <a:t>1</a:t>
                      </a:r>
                      <a:endParaRPr kumimoji="0" lang="ru-RU" altLang="en-US" sz="18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4.9800</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80988">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dirty="0">
                          <a:ln>
                            <a:noFill/>
                          </a:ln>
                          <a:solidFill>
                            <a:schemeClr val="tx1"/>
                          </a:solidFill>
                          <a:effectLst/>
                          <a:latin typeface="Arial" charset="0"/>
                          <a:cs typeface="Arial" charset="0"/>
                        </a:rPr>
                        <a:t>2</a:t>
                      </a:r>
                      <a:endParaRPr kumimoji="0" lang="ru-RU" altLang="en-US" sz="18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4.9500</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79400">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dirty="0">
                          <a:ln>
                            <a:noFill/>
                          </a:ln>
                          <a:solidFill>
                            <a:schemeClr val="tx1"/>
                          </a:solidFill>
                          <a:effectLst/>
                          <a:latin typeface="Arial" charset="0"/>
                          <a:cs typeface="Arial" charset="0"/>
                        </a:rPr>
                        <a:t>4</a:t>
                      </a:r>
                      <a:endParaRPr kumimoji="0" lang="ru-RU" altLang="en-US" sz="18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4.0000</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80988">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8</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dirty="0">
                          <a:ln>
                            <a:noFill/>
                          </a:ln>
                          <a:solidFill>
                            <a:schemeClr val="tx1"/>
                          </a:solidFill>
                          <a:effectLst/>
                          <a:latin typeface="Arial" charset="0"/>
                          <a:cs typeface="Arial" charset="0"/>
                        </a:rPr>
                        <a:t>0.8000</a:t>
                      </a:r>
                      <a:endParaRPr kumimoji="0" lang="ru-RU" altLang="en-US" sz="18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
        <p:nvSpPr>
          <p:cNvPr id="2" name="Footer Placeholder 1">
            <a:extLst>
              <a:ext uri="{FF2B5EF4-FFF2-40B4-BE49-F238E27FC236}">
                <a16:creationId xmlns:a16="http://schemas.microsoft.com/office/drawing/2014/main" id="{315199C0-BA3D-47A5-B50B-35907419B4DF}"/>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7BEF22A7-3713-4D68-AFBC-8056BED9AFE9}"/>
              </a:ext>
            </a:extLst>
          </p:cNvPr>
          <p:cNvSpPr>
            <a:spLocks noGrp="1"/>
          </p:cNvSpPr>
          <p:nvPr>
            <p:ph type="sldNum" sz="quarter" idx="4"/>
          </p:nvPr>
        </p:nvSpPr>
        <p:spPr/>
        <p:txBody>
          <a:bodyPr/>
          <a:lstStyle/>
          <a:p>
            <a:fld id="{4BEAC4C4-F0A7-4B61-A827-E4198D078267}" type="slidenum">
              <a:rPr lang="en-US" smtClean="0"/>
              <a:t>18</a:t>
            </a:fld>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5600" y="3232150"/>
            <a:ext cx="914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3" descr="c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72050" y="2708275"/>
            <a:ext cx="914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Text Box 5"/>
          <p:cNvSpPr txBox="1">
            <a:spLocks noChangeArrowheads="1"/>
          </p:cNvSpPr>
          <p:nvPr/>
        </p:nvSpPr>
        <p:spPr bwMode="auto">
          <a:xfrm>
            <a:off x="0" y="1498600"/>
            <a:ext cx="91440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000" dirty="0">
                <a:solidFill>
                  <a:srgbClr val="000000"/>
                </a:solidFill>
              </a:rPr>
              <a:t>Ratio of Primary Current to Secondary Current</a:t>
            </a:r>
          </a:p>
        </p:txBody>
      </p:sp>
      <p:pic>
        <p:nvPicPr>
          <p:cNvPr id="21509" name="Picture 6" descr="c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7600" y="2032000"/>
            <a:ext cx="914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9" descr="9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5743575"/>
            <a:ext cx="1066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1" name="Line 10"/>
          <p:cNvSpPr>
            <a:spLocks noChangeShapeType="1"/>
          </p:cNvSpPr>
          <p:nvPr/>
        </p:nvSpPr>
        <p:spPr bwMode="auto">
          <a:xfrm>
            <a:off x="457200" y="2641600"/>
            <a:ext cx="8077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1512" name="Text Box 13"/>
          <p:cNvSpPr txBox="1">
            <a:spLocks noChangeArrowheads="1"/>
          </p:cNvSpPr>
          <p:nvPr/>
        </p:nvSpPr>
        <p:spPr bwMode="auto">
          <a:xfrm>
            <a:off x="0" y="2260600"/>
            <a:ext cx="99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400" dirty="0">
                <a:solidFill>
                  <a:srgbClr val="000000"/>
                </a:solidFill>
              </a:rPr>
              <a:t>PHASE A</a:t>
            </a:r>
          </a:p>
        </p:txBody>
      </p:sp>
      <p:sp>
        <p:nvSpPr>
          <p:cNvPr id="21513" name="Text Box 14"/>
          <p:cNvSpPr txBox="1">
            <a:spLocks noChangeArrowheads="1"/>
          </p:cNvSpPr>
          <p:nvPr/>
        </p:nvSpPr>
        <p:spPr bwMode="auto">
          <a:xfrm>
            <a:off x="533400" y="1955800"/>
            <a:ext cx="99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400" dirty="0">
                <a:solidFill>
                  <a:srgbClr val="000000"/>
                </a:solidFill>
              </a:rPr>
              <a:t>SOURCE</a:t>
            </a:r>
          </a:p>
        </p:txBody>
      </p:sp>
      <p:sp>
        <p:nvSpPr>
          <p:cNvPr id="21514" name="Text Box 17"/>
          <p:cNvSpPr txBox="1">
            <a:spLocks noChangeArrowheads="1"/>
          </p:cNvSpPr>
          <p:nvPr/>
        </p:nvSpPr>
        <p:spPr bwMode="auto">
          <a:xfrm>
            <a:off x="7315200" y="2032000"/>
            <a:ext cx="99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400" dirty="0">
                <a:solidFill>
                  <a:srgbClr val="000000"/>
                </a:solidFill>
              </a:rPr>
              <a:t>LOAD</a:t>
            </a:r>
          </a:p>
        </p:txBody>
      </p:sp>
      <p:sp>
        <p:nvSpPr>
          <p:cNvPr id="21515" name="Line 18"/>
          <p:cNvSpPr>
            <a:spLocks noChangeShapeType="1"/>
          </p:cNvSpPr>
          <p:nvPr/>
        </p:nvSpPr>
        <p:spPr bwMode="auto">
          <a:xfrm flipV="1">
            <a:off x="4505325" y="2133600"/>
            <a:ext cx="0" cy="4038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1516" name="Line 19"/>
          <p:cNvSpPr>
            <a:spLocks noChangeShapeType="1"/>
          </p:cNvSpPr>
          <p:nvPr/>
        </p:nvSpPr>
        <p:spPr bwMode="auto">
          <a:xfrm flipV="1">
            <a:off x="4343400" y="2443163"/>
            <a:ext cx="0" cy="3886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1517" name="Line 20"/>
          <p:cNvSpPr>
            <a:spLocks noChangeShapeType="1"/>
          </p:cNvSpPr>
          <p:nvPr/>
        </p:nvSpPr>
        <p:spPr bwMode="auto">
          <a:xfrm flipV="1">
            <a:off x="5715000" y="2854325"/>
            <a:ext cx="0" cy="3124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1518" name="Line 21"/>
          <p:cNvSpPr>
            <a:spLocks noChangeShapeType="1"/>
          </p:cNvSpPr>
          <p:nvPr/>
        </p:nvSpPr>
        <p:spPr bwMode="auto">
          <a:xfrm flipV="1">
            <a:off x="5805488" y="2708275"/>
            <a:ext cx="0" cy="3200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1519" name="Line 22"/>
          <p:cNvSpPr>
            <a:spLocks noChangeShapeType="1"/>
          </p:cNvSpPr>
          <p:nvPr/>
        </p:nvSpPr>
        <p:spPr bwMode="auto">
          <a:xfrm flipV="1">
            <a:off x="7308850" y="3403600"/>
            <a:ext cx="0" cy="2743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1520" name="Line 23"/>
          <p:cNvSpPr>
            <a:spLocks noChangeShapeType="1"/>
          </p:cNvSpPr>
          <p:nvPr/>
        </p:nvSpPr>
        <p:spPr bwMode="auto">
          <a:xfrm flipV="1">
            <a:off x="7467600" y="3441700"/>
            <a:ext cx="0" cy="2819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1521" name="Line 24"/>
          <p:cNvSpPr>
            <a:spLocks noChangeShapeType="1"/>
          </p:cNvSpPr>
          <p:nvPr/>
        </p:nvSpPr>
        <p:spPr bwMode="auto">
          <a:xfrm flipH="1" flipV="1">
            <a:off x="4495800" y="6146800"/>
            <a:ext cx="762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1522" name="Line 25"/>
          <p:cNvSpPr>
            <a:spLocks noChangeShapeType="1"/>
          </p:cNvSpPr>
          <p:nvPr/>
        </p:nvSpPr>
        <p:spPr bwMode="auto">
          <a:xfrm flipH="1" flipV="1">
            <a:off x="4343400" y="6307138"/>
            <a:ext cx="9144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1523" name="Line 26"/>
          <p:cNvSpPr>
            <a:spLocks noChangeShapeType="1"/>
          </p:cNvSpPr>
          <p:nvPr/>
        </p:nvSpPr>
        <p:spPr bwMode="auto">
          <a:xfrm flipH="1" flipV="1">
            <a:off x="6248400" y="6146800"/>
            <a:ext cx="10668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1524" name="Line 27"/>
          <p:cNvSpPr>
            <a:spLocks noChangeShapeType="1"/>
          </p:cNvSpPr>
          <p:nvPr/>
        </p:nvSpPr>
        <p:spPr bwMode="auto">
          <a:xfrm flipH="1" flipV="1">
            <a:off x="6324600" y="6259513"/>
            <a:ext cx="1143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1525" name="Text Box 28"/>
          <p:cNvSpPr txBox="1">
            <a:spLocks noChangeArrowheads="1"/>
          </p:cNvSpPr>
          <p:nvPr/>
        </p:nvSpPr>
        <p:spPr bwMode="auto">
          <a:xfrm>
            <a:off x="4519613" y="2251075"/>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400" dirty="0">
                <a:solidFill>
                  <a:srgbClr val="000000"/>
                </a:solidFill>
              </a:rPr>
              <a:t>400A</a:t>
            </a:r>
          </a:p>
        </p:txBody>
      </p:sp>
      <p:sp>
        <p:nvSpPr>
          <p:cNvPr id="21526" name="Text Box 29"/>
          <p:cNvSpPr txBox="1">
            <a:spLocks noChangeArrowheads="1"/>
          </p:cNvSpPr>
          <p:nvPr/>
        </p:nvSpPr>
        <p:spPr bwMode="auto">
          <a:xfrm>
            <a:off x="5783263" y="289560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400" dirty="0">
                <a:solidFill>
                  <a:srgbClr val="000000"/>
                </a:solidFill>
              </a:rPr>
              <a:t>400A</a:t>
            </a:r>
          </a:p>
        </p:txBody>
      </p:sp>
      <p:sp>
        <p:nvSpPr>
          <p:cNvPr id="21527" name="Text Box 30"/>
          <p:cNvSpPr txBox="1">
            <a:spLocks noChangeArrowheads="1"/>
          </p:cNvSpPr>
          <p:nvPr/>
        </p:nvSpPr>
        <p:spPr bwMode="auto">
          <a:xfrm>
            <a:off x="7620000" y="3414713"/>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400" dirty="0">
                <a:solidFill>
                  <a:srgbClr val="000000"/>
                </a:solidFill>
              </a:rPr>
              <a:t>400A</a:t>
            </a:r>
          </a:p>
        </p:txBody>
      </p:sp>
      <p:sp>
        <p:nvSpPr>
          <p:cNvPr id="21528" name="Text Box 31"/>
          <p:cNvSpPr txBox="1">
            <a:spLocks noChangeArrowheads="1"/>
          </p:cNvSpPr>
          <p:nvPr/>
        </p:nvSpPr>
        <p:spPr bwMode="auto">
          <a:xfrm>
            <a:off x="4495800" y="5003800"/>
            <a:ext cx="60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400" dirty="0">
                <a:solidFill>
                  <a:srgbClr val="000000"/>
                </a:solidFill>
              </a:rPr>
              <a:t>5A</a:t>
            </a:r>
          </a:p>
        </p:txBody>
      </p:sp>
      <p:sp>
        <p:nvSpPr>
          <p:cNvPr id="21529" name="Text Box 32"/>
          <p:cNvSpPr txBox="1">
            <a:spLocks noChangeArrowheads="1"/>
          </p:cNvSpPr>
          <p:nvPr/>
        </p:nvSpPr>
        <p:spPr bwMode="auto">
          <a:xfrm>
            <a:off x="7686675" y="5543550"/>
            <a:ext cx="60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400" dirty="0">
                <a:solidFill>
                  <a:srgbClr val="000000"/>
                </a:solidFill>
              </a:rPr>
              <a:t>5A</a:t>
            </a:r>
          </a:p>
        </p:txBody>
      </p:sp>
      <p:pic>
        <p:nvPicPr>
          <p:cNvPr id="21530" name="Picture 33" descr="switc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2400" y="4181475"/>
            <a:ext cx="3810000" cy="145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31" name="Text Box 37"/>
          <p:cNvSpPr txBox="1">
            <a:spLocks noChangeArrowheads="1"/>
          </p:cNvSpPr>
          <p:nvPr/>
        </p:nvSpPr>
        <p:spPr bwMode="auto">
          <a:xfrm>
            <a:off x="838200" y="4122738"/>
            <a:ext cx="1905000" cy="369887"/>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800" dirty="0">
                <a:solidFill>
                  <a:srgbClr val="000000"/>
                </a:solidFill>
              </a:rPr>
              <a:t>Calculate Ratio</a:t>
            </a:r>
          </a:p>
        </p:txBody>
      </p:sp>
      <p:sp>
        <p:nvSpPr>
          <p:cNvPr id="21532" name="AutoShape 38"/>
          <p:cNvSpPr>
            <a:spLocks noChangeArrowheads="1"/>
          </p:cNvSpPr>
          <p:nvPr/>
        </p:nvSpPr>
        <p:spPr bwMode="auto">
          <a:xfrm rot="8049254">
            <a:off x="2703512" y="3309938"/>
            <a:ext cx="1577975" cy="292100"/>
          </a:xfrm>
          <a:prstGeom prst="rightArrow">
            <a:avLst>
              <a:gd name="adj1" fmla="val 50000"/>
              <a:gd name="adj2" fmla="val 88436"/>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solidFill>
                <a:srgbClr val="000000"/>
              </a:solidFill>
            </a:endParaRPr>
          </a:p>
        </p:txBody>
      </p:sp>
      <p:sp>
        <p:nvSpPr>
          <p:cNvPr id="21533" name="AutoShape 39"/>
          <p:cNvSpPr>
            <a:spLocks noChangeArrowheads="1"/>
          </p:cNvSpPr>
          <p:nvPr/>
        </p:nvSpPr>
        <p:spPr bwMode="auto">
          <a:xfrm rot="-9647552">
            <a:off x="2876550" y="4752975"/>
            <a:ext cx="1444625" cy="266700"/>
          </a:xfrm>
          <a:prstGeom prst="rightArrow">
            <a:avLst>
              <a:gd name="adj1" fmla="val 50000"/>
              <a:gd name="adj2" fmla="val 88272"/>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solidFill>
                <a:srgbClr val="000000"/>
              </a:solidFill>
            </a:endParaRPr>
          </a:p>
        </p:txBody>
      </p:sp>
      <p:sp>
        <p:nvSpPr>
          <p:cNvPr id="21534" name="Rectangle 2"/>
          <p:cNvSpPr>
            <a:spLocks noGrp="1" noChangeArrowheads="1"/>
          </p:cNvSpPr>
          <p:nvPr>
            <p:ph type="title"/>
          </p:nvPr>
        </p:nvSpPr>
        <p:spPr>
          <a:noFill/>
        </p:spPr>
        <p:txBody>
          <a:bodyPr/>
          <a:lstStyle/>
          <a:p>
            <a:pPr eaLnBrk="1" hangingPunct="1"/>
            <a:r>
              <a:rPr lang="en-US" altLang="en-US" sz="3000" dirty="0"/>
              <a:t>Fundamentals of Polyphase Field Meter Testing and Site Verification</a:t>
            </a:r>
          </a:p>
        </p:txBody>
      </p:sp>
      <p:sp>
        <p:nvSpPr>
          <p:cNvPr id="21535" name="TextBox 2"/>
          <p:cNvSpPr txBox="1">
            <a:spLocks noChangeArrowheads="1"/>
          </p:cNvSpPr>
          <p:nvPr/>
        </p:nvSpPr>
        <p:spPr bwMode="auto">
          <a:xfrm>
            <a:off x="1371600" y="4829175"/>
            <a:ext cx="1066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800" dirty="0"/>
              <a:t>80:1</a:t>
            </a:r>
          </a:p>
        </p:txBody>
      </p:sp>
      <p:sp>
        <p:nvSpPr>
          <p:cNvPr id="2" name="Footer Placeholder 1">
            <a:extLst>
              <a:ext uri="{FF2B5EF4-FFF2-40B4-BE49-F238E27FC236}">
                <a16:creationId xmlns:a16="http://schemas.microsoft.com/office/drawing/2014/main" id="{223FEAC5-A827-46B3-AF19-714D3C7DB22E}"/>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434236D9-0AB6-4E12-9AD0-8F5583869263}"/>
              </a:ext>
            </a:extLst>
          </p:cNvPr>
          <p:cNvSpPr>
            <a:spLocks noGrp="1"/>
          </p:cNvSpPr>
          <p:nvPr>
            <p:ph type="sldNum" sz="quarter" idx="4"/>
          </p:nvPr>
        </p:nvSpPr>
        <p:spPr/>
        <p:txBody>
          <a:bodyPr/>
          <a:lstStyle/>
          <a:p>
            <a:fld id="{4BEAC4C4-F0A7-4B61-A827-E4198D078267}" type="slidenum">
              <a:rPr lang="en-US" smtClean="0"/>
              <a:t>19</a:t>
            </a:fld>
            <a:endParaRPr lang="en-US" dirty="0"/>
          </a:p>
        </p:txBody>
      </p:sp>
    </p:spTree>
    <p:custDataLst>
      <p:tags r:id="rId1"/>
    </p:custDataLst>
  </p:cSld>
  <p:clrMapOvr>
    <a:masterClrMapping/>
  </p:clrMapOvr>
  <p:transition spd="slow" advClick="0" advTm="500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556951" y="152400"/>
            <a:ext cx="7208107" cy="679832"/>
          </a:xfrm>
          <a:noFill/>
        </p:spPr>
        <p:txBody>
          <a:bodyPr/>
          <a:lstStyle/>
          <a:p>
            <a:pPr eaLnBrk="1" hangingPunct="1"/>
            <a:r>
              <a:rPr lang="en-US" altLang="en-US" dirty="0">
                <a:solidFill>
                  <a:srgbClr val="FF0000"/>
                </a:solidFill>
              </a:rPr>
              <a:t>Topics we will be covering</a:t>
            </a:r>
          </a:p>
        </p:txBody>
      </p:sp>
      <p:sp>
        <p:nvSpPr>
          <p:cNvPr id="11267" name="Rectangle 2"/>
          <p:cNvSpPr>
            <a:spLocks noChangeArrowheads="1"/>
          </p:cNvSpPr>
          <p:nvPr/>
        </p:nvSpPr>
        <p:spPr bwMode="auto">
          <a:xfrm>
            <a:off x="469900" y="1600200"/>
            <a:ext cx="4572000" cy="427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indent="0" eaLnBrk="1" hangingPunct="1">
              <a:spcBef>
                <a:spcPct val="0"/>
              </a:spcBef>
              <a:buFontTx/>
              <a:buNone/>
              <a:defRPr/>
            </a:pPr>
            <a:endParaRPr lang="en-US" altLang="en-US" sz="1700" dirty="0"/>
          </a:p>
          <a:p>
            <a:pPr eaLnBrk="1" hangingPunct="1">
              <a:spcBef>
                <a:spcPct val="0"/>
              </a:spcBef>
              <a:defRPr/>
            </a:pPr>
            <a:r>
              <a:rPr lang="en-US" altLang="en-US" sz="1700" dirty="0"/>
              <a:t>Transformer Rated Meter Forms</a:t>
            </a:r>
          </a:p>
          <a:p>
            <a:pPr marL="0" indent="0" eaLnBrk="1" hangingPunct="1">
              <a:spcBef>
                <a:spcPct val="0"/>
              </a:spcBef>
              <a:buFontTx/>
              <a:buNone/>
              <a:defRPr/>
            </a:pPr>
            <a:endParaRPr lang="en-US" altLang="en-US" sz="1700" dirty="0"/>
          </a:p>
          <a:p>
            <a:pPr eaLnBrk="1" hangingPunct="1">
              <a:spcBef>
                <a:spcPct val="0"/>
              </a:spcBef>
              <a:defRPr/>
            </a:pPr>
            <a:r>
              <a:rPr lang="en-US" altLang="en-US" sz="1700" dirty="0"/>
              <a:t>Test Switches and CT’s</a:t>
            </a:r>
          </a:p>
          <a:p>
            <a:pPr eaLnBrk="1" hangingPunct="1">
              <a:spcBef>
                <a:spcPct val="0"/>
              </a:spcBef>
              <a:defRPr/>
            </a:pPr>
            <a:endParaRPr lang="en-US" altLang="en-US" sz="1700" dirty="0"/>
          </a:p>
          <a:p>
            <a:pPr eaLnBrk="1" hangingPunct="1">
              <a:spcBef>
                <a:spcPct val="0"/>
              </a:spcBef>
              <a:defRPr/>
            </a:pPr>
            <a:r>
              <a:rPr lang="en-US" altLang="en-US" sz="1700" dirty="0"/>
              <a:t>Site Inspection and Safety Checks</a:t>
            </a:r>
          </a:p>
          <a:p>
            <a:pPr marL="0" indent="0" eaLnBrk="1" hangingPunct="1">
              <a:spcBef>
                <a:spcPct val="0"/>
              </a:spcBef>
              <a:buFontTx/>
              <a:buNone/>
              <a:defRPr/>
            </a:pPr>
            <a:endParaRPr lang="en-US" altLang="en-US" sz="1700" dirty="0"/>
          </a:p>
          <a:p>
            <a:pPr eaLnBrk="1" hangingPunct="1">
              <a:spcBef>
                <a:spcPct val="0"/>
              </a:spcBef>
              <a:defRPr/>
            </a:pPr>
            <a:r>
              <a:rPr lang="en-US" altLang="en-US" sz="1700" dirty="0"/>
              <a:t>Meter Accuracy Testing in the Field</a:t>
            </a:r>
          </a:p>
          <a:p>
            <a:pPr marL="0" indent="0" eaLnBrk="1" hangingPunct="1">
              <a:spcBef>
                <a:spcPct val="0"/>
              </a:spcBef>
              <a:buFontTx/>
              <a:buNone/>
              <a:defRPr/>
            </a:pPr>
            <a:endParaRPr lang="en-US" altLang="en-US" sz="1700" dirty="0"/>
          </a:p>
          <a:p>
            <a:pPr eaLnBrk="1" hangingPunct="1">
              <a:spcBef>
                <a:spcPct val="0"/>
              </a:spcBef>
              <a:defRPr/>
            </a:pPr>
            <a:r>
              <a:rPr lang="en-US" altLang="en-US" sz="1700" dirty="0"/>
              <a:t>Checking the Health of your CT’s and PT’s</a:t>
            </a:r>
          </a:p>
          <a:p>
            <a:pPr marL="0" indent="0" eaLnBrk="1" hangingPunct="1">
              <a:spcBef>
                <a:spcPct val="0"/>
              </a:spcBef>
              <a:buFontTx/>
              <a:buNone/>
              <a:defRPr/>
            </a:pPr>
            <a:endParaRPr lang="en-US" altLang="en-US" sz="1700" dirty="0"/>
          </a:p>
          <a:p>
            <a:pPr eaLnBrk="1" hangingPunct="1">
              <a:spcBef>
                <a:spcPct val="0"/>
              </a:spcBef>
              <a:defRPr/>
            </a:pPr>
            <a:r>
              <a:rPr lang="en-US" altLang="en-US" sz="1700" dirty="0"/>
              <a:t>Site Verification and not just meter testing</a:t>
            </a:r>
          </a:p>
          <a:p>
            <a:pPr eaLnBrk="1" hangingPunct="1">
              <a:spcBef>
                <a:spcPct val="0"/>
              </a:spcBef>
              <a:defRPr/>
            </a:pPr>
            <a:endParaRPr lang="en-US" altLang="en-US" sz="1700" dirty="0"/>
          </a:p>
          <a:p>
            <a:pPr eaLnBrk="1" hangingPunct="1">
              <a:spcBef>
                <a:spcPct val="0"/>
              </a:spcBef>
              <a:defRPr/>
            </a:pPr>
            <a:r>
              <a:rPr lang="en-US" altLang="en-US" sz="1700" dirty="0"/>
              <a:t>Admittance Testing</a:t>
            </a:r>
          </a:p>
          <a:p>
            <a:pPr eaLnBrk="1" hangingPunct="1">
              <a:spcBef>
                <a:spcPct val="0"/>
              </a:spcBef>
              <a:defRPr/>
            </a:pPr>
            <a:endParaRPr lang="en-US" altLang="en-US" sz="1700" dirty="0"/>
          </a:p>
          <a:p>
            <a:pPr eaLnBrk="1" hangingPunct="1">
              <a:spcBef>
                <a:spcPct val="0"/>
              </a:spcBef>
              <a:defRPr/>
            </a:pPr>
            <a:r>
              <a:rPr lang="en-US" altLang="en-US" sz="1700" dirty="0"/>
              <a:t>Harmonics determination and effects</a:t>
            </a:r>
          </a:p>
        </p:txBody>
      </p:sp>
      <p:pic>
        <p:nvPicPr>
          <p:cNvPr id="307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l="5051" t="10039" r="11105" b="17989"/>
          <a:stretch>
            <a:fillRect/>
          </a:stretch>
        </p:blipFill>
        <p:spPr bwMode="auto">
          <a:xfrm>
            <a:off x="5216525" y="1600200"/>
            <a:ext cx="3262313"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9CB87CB2-5407-4F62-B2C6-2B9894FDD1C4}"/>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5FFAD587-00F0-42B6-A216-CCE3020266BE}"/>
              </a:ext>
            </a:extLst>
          </p:cNvPr>
          <p:cNvSpPr>
            <a:spLocks noGrp="1"/>
          </p:cNvSpPr>
          <p:nvPr>
            <p:ph type="sldNum" sz="quarter" idx="4"/>
          </p:nvPr>
        </p:nvSpPr>
        <p:spPr/>
        <p:txBody>
          <a:bodyPr/>
          <a:lstStyle/>
          <a:p>
            <a:fld id="{4BEAC4C4-F0A7-4B61-A827-E4198D078267}" type="slidenum">
              <a:rPr lang="en-US" smtClean="0"/>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556951" y="234568"/>
            <a:ext cx="7208107" cy="679832"/>
          </a:xfrm>
          <a:noFill/>
        </p:spPr>
        <p:txBody>
          <a:bodyPr/>
          <a:lstStyle/>
          <a:p>
            <a:pPr eaLnBrk="1" hangingPunct="1"/>
            <a:r>
              <a:rPr lang="en-US" altLang="en-US" sz="3600" dirty="0"/>
              <a:t>CT Ratio Testing with Burden Added</a:t>
            </a:r>
          </a:p>
        </p:txBody>
      </p:sp>
      <p:sp>
        <p:nvSpPr>
          <p:cNvPr id="22531" name="Rectangle 8"/>
          <p:cNvSpPr>
            <a:spLocks noChangeArrowheads="1"/>
          </p:cNvSpPr>
          <p:nvPr/>
        </p:nvSpPr>
        <p:spPr bwMode="auto">
          <a:xfrm>
            <a:off x="7010400" y="1981200"/>
            <a:ext cx="1905000"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 typeface="Wingdings" pitchFamily="2" charset="2"/>
              <a:buChar char="ü"/>
            </a:pPr>
            <a:r>
              <a:rPr lang="en-US" altLang="en-US" sz="1400" dirty="0">
                <a:solidFill>
                  <a:srgbClr val="000000"/>
                </a:solidFill>
              </a:rPr>
              <a:t>Meter Accuracy Test using IR Pulse Detection</a:t>
            </a:r>
          </a:p>
          <a:p>
            <a:pPr eaLnBrk="1" hangingPunct="1">
              <a:spcBef>
                <a:spcPct val="0"/>
              </a:spcBef>
              <a:buFont typeface="Wingdings" pitchFamily="2" charset="2"/>
              <a:buChar char="ü"/>
            </a:pPr>
            <a:r>
              <a:rPr lang="en-US" altLang="en-US" sz="1400" dirty="0">
                <a:solidFill>
                  <a:srgbClr val="000000"/>
                </a:solidFill>
              </a:rPr>
              <a:t>Make connections from Field Tester to Meter Form</a:t>
            </a:r>
          </a:p>
          <a:p>
            <a:pPr eaLnBrk="1" hangingPunct="1">
              <a:spcBef>
                <a:spcPct val="0"/>
              </a:spcBef>
              <a:buFont typeface="Wingdings" pitchFamily="2" charset="2"/>
              <a:buChar char="ü"/>
            </a:pPr>
            <a:r>
              <a:rPr lang="en-US" altLang="en-US" sz="1400" dirty="0">
                <a:solidFill>
                  <a:srgbClr val="000000"/>
                </a:solidFill>
              </a:rPr>
              <a:t>Connect IR Pulse Detector to meter output</a:t>
            </a:r>
          </a:p>
          <a:p>
            <a:pPr eaLnBrk="1" hangingPunct="1">
              <a:spcBef>
                <a:spcPct val="0"/>
              </a:spcBef>
              <a:buFont typeface="Wingdings" pitchFamily="2" charset="2"/>
              <a:buChar char="ü"/>
            </a:pPr>
            <a:r>
              <a:rPr lang="en-US" altLang="en-US" sz="1400" dirty="0">
                <a:solidFill>
                  <a:srgbClr val="000000"/>
                </a:solidFill>
              </a:rPr>
              <a:t>Check pulse indictor</a:t>
            </a:r>
          </a:p>
          <a:p>
            <a:pPr eaLnBrk="1" hangingPunct="1">
              <a:spcBef>
                <a:spcPct val="0"/>
              </a:spcBef>
              <a:buFont typeface="Wingdings" pitchFamily="2" charset="2"/>
              <a:buChar char="ü"/>
            </a:pPr>
            <a:r>
              <a:rPr lang="en-US" altLang="en-US" sz="1400" dirty="0">
                <a:solidFill>
                  <a:srgbClr val="000000"/>
                </a:solidFill>
              </a:rPr>
              <a:t>Pulse Align if necessary </a:t>
            </a:r>
          </a:p>
        </p:txBody>
      </p:sp>
      <p:pic>
        <p:nvPicPr>
          <p:cNvPr id="2253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776413"/>
            <a:ext cx="6626225"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77A39AC5-F6B2-4C9D-9EAD-819750CCE93C}"/>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39FC6B74-50F1-4786-BE8F-AD49A181542F}"/>
              </a:ext>
            </a:extLst>
          </p:cNvPr>
          <p:cNvSpPr>
            <a:spLocks noGrp="1"/>
          </p:cNvSpPr>
          <p:nvPr>
            <p:ph type="sldNum" sz="quarter" idx="4"/>
          </p:nvPr>
        </p:nvSpPr>
        <p:spPr/>
        <p:txBody>
          <a:bodyPr/>
          <a:lstStyle/>
          <a:p>
            <a:fld id="{4BEAC4C4-F0A7-4B61-A827-E4198D078267}" type="slidenum">
              <a:rPr lang="en-US" smtClean="0"/>
              <a:t>20</a:t>
            </a:fld>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556951" y="234568"/>
            <a:ext cx="7208107" cy="679832"/>
          </a:xfrm>
          <a:noFill/>
        </p:spPr>
        <p:txBody>
          <a:bodyPr/>
          <a:lstStyle/>
          <a:p>
            <a:pPr eaLnBrk="1" hangingPunct="1"/>
            <a:r>
              <a:rPr lang="en-US" altLang="en-US" sz="3600" dirty="0"/>
              <a:t>CT Ratio Testing with Burden Added</a:t>
            </a:r>
          </a:p>
        </p:txBody>
      </p:sp>
      <p:pic>
        <p:nvPicPr>
          <p:cNvPr id="2355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3713" y="1676400"/>
            <a:ext cx="8153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96F871C5-FD6A-43E3-9C86-1B545B0A784C}"/>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D453A422-EBA1-4EE9-B895-99B9563FCC16}"/>
              </a:ext>
            </a:extLst>
          </p:cNvPr>
          <p:cNvSpPr>
            <a:spLocks noGrp="1"/>
          </p:cNvSpPr>
          <p:nvPr>
            <p:ph type="sldNum" sz="quarter" idx="4"/>
          </p:nvPr>
        </p:nvSpPr>
        <p:spPr/>
        <p:txBody>
          <a:bodyPr/>
          <a:lstStyle/>
          <a:p>
            <a:fld id="{4BEAC4C4-F0A7-4B61-A827-E4198D078267}" type="slidenum">
              <a:rPr lang="en-US" smtClean="0"/>
              <a:t>21</a:t>
            </a:fld>
            <a:endParaRPr lang="en-US" dirty="0"/>
          </a:p>
        </p:txBody>
      </p:sp>
    </p:spTree>
    <p:custDataLst>
      <p:tags r:id="rId1"/>
    </p:custDataLst>
  </p:cSld>
  <p:clrMapOvr>
    <a:masterClrMapping/>
  </p:clrMapOvr>
  <p:transition spd="slow" advClick="0" advTm="500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556951" y="234568"/>
            <a:ext cx="7208107" cy="679832"/>
          </a:xfrm>
          <a:noFill/>
        </p:spPr>
        <p:txBody>
          <a:bodyPr/>
          <a:lstStyle/>
          <a:p>
            <a:pPr eaLnBrk="1" hangingPunct="1"/>
            <a:r>
              <a:rPr lang="en-US" altLang="en-US" sz="3600" dirty="0"/>
              <a:t>CT Ratio Testing with Burden Added</a:t>
            </a:r>
          </a:p>
        </p:txBody>
      </p:sp>
      <p:pic>
        <p:nvPicPr>
          <p:cNvPr id="2457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579563"/>
            <a:ext cx="8186738" cy="511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76C1B48D-C1B0-4BE2-8528-D235744E446C}"/>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2F2E2F51-3164-45B4-9EBF-9A4A0F46EBDF}"/>
              </a:ext>
            </a:extLst>
          </p:cNvPr>
          <p:cNvSpPr>
            <a:spLocks noGrp="1"/>
          </p:cNvSpPr>
          <p:nvPr>
            <p:ph type="sldNum" sz="quarter" idx="4"/>
          </p:nvPr>
        </p:nvSpPr>
        <p:spPr/>
        <p:txBody>
          <a:bodyPr/>
          <a:lstStyle/>
          <a:p>
            <a:fld id="{4BEAC4C4-F0A7-4B61-A827-E4198D078267}" type="slidenum">
              <a:rPr lang="en-US" smtClean="0"/>
              <a:t>22</a:t>
            </a:fld>
            <a:endParaRPr lang="en-US" dirty="0"/>
          </a:p>
        </p:txBody>
      </p:sp>
    </p:spTree>
    <p:custDataLst>
      <p:tags r:id="rId1"/>
    </p:custDataLst>
  </p:cSld>
  <p:clrMapOvr>
    <a:masterClrMapping/>
  </p:clrMapOvr>
  <p:transition spd="slow" advClick="0" advTm="500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76200"/>
            <a:ext cx="8229600" cy="1143000"/>
          </a:xfrm>
          <a:noFill/>
        </p:spPr>
        <p:txBody>
          <a:bodyPr/>
          <a:lstStyle/>
          <a:p>
            <a:pPr eaLnBrk="1" hangingPunct="1"/>
            <a:r>
              <a:rPr lang="en-US" altLang="en-US" sz="3000" dirty="0"/>
              <a:t>CT Ratio Testing with Burden Added </a:t>
            </a:r>
            <a:br>
              <a:rPr lang="en-US" altLang="en-US" sz="3000" dirty="0"/>
            </a:br>
            <a:r>
              <a:rPr lang="en-US" altLang="en-US" sz="3000" dirty="0"/>
              <a:t>&amp; Ratio Correction Factor</a:t>
            </a:r>
          </a:p>
        </p:txBody>
      </p:sp>
      <p:pic>
        <p:nvPicPr>
          <p:cNvPr id="2560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538288"/>
            <a:ext cx="8001000" cy="463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4EBB2109-D574-4FAC-B986-10ED56C49DF7}"/>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7CB7FBE3-1EF8-42CE-8D76-969E91A86F02}"/>
              </a:ext>
            </a:extLst>
          </p:cNvPr>
          <p:cNvSpPr>
            <a:spLocks noGrp="1"/>
          </p:cNvSpPr>
          <p:nvPr>
            <p:ph type="sldNum" sz="quarter" idx="4"/>
          </p:nvPr>
        </p:nvSpPr>
        <p:spPr/>
        <p:txBody>
          <a:bodyPr/>
          <a:lstStyle/>
          <a:p>
            <a:fld id="{4BEAC4C4-F0A7-4B61-A827-E4198D078267}" type="slidenum">
              <a:rPr lang="en-US" smtClean="0"/>
              <a:t>23</a:t>
            </a:fld>
            <a:endParaRPr lang="en-US" dirty="0"/>
          </a:p>
        </p:txBody>
      </p:sp>
    </p:spTree>
    <p:custDataLst>
      <p:tags r:id="rId1"/>
    </p:custDataLst>
  </p:cSld>
  <p:clrMapOvr>
    <a:masterClrMapping/>
  </p:clrMapOvr>
  <p:transition spd="slow" advClick="0" advTm="500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556951" y="152400"/>
            <a:ext cx="7208107" cy="679832"/>
          </a:xfrm>
          <a:noFill/>
        </p:spPr>
        <p:txBody>
          <a:bodyPr/>
          <a:lstStyle/>
          <a:p>
            <a:pPr eaLnBrk="1" hangingPunct="1"/>
            <a:r>
              <a:rPr lang="en-US" altLang="en-US" dirty="0"/>
              <a:t>Phantom Load Testing</a:t>
            </a:r>
          </a:p>
        </p:txBody>
      </p:sp>
      <p:sp>
        <p:nvSpPr>
          <p:cNvPr id="26627" name="Rectangle 8"/>
          <p:cNvSpPr>
            <a:spLocks noChangeArrowheads="1"/>
          </p:cNvSpPr>
          <p:nvPr/>
        </p:nvSpPr>
        <p:spPr bwMode="auto">
          <a:xfrm>
            <a:off x="4724400" y="1752600"/>
            <a:ext cx="419100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 typeface="Wingdings" pitchFamily="2" charset="2"/>
              <a:buChar char="ü"/>
            </a:pPr>
            <a:r>
              <a:rPr lang="en-US" altLang="en-US" sz="1800" dirty="0">
                <a:solidFill>
                  <a:srgbClr val="000000"/>
                </a:solidFill>
              </a:rPr>
              <a:t>Determine the TA ( Test Amps) from Meter Faceplate</a:t>
            </a:r>
          </a:p>
          <a:p>
            <a:pPr eaLnBrk="1" hangingPunct="1">
              <a:spcBef>
                <a:spcPct val="0"/>
              </a:spcBef>
              <a:buFont typeface="Wingdings" pitchFamily="2" charset="2"/>
              <a:buChar char="ü"/>
            </a:pPr>
            <a:r>
              <a:rPr lang="en-US" altLang="en-US" sz="1800" dirty="0">
                <a:solidFill>
                  <a:srgbClr val="000000"/>
                </a:solidFill>
              </a:rPr>
              <a:t>Ensure Safety shorting switch and test jack have been disengaged</a:t>
            </a:r>
          </a:p>
          <a:p>
            <a:pPr eaLnBrk="1" hangingPunct="1">
              <a:spcBef>
                <a:spcPct val="0"/>
              </a:spcBef>
              <a:buFont typeface="Wingdings" pitchFamily="2" charset="2"/>
              <a:buChar char="ü"/>
            </a:pPr>
            <a:r>
              <a:rPr lang="en-US" altLang="en-US" sz="1800" dirty="0">
                <a:solidFill>
                  <a:srgbClr val="000000"/>
                </a:solidFill>
              </a:rPr>
              <a:t>Make connections from Field Tester to Meter Form using jumper EZ Clips. </a:t>
            </a:r>
          </a:p>
          <a:p>
            <a:pPr eaLnBrk="1" hangingPunct="1">
              <a:spcBef>
                <a:spcPct val="0"/>
              </a:spcBef>
              <a:buFont typeface="Wingdings" pitchFamily="2" charset="2"/>
              <a:buChar char="ü"/>
            </a:pPr>
            <a:r>
              <a:rPr lang="en-US" altLang="en-US" sz="1800" dirty="0">
                <a:solidFill>
                  <a:srgbClr val="000000"/>
                </a:solidFill>
              </a:rPr>
              <a:t>Connect IR Pulse Detector to meter output</a:t>
            </a:r>
          </a:p>
          <a:p>
            <a:pPr eaLnBrk="1" hangingPunct="1">
              <a:spcBef>
                <a:spcPct val="0"/>
              </a:spcBef>
              <a:buFont typeface="Wingdings" pitchFamily="2" charset="2"/>
              <a:buChar char="ü"/>
            </a:pPr>
            <a:r>
              <a:rPr lang="en-US" altLang="en-US" sz="1800" dirty="0">
                <a:solidFill>
                  <a:srgbClr val="000000"/>
                </a:solidFill>
              </a:rPr>
              <a:t>Check pulse indictor</a:t>
            </a:r>
          </a:p>
          <a:p>
            <a:pPr eaLnBrk="1" hangingPunct="1">
              <a:spcBef>
                <a:spcPct val="0"/>
              </a:spcBef>
              <a:buFont typeface="Wingdings" pitchFamily="2" charset="2"/>
              <a:buChar char="ü"/>
            </a:pPr>
            <a:r>
              <a:rPr lang="en-US" altLang="en-US" sz="1800" dirty="0">
                <a:solidFill>
                  <a:srgbClr val="000000"/>
                </a:solidFill>
              </a:rPr>
              <a:t>Pulse Align if necessary </a:t>
            </a:r>
          </a:p>
        </p:txBody>
      </p:sp>
      <p:pic>
        <p:nvPicPr>
          <p:cNvPr id="26628"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9925" y="1676400"/>
            <a:ext cx="3825875" cy="459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3CDD6403-884C-467C-81DB-BEEDECD75510}"/>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46DDA8BC-351E-4395-BD3D-55AEA20E7074}"/>
              </a:ext>
            </a:extLst>
          </p:cNvPr>
          <p:cNvSpPr>
            <a:spLocks noGrp="1"/>
          </p:cNvSpPr>
          <p:nvPr>
            <p:ph type="sldNum" sz="quarter" idx="4"/>
          </p:nvPr>
        </p:nvSpPr>
        <p:spPr/>
        <p:txBody>
          <a:bodyPr/>
          <a:lstStyle/>
          <a:p>
            <a:fld id="{4BEAC4C4-F0A7-4B61-A827-E4198D078267}" type="slidenum">
              <a:rPr lang="en-US" smtClean="0"/>
              <a:t>24</a:t>
            </a:fld>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556951" y="152400"/>
            <a:ext cx="7208107" cy="679832"/>
          </a:xfrm>
          <a:noFill/>
        </p:spPr>
        <p:txBody>
          <a:bodyPr/>
          <a:lstStyle/>
          <a:p>
            <a:pPr eaLnBrk="1" hangingPunct="1"/>
            <a:r>
              <a:rPr lang="en-US" altLang="en-US" dirty="0"/>
              <a:t>Phantom Load Testing</a:t>
            </a:r>
          </a:p>
        </p:txBody>
      </p:sp>
      <p:sp>
        <p:nvSpPr>
          <p:cNvPr id="27651" name="Rectangle 8"/>
          <p:cNvSpPr>
            <a:spLocks noChangeArrowheads="1"/>
          </p:cNvSpPr>
          <p:nvPr/>
        </p:nvSpPr>
        <p:spPr bwMode="auto">
          <a:xfrm>
            <a:off x="4876800" y="1752600"/>
            <a:ext cx="38100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 typeface="Wingdings" pitchFamily="2" charset="2"/>
              <a:buChar char="ü"/>
            </a:pPr>
            <a:r>
              <a:rPr lang="en-US" altLang="en-US" sz="1800" dirty="0">
                <a:solidFill>
                  <a:srgbClr val="000000"/>
                </a:solidFill>
              </a:rPr>
              <a:t>Determine the TA ( Test Amps) from Meter Faceplate</a:t>
            </a:r>
          </a:p>
          <a:p>
            <a:pPr eaLnBrk="1" hangingPunct="1">
              <a:spcBef>
                <a:spcPct val="0"/>
              </a:spcBef>
              <a:buFont typeface="Wingdings" pitchFamily="2" charset="2"/>
              <a:buChar char="ü"/>
            </a:pPr>
            <a:r>
              <a:rPr lang="en-US" altLang="en-US" sz="1800" dirty="0">
                <a:solidFill>
                  <a:srgbClr val="000000"/>
                </a:solidFill>
              </a:rPr>
              <a:t>Ensure Safety shorting switch and test jack have been disengaged</a:t>
            </a:r>
          </a:p>
          <a:p>
            <a:pPr eaLnBrk="1" hangingPunct="1">
              <a:spcBef>
                <a:spcPct val="0"/>
              </a:spcBef>
              <a:buFont typeface="Wingdings" pitchFamily="2" charset="2"/>
              <a:buChar char="ü"/>
            </a:pPr>
            <a:r>
              <a:rPr lang="en-US" altLang="en-US" sz="1800" dirty="0">
                <a:solidFill>
                  <a:srgbClr val="000000"/>
                </a:solidFill>
              </a:rPr>
              <a:t>Make connections from Field Tester to Meter Form using jumper EZ Clips. </a:t>
            </a:r>
          </a:p>
          <a:p>
            <a:pPr eaLnBrk="1" hangingPunct="1">
              <a:spcBef>
                <a:spcPct val="0"/>
              </a:spcBef>
              <a:buFont typeface="Wingdings" pitchFamily="2" charset="2"/>
              <a:buChar char="ü"/>
            </a:pPr>
            <a:r>
              <a:rPr lang="en-US" altLang="en-US" sz="1800" dirty="0">
                <a:solidFill>
                  <a:srgbClr val="000000"/>
                </a:solidFill>
              </a:rPr>
              <a:t>Connect IR Pulse Detector to meter output</a:t>
            </a:r>
          </a:p>
          <a:p>
            <a:pPr eaLnBrk="1" hangingPunct="1">
              <a:spcBef>
                <a:spcPct val="0"/>
              </a:spcBef>
              <a:buFont typeface="Wingdings" pitchFamily="2" charset="2"/>
              <a:buChar char="ü"/>
            </a:pPr>
            <a:r>
              <a:rPr lang="en-US" altLang="en-US" sz="1800" dirty="0">
                <a:solidFill>
                  <a:srgbClr val="000000"/>
                </a:solidFill>
              </a:rPr>
              <a:t>Check pulse indictor</a:t>
            </a:r>
          </a:p>
          <a:p>
            <a:pPr eaLnBrk="1" hangingPunct="1">
              <a:spcBef>
                <a:spcPct val="0"/>
              </a:spcBef>
              <a:buFont typeface="Wingdings" pitchFamily="2" charset="2"/>
              <a:buChar char="ü"/>
            </a:pPr>
            <a:r>
              <a:rPr lang="en-US" altLang="en-US" sz="1800" dirty="0">
                <a:solidFill>
                  <a:srgbClr val="000000"/>
                </a:solidFill>
              </a:rPr>
              <a:t>Pulse Align if necessary </a:t>
            </a:r>
          </a:p>
        </p:txBody>
      </p:sp>
      <p:pic>
        <p:nvPicPr>
          <p:cNvPr id="22530" name="Picture 2" descr="P:\Tesco\Marketing DO NOT MOVE THIS FOLDER\Product images\6330 Meter Site Analyzer\6330 In the Field\APS 10-2020\IMG_080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1600200"/>
            <a:ext cx="3600450" cy="4800600"/>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a:extLst>
              <a:ext uri="{FF2B5EF4-FFF2-40B4-BE49-F238E27FC236}">
                <a16:creationId xmlns:a16="http://schemas.microsoft.com/office/drawing/2014/main" id="{3868C1E5-2185-48E0-A484-0FA052D81DA5}"/>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186ECAB1-A772-4537-AD0B-6BBC7B640B68}"/>
              </a:ext>
            </a:extLst>
          </p:cNvPr>
          <p:cNvSpPr>
            <a:spLocks noGrp="1"/>
          </p:cNvSpPr>
          <p:nvPr>
            <p:ph type="sldNum" sz="quarter" idx="4"/>
          </p:nvPr>
        </p:nvSpPr>
        <p:spPr/>
        <p:txBody>
          <a:bodyPr/>
          <a:lstStyle/>
          <a:p>
            <a:fld id="{4BEAC4C4-F0A7-4B61-A827-E4198D078267}" type="slidenum">
              <a:rPr lang="en-US" smtClean="0"/>
              <a:t>25</a:t>
            </a:fld>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556951" y="152400"/>
            <a:ext cx="7208107" cy="679832"/>
          </a:xfrm>
          <a:noFill/>
        </p:spPr>
        <p:txBody>
          <a:bodyPr/>
          <a:lstStyle/>
          <a:p>
            <a:pPr eaLnBrk="1" hangingPunct="1"/>
            <a:r>
              <a:rPr lang="en-US" altLang="en-US" dirty="0"/>
              <a:t>Phantom Load Testing</a:t>
            </a:r>
          </a:p>
        </p:txBody>
      </p:sp>
      <p:pic>
        <p:nvPicPr>
          <p:cNvPr id="2867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613" y="1968500"/>
            <a:ext cx="5187950" cy="3289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676" name="Rectangle 1"/>
          <p:cNvSpPr>
            <a:spLocks noChangeArrowheads="1"/>
          </p:cNvSpPr>
          <p:nvPr/>
        </p:nvSpPr>
        <p:spPr bwMode="auto">
          <a:xfrm>
            <a:off x="5675313" y="1981200"/>
            <a:ext cx="2928937" cy="369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 typeface="Wingdings" pitchFamily="2" charset="2"/>
              <a:buChar char="ü"/>
            </a:pPr>
            <a:r>
              <a:rPr lang="en-US" altLang="en-US" sz="1800" dirty="0">
                <a:solidFill>
                  <a:srgbClr val="000000"/>
                </a:solidFill>
              </a:rPr>
              <a:t>Determine the TA ( Test Amps) from Meter Faceplate</a:t>
            </a:r>
          </a:p>
          <a:p>
            <a:pPr eaLnBrk="1" hangingPunct="1">
              <a:spcBef>
                <a:spcPct val="0"/>
              </a:spcBef>
              <a:buFont typeface="Wingdings" pitchFamily="2" charset="2"/>
              <a:buChar char="ü"/>
            </a:pPr>
            <a:r>
              <a:rPr lang="en-US" altLang="en-US" sz="1800" dirty="0">
                <a:solidFill>
                  <a:srgbClr val="000000"/>
                </a:solidFill>
              </a:rPr>
              <a:t>Ensure Safety shorting switch and test jack have been disengaged</a:t>
            </a:r>
          </a:p>
          <a:p>
            <a:pPr eaLnBrk="1" hangingPunct="1">
              <a:spcBef>
                <a:spcPct val="0"/>
              </a:spcBef>
              <a:buFont typeface="Wingdings" pitchFamily="2" charset="2"/>
              <a:buChar char="ü"/>
            </a:pPr>
            <a:r>
              <a:rPr lang="en-US" altLang="en-US" sz="1800" dirty="0">
                <a:solidFill>
                  <a:srgbClr val="000000"/>
                </a:solidFill>
              </a:rPr>
              <a:t>Make connections from Field Tester to Meter Form using jumper EZ Clips. </a:t>
            </a:r>
          </a:p>
          <a:p>
            <a:pPr eaLnBrk="1" hangingPunct="1">
              <a:spcBef>
                <a:spcPct val="0"/>
              </a:spcBef>
              <a:buFont typeface="Wingdings" pitchFamily="2" charset="2"/>
              <a:buChar char="ü"/>
            </a:pPr>
            <a:r>
              <a:rPr lang="en-US" altLang="en-US" sz="1800" dirty="0">
                <a:solidFill>
                  <a:srgbClr val="000000"/>
                </a:solidFill>
              </a:rPr>
              <a:t>Connect IR Pulse Detector to meter output</a:t>
            </a:r>
          </a:p>
          <a:p>
            <a:pPr eaLnBrk="1" hangingPunct="1">
              <a:spcBef>
                <a:spcPct val="0"/>
              </a:spcBef>
              <a:buFont typeface="Wingdings" pitchFamily="2" charset="2"/>
              <a:buChar char="ü"/>
            </a:pPr>
            <a:r>
              <a:rPr lang="en-US" altLang="en-US" sz="1800" dirty="0">
                <a:solidFill>
                  <a:srgbClr val="000000"/>
                </a:solidFill>
              </a:rPr>
              <a:t>Check pulse indictor</a:t>
            </a:r>
          </a:p>
          <a:p>
            <a:pPr eaLnBrk="1" hangingPunct="1">
              <a:spcBef>
                <a:spcPct val="0"/>
              </a:spcBef>
              <a:buFont typeface="Wingdings" pitchFamily="2" charset="2"/>
              <a:buChar char="ü"/>
            </a:pPr>
            <a:r>
              <a:rPr lang="en-US" altLang="en-US" sz="1800" dirty="0">
                <a:solidFill>
                  <a:srgbClr val="000000"/>
                </a:solidFill>
              </a:rPr>
              <a:t>Pulse Align if necessary </a:t>
            </a:r>
          </a:p>
        </p:txBody>
      </p:sp>
      <p:sp>
        <p:nvSpPr>
          <p:cNvPr id="2" name="Footer Placeholder 1">
            <a:extLst>
              <a:ext uri="{FF2B5EF4-FFF2-40B4-BE49-F238E27FC236}">
                <a16:creationId xmlns:a16="http://schemas.microsoft.com/office/drawing/2014/main" id="{08A2F8F1-CBF6-4A3C-94A1-9E7A0D325FAB}"/>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8A8177E2-3C9C-442E-B041-0E6439C970E7}"/>
              </a:ext>
            </a:extLst>
          </p:cNvPr>
          <p:cNvSpPr>
            <a:spLocks noGrp="1"/>
          </p:cNvSpPr>
          <p:nvPr>
            <p:ph type="sldNum" sz="quarter" idx="4"/>
          </p:nvPr>
        </p:nvSpPr>
        <p:spPr/>
        <p:txBody>
          <a:bodyPr/>
          <a:lstStyle/>
          <a:p>
            <a:fld id="{4BEAC4C4-F0A7-4B61-A827-E4198D078267}" type="slidenum">
              <a:rPr lang="en-US" smtClean="0"/>
              <a:t>26</a:t>
            </a:fld>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556951" y="152400"/>
            <a:ext cx="7208107" cy="679832"/>
          </a:xfrm>
          <a:noFill/>
        </p:spPr>
        <p:txBody>
          <a:bodyPr/>
          <a:lstStyle/>
          <a:p>
            <a:pPr eaLnBrk="1" hangingPunct="1"/>
            <a:r>
              <a:rPr lang="en-US" altLang="en-US" dirty="0"/>
              <a:t>Phantom Load Testing</a:t>
            </a:r>
          </a:p>
        </p:txBody>
      </p:sp>
      <p:sp>
        <p:nvSpPr>
          <p:cNvPr id="29699" name="Rectangle 8"/>
          <p:cNvSpPr>
            <a:spLocks noChangeArrowheads="1"/>
          </p:cNvSpPr>
          <p:nvPr/>
        </p:nvSpPr>
        <p:spPr bwMode="auto">
          <a:xfrm>
            <a:off x="5334000" y="1752600"/>
            <a:ext cx="3810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a:solidFill>
                  <a:srgbClr val="000000"/>
                </a:solidFill>
              </a:rPr>
              <a:t> </a:t>
            </a:r>
          </a:p>
        </p:txBody>
      </p:sp>
      <p:pic>
        <p:nvPicPr>
          <p:cNvPr id="29700" name="Picture 6" descr="C:\Users\John Carroll\Desktop\Tesco\6330 Project\APS Demo Field Test October 2020\PL Test FL-LL-PF AP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50" y="1698625"/>
            <a:ext cx="5143500" cy="291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3276600"/>
            <a:ext cx="4953000" cy="26670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Footer Placeholder 1">
            <a:extLst>
              <a:ext uri="{FF2B5EF4-FFF2-40B4-BE49-F238E27FC236}">
                <a16:creationId xmlns:a16="http://schemas.microsoft.com/office/drawing/2014/main" id="{E1AF49BA-7819-4EE5-926E-ED249E3FD294}"/>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F9F16622-573C-4EB4-8637-49818095F038}"/>
              </a:ext>
            </a:extLst>
          </p:cNvPr>
          <p:cNvSpPr>
            <a:spLocks noGrp="1"/>
          </p:cNvSpPr>
          <p:nvPr>
            <p:ph type="sldNum" sz="quarter" idx="4"/>
          </p:nvPr>
        </p:nvSpPr>
        <p:spPr/>
        <p:txBody>
          <a:bodyPr/>
          <a:lstStyle/>
          <a:p>
            <a:fld id="{4BEAC4C4-F0A7-4B61-A827-E4198D078267}" type="slidenum">
              <a:rPr lang="en-US" smtClean="0"/>
              <a:t>27</a:t>
            </a:fld>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556951" y="152400"/>
            <a:ext cx="7208107" cy="679832"/>
          </a:xfrm>
          <a:noFill/>
        </p:spPr>
        <p:txBody>
          <a:bodyPr/>
          <a:lstStyle/>
          <a:p>
            <a:pPr eaLnBrk="1" hangingPunct="1"/>
            <a:r>
              <a:rPr lang="en-US" altLang="en-US" dirty="0"/>
              <a:t>Demagnetization Testing</a:t>
            </a:r>
          </a:p>
        </p:txBody>
      </p:sp>
      <p:sp>
        <p:nvSpPr>
          <p:cNvPr id="30723" name="Rectangle 8"/>
          <p:cNvSpPr>
            <a:spLocks noChangeArrowheads="1"/>
          </p:cNvSpPr>
          <p:nvPr/>
        </p:nvSpPr>
        <p:spPr bwMode="auto">
          <a:xfrm>
            <a:off x="5334000" y="1752600"/>
            <a:ext cx="3810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a:solidFill>
                  <a:srgbClr val="000000"/>
                </a:solidFill>
              </a:rPr>
              <a:t> </a:t>
            </a:r>
          </a:p>
        </p:txBody>
      </p:sp>
      <p:pic>
        <p:nvPicPr>
          <p:cNvPr id="3072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150" y="2262188"/>
            <a:ext cx="5313363"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5754688" y="1936750"/>
            <a:ext cx="3124200" cy="4278313"/>
          </a:xfrm>
          <a:prstGeom prst="rect">
            <a:avLst/>
          </a:prstGeom>
        </p:spPr>
        <p:txBody>
          <a:bodyPr>
            <a:spAutoFit/>
          </a:bodyPr>
          <a:lstStyle/>
          <a:p>
            <a:pPr marL="285750" indent="-285750">
              <a:buFont typeface="Wingdings" panose="05000000000000000000" pitchFamily="2" charset="2"/>
              <a:buChar char="ü"/>
              <a:defRPr/>
            </a:pPr>
            <a:r>
              <a:rPr lang="en-US" sz="1600" dirty="0"/>
              <a:t>Current transformers (CTs) show large errors when they are magnetized by dc current. This error can be reduced after proper demagnetization. </a:t>
            </a:r>
          </a:p>
          <a:p>
            <a:pPr>
              <a:defRPr/>
            </a:pPr>
            <a:endParaRPr lang="en-US" sz="1600" dirty="0"/>
          </a:p>
          <a:p>
            <a:pPr marL="285750" indent="-285750">
              <a:buFont typeface="Wingdings" panose="05000000000000000000" pitchFamily="2" charset="2"/>
              <a:buChar char="ü"/>
              <a:defRPr/>
            </a:pPr>
            <a:r>
              <a:rPr lang="en-US" sz="1600" dirty="0"/>
              <a:t>One of the methods to demagnetize the CT is to increase the core flux by increasing its burden. This method enables to restore the nominal precision of the heavily magnetized CT from 2.5% back to 0.2% without interruption of the CT operation.</a:t>
            </a:r>
          </a:p>
        </p:txBody>
      </p:sp>
      <p:sp>
        <p:nvSpPr>
          <p:cNvPr id="3" name="Footer Placeholder 2">
            <a:extLst>
              <a:ext uri="{FF2B5EF4-FFF2-40B4-BE49-F238E27FC236}">
                <a16:creationId xmlns:a16="http://schemas.microsoft.com/office/drawing/2014/main" id="{C2A288E4-86B2-4D87-A8D2-63EB252CF755}"/>
              </a:ext>
            </a:extLst>
          </p:cNvPr>
          <p:cNvSpPr>
            <a:spLocks noGrp="1"/>
          </p:cNvSpPr>
          <p:nvPr>
            <p:ph type="ftr" sz="quarter" idx="3"/>
          </p:nvPr>
        </p:nvSpPr>
        <p:spPr/>
        <p:txBody>
          <a:bodyPr/>
          <a:lstStyle/>
          <a:p>
            <a:r>
              <a:rPr lang="en-US"/>
              <a:t>tescometering.com</a:t>
            </a:r>
            <a:endParaRPr lang="en-US" dirty="0"/>
          </a:p>
        </p:txBody>
      </p:sp>
      <p:sp>
        <p:nvSpPr>
          <p:cNvPr id="4" name="Slide Number Placeholder 3">
            <a:extLst>
              <a:ext uri="{FF2B5EF4-FFF2-40B4-BE49-F238E27FC236}">
                <a16:creationId xmlns:a16="http://schemas.microsoft.com/office/drawing/2014/main" id="{0CA80333-FD56-47D2-8B14-89291C449F47}"/>
              </a:ext>
            </a:extLst>
          </p:cNvPr>
          <p:cNvSpPr>
            <a:spLocks noGrp="1"/>
          </p:cNvSpPr>
          <p:nvPr>
            <p:ph type="sldNum" sz="quarter" idx="4"/>
          </p:nvPr>
        </p:nvSpPr>
        <p:spPr/>
        <p:txBody>
          <a:bodyPr/>
          <a:lstStyle/>
          <a:p>
            <a:fld id="{4BEAC4C4-F0A7-4B61-A827-E4198D078267}" type="slidenum">
              <a:rPr lang="en-US" smtClean="0"/>
              <a:t>28</a:t>
            </a:fld>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556951" y="152400"/>
            <a:ext cx="7208107" cy="679832"/>
          </a:xfrm>
          <a:noFill/>
        </p:spPr>
        <p:txBody>
          <a:bodyPr/>
          <a:lstStyle/>
          <a:p>
            <a:pPr eaLnBrk="1" hangingPunct="1"/>
            <a:r>
              <a:rPr lang="en-US" altLang="en-US" dirty="0"/>
              <a:t>Admittance Testing</a:t>
            </a:r>
          </a:p>
        </p:txBody>
      </p:sp>
      <p:sp>
        <p:nvSpPr>
          <p:cNvPr id="2" name="Footer Placeholder 1">
            <a:extLst>
              <a:ext uri="{FF2B5EF4-FFF2-40B4-BE49-F238E27FC236}">
                <a16:creationId xmlns:a16="http://schemas.microsoft.com/office/drawing/2014/main" id="{FA7CBC08-FA4E-42F4-B33B-5652E13882C8}"/>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6E8C1D88-C546-46A6-B338-94F406DD64CA}"/>
              </a:ext>
            </a:extLst>
          </p:cNvPr>
          <p:cNvSpPr>
            <a:spLocks noGrp="1"/>
          </p:cNvSpPr>
          <p:nvPr>
            <p:ph type="sldNum" sz="quarter" idx="4"/>
          </p:nvPr>
        </p:nvSpPr>
        <p:spPr/>
        <p:txBody>
          <a:bodyPr/>
          <a:lstStyle/>
          <a:p>
            <a:fld id="{4BEAC4C4-F0A7-4B61-A827-E4198D078267}" type="slidenum">
              <a:rPr lang="en-US" smtClean="0"/>
              <a:t>29</a:t>
            </a:fld>
            <a:endParaRPr lang="en-US" dirty="0"/>
          </a:p>
        </p:txBody>
      </p:sp>
      <p:sp>
        <p:nvSpPr>
          <p:cNvPr id="31747" name="Rectangle 8"/>
          <p:cNvSpPr>
            <a:spLocks noChangeArrowheads="1"/>
          </p:cNvSpPr>
          <p:nvPr/>
        </p:nvSpPr>
        <p:spPr bwMode="auto">
          <a:xfrm>
            <a:off x="5334000" y="1752600"/>
            <a:ext cx="3810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a:solidFill>
                  <a:srgbClr val="000000"/>
                </a:solidFill>
              </a:rPr>
              <a:t> </a:t>
            </a:r>
          </a:p>
        </p:txBody>
      </p:sp>
      <p:pic>
        <p:nvPicPr>
          <p:cNvPr id="3174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700" y="1939925"/>
            <a:ext cx="5407025" cy="3244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749" name="Rectangle 4"/>
          <p:cNvSpPr>
            <a:spLocks noChangeArrowheads="1"/>
          </p:cNvSpPr>
          <p:nvPr/>
        </p:nvSpPr>
        <p:spPr bwMode="auto">
          <a:xfrm>
            <a:off x="5943600" y="2114550"/>
            <a:ext cx="2590800" cy="11430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dirty="0"/>
          </a:p>
        </p:txBody>
      </p:sp>
      <p:sp>
        <p:nvSpPr>
          <p:cNvPr id="5" name="Rectangle 5"/>
          <p:cNvSpPr>
            <a:spLocks noChangeArrowheads="1"/>
          </p:cNvSpPr>
          <p:nvPr/>
        </p:nvSpPr>
        <p:spPr bwMode="auto">
          <a:xfrm>
            <a:off x="6019800" y="1846263"/>
            <a:ext cx="1927225" cy="380365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53920" tIns="31740" rIns="0" bIns="15870" anchor="ctr">
            <a:spAutoFit/>
          </a:bodyPr>
          <a:lstStyle>
            <a:lvl1pPr eaLnBrk="0" hangingPunct="0">
              <a:defRPr>
                <a:solidFill>
                  <a:schemeClr val="tx1"/>
                </a:solidFill>
                <a:latin typeface="Arial" pitchFamily="34" charset="0"/>
              </a:defRPr>
            </a:lvl1pPr>
            <a:lvl2pPr eaLnBrk="0" hangingPunct="0">
              <a:defRPr>
                <a:solidFill>
                  <a:schemeClr val="tx1"/>
                </a:solidFill>
                <a:latin typeface="Arial" pitchFamily="34" charset="0"/>
              </a:defRPr>
            </a:lvl2pPr>
            <a:lvl3pPr eaLnBrk="0" hangingPunct="0">
              <a:defRPr>
                <a:solidFill>
                  <a:schemeClr val="tx1"/>
                </a:solidFill>
                <a:latin typeface="Arial" pitchFamily="34" charset="0"/>
              </a:defRPr>
            </a:lvl3pPr>
            <a:lvl4pPr eaLnBrk="0" hangingPunct="0">
              <a:defRPr>
                <a:solidFill>
                  <a:schemeClr val="tx1"/>
                </a:solidFill>
                <a:latin typeface="Arial" pitchFamily="34" charset="0"/>
              </a:defRPr>
            </a:lvl4pPr>
            <a:lvl5pPr eaLnBrk="0" hangingPunct="0">
              <a:defRPr>
                <a:solidFill>
                  <a:schemeClr val="tx1"/>
                </a:solidFill>
                <a:latin typeface="Arial" pitchFamily="34" charset="0"/>
              </a:defRPr>
            </a:lvl5pPr>
            <a:lvl6pPr eaLnBrk="0" fontAlgn="base" hangingPunct="0">
              <a:spcBef>
                <a:spcPct val="0"/>
              </a:spcBef>
              <a:spcAft>
                <a:spcPct val="0"/>
              </a:spcAft>
              <a:defRPr>
                <a:solidFill>
                  <a:schemeClr val="tx1"/>
                </a:solidFill>
                <a:latin typeface="Arial" pitchFamily="34" charset="0"/>
              </a:defRPr>
            </a:lvl6pPr>
            <a:lvl7pPr eaLnBrk="0" fontAlgn="base" hangingPunct="0">
              <a:spcBef>
                <a:spcPct val="0"/>
              </a:spcBef>
              <a:spcAft>
                <a:spcPct val="0"/>
              </a:spcAft>
              <a:defRPr>
                <a:solidFill>
                  <a:schemeClr val="tx1"/>
                </a:solidFill>
                <a:latin typeface="Arial" pitchFamily="34" charset="0"/>
              </a:defRPr>
            </a:lvl7pPr>
            <a:lvl8pPr eaLnBrk="0" fontAlgn="base" hangingPunct="0">
              <a:spcBef>
                <a:spcPct val="0"/>
              </a:spcBef>
              <a:spcAft>
                <a:spcPct val="0"/>
              </a:spcAft>
              <a:defRPr>
                <a:solidFill>
                  <a:schemeClr val="tx1"/>
                </a:solidFill>
                <a:latin typeface="Arial" pitchFamily="34" charset="0"/>
              </a:defRPr>
            </a:lvl8pPr>
            <a:lvl9pPr eaLnBrk="0" fontAlgn="base" hangingPunct="0">
              <a:spcBef>
                <a:spcPct val="0"/>
              </a:spcBef>
              <a:spcAft>
                <a:spcPct val="0"/>
              </a:spcAft>
              <a:defRPr>
                <a:solidFill>
                  <a:schemeClr val="tx1"/>
                </a:solidFill>
                <a:latin typeface="Arial" pitchFamily="34" charset="0"/>
              </a:defRPr>
            </a:lvl9pPr>
          </a:lstStyle>
          <a:p>
            <a:pPr marL="285750" indent="-285750">
              <a:buFont typeface="Wingdings" panose="05000000000000000000" pitchFamily="2" charset="2"/>
              <a:buChar char="ü"/>
              <a:defRPr/>
            </a:pPr>
            <a:r>
              <a:rPr lang="en-US" altLang="en-US" sz="1600" b="1" dirty="0">
                <a:solidFill>
                  <a:srgbClr val="202122"/>
                </a:solidFill>
                <a:cs typeface="Arial" pitchFamily="34" charset="0"/>
              </a:rPr>
              <a:t>admittance</a:t>
            </a:r>
            <a:r>
              <a:rPr lang="en-US" altLang="en-US" sz="1600" dirty="0">
                <a:solidFill>
                  <a:srgbClr val="202122"/>
                </a:solidFill>
                <a:cs typeface="Arial" pitchFamily="34" charset="0"/>
              </a:rPr>
              <a:t> is a measure of how easily a circuit or device will allow a current to flow. It is defined as the reciprocal of impedance.</a:t>
            </a:r>
            <a:r>
              <a:rPr lang="en-US" altLang="en-US" sz="1600" dirty="0">
                <a:solidFill>
                  <a:srgbClr val="0B0080"/>
                </a:solidFill>
                <a:cs typeface="Arial" pitchFamily="34" charset="0"/>
              </a:rPr>
              <a:t> </a:t>
            </a:r>
          </a:p>
          <a:p>
            <a:pPr marL="285750" indent="-285750">
              <a:buFont typeface="Wingdings" panose="05000000000000000000" pitchFamily="2" charset="2"/>
              <a:buChar char="ü"/>
              <a:defRPr/>
            </a:pPr>
            <a:endParaRPr lang="en-US" altLang="en-US" sz="1600" dirty="0">
              <a:solidFill>
                <a:srgbClr val="0B0080"/>
              </a:solidFill>
              <a:cs typeface="Arial" pitchFamily="34" charset="0"/>
            </a:endParaRPr>
          </a:p>
          <a:p>
            <a:pPr marL="285750" indent="-285750">
              <a:buFont typeface="Wingdings" panose="05000000000000000000" pitchFamily="2" charset="2"/>
              <a:buChar char="ü"/>
              <a:defRPr/>
            </a:pPr>
            <a:r>
              <a:rPr lang="en-US" altLang="en-US" sz="1600" dirty="0">
                <a:solidFill>
                  <a:srgbClr val="202122"/>
                </a:solidFill>
                <a:cs typeface="Arial" pitchFamily="34" charset="0"/>
              </a:rPr>
              <a:t>The SI Unit of admittance is the (symbol S) </a:t>
            </a:r>
            <a:endParaRPr lang="en-US" altLang="en-US" sz="1600" dirty="0"/>
          </a:p>
          <a:p>
            <a:pPr lvl="1" indent="-457200">
              <a:defRPr/>
            </a:pPr>
            <a:r>
              <a:rPr lang="en-US" altLang="en-US" sz="1000" dirty="0">
                <a:solidFill>
                  <a:srgbClr val="202122"/>
                </a:solidFill>
                <a:cs typeface="Arial" pitchFamily="34" charset="0"/>
              </a:rPr>
              <a:t>  </a:t>
            </a:r>
            <a:endParaRPr lang="en-US" altLang="en-US" sz="1900" dirty="0">
              <a:solidFill>
                <a:srgbClr val="202122"/>
              </a:solidFill>
              <a:cs typeface="Arial" pitchFamily="34" charset="0"/>
            </a:endParaRPr>
          </a:p>
          <a:p>
            <a:pPr>
              <a:defRPr/>
            </a:pPr>
            <a:endParaRPr lang="en-US" altLang="en-US" sz="1000" dirty="0">
              <a:solidFill>
                <a:srgbClr val="202122"/>
              </a:solidFill>
              <a:cs typeface="Arial" pitchFamily="34" charset="0"/>
            </a:endParaRPr>
          </a:p>
        </p:txBody>
      </p:sp>
      <p:sp>
        <p:nvSpPr>
          <p:cNvPr id="31751" name="AutoShape 6" descr="Y\equiv {\frac {1}{Z}}\,"/>
          <p:cNvSpPr>
            <a:spLocks noChangeAspect="1" noChangeArrowheads="1"/>
          </p:cNvSpPr>
          <p:nvPr/>
        </p:nvSpPr>
        <p:spPr bwMode="auto">
          <a:xfrm>
            <a:off x="288925" y="3127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556951" y="158368"/>
            <a:ext cx="7208107" cy="679832"/>
          </a:xfrm>
          <a:noFill/>
        </p:spPr>
        <p:txBody>
          <a:bodyPr/>
          <a:lstStyle/>
          <a:p>
            <a:pPr eaLnBrk="1" hangingPunct="1"/>
            <a:r>
              <a:rPr lang="en-US" altLang="en-US" dirty="0">
                <a:solidFill>
                  <a:srgbClr val="FF0000"/>
                </a:solidFill>
              </a:rPr>
              <a:t>Transformer Rated Metering</a:t>
            </a:r>
          </a:p>
        </p:txBody>
      </p:sp>
      <p:sp>
        <p:nvSpPr>
          <p:cNvPr id="3" name="Rectangle 2"/>
          <p:cNvSpPr/>
          <p:nvPr/>
        </p:nvSpPr>
        <p:spPr>
          <a:xfrm>
            <a:off x="304800" y="1905000"/>
            <a:ext cx="4438650" cy="3632200"/>
          </a:xfrm>
          <a:prstGeom prst="rect">
            <a:avLst/>
          </a:prstGeom>
        </p:spPr>
        <p:txBody>
          <a:bodyPr>
            <a:spAutoFit/>
          </a:bodyPr>
          <a:lstStyle/>
          <a:p>
            <a:pPr marL="285750" indent="-285750">
              <a:spcAft>
                <a:spcPts val="1200"/>
              </a:spcAft>
              <a:buFont typeface="Arial" panose="020B0604020202020204" pitchFamily="34" charset="0"/>
              <a:buChar char="•"/>
              <a:defRPr/>
            </a:pPr>
            <a:r>
              <a:rPr lang="en-US" altLang="en-US" sz="2000" dirty="0"/>
              <a:t>Meter measures scaled down representation of the load.</a:t>
            </a:r>
          </a:p>
          <a:p>
            <a:pPr marL="285750" indent="-285750">
              <a:spcAft>
                <a:spcPts val="1200"/>
              </a:spcAft>
              <a:buFont typeface="Arial" panose="020B0604020202020204" pitchFamily="34" charset="0"/>
              <a:buChar char="•"/>
              <a:defRPr/>
            </a:pPr>
            <a:r>
              <a:rPr lang="en-US" altLang="en-US" sz="2000" dirty="0"/>
              <a:t>Scaling is accomplished by the use of external current transformers (CTs) and sometimes voltage transformers or PTs).</a:t>
            </a:r>
          </a:p>
          <a:p>
            <a:pPr marL="285750" indent="-285750">
              <a:spcAft>
                <a:spcPts val="1200"/>
              </a:spcAft>
              <a:buFont typeface="Arial" panose="020B0604020202020204" pitchFamily="34" charset="0"/>
              <a:buChar char="•"/>
              <a:defRPr/>
            </a:pPr>
            <a:r>
              <a:rPr lang="en-US" altLang="en-US" sz="2000" dirty="0"/>
              <a:t>The meter is NOT part of the circuit</a:t>
            </a:r>
          </a:p>
          <a:p>
            <a:pPr marL="285750" indent="-285750">
              <a:spcAft>
                <a:spcPts val="1200"/>
              </a:spcAft>
              <a:buFont typeface="Arial" panose="020B0604020202020204" pitchFamily="34" charset="0"/>
              <a:buChar char="•"/>
              <a:defRPr/>
            </a:pPr>
            <a:r>
              <a:rPr lang="en-US" altLang="en-US" sz="2000" dirty="0"/>
              <a:t>When the meter is removed from the socket, power to the customer is not effected.</a:t>
            </a:r>
          </a:p>
        </p:txBody>
      </p:sp>
      <p:pic>
        <p:nvPicPr>
          <p:cNvPr id="5124" name="Picture 7" descr="factory_001"/>
          <p:cNvPicPr>
            <a:picLocks noChangeAspect="1" noChangeArrowheads="1"/>
          </p:cNvPicPr>
          <p:nvPr/>
        </p:nvPicPr>
        <p:blipFill>
          <a:blip r:embed="rId2">
            <a:extLst>
              <a:ext uri="{28A0092B-C50C-407E-A947-70E740481C1C}">
                <a14:useLocalDpi xmlns:a14="http://schemas.microsoft.com/office/drawing/2010/main" val="0"/>
              </a:ext>
            </a:extLst>
          </a:blip>
          <a:srcRect b="33940"/>
          <a:stretch>
            <a:fillRect/>
          </a:stretch>
        </p:blipFill>
        <p:spPr bwMode="auto">
          <a:xfrm>
            <a:off x="4610100" y="1925638"/>
            <a:ext cx="4089400" cy="3495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Footer Placeholder 1">
            <a:extLst>
              <a:ext uri="{FF2B5EF4-FFF2-40B4-BE49-F238E27FC236}">
                <a16:creationId xmlns:a16="http://schemas.microsoft.com/office/drawing/2014/main" id="{9B7AABC6-6543-458C-9FCB-E1FE60D60A63}"/>
              </a:ext>
            </a:extLst>
          </p:cNvPr>
          <p:cNvSpPr>
            <a:spLocks noGrp="1"/>
          </p:cNvSpPr>
          <p:nvPr>
            <p:ph type="ftr" sz="quarter" idx="3"/>
          </p:nvPr>
        </p:nvSpPr>
        <p:spPr/>
        <p:txBody>
          <a:bodyPr/>
          <a:lstStyle/>
          <a:p>
            <a:r>
              <a:rPr lang="en-US"/>
              <a:t>tescometering.com</a:t>
            </a:r>
            <a:endParaRPr lang="en-US" dirty="0"/>
          </a:p>
        </p:txBody>
      </p:sp>
      <p:sp>
        <p:nvSpPr>
          <p:cNvPr id="4" name="Slide Number Placeholder 3">
            <a:extLst>
              <a:ext uri="{FF2B5EF4-FFF2-40B4-BE49-F238E27FC236}">
                <a16:creationId xmlns:a16="http://schemas.microsoft.com/office/drawing/2014/main" id="{7932A195-6A7D-4156-B0B0-11AE6B7A6817}"/>
              </a:ext>
            </a:extLst>
          </p:cNvPr>
          <p:cNvSpPr>
            <a:spLocks noGrp="1"/>
          </p:cNvSpPr>
          <p:nvPr>
            <p:ph type="sldNum" sz="quarter" idx="4"/>
          </p:nvPr>
        </p:nvSpPr>
        <p:spPr/>
        <p:txBody>
          <a:bodyPr/>
          <a:lstStyle/>
          <a:p>
            <a:fld id="{4BEAC4C4-F0A7-4B61-A827-E4198D078267}" type="slidenum">
              <a:rPr lang="en-US" smtClean="0"/>
              <a:t>3</a:t>
            </a:fld>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556951" y="152400"/>
            <a:ext cx="7208107" cy="679832"/>
          </a:xfrm>
          <a:noFill/>
        </p:spPr>
        <p:txBody>
          <a:bodyPr/>
          <a:lstStyle/>
          <a:p>
            <a:pPr eaLnBrk="1" hangingPunct="1"/>
            <a:r>
              <a:rPr lang="en-US" altLang="en-US" dirty="0"/>
              <a:t>Harmonics Testing</a:t>
            </a:r>
          </a:p>
        </p:txBody>
      </p:sp>
      <p:sp>
        <p:nvSpPr>
          <p:cNvPr id="2" name="Footer Placeholder 1">
            <a:extLst>
              <a:ext uri="{FF2B5EF4-FFF2-40B4-BE49-F238E27FC236}">
                <a16:creationId xmlns:a16="http://schemas.microsoft.com/office/drawing/2014/main" id="{68E6921F-32A1-4908-ABD7-7CAFD0F19EE1}"/>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F6DEE726-C7AD-4B95-98AF-6E35C65632B4}"/>
              </a:ext>
            </a:extLst>
          </p:cNvPr>
          <p:cNvSpPr>
            <a:spLocks noGrp="1"/>
          </p:cNvSpPr>
          <p:nvPr>
            <p:ph type="sldNum" sz="quarter" idx="4"/>
          </p:nvPr>
        </p:nvSpPr>
        <p:spPr/>
        <p:txBody>
          <a:bodyPr/>
          <a:lstStyle/>
          <a:p>
            <a:fld id="{4BEAC4C4-F0A7-4B61-A827-E4198D078267}" type="slidenum">
              <a:rPr lang="en-US" smtClean="0"/>
              <a:t>30</a:t>
            </a:fld>
            <a:endParaRPr lang="en-US" dirty="0"/>
          </a:p>
        </p:txBody>
      </p:sp>
      <p:sp>
        <p:nvSpPr>
          <p:cNvPr id="32771" name="Rectangle 8"/>
          <p:cNvSpPr>
            <a:spLocks noChangeArrowheads="1"/>
          </p:cNvSpPr>
          <p:nvPr/>
        </p:nvSpPr>
        <p:spPr bwMode="auto">
          <a:xfrm>
            <a:off x="5334000" y="1752600"/>
            <a:ext cx="3810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a:solidFill>
                  <a:srgbClr val="000000"/>
                </a:solidFill>
              </a:rPr>
              <a:t> </a:t>
            </a:r>
          </a:p>
        </p:txBody>
      </p:sp>
      <p:sp>
        <p:nvSpPr>
          <p:cNvPr id="32772" name="Rectangle 4"/>
          <p:cNvSpPr>
            <a:spLocks noChangeArrowheads="1"/>
          </p:cNvSpPr>
          <p:nvPr/>
        </p:nvSpPr>
        <p:spPr bwMode="auto">
          <a:xfrm>
            <a:off x="5715000" y="2339975"/>
            <a:ext cx="2819400" cy="83185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marL="285750" indent="-28575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 typeface="Wingdings" pitchFamily="2" charset="2"/>
              <a:buChar char="ü"/>
            </a:pPr>
            <a:r>
              <a:rPr lang="en-US" altLang="en-US" sz="1800" dirty="0"/>
              <a:t>Harmonics are integer frequencies often found with non linear loads.</a:t>
            </a:r>
          </a:p>
        </p:txBody>
      </p:sp>
      <p:sp>
        <p:nvSpPr>
          <p:cNvPr id="32773" name="Rectangle 5"/>
          <p:cNvSpPr>
            <a:spLocks noChangeArrowheads="1"/>
          </p:cNvSpPr>
          <p:nvPr/>
        </p:nvSpPr>
        <p:spPr bwMode="auto">
          <a:xfrm>
            <a:off x="6088063" y="3594100"/>
            <a:ext cx="2239962" cy="2032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53920" tIns="31740" rIns="0" bIns="15870"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000" dirty="0">
              <a:solidFill>
                <a:srgbClr val="202122"/>
              </a:solidFill>
              <a:cs typeface="Arial" charset="0"/>
            </a:endParaRPr>
          </a:p>
        </p:txBody>
      </p:sp>
      <p:sp>
        <p:nvSpPr>
          <p:cNvPr id="32774" name="AutoShape 6" descr="Y\equiv {\frac {1}{Z}}\,"/>
          <p:cNvSpPr>
            <a:spLocks noChangeAspect="1" noChangeArrowheads="1"/>
          </p:cNvSpPr>
          <p:nvPr/>
        </p:nvSpPr>
        <p:spPr bwMode="auto">
          <a:xfrm>
            <a:off x="288925" y="3127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p>
        </p:txBody>
      </p:sp>
      <p:pic>
        <p:nvPicPr>
          <p:cNvPr id="3277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325" y="1524000"/>
            <a:ext cx="4352925" cy="2543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77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6588" y="4191000"/>
            <a:ext cx="4314825" cy="2581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777" name="TextBox 1"/>
          <p:cNvSpPr txBox="1">
            <a:spLocks noChangeArrowheads="1"/>
          </p:cNvSpPr>
          <p:nvPr/>
        </p:nvSpPr>
        <p:spPr bwMode="auto">
          <a:xfrm>
            <a:off x="533400" y="4724400"/>
            <a:ext cx="23622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dirty="0"/>
              <a:t>THD=Total Harmonic Distortion</a:t>
            </a:r>
          </a:p>
          <a:p>
            <a:pPr algn="ctr" eaLnBrk="1" hangingPunct="1"/>
            <a:r>
              <a:rPr lang="en-US" altLang="en-US" dirty="0"/>
              <a:t>Vthd &lt;5%</a:t>
            </a:r>
          </a:p>
          <a:p>
            <a:pPr algn="ctr" eaLnBrk="1" hangingPunct="1"/>
            <a:endParaRPr lang="en-US" altLang="en-US" sz="1200" dirty="0"/>
          </a:p>
          <a:p>
            <a:pPr algn="ctr" eaLnBrk="1" hangingPunct="1"/>
            <a:endParaRPr lang="en-US" altLang="en-US" sz="12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556951" y="234568"/>
            <a:ext cx="7208107" cy="679832"/>
          </a:xfrm>
          <a:noFill/>
        </p:spPr>
        <p:txBody>
          <a:bodyPr/>
          <a:lstStyle/>
          <a:p>
            <a:pPr eaLnBrk="1" hangingPunct="1"/>
            <a:r>
              <a:rPr lang="en-US" altLang="en-US" sz="4000" dirty="0"/>
              <a:t>Harmonics Testing-Waveforms</a:t>
            </a:r>
          </a:p>
        </p:txBody>
      </p:sp>
      <p:sp>
        <p:nvSpPr>
          <p:cNvPr id="2" name="Footer Placeholder 1">
            <a:extLst>
              <a:ext uri="{FF2B5EF4-FFF2-40B4-BE49-F238E27FC236}">
                <a16:creationId xmlns:a16="http://schemas.microsoft.com/office/drawing/2014/main" id="{FA632F9C-9E91-49E6-8DE5-30490EB1E3CD}"/>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E010F181-9ED7-4AD6-A1B1-147CCAA11AEF}"/>
              </a:ext>
            </a:extLst>
          </p:cNvPr>
          <p:cNvSpPr>
            <a:spLocks noGrp="1"/>
          </p:cNvSpPr>
          <p:nvPr>
            <p:ph type="sldNum" sz="quarter" idx="4"/>
          </p:nvPr>
        </p:nvSpPr>
        <p:spPr/>
        <p:txBody>
          <a:bodyPr/>
          <a:lstStyle/>
          <a:p>
            <a:fld id="{4BEAC4C4-F0A7-4B61-A827-E4198D078267}" type="slidenum">
              <a:rPr lang="en-US" smtClean="0"/>
              <a:t>31</a:t>
            </a:fld>
            <a:endParaRPr lang="en-US" dirty="0"/>
          </a:p>
        </p:txBody>
      </p:sp>
      <p:sp>
        <p:nvSpPr>
          <p:cNvPr id="33795" name="Rectangle 8"/>
          <p:cNvSpPr>
            <a:spLocks noChangeArrowheads="1"/>
          </p:cNvSpPr>
          <p:nvPr/>
        </p:nvSpPr>
        <p:spPr bwMode="auto">
          <a:xfrm>
            <a:off x="5334000" y="1752600"/>
            <a:ext cx="3810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a:solidFill>
                  <a:srgbClr val="000000"/>
                </a:solidFill>
              </a:rPr>
              <a:t> </a:t>
            </a:r>
          </a:p>
        </p:txBody>
      </p:sp>
      <p:sp>
        <p:nvSpPr>
          <p:cNvPr id="33796" name="Rectangle 4"/>
          <p:cNvSpPr>
            <a:spLocks noChangeArrowheads="1"/>
          </p:cNvSpPr>
          <p:nvPr/>
        </p:nvSpPr>
        <p:spPr bwMode="auto">
          <a:xfrm>
            <a:off x="6672263" y="1676400"/>
            <a:ext cx="1981200" cy="437038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marL="285750" indent="-28575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 typeface="Wingdings" pitchFamily="2" charset="2"/>
              <a:buChar char="ü"/>
            </a:pPr>
            <a:r>
              <a:rPr lang="en-US" altLang="en-US" sz="1400" b="1" dirty="0"/>
              <a:t>Harmonics </a:t>
            </a:r>
            <a:r>
              <a:rPr lang="en-US" altLang="en-US" sz="1400" dirty="0"/>
              <a:t> are generated as a voltage or current at an integer frequency of the system, produced by the action of non-linear loads such as rectifiers, discharge lighting, or switch mode power supplies.</a:t>
            </a:r>
          </a:p>
          <a:p>
            <a:pPr>
              <a:spcBef>
                <a:spcPct val="0"/>
              </a:spcBef>
              <a:buFont typeface="Wingdings" pitchFamily="2" charset="2"/>
              <a:buChar char="ü"/>
            </a:pPr>
            <a:endParaRPr lang="en-US" altLang="en-US" sz="1400" dirty="0"/>
          </a:p>
          <a:p>
            <a:pPr>
              <a:spcBef>
                <a:spcPct val="0"/>
              </a:spcBef>
              <a:buFont typeface="Wingdings" pitchFamily="2" charset="2"/>
              <a:buChar char="ü"/>
            </a:pPr>
            <a:r>
              <a:rPr lang="en-US" altLang="en-US" sz="1400" dirty="0">
                <a:solidFill>
                  <a:srgbClr val="202122"/>
                </a:solidFill>
              </a:rPr>
              <a:t>Harmonic frequencies in the power grid are a frequent cause of power quality problems</a:t>
            </a:r>
            <a:r>
              <a:rPr lang="en-US" altLang="en-US" sz="1200" dirty="0">
                <a:solidFill>
                  <a:srgbClr val="202122"/>
                </a:solidFill>
              </a:rPr>
              <a:t>. </a:t>
            </a:r>
            <a:endParaRPr lang="en-US" altLang="en-US" sz="1800" dirty="0"/>
          </a:p>
          <a:p>
            <a:pPr>
              <a:spcBef>
                <a:spcPct val="0"/>
              </a:spcBef>
              <a:buFont typeface="Wingdings" pitchFamily="2" charset="2"/>
              <a:buChar char="ü"/>
            </a:pPr>
            <a:endParaRPr lang="en-US" altLang="en-US" sz="1800" dirty="0"/>
          </a:p>
        </p:txBody>
      </p:sp>
      <p:sp>
        <p:nvSpPr>
          <p:cNvPr id="33797" name="Rectangle 5"/>
          <p:cNvSpPr>
            <a:spLocks noChangeArrowheads="1"/>
          </p:cNvSpPr>
          <p:nvPr/>
        </p:nvSpPr>
        <p:spPr bwMode="auto">
          <a:xfrm>
            <a:off x="2341563" y="5715000"/>
            <a:ext cx="2239962" cy="20161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53920" tIns="31740" rIns="0" bIns="15870"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000" dirty="0">
              <a:solidFill>
                <a:srgbClr val="202122"/>
              </a:solidFill>
              <a:cs typeface="Arial" charset="0"/>
            </a:endParaRPr>
          </a:p>
        </p:txBody>
      </p:sp>
      <p:sp>
        <p:nvSpPr>
          <p:cNvPr id="33798" name="AutoShape 6" descr="Y\equiv {\frac {1}{Z}}\,"/>
          <p:cNvSpPr>
            <a:spLocks noChangeAspect="1" noChangeArrowheads="1"/>
          </p:cNvSpPr>
          <p:nvPr/>
        </p:nvSpPr>
        <p:spPr bwMode="auto">
          <a:xfrm>
            <a:off x="288925" y="3127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p>
        </p:txBody>
      </p:sp>
      <p:pic>
        <p:nvPicPr>
          <p:cNvPr id="2457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3655" y="1974121"/>
            <a:ext cx="6013669" cy="3131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556951" y="234568"/>
            <a:ext cx="7208107" cy="679832"/>
          </a:xfrm>
          <a:noFill/>
        </p:spPr>
        <p:txBody>
          <a:bodyPr/>
          <a:lstStyle/>
          <a:p>
            <a:pPr eaLnBrk="1" hangingPunct="1"/>
            <a:r>
              <a:rPr lang="en-US" altLang="en-US" sz="4000" dirty="0"/>
              <a:t>Harmonics Testing-Waveforms</a:t>
            </a:r>
          </a:p>
        </p:txBody>
      </p:sp>
      <p:sp>
        <p:nvSpPr>
          <p:cNvPr id="4" name="Footer Placeholder 3">
            <a:extLst>
              <a:ext uri="{FF2B5EF4-FFF2-40B4-BE49-F238E27FC236}">
                <a16:creationId xmlns:a16="http://schemas.microsoft.com/office/drawing/2014/main" id="{E1F9A00F-80AB-4F0F-85B5-578842AA66FF}"/>
              </a:ext>
            </a:extLst>
          </p:cNvPr>
          <p:cNvSpPr>
            <a:spLocks noGrp="1"/>
          </p:cNvSpPr>
          <p:nvPr>
            <p:ph type="ftr" sz="quarter" idx="3"/>
          </p:nvPr>
        </p:nvSpPr>
        <p:spPr/>
        <p:txBody>
          <a:bodyPr/>
          <a:lstStyle/>
          <a:p>
            <a:r>
              <a:rPr lang="en-US"/>
              <a:t>tescometering.com</a:t>
            </a:r>
            <a:endParaRPr lang="en-US" dirty="0"/>
          </a:p>
        </p:txBody>
      </p:sp>
      <p:sp>
        <p:nvSpPr>
          <p:cNvPr id="5" name="Slide Number Placeholder 4">
            <a:extLst>
              <a:ext uri="{FF2B5EF4-FFF2-40B4-BE49-F238E27FC236}">
                <a16:creationId xmlns:a16="http://schemas.microsoft.com/office/drawing/2014/main" id="{60AE02A8-4AE6-49D1-BD2D-8A3ED4E01ADE}"/>
              </a:ext>
            </a:extLst>
          </p:cNvPr>
          <p:cNvSpPr>
            <a:spLocks noGrp="1"/>
          </p:cNvSpPr>
          <p:nvPr>
            <p:ph type="sldNum" sz="quarter" idx="4"/>
          </p:nvPr>
        </p:nvSpPr>
        <p:spPr/>
        <p:txBody>
          <a:bodyPr/>
          <a:lstStyle/>
          <a:p>
            <a:fld id="{4BEAC4C4-F0A7-4B61-A827-E4198D078267}" type="slidenum">
              <a:rPr lang="en-US" smtClean="0"/>
              <a:t>32</a:t>
            </a:fld>
            <a:endParaRPr lang="en-US" dirty="0"/>
          </a:p>
        </p:txBody>
      </p:sp>
      <p:sp>
        <p:nvSpPr>
          <p:cNvPr id="33795" name="Rectangle 8"/>
          <p:cNvSpPr>
            <a:spLocks noChangeArrowheads="1"/>
          </p:cNvSpPr>
          <p:nvPr/>
        </p:nvSpPr>
        <p:spPr bwMode="auto">
          <a:xfrm>
            <a:off x="5334000" y="1752600"/>
            <a:ext cx="3810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a:solidFill>
                  <a:srgbClr val="000000"/>
                </a:solidFill>
              </a:rPr>
              <a:t> </a:t>
            </a:r>
          </a:p>
        </p:txBody>
      </p:sp>
      <p:sp>
        <p:nvSpPr>
          <p:cNvPr id="33796" name="Rectangle 4"/>
          <p:cNvSpPr>
            <a:spLocks noChangeArrowheads="1"/>
          </p:cNvSpPr>
          <p:nvPr/>
        </p:nvSpPr>
        <p:spPr bwMode="auto">
          <a:xfrm>
            <a:off x="2535936" y="1508309"/>
            <a:ext cx="4267199" cy="30777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lvl1pPr marL="285750" indent="-28575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indent="0" algn="ctr">
              <a:spcBef>
                <a:spcPct val="0"/>
              </a:spcBef>
              <a:buNone/>
            </a:pPr>
            <a:r>
              <a:rPr lang="en-US" altLang="en-US" sz="2000" dirty="0">
                <a:solidFill>
                  <a:srgbClr val="000000"/>
                </a:solidFill>
              </a:rPr>
              <a:t>What is the problem with Harmonics? </a:t>
            </a:r>
          </a:p>
        </p:txBody>
      </p:sp>
      <p:sp>
        <p:nvSpPr>
          <p:cNvPr id="33797" name="Rectangle 5"/>
          <p:cNvSpPr>
            <a:spLocks noChangeArrowheads="1"/>
          </p:cNvSpPr>
          <p:nvPr/>
        </p:nvSpPr>
        <p:spPr bwMode="auto">
          <a:xfrm>
            <a:off x="2341563" y="5715000"/>
            <a:ext cx="2239962" cy="20161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53920" tIns="31740" rIns="0" bIns="15870"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000" dirty="0">
              <a:solidFill>
                <a:srgbClr val="202122"/>
              </a:solidFill>
              <a:cs typeface="Arial" charset="0"/>
            </a:endParaRPr>
          </a:p>
        </p:txBody>
      </p:sp>
      <p:sp>
        <p:nvSpPr>
          <p:cNvPr id="33798" name="AutoShape 6" descr="Y\equiv {\frac {1}{Z}}\,"/>
          <p:cNvSpPr>
            <a:spLocks noChangeAspect="1" noChangeArrowheads="1"/>
          </p:cNvSpPr>
          <p:nvPr/>
        </p:nvSpPr>
        <p:spPr bwMode="auto">
          <a:xfrm>
            <a:off x="288925" y="3127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solidFill>
                <a:srgbClr val="000000"/>
              </a:solidFill>
            </a:endParaRPr>
          </a:p>
        </p:txBody>
      </p:sp>
      <p:pic>
        <p:nvPicPr>
          <p:cNvPr id="2253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725" y="2018211"/>
            <a:ext cx="3657600" cy="36967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648199" y="2514600"/>
            <a:ext cx="3962401" cy="2339102"/>
          </a:xfrm>
          <a:prstGeom prst="rect">
            <a:avLst/>
          </a:prstGeom>
          <a:noFill/>
        </p:spPr>
        <p:txBody>
          <a:bodyPr wrap="square" rtlCol="0">
            <a:spAutoFit/>
          </a:bodyPr>
          <a:lstStyle/>
          <a:p>
            <a:pPr algn="ctr"/>
            <a:r>
              <a:rPr lang="en-US" sz="2000" dirty="0">
                <a:solidFill>
                  <a:srgbClr val="FF0000"/>
                </a:solidFill>
                <a:latin typeface="Arial Black" panose="020B0A04020102020204" pitchFamily="34" charset="0"/>
              </a:rPr>
              <a:t>HEAT</a:t>
            </a:r>
            <a:r>
              <a:rPr lang="en-US" dirty="0"/>
              <a:t>. </a:t>
            </a:r>
          </a:p>
          <a:p>
            <a:pPr marL="285750" indent="-285750">
              <a:buFont typeface="Wingdings" panose="05000000000000000000" pitchFamily="2" charset="2"/>
              <a:buChar char="ü"/>
            </a:pPr>
            <a:r>
              <a:rPr lang="en-US" dirty="0"/>
              <a:t>Can cause significant damage</a:t>
            </a:r>
          </a:p>
          <a:p>
            <a:pPr marL="285750" indent="-285750">
              <a:buFont typeface="Wingdings" panose="05000000000000000000" pitchFamily="2" charset="2"/>
              <a:buChar char="ü"/>
            </a:pPr>
            <a:r>
              <a:rPr lang="en-US" dirty="0"/>
              <a:t>Safety Hazard</a:t>
            </a:r>
          </a:p>
          <a:p>
            <a:pPr marL="285750" indent="-285750">
              <a:buFont typeface="Wingdings" panose="05000000000000000000" pitchFamily="2" charset="2"/>
              <a:buChar char="ü"/>
            </a:pPr>
            <a:r>
              <a:rPr lang="en-US" dirty="0"/>
              <a:t>Poor Power Factor</a:t>
            </a:r>
          </a:p>
          <a:p>
            <a:pPr marL="285750" indent="-285750">
              <a:buFont typeface="Wingdings" panose="05000000000000000000" pitchFamily="2" charset="2"/>
              <a:buChar char="ü"/>
            </a:pPr>
            <a:r>
              <a:rPr lang="en-US" dirty="0"/>
              <a:t>AMI Mesh Interference</a:t>
            </a:r>
          </a:p>
          <a:p>
            <a:pPr marL="285750" indent="-285750">
              <a:buFont typeface="Wingdings" panose="05000000000000000000" pitchFamily="2" charset="2"/>
              <a:buChar char="ü"/>
            </a:pPr>
            <a:r>
              <a:rPr lang="en-US" dirty="0"/>
              <a:t>Transformer Overheating</a:t>
            </a:r>
          </a:p>
          <a:p>
            <a:pPr marL="285750" indent="-285750">
              <a:buFont typeface="Wingdings" panose="05000000000000000000" pitchFamily="2" charset="2"/>
              <a:buChar char="ü"/>
            </a:pPr>
            <a:r>
              <a:rPr lang="en-US" dirty="0"/>
              <a:t>Loss of service</a:t>
            </a:r>
          </a:p>
          <a:p>
            <a:pPr marL="285750" indent="-285750">
              <a:buFont typeface="Wingdings" panose="05000000000000000000" pitchFamily="2" charset="2"/>
              <a:buChar char="ü"/>
            </a:pPr>
            <a:endParaRPr lang="en-US" dirty="0"/>
          </a:p>
        </p:txBody>
      </p:sp>
      <p:sp>
        <p:nvSpPr>
          <p:cNvPr id="3" name="TextBox 2"/>
          <p:cNvSpPr txBox="1"/>
          <p:nvPr/>
        </p:nvSpPr>
        <p:spPr>
          <a:xfrm>
            <a:off x="593725" y="5873755"/>
            <a:ext cx="2971800" cy="261610"/>
          </a:xfrm>
          <a:prstGeom prst="rect">
            <a:avLst/>
          </a:prstGeom>
          <a:noFill/>
        </p:spPr>
        <p:txBody>
          <a:bodyPr wrap="square" rtlCol="0">
            <a:spAutoFit/>
          </a:bodyPr>
          <a:lstStyle/>
          <a:p>
            <a:r>
              <a:rPr lang="en-US" sz="1100" i="1" dirty="0"/>
              <a:t>Image courtesy of irinfo.org</a:t>
            </a:r>
          </a:p>
        </p:txBody>
      </p:sp>
    </p:spTree>
    <p:extLst>
      <p:ext uri="{BB962C8B-B14F-4D97-AF65-F5344CB8AC3E}">
        <p14:creationId xmlns:p14="http://schemas.microsoft.com/office/powerpoint/2010/main" val="4079527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532"/>
                                        </p:tgtEl>
                                        <p:attrNameLst>
                                          <p:attrName>style.visibility</p:attrName>
                                        </p:attrNameLst>
                                      </p:cBhvr>
                                      <p:to>
                                        <p:strVal val="visible"/>
                                      </p:to>
                                    </p:set>
                                    <p:anim calcmode="lin" valueType="num">
                                      <p:cBhvr additive="base">
                                        <p:cTn id="7" dur="500" fill="hold"/>
                                        <p:tgtEl>
                                          <p:spTgt spid="22532"/>
                                        </p:tgtEl>
                                        <p:attrNameLst>
                                          <p:attrName>ppt_x</p:attrName>
                                        </p:attrNameLst>
                                      </p:cBhvr>
                                      <p:tavLst>
                                        <p:tav tm="0">
                                          <p:val>
                                            <p:strVal val="#ppt_x"/>
                                          </p:val>
                                        </p:tav>
                                        <p:tav tm="100000">
                                          <p:val>
                                            <p:strVal val="#ppt_x"/>
                                          </p:val>
                                        </p:tav>
                                      </p:tavLst>
                                    </p:anim>
                                    <p:anim calcmode="lin" valueType="num">
                                      <p:cBhvr additive="base">
                                        <p:cTn id="8" dur="500" fill="hold"/>
                                        <p:tgtEl>
                                          <p:spTgt spid="2253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556951" y="234568"/>
            <a:ext cx="7208107" cy="679832"/>
          </a:xfrm>
          <a:noFill/>
        </p:spPr>
        <p:txBody>
          <a:bodyPr/>
          <a:lstStyle/>
          <a:p>
            <a:pPr eaLnBrk="1" hangingPunct="1"/>
            <a:r>
              <a:rPr lang="en-US" altLang="en-US" sz="4000" dirty="0"/>
              <a:t>Harmonics Testing-Waveforms</a:t>
            </a:r>
          </a:p>
        </p:txBody>
      </p:sp>
      <p:sp>
        <p:nvSpPr>
          <p:cNvPr id="3" name="Footer Placeholder 2">
            <a:extLst>
              <a:ext uri="{FF2B5EF4-FFF2-40B4-BE49-F238E27FC236}">
                <a16:creationId xmlns:a16="http://schemas.microsoft.com/office/drawing/2014/main" id="{A3A6E328-025B-497B-B198-EF87801186E0}"/>
              </a:ext>
            </a:extLst>
          </p:cNvPr>
          <p:cNvSpPr>
            <a:spLocks noGrp="1"/>
          </p:cNvSpPr>
          <p:nvPr>
            <p:ph type="ftr" sz="quarter" idx="3"/>
          </p:nvPr>
        </p:nvSpPr>
        <p:spPr/>
        <p:txBody>
          <a:bodyPr/>
          <a:lstStyle/>
          <a:p>
            <a:r>
              <a:rPr lang="en-US"/>
              <a:t>tescometering.com</a:t>
            </a:r>
            <a:endParaRPr lang="en-US" dirty="0"/>
          </a:p>
        </p:txBody>
      </p:sp>
      <p:sp>
        <p:nvSpPr>
          <p:cNvPr id="4" name="Slide Number Placeholder 3">
            <a:extLst>
              <a:ext uri="{FF2B5EF4-FFF2-40B4-BE49-F238E27FC236}">
                <a16:creationId xmlns:a16="http://schemas.microsoft.com/office/drawing/2014/main" id="{CF059995-A7CE-401D-9A8F-08546F4D033C}"/>
              </a:ext>
            </a:extLst>
          </p:cNvPr>
          <p:cNvSpPr>
            <a:spLocks noGrp="1"/>
          </p:cNvSpPr>
          <p:nvPr>
            <p:ph type="sldNum" sz="quarter" idx="4"/>
          </p:nvPr>
        </p:nvSpPr>
        <p:spPr/>
        <p:txBody>
          <a:bodyPr/>
          <a:lstStyle/>
          <a:p>
            <a:fld id="{4BEAC4C4-F0A7-4B61-A827-E4198D078267}" type="slidenum">
              <a:rPr lang="en-US" smtClean="0"/>
              <a:t>33</a:t>
            </a:fld>
            <a:endParaRPr lang="en-US" dirty="0"/>
          </a:p>
        </p:txBody>
      </p:sp>
      <p:sp>
        <p:nvSpPr>
          <p:cNvPr id="33795" name="Rectangle 8"/>
          <p:cNvSpPr>
            <a:spLocks noChangeArrowheads="1"/>
          </p:cNvSpPr>
          <p:nvPr/>
        </p:nvSpPr>
        <p:spPr bwMode="auto">
          <a:xfrm>
            <a:off x="5334000" y="1752600"/>
            <a:ext cx="3810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a:solidFill>
                  <a:srgbClr val="000000"/>
                </a:solidFill>
              </a:rPr>
              <a:t> </a:t>
            </a:r>
          </a:p>
        </p:txBody>
      </p:sp>
      <p:sp>
        <p:nvSpPr>
          <p:cNvPr id="33796" name="Rectangle 4"/>
          <p:cNvSpPr>
            <a:spLocks noChangeArrowheads="1"/>
          </p:cNvSpPr>
          <p:nvPr/>
        </p:nvSpPr>
        <p:spPr bwMode="auto">
          <a:xfrm>
            <a:off x="2079626" y="1508309"/>
            <a:ext cx="4723510" cy="30777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lvl1pPr marL="285750" indent="-28575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indent="0" algn="ctr">
              <a:spcBef>
                <a:spcPct val="0"/>
              </a:spcBef>
              <a:buNone/>
            </a:pPr>
            <a:r>
              <a:rPr lang="en-US" altLang="en-US" sz="2000" dirty="0">
                <a:solidFill>
                  <a:srgbClr val="000000"/>
                </a:solidFill>
              </a:rPr>
              <a:t>Can we reduce or eliminate Harmonics? </a:t>
            </a:r>
          </a:p>
        </p:txBody>
      </p:sp>
      <p:sp>
        <p:nvSpPr>
          <p:cNvPr id="33797" name="Rectangle 5"/>
          <p:cNvSpPr>
            <a:spLocks noChangeArrowheads="1"/>
          </p:cNvSpPr>
          <p:nvPr/>
        </p:nvSpPr>
        <p:spPr bwMode="auto">
          <a:xfrm>
            <a:off x="2341563" y="5715000"/>
            <a:ext cx="2239962" cy="20161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53920" tIns="31740" rIns="0" bIns="15870"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000" dirty="0">
              <a:solidFill>
                <a:srgbClr val="202122"/>
              </a:solidFill>
              <a:cs typeface="Arial" charset="0"/>
            </a:endParaRPr>
          </a:p>
        </p:txBody>
      </p:sp>
      <p:sp>
        <p:nvSpPr>
          <p:cNvPr id="33798" name="AutoShape 6" descr="Y\equiv {\frac {1}{Z}}\,"/>
          <p:cNvSpPr>
            <a:spLocks noChangeAspect="1" noChangeArrowheads="1"/>
          </p:cNvSpPr>
          <p:nvPr/>
        </p:nvSpPr>
        <p:spPr bwMode="auto">
          <a:xfrm>
            <a:off x="288925" y="3127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solidFill>
                <a:srgbClr val="000000"/>
              </a:solidFill>
            </a:endParaRPr>
          </a:p>
        </p:txBody>
      </p:sp>
      <p:sp>
        <p:nvSpPr>
          <p:cNvPr id="2" name="TextBox 1"/>
          <p:cNvSpPr txBox="1"/>
          <p:nvPr/>
        </p:nvSpPr>
        <p:spPr>
          <a:xfrm>
            <a:off x="593724" y="1981296"/>
            <a:ext cx="8016875" cy="1477328"/>
          </a:xfrm>
          <a:prstGeom prst="rect">
            <a:avLst/>
          </a:prstGeom>
          <a:noFill/>
        </p:spPr>
        <p:txBody>
          <a:bodyPr wrap="square" rtlCol="0">
            <a:spAutoFit/>
          </a:bodyPr>
          <a:lstStyle/>
          <a:p>
            <a:pPr marL="285750" indent="-285750">
              <a:buFont typeface="Wingdings" panose="05000000000000000000" pitchFamily="2" charset="2"/>
              <a:buChar char="ü"/>
            </a:pPr>
            <a:r>
              <a:rPr lang="en-US" dirty="0"/>
              <a:t>Perhaps not eliminate. But we can reduce their impact. </a:t>
            </a:r>
          </a:p>
          <a:p>
            <a:pPr marL="285750" indent="-285750">
              <a:buFont typeface="Wingdings" panose="05000000000000000000" pitchFamily="2" charset="2"/>
              <a:buChar char="ü"/>
            </a:pPr>
            <a:r>
              <a:rPr lang="en-US" dirty="0"/>
              <a:t>We live in non linear world of power where harmonics are generated.</a:t>
            </a:r>
          </a:p>
          <a:p>
            <a:pPr marL="285750" indent="-285750">
              <a:buFont typeface="Wingdings" panose="05000000000000000000" pitchFamily="2" charset="2"/>
              <a:buChar char="ü"/>
            </a:pPr>
            <a:r>
              <a:rPr lang="en-US" dirty="0"/>
              <a:t>PWM conversion and AC Frequency Drive Motors and Pumps.</a:t>
            </a:r>
          </a:p>
          <a:p>
            <a:pPr marL="285750" indent="-285750">
              <a:buFont typeface="Wingdings" panose="05000000000000000000" pitchFamily="2" charset="2"/>
              <a:buChar char="ü"/>
            </a:pPr>
            <a:r>
              <a:rPr lang="en-US" dirty="0"/>
              <a:t>Many thousands of todays electrical products have SWPS devices.</a:t>
            </a:r>
          </a:p>
          <a:p>
            <a:pPr marL="285750" indent="-285750">
              <a:buFont typeface="Wingdings" panose="05000000000000000000" pitchFamily="2" charset="2"/>
              <a:buChar char="ü"/>
            </a:pPr>
            <a:endParaRPr lang="en-US" dirty="0"/>
          </a:p>
        </p:txBody>
      </p:sp>
      <p:pic>
        <p:nvPicPr>
          <p:cNvPr id="23554" name="Picture 2" descr="C:\Users\John Carroll\Desktop\Tesco\6330 Project\SDGE 6330 demo 11-11-20\Phase A V-I Harmonic Zoom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21981" y="3276600"/>
            <a:ext cx="5638800" cy="2900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065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556951" y="234568"/>
            <a:ext cx="7208107" cy="679832"/>
          </a:xfrm>
          <a:noFill/>
        </p:spPr>
        <p:txBody>
          <a:bodyPr/>
          <a:lstStyle/>
          <a:p>
            <a:pPr eaLnBrk="1" hangingPunct="1"/>
            <a:r>
              <a:rPr lang="en-US" altLang="en-US" sz="4000" dirty="0"/>
              <a:t>Harmonics Testing-Waveforms</a:t>
            </a:r>
          </a:p>
        </p:txBody>
      </p:sp>
      <p:sp>
        <p:nvSpPr>
          <p:cNvPr id="5" name="Content Placeholder 4">
            <a:extLst>
              <a:ext uri="{FF2B5EF4-FFF2-40B4-BE49-F238E27FC236}">
                <a16:creationId xmlns:a16="http://schemas.microsoft.com/office/drawing/2014/main" id="{1440FD2A-13D7-4392-B649-D4F02FCBCB67}"/>
              </a:ext>
            </a:extLst>
          </p:cNvPr>
          <p:cNvSpPr>
            <a:spLocks noGrp="1"/>
          </p:cNvSpPr>
          <p:nvPr>
            <p:ph idx="1"/>
          </p:nvPr>
        </p:nvSpPr>
        <p:spPr/>
        <p:txBody>
          <a:bodyPr/>
          <a:lstStyle/>
          <a:p>
            <a:endParaRPr lang="en-US"/>
          </a:p>
        </p:txBody>
      </p:sp>
      <p:sp>
        <p:nvSpPr>
          <p:cNvPr id="3" name="Footer Placeholder 2">
            <a:extLst>
              <a:ext uri="{FF2B5EF4-FFF2-40B4-BE49-F238E27FC236}">
                <a16:creationId xmlns:a16="http://schemas.microsoft.com/office/drawing/2014/main" id="{DECA8751-837A-4D8B-AF00-22DA87B97E21}"/>
              </a:ext>
            </a:extLst>
          </p:cNvPr>
          <p:cNvSpPr>
            <a:spLocks noGrp="1"/>
          </p:cNvSpPr>
          <p:nvPr>
            <p:ph type="ftr" sz="quarter" idx="3"/>
          </p:nvPr>
        </p:nvSpPr>
        <p:spPr/>
        <p:txBody>
          <a:bodyPr/>
          <a:lstStyle/>
          <a:p>
            <a:r>
              <a:rPr lang="en-US"/>
              <a:t>tescometering.com</a:t>
            </a:r>
            <a:endParaRPr lang="en-US" dirty="0"/>
          </a:p>
        </p:txBody>
      </p:sp>
      <p:sp>
        <p:nvSpPr>
          <p:cNvPr id="4" name="Slide Number Placeholder 3">
            <a:extLst>
              <a:ext uri="{FF2B5EF4-FFF2-40B4-BE49-F238E27FC236}">
                <a16:creationId xmlns:a16="http://schemas.microsoft.com/office/drawing/2014/main" id="{0DA7C153-9CFF-4283-A055-41BE82DE2FC0}"/>
              </a:ext>
            </a:extLst>
          </p:cNvPr>
          <p:cNvSpPr>
            <a:spLocks noGrp="1"/>
          </p:cNvSpPr>
          <p:nvPr>
            <p:ph type="sldNum" sz="quarter" idx="4"/>
          </p:nvPr>
        </p:nvSpPr>
        <p:spPr/>
        <p:txBody>
          <a:bodyPr/>
          <a:lstStyle/>
          <a:p>
            <a:fld id="{4BEAC4C4-F0A7-4B61-A827-E4198D078267}" type="slidenum">
              <a:rPr lang="en-US" smtClean="0"/>
              <a:t>34</a:t>
            </a:fld>
            <a:endParaRPr lang="en-US" dirty="0"/>
          </a:p>
        </p:txBody>
      </p:sp>
      <p:sp>
        <p:nvSpPr>
          <p:cNvPr id="33795" name="Rectangle 8"/>
          <p:cNvSpPr>
            <a:spLocks noChangeArrowheads="1"/>
          </p:cNvSpPr>
          <p:nvPr/>
        </p:nvSpPr>
        <p:spPr bwMode="auto">
          <a:xfrm>
            <a:off x="5334000" y="1752600"/>
            <a:ext cx="3810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a:solidFill>
                  <a:srgbClr val="000000"/>
                </a:solidFill>
              </a:rPr>
              <a:t> </a:t>
            </a:r>
          </a:p>
        </p:txBody>
      </p:sp>
      <p:sp>
        <p:nvSpPr>
          <p:cNvPr id="33796" name="Rectangle 4"/>
          <p:cNvSpPr>
            <a:spLocks noChangeArrowheads="1"/>
          </p:cNvSpPr>
          <p:nvPr/>
        </p:nvSpPr>
        <p:spPr bwMode="auto">
          <a:xfrm>
            <a:off x="1409066" y="1648294"/>
            <a:ext cx="5866510" cy="30777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lvl1pPr marL="285750" indent="-28575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indent="0" algn="ctr">
              <a:spcBef>
                <a:spcPct val="0"/>
              </a:spcBef>
              <a:buNone/>
            </a:pPr>
            <a:r>
              <a:rPr lang="en-US" altLang="en-US" sz="2000" dirty="0">
                <a:solidFill>
                  <a:srgbClr val="000000"/>
                </a:solidFill>
              </a:rPr>
              <a:t>How can we reduce the impact of harmonics ?</a:t>
            </a:r>
          </a:p>
        </p:txBody>
      </p:sp>
      <p:sp>
        <p:nvSpPr>
          <p:cNvPr id="33797" name="Rectangle 5"/>
          <p:cNvSpPr>
            <a:spLocks noChangeArrowheads="1"/>
          </p:cNvSpPr>
          <p:nvPr/>
        </p:nvSpPr>
        <p:spPr bwMode="auto">
          <a:xfrm>
            <a:off x="2341563" y="5715000"/>
            <a:ext cx="2239962" cy="20161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53920" tIns="31740" rIns="0" bIns="15870"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000" dirty="0">
              <a:solidFill>
                <a:srgbClr val="202122"/>
              </a:solidFill>
              <a:cs typeface="Arial" charset="0"/>
            </a:endParaRPr>
          </a:p>
        </p:txBody>
      </p:sp>
      <p:sp>
        <p:nvSpPr>
          <p:cNvPr id="33798" name="AutoShape 6" descr="Y\equiv {\frac {1}{Z}}\,"/>
          <p:cNvSpPr>
            <a:spLocks noChangeAspect="1" noChangeArrowheads="1"/>
          </p:cNvSpPr>
          <p:nvPr/>
        </p:nvSpPr>
        <p:spPr bwMode="auto">
          <a:xfrm>
            <a:off x="288925" y="3127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solidFill>
                <a:srgbClr val="000000"/>
              </a:solidFill>
            </a:endParaRPr>
          </a:p>
        </p:txBody>
      </p:sp>
      <p:sp>
        <p:nvSpPr>
          <p:cNvPr id="2" name="TextBox 1"/>
          <p:cNvSpPr txBox="1"/>
          <p:nvPr/>
        </p:nvSpPr>
        <p:spPr>
          <a:xfrm>
            <a:off x="593725" y="2209800"/>
            <a:ext cx="8016875" cy="1477328"/>
          </a:xfrm>
          <a:prstGeom prst="rect">
            <a:avLst/>
          </a:prstGeom>
          <a:noFill/>
        </p:spPr>
        <p:txBody>
          <a:bodyPr wrap="square" rtlCol="0">
            <a:spAutoFit/>
          </a:bodyPr>
          <a:lstStyle/>
          <a:p>
            <a:pPr marL="285750" indent="-285750">
              <a:buFont typeface="Wingdings" panose="05000000000000000000" pitchFamily="2" charset="2"/>
              <a:buChar char="ü"/>
            </a:pPr>
            <a:r>
              <a:rPr lang="en-US" dirty="0"/>
              <a:t>Measure and determine major harmonic condition under customer load.</a:t>
            </a:r>
          </a:p>
          <a:p>
            <a:pPr marL="285750" indent="-285750">
              <a:buFont typeface="Wingdings" panose="05000000000000000000" pitchFamily="2" charset="2"/>
              <a:buChar char="ü"/>
            </a:pPr>
            <a:r>
              <a:rPr lang="en-US" dirty="0"/>
              <a:t>Assess most significant even &amp; odd harmonics. </a:t>
            </a:r>
          </a:p>
          <a:p>
            <a:pPr marL="285750" indent="-285750">
              <a:buFont typeface="Wingdings" panose="05000000000000000000" pitchFamily="2" charset="2"/>
              <a:buChar char="ü"/>
            </a:pPr>
            <a:r>
              <a:rPr lang="en-US" dirty="0"/>
              <a:t>Active Harmonic Filtering can reduce most significant index.</a:t>
            </a:r>
          </a:p>
          <a:p>
            <a:pPr marL="285750" indent="-285750">
              <a:buFont typeface="Wingdings" panose="05000000000000000000" pitchFamily="2" charset="2"/>
              <a:buChar char="ü"/>
            </a:pPr>
            <a:r>
              <a:rPr lang="en-US" dirty="0"/>
              <a:t>Power Factor Correction Capacitor.</a:t>
            </a:r>
          </a:p>
          <a:p>
            <a:pPr marL="285750" indent="-285750">
              <a:buFont typeface="Wingdings" panose="05000000000000000000" pitchFamily="2" charset="2"/>
              <a:buChar char="ü"/>
            </a:pPr>
            <a:endParaRPr lang="en-US" dirty="0"/>
          </a:p>
        </p:txBody>
      </p:sp>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4481" y="3581400"/>
            <a:ext cx="5268319" cy="299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0785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556951" y="152400"/>
            <a:ext cx="7208107" cy="679832"/>
          </a:xfrm>
          <a:noFill/>
        </p:spPr>
        <p:txBody>
          <a:bodyPr/>
          <a:lstStyle/>
          <a:p>
            <a:pPr eaLnBrk="1" hangingPunct="1"/>
            <a:r>
              <a:rPr lang="en-US" altLang="en-US" dirty="0"/>
              <a:t>Periodic Site Inspections…..</a:t>
            </a:r>
          </a:p>
        </p:txBody>
      </p:sp>
      <p:sp>
        <p:nvSpPr>
          <p:cNvPr id="3" name="Rectangle 2"/>
          <p:cNvSpPr/>
          <p:nvPr/>
        </p:nvSpPr>
        <p:spPr>
          <a:xfrm>
            <a:off x="457200" y="1752600"/>
            <a:ext cx="4572000" cy="4524375"/>
          </a:xfrm>
          <a:prstGeom prst="rect">
            <a:avLst/>
          </a:prstGeom>
        </p:spPr>
        <p:txBody>
          <a:bodyPr>
            <a:spAutoFit/>
          </a:bodyPr>
          <a:lstStyle/>
          <a:p>
            <a:pPr algn="ctr">
              <a:defRPr/>
            </a:pPr>
            <a:r>
              <a:rPr lang="en-US" altLang="en-US" b="1" u="sng" kern="0" dirty="0"/>
              <a:t>….Can Discover or Prevent:</a:t>
            </a:r>
          </a:p>
          <a:p>
            <a:pPr marL="342900" indent="-342900">
              <a:buFont typeface="Arial" panose="020B0604020202020204" pitchFamily="34" charset="0"/>
              <a:buChar char="•"/>
              <a:defRPr/>
            </a:pPr>
            <a:endParaRPr lang="en-US" altLang="en-US" kern="0" dirty="0"/>
          </a:p>
          <a:p>
            <a:pPr marL="342900" indent="-342900">
              <a:buFont typeface="Arial" panose="020B0604020202020204" pitchFamily="34" charset="0"/>
              <a:buChar char="•"/>
              <a:defRPr/>
            </a:pPr>
            <a:r>
              <a:rPr lang="en-US" altLang="en-US" kern="0" dirty="0"/>
              <a:t>Billing Errors</a:t>
            </a:r>
          </a:p>
          <a:p>
            <a:pPr marL="342900" indent="-342900">
              <a:buFont typeface="Arial" panose="020B0604020202020204" pitchFamily="34" charset="0"/>
              <a:buChar char="•"/>
              <a:defRPr/>
            </a:pPr>
            <a:r>
              <a:rPr lang="en-US" altLang="en-US" kern="0" dirty="0"/>
              <a:t>Bad Metering set-up</a:t>
            </a:r>
          </a:p>
          <a:p>
            <a:pPr marL="342900" indent="-342900">
              <a:buFont typeface="Arial" panose="020B0604020202020204" pitchFamily="34" charset="0"/>
              <a:buChar char="•"/>
              <a:defRPr/>
            </a:pPr>
            <a:r>
              <a:rPr lang="en-US" altLang="en-US" kern="0" dirty="0"/>
              <a:t>Detect Current Diversion</a:t>
            </a:r>
          </a:p>
          <a:p>
            <a:pPr marL="342900" indent="-342900">
              <a:buFont typeface="Arial" panose="020B0604020202020204" pitchFamily="34" charset="0"/>
              <a:buChar char="•"/>
              <a:defRPr/>
            </a:pPr>
            <a:r>
              <a:rPr lang="en-US" altLang="en-US" kern="0" dirty="0"/>
              <a:t>Identify Potential Safety Issues</a:t>
            </a:r>
          </a:p>
          <a:p>
            <a:pPr marL="342900" indent="-342900">
              <a:buFont typeface="Arial" panose="020B0604020202020204" pitchFamily="34" charset="0"/>
              <a:buChar char="•"/>
              <a:defRPr/>
            </a:pPr>
            <a:r>
              <a:rPr lang="en-US" altLang="en-US" kern="0" dirty="0"/>
              <a:t>Metering Issues (issues not </a:t>
            </a:r>
            <a:br>
              <a:rPr lang="en-US" altLang="en-US" kern="0" dirty="0"/>
            </a:br>
            <a:r>
              <a:rPr lang="en-US" altLang="en-US" kern="0" dirty="0"/>
              <a:t>related to meter accuracy)</a:t>
            </a:r>
          </a:p>
          <a:p>
            <a:pPr marL="342900" indent="-342900">
              <a:buFont typeface="Arial" panose="020B0604020202020204" pitchFamily="34" charset="0"/>
              <a:buChar char="•"/>
              <a:defRPr/>
            </a:pPr>
            <a:r>
              <a:rPr lang="en-US" altLang="en-US" kern="0" dirty="0"/>
              <a:t>AMR/AMI Communications </a:t>
            </a:r>
            <a:r>
              <a:rPr lang="en-US" altLang="en-US" dirty="0"/>
              <a:t>Issues</a:t>
            </a:r>
          </a:p>
          <a:p>
            <a:pPr marL="342900" indent="-342900">
              <a:buFont typeface="Arial" panose="020B0604020202020204" pitchFamily="34" charset="0"/>
              <a:buChar char="•"/>
              <a:defRPr/>
            </a:pPr>
            <a:r>
              <a:rPr lang="en-US" altLang="en-US" dirty="0"/>
              <a:t>The need for Unscheduled Truck Rolls due to Undetected Field Related Issues</a:t>
            </a:r>
          </a:p>
          <a:p>
            <a:pPr marL="342900" indent="-342900">
              <a:buFont typeface="Arial" panose="020B0604020202020204" pitchFamily="34" charset="0"/>
              <a:buChar char="•"/>
              <a:defRPr/>
            </a:pPr>
            <a:r>
              <a:rPr lang="en-US" altLang="en-US" dirty="0"/>
              <a:t>Discrepancies between what is believed to be at a given site versus the actual setup and equipment at the site </a:t>
            </a:r>
          </a:p>
          <a:p>
            <a:pPr marL="342900" indent="-342900">
              <a:buFont typeface="Arial" panose="020B0604020202020204" pitchFamily="34" charset="0"/>
              <a:buChar char="•"/>
              <a:defRPr/>
            </a:pPr>
            <a:endParaRPr lang="en-US" altLang="en-US" dirty="0"/>
          </a:p>
          <a:p>
            <a:pPr marL="342900" indent="-342900">
              <a:buFont typeface="Arial" panose="020B0604020202020204" pitchFamily="34" charset="0"/>
              <a:buChar char="•"/>
              <a:defRPr/>
            </a:pPr>
            <a:endParaRPr lang="en-US" kern="0" dirty="0"/>
          </a:p>
        </p:txBody>
      </p:sp>
      <p:pic>
        <p:nvPicPr>
          <p:cNvPr id="38916"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40350" y="2286000"/>
            <a:ext cx="3344863" cy="250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31EFE57C-245D-4092-840C-95EE8D94BD60}"/>
              </a:ext>
            </a:extLst>
          </p:cNvPr>
          <p:cNvSpPr>
            <a:spLocks noGrp="1"/>
          </p:cNvSpPr>
          <p:nvPr>
            <p:ph type="ftr" sz="quarter" idx="3"/>
          </p:nvPr>
        </p:nvSpPr>
        <p:spPr/>
        <p:txBody>
          <a:bodyPr/>
          <a:lstStyle/>
          <a:p>
            <a:r>
              <a:rPr lang="en-US"/>
              <a:t>tescometering.com</a:t>
            </a:r>
            <a:endParaRPr lang="en-US" dirty="0"/>
          </a:p>
        </p:txBody>
      </p:sp>
      <p:sp>
        <p:nvSpPr>
          <p:cNvPr id="4" name="Slide Number Placeholder 3">
            <a:extLst>
              <a:ext uri="{FF2B5EF4-FFF2-40B4-BE49-F238E27FC236}">
                <a16:creationId xmlns:a16="http://schemas.microsoft.com/office/drawing/2014/main" id="{38DA4E45-E5B8-4198-A5EA-F74912D2922B}"/>
              </a:ext>
            </a:extLst>
          </p:cNvPr>
          <p:cNvSpPr>
            <a:spLocks noGrp="1"/>
          </p:cNvSpPr>
          <p:nvPr>
            <p:ph type="sldNum" sz="quarter" idx="4"/>
          </p:nvPr>
        </p:nvSpPr>
        <p:spPr/>
        <p:txBody>
          <a:bodyPr/>
          <a:lstStyle/>
          <a:p>
            <a:fld id="{4BEAC4C4-F0A7-4B61-A827-E4198D078267}" type="slidenum">
              <a:rPr lang="en-US" smtClean="0"/>
              <a:t>35</a:t>
            </a:fld>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title"/>
          </p:nvPr>
        </p:nvSpPr>
        <p:spPr>
          <a:xfrm>
            <a:off x="990600" y="190146"/>
            <a:ext cx="7739449" cy="679832"/>
          </a:xfrm>
          <a:noFill/>
        </p:spPr>
        <p:txBody>
          <a:bodyPr anchor="ctr"/>
          <a:lstStyle/>
          <a:p>
            <a:pPr eaLnBrk="1" hangingPunct="1"/>
            <a:r>
              <a:rPr lang="en-US" altLang="en-US" dirty="0">
                <a:latin typeface="+mj-lt"/>
                <a:cs typeface="Arial" panose="020B0604020202020204" pitchFamily="34" charset="0"/>
              </a:rPr>
              <a:t>              Questions and Discussion  </a:t>
            </a:r>
          </a:p>
        </p:txBody>
      </p:sp>
      <p:sp>
        <p:nvSpPr>
          <p:cNvPr id="9219" name="Rectangle 5"/>
          <p:cNvSpPr>
            <a:spLocks noGrp="1" noChangeArrowheads="1"/>
          </p:cNvSpPr>
          <p:nvPr>
            <p:ph idx="1"/>
          </p:nvPr>
        </p:nvSpPr>
        <p:spPr>
          <a:noFill/>
        </p:spPr>
        <p:txBody>
          <a:bodyPr/>
          <a:lstStyle/>
          <a:p>
            <a:pPr algn="ctr" eaLnBrk="1" hangingPunct="1">
              <a:buFontTx/>
              <a:buNone/>
            </a:pPr>
            <a:r>
              <a:rPr lang="en-US" altLang="en-US" dirty="0">
                <a:latin typeface="Arial" panose="020B0604020202020204" pitchFamily="34" charset="0"/>
                <a:cs typeface="Arial" panose="020B0604020202020204" pitchFamily="34" charset="0"/>
              </a:rPr>
              <a:t>Tom Lawton</a:t>
            </a:r>
          </a:p>
          <a:p>
            <a:pPr algn="ctr" eaLnBrk="1" hangingPunct="1">
              <a:buFontTx/>
              <a:buNone/>
            </a:pPr>
            <a:r>
              <a:rPr lang="en-US" altLang="en-US" sz="2000" i="1" dirty="0">
                <a:latin typeface="Arial" panose="020B0604020202020204" pitchFamily="34" charset="0"/>
                <a:cs typeface="Arial" panose="020B0604020202020204" pitchFamily="34" charset="0"/>
              </a:rPr>
              <a:t>President</a:t>
            </a:r>
          </a:p>
          <a:p>
            <a:pPr algn="ctr" eaLnBrk="1" hangingPunct="1">
              <a:buFontTx/>
              <a:buNone/>
            </a:pPr>
            <a:r>
              <a:rPr lang="en-US" altLang="en-US" sz="2000" dirty="0">
                <a:solidFill>
                  <a:srgbClr val="FF0000"/>
                </a:solidFill>
                <a:latin typeface="Arial" panose="020B0604020202020204" pitchFamily="34" charset="0"/>
                <a:cs typeface="Arial" panose="020B0604020202020204" pitchFamily="34" charset="0"/>
              </a:rPr>
              <a:t>tom.lawton@tescometering.com</a:t>
            </a:r>
          </a:p>
          <a:p>
            <a:pPr algn="ctr" eaLnBrk="1" hangingPunct="1">
              <a:buFontTx/>
              <a:buNone/>
            </a:pPr>
            <a:endParaRPr lang="en-US" altLang="en-US" sz="1200" dirty="0">
              <a:solidFill>
                <a:srgbClr val="FF0000"/>
              </a:solidFill>
              <a:latin typeface="Arial" panose="020B0604020202020204" pitchFamily="34" charset="0"/>
              <a:cs typeface="Arial" panose="020B0604020202020204" pitchFamily="34" charset="0"/>
            </a:endParaRPr>
          </a:p>
          <a:p>
            <a:pPr algn="ctr" eaLnBrk="1" hangingPunct="1">
              <a:buFontTx/>
              <a:buNone/>
            </a:pPr>
            <a:r>
              <a:rPr lang="en-US" altLang="en-US" sz="2400" b="1" dirty="0">
                <a:latin typeface="Arial" panose="020B0604020202020204" pitchFamily="34" charset="0"/>
                <a:cs typeface="Arial" panose="020B0604020202020204" pitchFamily="34" charset="0"/>
              </a:rPr>
              <a:t>TESCO – The Eastern Specialty Company</a:t>
            </a:r>
            <a:r>
              <a:rPr lang="en-US" altLang="en-US" sz="2400" dirty="0">
                <a:latin typeface="Arial" panose="020B0604020202020204" pitchFamily="34" charset="0"/>
                <a:cs typeface="Arial" panose="020B0604020202020204" pitchFamily="34" charset="0"/>
              </a:rPr>
              <a:t> </a:t>
            </a:r>
          </a:p>
          <a:p>
            <a:pPr algn="ctr" eaLnBrk="1" hangingPunct="1">
              <a:buFontTx/>
              <a:buNone/>
            </a:pPr>
            <a:r>
              <a:rPr lang="en-US" altLang="en-US" sz="1800" i="1" dirty="0">
                <a:latin typeface="Arial" panose="020B0604020202020204" pitchFamily="34" charset="0"/>
                <a:cs typeface="Arial" panose="020B0604020202020204" pitchFamily="34" charset="0"/>
              </a:rPr>
              <a:t>Bristol, PA</a:t>
            </a:r>
          </a:p>
          <a:p>
            <a:pPr algn="ctr" eaLnBrk="1" hangingPunct="1">
              <a:buFontTx/>
              <a:buNone/>
            </a:pPr>
            <a:r>
              <a:rPr lang="en-US" altLang="en-US" sz="2400" dirty="0">
                <a:solidFill>
                  <a:srgbClr val="FF0000"/>
                </a:solidFill>
                <a:latin typeface="Arial" panose="020B0604020202020204" pitchFamily="34" charset="0"/>
                <a:cs typeface="Arial" panose="020B0604020202020204" pitchFamily="34" charset="0"/>
              </a:rPr>
              <a:t>215-228-0500</a:t>
            </a:r>
            <a:endParaRPr lang="en-US" altLang="en-US" sz="2000" dirty="0">
              <a:solidFill>
                <a:srgbClr val="FF0000"/>
              </a:solidFill>
              <a:latin typeface="Arial" panose="020B0604020202020204" pitchFamily="34" charset="0"/>
              <a:cs typeface="Arial" panose="020B0604020202020204" pitchFamily="34" charset="0"/>
            </a:endParaRPr>
          </a:p>
          <a:p>
            <a:pPr algn="ctr" eaLnBrk="1" hangingPunct="1">
              <a:buFontTx/>
              <a:buNone/>
            </a:pPr>
            <a:br>
              <a:rPr lang="en-US" altLang="en-US" sz="2000" dirty="0">
                <a:latin typeface="Arial" panose="020B0604020202020204" pitchFamily="34" charset="0"/>
                <a:cs typeface="Arial" panose="020B0604020202020204" pitchFamily="34" charset="0"/>
              </a:rPr>
            </a:br>
            <a:r>
              <a:rPr lang="en-US" altLang="en-US" sz="2000" dirty="0">
                <a:latin typeface="Arial" panose="020B0604020202020204" pitchFamily="34" charset="0"/>
                <a:cs typeface="Arial" panose="020B0604020202020204" pitchFamily="34" charset="0"/>
              </a:rPr>
              <a:t>This presentation can also be found under Meter Conferences and Schools on the TESCO website: </a:t>
            </a:r>
            <a:r>
              <a:rPr lang="en-US" altLang="en-US" sz="2000" dirty="0">
                <a:solidFill>
                  <a:srgbClr val="FF0000"/>
                </a:solidFill>
                <a:latin typeface="Arial" panose="020B0604020202020204" pitchFamily="34" charset="0"/>
                <a:cs typeface="Arial" panose="020B0604020202020204" pitchFamily="34" charset="0"/>
              </a:rPr>
              <a:t>www.tescometering.com</a:t>
            </a:r>
          </a:p>
          <a:p>
            <a:pPr algn="ctr" eaLnBrk="1" hangingPunct="1">
              <a:buFontTx/>
              <a:buNone/>
            </a:pPr>
            <a:endParaRPr lang="en-US" altLang="en-US" sz="2300" dirty="0">
              <a:solidFill>
                <a:srgbClr val="CC3300"/>
              </a:solidFill>
            </a:endParaRPr>
          </a:p>
        </p:txBody>
      </p:sp>
      <p:pic>
        <p:nvPicPr>
          <p:cNvPr id="9220" name="Picture 7" descr="MC90043151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10668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TextBox 3"/>
          <p:cNvSpPr txBox="1">
            <a:spLocks noChangeArrowheads="1"/>
          </p:cNvSpPr>
          <p:nvPr/>
        </p:nvSpPr>
        <p:spPr bwMode="auto">
          <a:xfrm>
            <a:off x="914400" y="5757862"/>
            <a:ext cx="7696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400" b="1" dirty="0">
                <a:solidFill>
                  <a:srgbClr val="2F549D"/>
                </a:solidFill>
              </a:rPr>
              <a:t>ISO 9001:2015 Certified Quality Company</a:t>
            </a:r>
          </a:p>
          <a:p>
            <a:pPr algn="ctr" eaLnBrk="1" hangingPunct="1">
              <a:spcBef>
                <a:spcPct val="0"/>
              </a:spcBef>
              <a:buFontTx/>
              <a:buNone/>
            </a:pPr>
            <a:r>
              <a:rPr lang="en-US" altLang="en-US" sz="1400" b="1" dirty="0">
                <a:solidFill>
                  <a:srgbClr val="2F549D"/>
                </a:solidFill>
              </a:rPr>
              <a:t>ISO 17025:2017 Accredited Laboratory</a:t>
            </a:r>
          </a:p>
        </p:txBody>
      </p:sp>
      <p:sp>
        <p:nvSpPr>
          <p:cNvPr id="2" name="Footer Placeholder 1">
            <a:extLst>
              <a:ext uri="{FF2B5EF4-FFF2-40B4-BE49-F238E27FC236}">
                <a16:creationId xmlns:a16="http://schemas.microsoft.com/office/drawing/2014/main" id="{C607D5B1-ADAF-4F49-8D96-6CDC9F02E67A}"/>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156650D4-11A6-4714-BAB1-701FFC2DB70F}"/>
              </a:ext>
            </a:extLst>
          </p:cNvPr>
          <p:cNvSpPr>
            <a:spLocks noGrp="1"/>
          </p:cNvSpPr>
          <p:nvPr>
            <p:ph type="sldNum" sz="quarter" idx="4"/>
          </p:nvPr>
        </p:nvSpPr>
        <p:spPr/>
        <p:txBody>
          <a:bodyPr/>
          <a:lstStyle/>
          <a:p>
            <a:fld id="{4BEAC4C4-F0A7-4B61-A827-E4198D078267}" type="slidenum">
              <a:rPr lang="en-US" smtClean="0"/>
              <a:t>36</a:t>
            </a:fld>
            <a:endParaRPr lang="en-US" dirty="0"/>
          </a:p>
        </p:txBody>
      </p:sp>
    </p:spTree>
    <p:extLst>
      <p:ext uri="{BB962C8B-B14F-4D97-AF65-F5344CB8AC3E}">
        <p14:creationId xmlns:p14="http://schemas.microsoft.com/office/powerpoint/2010/main" val="16351880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1666875" y="912813"/>
            <a:ext cx="6096000" cy="461962"/>
          </a:xfrm>
          <a:prstGeom prst="rect">
            <a:avLst/>
          </a:prstGeom>
          <a:noFill/>
          <a:ln w="9525">
            <a:noFill/>
            <a:miter lim="800000"/>
            <a:headEnd/>
            <a:tailEnd/>
          </a:ln>
          <a:effectLst/>
        </p:spPr>
        <p:txBody>
          <a:bodyPr>
            <a:spAutoFit/>
          </a:bodyPr>
          <a:lstStyle/>
          <a:p>
            <a:pPr algn="ctr">
              <a:spcBef>
                <a:spcPct val="30000"/>
              </a:spcBef>
              <a:defRPr/>
            </a:pPr>
            <a:r>
              <a:rPr lang="en-US" sz="2400" dirty="0">
                <a:latin typeface="Arial" pitchFamily="34" charset="0"/>
                <a:cs typeface="Arial" panose="020B0604020202020204" pitchFamily="34" charset="0"/>
              </a:rPr>
              <a:t>9S Meter Installation with 400:5 CT’s</a:t>
            </a:r>
          </a:p>
        </p:txBody>
      </p:sp>
      <p:sp>
        <p:nvSpPr>
          <p:cNvPr id="6147" name="Line 8"/>
          <p:cNvSpPr>
            <a:spLocks noChangeShapeType="1"/>
          </p:cNvSpPr>
          <p:nvPr/>
        </p:nvSpPr>
        <p:spPr bwMode="auto">
          <a:xfrm>
            <a:off x="523875" y="1947863"/>
            <a:ext cx="8077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148" name="Line 9"/>
          <p:cNvSpPr>
            <a:spLocks noChangeShapeType="1"/>
          </p:cNvSpPr>
          <p:nvPr/>
        </p:nvSpPr>
        <p:spPr bwMode="auto">
          <a:xfrm>
            <a:off x="523875" y="2481263"/>
            <a:ext cx="8077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149" name="Line 10"/>
          <p:cNvSpPr>
            <a:spLocks noChangeShapeType="1"/>
          </p:cNvSpPr>
          <p:nvPr/>
        </p:nvSpPr>
        <p:spPr bwMode="auto">
          <a:xfrm>
            <a:off x="577850" y="3027363"/>
            <a:ext cx="8077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pic>
        <p:nvPicPr>
          <p:cNvPr id="6150" name="Picture 5" descr="c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28875" y="1414463"/>
            <a:ext cx="914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1" name="Text Box 26"/>
          <p:cNvSpPr txBox="1">
            <a:spLocks noChangeArrowheads="1"/>
          </p:cNvSpPr>
          <p:nvPr/>
        </p:nvSpPr>
        <p:spPr bwMode="auto">
          <a:xfrm>
            <a:off x="3343275" y="1414463"/>
            <a:ext cx="106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30000"/>
              </a:spcBef>
              <a:buFontTx/>
              <a:buNone/>
            </a:pPr>
            <a:r>
              <a:rPr lang="en-US" altLang="en-US" sz="2400" dirty="0">
                <a:solidFill>
                  <a:srgbClr val="000000"/>
                </a:solidFill>
              </a:rPr>
              <a:t>400A</a:t>
            </a:r>
          </a:p>
        </p:txBody>
      </p:sp>
      <p:pic>
        <p:nvPicPr>
          <p:cNvPr id="6152" name="Picture 3" descr="c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00475" y="2019300"/>
            <a:ext cx="914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3" name="Text Box 27"/>
          <p:cNvSpPr txBox="1">
            <a:spLocks noChangeArrowheads="1"/>
          </p:cNvSpPr>
          <p:nvPr/>
        </p:nvSpPr>
        <p:spPr bwMode="auto">
          <a:xfrm>
            <a:off x="4562475" y="2100263"/>
            <a:ext cx="106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30000"/>
              </a:spcBef>
              <a:buFontTx/>
              <a:buNone/>
            </a:pPr>
            <a:r>
              <a:rPr lang="en-US" altLang="en-US" sz="2400" dirty="0">
                <a:solidFill>
                  <a:srgbClr val="000000"/>
                </a:solidFill>
              </a:rPr>
              <a:t>400A</a:t>
            </a:r>
          </a:p>
        </p:txBody>
      </p:sp>
      <p:pic>
        <p:nvPicPr>
          <p:cNvPr id="6154" name="Picture 2" descr="c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24475" y="2511425"/>
            <a:ext cx="914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5" name="Text Box 28"/>
          <p:cNvSpPr txBox="1">
            <a:spLocks noChangeArrowheads="1"/>
          </p:cNvSpPr>
          <p:nvPr/>
        </p:nvSpPr>
        <p:spPr bwMode="auto">
          <a:xfrm>
            <a:off x="6086475" y="2633663"/>
            <a:ext cx="106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30000"/>
              </a:spcBef>
              <a:buFontTx/>
              <a:buNone/>
            </a:pPr>
            <a:r>
              <a:rPr lang="en-US" altLang="en-US" sz="2400" dirty="0">
                <a:solidFill>
                  <a:srgbClr val="000000"/>
                </a:solidFill>
              </a:rPr>
              <a:t>400A</a:t>
            </a:r>
          </a:p>
        </p:txBody>
      </p:sp>
      <p:sp>
        <p:nvSpPr>
          <p:cNvPr id="6156" name="Text Box 15"/>
          <p:cNvSpPr txBox="1">
            <a:spLocks noChangeArrowheads="1"/>
          </p:cNvSpPr>
          <p:nvPr/>
        </p:nvSpPr>
        <p:spPr bwMode="auto">
          <a:xfrm>
            <a:off x="7381875" y="1338263"/>
            <a:ext cx="990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30000"/>
              </a:spcBef>
              <a:buFontTx/>
              <a:buNone/>
            </a:pPr>
            <a:r>
              <a:rPr lang="en-US" altLang="en-US" sz="1400" dirty="0">
                <a:solidFill>
                  <a:srgbClr val="000000"/>
                </a:solidFill>
              </a:rPr>
              <a:t>LOAD</a:t>
            </a:r>
          </a:p>
        </p:txBody>
      </p:sp>
      <p:sp>
        <p:nvSpPr>
          <p:cNvPr id="6157" name="Line 16"/>
          <p:cNvSpPr>
            <a:spLocks noChangeShapeType="1"/>
          </p:cNvSpPr>
          <p:nvPr/>
        </p:nvSpPr>
        <p:spPr bwMode="auto">
          <a:xfrm flipV="1">
            <a:off x="3038475" y="1654175"/>
            <a:ext cx="0" cy="4038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158" name="Line 18"/>
          <p:cNvSpPr>
            <a:spLocks noChangeShapeType="1"/>
          </p:cNvSpPr>
          <p:nvPr/>
        </p:nvSpPr>
        <p:spPr bwMode="auto">
          <a:xfrm flipV="1">
            <a:off x="4410075" y="2176463"/>
            <a:ext cx="0" cy="3124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159" name="Line 19"/>
          <p:cNvSpPr>
            <a:spLocks noChangeShapeType="1"/>
          </p:cNvSpPr>
          <p:nvPr/>
        </p:nvSpPr>
        <p:spPr bwMode="auto">
          <a:xfrm flipV="1">
            <a:off x="4562475" y="2176463"/>
            <a:ext cx="0" cy="3200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160" name="Line 20"/>
          <p:cNvSpPr>
            <a:spLocks noChangeShapeType="1"/>
          </p:cNvSpPr>
          <p:nvPr/>
        </p:nvSpPr>
        <p:spPr bwMode="auto">
          <a:xfrm flipV="1">
            <a:off x="5934075" y="2757488"/>
            <a:ext cx="0" cy="2743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161" name="Line 21"/>
          <p:cNvSpPr>
            <a:spLocks noChangeShapeType="1"/>
          </p:cNvSpPr>
          <p:nvPr/>
        </p:nvSpPr>
        <p:spPr bwMode="auto">
          <a:xfrm flipV="1">
            <a:off x="6086475" y="2786063"/>
            <a:ext cx="0" cy="2819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pic>
        <p:nvPicPr>
          <p:cNvPr id="6162" name="Picture 31" descr="switc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6500" y="3333750"/>
            <a:ext cx="4114800" cy="165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63" name="Text Box 34"/>
          <p:cNvSpPr txBox="1">
            <a:spLocks noChangeArrowheads="1"/>
          </p:cNvSpPr>
          <p:nvPr/>
        </p:nvSpPr>
        <p:spPr bwMode="auto">
          <a:xfrm>
            <a:off x="3343275" y="4919663"/>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30000"/>
              </a:spcBef>
              <a:buFontTx/>
              <a:buNone/>
            </a:pPr>
            <a:r>
              <a:rPr lang="en-US" altLang="en-US" sz="2400" dirty="0">
                <a:solidFill>
                  <a:srgbClr val="000000"/>
                </a:solidFill>
              </a:rPr>
              <a:t>5A</a:t>
            </a:r>
          </a:p>
        </p:txBody>
      </p:sp>
      <p:sp>
        <p:nvSpPr>
          <p:cNvPr id="6164" name="Text Box 35"/>
          <p:cNvSpPr txBox="1">
            <a:spLocks noChangeArrowheads="1"/>
          </p:cNvSpPr>
          <p:nvPr/>
        </p:nvSpPr>
        <p:spPr bwMode="auto">
          <a:xfrm>
            <a:off x="4714875" y="4919663"/>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30000"/>
              </a:spcBef>
              <a:buFontTx/>
              <a:buNone/>
            </a:pPr>
            <a:r>
              <a:rPr lang="en-US" altLang="en-US" sz="2400" dirty="0">
                <a:solidFill>
                  <a:srgbClr val="000000"/>
                </a:solidFill>
              </a:rPr>
              <a:t>5A</a:t>
            </a:r>
          </a:p>
        </p:txBody>
      </p:sp>
      <p:sp>
        <p:nvSpPr>
          <p:cNvPr id="6165" name="Text Box 36"/>
          <p:cNvSpPr txBox="1">
            <a:spLocks noChangeArrowheads="1"/>
          </p:cNvSpPr>
          <p:nvPr/>
        </p:nvSpPr>
        <p:spPr bwMode="auto">
          <a:xfrm>
            <a:off x="6162675" y="4919663"/>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30000"/>
              </a:spcBef>
              <a:buFontTx/>
              <a:buNone/>
            </a:pPr>
            <a:r>
              <a:rPr lang="en-US" altLang="en-US" sz="2400" dirty="0">
                <a:solidFill>
                  <a:srgbClr val="000000"/>
                </a:solidFill>
              </a:rPr>
              <a:t>5A</a:t>
            </a:r>
          </a:p>
        </p:txBody>
      </p:sp>
      <p:sp>
        <p:nvSpPr>
          <p:cNvPr id="6166" name="Line 22"/>
          <p:cNvSpPr>
            <a:spLocks noChangeShapeType="1"/>
          </p:cNvSpPr>
          <p:nvPr/>
        </p:nvSpPr>
        <p:spPr bwMode="auto">
          <a:xfrm flipH="1" flipV="1">
            <a:off x="3190875" y="5453063"/>
            <a:ext cx="762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167" name="Line 24"/>
          <p:cNvSpPr>
            <a:spLocks noChangeShapeType="1"/>
          </p:cNvSpPr>
          <p:nvPr/>
        </p:nvSpPr>
        <p:spPr bwMode="auto">
          <a:xfrm flipH="1" flipV="1">
            <a:off x="4867275" y="5453063"/>
            <a:ext cx="10668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168" name="Line 23"/>
          <p:cNvSpPr>
            <a:spLocks noChangeShapeType="1"/>
          </p:cNvSpPr>
          <p:nvPr/>
        </p:nvSpPr>
        <p:spPr bwMode="auto">
          <a:xfrm flipH="1" flipV="1">
            <a:off x="3038475" y="5605463"/>
            <a:ext cx="838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169" name="Line 25"/>
          <p:cNvSpPr>
            <a:spLocks noChangeShapeType="1"/>
          </p:cNvSpPr>
          <p:nvPr/>
        </p:nvSpPr>
        <p:spPr bwMode="auto">
          <a:xfrm flipH="1" flipV="1">
            <a:off x="4943475" y="5605463"/>
            <a:ext cx="1143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pic>
        <p:nvPicPr>
          <p:cNvPr id="6170" name="Picture 7" descr="9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6675" y="5300663"/>
            <a:ext cx="1066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71" name="Text Box 12"/>
          <p:cNvSpPr txBox="1">
            <a:spLocks noChangeArrowheads="1"/>
          </p:cNvSpPr>
          <p:nvPr/>
        </p:nvSpPr>
        <p:spPr bwMode="auto">
          <a:xfrm>
            <a:off x="92075" y="1335088"/>
            <a:ext cx="990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30000"/>
              </a:spcBef>
              <a:buFontTx/>
              <a:buNone/>
            </a:pPr>
            <a:r>
              <a:rPr lang="en-US" altLang="en-US" sz="1400" dirty="0">
                <a:solidFill>
                  <a:srgbClr val="000000"/>
                </a:solidFill>
              </a:rPr>
              <a:t>SOURCE</a:t>
            </a:r>
          </a:p>
        </p:txBody>
      </p:sp>
      <p:sp>
        <p:nvSpPr>
          <p:cNvPr id="6172" name="Text Box 11"/>
          <p:cNvSpPr txBox="1">
            <a:spLocks noChangeArrowheads="1"/>
          </p:cNvSpPr>
          <p:nvPr/>
        </p:nvSpPr>
        <p:spPr bwMode="auto">
          <a:xfrm>
            <a:off x="66675" y="1654175"/>
            <a:ext cx="990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30000"/>
              </a:spcBef>
              <a:buFontTx/>
              <a:buNone/>
            </a:pPr>
            <a:r>
              <a:rPr lang="en-US" altLang="en-US" sz="1400" dirty="0">
                <a:solidFill>
                  <a:srgbClr val="000000"/>
                </a:solidFill>
              </a:rPr>
              <a:t>PHASE A</a:t>
            </a:r>
          </a:p>
        </p:txBody>
      </p:sp>
      <p:sp>
        <p:nvSpPr>
          <p:cNvPr id="6173" name="Text Box 14"/>
          <p:cNvSpPr txBox="1">
            <a:spLocks noChangeArrowheads="1"/>
          </p:cNvSpPr>
          <p:nvPr/>
        </p:nvSpPr>
        <p:spPr bwMode="auto">
          <a:xfrm>
            <a:off x="66675" y="2206625"/>
            <a:ext cx="990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30000"/>
              </a:spcBef>
              <a:buFontTx/>
              <a:buNone/>
            </a:pPr>
            <a:r>
              <a:rPr lang="en-US" altLang="en-US" sz="1400" dirty="0">
                <a:solidFill>
                  <a:srgbClr val="000000"/>
                </a:solidFill>
              </a:rPr>
              <a:t>PHASE B</a:t>
            </a:r>
          </a:p>
        </p:txBody>
      </p:sp>
      <p:sp>
        <p:nvSpPr>
          <p:cNvPr id="6174" name="Text Box 13"/>
          <p:cNvSpPr txBox="1">
            <a:spLocks noChangeArrowheads="1"/>
          </p:cNvSpPr>
          <p:nvPr/>
        </p:nvSpPr>
        <p:spPr bwMode="auto">
          <a:xfrm>
            <a:off x="66675" y="2722563"/>
            <a:ext cx="990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30000"/>
              </a:spcBef>
              <a:buFontTx/>
              <a:buNone/>
            </a:pPr>
            <a:r>
              <a:rPr lang="en-US" altLang="en-US" sz="1400" dirty="0">
                <a:solidFill>
                  <a:srgbClr val="000000"/>
                </a:solidFill>
              </a:rPr>
              <a:t>PHASE C</a:t>
            </a:r>
          </a:p>
        </p:txBody>
      </p:sp>
      <p:sp>
        <p:nvSpPr>
          <p:cNvPr id="6175" name="Rectangle 2"/>
          <p:cNvSpPr>
            <a:spLocks noGrp="1" noChangeArrowheads="1"/>
          </p:cNvSpPr>
          <p:nvPr>
            <p:ph type="title"/>
          </p:nvPr>
        </p:nvSpPr>
        <p:spPr>
          <a:noFill/>
        </p:spPr>
        <p:txBody>
          <a:bodyPr/>
          <a:lstStyle/>
          <a:p>
            <a:pPr eaLnBrk="1" hangingPunct="1"/>
            <a:r>
              <a:rPr lang="en-US" altLang="en-US" dirty="0">
                <a:solidFill>
                  <a:srgbClr val="FF0000"/>
                </a:solidFill>
              </a:rPr>
              <a:t>The Basic Components</a:t>
            </a:r>
          </a:p>
        </p:txBody>
      </p:sp>
      <p:sp>
        <p:nvSpPr>
          <p:cNvPr id="2" name="Footer Placeholder 1">
            <a:extLst>
              <a:ext uri="{FF2B5EF4-FFF2-40B4-BE49-F238E27FC236}">
                <a16:creationId xmlns:a16="http://schemas.microsoft.com/office/drawing/2014/main" id="{D776DBD1-C853-46BE-AEDC-ACCF0BE59383}"/>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29BC1136-701A-4D63-8E4D-2A302ECF1B77}"/>
              </a:ext>
            </a:extLst>
          </p:cNvPr>
          <p:cNvSpPr>
            <a:spLocks noGrp="1"/>
          </p:cNvSpPr>
          <p:nvPr>
            <p:ph type="sldNum" sz="quarter" idx="4"/>
          </p:nvPr>
        </p:nvSpPr>
        <p:spPr/>
        <p:txBody>
          <a:bodyPr/>
          <a:lstStyle/>
          <a:p>
            <a:fld id="{4BEAC4C4-F0A7-4B61-A827-E4198D078267}" type="slidenum">
              <a:rPr lang="en-US" smtClean="0"/>
              <a:t>4</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556951" y="158368"/>
            <a:ext cx="7208107" cy="679832"/>
          </a:xfrm>
          <a:noFill/>
        </p:spPr>
        <p:txBody>
          <a:bodyPr/>
          <a:lstStyle/>
          <a:p>
            <a:pPr eaLnBrk="1" hangingPunct="1"/>
            <a:r>
              <a:rPr lang="en-US" altLang="en-US" dirty="0">
                <a:solidFill>
                  <a:srgbClr val="FF0000"/>
                </a:solidFill>
              </a:rPr>
              <a:t>Typical Meter Connections</a:t>
            </a:r>
          </a:p>
        </p:txBody>
      </p:sp>
      <p:sp>
        <p:nvSpPr>
          <p:cNvPr id="2" name="Footer Placeholder 1">
            <a:extLst>
              <a:ext uri="{FF2B5EF4-FFF2-40B4-BE49-F238E27FC236}">
                <a16:creationId xmlns:a16="http://schemas.microsoft.com/office/drawing/2014/main" id="{4D9A67F1-F359-4651-890E-26ED35F21B19}"/>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24B9BD9C-0BF8-43CF-96AE-4F2B1CB61068}"/>
              </a:ext>
            </a:extLst>
          </p:cNvPr>
          <p:cNvSpPr>
            <a:spLocks noGrp="1"/>
          </p:cNvSpPr>
          <p:nvPr>
            <p:ph type="sldNum" sz="quarter" idx="4"/>
          </p:nvPr>
        </p:nvSpPr>
        <p:spPr/>
        <p:txBody>
          <a:bodyPr/>
          <a:lstStyle/>
          <a:p>
            <a:fld id="{4BEAC4C4-F0A7-4B61-A827-E4198D078267}" type="slidenum">
              <a:rPr lang="en-US" smtClean="0"/>
              <a:t>5</a:t>
            </a:fld>
            <a:endParaRPr lang="en-US" dirty="0"/>
          </a:p>
        </p:txBody>
      </p:sp>
      <p:sp>
        <p:nvSpPr>
          <p:cNvPr id="7171" name="Subtitle 2"/>
          <p:cNvSpPr txBox="1">
            <a:spLocks/>
          </p:cNvSpPr>
          <p:nvPr/>
        </p:nvSpPr>
        <p:spPr bwMode="auto">
          <a:xfrm>
            <a:off x="4724400" y="1681163"/>
            <a:ext cx="3962400" cy="403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Arial" charset="0"/>
              </a:defRPr>
            </a:lvl1pPr>
            <a:lvl2pPr marL="173038" indent="-173038" eaLnBrk="0" hangingPunct="0">
              <a:spcBef>
                <a:spcPct val="20000"/>
              </a:spcBef>
              <a:buChar char="–"/>
              <a:defRPr sz="2800">
                <a:solidFill>
                  <a:schemeClr val="tx1"/>
                </a:solidFill>
                <a:latin typeface="Arial" charset="0"/>
              </a:defRPr>
            </a:lvl2pPr>
            <a:lvl3pPr marL="401638" indent="-163513" eaLnBrk="0" hangingPunct="0">
              <a:spcBef>
                <a:spcPct val="20000"/>
              </a:spcBef>
              <a:buChar char="•"/>
              <a:defRPr sz="2400">
                <a:solidFill>
                  <a:schemeClr val="tx1"/>
                </a:solidFill>
                <a:latin typeface="Arial" charset="0"/>
              </a:defRPr>
            </a:lvl3pPr>
            <a:lvl4pPr marL="630238" indent="-163513" eaLnBrk="0" hangingPunct="0">
              <a:spcBef>
                <a:spcPct val="20000"/>
              </a:spcBef>
              <a:buChar char="–"/>
              <a:defRPr sz="2000">
                <a:solidFill>
                  <a:schemeClr val="tx1"/>
                </a:solidFill>
                <a:latin typeface="Arial" charset="0"/>
              </a:defRPr>
            </a:lvl4pPr>
            <a:lvl5pPr marL="858838" indent="-173038" eaLnBrk="0" hangingPunct="0">
              <a:spcBef>
                <a:spcPct val="20000"/>
              </a:spcBef>
              <a:buChar char="»"/>
              <a:defRPr sz="2000">
                <a:solidFill>
                  <a:schemeClr val="tx1"/>
                </a:solidFill>
                <a:latin typeface="Arial" charset="0"/>
              </a:defRPr>
            </a:lvl5pPr>
            <a:lvl6pPr marL="1316038" indent="-173038" eaLnBrk="0" fontAlgn="base" hangingPunct="0">
              <a:spcBef>
                <a:spcPct val="20000"/>
              </a:spcBef>
              <a:spcAft>
                <a:spcPct val="0"/>
              </a:spcAft>
              <a:buChar char="»"/>
              <a:defRPr sz="2000">
                <a:solidFill>
                  <a:schemeClr val="tx1"/>
                </a:solidFill>
                <a:latin typeface="Arial" charset="0"/>
              </a:defRPr>
            </a:lvl6pPr>
            <a:lvl7pPr marL="1773238" indent="-173038" eaLnBrk="0" fontAlgn="base" hangingPunct="0">
              <a:spcBef>
                <a:spcPct val="20000"/>
              </a:spcBef>
              <a:spcAft>
                <a:spcPct val="0"/>
              </a:spcAft>
              <a:buChar char="»"/>
              <a:defRPr sz="2000">
                <a:solidFill>
                  <a:schemeClr val="tx1"/>
                </a:solidFill>
                <a:latin typeface="Arial" charset="0"/>
              </a:defRPr>
            </a:lvl7pPr>
            <a:lvl8pPr marL="2230438" indent="-173038" eaLnBrk="0" fontAlgn="base" hangingPunct="0">
              <a:spcBef>
                <a:spcPct val="20000"/>
              </a:spcBef>
              <a:spcAft>
                <a:spcPct val="0"/>
              </a:spcAft>
              <a:buChar char="»"/>
              <a:defRPr sz="2000">
                <a:solidFill>
                  <a:schemeClr val="tx1"/>
                </a:solidFill>
                <a:latin typeface="Arial" charset="0"/>
              </a:defRPr>
            </a:lvl8pPr>
            <a:lvl9pPr marL="2687638" indent="-173038" eaLnBrk="0" fontAlgn="base" hangingPunct="0">
              <a:spcBef>
                <a:spcPct val="20000"/>
              </a:spcBef>
              <a:spcAft>
                <a:spcPct val="0"/>
              </a:spcAft>
              <a:buChar char="»"/>
              <a:defRPr sz="2000">
                <a:solidFill>
                  <a:schemeClr val="tx1"/>
                </a:solidFill>
                <a:latin typeface="Arial" charset="0"/>
              </a:defRPr>
            </a:lvl9pPr>
          </a:lstStyle>
          <a:p>
            <a:pPr eaLnBrk="1" hangingPunct="1">
              <a:spcBef>
                <a:spcPts val="800"/>
              </a:spcBef>
              <a:buFontTx/>
              <a:buNone/>
            </a:pPr>
            <a:endParaRPr lang="en-US" altLang="en-US" sz="2000" b="1" dirty="0">
              <a:latin typeface="Franklin Gothic Book" pitchFamily="34" charset="0"/>
            </a:endParaRPr>
          </a:p>
          <a:p>
            <a:pPr algn="ctr" eaLnBrk="1" hangingPunct="1">
              <a:spcBef>
                <a:spcPts val="800"/>
              </a:spcBef>
              <a:buFontTx/>
              <a:buNone/>
            </a:pPr>
            <a:r>
              <a:rPr lang="en-US" altLang="en-US" sz="2000" dirty="0">
                <a:cs typeface="Arial" charset="0"/>
              </a:rPr>
              <a:t>Typical Connections for 3 Phase Common Transformer (Instrument) Rated Meter Forms</a:t>
            </a:r>
          </a:p>
          <a:p>
            <a:pPr algn="ctr" eaLnBrk="1" hangingPunct="1">
              <a:spcBef>
                <a:spcPts val="800"/>
              </a:spcBef>
              <a:buFontTx/>
              <a:buNone/>
            </a:pPr>
            <a:r>
              <a:rPr lang="en-US" altLang="en-US" sz="2000" dirty="0">
                <a:cs typeface="Arial" charset="0"/>
              </a:rPr>
              <a:t>Examples : </a:t>
            </a:r>
          </a:p>
          <a:p>
            <a:pPr algn="ctr" eaLnBrk="1" hangingPunct="1">
              <a:spcBef>
                <a:spcPts val="800"/>
              </a:spcBef>
              <a:buFontTx/>
              <a:buNone/>
            </a:pPr>
            <a:r>
              <a:rPr lang="en-US" altLang="en-US" sz="2000" dirty="0">
                <a:cs typeface="Arial" charset="0"/>
              </a:rPr>
              <a:t>Form 5s Class 20</a:t>
            </a:r>
          </a:p>
          <a:p>
            <a:pPr algn="ctr" eaLnBrk="1" hangingPunct="1">
              <a:spcBef>
                <a:spcPts val="800"/>
              </a:spcBef>
              <a:buFontTx/>
              <a:buNone/>
            </a:pPr>
            <a:r>
              <a:rPr lang="en-US" altLang="en-US" sz="2000" dirty="0">
                <a:cs typeface="Arial" charset="0"/>
              </a:rPr>
              <a:t>Form 6S Class 20</a:t>
            </a:r>
          </a:p>
          <a:p>
            <a:pPr algn="ctr" eaLnBrk="1" hangingPunct="1">
              <a:spcBef>
                <a:spcPts val="800"/>
              </a:spcBef>
              <a:buFontTx/>
              <a:buNone/>
            </a:pPr>
            <a:r>
              <a:rPr lang="en-US" altLang="en-US" sz="2000" dirty="0">
                <a:cs typeface="Arial" charset="0"/>
              </a:rPr>
              <a:t>Form 9s Class 20</a:t>
            </a:r>
          </a:p>
        </p:txBody>
      </p:sp>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1" y="1524001"/>
            <a:ext cx="2286000" cy="2392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6998" y="1551433"/>
            <a:ext cx="1999765" cy="2249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86732" y="3788564"/>
            <a:ext cx="2065337" cy="2370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556951" y="152400"/>
            <a:ext cx="7208107" cy="679832"/>
          </a:xfrm>
        </p:spPr>
        <p:txBody>
          <a:bodyPr>
            <a:noAutofit/>
          </a:bodyPr>
          <a:lstStyle/>
          <a:p>
            <a:pPr eaLnBrk="1" hangingPunct="1"/>
            <a:r>
              <a:rPr lang="en-US" altLang="en-US" dirty="0">
                <a:solidFill>
                  <a:srgbClr val="FF0000"/>
                </a:solidFill>
              </a:rPr>
              <a:t>Meter Accuracy Testing</a:t>
            </a:r>
          </a:p>
        </p:txBody>
      </p:sp>
      <p:sp>
        <p:nvSpPr>
          <p:cNvPr id="6" name="Content Placeholder 5">
            <a:extLst>
              <a:ext uri="{FF2B5EF4-FFF2-40B4-BE49-F238E27FC236}">
                <a16:creationId xmlns:a16="http://schemas.microsoft.com/office/drawing/2014/main" id="{C9D4D4DD-93FD-4BFA-A8A8-9F9190287FD1}"/>
              </a:ext>
            </a:extLst>
          </p:cNvPr>
          <p:cNvSpPr>
            <a:spLocks noGrp="1"/>
          </p:cNvSpPr>
          <p:nvPr>
            <p:ph idx="1"/>
          </p:nvPr>
        </p:nvSpPr>
        <p:spPr/>
        <p:txBody>
          <a:bodyPr/>
          <a:lstStyle/>
          <a:p>
            <a:endParaRPr lang="en-US"/>
          </a:p>
        </p:txBody>
      </p:sp>
      <p:sp>
        <p:nvSpPr>
          <p:cNvPr id="3" name="Footer Placeholder 2">
            <a:extLst>
              <a:ext uri="{FF2B5EF4-FFF2-40B4-BE49-F238E27FC236}">
                <a16:creationId xmlns:a16="http://schemas.microsoft.com/office/drawing/2014/main" id="{AAEF5B38-9A18-42B0-9157-D240F1969AE4}"/>
              </a:ext>
            </a:extLst>
          </p:cNvPr>
          <p:cNvSpPr>
            <a:spLocks noGrp="1"/>
          </p:cNvSpPr>
          <p:nvPr>
            <p:ph type="ftr" sz="quarter" idx="3"/>
          </p:nvPr>
        </p:nvSpPr>
        <p:spPr/>
        <p:txBody>
          <a:bodyPr/>
          <a:lstStyle/>
          <a:p>
            <a:r>
              <a:rPr lang="en-US"/>
              <a:t>tescometering.com</a:t>
            </a:r>
            <a:endParaRPr lang="en-US" dirty="0"/>
          </a:p>
        </p:txBody>
      </p:sp>
      <p:sp>
        <p:nvSpPr>
          <p:cNvPr id="4" name="Slide Number Placeholder 3">
            <a:extLst>
              <a:ext uri="{FF2B5EF4-FFF2-40B4-BE49-F238E27FC236}">
                <a16:creationId xmlns:a16="http://schemas.microsoft.com/office/drawing/2014/main" id="{C8668939-D204-450A-B727-760640518CB8}"/>
              </a:ext>
            </a:extLst>
          </p:cNvPr>
          <p:cNvSpPr>
            <a:spLocks noGrp="1"/>
          </p:cNvSpPr>
          <p:nvPr>
            <p:ph type="sldNum" sz="quarter" idx="4"/>
          </p:nvPr>
        </p:nvSpPr>
        <p:spPr/>
        <p:txBody>
          <a:bodyPr/>
          <a:lstStyle/>
          <a:p>
            <a:fld id="{4BEAC4C4-F0A7-4B61-A827-E4198D078267}" type="slidenum">
              <a:rPr lang="en-US" smtClean="0"/>
              <a:t>6</a:t>
            </a:fld>
            <a:endParaRPr lang="en-US" dirty="0"/>
          </a:p>
        </p:txBody>
      </p:sp>
      <p:pic>
        <p:nvPicPr>
          <p:cNvPr id="8195" name="Picture 6" descr="TESCO-equipment-prewired-meter-bo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3584575"/>
            <a:ext cx="3155950" cy="237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AutoShape 37"/>
          <p:cNvSpPr>
            <a:spLocks noChangeArrowheads="1"/>
          </p:cNvSpPr>
          <p:nvPr/>
        </p:nvSpPr>
        <p:spPr bwMode="auto">
          <a:xfrm rot="653790">
            <a:off x="4273550" y="1822450"/>
            <a:ext cx="3657600" cy="1227138"/>
          </a:xfrm>
          <a:prstGeom prst="curvedDownArrow">
            <a:avLst>
              <a:gd name="adj1" fmla="val 73770"/>
              <a:gd name="adj2" fmla="val 147539"/>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solidFill>
                <a:srgbClr val="000000"/>
              </a:solidFill>
            </a:endParaRPr>
          </a:p>
        </p:txBody>
      </p:sp>
      <p:sp>
        <p:nvSpPr>
          <p:cNvPr id="8197" name="Rectangle 13"/>
          <p:cNvSpPr>
            <a:spLocks noChangeArrowheads="1"/>
          </p:cNvSpPr>
          <p:nvPr/>
        </p:nvSpPr>
        <p:spPr bwMode="auto">
          <a:xfrm>
            <a:off x="954088" y="4495800"/>
            <a:ext cx="2290762"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 typeface="Wingdings" pitchFamily="2" charset="2"/>
              <a:buChar char="ü"/>
            </a:pPr>
            <a:r>
              <a:rPr lang="en-US" altLang="en-US" sz="1800" dirty="0"/>
              <a:t>Full Load</a:t>
            </a:r>
          </a:p>
          <a:p>
            <a:pPr eaLnBrk="1" hangingPunct="1">
              <a:spcBef>
                <a:spcPct val="0"/>
              </a:spcBef>
              <a:buFont typeface="Wingdings" pitchFamily="2" charset="2"/>
              <a:buChar char="ü"/>
            </a:pPr>
            <a:r>
              <a:rPr lang="en-US" altLang="en-US" sz="1800" dirty="0"/>
              <a:t>Light Load</a:t>
            </a:r>
          </a:p>
          <a:p>
            <a:pPr eaLnBrk="1" hangingPunct="1">
              <a:spcBef>
                <a:spcPct val="0"/>
              </a:spcBef>
              <a:buFont typeface="Wingdings" pitchFamily="2" charset="2"/>
              <a:buChar char="ü"/>
            </a:pPr>
            <a:r>
              <a:rPr lang="en-US" altLang="en-US" sz="1800" dirty="0"/>
              <a:t>Power Facto</a:t>
            </a:r>
            <a:r>
              <a:rPr lang="en-US" altLang="en-US" sz="2000" dirty="0"/>
              <a:t>r</a:t>
            </a:r>
          </a:p>
        </p:txBody>
      </p:sp>
      <p:sp>
        <p:nvSpPr>
          <p:cNvPr id="8199" name="TextBox 2"/>
          <p:cNvSpPr txBox="1">
            <a:spLocks noChangeArrowheads="1"/>
          </p:cNvSpPr>
          <p:nvPr/>
        </p:nvSpPr>
        <p:spPr bwMode="auto">
          <a:xfrm>
            <a:off x="608013" y="1790700"/>
            <a:ext cx="35067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000" b="1" dirty="0"/>
              <a:t>Meter Accuracy Testing</a:t>
            </a:r>
          </a:p>
          <a:p>
            <a:pPr algn="ctr" eaLnBrk="1" hangingPunct="1">
              <a:spcBef>
                <a:spcPct val="0"/>
              </a:spcBef>
              <a:buFontTx/>
              <a:buNone/>
            </a:pPr>
            <a:r>
              <a:rPr lang="en-US" altLang="en-US" sz="2000" b="1" dirty="0"/>
              <a:t>Customer Load</a:t>
            </a:r>
          </a:p>
        </p:txBody>
      </p:sp>
      <p:sp>
        <p:nvSpPr>
          <p:cNvPr id="2" name="TextBox 1"/>
          <p:cNvSpPr txBox="1"/>
          <p:nvPr/>
        </p:nvSpPr>
        <p:spPr>
          <a:xfrm>
            <a:off x="838200" y="2508250"/>
            <a:ext cx="2743200" cy="1200150"/>
          </a:xfrm>
          <a:prstGeom prst="rect">
            <a:avLst/>
          </a:prstGeom>
          <a:noFill/>
        </p:spPr>
        <p:txBody>
          <a:bodyPr>
            <a:spAutoFit/>
          </a:bodyPr>
          <a:lstStyle/>
          <a:p>
            <a:pPr marL="285750" indent="-285750">
              <a:buFont typeface="Wingdings" panose="05000000000000000000" pitchFamily="2" charset="2"/>
              <a:buChar char="ü"/>
              <a:defRPr/>
            </a:pPr>
            <a:r>
              <a:rPr lang="en-US" dirty="0"/>
              <a:t>Customer Load</a:t>
            </a:r>
          </a:p>
          <a:p>
            <a:pPr marL="285750" indent="-285750">
              <a:buFont typeface="Wingdings" panose="05000000000000000000" pitchFamily="2" charset="2"/>
              <a:buChar char="ü"/>
              <a:defRPr/>
            </a:pPr>
            <a:r>
              <a:rPr lang="en-US" dirty="0"/>
              <a:t>Customer Billing</a:t>
            </a:r>
          </a:p>
          <a:p>
            <a:pPr marL="285750" indent="-285750">
              <a:buFont typeface="Wingdings" panose="05000000000000000000" pitchFamily="2" charset="2"/>
              <a:buChar char="ü"/>
              <a:defRPr/>
            </a:pPr>
            <a:r>
              <a:rPr lang="en-US" dirty="0"/>
              <a:t>Customer Conditions</a:t>
            </a:r>
          </a:p>
          <a:p>
            <a:pPr>
              <a:defRPr/>
            </a:pPr>
            <a:endParaRPr lang="en-US" dirty="0"/>
          </a:p>
        </p:txBody>
      </p:sp>
      <p:sp>
        <p:nvSpPr>
          <p:cNvPr id="8201" name="Rectangle 2"/>
          <p:cNvSpPr>
            <a:spLocks noChangeArrowheads="1"/>
          </p:cNvSpPr>
          <p:nvPr/>
        </p:nvSpPr>
        <p:spPr bwMode="auto">
          <a:xfrm>
            <a:off x="908050" y="3629025"/>
            <a:ext cx="3048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000" b="1" dirty="0">
                <a:solidFill>
                  <a:srgbClr val="000000"/>
                </a:solidFill>
              </a:rPr>
              <a:t>Meter Accuracy Testing</a:t>
            </a:r>
          </a:p>
          <a:p>
            <a:pPr algn="ctr" eaLnBrk="1" hangingPunct="1">
              <a:spcBef>
                <a:spcPct val="0"/>
              </a:spcBef>
              <a:buFontTx/>
              <a:buNone/>
            </a:pPr>
            <a:r>
              <a:rPr lang="en-US" altLang="en-US" sz="2000" b="1" dirty="0">
                <a:solidFill>
                  <a:srgbClr val="000000"/>
                </a:solidFill>
              </a:rPr>
              <a:t>Phantom Load</a:t>
            </a:r>
          </a:p>
        </p:txBody>
      </p:sp>
      <p:pic>
        <p:nvPicPr>
          <p:cNvPr id="8202"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3076575"/>
            <a:ext cx="1600200" cy="101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203"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60775" y="4718050"/>
            <a:ext cx="2441575" cy="1463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204"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88250" y="2914650"/>
            <a:ext cx="1066800"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cSld>
  <p:clrMapOvr>
    <a:masterClrMapping/>
  </p:clrMapOvr>
  <p:transition spd="slow" advClick="0" advTm="500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577546" y="234568"/>
            <a:ext cx="7208107" cy="679832"/>
          </a:xfrm>
          <a:noFill/>
        </p:spPr>
        <p:txBody>
          <a:bodyPr/>
          <a:lstStyle/>
          <a:p>
            <a:pPr eaLnBrk="1" hangingPunct="1"/>
            <a:r>
              <a:rPr lang="en-US" altLang="en-US" sz="3200" dirty="0"/>
              <a:t>The Importance of CT Testing in the Field</a:t>
            </a:r>
          </a:p>
        </p:txBody>
      </p:sp>
      <p:sp>
        <p:nvSpPr>
          <p:cNvPr id="2" name="Footer Placeholder 1">
            <a:extLst>
              <a:ext uri="{FF2B5EF4-FFF2-40B4-BE49-F238E27FC236}">
                <a16:creationId xmlns:a16="http://schemas.microsoft.com/office/drawing/2014/main" id="{75E8E805-972C-4718-BE05-6F7527814D52}"/>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7C010AED-D97A-4CE7-93AE-0193583E355C}"/>
              </a:ext>
            </a:extLst>
          </p:cNvPr>
          <p:cNvSpPr>
            <a:spLocks noGrp="1"/>
          </p:cNvSpPr>
          <p:nvPr>
            <p:ph type="sldNum" sz="quarter" idx="4"/>
          </p:nvPr>
        </p:nvSpPr>
        <p:spPr/>
        <p:txBody>
          <a:bodyPr/>
          <a:lstStyle/>
          <a:p>
            <a:fld id="{4BEAC4C4-F0A7-4B61-A827-E4198D078267}" type="slidenum">
              <a:rPr lang="en-US" smtClean="0"/>
              <a:t>7</a:t>
            </a:fld>
            <a:endParaRPr lang="en-US" dirty="0"/>
          </a:p>
        </p:txBody>
      </p:sp>
      <p:sp>
        <p:nvSpPr>
          <p:cNvPr id="9219" name="Rectangle 8"/>
          <p:cNvSpPr>
            <a:spLocks noChangeArrowheads="1"/>
          </p:cNvSpPr>
          <p:nvPr/>
        </p:nvSpPr>
        <p:spPr bwMode="auto">
          <a:xfrm>
            <a:off x="533400" y="1600200"/>
            <a:ext cx="4648200" cy="455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spcAft>
                <a:spcPts val="600"/>
              </a:spcAft>
            </a:pPr>
            <a:r>
              <a:rPr lang="en-US" altLang="en-US" sz="2000" dirty="0"/>
              <a:t>One transformer in three wired backwards will give the customer a bill of 1/3</a:t>
            </a:r>
            <a:r>
              <a:rPr lang="en-US" altLang="en-US" sz="2000" baseline="30000" dirty="0"/>
              <a:t>rd</a:t>
            </a:r>
            <a:r>
              <a:rPr lang="en-US" altLang="en-US" sz="2000" dirty="0"/>
              <a:t> the actual bill.</a:t>
            </a:r>
          </a:p>
          <a:p>
            <a:pPr eaLnBrk="1" hangingPunct="1">
              <a:spcBef>
                <a:spcPct val="0"/>
              </a:spcBef>
              <a:spcAft>
                <a:spcPts val="600"/>
              </a:spcAft>
            </a:pPr>
            <a:r>
              <a:rPr lang="en-US" altLang="en-US" sz="2000" dirty="0"/>
              <a:t>One broken wire to a single transformer will give the customer a bill of 2/3</a:t>
            </a:r>
            <a:r>
              <a:rPr lang="en-US" altLang="en-US" sz="2000" baseline="30000" dirty="0"/>
              <a:t>rd</a:t>
            </a:r>
            <a:r>
              <a:rPr lang="en-US" altLang="en-US" sz="2000" dirty="0"/>
              <a:t> the actual bill</a:t>
            </a:r>
          </a:p>
          <a:p>
            <a:pPr eaLnBrk="1" hangingPunct="1">
              <a:spcBef>
                <a:spcPct val="0"/>
              </a:spcBef>
              <a:spcAft>
                <a:spcPts val="600"/>
              </a:spcAft>
            </a:pPr>
            <a:r>
              <a:rPr lang="en-US" altLang="en-US" sz="2000" dirty="0"/>
              <a:t>One dual ratio transformer inappropriately marked in the billing system as 400:5 instead of 800:5 provides a bill that is ½ of the actual bill.  And the inverse will give a bill double of what should have been sent.  Both are lose-lose situations for the utility.  </a:t>
            </a:r>
          </a:p>
        </p:txBody>
      </p:sp>
      <p:pic>
        <p:nvPicPr>
          <p:cNvPr id="9220" name="Picture 6" descr="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2362200"/>
            <a:ext cx="2667000" cy="239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371600" y="234568"/>
            <a:ext cx="7587049" cy="679832"/>
          </a:xfrm>
          <a:noFill/>
        </p:spPr>
        <p:txBody>
          <a:bodyPr/>
          <a:lstStyle/>
          <a:p>
            <a:pPr eaLnBrk="1" hangingPunct="1"/>
            <a:r>
              <a:rPr lang="en-US" altLang="en-US" sz="3000" dirty="0"/>
              <a:t>The Importance of CT Testing in the Field (cont.)</a:t>
            </a:r>
          </a:p>
        </p:txBody>
      </p:sp>
      <p:sp>
        <p:nvSpPr>
          <p:cNvPr id="2" name="Footer Placeholder 1">
            <a:extLst>
              <a:ext uri="{FF2B5EF4-FFF2-40B4-BE49-F238E27FC236}">
                <a16:creationId xmlns:a16="http://schemas.microsoft.com/office/drawing/2014/main" id="{6C69290E-0483-4699-8577-88735587C831}"/>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F3853D44-7EBB-446D-886B-5838BEA8271E}"/>
              </a:ext>
            </a:extLst>
          </p:cNvPr>
          <p:cNvSpPr>
            <a:spLocks noGrp="1"/>
          </p:cNvSpPr>
          <p:nvPr>
            <p:ph type="sldNum" sz="quarter" idx="4"/>
          </p:nvPr>
        </p:nvSpPr>
        <p:spPr/>
        <p:txBody>
          <a:bodyPr/>
          <a:lstStyle/>
          <a:p>
            <a:fld id="{4BEAC4C4-F0A7-4B61-A827-E4198D078267}" type="slidenum">
              <a:rPr lang="en-US" smtClean="0"/>
              <a:t>8</a:t>
            </a:fld>
            <a:endParaRPr lang="en-US" dirty="0"/>
          </a:p>
        </p:txBody>
      </p:sp>
      <p:sp>
        <p:nvSpPr>
          <p:cNvPr id="10243" name="Rectangle 8"/>
          <p:cNvSpPr>
            <a:spLocks noChangeArrowheads="1"/>
          </p:cNvSpPr>
          <p:nvPr/>
        </p:nvSpPr>
        <p:spPr bwMode="auto">
          <a:xfrm>
            <a:off x="609600" y="1600200"/>
            <a:ext cx="80010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342900" indent="-342900" eaLnBrk="1" hangingPunct="1">
              <a:spcBef>
                <a:spcPct val="0"/>
              </a:spcBef>
            </a:pPr>
            <a:r>
              <a:rPr lang="en-US" altLang="en-US" sz="2400" dirty="0"/>
              <a:t>Cross Phasing (wiring errors)</a:t>
            </a:r>
          </a:p>
          <a:p>
            <a:pPr marL="342900" indent="-342900" eaLnBrk="1" hangingPunct="1">
              <a:spcBef>
                <a:spcPct val="0"/>
              </a:spcBef>
            </a:pPr>
            <a:r>
              <a:rPr lang="en-US" altLang="en-US" sz="2400" dirty="0"/>
              <a:t>Loose or Corroded Connections</a:t>
            </a:r>
          </a:p>
          <a:p>
            <a:pPr marL="342900" indent="-342900" eaLnBrk="1" hangingPunct="1">
              <a:spcBef>
                <a:spcPct val="0"/>
              </a:spcBef>
            </a:pPr>
            <a:r>
              <a:rPr lang="en-US" altLang="en-US" sz="2400" dirty="0"/>
              <a:t>CT Mounted Backwards</a:t>
            </a:r>
          </a:p>
          <a:p>
            <a:pPr marL="342900" indent="-342900" eaLnBrk="1" hangingPunct="1">
              <a:spcBef>
                <a:spcPct val="0"/>
              </a:spcBef>
            </a:pPr>
            <a:r>
              <a:rPr lang="en-US" altLang="en-US" sz="2400" dirty="0"/>
              <a:t>CT’s with Shorted Turns</a:t>
            </a:r>
          </a:p>
          <a:p>
            <a:pPr marL="342900" indent="-342900" eaLnBrk="1" hangingPunct="1">
              <a:spcBef>
                <a:spcPct val="0"/>
              </a:spcBef>
            </a:pPr>
            <a:r>
              <a:rPr lang="en-US" altLang="en-US" sz="2400" dirty="0"/>
              <a:t>Wrong Selection of Dual Ratio CT</a:t>
            </a:r>
          </a:p>
          <a:p>
            <a:pPr marL="342900" indent="-342900" eaLnBrk="1" hangingPunct="1">
              <a:spcBef>
                <a:spcPct val="0"/>
              </a:spcBef>
            </a:pPr>
            <a:r>
              <a:rPr lang="en-US" altLang="en-US" sz="2400" dirty="0"/>
              <a:t>Detect Magnetized CT’s</a:t>
            </a:r>
          </a:p>
          <a:p>
            <a:pPr marL="342900" indent="-342900" eaLnBrk="1" hangingPunct="1">
              <a:spcBef>
                <a:spcPct val="0"/>
              </a:spcBef>
            </a:pPr>
            <a:r>
              <a:rPr lang="en-US" altLang="en-US" sz="2400" dirty="0"/>
              <a:t>Burden Failure in Secondary Circuit</a:t>
            </a:r>
          </a:p>
          <a:p>
            <a:pPr marL="342900" indent="-342900" eaLnBrk="1" hangingPunct="1">
              <a:spcBef>
                <a:spcPct val="0"/>
              </a:spcBef>
            </a:pPr>
            <a:r>
              <a:rPr lang="en-US" altLang="en-US" sz="2400" dirty="0"/>
              <a:t>Open or Shorted Secondary</a:t>
            </a:r>
          </a:p>
          <a:p>
            <a:pPr marL="342900" indent="-342900" eaLnBrk="1" hangingPunct="1">
              <a:spcBef>
                <a:spcPct val="0"/>
              </a:spcBef>
            </a:pPr>
            <a:r>
              <a:rPr lang="en-US" altLang="en-US" sz="2400" dirty="0"/>
              <a:t>Mislabeled CT’s</a:t>
            </a:r>
          </a:p>
          <a:p>
            <a:pPr marL="342900" indent="-342900" eaLnBrk="1" hangingPunct="1">
              <a:spcBef>
                <a:spcPct val="0"/>
              </a:spcBef>
            </a:pPr>
            <a:r>
              <a:rPr lang="en-US" altLang="en-US" sz="2400" dirty="0"/>
              <a:t>Ensures all Shorting Blocks have been Removed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556951" y="234568"/>
            <a:ext cx="7208107" cy="679832"/>
          </a:xfrm>
          <a:noFill/>
        </p:spPr>
        <p:txBody>
          <a:bodyPr/>
          <a:lstStyle/>
          <a:p>
            <a:pPr eaLnBrk="1" hangingPunct="1"/>
            <a:r>
              <a:rPr lang="en-US" altLang="en-US" sz="3600" dirty="0"/>
              <a:t>Testing at Transformer Rated Sites</a:t>
            </a:r>
          </a:p>
        </p:txBody>
      </p:sp>
      <p:sp>
        <p:nvSpPr>
          <p:cNvPr id="2" name="Footer Placeholder 1">
            <a:extLst>
              <a:ext uri="{FF2B5EF4-FFF2-40B4-BE49-F238E27FC236}">
                <a16:creationId xmlns:a16="http://schemas.microsoft.com/office/drawing/2014/main" id="{18B586A4-4142-4FF0-A73D-FA7A5CECDC8A}"/>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B67B0263-002B-460C-AF63-4CC1FDDD8BB0}"/>
              </a:ext>
            </a:extLst>
          </p:cNvPr>
          <p:cNvSpPr>
            <a:spLocks noGrp="1"/>
          </p:cNvSpPr>
          <p:nvPr>
            <p:ph type="sldNum" sz="quarter" idx="4"/>
          </p:nvPr>
        </p:nvSpPr>
        <p:spPr/>
        <p:txBody>
          <a:bodyPr/>
          <a:lstStyle/>
          <a:p>
            <a:fld id="{4BEAC4C4-F0A7-4B61-A827-E4198D078267}" type="slidenum">
              <a:rPr lang="en-US" smtClean="0"/>
              <a:t>9</a:t>
            </a:fld>
            <a:endParaRPr lang="en-US" dirty="0"/>
          </a:p>
        </p:txBody>
      </p:sp>
      <p:sp>
        <p:nvSpPr>
          <p:cNvPr id="11267" name="Rectangle 8"/>
          <p:cNvSpPr>
            <a:spLocks noChangeArrowheads="1"/>
          </p:cNvSpPr>
          <p:nvPr/>
        </p:nvSpPr>
        <p:spPr bwMode="auto">
          <a:xfrm>
            <a:off x="685800" y="1676400"/>
            <a:ext cx="45720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 typeface="Wingdings" pitchFamily="2" charset="2"/>
              <a:buChar char="ü"/>
            </a:pPr>
            <a:r>
              <a:rPr lang="en-US" altLang="en-US" sz="2800" dirty="0">
                <a:solidFill>
                  <a:srgbClr val="000000"/>
                </a:solidFill>
              </a:rPr>
              <a:t>Safety walk around site</a:t>
            </a:r>
          </a:p>
          <a:p>
            <a:pPr eaLnBrk="1" hangingPunct="1">
              <a:spcBef>
                <a:spcPct val="0"/>
              </a:spcBef>
              <a:buFont typeface="Wingdings" pitchFamily="2" charset="2"/>
              <a:buChar char="ü"/>
            </a:pPr>
            <a:r>
              <a:rPr lang="en-US" altLang="en-US" sz="2800" dirty="0">
                <a:solidFill>
                  <a:srgbClr val="000000"/>
                </a:solidFill>
              </a:rPr>
              <a:t>Check PPE </a:t>
            </a:r>
          </a:p>
          <a:p>
            <a:pPr eaLnBrk="1" hangingPunct="1">
              <a:spcBef>
                <a:spcPct val="0"/>
              </a:spcBef>
              <a:buFont typeface="Wingdings" pitchFamily="2" charset="2"/>
              <a:buChar char="ü"/>
            </a:pPr>
            <a:r>
              <a:rPr lang="en-US" altLang="en-US" sz="2800" dirty="0">
                <a:solidFill>
                  <a:srgbClr val="000000"/>
                </a:solidFill>
              </a:rPr>
              <a:t>Check test switch </a:t>
            </a:r>
          </a:p>
          <a:p>
            <a:pPr eaLnBrk="1" hangingPunct="1">
              <a:spcBef>
                <a:spcPct val="0"/>
              </a:spcBef>
              <a:buFont typeface="Wingdings" pitchFamily="2" charset="2"/>
              <a:buChar char="ü"/>
            </a:pPr>
            <a:r>
              <a:rPr lang="en-US" altLang="en-US" sz="2800" dirty="0">
                <a:solidFill>
                  <a:srgbClr val="000000"/>
                </a:solidFill>
              </a:rPr>
              <a:t>Tighten any loose connections</a:t>
            </a:r>
          </a:p>
          <a:p>
            <a:pPr eaLnBrk="1" hangingPunct="1">
              <a:spcBef>
                <a:spcPct val="0"/>
              </a:spcBef>
              <a:buFont typeface="Wingdings" pitchFamily="2" charset="2"/>
              <a:buChar char="ü"/>
            </a:pPr>
            <a:r>
              <a:rPr lang="en-US" altLang="en-US" sz="2800" dirty="0">
                <a:solidFill>
                  <a:srgbClr val="000000"/>
                </a:solidFill>
              </a:rPr>
              <a:t>Check primary cabinet</a:t>
            </a:r>
          </a:p>
          <a:p>
            <a:pPr eaLnBrk="1" hangingPunct="1">
              <a:spcBef>
                <a:spcPct val="0"/>
              </a:spcBef>
              <a:buFont typeface="Wingdings" pitchFamily="2" charset="2"/>
              <a:buChar char="ü"/>
            </a:pPr>
            <a:r>
              <a:rPr lang="en-US" altLang="en-US" sz="2800" dirty="0">
                <a:solidFill>
                  <a:srgbClr val="000000"/>
                </a:solidFill>
              </a:rPr>
              <a:t>Check connections</a:t>
            </a:r>
          </a:p>
          <a:p>
            <a:pPr eaLnBrk="1" hangingPunct="1">
              <a:spcBef>
                <a:spcPct val="0"/>
              </a:spcBef>
              <a:buFont typeface="Wingdings" pitchFamily="2" charset="2"/>
              <a:buChar char="ü"/>
            </a:pPr>
            <a:r>
              <a:rPr lang="en-US" altLang="en-US" sz="2800" dirty="0">
                <a:solidFill>
                  <a:srgbClr val="000000"/>
                </a:solidFill>
              </a:rPr>
              <a:t>Thermal scan </a:t>
            </a:r>
          </a:p>
          <a:p>
            <a:pPr eaLnBrk="1" hangingPunct="1">
              <a:spcBef>
                <a:spcPct val="0"/>
              </a:spcBef>
              <a:buFont typeface="Wingdings" pitchFamily="2" charset="2"/>
              <a:buChar char="ü"/>
            </a:pPr>
            <a:r>
              <a:rPr lang="en-US" altLang="en-US" sz="2800" dirty="0">
                <a:solidFill>
                  <a:srgbClr val="000000"/>
                </a:solidFill>
              </a:rPr>
              <a:t>Connect field tester</a:t>
            </a:r>
          </a:p>
        </p:txBody>
      </p:sp>
      <p:pic>
        <p:nvPicPr>
          <p:cNvPr id="1126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2286000"/>
            <a:ext cx="38608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ESCO Template">
  <a:themeElements>
    <a:clrScheme name="TESCO">
      <a:dk1>
        <a:srgbClr val="000000"/>
      </a:dk1>
      <a:lt1>
        <a:srgbClr val="D8D8D8"/>
      </a:lt1>
      <a:dk2>
        <a:srgbClr val="4C5055"/>
      </a:dk2>
      <a:lt2>
        <a:srgbClr val="FFFFFF"/>
      </a:lt2>
      <a:accent1>
        <a:srgbClr val="E10027"/>
      </a:accent1>
      <a:accent2>
        <a:srgbClr val="000000"/>
      </a:accent2>
      <a:accent3>
        <a:srgbClr val="A5A5A5"/>
      </a:accent3>
      <a:accent4>
        <a:srgbClr val="FF3758"/>
      </a:accent4>
      <a:accent5>
        <a:srgbClr val="8A0017"/>
      </a:accent5>
      <a:accent6>
        <a:srgbClr val="FFB3C0"/>
      </a:accent6>
      <a:hlink>
        <a:srgbClr val="3F3F3F"/>
      </a:hlink>
      <a:folHlink>
        <a:srgbClr val="D8D8D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7952</TotalTime>
  <Words>1590</Words>
  <Application>Microsoft Office PowerPoint</Application>
  <PresentationFormat>On-screen Show (4:3)</PresentationFormat>
  <Paragraphs>357</Paragraphs>
  <Slides>36</Slides>
  <Notes>8</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43" baseType="lpstr">
      <vt:lpstr>Arial</vt:lpstr>
      <vt:lpstr>Arial Black</vt:lpstr>
      <vt:lpstr>Calibri</vt:lpstr>
      <vt:lpstr>Franklin Gothic Book</vt:lpstr>
      <vt:lpstr>Wingdings</vt:lpstr>
      <vt:lpstr>TESCO Template</vt:lpstr>
      <vt:lpstr>Chart</vt:lpstr>
      <vt:lpstr>Complete Site testing</vt:lpstr>
      <vt:lpstr>Topics we will be covering</vt:lpstr>
      <vt:lpstr>Transformer Rated Metering</vt:lpstr>
      <vt:lpstr>The Basic Components</vt:lpstr>
      <vt:lpstr>Typical Meter Connections</vt:lpstr>
      <vt:lpstr>Meter Accuracy Testing</vt:lpstr>
      <vt:lpstr>The Importance of CT Testing in the Field</vt:lpstr>
      <vt:lpstr>The Importance of CT Testing in the Field (cont.)</vt:lpstr>
      <vt:lpstr>Testing at Transformer Rated Sites</vt:lpstr>
      <vt:lpstr>Testing at Transformer Rated Sites</vt:lpstr>
      <vt:lpstr>Meter Accuracy Testing</vt:lpstr>
      <vt:lpstr>Meter Accuracy Testing</vt:lpstr>
      <vt:lpstr>Meter Accuracy Testing</vt:lpstr>
      <vt:lpstr>Meter Accuracy Testing</vt:lpstr>
      <vt:lpstr>Customer CT Ratio Test with Burden</vt:lpstr>
      <vt:lpstr>Fundamentals of Polyphase Field Meter Testing and Site Verification</vt:lpstr>
      <vt:lpstr>Fundamentals of Polyphase Field Meter Testing and Site Verification</vt:lpstr>
      <vt:lpstr>Fundamentals of Polyphase Field Meter Testing and Site Verification</vt:lpstr>
      <vt:lpstr>Fundamentals of Polyphase Field Meter Testing and Site Verification</vt:lpstr>
      <vt:lpstr>CT Ratio Testing with Burden Added</vt:lpstr>
      <vt:lpstr>CT Ratio Testing with Burden Added</vt:lpstr>
      <vt:lpstr>CT Ratio Testing with Burden Added</vt:lpstr>
      <vt:lpstr>CT Ratio Testing with Burden Added  &amp; Ratio Correction Factor</vt:lpstr>
      <vt:lpstr>Phantom Load Testing</vt:lpstr>
      <vt:lpstr>Phantom Load Testing</vt:lpstr>
      <vt:lpstr>Phantom Load Testing</vt:lpstr>
      <vt:lpstr>Phantom Load Testing</vt:lpstr>
      <vt:lpstr>Demagnetization Testing</vt:lpstr>
      <vt:lpstr>Admittance Testing</vt:lpstr>
      <vt:lpstr>Harmonics Testing</vt:lpstr>
      <vt:lpstr>Harmonics Testing-Waveforms</vt:lpstr>
      <vt:lpstr>Harmonics Testing-Waveforms</vt:lpstr>
      <vt:lpstr>Harmonics Testing-Waveforms</vt:lpstr>
      <vt:lpstr>Harmonics Testing-Waveforms</vt:lpstr>
      <vt:lpstr>Periodic Site Inspections…..</vt:lpstr>
      <vt:lpstr>              Questions and Discussion  </vt:lpstr>
    </vt:vector>
  </TitlesOfParts>
  <Company>Advent 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jchesterson</dc:creator>
  <cp:lastModifiedBy>Sandy Garcia</cp:lastModifiedBy>
  <cp:revision>211</cp:revision>
  <cp:lastPrinted>2019-03-11T18:25:15Z</cp:lastPrinted>
  <dcterms:created xsi:type="dcterms:W3CDTF">2012-09-24T21:06:00Z</dcterms:created>
  <dcterms:modified xsi:type="dcterms:W3CDTF">2022-05-18T15:57:30Z</dcterms:modified>
</cp:coreProperties>
</file>