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378" r:id="rId2"/>
    <p:sldId id="380" r:id="rId3"/>
    <p:sldId id="315" r:id="rId4"/>
    <p:sldId id="321" r:id="rId5"/>
    <p:sldId id="320" r:id="rId6"/>
    <p:sldId id="318" r:id="rId7"/>
    <p:sldId id="317" r:id="rId8"/>
    <p:sldId id="324" r:id="rId9"/>
    <p:sldId id="316" r:id="rId10"/>
    <p:sldId id="323" r:id="rId11"/>
    <p:sldId id="329" r:id="rId12"/>
    <p:sldId id="352" r:id="rId13"/>
    <p:sldId id="322" r:id="rId14"/>
    <p:sldId id="358" r:id="rId15"/>
    <p:sldId id="364" r:id="rId16"/>
    <p:sldId id="353" r:id="rId17"/>
    <p:sldId id="356" r:id="rId18"/>
    <p:sldId id="381" r:id="rId19"/>
    <p:sldId id="363" r:id="rId20"/>
    <p:sldId id="366" r:id="rId21"/>
    <p:sldId id="367" r:id="rId22"/>
    <p:sldId id="368" r:id="rId23"/>
    <p:sldId id="369" r:id="rId24"/>
    <p:sldId id="375" r:id="rId25"/>
    <p:sldId id="376" r:id="rId26"/>
    <p:sldId id="377" r:id="rId27"/>
    <p:sldId id="319" r:id="rId28"/>
    <p:sldId id="334" r:id="rId29"/>
    <p:sldId id="379" r:id="rId30"/>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3" autoAdjust="0"/>
    <p:restoredTop sz="94660"/>
  </p:normalViewPr>
  <p:slideViewPr>
    <p:cSldViewPr>
      <p:cViewPr varScale="1">
        <p:scale>
          <a:sx n="55" d="100"/>
          <a:sy n="55" d="100"/>
        </p:scale>
        <p:origin x="-1133"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atin typeface="Arial" pitchFamily="34" charset="0"/>
              </a:defRPr>
            </a:lvl1pPr>
          </a:lstStyle>
          <a:p>
            <a:pPr>
              <a:defRPr/>
            </a:pPr>
            <a:fld id="{D9A22265-D318-4532-B9EB-EAD58AB67AAF}" type="datetimeFigureOut">
              <a:rPr lang="en-US"/>
              <a:pPr>
                <a:defRPr/>
              </a:pPr>
              <a:t>6/16/2021</a:t>
            </a:fld>
            <a:endParaRPr lang="en-US" dirty="0"/>
          </a:p>
        </p:txBody>
      </p:sp>
      <p:sp>
        <p:nvSpPr>
          <p:cNvPr id="4" name="Footer Placeholder 3"/>
          <p:cNvSpPr>
            <a:spLocks noGrp="1"/>
          </p:cNvSpPr>
          <p:nvPr>
            <p:ph type="ftr" sz="quarter" idx="2"/>
          </p:nvPr>
        </p:nvSpPr>
        <p:spPr>
          <a:xfrm>
            <a:off x="0" y="6657975"/>
            <a:ext cx="4029075" cy="3508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lIns="91440" tIns="45720" rIns="91440" bIns="45720" rtlCol="0" anchor="b"/>
          <a:lstStyle>
            <a:lvl1pPr algn="r">
              <a:defRPr sz="1200">
                <a:latin typeface="Arial" pitchFamily="34" charset="0"/>
              </a:defRPr>
            </a:lvl1pPr>
          </a:lstStyle>
          <a:p>
            <a:pPr>
              <a:defRPr/>
            </a:pPr>
            <a:fld id="{A3AC1187-F0D7-43F2-9402-81DB11459DBE}" type="slidenum">
              <a:rPr lang="en-US"/>
              <a:pPr>
                <a:defRPr/>
              </a:pPr>
              <a:t>‹#›</a:t>
            </a:fld>
            <a:endParaRPr lang="en-US" dirty="0"/>
          </a:p>
        </p:txBody>
      </p:sp>
    </p:spTree>
    <p:extLst>
      <p:ext uri="{BB962C8B-B14F-4D97-AF65-F5344CB8AC3E}">
        <p14:creationId xmlns:p14="http://schemas.microsoft.com/office/powerpoint/2010/main" val="3130206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21507"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21511"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5C313B98-1B1D-476F-BBB5-58AB52E9C1C6}" type="slidenum">
              <a:rPr lang="en-US"/>
              <a:pPr>
                <a:defRPr/>
              </a:pPr>
              <a:t>‹#›</a:t>
            </a:fld>
            <a:endParaRPr lang="en-US" dirty="0"/>
          </a:p>
        </p:txBody>
      </p:sp>
    </p:spTree>
    <p:extLst>
      <p:ext uri="{BB962C8B-B14F-4D97-AF65-F5344CB8AC3E}">
        <p14:creationId xmlns:p14="http://schemas.microsoft.com/office/powerpoint/2010/main" val="89968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5513" eaLnBrk="0" hangingPunct="0">
              <a:defRPr sz="1200">
                <a:solidFill>
                  <a:schemeClr val="tx1"/>
                </a:solidFill>
                <a:latin typeface="Arial" pitchFamily="34" charset="0"/>
              </a:defRPr>
            </a:lvl1pPr>
            <a:lvl2pPr marL="742950" indent="-285750" defTabSz="925513" eaLnBrk="0" hangingPunct="0">
              <a:defRPr sz="1200">
                <a:solidFill>
                  <a:schemeClr val="tx1"/>
                </a:solidFill>
                <a:latin typeface="Arial" pitchFamily="34" charset="0"/>
              </a:defRPr>
            </a:lvl2pPr>
            <a:lvl3pPr marL="1143000" indent="-228600" defTabSz="925513" eaLnBrk="0" hangingPunct="0">
              <a:defRPr sz="1200">
                <a:solidFill>
                  <a:schemeClr val="tx1"/>
                </a:solidFill>
                <a:latin typeface="Arial" pitchFamily="34" charset="0"/>
              </a:defRPr>
            </a:lvl3pPr>
            <a:lvl4pPr marL="1600200" indent="-228600" defTabSz="925513" eaLnBrk="0" hangingPunct="0">
              <a:defRPr sz="1200">
                <a:solidFill>
                  <a:schemeClr val="tx1"/>
                </a:solidFill>
                <a:latin typeface="Arial" pitchFamily="34" charset="0"/>
              </a:defRPr>
            </a:lvl4pPr>
            <a:lvl5pPr marL="2057400" indent="-228600"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eaLnBrk="1" hangingPunct="1"/>
            <a:fld id="{6ED18813-C8B5-4736-9C11-D2495785462A}" type="slidenum">
              <a:rPr lang="ru-RU" altLang="en-US" smtClean="0"/>
              <a:pPr eaLnBrk="1" hangingPunct="1"/>
              <a:t>1</a:t>
            </a:fld>
            <a:endParaRPr lang="ru-RU" altLang="en-US"/>
          </a:p>
        </p:txBody>
      </p:sp>
      <p:sp>
        <p:nvSpPr>
          <p:cNvPr id="30723" name="Rectangle 7"/>
          <p:cNvSpPr txBox="1">
            <a:spLocks noGrp="1" noChangeArrowheads="1"/>
          </p:cNvSpPr>
          <p:nvPr/>
        </p:nvSpPr>
        <p:spPr bwMode="auto">
          <a:xfrm>
            <a:off x="5266119" y="6658555"/>
            <a:ext cx="4028158" cy="35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defTabSz="925513" eaLnBrk="0" hangingPunct="0">
              <a:defRPr sz="1200">
                <a:solidFill>
                  <a:schemeClr val="tx1"/>
                </a:solidFill>
                <a:latin typeface="Arial" pitchFamily="34" charset="0"/>
              </a:defRPr>
            </a:lvl1pPr>
            <a:lvl2pPr marL="750888" indent="-288925" defTabSz="925513" eaLnBrk="0" hangingPunct="0">
              <a:defRPr sz="1200">
                <a:solidFill>
                  <a:schemeClr val="tx1"/>
                </a:solidFill>
                <a:latin typeface="Arial" pitchFamily="34" charset="0"/>
              </a:defRPr>
            </a:lvl2pPr>
            <a:lvl3pPr marL="1155700" indent="-230188" defTabSz="925513" eaLnBrk="0" hangingPunct="0">
              <a:defRPr sz="1200">
                <a:solidFill>
                  <a:schemeClr val="tx1"/>
                </a:solidFill>
                <a:latin typeface="Arial" pitchFamily="34" charset="0"/>
              </a:defRPr>
            </a:lvl3pPr>
            <a:lvl4pPr marL="1619250" indent="-231775" defTabSz="925513" eaLnBrk="0" hangingPunct="0">
              <a:defRPr sz="1200">
                <a:solidFill>
                  <a:schemeClr val="tx1"/>
                </a:solidFill>
                <a:latin typeface="Arial" pitchFamily="34" charset="0"/>
              </a:defRPr>
            </a:lvl4pPr>
            <a:lvl5pPr marL="2081213" indent="-231775" defTabSz="925513" eaLnBrk="0" hangingPunct="0">
              <a:defRPr sz="1200">
                <a:solidFill>
                  <a:schemeClr val="tx1"/>
                </a:solidFill>
                <a:latin typeface="Arial" pitchFamily="34" charset="0"/>
              </a:defRPr>
            </a:lvl5pPr>
            <a:lvl6pPr marL="2538413" indent="-231775" defTabSz="925513" eaLnBrk="0" fontAlgn="base" hangingPunct="0">
              <a:spcBef>
                <a:spcPct val="30000"/>
              </a:spcBef>
              <a:spcAft>
                <a:spcPct val="0"/>
              </a:spcAft>
              <a:defRPr sz="1200">
                <a:solidFill>
                  <a:schemeClr val="tx1"/>
                </a:solidFill>
                <a:latin typeface="Arial" pitchFamily="34" charset="0"/>
              </a:defRPr>
            </a:lvl6pPr>
            <a:lvl7pPr marL="2995613" indent="-231775" defTabSz="925513" eaLnBrk="0" fontAlgn="base" hangingPunct="0">
              <a:spcBef>
                <a:spcPct val="30000"/>
              </a:spcBef>
              <a:spcAft>
                <a:spcPct val="0"/>
              </a:spcAft>
              <a:defRPr sz="1200">
                <a:solidFill>
                  <a:schemeClr val="tx1"/>
                </a:solidFill>
                <a:latin typeface="Arial" pitchFamily="34" charset="0"/>
              </a:defRPr>
            </a:lvl7pPr>
            <a:lvl8pPr marL="3452813" indent="-231775" defTabSz="925513" eaLnBrk="0" fontAlgn="base" hangingPunct="0">
              <a:spcBef>
                <a:spcPct val="30000"/>
              </a:spcBef>
              <a:spcAft>
                <a:spcPct val="0"/>
              </a:spcAft>
              <a:defRPr sz="1200">
                <a:solidFill>
                  <a:schemeClr val="tx1"/>
                </a:solidFill>
                <a:latin typeface="Arial" pitchFamily="34" charset="0"/>
              </a:defRPr>
            </a:lvl8pPr>
            <a:lvl9pPr marL="3910013" indent="-231775" defTabSz="9255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46E1B88-597B-41B4-95E5-96808C4FDEF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2895600" y="525463"/>
            <a:ext cx="3505200" cy="2628900"/>
          </a:xfrm>
          <a:ln/>
        </p:spPr>
      </p:sp>
      <p:sp>
        <p:nvSpPr>
          <p:cNvPr id="30725" name="Rectangle 3"/>
          <p:cNvSpPr>
            <a:spLocks noGrp="1" noChangeArrowheads="1"/>
          </p:cNvSpPr>
          <p:nvPr>
            <p:ph type="body" idx="1"/>
          </p:nvPr>
        </p:nvSpPr>
        <p:spPr>
          <a:xfrm>
            <a:off x="930065" y="3330482"/>
            <a:ext cx="7436271" cy="3154560"/>
          </a:xfrm>
          <a:noFill/>
        </p:spPr>
        <p:txBody>
          <a:bodyPr lIns="92492" tIns="46246" rIns="92492" bIns="46246"/>
          <a:lstStyle/>
          <a:p>
            <a:pPr eaLnBrk="1" hangingPunct="1"/>
            <a:endParaRPr lang="en-US" altLang="en-US"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940921-D62E-46A4-94A1-96FB9428B137}" type="slidenum">
              <a:rPr lang="en-US" altLang="en-US" smtClean="0"/>
              <a:pPr eaLnBrk="1" hangingPunct="1">
                <a:spcBef>
                  <a:spcPct val="0"/>
                </a:spcBef>
              </a:pPr>
              <a:t>21</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DD256A-C639-4B8E-8924-30D8AEA45971}" type="slidenum">
              <a:rPr lang="en-US" altLang="en-US" smtClean="0"/>
              <a:pPr eaLnBrk="1" hangingPunct="1">
                <a:spcBef>
                  <a:spcPct val="0"/>
                </a:spcBef>
              </a:pPr>
              <a:t>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pPr eaLnBrk="1" hangingPunct="1">
                <a:spcBef>
                  <a:spcPct val="0"/>
                </a:spcBef>
              </a:pPr>
              <a:t>23</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24</a:t>
            </a:fld>
            <a:endParaRPr lang="en-US" alt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25</a:t>
            </a:fld>
            <a:endParaRPr lang="en-US" altLang="en-US"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29439E-3A24-473C-B494-8703C2E8357E}" type="slidenum">
              <a:rPr lang="en-US" altLang="en-US" smtClean="0">
                <a:solidFill>
                  <a:prstClr val="black"/>
                </a:solidFill>
              </a:rPr>
              <a:pPr eaLnBrk="1" hangingPunct="1">
                <a:spcBef>
                  <a:spcPct val="0"/>
                </a:spcBef>
              </a:pPr>
              <a:t>26</a:t>
            </a:fld>
            <a:endParaRPr lang="en-US" altLang="en-US"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29</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991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3365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399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3701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18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7564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976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85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247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66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259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91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48600" y="6169025"/>
            <a:ext cx="893763"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a:extLst>
              <a:ext uri="{FF2B5EF4-FFF2-40B4-BE49-F238E27FC236}"/>
            </a:extLst>
          </p:cNvPr>
          <p:cNvSpPr txBox="1">
            <a:spLocks noChangeArrowheads="1"/>
          </p:cNvSpPr>
          <p:nvPr userDrawn="1"/>
        </p:nvSpPr>
        <p:spPr bwMode="auto">
          <a:xfrm>
            <a:off x="457200" y="6288088"/>
            <a:ext cx="828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altLang="en-US" sz="1400" dirty="0" smtClean="0"/>
              <a:t>Slide </a:t>
            </a:r>
            <a:fld id="{91B3C52B-68FA-42D1-88F8-AAEB278C0078}" type="slidenum">
              <a:rPr lang="en-US" altLang="en-US" sz="1400" smtClean="0"/>
              <a:pPr algn="ctr">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r>
              <a:rPr lang="en-US" altLang="en-US" sz="1400" dirty="0">
                <a:solidFill>
                  <a:schemeClr val="tx1"/>
                </a:solidFill>
              </a:rPr>
              <a:t>Slide </a:t>
            </a:r>
            <a:fld id="{4E4CB20B-3A57-4F53-9623-C163FA27A206}"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0"/>
              </a:spcBef>
            </a:pPr>
            <a:endParaRPr lang="en-US" altLang="en-US" dirty="0">
              <a:solidFill>
                <a:schemeClr val="tx1"/>
              </a:solidFill>
            </a:endParaRPr>
          </a:p>
        </p:txBody>
      </p:sp>
      <p:sp>
        <p:nvSpPr>
          <p:cNvPr id="10"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pic>
        <p:nvPicPr>
          <p:cNvPr id="11"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59" y="1908685"/>
            <a:ext cx="1981200" cy="9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799147"/>
            <a:ext cx="1202306" cy="120230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2278050" y="2084829"/>
            <a:ext cx="518468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pPr>
            <a:r>
              <a:rPr lang="en-US" altLang="en-US" sz="3500" b="1" dirty="0" smtClean="0">
                <a:solidFill>
                  <a:srgbClr val="2F549D"/>
                </a:solidFill>
              </a:rPr>
              <a:t>Complete Site Testing</a:t>
            </a:r>
            <a:endParaRPr lang="en-US" altLang="en-US" b="1" dirty="0">
              <a:solidFill>
                <a:srgbClr val="2F549D"/>
              </a:solidFill>
            </a:endParaRPr>
          </a:p>
        </p:txBody>
      </p:sp>
      <p:sp>
        <p:nvSpPr>
          <p:cNvPr id="14"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North Carolina Electric Meter School</a:t>
            </a:r>
          </a:p>
          <a:p>
            <a:pPr algn="r" eaLnBrk="1" hangingPunct="1">
              <a:spcBef>
                <a:spcPct val="0"/>
              </a:spcBef>
              <a:spcAft>
                <a:spcPts val="0"/>
              </a:spcAft>
              <a:buFontTx/>
              <a:buNone/>
            </a:pPr>
            <a:r>
              <a:rPr lang="en-US" altLang="en-US" sz="1600" i="1" smtClean="0">
                <a:solidFill>
                  <a:schemeClr val="bg1"/>
                </a:solidFill>
              </a:rPr>
              <a:t>Management</a:t>
            </a:r>
            <a:endParaRPr lang="en-US" altLang="en-US" sz="1600" i="1" dirty="0">
              <a:solidFill>
                <a:schemeClr val="bg1"/>
              </a:solidFill>
            </a:endParaRPr>
          </a:p>
          <a:p>
            <a:pPr algn="r" eaLnBrk="1" hangingPunct="1">
              <a:spcBef>
                <a:spcPct val="0"/>
              </a:spcBef>
              <a:spcAft>
                <a:spcPts val="0"/>
              </a:spcAft>
              <a:buFontTx/>
              <a:buNone/>
            </a:pPr>
            <a:r>
              <a:rPr lang="en-US" altLang="en-US" sz="1600" i="1" dirty="0" smtClean="0">
                <a:solidFill>
                  <a:schemeClr val="bg1"/>
                </a:solidFill>
              </a:rPr>
              <a:t>Wednesday 16, </a:t>
            </a:r>
            <a:r>
              <a:rPr lang="en-US" altLang="en-US" sz="1600" i="1" dirty="0">
                <a:solidFill>
                  <a:schemeClr val="bg1"/>
                </a:solidFill>
              </a:rPr>
              <a:t>2021 at </a:t>
            </a:r>
            <a:r>
              <a:rPr lang="en-US" altLang="en-US" sz="1600" i="1" dirty="0" smtClean="0">
                <a:solidFill>
                  <a:schemeClr val="bg1"/>
                </a:solidFill>
              </a:rPr>
              <a:t>8:00 </a:t>
            </a:r>
            <a:r>
              <a:rPr lang="en-US" altLang="en-US" sz="1600" i="1" dirty="0">
                <a:solidFill>
                  <a:schemeClr val="bg1"/>
                </a:solidFill>
              </a:rPr>
              <a:t>a.m.</a:t>
            </a:r>
          </a:p>
        </p:txBody>
      </p:sp>
    </p:spTree>
    <p:extLst>
      <p:ext uri="{BB962C8B-B14F-4D97-AF65-F5344CB8AC3E}">
        <p14:creationId xmlns:p14="http://schemas.microsoft.com/office/powerpoint/2010/main" val="2613710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20483" name="Subtitle 2"/>
          <p:cNvSpPr>
            <a:spLocks noGrp="1"/>
          </p:cNvSpPr>
          <p:nvPr>
            <p:ph idx="4294967295"/>
          </p:nvPr>
        </p:nvSpPr>
        <p:spPr>
          <a:xfrm>
            <a:off x="457200" y="1447800"/>
            <a:ext cx="8458200" cy="457200"/>
          </a:xfrm>
        </p:spPr>
        <p:txBody>
          <a:bodyPr/>
          <a:lstStyle/>
          <a:p>
            <a:pPr eaLnBrk="1" hangingPunct="1">
              <a:buFontTx/>
              <a:buNone/>
            </a:pPr>
            <a:r>
              <a:rPr lang="en-US" altLang="en-US" sz="1600" dirty="0" smtClean="0">
                <a:cs typeface="Arial" charset="0"/>
              </a:rPr>
              <a:t>Functionality with Burden Present on the Secondary Loop</a:t>
            </a:r>
          </a:p>
        </p:txBody>
      </p:sp>
      <p:sp>
        <p:nvSpPr>
          <p:cNvPr id="20484" name="Text Box 3"/>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0.3% @ B0.1, B0.2, B0.5</a:t>
            </a:r>
          </a:p>
        </p:txBody>
      </p:sp>
      <p:graphicFrame>
        <p:nvGraphicFramePr>
          <p:cNvPr id="20485" name="Object 1"/>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spid="_x0000_s20564" name="Chart" r:id="rId4" imgW="3829111" imgH="2619435" progId="Excel.Chart.8">
                  <p:embed/>
                </p:oleObj>
              </mc:Choice>
              <mc:Fallback>
                <p:oleObj name="Chart" r:id="rId4" imgW="3829111" imgH="2619435" progId="Excel.Chart.8">
                  <p:embed/>
                  <p:pic>
                    <p:nvPicPr>
                      <p:cNvPr id="0" name="Objec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6" name="Text Box 9"/>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Initial Reading = 5Amps</a:t>
            </a:r>
          </a:p>
          <a:p>
            <a:pPr algn="ctr" eaLnBrk="1" hangingPunct="1">
              <a:spcBef>
                <a:spcPct val="0"/>
              </a:spcBef>
              <a:buFontTx/>
              <a:buNone/>
            </a:pPr>
            <a:r>
              <a:rPr lang="en-US" altLang="en-US" sz="2000" dirty="0">
                <a:solidFill>
                  <a:srgbClr val="000000"/>
                </a:solidFill>
              </a:rPr>
              <a:t>0.3% x 5A = 0.015A</a:t>
            </a:r>
          </a:p>
          <a:p>
            <a:pPr algn="ctr" eaLnBrk="1" hangingPunct="1">
              <a:spcBef>
                <a:spcPct val="0"/>
              </a:spcBef>
              <a:buFontTx/>
              <a:buNone/>
            </a:pPr>
            <a:r>
              <a:rPr lang="en-US" altLang="en-US" sz="2000" dirty="0">
                <a:solidFill>
                  <a:srgbClr val="000000"/>
                </a:solidFill>
              </a:rPr>
              <a:t>5A – 0.015 = 4.985A</a:t>
            </a:r>
          </a:p>
        </p:txBody>
      </p:sp>
      <p:graphicFrame>
        <p:nvGraphicFramePr>
          <p:cNvPr id="7" name="Group 120"/>
          <p:cNvGraphicFramePr>
            <a:graphicFrameLocks/>
          </p:cNvGraphicFramePr>
          <p:nvPr/>
        </p:nvGraphicFramePr>
        <p:xfrm>
          <a:off x="5862638" y="3048000"/>
          <a:ext cx="2819400" cy="2697164"/>
        </p:xfrm>
        <a:graphic>
          <a:graphicData uri="http://schemas.openxmlformats.org/drawingml/2006/table">
            <a:tbl>
              <a:tblPr/>
              <a:tblGrid>
                <a:gridCol w="1409700"/>
                <a:gridCol w="1409700"/>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Reading</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0.5</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1</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2</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4</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8</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23215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050" y="270827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0" y="1498600"/>
            <a:ext cx="9144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dirty="0">
                <a:solidFill>
                  <a:srgbClr val="000000"/>
                </a:solidFill>
              </a:rPr>
              <a:t>Ratio of Primary Current to Secondary Current</a:t>
            </a:r>
          </a:p>
        </p:txBody>
      </p:sp>
      <p:pic>
        <p:nvPicPr>
          <p:cNvPr id="21509" name="Picture 6" descr="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0320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5743575"/>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Line 10"/>
          <p:cNvSpPr>
            <a:spLocks noChangeShapeType="1"/>
          </p:cNvSpPr>
          <p:nvPr/>
        </p:nvSpPr>
        <p:spPr bwMode="auto">
          <a:xfrm>
            <a:off x="457200" y="2641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2" name="Text Box 13"/>
          <p:cNvSpPr txBox="1">
            <a:spLocks noChangeArrowheads="1"/>
          </p:cNvSpPr>
          <p:nvPr/>
        </p:nvSpPr>
        <p:spPr bwMode="auto">
          <a:xfrm>
            <a:off x="0" y="2260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21513" name="Text Box 14"/>
          <p:cNvSpPr txBox="1">
            <a:spLocks noChangeArrowheads="1"/>
          </p:cNvSpPr>
          <p:nvPr/>
        </p:nvSpPr>
        <p:spPr bwMode="auto">
          <a:xfrm>
            <a:off x="533400" y="1955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SOURCE</a:t>
            </a:r>
          </a:p>
        </p:txBody>
      </p:sp>
      <p:sp>
        <p:nvSpPr>
          <p:cNvPr id="21514" name="Text Box 17"/>
          <p:cNvSpPr txBox="1">
            <a:spLocks noChangeArrowheads="1"/>
          </p:cNvSpPr>
          <p:nvPr/>
        </p:nvSpPr>
        <p:spPr bwMode="auto">
          <a:xfrm>
            <a:off x="7315200" y="20320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LOAD</a:t>
            </a:r>
          </a:p>
        </p:txBody>
      </p:sp>
      <p:sp>
        <p:nvSpPr>
          <p:cNvPr id="21515" name="Line 18"/>
          <p:cNvSpPr>
            <a:spLocks noChangeShapeType="1"/>
          </p:cNvSpPr>
          <p:nvPr/>
        </p:nvSpPr>
        <p:spPr bwMode="auto">
          <a:xfrm flipV="1">
            <a:off x="4505325" y="21336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6" name="Line 19"/>
          <p:cNvSpPr>
            <a:spLocks noChangeShapeType="1"/>
          </p:cNvSpPr>
          <p:nvPr/>
        </p:nvSpPr>
        <p:spPr bwMode="auto">
          <a:xfrm flipV="1">
            <a:off x="4343400" y="2443163"/>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7" name="Line 20"/>
          <p:cNvSpPr>
            <a:spLocks noChangeShapeType="1"/>
          </p:cNvSpPr>
          <p:nvPr/>
        </p:nvSpPr>
        <p:spPr bwMode="auto">
          <a:xfrm flipV="1">
            <a:off x="5715000" y="2854325"/>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8" name="Line 21"/>
          <p:cNvSpPr>
            <a:spLocks noChangeShapeType="1"/>
          </p:cNvSpPr>
          <p:nvPr/>
        </p:nvSpPr>
        <p:spPr bwMode="auto">
          <a:xfrm flipV="1">
            <a:off x="5805488" y="2708275"/>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19" name="Line 22"/>
          <p:cNvSpPr>
            <a:spLocks noChangeShapeType="1"/>
          </p:cNvSpPr>
          <p:nvPr/>
        </p:nvSpPr>
        <p:spPr bwMode="auto">
          <a:xfrm flipV="1">
            <a:off x="7308850" y="34036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0" name="Line 23"/>
          <p:cNvSpPr>
            <a:spLocks noChangeShapeType="1"/>
          </p:cNvSpPr>
          <p:nvPr/>
        </p:nvSpPr>
        <p:spPr bwMode="auto">
          <a:xfrm flipV="1">
            <a:off x="7467600" y="34417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1" name="Line 24"/>
          <p:cNvSpPr>
            <a:spLocks noChangeShapeType="1"/>
          </p:cNvSpPr>
          <p:nvPr/>
        </p:nvSpPr>
        <p:spPr bwMode="auto">
          <a:xfrm flipH="1" flipV="1">
            <a:off x="4495800" y="61468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2" name="Line 25"/>
          <p:cNvSpPr>
            <a:spLocks noChangeShapeType="1"/>
          </p:cNvSpPr>
          <p:nvPr/>
        </p:nvSpPr>
        <p:spPr bwMode="auto">
          <a:xfrm flipH="1" flipV="1">
            <a:off x="4343400" y="6307138"/>
            <a:ext cx="914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3" name="Line 26"/>
          <p:cNvSpPr>
            <a:spLocks noChangeShapeType="1"/>
          </p:cNvSpPr>
          <p:nvPr/>
        </p:nvSpPr>
        <p:spPr bwMode="auto">
          <a:xfrm flipH="1" flipV="1">
            <a:off x="6248400" y="61468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4" name="Line 27"/>
          <p:cNvSpPr>
            <a:spLocks noChangeShapeType="1"/>
          </p:cNvSpPr>
          <p:nvPr/>
        </p:nvSpPr>
        <p:spPr bwMode="auto">
          <a:xfrm flipH="1" flipV="1">
            <a:off x="6324600" y="6259513"/>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525" name="Text Box 28"/>
          <p:cNvSpPr txBox="1">
            <a:spLocks noChangeArrowheads="1"/>
          </p:cNvSpPr>
          <p:nvPr/>
        </p:nvSpPr>
        <p:spPr bwMode="auto">
          <a:xfrm>
            <a:off x="4519613" y="2251075"/>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6" name="Text Box 29"/>
          <p:cNvSpPr txBox="1">
            <a:spLocks noChangeArrowheads="1"/>
          </p:cNvSpPr>
          <p:nvPr/>
        </p:nvSpPr>
        <p:spPr bwMode="auto">
          <a:xfrm>
            <a:off x="5783263" y="2895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7" name="Text Box 30"/>
          <p:cNvSpPr txBox="1">
            <a:spLocks noChangeArrowheads="1"/>
          </p:cNvSpPr>
          <p:nvPr/>
        </p:nvSpPr>
        <p:spPr bwMode="auto">
          <a:xfrm>
            <a:off x="7620000" y="34147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400A</a:t>
            </a:r>
          </a:p>
        </p:txBody>
      </p:sp>
      <p:sp>
        <p:nvSpPr>
          <p:cNvPr id="21528" name="Text Box 31"/>
          <p:cNvSpPr txBox="1">
            <a:spLocks noChangeArrowheads="1"/>
          </p:cNvSpPr>
          <p:nvPr/>
        </p:nvSpPr>
        <p:spPr bwMode="auto">
          <a:xfrm>
            <a:off x="4495800" y="5003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sp>
        <p:nvSpPr>
          <p:cNvPr id="21529" name="Text Box 32"/>
          <p:cNvSpPr txBox="1">
            <a:spLocks noChangeArrowheads="1"/>
          </p:cNvSpPr>
          <p:nvPr/>
        </p:nvSpPr>
        <p:spPr bwMode="auto">
          <a:xfrm>
            <a:off x="7686675" y="55435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5A</a:t>
            </a:r>
          </a:p>
        </p:txBody>
      </p:sp>
      <p:pic>
        <p:nvPicPr>
          <p:cNvPr id="21530" name="Picture 33" descr="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181475"/>
            <a:ext cx="38100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1" name="Text Box 37"/>
          <p:cNvSpPr txBox="1">
            <a:spLocks noChangeArrowheads="1"/>
          </p:cNvSpPr>
          <p:nvPr/>
        </p:nvSpPr>
        <p:spPr bwMode="auto">
          <a:xfrm>
            <a:off x="838200" y="4122738"/>
            <a:ext cx="1905000" cy="36988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solidFill>
                  <a:srgbClr val="000000"/>
                </a:solidFill>
              </a:rPr>
              <a:t>Calculate Ratio</a:t>
            </a:r>
          </a:p>
        </p:txBody>
      </p:sp>
      <p:sp>
        <p:nvSpPr>
          <p:cNvPr id="21532" name="AutoShape 38"/>
          <p:cNvSpPr>
            <a:spLocks noChangeArrowheads="1"/>
          </p:cNvSpPr>
          <p:nvPr/>
        </p:nvSpPr>
        <p:spPr bwMode="auto">
          <a:xfrm rot="8049254">
            <a:off x="2703512" y="3309938"/>
            <a:ext cx="1577975" cy="292100"/>
          </a:xfrm>
          <a:prstGeom prst="rightArrow">
            <a:avLst>
              <a:gd name="adj1" fmla="val 50000"/>
              <a:gd name="adj2" fmla="val 8843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1533" name="AutoShape 39"/>
          <p:cNvSpPr>
            <a:spLocks noChangeArrowheads="1"/>
          </p:cNvSpPr>
          <p:nvPr/>
        </p:nvSpPr>
        <p:spPr bwMode="auto">
          <a:xfrm rot="-9647552">
            <a:off x="2876550" y="4752975"/>
            <a:ext cx="1444625" cy="266700"/>
          </a:xfrm>
          <a:prstGeom prst="rightArrow">
            <a:avLst>
              <a:gd name="adj1" fmla="val 50000"/>
              <a:gd name="adj2" fmla="val 8827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153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21535" name="TextBox 2"/>
          <p:cNvSpPr txBox="1">
            <a:spLocks noChangeArrowheads="1"/>
          </p:cNvSpPr>
          <p:nvPr/>
        </p:nvSpPr>
        <p:spPr bwMode="auto">
          <a:xfrm>
            <a:off x="1371600" y="4829175"/>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80:1</a:t>
            </a:r>
          </a:p>
        </p:txBody>
      </p:sp>
    </p:spTree>
    <p:custDataLst>
      <p:tags r:id="rId1"/>
    </p:custDataLst>
  </p:cSld>
  <p:clrMapOvr>
    <a:masterClrMapping/>
  </p:clrMapOvr>
  <p:transition spd="slow"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Testing at Transformer Rated Sites</a:t>
            </a:r>
          </a:p>
        </p:txBody>
      </p:sp>
      <p:sp>
        <p:nvSpPr>
          <p:cNvPr id="11267" name="Rectangle 8"/>
          <p:cNvSpPr>
            <a:spLocks noChangeArrowheads="1"/>
          </p:cNvSpPr>
          <p:nvPr/>
        </p:nvSpPr>
        <p:spPr bwMode="auto">
          <a:xfrm>
            <a:off x="685800" y="1676400"/>
            <a:ext cx="4572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2800" dirty="0">
                <a:solidFill>
                  <a:srgbClr val="000000"/>
                </a:solidFill>
              </a:rPr>
              <a:t>Safety walk around site</a:t>
            </a:r>
          </a:p>
          <a:p>
            <a:pPr eaLnBrk="1" hangingPunct="1">
              <a:spcBef>
                <a:spcPct val="0"/>
              </a:spcBef>
              <a:buFont typeface="Wingdings" pitchFamily="2" charset="2"/>
              <a:buChar char="ü"/>
            </a:pPr>
            <a:r>
              <a:rPr lang="en-US" altLang="en-US" sz="2800" dirty="0">
                <a:solidFill>
                  <a:srgbClr val="000000"/>
                </a:solidFill>
              </a:rPr>
              <a:t>Check PPE </a:t>
            </a:r>
          </a:p>
          <a:p>
            <a:pPr eaLnBrk="1" hangingPunct="1">
              <a:spcBef>
                <a:spcPct val="0"/>
              </a:spcBef>
              <a:buFont typeface="Wingdings" pitchFamily="2" charset="2"/>
              <a:buChar char="ü"/>
            </a:pPr>
            <a:r>
              <a:rPr lang="en-US" altLang="en-US" sz="2800" dirty="0">
                <a:solidFill>
                  <a:srgbClr val="000000"/>
                </a:solidFill>
              </a:rPr>
              <a:t>Check test switch </a:t>
            </a:r>
          </a:p>
          <a:p>
            <a:pPr eaLnBrk="1" hangingPunct="1">
              <a:spcBef>
                <a:spcPct val="0"/>
              </a:spcBef>
              <a:buFont typeface="Wingdings" pitchFamily="2" charset="2"/>
              <a:buChar char="ü"/>
            </a:pPr>
            <a:r>
              <a:rPr lang="en-US" altLang="en-US" sz="2800" dirty="0">
                <a:solidFill>
                  <a:srgbClr val="000000"/>
                </a:solidFill>
              </a:rPr>
              <a:t>Tighten any loose connections</a:t>
            </a:r>
          </a:p>
          <a:p>
            <a:pPr eaLnBrk="1" hangingPunct="1">
              <a:spcBef>
                <a:spcPct val="0"/>
              </a:spcBef>
              <a:buFont typeface="Wingdings" pitchFamily="2" charset="2"/>
              <a:buChar char="ü"/>
            </a:pPr>
            <a:r>
              <a:rPr lang="en-US" altLang="en-US" sz="2800" dirty="0">
                <a:solidFill>
                  <a:srgbClr val="000000"/>
                </a:solidFill>
              </a:rPr>
              <a:t>Check primary cabinet</a:t>
            </a:r>
          </a:p>
          <a:p>
            <a:pPr eaLnBrk="1" hangingPunct="1">
              <a:spcBef>
                <a:spcPct val="0"/>
              </a:spcBef>
              <a:buFont typeface="Wingdings" pitchFamily="2" charset="2"/>
              <a:buChar char="ü"/>
            </a:pPr>
            <a:r>
              <a:rPr lang="en-US" altLang="en-US" sz="2800" dirty="0">
                <a:solidFill>
                  <a:srgbClr val="000000"/>
                </a:solidFill>
              </a:rPr>
              <a:t>Check connections</a:t>
            </a:r>
          </a:p>
          <a:p>
            <a:pPr eaLnBrk="1" hangingPunct="1">
              <a:spcBef>
                <a:spcPct val="0"/>
              </a:spcBef>
              <a:buFont typeface="Wingdings" pitchFamily="2" charset="2"/>
              <a:buChar char="ü"/>
            </a:pPr>
            <a:r>
              <a:rPr lang="en-US" altLang="en-US" sz="2800" dirty="0">
                <a:solidFill>
                  <a:srgbClr val="000000"/>
                </a:solidFill>
              </a:rPr>
              <a:t>Thermal scan </a:t>
            </a:r>
          </a:p>
          <a:p>
            <a:pPr eaLnBrk="1" hangingPunct="1">
              <a:spcBef>
                <a:spcPct val="0"/>
              </a:spcBef>
              <a:buFont typeface="Wingdings" pitchFamily="2" charset="2"/>
              <a:buChar char="ü"/>
            </a:pPr>
            <a:r>
              <a:rPr lang="en-US" altLang="en-US" sz="2800" dirty="0">
                <a:solidFill>
                  <a:srgbClr val="000000"/>
                </a:solidFill>
              </a:rPr>
              <a:t>Connect field tester</a:t>
            </a: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0"/>
            <a:ext cx="386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idx="4294967295"/>
          </p:nvPr>
        </p:nvSpPr>
        <p:spPr>
          <a:xfrm>
            <a:off x="228600" y="533400"/>
            <a:ext cx="8915400" cy="990600"/>
          </a:xfrm>
        </p:spPr>
        <p:txBody>
          <a:bodyPr/>
          <a:lstStyle/>
          <a:p>
            <a:pPr eaLnBrk="1" hangingPunct="1"/>
            <a:r>
              <a:rPr lang="en-US" altLang="en-US" sz="2400" dirty="0" smtClean="0">
                <a:solidFill>
                  <a:schemeClr val="bg1"/>
                </a:solidFill>
              </a:rPr>
              <a:t>TESCO/Georgia Power 2017 Caribbean Meter School </a:t>
            </a:r>
            <a:br>
              <a:rPr lang="en-US" altLang="en-US" sz="2400" dirty="0" smtClean="0">
                <a:solidFill>
                  <a:schemeClr val="bg1"/>
                </a:solidFill>
              </a:rPr>
            </a:br>
            <a:r>
              <a:rPr lang="en-US" altLang="en-US" sz="2400" dirty="0" smtClean="0">
                <a:solidFill>
                  <a:schemeClr val="bg1"/>
                </a:solidFill>
              </a:rPr>
              <a:t/>
            </a:r>
            <a:br>
              <a:rPr lang="en-US" altLang="en-US" sz="2400" dirty="0" smtClean="0">
                <a:solidFill>
                  <a:schemeClr val="bg1"/>
                </a:solidFill>
              </a:rPr>
            </a:br>
            <a:r>
              <a:rPr lang="en-US" altLang="en-US" sz="2000" dirty="0" smtClean="0">
                <a:solidFill>
                  <a:schemeClr val="bg1"/>
                </a:solidFill>
              </a:rPr>
              <a:t>Fundamentals of Polyphase Field Meter Testing and Site Verification</a:t>
            </a:r>
            <a:r>
              <a:rPr lang="en-US" altLang="en-US" sz="2400" dirty="0" smtClean="0"/>
              <a:t/>
            </a:r>
            <a:br>
              <a:rPr lang="en-US" altLang="en-US" sz="2400" dirty="0" smtClean="0"/>
            </a:br>
            <a:endParaRPr lang="en-US" altLang="en-US" sz="2400" dirty="0" smtClean="0"/>
          </a:p>
        </p:txBody>
      </p:sp>
      <p:pic>
        <p:nvPicPr>
          <p:cNvPr id="8195" name="Picture 6" descr="TESCO-equipment-prewired-mete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84575"/>
            <a:ext cx="31559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AutoShape 37"/>
          <p:cNvSpPr>
            <a:spLocks noChangeArrowheads="1"/>
          </p:cNvSpPr>
          <p:nvPr/>
        </p:nvSpPr>
        <p:spPr bwMode="auto">
          <a:xfrm rot="653790">
            <a:off x="4273550" y="1822450"/>
            <a:ext cx="3657600" cy="1227138"/>
          </a:xfrm>
          <a:prstGeom prst="curvedDownArrow">
            <a:avLst>
              <a:gd name="adj1" fmla="val 73770"/>
              <a:gd name="adj2" fmla="val 147539"/>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8197" name="Rectangle 13"/>
          <p:cNvSpPr>
            <a:spLocks noChangeArrowheads="1"/>
          </p:cNvSpPr>
          <p:nvPr/>
        </p:nvSpPr>
        <p:spPr bwMode="auto">
          <a:xfrm>
            <a:off x="954088" y="4495800"/>
            <a:ext cx="2290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t>Full Load</a:t>
            </a:r>
          </a:p>
          <a:p>
            <a:pPr eaLnBrk="1" hangingPunct="1">
              <a:spcBef>
                <a:spcPct val="0"/>
              </a:spcBef>
              <a:buFont typeface="Wingdings" pitchFamily="2" charset="2"/>
              <a:buChar char="ü"/>
            </a:pPr>
            <a:r>
              <a:rPr lang="en-US" altLang="en-US" sz="1800" dirty="0"/>
              <a:t>Light Load</a:t>
            </a:r>
          </a:p>
          <a:p>
            <a:pPr eaLnBrk="1" hangingPunct="1">
              <a:spcBef>
                <a:spcPct val="0"/>
              </a:spcBef>
              <a:buFont typeface="Wingdings" pitchFamily="2" charset="2"/>
              <a:buChar char="ü"/>
            </a:pPr>
            <a:r>
              <a:rPr lang="en-US" altLang="en-US" sz="1800" dirty="0"/>
              <a:t>Power Facto</a:t>
            </a:r>
            <a:r>
              <a:rPr lang="en-US" altLang="en-US" sz="2000" dirty="0"/>
              <a:t>r</a:t>
            </a:r>
          </a:p>
        </p:txBody>
      </p:sp>
      <p:sp>
        <p:nvSpPr>
          <p:cNvPr id="8198" name="Rectangle 2"/>
          <p:cNvSpPr txBox="1">
            <a:spLocks noChangeArrowheads="1"/>
          </p:cNvSpPr>
          <p:nvPr/>
        </p:nvSpPr>
        <p:spPr bwMode="auto">
          <a:xfrm>
            <a:off x="425450" y="309563"/>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smtClean="0">
                <a:solidFill>
                  <a:schemeClr val="bg1"/>
                </a:solidFill>
              </a:rPr>
              <a:t>Meter </a:t>
            </a:r>
            <a:r>
              <a:rPr lang="en-US" altLang="en-US" sz="3000" dirty="0">
                <a:solidFill>
                  <a:schemeClr val="bg1"/>
                </a:solidFill>
              </a:rPr>
              <a:t>Accuracy Testing</a:t>
            </a:r>
          </a:p>
        </p:txBody>
      </p:sp>
      <p:sp>
        <p:nvSpPr>
          <p:cNvPr id="8199" name="TextBox 2"/>
          <p:cNvSpPr txBox="1">
            <a:spLocks noChangeArrowheads="1"/>
          </p:cNvSpPr>
          <p:nvPr/>
        </p:nvSpPr>
        <p:spPr bwMode="auto">
          <a:xfrm>
            <a:off x="608013" y="1790700"/>
            <a:ext cx="3506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t>Meter Accuracy Testing</a:t>
            </a:r>
          </a:p>
          <a:p>
            <a:pPr algn="ctr" eaLnBrk="1" hangingPunct="1">
              <a:spcBef>
                <a:spcPct val="0"/>
              </a:spcBef>
              <a:buFontTx/>
              <a:buNone/>
            </a:pPr>
            <a:r>
              <a:rPr lang="en-US" altLang="en-US" sz="2000" b="1" dirty="0"/>
              <a:t>Customer Load</a:t>
            </a:r>
          </a:p>
        </p:txBody>
      </p:sp>
      <p:sp>
        <p:nvSpPr>
          <p:cNvPr id="2" name="TextBox 1"/>
          <p:cNvSpPr txBox="1"/>
          <p:nvPr/>
        </p:nvSpPr>
        <p:spPr>
          <a:xfrm>
            <a:off x="838200" y="2508250"/>
            <a:ext cx="2743200" cy="1200150"/>
          </a:xfrm>
          <a:prstGeom prst="rect">
            <a:avLst/>
          </a:prstGeom>
          <a:noFill/>
        </p:spPr>
        <p:txBody>
          <a:bodyPr>
            <a:spAutoFit/>
          </a:bodyPr>
          <a:lstStyle/>
          <a:p>
            <a:pPr marL="285750" indent="-285750">
              <a:buFont typeface="Wingdings" panose="05000000000000000000" pitchFamily="2" charset="2"/>
              <a:buChar char="ü"/>
              <a:defRPr/>
            </a:pPr>
            <a:r>
              <a:rPr lang="en-US" dirty="0"/>
              <a:t>Customer Load</a:t>
            </a:r>
          </a:p>
          <a:p>
            <a:pPr marL="285750" indent="-285750">
              <a:buFont typeface="Wingdings" panose="05000000000000000000" pitchFamily="2" charset="2"/>
              <a:buChar char="ü"/>
              <a:defRPr/>
            </a:pPr>
            <a:r>
              <a:rPr lang="en-US" dirty="0"/>
              <a:t>Customer Billing</a:t>
            </a:r>
          </a:p>
          <a:p>
            <a:pPr marL="285750" indent="-285750">
              <a:buFont typeface="Wingdings" panose="05000000000000000000" pitchFamily="2" charset="2"/>
              <a:buChar char="ü"/>
              <a:defRPr/>
            </a:pPr>
            <a:r>
              <a:rPr lang="en-US" dirty="0"/>
              <a:t>Customer Conditions</a:t>
            </a:r>
          </a:p>
          <a:p>
            <a:pPr>
              <a:defRPr/>
            </a:pPr>
            <a:endParaRPr lang="en-US" dirty="0"/>
          </a:p>
        </p:txBody>
      </p:sp>
      <p:sp>
        <p:nvSpPr>
          <p:cNvPr id="8201" name="Rectangle 2"/>
          <p:cNvSpPr>
            <a:spLocks noChangeArrowheads="1"/>
          </p:cNvSpPr>
          <p:nvPr/>
        </p:nvSpPr>
        <p:spPr bwMode="auto">
          <a:xfrm>
            <a:off x="908050" y="3629025"/>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solidFill>
                  <a:srgbClr val="000000"/>
                </a:solidFill>
              </a:rPr>
              <a:t>Meter Accuracy Testing</a:t>
            </a:r>
          </a:p>
          <a:p>
            <a:pPr algn="ctr" eaLnBrk="1" hangingPunct="1">
              <a:spcBef>
                <a:spcPct val="0"/>
              </a:spcBef>
              <a:buFontTx/>
              <a:buNone/>
            </a:pPr>
            <a:r>
              <a:rPr lang="en-US" altLang="en-US" sz="2000" b="1" dirty="0">
                <a:solidFill>
                  <a:srgbClr val="000000"/>
                </a:solidFill>
              </a:rPr>
              <a:t>Phantom Load</a:t>
            </a:r>
          </a:p>
        </p:txBody>
      </p:sp>
      <p:pic>
        <p:nvPicPr>
          <p:cNvPr id="820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076575"/>
            <a:ext cx="16002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0775" y="4718050"/>
            <a:ext cx="2441575"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8250" y="2914650"/>
            <a:ext cx="10668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Meter Accuracy Testing</a:t>
            </a:r>
          </a:p>
        </p:txBody>
      </p:sp>
      <p:sp>
        <p:nvSpPr>
          <p:cNvPr id="13315" name="Rectangle 8"/>
          <p:cNvSpPr>
            <a:spLocks noChangeArrowheads="1"/>
          </p:cNvSpPr>
          <p:nvPr/>
        </p:nvSpPr>
        <p:spPr bwMode="auto">
          <a:xfrm>
            <a:off x="4648200" y="2198688"/>
            <a:ext cx="3733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Meter Accuracy Test using IR Pulse Detection</a:t>
            </a:r>
          </a:p>
          <a:p>
            <a:pPr eaLnBrk="1" hangingPunct="1">
              <a:spcBef>
                <a:spcPct val="0"/>
              </a:spcBef>
              <a:buFont typeface="Wingdings" pitchFamily="2" charset="2"/>
              <a:buChar char="ü"/>
            </a:pPr>
            <a:r>
              <a:rPr lang="en-US" altLang="en-US" sz="1800" dirty="0">
                <a:solidFill>
                  <a:srgbClr val="000000"/>
                </a:solidFill>
              </a:rPr>
              <a:t>Make connections from Field Tester to Meter Form</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133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1611"/>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Meter Accuracy Testing</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990695" cy="2549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John Carroll\Desktop\Tesco\6330 Project\APS Demo Field Test October 2020\Meter Accuracy IR Pulse Te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611242"/>
            <a:ext cx="4013200" cy="22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Customer CT Ratio Test with Burden</a:t>
            </a:r>
          </a:p>
        </p:txBody>
      </p:sp>
      <p:sp>
        <p:nvSpPr>
          <p:cNvPr id="17411" name="Rectangle 8"/>
          <p:cNvSpPr>
            <a:spLocks noChangeArrowheads="1"/>
          </p:cNvSpPr>
          <p:nvPr/>
        </p:nvSpPr>
        <p:spPr bwMode="auto">
          <a:xfrm>
            <a:off x="5257800" y="1676400"/>
            <a:ext cx="3124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Make Connections from Field Tester to Primary current phases</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Make connections from Field Tester to Secondary test switch</a:t>
            </a:r>
          </a:p>
          <a:p>
            <a:pPr eaLnBrk="1" hangingPunct="1">
              <a:spcBef>
                <a:spcPct val="0"/>
              </a:spcBef>
              <a:buFont typeface="Wingdings" pitchFamily="2" charset="2"/>
              <a:buChar char="ü"/>
            </a:pPr>
            <a:endParaRPr lang="en-US" altLang="en-US" sz="1800" dirty="0">
              <a:solidFill>
                <a:srgbClr val="000000"/>
              </a:solidFill>
            </a:endParaRPr>
          </a:p>
          <a:p>
            <a:pPr eaLnBrk="1" hangingPunct="1">
              <a:spcBef>
                <a:spcPct val="0"/>
              </a:spcBef>
              <a:buFont typeface="Wingdings" pitchFamily="2" charset="2"/>
              <a:buChar char="ü"/>
            </a:pPr>
            <a:r>
              <a:rPr lang="en-US" altLang="en-US" sz="1800" dirty="0">
                <a:solidFill>
                  <a:srgbClr val="000000"/>
                </a:solidFill>
              </a:rPr>
              <a:t>Connect IR Pulse Detector to meter output </a:t>
            </a:r>
          </a:p>
        </p:txBody>
      </p:sp>
      <p:pic>
        <p:nvPicPr>
          <p:cNvPr id="174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4263" y="1600200"/>
            <a:ext cx="3868737"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CT Ratio Testing with Burden Added</a:t>
            </a: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713" y="16764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Phantom Load Testing</a:t>
            </a:r>
          </a:p>
        </p:txBody>
      </p:sp>
      <p:sp>
        <p:nvSpPr>
          <p:cNvPr id="27651" name="Rectangle 8"/>
          <p:cNvSpPr>
            <a:spLocks noChangeArrowheads="1"/>
          </p:cNvSpPr>
          <p:nvPr/>
        </p:nvSpPr>
        <p:spPr bwMode="auto">
          <a:xfrm>
            <a:off x="5334000" y="1752600"/>
            <a:ext cx="3810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 typeface="Wingdings" pitchFamily="2" charset="2"/>
              <a:buChar char="ü"/>
            </a:pPr>
            <a:r>
              <a:rPr lang="en-US" altLang="en-US" sz="1800" dirty="0">
                <a:solidFill>
                  <a:srgbClr val="000000"/>
                </a:solidFill>
              </a:rPr>
              <a:t>Determine the TA ( Test Amps) from Meter Faceplate</a:t>
            </a:r>
          </a:p>
          <a:p>
            <a:pPr eaLnBrk="1" hangingPunct="1">
              <a:spcBef>
                <a:spcPct val="0"/>
              </a:spcBef>
              <a:buFont typeface="Wingdings" pitchFamily="2" charset="2"/>
              <a:buChar char="ü"/>
            </a:pPr>
            <a:r>
              <a:rPr lang="en-US" altLang="en-US" sz="1800" dirty="0">
                <a:solidFill>
                  <a:srgbClr val="000000"/>
                </a:solidFill>
              </a:rPr>
              <a:t>Ensure Safety shorting switch and test jack have been disengaged</a:t>
            </a:r>
          </a:p>
          <a:p>
            <a:pPr eaLnBrk="1" hangingPunct="1">
              <a:spcBef>
                <a:spcPct val="0"/>
              </a:spcBef>
              <a:buFont typeface="Wingdings" pitchFamily="2" charset="2"/>
              <a:buChar char="ü"/>
            </a:pPr>
            <a:r>
              <a:rPr lang="en-US" altLang="en-US" sz="1800" dirty="0">
                <a:solidFill>
                  <a:srgbClr val="000000"/>
                </a:solidFill>
              </a:rPr>
              <a:t>Make connections from Field Tester to Meter Form using jumper EZ Clips. </a:t>
            </a:r>
          </a:p>
          <a:p>
            <a:pPr eaLnBrk="1" hangingPunct="1">
              <a:spcBef>
                <a:spcPct val="0"/>
              </a:spcBef>
              <a:buFont typeface="Wingdings" pitchFamily="2" charset="2"/>
              <a:buChar char="ü"/>
            </a:pPr>
            <a:r>
              <a:rPr lang="en-US" altLang="en-US" sz="1800" dirty="0">
                <a:solidFill>
                  <a:srgbClr val="000000"/>
                </a:solidFill>
              </a:rPr>
              <a:t>Connect IR Pulse Detector to meter output</a:t>
            </a:r>
          </a:p>
          <a:p>
            <a:pPr eaLnBrk="1" hangingPunct="1">
              <a:spcBef>
                <a:spcPct val="0"/>
              </a:spcBef>
              <a:buFont typeface="Wingdings" pitchFamily="2" charset="2"/>
              <a:buChar char="ü"/>
            </a:pPr>
            <a:r>
              <a:rPr lang="en-US" altLang="en-US" sz="1800" dirty="0">
                <a:solidFill>
                  <a:srgbClr val="000000"/>
                </a:solidFill>
              </a:rPr>
              <a:t>Check pulse indictor</a:t>
            </a:r>
          </a:p>
          <a:p>
            <a:pPr eaLnBrk="1" hangingPunct="1">
              <a:spcBef>
                <a:spcPct val="0"/>
              </a:spcBef>
              <a:buFont typeface="Wingdings" pitchFamily="2" charset="2"/>
              <a:buChar char="ü"/>
            </a:pPr>
            <a:r>
              <a:rPr lang="en-US" altLang="en-US" sz="1800" dirty="0">
                <a:solidFill>
                  <a:srgbClr val="000000"/>
                </a:solidFill>
              </a:rPr>
              <a:t>Pulse Align if necessary </a:t>
            </a:r>
          </a:p>
        </p:txBody>
      </p:sp>
      <p:pic>
        <p:nvPicPr>
          <p:cNvPr id="22530" name="Picture 2" descr="P:\Tesco\Marketing DO NOT MOVE THIS FOLDER\Product images\6330 Meter Site Analyzer\6330 In the Field\APS 10-2020\IMG_08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360045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62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Phantom Load Testing</a:t>
            </a:r>
          </a:p>
        </p:txBody>
      </p:sp>
      <p:sp>
        <p:nvSpPr>
          <p:cNvPr id="29699"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29700" name="Picture 6" descr="C:\Users\John Carroll\Desktop\Tesco\6330 Project\APS Demo Field Test October 2020\PL Test FL-LL-PF A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1698625"/>
            <a:ext cx="51435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76600"/>
            <a:ext cx="4953000" cy="2667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Topics we will be covering</a:t>
            </a:r>
          </a:p>
        </p:txBody>
      </p:sp>
      <p:sp>
        <p:nvSpPr>
          <p:cNvPr id="11267" name="Rectangle 2"/>
          <p:cNvSpPr>
            <a:spLocks noChangeArrowheads="1"/>
          </p:cNvSpPr>
          <p:nvPr/>
        </p:nvSpPr>
        <p:spPr bwMode="auto">
          <a:xfrm>
            <a:off x="469900" y="1600200"/>
            <a:ext cx="4572000" cy="453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Transformer Rated Metering &amp; Forms</a:t>
            </a:r>
          </a:p>
          <a:p>
            <a:pPr eaLnBrk="1" hangingPunct="1">
              <a:spcBef>
                <a:spcPct val="0"/>
              </a:spcBef>
              <a:defRPr/>
            </a:pPr>
            <a:endParaRPr lang="en-US" altLang="en-US" sz="1700" dirty="0" smtClean="0"/>
          </a:p>
          <a:p>
            <a:pPr eaLnBrk="1" hangingPunct="1">
              <a:spcBef>
                <a:spcPct val="0"/>
              </a:spcBef>
              <a:defRPr/>
            </a:pPr>
            <a:r>
              <a:rPr lang="en-US" altLang="en-US" sz="1700" dirty="0" smtClean="0"/>
              <a:t>Importance of CT Testing</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Field Testing &amp; Site Verification</a:t>
            </a:r>
          </a:p>
          <a:p>
            <a:pPr eaLnBrk="1" hangingPunct="1">
              <a:spcBef>
                <a:spcPct val="0"/>
              </a:spcBef>
              <a:defRPr/>
            </a:pPr>
            <a:endParaRPr lang="en-US" altLang="en-US" sz="1700" dirty="0" smtClean="0"/>
          </a:p>
          <a:p>
            <a:pPr eaLnBrk="1" hangingPunct="1">
              <a:spcBef>
                <a:spcPct val="0"/>
              </a:spcBef>
              <a:defRPr/>
            </a:pPr>
            <a:r>
              <a:rPr lang="en-US" altLang="en-US" sz="1700" dirty="0" smtClean="0"/>
              <a:t>Meter Accuracy Testing </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Meter Accuracy Testing in the Field</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CT Ratio Tests</a:t>
            </a:r>
          </a:p>
          <a:p>
            <a:pPr marL="0" indent="0" eaLnBrk="1" hangingPunct="1">
              <a:spcBef>
                <a:spcPct val="0"/>
              </a:spcBef>
              <a:buFontTx/>
              <a:buNone/>
              <a:defRPr/>
            </a:pPr>
            <a:endParaRPr lang="en-US" altLang="en-US" sz="1700" dirty="0" smtClean="0"/>
          </a:p>
          <a:p>
            <a:pPr eaLnBrk="1" hangingPunct="1">
              <a:spcBef>
                <a:spcPct val="0"/>
              </a:spcBef>
              <a:defRPr/>
            </a:pPr>
            <a:r>
              <a:rPr lang="en-US" altLang="en-US" sz="1700" dirty="0" smtClean="0"/>
              <a:t>Phantom Load, Demagnetization and Admittance Testing</a:t>
            </a:r>
          </a:p>
          <a:p>
            <a:pPr eaLnBrk="1" hangingPunct="1">
              <a:spcBef>
                <a:spcPct val="0"/>
              </a:spcBef>
              <a:defRPr/>
            </a:pPr>
            <a:endParaRPr lang="en-US" altLang="en-US" sz="1700" dirty="0"/>
          </a:p>
          <a:p>
            <a:pPr eaLnBrk="1" hangingPunct="1">
              <a:spcBef>
                <a:spcPct val="0"/>
              </a:spcBef>
              <a:defRPr/>
            </a:pPr>
            <a:r>
              <a:rPr lang="en-US" altLang="en-US" sz="1700" dirty="0" smtClean="0"/>
              <a:t>Harmonics determination and effects</a:t>
            </a:r>
          </a:p>
        </p:txBody>
      </p:sp>
      <p:pic>
        <p:nvPicPr>
          <p:cNvPr id="307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l="5051" t="10039" r="11105" b="17989"/>
          <a:stretch>
            <a:fillRect/>
          </a:stretch>
        </p:blipFill>
        <p:spPr bwMode="auto">
          <a:xfrm>
            <a:off x="5216525" y="1600200"/>
            <a:ext cx="32623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24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Demagnetization Testing</a:t>
            </a:r>
          </a:p>
        </p:txBody>
      </p:sp>
      <p:sp>
        <p:nvSpPr>
          <p:cNvPr id="30723"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2262188"/>
            <a:ext cx="531336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54688" y="1936750"/>
            <a:ext cx="3124200" cy="4278313"/>
          </a:xfrm>
          <a:prstGeom prst="rect">
            <a:avLst/>
          </a:prstGeom>
        </p:spPr>
        <p:txBody>
          <a:bodyPr>
            <a:spAutoFit/>
          </a:bodyPr>
          <a:lstStyle/>
          <a:p>
            <a:pPr marL="285750" indent="-285750">
              <a:buFont typeface="Wingdings" panose="05000000000000000000" pitchFamily="2" charset="2"/>
              <a:buChar char="ü"/>
              <a:defRPr/>
            </a:pPr>
            <a:r>
              <a:rPr lang="en-US" sz="1600" dirty="0"/>
              <a:t>Current transformers (CTs) show large errors when they are magnetized by dc current. This error can be reduced after proper demagnetization. </a:t>
            </a:r>
          </a:p>
          <a:p>
            <a:pPr>
              <a:defRPr/>
            </a:pPr>
            <a:endParaRPr lang="en-US" sz="1600" dirty="0"/>
          </a:p>
          <a:p>
            <a:pPr marL="285750" indent="-285750">
              <a:buFont typeface="Wingdings" panose="05000000000000000000" pitchFamily="2" charset="2"/>
              <a:buChar char="ü"/>
              <a:defRPr/>
            </a:pPr>
            <a:r>
              <a:rPr lang="en-US" sz="1600" dirty="0"/>
              <a:t>One of the methods to demagnetize the CT is to increase the core flux by increasing its burden. This method enables to restore the nominal precision of the heavily magnetized CT from 2.5% back to 0.2% without interruption of the CT operation.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Admittance Testing</a:t>
            </a:r>
          </a:p>
        </p:txBody>
      </p:sp>
      <p:sp>
        <p:nvSpPr>
          <p:cNvPr id="31747"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1939925"/>
            <a:ext cx="5407025" cy="324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Rectangle 4"/>
          <p:cNvSpPr>
            <a:spLocks noChangeArrowheads="1"/>
          </p:cNvSpPr>
          <p:nvPr/>
        </p:nvSpPr>
        <p:spPr bwMode="auto">
          <a:xfrm>
            <a:off x="5943600" y="2114550"/>
            <a:ext cx="2590800" cy="1143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dirty="0"/>
          </a:p>
        </p:txBody>
      </p:sp>
      <p:sp>
        <p:nvSpPr>
          <p:cNvPr id="5" name="Rectangle 5"/>
          <p:cNvSpPr>
            <a:spLocks noChangeArrowheads="1"/>
          </p:cNvSpPr>
          <p:nvPr/>
        </p:nvSpPr>
        <p:spPr bwMode="auto">
          <a:xfrm>
            <a:off x="6019800" y="1846263"/>
            <a:ext cx="1927225" cy="3803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marL="285750" indent="-285750">
              <a:buFont typeface="Wingdings" panose="05000000000000000000" pitchFamily="2" charset="2"/>
              <a:buChar char="ü"/>
              <a:defRPr/>
            </a:pPr>
            <a:r>
              <a:rPr lang="en-US" altLang="en-US" sz="1600" b="1" dirty="0">
                <a:solidFill>
                  <a:srgbClr val="202122"/>
                </a:solidFill>
                <a:cs typeface="Arial" pitchFamily="34" charset="0"/>
              </a:rPr>
              <a:t>A</a:t>
            </a:r>
            <a:r>
              <a:rPr lang="en-US" altLang="en-US" sz="1600" b="1" dirty="0" smtClean="0">
                <a:solidFill>
                  <a:srgbClr val="202122"/>
                </a:solidFill>
                <a:cs typeface="Arial" pitchFamily="34" charset="0"/>
              </a:rPr>
              <a:t>dmittance</a:t>
            </a:r>
            <a:r>
              <a:rPr lang="en-US" altLang="en-US" sz="1600" dirty="0" smtClean="0">
                <a:solidFill>
                  <a:srgbClr val="202122"/>
                </a:solidFill>
                <a:cs typeface="Arial" pitchFamily="34" charset="0"/>
              </a:rPr>
              <a:t> is a measure of how easily a circuit or device will allow a current to flow. It is defined as the reciprocal of impedance.</a:t>
            </a:r>
            <a:r>
              <a:rPr lang="en-US" altLang="en-US" sz="1600" dirty="0" smtClean="0">
                <a:solidFill>
                  <a:srgbClr val="0B0080"/>
                </a:solidFill>
                <a:cs typeface="Arial" pitchFamily="34" charset="0"/>
              </a:rPr>
              <a:t> </a:t>
            </a:r>
          </a:p>
          <a:p>
            <a:pPr marL="285750" indent="-285750">
              <a:buFont typeface="Wingdings" panose="05000000000000000000" pitchFamily="2" charset="2"/>
              <a:buChar char="ü"/>
              <a:defRPr/>
            </a:pPr>
            <a:endParaRPr lang="en-US" altLang="en-US" sz="1600" dirty="0" smtClean="0">
              <a:solidFill>
                <a:srgbClr val="0B0080"/>
              </a:solidFill>
              <a:cs typeface="Arial" pitchFamily="34" charset="0"/>
            </a:endParaRPr>
          </a:p>
          <a:p>
            <a:pPr marL="285750" indent="-285750">
              <a:buFont typeface="Wingdings" panose="05000000000000000000" pitchFamily="2" charset="2"/>
              <a:buChar char="ü"/>
              <a:defRPr/>
            </a:pPr>
            <a:r>
              <a:rPr lang="en-US" altLang="en-US" sz="1600" dirty="0" smtClean="0">
                <a:solidFill>
                  <a:srgbClr val="202122"/>
                </a:solidFill>
                <a:cs typeface="Arial" pitchFamily="34" charset="0"/>
              </a:rPr>
              <a:t>The SI Unit of admittance is the (symbol S) </a:t>
            </a:r>
            <a:endParaRPr lang="en-US" altLang="en-US" sz="1600" dirty="0" smtClean="0"/>
          </a:p>
          <a:p>
            <a:pPr lvl="1" indent="-457200">
              <a:defRPr/>
            </a:pPr>
            <a:r>
              <a:rPr lang="en-US" altLang="en-US" sz="1000" dirty="0" smtClean="0">
                <a:solidFill>
                  <a:srgbClr val="202122"/>
                </a:solidFill>
                <a:cs typeface="Arial" pitchFamily="34" charset="0"/>
              </a:rPr>
              <a:t>  </a:t>
            </a:r>
            <a:endParaRPr lang="en-US" altLang="en-US" sz="1900" dirty="0" smtClean="0">
              <a:solidFill>
                <a:srgbClr val="202122"/>
              </a:solidFill>
              <a:cs typeface="Arial" pitchFamily="34" charset="0"/>
            </a:endParaRPr>
          </a:p>
          <a:p>
            <a:pPr>
              <a:defRPr/>
            </a:pPr>
            <a:endParaRPr lang="en-US" altLang="en-US" sz="1000" dirty="0" smtClean="0">
              <a:solidFill>
                <a:srgbClr val="202122"/>
              </a:solidFill>
              <a:cs typeface="Arial" pitchFamily="34" charset="0"/>
            </a:endParaRPr>
          </a:p>
        </p:txBody>
      </p:sp>
      <p:sp>
        <p:nvSpPr>
          <p:cNvPr id="31751"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Harmonics Testing</a:t>
            </a:r>
          </a:p>
        </p:txBody>
      </p:sp>
      <p:sp>
        <p:nvSpPr>
          <p:cNvPr id="32771"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2772" name="Rectangle 4"/>
          <p:cNvSpPr>
            <a:spLocks noChangeArrowheads="1"/>
          </p:cNvSpPr>
          <p:nvPr/>
        </p:nvSpPr>
        <p:spPr bwMode="auto">
          <a:xfrm>
            <a:off x="5715000" y="2339975"/>
            <a:ext cx="2819400" cy="831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800" dirty="0"/>
              <a:t>Harmonics are integer frequencies often found with non linear loads.</a:t>
            </a:r>
          </a:p>
        </p:txBody>
      </p:sp>
      <p:sp>
        <p:nvSpPr>
          <p:cNvPr id="32773" name="Rectangle 5"/>
          <p:cNvSpPr>
            <a:spLocks noChangeArrowheads="1"/>
          </p:cNvSpPr>
          <p:nvPr/>
        </p:nvSpPr>
        <p:spPr bwMode="auto">
          <a:xfrm>
            <a:off x="6088063" y="3594100"/>
            <a:ext cx="2239962" cy="203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2774"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1524000"/>
            <a:ext cx="43529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4191000"/>
            <a:ext cx="431482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7" name="TextBox 1"/>
          <p:cNvSpPr txBox="1">
            <a:spLocks noChangeArrowheads="1"/>
          </p:cNvSpPr>
          <p:nvPr/>
        </p:nvSpPr>
        <p:spPr bwMode="auto">
          <a:xfrm>
            <a:off x="533400" y="4724400"/>
            <a:ext cx="2362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dirty="0"/>
              <a:t>THD=Total Harmonic Distortion</a:t>
            </a:r>
          </a:p>
          <a:p>
            <a:pPr algn="ctr" eaLnBrk="1" hangingPunct="1"/>
            <a:r>
              <a:rPr lang="en-US" altLang="en-US" dirty="0"/>
              <a:t>Vthd &lt;5%</a:t>
            </a:r>
          </a:p>
          <a:p>
            <a:pPr algn="ctr" eaLnBrk="1" hangingPunct="1"/>
            <a:endParaRPr lang="en-US" altLang="en-US" sz="1200" dirty="0"/>
          </a:p>
          <a:p>
            <a:pPr algn="ctr" eaLnBrk="1" hangingPunct="1"/>
            <a:endParaRPr lang="en-US" alt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Harmonics Testing-Waveforms</a:t>
            </a:r>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6672263" y="1676400"/>
            <a:ext cx="1981200" cy="4370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 typeface="Wingdings" pitchFamily="2" charset="2"/>
              <a:buChar char="ü"/>
            </a:pPr>
            <a:r>
              <a:rPr lang="en-US" altLang="en-US" sz="1400" b="1" dirty="0"/>
              <a:t>Harmonics </a:t>
            </a:r>
            <a:r>
              <a:rPr lang="en-US" altLang="en-US" sz="1400" dirty="0"/>
              <a:t> are generated as a voltage or current at an integer frequency of the system, produced by the action of non-linear loads such as rectifiers, discharge lighting, or switch mode power supplies</a:t>
            </a:r>
            <a:r>
              <a:rPr lang="en-US" altLang="en-US" sz="1400" dirty="0" smtClean="0"/>
              <a:t>.</a:t>
            </a:r>
            <a:endParaRPr lang="en-US" altLang="en-US" sz="1400" dirty="0"/>
          </a:p>
          <a:p>
            <a:pPr>
              <a:spcBef>
                <a:spcPct val="0"/>
              </a:spcBef>
              <a:buFont typeface="Wingdings" pitchFamily="2" charset="2"/>
              <a:buChar char="ü"/>
            </a:pPr>
            <a:endParaRPr lang="en-US" altLang="en-US" sz="1400" dirty="0"/>
          </a:p>
          <a:p>
            <a:pPr>
              <a:spcBef>
                <a:spcPct val="0"/>
              </a:spcBef>
              <a:buFont typeface="Wingdings" pitchFamily="2" charset="2"/>
              <a:buChar char="ü"/>
            </a:pPr>
            <a:r>
              <a:rPr lang="en-US" altLang="en-US" sz="1400" dirty="0">
                <a:solidFill>
                  <a:srgbClr val="202122"/>
                </a:solidFill>
              </a:rPr>
              <a:t>Harmonic frequencies in the power grid are a frequent cause of power quality problems</a:t>
            </a:r>
            <a:r>
              <a:rPr lang="en-US" altLang="en-US" sz="1200" dirty="0">
                <a:solidFill>
                  <a:srgbClr val="202122"/>
                </a:solidFill>
              </a:rPr>
              <a:t>. </a:t>
            </a:r>
            <a:endParaRPr lang="en-US" altLang="en-US" sz="1800" dirty="0"/>
          </a:p>
          <a:p>
            <a:pPr>
              <a:spcBef>
                <a:spcPct val="0"/>
              </a:spcBef>
              <a:buFont typeface="Wingdings" pitchFamily="2" charset="2"/>
              <a:buChar char="ü"/>
            </a:pPr>
            <a:endParaRPr lang="en-US" altLang="en-US" sz="1800" dirty="0"/>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655" y="1974121"/>
            <a:ext cx="6013669" cy="313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Harmonics Testing-Waveforms</a:t>
            </a:r>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2535936" y="1508309"/>
            <a:ext cx="4267199"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smtClean="0">
                <a:solidFill>
                  <a:srgbClr val="000000"/>
                </a:solidFill>
              </a:rPr>
              <a:t>What is the problem with Harmonics? </a:t>
            </a:r>
            <a:endParaRPr lang="en-US" altLang="en-US" sz="2000" dirty="0">
              <a:solidFill>
                <a:srgbClr val="000000"/>
              </a:solidFill>
            </a:endParaRP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2018211"/>
            <a:ext cx="3657600" cy="369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48199" y="2514600"/>
            <a:ext cx="3962401" cy="2339102"/>
          </a:xfrm>
          <a:prstGeom prst="rect">
            <a:avLst/>
          </a:prstGeom>
          <a:noFill/>
        </p:spPr>
        <p:txBody>
          <a:bodyPr wrap="square" rtlCol="0">
            <a:spAutoFit/>
          </a:bodyPr>
          <a:lstStyle/>
          <a:p>
            <a:pPr algn="ctr"/>
            <a:r>
              <a:rPr lang="en-US" sz="2000" dirty="0" smtClean="0">
                <a:solidFill>
                  <a:srgbClr val="FF0000"/>
                </a:solidFill>
                <a:latin typeface="Arial Black" panose="020B0A04020102020204" pitchFamily="34" charset="0"/>
              </a:rPr>
              <a:t>HEAT</a:t>
            </a:r>
            <a:r>
              <a:rPr lang="en-US" dirty="0" smtClean="0"/>
              <a:t>. </a:t>
            </a:r>
          </a:p>
          <a:p>
            <a:pPr marL="285750" indent="-285750">
              <a:buFont typeface="Wingdings" panose="05000000000000000000" pitchFamily="2" charset="2"/>
              <a:buChar char="ü"/>
            </a:pPr>
            <a:r>
              <a:rPr lang="en-US" dirty="0" smtClean="0"/>
              <a:t>Can cause significant damage</a:t>
            </a:r>
            <a:endParaRPr lang="en-US" dirty="0"/>
          </a:p>
          <a:p>
            <a:pPr marL="285750" indent="-285750">
              <a:buFont typeface="Wingdings" panose="05000000000000000000" pitchFamily="2" charset="2"/>
              <a:buChar char="ü"/>
            </a:pPr>
            <a:r>
              <a:rPr lang="en-US" dirty="0" smtClean="0"/>
              <a:t>Safety Hazard</a:t>
            </a:r>
          </a:p>
          <a:p>
            <a:pPr marL="285750" indent="-285750">
              <a:buFont typeface="Wingdings" panose="05000000000000000000" pitchFamily="2" charset="2"/>
              <a:buChar char="ü"/>
            </a:pPr>
            <a:r>
              <a:rPr lang="en-US" dirty="0" smtClean="0"/>
              <a:t>Poor Power Factor</a:t>
            </a:r>
          </a:p>
          <a:p>
            <a:pPr marL="285750" indent="-285750">
              <a:buFont typeface="Wingdings" panose="05000000000000000000" pitchFamily="2" charset="2"/>
              <a:buChar char="ü"/>
            </a:pPr>
            <a:r>
              <a:rPr lang="en-US" dirty="0" smtClean="0"/>
              <a:t>AMI Mesh Interference</a:t>
            </a:r>
          </a:p>
          <a:p>
            <a:pPr marL="285750" indent="-285750">
              <a:buFont typeface="Wingdings" panose="05000000000000000000" pitchFamily="2" charset="2"/>
              <a:buChar char="ü"/>
            </a:pPr>
            <a:r>
              <a:rPr lang="en-US" dirty="0" smtClean="0"/>
              <a:t>Transformer Overheating</a:t>
            </a:r>
          </a:p>
          <a:p>
            <a:pPr marL="285750" indent="-285750">
              <a:buFont typeface="Wingdings" panose="05000000000000000000" pitchFamily="2" charset="2"/>
              <a:buChar char="ü"/>
            </a:pPr>
            <a:r>
              <a:rPr lang="en-US" dirty="0" smtClean="0"/>
              <a:t>Loss of service</a:t>
            </a:r>
          </a:p>
          <a:p>
            <a:pPr marL="285750" indent="-285750">
              <a:buFont typeface="Wingdings" panose="05000000000000000000" pitchFamily="2" charset="2"/>
              <a:buChar char="ü"/>
            </a:pPr>
            <a:endParaRPr lang="en-US" dirty="0"/>
          </a:p>
        </p:txBody>
      </p:sp>
      <p:sp>
        <p:nvSpPr>
          <p:cNvPr id="3" name="TextBox 2"/>
          <p:cNvSpPr txBox="1"/>
          <p:nvPr/>
        </p:nvSpPr>
        <p:spPr>
          <a:xfrm>
            <a:off x="593725" y="5873755"/>
            <a:ext cx="2971800" cy="261610"/>
          </a:xfrm>
          <a:prstGeom prst="rect">
            <a:avLst/>
          </a:prstGeom>
          <a:noFill/>
        </p:spPr>
        <p:txBody>
          <a:bodyPr wrap="square" rtlCol="0">
            <a:spAutoFit/>
          </a:bodyPr>
          <a:lstStyle/>
          <a:p>
            <a:r>
              <a:rPr lang="en-US" sz="1100" i="1" dirty="0" smtClean="0"/>
              <a:t>Image courtesy of irinfo.org</a:t>
            </a:r>
            <a:endParaRPr lang="en-US" sz="1100" i="1" dirty="0"/>
          </a:p>
        </p:txBody>
      </p:sp>
    </p:spTree>
    <p:extLst>
      <p:ext uri="{BB962C8B-B14F-4D97-AF65-F5344CB8AC3E}">
        <p14:creationId xmlns:p14="http://schemas.microsoft.com/office/powerpoint/2010/main" val="407952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Harmonics Testing-Waveforms</a:t>
            </a:r>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2079626" y="1508309"/>
            <a:ext cx="472351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smtClean="0">
                <a:solidFill>
                  <a:srgbClr val="000000"/>
                </a:solidFill>
              </a:rPr>
              <a:t>Can we reduce or eliminate Harmonics? </a:t>
            </a:r>
            <a:endParaRPr lang="en-US" altLang="en-US" sz="2000" dirty="0">
              <a:solidFill>
                <a:srgbClr val="000000"/>
              </a:solidFill>
            </a:endParaRP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 name="TextBox 1"/>
          <p:cNvSpPr txBox="1"/>
          <p:nvPr/>
        </p:nvSpPr>
        <p:spPr>
          <a:xfrm>
            <a:off x="593723" y="1832780"/>
            <a:ext cx="8016875" cy="2031325"/>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Perhaps not eliminate. But we can reduce their impact. </a:t>
            </a:r>
          </a:p>
          <a:p>
            <a:pPr marL="285750" indent="-285750">
              <a:buFont typeface="Wingdings" panose="05000000000000000000" pitchFamily="2" charset="2"/>
              <a:buChar char="ü"/>
            </a:pPr>
            <a:r>
              <a:rPr lang="en-US" dirty="0" smtClean="0"/>
              <a:t>We live in non linear world of power where harmonics are generated.</a:t>
            </a:r>
          </a:p>
          <a:p>
            <a:pPr marL="285750" indent="-285750">
              <a:buFont typeface="Wingdings" panose="05000000000000000000" pitchFamily="2" charset="2"/>
              <a:buChar char="ü"/>
            </a:pPr>
            <a:r>
              <a:rPr lang="en-US" dirty="0" smtClean="0"/>
              <a:t>Pulse Width Modulation conversion and AC Frequency Drive Motors and Pumps.</a:t>
            </a:r>
          </a:p>
          <a:p>
            <a:pPr marL="285750" indent="-285750">
              <a:buFont typeface="Wingdings" panose="05000000000000000000" pitchFamily="2" charset="2"/>
              <a:buChar char="ü"/>
            </a:pPr>
            <a:r>
              <a:rPr lang="en-US" dirty="0" smtClean="0"/>
              <a:t>Many thousands of todays electrical products have Switch Mode Power Supply devices.</a:t>
            </a:r>
          </a:p>
          <a:p>
            <a:pPr marL="285750" indent="-285750">
              <a:buFont typeface="Wingdings" panose="05000000000000000000" pitchFamily="2" charset="2"/>
              <a:buChar char="ü"/>
            </a:pPr>
            <a:endParaRPr lang="en-US" dirty="0"/>
          </a:p>
        </p:txBody>
      </p:sp>
      <p:pic>
        <p:nvPicPr>
          <p:cNvPr id="23554" name="Picture 2" descr="C:\Users\John Carroll\Desktop\Tesco\6330 Project\SDGE 6330 demo 11-11-20\Phase A V-I Harmonic Zoo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625" y="3657600"/>
            <a:ext cx="5181155" cy="266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5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8150" y="228600"/>
            <a:ext cx="8229600" cy="1143000"/>
          </a:xfrm>
          <a:solidFill>
            <a:srgbClr val="FF0000"/>
          </a:solidFill>
        </p:spPr>
        <p:txBody>
          <a:bodyPr/>
          <a:lstStyle/>
          <a:p>
            <a:pPr eaLnBrk="1" hangingPunct="1"/>
            <a:r>
              <a:rPr lang="en-US" altLang="en-US" sz="3000" dirty="0" smtClean="0">
                <a:solidFill>
                  <a:schemeClr val="bg1"/>
                </a:solidFill>
              </a:rPr>
              <a:t>Harmonics Testing-Waveforms</a:t>
            </a:r>
          </a:p>
        </p:txBody>
      </p:sp>
      <p:sp>
        <p:nvSpPr>
          <p:cNvPr id="33795" name="Rectangle 8"/>
          <p:cNvSpPr>
            <a:spLocks noChangeArrowheads="1"/>
          </p:cNvSpPr>
          <p:nvPr/>
        </p:nvSpPr>
        <p:spPr bwMode="auto">
          <a:xfrm>
            <a:off x="5334000" y="17526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solidFill>
                  <a:srgbClr val="000000"/>
                </a:solidFill>
              </a:rPr>
              <a:t> </a:t>
            </a:r>
          </a:p>
        </p:txBody>
      </p:sp>
      <p:sp>
        <p:nvSpPr>
          <p:cNvPr id="33796" name="Rectangle 4"/>
          <p:cNvSpPr>
            <a:spLocks noChangeArrowheads="1"/>
          </p:cNvSpPr>
          <p:nvPr/>
        </p:nvSpPr>
        <p:spPr bwMode="auto">
          <a:xfrm>
            <a:off x="1409066" y="1648294"/>
            <a:ext cx="586651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a:spcBef>
                <a:spcPct val="0"/>
              </a:spcBef>
              <a:buNone/>
            </a:pPr>
            <a:r>
              <a:rPr lang="en-US" altLang="en-US" sz="2000" dirty="0" smtClean="0">
                <a:solidFill>
                  <a:srgbClr val="000000"/>
                </a:solidFill>
              </a:rPr>
              <a:t>How can we reduce the impact</a:t>
            </a:r>
            <a:r>
              <a:rPr lang="en-US" altLang="en-US" sz="2000" dirty="0">
                <a:solidFill>
                  <a:srgbClr val="000000"/>
                </a:solidFill>
              </a:rPr>
              <a:t> </a:t>
            </a:r>
            <a:r>
              <a:rPr lang="en-US" altLang="en-US" sz="2000" dirty="0" smtClean="0">
                <a:solidFill>
                  <a:srgbClr val="000000"/>
                </a:solidFill>
              </a:rPr>
              <a:t>of harmonics ?</a:t>
            </a:r>
            <a:endParaRPr lang="en-US" altLang="en-US" sz="2000" dirty="0">
              <a:solidFill>
                <a:srgbClr val="000000"/>
              </a:solidFill>
            </a:endParaRPr>
          </a:p>
        </p:txBody>
      </p:sp>
      <p:sp>
        <p:nvSpPr>
          <p:cNvPr id="33797" name="Rectangle 5"/>
          <p:cNvSpPr>
            <a:spLocks noChangeArrowheads="1"/>
          </p:cNvSpPr>
          <p:nvPr/>
        </p:nvSpPr>
        <p:spPr bwMode="auto">
          <a:xfrm>
            <a:off x="2341563" y="5715000"/>
            <a:ext cx="2239962" cy="2016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53920" tIns="31740" rIns="0" bIns="1587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000" dirty="0">
              <a:solidFill>
                <a:srgbClr val="202122"/>
              </a:solidFill>
              <a:cs typeface="Arial" charset="0"/>
            </a:endParaRPr>
          </a:p>
        </p:txBody>
      </p:sp>
      <p:sp>
        <p:nvSpPr>
          <p:cNvPr id="33798" name="AutoShape 6" descr="Y\equiv {\frac {1}{Z}}\,"/>
          <p:cNvSpPr>
            <a:spLocks noChangeAspect="1" noChangeArrowheads="1"/>
          </p:cNvSpPr>
          <p:nvPr/>
        </p:nvSpPr>
        <p:spPr bwMode="auto">
          <a:xfrm>
            <a:off x="28892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2" name="TextBox 1"/>
          <p:cNvSpPr txBox="1"/>
          <p:nvPr/>
        </p:nvSpPr>
        <p:spPr>
          <a:xfrm>
            <a:off x="593725" y="2209800"/>
            <a:ext cx="8016875"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Measure and determine major harmonic condition under customer load.</a:t>
            </a:r>
          </a:p>
          <a:p>
            <a:pPr marL="285750" indent="-285750">
              <a:buFont typeface="Wingdings" panose="05000000000000000000" pitchFamily="2" charset="2"/>
              <a:buChar char="ü"/>
            </a:pPr>
            <a:r>
              <a:rPr lang="en-US" dirty="0" smtClean="0"/>
              <a:t>Assess most significant even &amp; odd harmonics. </a:t>
            </a:r>
          </a:p>
          <a:p>
            <a:pPr marL="285750" indent="-285750">
              <a:buFont typeface="Wingdings" panose="05000000000000000000" pitchFamily="2" charset="2"/>
              <a:buChar char="ü"/>
            </a:pPr>
            <a:r>
              <a:rPr lang="en-US" dirty="0" smtClean="0"/>
              <a:t>Active Harmonic Filtering can reduce most significant index.</a:t>
            </a:r>
          </a:p>
          <a:p>
            <a:pPr marL="285750" indent="-285750">
              <a:buFont typeface="Wingdings" panose="05000000000000000000" pitchFamily="2" charset="2"/>
              <a:buChar char="ü"/>
            </a:pPr>
            <a:r>
              <a:rPr lang="en-US" dirty="0" smtClean="0"/>
              <a:t>Power Factor Correction Capacitor.</a:t>
            </a:r>
          </a:p>
          <a:p>
            <a:pPr marL="285750" indent="-285750">
              <a:buFont typeface="Wingdings" panose="05000000000000000000" pitchFamily="2" charset="2"/>
              <a:buChar char="ü"/>
            </a:pPr>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4481" y="3581400"/>
            <a:ext cx="5268319"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7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Testing at Transformer Rated Sites</a:t>
            </a:r>
          </a:p>
        </p:txBody>
      </p:sp>
      <p:sp>
        <p:nvSpPr>
          <p:cNvPr id="12291" name="Rectangle 8"/>
          <p:cNvSpPr>
            <a:spLocks noChangeArrowheads="1"/>
          </p:cNvSpPr>
          <p:nvPr/>
        </p:nvSpPr>
        <p:spPr bwMode="auto">
          <a:xfrm>
            <a:off x="762000" y="1066800"/>
            <a:ext cx="39624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800" dirty="0"/>
          </a:p>
          <a:p>
            <a:pPr eaLnBrk="1" hangingPunct="1">
              <a:spcBef>
                <a:spcPct val="0"/>
              </a:spcBef>
              <a:buFont typeface="Wingdings" pitchFamily="2" charset="2"/>
              <a:buChar char="ü"/>
            </a:pPr>
            <a:r>
              <a:rPr lang="en-US" altLang="en-US" sz="2400" dirty="0" smtClean="0"/>
              <a:t> Meter </a:t>
            </a:r>
            <a:r>
              <a:rPr lang="en-US" altLang="en-US" sz="2400" dirty="0"/>
              <a:t>Accuracy</a:t>
            </a:r>
          </a:p>
          <a:p>
            <a:pPr eaLnBrk="1" hangingPunct="1">
              <a:spcBef>
                <a:spcPct val="0"/>
              </a:spcBef>
              <a:buFont typeface="Wingdings" pitchFamily="2" charset="2"/>
              <a:buChar char="ü"/>
            </a:pPr>
            <a:r>
              <a:rPr lang="en-US" altLang="en-US" sz="2400" dirty="0" smtClean="0"/>
              <a:t> Customer </a:t>
            </a:r>
            <a:r>
              <a:rPr lang="en-US" altLang="en-US" sz="2400" dirty="0"/>
              <a:t>Load </a:t>
            </a:r>
          </a:p>
          <a:p>
            <a:pPr eaLnBrk="1" hangingPunct="1">
              <a:spcBef>
                <a:spcPct val="0"/>
              </a:spcBef>
              <a:buFont typeface="Wingdings" pitchFamily="2" charset="2"/>
              <a:buChar char="ü"/>
            </a:pPr>
            <a:r>
              <a:rPr lang="en-US" altLang="en-US" sz="2400" dirty="0" smtClean="0"/>
              <a:t> Full </a:t>
            </a:r>
            <a:r>
              <a:rPr lang="en-US" altLang="en-US" sz="2400" dirty="0"/>
              <a:t>Load</a:t>
            </a:r>
          </a:p>
          <a:p>
            <a:pPr eaLnBrk="1" hangingPunct="1">
              <a:spcBef>
                <a:spcPct val="0"/>
              </a:spcBef>
              <a:buFont typeface="Wingdings" pitchFamily="2" charset="2"/>
              <a:buChar char="ü"/>
            </a:pPr>
            <a:r>
              <a:rPr lang="en-US" altLang="en-US" sz="2400" dirty="0" smtClean="0"/>
              <a:t> Light </a:t>
            </a:r>
            <a:r>
              <a:rPr lang="en-US" altLang="en-US" sz="2400" dirty="0"/>
              <a:t>Load</a:t>
            </a:r>
          </a:p>
          <a:p>
            <a:pPr eaLnBrk="1" hangingPunct="1">
              <a:spcBef>
                <a:spcPct val="0"/>
              </a:spcBef>
              <a:buFont typeface="Wingdings" pitchFamily="2" charset="2"/>
              <a:buChar char="ü"/>
            </a:pPr>
            <a:r>
              <a:rPr lang="en-US" altLang="en-US" sz="2400" dirty="0" smtClean="0"/>
              <a:t> Power </a:t>
            </a:r>
            <a:r>
              <a:rPr lang="en-US" altLang="en-US" sz="2400" dirty="0"/>
              <a:t>Factor</a:t>
            </a:r>
          </a:p>
          <a:p>
            <a:pPr eaLnBrk="1" hangingPunct="1">
              <a:spcBef>
                <a:spcPct val="0"/>
              </a:spcBef>
              <a:buFont typeface="Wingdings" pitchFamily="2" charset="2"/>
              <a:buChar char="ü"/>
            </a:pPr>
            <a:r>
              <a:rPr lang="en-US" altLang="en-US" sz="2400" dirty="0" smtClean="0"/>
              <a:t> CT </a:t>
            </a:r>
            <a:r>
              <a:rPr lang="en-US" altLang="en-US" sz="2400" dirty="0"/>
              <a:t>Health</a:t>
            </a:r>
          </a:p>
          <a:p>
            <a:pPr eaLnBrk="1" hangingPunct="1">
              <a:spcBef>
                <a:spcPct val="0"/>
              </a:spcBef>
              <a:buFont typeface="Wingdings" pitchFamily="2" charset="2"/>
              <a:buChar char="ü"/>
            </a:pPr>
            <a:r>
              <a:rPr lang="en-US" altLang="en-US" sz="2400" dirty="0" smtClean="0"/>
              <a:t> Burden </a:t>
            </a:r>
            <a:r>
              <a:rPr lang="en-US" altLang="en-US" sz="2400" dirty="0"/>
              <a:t>Testing</a:t>
            </a:r>
          </a:p>
          <a:p>
            <a:pPr eaLnBrk="1" hangingPunct="1">
              <a:spcBef>
                <a:spcPct val="0"/>
              </a:spcBef>
              <a:buFont typeface="Wingdings" pitchFamily="2" charset="2"/>
              <a:buChar char="ü"/>
            </a:pPr>
            <a:r>
              <a:rPr lang="en-US" altLang="en-US" sz="2400" dirty="0" smtClean="0"/>
              <a:t> Ratio </a:t>
            </a:r>
            <a:r>
              <a:rPr lang="en-US" altLang="en-US" sz="2400" dirty="0"/>
              <a:t>Testing</a:t>
            </a:r>
          </a:p>
          <a:p>
            <a:pPr eaLnBrk="1" hangingPunct="1">
              <a:spcBef>
                <a:spcPct val="0"/>
              </a:spcBef>
              <a:buFont typeface="Wingdings" pitchFamily="2" charset="2"/>
              <a:buChar char="ü"/>
            </a:pPr>
            <a:r>
              <a:rPr lang="en-US" altLang="en-US" sz="2400" dirty="0" smtClean="0"/>
              <a:t> Demagnetization</a:t>
            </a:r>
            <a:endParaRPr lang="en-US" altLang="en-US" sz="2400" dirty="0"/>
          </a:p>
          <a:p>
            <a:pPr eaLnBrk="1" hangingPunct="1">
              <a:spcBef>
                <a:spcPct val="0"/>
              </a:spcBef>
              <a:buFont typeface="Wingdings" pitchFamily="2" charset="2"/>
              <a:buChar char="ü"/>
            </a:pPr>
            <a:r>
              <a:rPr lang="en-US" altLang="en-US" sz="2400" dirty="0" smtClean="0"/>
              <a:t> Admittance Testing</a:t>
            </a:r>
          </a:p>
          <a:p>
            <a:pPr eaLnBrk="1" hangingPunct="1">
              <a:spcBef>
                <a:spcPct val="0"/>
              </a:spcBef>
              <a:buFont typeface="Wingdings" pitchFamily="2" charset="2"/>
              <a:buChar char="ü"/>
            </a:pPr>
            <a:r>
              <a:rPr lang="en-US" altLang="en-US" sz="2400" dirty="0" smtClean="0"/>
              <a:t>Harmonics Assessment</a:t>
            </a:r>
            <a:endParaRPr lang="en-US" altLang="en-US" sz="2400" dirty="0"/>
          </a:p>
          <a:p>
            <a:pPr eaLnBrk="1" hangingPunct="1">
              <a:spcBef>
                <a:spcPct val="0"/>
              </a:spcBef>
              <a:buFont typeface="Wingdings" pitchFamily="2" charset="2"/>
              <a:buChar char="ü"/>
            </a:pPr>
            <a:r>
              <a:rPr lang="en-US" altLang="en-US" sz="2400" dirty="0" smtClean="0"/>
              <a:t> Site </a:t>
            </a:r>
            <a:r>
              <a:rPr lang="en-US" altLang="en-US" sz="2400" dirty="0"/>
              <a:t>Verification</a:t>
            </a:r>
          </a:p>
        </p:txBody>
      </p:sp>
      <p:pic>
        <p:nvPicPr>
          <p:cNvPr id="12292" name="Picture 8" descr="Meter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28775"/>
            <a:ext cx="3048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Periodic Site Inspections…..</a:t>
            </a:r>
          </a:p>
        </p:txBody>
      </p:sp>
      <p:sp>
        <p:nvSpPr>
          <p:cNvPr id="3" name="Rectangle 2"/>
          <p:cNvSpPr/>
          <p:nvPr/>
        </p:nvSpPr>
        <p:spPr>
          <a:xfrm>
            <a:off x="457200" y="1752600"/>
            <a:ext cx="4572000" cy="4524375"/>
          </a:xfrm>
          <a:prstGeom prst="rect">
            <a:avLst/>
          </a:prstGeom>
        </p:spPr>
        <p:txBody>
          <a:bodyPr>
            <a:spAutoFit/>
          </a:bodyPr>
          <a:lstStyle/>
          <a:p>
            <a:pPr algn="ctr">
              <a:defRPr/>
            </a:pPr>
            <a:r>
              <a:rPr lang="en-US" altLang="en-US" b="1" u="sng" kern="0" dirty="0"/>
              <a:t>….Can Discover or Prevent:</a:t>
            </a:r>
          </a:p>
          <a:p>
            <a:pPr marL="342900" indent="-342900">
              <a:buFont typeface="Arial" panose="020B0604020202020204" pitchFamily="34" charset="0"/>
              <a:buChar char="•"/>
              <a:defRPr/>
            </a:pPr>
            <a:endParaRPr lang="en-US" altLang="en-US" kern="0" dirty="0"/>
          </a:p>
          <a:p>
            <a:pPr marL="342900" indent="-342900">
              <a:buFont typeface="Arial" panose="020B0604020202020204" pitchFamily="34" charset="0"/>
              <a:buChar char="•"/>
              <a:defRPr/>
            </a:pPr>
            <a:r>
              <a:rPr lang="en-US" altLang="en-US" kern="0" dirty="0"/>
              <a:t>Billing Errors</a:t>
            </a:r>
          </a:p>
          <a:p>
            <a:pPr marL="342900" indent="-342900">
              <a:buFont typeface="Arial" panose="020B0604020202020204" pitchFamily="34" charset="0"/>
              <a:buChar char="•"/>
              <a:defRPr/>
            </a:pPr>
            <a:r>
              <a:rPr lang="en-US" altLang="en-US" kern="0" dirty="0"/>
              <a:t>Bad Metering set-up</a:t>
            </a:r>
          </a:p>
          <a:p>
            <a:pPr marL="342900" indent="-342900">
              <a:buFont typeface="Arial" panose="020B0604020202020204" pitchFamily="34" charset="0"/>
              <a:buChar char="•"/>
              <a:defRPr/>
            </a:pPr>
            <a:r>
              <a:rPr lang="en-US" altLang="en-US" kern="0" dirty="0"/>
              <a:t>Detect Current Diversion</a:t>
            </a:r>
          </a:p>
          <a:p>
            <a:pPr marL="342900" indent="-342900">
              <a:buFont typeface="Arial" panose="020B0604020202020204" pitchFamily="34" charset="0"/>
              <a:buChar char="•"/>
              <a:defRPr/>
            </a:pPr>
            <a:r>
              <a:rPr lang="en-US" altLang="en-US" kern="0" dirty="0"/>
              <a:t>Identify Potential Safety Issues</a:t>
            </a:r>
          </a:p>
          <a:p>
            <a:pPr marL="342900" indent="-342900">
              <a:buFont typeface="Arial" panose="020B0604020202020204" pitchFamily="34" charset="0"/>
              <a:buChar char="•"/>
              <a:defRPr/>
            </a:pPr>
            <a:r>
              <a:rPr lang="en-US" altLang="en-US" kern="0" dirty="0"/>
              <a:t>Metering Issues (issues not </a:t>
            </a:r>
            <a:br>
              <a:rPr lang="en-US" altLang="en-US" kern="0" dirty="0"/>
            </a:br>
            <a:r>
              <a:rPr lang="en-US" altLang="en-US" kern="0" dirty="0"/>
              <a:t>related to meter accuracy)</a:t>
            </a:r>
          </a:p>
          <a:p>
            <a:pPr marL="342900" indent="-342900">
              <a:buFont typeface="Arial" panose="020B0604020202020204" pitchFamily="34" charset="0"/>
              <a:buChar char="•"/>
              <a:defRPr/>
            </a:pPr>
            <a:r>
              <a:rPr lang="en-US" altLang="en-US" kern="0" dirty="0"/>
              <a:t>AMR/AMI Communications </a:t>
            </a:r>
            <a:r>
              <a:rPr lang="en-US" altLang="en-US" dirty="0"/>
              <a:t>Issues</a:t>
            </a:r>
          </a:p>
          <a:p>
            <a:pPr marL="342900" indent="-342900">
              <a:buFont typeface="Arial" panose="020B0604020202020204" pitchFamily="34" charset="0"/>
              <a:buChar char="•"/>
              <a:defRPr/>
            </a:pPr>
            <a:r>
              <a:rPr lang="en-US" altLang="en-US" dirty="0"/>
              <a:t>The need for Unscheduled Truck Rolls due to Undetected Field Related Issues</a:t>
            </a:r>
          </a:p>
          <a:p>
            <a:pPr marL="342900" indent="-342900">
              <a:buFont typeface="Arial" panose="020B0604020202020204" pitchFamily="34" charset="0"/>
              <a:buChar char="•"/>
              <a:defRPr/>
            </a:pPr>
            <a:r>
              <a:rPr lang="en-US" altLang="en-US" dirty="0"/>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p>
          <a:p>
            <a:pPr marL="342900" indent="-342900">
              <a:buFont typeface="Arial" panose="020B0604020202020204" pitchFamily="34" charset="0"/>
              <a:buChar char="•"/>
              <a:defRPr/>
            </a:pPr>
            <a:endParaRPr lang="en-US" kern="0" dirty="0"/>
          </a:p>
        </p:txBody>
      </p:sp>
      <p:pic>
        <p:nvPicPr>
          <p:cNvPr id="3891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noFill/>
        </p:spPr>
        <p:txBody>
          <a:bodyPr/>
          <a:lstStyle/>
          <a:p>
            <a:pPr algn="ctr" eaLnBrk="1" hangingPunct="1">
              <a:buFontTx/>
              <a:buNone/>
            </a:pPr>
            <a:r>
              <a:rPr lang="en-US" altLang="en-US"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i="1" dirty="0" smtClean="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a:t>
            </a:r>
            <a:r>
              <a:rPr lang="en-US" altLang="en-US" sz="2000" dirty="0" smtClean="0">
                <a:solidFill>
                  <a:srgbClr val="FF0000"/>
                </a:solidFill>
                <a:latin typeface="Arial" panose="020B0604020202020204" pitchFamily="34" charset="0"/>
                <a:cs typeface="Arial" panose="020B0604020202020204" pitchFamily="34" charset="0"/>
              </a:rPr>
              <a:t>om.lawton@tescometering.com</a:t>
            </a:r>
          </a:p>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1635188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Transformer Rated Metering</a:t>
            </a:r>
          </a:p>
        </p:txBody>
      </p:sp>
      <p:sp>
        <p:nvSpPr>
          <p:cNvPr id="3" name="Rectangle 2"/>
          <p:cNvSpPr/>
          <p:nvPr/>
        </p:nvSpPr>
        <p:spPr>
          <a:xfrm>
            <a:off x="304800" y="1905000"/>
            <a:ext cx="4438650" cy="3632200"/>
          </a:xfrm>
          <a:prstGeom prst="rect">
            <a:avLst/>
          </a:prstGeom>
        </p:spPr>
        <p:txBody>
          <a:bodyPr>
            <a:spAutoFit/>
          </a:bodyPr>
          <a:lstStyle/>
          <a:p>
            <a:pPr marL="285750" indent="-285750">
              <a:spcAft>
                <a:spcPts val="1200"/>
              </a:spcAft>
              <a:buFont typeface="Arial" panose="020B0604020202020204" pitchFamily="34" charset="0"/>
              <a:buChar char="•"/>
              <a:defRPr/>
            </a:pPr>
            <a:r>
              <a:rPr lang="en-US" altLang="en-US" sz="2000" dirty="0"/>
              <a:t>Meter measures scaled down representation of the load.</a:t>
            </a:r>
          </a:p>
          <a:p>
            <a:pPr marL="285750" indent="-285750">
              <a:spcAft>
                <a:spcPts val="1200"/>
              </a:spcAft>
              <a:buFont typeface="Arial" panose="020B0604020202020204" pitchFamily="34" charset="0"/>
              <a:buChar char="•"/>
              <a:defRPr/>
            </a:pPr>
            <a:r>
              <a:rPr lang="en-US" altLang="en-US" sz="2000" dirty="0"/>
              <a:t>Scaling is accomplished by the use of external current transformers (CTs) and sometimes voltage transformers or PTs).</a:t>
            </a:r>
          </a:p>
          <a:p>
            <a:pPr marL="285750" indent="-285750">
              <a:spcAft>
                <a:spcPts val="1200"/>
              </a:spcAft>
              <a:buFont typeface="Arial" panose="020B0604020202020204" pitchFamily="34" charset="0"/>
              <a:buChar char="•"/>
              <a:defRPr/>
            </a:pPr>
            <a:r>
              <a:rPr lang="en-US" altLang="en-US" sz="2000" dirty="0"/>
              <a:t>The meter is NOT part of the circuit</a:t>
            </a:r>
          </a:p>
          <a:p>
            <a:pPr marL="285750" indent="-285750">
              <a:spcAft>
                <a:spcPts val="1200"/>
              </a:spcAft>
              <a:buFont typeface="Arial" panose="020B0604020202020204" pitchFamily="34" charset="0"/>
              <a:buChar char="•"/>
              <a:defRPr/>
            </a:pPr>
            <a:r>
              <a:rPr lang="en-US" altLang="en-US" sz="2000" dirty="0"/>
              <a:t>When the meter is removed from the socket, power to the customer is not effected.</a:t>
            </a:r>
          </a:p>
        </p:txBody>
      </p:sp>
      <p:pic>
        <p:nvPicPr>
          <p:cNvPr id="5124" name="Picture 7" descr="factory_001"/>
          <p:cNvPicPr>
            <a:picLocks noChangeAspect="1" noChangeArrowheads="1"/>
          </p:cNvPicPr>
          <p:nvPr/>
        </p:nvPicPr>
        <p:blipFill>
          <a:blip r:embed="rId2">
            <a:extLst>
              <a:ext uri="{28A0092B-C50C-407E-A947-70E740481C1C}">
                <a14:useLocalDpi xmlns:a14="http://schemas.microsoft.com/office/drawing/2010/main" val="0"/>
              </a:ext>
            </a:extLst>
          </a:blip>
          <a:srcRect b="33940"/>
          <a:stretch>
            <a:fillRect/>
          </a:stretch>
        </p:blipFill>
        <p:spPr bwMode="auto">
          <a:xfrm>
            <a:off x="4610100" y="1925638"/>
            <a:ext cx="4089400" cy="349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66875" y="912813"/>
            <a:ext cx="6096000" cy="461962"/>
          </a:xfrm>
          <a:prstGeom prst="rect">
            <a:avLst/>
          </a:prstGeom>
          <a:noFill/>
          <a:ln w="9525">
            <a:noFill/>
            <a:miter lim="800000"/>
            <a:headEnd/>
            <a:tailEnd/>
          </a:ln>
          <a:effectLst/>
        </p:spPr>
        <p:txBody>
          <a:bodyPr>
            <a:spAutoFit/>
          </a:bodyPr>
          <a:lstStyle/>
          <a:p>
            <a:pPr algn="ctr">
              <a:spcBef>
                <a:spcPct val="30000"/>
              </a:spcBef>
              <a:defRPr/>
            </a:pPr>
            <a:r>
              <a:rPr lang="en-US" sz="2400" dirty="0">
                <a:latin typeface="Arial" pitchFamily="34" charset="0"/>
                <a:cs typeface="Arial" panose="020B0604020202020204" pitchFamily="34" charset="0"/>
              </a:rPr>
              <a:t>9S Meter Installation with 400:5 CT’s</a:t>
            </a:r>
          </a:p>
        </p:txBody>
      </p:sp>
      <p:sp>
        <p:nvSpPr>
          <p:cNvPr id="6147" name="Line 8"/>
          <p:cNvSpPr>
            <a:spLocks noChangeShapeType="1"/>
          </p:cNvSpPr>
          <p:nvPr/>
        </p:nvSpPr>
        <p:spPr bwMode="auto">
          <a:xfrm>
            <a:off x="523875" y="19478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8" name="Line 9"/>
          <p:cNvSpPr>
            <a:spLocks noChangeShapeType="1"/>
          </p:cNvSpPr>
          <p:nvPr/>
        </p:nvSpPr>
        <p:spPr bwMode="auto">
          <a:xfrm>
            <a:off x="523875" y="24812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9" name="Line 10"/>
          <p:cNvSpPr>
            <a:spLocks noChangeShapeType="1"/>
          </p:cNvSpPr>
          <p:nvPr/>
        </p:nvSpPr>
        <p:spPr bwMode="auto">
          <a:xfrm>
            <a:off x="577850" y="3027363"/>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50"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75" y="141446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6"/>
          <p:cNvSpPr txBox="1">
            <a:spLocks noChangeArrowheads="1"/>
          </p:cNvSpPr>
          <p:nvPr/>
        </p:nvSpPr>
        <p:spPr bwMode="auto">
          <a:xfrm>
            <a:off x="3343275" y="14144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2" name="Picture 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475" y="20193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27"/>
          <p:cNvSpPr txBox="1">
            <a:spLocks noChangeArrowheads="1"/>
          </p:cNvSpPr>
          <p:nvPr/>
        </p:nvSpPr>
        <p:spPr bwMode="auto">
          <a:xfrm>
            <a:off x="4562475" y="21002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pic>
        <p:nvPicPr>
          <p:cNvPr id="6154" name="Picture 2"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4475" y="2511425"/>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28"/>
          <p:cNvSpPr txBox="1">
            <a:spLocks noChangeArrowheads="1"/>
          </p:cNvSpPr>
          <p:nvPr/>
        </p:nvSpPr>
        <p:spPr bwMode="auto">
          <a:xfrm>
            <a:off x="6086475" y="263366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400A</a:t>
            </a:r>
          </a:p>
        </p:txBody>
      </p:sp>
      <p:sp>
        <p:nvSpPr>
          <p:cNvPr id="6156" name="Text Box 15"/>
          <p:cNvSpPr txBox="1">
            <a:spLocks noChangeArrowheads="1"/>
          </p:cNvSpPr>
          <p:nvPr/>
        </p:nvSpPr>
        <p:spPr bwMode="auto">
          <a:xfrm>
            <a:off x="7381875" y="13382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LOAD</a:t>
            </a:r>
          </a:p>
        </p:txBody>
      </p:sp>
      <p:sp>
        <p:nvSpPr>
          <p:cNvPr id="6157" name="Line 16"/>
          <p:cNvSpPr>
            <a:spLocks noChangeShapeType="1"/>
          </p:cNvSpPr>
          <p:nvPr/>
        </p:nvSpPr>
        <p:spPr bwMode="auto">
          <a:xfrm flipV="1">
            <a:off x="3038475" y="1654175"/>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8" name="Line 18"/>
          <p:cNvSpPr>
            <a:spLocks noChangeShapeType="1"/>
          </p:cNvSpPr>
          <p:nvPr/>
        </p:nvSpPr>
        <p:spPr bwMode="auto">
          <a:xfrm flipV="1">
            <a:off x="4410075" y="2176463"/>
            <a:ext cx="0" cy="3124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59" name="Line 19"/>
          <p:cNvSpPr>
            <a:spLocks noChangeShapeType="1"/>
          </p:cNvSpPr>
          <p:nvPr/>
        </p:nvSpPr>
        <p:spPr bwMode="auto">
          <a:xfrm flipV="1">
            <a:off x="4562475" y="2176463"/>
            <a:ext cx="0" cy="3200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0" name="Line 20"/>
          <p:cNvSpPr>
            <a:spLocks noChangeShapeType="1"/>
          </p:cNvSpPr>
          <p:nvPr/>
        </p:nvSpPr>
        <p:spPr bwMode="auto">
          <a:xfrm flipV="1">
            <a:off x="5934075" y="2757488"/>
            <a:ext cx="0" cy="2743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1" name="Line 21"/>
          <p:cNvSpPr>
            <a:spLocks noChangeShapeType="1"/>
          </p:cNvSpPr>
          <p:nvPr/>
        </p:nvSpPr>
        <p:spPr bwMode="auto">
          <a:xfrm flipV="1">
            <a:off x="6086475" y="2786063"/>
            <a:ext cx="0" cy="2819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62" name="Picture 31"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3333750"/>
            <a:ext cx="4114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Text Box 34"/>
          <p:cNvSpPr txBox="1">
            <a:spLocks noChangeArrowheads="1"/>
          </p:cNvSpPr>
          <p:nvPr/>
        </p:nvSpPr>
        <p:spPr bwMode="auto">
          <a:xfrm>
            <a:off x="33432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4" name="Text Box 35"/>
          <p:cNvSpPr txBox="1">
            <a:spLocks noChangeArrowheads="1"/>
          </p:cNvSpPr>
          <p:nvPr/>
        </p:nvSpPr>
        <p:spPr bwMode="auto">
          <a:xfrm>
            <a:off x="47148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5" name="Text Box 36"/>
          <p:cNvSpPr txBox="1">
            <a:spLocks noChangeArrowheads="1"/>
          </p:cNvSpPr>
          <p:nvPr/>
        </p:nvSpPr>
        <p:spPr bwMode="auto">
          <a:xfrm>
            <a:off x="6162675" y="49196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2400" dirty="0">
                <a:solidFill>
                  <a:srgbClr val="000000"/>
                </a:solidFill>
              </a:rPr>
              <a:t>5A</a:t>
            </a:r>
          </a:p>
        </p:txBody>
      </p:sp>
      <p:sp>
        <p:nvSpPr>
          <p:cNvPr id="6166" name="Line 22"/>
          <p:cNvSpPr>
            <a:spLocks noChangeShapeType="1"/>
          </p:cNvSpPr>
          <p:nvPr/>
        </p:nvSpPr>
        <p:spPr bwMode="auto">
          <a:xfrm flipH="1" flipV="1">
            <a:off x="3190875" y="5453063"/>
            <a:ext cx="762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7" name="Line 24"/>
          <p:cNvSpPr>
            <a:spLocks noChangeShapeType="1"/>
          </p:cNvSpPr>
          <p:nvPr/>
        </p:nvSpPr>
        <p:spPr bwMode="auto">
          <a:xfrm flipH="1" flipV="1">
            <a:off x="4867275" y="5453063"/>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8" name="Line 23"/>
          <p:cNvSpPr>
            <a:spLocks noChangeShapeType="1"/>
          </p:cNvSpPr>
          <p:nvPr/>
        </p:nvSpPr>
        <p:spPr bwMode="auto">
          <a:xfrm flipH="1" flipV="1">
            <a:off x="3038475" y="560546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69" name="Line 25"/>
          <p:cNvSpPr>
            <a:spLocks noChangeShapeType="1"/>
          </p:cNvSpPr>
          <p:nvPr/>
        </p:nvSpPr>
        <p:spPr bwMode="auto">
          <a:xfrm flipH="1" flipV="1">
            <a:off x="4943475" y="5605463"/>
            <a:ext cx="1143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70" name="Picture 7"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5" y="5300663"/>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Text Box 12"/>
          <p:cNvSpPr txBox="1">
            <a:spLocks noChangeArrowheads="1"/>
          </p:cNvSpPr>
          <p:nvPr/>
        </p:nvSpPr>
        <p:spPr bwMode="auto">
          <a:xfrm>
            <a:off x="92075" y="1335088"/>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SOURCE</a:t>
            </a:r>
          </a:p>
        </p:txBody>
      </p:sp>
      <p:sp>
        <p:nvSpPr>
          <p:cNvPr id="6172" name="Text Box 11"/>
          <p:cNvSpPr txBox="1">
            <a:spLocks noChangeArrowheads="1"/>
          </p:cNvSpPr>
          <p:nvPr/>
        </p:nvSpPr>
        <p:spPr bwMode="auto">
          <a:xfrm>
            <a:off x="66675" y="165417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A</a:t>
            </a:r>
          </a:p>
        </p:txBody>
      </p:sp>
      <p:sp>
        <p:nvSpPr>
          <p:cNvPr id="6173" name="Text Box 14"/>
          <p:cNvSpPr txBox="1">
            <a:spLocks noChangeArrowheads="1"/>
          </p:cNvSpPr>
          <p:nvPr/>
        </p:nvSpPr>
        <p:spPr bwMode="auto">
          <a:xfrm>
            <a:off x="66675" y="2206625"/>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B</a:t>
            </a:r>
          </a:p>
        </p:txBody>
      </p:sp>
      <p:sp>
        <p:nvSpPr>
          <p:cNvPr id="6174" name="Text Box 13"/>
          <p:cNvSpPr txBox="1">
            <a:spLocks noChangeArrowheads="1"/>
          </p:cNvSpPr>
          <p:nvPr/>
        </p:nvSpPr>
        <p:spPr bwMode="auto">
          <a:xfrm>
            <a:off x="66675" y="2722563"/>
            <a:ext cx="990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30000"/>
              </a:spcBef>
              <a:buFontTx/>
              <a:buNone/>
            </a:pPr>
            <a:r>
              <a:rPr lang="en-US" altLang="en-US" sz="1400" dirty="0">
                <a:solidFill>
                  <a:srgbClr val="000000"/>
                </a:solidFill>
              </a:rPr>
              <a:t>PHASE C</a:t>
            </a:r>
          </a:p>
        </p:txBody>
      </p:sp>
      <p:sp>
        <p:nvSpPr>
          <p:cNvPr id="6175" name="Rectangle 2"/>
          <p:cNvSpPr>
            <a:spLocks noGrp="1" noChangeArrowheads="1"/>
          </p:cNvSpPr>
          <p:nvPr>
            <p:ph type="title"/>
          </p:nvPr>
        </p:nvSpPr>
        <p:spPr>
          <a:xfrm>
            <a:off x="457200" y="274638"/>
            <a:ext cx="8229600" cy="563562"/>
          </a:xfrm>
          <a:solidFill>
            <a:srgbClr val="FF0000"/>
          </a:solidFill>
        </p:spPr>
        <p:txBody>
          <a:bodyPr/>
          <a:lstStyle/>
          <a:p>
            <a:pPr eaLnBrk="1" hangingPunct="1"/>
            <a:r>
              <a:rPr lang="en-US" altLang="en-US" sz="1800" b="1" dirty="0" smtClean="0">
                <a:solidFill>
                  <a:schemeClr val="bg1"/>
                </a:solidFill>
              </a:rPr>
              <a:t>The Basic Components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smtClean="0">
                <a:solidFill>
                  <a:schemeClr val="bg1"/>
                </a:solidFill>
              </a:rPr>
              <a:t>Typical Meter Connections</a:t>
            </a:r>
          </a:p>
        </p:txBody>
      </p:sp>
      <p:sp>
        <p:nvSpPr>
          <p:cNvPr id="7171" name="Subtitle 2"/>
          <p:cNvSpPr txBox="1">
            <a:spLocks/>
          </p:cNvSpPr>
          <p:nvPr/>
        </p:nvSpPr>
        <p:spPr bwMode="auto">
          <a:xfrm>
            <a:off x="4724400" y="1681163"/>
            <a:ext cx="396240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173038" indent="-173038" eaLnBrk="0" hangingPunct="0">
              <a:spcBef>
                <a:spcPct val="20000"/>
              </a:spcBef>
              <a:buChar char="–"/>
              <a:defRPr sz="2800">
                <a:solidFill>
                  <a:schemeClr val="tx1"/>
                </a:solidFill>
                <a:latin typeface="Arial" charset="0"/>
              </a:defRPr>
            </a:lvl2pPr>
            <a:lvl3pPr marL="401638" indent="-163513" eaLnBrk="0" hangingPunct="0">
              <a:spcBef>
                <a:spcPct val="20000"/>
              </a:spcBef>
              <a:buChar char="•"/>
              <a:defRPr sz="2400">
                <a:solidFill>
                  <a:schemeClr val="tx1"/>
                </a:solidFill>
                <a:latin typeface="Arial" charset="0"/>
              </a:defRPr>
            </a:lvl3pPr>
            <a:lvl4pPr marL="630238" indent="-163513" eaLnBrk="0" hangingPunct="0">
              <a:spcBef>
                <a:spcPct val="20000"/>
              </a:spcBef>
              <a:buChar char="–"/>
              <a:defRPr sz="2000">
                <a:solidFill>
                  <a:schemeClr val="tx1"/>
                </a:solidFill>
                <a:latin typeface="Arial" charset="0"/>
              </a:defRPr>
            </a:lvl4pPr>
            <a:lvl5pPr marL="858838" indent="-173038" eaLnBrk="0" hangingPunct="0">
              <a:spcBef>
                <a:spcPct val="20000"/>
              </a:spcBef>
              <a:buChar char="»"/>
              <a:defRPr sz="2000">
                <a:solidFill>
                  <a:schemeClr val="tx1"/>
                </a:solidFill>
                <a:latin typeface="Arial" charset="0"/>
              </a:defRPr>
            </a:lvl5pPr>
            <a:lvl6pPr marL="1316038" indent="-173038" eaLnBrk="0" fontAlgn="base" hangingPunct="0">
              <a:spcBef>
                <a:spcPct val="20000"/>
              </a:spcBef>
              <a:spcAft>
                <a:spcPct val="0"/>
              </a:spcAft>
              <a:buChar char="»"/>
              <a:defRPr sz="2000">
                <a:solidFill>
                  <a:schemeClr val="tx1"/>
                </a:solidFill>
                <a:latin typeface="Arial" charset="0"/>
              </a:defRPr>
            </a:lvl6pPr>
            <a:lvl7pPr marL="1773238" indent="-173038" eaLnBrk="0" fontAlgn="base" hangingPunct="0">
              <a:spcBef>
                <a:spcPct val="20000"/>
              </a:spcBef>
              <a:spcAft>
                <a:spcPct val="0"/>
              </a:spcAft>
              <a:buChar char="»"/>
              <a:defRPr sz="2000">
                <a:solidFill>
                  <a:schemeClr val="tx1"/>
                </a:solidFill>
                <a:latin typeface="Arial" charset="0"/>
              </a:defRPr>
            </a:lvl7pPr>
            <a:lvl8pPr marL="2230438" indent="-173038" eaLnBrk="0" fontAlgn="base" hangingPunct="0">
              <a:spcBef>
                <a:spcPct val="20000"/>
              </a:spcBef>
              <a:spcAft>
                <a:spcPct val="0"/>
              </a:spcAft>
              <a:buChar char="»"/>
              <a:defRPr sz="2000">
                <a:solidFill>
                  <a:schemeClr val="tx1"/>
                </a:solidFill>
                <a:latin typeface="Arial" charset="0"/>
              </a:defRPr>
            </a:lvl8pPr>
            <a:lvl9pPr marL="2687638" indent="-173038" eaLnBrk="0" fontAlgn="base" hangingPunct="0">
              <a:spcBef>
                <a:spcPct val="20000"/>
              </a:spcBef>
              <a:spcAft>
                <a:spcPct val="0"/>
              </a:spcAft>
              <a:buChar char="»"/>
              <a:defRPr sz="2000">
                <a:solidFill>
                  <a:schemeClr val="tx1"/>
                </a:solidFill>
                <a:latin typeface="Arial" charset="0"/>
              </a:defRPr>
            </a:lvl9pPr>
          </a:lstStyle>
          <a:p>
            <a:pPr eaLnBrk="1" hangingPunct="1">
              <a:spcBef>
                <a:spcPts val="800"/>
              </a:spcBef>
              <a:buFontTx/>
              <a:buNone/>
            </a:pPr>
            <a:endParaRPr lang="en-US" altLang="en-US" sz="2000" b="1" dirty="0">
              <a:latin typeface="Franklin Gothic Book" pitchFamily="34" charset="0"/>
            </a:endParaRPr>
          </a:p>
          <a:p>
            <a:pPr algn="ctr" eaLnBrk="1" hangingPunct="1">
              <a:spcBef>
                <a:spcPts val="800"/>
              </a:spcBef>
              <a:buFontTx/>
              <a:buNone/>
            </a:pPr>
            <a:r>
              <a:rPr lang="en-US" altLang="en-US" sz="2000" dirty="0">
                <a:cs typeface="Arial" charset="0"/>
              </a:rPr>
              <a:t>Typical Connections for </a:t>
            </a:r>
            <a:r>
              <a:rPr lang="en-US" altLang="en-US" sz="2000" dirty="0" smtClean="0">
                <a:cs typeface="Arial" charset="0"/>
              </a:rPr>
              <a:t>3 Phase Common </a:t>
            </a:r>
            <a:r>
              <a:rPr lang="en-US" altLang="en-US" sz="2000" dirty="0">
                <a:cs typeface="Arial" charset="0"/>
              </a:rPr>
              <a:t>Transformer (Instrument) Rated Meter Forms</a:t>
            </a:r>
          </a:p>
          <a:p>
            <a:pPr algn="ctr" eaLnBrk="1" hangingPunct="1">
              <a:spcBef>
                <a:spcPts val="800"/>
              </a:spcBef>
              <a:buFontTx/>
              <a:buNone/>
            </a:pPr>
            <a:r>
              <a:rPr lang="en-US" altLang="en-US" sz="2000" dirty="0">
                <a:cs typeface="Arial" charset="0"/>
              </a:rPr>
              <a:t>Examples : </a:t>
            </a:r>
          </a:p>
          <a:p>
            <a:pPr algn="ctr" eaLnBrk="1" hangingPunct="1">
              <a:spcBef>
                <a:spcPts val="800"/>
              </a:spcBef>
              <a:buFontTx/>
              <a:buNone/>
            </a:pPr>
            <a:r>
              <a:rPr lang="en-US" altLang="en-US" sz="2000" dirty="0">
                <a:cs typeface="Arial" charset="0"/>
              </a:rPr>
              <a:t>Form 5s Class </a:t>
            </a:r>
            <a:r>
              <a:rPr lang="en-US" altLang="en-US" sz="2000" dirty="0" smtClean="0">
                <a:cs typeface="Arial" charset="0"/>
              </a:rPr>
              <a:t>20</a:t>
            </a:r>
          </a:p>
          <a:p>
            <a:pPr algn="ctr" eaLnBrk="1" hangingPunct="1">
              <a:spcBef>
                <a:spcPts val="800"/>
              </a:spcBef>
              <a:buFontTx/>
              <a:buNone/>
            </a:pPr>
            <a:r>
              <a:rPr lang="en-US" altLang="en-US" sz="2000" dirty="0" smtClean="0">
                <a:cs typeface="Arial" charset="0"/>
              </a:rPr>
              <a:t>Form 6S Class 20</a:t>
            </a:r>
            <a:endParaRPr lang="en-US" altLang="en-US" sz="2000" dirty="0">
              <a:cs typeface="Arial" charset="0"/>
            </a:endParaRPr>
          </a:p>
          <a:p>
            <a:pPr algn="ctr" eaLnBrk="1" hangingPunct="1">
              <a:spcBef>
                <a:spcPts val="800"/>
              </a:spcBef>
              <a:buFontTx/>
              <a:buNone/>
            </a:pPr>
            <a:r>
              <a:rPr lang="en-US" altLang="en-US" sz="2000" dirty="0">
                <a:cs typeface="Arial" charset="0"/>
              </a:rPr>
              <a:t>Form 9s Class </a:t>
            </a:r>
            <a:r>
              <a:rPr lang="en-US" altLang="en-US" sz="2000" dirty="0" smtClean="0">
                <a:cs typeface="Arial" charset="0"/>
              </a:rPr>
              <a:t>20</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524001"/>
            <a:ext cx="2286000" cy="23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8" y="1551433"/>
            <a:ext cx="1999765" cy="224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732" y="3788564"/>
            <a:ext cx="2065337"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a:t>
            </a:r>
          </a:p>
        </p:txBody>
      </p:sp>
      <p:sp>
        <p:nvSpPr>
          <p:cNvPr id="9219" name="Rectangle 8"/>
          <p:cNvSpPr>
            <a:spLocks noChangeArrowheads="1"/>
          </p:cNvSpPr>
          <p:nvPr/>
        </p:nvSpPr>
        <p:spPr bwMode="auto">
          <a:xfrm>
            <a:off x="533400" y="16002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2000" dirty="0"/>
              <a:t>One transformer in three wired backwards will give the customer a bill of 1/3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broken wire to a single transformer will give the customer a bill of 2/3</a:t>
            </a:r>
            <a:r>
              <a:rPr lang="en-US" altLang="en-US" sz="2000" baseline="30000" dirty="0"/>
              <a:t>rd</a:t>
            </a:r>
            <a:r>
              <a:rPr lang="en-US" altLang="en-US" sz="2000" dirty="0"/>
              <a:t> the actual bill</a:t>
            </a:r>
          </a:p>
          <a:p>
            <a:pPr eaLnBrk="1" hangingPunct="1">
              <a:spcBef>
                <a:spcPct val="0"/>
              </a:spcBef>
              <a:spcAft>
                <a:spcPts val="600"/>
              </a:spcAft>
            </a:pPr>
            <a:r>
              <a:rPr lang="en-US" altLang="en-US" sz="2000" dirty="0"/>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9220" name="Picture 6"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26670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The Importance of CT Testing in the Field (continued)</a:t>
            </a:r>
          </a:p>
        </p:txBody>
      </p:sp>
      <p:sp>
        <p:nvSpPr>
          <p:cNvPr id="10243" name="Rectangle 8"/>
          <p:cNvSpPr>
            <a:spLocks noChangeArrowheads="1"/>
          </p:cNvSpPr>
          <p:nvPr/>
        </p:nvSpPr>
        <p:spPr bwMode="auto">
          <a:xfrm>
            <a:off x="609600" y="1600200"/>
            <a:ext cx="8001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pPr>
            <a:r>
              <a:rPr lang="en-US" altLang="en-US" sz="2400" dirty="0"/>
              <a:t>Cross Phasing (wiring errors)</a:t>
            </a:r>
          </a:p>
          <a:p>
            <a:pPr marL="342900" indent="-342900" eaLnBrk="1" hangingPunct="1">
              <a:spcBef>
                <a:spcPct val="0"/>
              </a:spcBef>
            </a:pPr>
            <a:r>
              <a:rPr lang="en-US" altLang="en-US" sz="2400" dirty="0"/>
              <a:t>Loose or Corroded Connections</a:t>
            </a:r>
          </a:p>
          <a:p>
            <a:pPr marL="342900" indent="-342900" eaLnBrk="1" hangingPunct="1">
              <a:spcBef>
                <a:spcPct val="0"/>
              </a:spcBef>
            </a:pPr>
            <a:r>
              <a:rPr lang="en-US" altLang="en-US" sz="2400" dirty="0"/>
              <a:t>CT Mounted Backwards</a:t>
            </a:r>
          </a:p>
          <a:p>
            <a:pPr marL="342900" indent="-342900" eaLnBrk="1" hangingPunct="1">
              <a:spcBef>
                <a:spcPct val="0"/>
              </a:spcBef>
            </a:pPr>
            <a:r>
              <a:rPr lang="en-US" altLang="en-US" sz="2400" dirty="0"/>
              <a:t>CT’s with Shorted Turns</a:t>
            </a:r>
          </a:p>
          <a:p>
            <a:pPr marL="342900" indent="-342900" eaLnBrk="1" hangingPunct="1">
              <a:spcBef>
                <a:spcPct val="0"/>
              </a:spcBef>
            </a:pPr>
            <a:r>
              <a:rPr lang="en-US" altLang="en-US" sz="2400" dirty="0"/>
              <a:t>Wrong Selection of Dual Ratio CT</a:t>
            </a:r>
          </a:p>
          <a:p>
            <a:pPr marL="342900" indent="-342900" eaLnBrk="1" hangingPunct="1">
              <a:spcBef>
                <a:spcPct val="0"/>
              </a:spcBef>
            </a:pPr>
            <a:r>
              <a:rPr lang="en-US" altLang="en-US" sz="2400" dirty="0"/>
              <a:t>Detect Magnetized CT’s</a:t>
            </a:r>
          </a:p>
          <a:p>
            <a:pPr marL="342900" indent="-342900" eaLnBrk="1" hangingPunct="1">
              <a:spcBef>
                <a:spcPct val="0"/>
              </a:spcBef>
            </a:pPr>
            <a:r>
              <a:rPr lang="en-US" altLang="en-US" sz="2400" dirty="0"/>
              <a:t>Burden Failure in Secondary Circuit</a:t>
            </a:r>
          </a:p>
          <a:p>
            <a:pPr marL="342900" indent="-342900" eaLnBrk="1" hangingPunct="1">
              <a:spcBef>
                <a:spcPct val="0"/>
              </a:spcBef>
            </a:pPr>
            <a:r>
              <a:rPr lang="en-US" altLang="en-US" sz="2400" dirty="0"/>
              <a:t>Open or Shorted Secondary</a:t>
            </a:r>
          </a:p>
          <a:p>
            <a:pPr marL="342900" indent="-342900" eaLnBrk="1" hangingPunct="1">
              <a:spcBef>
                <a:spcPct val="0"/>
              </a:spcBef>
            </a:pPr>
            <a:r>
              <a:rPr lang="en-US" altLang="en-US" sz="2400" dirty="0"/>
              <a:t>Mislabeled CT’s</a:t>
            </a:r>
          </a:p>
          <a:p>
            <a:pPr marL="342900" indent="-342900" eaLnBrk="1" hangingPunct="1">
              <a:spcBef>
                <a:spcPct val="0"/>
              </a:spcBef>
            </a:pPr>
            <a:r>
              <a:rPr lang="en-US" altLang="en-US" sz="2400" dirty="0"/>
              <a:t>Ensures all Shorting Blocks have been Removed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8435" name="Subtitle 2"/>
          <p:cNvSpPr txBox="1">
            <a:spLocks/>
          </p:cNvSpPr>
          <p:nvPr/>
        </p:nvSpPr>
        <p:spPr bwMode="auto">
          <a:xfrm>
            <a:off x="517525" y="1524000"/>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FontTx/>
              <a:buNone/>
            </a:pPr>
            <a:endParaRPr lang="en-US" altLang="en-US" sz="1700" dirty="0"/>
          </a:p>
          <a:p>
            <a:pPr eaLnBrk="1" hangingPunct="1">
              <a:lnSpc>
                <a:spcPct val="80000"/>
              </a:lnSpc>
              <a:buFontTx/>
              <a:buNone/>
            </a:pPr>
            <a:r>
              <a:rPr lang="en-US" altLang="en-US" sz="2000" dirty="0">
                <a:cs typeface="Arial" charset="0"/>
              </a:rPr>
              <a:t>Functionality with Burden Present on the Secondary Loop</a:t>
            </a:r>
          </a:p>
        </p:txBody>
      </p:sp>
      <p:pic>
        <p:nvPicPr>
          <p:cNvPr id="18436"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2"/>
          <p:cNvSpPr>
            <a:spLocks noChangeArrowheads="1"/>
          </p:cNvSpPr>
          <p:nvPr/>
        </p:nvSpPr>
        <p:spPr bwMode="auto">
          <a:xfrm>
            <a:off x="4381500" y="3200400"/>
            <a:ext cx="4572000" cy="23383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800" dirty="0">
                <a:solidFill>
                  <a:schemeClr val="bg1"/>
                </a:solidFill>
              </a:rPr>
              <a:t>Example Burden Spec:</a:t>
            </a:r>
          </a:p>
          <a:p>
            <a:pPr algn="ctr" eaLnBrk="1" hangingPunct="1">
              <a:spcBef>
                <a:spcPct val="0"/>
              </a:spcBef>
              <a:buFontTx/>
              <a:buNone/>
            </a:pPr>
            <a:r>
              <a:rPr lang="en-US" altLang="en-US" sz="2800" dirty="0">
                <a:solidFill>
                  <a:schemeClr val="bg1"/>
                </a:solidFill>
              </a:rPr>
              <a:t>0.3% @ B0.1, B0.2, B0.5</a:t>
            </a:r>
          </a:p>
          <a:p>
            <a:pPr algn="ctr" eaLnBrk="1" hangingPunct="1">
              <a:spcBef>
                <a:spcPct val="0"/>
              </a:spcBef>
              <a:buFontTx/>
              <a:buNone/>
            </a:pPr>
            <a:r>
              <a:rPr lang="en-US" altLang="en-US" sz="1800" dirty="0">
                <a:solidFill>
                  <a:schemeClr val="bg1"/>
                </a:solidFill>
              </a:rPr>
              <a:t>or</a:t>
            </a:r>
          </a:p>
          <a:p>
            <a:pPr algn="ctr" eaLnBrk="1" hangingPunct="1">
              <a:spcBef>
                <a:spcPct val="0"/>
              </a:spcBef>
              <a:buFontTx/>
              <a:buNone/>
            </a:pPr>
            <a:r>
              <a:rPr lang="en-US" altLang="en-US" sz="1800" dirty="0">
                <a:solidFill>
                  <a:schemeClr val="bg1"/>
                </a:solidFill>
              </a:rPr>
              <a:t>There should be less than the 0.3% change in secondary current from initial (“0” burden) reading, when up to 0.5 Ohms of burden is applied</a:t>
            </a:r>
          </a:p>
        </p:txBody>
      </p:sp>
      <p:sp>
        <p:nvSpPr>
          <p:cNvPr id="18438" name="AutoShape 17"/>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solidFill>
                <a:srgbClr val="000000"/>
              </a:solidFill>
            </a:endParaRPr>
          </a:p>
        </p:txBody>
      </p:sp>
      <p:sp>
        <p:nvSpPr>
          <p:cNvPr id="7" name="Rectangle 2"/>
          <p:cNvSpPr txBox="1">
            <a:spLocks noChangeArrowheads="1"/>
          </p:cNvSpPr>
          <p:nvPr/>
        </p:nvSpPr>
        <p:spPr bwMode="auto">
          <a:xfrm>
            <a:off x="396875"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000" kern="0" dirty="0" smtClean="0">
                <a:solidFill>
                  <a:schemeClr val="bg1"/>
                </a:solidFill>
              </a:rPr>
              <a:t>Fundamentals of Polyphase Field Meter Testing and Site Verification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Fundamentals of Polyphase Field Meter Testing and Site Verification</a:t>
            </a:r>
          </a:p>
        </p:txBody>
      </p:sp>
      <p:sp>
        <p:nvSpPr>
          <p:cNvPr id="19459" name="Text Box 5"/>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dirty="0">
                <a:solidFill>
                  <a:srgbClr val="000000"/>
                </a:solidFill>
              </a:rPr>
              <a:t>Functionality with Burden Present on the Secondary Loop</a:t>
            </a:r>
          </a:p>
        </p:txBody>
      </p:sp>
      <p:sp>
        <p:nvSpPr>
          <p:cNvPr id="19460" name="Text Box 11"/>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dirty="0">
                <a:solidFill>
                  <a:srgbClr val="000000"/>
                </a:solidFill>
              </a:rPr>
              <a:t>PHASE A</a:t>
            </a:r>
          </a:p>
        </p:txBody>
      </p:sp>
      <p:sp>
        <p:nvSpPr>
          <p:cNvPr id="19461" name="Line 10"/>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2"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8" y="2179638"/>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14"/>
          <p:cNvSpPr>
            <a:spLocks noChangeShapeType="1"/>
          </p:cNvSpPr>
          <p:nvPr/>
        </p:nvSpPr>
        <p:spPr bwMode="auto">
          <a:xfrm flipV="1">
            <a:off x="4945063" y="2935288"/>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4" name="Line 15"/>
          <p:cNvSpPr>
            <a:spLocks noChangeShapeType="1"/>
          </p:cNvSpPr>
          <p:nvPr/>
        </p:nvSpPr>
        <p:spPr bwMode="auto">
          <a:xfrm flipV="1">
            <a:off x="5029200" y="2982913"/>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5" name="Picture 35" descr="sw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3827463"/>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21"/>
          <p:cNvSpPr>
            <a:spLocks noChangeShapeType="1"/>
          </p:cNvSpPr>
          <p:nvPr/>
        </p:nvSpPr>
        <p:spPr bwMode="auto">
          <a:xfrm flipH="1" flipV="1">
            <a:off x="4953000" y="6275388"/>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467" name="Line 20"/>
          <p:cNvSpPr>
            <a:spLocks noChangeShapeType="1"/>
          </p:cNvSpPr>
          <p:nvPr/>
        </p:nvSpPr>
        <p:spPr bwMode="auto">
          <a:xfrm flipH="1" flipV="1">
            <a:off x="5029200" y="6218238"/>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9468" name="Picture 9" descr="9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5805488"/>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 Box 34"/>
          <p:cNvSpPr txBox="1">
            <a:spLocks noChangeArrowheads="1"/>
          </p:cNvSpPr>
          <p:nvPr/>
        </p:nvSpPr>
        <p:spPr bwMode="auto">
          <a:xfrm>
            <a:off x="6477000" y="2878138"/>
            <a:ext cx="2438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dirty="0">
                <a:solidFill>
                  <a:srgbClr val="000000"/>
                </a:solidFill>
              </a:rPr>
              <a:t>Some burden will always be present – junctions, meter coils, test switches, cables, etc.</a:t>
            </a:r>
          </a:p>
          <a:p>
            <a:pPr eaLnBrk="1" hangingPunct="1">
              <a:spcBef>
                <a:spcPct val="0"/>
              </a:spcBef>
            </a:pPr>
            <a:r>
              <a:rPr lang="en-US" altLang="en-US" sz="1600" dirty="0">
                <a:solidFill>
                  <a:srgbClr val="000000"/>
                </a:solidFill>
              </a:rPr>
              <a:t>CT’s must be able to maintain an accurate ratio with burden on the secondary.</a:t>
            </a:r>
          </a:p>
        </p:txBody>
      </p:sp>
      <p:pic>
        <p:nvPicPr>
          <p:cNvPr id="1947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352800"/>
            <a:ext cx="37401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7823</TotalTime>
  <Words>1065</Words>
  <Application>Microsoft Office PowerPoint</Application>
  <PresentationFormat>On-screen Show (4:3)</PresentationFormat>
  <Paragraphs>250</Paragraphs>
  <Slides>29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Custom Design</vt:lpstr>
      <vt:lpstr>Chart</vt:lpstr>
      <vt:lpstr>PowerPoint Presentation</vt:lpstr>
      <vt:lpstr>Topics we will be covering</vt:lpstr>
      <vt:lpstr>Transformer Rated Metering</vt:lpstr>
      <vt:lpstr>The Basic Components</vt:lpstr>
      <vt:lpstr>Typical Meter Connections</vt:lpstr>
      <vt:lpstr>The Importance of CT Testing in the Field</vt:lpstr>
      <vt:lpstr>The Importance of CT Testing in the Field (continued)</vt:lpstr>
      <vt:lpstr>Fundamentals of Polyphase Field Meter Testing and Site Verification</vt:lpstr>
      <vt:lpstr>Fundamentals of Polyphase Field Meter Testing and Site Verification</vt:lpstr>
      <vt:lpstr>Fundamentals of Polyphase Field Meter Testing and Site Verification</vt:lpstr>
      <vt:lpstr>Fundamentals of Polyphase Field Meter Testing and Site Verification</vt:lpstr>
      <vt:lpstr>Testing at Transformer Rated Sites</vt:lpstr>
      <vt:lpstr>TESCO/Georgia Power 2017 Caribbean Meter School   Fundamentals of Polyphase Field Meter Testing and Site Verification </vt:lpstr>
      <vt:lpstr>Meter Accuracy Testing</vt:lpstr>
      <vt:lpstr>Meter Accuracy Testing</vt:lpstr>
      <vt:lpstr>Customer CT Ratio Test with Burden</vt:lpstr>
      <vt:lpstr>CT Ratio Testing with Burden Added</vt:lpstr>
      <vt:lpstr>Phantom Load Testing</vt:lpstr>
      <vt:lpstr>Phantom Load Testing</vt:lpstr>
      <vt:lpstr>Demagnetization Testing</vt:lpstr>
      <vt:lpstr>Admittance Testing</vt:lpstr>
      <vt:lpstr>Harmonics Testing</vt:lpstr>
      <vt:lpstr>Harmonics Testing-Waveforms</vt:lpstr>
      <vt:lpstr>Harmonics Testing-Waveforms</vt:lpstr>
      <vt:lpstr>Harmonics Testing-Waveforms</vt:lpstr>
      <vt:lpstr>Harmonics Testing-Waveforms</vt:lpstr>
      <vt:lpstr>Testing at Transformer Rated Sites</vt:lpstr>
      <vt:lpstr>Periodic Site Inspections…..</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Tom Lawton</cp:lastModifiedBy>
  <cp:revision>216</cp:revision>
  <cp:lastPrinted>2021-06-15T21:24:21Z</cp:lastPrinted>
  <dcterms:created xsi:type="dcterms:W3CDTF">2012-09-24T21:06:00Z</dcterms:created>
  <dcterms:modified xsi:type="dcterms:W3CDTF">2021-06-16T11:29:49Z</dcterms:modified>
</cp:coreProperties>
</file>