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378" r:id="rId2"/>
    <p:sldId id="310" r:id="rId3"/>
    <p:sldId id="315" r:id="rId4"/>
    <p:sldId id="321" r:id="rId5"/>
    <p:sldId id="320" r:id="rId6"/>
    <p:sldId id="318" r:id="rId7"/>
    <p:sldId id="317" r:id="rId8"/>
    <p:sldId id="324" r:id="rId9"/>
    <p:sldId id="316" r:id="rId10"/>
    <p:sldId id="323" r:id="rId11"/>
    <p:sldId id="329" r:id="rId12"/>
    <p:sldId id="352" r:id="rId13"/>
    <p:sldId id="319" r:id="rId14"/>
    <p:sldId id="322" r:id="rId15"/>
    <p:sldId id="358" r:id="rId16"/>
    <p:sldId id="364" r:id="rId17"/>
    <p:sldId id="353" r:id="rId18"/>
    <p:sldId id="356" r:id="rId19"/>
    <p:sldId id="354" r:id="rId20"/>
    <p:sldId id="355" r:id="rId21"/>
    <p:sldId id="361" r:id="rId22"/>
    <p:sldId id="363" r:id="rId23"/>
    <p:sldId id="366" r:id="rId24"/>
    <p:sldId id="367" r:id="rId25"/>
    <p:sldId id="368" r:id="rId26"/>
    <p:sldId id="369" r:id="rId27"/>
    <p:sldId id="375" r:id="rId28"/>
    <p:sldId id="376" r:id="rId29"/>
    <p:sldId id="377" r:id="rId30"/>
    <p:sldId id="334" r:id="rId31"/>
    <p:sldId id="379" r:id="rId32"/>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D9A22265-D318-4532-B9EB-EAD58AB67AAF}" type="datetimeFigureOut">
              <a:rPr lang="en-US"/>
              <a:pPr>
                <a:defRPr/>
              </a:pPr>
              <a:t>6/15/2021</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3AC1187-F0D7-43F2-9402-81DB11459DBE}" type="slidenum">
              <a:rPr lang="en-US"/>
              <a:pPr>
                <a:defRPr/>
              </a:pPr>
              <a:t>‹#›</a:t>
            </a:fld>
            <a:endParaRPr lang="en-US" dirty="0"/>
          </a:p>
        </p:txBody>
      </p:sp>
    </p:spTree>
    <p:extLst>
      <p:ext uri="{BB962C8B-B14F-4D97-AF65-F5344CB8AC3E}">
        <p14:creationId xmlns:p14="http://schemas.microsoft.com/office/powerpoint/2010/main" val="313020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313B98-1B1D-476F-BBB5-58AB52E9C1C6}" type="slidenum">
              <a:rPr lang="en-US"/>
              <a:pPr>
                <a:defRPr/>
              </a:pPr>
              <a:t>‹#›</a:t>
            </a:fld>
            <a:endParaRPr lang="en-US" dirty="0"/>
          </a:p>
        </p:txBody>
      </p:sp>
    </p:spTree>
    <p:extLst>
      <p:ext uri="{BB962C8B-B14F-4D97-AF65-F5344CB8AC3E}">
        <p14:creationId xmlns:p14="http://schemas.microsoft.com/office/powerpoint/2010/main" val="899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defRPr sz="1200">
                <a:solidFill>
                  <a:schemeClr val="tx1"/>
                </a:solidFill>
                <a:latin typeface="Arial" pitchFamily="34" charset="0"/>
              </a:defRPr>
            </a:lvl1pPr>
            <a:lvl2pPr marL="742950" indent="-285750" defTabSz="925513" eaLnBrk="0" hangingPunct="0">
              <a:defRPr sz="1200">
                <a:solidFill>
                  <a:schemeClr val="tx1"/>
                </a:solidFill>
                <a:latin typeface="Arial" pitchFamily="34" charset="0"/>
              </a:defRPr>
            </a:lvl2pPr>
            <a:lvl3pPr marL="1143000" indent="-228600" defTabSz="925513" eaLnBrk="0" hangingPunct="0">
              <a:defRPr sz="1200">
                <a:solidFill>
                  <a:schemeClr val="tx1"/>
                </a:solidFill>
                <a:latin typeface="Arial" pitchFamily="34" charset="0"/>
              </a:defRPr>
            </a:lvl3pPr>
            <a:lvl4pPr marL="1600200" indent="-228600" defTabSz="925513" eaLnBrk="0" hangingPunct="0">
              <a:defRPr sz="1200">
                <a:solidFill>
                  <a:schemeClr val="tx1"/>
                </a:solidFill>
                <a:latin typeface="Arial" pitchFamily="34" charset="0"/>
              </a:defRPr>
            </a:lvl4pPr>
            <a:lvl5pPr marL="2057400" indent="-228600"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eaLnBrk="1" hangingPunct="1"/>
            <a:fld id="{6ED18813-C8B5-4736-9C11-D2495785462A}" type="slidenum">
              <a:rPr lang="ru-RU" altLang="en-US" smtClean="0"/>
              <a:pPr eaLnBrk="1" hangingPunct="1"/>
              <a:t>1</a:t>
            </a:fld>
            <a:endParaRPr lang="ru-RU" altLang="en-US"/>
          </a:p>
        </p:txBody>
      </p:sp>
      <p:sp>
        <p:nvSpPr>
          <p:cNvPr id="30723" name="Rectangle 7"/>
          <p:cNvSpPr txBox="1">
            <a:spLocks noGrp="1" noChangeArrowheads="1"/>
          </p:cNvSpPr>
          <p:nvPr/>
        </p:nvSpPr>
        <p:spPr bwMode="auto">
          <a:xfrm>
            <a:off x="5266119"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itchFamily="34" charset="0"/>
              </a:defRPr>
            </a:lvl1pPr>
            <a:lvl2pPr marL="750888" indent="-288925" defTabSz="925513" eaLnBrk="0" hangingPunct="0">
              <a:defRPr sz="1200">
                <a:solidFill>
                  <a:schemeClr val="tx1"/>
                </a:solidFill>
                <a:latin typeface="Arial" pitchFamily="34" charset="0"/>
              </a:defRPr>
            </a:lvl2pPr>
            <a:lvl3pPr marL="1155700" indent="-230188" defTabSz="925513" eaLnBrk="0" hangingPunct="0">
              <a:defRPr sz="1200">
                <a:solidFill>
                  <a:schemeClr val="tx1"/>
                </a:solidFill>
                <a:latin typeface="Arial" pitchFamily="34" charset="0"/>
              </a:defRPr>
            </a:lvl3pPr>
            <a:lvl4pPr marL="1619250" indent="-231775" defTabSz="925513" eaLnBrk="0" hangingPunct="0">
              <a:defRPr sz="1200">
                <a:solidFill>
                  <a:schemeClr val="tx1"/>
                </a:solidFill>
                <a:latin typeface="Arial" pitchFamily="34" charset="0"/>
              </a:defRPr>
            </a:lvl4pPr>
            <a:lvl5pPr marL="2081213" indent="-231775"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6E1B88-597B-41B4-95E5-96808C4FDEF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2895600" y="525463"/>
            <a:ext cx="3505200" cy="2628900"/>
          </a:xfrm>
          <a:ln/>
        </p:spPr>
      </p:sp>
      <p:sp>
        <p:nvSpPr>
          <p:cNvPr id="30725" name="Rectangle 3"/>
          <p:cNvSpPr>
            <a:spLocks noGrp="1" noChangeArrowheads="1"/>
          </p:cNvSpPr>
          <p:nvPr>
            <p:ph type="body" idx="1"/>
          </p:nvPr>
        </p:nvSpPr>
        <p:spPr>
          <a:xfrm>
            <a:off x="930065" y="3330482"/>
            <a:ext cx="7436271" cy="3154560"/>
          </a:xfrm>
          <a:noFill/>
        </p:spPr>
        <p:txBody>
          <a:bodyPr lIns="92492" tIns="46246" rIns="92492" bIns="46246"/>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940921-D62E-46A4-94A1-96FB9428B137}" type="slidenum">
              <a:rPr lang="en-US" altLang="en-US" smtClean="0"/>
              <a:pPr eaLnBrk="1" hangingPunct="1">
                <a:spcBef>
                  <a:spcPct val="0"/>
                </a:spcBef>
              </a:pPr>
              <a:t>24</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DD256A-C639-4B8E-8924-30D8AEA45971}" type="slidenum">
              <a:rPr lang="en-US" altLang="en-US" smtClean="0"/>
              <a:pPr eaLnBrk="1" hangingPunct="1">
                <a:spcBef>
                  <a:spcPct val="0"/>
                </a:spcBef>
              </a:pPr>
              <a:t>25</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pPr eaLnBrk="1" hangingPunct="1">
                <a:spcBef>
                  <a:spcPct val="0"/>
                </a:spcBef>
              </a:pPr>
              <a:t>26</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27</a:t>
            </a:fld>
            <a:endParaRPr lang="en-US" alt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28</a:t>
            </a:fld>
            <a:endParaRPr lang="en-US" alt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29</a:t>
            </a:fld>
            <a:endParaRPr lang="en-US" alt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991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36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399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70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18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564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76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85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24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259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91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t>Slide </a:t>
            </a:r>
            <a:fld id="{91B3C52B-68FA-42D1-88F8-AAEB278C0078}" type="slidenum">
              <a:rPr lang="en-US" altLang="en-US" sz="1400" smtClean="0"/>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4E4CB20B-3A57-4F53-9623-C163FA27A20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endParaRPr lang="en-US" altLang="en-US" dirty="0">
              <a:solidFill>
                <a:schemeClr val="tx1"/>
              </a:solidFill>
            </a:endParaRPr>
          </a:p>
        </p:txBody>
      </p:sp>
      <p:sp>
        <p:nvSpPr>
          <p:cNvPr id="10"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11"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59" y="1908685"/>
            <a:ext cx="1981200" cy="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799147"/>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2278050" y="2084829"/>
            <a:ext cx="518468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pPr>
            <a:r>
              <a:rPr lang="en-US" altLang="en-US" sz="3500" b="1" dirty="0" smtClean="0">
                <a:solidFill>
                  <a:srgbClr val="2F549D"/>
                </a:solidFill>
              </a:rPr>
              <a:t>Complete Site Testing</a:t>
            </a:r>
            <a:endParaRPr lang="en-US" altLang="en-US" b="1" dirty="0">
              <a:solidFill>
                <a:srgbClr val="2F549D"/>
              </a:solidFill>
            </a:endParaRPr>
          </a:p>
        </p:txBody>
      </p:sp>
      <p:sp>
        <p:nvSpPr>
          <p:cNvPr id="14"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Advanced</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Wednesday 16, </a:t>
            </a:r>
            <a:r>
              <a:rPr lang="en-US" altLang="en-US" sz="1600" i="1" dirty="0">
                <a:solidFill>
                  <a:schemeClr val="bg1"/>
                </a:solidFill>
              </a:rPr>
              <a:t>2021 at </a:t>
            </a:r>
            <a:r>
              <a:rPr lang="en-US" altLang="en-US" sz="1600" i="1" dirty="0" smtClean="0">
                <a:solidFill>
                  <a:schemeClr val="bg1"/>
                </a:solidFill>
              </a:rPr>
              <a:t>10:30 </a:t>
            </a:r>
            <a:r>
              <a:rPr lang="en-US" altLang="en-US" sz="1600" i="1" dirty="0">
                <a:solidFill>
                  <a:schemeClr val="bg1"/>
                </a:solidFill>
              </a:rPr>
              <a:t>a.m.</a:t>
            </a:r>
          </a:p>
        </p:txBody>
      </p:sp>
    </p:spTree>
    <p:extLst>
      <p:ext uri="{BB962C8B-B14F-4D97-AF65-F5344CB8AC3E}">
        <p14:creationId xmlns:p14="http://schemas.microsoft.com/office/powerpoint/2010/main" val="2613710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20483" name="Subtitle 2"/>
          <p:cNvSpPr>
            <a:spLocks noGrp="1"/>
          </p:cNvSpPr>
          <p:nvPr>
            <p:ph idx="4294967295"/>
          </p:nvPr>
        </p:nvSpPr>
        <p:spPr>
          <a:xfrm>
            <a:off x="457200" y="1447800"/>
            <a:ext cx="8458200" cy="457200"/>
          </a:xfrm>
        </p:spPr>
        <p:txBody>
          <a:bodyPr/>
          <a:lstStyle/>
          <a:p>
            <a:pPr eaLnBrk="1" hangingPunct="1">
              <a:buFontTx/>
              <a:buNone/>
            </a:pPr>
            <a:r>
              <a:rPr lang="en-US" altLang="en-US" sz="1600" dirty="0" smtClean="0">
                <a:cs typeface="Arial" charset="0"/>
              </a:rPr>
              <a:t>Functionality with Burden Present on the Secondary Loop</a:t>
            </a:r>
          </a:p>
        </p:txBody>
      </p:sp>
      <p:sp>
        <p:nvSpPr>
          <p:cNvPr id="2048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2048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20558" name="Chart" r:id="rId3" imgW="3829111" imgH="2619435" progId="Excel.Chart.8">
                  <p:embed/>
                </p:oleObj>
              </mc:Choice>
              <mc:Fallback>
                <p:oleObj name="Chart" r:id="rId3" imgW="3829111" imgH="2619435" progId="Excel.Char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2321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50" y="270827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2150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032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743575"/>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2151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2151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21515" name="Line 18"/>
          <p:cNvSpPr>
            <a:spLocks noChangeShapeType="1"/>
          </p:cNvSpPr>
          <p:nvPr/>
        </p:nvSpPr>
        <p:spPr bwMode="auto">
          <a:xfrm flipV="1">
            <a:off x="4505325" y="2133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6" name="Line 19"/>
          <p:cNvSpPr>
            <a:spLocks noChangeShapeType="1"/>
          </p:cNvSpPr>
          <p:nvPr/>
        </p:nvSpPr>
        <p:spPr bwMode="auto">
          <a:xfrm flipV="1">
            <a:off x="4343400" y="2443163"/>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7" name="Line 20"/>
          <p:cNvSpPr>
            <a:spLocks noChangeShapeType="1"/>
          </p:cNvSpPr>
          <p:nvPr/>
        </p:nvSpPr>
        <p:spPr bwMode="auto">
          <a:xfrm flipV="1">
            <a:off x="5715000" y="2854325"/>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8" name="Line 21"/>
          <p:cNvSpPr>
            <a:spLocks noChangeShapeType="1"/>
          </p:cNvSpPr>
          <p:nvPr/>
        </p:nvSpPr>
        <p:spPr bwMode="auto">
          <a:xfrm flipV="1">
            <a:off x="5805488" y="27082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9" name="Line 22"/>
          <p:cNvSpPr>
            <a:spLocks noChangeShapeType="1"/>
          </p:cNvSpPr>
          <p:nvPr/>
        </p:nvSpPr>
        <p:spPr bwMode="auto">
          <a:xfrm flipV="1">
            <a:off x="730885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0" name="Line 23"/>
          <p:cNvSpPr>
            <a:spLocks noChangeShapeType="1"/>
          </p:cNvSpPr>
          <p:nvPr/>
        </p:nvSpPr>
        <p:spPr bwMode="auto">
          <a:xfrm flipV="1">
            <a:off x="7467600" y="34417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1" name="Line 24"/>
          <p:cNvSpPr>
            <a:spLocks noChangeShapeType="1"/>
          </p:cNvSpPr>
          <p:nvPr/>
        </p:nvSpPr>
        <p:spPr bwMode="auto">
          <a:xfrm flipH="1" flipV="1">
            <a:off x="44958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2" name="Line 25"/>
          <p:cNvSpPr>
            <a:spLocks noChangeShapeType="1"/>
          </p:cNvSpPr>
          <p:nvPr/>
        </p:nvSpPr>
        <p:spPr bwMode="auto">
          <a:xfrm flipH="1" flipV="1">
            <a:off x="4343400" y="6307138"/>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3" name="Line 26"/>
          <p:cNvSpPr>
            <a:spLocks noChangeShapeType="1"/>
          </p:cNvSpPr>
          <p:nvPr/>
        </p:nvSpPr>
        <p:spPr bwMode="auto">
          <a:xfrm flipH="1" flipV="1">
            <a:off x="62484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4" name="Line 27"/>
          <p:cNvSpPr>
            <a:spLocks noChangeShapeType="1"/>
          </p:cNvSpPr>
          <p:nvPr/>
        </p:nvSpPr>
        <p:spPr bwMode="auto">
          <a:xfrm flipH="1" flipV="1">
            <a:off x="6324600" y="6259513"/>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5" name="Text Box 28"/>
          <p:cNvSpPr txBox="1">
            <a:spLocks noChangeArrowheads="1"/>
          </p:cNvSpPr>
          <p:nvPr/>
        </p:nvSpPr>
        <p:spPr bwMode="auto">
          <a:xfrm>
            <a:off x="4519613" y="225107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6" name="Text Box 29"/>
          <p:cNvSpPr txBox="1">
            <a:spLocks noChangeArrowheads="1"/>
          </p:cNvSpPr>
          <p:nvPr/>
        </p:nvSpPr>
        <p:spPr bwMode="auto">
          <a:xfrm>
            <a:off x="5783263" y="2895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7" name="Text Box 30"/>
          <p:cNvSpPr txBox="1">
            <a:spLocks noChangeArrowheads="1"/>
          </p:cNvSpPr>
          <p:nvPr/>
        </p:nvSpPr>
        <p:spPr bwMode="auto">
          <a:xfrm>
            <a:off x="7620000" y="34147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21529" name="Text Box 32"/>
          <p:cNvSpPr txBox="1">
            <a:spLocks noChangeArrowheads="1"/>
          </p:cNvSpPr>
          <p:nvPr/>
        </p:nvSpPr>
        <p:spPr bwMode="auto">
          <a:xfrm>
            <a:off x="7686675" y="55435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2153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81475"/>
            <a:ext cx="3810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Text Box 37"/>
          <p:cNvSpPr txBox="1">
            <a:spLocks noChangeArrowheads="1"/>
          </p:cNvSpPr>
          <p:nvPr/>
        </p:nvSpPr>
        <p:spPr bwMode="auto">
          <a:xfrm>
            <a:off x="838200" y="4122738"/>
            <a:ext cx="1905000" cy="36988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21532" name="AutoShape 38"/>
          <p:cNvSpPr>
            <a:spLocks noChangeArrowheads="1"/>
          </p:cNvSpPr>
          <p:nvPr/>
        </p:nvSpPr>
        <p:spPr bwMode="auto">
          <a:xfrm rot="8049254">
            <a:off x="2703512" y="3309938"/>
            <a:ext cx="1577975" cy="292100"/>
          </a:xfrm>
          <a:prstGeom prst="rightArrow">
            <a:avLst>
              <a:gd name="adj1" fmla="val 50000"/>
              <a:gd name="adj2" fmla="val 884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3" name="AutoShape 39"/>
          <p:cNvSpPr>
            <a:spLocks noChangeArrowheads="1"/>
          </p:cNvSpPr>
          <p:nvPr/>
        </p:nvSpPr>
        <p:spPr bwMode="auto">
          <a:xfrm rot="-9647552">
            <a:off x="2876550" y="4752975"/>
            <a:ext cx="1444625" cy="266700"/>
          </a:xfrm>
          <a:prstGeom prst="rightArrow">
            <a:avLst>
              <a:gd name="adj1" fmla="val 50000"/>
              <a:gd name="adj2" fmla="val 8827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21535" name="TextBox 2"/>
          <p:cNvSpPr txBox="1">
            <a:spLocks noChangeArrowheads="1"/>
          </p:cNvSpPr>
          <p:nvPr/>
        </p:nvSpPr>
        <p:spPr bwMode="auto">
          <a:xfrm>
            <a:off x="1371600" y="482917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80:1</a:t>
            </a:r>
          </a:p>
        </p:txBody>
      </p:sp>
    </p:spTree>
    <p:custDataLst>
      <p:tags r:id="rId1"/>
    </p:custDataLst>
  </p:cSld>
  <p:clrMapOvr>
    <a:masterClrMapping/>
  </p:clrMapOvr>
  <p:transition spd="slow"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1267" name="Rectangle 8"/>
          <p:cNvSpPr>
            <a:spLocks noChangeArrowheads="1"/>
          </p:cNvSpPr>
          <p:nvPr/>
        </p:nvSpPr>
        <p:spPr bwMode="auto">
          <a:xfrm>
            <a:off x="685800" y="16764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800" dirty="0">
                <a:solidFill>
                  <a:srgbClr val="000000"/>
                </a:solidFill>
              </a:rPr>
              <a:t>Safety walk around site</a:t>
            </a:r>
          </a:p>
          <a:p>
            <a:pPr eaLnBrk="1" hangingPunct="1">
              <a:spcBef>
                <a:spcPct val="0"/>
              </a:spcBef>
              <a:buFont typeface="Wingdings" pitchFamily="2" charset="2"/>
              <a:buChar char="ü"/>
            </a:pPr>
            <a:r>
              <a:rPr lang="en-US" altLang="en-US" sz="2800" dirty="0">
                <a:solidFill>
                  <a:srgbClr val="000000"/>
                </a:solidFill>
              </a:rPr>
              <a:t>Check PPE </a:t>
            </a:r>
          </a:p>
          <a:p>
            <a:pPr eaLnBrk="1" hangingPunct="1">
              <a:spcBef>
                <a:spcPct val="0"/>
              </a:spcBef>
              <a:buFont typeface="Wingdings" pitchFamily="2" charset="2"/>
              <a:buChar char="ü"/>
            </a:pPr>
            <a:r>
              <a:rPr lang="en-US" altLang="en-US" sz="2800" dirty="0">
                <a:solidFill>
                  <a:srgbClr val="000000"/>
                </a:solidFill>
              </a:rPr>
              <a:t>Check test switch </a:t>
            </a:r>
          </a:p>
          <a:p>
            <a:pPr eaLnBrk="1" hangingPunct="1">
              <a:spcBef>
                <a:spcPct val="0"/>
              </a:spcBef>
              <a:buFont typeface="Wingdings" pitchFamily="2" charset="2"/>
              <a:buChar char="ü"/>
            </a:pPr>
            <a:r>
              <a:rPr lang="en-US" altLang="en-US" sz="2800" dirty="0">
                <a:solidFill>
                  <a:srgbClr val="000000"/>
                </a:solidFill>
              </a:rPr>
              <a:t>Tighten any loose connections</a:t>
            </a:r>
          </a:p>
          <a:p>
            <a:pPr eaLnBrk="1" hangingPunct="1">
              <a:spcBef>
                <a:spcPct val="0"/>
              </a:spcBef>
              <a:buFont typeface="Wingdings" pitchFamily="2" charset="2"/>
              <a:buChar char="ü"/>
            </a:pPr>
            <a:r>
              <a:rPr lang="en-US" altLang="en-US" sz="2800" dirty="0">
                <a:solidFill>
                  <a:srgbClr val="000000"/>
                </a:solidFill>
              </a:rPr>
              <a:t>Check primary cabinet</a:t>
            </a:r>
          </a:p>
          <a:p>
            <a:pPr eaLnBrk="1" hangingPunct="1">
              <a:spcBef>
                <a:spcPct val="0"/>
              </a:spcBef>
              <a:buFont typeface="Wingdings" pitchFamily="2" charset="2"/>
              <a:buChar char="ü"/>
            </a:pPr>
            <a:r>
              <a:rPr lang="en-US" altLang="en-US" sz="2800" dirty="0">
                <a:solidFill>
                  <a:srgbClr val="000000"/>
                </a:solidFill>
              </a:rPr>
              <a:t>Check connections</a:t>
            </a:r>
          </a:p>
          <a:p>
            <a:pPr eaLnBrk="1" hangingPunct="1">
              <a:spcBef>
                <a:spcPct val="0"/>
              </a:spcBef>
              <a:buFont typeface="Wingdings" pitchFamily="2" charset="2"/>
              <a:buChar char="ü"/>
            </a:pPr>
            <a:r>
              <a:rPr lang="en-US" altLang="en-US" sz="2800" dirty="0">
                <a:solidFill>
                  <a:srgbClr val="000000"/>
                </a:solidFill>
              </a:rPr>
              <a:t>Thermal scan </a:t>
            </a:r>
          </a:p>
          <a:p>
            <a:pPr eaLnBrk="1" hangingPunct="1">
              <a:spcBef>
                <a:spcPct val="0"/>
              </a:spcBef>
              <a:buFont typeface="Wingdings" pitchFamily="2" charset="2"/>
              <a:buChar char="ü"/>
            </a:pPr>
            <a:r>
              <a:rPr lang="en-US" altLang="en-US" sz="2800" dirty="0">
                <a:solidFill>
                  <a:srgbClr val="000000"/>
                </a:solidFill>
              </a:rPr>
              <a:t>Connect field tester</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86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2291" name="Rectangle 8"/>
          <p:cNvSpPr>
            <a:spLocks noChangeArrowheads="1"/>
          </p:cNvSpPr>
          <p:nvPr/>
        </p:nvSpPr>
        <p:spPr bwMode="auto">
          <a:xfrm>
            <a:off x="762000" y="1066800"/>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400" dirty="0" smtClean="0"/>
              <a:t> Meter </a:t>
            </a:r>
            <a:r>
              <a:rPr lang="en-US" altLang="en-US" sz="2400" dirty="0"/>
              <a:t>Accuracy</a:t>
            </a:r>
          </a:p>
          <a:p>
            <a:pPr eaLnBrk="1" hangingPunct="1">
              <a:spcBef>
                <a:spcPct val="0"/>
              </a:spcBef>
              <a:buFont typeface="Wingdings" pitchFamily="2" charset="2"/>
              <a:buChar char="ü"/>
            </a:pPr>
            <a:r>
              <a:rPr lang="en-US" altLang="en-US" sz="2400" dirty="0" smtClean="0"/>
              <a:t> Customer </a:t>
            </a:r>
            <a:r>
              <a:rPr lang="en-US" altLang="en-US" sz="2400" dirty="0"/>
              <a:t>Load </a:t>
            </a:r>
          </a:p>
          <a:p>
            <a:pPr eaLnBrk="1" hangingPunct="1">
              <a:spcBef>
                <a:spcPct val="0"/>
              </a:spcBef>
              <a:buFont typeface="Wingdings" pitchFamily="2" charset="2"/>
              <a:buChar char="ü"/>
            </a:pPr>
            <a:r>
              <a:rPr lang="en-US" altLang="en-US" sz="2400" dirty="0" smtClean="0"/>
              <a:t> Full </a:t>
            </a:r>
            <a:r>
              <a:rPr lang="en-US" altLang="en-US" sz="2400" dirty="0"/>
              <a:t>Load</a:t>
            </a:r>
          </a:p>
          <a:p>
            <a:pPr eaLnBrk="1" hangingPunct="1">
              <a:spcBef>
                <a:spcPct val="0"/>
              </a:spcBef>
              <a:buFont typeface="Wingdings" pitchFamily="2" charset="2"/>
              <a:buChar char="ü"/>
            </a:pPr>
            <a:r>
              <a:rPr lang="en-US" altLang="en-US" sz="2400" dirty="0" smtClean="0"/>
              <a:t> Light </a:t>
            </a:r>
            <a:r>
              <a:rPr lang="en-US" altLang="en-US" sz="2400" dirty="0"/>
              <a:t>Load</a:t>
            </a:r>
          </a:p>
          <a:p>
            <a:pPr eaLnBrk="1" hangingPunct="1">
              <a:spcBef>
                <a:spcPct val="0"/>
              </a:spcBef>
              <a:buFont typeface="Wingdings" pitchFamily="2" charset="2"/>
              <a:buChar char="ü"/>
            </a:pPr>
            <a:r>
              <a:rPr lang="en-US" altLang="en-US" sz="2400" dirty="0" smtClean="0"/>
              <a:t> Power </a:t>
            </a:r>
            <a:r>
              <a:rPr lang="en-US" altLang="en-US" sz="2400" dirty="0"/>
              <a:t>Factor</a:t>
            </a:r>
          </a:p>
          <a:p>
            <a:pPr eaLnBrk="1" hangingPunct="1">
              <a:spcBef>
                <a:spcPct val="0"/>
              </a:spcBef>
              <a:buFont typeface="Wingdings" pitchFamily="2" charset="2"/>
              <a:buChar char="ü"/>
            </a:pPr>
            <a:r>
              <a:rPr lang="en-US" altLang="en-US" sz="2400" dirty="0" smtClean="0"/>
              <a:t> CT </a:t>
            </a:r>
            <a:r>
              <a:rPr lang="en-US" altLang="en-US" sz="2400" dirty="0"/>
              <a:t>Health</a:t>
            </a:r>
          </a:p>
          <a:p>
            <a:pPr eaLnBrk="1" hangingPunct="1">
              <a:spcBef>
                <a:spcPct val="0"/>
              </a:spcBef>
              <a:buFont typeface="Wingdings" pitchFamily="2" charset="2"/>
              <a:buChar char="ü"/>
            </a:pPr>
            <a:r>
              <a:rPr lang="en-US" altLang="en-US" sz="2400" dirty="0" smtClean="0"/>
              <a:t> Burden </a:t>
            </a:r>
            <a:r>
              <a:rPr lang="en-US" altLang="en-US" sz="2400" dirty="0"/>
              <a:t>Testing</a:t>
            </a:r>
          </a:p>
          <a:p>
            <a:pPr eaLnBrk="1" hangingPunct="1">
              <a:spcBef>
                <a:spcPct val="0"/>
              </a:spcBef>
              <a:buFont typeface="Wingdings" pitchFamily="2" charset="2"/>
              <a:buChar char="ü"/>
            </a:pPr>
            <a:r>
              <a:rPr lang="en-US" altLang="en-US" sz="2400" dirty="0" smtClean="0"/>
              <a:t> Ratio </a:t>
            </a:r>
            <a:r>
              <a:rPr lang="en-US" altLang="en-US" sz="2400" dirty="0"/>
              <a:t>Testing</a:t>
            </a:r>
          </a:p>
          <a:p>
            <a:pPr eaLnBrk="1" hangingPunct="1">
              <a:spcBef>
                <a:spcPct val="0"/>
              </a:spcBef>
              <a:buFont typeface="Wingdings" pitchFamily="2" charset="2"/>
              <a:buChar char="ü"/>
            </a:pPr>
            <a:r>
              <a:rPr lang="en-US" altLang="en-US" sz="2400" dirty="0" smtClean="0"/>
              <a:t> Demagnetization</a:t>
            </a:r>
            <a:endParaRPr lang="en-US" altLang="en-US" sz="2400" dirty="0"/>
          </a:p>
          <a:p>
            <a:pPr eaLnBrk="1" hangingPunct="1">
              <a:spcBef>
                <a:spcPct val="0"/>
              </a:spcBef>
              <a:buFont typeface="Wingdings" pitchFamily="2" charset="2"/>
              <a:buChar char="ü"/>
            </a:pPr>
            <a:r>
              <a:rPr lang="en-US" altLang="en-US" sz="2400" dirty="0" smtClean="0"/>
              <a:t> Admittance Testing</a:t>
            </a:r>
          </a:p>
          <a:p>
            <a:pPr eaLnBrk="1" hangingPunct="1">
              <a:spcBef>
                <a:spcPct val="0"/>
              </a:spcBef>
              <a:buFont typeface="Wingdings" pitchFamily="2" charset="2"/>
              <a:buChar char="ü"/>
            </a:pPr>
            <a:r>
              <a:rPr lang="en-US" altLang="en-US" sz="2400" dirty="0" smtClean="0"/>
              <a:t>Harmonics Assessment</a:t>
            </a:r>
            <a:endParaRPr lang="en-US" altLang="en-US" sz="2400" dirty="0"/>
          </a:p>
          <a:p>
            <a:pPr eaLnBrk="1" hangingPunct="1">
              <a:spcBef>
                <a:spcPct val="0"/>
              </a:spcBef>
              <a:buFont typeface="Wingdings" pitchFamily="2" charset="2"/>
              <a:buChar char="ü"/>
            </a:pPr>
            <a:r>
              <a:rPr lang="en-US" altLang="en-US" sz="2400" dirty="0" smtClean="0"/>
              <a:t> Site </a:t>
            </a:r>
            <a:r>
              <a:rPr lang="en-US" altLang="en-US" sz="2400" dirty="0"/>
              <a:t>Verification</a:t>
            </a:r>
          </a:p>
        </p:txBody>
      </p:sp>
      <p:pic>
        <p:nvPicPr>
          <p:cNvPr id="12292"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228600" y="533400"/>
            <a:ext cx="8915400" cy="990600"/>
          </a:xfrm>
        </p:spPr>
        <p:txBody>
          <a:bodyPr/>
          <a:lstStyle/>
          <a:p>
            <a:pPr eaLnBrk="1" hangingPunct="1"/>
            <a:r>
              <a:rPr lang="en-US" altLang="en-US" sz="2400" dirty="0" smtClean="0">
                <a:solidFill>
                  <a:schemeClr val="bg1"/>
                </a:solidFill>
              </a:rPr>
              <a:t>TESCO/Georgia Power 2017 Caribbean Meter School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2000" dirty="0" smtClean="0">
                <a:solidFill>
                  <a:schemeClr val="bg1"/>
                </a:solidFill>
              </a:rPr>
              <a:t>Fundamentals of Polyphase Field Meter Testing and Site Verification</a:t>
            </a:r>
            <a:r>
              <a:rPr lang="en-US" altLang="en-US" sz="2400" dirty="0" smtClean="0"/>
              <a:t/>
            </a:r>
            <a:br>
              <a:rPr lang="en-US" altLang="en-US" sz="2400" dirty="0" smtClean="0"/>
            </a:br>
            <a:endParaRPr lang="en-US" altLang="en-US" sz="2400" dirty="0" smtClean="0"/>
          </a:p>
        </p:txBody>
      </p:sp>
      <p:pic>
        <p:nvPicPr>
          <p:cNvPr id="8195" name="Picture 6" descr="TESCO-equipment-prewired-mete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4575"/>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37"/>
          <p:cNvSpPr>
            <a:spLocks noChangeArrowheads="1"/>
          </p:cNvSpPr>
          <p:nvPr/>
        </p:nvSpPr>
        <p:spPr bwMode="auto">
          <a:xfrm rot="653790">
            <a:off x="4273550" y="1822450"/>
            <a:ext cx="3657600" cy="1227138"/>
          </a:xfrm>
          <a:prstGeom prst="curvedDownArrow">
            <a:avLst>
              <a:gd name="adj1" fmla="val 73770"/>
              <a:gd name="adj2" fmla="val 14753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7" name="Rectangle 13"/>
          <p:cNvSpPr>
            <a:spLocks noChangeArrowheads="1"/>
          </p:cNvSpPr>
          <p:nvPr/>
        </p:nvSpPr>
        <p:spPr bwMode="auto">
          <a:xfrm>
            <a:off x="954088" y="4495800"/>
            <a:ext cx="229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t>Full Load</a:t>
            </a:r>
          </a:p>
          <a:p>
            <a:pPr eaLnBrk="1" hangingPunct="1">
              <a:spcBef>
                <a:spcPct val="0"/>
              </a:spcBef>
              <a:buFont typeface="Wingdings" pitchFamily="2" charset="2"/>
              <a:buChar char="ü"/>
            </a:pPr>
            <a:r>
              <a:rPr lang="en-US" altLang="en-US" sz="1800" dirty="0"/>
              <a:t>Light Load</a:t>
            </a:r>
          </a:p>
          <a:p>
            <a:pPr eaLnBrk="1" hangingPunct="1">
              <a:spcBef>
                <a:spcPct val="0"/>
              </a:spcBef>
              <a:buFont typeface="Wingdings" pitchFamily="2" charset="2"/>
              <a:buChar char="ü"/>
            </a:pPr>
            <a:r>
              <a:rPr lang="en-US" altLang="en-US" sz="1800" dirty="0"/>
              <a:t>Power Facto</a:t>
            </a:r>
            <a:r>
              <a:rPr lang="en-US" altLang="en-US" sz="2000" dirty="0"/>
              <a:t>r</a:t>
            </a:r>
          </a:p>
        </p:txBody>
      </p:sp>
      <p:sp>
        <p:nvSpPr>
          <p:cNvPr id="8198" name="Rectangle 2"/>
          <p:cNvSpPr txBox="1">
            <a:spLocks noChangeArrowheads="1"/>
          </p:cNvSpPr>
          <p:nvPr/>
        </p:nvSpPr>
        <p:spPr bwMode="auto">
          <a:xfrm>
            <a:off x="425450" y="309563"/>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smtClean="0">
                <a:solidFill>
                  <a:schemeClr val="bg1"/>
                </a:solidFill>
              </a:rPr>
              <a:t>Meter </a:t>
            </a:r>
            <a:r>
              <a:rPr lang="en-US" altLang="en-US" sz="3000" dirty="0">
                <a:solidFill>
                  <a:schemeClr val="bg1"/>
                </a:solidFill>
              </a:rPr>
              <a:t>Accuracy Testing</a:t>
            </a:r>
          </a:p>
        </p:txBody>
      </p:sp>
      <p:sp>
        <p:nvSpPr>
          <p:cNvPr id="8199" name="TextBox 2"/>
          <p:cNvSpPr txBox="1">
            <a:spLocks noChangeArrowheads="1"/>
          </p:cNvSpPr>
          <p:nvPr/>
        </p:nvSpPr>
        <p:spPr bwMode="auto">
          <a:xfrm>
            <a:off x="608013" y="1790700"/>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a:t>
            </a:r>
          </a:p>
          <a:p>
            <a:pPr algn="ctr" eaLnBrk="1" hangingPunct="1">
              <a:spcBef>
                <a:spcPct val="0"/>
              </a:spcBef>
              <a:buFontTx/>
              <a:buNone/>
            </a:pPr>
            <a:r>
              <a:rPr lang="en-US" altLang="en-US" sz="2000" b="1" dirty="0"/>
              <a:t>Customer Load</a:t>
            </a:r>
          </a:p>
        </p:txBody>
      </p:sp>
      <p:sp>
        <p:nvSpPr>
          <p:cNvPr id="2" name="TextBox 1"/>
          <p:cNvSpPr txBox="1"/>
          <p:nvPr/>
        </p:nvSpPr>
        <p:spPr>
          <a:xfrm>
            <a:off x="838200" y="2508250"/>
            <a:ext cx="2743200" cy="1200150"/>
          </a:xfrm>
          <a:prstGeom prst="rect">
            <a:avLst/>
          </a:prstGeom>
          <a:noFill/>
        </p:spPr>
        <p:txBody>
          <a:bodyPr>
            <a:spAutoFit/>
          </a:bodyPr>
          <a:lstStyle/>
          <a:p>
            <a:pPr marL="285750" indent="-285750">
              <a:buFont typeface="Wingdings" panose="05000000000000000000" pitchFamily="2" charset="2"/>
              <a:buChar char="ü"/>
              <a:defRPr/>
            </a:pPr>
            <a:r>
              <a:rPr lang="en-US" dirty="0"/>
              <a:t>Customer Load</a:t>
            </a:r>
          </a:p>
          <a:p>
            <a:pPr marL="285750" indent="-285750">
              <a:buFont typeface="Wingdings" panose="05000000000000000000" pitchFamily="2" charset="2"/>
              <a:buChar char="ü"/>
              <a:defRPr/>
            </a:pPr>
            <a:r>
              <a:rPr lang="en-US" dirty="0"/>
              <a:t>Customer Billing</a:t>
            </a:r>
          </a:p>
          <a:p>
            <a:pPr marL="285750" indent="-285750">
              <a:buFont typeface="Wingdings" panose="05000000000000000000" pitchFamily="2" charset="2"/>
              <a:buChar char="ü"/>
              <a:defRPr/>
            </a:pPr>
            <a:r>
              <a:rPr lang="en-US" dirty="0"/>
              <a:t>Customer Conditions</a:t>
            </a:r>
          </a:p>
          <a:p>
            <a:pPr>
              <a:defRPr/>
            </a:pPr>
            <a:endParaRPr lang="en-US" dirty="0"/>
          </a:p>
        </p:txBody>
      </p:sp>
      <p:sp>
        <p:nvSpPr>
          <p:cNvPr id="8201" name="Rectangle 2"/>
          <p:cNvSpPr>
            <a:spLocks noChangeArrowheads="1"/>
          </p:cNvSpPr>
          <p:nvPr/>
        </p:nvSpPr>
        <p:spPr bwMode="auto">
          <a:xfrm>
            <a:off x="908050" y="362902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rPr>
              <a:t>Meter Accuracy Testing</a:t>
            </a:r>
          </a:p>
          <a:p>
            <a:pPr algn="ctr" eaLnBrk="1" hangingPunct="1">
              <a:spcBef>
                <a:spcPct val="0"/>
              </a:spcBef>
              <a:buFontTx/>
              <a:buNone/>
            </a:pPr>
            <a:r>
              <a:rPr lang="en-US" altLang="en-US" sz="2000" b="1" dirty="0">
                <a:solidFill>
                  <a:srgbClr val="000000"/>
                </a:solidFill>
              </a:rPr>
              <a:t>Phantom Load</a:t>
            </a:r>
          </a:p>
        </p:txBody>
      </p:sp>
      <p:pic>
        <p:nvPicPr>
          <p:cNvPr id="82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76575"/>
            <a:ext cx="16002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8050"/>
            <a:ext cx="24415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2914650"/>
            <a:ext cx="106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Meter Accuracy Testing</a:t>
            </a:r>
          </a:p>
        </p:txBody>
      </p:sp>
      <p:sp>
        <p:nvSpPr>
          <p:cNvPr id="13315" name="Rectangle 8"/>
          <p:cNvSpPr>
            <a:spLocks noChangeArrowheads="1"/>
          </p:cNvSpPr>
          <p:nvPr/>
        </p:nvSpPr>
        <p:spPr bwMode="auto">
          <a:xfrm>
            <a:off x="4648200" y="2198688"/>
            <a:ext cx="3733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Meter Accuracy Test using IR Pulse Detection</a:t>
            </a:r>
          </a:p>
          <a:p>
            <a:pPr eaLnBrk="1" hangingPunct="1">
              <a:spcBef>
                <a:spcPct val="0"/>
              </a:spcBef>
              <a:buFont typeface="Wingdings" pitchFamily="2" charset="2"/>
              <a:buChar char="ü"/>
            </a:pPr>
            <a:r>
              <a:rPr lang="en-US" altLang="en-US" sz="1800" dirty="0">
                <a:solidFill>
                  <a:srgbClr val="000000"/>
                </a:solidFill>
              </a:rPr>
              <a:t>Make connections from Field Tester to Meter Form</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1611"/>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Meter Accuracy Testing</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990695" cy="254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John Carroll\Desktop\Tesco\6330 Project\APS Demo Field Test October 2020\Meter Accuracy IR Pulse T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11242"/>
            <a:ext cx="4013200" cy="22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Customer CT Ratio Test with Burden</a:t>
            </a:r>
          </a:p>
        </p:txBody>
      </p:sp>
      <p:sp>
        <p:nvSpPr>
          <p:cNvPr id="17411" name="Rectangle 8"/>
          <p:cNvSpPr>
            <a:spLocks noChangeArrowheads="1"/>
          </p:cNvSpPr>
          <p:nvPr/>
        </p:nvSpPr>
        <p:spPr bwMode="auto">
          <a:xfrm>
            <a:off x="5257800" y="1676400"/>
            <a:ext cx="3124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Make Connections from Field Tester to Primary current phases</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Make connections from Field Tester to Secondary test switch</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Connect IR Pulse Detector to meter output </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600200"/>
            <a:ext cx="38687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CT Ratio Testing with Burden Added</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76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CT Ratio Testing with Burden Added</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79563"/>
            <a:ext cx="818673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Topics we will be covering</a:t>
            </a:r>
          </a:p>
        </p:txBody>
      </p:sp>
      <p:sp>
        <p:nvSpPr>
          <p:cNvPr id="11267" name="Rectangle 2"/>
          <p:cNvSpPr>
            <a:spLocks noChangeArrowheads="1"/>
          </p:cNvSpPr>
          <p:nvPr/>
        </p:nvSpPr>
        <p:spPr bwMode="auto">
          <a:xfrm>
            <a:off x="469900" y="1600200"/>
            <a:ext cx="457200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Transformer Rated Metering &amp; </a:t>
            </a:r>
            <a:r>
              <a:rPr lang="en-US" altLang="en-US" sz="1700" dirty="0" smtClean="0"/>
              <a:t>Forms</a:t>
            </a:r>
          </a:p>
          <a:p>
            <a:pPr eaLnBrk="1" hangingPunct="1">
              <a:spcBef>
                <a:spcPct val="0"/>
              </a:spcBef>
              <a:defRPr/>
            </a:pPr>
            <a:endParaRPr lang="en-US" altLang="en-US" sz="1700" dirty="0" smtClean="0"/>
          </a:p>
          <a:p>
            <a:pPr eaLnBrk="1" hangingPunct="1">
              <a:spcBef>
                <a:spcPct val="0"/>
              </a:spcBef>
              <a:defRPr/>
            </a:pPr>
            <a:r>
              <a:rPr lang="en-US" altLang="en-US" sz="1700" dirty="0" smtClean="0"/>
              <a:t>Importance of CT Testing</a:t>
            </a:r>
            <a:endParaRPr lang="en-US" altLang="en-US" sz="1700" dirty="0" smtClean="0"/>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Field Testing &amp; Site Verification</a:t>
            </a:r>
            <a:endParaRPr lang="en-US" altLang="en-US" sz="1700" dirty="0" smtClean="0"/>
          </a:p>
          <a:p>
            <a:pPr eaLnBrk="1" hangingPunct="1">
              <a:spcBef>
                <a:spcPct val="0"/>
              </a:spcBef>
              <a:defRPr/>
            </a:pPr>
            <a:endParaRPr lang="en-US" altLang="en-US" sz="1700" dirty="0" smtClean="0"/>
          </a:p>
          <a:p>
            <a:pPr eaLnBrk="1" hangingPunct="1">
              <a:spcBef>
                <a:spcPct val="0"/>
              </a:spcBef>
              <a:defRPr/>
            </a:pPr>
            <a:r>
              <a:rPr lang="en-US" altLang="en-US" sz="1700" dirty="0" smtClean="0"/>
              <a:t>Meter Accuracy Testing </a:t>
            </a:r>
            <a:endParaRPr lang="en-US" altLang="en-US" sz="1700" dirty="0" smtClean="0"/>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Meter Accuracy Testing in the Field</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CT Ratio Tests</a:t>
            </a:r>
            <a:endParaRPr lang="en-US" altLang="en-US" sz="1700" dirty="0" smtClean="0"/>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Phantom Load, </a:t>
            </a:r>
            <a:r>
              <a:rPr lang="en-US" altLang="en-US" sz="1700" dirty="0" smtClean="0"/>
              <a:t>Demagnetization and Admittance Testing</a:t>
            </a:r>
            <a:endParaRPr lang="en-US" altLang="en-US" sz="1700" dirty="0" smtClean="0"/>
          </a:p>
          <a:p>
            <a:pPr eaLnBrk="1" hangingPunct="1">
              <a:spcBef>
                <a:spcPct val="0"/>
              </a:spcBef>
              <a:defRPr/>
            </a:pPr>
            <a:endParaRPr lang="en-US" altLang="en-US" sz="1700" dirty="0"/>
          </a:p>
          <a:p>
            <a:pPr eaLnBrk="1" hangingPunct="1">
              <a:spcBef>
                <a:spcPct val="0"/>
              </a:spcBef>
              <a:defRPr/>
            </a:pPr>
            <a:r>
              <a:rPr lang="en-US" altLang="en-US" sz="1700" dirty="0" smtClean="0"/>
              <a:t>Harmonics determination and effects</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CT Ratio Testing with Burden Added &amp; Ratio Correction Factor</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38288"/>
            <a:ext cx="8001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Phantom Load Testing</a:t>
            </a:r>
          </a:p>
        </p:txBody>
      </p:sp>
      <p:sp>
        <p:nvSpPr>
          <p:cNvPr id="26627" name="Rectangle 8"/>
          <p:cNvSpPr>
            <a:spLocks noChangeArrowheads="1"/>
          </p:cNvSpPr>
          <p:nvPr/>
        </p:nvSpPr>
        <p:spPr bwMode="auto">
          <a:xfrm>
            <a:off x="4953000" y="1752600"/>
            <a:ext cx="419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266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676400"/>
            <a:ext cx="382587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Phantom Load Testing</a:t>
            </a:r>
          </a:p>
        </p:txBody>
      </p:sp>
      <p:sp>
        <p:nvSpPr>
          <p:cNvPr id="29699"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29700" name="Picture 6" descr="C:\Users\John Carroll\Desktop\Tesco\6330 Project\APS Demo Field Test October 2020\PL Test FL-LL-PF A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98625"/>
            <a:ext cx="51435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6600"/>
            <a:ext cx="4953000" cy="2667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Demagnetization Testing</a:t>
            </a:r>
          </a:p>
        </p:txBody>
      </p:sp>
      <p:sp>
        <p:nvSpPr>
          <p:cNvPr id="30723"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262188"/>
            <a:ext cx="53133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4688" y="1936750"/>
            <a:ext cx="3124200" cy="4278313"/>
          </a:xfrm>
          <a:prstGeom prst="rect">
            <a:avLst/>
          </a:prstGeom>
        </p:spPr>
        <p:txBody>
          <a:bodyPr>
            <a:spAutoFit/>
          </a:bodyPr>
          <a:lstStyle/>
          <a:p>
            <a:pPr marL="285750" indent="-285750">
              <a:buFont typeface="Wingdings" panose="05000000000000000000" pitchFamily="2" charset="2"/>
              <a:buChar char="ü"/>
              <a:defRPr/>
            </a:pPr>
            <a:r>
              <a:rPr lang="en-US" sz="1600" dirty="0"/>
              <a:t>Current transformers (CTs) show large errors when they are magnetized by dc current. This error can be reduced after proper demagnetization. </a:t>
            </a:r>
          </a:p>
          <a:p>
            <a:pPr>
              <a:defRPr/>
            </a:pPr>
            <a:endParaRPr lang="en-US" sz="1600" dirty="0"/>
          </a:p>
          <a:p>
            <a:pPr marL="285750" indent="-285750">
              <a:buFont typeface="Wingdings" panose="05000000000000000000" pitchFamily="2" charset="2"/>
              <a:buChar char="ü"/>
              <a:defRPr/>
            </a:pPr>
            <a:r>
              <a:rPr lang="en-US" sz="1600" dirty="0"/>
              <a:t>One of the methods to demagnetize the CT is to increase the core flux by increasing its burden. This method enables to restore the nominal precision of the heavily magnetized CT from 2.5% back to 0.2% without interruption of the CT operation.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Admittance Testing</a:t>
            </a:r>
          </a:p>
        </p:txBody>
      </p:sp>
      <p:sp>
        <p:nvSpPr>
          <p:cNvPr id="31747"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39925"/>
            <a:ext cx="5407025"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ChangeArrowheads="1"/>
          </p:cNvSpPr>
          <p:nvPr/>
        </p:nvSpPr>
        <p:spPr bwMode="auto">
          <a:xfrm>
            <a:off x="5943600" y="2114550"/>
            <a:ext cx="2590800" cy="114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5" name="Rectangle 5"/>
          <p:cNvSpPr>
            <a:spLocks noChangeArrowheads="1"/>
          </p:cNvSpPr>
          <p:nvPr/>
        </p:nvSpPr>
        <p:spPr bwMode="auto">
          <a:xfrm>
            <a:off x="6019800" y="1846263"/>
            <a:ext cx="1927225" cy="3803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285750" indent="-285750">
              <a:buFont typeface="Wingdings" panose="05000000000000000000" pitchFamily="2" charset="2"/>
              <a:buChar char="ü"/>
              <a:defRPr/>
            </a:pPr>
            <a:r>
              <a:rPr lang="en-US" altLang="en-US" sz="1600" b="1" dirty="0">
                <a:solidFill>
                  <a:srgbClr val="202122"/>
                </a:solidFill>
                <a:cs typeface="Arial" pitchFamily="34" charset="0"/>
              </a:rPr>
              <a:t>A</a:t>
            </a:r>
            <a:r>
              <a:rPr lang="en-US" altLang="en-US" sz="1600" b="1" dirty="0" smtClean="0">
                <a:solidFill>
                  <a:srgbClr val="202122"/>
                </a:solidFill>
                <a:cs typeface="Arial" pitchFamily="34" charset="0"/>
              </a:rPr>
              <a:t>dmittance</a:t>
            </a:r>
            <a:r>
              <a:rPr lang="en-US" altLang="en-US" sz="1600" dirty="0" smtClean="0">
                <a:solidFill>
                  <a:srgbClr val="202122"/>
                </a:solidFill>
                <a:cs typeface="Arial" pitchFamily="34" charset="0"/>
              </a:rPr>
              <a:t> is a measure of how easily a circuit or device will allow a current to flow. It is defined as the reciprocal of impedance.</a:t>
            </a:r>
            <a:r>
              <a:rPr lang="en-US" altLang="en-US" sz="1600" dirty="0" smtClean="0">
                <a:solidFill>
                  <a:srgbClr val="0B0080"/>
                </a:solidFill>
                <a:cs typeface="Arial" pitchFamily="34" charset="0"/>
              </a:rPr>
              <a:t> </a:t>
            </a:r>
          </a:p>
          <a:p>
            <a:pPr marL="285750" indent="-285750">
              <a:buFont typeface="Wingdings" panose="05000000000000000000" pitchFamily="2" charset="2"/>
              <a:buChar char="ü"/>
              <a:defRPr/>
            </a:pPr>
            <a:endParaRPr lang="en-US" altLang="en-US" sz="1600" dirty="0" smtClean="0">
              <a:solidFill>
                <a:srgbClr val="0B0080"/>
              </a:solidFill>
              <a:cs typeface="Arial" pitchFamily="34" charset="0"/>
            </a:endParaRPr>
          </a:p>
          <a:p>
            <a:pPr marL="285750" indent="-285750">
              <a:buFont typeface="Wingdings" panose="05000000000000000000" pitchFamily="2" charset="2"/>
              <a:buChar char="ü"/>
              <a:defRPr/>
            </a:pPr>
            <a:r>
              <a:rPr lang="en-US" altLang="en-US" sz="1600" dirty="0" smtClean="0">
                <a:solidFill>
                  <a:srgbClr val="202122"/>
                </a:solidFill>
                <a:cs typeface="Arial" pitchFamily="34" charset="0"/>
              </a:rPr>
              <a:t>The SI Unit of admittance is the (symbol S) </a:t>
            </a:r>
            <a:endParaRPr lang="en-US" altLang="en-US" sz="1600" dirty="0" smtClean="0"/>
          </a:p>
          <a:p>
            <a:pPr lvl="1" indent="-457200">
              <a:defRPr/>
            </a:pPr>
            <a:r>
              <a:rPr lang="en-US" altLang="en-US" sz="1000" dirty="0" smtClean="0">
                <a:solidFill>
                  <a:srgbClr val="202122"/>
                </a:solidFill>
                <a:cs typeface="Arial" pitchFamily="34" charset="0"/>
              </a:rPr>
              <a:t>  </a:t>
            </a:r>
            <a:endParaRPr lang="en-US" altLang="en-US" sz="1900" dirty="0" smtClean="0">
              <a:solidFill>
                <a:srgbClr val="202122"/>
              </a:solidFill>
              <a:cs typeface="Arial" pitchFamily="34" charset="0"/>
            </a:endParaRPr>
          </a:p>
          <a:p>
            <a:pPr>
              <a:defRPr/>
            </a:pPr>
            <a:endParaRPr lang="en-US" altLang="en-US" sz="1000" dirty="0" smtClean="0">
              <a:solidFill>
                <a:srgbClr val="202122"/>
              </a:solidFill>
              <a:cs typeface="Arial" pitchFamily="34" charset="0"/>
            </a:endParaRPr>
          </a:p>
        </p:txBody>
      </p:sp>
      <p:sp>
        <p:nvSpPr>
          <p:cNvPr id="31751"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a:t>
            </a:r>
          </a:p>
        </p:txBody>
      </p:sp>
      <p:sp>
        <p:nvSpPr>
          <p:cNvPr id="32771"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2772" name="Rectangle 4"/>
          <p:cNvSpPr>
            <a:spLocks noChangeArrowheads="1"/>
          </p:cNvSpPr>
          <p:nvPr/>
        </p:nvSpPr>
        <p:spPr bwMode="auto">
          <a:xfrm>
            <a:off x="5715000" y="2339975"/>
            <a:ext cx="2819400"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800" dirty="0"/>
              <a:t>Harmonics are integer frequencies often found with non linear loads.</a:t>
            </a:r>
          </a:p>
        </p:txBody>
      </p:sp>
      <p:sp>
        <p:nvSpPr>
          <p:cNvPr id="32773" name="Rectangle 5"/>
          <p:cNvSpPr>
            <a:spLocks noChangeArrowheads="1"/>
          </p:cNvSpPr>
          <p:nvPr/>
        </p:nvSpPr>
        <p:spPr bwMode="auto">
          <a:xfrm>
            <a:off x="6088063" y="3594100"/>
            <a:ext cx="2239962" cy="203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2774"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24000"/>
            <a:ext cx="4352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191000"/>
            <a:ext cx="4314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1"/>
          <p:cNvSpPr txBox="1">
            <a:spLocks noChangeArrowheads="1"/>
          </p:cNvSpPr>
          <p:nvPr/>
        </p:nvSpPr>
        <p:spPr bwMode="auto">
          <a:xfrm>
            <a:off x="533400" y="4724400"/>
            <a:ext cx="2362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THD=Total Harmonic Distortion</a:t>
            </a:r>
          </a:p>
          <a:p>
            <a:pPr algn="ctr" eaLnBrk="1" hangingPunct="1"/>
            <a:r>
              <a:rPr lang="en-US" altLang="en-US" dirty="0"/>
              <a:t>Vthd &lt;5%</a:t>
            </a:r>
          </a:p>
          <a:p>
            <a:pPr algn="ctr" eaLnBrk="1" hangingPunct="1"/>
            <a:endParaRPr lang="en-US" altLang="en-US" sz="1200" dirty="0"/>
          </a:p>
          <a:p>
            <a:pPr algn="ctr" eaLnBrk="1" hangingPunct="1"/>
            <a:endParaRPr lang="en-US" alt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6672263" y="1676400"/>
            <a:ext cx="1981200" cy="4370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400" b="1" dirty="0"/>
              <a:t>Harmonics </a:t>
            </a:r>
            <a:r>
              <a:rPr lang="en-US" altLang="en-US" sz="1400" dirty="0"/>
              <a:t> are generated as a voltage or current at an integer frequency of the system, produced by the action of non-linear loads such as rectifiers, discharge lighting, or switch mode power supplies</a:t>
            </a:r>
            <a:r>
              <a:rPr lang="en-US" altLang="en-US" sz="1400" dirty="0" smtClean="0"/>
              <a:t>.</a:t>
            </a:r>
            <a:endParaRPr lang="en-US" altLang="en-US" sz="1400" dirty="0"/>
          </a:p>
          <a:p>
            <a:pPr>
              <a:spcBef>
                <a:spcPct val="0"/>
              </a:spcBef>
              <a:buFont typeface="Wingdings" pitchFamily="2" charset="2"/>
              <a:buChar char="ü"/>
            </a:pPr>
            <a:endParaRPr lang="en-US" altLang="en-US" sz="1400" dirty="0"/>
          </a:p>
          <a:p>
            <a:pPr>
              <a:spcBef>
                <a:spcPct val="0"/>
              </a:spcBef>
              <a:buFont typeface="Wingdings" pitchFamily="2" charset="2"/>
              <a:buChar char="ü"/>
            </a:pPr>
            <a:r>
              <a:rPr lang="en-US" altLang="en-US" sz="1400" dirty="0">
                <a:solidFill>
                  <a:srgbClr val="202122"/>
                </a:solidFill>
              </a:rPr>
              <a:t>Harmonic frequencies in the power grid are a frequent cause of power quality problems</a:t>
            </a:r>
            <a:r>
              <a:rPr lang="en-US" altLang="en-US" sz="1200" dirty="0">
                <a:solidFill>
                  <a:srgbClr val="202122"/>
                </a:solidFill>
              </a:rPr>
              <a:t>. </a:t>
            </a:r>
            <a:endParaRPr lang="en-US" altLang="en-US" sz="1800" dirty="0"/>
          </a:p>
          <a:p>
            <a:pPr>
              <a:spcBef>
                <a:spcPct val="0"/>
              </a:spcBef>
              <a:buFont typeface="Wingdings" pitchFamily="2" charset="2"/>
              <a:buChar char="ü"/>
            </a:pPr>
            <a:endParaRPr lang="en-US" altLang="en-US" sz="1800" dirty="0"/>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5" y="1974121"/>
            <a:ext cx="6013669" cy="3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535936" y="1508309"/>
            <a:ext cx="426719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smtClean="0">
                <a:solidFill>
                  <a:srgbClr val="000000"/>
                </a:solidFill>
              </a:rPr>
              <a:t>What is the problem with Harmonics? </a:t>
            </a:r>
            <a:endParaRPr lang="en-US" altLang="en-US" sz="2000" dirty="0">
              <a:solidFill>
                <a:srgbClr val="000000"/>
              </a:solidFill>
            </a:endParaRP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18211"/>
            <a:ext cx="3657600" cy="369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199" y="2514600"/>
            <a:ext cx="3962401" cy="2339102"/>
          </a:xfrm>
          <a:prstGeom prst="rect">
            <a:avLst/>
          </a:prstGeom>
          <a:noFill/>
        </p:spPr>
        <p:txBody>
          <a:bodyPr wrap="square" rtlCol="0">
            <a:spAutoFit/>
          </a:bodyPr>
          <a:lstStyle/>
          <a:p>
            <a:pPr algn="ctr"/>
            <a:r>
              <a:rPr lang="en-US" sz="2000" dirty="0" smtClean="0">
                <a:solidFill>
                  <a:srgbClr val="FF0000"/>
                </a:solidFill>
                <a:latin typeface="Arial Black" panose="020B0A04020102020204" pitchFamily="34" charset="0"/>
              </a:rPr>
              <a:t>HEAT</a:t>
            </a:r>
            <a:r>
              <a:rPr lang="en-US" dirty="0" smtClean="0"/>
              <a:t>. </a:t>
            </a:r>
          </a:p>
          <a:p>
            <a:pPr marL="285750" indent="-285750">
              <a:buFont typeface="Wingdings" panose="05000000000000000000" pitchFamily="2" charset="2"/>
              <a:buChar char="ü"/>
            </a:pPr>
            <a:r>
              <a:rPr lang="en-US" dirty="0" smtClean="0"/>
              <a:t>Can cause significant damage</a:t>
            </a:r>
            <a:endParaRPr lang="en-US" dirty="0"/>
          </a:p>
          <a:p>
            <a:pPr marL="285750" indent="-285750">
              <a:buFont typeface="Wingdings" panose="05000000000000000000" pitchFamily="2" charset="2"/>
              <a:buChar char="ü"/>
            </a:pPr>
            <a:r>
              <a:rPr lang="en-US" dirty="0" smtClean="0"/>
              <a:t>Safety Hazard</a:t>
            </a:r>
          </a:p>
          <a:p>
            <a:pPr marL="285750" indent="-285750">
              <a:buFont typeface="Wingdings" panose="05000000000000000000" pitchFamily="2" charset="2"/>
              <a:buChar char="ü"/>
            </a:pPr>
            <a:r>
              <a:rPr lang="en-US" dirty="0" smtClean="0"/>
              <a:t>Poor Power Factor</a:t>
            </a:r>
          </a:p>
          <a:p>
            <a:pPr marL="285750" indent="-285750">
              <a:buFont typeface="Wingdings" panose="05000000000000000000" pitchFamily="2" charset="2"/>
              <a:buChar char="ü"/>
            </a:pPr>
            <a:r>
              <a:rPr lang="en-US" dirty="0" smtClean="0"/>
              <a:t>AMI Mesh Interference</a:t>
            </a:r>
          </a:p>
          <a:p>
            <a:pPr marL="285750" indent="-285750">
              <a:buFont typeface="Wingdings" panose="05000000000000000000" pitchFamily="2" charset="2"/>
              <a:buChar char="ü"/>
            </a:pPr>
            <a:r>
              <a:rPr lang="en-US" dirty="0" smtClean="0"/>
              <a:t>Transformer Overheating</a:t>
            </a:r>
          </a:p>
          <a:p>
            <a:pPr marL="285750" indent="-285750">
              <a:buFont typeface="Wingdings" panose="05000000000000000000" pitchFamily="2" charset="2"/>
              <a:buChar char="ü"/>
            </a:pPr>
            <a:r>
              <a:rPr lang="en-US" dirty="0" smtClean="0"/>
              <a:t>Loss of service</a:t>
            </a:r>
          </a:p>
          <a:p>
            <a:pPr marL="285750" indent="-285750">
              <a:buFont typeface="Wingdings" panose="05000000000000000000" pitchFamily="2" charset="2"/>
              <a:buChar char="ü"/>
            </a:pPr>
            <a:endParaRPr lang="en-US" dirty="0"/>
          </a:p>
        </p:txBody>
      </p:sp>
      <p:sp>
        <p:nvSpPr>
          <p:cNvPr id="3" name="TextBox 2"/>
          <p:cNvSpPr txBox="1"/>
          <p:nvPr/>
        </p:nvSpPr>
        <p:spPr>
          <a:xfrm>
            <a:off x="593725" y="5873755"/>
            <a:ext cx="2971800" cy="261610"/>
          </a:xfrm>
          <a:prstGeom prst="rect">
            <a:avLst/>
          </a:prstGeom>
          <a:noFill/>
        </p:spPr>
        <p:txBody>
          <a:bodyPr wrap="square" rtlCol="0">
            <a:spAutoFit/>
          </a:bodyPr>
          <a:lstStyle/>
          <a:p>
            <a:r>
              <a:rPr lang="en-US" sz="1100" i="1" dirty="0" smtClean="0"/>
              <a:t>Image courtesy of irinfo.org</a:t>
            </a:r>
            <a:endParaRPr lang="en-US" sz="1100" i="1" dirty="0"/>
          </a:p>
        </p:txBody>
      </p:sp>
    </p:spTree>
    <p:extLst>
      <p:ext uri="{BB962C8B-B14F-4D97-AF65-F5344CB8AC3E}">
        <p14:creationId xmlns:p14="http://schemas.microsoft.com/office/powerpoint/2010/main" val="40795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079626" y="1508309"/>
            <a:ext cx="4723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smtClean="0">
                <a:solidFill>
                  <a:srgbClr val="000000"/>
                </a:solidFill>
              </a:rPr>
              <a:t>Can we reduce or eliminate Harmonics? </a:t>
            </a:r>
            <a:endParaRPr lang="en-US" altLang="en-US" sz="2000" dirty="0">
              <a:solidFill>
                <a:srgbClr val="000000"/>
              </a:solidFill>
            </a:endParaRP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4" y="1981296"/>
            <a:ext cx="8016875" cy="1754326"/>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Perhaps not eliminate. But we can reduce their impact. </a:t>
            </a:r>
          </a:p>
          <a:p>
            <a:pPr marL="285750" indent="-285750">
              <a:buFont typeface="Wingdings" panose="05000000000000000000" pitchFamily="2" charset="2"/>
              <a:buChar char="ü"/>
            </a:pPr>
            <a:r>
              <a:rPr lang="en-US" dirty="0" smtClean="0"/>
              <a:t>We live in non linear world of power where harmonics are generated.</a:t>
            </a:r>
          </a:p>
          <a:p>
            <a:pPr marL="285750" indent="-285750">
              <a:buFont typeface="Wingdings" panose="05000000000000000000" pitchFamily="2" charset="2"/>
              <a:buChar char="ü"/>
            </a:pPr>
            <a:r>
              <a:rPr lang="en-US" dirty="0" smtClean="0"/>
              <a:t>PWM conversion and AC Frequency Drive Motors and Pumps.</a:t>
            </a:r>
          </a:p>
          <a:p>
            <a:pPr marL="285750" indent="-285750">
              <a:buFont typeface="Wingdings" panose="05000000000000000000" pitchFamily="2" charset="2"/>
              <a:buChar char="ü"/>
            </a:pPr>
            <a:r>
              <a:rPr lang="en-US" dirty="0" smtClean="0"/>
              <a:t>Many thousands of todays electrical products have Switch Mode Power Supply devices.</a:t>
            </a:r>
          </a:p>
          <a:p>
            <a:pPr marL="285750" indent="-285750">
              <a:buFont typeface="Wingdings" panose="05000000000000000000" pitchFamily="2" charset="2"/>
              <a:buChar char="ü"/>
            </a:pPr>
            <a:endParaRPr lang="en-US" dirty="0"/>
          </a:p>
        </p:txBody>
      </p:sp>
      <p:pic>
        <p:nvPicPr>
          <p:cNvPr id="23554" name="Picture 2" descr="C:\Users\John Carroll\Desktop\Tesco\6330 Project\SDGE 6330 demo 11-11-20\Phase A V-I Harmonic Zoo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25" y="3511976"/>
            <a:ext cx="5181155" cy="266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1409066" y="1648294"/>
            <a:ext cx="5866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smtClean="0">
                <a:solidFill>
                  <a:srgbClr val="000000"/>
                </a:solidFill>
              </a:rPr>
              <a:t>How can we reduce the impact</a:t>
            </a:r>
            <a:r>
              <a:rPr lang="en-US" altLang="en-US" sz="2000" dirty="0">
                <a:solidFill>
                  <a:srgbClr val="000000"/>
                </a:solidFill>
              </a:rPr>
              <a:t> </a:t>
            </a:r>
            <a:r>
              <a:rPr lang="en-US" altLang="en-US" sz="2000" dirty="0" smtClean="0">
                <a:solidFill>
                  <a:srgbClr val="000000"/>
                </a:solidFill>
              </a:rPr>
              <a:t>of harmonics ?</a:t>
            </a:r>
            <a:endParaRPr lang="en-US" altLang="en-US" sz="2000" dirty="0">
              <a:solidFill>
                <a:srgbClr val="000000"/>
              </a:solidFill>
            </a:endParaRP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5" y="2209800"/>
            <a:ext cx="8016875"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Measure and determine major harmonic condition under customer load.</a:t>
            </a:r>
          </a:p>
          <a:p>
            <a:pPr marL="285750" indent="-285750">
              <a:buFont typeface="Wingdings" panose="05000000000000000000" pitchFamily="2" charset="2"/>
              <a:buChar char="ü"/>
            </a:pPr>
            <a:r>
              <a:rPr lang="en-US" dirty="0" smtClean="0"/>
              <a:t>Assess most significant even &amp; odd harmonics. </a:t>
            </a:r>
          </a:p>
          <a:p>
            <a:pPr marL="285750" indent="-285750">
              <a:buFont typeface="Wingdings" panose="05000000000000000000" pitchFamily="2" charset="2"/>
              <a:buChar char="ü"/>
            </a:pPr>
            <a:r>
              <a:rPr lang="en-US" dirty="0" smtClean="0"/>
              <a:t>Active Harmonic Filtering can reduce most significant index.</a:t>
            </a:r>
          </a:p>
          <a:p>
            <a:pPr marL="285750" indent="-285750">
              <a:buFont typeface="Wingdings" panose="05000000000000000000" pitchFamily="2" charset="2"/>
              <a:buChar char="ü"/>
            </a:pPr>
            <a:r>
              <a:rPr lang="en-US" dirty="0" smtClean="0"/>
              <a:t>Power Factor Correction Capacitor.</a:t>
            </a:r>
          </a:p>
          <a:p>
            <a:pPr marL="285750" indent="-285750">
              <a:buFont typeface="Wingdings" panose="05000000000000000000" pitchFamily="2" charset="2"/>
              <a:buChar char="ü"/>
            </a:pP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481" y="3581400"/>
            <a:ext cx="5268319"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7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t>Meter measures scaled down representation of the load.</a:t>
            </a:r>
          </a:p>
          <a:p>
            <a:pPr marL="285750" indent="-285750">
              <a:spcAft>
                <a:spcPts val="1200"/>
              </a:spcAft>
              <a:buFont typeface="Arial" panose="020B0604020202020204" pitchFamily="34" charset="0"/>
              <a:buChar char="•"/>
              <a:defRPr/>
            </a:pPr>
            <a:r>
              <a:rPr lang="en-US" altLang="en-US" sz="2000" dirty="0"/>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t>The meter is NOT part of the circuit</a:t>
            </a:r>
          </a:p>
          <a:p>
            <a:pPr marL="285750" indent="-285750">
              <a:spcAft>
                <a:spcPts val="1200"/>
              </a:spcAft>
              <a:buFont typeface="Arial" panose="020B0604020202020204" pitchFamily="34" charset="0"/>
              <a:buChar char="•"/>
              <a:defRPr/>
            </a:pPr>
            <a:r>
              <a:rPr lang="en-US" altLang="en-US" sz="2000" dirty="0"/>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89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1635188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xfrm>
            <a:off x="457200" y="274638"/>
            <a:ext cx="8229600" cy="563562"/>
          </a:xfrm>
          <a:solidFill>
            <a:srgbClr val="FF0000"/>
          </a:solidFill>
        </p:spPr>
        <p:txBody>
          <a:bodyPr/>
          <a:lstStyle/>
          <a:p>
            <a:pPr eaLnBrk="1" hangingPunct="1"/>
            <a:r>
              <a:rPr lang="en-US" altLang="en-US" sz="1800" b="1" dirty="0" smtClean="0">
                <a:solidFill>
                  <a:schemeClr val="bg1"/>
                </a:solidFill>
              </a:rPr>
              <a:t>The Basic Components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Typical Meter Connections</a:t>
            </a:r>
          </a:p>
        </p:txBody>
      </p:sp>
      <p:sp>
        <p:nvSpPr>
          <p:cNvPr id="7171" name="Subtitle 2"/>
          <p:cNvSpPr txBox="1">
            <a:spLocks/>
          </p:cNvSpPr>
          <p:nvPr/>
        </p:nvSpPr>
        <p:spPr bwMode="auto">
          <a:xfrm>
            <a:off x="4724400" y="1681163"/>
            <a:ext cx="3962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a:t>
            </a:r>
            <a:r>
              <a:rPr lang="en-US" altLang="en-US" sz="2000" dirty="0" smtClean="0">
                <a:cs typeface="Arial" charset="0"/>
              </a:rPr>
              <a:t>3 Phase Common </a:t>
            </a:r>
            <a:r>
              <a:rPr lang="en-US" altLang="en-US" sz="2000" dirty="0">
                <a:cs typeface="Arial" charset="0"/>
              </a:rPr>
              <a:t>Transformer (Instrument) Rated Meter Forms</a:t>
            </a:r>
          </a:p>
          <a:p>
            <a:pPr algn="ctr" eaLnBrk="1" hangingPunct="1">
              <a:spcBef>
                <a:spcPts val="800"/>
              </a:spcBef>
              <a:buFontTx/>
              <a:buNone/>
            </a:pPr>
            <a:r>
              <a:rPr lang="en-US" altLang="en-US" sz="2000" dirty="0">
                <a:cs typeface="Arial" charset="0"/>
              </a:rPr>
              <a:t>Examples : </a:t>
            </a:r>
          </a:p>
          <a:p>
            <a:pPr algn="ctr" eaLnBrk="1" hangingPunct="1">
              <a:spcBef>
                <a:spcPts val="800"/>
              </a:spcBef>
              <a:buFontTx/>
              <a:buNone/>
            </a:pPr>
            <a:r>
              <a:rPr lang="en-US" altLang="en-US" sz="2000" dirty="0">
                <a:cs typeface="Arial" charset="0"/>
              </a:rPr>
              <a:t>Form 5s Class </a:t>
            </a:r>
            <a:r>
              <a:rPr lang="en-US" altLang="en-US" sz="2000" dirty="0" smtClean="0">
                <a:cs typeface="Arial" charset="0"/>
              </a:rPr>
              <a:t>20</a:t>
            </a:r>
          </a:p>
          <a:p>
            <a:pPr algn="ctr" eaLnBrk="1" hangingPunct="1">
              <a:spcBef>
                <a:spcPts val="800"/>
              </a:spcBef>
              <a:buFontTx/>
              <a:buNone/>
            </a:pPr>
            <a:r>
              <a:rPr lang="en-US" altLang="en-US" sz="2000" dirty="0" smtClean="0">
                <a:cs typeface="Arial" charset="0"/>
              </a:rPr>
              <a:t>Form 6S Class 20</a:t>
            </a:r>
            <a:endParaRPr lang="en-US" altLang="en-US" sz="2000" dirty="0">
              <a:cs typeface="Arial" charset="0"/>
            </a:endParaRPr>
          </a:p>
          <a:p>
            <a:pPr algn="ctr" eaLnBrk="1" hangingPunct="1">
              <a:spcBef>
                <a:spcPts val="800"/>
              </a:spcBef>
              <a:buFontTx/>
              <a:buNone/>
            </a:pPr>
            <a:r>
              <a:rPr lang="en-US" altLang="en-US" sz="2000" dirty="0">
                <a:cs typeface="Arial" charset="0"/>
              </a:rPr>
              <a:t>Form 9s Class </a:t>
            </a:r>
            <a:r>
              <a:rPr lang="en-US" altLang="en-US" sz="2000" dirty="0" smtClean="0">
                <a:cs typeface="Arial" charset="0"/>
              </a:rPr>
              <a:t>20</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1"/>
            <a:ext cx="2286000" cy="23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8" y="1551433"/>
            <a:ext cx="1999765" cy="224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732" y="3788564"/>
            <a:ext cx="2065337"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a:t>
            </a:r>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 (continued)</a:t>
            </a:r>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pPr>
            <a:r>
              <a:rPr lang="en-US" altLang="en-US" sz="2400" dirty="0"/>
              <a:t>Cross Phasing (wiring errors)</a:t>
            </a:r>
          </a:p>
          <a:p>
            <a:pPr marL="342900" indent="-342900" eaLnBrk="1" hangingPunct="1">
              <a:spcBef>
                <a:spcPct val="0"/>
              </a:spcBef>
            </a:pPr>
            <a:r>
              <a:rPr lang="en-US" altLang="en-US" sz="2400" dirty="0"/>
              <a:t>Loose or Corroded Connections</a:t>
            </a:r>
          </a:p>
          <a:p>
            <a:pPr marL="342900" indent="-342900" eaLnBrk="1" hangingPunct="1">
              <a:spcBef>
                <a:spcPct val="0"/>
              </a:spcBef>
            </a:pPr>
            <a:r>
              <a:rPr lang="en-US" altLang="en-US" sz="2400" dirty="0"/>
              <a:t>CT Mounted Backwards</a:t>
            </a:r>
          </a:p>
          <a:p>
            <a:pPr marL="342900" indent="-342900" eaLnBrk="1" hangingPunct="1">
              <a:spcBef>
                <a:spcPct val="0"/>
              </a:spcBef>
            </a:pPr>
            <a:r>
              <a:rPr lang="en-US" altLang="en-US" sz="2400" dirty="0"/>
              <a:t>CT’s with Shorted Turns</a:t>
            </a:r>
          </a:p>
          <a:p>
            <a:pPr marL="342900" indent="-342900" eaLnBrk="1" hangingPunct="1">
              <a:spcBef>
                <a:spcPct val="0"/>
              </a:spcBef>
            </a:pPr>
            <a:r>
              <a:rPr lang="en-US" altLang="en-US" sz="2400" dirty="0"/>
              <a:t>Wrong Selection of Dual Ratio CT</a:t>
            </a:r>
          </a:p>
          <a:p>
            <a:pPr marL="342900" indent="-342900" eaLnBrk="1" hangingPunct="1">
              <a:spcBef>
                <a:spcPct val="0"/>
              </a:spcBef>
            </a:pPr>
            <a:r>
              <a:rPr lang="en-US" altLang="en-US" sz="2400" dirty="0"/>
              <a:t>Detect Magnetized CT’s</a:t>
            </a:r>
          </a:p>
          <a:p>
            <a:pPr marL="342900" indent="-342900" eaLnBrk="1" hangingPunct="1">
              <a:spcBef>
                <a:spcPct val="0"/>
              </a:spcBef>
            </a:pPr>
            <a:r>
              <a:rPr lang="en-US" altLang="en-US" sz="2400" dirty="0"/>
              <a:t>Burden Failure in Secondary Circuit</a:t>
            </a:r>
          </a:p>
          <a:p>
            <a:pPr marL="342900" indent="-342900" eaLnBrk="1" hangingPunct="1">
              <a:spcBef>
                <a:spcPct val="0"/>
              </a:spcBef>
            </a:pPr>
            <a:r>
              <a:rPr lang="en-US" altLang="en-US" sz="2400" dirty="0"/>
              <a:t>Open or Shorted Secondary</a:t>
            </a:r>
          </a:p>
          <a:p>
            <a:pPr marL="342900" indent="-342900" eaLnBrk="1" hangingPunct="1">
              <a:spcBef>
                <a:spcPct val="0"/>
              </a:spcBef>
            </a:pPr>
            <a:r>
              <a:rPr lang="en-US" altLang="en-US" sz="2400" dirty="0"/>
              <a:t>Mislabeled CT’s</a:t>
            </a:r>
          </a:p>
          <a:p>
            <a:pPr marL="342900" indent="-342900" eaLnBrk="1" hangingPunct="1">
              <a:spcBef>
                <a:spcPct val="0"/>
              </a:spcBef>
            </a:pPr>
            <a:r>
              <a:rPr lang="en-US" altLang="en-US" sz="2400" dirty="0"/>
              <a:t>Ensures all Shorting Blocks have been Removed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843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843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2"/>
          <p:cNvSpPr>
            <a:spLocks noChangeArrowheads="1"/>
          </p:cNvSpPr>
          <p:nvPr/>
        </p:nvSpPr>
        <p:spPr bwMode="auto">
          <a:xfrm>
            <a:off x="4381500" y="3200400"/>
            <a:ext cx="4572000" cy="23383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solidFill>
                  <a:schemeClr val="bg1"/>
                </a:solidFill>
              </a:rPr>
              <a:t>Example Burden Spec:</a:t>
            </a:r>
          </a:p>
          <a:p>
            <a:pPr algn="ctr" eaLnBrk="1" hangingPunct="1">
              <a:spcBef>
                <a:spcPct val="0"/>
              </a:spcBef>
              <a:buFontTx/>
              <a:buNone/>
            </a:pPr>
            <a:r>
              <a:rPr lang="en-US" altLang="en-US" sz="2800" dirty="0">
                <a:solidFill>
                  <a:schemeClr val="bg1"/>
                </a:solidFill>
              </a:rPr>
              <a:t>0.3% @ B0.1, B0.2, B0.5</a:t>
            </a:r>
          </a:p>
          <a:p>
            <a:pPr algn="ctr" eaLnBrk="1" hangingPunct="1">
              <a:spcBef>
                <a:spcPct val="0"/>
              </a:spcBef>
              <a:buFontTx/>
              <a:buNone/>
            </a:pPr>
            <a:r>
              <a:rPr lang="en-US" altLang="en-US" sz="1800" dirty="0">
                <a:solidFill>
                  <a:schemeClr val="bg1"/>
                </a:solidFill>
              </a:rPr>
              <a:t>or</a:t>
            </a:r>
          </a:p>
          <a:p>
            <a:pPr algn="ctr" eaLnBrk="1" hangingPunct="1">
              <a:spcBef>
                <a:spcPct val="0"/>
              </a:spcBef>
              <a:buFontTx/>
              <a:buNone/>
            </a:pPr>
            <a:r>
              <a:rPr lang="en-US" altLang="en-US" sz="1800" dirty="0">
                <a:solidFill>
                  <a:schemeClr val="bg1"/>
                </a:solidFill>
              </a:rPr>
              <a:t>There should be less than the 0.3% change in secondary current from initial (“0” burden) reading, when up to 0.5 Ohms of burden is applied</a:t>
            </a:r>
          </a:p>
        </p:txBody>
      </p:sp>
      <p:sp>
        <p:nvSpPr>
          <p:cNvPr id="1843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9459"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9460"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9461"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2"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2179638"/>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4"/>
          <p:cNvSpPr>
            <a:spLocks noChangeShapeType="1"/>
          </p:cNvSpPr>
          <p:nvPr/>
        </p:nvSpPr>
        <p:spPr bwMode="auto">
          <a:xfrm flipV="1">
            <a:off x="4945063" y="2935288"/>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4" name="Line 15"/>
          <p:cNvSpPr>
            <a:spLocks noChangeShapeType="1"/>
          </p:cNvSpPr>
          <p:nvPr/>
        </p:nvSpPr>
        <p:spPr bwMode="auto">
          <a:xfrm flipV="1">
            <a:off x="5029200" y="2982913"/>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5" name="Picture 35"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827463"/>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1"/>
          <p:cNvSpPr>
            <a:spLocks noChangeShapeType="1"/>
          </p:cNvSpPr>
          <p:nvPr/>
        </p:nvSpPr>
        <p:spPr bwMode="auto">
          <a:xfrm flipH="1" flipV="1">
            <a:off x="4953000" y="6275388"/>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20"/>
          <p:cNvSpPr>
            <a:spLocks noChangeShapeType="1"/>
          </p:cNvSpPr>
          <p:nvPr/>
        </p:nvSpPr>
        <p:spPr bwMode="auto">
          <a:xfrm flipH="1" flipV="1">
            <a:off x="5029200" y="6218238"/>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8"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05488"/>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4"/>
          <p:cNvSpPr txBox="1">
            <a:spLocks noChangeArrowheads="1"/>
          </p:cNvSpPr>
          <p:nvPr/>
        </p:nvSpPr>
        <p:spPr bwMode="auto">
          <a:xfrm>
            <a:off x="6477000" y="2878138"/>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solidFill>
                  <a:srgbClr val="000000"/>
                </a:solidFill>
              </a:rPr>
              <a:t>Some burden will always be present – junctions, meter coils, test switches, cables, etc.</a:t>
            </a:r>
          </a:p>
          <a:p>
            <a:pPr eaLnBrk="1" hangingPunct="1">
              <a:spcBef>
                <a:spcPct val="0"/>
              </a:spcBef>
            </a:pPr>
            <a:r>
              <a:rPr lang="en-US" altLang="en-US" sz="1600" dirty="0">
                <a:solidFill>
                  <a:srgbClr val="000000"/>
                </a:solidFill>
              </a:rPr>
              <a:t>CT’s must be able to maintain an accurate ratio with burden on the secondary.</a:t>
            </a:r>
          </a:p>
        </p:txBody>
      </p:sp>
      <p:pic>
        <p:nvPicPr>
          <p:cNvPr id="1947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374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7815</TotalTime>
  <Words>1079</Words>
  <Application>Microsoft Office PowerPoint</Application>
  <PresentationFormat>On-screen Show (4:3)</PresentationFormat>
  <Paragraphs>252</Paragraphs>
  <Slides>31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Custom Design</vt:lpstr>
      <vt:lpstr>Chart</vt:lpstr>
      <vt:lpstr>PowerPoint Presentation</vt:lpstr>
      <vt:lpstr>Topics we will be covering</vt:lpstr>
      <vt:lpstr>Transformer Rated Metering</vt:lpstr>
      <vt:lpstr>The Basic Components</vt:lpstr>
      <vt:lpstr>Typical Meter Connections</vt:lpstr>
      <vt:lpstr>The Importance of CT Testing in the Field</vt:lpstr>
      <vt:lpstr>The Importance of CT Testing in the Field (continued)</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Testing at Transformer Rated Sites</vt:lpstr>
      <vt:lpstr>Testing at Transformer Rated Sites</vt:lpstr>
      <vt:lpstr>TESCO/Georgia Power 2017 Caribbean Meter School   Fundamentals of Polyphase Field Meter Testing and Site Verification </vt:lpstr>
      <vt:lpstr>Meter Accuracy Testing</vt:lpstr>
      <vt:lpstr>Meter Accuracy Testing</vt:lpstr>
      <vt:lpstr>Customer CT Ratio Test with Burden</vt:lpstr>
      <vt:lpstr>CT Ratio Testing with Burden Added</vt:lpstr>
      <vt:lpstr>CT Ratio Testing with Burden Added</vt:lpstr>
      <vt:lpstr>CT Ratio Testing with Burden Added &amp; Ratio Correction Factor</vt:lpstr>
      <vt:lpstr>Phantom Load Testing</vt:lpstr>
      <vt:lpstr>Phantom Load Testing</vt:lpstr>
      <vt:lpstr>Demagnetization Testing</vt:lpstr>
      <vt:lpstr>Admittance Testing</vt:lpstr>
      <vt:lpstr>Harmonics Testing</vt:lpstr>
      <vt:lpstr>Harmonics Testing-Waveforms</vt:lpstr>
      <vt:lpstr>Harmonics Testing-Waveforms</vt:lpstr>
      <vt:lpstr>Harmonics Testing-Waveforms</vt:lpstr>
      <vt:lpstr>Harmonics Testing-Waveforms</vt:lpstr>
      <vt:lpstr>Periodic Site Inspections…..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212</cp:revision>
  <cp:lastPrinted>2021-06-15T21:24:21Z</cp:lastPrinted>
  <dcterms:created xsi:type="dcterms:W3CDTF">2012-09-24T21:06:00Z</dcterms:created>
  <dcterms:modified xsi:type="dcterms:W3CDTF">2021-06-15T22:20:50Z</dcterms:modified>
</cp:coreProperties>
</file>