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2" r:id="rId2"/>
  </p:sldMasterIdLst>
  <p:notesMasterIdLst>
    <p:notesMasterId r:id="rId29"/>
  </p:notesMasterIdLst>
  <p:handoutMasterIdLst>
    <p:handoutMasterId r:id="rId30"/>
  </p:handoutMasterIdLst>
  <p:sldIdLst>
    <p:sldId id="364" r:id="rId3"/>
    <p:sldId id="257" r:id="rId4"/>
    <p:sldId id="339" r:id="rId5"/>
    <p:sldId id="340" r:id="rId6"/>
    <p:sldId id="341" r:id="rId7"/>
    <p:sldId id="342" r:id="rId8"/>
    <p:sldId id="359" r:id="rId9"/>
    <p:sldId id="360" r:id="rId10"/>
    <p:sldId id="361" r:id="rId11"/>
    <p:sldId id="358" r:id="rId12"/>
    <p:sldId id="343" r:id="rId13"/>
    <p:sldId id="344" r:id="rId14"/>
    <p:sldId id="345" r:id="rId15"/>
    <p:sldId id="349" r:id="rId16"/>
    <p:sldId id="350" r:id="rId17"/>
    <p:sldId id="351" r:id="rId18"/>
    <p:sldId id="304" r:id="rId19"/>
    <p:sldId id="352" r:id="rId20"/>
    <p:sldId id="353" r:id="rId21"/>
    <p:sldId id="354" r:id="rId22"/>
    <p:sldId id="362" r:id="rId23"/>
    <p:sldId id="355" r:id="rId24"/>
    <p:sldId id="356" r:id="rId25"/>
    <p:sldId id="357" r:id="rId26"/>
    <p:sldId id="365" r:id="rId27"/>
    <p:sldId id="36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3399"/>
    <a:srgbClr val="2F549D"/>
    <a:srgbClr val="333333"/>
    <a:srgbClr val="292929"/>
    <a:srgbClr val="CC3300"/>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590" autoAdjust="0"/>
  </p:normalViewPr>
  <p:slideViewPr>
    <p:cSldViewPr>
      <p:cViewPr varScale="1">
        <p:scale>
          <a:sx n="116" d="100"/>
          <a:sy n="116" d="100"/>
        </p:scale>
        <p:origin x="-1494" y="-96"/>
      </p:cViewPr>
      <p:guideLst>
        <p:guide orient="horz" pos="2160"/>
        <p:guide pos="2880"/>
      </p:guideLst>
    </p:cSldViewPr>
  </p:slideViewPr>
  <p:outlineViewPr>
    <p:cViewPr>
      <p:scale>
        <a:sx n="33" d="100"/>
        <a:sy n="33" d="100"/>
      </p:scale>
      <p:origin x="36" y="30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84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C7DA28-1BD2-4072-8D3D-CA5038BCCBF5}" type="datetimeFigureOut">
              <a:rPr lang="en-US" smtClean="0"/>
              <a:t>6/17/2021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B75D79-321C-4B93-BED0-276079F1217B}" type="slidenum">
              <a:rPr lang="en-US" smtClean="0"/>
              <a:t>‹#›</a:t>
            </a:fld>
            <a:endParaRPr lang="en-US" dirty="0"/>
          </a:p>
        </p:txBody>
      </p:sp>
    </p:spTree>
    <p:extLst>
      <p:ext uri="{BB962C8B-B14F-4D97-AF65-F5344CB8AC3E}">
        <p14:creationId xmlns:p14="http://schemas.microsoft.com/office/powerpoint/2010/main" val="1189904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9A46DEB0-BD14-46B0-95BA-AAC3C3911BC1}" type="slidenum">
              <a:rPr lang="en-US"/>
              <a:pPr>
                <a:defRPr/>
              </a:pPr>
              <a:t>‹#›</a:t>
            </a:fld>
            <a:endParaRPr lang="en-US" dirty="0"/>
          </a:p>
        </p:txBody>
      </p:sp>
    </p:spTree>
    <p:extLst>
      <p:ext uri="{BB962C8B-B14F-4D97-AF65-F5344CB8AC3E}">
        <p14:creationId xmlns:p14="http://schemas.microsoft.com/office/powerpoint/2010/main" val="2001656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defTabSz="921733" eaLnBrk="0" hangingPunct="0">
              <a:defRPr sz="1200">
                <a:solidFill>
                  <a:schemeClr val="tx1"/>
                </a:solidFill>
                <a:latin typeface="Arial" pitchFamily="34" charset="0"/>
              </a:defRPr>
            </a:lvl1pPr>
            <a:lvl2pPr marL="739916" indent="-284583" algn="l" defTabSz="921733" eaLnBrk="0" hangingPunct="0">
              <a:defRPr sz="1200">
                <a:solidFill>
                  <a:schemeClr val="tx1"/>
                </a:solidFill>
                <a:latin typeface="Arial" pitchFamily="34" charset="0"/>
              </a:defRPr>
            </a:lvl2pPr>
            <a:lvl3pPr marL="1138331" indent="-227667" algn="l" defTabSz="921733" eaLnBrk="0" hangingPunct="0">
              <a:defRPr sz="1200">
                <a:solidFill>
                  <a:schemeClr val="tx1"/>
                </a:solidFill>
                <a:latin typeface="Arial" pitchFamily="34" charset="0"/>
              </a:defRPr>
            </a:lvl3pPr>
            <a:lvl4pPr marL="1593664" indent="-227667" algn="l" defTabSz="921733" eaLnBrk="0" hangingPunct="0">
              <a:defRPr sz="1200">
                <a:solidFill>
                  <a:schemeClr val="tx1"/>
                </a:solidFill>
                <a:latin typeface="Arial" pitchFamily="34" charset="0"/>
              </a:defRPr>
            </a:lvl4pPr>
            <a:lvl5pPr marL="2048997" indent="-227667" algn="l" defTabSz="921733" eaLnBrk="0" hangingPunct="0">
              <a:defRPr sz="1200">
                <a:solidFill>
                  <a:schemeClr val="tx1"/>
                </a:solidFill>
                <a:latin typeface="Arial" pitchFamily="34" charset="0"/>
              </a:defRPr>
            </a:lvl5pPr>
            <a:lvl6pPr marL="2504329" indent="-227667" defTabSz="921733" eaLnBrk="0" fontAlgn="base" hangingPunct="0">
              <a:spcBef>
                <a:spcPct val="30000"/>
              </a:spcBef>
              <a:spcAft>
                <a:spcPct val="0"/>
              </a:spcAft>
              <a:defRPr sz="1200">
                <a:solidFill>
                  <a:schemeClr val="tx1"/>
                </a:solidFill>
                <a:latin typeface="Arial" pitchFamily="34" charset="0"/>
              </a:defRPr>
            </a:lvl6pPr>
            <a:lvl7pPr marL="2959662" indent="-227667" defTabSz="921733" eaLnBrk="0" fontAlgn="base" hangingPunct="0">
              <a:spcBef>
                <a:spcPct val="30000"/>
              </a:spcBef>
              <a:spcAft>
                <a:spcPct val="0"/>
              </a:spcAft>
              <a:defRPr sz="1200">
                <a:solidFill>
                  <a:schemeClr val="tx1"/>
                </a:solidFill>
                <a:latin typeface="Arial" pitchFamily="34" charset="0"/>
              </a:defRPr>
            </a:lvl7pPr>
            <a:lvl8pPr marL="3414995" indent="-227667" defTabSz="921733" eaLnBrk="0" fontAlgn="base" hangingPunct="0">
              <a:spcBef>
                <a:spcPct val="30000"/>
              </a:spcBef>
              <a:spcAft>
                <a:spcPct val="0"/>
              </a:spcAft>
              <a:defRPr sz="1200">
                <a:solidFill>
                  <a:schemeClr val="tx1"/>
                </a:solidFill>
                <a:latin typeface="Arial" pitchFamily="34" charset="0"/>
              </a:defRPr>
            </a:lvl8pPr>
            <a:lvl9pPr marL="3870327" indent="-227667" defTabSz="921733" eaLnBrk="0" fontAlgn="base" hangingPunct="0">
              <a:spcBef>
                <a:spcPct val="30000"/>
              </a:spcBef>
              <a:spcAft>
                <a:spcPct val="0"/>
              </a:spcAft>
              <a:defRPr sz="1200">
                <a:solidFill>
                  <a:schemeClr val="tx1"/>
                </a:solidFill>
                <a:latin typeface="Arial" pitchFamily="34" charset="0"/>
              </a:defRPr>
            </a:lvl9pPr>
          </a:lstStyle>
          <a:p>
            <a:pPr algn="r" eaLnBrk="1" hangingPunct="1"/>
            <a:fld id="{FB4640CE-4ED2-412A-94BD-E929F6573F8A}" type="slidenum">
              <a:rPr lang="ru-RU" altLang="en-US" smtClean="0"/>
              <a:pPr algn="r" eaLnBrk="1" hangingPunct="1"/>
              <a:t>1</a:t>
            </a:fld>
            <a:endParaRPr lang="ru-RU" altLang="en-US" smtClean="0"/>
          </a:p>
        </p:txBody>
      </p:sp>
      <p:sp>
        <p:nvSpPr>
          <p:cNvPr id="32771" name="Rectangle 7"/>
          <p:cNvSpPr txBox="1">
            <a:spLocks noGrp="1" noChangeArrowheads="1"/>
          </p:cNvSpPr>
          <p:nvPr/>
        </p:nvSpPr>
        <p:spPr bwMode="auto">
          <a:xfrm>
            <a:off x="3884842" y="8685072"/>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14" tIns="46057" rIns="92114" bIns="46057" anchor="b"/>
          <a:lstStyle>
            <a:lvl1pPr algn="l" defTabSz="925513" eaLnBrk="0" hangingPunct="0">
              <a:defRPr sz="1200">
                <a:solidFill>
                  <a:schemeClr val="tx1"/>
                </a:solidFill>
                <a:latin typeface="Arial" pitchFamily="34" charset="0"/>
              </a:defRPr>
            </a:lvl1pPr>
            <a:lvl2pPr marL="750888" indent="-288925" algn="l" defTabSz="925513" eaLnBrk="0" hangingPunct="0">
              <a:defRPr sz="1200">
                <a:solidFill>
                  <a:schemeClr val="tx1"/>
                </a:solidFill>
                <a:latin typeface="Arial" pitchFamily="34" charset="0"/>
              </a:defRPr>
            </a:lvl2pPr>
            <a:lvl3pPr marL="1155700" indent="-230188" algn="l" defTabSz="925513" eaLnBrk="0" hangingPunct="0">
              <a:defRPr sz="1200">
                <a:solidFill>
                  <a:schemeClr val="tx1"/>
                </a:solidFill>
                <a:latin typeface="Arial" pitchFamily="34" charset="0"/>
              </a:defRPr>
            </a:lvl3pPr>
            <a:lvl4pPr marL="1619250" indent="-231775" algn="l" defTabSz="925513" eaLnBrk="0" hangingPunct="0">
              <a:defRPr sz="1200">
                <a:solidFill>
                  <a:schemeClr val="tx1"/>
                </a:solidFill>
                <a:latin typeface="Arial" pitchFamily="34" charset="0"/>
              </a:defRPr>
            </a:lvl4pPr>
            <a:lvl5pPr marL="2081213" indent="-231775" algn="l" defTabSz="925513" eaLnBrk="0" hangingPunct="0">
              <a:defRPr sz="1200">
                <a:solidFill>
                  <a:schemeClr val="tx1"/>
                </a:solidFill>
                <a:latin typeface="Arial" pitchFamily="34" charset="0"/>
              </a:defRPr>
            </a:lvl5pPr>
            <a:lvl6pPr marL="2538413" indent="-231775" defTabSz="925513" eaLnBrk="0" fontAlgn="base" hangingPunct="0">
              <a:spcBef>
                <a:spcPct val="30000"/>
              </a:spcBef>
              <a:spcAft>
                <a:spcPct val="0"/>
              </a:spcAft>
              <a:defRPr sz="1200">
                <a:solidFill>
                  <a:schemeClr val="tx1"/>
                </a:solidFill>
                <a:latin typeface="Arial" pitchFamily="34" charset="0"/>
              </a:defRPr>
            </a:lvl6pPr>
            <a:lvl7pPr marL="2995613" indent="-231775" defTabSz="925513" eaLnBrk="0" fontAlgn="base" hangingPunct="0">
              <a:spcBef>
                <a:spcPct val="30000"/>
              </a:spcBef>
              <a:spcAft>
                <a:spcPct val="0"/>
              </a:spcAft>
              <a:defRPr sz="1200">
                <a:solidFill>
                  <a:schemeClr val="tx1"/>
                </a:solidFill>
                <a:latin typeface="Arial" pitchFamily="34" charset="0"/>
              </a:defRPr>
            </a:lvl7pPr>
            <a:lvl8pPr marL="3452813" indent="-231775" defTabSz="925513" eaLnBrk="0" fontAlgn="base" hangingPunct="0">
              <a:spcBef>
                <a:spcPct val="30000"/>
              </a:spcBef>
              <a:spcAft>
                <a:spcPct val="0"/>
              </a:spcAft>
              <a:defRPr sz="1200">
                <a:solidFill>
                  <a:schemeClr val="tx1"/>
                </a:solidFill>
                <a:latin typeface="Arial" pitchFamily="34" charset="0"/>
              </a:defRPr>
            </a:lvl8pPr>
            <a:lvl9pPr marL="3910013" indent="-231775" defTabSz="92551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1A907F9-AF8D-4EE8-AF9E-BB66FAC2F8F8}" type="slidenum">
              <a:rPr lang="en-US" altLang="en-US"/>
              <a:pPr algn="r" eaLnBrk="1" hangingPunct="1">
                <a:spcBef>
                  <a:spcPct val="0"/>
                </a:spcBef>
              </a:pPr>
              <a:t>1</a:t>
            </a:fld>
            <a:endParaRPr lang="en-US" altLang="en-US" dirty="0"/>
          </a:p>
        </p:txBody>
      </p:sp>
      <p:sp>
        <p:nvSpPr>
          <p:cNvPr id="32772" name="Rectangle 2"/>
          <p:cNvSpPr>
            <a:spLocks noGrp="1" noRot="1" noChangeAspect="1" noChangeArrowheads="1" noTextEdit="1"/>
          </p:cNvSpPr>
          <p:nvPr>
            <p:ph type="sldImg"/>
          </p:nvPr>
        </p:nvSpPr>
        <p:spPr>
          <a:xfrm>
            <a:off x="1143000" y="685800"/>
            <a:ext cx="4572000" cy="3429000"/>
          </a:xfrm>
          <a:ln/>
        </p:spPr>
      </p:sp>
      <p:sp>
        <p:nvSpPr>
          <p:cNvPr id="32773" name="Rectangle 3"/>
          <p:cNvSpPr>
            <a:spLocks noGrp="1" noChangeArrowheads="1"/>
          </p:cNvSpPr>
          <p:nvPr>
            <p:ph type="body" idx="1"/>
          </p:nvPr>
        </p:nvSpPr>
        <p:spPr>
          <a:xfrm>
            <a:off x="686115" y="4344109"/>
            <a:ext cx="5485773" cy="4114642"/>
          </a:xfrm>
          <a:noFill/>
        </p:spPr>
        <p:txBody>
          <a:bodyPr lIns="92114" tIns="46057" rIns="92114" bIns="46057"/>
          <a:lstStyle/>
          <a:p>
            <a:pPr eaLnBrk="1" hangingPunct="1"/>
            <a:endParaRPr lang="en-US" alt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24</a:t>
            </a:fld>
            <a:endParaRPr lang="en-US"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25</a:t>
            </a:fld>
            <a:endParaRPr lang="en-US"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27" indent="-285741" eaLnBrk="0" hangingPunct="0">
              <a:spcBef>
                <a:spcPct val="30000"/>
              </a:spcBef>
              <a:defRPr sz="1200">
                <a:solidFill>
                  <a:schemeClr val="tx1"/>
                </a:solidFill>
                <a:latin typeface="Arial" charset="0"/>
              </a:defRPr>
            </a:lvl2pPr>
            <a:lvl3pPr marL="1142965" indent="-228593" eaLnBrk="0" hangingPunct="0">
              <a:spcBef>
                <a:spcPct val="30000"/>
              </a:spcBef>
              <a:defRPr sz="1200">
                <a:solidFill>
                  <a:schemeClr val="tx1"/>
                </a:solidFill>
                <a:latin typeface="Arial" charset="0"/>
              </a:defRPr>
            </a:lvl3pPr>
            <a:lvl4pPr marL="1600150" indent="-228593" eaLnBrk="0" hangingPunct="0">
              <a:spcBef>
                <a:spcPct val="30000"/>
              </a:spcBef>
              <a:defRPr sz="1200">
                <a:solidFill>
                  <a:schemeClr val="tx1"/>
                </a:solidFill>
                <a:latin typeface="Arial" charset="0"/>
              </a:defRPr>
            </a:lvl4pPr>
            <a:lvl5pPr marL="2057336" indent="-228593" eaLnBrk="0" hangingPunct="0">
              <a:spcBef>
                <a:spcPct val="30000"/>
              </a:spcBef>
              <a:defRPr sz="1200">
                <a:solidFill>
                  <a:schemeClr val="tx1"/>
                </a:solidFill>
                <a:latin typeface="Arial" charset="0"/>
              </a:defRPr>
            </a:lvl5pPr>
            <a:lvl6pPr marL="2514522" indent="-228593" eaLnBrk="0" fontAlgn="base" hangingPunct="0">
              <a:spcBef>
                <a:spcPct val="30000"/>
              </a:spcBef>
              <a:spcAft>
                <a:spcPct val="0"/>
              </a:spcAft>
              <a:defRPr sz="1200">
                <a:solidFill>
                  <a:schemeClr val="tx1"/>
                </a:solidFill>
                <a:latin typeface="Arial" charset="0"/>
              </a:defRPr>
            </a:lvl6pPr>
            <a:lvl7pPr marL="2971708" indent="-228593" eaLnBrk="0" fontAlgn="base" hangingPunct="0">
              <a:spcBef>
                <a:spcPct val="30000"/>
              </a:spcBef>
              <a:spcAft>
                <a:spcPct val="0"/>
              </a:spcAft>
              <a:defRPr sz="1200">
                <a:solidFill>
                  <a:schemeClr val="tx1"/>
                </a:solidFill>
                <a:latin typeface="Arial" charset="0"/>
              </a:defRPr>
            </a:lvl7pPr>
            <a:lvl8pPr marL="3428894" indent="-228593" eaLnBrk="0" fontAlgn="base" hangingPunct="0">
              <a:spcBef>
                <a:spcPct val="30000"/>
              </a:spcBef>
              <a:spcAft>
                <a:spcPct val="0"/>
              </a:spcAft>
              <a:defRPr sz="1200">
                <a:solidFill>
                  <a:schemeClr val="tx1"/>
                </a:solidFill>
                <a:latin typeface="Arial" charset="0"/>
              </a:defRPr>
            </a:lvl8pPr>
            <a:lvl9pPr marL="3886079" indent="-22859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26</a:t>
            </a:fld>
            <a:endParaRPr lang="en-US" alt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F1FE261-B765-4E0F-AAB7-75A1C240609E}" type="slidenum">
              <a:rPr lang="en-US" altLang="en-US" smtClean="0"/>
              <a:pPr eaLnBrk="1" hangingPunct="1">
                <a:spcBef>
                  <a:spcPct val="0"/>
                </a:spcBef>
                <a:defRPr/>
              </a:pPr>
              <a:t>2</a:t>
            </a:fld>
            <a:endParaRPr lang="en-US" alt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17</a:t>
            </a:fld>
            <a:endParaRPr lang="en-US"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18</a:t>
            </a:fld>
            <a:endParaRPr lang="en-US"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19</a:t>
            </a:fld>
            <a:endParaRPr lang="en-US"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20</a:t>
            </a:fld>
            <a:endParaRPr lang="en-US"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21</a:t>
            </a:fld>
            <a:endParaRPr lang="en-US"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22</a:t>
            </a:fld>
            <a:endParaRPr lang="en-US"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23</a:t>
            </a:fld>
            <a:endParaRPr lang="en-US"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585707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294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1285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480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105676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7796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2002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9524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5252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1433297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0595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62625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1147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0385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5332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200238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64989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3032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178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228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1481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13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615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227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199" y="164349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6" name="Picture 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48600" y="6169455"/>
            <a:ext cx="893763" cy="54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userDrawn="1"/>
        </p:nvSpPr>
        <p:spPr>
          <a:xfrm>
            <a:off x="4076700" y="6288186"/>
            <a:ext cx="990600" cy="307777"/>
          </a:xfrm>
          <a:prstGeom prst="rect">
            <a:avLst/>
          </a:prstGeom>
          <a:noFill/>
        </p:spPr>
        <p:txBody>
          <a:bodyPr wrap="square" rtlCol="0" anchor="ctr">
            <a:spAutoFit/>
          </a:bodyPr>
          <a:lstStyle/>
          <a:p>
            <a:pPr algn="ctr"/>
            <a:fld id="{FE2ACDEB-4438-41D4-B376-1949AD3737EE}" type="slidenum">
              <a:rPr lang="en-US" sz="1400" smtClean="0"/>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smtClean="0">
              <a:latin typeface="AvantGarde"/>
              <a:cs typeface="+mn-cs"/>
            </a:endParaRPr>
          </a:p>
        </p:txBody>
      </p:sp>
      <p:sp>
        <p:nvSpPr>
          <p:cNvPr id="1042" name="Rectangle 2"/>
          <p:cNvSpPr>
            <a:spLocks noChangeArrowheads="1"/>
          </p:cNvSpPr>
          <p:nvPr userDrawn="1"/>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rgbClr val="000000"/>
                </a:solidFill>
                <a:latin typeface="Times New Roman" pitchFamily="18" charset="0"/>
              </a:defRPr>
            </a:lvl1pPr>
            <a:lvl2pPr>
              <a:spcBef>
                <a:spcPct val="0"/>
              </a:spcBef>
              <a:defRPr sz="4400">
                <a:solidFill>
                  <a:srgbClr val="000000"/>
                </a:solidFill>
                <a:latin typeface="Times New Roman" pitchFamily="18" charset="0"/>
              </a:defRPr>
            </a:lvl2pPr>
            <a:lvl3pPr>
              <a:spcBef>
                <a:spcPct val="0"/>
              </a:spcBef>
              <a:defRPr sz="4400">
                <a:solidFill>
                  <a:srgbClr val="000000"/>
                </a:solidFill>
                <a:latin typeface="Times New Roman" pitchFamily="18" charset="0"/>
              </a:defRPr>
            </a:lvl3pPr>
            <a:lvl4pPr>
              <a:spcBef>
                <a:spcPct val="0"/>
              </a:spcBef>
              <a:defRPr sz="4400">
                <a:solidFill>
                  <a:srgbClr val="000000"/>
                </a:solidFill>
                <a:latin typeface="Times New Roman" pitchFamily="18" charset="0"/>
              </a:defRPr>
            </a:lvl4pPr>
            <a:lvl5pP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dirty="0" smtClean="0">
              <a:cs typeface="+mn-cs"/>
            </a:endParaRPr>
          </a:p>
        </p:txBody>
      </p:sp>
      <p:pic>
        <p:nvPicPr>
          <p:cNvPr id="6" name="Picture 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48600" y="6169455"/>
            <a:ext cx="893763" cy="54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2418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r>
              <a:rPr lang="en-US" altLang="en-US" sz="1400" dirty="0">
                <a:solidFill>
                  <a:schemeClr val="tx1"/>
                </a:solidFill>
              </a:rPr>
              <a:t>10/02/2012</a:t>
            </a:r>
          </a:p>
        </p:txBody>
      </p:sp>
      <p:sp>
        <p:nvSpPr>
          <p:cNvPr id="205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r" eaLnBrk="1" hangingPunct="1">
              <a:spcBef>
                <a:spcPct val="0"/>
              </a:spcBef>
            </a:pPr>
            <a:r>
              <a:rPr lang="en-US" altLang="en-US" sz="1400" dirty="0">
                <a:solidFill>
                  <a:schemeClr val="tx1"/>
                </a:solidFill>
              </a:rPr>
              <a:t>Slide </a:t>
            </a:r>
            <a:fld id="{532F31D4-161B-45F0-B994-24D3A90216CA}" type="slidenum">
              <a:rPr lang="en-US" altLang="en-US" sz="1400">
                <a:solidFill>
                  <a:schemeClr val="tx1"/>
                </a:solidFill>
              </a:rPr>
              <a:pPr algn="r" eaLnBrk="1" hangingPunct="1">
                <a:spcBef>
                  <a:spcPct val="0"/>
                </a:spcBef>
              </a:pPr>
              <a:t>1</a:t>
            </a:fld>
            <a:endParaRPr lang="en-US" altLang="en-US" sz="1400" dirty="0">
              <a:solidFill>
                <a:schemeClr val="tx1"/>
              </a:solidFill>
            </a:endParaRPr>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0"/>
              </a:spcBef>
            </a:pPr>
            <a:endParaRPr lang="en-US" altLang="en-US" dirty="0">
              <a:solidFill>
                <a:schemeClr val="tx1"/>
              </a:solidFill>
            </a:endParaRPr>
          </a:p>
        </p:txBody>
      </p:sp>
      <p:sp>
        <p:nvSpPr>
          <p:cNvPr id="2054"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2055" name="Text Box 4"/>
          <p:cNvSpPr txBox="1">
            <a:spLocks noChangeArrowheads="1"/>
          </p:cNvSpPr>
          <p:nvPr/>
        </p:nvSpPr>
        <p:spPr bwMode="auto">
          <a:xfrm>
            <a:off x="2743200" y="1815524"/>
            <a:ext cx="4343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ctr" eaLnBrk="1" hangingPunct="1">
              <a:spcBef>
                <a:spcPct val="50000"/>
              </a:spcBef>
            </a:pPr>
            <a:r>
              <a:rPr lang="en-US" altLang="en-US" sz="3500" b="1" dirty="0" smtClean="0">
                <a:solidFill>
                  <a:srgbClr val="2F549D"/>
                </a:solidFill>
              </a:rPr>
              <a:t>Communicating to Your Meters</a:t>
            </a:r>
          </a:p>
        </p:txBody>
      </p:sp>
      <p:pic>
        <p:nvPicPr>
          <p:cNvPr id="2056"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2362200" cy="11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a:t>
            </a:r>
            <a:r>
              <a:rPr lang="en-US" altLang="en-US" sz="2400" dirty="0" smtClean="0">
                <a:solidFill>
                  <a:schemeClr val="bg1"/>
                </a:solidFill>
              </a:rPr>
              <a:t>, TESCO</a:t>
            </a:r>
            <a:endParaRPr lang="en-US" altLang="en-US" sz="2400" dirty="0">
              <a:solidFill>
                <a:schemeClr val="bg1"/>
              </a:solidFill>
            </a:endParaRP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smtClean="0">
              <a:solidFill>
                <a:schemeClr val="bg1"/>
              </a:solidFill>
            </a:endParaRPr>
          </a:p>
          <a:p>
            <a:pPr algn="r" eaLnBrk="1" hangingPunct="1">
              <a:spcBef>
                <a:spcPct val="0"/>
              </a:spcBef>
              <a:spcAft>
                <a:spcPts val="0"/>
              </a:spcAft>
              <a:buFontTx/>
              <a:buNone/>
            </a:pPr>
            <a:r>
              <a:rPr lang="en-US" altLang="en-US" sz="1600" i="1" dirty="0">
                <a:solidFill>
                  <a:schemeClr val="bg1"/>
                </a:solidFill>
              </a:rPr>
              <a:t>For North Carolina Electric Meter School</a:t>
            </a:r>
          </a:p>
          <a:p>
            <a:pPr algn="r" eaLnBrk="1" hangingPunct="1">
              <a:spcBef>
                <a:spcPct val="0"/>
              </a:spcBef>
              <a:spcAft>
                <a:spcPts val="0"/>
              </a:spcAft>
              <a:buFontTx/>
              <a:buNone/>
            </a:pPr>
            <a:r>
              <a:rPr lang="en-US" altLang="en-US" sz="1600" i="1" dirty="0" smtClean="0">
                <a:solidFill>
                  <a:schemeClr val="bg1"/>
                </a:solidFill>
              </a:rPr>
              <a:t>Advanced Session</a:t>
            </a:r>
            <a:endParaRPr lang="en-US" altLang="en-US" sz="1600" i="1" dirty="0">
              <a:solidFill>
                <a:schemeClr val="bg1"/>
              </a:solidFill>
            </a:endParaRPr>
          </a:p>
          <a:p>
            <a:pPr algn="r" eaLnBrk="1" hangingPunct="1">
              <a:spcBef>
                <a:spcPct val="0"/>
              </a:spcBef>
              <a:spcAft>
                <a:spcPts val="0"/>
              </a:spcAft>
              <a:buFontTx/>
              <a:buNone/>
            </a:pPr>
            <a:r>
              <a:rPr lang="en-US" altLang="en-US" sz="1600" i="1" dirty="0" smtClean="0">
                <a:solidFill>
                  <a:schemeClr val="bg1"/>
                </a:solidFill>
              </a:rPr>
              <a:t>Wednesday June 16, </a:t>
            </a:r>
            <a:r>
              <a:rPr lang="en-US" altLang="en-US" sz="1600" i="1" dirty="0">
                <a:solidFill>
                  <a:schemeClr val="bg1"/>
                </a:solidFill>
              </a:rPr>
              <a:t>2021 at </a:t>
            </a:r>
            <a:r>
              <a:rPr lang="en-US" altLang="en-US" sz="1600" i="1" dirty="0" smtClean="0">
                <a:solidFill>
                  <a:schemeClr val="bg1"/>
                </a:solidFill>
              </a:rPr>
              <a:t>2:45 </a:t>
            </a:r>
            <a:r>
              <a:rPr lang="en-US" altLang="en-US" sz="1600" i="1" dirty="0">
                <a:solidFill>
                  <a:schemeClr val="bg1"/>
                </a:solidFill>
              </a:rPr>
              <a:t>p.m.</a:t>
            </a:r>
          </a:p>
        </p:txBody>
      </p:sp>
      <p:pic>
        <p:nvPicPr>
          <p:cNvPr id="8194" name="Picture 2" descr="North Carolina Electric Meter School and Confer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685925"/>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971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Local Communications</a:t>
            </a:r>
          </a:p>
        </p:txBody>
      </p:sp>
      <p:sp>
        <p:nvSpPr>
          <p:cNvPr id="3" name="TextBox 2"/>
          <p:cNvSpPr txBox="1"/>
          <p:nvPr/>
        </p:nvSpPr>
        <p:spPr>
          <a:xfrm>
            <a:off x="457200" y="1225689"/>
            <a:ext cx="8305800" cy="4031873"/>
          </a:xfrm>
          <a:prstGeom prst="rect">
            <a:avLst/>
          </a:prstGeom>
          <a:noFill/>
        </p:spPr>
        <p:txBody>
          <a:bodyPr wrap="square" rtlCol="0">
            <a:spAutoFit/>
          </a:bodyPr>
          <a:lstStyle/>
          <a:p>
            <a:r>
              <a:rPr lang="en-US" sz="2000" u="sng" dirty="0" smtClean="0"/>
              <a:t>Optical Port Uses:</a:t>
            </a:r>
          </a:p>
          <a:p>
            <a:pPr marL="285750" indent="-285750">
              <a:buFontTx/>
              <a:buChar char="-"/>
            </a:pPr>
            <a:r>
              <a:rPr lang="en-US" sz="2000" dirty="0" smtClean="0"/>
              <a:t>In the lab</a:t>
            </a:r>
          </a:p>
          <a:p>
            <a:pPr marL="742950" lvl="1" indent="-285750">
              <a:buFont typeface="Arial" panose="020B0604020202020204" pitchFamily="34" charset="0"/>
              <a:buChar char="•"/>
            </a:pPr>
            <a:r>
              <a:rPr lang="en-US" sz="2000" dirty="0" smtClean="0"/>
              <a:t>Serial communication to meter (probe)</a:t>
            </a:r>
          </a:p>
          <a:p>
            <a:pPr marL="742950" lvl="1" indent="-285750">
              <a:buFont typeface="Arial" panose="020B0604020202020204" pitchFamily="34" charset="0"/>
              <a:buChar char="•"/>
            </a:pPr>
            <a:r>
              <a:rPr lang="en-US" sz="2000" dirty="0" smtClean="0"/>
              <a:t>Perform “functional testing” of the meter prior to deployment</a:t>
            </a:r>
          </a:p>
          <a:p>
            <a:pPr marL="1200150" lvl="2" indent="-285750">
              <a:buFont typeface="Courier New" panose="02070309020205020404" pitchFamily="49" charset="0"/>
              <a:buChar char="o"/>
            </a:pPr>
            <a:r>
              <a:rPr lang="en-US" sz="2000" dirty="0" smtClean="0"/>
              <a:t>Checking meter firmware version</a:t>
            </a:r>
          </a:p>
          <a:p>
            <a:pPr marL="1200150" lvl="2" indent="-285750">
              <a:buFont typeface="Courier New" panose="02070309020205020404" pitchFamily="49" charset="0"/>
              <a:buChar char="o"/>
            </a:pPr>
            <a:r>
              <a:rPr lang="en-US" sz="2000" dirty="0" smtClean="0"/>
              <a:t>Checking setup and ratios </a:t>
            </a:r>
          </a:p>
          <a:p>
            <a:pPr marL="1200150" lvl="2" indent="-285750">
              <a:buFont typeface="Courier New" panose="02070309020205020404" pitchFamily="49" charset="0"/>
              <a:buChar char="o"/>
            </a:pPr>
            <a:r>
              <a:rPr lang="en-US" sz="2000" dirty="0" smtClean="0"/>
              <a:t>Checking the operation of service disconnect</a:t>
            </a:r>
          </a:p>
          <a:p>
            <a:pPr marL="742950" lvl="1" indent="-285750">
              <a:buFont typeface="Arial" panose="020B0604020202020204" pitchFamily="34" charset="0"/>
              <a:buChar char="•"/>
            </a:pPr>
            <a:r>
              <a:rPr lang="en-US" sz="2000" dirty="0" smtClean="0"/>
              <a:t>Metering pulse output (pickup)</a:t>
            </a:r>
          </a:p>
          <a:p>
            <a:pPr marL="1200150" lvl="2" indent="-285750">
              <a:buFont typeface="Courier New" panose="02070309020205020404" pitchFamily="49" charset="0"/>
              <a:buChar char="o"/>
            </a:pPr>
            <a:r>
              <a:rPr lang="en-US" sz="2000" dirty="0" smtClean="0"/>
              <a:t>Used for meter accuracy testing</a:t>
            </a:r>
          </a:p>
          <a:p>
            <a:pPr marL="742950" lvl="1" indent="-285750">
              <a:buFont typeface="Arial" panose="020B0604020202020204" pitchFamily="34" charset="0"/>
              <a:buChar char="•"/>
            </a:pPr>
            <a:r>
              <a:rPr lang="en-US" sz="2000" dirty="0" smtClean="0"/>
              <a:t>Combination probe/pickup can be used to better facilitate both functional and accuracy testing without having to change devices.</a:t>
            </a:r>
          </a:p>
          <a:p>
            <a:endParaRPr lang="en-US" dirty="0" smtClean="0"/>
          </a:p>
          <a:p>
            <a:r>
              <a:rPr lang="en-US" dirty="0"/>
              <a:t>	</a:t>
            </a:r>
            <a:r>
              <a:rPr lang="en-US" dirty="0" smtClean="0"/>
              <a:t>	</a:t>
            </a:r>
            <a:endParaRPr lang="en-US" dirty="0"/>
          </a:p>
        </p:txBody>
      </p:sp>
    </p:spTree>
    <p:extLst>
      <p:ext uri="{BB962C8B-B14F-4D97-AF65-F5344CB8AC3E}">
        <p14:creationId xmlns:p14="http://schemas.microsoft.com/office/powerpoint/2010/main" val="3230564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Local Communications</a:t>
            </a:r>
          </a:p>
        </p:txBody>
      </p:sp>
      <p:sp>
        <p:nvSpPr>
          <p:cNvPr id="5" name="Rectangle 4"/>
          <p:cNvSpPr txBox="1">
            <a:spLocks noChangeArrowheads="1"/>
          </p:cNvSpPr>
          <p:nvPr/>
        </p:nvSpPr>
        <p:spPr>
          <a:xfrm>
            <a:off x="390526" y="1222374"/>
            <a:ext cx="8372474" cy="48736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endParaRPr lang="en-US" sz="1800" b="1" kern="0" dirty="0">
              <a:solidFill>
                <a:srgbClr val="FF0000"/>
              </a:solidFill>
            </a:endParaRPr>
          </a:p>
        </p:txBody>
      </p:sp>
      <p:sp>
        <p:nvSpPr>
          <p:cNvPr id="3" name="Rectangle 2"/>
          <p:cNvSpPr/>
          <p:nvPr/>
        </p:nvSpPr>
        <p:spPr>
          <a:xfrm>
            <a:off x="481343" y="1143000"/>
            <a:ext cx="8305800" cy="3893374"/>
          </a:xfrm>
          <a:prstGeom prst="rect">
            <a:avLst/>
          </a:prstGeom>
        </p:spPr>
        <p:txBody>
          <a:bodyPr wrap="square">
            <a:spAutoFit/>
          </a:bodyPr>
          <a:lstStyle/>
          <a:p>
            <a:pPr marL="285750" indent="-285750">
              <a:buFontTx/>
              <a:buChar char="-"/>
            </a:pPr>
            <a:r>
              <a:rPr lang="en-US" sz="1900" dirty="0" smtClean="0"/>
              <a:t>In </a:t>
            </a:r>
            <a:r>
              <a:rPr lang="en-US" sz="1900" dirty="0"/>
              <a:t>the field</a:t>
            </a:r>
          </a:p>
          <a:p>
            <a:pPr marL="742950" lvl="2" indent="-285750">
              <a:buFont typeface="Arial" panose="020B0604020202020204" pitchFamily="34" charset="0"/>
              <a:buChar char="•"/>
            </a:pPr>
            <a:r>
              <a:rPr lang="en-US" sz="1900" dirty="0"/>
              <a:t>Serial communication to meter (probe) to do meter readings if radio comms are not </a:t>
            </a:r>
            <a:r>
              <a:rPr lang="en-US" sz="1900" dirty="0" smtClean="0"/>
              <a:t>working.</a:t>
            </a:r>
            <a:endParaRPr lang="en-US" sz="1900" dirty="0"/>
          </a:p>
          <a:p>
            <a:pPr marL="742950" lvl="2" indent="-285750">
              <a:buFont typeface="Arial" panose="020B0604020202020204" pitchFamily="34" charset="0"/>
              <a:buChar char="•"/>
            </a:pPr>
            <a:r>
              <a:rPr lang="en-US" sz="1900" dirty="0"/>
              <a:t>Opening or closing service disconnects – removing meters, </a:t>
            </a:r>
            <a:r>
              <a:rPr lang="en-US" sz="1900" dirty="0" smtClean="0"/>
              <a:t>emergencies</a:t>
            </a:r>
          </a:p>
          <a:p>
            <a:pPr marL="285750" lvl="1" indent="-285750">
              <a:buFontTx/>
              <a:buChar char="-"/>
            </a:pPr>
            <a:r>
              <a:rPr lang="en-US" sz="1900" dirty="0"/>
              <a:t>Things to consider when using or testing with the optical port	</a:t>
            </a:r>
            <a:endParaRPr lang="en-US" sz="1900" dirty="0" smtClean="0"/>
          </a:p>
          <a:p>
            <a:pPr marL="742950" lvl="1" indent="-285750">
              <a:buFont typeface="Arial" panose="020B0604020202020204" pitchFamily="34" charset="0"/>
              <a:buChar char="•"/>
            </a:pPr>
            <a:r>
              <a:rPr lang="en-US" sz="1900" dirty="0"/>
              <a:t>USB or wireless connection to </a:t>
            </a:r>
            <a:r>
              <a:rPr lang="en-US" sz="1900" dirty="0" smtClean="0"/>
              <a:t>probe</a:t>
            </a:r>
            <a:endParaRPr lang="en-US" sz="1900" dirty="0"/>
          </a:p>
          <a:p>
            <a:pPr marL="742950" lvl="1" indent="-285750">
              <a:buFont typeface="Arial" panose="020B0604020202020204" pitchFamily="34" charset="0"/>
              <a:buChar char="•"/>
            </a:pPr>
            <a:r>
              <a:rPr lang="en-US" sz="1900" dirty="0"/>
              <a:t>Magnetic and non-magnetic </a:t>
            </a:r>
            <a:r>
              <a:rPr lang="en-US" sz="1900" dirty="0" smtClean="0"/>
              <a:t>coupling</a:t>
            </a:r>
          </a:p>
          <a:p>
            <a:pPr marL="742950" lvl="1" indent="-285750">
              <a:buFont typeface="Arial" panose="020B0604020202020204" pitchFamily="34" charset="0"/>
              <a:buChar char="•"/>
            </a:pPr>
            <a:r>
              <a:rPr lang="en-US" sz="1900" dirty="0" smtClean="0"/>
              <a:t>Ambient light intrusion in the field</a:t>
            </a:r>
          </a:p>
          <a:p>
            <a:pPr marL="742950" lvl="1" indent="-285750">
              <a:buFont typeface="Arial" panose="020B0604020202020204" pitchFamily="34" charset="0"/>
              <a:buChar char="•"/>
            </a:pPr>
            <a:r>
              <a:rPr lang="en-US" sz="1900" dirty="0" smtClean="0"/>
              <a:t>Damage, scratching, or fogging of plastic meter cover.</a:t>
            </a:r>
          </a:p>
          <a:p>
            <a:pPr marL="742950" lvl="1" indent="-285750">
              <a:buFont typeface="Arial" panose="020B0604020202020204" pitchFamily="34" charset="0"/>
              <a:buChar char="•"/>
            </a:pPr>
            <a:r>
              <a:rPr lang="en-US" sz="1900" dirty="0" smtClean="0"/>
              <a:t>Non-traditional locations for the optical port</a:t>
            </a:r>
          </a:p>
          <a:p>
            <a:pPr marL="742950" lvl="1" indent="-285750">
              <a:buFont typeface="Arial" panose="020B0604020202020204" pitchFamily="34" charset="0"/>
              <a:buChar char="•"/>
            </a:pPr>
            <a:r>
              <a:rPr lang="en-US" sz="1900" dirty="0" smtClean="0"/>
              <a:t>No convenient coupling for the probe</a:t>
            </a:r>
            <a:endParaRPr lang="en-US" sz="1900" dirty="0"/>
          </a:p>
          <a:p>
            <a:pPr marL="285750" lvl="1" indent="-285750">
              <a:buFontTx/>
              <a:buChar char="-"/>
            </a:pPr>
            <a:endParaRPr lang="en-US" sz="19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4724400"/>
            <a:ext cx="1371600"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186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944562"/>
          </a:xfrm>
          <a:solidFill>
            <a:srgbClr val="FF0000"/>
          </a:solidFill>
        </p:spPr>
        <p:txBody>
          <a:bodyPr/>
          <a:lstStyle/>
          <a:p>
            <a:pPr eaLnBrk="1" hangingPunct="1"/>
            <a:r>
              <a:rPr lang="en-US" altLang="en-US" sz="3000" dirty="0" smtClean="0">
                <a:solidFill>
                  <a:schemeClr val="bg1"/>
                </a:solidFill>
              </a:rPr>
              <a:t>Power Line Carrier (PLC) Communications</a:t>
            </a:r>
          </a:p>
        </p:txBody>
      </p:sp>
      <p:sp>
        <p:nvSpPr>
          <p:cNvPr id="2" name="TextBox 1"/>
          <p:cNvSpPr txBox="1"/>
          <p:nvPr/>
        </p:nvSpPr>
        <p:spPr>
          <a:xfrm>
            <a:off x="457200" y="1280067"/>
            <a:ext cx="8229600" cy="3785652"/>
          </a:xfrm>
          <a:prstGeom prst="rect">
            <a:avLst/>
          </a:prstGeom>
          <a:noFill/>
        </p:spPr>
        <p:txBody>
          <a:bodyPr wrap="square" rtlCol="0">
            <a:spAutoFit/>
          </a:bodyPr>
          <a:lstStyle/>
          <a:p>
            <a:r>
              <a:rPr lang="en-US" sz="2000" dirty="0" smtClean="0"/>
              <a:t>The first form of remote communications that we are going to talk about is PLC, or power line carrier. This mode of communication uses the existing wiring and infrastructure to talk to the meters.</a:t>
            </a:r>
          </a:p>
          <a:p>
            <a:endParaRPr lang="en-US" sz="2000" dirty="0"/>
          </a:p>
          <a:p>
            <a:r>
              <a:rPr lang="en-US" sz="2000" dirty="0" smtClean="0"/>
              <a:t>The basic technology is to add a higher frequency communications signal on top of the standard 60Hz power signal. Inside the meter, a special transceiver separates the communications signal from the power signal. </a:t>
            </a:r>
          </a:p>
          <a:p>
            <a:endParaRPr lang="en-US" sz="2000" dirty="0"/>
          </a:p>
          <a:p>
            <a:r>
              <a:rPr lang="en-US" sz="2000" dirty="0" smtClean="0"/>
              <a:t>Though this type of communication has a number of benefits, there are a number of difficulties in testing this type of communications in a lab environment… </a:t>
            </a:r>
          </a:p>
        </p:txBody>
      </p:sp>
    </p:spTree>
    <p:extLst>
      <p:ext uri="{BB962C8B-B14F-4D97-AF65-F5344CB8AC3E}">
        <p14:creationId xmlns:p14="http://schemas.microsoft.com/office/powerpoint/2010/main" val="3196074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a:solidFill>
                  <a:schemeClr val="bg1"/>
                </a:solidFill>
              </a:rPr>
              <a:t>Power Line Carrier (PLC) Communications</a:t>
            </a:r>
            <a:endParaRPr lang="en-US" altLang="en-US" sz="3000" dirty="0" smtClean="0">
              <a:solidFill>
                <a:schemeClr val="bg1"/>
              </a:solidFill>
            </a:endParaRPr>
          </a:p>
        </p:txBody>
      </p:sp>
      <p:sp>
        <p:nvSpPr>
          <p:cNvPr id="3" name="Rectangle 3"/>
          <p:cNvSpPr txBox="1">
            <a:spLocks noChangeArrowheads="1"/>
          </p:cNvSpPr>
          <p:nvPr/>
        </p:nvSpPr>
        <p:spPr bwMode="auto">
          <a:xfrm>
            <a:off x="539750" y="1465263"/>
            <a:ext cx="80645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eaLnBrk="1" hangingPunct="1">
              <a:lnSpc>
                <a:spcPct val="90000"/>
              </a:lnSpc>
              <a:buNone/>
              <a:defRPr/>
            </a:pPr>
            <a:r>
              <a:rPr lang="en-US" sz="2400" kern="0" dirty="0" smtClean="0">
                <a:cs typeface="Arial" pitchFamily="34" charset="0"/>
              </a:rPr>
              <a:t>Benefits: </a:t>
            </a:r>
          </a:p>
          <a:p>
            <a:pPr marL="400050" eaLnBrk="1" hangingPunct="1">
              <a:lnSpc>
                <a:spcPct val="90000"/>
              </a:lnSpc>
              <a:defRPr/>
            </a:pPr>
            <a:r>
              <a:rPr lang="en-US" sz="2400" kern="0" dirty="0" smtClean="0">
                <a:cs typeface="Arial" pitchFamily="34" charset="0"/>
              </a:rPr>
              <a:t>Like local communications, PLC is a bidirectional protocol, allowing for complex data exchanges to occur. </a:t>
            </a:r>
          </a:p>
          <a:p>
            <a:pPr marL="400050" eaLnBrk="1" hangingPunct="1">
              <a:lnSpc>
                <a:spcPct val="90000"/>
              </a:lnSpc>
              <a:defRPr/>
            </a:pPr>
            <a:r>
              <a:rPr lang="en-US" sz="2400" kern="0" dirty="0" smtClean="0">
                <a:cs typeface="Arial" pitchFamily="34" charset="0"/>
              </a:rPr>
              <a:t>The utility can collect information from the meter, along with being able to control the meter’s service disconnect.</a:t>
            </a:r>
          </a:p>
          <a:p>
            <a:pPr marL="400050" eaLnBrk="1" hangingPunct="1">
              <a:lnSpc>
                <a:spcPct val="90000"/>
              </a:lnSpc>
              <a:defRPr/>
            </a:pPr>
            <a:r>
              <a:rPr lang="en-US" sz="2400" kern="0" dirty="0" smtClean="0">
                <a:cs typeface="Arial" pitchFamily="34" charset="0"/>
              </a:rPr>
              <a:t>The technology uses existing wiring, making this method very attractive in reaching remote, hard to reach meters.</a:t>
            </a:r>
            <a:endParaRPr lang="el-GR" sz="2400" kern="0" dirty="0">
              <a:cs typeface="Arial" pitchFamily="34" charset="0"/>
            </a:endParaRPr>
          </a:p>
        </p:txBody>
      </p:sp>
    </p:spTree>
    <p:extLst>
      <p:ext uri="{BB962C8B-B14F-4D97-AF65-F5344CB8AC3E}">
        <p14:creationId xmlns:p14="http://schemas.microsoft.com/office/powerpoint/2010/main" val="3444553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a:solidFill>
                  <a:schemeClr val="bg1"/>
                </a:solidFill>
              </a:rPr>
              <a:t>Power Line Carrier (PLC) Communications</a:t>
            </a:r>
            <a:endParaRPr lang="en-US" altLang="en-US" sz="3000" dirty="0" smtClean="0">
              <a:solidFill>
                <a:schemeClr val="bg1"/>
              </a:solidFill>
            </a:endParaRPr>
          </a:p>
        </p:txBody>
      </p:sp>
      <p:sp>
        <p:nvSpPr>
          <p:cNvPr id="3" name="Rectangle 3"/>
          <p:cNvSpPr txBox="1">
            <a:spLocks noChangeArrowheads="1"/>
          </p:cNvSpPr>
          <p:nvPr/>
        </p:nvSpPr>
        <p:spPr bwMode="auto">
          <a:xfrm>
            <a:off x="539750" y="1465263"/>
            <a:ext cx="80645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eaLnBrk="1" hangingPunct="1">
              <a:lnSpc>
                <a:spcPct val="90000"/>
              </a:lnSpc>
              <a:buNone/>
              <a:defRPr/>
            </a:pPr>
            <a:r>
              <a:rPr lang="en-US" sz="2000" kern="0" dirty="0">
                <a:cs typeface="Arial" pitchFamily="34" charset="0"/>
              </a:rPr>
              <a:t>Challenges </a:t>
            </a:r>
            <a:r>
              <a:rPr lang="en-US" sz="2000" kern="0" dirty="0" smtClean="0">
                <a:cs typeface="Arial" pitchFamily="34" charset="0"/>
              </a:rPr>
              <a:t>in testing: </a:t>
            </a:r>
          </a:p>
          <a:p>
            <a:pPr marL="400050" eaLnBrk="1" hangingPunct="1">
              <a:lnSpc>
                <a:spcPct val="90000"/>
              </a:lnSpc>
              <a:defRPr/>
            </a:pPr>
            <a:r>
              <a:rPr lang="en-US" sz="2000" kern="0" dirty="0" smtClean="0">
                <a:cs typeface="Arial" pitchFamily="34" charset="0"/>
              </a:rPr>
              <a:t>PLC testing is simplest for the utilities when the meters can be reached directly through the powerline in the meter shop using either the existing infrastructure (i.e. the transmitters already on the powerlines) or through a signal simulator plugged into the shop’s power lines. </a:t>
            </a:r>
          </a:p>
          <a:p>
            <a:pPr marL="800100" lvl="1" eaLnBrk="1" hangingPunct="1">
              <a:lnSpc>
                <a:spcPct val="90000"/>
              </a:lnSpc>
              <a:defRPr/>
            </a:pPr>
            <a:r>
              <a:rPr lang="en-US" sz="2000" kern="0" dirty="0" smtClean="0">
                <a:cs typeface="Arial" pitchFamily="34" charset="0"/>
              </a:rPr>
              <a:t>Testing PLC using standard MQB and Test board technology requires that the test equipment be able to not only do the job that it was intended to do, but also be able to allow the passage of the PLC signals through to the meter. </a:t>
            </a:r>
          </a:p>
          <a:p>
            <a:pPr marL="800100" lvl="1" eaLnBrk="1" hangingPunct="1">
              <a:lnSpc>
                <a:spcPct val="90000"/>
              </a:lnSpc>
              <a:defRPr/>
            </a:pPr>
            <a:r>
              <a:rPr lang="en-US" sz="2000" kern="0" dirty="0" smtClean="0">
                <a:cs typeface="Arial" pitchFamily="34" charset="0"/>
              </a:rPr>
              <a:t>Typical modern test boards do not have a single pathway from the power line to the meter socket. They use the incoming power from the wall socket to energize their electronics and digital power circuits that are used to re-create metered services. </a:t>
            </a:r>
          </a:p>
        </p:txBody>
      </p:sp>
    </p:spTree>
    <p:extLst>
      <p:ext uri="{BB962C8B-B14F-4D97-AF65-F5344CB8AC3E}">
        <p14:creationId xmlns:p14="http://schemas.microsoft.com/office/powerpoint/2010/main" val="745857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a:solidFill>
                  <a:schemeClr val="bg1"/>
                </a:solidFill>
              </a:rPr>
              <a:t>Power Line Carrier (PLC) Communications</a:t>
            </a:r>
            <a:endParaRPr lang="en-US" altLang="en-US" sz="3000" dirty="0" smtClean="0">
              <a:solidFill>
                <a:schemeClr val="bg1"/>
              </a:solidFill>
            </a:endParaRPr>
          </a:p>
        </p:txBody>
      </p:sp>
      <p:sp>
        <p:nvSpPr>
          <p:cNvPr id="3" name="Rectangle 3"/>
          <p:cNvSpPr txBox="1">
            <a:spLocks noChangeArrowheads="1"/>
          </p:cNvSpPr>
          <p:nvPr/>
        </p:nvSpPr>
        <p:spPr bwMode="auto">
          <a:xfrm>
            <a:off x="539750" y="1465263"/>
            <a:ext cx="80645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eaLnBrk="1" hangingPunct="1">
              <a:lnSpc>
                <a:spcPct val="90000"/>
              </a:lnSpc>
              <a:buNone/>
              <a:defRPr/>
            </a:pPr>
            <a:r>
              <a:rPr lang="en-US" sz="2000" kern="0" dirty="0">
                <a:cs typeface="Arial" pitchFamily="34" charset="0"/>
              </a:rPr>
              <a:t>Challenges </a:t>
            </a:r>
            <a:r>
              <a:rPr lang="en-US" sz="2000" kern="0" dirty="0" smtClean="0">
                <a:cs typeface="Arial" pitchFamily="34" charset="0"/>
              </a:rPr>
              <a:t>in testing: </a:t>
            </a:r>
          </a:p>
          <a:p>
            <a:pPr marL="400050" eaLnBrk="1" hangingPunct="1">
              <a:lnSpc>
                <a:spcPct val="90000"/>
              </a:lnSpc>
              <a:defRPr/>
            </a:pPr>
            <a:r>
              <a:rPr lang="en-US" sz="2000" kern="0" dirty="0">
                <a:cs typeface="Arial" pitchFamily="34" charset="0"/>
              </a:rPr>
              <a:t>The nature of the PLC signal makes it nearly impossible to transmit through standard isolation </a:t>
            </a:r>
            <a:r>
              <a:rPr lang="en-US" sz="2000" kern="0" dirty="0" smtClean="0">
                <a:cs typeface="Arial" pitchFamily="34" charset="0"/>
              </a:rPr>
              <a:t>transformers found in meter test equipment. </a:t>
            </a:r>
          </a:p>
          <a:p>
            <a:pPr marL="800100" lvl="1" eaLnBrk="1" hangingPunct="1">
              <a:lnSpc>
                <a:spcPct val="90000"/>
              </a:lnSpc>
              <a:defRPr/>
            </a:pPr>
            <a:r>
              <a:rPr lang="en-US" sz="2000" kern="0" dirty="0" smtClean="0">
                <a:cs typeface="Arial" pitchFamily="34" charset="0"/>
              </a:rPr>
              <a:t>Because of this difficulty, the test equipment needs to make a completely separate, non-isolated connection between the wall outlet and the meter socket. </a:t>
            </a:r>
          </a:p>
          <a:p>
            <a:pPr marL="800100" lvl="1" eaLnBrk="1" hangingPunct="1">
              <a:lnSpc>
                <a:spcPct val="90000"/>
              </a:lnSpc>
              <a:defRPr/>
            </a:pPr>
            <a:r>
              <a:rPr lang="en-US" sz="2000" kern="0" dirty="0" smtClean="0">
                <a:cs typeface="Arial" pitchFamily="34" charset="0"/>
              </a:rPr>
              <a:t>Since PLC communications can be used on a number of single phase and polyphase meter forms, some amount of voltage translation is necessary. Normally, this is done through step-up isolation transformer. For PLC testing, autotransformers have to be applied so that there is a direct line from the meter transponder to the PLC communications equipment.  </a:t>
            </a:r>
            <a:endParaRPr lang="en-US" sz="2000" kern="0" dirty="0">
              <a:cs typeface="Arial" pitchFamily="34" charset="0"/>
            </a:endParaRPr>
          </a:p>
        </p:txBody>
      </p:sp>
    </p:spTree>
    <p:extLst>
      <p:ext uri="{BB962C8B-B14F-4D97-AF65-F5344CB8AC3E}">
        <p14:creationId xmlns:p14="http://schemas.microsoft.com/office/powerpoint/2010/main" val="3709499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a:solidFill>
                  <a:schemeClr val="bg1"/>
                </a:solidFill>
              </a:rPr>
              <a:t>Power Line Carrier (PLC) Communications</a:t>
            </a:r>
            <a:endParaRPr lang="en-US" altLang="en-US" sz="3000" dirty="0" smtClean="0">
              <a:solidFill>
                <a:schemeClr val="bg1"/>
              </a:solidFill>
            </a:endParaRPr>
          </a:p>
        </p:txBody>
      </p:sp>
      <p:sp>
        <p:nvSpPr>
          <p:cNvPr id="3" name="Rectangle 3"/>
          <p:cNvSpPr txBox="1">
            <a:spLocks noChangeArrowheads="1"/>
          </p:cNvSpPr>
          <p:nvPr/>
        </p:nvSpPr>
        <p:spPr bwMode="auto">
          <a:xfrm>
            <a:off x="539750" y="1465263"/>
            <a:ext cx="8064500"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eaLnBrk="1" hangingPunct="1">
              <a:lnSpc>
                <a:spcPct val="90000"/>
              </a:lnSpc>
              <a:buNone/>
              <a:defRPr/>
            </a:pPr>
            <a:r>
              <a:rPr lang="en-US" sz="2000" kern="0" dirty="0" smtClean="0">
                <a:cs typeface="Arial" pitchFamily="34" charset="0"/>
              </a:rPr>
              <a:t>Challenges in testing: </a:t>
            </a:r>
          </a:p>
          <a:p>
            <a:pPr marL="400050" eaLnBrk="1" hangingPunct="1">
              <a:lnSpc>
                <a:spcPct val="90000"/>
              </a:lnSpc>
              <a:defRPr/>
            </a:pPr>
            <a:r>
              <a:rPr lang="en-US" sz="2000" kern="0" dirty="0" smtClean="0">
                <a:cs typeface="Arial" pitchFamily="34" charset="0"/>
              </a:rPr>
              <a:t>PLC </a:t>
            </a:r>
            <a:r>
              <a:rPr lang="en-US" sz="2000" kern="0" dirty="0">
                <a:cs typeface="Arial" pitchFamily="34" charset="0"/>
              </a:rPr>
              <a:t>signals can draw upwards of 50A through the line during communication transactions. </a:t>
            </a:r>
            <a:endParaRPr lang="en-US" sz="2000" kern="0" dirty="0" smtClean="0">
              <a:cs typeface="Arial" pitchFamily="34" charset="0"/>
            </a:endParaRPr>
          </a:p>
          <a:p>
            <a:pPr marL="800100" lvl="1" eaLnBrk="1" hangingPunct="1">
              <a:lnSpc>
                <a:spcPct val="90000"/>
              </a:lnSpc>
              <a:defRPr/>
            </a:pPr>
            <a:r>
              <a:rPr lang="en-US" sz="2000" kern="0" dirty="0" smtClean="0">
                <a:cs typeface="Arial" pitchFamily="34" charset="0"/>
              </a:rPr>
              <a:t>Though these high currents are typically of short duration, the wiring and circuit protection on the test equipment have to take this current draw into consideration, while ensuring that the equipment is adequately protected during normal operations.</a:t>
            </a:r>
          </a:p>
          <a:p>
            <a:pPr marL="400050" eaLnBrk="1" hangingPunct="1">
              <a:lnSpc>
                <a:spcPct val="90000"/>
              </a:lnSpc>
              <a:defRPr/>
            </a:pPr>
            <a:r>
              <a:rPr lang="en-US" sz="2000" kern="0" dirty="0" smtClean="0">
                <a:cs typeface="Arial" pitchFamily="34" charset="0"/>
              </a:rPr>
              <a:t>Test equipment is designed to test all meter forms from all manufacturers. Depending on the meter form and manufacturer, the PLC transceivers may be wired between different points on the meter.</a:t>
            </a:r>
          </a:p>
          <a:p>
            <a:pPr marL="800100" lvl="1" eaLnBrk="1" hangingPunct="1">
              <a:lnSpc>
                <a:spcPct val="90000"/>
              </a:lnSpc>
              <a:defRPr/>
            </a:pPr>
            <a:r>
              <a:rPr lang="en-US" sz="2000" kern="0" dirty="0" smtClean="0">
                <a:cs typeface="Arial" pitchFamily="34" charset="0"/>
              </a:rPr>
              <a:t>Utilities order their meters with PLC capability and can choose, at times, different configurations. Typically, the transceivers can be wired either line to line or line to neutral. The option of where to connect the power line to the meter socket by the test equipment has to take this option into account. </a:t>
            </a:r>
          </a:p>
          <a:p>
            <a:pPr marL="800100" lvl="1" eaLnBrk="1" hangingPunct="1">
              <a:lnSpc>
                <a:spcPct val="90000"/>
              </a:lnSpc>
              <a:defRPr/>
            </a:pPr>
            <a:endParaRPr lang="en-US" sz="2000" kern="0" dirty="0">
              <a:cs typeface="Arial" pitchFamily="34" charset="0"/>
            </a:endParaRPr>
          </a:p>
        </p:txBody>
      </p:sp>
    </p:spTree>
    <p:extLst>
      <p:ext uri="{BB962C8B-B14F-4D97-AF65-F5344CB8AC3E}">
        <p14:creationId xmlns:p14="http://schemas.microsoft.com/office/powerpoint/2010/main" val="766695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3400" y="1639888"/>
            <a:ext cx="8153400" cy="4191000"/>
          </a:xfrm>
          <a:solidFill>
            <a:srgbClr val="FFFFFF"/>
          </a:solidFill>
        </p:spPr>
        <p:txBody>
          <a:bodyPr/>
          <a:lstStyle/>
          <a:p>
            <a:pPr marL="0" indent="0" eaLnBrk="1" hangingPunct="1">
              <a:lnSpc>
                <a:spcPct val="80000"/>
              </a:lnSpc>
              <a:spcAft>
                <a:spcPts val="600"/>
              </a:spcAft>
              <a:buFontTx/>
              <a:buNone/>
              <a:defRPr/>
            </a:pPr>
            <a:endParaRPr lang="en-US" altLang="en-US" sz="2000" dirty="0" smtClean="0"/>
          </a:p>
          <a:p>
            <a:pPr marL="0" indent="0" eaLnBrk="1" hangingPunct="1">
              <a:lnSpc>
                <a:spcPct val="80000"/>
              </a:lnSpc>
              <a:spcAft>
                <a:spcPts val="600"/>
              </a:spcAft>
              <a:buFontTx/>
              <a:buNone/>
              <a:defRPr/>
            </a:pPr>
            <a:endParaRPr lang="en-US" altLang="en-US" sz="2000" dirty="0" smtClean="0"/>
          </a:p>
          <a:p>
            <a:pPr eaLnBrk="1" hangingPunct="1">
              <a:lnSpc>
                <a:spcPct val="80000"/>
              </a:lnSpc>
              <a:spcAft>
                <a:spcPts val="0"/>
              </a:spcAft>
              <a:defRPr/>
            </a:pPr>
            <a:endParaRPr lang="en-US" altLang="en-US" sz="2000" dirty="0" smtClean="0"/>
          </a:p>
        </p:txBody>
      </p:sp>
      <p:sp>
        <p:nvSpPr>
          <p:cNvPr id="4099"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Remote Communications – Radio (RF)</a:t>
            </a:r>
          </a:p>
        </p:txBody>
      </p:sp>
      <p:sp>
        <p:nvSpPr>
          <p:cNvPr id="4100" name="TextBox 2"/>
          <p:cNvSpPr txBox="1">
            <a:spLocks noChangeArrowheads="1"/>
          </p:cNvSpPr>
          <p:nvPr/>
        </p:nvSpPr>
        <p:spPr bwMode="auto">
          <a:xfrm>
            <a:off x="533400" y="1676400"/>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en-US" sz="2000" dirty="0"/>
              <a:t>The </a:t>
            </a:r>
            <a:r>
              <a:rPr lang="en-US" sz="2000" dirty="0" smtClean="0"/>
              <a:t>next form </a:t>
            </a:r>
            <a:r>
              <a:rPr lang="en-US" sz="2000" dirty="0"/>
              <a:t>of remote communications that we are going to talk about is </a:t>
            </a:r>
            <a:r>
              <a:rPr lang="en-US" sz="2000" dirty="0" smtClean="0"/>
              <a:t>Radio, </a:t>
            </a:r>
            <a:r>
              <a:rPr lang="en-US" sz="2000" dirty="0"/>
              <a:t>or </a:t>
            </a:r>
            <a:r>
              <a:rPr lang="en-US" sz="2000" dirty="0" smtClean="0"/>
              <a:t>wireless network </a:t>
            </a:r>
            <a:r>
              <a:rPr lang="en-US" sz="2000" dirty="0"/>
              <a:t>communications. This mode of communication uses </a:t>
            </a:r>
            <a:r>
              <a:rPr lang="en-US" sz="2000" dirty="0" smtClean="0"/>
              <a:t>high frequency radio waves </a:t>
            </a:r>
            <a:r>
              <a:rPr lang="en-US" sz="2000" dirty="0"/>
              <a:t>to talk to the meters.</a:t>
            </a:r>
          </a:p>
          <a:p>
            <a:pPr>
              <a:buNone/>
            </a:pPr>
            <a:endParaRPr lang="en-US" sz="2000" dirty="0"/>
          </a:p>
          <a:p>
            <a:pPr>
              <a:buNone/>
            </a:pPr>
            <a:r>
              <a:rPr lang="en-US" sz="2000" dirty="0" smtClean="0"/>
              <a:t>This method is by far the most popular of the AMI communications methods and provides the ability to talk to large numbers of energy meters at the same time. </a:t>
            </a:r>
            <a:endParaRPr lang="en-US" sz="2000" dirty="0"/>
          </a:p>
          <a:p>
            <a:pPr>
              <a:buNone/>
            </a:pPr>
            <a:endParaRPr lang="en-US" sz="2000" dirty="0"/>
          </a:p>
          <a:p>
            <a:pPr>
              <a:buNone/>
            </a:pPr>
            <a:r>
              <a:rPr lang="en-US" sz="2000" dirty="0" smtClean="0"/>
              <a:t>The basic technology involved in this method is to communicate from a head-end computer system to various distributed multichannel transceivers, known as collectors, which then communicate over the air to a group of meters. </a:t>
            </a:r>
            <a:endParaRPr lang="en-US" sz="2000" dirty="0"/>
          </a:p>
        </p:txBody>
      </p:sp>
    </p:spTree>
    <p:extLst>
      <p:ext uri="{BB962C8B-B14F-4D97-AF65-F5344CB8AC3E}">
        <p14:creationId xmlns:p14="http://schemas.microsoft.com/office/powerpoint/2010/main" val="2018093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Remote Communications – Radio (RF)</a:t>
            </a:r>
          </a:p>
        </p:txBody>
      </p:sp>
      <p:sp>
        <p:nvSpPr>
          <p:cNvPr id="4100" name="TextBox 2"/>
          <p:cNvSpPr txBox="1">
            <a:spLocks noChangeArrowheads="1"/>
          </p:cNvSpPr>
          <p:nvPr/>
        </p:nvSpPr>
        <p:spPr bwMode="auto">
          <a:xfrm>
            <a:off x="457200" y="1600200"/>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0"/>
              </a:spcBef>
              <a:buNone/>
            </a:pPr>
            <a:r>
              <a:rPr lang="en-US" sz="1800" dirty="0" smtClean="0"/>
              <a:t>There are two main types of radio networking employed. The first is called Point to Multipoint (P2MP) and the second is a mesh network.</a:t>
            </a:r>
          </a:p>
          <a:p>
            <a:pPr>
              <a:spcBef>
                <a:spcPts val="0"/>
              </a:spcBef>
              <a:buNone/>
            </a:pPr>
            <a:endParaRPr lang="en-US" sz="1800" dirty="0"/>
          </a:p>
          <a:p>
            <a:pPr>
              <a:spcBef>
                <a:spcPts val="0"/>
              </a:spcBef>
              <a:buNone/>
            </a:pPr>
            <a:r>
              <a:rPr lang="en-US" sz="1800" dirty="0" smtClean="0"/>
              <a:t>P2MP employs a central </a:t>
            </a:r>
            <a:r>
              <a:rPr lang="en-US" sz="1800" dirty="0"/>
              <a:t>antenna or antenna array </a:t>
            </a:r>
            <a:r>
              <a:rPr lang="en-US" sz="1800" dirty="0" smtClean="0"/>
              <a:t>that broadcasts </a:t>
            </a:r>
            <a:r>
              <a:rPr lang="en-US" sz="1800" dirty="0"/>
              <a:t>to several receiving antennas </a:t>
            </a:r>
            <a:r>
              <a:rPr lang="en-US" sz="1800" dirty="0" smtClean="0"/>
              <a:t>in the meters. This method is typically employed in fairly dense areas. They are also much less susceptible to RF noise, since they reside in licensed frequency bands.</a:t>
            </a:r>
          </a:p>
          <a:p>
            <a:pPr>
              <a:spcBef>
                <a:spcPts val="0"/>
              </a:spcBef>
              <a:buNone/>
            </a:pPr>
            <a:endParaRPr lang="en-US" sz="1800" dirty="0"/>
          </a:p>
          <a:p>
            <a:pPr>
              <a:spcBef>
                <a:spcPts val="0"/>
              </a:spcBef>
              <a:buNone/>
            </a:pPr>
            <a:r>
              <a:rPr lang="en-US" sz="1800" dirty="0" smtClean="0"/>
              <a:t>In Mesh networking, the communication to and from the meters is done through the construction of a mesh, which allows for multiple pathways and redundancies for each meter or group of meters to communicate back to the collectors and the head end system. Mesh networks operate in unlicensed frequency bands</a:t>
            </a:r>
            <a:endParaRPr lang="en-US" sz="1800" dirty="0"/>
          </a:p>
          <a:p>
            <a:pPr>
              <a:spcBef>
                <a:spcPts val="0"/>
              </a:spcBef>
              <a:buNone/>
            </a:pPr>
            <a:endParaRPr lang="en-US" sz="1800" dirty="0"/>
          </a:p>
          <a:p>
            <a:pPr>
              <a:spcBef>
                <a:spcPts val="0"/>
              </a:spcBef>
              <a:buNone/>
            </a:pPr>
            <a:r>
              <a:rPr lang="en-US" sz="1800" dirty="0"/>
              <a:t>Though this type of communication has a number of benefits, there are a number of difficulties in </a:t>
            </a:r>
            <a:r>
              <a:rPr lang="en-US" sz="1800" dirty="0" smtClean="0"/>
              <a:t>implementing </a:t>
            </a:r>
            <a:r>
              <a:rPr lang="en-US" sz="1800" dirty="0"/>
              <a:t>this type of communications in </a:t>
            </a:r>
            <a:r>
              <a:rPr lang="en-US" sz="1800" dirty="0" smtClean="0"/>
              <a:t>the field… </a:t>
            </a:r>
            <a:endParaRPr lang="en-US" sz="1800" dirty="0"/>
          </a:p>
        </p:txBody>
      </p:sp>
    </p:spTree>
    <p:extLst>
      <p:ext uri="{BB962C8B-B14F-4D97-AF65-F5344CB8AC3E}">
        <p14:creationId xmlns:p14="http://schemas.microsoft.com/office/powerpoint/2010/main" val="1597419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3400" y="1639888"/>
            <a:ext cx="8153400" cy="4191000"/>
          </a:xfrm>
          <a:solidFill>
            <a:srgbClr val="FFFFFF"/>
          </a:solidFill>
        </p:spPr>
        <p:txBody>
          <a:bodyPr/>
          <a:lstStyle/>
          <a:p>
            <a:pPr marL="0" indent="0" eaLnBrk="1" hangingPunct="1">
              <a:lnSpc>
                <a:spcPct val="80000"/>
              </a:lnSpc>
              <a:spcAft>
                <a:spcPts val="600"/>
              </a:spcAft>
              <a:buFontTx/>
              <a:buNone/>
              <a:defRPr/>
            </a:pPr>
            <a:endParaRPr lang="en-US" altLang="en-US" sz="2000" dirty="0" smtClean="0"/>
          </a:p>
          <a:p>
            <a:pPr marL="0" indent="0" eaLnBrk="1" hangingPunct="1">
              <a:lnSpc>
                <a:spcPct val="80000"/>
              </a:lnSpc>
              <a:spcAft>
                <a:spcPts val="600"/>
              </a:spcAft>
              <a:buFontTx/>
              <a:buNone/>
              <a:defRPr/>
            </a:pPr>
            <a:endParaRPr lang="en-US" altLang="en-US" sz="2000" dirty="0" smtClean="0"/>
          </a:p>
          <a:p>
            <a:pPr eaLnBrk="1" hangingPunct="1">
              <a:lnSpc>
                <a:spcPct val="80000"/>
              </a:lnSpc>
              <a:spcAft>
                <a:spcPts val="0"/>
              </a:spcAft>
              <a:defRPr/>
            </a:pPr>
            <a:endParaRPr lang="en-US" altLang="en-US" sz="2000" dirty="0" smtClean="0"/>
          </a:p>
        </p:txBody>
      </p:sp>
      <p:sp>
        <p:nvSpPr>
          <p:cNvPr id="4099"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Remote Communications – Radio (RF)</a:t>
            </a:r>
          </a:p>
        </p:txBody>
      </p:sp>
      <p:sp>
        <p:nvSpPr>
          <p:cNvPr id="4100" name="TextBox 2"/>
          <p:cNvSpPr txBox="1">
            <a:spLocks noChangeArrowheads="1"/>
          </p:cNvSpPr>
          <p:nvPr/>
        </p:nvSpPr>
        <p:spPr bwMode="auto">
          <a:xfrm>
            <a:off x="533400" y="1676400"/>
            <a:ext cx="82296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7150" indent="0" eaLnBrk="1" hangingPunct="1">
              <a:lnSpc>
                <a:spcPct val="90000"/>
              </a:lnSpc>
              <a:buNone/>
              <a:defRPr/>
            </a:pPr>
            <a:r>
              <a:rPr lang="en-US" sz="2000" kern="0" dirty="0">
                <a:cs typeface="Arial" pitchFamily="34" charset="0"/>
              </a:rPr>
              <a:t>Benefits: </a:t>
            </a:r>
          </a:p>
          <a:p>
            <a:pPr marL="342900" indent="-342900"/>
            <a:r>
              <a:rPr lang="en-US" sz="2000" dirty="0" smtClean="0"/>
              <a:t>Radio communication can be done without the addition of communications wiring to each meter. </a:t>
            </a:r>
          </a:p>
          <a:p>
            <a:pPr marL="342900" indent="-342900"/>
            <a:r>
              <a:rPr lang="en-US" sz="2000" dirty="0" smtClean="0"/>
              <a:t>Mesh networks build in a great deal of redundancy if designed and planned properly. </a:t>
            </a:r>
          </a:p>
          <a:p>
            <a:pPr marL="342900" indent="-342900"/>
            <a:r>
              <a:rPr lang="en-US" sz="2000" dirty="0" smtClean="0"/>
              <a:t>Communication platforms have become quite stable and have expanded into devices other than just meters. This allows the utilities not only to talk to other devices and systems (Smart Cities), but to enhance and expand the meshes themselves.</a:t>
            </a:r>
            <a:endParaRPr lang="en-US" sz="2000" dirty="0"/>
          </a:p>
        </p:txBody>
      </p:sp>
    </p:spTree>
    <p:extLst>
      <p:ext uri="{BB962C8B-B14F-4D97-AF65-F5344CB8AC3E}">
        <p14:creationId xmlns:p14="http://schemas.microsoft.com/office/powerpoint/2010/main" val="3533061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Introduction </a:t>
            </a:r>
          </a:p>
        </p:txBody>
      </p:sp>
      <p:sp>
        <p:nvSpPr>
          <p:cNvPr id="3075" name="Rectangle 3"/>
          <p:cNvSpPr>
            <a:spLocks noGrp="1" noChangeArrowheads="1"/>
          </p:cNvSpPr>
          <p:nvPr>
            <p:ph type="body" idx="1"/>
          </p:nvPr>
        </p:nvSpPr>
        <p:spPr>
          <a:xfrm>
            <a:off x="457200" y="1752600"/>
            <a:ext cx="8229600" cy="4114800"/>
          </a:xfrm>
          <a:solidFill>
            <a:srgbClr val="FFFFFF"/>
          </a:solidFill>
        </p:spPr>
        <p:txBody>
          <a:bodyPr/>
          <a:lstStyle/>
          <a:p>
            <a:pPr marL="0" indent="0" eaLnBrk="1" hangingPunct="1">
              <a:lnSpc>
                <a:spcPct val="80000"/>
              </a:lnSpc>
              <a:spcAft>
                <a:spcPct val="100000"/>
              </a:spcAft>
              <a:buNone/>
            </a:pPr>
            <a:r>
              <a:rPr lang="en-US" altLang="en-US" sz="2000" dirty="0" smtClean="0"/>
              <a:t>Today we are going to review different methods of communicating to your meters, the reasons for them, and some of the testing and challenges related to each. </a:t>
            </a:r>
            <a:endParaRPr lang="en-US" altLang="en-US" sz="2000" dirty="0"/>
          </a:p>
          <a:p>
            <a:pPr marL="0" indent="0" eaLnBrk="1" hangingPunct="1">
              <a:spcBef>
                <a:spcPts val="0"/>
              </a:spcBef>
              <a:spcAft>
                <a:spcPts val="600"/>
              </a:spcAft>
              <a:buNone/>
            </a:pPr>
            <a:r>
              <a:rPr lang="en-US" altLang="en-US" sz="2000" dirty="0"/>
              <a:t>We will </a:t>
            </a:r>
            <a:r>
              <a:rPr lang="en-US" altLang="en-US" sz="2000" dirty="0" smtClean="0"/>
              <a:t>discuss the following: 	</a:t>
            </a:r>
          </a:p>
          <a:p>
            <a:pPr eaLnBrk="1" hangingPunct="1">
              <a:spcBef>
                <a:spcPts val="0"/>
              </a:spcBef>
              <a:spcAft>
                <a:spcPts val="600"/>
              </a:spcAft>
            </a:pPr>
            <a:r>
              <a:rPr lang="en-US" altLang="en-US" sz="2000" dirty="0" smtClean="0"/>
              <a:t>Optical port communications</a:t>
            </a:r>
          </a:p>
          <a:p>
            <a:pPr eaLnBrk="1" hangingPunct="1">
              <a:spcBef>
                <a:spcPts val="0"/>
              </a:spcBef>
              <a:spcAft>
                <a:spcPts val="600"/>
              </a:spcAft>
            </a:pPr>
            <a:r>
              <a:rPr lang="en-US" altLang="en-US" sz="2000" dirty="0"/>
              <a:t>PLC communications, applications and testing</a:t>
            </a:r>
          </a:p>
          <a:p>
            <a:pPr eaLnBrk="1" hangingPunct="1">
              <a:spcBef>
                <a:spcPts val="0"/>
              </a:spcBef>
              <a:spcAft>
                <a:spcPts val="600"/>
              </a:spcAft>
            </a:pPr>
            <a:r>
              <a:rPr lang="en-US" altLang="en-US" sz="2000" dirty="0" smtClean="0"/>
              <a:t>AMI/AMR programs and radio mesh networks</a:t>
            </a:r>
          </a:p>
          <a:p>
            <a:pPr eaLnBrk="1" hangingPunct="1">
              <a:spcBef>
                <a:spcPts val="0"/>
              </a:spcBef>
              <a:spcAft>
                <a:spcPts val="600"/>
              </a:spcAft>
            </a:pPr>
            <a:r>
              <a:rPr lang="en-US" altLang="en-US" sz="2000" dirty="0" smtClean="0"/>
              <a:t>Other devices and methods to help with hard to reach meters</a:t>
            </a:r>
          </a:p>
          <a:p>
            <a:pPr eaLnBrk="1" hangingPunct="1">
              <a:spcBef>
                <a:spcPts val="0"/>
              </a:spcBef>
              <a:spcAft>
                <a:spcPts val="600"/>
              </a:spcAft>
            </a:pPr>
            <a:endParaRPr lang="en-US" altLang="en-US" sz="2000" dirty="0"/>
          </a:p>
          <a:p>
            <a:pPr marL="0" indent="0" eaLnBrk="1" hangingPunct="1">
              <a:spcBef>
                <a:spcPts val="0"/>
              </a:spcBef>
              <a:spcAft>
                <a:spcPts val="600"/>
              </a:spcAft>
              <a:buNone/>
            </a:pPr>
            <a:r>
              <a:rPr lang="en-US" altLang="en-US" sz="2000" dirty="0" smtClean="0"/>
              <a:t>…but first, a little bit about why we need to talk to meters</a:t>
            </a:r>
          </a:p>
          <a:p>
            <a:pPr marL="0" indent="0" eaLnBrk="1" hangingPunct="1">
              <a:spcBef>
                <a:spcPts val="0"/>
              </a:spcBef>
              <a:spcAft>
                <a:spcPts val="600"/>
              </a:spcAft>
              <a:buNone/>
            </a:pPr>
            <a:endParaRPr lang="en-US" altLang="en-US" sz="2000" dirty="0"/>
          </a:p>
          <a:p>
            <a:pPr marL="0" indent="0" eaLnBrk="1" hangingPunct="1">
              <a:spcBef>
                <a:spcPts val="0"/>
              </a:spcBef>
              <a:spcAft>
                <a:spcPts val="600"/>
              </a:spcAft>
              <a:buNone/>
            </a:pPr>
            <a:endParaRPr lang="en-US" altLang="en-US" sz="2000" dirty="0"/>
          </a:p>
          <a:p>
            <a:pPr marL="0" indent="0" eaLnBrk="1" hangingPunct="1">
              <a:spcBef>
                <a:spcPts val="0"/>
              </a:spcBef>
              <a:spcAft>
                <a:spcPts val="600"/>
              </a:spcAft>
              <a:buNone/>
            </a:pPr>
            <a:endParaRPr lang="en-US" alt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3400" y="1639888"/>
            <a:ext cx="8153400" cy="4191000"/>
          </a:xfrm>
          <a:solidFill>
            <a:srgbClr val="FFFFFF"/>
          </a:solidFill>
        </p:spPr>
        <p:txBody>
          <a:bodyPr/>
          <a:lstStyle/>
          <a:p>
            <a:pPr marL="0" indent="0" eaLnBrk="1" hangingPunct="1">
              <a:lnSpc>
                <a:spcPct val="80000"/>
              </a:lnSpc>
              <a:spcAft>
                <a:spcPts val="600"/>
              </a:spcAft>
              <a:buFontTx/>
              <a:buNone/>
              <a:defRPr/>
            </a:pPr>
            <a:endParaRPr lang="en-US" altLang="en-US" sz="2000" dirty="0" smtClean="0"/>
          </a:p>
          <a:p>
            <a:pPr marL="0" indent="0" eaLnBrk="1" hangingPunct="1">
              <a:lnSpc>
                <a:spcPct val="80000"/>
              </a:lnSpc>
              <a:spcAft>
                <a:spcPts val="600"/>
              </a:spcAft>
              <a:buFontTx/>
              <a:buNone/>
              <a:defRPr/>
            </a:pPr>
            <a:endParaRPr lang="en-US" altLang="en-US" sz="2000" dirty="0" smtClean="0"/>
          </a:p>
          <a:p>
            <a:pPr eaLnBrk="1" hangingPunct="1">
              <a:lnSpc>
                <a:spcPct val="80000"/>
              </a:lnSpc>
              <a:spcAft>
                <a:spcPts val="0"/>
              </a:spcAft>
              <a:defRPr/>
            </a:pPr>
            <a:endParaRPr lang="en-US" altLang="en-US" sz="2000" dirty="0" smtClean="0"/>
          </a:p>
        </p:txBody>
      </p:sp>
      <p:sp>
        <p:nvSpPr>
          <p:cNvPr id="4099"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Remote Communications – Radio (RF)</a:t>
            </a:r>
          </a:p>
        </p:txBody>
      </p:sp>
      <p:sp>
        <p:nvSpPr>
          <p:cNvPr id="4100" name="TextBox 2"/>
          <p:cNvSpPr txBox="1">
            <a:spLocks noChangeArrowheads="1"/>
          </p:cNvSpPr>
          <p:nvPr/>
        </p:nvSpPr>
        <p:spPr bwMode="auto">
          <a:xfrm>
            <a:off x="533400" y="1676400"/>
            <a:ext cx="82296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7150" indent="0" eaLnBrk="1" hangingPunct="1">
              <a:lnSpc>
                <a:spcPct val="90000"/>
              </a:lnSpc>
              <a:buNone/>
              <a:defRPr/>
            </a:pPr>
            <a:r>
              <a:rPr lang="en-US" sz="2000" kern="0" dirty="0" smtClean="0">
                <a:cs typeface="Arial" pitchFamily="34" charset="0"/>
              </a:rPr>
              <a:t>Challenges: </a:t>
            </a:r>
            <a:endParaRPr lang="en-US" sz="2000" kern="0" dirty="0">
              <a:cs typeface="Arial" pitchFamily="34" charset="0"/>
            </a:endParaRPr>
          </a:p>
          <a:p>
            <a:pPr marL="342900" indent="-342900"/>
            <a:r>
              <a:rPr lang="en-US" sz="2000" dirty="0" smtClean="0"/>
              <a:t>With any AMI implementation, one of the main priorities (and challenges) is to maximize the number of meters reached by the system. </a:t>
            </a:r>
          </a:p>
          <a:p>
            <a:pPr marL="1085850" lvl="1" indent="-342900"/>
            <a:r>
              <a:rPr lang="en-US" sz="2000" dirty="0" smtClean="0"/>
              <a:t>The mesh type network employs somewhat low power radio communications and is reliant on multiple nodes within “earshot” to be able to not only reach remote locations, but have redundant pathways. </a:t>
            </a:r>
          </a:p>
          <a:p>
            <a:pPr marL="1085850" lvl="1" indent="-342900"/>
            <a:r>
              <a:rPr lang="en-US" sz="2000" dirty="0" smtClean="0"/>
              <a:t>It is imperative for the planners and installers of mesh networks to have the proper test equipment in order to properly place the meters and other devices in areas where they can reach other nodes. </a:t>
            </a:r>
          </a:p>
        </p:txBody>
      </p:sp>
    </p:spTree>
    <p:extLst>
      <p:ext uri="{BB962C8B-B14F-4D97-AF65-F5344CB8AC3E}">
        <p14:creationId xmlns:p14="http://schemas.microsoft.com/office/powerpoint/2010/main" val="3709579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Remote Communications – Radio (RF)</a:t>
            </a:r>
          </a:p>
        </p:txBody>
      </p:sp>
      <p:sp>
        <p:nvSpPr>
          <p:cNvPr id="4100" name="TextBox 2"/>
          <p:cNvSpPr txBox="1">
            <a:spLocks noChangeArrowheads="1"/>
          </p:cNvSpPr>
          <p:nvPr/>
        </p:nvSpPr>
        <p:spPr bwMode="auto">
          <a:xfrm>
            <a:off x="533400" y="1676400"/>
            <a:ext cx="82296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7150" indent="0" eaLnBrk="1" hangingPunct="1">
              <a:lnSpc>
                <a:spcPct val="90000"/>
              </a:lnSpc>
              <a:buNone/>
              <a:defRPr/>
            </a:pPr>
            <a:r>
              <a:rPr lang="en-US" sz="2000" kern="0" dirty="0" smtClean="0">
                <a:cs typeface="Arial" pitchFamily="34" charset="0"/>
              </a:rPr>
              <a:t>Challenges: </a:t>
            </a:r>
            <a:endParaRPr lang="en-US" sz="2000" kern="0" dirty="0">
              <a:cs typeface="Arial" pitchFamily="34" charset="0"/>
            </a:endParaRPr>
          </a:p>
          <a:p>
            <a:pPr marL="1085850" lvl="1" indent="-342900"/>
            <a:r>
              <a:rPr lang="en-US" sz="2000" dirty="0" smtClean="0"/>
              <a:t>At a minimum, a signal strength meter can be used to read the concentration and strength of a given frequency band in which the mesh network resides.</a:t>
            </a:r>
          </a:p>
          <a:p>
            <a:pPr marL="1085850" lvl="1" indent="-342900"/>
            <a:endParaRPr lang="en-US" sz="2000" dirty="0" smtClean="0"/>
          </a:p>
          <a:p>
            <a:pPr marL="1085850" lvl="1" indent="-342900"/>
            <a:endParaRPr lang="en-US" sz="2000" dirty="0"/>
          </a:p>
          <a:p>
            <a:pPr marL="1085850" lvl="1" indent="-342900"/>
            <a:endParaRPr lang="en-US" sz="2000" dirty="0"/>
          </a:p>
          <a:p>
            <a:pPr marL="1085850" lvl="1" indent="-342900"/>
            <a:endParaRPr lang="en-US" sz="2000" dirty="0" smtClean="0"/>
          </a:p>
          <a:p>
            <a:pPr marL="1085850" lvl="1" indent="-342900"/>
            <a:endParaRPr lang="en-US" sz="2000" dirty="0" smtClean="0"/>
          </a:p>
          <a:p>
            <a:pPr marL="1085850" lvl="1" indent="-342900"/>
            <a:r>
              <a:rPr lang="en-US" sz="2000" dirty="0" smtClean="0"/>
              <a:t>Though </a:t>
            </a:r>
            <a:r>
              <a:rPr lang="en-US" sz="2000" dirty="0"/>
              <a:t>this type of device is a good start, it becomes challenging when you are in an area where other devices and systems that have nothing to do with the meter network exist, but reside in the same RF band</a:t>
            </a:r>
            <a:r>
              <a:rPr lang="en-US" sz="2000" dirty="0" smtClean="0"/>
              <a:t>.</a:t>
            </a:r>
            <a:endParaRPr lang="en-US" sz="2000" dirty="0"/>
          </a:p>
        </p:txBody>
      </p:sp>
      <p:pic>
        <p:nvPicPr>
          <p:cNvPr id="5122" name="Picture 2" descr="\\AdventNAS\Advent\Tesco\Marketing DO NOT MOVE THIS FOLDER\Product images\1120 RF Meter\1120 Websi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53" b="7346"/>
          <a:stretch/>
        </p:blipFill>
        <p:spPr bwMode="auto">
          <a:xfrm>
            <a:off x="3581399" y="3017520"/>
            <a:ext cx="1971675"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848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Remote Communications – Radio (RF)</a:t>
            </a:r>
          </a:p>
        </p:txBody>
      </p:sp>
      <p:sp>
        <p:nvSpPr>
          <p:cNvPr id="4100" name="TextBox 2"/>
          <p:cNvSpPr txBox="1">
            <a:spLocks noChangeArrowheads="1"/>
          </p:cNvSpPr>
          <p:nvPr/>
        </p:nvSpPr>
        <p:spPr bwMode="auto">
          <a:xfrm>
            <a:off x="533400" y="1676400"/>
            <a:ext cx="822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7150" indent="0" eaLnBrk="1" hangingPunct="1">
              <a:lnSpc>
                <a:spcPct val="90000"/>
              </a:lnSpc>
              <a:buNone/>
              <a:defRPr/>
            </a:pPr>
            <a:r>
              <a:rPr lang="en-US" sz="2000" kern="0" dirty="0" smtClean="0">
                <a:cs typeface="Arial" pitchFamily="34" charset="0"/>
              </a:rPr>
              <a:t>Tools and methods: </a:t>
            </a:r>
            <a:endParaRPr lang="en-US" sz="2000" kern="0" dirty="0">
              <a:cs typeface="Arial" pitchFamily="34" charset="0"/>
            </a:endParaRPr>
          </a:p>
        </p:txBody>
      </p:sp>
      <p:pic>
        <p:nvPicPr>
          <p:cNvPr id="6146" name="Picture 2" descr="\\AdventNAS\Advent\Tesco\Marketing DO NOT MOVE THIS FOLDER\Product images\1160 Signal Strength Analyzer\116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0"/>
            <a:ext cx="2200196" cy="3124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67000" y="2438400"/>
            <a:ext cx="5791200" cy="2523768"/>
          </a:xfrm>
          <a:prstGeom prst="rect">
            <a:avLst/>
          </a:prstGeom>
          <a:noFill/>
        </p:spPr>
        <p:txBody>
          <a:bodyPr wrap="square" rtlCol="0">
            <a:spAutoFit/>
          </a:bodyPr>
          <a:lstStyle/>
          <a:p>
            <a:pPr marL="0" lvl="1"/>
            <a:r>
              <a:rPr lang="en-US" sz="2000" dirty="0" smtClean="0"/>
              <a:t>A signal strength </a:t>
            </a:r>
            <a:r>
              <a:rPr lang="en-US" sz="2000" dirty="0" smtClean="0"/>
              <a:t>analyzer </a:t>
            </a:r>
            <a:r>
              <a:rPr lang="en-US" sz="2000" dirty="0" smtClean="0"/>
              <a:t>of some sort is always helpful in deciding if a remote antennae will help or not and if so, where the remote antennae should go. The fall back is to simply take your best guess and put in an antennae.  In a true mesh, meters are sometimes installed simply to act as a “repeater”.</a:t>
            </a:r>
            <a:endParaRPr lang="en-US" sz="2000" dirty="0"/>
          </a:p>
          <a:p>
            <a:endParaRPr lang="en-US" dirty="0"/>
          </a:p>
        </p:txBody>
      </p:sp>
    </p:spTree>
    <p:extLst>
      <p:ext uri="{BB962C8B-B14F-4D97-AF65-F5344CB8AC3E}">
        <p14:creationId xmlns:p14="http://schemas.microsoft.com/office/powerpoint/2010/main" val="1699133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3400" y="1639888"/>
            <a:ext cx="8153400" cy="4191000"/>
          </a:xfrm>
          <a:solidFill>
            <a:srgbClr val="FFFFFF"/>
          </a:solidFill>
        </p:spPr>
        <p:txBody>
          <a:bodyPr/>
          <a:lstStyle/>
          <a:p>
            <a:pPr marL="0" indent="0" eaLnBrk="1" hangingPunct="1">
              <a:lnSpc>
                <a:spcPct val="80000"/>
              </a:lnSpc>
              <a:spcAft>
                <a:spcPts val="600"/>
              </a:spcAft>
              <a:buFontTx/>
              <a:buNone/>
              <a:defRPr/>
            </a:pPr>
            <a:endParaRPr lang="en-US" altLang="en-US" sz="2000" dirty="0" smtClean="0"/>
          </a:p>
          <a:p>
            <a:pPr marL="0" indent="0" eaLnBrk="1" hangingPunct="1">
              <a:lnSpc>
                <a:spcPct val="80000"/>
              </a:lnSpc>
              <a:spcAft>
                <a:spcPts val="600"/>
              </a:spcAft>
              <a:buFontTx/>
              <a:buNone/>
              <a:defRPr/>
            </a:pPr>
            <a:endParaRPr lang="en-US" altLang="en-US" sz="2000" dirty="0" smtClean="0"/>
          </a:p>
          <a:p>
            <a:pPr eaLnBrk="1" hangingPunct="1">
              <a:lnSpc>
                <a:spcPct val="80000"/>
              </a:lnSpc>
              <a:spcAft>
                <a:spcPts val="0"/>
              </a:spcAft>
              <a:defRPr/>
            </a:pPr>
            <a:endParaRPr lang="en-US" altLang="en-US" sz="2000" dirty="0" smtClean="0"/>
          </a:p>
        </p:txBody>
      </p:sp>
      <p:sp>
        <p:nvSpPr>
          <p:cNvPr id="4099"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Remote Communications – Radio (RF)</a:t>
            </a:r>
          </a:p>
        </p:txBody>
      </p:sp>
      <p:sp>
        <p:nvSpPr>
          <p:cNvPr id="4100" name="TextBox 2"/>
          <p:cNvSpPr txBox="1">
            <a:spLocks noChangeArrowheads="1"/>
          </p:cNvSpPr>
          <p:nvPr/>
        </p:nvSpPr>
        <p:spPr bwMode="auto">
          <a:xfrm>
            <a:off x="533400" y="1676400"/>
            <a:ext cx="82296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7150" indent="0" eaLnBrk="1" hangingPunct="1">
              <a:lnSpc>
                <a:spcPct val="90000"/>
              </a:lnSpc>
              <a:buNone/>
              <a:defRPr/>
            </a:pPr>
            <a:r>
              <a:rPr lang="en-US" sz="2000" kern="0" dirty="0" smtClean="0">
                <a:cs typeface="Arial" pitchFamily="34" charset="0"/>
              </a:rPr>
              <a:t>Challenges: </a:t>
            </a:r>
            <a:endParaRPr lang="en-US" sz="2000" kern="0" dirty="0">
              <a:cs typeface="Arial" pitchFamily="34" charset="0"/>
            </a:endParaRPr>
          </a:p>
          <a:p>
            <a:pPr marL="342900" indent="-342900"/>
            <a:r>
              <a:rPr lang="en-US" sz="2000" dirty="0" smtClean="0"/>
              <a:t>If a meter is just too remotely located, or there are other impediments to getting the signal to or from the meter, other methods may have to be used. </a:t>
            </a:r>
          </a:p>
          <a:p>
            <a:pPr marL="1085850" lvl="1" indent="-342900"/>
            <a:r>
              <a:rPr lang="en-US" sz="2000" dirty="0" smtClean="0"/>
              <a:t>As we discussed earlier, PLC communications can be used to reach hard to reach meters.</a:t>
            </a:r>
          </a:p>
          <a:p>
            <a:pPr marL="1085850" lvl="1" indent="-342900"/>
            <a:r>
              <a:rPr lang="en-US" sz="2000" dirty="0" smtClean="0"/>
              <a:t>Meters can have antennas connected to them and mounted remotely from the meter. </a:t>
            </a:r>
          </a:p>
          <a:p>
            <a:pPr marL="1085850" lvl="1" indent="-342900"/>
            <a:r>
              <a:rPr lang="en-US" sz="2000" dirty="0" smtClean="0"/>
              <a:t>Meters can be fitted with other communication technologies, such as cellular, ethernet, or even satellite. </a:t>
            </a:r>
            <a:endParaRPr lang="en-US" sz="2000" dirty="0"/>
          </a:p>
          <a:p>
            <a:pPr marL="1085850" lvl="1" indent="-342900"/>
            <a:r>
              <a:rPr lang="en-US" sz="2000" dirty="0" smtClean="0"/>
              <a:t>Adding any additional communications technologies to the meters is going to burden the utility with either having to track more SKU’s in their system, or the bigger cost of fitting all of the meters with multiple communications technology.</a:t>
            </a:r>
            <a:endParaRPr lang="en-US" sz="2000" dirty="0"/>
          </a:p>
        </p:txBody>
      </p:sp>
    </p:spTree>
    <p:extLst>
      <p:ext uri="{BB962C8B-B14F-4D97-AF65-F5344CB8AC3E}">
        <p14:creationId xmlns:p14="http://schemas.microsoft.com/office/powerpoint/2010/main" val="390951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Remote Communications – Radio (RF)</a:t>
            </a:r>
          </a:p>
        </p:txBody>
      </p:sp>
      <p:sp>
        <p:nvSpPr>
          <p:cNvPr id="4100" name="TextBox 2"/>
          <p:cNvSpPr txBox="1">
            <a:spLocks noChangeArrowheads="1"/>
          </p:cNvSpPr>
          <p:nvPr/>
        </p:nvSpPr>
        <p:spPr bwMode="auto">
          <a:xfrm>
            <a:off x="533400" y="1676400"/>
            <a:ext cx="82296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7150" indent="0" eaLnBrk="1" hangingPunct="1">
              <a:lnSpc>
                <a:spcPct val="90000"/>
              </a:lnSpc>
              <a:buNone/>
              <a:defRPr/>
            </a:pPr>
            <a:r>
              <a:rPr lang="en-US" sz="2000" kern="0" dirty="0" smtClean="0">
                <a:cs typeface="Arial" pitchFamily="34" charset="0"/>
              </a:rPr>
              <a:t>Challenges: </a:t>
            </a:r>
            <a:endParaRPr lang="en-US" sz="2000" kern="0" dirty="0">
              <a:cs typeface="Arial" pitchFamily="34" charset="0"/>
            </a:endParaRPr>
          </a:p>
          <a:p>
            <a:pPr marL="1085850" lvl="1" indent="-342900"/>
            <a:r>
              <a:rPr lang="en-US" sz="2000" dirty="0" smtClean="0"/>
              <a:t>As mentioned earlier, with the expansion of different protocols into other devices, those devices can be used to enlarge the area covered by the mesh. An example of this would be NLCs (Networked Lighting Controllers). These devices replace standard photocells on LED street lighting and have the radio NICs and protocols on board that allow the device to become part of the mesh. </a:t>
            </a:r>
            <a:endParaRPr lang="en-US" sz="2000" dirty="0"/>
          </a:p>
        </p:txBody>
      </p:sp>
    </p:spTree>
    <p:extLst>
      <p:ext uri="{BB962C8B-B14F-4D97-AF65-F5344CB8AC3E}">
        <p14:creationId xmlns:p14="http://schemas.microsoft.com/office/powerpoint/2010/main" val="1265254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Cellular Communications and the future</a:t>
            </a:r>
          </a:p>
        </p:txBody>
      </p:sp>
      <p:sp>
        <p:nvSpPr>
          <p:cNvPr id="4100" name="TextBox 2"/>
          <p:cNvSpPr txBox="1">
            <a:spLocks noChangeArrowheads="1"/>
          </p:cNvSpPr>
          <p:nvPr/>
        </p:nvSpPr>
        <p:spPr bwMode="auto">
          <a:xfrm>
            <a:off x="533400" y="1676400"/>
            <a:ext cx="8229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7150" indent="0" eaLnBrk="1" hangingPunct="1">
              <a:lnSpc>
                <a:spcPct val="90000"/>
              </a:lnSpc>
              <a:buNone/>
              <a:defRPr/>
            </a:pPr>
            <a:endParaRPr lang="en-US" sz="2000" kern="0" dirty="0" smtClean="0">
              <a:cs typeface="Arial" pitchFamily="34" charset="0"/>
            </a:endParaRPr>
          </a:p>
          <a:p>
            <a:pPr marL="400050" indent="-342900" eaLnBrk="1" hangingPunct="1">
              <a:lnSpc>
                <a:spcPct val="90000"/>
              </a:lnSpc>
              <a:defRPr/>
            </a:pPr>
            <a:r>
              <a:rPr lang="en-US" sz="3600" kern="0" dirty="0" smtClean="0">
                <a:cs typeface="Arial" pitchFamily="34" charset="0"/>
              </a:rPr>
              <a:t>Radio Frequency (RF)</a:t>
            </a:r>
          </a:p>
          <a:p>
            <a:pPr marL="400050" indent="-342900" eaLnBrk="1" hangingPunct="1">
              <a:lnSpc>
                <a:spcPct val="90000"/>
              </a:lnSpc>
              <a:defRPr/>
            </a:pPr>
            <a:endParaRPr lang="en-US" sz="3600" kern="0" dirty="0" smtClean="0">
              <a:cs typeface="Arial" pitchFamily="34" charset="0"/>
            </a:endParaRPr>
          </a:p>
          <a:p>
            <a:pPr marL="400050" indent="-342900" eaLnBrk="1" hangingPunct="1">
              <a:lnSpc>
                <a:spcPct val="90000"/>
              </a:lnSpc>
              <a:defRPr/>
            </a:pPr>
            <a:r>
              <a:rPr lang="en-US" sz="3600" kern="0" dirty="0" smtClean="0">
                <a:cs typeface="Arial" pitchFamily="34" charset="0"/>
              </a:rPr>
              <a:t>Power Line Carrier (PLC)</a:t>
            </a:r>
          </a:p>
          <a:p>
            <a:pPr marL="400050" indent="-342900" eaLnBrk="1" hangingPunct="1">
              <a:lnSpc>
                <a:spcPct val="90000"/>
              </a:lnSpc>
              <a:defRPr/>
            </a:pPr>
            <a:endParaRPr lang="en-US" sz="3600" kern="0" dirty="0" smtClean="0">
              <a:cs typeface="Arial" pitchFamily="34" charset="0"/>
            </a:endParaRPr>
          </a:p>
          <a:p>
            <a:pPr marL="400050" indent="-342900" eaLnBrk="1" hangingPunct="1">
              <a:lnSpc>
                <a:spcPct val="90000"/>
              </a:lnSpc>
              <a:defRPr/>
            </a:pPr>
            <a:r>
              <a:rPr lang="en-US" sz="3600" kern="0" dirty="0">
                <a:cs typeface="Arial" pitchFamily="34" charset="0"/>
              </a:rPr>
              <a:t>Cellular Communications</a:t>
            </a:r>
            <a:endParaRPr lang="en-US" sz="3600" dirty="0"/>
          </a:p>
        </p:txBody>
      </p:sp>
    </p:spTree>
    <p:extLst>
      <p:ext uri="{BB962C8B-B14F-4D97-AF65-F5344CB8AC3E}">
        <p14:creationId xmlns:p14="http://schemas.microsoft.com/office/powerpoint/2010/main" val="1342261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solidFill>
            <a:srgbClr val="FF0000"/>
          </a:solidFill>
        </p:spPr>
        <p:txBody>
          <a:bodyPr anchor="ctr"/>
          <a:lstStyle/>
          <a:p>
            <a:pPr algn="l" eaLnBrk="1" hangingPunct="1"/>
            <a:r>
              <a:rPr lang="en-US" altLang="en-US" sz="3000" b="1" dirty="0" smtClean="0">
                <a:solidFill>
                  <a:schemeClr val="bg1"/>
                </a:solidFill>
                <a:latin typeface="Arial" panose="020B0604020202020204" pitchFamily="34" charset="0"/>
                <a:cs typeface="Arial" panose="020B0604020202020204" pitchFamily="34" charset="0"/>
              </a:rPr>
              <a:t>              Questions and Discussion</a:t>
            </a:r>
            <a:r>
              <a:rPr lang="en-US" altLang="en-US" sz="4000" b="1" dirty="0" smtClean="0">
                <a:solidFill>
                  <a:schemeClr val="bg1"/>
                </a:solidFill>
                <a:latin typeface="Arial" panose="020B0604020202020204" pitchFamily="34" charset="0"/>
                <a:cs typeface="Arial" panose="020B0604020202020204" pitchFamily="34" charset="0"/>
              </a:rPr>
              <a:t>  </a:t>
            </a:r>
          </a:p>
        </p:txBody>
      </p:sp>
      <p:sp>
        <p:nvSpPr>
          <p:cNvPr id="9219" name="Rectangle 5"/>
          <p:cNvSpPr>
            <a:spLocks noGrp="1" noChangeArrowheads="1"/>
          </p:cNvSpPr>
          <p:nvPr>
            <p:ph type="body" idx="1"/>
          </p:nvPr>
        </p:nvSpPr>
        <p:spPr>
          <a:noFill/>
        </p:spPr>
        <p:txBody>
          <a:bodyPr/>
          <a:lstStyle/>
          <a:p>
            <a:pPr algn="ctr" eaLnBrk="1" hangingPunct="1">
              <a:buFontTx/>
              <a:buNone/>
            </a:pPr>
            <a:r>
              <a:rPr lang="en-US" altLang="en-US" dirty="0" smtClean="0">
                <a:latin typeface="Arial" panose="020B0604020202020204" pitchFamily="34" charset="0"/>
                <a:cs typeface="Arial" panose="020B0604020202020204" pitchFamily="34" charset="0"/>
              </a:rPr>
              <a:t>Tom Lawton</a:t>
            </a:r>
          </a:p>
          <a:p>
            <a:pPr algn="ctr" eaLnBrk="1" hangingPunct="1">
              <a:buFontTx/>
              <a:buNone/>
            </a:pPr>
            <a:r>
              <a:rPr lang="en-US" altLang="en-US" sz="2000" i="1" dirty="0" smtClean="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a:t>
            </a:r>
            <a:r>
              <a:rPr lang="en-US" altLang="en-US" sz="2000" dirty="0" smtClean="0">
                <a:solidFill>
                  <a:srgbClr val="FF0000"/>
                </a:solidFill>
                <a:latin typeface="Arial" panose="020B0604020202020204" pitchFamily="34" charset="0"/>
                <a:cs typeface="Arial" panose="020B0604020202020204" pitchFamily="34" charset="0"/>
              </a:rPr>
              <a:t>om.lawton@tescometering.com</a:t>
            </a:r>
          </a:p>
          <a:p>
            <a:pPr algn="ctr" eaLnBrk="1" hangingPunct="1">
              <a:buFontTx/>
              <a:buNone/>
            </a:pPr>
            <a:endParaRPr lang="en-US" altLang="en-US" sz="12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smtClean="0">
                <a:latin typeface="Arial" panose="020B0604020202020204" pitchFamily="34" charset="0"/>
                <a:cs typeface="Arial" panose="020B0604020202020204" pitchFamily="34" charset="0"/>
              </a:rPr>
              <a:t>TESCO – The Eastern Specialty Company</a:t>
            </a:r>
            <a:r>
              <a:rPr lang="en-US" altLang="en-US" sz="2400" dirty="0" smtClean="0">
                <a:latin typeface="Arial" panose="020B0604020202020204" pitchFamily="34" charset="0"/>
                <a:cs typeface="Arial" panose="020B0604020202020204" pitchFamily="34" charset="0"/>
              </a:rPr>
              <a:t> </a:t>
            </a:r>
          </a:p>
          <a:p>
            <a:pPr algn="ctr" eaLnBrk="1" hangingPunct="1">
              <a:buFontTx/>
              <a:buNone/>
            </a:pPr>
            <a:r>
              <a:rPr lang="en-US" altLang="en-US" sz="1800" i="1" dirty="0" smtClean="0">
                <a:latin typeface="Arial" panose="020B0604020202020204" pitchFamily="34" charset="0"/>
                <a:cs typeface="Arial" panose="020B0604020202020204" pitchFamily="34" charset="0"/>
              </a:rPr>
              <a:t>Bristol, PA</a:t>
            </a:r>
          </a:p>
          <a:p>
            <a:pPr algn="ctr" eaLnBrk="1" hangingPunct="1">
              <a:buFontTx/>
              <a:buNone/>
            </a:pPr>
            <a:r>
              <a:rPr lang="en-US" altLang="en-US" sz="2400" dirty="0" smtClean="0">
                <a:solidFill>
                  <a:srgbClr val="FF0000"/>
                </a:solidFill>
                <a:latin typeface="Arial" panose="020B0604020202020204" pitchFamily="34" charset="0"/>
                <a:cs typeface="Arial" panose="020B0604020202020204" pitchFamily="34" charset="0"/>
              </a:rPr>
              <a:t>215-228-0500</a:t>
            </a:r>
            <a:endParaRPr lang="en-US" altLang="en-US" sz="20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000" dirty="0" smtClean="0">
                <a:latin typeface="Arial" panose="020B0604020202020204" pitchFamily="34" charset="0"/>
                <a:cs typeface="Arial" panose="020B0604020202020204" pitchFamily="34" charset="0"/>
              </a:rPr>
              <a:t/>
            </a:r>
            <a:br>
              <a:rPr lang="en-US" altLang="en-US" sz="2000" dirty="0" smtClean="0">
                <a:latin typeface="Arial" panose="020B0604020202020204" pitchFamily="34" charset="0"/>
                <a:cs typeface="Arial" panose="020B0604020202020204" pitchFamily="34" charset="0"/>
              </a:rPr>
            </a:br>
            <a:r>
              <a:rPr lang="en-US" altLang="en-US" sz="2000" dirty="0" smtClean="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smtClean="0">
                <a:solidFill>
                  <a:srgbClr val="FF00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dirty="0" smtClean="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Tree>
    <p:extLst>
      <p:ext uri="{BB962C8B-B14F-4D97-AF65-F5344CB8AC3E}">
        <p14:creationId xmlns:p14="http://schemas.microsoft.com/office/powerpoint/2010/main" val="3157267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Why Do We Need to Communicate to Meters?</a:t>
            </a:r>
          </a:p>
        </p:txBody>
      </p:sp>
      <p:sp>
        <p:nvSpPr>
          <p:cNvPr id="17411" name="Rectangle 1"/>
          <p:cNvSpPr>
            <a:spLocks noChangeArrowheads="1"/>
          </p:cNvSpPr>
          <p:nvPr/>
        </p:nvSpPr>
        <p:spPr bwMode="auto">
          <a:xfrm>
            <a:off x="457200" y="1524000"/>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smtClean="0">
                <a:cs typeface="Arial" charset="0"/>
              </a:rPr>
              <a:t>Prior to Electronic Meters, Electro-Mechanical meters served just one purpose, and that was to measure and display the amount of energy consumed by the premises</a:t>
            </a:r>
            <a:r>
              <a:rPr lang="en-US" altLang="en-US" sz="2000" dirty="0" smtClean="0"/>
              <a:t> to which they were mounted. In order to be read, someone will have to go to the meter and read the dials, and compare the current readings to the previous ones.</a:t>
            </a:r>
            <a:r>
              <a:rPr lang="en-US" altLang="en-US" sz="2000" dirty="0">
                <a:cs typeface="Arial" charset="0"/>
              </a:rPr>
              <a:t/>
            </a:r>
            <a:br>
              <a:rPr lang="en-US" altLang="en-US" sz="2000" dirty="0">
                <a:cs typeface="Arial" charset="0"/>
              </a:rPr>
            </a:br>
            <a:endParaRPr lang="en-US" altLang="en-US" sz="2000" dirty="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35" y="3169443"/>
            <a:ext cx="2234031" cy="219551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140868"/>
            <a:ext cx="2249850" cy="2224088"/>
          </a:xfrm>
          <a:prstGeom prst="rect">
            <a:avLst/>
          </a:prstGeom>
        </p:spPr>
      </p:pic>
      <p:sp>
        <p:nvSpPr>
          <p:cNvPr id="5" name="TextBox 4"/>
          <p:cNvSpPr txBox="1"/>
          <p:nvPr/>
        </p:nvSpPr>
        <p:spPr>
          <a:xfrm>
            <a:off x="2667000" y="3147031"/>
            <a:ext cx="3429000" cy="2554545"/>
          </a:xfrm>
          <a:prstGeom prst="rect">
            <a:avLst/>
          </a:prstGeom>
          <a:noFill/>
        </p:spPr>
        <p:txBody>
          <a:bodyPr wrap="square" rtlCol="0">
            <a:spAutoFit/>
          </a:bodyPr>
          <a:lstStyle/>
          <a:p>
            <a:pPr algn="ctr"/>
            <a:r>
              <a:rPr lang="en-US" sz="2000" dirty="0" smtClean="0"/>
              <a:t>Electronic meters are capable of much more, and have the ability to communicate all of their information back to a computer system in order to be acted upon or analyzed much more quickly</a:t>
            </a:r>
            <a:r>
              <a:rPr lang="en-US" dirty="0" smtClean="0"/>
              <a:t>. </a:t>
            </a:r>
            <a:endParaRPr lang="en-US" dirty="0"/>
          </a:p>
        </p:txBody>
      </p:sp>
    </p:spTree>
    <p:extLst>
      <p:ext uri="{BB962C8B-B14F-4D97-AF65-F5344CB8AC3E}">
        <p14:creationId xmlns:p14="http://schemas.microsoft.com/office/powerpoint/2010/main" val="3017843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rgbClr val="FF0000"/>
          </a:solidFill>
        </p:spPr>
        <p:txBody>
          <a:bodyPr/>
          <a:lstStyle/>
          <a:p>
            <a:pPr eaLnBrk="1" hangingPunct="1"/>
            <a:r>
              <a:rPr lang="en-US" altLang="en-US" sz="3000" dirty="0">
                <a:solidFill>
                  <a:schemeClr val="bg1"/>
                </a:solidFill>
              </a:rPr>
              <a:t>Why </a:t>
            </a:r>
            <a:r>
              <a:rPr lang="en-US" altLang="en-US" sz="3000" dirty="0" smtClean="0">
                <a:solidFill>
                  <a:schemeClr val="bg1"/>
                </a:solidFill>
              </a:rPr>
              <a:t>Do We Need </a:t>
            </a:r>
            <a:r>
              <a:rPr lang="en-US" altLang="en-US" sz="3000" dirty="0">
                <a:solidFill>
                  <a:schemeClr val="bg1"/>
                </a:solidFill>
              </a:rPr>
              <a:t>to </a:t>
            </a:r>
            <a:r>
              <a:rPr lang="en-US" altLang="en-US" sz="3000" dirty="0" smtClean="0">
                <a:solidFill>
                  <a:schemeClr val="bg1"/>
                </a:solidFill>
              </a:rPr>
              <a:t>Communicate </a:t>
            </a:r>
            <a:r>
              <a:rPr lang="en-US" altLang="en-US" sz="3000" dirty="0">
                <a:solidFill>
                  <a:schemeClr val="bg1"/>
                </a:solidFill>
              </a:rPr>
              <a:t>to </a:t>
            </a:r>
            <a:r>
              <a:rPr lang="en-US" altLang="en-US" sz="3000" dirty="0" smtClean="0">
                <a:solidFill>
                  <a:schemeClr val="bg1"/>
                </a:solidFill>
              </a:rPr>
              <a:t>Meters</a:t>
            </a:r>
            <a:r>
              <a:rPr lang="en-US" altLang="en-US" sz="3000" dirty="0">
                <a:solidFill>
                  <a:schemeClr val="bg1"/>
                </a:solidFill>
              </a:rPr>
              <a:t>?</a:t>
            </a:r>
            <a:endParaRPr lang="en-US" altLang="en-US" sz="3000" dirty="0" smtClean="0">
              <a:solidFill>
                <a:schemeClr val="bg1"/>
              </a:solidFill>
            </a:endParaRPr>
          </a:p>
        </p:txBody>
      </p:sp>
      <p:sp>
        <p:nvSpPr>
          <p:cNvPr id="3" name="Rectangle 3"/>
          <p:cNvSpPr txBox="1">
            <a:spLocks noChangeArrowheads="1"/>
          </p:cNvSpPr>
          <p:nvPr/>
        </p:nvSpPr>
        <p:spPr bwMode="auto">
          <a:xfrm>
            <a:off x="457200" y="1600200"/>
            <a:ext cx="8229600"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sz="2000" kern="0" dirty="0" smtClean="0"/>
              <a:t>There are two main reasons to communicate to electronic meters: </a:t>
            </a:r>
          </a:p>
          <a:p>
            <a:pPr marL="457200" indent="-457200" eaLnBrk="1" hangingPunct="1">
              <a:buAutoNum type="arabicPeriod"/>
              <a:defRPr/>
            </a:pPr>
            <a:r>
              <a:rPr lang="en-US" sz="2000" kern="0" dirty="0" smtClean="0"/>
              <a:t>To locally check the settings, firmware revisions and operation of the meter and communication module</a:t>
            </a:r>
          </a:p>
          <a:p>
            <a:pPr marL="457200" indent="-457200" eaLnBrk="1" hangingPunct="1">
              <a:buAutoNum type="arabicPeriod"/>
              <a:defRPr/>
            </a:pPr>
            <a:r>
              <a:rPr lang="en-US" sz="2000" kern="0" dirty="0" smtClean="0"/>
              <a:t>To remotely obtain all of the information that the meter has collected for the purposes of billing, load management, and service</a:t>
            </a:r>
          </a:p>
          <a:p>
            <a:pPr marL="457200" indent="-457200" eaLnBrk="1" hangingPunct="1">
              <a:buAutoNum type="arabicPeriod"/>
              <a:defRPr/>
            </a:pPr>
            <a:endParaRPr lang="en-US" sz="2000" kern="0" dirty="0"/>
          </a:p>
          <a:p>
            <a:pPr marL="0" indent="0" eaLnBrk="1" hangingPunct="1">
              <a:buNone/>
              <a:defRPr/>
            </a:pPr>
            <a:r>
              <a:rPr lang="en-US" sz="2000" kern="0" dirty="0" smtClean="0"/>
              <a:t>Communications can also be used to update the firmware in the meter, disconnect residential service for non-payment or emergency. Local communication can be used to do the software updates, and to test the service disconnect function. </a:t>
            </a:r>
            <a:endParaRPr lang="en-US" sz="2000" kern="0" dirty="0"/>
          </a:p>
        </p:txBody>
      </p:sp>
    </p:spTree>
    <p:extLst>
      <p:ext uri="{BB962C8B-B14F-4D97-AF65-F5344CB8AC3E}">
        <p14:creationId xmlns:p14="http://schemas.microsoft.com/office/powerpoint/2010/main" val="1150425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Local Communications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304800" y="1602114"/>
            <a:ext cx="3983896" cy="4951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91000" y="1676400"/>
            <a:ext cx="4495800" cy="4093428"/>
          </a:xfrm>
          <a:prstGeom prst="rect">
            <a:avLst/>
          </a:prstGeom>
          <a:noFill/>
        </p:spPr>
        <p:txBody>
          <a:bodyPr wrap="square" rtlCol="0">
            <a:spAutoFit/>
          </a:bodyPr>
          <a:lstStyle/>
          <a:p>
            <a:r>
              <a:rPr lang="en-US" sz="2000" b="1" u="sng" dirty="0" smtClean="0"/>
              <a:t>OPTICAL PORT</a:t>
            </a:r>
          </a:p>
          <a:p>
            <a:endParaRPr lang="en-US" sz="2000" dirty="0"/>
          </a:p>
          <a:p>
            <a:r>
              <a:rPr lang="en-US" sz="2000" dirty="0" smtClean="0"/>
              <a:t>Local communications is achieved through the optical port, typically located on the front face of the meter. </a:t>
            </a:r>
          </a:p>
          <a:p>
            <a:endParaRPr lang="en-US" sz="2000" dirty="0"/>
          </a:p>
          <a:p>
            <a:r>
              <a:rPr lang="en-US" sz="2000" dirty="0" smtClean="0"/>
              <a:t>This port is made up of two Infrared (IR) light conduits that are referenced to a mechanical feature as defined in Figure 1, taken from ANSI Standard C12.10. The leftmost IR conduit is dedicated for transmitting and the other for receiving. </a:t>
            </a:r>
            <a:endParaRPr lang="en-US" sz="2000" dirty="0"/>
          </a:p>
        </p:txBody>
      </p:sp>
    </p:spTree>
    <p:extLst>
      <p:ext uri="{BB962C8B-B14F-4D97-AF65-F5344CB8AC3E}">
        <p14:creationId xmlns:p14="http://schemas.microsoft.com/office/powerpoint/2010/main" val="3297849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Local Communications</a:t>
            </a:r>
          </a:p>
        </p:txBody>
      </p:sp>
      <p:sp>
        <p:nvSpPr>
          <p:cNvPr id="3" name="TextBox 2"/>
          <p:cNvSpPr txBox="1"/>
          <p:nvPr/>
        </p:nvSpPr>
        <p:spPr>
          <a:xfrm>
            <a:off x="457200" y="1225689"/>
            <a:ext cx="8305800" cy="4647426"/>
          </a:xfrm>
          <a:prstGeom prst="rect">
            <a:avLst/>
          </a:prstGeom>
          <a:noFill/>
        </p:spPr>
        <p:txBody>
          <a:bodyPr wrap="square" rtlCol="0">
            <a:spAutoFit/>
          </a:bodyPr>
          <a:lstStyle/>
          <a:p>
            <a:r>
              <a:rPr lang="en-US" sz="2000" u="sng" dirty="0" smtClean="0"/>
              <a:t>Optical Port Readers:</a:t>
            </a:r>
          </a:p>
          <a:p>
            <a:pPr marL="285750" indent="-285750">
              <a:buFontTx/>
              <a:buChar char="-"/>
            </a:pPr>
            <a:r>
              <a:rPr lang="en-US" sz="2000" dirty="0" smtClean="0"/>
              <a:t>Pickups: </a:t>
            </a:r>
          </a:p>
          <a:p>
            <a:pPr marL="742950" lvl="1" indent="-285750">
              <a:buFontTx/>
              <a:buChar char="-"/>
            </a:pPr>
            <a:r>
              <a:rPr lang="en-US" sz="2000" dirty="0" smtClean="0"/>
              <a:t>This term refers to a device that mates to the optical port feature on the front of the meter and simply translates the IR pulses from the meter into electrical pulses that can be read by meter test board electronics. (TESCO Cat.1037).</a:t>
            </a:r>
          </a:p>
          <a:p>
            <a:pPr marL="742950" lvl="1" indent="-285750">
              <a:buFontTx/>
              <a:buChar char="-"/>
            </a:pPr>
            <a:endParaRPr lang="en-US" sz="2000" dirty="0"/>
          </a:p>
          <a:p>
            <a:pPr marL="742950" lvl="1" indent="-285750">
              <a:buFontTx/>
              <a:buChar char="-"/>
            </a:pPr>
            <a:endParaRPr lang="en-US" sz="2000" dirty="0" smtClean="0"/>
          </a:p>
          <a:p>
            <a:pPr marL="742950" lvl="1" indent="-285750">
              <a:buFontTx/>
              <a:buChar char="-"/>
            </a:pPr>
            <a:endParaRPr lang="en-US" sz="2000" dirty="0"/>
          </a:p>
          <a:p>
            <a:pPr marL="742950" lvl="1" indent="-285750">
              <a:buFontTx/>
              <a:buChar char="-"/>
            </a:pPr>
            <a:endParaRPr lang="en-US" sz="2000" dirty="0" smtClean="0"/>
          </a:p>
          <a:p>
            <a:pPr marL="742950" lvl="1" indent="-285750">
              <a:buFontTx/>
              <a:buChar char="-"/>
            </a:pPr>
            <a:endParaRPr lang="en-US" sz="2000" dirty="0" smtClean="0"/>
          </a:p>
          <a:p>
            <a:pPr marL="742950" lvl="1" indent="-285750">
              <a:buFontTx/>
              <a:buChar char="-"/>
            </a:pPr>
            <a:r>
              <a:rPr lang="en-US" sz="2000" dirty="0" smtClean="0"/>
              <a:t>This type of device is only used to read distinct pulses from the meter to be used as the reference for meter testing. </a:t>
            </a:r>
          </a:p>
          <a:p>
            <a:endParaRPr lang="en-US" dirty="0" smtClean="0"/>
          </a:p>
          <a:p>
            <a:r>
              <a:rPr lang="en-US" dirty="0"/>
              <a:t>	</a:t>
            </a:r>
            <a:r>
              <a:rPr lang="en-US" dirty="0" smtClean="0"/>
              <a:t>	</a:t>
            </a:r>
            <a:endParaRPr lang="en-US" dirty="0"/>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124200"/>
            <a:ext cx="1600200" cy="152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AdventNAS\Advent\Tesco\Marketing DO NOT MOVE THIS FOLDER\Product images\1037 Optical Pickups\1037-STND\1037_wMe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124200"/>
            <a:ext cx="16323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7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Local Communications</a:t>
            </a:r>
          </a:p>
        </p:txBody>
      </p:sp>
      <p:sp>
        <p:nvSpPr>
          <p:cNvPr id="3" name="TextBox 2"/>
          <p:cNvSpPr txBox="1"/>
          <p:nvPr/>
        </p:nvSpPr>
        <p:spPr>
          <a:xfrm>
            <a:off x="457200" y="1225689"/>
            <a:ext cx="8305800" cy="5570756"/>
          </a:xfrm>
          <a:prstGeom prst="rect">
            <a:avLst/>
          </a:prstGeom>
          <a:noFill/>
        </p:spPr>
        <p:txBody>
          <a:bodyPr wrap="square" rtlCol="0">
            <a:spAutoFit/>
          </a:bodyPr>
          <a:lstStyle/>
          <a:p>
            <a:r>
              <a:rPr lang="en-US" sz="2000" u="sng" dirty="0" smtClean="0"/>
              <a:t>Optical Port Readers:</a:t>
            </a:r>
          </a:p>
          <a:p>
            <a:pPr marL="285750" indent="-285750">
              <a:buFontTx/>
              <a:buChar char="-"/>
            </a:pPr>
            <a:r>
              <a:rPr lang="en-US" sz="2000" dirty="0" smtClean="0"/>
              <a:t>Probe: </a:t>
            </a:r>
          </a:p>
          <a:p>
            <a:pPr marL="742950" lvl="1" indent="-285750">
              <a:buFontTx/>
              <a:buChar char="-"/>
            </a:pPr>
            <a:r>
              <a:rPr lang="en-US" sz="2000" dirty="0" smtClean="0"/>
              <a:t>This term refers to a device that mates to the optical port feature on the front of the meter and translates the IR pulses from the meter into electrical pulses corresponding to serial communications that can be read by a computer. This type of device is also a transmitter, converting electrical pulses from a computer serial output (USB or RS232) to IR pulses that are able to be read by the meter. (TESCO Cat. 1038).</a:t>
            </a:r>
          </a:p>
          <a:p>
            <a:pPr marL="742950" lvl="1" indent="-285750">
              <a:buFontTx/>
              <a:buChar char="-"/>
            </a:pPr>
            <a:endParaRPr lang="en-US" sz="2000" dirty="0"/>
          </a:p>
          <a:p>
            <a:pPr marL="742950" lvl="1" indent="-285750">
              <a:buFontTx/>
              <a:buChar char="-"/>
            </a:pPr>
            <a:endParaRPr lang="en-US" sz="2000" dirty="0" smtClean="0"/>
          </a:p>
          <a:p>
            <a:pPr marL="742950" lvl="1" indent="-285750">
              <a:buFontTx/>
              <a:buChar char="-"/>
            </a:pPr>
            <a:endParaRPr lang="en-US" sz="2000" dirty="0"/>
          </a:p>
          <a:p>
            <a:pPr marL="742950" lvl="1" indent="-285750">
              <a:buFontTx/>
              <a:buChar char="-"/>
            </a:pPr>
            <a:endParaRPr lang="en-US" sz="2000" dirty="0" smtClean="0"/>
          </a:p>
          <a:p>
            <a:pPr marL="742950" lvl="1" indent="-285750">
              <a:buFontTx/>
              <a:buChar char="-"/>
            </a:pPr>
            <a:endParaRPr lang="en-US" sz="2000" dirty="0" smtClean="0"/>
          </a:p>
          <a:p>
            <a:pPr marL="742950" lvl="1" indent="-285750">
              <a:buFontTx/>
              <a:buChar char="-"/>
            </a:pPr>
            <a:r>
              <a:rPr lang="en-US" sz="2000" dirty="0" smtClean="0"/>
              <a:t>This type of device is only used to communicate from a computer to the meter. </a:t>
            </a:r>
          </a:p>
          <a:p>
            <a:endParaRPr lang="en-US" dirty="0" smtClean="0"/>
          </a:p>
          <a:p>
            <a:r>
              <a:rPr lang="en-US" dirty="0"/>
              <a:t>	</a:t>
            </a:r>
            <a:r>
              <a:rPr lang="en-US" dirty="0" smtClean="0"/>
              <a:t>	</a:t>
            </a:r>
            <a:endParaRPr lang="en-US" dirty="0"/>
          </a:p>
        </p:txBody>
      </p:sp>
      <p:pic>
        <p:nvPicPr>
          <p:cNvPr id="2050" name="Picture 2" descr="\\AdventNAS\Advent\Tesco\Marketing DO NOT MOVE THIS FOLDER\Product images\1038 Optical Probe\Cat 1038 Optical Probe 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191000"/>
            <a:ext cx="1151915" cy="12229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4114800"/>
            <a:ext cx="1828800" cy="1371600"/>
          </a:xfrm>
          <a:prstGeom prst="rect">
            <a:avLst/>
          </a:prstGeom>
        </p:spPr>
      </p:pic>
    </p:spTree>
    <p:extLst>
      <p:ext uri="{BB962C8B-B14F-4D97-AF65-F5344CB8AC3E}">
        <p14:creationId xmlns:p14="http://schemas.microsoft.com/office/powerpoint/2010/main" val="3230313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Local Communications</a:t>
            </a:r>
          </a:p>
        </p:txBody>
      </p:sp>
      <p:sp>
        <p:nvSpPr>
          <p:cNvPr id="3" name="TextBox 2"/>
          <p:cNvSpPr txBox="1"/>
          <p:nvPr/>
        </p:nvSpPr>
        <p:spPr>
          <a:xfrm>
            <a:off x="457200" y="1225689"/>
            <a:ext cx="8305800" cy="4955203"/>
          </a:xfrm>
          <a:prstGeom prst="rect">
            <a:avLst/>
          </a:prstGeom>
          <a:noFill/>
        </p:spPr>
        <p:txBody>
          <a:bodyPr wrap="square" rtlCol="0">
            <a:spAutoFit/>
          </a:bodyPr>
          <a:lstStyle/>
          <a:p>
            <a:r>
              <a:rPr lang="en-US" sz="2000" u="sng" dirty="0" smtClean="0"/>
              <a:t>Optical Port Readers:</a:t>
            </a:r>
          </a:p>
          <a:p>
            <a:pPr marL="285750" indent="-285750">
              <a:buFontTx/>
              <a:buChar char="-"/>
            </a:pPr>
            <a:r>
              <a:rPr lang="en-US" sz="2000" dirty="0" smtClean="0"/>
              <a:t>Wireless Probe: </a:t>
            </a:r>
          </a:p>
          <a:p>
            <a:pPr marL="742950" lvl="1" indent="-285750">
              <a:buFontTx/>
              <a:buChar char="-"/>
            </a:pPr>
            <a:r>
              <a:rPr lang="en-US" sz="2000" dirty="0" smtClean="0"/>
              <a:t>This device performs the same tasks as the previous one, but instead of being hardwired to the computer through a USB or serial cable, it communicates wirelessly to the computer (Bluetooth or wireless radio). (TESCO Cat. 1039-WP)</a:t>
            </a:r>
          </a:p>
          <a:p>
            <a:pPr marL="742950" lvl="1" indent="-285750">
              <a:buFontTx/>
              <a:buChar char="-"/>
            </a:pPr>
            <a:endParaRPr lang="en-US" sz="2000" dirty="0"/>
          </a:p>
          <a:p>
            <a:pPr marL="742950" lvl="1" indent="-285750">
              <a:buFontTx/>
              <a:buChar char="-"/>
            </a:pPr>
            <a:endParaRPr lang="en-US" sz="2000" dirty="0" smtClean="0"/>
          </a:p>
          <a:p>
            <a:pPr marL="742950" lvl="1" indent="-285750">
              <a:buFontTx/>
              <a:buChar char="-"/>
            </a:pPr>
            <a:endParaRPr lang="en-US" sz="2000" dirty="0"/>
          </a:p>
          <a:p>
            <a:pPr marL="742950" lvl="1" indent="-285750">
              <a:buFontTx/>
              <a:buChar char="-"/>
            </a:pPr>
            <a:endParaRPr lang="en-US" sz="2000" dirty="0" smtClean="0"/>
          </a:p>
          <a:p>
            <a:pPr marL="742950" lvl="1" indent="-285750">
              <a:buFontTx/>
              <a:buChar char="-"/>
            </a:pPr>
            <a:endParaRPr lang="en-US" sz="2000" dirty="0" smtClean="0"/>
          </a:p>
          <a:p>
            <a:pPr marL="742950" lvl="1" indent="-285750">
              <a:buFontTx/>
              <a:buChar char="-"/>
            </a:pPr>
            <a:r>
              <a:rPr lang="en-US" sz="2000" dirty="0" smtClean="0"/>
              <a:t>This type of device is only used to communicate from a computer to the meter, but is easier to use in the field, particularly during inclement weather. </a:t>
            </a:r>
          </a:p>
          <a:p>
            <a:endParaRPr lang="en-US" dirty="0" smtClean="0"/>
          </a:p>
          <a:p>
            <a:r>
              <a:rPr lang="en-US" dirty="0"/>
              <a:t>	</a:t>
            </a:r>
            <a:r>
              <a:rPr lang="en-US" dirty="0" smtClean="0"/>
              <a:t>	</a:t>
            </a:r>
            <a:endParaRPr lang="en-US" dirty="0"/>
          </a:p>
        </p:txBody>
      </p:sp>
      <p:pic>
        <p:nvPicPr>
          <p:cNvPr id="3074" name="Picture 2" descr="\\AdventNAS\Advent\Tesco\Marketing DO NOT MOVE THIS FOLDER\Product images\1039 Safety Disconnect Devices\1039-WP\1039-WP with me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276600"/>
            <a:ext cx="1320800" cy="1101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179831"/>
            <a:ext cx="1441371" cy="1295400"/>
          </a:xfrm>
          <a:prstGeom prst="rect">
            <a:avLst/>
          </a:prstGeom>
        </p:spPr>
      </p:pic>
    </p:spTree>
    <p:extLst>
      <p:ext uri="{BB962C8B-B14F-4D97-AF65-F5344CB8AC3E}">
        <p14:creationId xmlns:p14="http://schemas.microsoft.com/office/powerpoint/2010/main" val="551127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Local Communications</a:t>
            </a:r>
          </a:p>
        </p:txBody>
      </p:sp>
      <p:sp>
        <p:nvSpPr>
          <p:cNvPr id="3" name="TextBox 2"/>
          <p:cNvSpPr txBox="1"/>
          <p:nvPr/>
        </p:nvSpPr>
        <p:spPr>
          <a:xfrm>
            <a:off x="457200" y="1143000"/>
            <a:ext cx="8305800" cy="5324535"/>
          </a:xfrm>
          <a:prstGeom prst="rect">
            <a:avLst/>
          </a:prstGeom>
          <a:noFill/>
        </p:spPr>
        <p:txBody>
          <a:bodyPr wrap="square" rtlCol="0">
            <a:spAutoFit/>
          </a:bodyPr>
          <a:lstStyle/>
          <a:p>
            <a:r>
              <a:rPr lang="en-US" sz="2000" u="sng" dirty="0" smtClean="0"/>
              <a:t>Optical Port Readers:</a:t>
            </a:r>
          </a:p>
          <a:p>
            <a:pPr marL="285750" indent="-285750">
              <a:buFontTx/>
              <a:buChar char="-"/>
            </a:pPr>
            <a:r>
              <a:rPr lang="en-US" sz="2000" dirty="0" smtClean="0"/>
              <a:t>Pickup/Probe Combination Device: </a:t>
            </a:r>
          </a:p>
          <a:p>
            <a:pPr marL="742950" lvl="1" indent="-285750">
              <a:buFontTx/>
              <a:buChar char="-"/>
            </a:pPr>
            <a:r>
              <a:rPr lang="en-US" sz="2000" dirty="0" smtClean="0"/>
              <a:t>This device performs the same tasks as the pick and the probe, with two outputs – the first being the uni-directional pickup output that can be wired into the test board, and the second being the bi-directional serial signal. (TESCO Cat. 1035)</a:t>
            </a:r>
          </a:p>
          <a:p>
            <a:pPr marL="742950" lvl="1" indent="-285750">
              <a:buFontTx/>
              <a:buChar char="-"/>
            </a:pPr>
            <a:endParaRPr lang="en-US" sz="2000" dirty="0"/>
          </a:p>
          <a:p>
            <a:pPr marL="742950" lvl="1" indent="-285750">
              <a:buFontTx/>
              <a:buChar char="-"/>
            </a:pPr>
            <a:endParaRPr lang="en-US" sz="2000" dirty="0" smtClean="0"/>
          </a:p>
          <a:p>
            <a:pPr marL="742950" lvl="1" indent="-285750">
              <a:buFontTx/>
              <a:buChar char="-"/>
            </a:pPr>
            <a:endParaRPr lang="en-US" sz="2000" dirty="0"/>
          </a:p>
          <a:p>
            <a:pPr marL="742950" lvl="1" indent="-285750">
              <a:buFontTx/>
              <a:buChar char="-"/>
            </a:pPr>
            <a:endParaRPr lang="en-US" sz="2000" dirty="0" smtClean="0"/>
          </a:p>
          <a:p>
            <a:pPr marL="742950" lvl="1" indent="-285750">
              <a:buFontTx/>
              <a:buChar char="-"/>
            </a:pPr>
            <a:endParaRPr lang="en-US" sz="2000" dirty="0" smtClean="0"/>
          </a:p>
          <a:p>
            <a:pPr marL="742950" lvl="1" indent="-285750">
              <a:buFontTx/>
              <a:buChar char="-"/>
            </a:pPr>
            <a:endParaRPr lang="en-US" sz="2000" dirty="0" smtClean="0"/>
          </a:p>
          <a:p>
            <a:pPr marL="742950" lvl="1" indent="-285750">
              <a:buFontTx/>
              <a:buChar char="-"/>
            </a:pPr>
            <a:endParaRPr lang="en-US" sz="2000" dirty="0"/>
          </a:p>
          <a:p>
            <a:pPr marL="742950" lvl="1" indent="-285750">
              <a:buFontTx/>
              <a:buChar char="-"/>
            </a:pPr>
            <a:r>
              <a:rPr lang="en-US" sz="2000" dirty="0" smtClean="0"/>
              <a:t>This type of device is used in complex testing environments, where the utility is doing both accuracy and functional testing in one location. The combination device keeps the tester from having to switch devices while performing the tests. </a:t>
            </a:r>
            <a:r>
              <a:rPr lang="en-US" dirty="0" smtClean="0"/>
              <a:t>	</a:t>
            </a:r>
            <a:endParaRPr lang="en-US" dirty="0"/>
          </a:p>
        </p:txBody>
      </p:sp>
      <p:pic>
        <p:nvPicPr>
          <p:cNvPr id="4098" name="Picture 2" descr="\\AdventNAS\Advent\Tesco\Marketing DO NOT MOVE THIS FOLDER\Product images\1035 Probe and Pickup\103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212455"/>
            <a:ext cx="198674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515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16113</TotalTime>
  <Words>2308</Words>
  <Application>Microsoft Office PowerPoint</Application>
  <PresentationFormat>On-screen Show (4:3)</PresentationFormat>
  <Paragraphs>214</Paragraphs>
  <Slides>26</Slides>
  <Notes>12</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Custom Design</vt:lpstr>
      <vt:lpstr>1_Default Design</vt:lpstr>
      <vt:lpstr>PowerPoint Presentation</vt:lpstr>
      <vt:lpstr>Introduction </vt:lpstr>
      <vt:lpstr>Why Do We Need to Communicate to Meters?</vt:lpstr>
      <vt:lpstr>Why Do We Need to Communicate to Meters?</vt:lpstr>
      <vt:lpstr>Local Communications</vt:lpstr>
      <vt:lpstr>Local Communications</vt:lpstr>
      <vt:lpstr>Local Communications</vt:lpstr>
      <vt:lpstr>Local Communications</vt:lpstr>
      <vt:lpstr>Local Communications</vt:lpstr>
      <vt:lpstr>Local Communications</vt:lpstr>
      <vt:lpstr>Local Communications</vt:lpstr>
      <vt:lpstr>Power Line Carrier (PLC) Communications</vt:lpstr>
      <vt:lpstr>Power Line Carrier (PLC) Communications</vt:lpstr>
      <vt:lpstr>Power Line Carrier (PLC) Communications</vt:lpstr>
      <vt:lpstr>Power Line Carrier (PLC) Communications</vt:lpstr>
      <vt:lpstr>Power Line Carrier (PLC) Communications</vt:lpstr>
      <vt:lpstr>Remote Communications – Radio (RF)</vt:lpstr>
      <vt:lpstr>Remote Communications – Radio (RF)</vt:lpstr>
      <vt:lpstr>Remote Communications – Radio (RF)</vt:lpstr>
      <vt:lpstr>Remote Communications – Radio (RF)</vt:lpstr>
      <vt:lpstr>Remote Communications – Radio (RF)</vt:lpstr>
      <vt:lpstr>Remote Communications – Radio (RF)</vt:lpstr>
      <vt:lpstr>Remote Communications – Radio (RF)</vt:lpstr>
      <vt:lpstr>Remote Communications – Radio (RF)</vt:lpstr>
      <vt:lpstr>Cellular Communications and the future</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307</cp:revision>
  <dcterms:created xsi:type="dcterms:W3CDTF">2012-09-24T21:06:00Z</dcterms:created>
  <dcterms:modified xsi:type="dcterms:W3CDTF">2021-06-17T21:34:02Z</dcterms:modified>
</cp:coreProperties>
</file>