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2"/>
  </p:notesMasterIdLst>
  <p:sldIdLst>
    <p:sldId id="256" r:id="rId2"/>
    <p:sldId id="257" r:id="rId3"/>
    <p:sldId id="277" r:id="rId4"/>
    <p:sldId id="289" r:id="rId5"/>
    <p:sldId id="280" r:id="rId6"/>
    <p:sldId id="294" r:id="rId7"/>
    <p:sldId id="296" r:id="rId8"/>
    <p:sldId id="298" r:id="rId9"/>
    <p:sldId id="279" r:id="rId10"/>
    <p:sldId id="297" r:id="rId11"/>
    <p:sldId id="278" r:id="rId12"/>
    <p:sldId id="299" r:id="rId13"/>
    <p:sldId id="295" r:id="rId14"/>
    <p:sldId id="282" r:id="rId15"/>
    <p:sldId id="290" r:id="rId16"/>
    <p:sldId id="291" r:id="rId17"/>
    <p:sldId id="300" r:id="rId18"/>
    <p:sldId id="301" r:id="rId19"/>
    <p:sldId id="271" r:id="rId20"/>
    <p:sldId id="272"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549D"/>
    <a:srgbClr val="CC0000"/>
    <a:srgbClr val="333333"/>
    <a:srgbClr val="292929"/>
    <a:srgbClr val="CC3300"/>
    <a:srgbClr val="003399"/>
    <a:srgbClr val="000099"/>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6" autoAdjust="0"/>
    <p:restoredTop sz="94660"/>
  </p:normalViewPr>
  <p:slideViewPr>
    <p:cSldViewPr>
      <p:cViewPr varScale="1">
        <p:scale>
          <a:sx n="116" d="100"/>
          <a:sy n="116" d="100"/>
        </p:scale>
        <p:origin x="-149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dirty="0"/>
          </a:p>
        </p:txBody>
      </p:sp>
      <p:sp>
        <p:nvSpPr>
          <p:cNvPr id="21507" name="Rectangle 3">
            <a:extLst>
              <a:ext uri="{FF2B5EF4-FFF2-40B4-BE49-F238E27FC236}"/>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dirty="0"/>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a:extLst>
              <a:ext uri="{FF2B5EF4-FFF2-40B4-BE49-F238E27FC236}"/>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a:extLst>
              <a:ext uri="{FF2B5EF4-FFF2-40B4-BE49-F238E27FC236}"/>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dirty="0"/>
          </a:p>
        </p:txBody>
      </p:sp>
      <p:sp>
        <p:nvSpPr>
          <p:cNvPr id="21511" name="Rectangle 7">
            <a:extLst>
              <a:ext uri="{FF2B5EF4-FFF2-40B4-BE49-F238E27FC236}"/>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0BE5956-241C-439D-9EF0-C921938ED64E}" type="slidenum">
              <a:rPr lang="en-US" altLang="en-US"/>
              <a:pPr>
                <a:defRPr/>
              </a:pPr>
              <a:t>‹#›</a:t>
            </a:fld>
            <a:endParaRPr lang="en-US" altLang="en-US" dirty="0"/>
          </a:p>
        </p:txBody>
      </p:sp>
    </p:spTree>
    <p:extLst>
      <p:ext uri="{BB962C8B-B14F-4D97-AF65-F5344CB8AC3E}">
        <p14:creationId xmlns:p14="http://schemas.microsoft.com/office/powerpoint/2010/main" val="27599771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E474BCF5-1554-4B90-8A0A-1138FDCB7A47}" type="slidenum">
              <a:rPr lang="en-US" altLang="en-US" smtClean="0"/>
              <a:pPr>
                <a:spcBef>
                  <a:spcPct val="0"/>
                </a:spcBef>
              </a:pPr>
              <a:t>1</a:t>
            </a:fld>
            <a:endParaRPr lang="en-US" alt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01F083B2-3848-4C61-960B-5F29634666CC}" type="slidenum">
              <a:rPr lang="en-US" altLang="en-US" smtClean="0"/>
              <a:pPr>
                <a:spcBef>
                  <a:spcPct val="0"/>
                </a:spcBef>
              </a:pPr>
              <a:t>10</a:t>
            </a:fld>
            <a:endParaRPr lang="en-US" alt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7D5B5E3-CF5D-4EE1-8F2C-7526FD70BE81}" type="slidenum">
              <a:rPr lang="en-US" altLang="en-US" smtClean="0"/>
              <a:pPr>
                <a:spcBef>
                  <a:spcPct val="0"/>
                </a:spcBef>
              </a:pPr>
              <a:t>11</a:t>
            </a:fld>
            <a:endParaRPr lang="en-US" alt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B601D31D-7174-44B2-8F87-393B25F8898F}" type="slidenum">
              <a:rPr lang="en-US" altLang="en-US" smtClean="0"/>
              <a:pPr>
                <a:spcBef>
                  <a:spcPct val="0"/>
                </a:spcBef>
              </a:pPr>
              <a:t>12</a:t>
            </a:fld>
            <a:endParaRPr lang="en-US" alt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C88D0354-89F0-4AC5-AFCE-AB9839B1E520}" type="slidenum">
              <a:rPr lang="en-US" altLang="en-US" smtClean="0"/>
              <a:pPr>
                <a:spcBef>
                  <a:spcPct val="0"/>
                </a:spcBef>
              </a:pPr>
              <a:t>13</a:t>
            </a:fld>
            <a:endParaRPr lang="en-US" alt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AA4709B4-2CD4-4CDF-9D34-74468A7C3C6D}" type="slidenum">
              <a:rPr lang="en-US" altLang="en-US" smtClean="0"/>
              <a:pPr>
                <a:spcBef>
                  <a:spcPct val="0"/>
                </a:spcBef>
              </a:pPr>
              <a:t>14</a:t>
            </a:fld>
            <a:endParaRPr lang="en-US" altLang="en-US" dirty="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BDA4F799-D966-4A99-AD7C-3049F7468DBB}" type="slidenum">
              <a:rPr lang="en-US" altLang="en-US" smtClean="0"/>
              <a:pPr>
                <a:spcBef>
                  <a:spcPct val="0"/>
                </a:spcBef>
              </a:pPr>
              <a:t>15</a:t>
            </a:fld>
            <a:endParaRPr lang="en-US" altLang="en-US" dirty="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6C7E9D90-07CA-47DD-9D8A-27718E785677}" type="slidenum">
              <a:rPr lang="en-US" altLang="en-US" smtClean="0"/>
              <a:pPr>
                <a:spcBef>
                  <a:spcPct val="0"/>
                </a:spcBef>
              </a:pPr>
              <a:t>16</a:t>
            </a:fld>
            <a:endParaRPr lang="en-US" altLang="en-US" dirty="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C70BC6ED-F4FF-45DC-AFAD-AF27AD012CD4}" type="slidenum">
              <a:rPr lang="en-US" altLang="en-US" smtClean="0"/>
              <a:pPr>
                <a:spcBef>
                  <a:spcPct val="0"/>
                </a:spcBef>
              </a:pPr>
              <a:t>17</a:t>
            </a:fld>
            <a:endParaRPr lang="en-US" altLang="en-US"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B595EC69-326E-42C0-B8D1-8D72372C55E6}" type="slidenum">
              <a:rPr lang="en-US" altLang="en-US" smtClean="0"/>
              <a:pPr>
                <a:spcBef>
                  <a:spcPct val="0"/>
                </a:spcBef>
              </a:pPr>
              <a:t>18</a:t>
            </a:fld>
            <a:endParaRPr lang="en-US" alt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63859987-B79A-4642-AAD4-FB1C1748C49A}" type="slidenum">
              <a:rPr lang="en-US" altLang="en-US" smtClean="0"/>
              <a:pPr>
                <a:spcBef>
                  <a:spcPct val="0"/>
                </a:spcBef>
              </a:pPr>
              <a:t>19</a:t>
            </a:fld>
            <a:endParaRPr lang="en-US" altLang="en-US" dirty="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3646FA31-D804-4743-864B-54FCDED061A3}" type="slidenum">
              <a:rPr lang="en-US" altLang="en-US" smtClean="0"/>
              <a:pPr>
                <a:spcBef>
                  <a:spcPct val="0"/>
                </a:spcBef>
              </a:pPr>
              <a:t>2</a:t>
            </a:fld>
            <a:endParaRPr lang="en-US" altLang="en-US" dirty="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87F1CEBA-1947-4BF9-846A-7621B8F8E1E5}" type="slidenum">
              <a:rPr lang="en-US" altLang="en-US" smtClean="0"/>
              <a:pPr>
                <a:spcBef>
                  <a:spcPct val="0"/>
                </a:spcBef>
              </a:pPr>
              <a:t>20</a:t>
            </a:fld>
            <a:endParaRPr lang="en-US" altLang="en-US" dirty="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37EC7269-E182-47D7-B6AD-FD1FAFFD081B}" type="slidenum">
              <a:rPr lang="en-US" altLang="en-US" smtClean="0"/>
              <a:pPr>
                <a:spcBef>
                  <a:spcPct val="0"/>
                </a:spcBef>
              </a:pPr>
              <a:t>3</a:t>
            </a:fld>
            <a:endParaRPr lang="en-US" alt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6B8D62D-78E7-40C6-BD8E-C7729CB1DB13}" type="slidenum">
              <a:rPr lang="en-US" altLang="en-US" smtClean="0"/>
              <a:pPr>
                <a:spcBef>
                  <a:spcPct val="0"/>
                </a:spcBef>
              </a:pPr>
              <a:t>4</a:t>
            </a:fld>
            <a:endParaRPr lang="en-US" altLang="en-US"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0D04CBBA-B55C-48A6-A21E-7EF4230C41A3}" type="slidenum">
              <a:rPr lang="en-US" altLang="en-US" smtClean="0"/>
              <a:pPr>
                <a:spcBef>
                  <a:spcPct val="0"/>
                </a:spcBef>
              </a:pPr>
              <a:t>5</a:t>
            </a:fld>
            <a:endParaRPr lang="en-US" alt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EEC496BA-45E7-49FC-884A-1E6158BFFA85}" type="slidenum">
              <a:rPr lang="en-US" altLang="en-US" smtClean="0"/>
              <a:pPr>
                <a:spcBef>
                  <a:spcPct val="0"/>
                </a:spcBef>
              </a:pPr>
              <a:t>6</a:t>
            </a:fld>
            <a:endParaRPr lang="en-US" altLang="en-US" dirty="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F1B0247D-B020-47A2-B503-AEB5A8AAB10D}" type="slidenum">
              <a:rPr lang="en-US" altLang="en-US" smtClean="0"/>
              <a:pPr>
                <a:spcBef>
                  <a:spcPct val="0"/>
                </a:spcBef>
              </a:pPr>
              <a:t>7</a:t>
            </a:fld>
            <a:endParaRPr lang="en-US" alt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CCDE071-03FB-4479-9B0E-F21C6B5D295C}" type="slidenum">
              <a:rPr lang="en-US" altLang="en-US" smtClean="0"/>
              <a:pPr>
                <a:spcBef>
                  <a:spcPct val="0"/>
                </a:spcBef>
              </a:pPr>
              <a:t>8</a:t>
            </a:fld>
            <a:endParaRPr lang="en-US" altLang="en-US" dirty="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EB1BC4B9-67B3-4630-A9F6-ABFEDC48435D}" type="slidenum">
              <a:rPr lang="en-US" altLang="en-US" smtClean="0"/>
              <a:pPr>
                <a:spcBef>
                  <a:spcPct val="0"/>
                </a:spcBef>
              </a:pPr>
              <a:t>9</a:t>
            </a:fld>
            <a:endParaRPr lang="en-US" alt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1"/>
          <p:cNvSpPr>
            <a:spLocks noGrp="1"/>
          </p:cNvSpPr>
          <p:nvPr>
            <p:ph type="sldNum" sz="quarter" idx="10"/>
          </p:nvPr>
        </p:nvSpPr>
        <p:spPr/>
        <p:txBody>
          <a:bodyPr/>
          <a:lstStyle>
            <a:lvl1pPr>
              <a:defRPr/>
            </a:lvl1pPr>
          </a:lstStyle>
          <a:p>
            <a:pPr>
              <a:defRPr/>
            </a:pPr>
            <a:fld id="{39F03372-1FDC-40AC-B275-37522ACB204E}" type="slidenum">
              <a:rPr lang="en-US"/>
              <a:pPr>
                <a:defRPr/>
              </a:pPr>
              <a:t>‹#›</a:t>
            </a:fld>
            <a:endParaRPr lang="en-US" dirty="0"/>
          </a:p>
        </p:txBody>
      </p:sp>
    </p:spTree>
    <p:extLst>
      <p:ext uri="{BB962C8B-B14F-4D97-AF65-F5344CB8AC3E}">
        <p14:creationId xmlns:p14="http://schemas.microsoft.com/office/powerpoint/2010/main" val="363670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10"/>
          </p:nvPr>
        </p:nvSpPr>
        <p:spPr/>
        <p:txBody>
          <a:bodyPr/>
          <a:lstStyle>
            <a:lvl1pPr>
              <a:defRPr/>
            </a:lvl1pPr>
          </a:lstStyle>
          <a:p>
            <a:pPr>
              <a:defRPr/>
            </a:pPr>
            <a:fld id="{7F5FB450-15F6-4BB4-96FC-321AA56AB205}" type="slidenum">
              <a:rPr lang="en-US"/>
              <a:pPr>
                <a:defRPr/>
              </a:pPr>
              <a:t>‹#›</a:t>
            </a:fld>
            <a:endParaRPr lang="en-US" dirty="0"/>
          </a:p>
        </p:txBody>
      </p:sp>
    </p:spTree>
    <p:extLst>
      <p:ext uri="{BB962C8B-B14F-4D97-AF65-F5344CB8AC3E}">
        <p14:creationId xmlns:p14="http://schemas.microsoft.com/office/powerpoint/2010/main" val="2141600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10"/>
          </p:nvPr>
        </p:nvSpPr>
        <p:spPr/>
        <p:txBody>
          <a:bodyPr/>
          <a:lstStyle>
            <a:lvl1pPr>
              <a:defRPr/>
            </a:lvl1pPr>
          </a:lstStyle>
          <a:p>
            <a:pPr>
              <a:defRPr/>
            </a:pPr>
            <a:fld id="{E9AD4A3A-72D6-410E-BFA4-4BA9738621EA}" type="slidenum">
              <a:rPr lang="en-US"/>
              <a:pPr>
                <a:defRPr/>
              </a:pPr>
              <a:t>‹#›</a:t>
            </a:fld>
            <a:endParaRPr lang="en-US" dirty="0"/>
          </a:p>
        </p:txBody>
      </p:sp>
    </p:spTree>
    <p:extLst>
      <p:ext uri="{BB962C8B-B14F-4D97-AF65-F5344CB8AC3E}">
        <p14:creationId xmlns:p14="http://schemas.microsoft.com/office/powerpoint/2010/main" val="1746483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p:cNvSpPr>
            <a:spLocks noGrp="1"/>
          </p:cNvSpPr>
          <p:nvPr>
            <p:ph type="sldNum" sz="quarter" idx="10"/>
          </p:nvPr>
        </p:nvSpPr>
        <p:spPr/>
        <p:txBody>
          <a:bodyPr/>
          <a:lstStyle>
            <a:lvl1pPr>
              <a:defRPr/>
            </a:lvl1pPr>
          </a:lstStyle>
          <a:p>
            <a:pPr>
              <a:defRPr/>
            </a:pPr>
            <a:fld id="{84E23F95-76E5-445A-9E61-0B87A6A49D8F}" type="slidenum">
              <a:rPr lang="en-US"/>
              <a:pPr>
                <a:defRPr/>
              </a:pPr>
              <a:t>‹#›</a:t>
            </a:fld>
            <a:endParaRPr lang="en-US" dirty="0"/>
          </a:p>
        </p:txBody>
      </p:sp>
    </p:spTree>
    <p:extLst>
      <p:ext uri="{BB962C8B-B14F-4D97-AF65-F5344CB8AC3E}">
        <p14:creationId xmlns:p14="http://schemas.microsoft.com/office/powerpoint/2010/main" val="1310365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10"/>
          </p:nvPr>
        </p:nvSpPr>
        <p:spPr/>
        <p:txBody>
          <a:bodyPr/>
          <a:lstStyle>
            <a:lvl1pPr>
              <a:defRPr/>
            </a:lvl1pPr>
          </a:lstStyle>
          <a:p>
            <a:pPr>
              <a:defRPr/>
            </a:pPr>
            <a:fld id="{5264048F-A282-4D6C-A151-CA92932A0C13}" type="slidenum">
              <a:rPr lang="en-US"/>
              <a:pPr>
                <a:defRPr/>
              </a:pPr>
              <a:t>‹#›</a:t>
            </a:fld>
            <a:endParaRPr lang="en-US" dirty="0"/>
          </a:p>
        </p:txBody>
      </p:sp>
    </p:spTree>
    <p:extLst>
      <p:ext uri="{BB962C8B-B14F-4D97-AF65-F5344CB8AC3E}">
        <p14:creationId xmlns:p14="http://schemas.microsoft.com/office/powerpoint/2010/main" val="162408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1"/>
          <p:cNvSpPr>
            <a:spLocks noGrp="1"/>
          </p:cNvSpPr>
          <p:nvPr>
            <p:ph type="sldNum" sz="quarter" idx="10"/>
          </p:nvPr>
        </p:nvSpPr>
        <p:spPr/>
        <p:txBody>
          <a:bodyPr/>
          <a:lstStyle>
            <a:lvl1pPr>
              <a:defRPr/>
            </a:lvl1pPr>
          </a:lstStyle>
          <a:p>
            <a:pPr>
              <a:defRPr/>
            </a:pPr>
            <a:fld id="{8D901B9E-83EC-4FAF-9FB7-5B5A56F11F86}" type="slidenum">
              <a:rPr lang="en-US"/>
              <a:pPr>
                <a:defRPr/>
              </a:pPr>
              <a:t>‹#›</a:t>
            </a:fld>
            <a:endParaRPr lang="en-US" dirty="0"/>
          </a:p>
        </p:txBody>
      </p:sp>
    </p:spTree>
    <p:extLst>
      <p:ext uri="{BB962C8B-B14F-4D97-AF65-F5344CB8AC3E}">
        <p14:creationId xmlns:p14="http://schemas.microsoft.com/office/powerpoint/2010/main" val="858358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p:cNvSpPr>
            <a:spLocks noGrp="1"/>
          </p:cNvSpPr>
          <p:nvPr>
            <p:ph type="sldNum" sz="quarter" idx="10"/>
          </p:nvPr>
        </p:nvSpPr>
        <p:spPr/>
        <p:txBody>
          <a:bodyPr/>
          <a:lstStyle>
            <a:lvl1pPr>
              <a:defRPr/>
            </a:lvl1pPr>
          </a:lstStyle>
          <a:p>
            <a:pPr>
              <a:defRPr/>
            </a:pPr>
            <a:fld id="{88D77F1C-4641-4CEB-9688-72A04F41CC93}" type="slidenum">
              <a:rPr lang="en-US"/>
              <a:pPr>
                <a:defRPr/>
              </a:pPr>
              <a:t>‹#›</a:t>
            </a:fld>
            <a:endParaRPr lang="en-US" dirty="0"/>
          </a:p>
        </p:txBody>
      </p:sp>
    </p:spTree>
    <p:extLst>
      <p:ext uri="{BB962C8B-B14F-4D97-AF65-F5344CB8AC3E}">
        <p14:creationId xmlns:p14="http://schemas.microsoft.com/office/powerpoint/2010/main" val="1670586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p:cNvSpPr>
            <a:spLocks noGrp="1"/>
          </p:cNvSpPr>
          <p:nvPr>
            <p:ph type="sldNum" sz="quarter" idx="10"/>
          </p:nvPr>
        </p:nvSpPr>
        <p:spPr/>
        <p:txBody>
          <a:bodyPr/>
          <a:lstStyle>
            <a:lvl1pPr>
              <a:defRPr/>
            </a:lvl1pPr>
          </a:lstStyle>
          <a:p>
            <a:pPr>
              <a:defRPr/>
            </a:pPr>
            <a:fld id="{CCC8AC6A-7D49-4427-BE78-05362CE5AA4E}" type="slidenum">
              <a:rPr lang="en-US"/>
              <a:pPr>
                <a:defRPr/>
              </a:pPr>
              <a:t>‹#›</a:t>
            </a:fld>
            <a:endParaRPr lang="en-US" dirty="0"/>
          </a:p>
        </p:txBody>
      </p:sp>
    </p:spTree>
    <p:extLst>
      <p:ext uri="{BB962C8B-B14F-4D97-AF65-F5344CB8AC3E}">
        <p14:creationId xmlns:p14="http://schemas.microsoft.com/office/powerpoint/2010/main" val="2559352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p:cNvSpPr>
            <a:spLocks noGrp="1"/>
          </p:cNvSpPr>
          <p:nvPr>
            <p:ph type="sldNum" sz="quarter" idx="10"/>
          </p:nvPr>
        </p:nvSpPr>
        <p:spPr/>
        <p:txBody>
          <a:bodyPr/>
          <a:lstStyle>
            <a:lvl1pPr>
              <a:defRPr/>
            </a:lvl1pPr>
          </a:lstStyle>
          <a:p>
            <a:pPr>
              <a:defRPr/>
            </a:pPr>
            <a:fld id="{16A38D84-05EE-4B65-8FF0-C8441D6EE4F4}" type="slidenum">
              <a:rPr lang="en-US"/>
              <a:pPr>
                <a:defRPr/>
              </a:pPr>
              <a:t>‹#›</a:t>
            </a:fld>
            <a:endParaRPr lang="en-US" dirty="0"/>
          </a:p>
        </p:txBody>
      </p:sp>
    </p:spTree>
    <p:extLst>
      <p:ext uri="{BB962C8B-B14F-4D97-AF65-F5344CB8AC3E}">
        <p14:creationId xmlns:p14="http://schemas.microsoft.com/office/powerpoint/2010/main" val="247602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3ECA5729-2685-4D28-9E95-41C5CDAB705B}" type="slidenum">
              <a:rPr lang="en-US"/>
              <a:pPr>
                <a:defRPr/>
              </a:pPr>
              <a:t>‹#›</a:t>
            </a:fld>
            <a:endParaRPr lang="en-US" dirty="0"/>
          </a:p>
        </p:txBody>
      </p:sp>
    </p:spTree>
    <p:extLst>
      <p:ext uri="{BB962C8B-B14F-4D97-AF65-F5344CB8AC3E}">
        <p14:creationId xmlns:p14="http://schemas.microsoft.com/office/powerpoint/2010/main" val="2832717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
          <p:cNvSpPr>
            <a:spLocks noGrp="1"/>
          </p:cNvSpPr>
          <p:nvPr>
            <p:ph type="sldNum" sz="quarter" idx="10"/>
          </p:nvPr>
        </p:nvSpPr>
        <p:spPr/>
        <p:txBody>
          <a:bodyPr/>
          <a:lstStyle>
            <a:lvl1pPr>
              <a:defRPr/>
            </a:lvl1pPr>
          </a:lstStyle>
          <a:p>
            <a:pPr>
              <a:defRPr/>
            </a:pPr>
            <a:fld id="{54382FBA-D0E5-4D9B-91EF-E774E2C5899F}" type="slidenum">
              <a:rPr lang="en-US"/>
              <a:pPr>
                <a:defRPr/>
              </a:pPr>
              <a:t>‹#›</a:t>
            </a:fld>
            <a:endParaRPr lang="en-US" dirty="0"/>
          </a:p>
        </p:txBody>
      </p:sp>
    </p:spTree>
    <p:extLst>
      <p:ext uri="{BB962C8B-B14F-4D97-AF65-F5344CB8AC3E}">
        <p14:creationId xmlns:p14="http://schemas.microsoft.com/office/powerpoint/2010/main" val="3395842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
          <p:cNvSpPr>
            <a:spLocks noGrp="1"/>
          </p:cNvSpPr>
          <p:nvPr>
            <p:ph type="sldNum" sz="quarter" idx="10"/>
          </p:nvPr>
        </p:nvSpPr>
        <p:spPr/>
        <p:txBody>
          <a:bodyPr/>
          <a:lstStyle>
            <a:lvl1pPr>
              <a:defRPr/>
            </a:lvl1pPr>
          </a:lstStyle>
          <a:p>
            <a:pPr>
              <a:defRPr/>
            </a:pPr>
            <a:fld id="{B68A011A-86E4-4BDB-92DE-F76793ABB0E7}" type="slidenum">
              <a:rPr lang="en-US"/>
              <a:pPr>
                <a:defRPr/>
              </a:pPr>
              <a:t>‹#›</a:t>
            </a:fld>
            <a:endParaRPr lang="en-US" dirty="0"/>
          </a:p>
        </p:txBody>
      </p:sp>
    </p:spTree>
    <p:extLst>
      <p:ext uri="{BB962C8B-B14F-4D97-AF65-F5344CB8AC3E}">
        <p14:creationId xmlns:p14="http://schemas.microsoft.com/office/powerpoint/2010/main" val="1581152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CFCD844-7F27-4942-B8E7-153A4C4947AD}" type="slidenum">
              <a:rPr lang="en-US"/>
              <a:pPr>
                <a:defRPr/>
              </a:pPr>
              <a:t>‹#›</a:t>
            </a:fld>
            <a:endParaRPr lang="en-US" dirty="0"/>
          </a:p>
        </p:txBody>
      </p:sp>
      <p:pic>
        <p:nvPicPr>
          <p:cNvPr id="1029" name="Picture 5"/>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315200" y="6027738"/>
            <a:ext cx="12192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www.tesco-advent.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p>
        </p:txBody>
      </p:sp>
      <p:sp>
        <p:nvSpPr>
          <p:cNvPr id="2052" name="Rectangle 5"/>
          <p:cNvSpPr>
            <a:spLocks noChangeArrowheads="1"/>
          </p:cNvSpPr>
          <p:nvPr/>
        </p:nvSpPr>
        <p:spPr bwMode="auto">
          <a:xfrm>
            <a:off x="0" y="1371600"/>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2053" name="Text Box 4"/>
          <p:cNvSpPr txBox="1">
            <a:spLocks noChangeArrowheads="1"/>
          </p:cNvSpPr>
          <p:nvPr/>
        </p:nvSpPr>
        <p:spPr bwMode="auto">
          <a:xfrm>
            <a:off x="2362200" y="1730375"/>
            <a:ext cx="48006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FontTx/>
              <a:buNone/>
            </a:pPr>
            <a:r>
              <a:rPr lang="en-US" altLang="en-US" dirty="0">
                <a:solidFill>
                  <a:srgbClr val="2F549D"/>
                </a:solidFill>
              </a:rPr>
              <a:t>Challenges for Meter Shop Operations of the Future</a:t>
            </a:r>
          </a:p>
        </p:txBody>
      </p:sp>
      <p:pic>
        <p:nvPicPr>
          <p:cNvPr id="2054" name="Picture 13" descr="C:\Users\andrea.koch\Desktop\ncems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863725"/>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10"/>
          <p:cNvSpPr txBox="1">
            <a:spLocks noChangeArrowheads="1"/>
          </p:cNvSpPr>
          <p:nvPr/>
        </p:nvSpPr>
        <p:spPr bwMode="auto">
          <a:xfrm>
            <a:off x="1371600" y="4646613"/>
            <a:ext cx="7620000"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bg1"/>
                </a:solidFill>
              </a:rPr>
              <a:t>Prepared by Tom </a:t>
            </a:r>
            <a:r>
              <a:rPr lang="en-US" altLang="en-US" sz="2400" dirty="0">
                <a:solidFill>
                  <a:schemeClr val="bg1"/>
                </a:solidFill>
              </a:rPr>
              <a:t>Lawton,TESCO</a:t>
            </a:r>
            <a:endParaRPr lang="en-US" altLang="en-US" sz="2400" dirty="0">
              <a:solidFill>
                <a:schemeClr val="bg1"/>
              </a:solidFill>
            </a:endParaRPr>
          </a:p>
          <a:p>
            <a:pPr algn="r" eaLnBrk="1" hangingPunct="1">
              <a:spcBef>
                <a:spcPct val="0"/>
              </a:spcBef>
              <a:buFontTx/>
              <a:buNone/>
            </a:pPr>
            <a:r>
              <a:rPr lang="en-US" altLang="en-US" sz="1600" dirty="0">
                <a:solidFill>
                  <a:schemeClr val="bg1"/>
                </a:solidFill>
              </a:rPr>
              <a:t>The Eastern Specialty Company</a:t>
            </a:r>
          </a:p>
          <a:p>
            <a:pPr algn="r" eaLnBrk="1" hangingPunct="1">
              <a:spcBef>
                <a:spcPct val="0"/>
              </a:spcBef>
              <a:buFontTx/>
              <a:buNone/>
            </a:pPr>
            <a:endParaRPr lang="en-US" altLang="en-US" sz="2400" dirty="0">
              <a:solidFill>
                <a:schemeClr val="bg1"/>
              </a:solidFill>
            </a:endParaRPr>
          </a:p>
          <a:p>
            <a:pPr algn="r" eaLnBrk="1" hangingPunct="1">
              <a:buFontTx/>
              <a:buNone/>
            </a:pPr>
            <a:r>
              <a:rPr lang="en-US" altLang="en-US" sz="1600" i="1" dirty="0">
                <a:solidFill>
                  <a:schemeClr val="bg1"/>
                </a:solidFill>
              </a:rPr>
              <a:t>For North Carolina Electric Meter School </a:t>
            </a:r>
          </a:p>
          <a:p>
            <a:pPr algn="r" eaLnBrk="1" hangingPunct="1">
              <a:buFontTx/>
              <a:buNone/>
            </a:pPr>
            <a:r>
              <a:rPr lang="en-US" altLang="en-US" sz="1600" i="1" dirty="0" smtClean="0">
                <a:solidFill>
                  <a:schemeClr val="bg1"/>
                </a:solidFill>
              </a:rPr>
              <a:t>Management</a:t>
            </a:r>
            <a:endParaRPr lang="en-US" altLang="en-US" sz="1600" i="1" dirty="0">
              <a:solidFill>
                <a:schemeClr val="bg1"/>
              </a:solidFill>
            </a:endParaRPr>
          </a:p>
          <a:p>
            <a:pPr algn="r" eaLnBrk="1" hangingPunct="1">
              <a:buFontTx/>
              <a:buNone/>
            </a:pPr>
            <a:r>
              <a:rPr lang="en-US" altLang="en-US" sz="1600" i="1" dirty="0" smtClean="0">
                <a:solidFill>
                  <a:schemeClr val="bg1"/>
                </a:solidFill>
              </a:rPr>
              <a:t>Tuesday</a:t>
            </a:r>
            <a:r>
              <a:rPr lang="en-US" altLang="en-US" sz="1600" i="1" dirty="0">
                <a:solidFill>
                  <a:schemeClr val="bg1"/>
                </a:solidFill>
              </a:rPr>
              <a:t>, June </a:t>
            </a:r>
            <a:r>
              <a:rPr lang="en-US" altLang="en-US" sz="1600" i="1" dirty="0" smtClean="0">
                <a:solidFill>
                  <a:schemeClr val="bg1"/>
                </a:solidFill>
              </a:rPr>
              <a:t>25, 2019 </a:t>
            </a:r>
            <a:r>
              <a:rPr lang="en-US" altLang="en-US" sz="1600" i="1" dirty="0">
                <a:solidFill>
                  <a:schemeClr val="bg1"/>
                </a:solidFill>
              </a:rPr>
              <a:t>at </a:t>
            </a:r>
            <a:r>
              <a:rPr lang="en-US" altLang="en-US" sz="1600" i="1" dirty="0" smtClean="0">
                <a:solidFill>
                  <a:schemeClr val="bg1"/>
                </a:solidFill>
              </a:rPr>
              <a:t>10:30 </a:t>
            </a:r>
            <a:r>
              <a:rPr lang="en-US" altLang="en-US" sz="1600" i="1" dirty="0">
                <a:solidFill>
                  <a:schemeClr val="bg1"/>
                </a:solidFill>
              </a:rPr>
              <a:t>a.m.</a:t>
            </a:r>
          </a:p>
        </p:txBody>
      </p:sp>
      <p:pic>
        <p:nvPicPr>
          <p:cNvPr id="2056" name="Picture 17" descr="logo_pla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928813"/>
            <a:ext cx="1905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Line Loss</a:t>
            </a:r>
          </a:p>
        </p:txBody>
      </p:sp>
      <p:sp>
        <p:nvSpPr>
          <p:cNvPr id="11267" name="Rectangle 3"/>
          <p:cNvSpPr>
            <a:spLocks noGrp="1" noChangeArrowheads="1"/>
          </p:cNvSpPr>
          <p:nvPr>
            <p:ph type="body" idx="1"/>
          </p:nvPr>
        </p:nvSpPr>
        <p:spPr>
          <a:xfrm>
            <a:off x="457200" y="1752600"/>
            <a:ext cx="8229600" cy="3733800"/>
          </a:xfrm>
          <a:solidFill>
            <a:srgbClr val="FFFFFF"/>
          </a:solidFill>
        </p:spPr>
        <p:txBody>
          <a:bodyPr/>
          <a:lstStyle/>
          <a:p>
            <a:pPr>
              <a:spcBef>
                <a:spcPct val="0"/>
              </a:spcBef>
            </a:pPr>
            <a:r>
              <a:rPr lang="en-US" altLang="en-US" sz="1800" dirty="0" smtClean="0"/>
              <a:t>Network energy inventory balancing – You can accurately compare feeder energy to aggregated meter data to track down unbilled energy.  Some may be energy theft.  Some is not but is still actionable once the root cause can be determined.  </a:t>
            </a:r>
          </a:p>
          <a:p>
            <a:pPr>
              <a:spcBef>
                <a:spcPct val="0"/>
              </a:spcBef>
            </a:pPr>
            <a:r>
              <a:rPr lang="en-US" altLang="en-US" sz="1800" dirty="0" smtClean="0"/>
              <a:t>Meter events and usage information can help paint an overall picture of what’s happening with a customer’s energy usage over time as well as the usage from an entire sub station. This unified view can help detect energy theft, meter tampering or a host of equipment problems that may be affecting service levels. </a:t>
            </a:r>
          </a:p>
          <a:p>
            <a:pPr>
              <a:spcBef>
                <a:spcPct val="0"/>
              </a:spcBef>
            </a:pPr>
            <a:r>
              <a:rPr lang="en-US" altLang="en-US" sz="1800" dirty="0" smtClean="0"/>
              <a:t>Some typical filters for theft: Customers can be identified who have active accounts but no recorded usage, or the converse – energy usage but no active account.  Customers with gas usage but no electrical usage over months or even years, indicate a very likely candidate for investigation, voltage issues for one customer and not others on the same transformer.</a:t>
            </a:r>
          </a:p>
          <a:p>
            <a:pPr eaLnBrk="1" hangingPunct="1">
              <a:lnSpc>
                <a:spcPct val="80000"/>
              </a:lnSpc>
              <a:spcAft>
                <a:spcPct val="100000"/>
              </a:spcAft>
            </a:pPr>
            <a:endParaRPr lang="en-US" altLang="en-US" sz="2000" dirty="0" smtClean="0"/>
          </a:p>
          <a:p>
            <a:pPr eaLnBrk="1" hangingPunct="1">
              <a:lnSpc>
                <a:spcPct val="80000"/>
              </a:lnSpc>
              <a:spcAft>
                <a:spcPct val="100000"/>
              </a:spcAft>
            </a:pPr>
            <a:endParaRPr lang="en-US" altLang="en-US" sz="2000" dirty="0" smtClean="0"/>
          </a:p>
        </p:txBody>
      </p:sp>
      <p:sp>
        <p:nvSpPr>
          <p:cNvPr id="2" name="Slide Number Placeholder 1"/>
          <p:cNvSpPr>
            <a:spLocks noGrp="1"/>
          </p:cNvSpPr>
          <p:nvPr>
            <p:ph type="sldNum" sz="quarter" idx="10"/>
          </p:nvPr>
        </p:nvSpPr>
        <p:spPr/>
        <p:txBody>
          <a:bodyPr/>
          <a:lstStyle/>
          <a:p>
            <a:pPr>
              <a:defRPr/>
            </a:pPr>
            <a:fld id="{7B99CFBD-6FE1-4103-9F43-6C663FC8E057}" type="slidenum">
              <a:rPr lang="en-US"/>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What Else?</a:t>
            </a:r>
          </a:p>
        </p:txBody>
      </p:sp>
      <p:sp>
        <p:nvSpPr>
          <p:cNvPr id="12291" name="Rectangle 3"/>
          <p:cNvSpPr>
            <a:spLocks noGrp="1" noChangeArrowheads="1"/>
          </p:cNvSpPr>
          <p:nvPr>
            <p:ph type="body" idx="1"/>
          </p:nvPr>
        </p:nvSpPr>
        <p:spPr>
          <a:xfrm>
            <a:off x="457200" y="1752600"/>
            <a:ext cx="8229600" cy="3733800"/>
          </a:xfrm>
          <a:solidFill>
            <a:srgbClr val="FFFFFF"/>
          </a:solidFill>
        </p:spPr>
        <p:txBody>
          <a:bodyPr/>
          <a:lstStyle/>
          <a:p>
            <a:r>
              <a:rPr lang="en-US" altLang="en-US" sz="2000" dirty="0" smtClean="0"/>
              <a:t>Potentially bad metering</a:t>
            </a:r>
          </a:p>
          <a:p>
            <a:r>
              <a:rPr lang="en-US" altLang="en-US" sz="2000" dirty="0" smtClean="0"/>
              <a:t>Non metering of certain usage</a:t>
            </a:r>
          </a:p>
          <a:p>
            <a:r>
              <a:rPr lang="en-US" altLang="en-US" sz="2000" dirty="0" smtClean="0"/>
              <a:t>Failing equipment and bad connections</a:t>
            </a:r>
          </a:p>
          <a:p>
            <a:r>
              <a:rPr lang="en-US" altLang="en-US" sz="2000" dirty="0" smtClean="0"/>
              <a:t>Bad GIS integration and information.  To make any of this work we need an up to date and integrated geographic information system (GIS) geodatabase.  We need to be able to link our meters accurately to the rest of the system along with every other piece of equipment between the sub station and the meter.  The initial investigative work will uncover not system errors but GIS errors and holes.  Once corrected this work will begin to uncover correctible losses.</a:t>
            </a:r>
          </a:p>
          <a:p>
            <a:endParaRPr lang="en-US" altLang="en-US" sz="2000" dirty="0" smtClean="0"/>
          </a:p>
          <a:p>
            <a:endParaRPr lang="en-US" altLang="en-US" sz="2000" dirty="0" smtClean="0"/>
          </a:p>
        </p:txBody>
      </p:sp>
      <p:pic>
        <p:nvPicPr>
          <p:cNvPr id="12292" name="Picture 5" descr="Image result for what el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2672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5E6D844F-7D8A-4D10-AA6E-DFC3762CCBA0}" type="slidenum">
              <a:rPr lang="en-US"/>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Longer Term Planning</a:t>
            </a:r>
          </a:p>
        </p:txBody>
      </p:sp>
      <p:sp>
        <p:nvSpPr>
          <p:cNvPr id="13315" name="Rectangle 3"/>
          <p:cNvSpPr>
            <a:spLocks noGrp="1" noChangeArrowheads="1"/>
          </p:cNvSpPr>
          <p:nvPr>
            <p:ph type="body" idx="1"/>
          </p:nvPr>
        </p:nvSpPr>
        <p:spPr>
          <a:xfrm>
            <a:off x="457200" y="1752600"/>
            <a:ext cx="5410200" cy="3733800"/>
          </a:xfrm>
          <a:solidFill>
            <a:srgbClr val="FFFFFF"/>
          </a:solidFill>
        </p:spPr>
        <p:txBody>
          <a:bodyPr/>
          <a:lstStyle/>
          <a:p>
            <a:r>
              <a:rPr lang="en-US" altLang="en-US" sz="2000" dirty="0" smtClean="0"/>
              <a:t>Load profiling – You have accurate and highly granular transformer load profiles, especially significant for effective distribution planning when electric vehicle (EV) charging and distributed generation are involved.  What will the impact on your system be as isolated pockets of users influence each other and purchase electric vehicles; adopt home level energy storage and renewable energy solutions.  </a:t>
            </a:r>
          </a:p>
          <a:p>
            <a:r>
              <a:rPr lang="en-US" altLang="en-US" sz="2000" dirty="0" smtClean="0"/>
              <a:t>Pricing analysis – Perform ‘what if’ rate and load shift analysis. Compare current tariffs with alternative pricing scenarios. Estimate energy costs for a new rate at different load levels.</a:t>
            </a:r>
          </a:p>
          <a:p>
            <a:pPr eaLnBrk="1" hangingPunct="1">
              <a:lnSpc>
                <a:spcPct val="80000"/>
              </a:lnSpc>
              <a:spcAft>
                <a:spcPct val="100000"/>
              </a:spcAft>
            </a:pPr>
            <a:endParaRPr lang="en-US" altLang="en-US" sz="2000" dirty="0" smtClean="0"/>
          </a:p>
          <a:p>
            <a:pPr eaLnBrk="1" hangingPunct="1">
              <a:lnSpc>
                <a:spcPct val="80000"/>
              </a:lnSpc>
              <a:spcAft>
                <a:spcPct val="100000"/>
              </a:spcAft>
            </a:pPr>
            <a:endParaRPr lang="en-US" altLang="en-US" sz="2000" dirty="0" smtClean="0"/>
          </a:p>
        </p:txBody>
      </p:sp>
      <p:pic>
        <p:nvPicPr>
          <p:cNvPr id="13316" name="Picture 5" descr="Image result for long term plan"/>
          <p:cNvPicPr>
            <a:picLocks noChangeAspect="1" noChangeArrowheads="1"/>
          </p:cNvPicPr>
          <p:nvPr/>
        </p:nvPicPr>
        <p:blipFill>
          <a:blip r:embed="rId3">
            <a:extLst>
              <a:ext uri="{28A0092B-C50C-407E-A947-70E740481C1C}">
                <a14:useLocalDpi xmlns:a14="http://schemas.microsoft.com/office/drawing/2010/main" val="0"/>
              </a:ext>
            </a:extLst>
          </a:blip>
          <a:srcRect l="6061"/>
          <a:stretch>
            <a:fillRect/>
          </a:stretch>
        </p:blipFill>
        <p:spPr bwMode="auto">
          <a:xfrm>
            <a:off x="5791200" y="1866900"/>
            <a:ext cx="3149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3EB275EB-4F54-4CD0-814F-D955332B5ED8}" type="slidenum">
              <a:rPr lang="en-US"/>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What are Some of the Challenges in </a:t>
            </a:r>
            <a:br>
              <a:rPr lang="en-US" altLang="en-US" sz="3000" dirty="0" smtClean="0">
                <a:solidFill>
                  <a:schemeClr val="bg1"/>
                </a:solidFill>
              </a:rPr>
            </a:br>
            <a:r>
              <a:rPr lang="en-US" altLang="en-US" sz="3000" dirty="0" smtClean="0">
                <a:solidFill>
                  <a:schemeClr val="bg1"/>
                </a:solidFill>
              </a:rPr>
              <a:t>Analyzing this “Flood of Data?”</a:t>
            </a:r>
          </a:p>
        </p:txBody>
      </p:sp>
      <p:sp>
        <p:nvSpPr>
          <p:cNvPr id="14339" name="Rectangle 3"/>
          <p:cNvSpPr>
            <a:spLocks noGrp="1" noChangeArrowheads="1"/>
          </p:cNvSpPr>
          <p:nvPr>
            <p:ph type="body" idx="1"/>
          </p:nvPr>
        </p:nvSpPr>
        <p:spPr>
          <a:xfrm>
            <a:off x="457200" y="1828800"/>
            <a:ext cx="5348288" cy="3733800"/>
          </a:xfrm>
          <a:solidFill>
            <a:srgbClr val="FFFFFF"/>
          </a:solidFill>
        </p:spPr>
        <p:txBody>
          <a:bodyPr/>
          <a:lstStyle/>
          <a:p>
            <a:pPr marL="0" indent="0">
              <a:buFontTx/>
              <a:buNone/>
            </a:pPr>
            <a:r>
              <a:rPr lang="en-US" altLang="en-US" sz="2000" dirty="0" smtClean="0"/>
              <a:t>The first issue is that currently data required for complete meter data analytics solution does not all reside in the same place.  While there is tremendous real time data being collected the information required to complete many types of analysis may reside in different systems that may or may not talk to one another (e.g. system mapping data).</a:t>
            </a:r>
          </a:p>
          <a:p>
            <a:pPr marL="0" indent="0">
              <a:buFontTx/>
              <a:buNone/>
            </a:pPr>
            <a:endParaRPr lang="en-US" altLang="en-US" sz="2000" dirty="0"/>
          </a:p>
          <a:p>
            <a:pPr marL="0" indent="0">
              <a:buFontTx/>
              <a:buNone/>
            </a:pPr>
            <a:endParaRPr lang="en-US" altLang="en-US" sz="2000" dirty="0"/>
          </a:p>
          <a:p>
            <a:pPr marL="0" indent="0">
              <a:buFontTx/>
              <a:buNone/>
            </a:pPr>
            <a:endParaRPr lang="en-US" altLang="en-US" sz="2000" dirty="0"/>
          </a:p>
        </p:txBody>
      </p:sp>
      <p:sp>
        <p:nvSpPr>
          <p:cNvPr id="14340" name="Rectangle 1"/>
          <p:cNvSpPr>
            <a:spLocks noChangeArrowheads="1"/>
          </p:cNvSpPr>
          <p:nvPr/>
        </p:nvSpPr>
        <p:spPr bwMode="auto">
          <a:xfrm>
            <a:off x="433388" y="4648200"/>
            <a:ext cx="7848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dirty="0">
                <a:latin typeface="+mn-lt"/>
                <a:cs typeface="+mn-cs"/>
              </a:rPr>
              <a:t>Another challenge is that while the MDM is configured as a “Fast Write” data base, since it needs to quickly record large volumes of real-time meter information, a useful analytics tool needs to be normalized for “Fast Reads,” since it needs to provide fast access to data for users looking for real-time insights.</a:t>
            </a:r>
          </a:p>
        </p:txBody>
      </p:sp>
      <p:sp>
        <p:nvSpPr>
          <p:cNvPr id="2" name="Slide Number Placeholder 1"/>
          <p:cNvSpPr>
            <a:spLocks noGrp="1"/>
          </p:cNvSpPr>
          <p:nvPr>
            <p:ph type="sldNum" sz="quarter" idx="10"/>
          </p:nvPr>
        </p:nvSpPr>
        <p:spPr/>
        <p:txBody>
          <a:bodyPr/>
          <a:lstStyle/>
          <a:p>
            <a:pPr>
              <a:defRPr/>
            </a:pPr>
            <a:fld id="{C6850194-C56F-4D78-89EE-C0D8F8C4ED2D}" type="slidenum">
              <a:rPr lang="en-US"/>
              <a:pPr>
                <a:defRPr/>
              </a:pPr>
              <a:t>13</a:t>
            </a:fld>
            <a:endParaRPr lang="en-US" dirty="0"/>
          </a:p>
        </p:txBody>
      </p:sp>
      <p:pic>
        <p:nvPicPr>
          <p:cNvPr id="14342" name="Picture 8" descr="Image result for real time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488" y="1981200"/>
            <a:ext cx="24765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200" dirty="0" smtClean="0">
                <a:solidFill>
                  <a:schemeClr val="bg1"/>
                </a:solidFill>
              </a:rPr>
              <a:t>Additional Challenges?</a:t>
            </a:r>
            <a:endParaRPr lang="en-US" altLang="en-US" sz="3000" dirty="0" smtClean="0">
              <a:solidFill>
                <a:schemeClr val="bg1"/>
              </a:solidFill>
            </a:endParaRPr>
          </a:p>
        </p:txBody>
      </p:sp>
      <p:sp>
        <p:nvSpPr>
          <p:cNvPr id="15363" name="Rectangle 3"/>
          <p:cNvSpPr>
            <a:spLocks noGrp="1" noChangeArrowheads="1"/>
          </p:cNvSpPr>
          <p:nvPr>
            <p:ph type="body" idx="1"/>
          </p:nvPr>
        </p:nvSpPr>
        <p:spPr>
          <a:xfrm>
            <a:off x="457200" y="1752600"/>
            <a:ext cx="8229600" cy="3733800"/>
          </a:xfrm>
          <a:solidFill>
            <a:srgbClr val="FFFFFF"/>
          </a:solidFill>
        </p:spPr>
        <p:txBody>
          <a:bodyPr/>
          <a:lstStyle/>
          <a:p>
            <a:r>
              <a:rPr lang="en-US" altLang="en-US" sz="2000" b="1" dirty="0" smtClean="0"/>
              <a:t>No impact on billing: </a:t>
            </a:r>
            <a:r>
              <a:rPr lang="en-US" altLang="en-US" sz="2000" dirty="0" smtClean="0"/>
              <a:t>Making sure that you can analyze the data in the MDM system (the “system of truth”) without impacting basic billing operations in any way. As important as meter data analytics is, this capability cannot interrupt billing and other operational systems in terms of performance, data corruption or functionality. Bottom line: The analytics capability cannot threaten the utility’s ability to collect revenues.</a:t>
            </a:r>
          </a:p>
          <a:p>
            <a:r>
              <a:rPr lang="en-US" altLang="en-US" sz="2000" b="1" dirty="0" smtClean="0"/>
              <a:t>Near real-time:</a:t>
            </a:r>
            <a:r>
              <a:rPr lang="en-US" altLang="en-US" sz="2000" dirty="0" smtClean="0"/>
              <a:t> Lastly, in order to retain its value to executives, engineers and operational staff, data analytics need to be performed in as near real-time as possible.</a:t>
            </a:r>
          </a:p>
          <a:p>
            <a:r>
              <a:rPr lang="en-US" altLang="en-US" sz="2000" b="1" dirty="0" smtClean="0"/>
              <a:t>The ultimate goal: </a:t>
            </a:r>
            <a:r>
              <a:rPr lang="en-US" altLang="en-US" sz="2000" dirty="0" smtClean="0"/>
              <a:t>To establish a repeatable data analytics discipline and infrastructure to reduce the time, cost and complexity of each incremental capability, and with the lowest risk possible to the existing MDM functionality.</a:t>
            </a:r>
          </a:p>
          <a:p>
            <a:pPr eaLnBrk="1" hangingPunct="1">
              <a:lnSpc>
                <a:spcPct val="80000"/>
              </a:lnSpc>
              <a:spcAft>
                <a:spcPct val="100000"/>
              </a:spcAft>
            </a:pPr>
            <a:endParaRPr lang="en-US" altLang="en-US" sz="2000" dirty="0" smtClean="0"/>
          </a:p>
          <a:p>
            <a:pPr eaLnBrk="1" hangingPunct="1">
              <a:lnSpc>
                <a:spcPct val="80000"/>
              </a:lnSpc>
              <a:spcAft>
                <a:spcPct val="100000"/>
              </a:spcAft>
            </a:pPr>
            <a:endParaRPr lang="en-US" altLang="en-US" sz="2000" dirty="0" smtClean="0"/>
          </a:p>
        </p:txBody>
      </p:sp>
      <p:sp>
        <p:nvSpPr>
          <p:cNvPr id="2" name="Slide Number Placeholder 1"/>
          <p:cNvSpPr>
            <a:spLocks noGrp="1"/>
          </p:cNvSpPr>
          <p:nvPr>
            <p:ph type="sldNum" sz="quarter" idx="10"/>
          </p:nvPr>
        </p:nvSpPr>
        <p:spPr/>
        <p:txBody>
          <a:bodyPr/>
          <a:lstStyle/>
          <a:p>
            <a:pPr>
              <a:defRPr/>
            </a:pPr>
            <a:fld id="{D5E0A33F-EA33-44BB-AFB0-2F44C3C3D820}" type="slidenum">
              <a:rPr lang="en-US"/>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How Should an “Analytics” Database </a:t>
            </a:r>
            <a:br>
              <a:rPr lang="en-US" altLang="en-US" sz="3000" dirty="0" smtClean="0">
                <a:solidFill>
                  <a:schemeClr val="bg1"/>
                </a:solidFill>
              </a:rPr>
            </a:br>
            <a:r>
              <a:rPr lang="en-US" altLang="en-US" sz="3000" dirty="0" smtClean="0">
                <a:solidFill>
                  <a:schemeClr val="bg1"/>
                </a:solidFill>
              </a:rPr>
              <a:t>Be Set-Up?</a:t>
            </a:r>
          </a:p>
        </p:txBody>
      </p:sp>
      <p:sp>
        <p:nvSpPr>
          <p:cNvPr id="16387" name="Rectangle 3"/>
          <p:cNvSpPr>
            <a:spLocks noGrp="1" noChangeArrowheads="1"/>
          </p:cNvSpPr>
          <p:nvPr>
            <p:ph type="body" idx="1"/>
          </p:nvPr>
        </p:nvSpPr>
        <p:spPr>
          <a:xfrm>
            <a:off x="457200" y="1752600"/>
            <a:ext cx="8229600" cy="3733800"/>
          </a:xfrm>
          <a:solidFill>
            <a:srgbClr val="FFFFFF"/>
          </a:solidFill>
        </p:spPr>
        <p:txBody>
          <a:bodyPr/>
          <a:lstStyle/>
          <a:p>
            <a:pPr marL="0" indent="0">
              <a:buFontTx/>
              <a:buNone/>
            </a:pPr>
            <a:r>
              <a:rPr lang="en-US" altLang="en-US" sz="2000" dirty="0" smtClean="0"/>
              <a:t>The analytics database should use a different design that classifies the attributes of an event into “facts,” which would include the data itself, and “dimensions” that can give the facts context such as meters, transformers, service points, customer accounts, register reads, billing values, interval readings, register readings, missed reads, data quality information and meter events. </a:t>
            </a:r>
          </a:p>
          <a:p>
            <a:pPr marL="0" indent="0">
              <a:buFontTx/>
              <a:buNone/>
            </a:pPr>
            <a:r>
              <a:rPr lang="en-US" altLang="en-US" sz="2000" dirty="0" smtClean="0"/>
              <a:t>Using a “Fast Read” design, the analytics database correlates measured data (“facts”) along many “dimensions” (e.g., location, by transformer, etc.) and stages them so that the data can be analyzed in many ways. </a:t>
            </a:r>
          </a:p>
          <a:p>
            <a:pPr marL="0" indent="0">
              <a:buFontTx/>
              <a:buNone/>
            </a:pPr>
            <a:r>
              <a:rPr lang="en-US" altLang="en-US" sz="2000" dirty="0" smtClean="0"/>
              <a:t>This enables users to gain more understanding of events, as well as what they mean. For instance, analysts can correlate power outage events or voltage alarms (“fact”) with the transformers (“dimension”) to identify faulty or aging infrastructure with a single simple calculation.</a:t>
            </a:r>
          </a:p>
        </p:txBody>
      </p:sp>
      <p:sp>
        <p:nvSpPr>
          <p:cNvPr id="2" name="Slide Number Placeholder 1"/>
          <p:cNvSpPr>
            <a:spLocks noGrp="1"/>
          </p:cNvSpPr>
          <p:nvPr>
            <p:ph type="sldNum" sz="quarter" idx="10"/>
          </p:nvPr>
        </p:nvSpPr>
        <p:spPr/>
        <p:txBody>
          <a:bodyPr/>
          <a:lstStyle/>
          <a:p>
            <a:pPr>
              <a:defRPr/>
            </a:pPr>
            <a:fld id="{2868DC85-F6F8-4B83-B24E-FB8FFAA7F3DE}" type="slidenum">
              <a:rPr lang="en-US"/>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New Skill Sets</a:t>
            </a:r>
          </a:p>
        </p:txBody>
      </p:sp>
      <p:sp>
        <p:nvSpPr>
          <p:cNvPr id="7171" name="Rectangle 3">
            <a:extLst>
              <a:ext uri="{FF2B5EF4-FFF2-40B4-BE49-F238E27FC236}"/>
            </a:extLst>
          </p:cNvPr>
          <p:cNvSpPr>
            <a:spLocks noGrp="1" noChangeArrowheads="1"/>
          </p:cNvSpPr>
          <p:nvPr>
            <p:ph type="body" idx="1"/>
          </p:nvPr>
        </p:nvSpPr>
        <p:spPr>
          <a:xfrm>
            <a:off x="381000" y="1600200"/>
            <a:ext cx="5257800" cy="4953000"/>
          </a:xfrm>
          <a:solidFill>
            <a:srgbClr val="FFFFFF"/>
          </a:solidFill>
        </p:spPr>
        <p:txBody>
          <a:bodyPr/>
          <a:lstStyle/>
          <a:p>
            <a:pPr>
              <a:defRPr/>
            </a:pPr>
            <a:r>
              <a:rPr lang="en-US" sz="2400" dirty="0"/>
              <a:t>Utilities also need new skill sets to be able to perform this analysis.  To use this data we need</a:t>
            </a:r>
          </a:p>
          <a:p>
            <a:pPr lvl="1">
              <a:defRPr/>
            </a:pPr>
            <a:r>
              <a:rPr lang="en-US" sz="2000" dirty="0"/>
              <a:t>Data base experts</a:t>
            </a:r>
          </a:p>
          <a:p>
            <a:pPr lvl="1">
              <a:defRPr/>
            </a:pPr>
            <a:r>
              <a:rPr lang="en-US" sz="2000" dirty="0"/>
              <a:t>Metering and operations experts</a:t>
            </a:r>
          </a:p>
          <a:p>
            <a:pPr lvl="1">
              <a:defRPr/>
            </a:pPr>
            <a:r>
              <a:rPr lang="en-US" sz="2000" dirty="0"/>
              <a:t>Business analysts</a:t>
            </a:r>
          </a:p>
          <a:p>
            <a:pPr marL="457200" lvl="1" indent="0">
              <a:buFontTx/>
              <a:buNone/>
              <a:defRPr/>
            </a:pPr>
            <a:r>
              <a:rPr lang="en-US" sz="2000" dirty="0"/>
              <a:t>In a perfect world all of these characteristics are rolled up into one.  In a less perfect world into two. And is an even less perfect world – three individual groups or people.  But too many utilities are missing one or more of these groups or people even after completing their AMI deployment.</a:t>
            </a:r>
          </a:p>
          <a:p>
            <a:pPr>
              <a:defRPr/>
            </a:pPr>
            <a:endParaRPr lang="en-US" sz="2400" dirty="0"/>
          </a:p>
        </p:txBody>
      </p:sp>
      <p:sp>
        <p:nvSpPr>
          <p:cNvPr id="17412" name="AutoShape 10" descr="Image result for microsoft access icon"/>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7413" name="AutoShape 12" descr="Image result for microsoft access icon"/>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7414" name="AutoShape 14" descr="Microsoft-Access"/>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7415" name="AutoShape 16" descr="Microsoft-Access"/>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pic>
        <p:nvPicPr>
          <p:cNvPr id="17416" name="Picture 9" descr="Image result for new ski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9335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BD6F64E6-A852-4CFA-AB55-747AF35B27E3}" type="slidenum">
              <a:rPr lang="en-US"/>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New Tools for the Meter Shop and the Field</a:t>
            </a:r>
          </a:p>
        </p:txBody>
      </p:sp>
      <p:sp>
        <p:nvSpPr>
          <p:cNvPr id="18435" name="Rectangle 3"/>
          <p:cNvSpPr>
            <a:spLocks noGrp="1" noChangeArrowheads="1"/>
          </p:cNvSpPr>
          <p:nvPr>
            <p:ph type="body" idx="1"/>
          </p:nvPr>
        </p:nvSpPr>
        <p:spPr>
          <a:xfrm>
            <a:off x="457200" y="1752600"/>
            <a:ext cx="5029200" cy="3733800"/>
          </a:xfrm>
          <a:solidFill>
            <a:srgbClr val="FFFFFF"/>
          </a:solidFill>
        </p:spPr>
        <p:txBody>
          <a:bodyPr/>
          <a:lstStyle/>
          <a:p>
            <a:r>
              <a:rPr lang="en-US" altLang="en-US" sz="2400" dirty="0" smtClean="0"/>
              <a:t>Advanced functional test boards</a:t>
            </a:r>
          </a:p>
          <a:p>
            <a:r>
              <a:rPr lang="en-US" altLang="en-US" sz="2400" dirty="0" smtClean="0"/>
              <a:t>Automated firmware and setting comparison tools</a:t>
            </a:r>
          </a:p>
          <a:p>
            <a:r>
              <a:rPr lang="en-US" altLang="en-US" sz="2400" dirty="0" smtClean="0"/>
              <a:t>Site Verification equipment, procedures and data</a:t>
            </a:r>
          </a:p>
          <a:p>
            <a:r>
              <a:rPr lang="en-US" altLang="en-US" sz="2400" dirty="0" smtClean="0"/>
              <a:t>…….and data</a:t>
            </a:r>
          </a:p>
          <a:p>
            <a:r>
              <a:rPr lang="en-US" altLang="en-US" sz="2400" dirty="0" smtClean="0"/>
              <a:t>…….and data</a:t>
            </a:r>
          </a:p>
          <a:p>
            <a:r>
              <a:rPr lang="en-US" altLang="en-US" sz="2400" dirty="0" smtClean="0"/>
              <a:t>…….and data</a:t>
            </a:r>
          </a:p>
          <a:p>
            <a:endParaRPr lang="en-US" altLang="en-US" sz="2400" i="1" dirty="0" smtClean="0"/>
          </a:p>
        </p:txBody>
      </p:sp>
      <p:sp>
        <p:nvSpPr>
          <p:cNvPr id="18436" name="AutoShape 10" descr="Image result for microsoft access icon"/>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8437" name="AutoShape 12" descr="Image result for microsoft access icon"/>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8438" name="AutoShape 14" descr="Microsoft-Access"/>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8439" name="AutoShape 16" descr="Microsoft-Access"/>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pic>
        <p:nvPicPr>
          <p:cNvPr id="18440" name="Picture 9" descr="C:\Users\Tom\AppData\Local\Microsoft\Windows\Temporary Internet Files\Content.Outlook\VJYZ37TD\MQB-12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676400"/>
            <a:ext cx="2895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34FB103F-F74C-43F6-83F0-82A93E371840}" type="slidenum">
              <a:rPr lang="en-US"/>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New Tools</a:t>
            </a:r>
          </a:p>
        </p:txBody>
      </p:sp>
      <p:sp>
        <p:nvSpPr>
          <p:cNvPr id="19459" name="Rectangle 3"/>
          <p:cNvSpPr>
            <a:spLocks noGrp="1" noChangeArrowheads="1"/>
          </p:cNvSpPr>
          <p:nvPr>
            <p:ph type="body" idx="1"/>
          </p:nvPr>
        </p:nvSpPr>
        <p:spPr>
          <a:xfrm>
            <a:off x="457200" y="1752600"/>
            <a:ext cx="5029200" cy="3733800"/>
          </a:xfrm>
          <a:solidFill>
            <a:srgbClr val="FFFFFF"/>
          </a:solidFill>
        </p:spPr>
        <p:txBody>
          <a:bodyPr/>
          <a:lstStyle/>
          <a:p>
            <a:r>
              <a:rPr lang="en-US" altLang="en-US" sz="2400" dirty="0" smtClean="0"/>
              <a:t>Advanced visualization tools – Built-in tools provide an alternative to cumbersome data tables and provide enhanced visibility of your smart meters, AMI network, and distribution network</a:t>
            </a:r>
          </a:p>
          <a:p>
            <a:r>
              <a:rPr lang="en-US" altLang="en-US" sz="2400" dirty="0" smtClean="0"/>
              <a:t>AMI system health dashboards – A custom definable user interface enabling a visualization of real-time events and trending</a:t>
            </a:r>
          </a:p>
          <a:p>
            <a:endParaRPr lang="en-US" altLang="en-US" sz="2400" dirty="0" smtClean="0"/>
          </a:p>
        </p:txBody>
      </p:sp>
      <p:sp>
        <p:nvSpPr>
          <p:cNvPr id="19460" name="AutoShape 10" descr="Image result for microsoft access icon"/>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9461" name="AutoShape 12" descr="Image result for microsoft access icon"/>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9462" name="AutoShape 14" descr="Microsoft-Access"/>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9463" name="AutoShape 16" descr="Microsoft-Access"/>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pic>
        <p:nvPicPr>
          <p:cNvPr id="19464" name="Picture 9" descr="Image result for new to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828800"/>
            <a:ext cx="3505200"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72B8C745-9CA3-4503-BDC9-A6812D4214F8}" type="slidenum">
              <a:rPr lang="en-US"/>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Summary</a:t>
            </a:r>
            <a:r>
              <a:rPr lang="en-US" altLang="en-US" sz="3000" dirty="0" smtClean="0"/>
              <a:t> </a:t>
            </a:r>
          </a:p>
        </p:txBody>
      </p:sp>
      <p:sp>
        <p:nvSpPr>
          <p:cNvPr id="8195" name="Rectangle 5">
            <a:extLst>
              <a:ext uri="{FF2B5EF4-FFF2-40B4-BE49-F238E27FC236}"/>
            </a:extLst>
          </p:cNvPr>
          <p:cNvSpPr>
            <a:spLocks noGrp="1" noChangeArrowheads="1"/>
          </p:cNvSpPr>
          <p:nvPr>
            <p:ph type="body" idx="1"/>
          </p:nvPr>
        </p:nvSpPr>
        <p:spPr>
          <a:xfrm>
            <a:off x="381000" y="1600200"/>
            <a:ext cx="8305800" cy="4419600"/>
          </a:xfrm>
        </p:spPr>
        <p:txBody>
          <a:bodyPr/>
          <a:lstStyle/>
          <a:p>
            <a:pPr>
              <a:lnSpc>
                <a:spcPct val="80000"/>
              </a:lnSpc>
              <a:defRPr/>
            </a:pPr>
            <a:r>
              <a:rPr lang="en-US" altLang="en-US" sz="1600" dirty="0"/>
              <a:t>We are finding new uses for the data we are receiving as we continue to use these systems.</a:t>
            </a:r>
          </a:p>
          <a:p>
            <a:pPr>
              <a:lnSpc>
                <a:spcPct val="80000"/>
              </a:lnSpc>
              <a:defRPr/>
            </a:pPr>
            <a:r>
              <a:rPr lang="en-US" altLang="en-US" sz="1600" dirty="0"/>
              <a:t>This data is enabling us to roll fewer trucks for emergencies</a:t>
            </a:r>
          </a:p>
          <a:p>
            <a:pPr>
              <a:lnSpc>
                <a:spcPct val="80000"/>
              </a:lnSpc>
              <a:defRPr/>
            </a:pPr>
            <a:r>
              <a:rPr lang="en-US" altLang="en-US" sz="1600" dirty="0"/>
              <a:t>This data is allowing us to identify weak spots in our infrastructure and correct them between 8 AM and 4 PM Monday to Friday on non-storm days.</a:t>
            </a:r>
          </a:p>
          <a:p>
            <a:pPr>
              <a:lnSpc>
                <a:spcPct val="80000"/>
              </a:lnSpc>
              <a:defRPr/>
            </a:pPr>
            <a:r>
              <a:rPr lang="en-US" altLang="en-US" sz="1600" dirty="0"/>
              <a:t>The data is allowing us to perform long term planning and perform far better rate analysis for proposed new tariffs and to even help create new tariffs.</a:t>
            </a:r>
          </a:p>
          <a:p>
            <a:pPr>
              <a:lnSpc>
                <a:spcPct val="80000"/>
              </a:lnSpc>
              <a:defRPr/>
            </a:pPr>
            <a:r>
              <a:rPr lang="en-US" altLang="en-US" sz="1600" dirty="0"/>
              <a:t>The data allows us to better evaluate performance of hardware on our infrastructure.</a:t>
            </a:r>
          </a:p>
          <a:p>
            <a:pPr>
              <a:lnSpc>
                <a:spcPct val="80000"/>
              </a:lnSpc>
              <a:defRPr/>
            </a:pPr>
            <a:r>
              <a:rPr lang="en-US" altLang="en-US" sz="1600" dirty="0"/>
              <a:t>The data gives us the tools for the first time to measure, identify, and go after “system loss” in a meaningful and actionable way.</a:t>
            </a:r>
          </a:p>
          <a:p>
            <a:pPr>
              <a:lnSpc>
                <a:spcPct val="80000"/>
              </a:lnSpc>
              <a:defRPr/>
            </a:pPr>
            <a:r>
              <a:rPr lang="en-US" sz="1600" dirty="0"/>
              <a:t>Meter data analytics will enable utilities to tackle the biggest problems we face today, including failing transformers, unbalanced energy generation based on imprecise forecasts, operational inefficiencies and even addressing and reducing line loss.</a:t>
            </a:r>
          </a:p>
          <a:p>
            <a:pPr>
              <a:lnSpc>
                <a:spcPct val="80000"/>
              </a:lnSpc>
              <a:defRPr/>
            </a:pPr>
            <a:r>
              <a:rPr lang="en-US" sz="1600" dirty="0"/>
              <a:t>To do this we an analytics platform to allow us to provide the infrastructure to perform this work, dedicated personnel with both new and old skill sets and new tools for them to use</a:t>
            </a:r>
            <a:r>
              <a:rPr lang="en-US" sz="1600" dirty="0" smtClean="0"/>
              <a:t>.</a:t>
            </a:r>
          </a:p>
          <a:p>
            <a:pPr>
              <a:lnSpc>
                <a:spcPct val="80000"/>
              </a:lnSpc>
              <a:defRPr/>
            </a:pPr>
            <a:r>
              <a:rPr lang="en-US" sz="1600" dirty="0" smtClean="0"/>
              <a:t>We need new skill sets in Meter Service Departments</a:t>
            </a:r>
          </a:p>
          <a:p>
            <a:pPr>
              <a:lnSpc>
                <a:spcPct val="80000"/>
              </a:lnSpc>
              <a:defRPr/>
            </a:pPr>
            <a:r>
              <a:rPr lang="en-US" sz="1600" dirty="0" smtClean="0"/>
              <a:t>As metering begins to move to the center of operations Meter Services Managers and Directors need to embrace the new role of meter Services within your organization.</a:t>
            </a:r>
            <a:endParaRPr lang="en-US" sz="1600" dirty="0"/>
          </a:p>
          <a:p>
            <a:pPr>
              <a:lnSpc>
                <a:spcPct val="80000"/>
              </a:lnSpc>
              <a:defRPr/>
            </a:pPr>
            <a:endParaRPr lang="en-US" sz="1800" dirty="0"/>
          </a:p>
          <a:p>
            <a:pPr marL="0" indent="0">
              <a:lnSpc>
                <a:spcPct val="80000"/>
              </a:lnSpc>
              <a:buFontTx/>
              <a:buNone/>
              <a:defRPr/>
            </a:pPr>
            <a:endParaRPr lang="en-US" altLang="en-US" sz="1800" dirty="0"/>
          </a:p>
        </p:txBody>
      </p:sp>
      <p:sp>
        <p:nvSpPr>
          <p:cNvPr id="20484"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charset="0"/>
              </a:defRPr>
            </a:lvl1pPr>
            <a:lvl2pPr marL="52070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dirty="0"/>
          </a:p>
        </p:txBody>
      </p:sp>
      <p:sp>
        <p:nvSpPr>
          <p:cNvPr id="2" name="Slide Number Placeholder 1"/>
          <p:cNvSpPr>
            <a:spLocks noGrp="1"/>
          </p:cNvSpPr>
          <p:nvPr>
            <p:ph type="sldNum" sz="quarter" idx="10"/>
          </p:nvPr>
        </p:nvSpPr>
        <p:spPr/>
        <p:txBody>
          <a:bodyPr/>
          <a:lstStyle/>
          <a:p>
            <a:pPr>
              <a:defRPr/>
            </a:pPr>
            <a:fld id="{F8BE2B61-C50D-4629-B1FC-AA9D77EB269D}" type="slidenum">
              <a:rPr lang="en-US"/>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Introduction </a:t>
            </a:r>
          </a:p>
        </p:txBody>
      </p:sp>
      <p:sp>
        <p:nvSpPr>
          <p:cNvPr id="3075" name="Rectangle 3"/>
          <p:cNvSpPr>
            <a:spLocks noGrp="1" noChangeArrowheads="1"/>
          </p:cNvSpPr>
          <p:nvPr>
            <p:ph type="body" idx="1"/>
          </p:nvPr>
        </p:nvSpPr>
        <p:spPr>
          <a:xfrm>
            <a:off x="457200" y="1752600"/>
            <a:ext cx="8229600" cy="3733800"/>
          </a:xfrm>
          <a:solidFill>
            <a:srgbClr val="FFFFFF"/>
          </a:solidFill>
        </p:spPr>
        <p:txBody>
          <a:bodyPr/>
          <a:lstStyle/>
          <a:p>
            <a:pPr marL="0" indent="0" eaLnBrk="1" hangingPunct="1">
              <a:lnSpc>
                <a:spcPct val="80000"/>
              </a:lnSpc>
              <a:spcAft>
                <a:spcPct val="100000"/>
              </a:spcAft>
              <a:buFontTx/>
              <a:buNone/>
            </a:pPr>
            <a:r>
              <a:rPr lang="en-US" altLang="en-US" sz="2000" dirty="0" smtClean="0"/>
              <a:t>This presentation examines how AMI data has dramatically changed and is continuing to change metering operations</a:t>
            </a:r>
            <a:r>
              <a:rPr lang="en-US" altLang="en-US" sz="2000" dirty="0"/>
              <a:t> </a:t>
            </a:r>
            <a:r>
              <a:rPr lang="en-US" altLang="en-US" sz="2000" dirty="0" smtClean="0"/>
              <a:t>and the challenges this is presenting.</a:t>
            </a:r>
          </a:p>
          <a:p>
            <a:pPr marL="0" indent="0" eaLnBrk="1" hangingPunct="1">
              <a:lnSpc>
                <a:spcPct val="80000"/>
              </a:lnSpc>
              <a:spcAft>
                <a:spcPct val="100000"/>
              </a:spcAft>
            </a:pPr>
            <a:endParaRPr lang="en-US" altLang="en-US" sz="2000" dirty="0" smtClean="0"/>
          </a:p>
        </p:txBody>
      </p:sp>
      <p:sp>
        <p:nvSpPr>
          <p:cNvPr id="2" name="Slide Number Placeholder 1"/>
          <p:cNvSpPr>
            <a:spLocks noGrp="1"/>
          </p:cNvSpPr>
          <p:nvPr>
            <p:ph type="sldNum" sz="quarter" idx="10"/>
          </p:nvPr>
        </p:nvSpPr>
        <p:spPr/>
        <p:txBody>
          <a:bodyPr/>
          <a:lstStyle/>
          <a:p>
            <a:pPr>
              <a:defRPr/>
            </a:pPr>
            <a:fld id="{9D5767AA-F1AB-4E9B-97CE-FD14EF4DC005}" type="slidenum">
              <a:rPr lang="en-US"/>
              <a:pPr>
                <a:defRPr/>
              </a:pPr>
              <a:t>2</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50059"/>
            <a:ext cx="3312109" cy="219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895599"/>
            <a:ext cx="4048125"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solidFill>
            <a:srgbClr val="FF0000"/>
          </a:solidFill>
        </p:spPr>
        <p:txBody>
          <a:bodyPr/>
          <a:lstStyle/>
          <a:p>
            <a:pPr algn="l" eaLnBrk="1" hangingPunct="1"/>
            <a:r>
              <a:rPr lang="en-US" altLang="en-US" sz="3000" dirty="0" smtClean="0">
                <a:solidFill>
                  <a:schemeClr val="bg1"/>
                </a:solidFill>
              </a:rPr>
              <a:t>              Questions and Discussion</a:t>
            </a:r>
            <a:r>
              <a:rPr lang="en-US" altLang="en-US" sz="4000" dirty="0" smtClean="0">
                <a:solidFill>
                  <a:schemeClr val="bg1"/>
                </a:solidFill>
              </a:rPr>
              <a:t>  </a:t>
            </a:r>
          </a:p>
        </p:txBody>
      </p:sp>
      <p:sp>
        <p:nvSpPr>
          <p:cNvPr id="21507" name="Rectangle 5"/>
          <p:cNvSpPr>
            <a:spLocks noGrp="1" noChangeArrowheads="1"/>
          </p:cNvSpPr>
          <p:nvPr>
            <p:ph type="body" idx="1"/>
          </p:nvPr>
        </p:nvSpPr>
        <p:spPr>
          <a:xfrm>
            <a:off x="457200" y="1798638"/>
            <a:ext cx="8229600" cy="4525962"/>
          </a:xfrm>
        </p:spPr>
        <p:txBody>
          <a:bodyPr/>
          <a:lstStyle/>
          <a:p>
            <a:pPr algn="ctr" eaLnBrk="1" hangingPunct="1">
              <a:buFontTx/>
              <a:buNone/>
            </a:pPr>
            <a:r>
              <a:rPr lang="en-US" altLang="en-US" sz="3500" dirty="0" smtClean="0"/>
              <a:t>Tom Lawton</a:t>
            </a:r>
          </a:p>
          <a:p>
            <a:pPr algn="ctr" eaLnBrk="1" hangingPunct="1">
              <a:buFontTx/>
              <a:buNone/>
            </a:pPr>
            <a:r>
              <a:rPr lang="en-US" altLang="en-US" dirty="0" smtClean="0"/>
              <a:t>TESCO – The Eastern Specialty Company</a:t>
            </a:r>
            <a:r>
              <a:rPr lang="en-US" altLang="en-US" sz="4000" dirty="0" smtClean="0"/>
              <a:t> </a:t>
            </a:r>
          </a:p>
          <a:p>
            <a:pPr algn="ctr" eaLnBrk="1" hangingPunct="1">
              <a:buFontTx/>
              <a:buNone/>
            </a:pPr>
            <a:r>
              <a:rPr lang="en-US" altLang="en-US" sz="2800" dirty="0" smtClean="0"/>
              <a:t>Bristol, PA</a:t>
            </a:r>
          </a:p>
          <a:p>
            <a:pPr algn="ctr" eaLnBrk="1" hangingPunct="1">
              <a:buFontTx/>
              <a:buNone/>
            </a:pPr>
            <a:r>
              <a:rPr lang="en-US" altLang="en-US" sz="2800" dirty="0" smtClean="0"/>
              <a:t>1-215-785-2338</a:t>
            </a:r>
          </a:p>
          <a:p>
            <a:pPr algn="ctr" eaLnBrk="1" hangingPunct="1">
              <a:buFontTx/>
              <a:buNone/>
            </a:pPr>
            <a:r>
              <a:rPr lang="en-US" altLang="en-US" sz="2800" dirty="0" smtClean="0"/>
              <a:t/>
            </a:r>
            <a:br>
              <a:rPr lang="en-US" altLang="en-US" sz="2800" dirty="0" smtClean="0"/>
            </a:br>
            <a:r>
              <a:rPr lang="en-US" altLang="en-US" sz="2300" dirty="0" smtClean="0"/>
              <a:t>This presentation can also be found under Meter Conferences and Schools on the TESCO website: </a:t>
            </a:r>
            <a:r>
              <a:rPr lang="en-US" altLang="en-US" sz="2300" dirty="0" smtClean="0">
                <a:solidFill>
                  <a:srgbClr val="CC3300"/>
                </a:solidFill>
                <a:hlinkClick r:id="rId3"/>
              </a:rPr>
              <a:t>www.tescometering.com</a:t>
            </a:r>
            <a:endParaRPr lang="en-US" altLang="en-US" sz="2300" dirty="0" smtClean="0">
              <a:solidFill>
                <a:srgbClr val="CC3300"/>
              </a:solidFill>
            </a:endParaRPr>
          </a:p>
          <a:p>
            <a:pPr algn="ctr" eaLnBrk="1" hangingPunct="1">
              <a:buFontTx/>
              <a:buNone/>
            </a:pPr>
            <a:endParaRPr lang="en-US" altLang="en-US" sz="2300" dirty="0" smtClean="0">
              <a:solidFill>
                <a:srgbClr val="CC3300"/>
              </a:solidFill>
            </a:endParaRPr>
          </a:p>
        </p:txBody>
      </p:sp>
      <p:pic>
        <p:nvPicPr>
          <p:cNvPr id="21508" name="Picture 7" descr="MC9004315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F78BA815-40C4-432A-BC74-4E599F01A685}" type="slidenum">
              <a:rPr lang="en-US"/>
              <a:pPr>
                <a:defRPr/>
              </a:pPr>
              <a:t>20</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The Promise of AMI</a:t>
            </a:r>
            <a:endParaRPr lang="en-US" altLang="en-US" sz="2400" dirty="0" smtClean="0">
              <a:solidFill>
                <a:schemeClr val="bg1"/>
              </a:solidFill>
            </a:endParaRPr>
          </a:p>
        </p:txBody>
      </p:sp>
      <p:sp>
        <p:nvSpPr>
          <p:cNvPr id="3075" name="Rectangle 3">
            <a:extLst>
              <a:ext uri="{FF2B5EF4-FFF2-40B4-BE49-F238E27FC236}"/>
            </a:extLst>
          </p:cNvPr>
          <p:cNvSpPr>
            <a:spLocks noGrp="1" noChangeArrowheads="1"/>
          </p:cNvSpPr>
          <p:nvPr>
            <p:ph type="body" idx="1"/>
          </p:nvPr>
        </p:nvSpPr>
        <p:spPr>
          <a:xfrm>
            <a:off x="533400" y="1752600"/>
            <a:ext cx="8153400" cy="4191000"/>
          </a:xfrm>
          <a:solidFill>
            <a:srgbClr val="FFFFFF"/>
          </a:solidFill>
        </p:spPr>
        <p:txBody>
          <a:bodyPr/>
          <a:lstStyle/>
          <a:p>
            <a:pPr marL="0" indent="0" eaLnBrk="1" hangingPunct="1">
              <a:lnSpc>
                <a:spcPct val="80000"/>
              </a:lnSpc>
              <a:spcAft>
                <a:spcPts val="600"/>
              </a:spcAft>
              <a:buFontTx/>
              <a:buNone/>
              <a:defRPr/>
            </a:pPr>
            <a:r>
              <a:rPr lang="en-US" altLang="en-US" sz="2000" dirty="0"/>
              <a:t>The introduction ten years ago and the continued development of an Advanced Meter Infrastructure (AMI) system promised more effective and more efficient Meter Service Operations.  </a:t>
            </a:r>
          </a:p>
          <a:p>
            <a:pPr marL="0" indent="0" eaLnBrk="1" hangingPunct="1">
              <a:lnSpc>
                <a:spcPct val="80000"/>
              </a:lnSpc>
              <a:spcAft>
                <a:spcPts val="600"/>
              </a:spcAft>
              <a:buFontTx/>
              <a:buNone/>
              <a:defRPr/>
            </a:pPr>
            <a:endParaRPr lang="en-US" altLang="en-US" sz="2000" dirty="0"/>
          </a:p>
          <a:p>
            <a:pPr marL="0" indent="0" eaLnBrk="1" hangingPunct="1">
              <a:lnSpc>
                <a:spcPct val="80000"/>
              </a:lnSpc>
              <a:spcAft>
                <a:spcPts val="600"/>
              </a:spcAft>
              <a:buFontTx/>
              <a:buNone/>
              <a:defRPr/>
            </a:pPr>
            <a:endParaRPr lang="en-US" altLang="en-US" sz="2000" dirty="0"/>
          </a:p>
          <a:p>
            <a:pPr eaLnBrk="1" hangingPunct="1">
              <a:lnSpc>
                <a:spcPct val="80000"/>
              </a:lnSpc>
              <a:spcAft>
                <a:spcPts val="0"/>
              </a:spcAft>
              <a:defRPr/>
            </a:pPr>
            <a:endParaRPr lang="en-US" altLang="en-US" sz="2000" dirty="0"/>
          </a:p>
        </p:txBody>
      </p:sp>
      <p:pic>
        <p:nvPicPr>
          <p:cNvPr id="4100" name="Picture 5" descr="Image result for prom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700" y="2971800"/>
            <a:ext cx="28956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extLst>
          </p:cNvPr>
          <p:cNvSpPr/>
          <p:nvPr/>
        </p:nvSpPr>
        <p:spPr>
          <a:xfrm>
            <a:off x="533400" y="2590800"/>
            <a:ext cx="5638800" cy="3887788"/>
          </a:xfrm>
          <a:prstGeom prst="rect">
            <a:avLst/>
          </a:prstGeom>
        </p:spPr>
        <p:txBody>
          <a:bodyPr>
            <a:spAutoFit/>
          </a:bodyPr>
          <a:lstStyle/>
          <a:p>
            <a:pPr eaLnBrk="1" hangingPunct="1">
              <a:lnSpc>
                <a:spcPct val="80000"/>
              </a:lnSpc>
              <a:spcAft>
                <a:spcPts val="600"/>
              </a:spcAft>
              <a:defRPr/>
            </a:pPr>
            <a:r>
              <a:rPr lang="en-US" altLang="en-US" sz="2000" dirty="0"/>
              <a:t>This was to be accomplished in a variety of ways starting with:</a:t>
            </a:r>
          </a:p>
          <a:p>
            <a:pPr marL="742950" lvl="1" indent="-285750" eaLnBrk="1" hangingPunct="1">
              <a:lnSpc>
                <a:spcPct val="80000"/>
              </a:lnSpc>
              <a:spcAft>
                <a:spcPts val="600"/>
              </a:spcAft>
              <a:buFont typeface="Arial" panose="020B0604020202020204" pitchFamily="34" charset="0"/>
              <a:buChar char="•"/>
              <a:defRPr/>
            </a:pPr>
            <a:r>
              <a:rPr lang="en-US" altLang="en-US" sz="1600" dirty="0"/>
              <a:t>No need to read meters (if AMR had not previously been deployed)</a:t>
            </a:r>
          </a:p>
          <a:p>
            <a:pPr marL="742950" lvl="1" indent="-285750" eaLnBrk="1" hangingPunct="1">
              <a:lnSpc>
                <a:spcPct val="80000"/>
              </a:lnSpc>
              <a:spcAft>
                <a:spcPts val="600"/>
              </a:spcAft>
              <a:buFont typeface="Arial" panose="020B0604020202020204" pitchFamily="34" charset="0"/>
              <a:buChar char="•"/>
              <a:defRPr/>
            </a:pPr>
            <a:r>
              <a:rPr lang="en-US" altLang="en-US" sz="1600" dirty="0"/>
              <a:t>No need to roll a truck to perform a disconnect or a reconnect</a:t>
            </a:r>
          </a:p>
          <a:p>
            <a:pPr marL="742950" lvl="1" indent="-285750" eaLnBrk="1" hangingPunct="1">
              <a:lnSpc>
                <a:spcPct val="80000"/>
              </a:lnSpc>
              <a:spcAft>
                <a:spcPts val="600"/>
              </a:spcAft>
              <a:buFont typeface="Arial" panose="020B0604020202020204" pitchFamily="34" charset="0"/>
              <a:buChar char="•"/>
              <a:defRPr/>
            </a:pPr>
            <a:r>
              <a:rPr lang="en-US" altLang="en-US" sz="1600" dirty="0"/>
              <a:t>Better ability to detect and respond to outages</a:t>
            </a:r>
          </a:p>
          <a:p>
            <a:pPr marL="742950" lvl="1" indent="-285750" eaLnBrk="1" hangingPunct="1">
              <a:lnSpc>
                <a:spcPct val="80000"/>
              </a:lnSpc>
              <a:spcAft>
                <a:spcPts val="600"/>
              </a:spcAft>
              <a:buFont typeface="Arial" panose="020B0604020202020204" pitchFamily="34" charset="0"/>
              <a:buChar char="•"/>
              <a:defRPr/>
            </a:pPr>
            <a:r>
              <a:rPr lang="en-US" altLang="en-US" sz="1600" dirty="0"/>
              <a:t>Better ability to detect theft</a:t>
            </a:r>
          </a:p>
          <a:p>
            <a:pPr marL="742950" lvl="1" indent="-285750" eaLnBrk="1" hangingPunct="1">
              <a:lnSpc>
                <a:spcPct val="80000"/>
              </a:lnSpc>
              <a:spcAft>
                <a:spcPts val="600"/>
              </a:spcAft>
              <a:buFont typeface="Arial" panose="020B0604020202020204" pitchFamily="34" charset="0"/>
              <a:buChar char="•"/>
              <a:defRPr/>
            </a:pPr>
            <a:r>
              <a:rPr lang="en-US" altLang="en-US" sz="1600" dirty="0"/>
              <a:t>Better ability to detect (and eventually capture) unbilled energy</a:t>
            </a:r>
          </a:p>
          <a:p>
            <a:pPr marL="742950" lvl="1" indent="-285750" eaLnBrk="1" hangingPunct="1">
              <a:lnSpc>
                <a:spcPct val="80000"/>
              </a:lnSpc>
              <a:spcAft>
                <a:spcPts val="600"/>
              </a:spcAft>
              <a:buFont typeface="Arial" panose="020B0604020202020204" pitchFamily="34" charset="0"/>
              <a:buChar char="•"/>
              <a:defRPr/>
            </a:pPr>
            <a:r>
              <a:rPr lang="en-US" altLang="en-US" sz="1600" dirty="0"/>
              <a:t>Better understand customer usage and make </a:t>
            </a:r>
            <a:br>
              <a:rPr lang="en-US" altLang="en-US" sz="1600" dirty="0"/>
            </a:br>
            <a:r>
              <a:rPr lang="en-US" altLang="en-US" sz="1600" dirty="0"/>
              <a:t>better energy buying decisions</a:t>
            </a:r>
          </a:p>
          <a:p>
            <a:pPr lvl="1" eaLnBrk="1" hangingPunct="1">
              <a:lnSpc>
                <a:spcPct val="80000"/>
              </a:lnSpc>
              <a:spcAft>
                <a:spcPts val="600"/>
              </a:spcAft>
              <a:defRPr/>
            </a:pPr>
            <a:endParaRPr lang="en-US" altLang="en-US" sz="1600" dirty="0"/>
          </a:p>
          <a:p>
            <a:pPr eaLnBrk="1" hangingPunct="1">
              <a:lnSpc>
                <a:spcPct val="80000"/>
              </a:lnSpc>
              <a:spcAft>
                <a:spcPts val="600"/>
              </a:spcAft>
              <a:defRPr/>
            </a:pPr>
            <a:endParaRPr lang="en-US" altLang="en-US" sz="2000" dirty="0"/>
          </a:p>
          <a:p>
            <a:pPr lvl="1" eaLnBrk="1" hangingPunct="1">
              <a:lnSpc>
                <a:spcPct val="80000"/>
              </a:lnSpc>
              <a:spcAft>
                <a:spcPts val="600"/>
              </a:spcAft>
              <a:defRPr/>
            </a:pPr>
            <a:r>
              <a:rPr lang="en-US" altLang="en-US" sz="1600" dirty="0"/>
              <a:t> </a:t>
            </a:r>
          </a:p>
        </p:txBody>
      </p:sp>
      <p:sp>
        <p:nvSpPr>
          <p:cNvPr id="4102" name="Rectangle 2"/>
          <p:cNvSpPr>
            <a:spLocks noChangeArrowheads="1"/>
          </p:cNvSpPr>
          <p:nvPr/>
        </p:nvSpPr>
        <p:spPr bwMode="auto">
          <a:xfrm>
            <a:off x="533400" y="5638800"/>
            <a:ext cx="69342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spcAft>
                <a:spcPts val="600"/>
              </a:spcAft>
              <a:buFontTx/>
              <a:buNone/>
            </a:pPr>
            <a:r>
              <a:rPr lang="en-US" altLang="en-US" sz="1800" dirty="0"/>
              <a:t>And with all of this came a promise of “Additional Capabilities and additional Operating data.”</a:t>
            </a:r>
          </a:p>
        </p:txBody>
      </p:sp>
      <p:sp>
        <p:nvSpPr>
          <p:cNvPr id="3" name="Slide Number Placeholder 2"/>
          <p:cNvSpPr>
            <a:spLocks noGrp="1"/>
          </p:cNvSpPr>
          <p:nvPr>
            <p:ph type="sldNum" sz="quarter" idx="10"/>
          </p:nvPr>
        </p:nvSpPr>
        <p:spPr/>
        <p:txBody>
          <a:bodyPr/>
          <a:lstStyle/>
          <a:p>
            <a:pPr>
              <a:defRPr/>
            </a:pPr>
            <a:fld id="{A67ACFE1-E25D-4B32-B604-8D5217FD5F2A}" type="slidenum">
              <a:rPr lang="en-US"/>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A Flood of Data:</a:t>
            </a:r>
            <a:br>
              <a:rPr lang="en-US" altLang="en-US" sz="3000" dirty="0" smtClean="0">
                <a:solidFill>
                  <a:schemeClr val="bg1"/>
                </a:solidFill>
              </a:rPr>
            </a:br>
            <a:r>
              <a:rPr lang="en-US" altLang="en-US" sz="3000" dirty="0" smtClean="0">
                <a:solidFill>
                  <a:schemeClr val="bg1"/>
                </a:solidFill>
              </a:rPr>
              <a:t>The Promise and the Curse of AMI</a:t>
            </a:r>
          </a:p>
        </p:txBody>
      </p:sp>
      <p:sp>
        <p:nvSpPr>
          <p:cNvPr id="5123" name="Rectangle 3">
            <a:extLst>
              <a:ext uri="{FF2B5EF4-FFF2-40B4-BE49-F238E27FC236}"/>
            </a:extLst>
          </p:cNvPr>
          <p:cNvSpPr>
            <a:spLocks noGrp="1" noChangeArrowheads="1"/>
          </p:cNvSpPr>
          <p:nvPr>
            <p:ph type="body" idx="1"/>
          </p:nvPr>
        </p:nvSpPr>
        <p:spPr>
          <a:xfrm>
            <a:off x="457200" y="1752600"/>
            <a:ext cx="4343400" cy="3733800"/>
          </a:xfrm>
          <a:solidFill>
            <a:srgbClr val="FFFFFF"/>
          </a:solidFill>
        </p:spPr>
        <p:txBody>
          <a:bodyPr/>
          <a:lstStyle/>
          <a:p>
            <a:pPr marL="0" indent="0">
              <a:buFontTx/>
              <a:buNone/>
              <a:defRPr/>
            </a:pPr>
            <a:r>
              <a:rPr lang="en-US" sz="2000" dirty="0"/>
              <a:t>And so the data started coming in. </a:t>
            </a:r>
          </a:p>
          <a:p>
            <a:pPr marL="0" indent="0">
              <a:buFontTx/>
              <a:buNone/>
              <a:defRPr/>
            </a:pPr>
            <a:endParaRPr lang="en-US" sz="2000" dirty="0"/>
          </a:p>
          <a:p>
            <a:pPr marL="0" indent="0">
              <a:buFontTx/>
              <a:buNone/>
              <a:defRPr/>
            </a:pPr>
            <a:r>
              <a:rPr lang="en-US" sz="2000" dirty="0"/>
              <a:t>Once the investment in gathering this data was made the problem quickly moved from the collection of this data to developing the tools and infrastructure to analyze this voluminous data. </a:t>
            </a:r>
          </a:p>
          <a:p>
            <a:pPr marL="0" indent="0">
              <a:buFontTx/>
              <a:buNone/>
              <a:defRPr/>
            </a:pPr>
            <a:endParaRPr lang="en-US" sz="2000" dirty="0"/>
          </a:p>
          <a:p>
            <a:pPr marL="0" indent="0">
              <a:buFontTx/>
              <a:buNone/>
              <a:defRPr/>
            </a:pPr>
            <a:r>
              <a:rPr lang="en-US" sz="2000" dirty="0"/>
              <a:t>There was far more data than could be analyzed or even utilized at first. </a:t>
            </a:r>
          </a:p>
          <a:p>
            <a:pPr marL="0" indent="0">
              <a:buFontTx/>
              <a:buNone/>
              <a:defRPr/>
            </a:pPr>
            <a:endParaRPr lang="en-US" sz="2000" dirty="0"/>
          </a:p>
          <a:p>
            <a:pPr marL="292100" indent="-292100" eaLnBrk="1" hangingPunct="1">
              <a:lnSpc>
                <a:spcPct val="80000"/>
              </a:lnSpc>
              <a:defRPr/>
            </a:pPr>
            <a:endParaRPr lang="en-US" altLang="en-US" sz="2000" dirty="0"/>
          </a:p>
        </p:txBody>
      </p:sp>
      <p:pic>
        <p:nvPicPr>
          <p:cNvPr id="5124" name="Picture 6" descr="Image result for flood of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833563"/>
            <a:ext cx="3881438"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497B1DF2-6A2F-4414-89C0-F26A4FBCD8F2}" type="slidenum">
              <a:rPr lang="en-US"/>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Moving Into The Future</a:t>
            </a:r>
          </a:p>
        </p:txBody>
      </p:sp>
      <p:sp>
        <p:nvSpPr>
          <p:cNvPr id="6147" name="Rectangle 3"/>
          <p:cNvSpPr>
            <a:spLocks noGrp="1" noChangeArrowheads="1"/>
          </p:cNvSpPr>
          <p:nvPr>
            <p:ph type="body" idx="1"/>
          </p:nvPr>
        </p:nvSpPr>
        <p:spPr>
          <a:xfrm>
            <a:off x="457200" y="1752600"/>
            <a:ext cx="8229600" cy="3733800"/>
          </a:xfrm>
          <a:solidFill>
            <a:srgbClr val="FFFFFF"/>
          </a:solidFill>
        </p:spPr>
        <p:txBody>
          <a:bodyPr/>
          <a:lstStyle/>
          <a:p>
            <a:pPr marL="0" indent="0">
              <a:buFontTx/>
              <a:buNone/>
            </a:pPr>
            <a:r>
              <a:rPr lang="en-US" altLang="en-US" sz="2000" dirty="0" smtClean="0"/>
              <a:t>Utilities now collect hundreds of millions of events and readings every day from sources such as the following:</a:t>
            </a:r>
          </a:p>
          <a:p>
            <a:pPr lvl="1"/>
            <a:r>
              <a:rPr lang="en-US" altLang="en-US" sz="1600" dirty="0" smtClean="0"/>
              <a:t>Meters (status, manufacturer, purchase date, events such as reprogramming notifications and tamper alerts)</a:t>
            </a:r>
          </a:p>
          <a:p>
            <a:pPr lvl="1"/>
            <a:r>
              <a:rPr lang="en-US" altLang="en-US" sz="1600" dirty="0" smtClean="0"/>
              <a:t>Transformers (ID, circuit section, circuit ID)</a:t>
            </a:r>
          </a:p>
          <a:p>
            <a:pPr lvl="1"/>
            <a:r>
              <a:rPr lang="en-US" altLang="en-US" sz="1600" dirty="0" smtClean="0"/>
              <a:t>Service points</a:t>
            </a:r>
          </a:p>
          <a:p>
            <a:pPr lvl="1"/>
            <a:r>
              <a:rPr lang="en-US" altLang="en-US" sz="1600" dirty="0" smtClean="0"/>
              <a:t>Customer accounts (type, status, billing cycle)</a:t>
            </a:r>
          </a:p>
        </p:txBody>
      </p:sp>
      <p:sp>
        <p:nvSpPr>
          <p:cNvPr id="2" name="Slide Number Placeholder 1"/>
          <p:cNvSpPr>
            <a:spLocks noGrp="1"/>
          </p:cNvSpPr>
          <p:nvPr>
            <p:ph type="sldNum" sz="quarter" idx="10"/>
          </p:nvPr>
        </p:nvSpPr>
        <p:spPr/>
        <p:txBody>
          <a:bodyPr/>
          <a:lstStyle/>
          <a:p>
            <a:pPr>
              <a:defRPr/>
            </a:pPr>
            <a:fld id="{A4CA8DF8-C3D4-4F45-9E69-28D763579FCC}" type="slidenum">
              <a:rPr lang="en-US"/>
              <a:pPr>
                <a:defRPr/>
              </a:pPr>
              <a:t>5</a:t>
            </a:fld>
            <a:endParaRPr lang="en-US" dirty="0"/>
          </a:p>
        </p:txBody>
      </p:sp>
      <p:pic>
        <p:nvPicPr>
          <p:cNvPr id="614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267200"/>
            <a:ext cx="3062288"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What Data Are We Getting &amp; </a:t>
            </a:r>
            <a:br>
              <a:rPr lang="en-US" altLang="en-US" sz="3000" dirty="0" smtClean="0">
                <a:solidFill>
                  <a:schemeClr val="bg1"/>
                </a:solidFill>
              </a:rPr>
            </a:br>
            <a:r>
              <a:rPr lang="en-US" altLang="en-US" sz="3000" dirty="0" smtClean="0">
                <a:solidFill>
                  <a:schemeClr val="bg1"/>
                </a:solidFill>
              </a:rPr>
              <a:t>How Are We Using It?</a:t>
            </a:r>
          </a:p>
        </p:txBody>
      </p:sp>
      <p:sp>
        <p:nvSpPr>
          <p:cNvPr id="7171" name="Rectangle 3"/>
          <p:cNvSpPr>
            <a:spLocks noGrp="1" noChangeArrowheads="1"/>
          </p:cNvSpPr>
          <p:nvPr>
            <p:ph type="body" idx="1"/>
          </p:nvPr>
        </p:nvSpPr>
        <p:spPr>
          <a:xfrm>
            <a:off x="457200" y="1752600"/>
            <a:ext cx="8229600" cy="3733800"/>
          </a:xfrm>
          <a:solidFill>
            <a:srgbClr val="FFFFFF"/>
          </a:solidFill>
        </p:spPr>
        <p:txBody>
          <a:bodyPr/>
          <a:lstStyle/>
          <a:p>
            <a:r>
              <a:rPr lang="en-US" altLang="en-US" sz="2000" b="1" dirty="0" smtClean="0"/>
              <a:t>Meter quality assurance:</a:t>
            </a:r>
            <a:r>
              <a:rPr lang="en-US" altLang="en-US" sz="2000" dirty="0" smtClean="0"/>
              <a:t> Focusing on meter reading performance enables utilities to ensure AMI reliability. For instance, when meter readings are expected but not delivered, the system takes note, and calculates overall performance statistics for the AMI system. Utilities are made privy to problems they never would have been able to identify in the past.  </a:t>
            </a:r>
          </a:p>
          <a:p>
            <a:endParaRPr lang="en-US" altLang="en-US" sz="2000" dirty="0" smtClean="0"/>
          </a:p>
        </p:txBody>
      </p:sp>
      <p:pic>
        <p:nvPicPr>
          <p:cNvPr id="7172" name="Picture 9" descr="Image result for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810000"/>
            <a:ext cx="3352800"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1"/>
          <p:cNvSpPr>
            <a:spLocks noChangeArrowheads="1"/>
          </p:cNvSpPr>
          <p:nvPr/>
        </p:nvSpPr>
        <p:spPr bwMode="auto">
          <a:xfrm>
            <a:off x="5181600" y="4489450"/>
            <a:ext cx="2514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b="1" dirty="0"/>
              <a:t>Good Start</a:t>
            </a:r>
          </a:p>
        </p:txBody>
      </p:sp>
      <p:sp>
        <p:nvSpPr>
          <p:cNvPr id="2" name="Slide Number Placeholder 1"/>
          <p:cNvSpPr>
            <a:spLocks noGrp="1"/>
          </p:cNvSpPr>
          <p:nvPr>
            <p:ph type="sldNum" sz="quarter" idx="10"/>
          </p:nvPr>
        </p:nvSpPr>
        <p:spPr/>
        <p:txBody>
          <a:bodyPr/>
          <a:lstStyle/>
          <a:p>
            <a:pPr>
              <a:defRPr/>
            </a:pPr>
            <a:fld id="{0E37BF59-22FC-49B2-B30B-EC8F0759CF50}" type="slidenum">
              <a:rPr lang="en-US"/>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The Basics</a:t>
            </a:r>
          </a:p>
        </p:txBody>
      </p:sp>
      <p:sp>
        <p:nvSpPr>
          <p:cNvPr id="8195" name="Rectangle 3"/>
          <p:cNvSpPr>
            <a:spLocks noGrp="1" noChangeArrowheads="1"/>
          </p:cNvSpPr>
          <p:nvPr>
            <p:ph type="body" idx="1"/>
          </p:nvPr>
        </p:nvSpPr>
        <p:spPr>
          <a:xfrm>
            <a:off x="457200" y="1752600"/>
            <a:ext cx="8229600" cy="3733800"/>
          </a:xfrm>
          <a:solidFill>
            <a:srgbClr val="FFFFFF"/>
          </a:solidFill>
        </p:spPr>
        <p:txBody>
          <a:bodyPr/>
          <a:lstStyle/>
          <a:p>
            <a:r>
              <a:rPr lang="en-US" altLang="en-US" sz="2000" b="1" dirty="0" smtClean="0"/>
              <a:t>Outage event analysis and prevention: </a:t>
            </a:r>
            <a:r>
              <a:rPr lang="en-US" altLang="en-US" sz="2000" dirty="0" smtClean="0"/>
              <a:t>Integration enables real-time, accurate, and complete outage event analysis that helps identify nested outages and optimize field crew dispatch – all to support efficient response and restoration.  </a:t>
            </a:r>
          </a:p>
          <a:p>
            <a:pPr lvl="1"/>
            <a:r>
              <a:rPr lang="en-US" altLang="en-US" sz="1600" dirty="0" smtClean="0"/>
              <a:t>We can often determine the exact piece of equipment causing a problem, along with the customers directly impacted by it.  </a:t>
            </a:r>
          </a:p>
          <a:p>
            <a:pPr lvl="1"/>
            <a:r>
              <a:rPr lang="en-US" altLang="en-US" sz="1600" dirty="0" smtClean="0"/>
              <a:t>We can use outage information that is delivered along with meter readings to identify and track outages. </a:t>
            </a:r>
          </a:p>
          <a:p>
            <a:pPr lvl="1"/>
            <a:r>
              <a:rPr lang="en-US" altLang="en-US" sz="1600" dirty="0" smtClean="0"/>
              <a:t>These outage event reports help us to understand the overall impact of outages, then drill down to find the problem areas in the distribution network. </a:t>
            </a:r>
          </a:p>
          <a:p>
            <a:pPr lvl="1"/>
            <a:r>
              <a:rPr lang="en-US" altLang="en-US" sz="1600" dirty="0" smtClean="0"/>
              <a:t>We can then isolate areas of high impact and work to understand how to address them. </a:t>
            </a:r>
          </a:p>
        </p:txBody>
      </p:sp>
      <p:pic>
        <p:nvPicPr>
          <p:cNvPr id="8196" name="Picture 5" descr="Image result for basics"/>
          <p:cNvPicPr>
            <a:picLocks noChangeAspect="1" noChangeArrowheads="1"/>
          </p:cNvPicPr>
          <p:nvPr/>
        </p:nvPicPr>
        <p:blipFill>
          <a:blip r:embed="rId3">
            <a:extLst>
              <a:ext uri="{28A0092B-C50C-407E-A947-70E740481C1C}">
                <a14:useLocalDpi xmlns:a14="http://schemas.microsoft.com/office/drawing/2010/main" val="0"/>
              </a:ext>
            </a:extLst>
          </a:blip>
          <a:srcRect t="17596"/>
          <a:stretch>
            <a:fillRect/>
          </a:stretch>
        </p:blipFill>
        <p:spPr bwMode="auto">
          <a:xfrm>
            <a:off x="2743200" y="5181600"/>
            <a:ext cx="3276600"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ED0F51A9-8BA3-4F40-87F7-C9470C6D4E5E}" type="slidenum">
              <a:rPr lang="en-US"/>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And of Course…Report!</a:t>
            </a:r>
          </a:p>
        </p:txBody>
      </p:sp>
      <p:sp>
        <p:nvSpPr>
          <p:cNvPr id="9219" name="Rectangle 3"/>
          <p:cNvSpPr>
            <a:spLocks noGrp="1" noChangeArrowheads="1"/>
          </p:cNvSpPr>
          <p:nvPr>
            <p:ph type="body" idx="1"/>
          </p:nvPr>
        </p:nvSpPr>
        <p:spPr>
          <a:xfrm>
            <a:off x="457200" y="1752600"/>
            <a:ext cx="8229600" cy="3733800"/>
          </a:xfrm>
          <a:solidFill>
            <a:srgbClr val="FFFFFF"/>
          </a:solidFill>
        </p:spPr>
        <p:txBody>
          <a:bodyPr/>
          <a:lstStyle/>
          <a:p>
            <a:r>
              <a:rPr lang="en-US" altLang="en-US" sz="2000" dirty="0" smtClean="0"/>
              <a:t>We can filter planned outages and momentary from this data for reporting purposes and provide meaningful customer satisfaction and performance measures and trends</a:t>
            </a:r>
          </a:p>
        </p:txBody>
      </p:sp>
      <p:pic>
        <p:nvPicPr>
          <p:cNvPr id="9220" name="Picture 5" descr="Image result for re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6670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1"/>
          <p:cNvSpPr>
            <a:spLocks noChangeArrowheads="1"/>
          </p:cNvSpPr>
          <p:nvPr/>
        </p:nvSpPr>
        <p:spPr bwMode="auto">
          <a:xfrm>
            <a:off x="838200" y="2895600"/>
            <a:ext cx="4572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1" eaLnBrk="1" hangingPunct="1">
              <a:spcBef>
                <a:spcPct val="0"/>
              </a:spcBef>
              <a:buFont typeface="Arial" charset="0"/>
              <a:buChar char="•"/>
            </a:pPr>
            <a:r>
              <a:rPr lang="en-US" altLang="en-US" sz="1600" dirty="0"/>
              <a:t>Average interruption durations</a:t>
            </a:r>
          </a:p>
          <a:p>
            <a:pPr lvl="1" eaLnBrk="1" hangingPunct="1">
              <a:spcBef>
                <a:spcPct val="0"/>
              </a:spcBef>
              <a:buFont typeface="Arial" charset="0"/>
              <a:buChar char="•"/>
            </a:pPr>
            <a:r>
              <a:rPr lang="en-US" altLang="en-US" sz="1600" dirty="0"/>
              <a:t>Number of interruptions</a:t>
            </a:r>
          </a:p>
          <a:p>
            <a:pPr lvl="1" eaLnBrk="1" hangingPunct="1">
              <a:spcBef>
                <a:spcPct val="0"/>
              </a:spcBef>
              <a:buFont typeface="Arial" charset="0"/>
              <a:buChar char="•"/>
            </a:pPr>
            <a:r>
              <a:rPr lang="en-US" altLang="en-US" sz="1600" dirty="0"/>
              <a:t>Number of customers impacted</a:t>
            </a:r>
          </a:p>
          <a:p>
            <a:pPr lvl="1" eaLnBrk="1" hangingPunct="1">
              <a:spcBef>
                <a:spcPct val="0"/>
              </a:spcBef>
              <a:buFont typeface="Arial" charset="0"/>
              <a:buChar char="•"/>
            </a:pPr>
            <a:r>
              <a:rPr lang="en-US" altLang="en-US" sz="1600" dirty="0"/>
              <a:t>These system performance indexes and information can be shared with management, regulators, customers, media, and other stakeholders.</a:t>
            </a:r>
          </a:p>
        </p:txBody>
      </p:sp>
      <p:sp>
        <p:nvSpPr>
          <p:cNvPr id="2" name="Slide Number Placeholder 1"/>
          <p:cNvSpPr>
            <a:spLocks noGrp="1"/>
          </p:cNvSpPr>
          <p:nvPr>
            <p:ph type="sldNum" sz="quarter" idx="10"/>
          </p:nvPr>
        </p:nvSpPr>
        <p:spPr/>
        <p:txBody>
          <a:bodyPr/>
          <a:lstStyle/>
          <a:p>
            <a:pPr>
              <a:defRPr/>
            </a:pPr>
            <a:fld id="{1C5A83EB-2448-460B-B183-5B5B7EE0C049}" type="slidenum">
              <a:rPr lang="en-US"/>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What Else?</a:t>
            </a:r>
          </a:p>
        </p:txBody>
      </p:sp>
      <p:sp>
        <p:nvSpPr>
          <p:cNvPr id="6147" name="Rectangle 3">
            <a:extLst>
              <a:ext uri="{FF2B5EF4-FFF2-40B4-BE49-F238E27FC236}"/>
            </a:extLst>
          </p:cNvPr>
          <p:cNvSpPr>
            <a:spLocks noGrp="1" noChangeArrowheads="1"/>
          </p:cNvSpPr>
          <p:nvPr>
            <p:ph type="body" idx="1"/>
          </p:nvPr>
        </p:nvSpPr>
        <p:spPr>
          <a:xfrm>
            <a:off x="457200" y="1676400"/>
            <a:ext cx="6400800" cy="4572000"/>
          </a:xfrm>
          <a:solidFill>
            <a:srgbClr val="FFFFFF"/>
          </a:solidFill>
        </p:spPr>
        <p:txBody>
          <a:bodyPr/>
          <a:lstStyle/>
          <a:p>
            <a:pPr marL="228600" indent="-228600">
              <a:defRPr/>
            </a:pPr>
            <a:r>
              <a:rPr lang="en-US" sz="2000" dirty="0"/>
              <a:t>Gain a better understanding of events, as well as what they mean. For instance, we can correlate power outage events or voltage alarms with the transformers involved to identify faulty or aging infrastructure.  And we can roll trucks between 8 AM and 4 PM, Monday to Friday on non-storm days.</a:t>
            </a:r>
          </a:p>
          <a:p>
            <a:pPr marL="228600" indent="-228600">
              <a:defRPr/>
            </a:pPr>
            <a:r>
              <a:rPr lang="en-US" sz="2000" dirty="0"/>
              <a:t>Generate new customer insights</a:t>
            </a:r>
          </a:p>
          <a:p>
            <a:pPr marL="228600" indent="-228600">
              <a:defRPr/>
            </a:pPr>
            <a:r>
              <a:rPr lang="en-US" sz="2000" dirty="0"/>
              <a:t>Size distribution assets</a:t>
            </a:r>
          </a:p>
          <a:p>
            <a:pPr marL="228600" indent="-228600">
              <a:defRPr/>
            </a:pPr>
            <a:r>
              <a:rPr lang="en-US" sz="2000" dirty="0"/>
              <a:t>Implement preventive maintenance techniques</a:t>
            </a:r>
          </a:p>
          <a:p>
            <a:pPr marL="228600" indent="-228600">
              <a:defRPr/>
            </a:pPr>
            <a:r>
              <a:rPr lang="en-US" sz="2000" dirty="0"/>
              <a:t>Forecast and build predictive models for demand program planning</a:t>
            </a:r>
          </a:p>
          <a:p>
            <a:pPr marL="228600" indent="-228600">
              <a:defRPr/>
            </a:pPr>
            <a:r>
              <a:rPr lang="en-US" sz="2000" dirty="0"/>
              <a:t>Develop new rate plans and services for customers</a:t>
            </a:r>
          </a:p>
          <a:p>
            <a:pPr marL="228600" indent="-228600">
              <a:defRPr/>
            </a:pPr>
            <a:r>
              <a:rPr lang="en-US" sz="2000" dirty="0"/>
              <a:t>Address Line Loss in a meaningful and impactful way</a:t>
            </a:r>
          </a:p>
          <a:p>
            <a:pPr>
              <a:defRPr/>
            </a:pPr>
            <a:endParaRPr lang="en-US" sz="2000" dirty="0"/>
          </a:p>
          <a:p>
            <a:pPr marL="0" indent="0" eaLnBrk="1" hangingPunct="1">
              <a:lnSpc>
                <a:spcPct val="80000"/>
              </a:lnSpc>
              <a:spcAft>
                <a:spcPts val="600"/>
              </a:spcAft>
              <a:buFontTx/>
              <a:buNone/>
              <a:defRPr/>
            </a:pPr>
            <a:endParaRPr lang="en-US" altLang="en-US" sz="2000" dirty="0"/>
          </a:p>
        </p:txBody>
      </p:sp>
      <p:pic>
        <p:nvPicPr>
          <p:cNvPr id="10244" name="Picture 5" descr="Image result for what else"/>
          <p:cNvPicPr>
            <a:picLocks noChangeAspect="1" noChangeArrowheads="1"/>
          </p:cNvPicPr>
          <p:nvPr/>
        </p:nvPicPr>
        <p:blipFill>
          <a:blip r:embed="rId3">
            <a:extLst>
              <a:ext uri="{28A0092B-C50C-407E-A947-70E740481C1C}">
                <a14:useLocalDpi xmlns:a14="http://schemas.microsoft.com/office/drawing/2010/main" val="0"/>
              </a:ext>
            </a:extLst>
          </a:blip>
          <a:srcRect l="11667" r="18332"/>
          <a:stretch>
            <a:fillRect/>
          </a:stretch>
        </p:blipFill>
        <p:spPr bwMode="auto">
          <a:xfrm>
            <a:off x="6781800" y="2057400"/>
            <a:ext cx="2133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A2F7DD86-7ABC-4693-9A0B-22C8FDCFC6EE}" type="slidenum">
              <a:rPr lang="en-US"/>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7198</TotalTime>
  <Words>1730</Words>
  <Application>Microsoft Office PowerPoint</Application>
  <PresentationFormat>On-screen Show (4:3)</PresentationFormat>
  <Paragraphs>154</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Custom Design</vt:lpstr>
      <vt:lpstr>PowerPoint Presentation</vt:lpstr>
      <vt:lpstr>Introduction </vt:lpstr>
      <vt:lpstr>The Promise of AMI</vt:lpstr>
      <vt:lpstr>A Flood of Data: The Promise and the Curse of AMI</vt:lpstr>
      <vt:lpstr>Moving Into The Future</vt:lpstr>
      <vt:lpstr>What Data Are We Getting &amp;  How Are We Using It?</vt:lpstr>
      <vt:lpstr>The Basics</vt:lpstr>
      <vt:lpstr>And of Course…Report!</vt:lpstr>
      <vt:lpstr>What Else?</vt:lpstr>
      <vt:lpstr>Line Loss</vt:lpstr>
      <vt:lpstr>What Else?</vt:lpstr>
      <vt:lpstr>Longer Term Planning</vt:lpstr>
      <vt:lpstr>What are Some of the Challenges in  Analyzing this “Flood of Data?”</vt:lpstr>
      <vt:lpstr>Additional Challenges?</vt:lpstr>
      <vt:lpstr>How Should an “Analytics” Database  Be Set-Up?</vt:lpstr>
      <vt:lpstr>New Skill Sets</vt:lpstr>
      <vt:lpstr>New Tools for the Meter Shop and the Field</vt:lpstr>
      <vt:lpstr>New Tools</vt:lpstr>
      <vt:lpstr>Summary </vt:lpstr>
      <vt:lpstr>              Questions and Discussion  </vt:lpstr>
    </vt:vector>
  </TitlesOfParts>
  <Company>Advent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Andrea Koch</cp:lastModifiedBy>
  <cp:revision>153</cp:revision>
  <dcterms:created xsi:type="dcterms:W3CDTF">2012-09-24T21:06:00Z</dcterms:created>
  <dcterms:modified xsi:type="dcterms:W3CDTF">2019-06-20T21:55:16Z</dcterms:modified>
</cp:coreProperties>
</file>