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459" r:id="rId2"/>
    <p:sldId id="329" r:id="rId3"/>
    <p:sldId id="428" r:id="rId4"/>
    <p:sldId id="405" r:id="rId5"/>
    <p:sldId id="361" r:id="rId6"/>
    <p:sldId id="408" r:id="rId7"/>
    <p:sldId id="406" r:id="rId8"/>
    <p:sldId id="433" r:id="rId9"/>
    <p:sldId id="434" r:id="rId10"/>
    <p:sldId id="435" r:id="rId11"/>
    <p:sldId id="436" r:id="rId12"/>
    <p:sldId id="448" r:id="rId13"/>
    <p:sldId id="421" r:id="rId14"/>
    <p:sldId id="422" r:id="rId15"/>
    <p:sldId id="411" r:id="rId16"/>
    <p:sldId id="449" r:id="rId17"/>
    <p:sldId id="450" r:id="rId18"/>
    <p:sldId id="451" r:id="rId19"/>
    <p:sldId id="442" r:id="rId20"/>
    <p:sldId id="443" r:id="rId21"/>
    <p:sldId id="452" r:id="rId22"/>
    <p:sldId id="453" r:id="rId23"/>
    <p:sldId id="437" r:id="rId24"/>
    <p:sldId id="439" r:id="rId25"/>
    <p:sldId id="440" r:id="rId26"/>
    <p:sldId id="441" r:id="rId27"/>
    <p:sldId id="360" r:id="rId28"/>
    <p:sldId id="277" r:id="rId29"/>
    <p:sldId id="371" r:id="rId30"/>
    <p:sldId id="278" r:id="rId31"/>
    <p:sldId id="279" r:id="rId32"/>
    <p:sldId id="454" r:id="rId33"/>
    <p:sldId id="457" r:id="rId34"/>
    <p:sldId id="458" r:id="rId35"/>
    <p:sldId id="455" r:id="rId36"/>
    <p:sldId id="348" r:id="rId37"/>
    <p:sldId id="342" r:id="rId38"/>
    <p:sldId id="343" r:id="rId39"/>
    <p:sldId id="344" r:id="rId40"/>
    <p:sldId id="345" r:id="rId41"/>
    <p:sldId id="460" r:id="rId4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F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86" autoAdjust="0"/>
    <p:restoredTop sz="94655" autoAdjust="0"/>
  </p:normalViewPr>
  <p:slideViewPr>
    <p:cSldViewPr>
      <p:cViewPr>
        <p:scale>
          <a:sx n="70" d="100"/>
          <a:sy n="70" d="100"/>
        </p:scale>
        <p:origin x="-2814" y="-10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-3036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FF2A244-5193-427A-9829-47011BBA0345}" type="datetimeFigureOut">
              <a:rPr lang="en-US" smtClean="0"/>
              <a:pPr/>
              <a:t>6/17/2021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A87B909-3D0C-4366-A00B-200392FD9B4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24914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B0298C2-0563-49E2-AD6A-59F1AEFB2BF2}" type="datetimeFigureOut">
              <a:rPr lang="en-US" smtClean="0"/>
              <a:pPr/>
              <a:t>6/17/2021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E854EE5-754F-47B7-8030-B866B8E715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73267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67254" eaLnBrk="0" hangingPunct="0">
              <a:defRPr sz="1300">
                <a:solidFill>
                  <a:schemeClr val="tx1"/>
                </a:solidFill>
                <a:latin typeface="Arial" charset="0"/>
              </a:defRPr>
            </a:lvl1pPr>
            <a:lvl2pPr marL="776457" indent="-298637" algn="l" defTabSz="967254" eaLnBrk="0" hangingPunct="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94549" indent="-238910" algn="l" defTabSz="967254" eaLnBrk="0" hangingPunct="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72369" indent="-238910" algn="l" defTabSz="967254" eaLnBrk="0" hangingPunct="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150189" indent="-238910" algn="l" defTabSz="967254" eaLnBrk="0" hangingPunct="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628008" indent="-238910" defTabSz="96725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105828" indent="-238910" defTabSz="96725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583648" indent="-238910" defTabSz="96725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061468" indent="-238910" defTabSz="96725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3DCF13E-24C1-433C-9524-BE08FDB766B2}" type="slidenum">
              <a:rPr lang="ru-RU" altLang="en-US" smtClean="0"/>
              <a:pPr algn="r" eaLnBrk="1" hangingPunct="1"/>
              <a:t>1</a:t>
            </a:fld>
            <a:endParaRPr lang="ru-RU" altLang="en-US"/>
          </a:p>
        </p:txBody>
      </p:sp>
      <p:sp>
        <p:nvSpPr>
          <p:cNvPr id="30723" name="Rectangle 7"/>
          <p:cNvSpPr txBox="1">
            <a:spLocks noGrp="1" noChangeArrowheads="1"/>
          </p:cNvSpPr>
          <p:nvPr/>
        </p:nvSpPr>
        <p:spPr bwMode="auto">
          <a:xfrm>
            <a:off x="4143832" y="9119325"/>
            <a:ext cx="3169698" cy="48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3" tIns="48332" rIns="96663" bIns="48332" anchor="b"/>
          <a:lstStyle>
            <a:lvl1pPr algn="l" defTabSz="925513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50888" indent="-288925" algn="l" defTabSz="925513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55700" indent="-230188" algn="l" defTabSz="925513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19250" indent="-231775" algn="l" defTabSz="925513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81213" indent="-231775" algn="l" defTabSz="925513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38413" indent="-231775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95613" indent="-231775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52813" indent="-231775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10013" indent="-231775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1B9E272-E150-4B18-8079-88B2E97475C2}" type="slidenum">
              <a:rPr lang="en-US" altLang="en-US"/>
              <a:pPr algn="r" eaLnBrk="1" hangingPunct="1">
                <a:spcBef>
                  <a:spcPct val="0"/>
                </a:spcBef>
              </a:pPr>
              <a:t>1</a:t>
            </a:fld>
            <a:endParaRPr lang="en-US" altLang="en-US" dirty="0"/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55" y="4561313"/>
            <a:ext cx="5851492" cy="4320375"/>
          </a:xfrm>
          <a:noFill/>
        </p:spPr>
        <p:txBody>
          <a:bodyPr lIns="96663" tIns="48332" rIns="96663" bIns="48332"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785386" indent="-302072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208287" indent="-24165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691601" indent="-24165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2174916" indent="-24165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658231" indent="-24165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141546" indent="-24165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624860" indent="-24165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108174" indent="-24165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BD0C0CF-4316-4958-B8D0-33D5BD090639}" type="slidenum">
              <a:rPr lang="en-US" altLang="en-US" smtClean="0"/>
              <a:pPr eaLnBrk="1" hangingPunct="1">
                <a:spcBef>
                  <a:spcPct val="0"/>
                </a:spcBef>
              </a:pPr>
              <a:t>41</a:t>
            </a:fld>
            <a:endParaRPr lang="en-US" altLang="en-US" dirty="0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5247" y="6332788"/>
            <a:ext cx="5915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57200" y="6319611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57200" y="6379028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48353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931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609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57200" y="6360638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504" y="6087930"/>
            <a:ext cx="1219200" cy="625740"/>
          </a:xfrm>
          <a:prstGeom prst="rect">
            <a:avLst/>
          </a:prstGeom>
        </p:spPr>
      </p:pic>
      <p:sp>
        <p:nvSpPr>
          <p:cNvPr id="8" name="Text Box 8"/>
          <p:cNvSpPr txBox="1">
            <a:spLocks noChangeArrowheads="1"/>
          </p:cNvSpPr>
          <p:nvPr userDrawn="1"/>
        </p:nvSpPr>
        <p:spPr bwMode="auto">
          <a:xfrm>
            <a:off x="8610600" y="64008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defRPr/>
            </a:pPr>
            <a:fld id="{B5975DE6-0631-4050-86C7-0154B6BBE92B}" type="slidenum">
              <a:rPr lang="ru-RU" altLang="en-US" sz="1200" smtClean="0">
                <a:solidFill>
                  <a:schemeClr val="tx1"/>
                </a:solidFill>
              </a:rPr>
              <a:pPr algn="l" eaLnBrk="1" hangingPunct="1">
                <a:spcBef>
                  <a:spcPct val="0"/>
                </a:spcBef>
                <a:defRPr/>
              </a:pPr>
              <a:t>‹#›</a:t>
            </a:fld>
            <a:endParaRPr lang="ru-RU" altLang="en-US" sz="120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8" r:id="rId6"/>
    <p:sldLayoutId id="2147483660" r:id="rId7"/>
    <p:sldLayoutId id="2147483661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▪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70000"/>
        <a:buFont typeface="Arial" pitchFamily="34" charset="0"/>
        <a:buChar char="♦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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Date Placeholder 3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altLang="en-US" sz="1400" dirty="0">
                <a:solidFill>
                  <a:schemeClr val="tx1"/>
                </a:solidFill>
              </a:rPr>
              <a:t>10/02/2012</a:t>
            </a:r>
          </a:p>
        </p:txBody>
      </p:sp>
      <p:sp>
        <p:nvSpPr>
          <p:cNvPr id="2051" name="Slide Number Placeholder 4"/>
          <p:cNvSpPr txBox="1">
            <a:spLocks noGrp="1"/>
          </p:cNvSpPr>
          <p:nvPr/>
        </p:nvSpPr>
        <p:spPr bwMode="auto">
          <a:xfrm>
            <a:off x="3810000" y="6248400"/>
            <a:ext cx="1066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en-US" altLang="en-US" sz="1400" dirty="0">
                <a:solidFill>
                  <a:schemeClr val="tx1"/>
                </a:solidFill>
              </a:rPr>
              <a:t>Slide </a:t>
            </a:r>
            <a:fld id="{B5746CF4-46DD-45AD-BFA5-BAC84EE7E736}" type="slidenum">
              <a:rPr lang="en-US" altLang="en-US" sz="1400">
                <a:solidFill>
                  <a:schemeClr val="tx1"/>
                </a:solidFill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en-US" altLang="en-US" sz="1400" dirty="0">
              <a:solidFill>
                <a:schemeClr val="tx1"/>
              </a:solidFill>
            </a:endParaRPr>
          </a:p>
        </p:txBody>
      </p:sp>
      <p:pic>
        <p:nvPicPr>
          <p:cNvPr id="2052" name="Picture 11" descr="tesco-ami-meter-fa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3399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rgbClr val="00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0" y="1143000"/>
            <a:ext cx="9144000" cy="2514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rgbClr val="00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2055" name="Text Box 4"/>
          <p:cNvSpPr txBox="1">
            <a:spLocks noChangeArrowheads="1"/>
          </p:cNvSpPr>
          <p:nvPr/>
        </p:nvSpPr>
        <p:spPr bwMode="auto">
          <a:xfrm>
            <a:off x="2514600" y="1615468"/>
            <a:ext cx="4724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2F549D"/>
                </a:solidFill>
              </a:rPr>
              <a:t>Certifying DC Electric Vehicle Chargers and AC Level Two Chargers</a:t>
            </a:r>
            <a:endParaRPr lang="en-US" altLang="en-US" sz="3200" b="1" dirty="0">
              <a:solidFill>
                <a:srgbClr val="2F549D"/>
              </a:solidFill>
            </a:endParaRPr>
          </a:p>
        </p:txBody>
      </p:sp>
      <p:pic>
        <p:nvPicPr>
          <p:cNvPr id="2056" name="Picture 17" descr="logo_pla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28026"/>
            <a:ext cx="1905000" cy="94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762000" y="4800600"/>
            <a:ext cx="82296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Prepared by Tom Lawton, TESCO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</a:rPr>
              <a:t>The Eastern Specialty Company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bg1"/>
              </a:solidFill>
            </a:endParaRPr>
          </a:p>
          <a:p>
            <a:pPr algn="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600" i="1" dirty="0">
                <a:solidFill>
                  <a:schemeClr val="bg1"/>
                </a:solidFill>
              </a:rPr>
              <a:t>For North Carolina Electric Meter School</a:t>
            </a:r>
          </a:p>
          <a:p>
            <a:pPr algn="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600" i="1" dirty="0" smtClean="0">
                <a:solidFill>
                  <a:schemeClr val="bg1"/>
                </a:solidFill>
              </a:rPr>
              <a:t>Emerging Technologies</a:t>
            </a:r>
            <a:endParaRPr lang="en-US" altLang="en-US" sz="1600" i="1" dirty="0">
              <a:solidFill>
                <a:schemeClr val="bg1"/>
              </a:solidFill>
            </a:endParaRPr>
          </a:p>
          <a:p>
            <a:pPr algn="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600" i="1" dirty="0" smtClean="0">
                <a:solidFill>
                  <a:schemeClr val="bg1"/>
                </a:solidFill>
              </a:rPr>
              <a:t>Wednesday, </a:t>
            </a:r>
            <a:r>
              <a:rPr lang="en-US" altLang="en-US" sz="1600" i="1" dirty="0">
                <a:solidFill>
                  <a:schemeClr val="bg1"/>
                </a:solidFill>
              </a:rPr>
              <a:t>June </a:t>
            </a:r>
            <a:r>
              <a:rPr lang="en-US" altLang="en-US" sz="1600" i="1" dirty="0" smtClean="0">
                <a:solidFill>
                  <a:schemeClr val="bg1"/>
                </a:solidFill>
              </a:rPr>
              <a:t>16, 2021 at 8:45 a.m.</a:t>
            </a:r>
            <a:endParaRPr lang="en-US" altLang="en-US" sz="1600" i="1" dirty="0">
              <a:solidFill>
                <a:schemeClr val="bg1"/>
              </a:solidFill>
            </a:endParaRPr>
          </a:p>
        </p:txBody>
      </p:sp>
      <p:pic>
        <p:nvPicPr>
          <p:cNvPr id="12" name="Picture 2" descr="C:\Users\andrea.koch\Desktop\ncems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214" y="168592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43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CHadeMO DC Public Stations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10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9492CD4-EEDD-4F8E-9F4C-43E6C2311B80}"/>
              </a:ext>
            </a:extLst>
          </p:cNvPr>
          <p:cNvSpPr txBox="1"/>
          <p:nvPr/>
        </p:nvSpPr>
        <p:spPr>
          <a:xfrm>
            <a:off x="7620747" y="1474965"/>
            <a:ext cx="1125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2019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2,348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3920AF8-1120-413E-9546-6081346E2566}"/>
              </a:ext>
            </a:extLst>
          </p:cNvPr>
          <p:cNvSpPr txBox="1"/>
          <p:nvPr/>
        </p:nvSpPr>
        <p:spPr>
          <a:xfrm>
            <a:off x="7633447" y="2654675"/>
            <a:ext cx="1125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2020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3,640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2F62874-8E9F-418B-8EB9-D28C037628E1}"/>
              </a:ext>
            </a:extLst>
          </p:cNvPr>
          <p:cNvSpPr txBox="1"/>
          <p:nvPr/>
        </p:nvSpPr>
        <p:spPr>
          <a:xfrm>
            <a:off x="7620746" y="3733800"/>
            <a:ext cx="1125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4/2021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4,390</a:t>
            </a:r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="" xmlns:a16="http://schemas.microsoft.com/office/drawing/2014/main" id="{798A057B-AF1C-41CF-9DB1-267D1E774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7" y="1371600"/>
            <a:ext cx="6763753" cy="40295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8BEE00E-8289-4607-A934-1CBEE6371796}"/>
              </a:ext>
            </a:extLst>
          </p:cNvPr>
          <p:cNvSpPr txBox="1"/>
          <p:nvPr/>
        </p:nvSpPr>
        <p:spPr>
          <a:xfrm>
            <a:off x="1041400" y="54864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sites, not ports. A site typically has many ports.</a:t>
            </a:r>
          </a:p>
        </p:txBody>
      </p:sp>
    </p:spTree>
    <p:extLst>
      <p:ext uri="{BB962C8B-B14F-4D97-AF65-F5344CB8AC3E}">
        <p14:creationId xmlns:p14="http://schemas.microsoft.com/office/powerpoint/2010/main" val="48754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Tesla DC Public Stations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70BA5B0-40D3-4B2E-A8B3-720BCE804E4D}"/>
              </a:ext>
            </a:extLst>
          </p:cNvPr>
          <p:cNvSpPr txBox="1"/>
          <p:nvPr/>
        </p:nvSpPr>
        <p:spPr>
          <a:xfrm>
            <a:off x="7620000" y="2057400"/>
            <a:ext cx="1125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2019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644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05923FD-1887-4F77-8AC1-899AC9C9CE63}"/>
              </a:ext>
            </a:extLst>
          </p:cNvPr>
          <p:cNvSpPr txBox="1"/>
          <p:nvPr/>
        </p:nvSpPr>
        <p:spPr>
          <a:xfrm>
            <a:off x="7620000" y="3124200"/>
            <a:ext cx="1125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2020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1,039</a:t>
            </a: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="" xmlns:a16="http://schemas.microsoft.com/office/drawing/2014/main" id="{BD1816AF-D979-460A-B1BF-A14E90C9F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7" y="1346510"/>
            <a:ext cx="6819900" cy="43245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C39E612-DED6-484B-90D5-220819902B79}"/>
              </a:ext>
            </a:extLst>
          </p:cNvPr>
          <p:cNvSpPr txBox="1"/>
          <p:nvPr/>
        </p:nvSpPr>
        <p:spPr>
          <a:xfrm>
            <a:off x="990600" y="5708856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sites, not ports. A site typically has many ports.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1182041-F3D8-40FA-BA98-6CA192FBC974}"/>
              </a:ext>
            </a:extLst>
          </p:cNvPr>
          <p:cNvSpPr txBox="1"/>
          <p:nvPr/>
        </p:nvSpPr>
        <p:spPr>
          <a:xfrm>
            <a:off x="7620000" y="4216400"/>
            <a:ext cx="1125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4/2020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1,126</a:t>
            </a:r>
          </a:p>
        </p:txBody>
      </p:sp>
    </p:spTree>
    <p:extLst>
      <p:ext uri="{BB962C8B-B14F-4D97-AF65-F5344CB8AC3E}">
        <p14:creationId xmlns:p14="http://schemas.microsoft.com/office/powerpoint/2010/main" val="378053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DC EVSE STANDARDS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629400" cy="475615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Market Direction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DC Generation 1   ( less than 150kW )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Nominal 400-500 VDC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Up to 300 A max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All current EV’s except one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DC Generation 2 ( up to 400 kW )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Nominal 800 VDC (1000VDC max)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Up to 350A typ, 500 A max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Multiple vehicles announced for 2022</a:t>
            </a:r>
          </a:p>
          <a:p>
            <a:pPr lvl="2" algn="ctr">
              <a:lnSpc>
                <a:spcPct val="90000"/>
              </a:lnSpc>
            </a:pPr>
            <a:r>
              <a:rPr lang="en-US" sz="2800" dirty="0"/>
              <a:t>Expected to be the norm by 2025</a:t>
            </a:r>
          </a:p>
          <a:p>
            <a:pPr lvl="2">
              <a:lnSpc>
                <a:spcPct val="90000"/>
              </a:lnSpc>
            </a:pPr>
            <a:endParaRPr lang="en-US" sz="2800" dirty="0"/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A9ABCF8-B696-4AAE-AEF6-910B77DD8B89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0BE50D4-04DD-47DD-998D-1D0DD568A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565" y="1676400"/>
            <a:ext cx="1696485" cy="392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3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1"/>
            <a:ext cx="8229600" cy="533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Charge Times (hours)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7848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EVSE MARKET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97583"/>
            <a:ext cx="7357837" cy="407478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Arrow: Right 3">
            <a:extLst>
              <a:ext uri="{FF2B5EF4-FFF2-40B4-BE49-F238E27FC236}">
                <a16:creationId xmlns="" xmlns:a16="http://schemas.microsoft.com/office/drawing/2014/main" id="{B5CE2E47-B49F-4CA1-92AB-687EDC652EBD}"/>
              </a:ext>
            </a:extLst>
          </p:cNvPr>
          <p:cNvSpPr/>
          <p:nvPr/>
        </p:nvSpPr>
        <p:spPr>
          <a:xfrm>
            <a:off x="381000" y="3810000"/>
            <a:ext cx="457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53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1"/>
            <a:ext cx="8229600" cy="533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Fill the Tank Costs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7848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EVSE MARKET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828016"/>
            <a:ext cx="7476605" cy="372982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A63D9C8-B2B9-415D-A9D2-1DC5226CE86B}"/>
              </a:ext>
            </a:extLst>
          </p:cNvPr>
          <p:cNvSpPr txBox="1"/>
          <p:nvPr/>
        </p:nvSpPr>
        <p:spPr>
          <a:xfrm>
            <a:off x="914400" y="5791200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Evgo  $0.31/kWh subscriber price (~$0.10/mile) </a:t>
            </a:r>
          </a:p>
          <a:p>
            <a:r>
              <a:rPr lang="en-US" sz="2000" dirty="0"/>
              <a:t>Compare to gas at $3.00/gal in a 30mi/gal vehicle</a:t>
            </a: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BE901EBA-6EAD-4597-82B3-CD2074BEBE3A}"/>
              </a:ext>
            </a:extLst>
          </p:cNvPr>
          <p:cNvSpPr/>
          <p:nvPr/>
        </p:nvSpPr>
        <p:spPr>
          <a:xfrm>
            <a:off x="4038600" y="3531790"/>
            <a:ext cx="2133600" cy="1424831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03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247" y="1270582"/>
            <a:ext cx="8027403" cy="10916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Manufacturers have announced over 100 EV models to be introduced by 2024.</a:t>
            </a:r>
            <a:endParaRPr lang="en-US" b="1" dirty="0">
              <a:highlight>
                <a:srgbClr val="F7FF8B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6A3898F0-6975-45D1-9DB5-3EE895A9A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077200" cy="9445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EV Market</a:t>
            </a:r>
            <a:r>
              <a:rPr lang="en-US" sz="4000" dirty="0">
                <a:solidFill>
                  <a:srgbClr val="FF0000"/>
                </a:solidFill>
                <a:latin typeface="BankGothic Md BT" pitchFamily="34" charset="0"/>
              </a:rPr>
              <a:t>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2DFE0C7-F895-4A42-A859-37AAF4F01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405" y="2399441"/>
            <a:ext cx="1998720" cy="12486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A87C58C-4727-4564-AE55-054DBC9FF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326" y="2395354"/>
            <a:ext cx="2208836" cy="12424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E856BF7-04DF-4D75-86CF-13483F3D2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363" y="2395354"/>
            <a:ext cx="2038350" cy="12424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7590EC0-00FC-40B4-9E69-C1E26EDA0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851" y="3792281"/>
            <a:ext cx="2019828" cy="12082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1E8116B-7B8F-4C73-A22E-280EF95215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2326" y="3794214"/>
            <a:ext cx="2208836" cy="12300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BBE347D-59FB-481C-8EBF-05C10AEEBB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8363" y="3794214"/>
            <a:ext cx="2053468" cy="12300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9E5EFA9-0F1E-49E9-BFA3-991014B451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270" y="5118906"/>
            <a:ext cx="2019828" cy="12341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74B615F6-8FDB-4E62-BD81-C8BC5FB42A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2326" y="5118906"/>
            <a:ext cx="2208836" cy="12138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CBF4AE4F-31F0-4BB8-9EEC-0C50C9C0E4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8362" y="5121202"/>
            <a:ext cx="2053467" cy="121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1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6A3898F0-6975-45D1-9DB5-3EE895A9A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077200" cy="9445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EV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  <a:endParaRPr lang="en-US" sz="4000" dirty="0">
              <a:solidFill>
                <a:srgbClr val="FF0000"/>
              </a:solidFill>
              <a:latin typeface="BankGothic Md BT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B30430A-C732-4FB0-BE89-8D9AFDD77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828675" cy="838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C919E40-7909-4F13-A63D-A066BCF0F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75" y="2556443"/>
            <a:ext cx="5724525" cy="3667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E7E7642-244B-408B-B2DA-43F4A37DA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544180"/>
            <a:ext cx="7010400" cy="10270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2BC85C1-405F-4FA6-93F3-8A1E01A6BCFC}"/>
              </a:ext>
            </a:extLst>
          </p:cNvPr>
          <p:cNvSpPr txBox="1"/>
          <p:nvPr/>
        </p:nvSpPr>
        <p:spPr>
          <a:xfrm>
            <a:off x="3373056" y="5906869"/>
            <a:ext cx="224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30 by 2025</a:t>
            </a:r>
          </a:p>
        </p:txBody>
      </p:sp>
    </p:spTree>
    <p:extLst>
      <p:ext uri="{BB962C8B-B14F-4D97-AF65-F5344CB8AC3E}">
        <p14:creationId xmlns:p14="http://schemas.microsoft.com/office/powerpoint/2010/main" val="179938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6A3898F0-6975-45D1-9DB5-3EE895A9A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077200" cy="9445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EV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  <a:endParaRPr lang="en-US" sz="4000" dirty="0">
              <a:solidFill>
                <a:srgbClr val="FF0000"/>
              </a:solidFill>
              <a:latin typeface="BankGothic Md BT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69FAEDC-E9D5-41F4-BC74-C77945526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485900"/>
            <a:ext cx="5581650" cy="1066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7906029-3DBA-4D2A-A277-9BAACBB83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607173"/>
            <a:ext cx="2085975" cy="800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9B5FAA7-C123-41AD-84D0-FEA30CC40940}"/>
              </a:ext>
            </a:extLst>
          </p:cNvPr>
          <p:cNvSpPr txBox="1"/>
          <p:nvPr/>
        </p:nvSpPr>
        <p:spPr>
          <a:xfrm>
            <a:off x="1276350" y="2837517"/>
            <a:ext cx="725805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Ford announced during its fourth-quarter earnings report that it will invest $22 billion in electric vehicles and $7 billion in autonomous vehicles through 2025.</a:t>
            </a:r>
            <a:endParaRPr 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9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6A3898F0-6975-45D1-9DB5-3EE895A9A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077200" cy="9445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EV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  <a:endParaRPr lang="en-US" sz="4000" dirty="0">
              <a:solidFill>
                <a:srgbClr val="FF0000"/>
              </a:solidFill>
              <a:latin typeface="BankGothic Md BT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9731556-3CE1-4B4C-A55D-118B1700118F}"/>
              </a:ext>
            </a:extLst>
          </p:cNvPr>
          <p:cNvSpPr txBox="1"/>
          <p:nvPr/>
        </p:nvSpPr>
        <p:spPr>
          <a:xfrm>
            <a:off x="457200" y="1485185"/>
            <a:ext cx="8077200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b="1" i="0" dirty="0">
                <a:solidFill>
                  <a:srgbClr val="000000"/>
                </a:solidFill>
                <a:effectLst/>
              </a:rPr>
              <a:t>Hyundai Unveils EV Platform, Will Have 23 Global Electric Vehicles by 2025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i="0" dirty="0">
                <a:solidFill>
                  <a:srgbClr val="000000"/>
                </a:solidFill>
                <a:effectLst/>
              </a:rPr>
              <a:t>Toyota Details Six New EV Models Launching for 2020–2025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i="0" dirty="0">
                <a:solidFill>
                  <a:srgbClr val="000000"/>
                </a:solidFill>
                <a:effectLst/>
              </a:rPr>
              <a:t>BMW raises target for EV sales, plans new electric-focused platform</a:t>
            </a:r>
          </a:p>
          <a:p>
            <a:pPr algn="l"/>
            <a:endParaRPr lang="en-US" sz="4000" b="1" i="0" dirty="0">
              <a:solidFill>
                <a:srgbClr val="000000"/>
              </a:solidFill>
              <a:effectLst/>
              <a:latin typeface="Gliko"/>
            </a:endParaRPr>
          </a:p>
        </p:txBody>
      </p:sp>
    </p:spTree>
    <p:extLst>
      <p:ext uri="{BB962C8B-B14F-4D97-AF65-F5344CB8AC3E}">
        <p14:creationId xmlns:p14="http://schemas.microsoft.com/office/powerpoint/2010/main" val="331660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609600"/>
          </a:xfrm>
        </p:spPr>
        <p:txBody>
          <a:bodyPr>
            <a:normAutofit/>
          </a:bodyPr>
          <a:lstStyle/>
          <a:p>
            <a:r>
              <a:rPr lang="en-US" b="1" dirty="0"/>
              <a:t>Major charging system manufacturers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EVSE MANUFCATURERS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532177D-6AC9-4A3A-B07F-EDB1DA21F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37" y="2089149"/>
            <a:ext cx="7324725" cy="1704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792BDE8-A556-40C1-81EE-09A756104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276" y="3962400"/>
            <a:ext cx="610552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6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371600"/>
            <a:ext cx="81534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Electric Vehicle Service Equipment</a:t>
            </a:r>
          </a:p>
          <a:p>
            <a:pPr marL="0" indent="0" algn="ctr">
              <a:buNone/>
            </a:pPr>
            <a:r>
              <a:rPr lang="en-US" sz="4400" dirty="0"/>
              <a:t>What is it all about?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EVSE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2" descr="Image result for ELECTRIC VEHICLE CHARGER PICTURES">
            <a:extLst>
              <a:ext uri="{FF2B5EF4-FFF2-40B4-BE49-F238E27FC236}">
                <a16:creationId xmlns="" xmlns:a16="http://schemas.microsoft.com/office/drawing/2014/main" id="{62957618-172D-4196-8D05-AB79DCCDA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2999321"/>
            <a:ext cx="5410200" cy="301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77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72000"/>
          </a:xfrm>
        </p:spPr>
        <p:txBody>
          <a:bodyPr>
            <a:normAutofit/>
          </a:bodyPr>
          <a:lstStyle/>
          <a:p>
            <a:r>
              <a:rPr lang="en-US" b="1" dirty="0"/>
              <a:t>Major charging system networks</a:t>
            </a:r>
          </a:p>
          <a:p>
            <a:pPr lvl="1"/>
            <a:r>
              <a:rPr lang="en-US" b="1" dirty="0"/>
              <a:t>Blink</a:t>
            </a:r>
          </a:p>
          <a:p>
            <a:pPr lvl="1"/>
            <a:r>
              <a:rPr lang="en-US" b="1" dirty="0"/>
              <a:t>Chargepoint</a:t>
            </a:r>
          </a:p>
          <a:p>
            <a:pPr lvl="1"/>
            <a:r>
              <a:rPr lang="en-US" b="1" dirty="0"/>
              <a:t>Electrify America</a:t>
            </a:r>
          </a:p>
          <a:p>
            <a:pPr lvl="1"/>
            <a:r>
              <a:rPr lang="en-US" b="1" dirty="0"/>
              <a:t>EvGo</a:t>
            </a:r>
          </a:p>
          <a:p>
            <a:pPr lvl="1"/>
            <a:r>
              <a:rPr lang="en-US" b="1" dirty="0"/>
              <a:t>Tesla</a:t>
            </a:r>
          </a:p>
          <a:p>
            <a:pPr lvl="1"/>
            <a:r>
              <a:rPr lang="en-US" b="1" dirty="0"/>
              <a:t>Volta</a:t>
            </a:r>
          </a:p>
          <a:p>
            <a:pPr lvl="1"/>
            <a:endParaRPr lang="en-US" b="1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CHARGING NETWORKS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40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US TOTAL ENERGY CONSUMPTION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21</a:t>
            </a:fld>
            <a:endParaRPr lang="en-US" dirty="0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="" xmlns:a16="http://schemas.microsoft.com/office/drawing/2014/main" id="{AA5B9B3A-C3CA-48E7-AE93-79F79CDAD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1260861"/>
            <a:ext cx="7048500" cy="52637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9AAE3C5-1533-4BE2-B0CD-2D98221C368E}"/>
              </a:ext>
            </a:extLst>
          </p:cNvPr>
          <p:cNvSpPr txBox="1"/>
          <p:nvPr/>
        </p:nvSpPr>
        <p:spPr>
          <a:xfrm>
            <a:off x="6705600" y="2819400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8.26E6 GWh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22C17E0-3017-4C57-9D46-DCD4BF74B278}"/>
              </a:ext>
            </a:extLst>
          </p:cNvPr>
          <p:cNvSpPr txBox="1"/>
          <p:nvPr/>
        </p:nvSpPr>
        <p:spPr>
          <a:xfrm>
            <a:off x="5638800" y="5165466"/>
            <a:ext cx="1403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3.75E6 GWh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EE4D877-EBBE-4111-8D7C-BB1197572F72}"/>
              </a:ext>
            </a:extLst>
          </p:cNvPr>
          <p:cNvSpPr txBox="1"/>
          <p:nvPr/>
        </p:nvSpPr>
        <p:spPr>
          <a:xfrm>
            <a:off x="5530850" y="5885434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7.12E6 GWh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D65AB63-D1E0-47AF-8708-699675A643B2}"/>
              </a:ext>
            </a:extLst>
          </p:cNvPr>
          <p:cNvSpPr txBox="1"/>
          <p:nvPr/>
        </p:nvSpPr>
        <p:spPr>
          <a:xfrm>
            <a:off x="4076700" y="6499168"/>
            <a:ext cx="1181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10.87E6 GWh</a:t>
            </a:r>
          </a:p>
        </p:txBody>
      </p:sp>
    </p:spTree>
    <p:extLst>
      <p:ext uri="{BB962C8B-B14F-4D97-AF65-F5344CB8AC3E}">
        <p14:creationId xmlns:p14="http://schemas.microsoft.com/office/powerpoint/2010/main" val="17798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9729" y="254312"/>
            <a:ext cx="8229600" cy="107543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US ELECTRIC ENERGY CONSUMPTION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22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9AAE3C5-1533-4BE2-B0CD-2D98221C368E}"/>
              </a:ext>
            </a:extLst>
          </p:cNvPr>
          <p:cNvSpPr txBox="1"/>
          <p:nvPr/>
        </p:nvSpPr>
        <p:spPr>
          <a:xfrm>
            <a:off x="3352800" y="1494294"/>
            <a:ext cx="4533900" cy="26776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Americans drove 3.23 trillion miles in 2019.  If this was all done in electric vehicles getting 3 mi/kWh, then we would need 1.1E6 GWh of energy just to charge cars.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46CA761-691A-4B56-8C65-E44EF135B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66850"/>
            <a:ext cx="2286000" cy="2705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22C17E0-3017-4C57-9D46-DCD4BF74B278}"/>
              </a:ext>
            </a:extLst>
          </p:cNvPr>
          <p:cNvSpPr txBox="1"/>
          <p:nvPr/>
        </p:nvSpPr>
        <p:spPr>
          <a:xfrm>
            <a:off x="914400" y="2286000"/>
            <a:ext cx="14033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3.75E6 GWh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0D546DE-75F6-40AF-979A-CB9070F7C0EE}"/>
              </a:ext>
            </a:extLst>
          </p:cNvPr>
          <p:cNvSpPr txBox="1"/>
          <p:nvPr/>
        </p:nvSpPr>
        <p:spPr>
          <a:xfrm>
            <a:off x="955979" y="4354762"/>
            <a:ext cx="7277100" cy="5232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30% of total US capacity just to charge Cars!!!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C01E8B9-BB8A-4C1F-BEC5-E5D91A7F1C2E}"/>
              </a:ext>
            </a:extLst>
          </p:cNvPr>
          <p:cNvSpPr txBox="1"/>
          <p:nvPr/>
        </p:nvSpPr>
        <p:spPr>
          <a:xfrm>
            <a:off x="955979" y="5129540"/>
            <a:ext cx="7277100" cy="9541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Average household uses 10.6 MWh/yr.</a:t>
            </a:r>
          </a:p>
          <a:p>
            <a:pPr algn="ctr"/>
            <a:r>
              <a:rPr lang="en-US" sz="2800" dirty="0"/>
              <a:t>Charging their cars would take 8.8 MWh/yr.</a:t>
            </a:r>
          </a:p>
        </p:txBody>
      </p:sp>
    </p:spTree>
    <p:extLst>
      <p:ext uri="{BB962C8B-B14F-4D97-AF65-F5344CB8AC3E}">
        <p14:creationId xmlns:p14="http://schemas.microsoft.com/office/powerpoint/2010/main" val="404414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="" xmlns:a16="http://schemas.microsoft.com/office/drawing/2014/main" id="{1986B06C-13CD-4059-865A-79F628112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077200" cy="9445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US EV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  <a:endParaRPr lang="en-US" sz="4000" dirty="0">
              <a:solidFill>
                <a:srgbClr val="FF0000"/>
              </a:solidFill>
              <a:latin typeface="BankGothic Md BT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860F7D2-F34F-4CB4-8BD9-99A11656F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95400"/>
            <a:ext cx="7239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3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="" xmlns:a16="http://schemas.microsoft.com/office/drawing/2014/main" id="{1986B06C-13CD-4059-865A-79F628112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077200" cy="9445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US EV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  <a:endParaRPr lang="en-US" sz="4000" dirty="0">
              <a:solidFill>
                <a:srgbClr val="FF0000"/>
              </a:solidFill>
              <a:latin typeface="BankGothic Md BT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48ECF65-2C4A-4DA6-8993-E4530BBAA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49362"/>
            <a:ext cx="6264626" cy="547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5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="" xmlns:a16="http://schemas.microsoft.com/office/drawing/2014/main" id="{1986B06C-13CD-4059-865A-79F628112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077200" cy="6096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EV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  <a:endParaRPr lang="en-US" sz="4000" dirty="0">
              <a:solidFill>
                <a:srgbClr val="FF0000"/>
              </a:solidFill>
              <a:latin typeface="BankGothic Md BT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A988296-0F14-48D8-B1B3-D4F2C1371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14400"/>
            <a:ext cx="7924800" cy="518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987B713-256F-4515-8693-0DB125F9C2E2}"/>
              </a:ext>
            </a:extLst>
          </p:cNvPr>
          <p:cNvSpPr txBox="1"/>
          <p:nvPr/>
        </p:nvSpPr>
        <p:spPr>
          <a:xfrm>
            <a:off x="990600" y="18288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55 EV/PHEV Models were sold in the US in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C2610A2-573D-4480-824E-0DE8FF79C065}"/>
              </a:ext>
            </a:extLst>
          </p:cNvPr>
          <p:cNvSpPr txBox="1"/>
          <p:nvPr/>
        </p:nvSpPr>
        <p:spPr>
          <a:xfrm>
            <a:off x="2819400" y="25908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TESLA Model 3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6FD82111-89B3-417E-A9FD-B43FFB44A76B}"/>
              </a:ext>
            </a:extLst>
          </p:cNvPr>
          <p:cNvCxnSpPr/>
          <p:nvPr/>
        </p:nvCxnSpPr>
        <p:spPr>
          <a:xfrm>
            <a:off x="4419600" y="2819400"/>
            <a:ext cx="1371600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41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="" xmlns:a16="http://schemas.microsoft.com/office/drawing/2014/main" id="{1986B06C-13CD-4059-865A-79F628112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077200" cy="9445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World EV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  <a:endParaRPr lang="en-US" sz="4000" dirty="0">
              <a:solidFill>
                <a:srgbClr val="FF0000"/>
              </a:solidFill>
              <a:latin typeface="BankGothic Md BT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57A594E-5401-46EA-A2D1-234B6A32F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49362"/>
            <a:ext cx="8229600" cy="482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0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Sales of electricity as a vehicle fuel are regulated by the Department of Commerce</a:t>
            </a:r>
          </a:p>
          <a:p>
            <a:r>
              <a:rPr lang="en-US" b="1" dirty="0"/>
              <a:t>Like all sales of all things based on quantity sold, EVSE sales are regulated by NIST Handbooks 130 and 44.</a:t>
            </a:r>
          </a:p>
          <a:p>
            <a:r>
              <a:rPr lang="en-US" b="1" dirty="0"/>
              <a:t>HB130 establishes that all sales of electricity as a vehicle fuel must be based on the quantity delivered.</a:t>
            </a:r>
          </a:p>
          <a:p>
            <a:r>
              <a:rPr lang="en-US" b="1" dirty="0"/>
              <a:t>HB44 sets performance requirements for devices (Electric Vehicle Service Equipment) used to dispense electricity for sale.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REGULATORY BACKGROUND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24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648200"/>
          </a:xfrm>
        </p:spPr>
        <p:txBody>
          <a:bodyPr>
            <a:normAutofit/>
          </a:bodyPr>
          <a:lstStyle/>
          <a:p>
            <a:r>
              <a:rPr lang="en-US" b="1" dirty="0"/>
              <a:t>A.1.	General.</a:t>
            </a:r>
            <a:r>
              <a:rPr lang="en-US" dirty="0"/>
              <a:t> – This code applies to devices, accessories, and systems used for the measurement of electricity dispensed in vehicle fuel applications wherein a quantity determination or statement of measure is used wholly or partially as a basis for sale or upon which a charge for service is based.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HB44 APPLICABILITY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648200"/>
          </a:xfrm>
        </p:spPr>
        <p:txBody>
          <a:bodyPr>
            <a:normAutofit/>
          </a:bodyPr>
          <a:lstStyle/>
          <a:p>
            <a:r>
              <a:rPr lang="en-US" b="1" dirty="0"/>
              <a:t>Exceptions-This code does not apply to:</a:t>
            </a:r>
          </a:p>
          <a:p>
            <a:pPr lvl="1"/>
            <a:r>
              <a:rPr lang="en-US" sz="2400" dirty="0"/>
              <a:t>The use of any measure or measuring device owned, maintained, and used by a public utility or municipality only in connection with measuring electricity subject to the authority having jurisdiction such as the Public Utilities Commission.</a:t>
            </a:r>
          </a:p>
          <a:p>
            <a:pPr lvl="1"/>
            <a:r>
              <a:rPr lang="en-US" sz="2400" dirty="0"/>
              <a:t>Electric Vehicle Supply Equipment used solely for dispensing electrical energy in connection with operations in which the amount dispensed does not affect customer charges or compensation.</a:t>
            </a:r>
          </a:p>
          <a:p>
            <a:pPr lvl="1"/>
            <a:r>
              <a:rPr lang="en-US" sz="2400" dirty="0"/>
              <a:t>The wholesale delivery of electricity.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E05F1650-542B-40F2-909A-82718A22B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HB44 APPLICABILITY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84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Types of EVSE’s</a:t>
            </a:r>
          </a:p>
          <a:p>
            <a:r>
              <a:rPr lang="en-US" sz="5400" dirty="0"/>
              <a:t>Market growth</a:t>
            </a:r>
          </a:p>
          <a:p>
            <a:r>
              <a:rPr lang="en-US" sz="5400" dirty="0"/>
              <a:t>Regulatory environment</a:t>
            </a:r>
          </a:p>
          <a:p>
            <a:r>
              <a:rPr lang="en-US" sz="5400" dirty="0"/>
              <a:t>Type approval &amp; testing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26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648200"/>
          </a:xfrm>
        </p:spPr>
        <p:txBody>
          <a:bodyPr>
            <a:normAutofit/>
          </a:bodyPr>
          <a:lstStyle/>
          <a:p>
            <a:r>
              <a:rPr lang="en-US" b="1" dirty="0"/>
              <a:t>Use Cases – </a:t>
            </a:r>
            <a:r>
              <a:rPr lang="en-US" b="1" dirty="0">
                <a:solidFill>
                  <a:srgbClr val="C00000"/>
                </a:solidFill>
              </a:rPr>
              <a:t>NOT COVERED</a:t>
            </a:r>
          </a:p>
          <a:p>
            <a:pPr lvl="1"/>
            <a:r>
              <a:rPr lang="en-US" sz="2400" dirty="0"/>
              <a:t>A store provides a free EVSE in its parking lot</a:t>
            </a:r>
          </a:p>
          <a:p>
            <a:pPr lvl="1"/>
            <a:r>
              <a:rPr lang="en-US" sz="2400" dirty="0"/>
              <a:t>A paid parking lot provides EVSEs for which there is no charge based on the amount of energy delivered</a:t>
            </a:r>
          </a:p>
          <a:p>
            <a:pPr lvl="1"/>
            <a:r>
              <a:rPr lang="en-US" sz="2400" dirty="0"/>
              <a:t>Tesla provides free charging services for </a:t>
            </a:r>
            <a:r>
              <a:rPr lang="en-US" sz="2400" dirty="0" smtClean="0"/>
              <a:t>some owners</a:t>
            </a:r>
            <a:endParaRPr lang="en-US" sz="2400" dirty="0"/>
          </a:p>
          <a:p>
            <a:pPr lvl="1"/>
            <a:r>
              <a:rPr lang="en-US" sz="2400" dirty="0"/>
              <a:t>An organization charges a monthly fee for unlimited use of its network of EVSEs.</a:t>
            </a:r>
          </a:p>
          <a:p>
            <a:pPr lvl="1"/>
            <a:endParaRPr lang="en-US" b="1" dirty="0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02295492-8CDD-4690-9ED7-6C70AFCB5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HB44 APPLICABILITY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648200"/>
          </a:xfrm>
        </p:spPr>
        <p:txBody>
          <a:bodyPr>
            <a:normAutofit/>
          </a:bodyPr>
          <a:lstStyle/>
          <a:p>
            <a:r>
              <a:rPr lang="en-US" b="1" dirty="0"/>
              <a:t>Use Cases –</a:t>
            </a:r>
            <a:r>
              <a:rPr lang="en-US" b="1" dirty="0">
                <a:solidFill>
                  <a:srgbClr val="C00000"/>
                </a:solidFill>
              </a:rPr>
              <a:t>COVERED</a:t>
            </a:r>
          </a:p>
          <a:p>
            <a:pPr lvl="1"/>
            <a:r>
              <a:rPr lang="en-US" dirty="0"/>
              <a:t>ANY transaction which is based on the amount of energy delivered</a:t>
            </a:r>
          </a:p>
          <a:p>
            <a:pPr lvl="1"/>
            <a:r>
              <a:rPr lang="en-US" dirty="0"/>
              <a:t>Examples</a:t>
            </a:r>
          </a:p>
          <a:p>
            <a:pPr lvl="2"/>
            <a:r>
              <a:rPr lang="en-US" dirty="0"/>
              <a:t>A network of charge stations charges a monthly fee to belong AND a fee based on the amount of energy used</a:t>
            </a:r>
          </a:p>
          <a:p>
            <a:pPr lvl="2"/>
            <a:r>
              <a:rPr lang="en-US" dirty="0"/>
              <a:t>A EVSE charges for the amount of energy delivered</a:t>
            </a:r>
          </a:p>
          <a:p>
            <a:pPr lvl="2"/>
            <a:r>
              <a:rPr lang="en-US" dirty="0"/>
              <a:t>A parking lot charges for parking and EVSEs located in it also charge for the amount of energy delivered if used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D98505CD-ACEB-4D21-BE2B-1F425C02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HB44 APPLICABILITY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61188"/>
          </a:xfrm>
        </p:spPr>
        <p:txBody>
          <a:bodyPr>
            <a:normAutofit/>
          </a:bodyPr>
          <a:lstStyle/>
          <a:p>
            <a:r>
              <a:rPr lang="en-US" dirty="0"/>
              <a:t>Type Approval</a:t>
            </a:r>
          </a:p>
          <a:p>
            <a:pPr lvl="1"/>
            <a:r>
              <a:rPr lang="en-US" dirty="0"/>
              <a:t>All EVSE used in commercial transactions (subject to HB44) must pass type approval by an NTEP testing laboratory.</a:t>
            </a:r>
          </a:p>
          <a:p>
            <a:pPr lvl="2"/>
            <a:r>
              <a:rPr lang="en-US" dirty="0"/>
              <a:t>NTEP is National Type Evaluation Program which is created by NIST and run by the National Conference of Weights and Measures.</a:t>
            </a:r>
          </a:p>
          <a:p>
            <a:pPr lvl="2"/>
            <a:r>
              <a:rPr lang="en-US" dirty="0"/>
              <a:t>For EVSE, the NTEP lab is the CTEP lab of the California Department of Weights and Measures</a:t>
            </a:r>
          </a:p>
          <a:p>
            <a:pPr lvl="2"/>
            <a:r>
              <a:rPr lang="en-US" dirty="0"/>
              <a:t>EVSE type approvals for AC EVSE are being done now.</a:t>
            </a:r>
          </a:p>
          <a:p>
            <a:pPr lvl="2"/>
            <a:r>
              <a:rPr lang="en-US" dirty="0"/>
              <a:t>Three devices have been approved.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D98505CD-ACEB-4D21-BE2B-1F425C02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HB44 REQUIREMENTS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09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61188"/>
          </a:xfrm>
        </p:spPr>
        <p:txBody>
          <a:bodyPr>
            <a:normAutofit/>
          </a:bodyPr>
          <a:lstStyle/>
          <a:p>
            <a:r>
              <a:rPr lang="en-US" dirty="0"/>
              <a:t>Metrological Requirements of HB44</a:t>
            </a:r>
          </a:p>
          <a:p>
            <a:pPr lvl="1"/>
            <a:r>
              <a:rPr lang="en-US" sz="2000" b="1" i="0" u="none" strike="noStrike" baseline="0" dirty="0">
                <a:solidFill>
                  <a:srgbClr val="000000"/>
                </a:solidFill>
              </a:rPr>
              <a:t>S.3.1. Metrological Components.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– An EVSE measuring system shall be designed and constructed so that metrological components are adequately protected from environmental conditions likely to be detrimental to accuracy. </a:t>
            </a:r>
          </a:p>
          <a:p>
            <a:pPr lvl="1"/>
            <a:r>
              <a:rPr lang="en-US" sz="2000" b="1" i="0" u="none" strike="noStrike" baseline="0" dirty="0">
                <a:solidFill>
                  <a:srgbClr val="000000"/>
                </a:solidFill>
              </a:rPr>
              <a:t>S.3.5. Temperature Range for System Components.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– EVSEs shall be accurate and correct over the temperature range of – 40 °C to + 85 °C (− 40 °F to 185 °F). </a:t>
            </a:r>
            <a:endParaRPr lang="en-US" sz="2000" dirty="0">
              <a:solidFill>
                <a:srgbClr val="000000"/>
              </a:solidFill>
            </a:endParaRPr>
          </a:p>
          <a:p>
            <a:pPr lvl="1"/>
            <a:r>
              <a:rPr lang="en-US" sz="2000" b="1" i="0" u="none" strike="noStrike" baseline="0" dirty="0">
                <a:solidFill>
                  <a:srgbClr val="000000"/>
                </a:solidFill>
              </a:rPr>
              <a:t>S.8. Minimum Measured Quantity (MMQ).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– The minimum measured quantity shall satisfy the conditions of use of the measuring system as follows: </a:t>
            </a:r>
          </a:p>
          <a:p>
            <a:pPr lvl="2"/>
            <a:r>
              <a:rPr lang="en-US" sz="1800" b="0" i="0" u="none" strike="noStrike" baseline="0" dirty="0">
                <a:solidFill>
                  <a:srgbClr val="000000"/>
                </a:solidFill>
              </a:rPr>
              <a:t>(a) Measuring systems shall have a minimum measured quantity not exceeding 2.5 MJ or 0.5 kWh. </a:t>
            </a:r>
          </a:p>
          <a:p>
            <a:pPr lvl="1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D98505CD-ACEB-4D21-BE2B-1F425C02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HB44 REQUIREMENTS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17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61188"/>
          </a:xfrm>
        </p:spPr>
        <p:txBody>
          <a:bodyPr>
            <a:normAutofit/>
          </a:bodyPr>
          <a:lstStyle/>
          <a:p>
            <a:r>
              <a:rPr lang="en-US" dirty="0"/>
              <a:t>Accuracy Tests</a:t>
            </a:r>
          </a:p>
          <a:p>
            <a:pPr lvl="1"/>
            <a:r>
              <a:rPr lang="en-US" sz="2000" b="1" i="0" u="none" strike="noStrike" baseline="0" dirty="0">
                <a:solidFill>
                  <a:srgbClr val="000000"/>
                </a:solidFill>
              </a:rPr>
              <a:t>N.1. No Load Test.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– A no load test may be conducted on an EVSE measuring system by applying rated voltage to the system under test and no load applied. </a:t>
            </a:r>
          </a:p>
          <a:p>
            <a:pPr lvl="1"/>
            <a:r>
              <a:rPr lang="en-US" sz="2000" b="1" i="0" u="none" strike="noStrike" baseline="0" dirty="0">
                <a:solidFill>
                  <a:srgbClr val="000000"/>
                </a:solidFill>
              </a:rPr>
              <a:t>N.2. Starting Load Test.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– A system starting load test maybe conducted by applying rated voltage and 0.5-ampere load. </a:t>
            </a:r>
            <a:endParaRPr lang="en-US" sz="2000" dirty="0">
              <a:solidFill>
                <a:srgbClr val="000000"/>
              </a:solidFill>
            </a:endParaRPr>
          </a:p>
          <a:p>
            <a:pPr lvl="1"/>
            <a:r>
              <a:rPr lang="en-US" sz="2000" b="1" i="0" u="none" strike="noStrike" baseline="0" dirty="0">
                <a:solidFill>
                  <a:srgbClr val="000000"/>
                </a:solidFill>
              </a:rPr>
              <a:t>N.5.2. Accuracy Testing.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– The testing methodology compares the total energy delivered in a transaction and the total cost charged as displayed/reported by the EVSE with that measured by the measurement standard. </a:t>
            </a:r>
          </a:p>
          <a:p>
            <a:pPr lvl="2"/>
            <a:r>
              <a:rPr lang="en-US" sz="1800" b="1" dirty="0"/>
              <a:t>Light Load Test. </a:t>
            </a:r>
            <a:r>
              <a:rPr lang="en-US" sz="1800" dirty="0"/>
              <a:t>-  ≤ 15% of maximum available charge current </a:t>
            </a:r>
          </a:p>
          <a:p>
            <a:pPr lvl="2"/>
            <a:r>
              <a:rPr lang="en-US" sz="1800" b="1" dirty="0"/>
              <a:t>Full Load Test</a:t>
            </a:r>
            <a:r>
              <a:rPr lang="en-US" sz="1800" dirty="0"/>
              <a:t>. -  ≥ 85% of maximum available charge current 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D98505CD-ACEB-4D21-BE2B-1F425C02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HB44 REQUIREMENTS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65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61188"/>
          </a:xfrm>
        </p:spPr>
        <p:txBody>
          <a:bodyPr>
            <a:normAutofit/>
          </a:bodyPr>
          <a:lstStyle/>
          <a:p>
            <a:r>
              <a:rPr lang="en-US" dirty="0"/>
              <a:t>Commissioning</a:t>
            </a:r>
          </a:p>
          <a:p>
            <a:pPr lvl="1"/>
            <a:r>
              <a:rPr lang="en-US" dirty="0"/>
              <a:t>All EVSE used in commercial transactions (subject to HB44) must have their performance verified after installation and before any sale can occur.</a:t>
            </a:r>
          </a:p>
          <a:p>
            <a:pPr lvl="1"/>
            <a:r>
              <a:rPr lang="en-US" dirty="0"/>
              <a:t>EVSE performance must be reverified on a periodic basis as long as they are in service.</a:t>
            </a:r>
          </a:p>
          <a:p>
            <a:pPr lvl="1"/>
            <a:r>
              <a:rPr lang="en-US" dirty="0"/>
              <a:t>EVSE are treated as fuel dispensers just like a gas pump.  They are inspected and “sealed” by state/county Department of Weights and Measures personnel.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D98505CD-ACEB-4D21-BE2B-1F425C02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HB44 REQUIREMENTS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51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417814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PL200 200 AC Level 1 &amp; 2 to 64 Amps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1833312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PL400 AC Level 1 &amp; 2 to 64 Amps,  DC Level 2 to 32 Amps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457200"/>
            <a:ext cx="8229600" cy="792162"/>
          </a:xfrm>
          <a:prstGeom prst="rect">
            <a:avLst/>
          </a:prstGeom>
          <a:solidFill>
            <a:srgbClr val="FF0000"/>
          </a:solidFill>
        </p:spPr>
        <p:txBody>
          <a:bodyPr anchor="ctr" anchorCtr="0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GENERATION TEST SOLUTIONS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E15A26-94C9-41D7-9FC4-4357A9005E4F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5" descr="A close up of a computer&#10;&#10;Description automatically generated">
            <a:extLst>
              <a:ext uri="{FF2B5EF4-FFF2-40B4-BE49-F238E27FC236}">
                <a16:creationId xmlns="" xmlns:a16="http://schemas.microsoft.com/office/drawing/2014/main" id="{ABDF5735-8468-4237-A237-3CBB436711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966" y="2348429"/>
            <a:ext cx="5148068" cy="29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7998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Second Generation EVSE Site Testers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37</a:t>
            </a:fld>
            <a:endParaRPr lang="en-US" dirty="0"/>
          </a:p>
        </p:txBody>
      </p:sp>
      <p:pic>
        <p:nvPicPr>
          <p:cNvPr id="3" name="Picture 2" descr="A picture containing text, electronics, oven, different&#10;&#10;Description automatically generated">
            <a:extLst>
              <a:ext uri="{FF2B5EF4-FFF2-40B4-BE49-F238E27FC236}">
                <a16:creationId xmlns="" xmlns:a16="http://schemas.microsoft.com/office/drawing/2014/main" id="{19D11239-ECFE-425A-9889-91CEFA64A3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" y="1892892"/>
            <a:ext cx="6362700" cy="43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6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Second Generation EVSE Tester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38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6D91C104-57C5-4E60-A07D-BF41E9C9F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6482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Universal Testing Capabilities</a:t>
            </a:r>
          </a:p>
          <a:p>
            <a:pPr lvl="1"/>
            <a:r>
              <a:rPr lang="en-US" b="1" dirty="0"/>
              <a:t>AC Single Phase (CCS1, CCS2, GB/T, Tesla)</a:t>
            </a:r>
          </a:p>
          <a:p>
            <a:pPr lvl="1"/>
            <a:r>
              <a:rPr lang="en-US" b="1" dirty="0"/>
              <a:t>AC 3-Phase (CCS2, GB/T)</a:t>
            </a:r>
          </a:p>
          <a:p>
            <a:pPr lvl="1"/>
            <a:r>
              <a:rPr lang="en-US" b="1" dirty="0"/>
              <a:t>DC to 200A at 1000V (Higher when connectors are available)</a:t>
            </a:r>
          </a:p>
          <a:p>
            <a:pPr lvl="2"/>
            <a:r>
              <a:rPr lang="en-US" b="1" dirty="0"/>
              <a:t>CCS1 (J1772 DUO)</a:t>
            </a:r>
          </a:p>
          <a:p>
            <a:pPr lvl="2"/>
            <a:r>
              <a:rPr lang="en-US" b="1" dirty="0"/>
              <a:t>CCS2</a:t>
            </a:r>
          </a:p>
          <a:p>
            <a:pPr lvl="2"/>
            <a:r>
              <a:rPr lang="en-US" b="1" dirty="0"/>
              <a:t>CHadeMO</a:t>
            </a:r>
          </a:p>
          <a:p>
            <a:pPr lvl="2"/>
            <a:r>
              <a:rPr lang="en-US" b="1" dirty="0"/>
              <a:t>GB/T</a:t>
            </a:r>
          </a:p>
          <a:p>
            <a:pPr lvl="2"/>
            <a:r>
              <a:rPr lang="en-US" b="1" dirty="0"/>
              <a:t>Tesla </a:t>
            </a:r>
            <a:endParaRPr lang="en-US" b="1" dirty="0" smtClean="0"/>
          </a:p>
          <a:p>
            <a:pPr lvl="1"/>
            <a:r>
              <a:rPr lang="en-US" b="1" dirty="0"/>
              <a:t>Use programmable load to 17kW or EV for higher DC loads</a:t>
            </a:r>
          </a:p>
          <a:p>
            <a:pPr lvl="2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4171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137160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en-US" b="1" dirty="0"/>
              <a:t>Automated Operation</a:t>
            </a:r>
          </a:p>
          <a:p>
            <a:pPr lvl="1">
              <a:spcBef>
                <a:spcPts val="0"/>
              </a:spcBef>
            </a:pPr>
            <a:r>
              <a:rPr lang="en-US" sz="2400" b="1" dirty="0"/>
              <a:t>Create Test sequences that completely automate process</a:t>
            </a:r>
          </a:p>
          <a:p>
            <a:pPr lvl="1">
              <a:spcBef>
                <a:spcPts val="0"/>
              </a:spcBef>
            </a:pPr>
            <a:r>
              <a:rPr lang="en-US" sz="2400" b="1" dirty="0"/>
              <a:t>Testing is  then a simple one click </a:t>
            </a:r>
            <a:r>
              <a:rPr lang="en-US" sz="2400" b="1" dirty="0" smtClean="0"/>
              <a:t>process</a:t>
            </a:r>
          </a:p>
          <a:p>
            <a:pPr lvl="1">
              <a:spcBef>
                <a:spcPts val="0"/>
              </a:spcBef>
            </a:pPr>
            <a:r>
              <a:rPr lang="en-US" sz="2400" b="1" dirty="0" smtClean="0"/>
              <a:t>Why?</a:t>
            </a:r>
            <a:endParaRPr lang="en-US" sz="2400" b="1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Industry Needs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39</a:t>
            </a:fld>
            <a:endParaRPr lang="en-US" dirty="0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19973EF3-BDD8-403E-9A91-C9DAA1393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819400"/>
            <a:ext cx="5715000" cy="334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8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J1772  AC Level 2</a:t>
            </a:r>
          </a:p>
          <a:p>
            <a:pPr lvl="1"/>
            <a:r>
              <a:rPr lang="en-US" dirty="0"/>
              <a:t>Home and Commercial Installation</a:t>
            </a:r>
          </a:p>
          <a:p>
            <a:pPr lvl="1"/>
            <a:r>
              <a:rPr lang="en-US" dirty="0"/>
              <a:t>240 Volts at up to 80 Amps (</a:t>
            </a:r>
            <a:r>
              <a:rPr lang="en-US" dirty="0">
                <a:highlight>
                  <a:srgbClr val="FFFF00"/>
                </a:highlight>
              </a:rPr>
              <a:t>30A</a:t>
            </a:r>
            <a:r>
              <a:rPr lang="en-US" dirty="0"/>
              <a:t> most common)</a:t>
            </a:r>
          </a:p>
          <a:p>
            <a:pPr lvl="2"/>
            <a:r>
              <a:rPr lang="en-US" dirty="0"/>
              <a:t>Home 30A, Commercial 30A, 50A, 75A</a:t>
            </a:r>
          </a:p>
          <a:p>
            <a:pPr lvl="1"/>
            <a:r>
              <a:rPr lang="en-US" dirty="0"/>
              <a:t>Maximum Power Delivery  ( 19.2 kW )</a:t>
            </a:r>
          </a:p>
          <a:p>
            <a:pPr lvl="2"/>
            <a:r>
              <a:rPr lang="en-US" dirty="0"/>
              <a:t>Mostly vehicle limited to 7.2kW</a:t>
            </a:r>
          </a:p>
          <a:p>
            <a:pPr lvl="1"/>
            <a:r>
              <a:rPr lang="en-US" dirty="0"/>
              <a:t>Typical time to charge </a:t>
            </a:r>
          </a:p>
          <a:p>
            <a:pPr lvl="2"/>
            <a:r>
              <a:rPr lang="en-US" dirty="0"/>
              <a:t>Pluggable Hybrid  (  0.5 – 1.5 hours,  0% to 90%)</a:t>
            </a:r>
          </a:p>
          <a:p>
            <a:pPr lvl="2"/>
            <a:r>
              <a:rPr lang="en-US" dirty="0"/>
              <a:t>EV 80 Mile Range (1.5 – 4 hours, 20% to 90%)</a:t>
            </a:r>
          </a:p>
          <a:p>
            <a:pPr lvl="2"/>
            <a:r>
              <a:rPr lang="en-US" dirty="0"/>
              <a:t>EV200 Mile Range ( 3.2 – 10 hours, 20% to 90%)</a:t>
            </a:r>
          </a:p>
          <a:p>
            <a:pPr lvl="1"/>
            <a:r>
              <a:rPr lang="en-US" dirty="0"/>
              <a:t>21 miles per hour of charge @ 30A</a:t>
            </a:r>
          </a:p>
          <a:p>
            <a:pPr lvl="1"/>
            <a:r>
              <a:rPr lang="en-US" dirty="0"/>
              <a:t>If you drive &lt;160mi/day you can recharge overnight.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AC EVSE STANDARDS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4418" y="1752600"/>
            <a:ext cx="712382" cy="284814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5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754322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None of this means anything if we can not certify and provide traceability for these tests.</a:t>
            </a:r>
          </a:p>
          <a:p>
            <a:r>
              <a:rPr lang="en-US" b="1" dirty="0" smtClean="0"/>
              <a:t>Two general approaches – New York approach and California Approach</a:t>
            </a:r>
          </a:p>
          <a:p>
            <a:r>
              <a:rPr lang="en-US" b="1" dirty="0" smtClean="0"/>
              <a:t>Traceability through a National Lab to an International Standard</a:t>
            </a:r>
          </a:p>
          <a:p>
            <a:pPr lvl="1"/>
            <a:r>
              <a:rPr lang="en-US" b="1" dirty="0" smtClean="0"/>
              <a:t>This requires a DC “Standard”</a:t>
            </a:r>
          </a:p>
          <a:p>
            <a:pPr lvl="1"/>
            <a:r>
              <a:rPr lang="en-US" b="1" dirty="0" smtClean="0"/>
              <a:t>Fortunately DC Power = VA</a:t>
            </a:r>
          </a:p>
          <a:p>
            <a:pPr lvl="2"/>
            <a:r>
              <a:rPr lang="en-US" b="1" dirty="0" smtClean="0"/>
              <a:t>Need a certifiable voltage source and a certified current source and the ability to measure down to the appropriate levels for both Volts and Amps, then have a National Lab do the same test on the lab equipment</a:t>
            </a:r>
          </a:p>
          <a:p>
            <a:r>
              <a:rPr lang="en-US" b="1" dirty="0" smtClean="0"/>
              <a:t>ANSI has also spent a great deal of time creating a new Standard to cover DC Metering – ANSI C12.32 ready for re-balloting this year.  This will be the DC version of C12.1 for AC metering.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Certification and Traceability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65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 anchor="ctr"/>
          <a:lstStyle/>
          <a:p>
            <a:pPr algn="l" eaLnBrk="1" hangingPunct="1"/>
            <a:r>
              <a:rPr lang="en-US" alt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Questions and Discussion</a:t>
            </a:r>
            <a:r>
              <a:rPr lang="en-US" alt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9219" name="Rectangle 5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Tom Lawton</a:t>
            </a:r>
          </a:p>
          <a:p>
            <a:pPr algn="ctr" eaLnBrk="1" hangingPunct="1">
              <a:buFontTx/>
              <a:buNone/>
            </a:pPr>
            <a:r>
              <a:rPr lang="en-US" alt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President</a:t>
            </a:r>
          </a:p>
          <a:p>
            <a:pPr algn="ctr" eaLnBrk="1" hangingPunct="1"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om.lawton@tescometering.com</a:t>
            </a:r>
          </a:p>
          <a:p>
            <a:pPr algn="ctr" eaLnBrk="1" hangingPunct="1">
              <a:buFontTx/>
              <a:buNone/>
            </a:pPr>
            <a:endParaRPr lang="en-US" altLang="en-US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TESCO – The Eastern Specialty Company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en-US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Bristol, PA</a:t>
            </a:r>
          </a:p>
          <a:p>
            <a:pPr algn="ctr" eaLnBrk="1" hangingPunct="1">
              <a:buFontTx/>
              <a:buNone/>
            </a:pPr>
            <a:r>
              <a:rPr lang="en-US" alt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215-228-0500</a:t>
            </a:r>
            <a:endParaRPr lang="en-US" altLang="en-US" sz="2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This presentation can also be found under Meter Conferences and Schools on the TESCO website: </a:t>
            </a:r>
            <a:r>
              <a:rPr lang="en-US" alt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www.tescometering.com</a:t>
            </a:r>
          </a:p>
          <a:p>
            <a:pPr algn="ctr" eaLnBrk="1" hangingPunct="1">
              <a:buFontTx/>
              <a:buNone/>
            </a:pPr>
            <a:endParaRPr lang="en-US" altLang="en-US" sz="2300" dirty="0" smtClean="0">
              <a:solidFill>
                <a:srgbClr val="CC3300"/>
              </a:solidFill>
            </a:endParaRPr>
          </a:p>
        </p:txBody>
      </p:sp>
      <p:pic>
        <p:nvPicPr>
          <p:cNvPr id="9220" name="Picture 7" descr="MC900431512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24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3"/>
          <p:cNvSpPr txBox="1">
            <a:spLocks noChangeArrowheads="1"/>
          </p:cNvSpPr>
          <p:nvPr/>
        </p:nvSpPr>
        <p:spPr bwMode="auto">
          <a:xfrm>
            <a:off x="914400" y="5757862"/>
            <a:ext cx="769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2F549D"/>
                </a:solidFill>
              </a:rPr>
              <a:t>ISO 9001:2015 Certified Quality Company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2F549D"/>
                </a:solidFill>
              </a:rPr>
              <a:t>ISO 17025:2017 Accredited Laboratory</a:t>
            </a:r>
          </a:p>
        </p:txBody>
      </p:sp>
    </p:spTree>
    <p:extLst>
      <p:ext uri="{BB962C8B-B14F-4D97-AF65-F5344CB8AC3E}">
        <p14:creationId xmlns:p14="http://schemas.microsoft.com/office/powerpoint/2010/main" val="182084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3810000" cy="46482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J1772 AC Level 2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Over 85% of commercial EVSEs are AC Level 2</a:t>
            </a:r>
          </a:p>
          <a:p>
            <a:pPr lvl="1"/>
            <a:r>
              <a:rPr lang="en-US" dirty="0"/>
              <a:t>All current EV/PEV in US can use this type though some (Tesla) need adapters </a:t>
            </a:r>
          </a:p>
          <a:p>
            <a:pPr lvl="1"/>
            <a:r>
              <a:rPr lang="en-US" dirty="0"/>
              <a:t>Stations cost $5K to $8K per port including installation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AC EVSE STANDARDS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5</a:t>
            </a:fld>
            <a:endParaRPr lang="en-US" dirty="0"/>
          </a:p>
        </p:txBody>
      </p:sp>
      <p:pic>
        <p:nvPicPr>
          <p:cNvPr id="8" name="Picture 7" descr="A picture containing text, tree, outdoor, sign&#10;&#10;Description automatically generated">
            <a:extLst>
              <a:ext uri="{FF2B5EF4-FFF2-40B4-BE49-F238E27FC236}">
                <a16:creationId xmlns="" xmlns:a16="http://schemas.microsoft.com/office/drawing/2014/main" id="{6FFDD46E-714E-4BFE-8BD4-CD7B29C236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032" y="2148840"/>
            <a:ext cx="4239768" cy="309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6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J1772 AC Level 2 Public Stations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6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F298D44-A97C-4248-B2C0-9F93E97D5E7A}"/>
              </a:ext>
            </a:extLst>
          </p:cNvPr>
          <p:cNvSpPr txBox="1"/>
          <p:nvPr/>
        </p:nvSpPr>
        <p:spPr>
          <a:xfrm>
            <a:off x="7543800" y="1676400"/>
            <a:ext cx="1125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2019</a:t>
            </a:r>
          </a:p>
          <a:p>
            <a:endParaRPr lang="en-US" sz="800" dirty="0"/>
          </a:p>
          <a:p>
            <a:r>
              <a:rPr lang="en-US" dirty="0"/>
              <a:t>Sites:</a:t>
            </a:r>
          </a:p>
          <a:p>
            <a:r>
              <a:rPr lang="en-US" dirty="0"/>
              <a:t>19,216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FCA7F17-524A-4DF3-AFE0-2EAC16FE4F6D}"/>
              </a:ext>
            </a:extLst>
          </p:cNvPr>
          <p:cNvSpPr txBox="1"/>
          <p:nvPr/>
        </p:nvSpPr>
        <p:spPr>
          <a:xfrm>
            <a:off x="7561729" y="2890391"/>
            <a:ext cx="1125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2020</a:t>
            </a:r>
          </a:p>
          <a:p>
            <a:endParaRPr lang="en-US" sz="800" dirty="0"/>
          </a:p>
          <a:p>
            <a:r>
              <a:rPr lang="en-US" dirty="0"/>
              <a:t>Sites:</a:t>
            </a:r>
          </a:p>
          <a:p>
            <a:r>
              <a:rPr lang="en-US" dirty="0"/>
              <a:t>30,145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="" xmlns:a16="http://schemas.microsoft.com/office/drawing/2014/main" id="{AA645F3E-B69C-42D1-A6D8-418ABBCDD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29" y="1371600"/>
            <a:ext cx="6748627" cy="37801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11BF689-C74F-43A5-A0C3-47526FAC3B82}"/>
              </a:ext>
            </a:extLst>
          </p:cNvPr>
          <p:cNvSpPr txBox="1"/>
          <p:nvPr/>
        </p:nvSpPr>
        <p:spPr>
          <a:xfrm>
            <a:off x="7574429" y="3980309"/>
            <a:ext cx="1125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4/2021</a:t>
            </a:r>
          </a:p>
          <a:p>
            <a:endParaRPr lang="en-US" sz="800" dirty="0"/>
          </a:p>
          <a:p>
            <a:r>
              <a:rPr lang="en-US" dirty="0"/>
              <a:t>Sites:</a:t>
            </a:r>
          </a:p>
          <a:p>
            <a:r>
              <a:rPr lang="en-US" dirty="0"/>
              <a:t>43,132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2DD4E69-EA39-4968-851A-ADAEFB3585AC}"/>
              </a:ext>
            </a:extLst>
          </p:cNvPr>
          <p:cNvSpPr txBox="1"/>
          <p:nvPr/>
        </p:nvSpPr>
        <p:spPr>
          <a:xfrm>
            <a:off x="1041400" y="54864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sites, not ports. A site typically has many ports.</a:t>
            </a:r>
          </a:p>
        </p:txBody>
      </p:sp>
    </p:spTree>
    <p:extLst>
      <p:ext uri="{BB962C8B-B14F-4D97-AF65-F5344CB8AC3E}">
        <p14:creationId xmlns:p14="http://schemas.microsoft.com/office/powerpoint/2010/main" val="311014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6482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Standards evolving rapidly</a:t>
            </a:r>
          </a:p>
          <a:p>
            <a:pPr lvl="1"/>
            <a:r>
              <a:rPr lang="en-US" dirty="0"/>
              <a:t>Combined Charging System</a:t>
            </a:r>
          </a:p>
          <a:p>
            <a:pPr lvl="2"/>
            <a:r>
              <a:rPr lang="en-US" dirty="0"/>
              <a:t>CCS1 SAE J1772 North America</a:t>
            </a:r>
          </a:p>
          <a:p>
            <a:pPr lvl="2"/>
            <a:r>
              <a:rPr lang="en-US" dirty="0"/>
              <a:t>CCS2 Europe</a:t>
            </a:r>
          </a:p>
          <a:p>
            <a:pPr lvl="1"/>
            <a:r>
              <a:rPr lang="en-US" dirty="0"/>
              <a:t>	CHadeMO (Only Nissan and Mitsubishi)</a:t>
            </a:r>
          </a:p>
          <a:p>
            <a:pPr lvl="1"/>
            <a:r>
              <a:rPr lang="en-US" dirty="0"/>
              <a:t>Tesla V1</a:t>
            </a:r>
          </a:p>
          <a:p>
            <a:pPr lvl="1"/>
            <a:r>
              <a:rPr lang="en-US" dirty="0"/>
              <a:t>Tesla V2/V3 (New in 2019)</a:t>
            </a:r>
          </a:p>
          <a:p>
            <a:pPr lvl="1"/>
            <a:r>
              <a:rPr lang="en-US" dirty="0"/>
              <a:t>Chaoji (China, Japan, India – successor to CHadeMO and GB/T</a:t>
            </a:r>
          </a:p>
          <a:p>
            <a:pPr lvl="1"/>
            <a:r>
              <a:rPr lang="en-US" dirty="0"/>
              <a:t>&gt;100kW is considered “high end” (400V Systems)</a:t>
            </a:r>
          </a:p>
          <a:p>
            <a:pPr lvl="1"/>
            <a:r>
              <a:rPr lang="en-US" dirty="0"/>
              <a:t>First US </a:t>
            </a:r>
            <a:r>
              <a:rPr lang="en-US" b="1" dirty="0">
                <a:solidFill>
                  <a:srgbClr val="FF0000"/>
                </a:solidFill>
              </a:rPr>
              <a:t>350kW</a:t>
            </a:r>
            <a:r>
              <a:rPr lang="en-US" dirty="0"/>
              <a:t> units installed Dec 10, 2018 (800V)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DC EVSE STANDARDS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2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6482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Deployment is growing rapidly in US</a:t>
            </a:r>
          </a:p>
          <a:p>
            <a:pPr lvl="1"/>
            <a:r>
              <a:rPr lang="en-US" b="1" dirty="0"/>
              <a:t>Biden proposes adding </a:t>
            </a:r>
            <a:r>
              <a:rPr lang="en-US" b="1" dirty="0">
                <a:solidFill>
                  <a:srgbClr val="FF0000"/>
                </a:solidFill>
              </a:rPr>
              <a:t>400K</a:t>
            </a:r>
            <a:r>
              <a:rPr lang="en-US" b="1" dirty="0"/>
              <a:t> stations by 2025</a:t>
            </a:r>
          </a:p>
          <a:p>
            <a:r>
              <a:rPr lang="en-US" b="1" dirty="0"/>
              <a:t>But slowly compared to Europe, China and Japan</a:t>
            </a:r>
          </a:p>
          <a:p>
            <a:r>
              <a:rPr lang="en-US" dirty="0"/>
              <a:t>Total PUBLIC chargers installed </a:t>
            </a:r>
          </a:p>
          <a:p>
            <a:pPr lvl="1"/>
            <a:r>
              <a:rPr lang="en-US" dirty="0"/>
              <a:t>AC Level 1		1180</a:t>
            </a:r>
          </a:p>
          <a:p>
            <a:pPr lvl="1"/>
            <a:r>
              <a:rPr lang="en-US" dirty="0"/>
              <a:t>AC Level 2		43,132 locations</a:t>
            </a:r>
          </a:p>
          <a:p>
            <a:pPr lvl="1"/>
            <a:r>
              <a:rPr lang="en-US" dirty="0"/>
              <a:t>DC Rapid		6,028 locations</a:t>
            </a:r>
          </a:p>
          <a:p>
            <a:pPr lvl="2"/>
            <a:r>
              <a:rPr lang="en-US" dirty="0"/>
              <a:t>Tesla			1,126 locations</a:t>
            </a:r>
          </a:p>
          <a:p>
            <a:pPr lvl="2"/>
            <a:r>
              <a:rPr lang="en-US" dirty="0"/>
              <a:t>CHadeMO		4,390 locations</a:t>
            </a:r>
          </a:p>
          <a:p>
            <a:pPr lvl="2"/>
            <a:r>
              <a:rPr lang="en-US" dirty="0"/>
              <a:t>J1772			4,333 locations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DC EVSE STANDARDS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20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J1772 DC Public Stations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9</a:t>
            </a:fld>
            <a:endParaRPr lang="en-US" dirty="0"/>
          </a:p>
        </p:txBody>
      </p:sp>
      <p:pic>
        <p:nvPicPr>
          <p:cNvPr id="9" name="Picture 2" descr="Image: combo connector inlet - BMW website -press release of 5-3-12.jpg">
            <a:extLst>
              <a:ext uri="{FF2B5EF4-FFF2-40B4-BE49-F238E27FC236}">
                <a16:creationId xmlns="" xmlns:a16="http://schemas.microsoft.com/office/drawing/2014/main" id="{B6B68C69-5621-438D-899F-493B75BC2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69499" y="1600201"/>
            <a:ext cx="1269701" cy="1380431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6FEF316-CC7E-486C-8047-29850CFA7BB2}"/>
              </a:ext>
            </a:extLst>
          </p:cNvPr>
          <p:cNvSpPr txBox="1"/>
          <p:nvPr/>
        </p:nvSpPr>
        <p:spPr>
          <a:xfrm>
            <a:off x="7696200" y="3048000"/>
            <a:ext cx="89647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2019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2,042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120E458-268D-4999-AD17-9AD252C625C5}"/>
              </a:ext>
            </a:extLst>
          </p:cNvPr>
          <p:cNvSpPr txBox="1"/>
          <p:nvPr/>
        </p:nvSpPr>
        <p:spPr>
          <a:xfrm>
            <a:off x="7709049" y="3962400"/>
            <a:ext cx="896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2020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3,489</a:t>
            </a:r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="" xmlns:a16="http://schemas.microsoft.com/office/drawing/2014/main" id="{745EC23A-93C8-447E-8C12-9FA4CF51E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7" y="1500091"/>
            <a:ext cx="6781800" cy="38578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FAA51C3-D8EB-4AAE-8320-954F42A9E804}"/>
              </a:ext>
            </a:extLst>
          </p:cNvPr>
          <p:cNvSpPr txBox="1"/>
          <p:nvPr/>
        </p:nvSpPr>
        <p:spPr>
          <a:xfrm>
            <a:off x="7709049" y="4916507"/>
            <a:ext cx="9777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4/2021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4,333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A316D73-82F4-46AF-BE11-9EF7E3A9E827}"/>
              </a:ext>
            </a:extLst>
          </p:cNvPr>
          <p:cNvSpPr txBox="1"/>
          <p:nvPr/>
        </p:nvSpPr>
        <p:spPr>
          <a:xfrm>
            <a:off x="1041400" y="54864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sites, not ports. A site typically has many ports.</a:t>
            </a:r>
          </a:p>
        </p:txBody>
      </p:sp>
    </p:spTree>
    <p:extLst>
      <p:ext uri="{BB962C8B-B14F-4D97-AF65-F5344CB8AC3E}">
        <p14:creationId xmlns:p14="http://schemas.microsoft.com/office/powerpoint/2010/main" val="277176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theme/theme1.xml><?xml version="1.0" encoding="utf-8"?>
<a:theme xmlns:a="http://schemas.openxmlformats.org/drawingml/2006/main" name="PMI_Presentation_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7780</TotalTime>
  <Words>1689</Words>
  <Application>Microsoft Office PowerPoint</Application>
  <PresentationFormat>On-screen Show (4:3)</PresentationFormat>
  <Paragraphs>292</Paragraphs>
  <Slides>41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PMI_Presentation_1</vt:lpstr>
      <vt:lpstr>PowerPoint Presentation</vt:lpstr>
      <vt:lpstr>EVSE</vt:lpstr>
      <vt:lpstr>INTRODUCTION</vt:lpstr>
      <vt:lpstr>AC EVSE STANDARDS</vt:lpstr>
      <vt:lpstr>AC EVSE STANDARDS</vt:lpstr>
      <vt:lpstr>J1772 AC Level 2 Public Stations</vt:lpstr>
      <vt:lpstr>DC EVSE STANDARDS</vt:lpstr>
      <vt:lpstr>DC EVSE STANDARDS</vt:lpstr>
      <vt:lpstr>J1772 DC Public Stations</vt:lpstr>
      <vt:lpstr>CHadeMO DC Public Stations</vt:lpstr>
      <vt:lpstr>Tesla DC Public Stations</vt:lpstr>
      <vt:lpstr>DC EVSE STANDARDS</vt:lpstr>
      <vt:lpstr>THE EVSE MARKET</vt:lpstr>
      <vt:lpstr>THE EVSE MARKET</vt:lpstr>
      <vt:lpstr>The EV MarketT</vt:lpstr>
      <vt:lpstr>The EV Market</vt:lpstr>
      <vt:lpstr>The EV Market</vt:lpstr>
      <vt:lpstr>The EV Market</vt:lpstr>
      <vt:lpstr>EVSE MANUFCATURERS</vt:lpstr>
      <vt:lpstr>CHARGING NETWORKS</vt:lpstr>
      <vt:lpstr>US TOTAL ENERGY CONSUMPTION</vt:lpstr>
      <vt:lpstr>US ELECTRIC ENERGY CONSUMPTION</vt:lpstr>
      <vt:lpstr>The US EV Market</vt:lpstr>
      <vt:lpstr>The US EV Market</vt:lpstr>
      <vt:lpstr>The EV Market</vt:lpstr>
      <vt:lpstr>The World EV Market</vt:lpstr>
      <vt:lpstr>REGULATORY BACKGROUND</vt:lpstr>
      <vt:lpstr>HB44 APPLICABILITY</vt:lpstr>
      <vt:lpstr>HB44 APPLICABILITY</vt:lpstr>
      <vt:lpstr>HB44 APPLICABILITY</vt:lpstr>
      <vt:lpstr>HB44 APPLICABILITY</vt:lpstr>
      <vt:lpstr>HB44 REQUIREMENTS</vt:lpstr>
      <vt:lpstr>HB44 REQUIREMENTS</vt:lpstr>
      <vt:lpstr>HB44 REQUIREMENTS</vt:lpstr>
      <vt:lpstr>HB44 REQUIREMENTS</vt:lpstr>
      <vt:lpstr>PowerPoint Presentation</vt:lpstr>
      <vt:lpstr>Second Generation EVSE Site Testers</vt:lpstr>
      <vt:lpstr>Second Generation EVSE Tester</vt:lpstr>
      <vt:lpstr>Industry Needs</vt:lpstr>
      <vt:lpstr>Certification and Traceability</vt:lpstr>
      <vt:lpstr>              Questions and Discussion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Hardy</dc:creator>
  <cp:lastModifiedBy>Andrea Koch</cp:lastModifiedBy>
  <cp:revision>284</cp:revision>
  <dcterms:created xsi:type="dcterms:W3CDTF">2015-09-20T12:59:46Z</dcterms:created>
  <dcterms:modified xsi:type="dcterms:W3CDTF">2021-06-17T22:48:35Z</dcterms:modified>
</cp:coreProperties>
</file>