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2" r:id="rId1"/>
  </p:sldMasterIdLst>
  <p:notesMasterIdLst>
    <p:notesMasterId r:id="rId43"/>
  </p:notesMasterIdLst>
  <p:handoutMasterIdLst>
    <p:handoutMasterId r:id="rId44"/>
  </p:handoutMasterIdLst>
  <p:sldIdLst>
    <p:sldId id="459" r:id="rId2"/>
    <p:sldId id="329" r:id="rId3"/>
    <p:sldId id="428" r:id="rId4"/>
    <p:sldId id="405" r:id="rId5"/>
    <p:sldId id="361" r:id="rId6"/>
    <p:sldId id="408" r:id="rId7"/>
    <p:sldId id="406" r:id="rId8"/>
    <p:sldId id="433" r:id="rId9"/>
    <p:sldId id="434" r:id="rId10"/>
    <p:sldId id="435" r:id="rId11"/>
    <p:sldId id="436" r:id="rId12"/>
    <p:sldId id="448" r:id="rId13"/>
    <p:sldId id="421" r:id="rId14"/>
    <p:sldId id="422" r:id="rId15"/>
    <p:sldId id="411" r:id="rId16"/>
    <p:sldId id="449" r:id="rId17"/>
    <p:sldId id="450" r:id="rId18"/>
    <p:sldId id="451" r:id="rId19"/>
    <p:sldId id="442" r:id="rId20"/>
    <p:sldId id="443" r:id="rId21"/>
    <p:sldId id="452" r:id="rId22"/>
    <p:sldId id="453" r:id="rId23"/>
    <p:sldId id="437" r:id="rId24"/>
    <p:sldId id="439" r:id="rId25"/>
    <p:sldId id="440" r:id="rId26"/>
    <p:sldId id="441" r:id="rId27"/>
    <p:sldId id="360" r:id="rId28"/>
    <p:sldId id="277" r:id="rId29"/>
    <p:sldId id="371" r:id="rId30"/>
    <p:sldId id="278" r:id="rId31"/>
    <p:sldId id="279" r:id="rId32"/>
    <p:sldId id="454" r:id="rId33"/>
    <p:sldId id="457" r:id="rId34"/>
    <p:sldId id="458" r:id="rId35"/>
    <p:sldId id="455" r:id="rId36"/>
    <p:sldId id="348" r:id="rId37"/>
    <p:sldId id="342" r:id="rId38"/>
    <p:sldId id="343" r:id="rId39"/>
    <p:sldId id="344" r:id="rId40"/>
    <p:sldId id="345" r:id="rId41"/>
    <p:sldId id="460" r:id="rId42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F8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86" autoAdjust="0"/>
    <p:restoredTop sz="94655" autoAdjust="0"/>
  </p:normalViewPr>
  <p:slideViewPr>
    <p:cSldViewPr>
      <p:cViewPr varScale="1">
        <p:scale>
          <a:sx n="103" d="100"/>
          <a:sy n="103" d="100"/>
        </p:scale>
        <p:origin x="118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3036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FF2A244-5193-427A-9829-47011BBA0345}" type="datetimeFigureOut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A87B909-3D0C-4366-A00B-200392FD9B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24914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9B0298C2-0563-49E2-AD6A-59F1AEFB2BF2}" type="datetimeFigureOut">
              <a:rPr lang="en-US" smtClean="0"/>
              <a:pPr/>
              <a:t>6/10/2022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E854EE5-754F-47B7-8030-B866B8E7152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73267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1pPr>
            <a:lvl2pPr marL="776457" indent="-298637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2pPr>
            <a:lvl3pPr marL="1194549" indent="-238910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3pPr>
            <a:lvl4pPr marL="1672369" indent="-238910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4pPr>
            <a:lvl5pPr marL="2150189" indent="-238910" algn="l" defTabSz="967254" eaLnBrk="0" hangingPunct="0">
              <a:defRPr sz="1300">
                <a:solidFill>
                  <a:schemeClr val="tx1"/>
                </a:solidFill>
                <a:latin typeface="Arial" charset="0"/>
              </a:defRPr>
            </a:lvl5pPr>
            <a:lvl6pPr marL="262800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0582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58364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061468" indent="-238910" defTabSz="967254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93DCF13E-24C1-433C-9524-BE08FDB766B2}" type="slidenum">
              <a:rPr lang="ru-RU" altLang="en-US" smtClean="0"/>
              <a:pPr algn="r" eaLnBrk="1" hangingPunct="1"/>
              <a:t>1</a:t>
            </a:fld>
            <a:endParaRPr lang="ru-RU" altLang="en-US"/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4143832" y="9119325"/>
            <a:ext cx="3169698" cy="480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3" tIns="48332" rIns="96663" bIns="48332" anchor="b"/>
          <a:lstStyle>
            <a:lvl1pPr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1pPr>
            <a:lvl2pPr marL="750888" indent="-288925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55700" indent="-230188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19250" indent="-231775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81213" indent="-231775" algn="l" defTabSz="925513" eaLnBrk="0" hangingPunct="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384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956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528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10013" indent="-231775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1B9E272-E150-4B18-8079-88B2E97475C2}" type="slidenum">
              <a:rPr lang="en-US" altLang="en-US"/>
              <a:pPr algn="r" eaLnBrk="1" hangingPunct="1"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307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  <a:ln/>
        </p:spPr>
      </p:sp>
      <p:sp>
        <p:nvSpPr>
          <p:cNvPr id="307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55" y="4561313"/>
            <a:ext cx="5851492" cy="4320375"/>
          </a:xfrm>
          <a:noFill/>
        </p:spPr>
        <p:txBody>
          <a:bodyPr lIns="96663" tIns="48332" rIns="96663" bIns="48332"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1pPr>
            <a:lvl2pPr marL="785386" indent="-302072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2pPr>
            <a:lvl3pPr marL="1208287" indent="-24165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3pPr>
            <a:lvl4pPr marL="1691601" indent="-24165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4pPr>
            <a:lvl5pPr marL="2174916" indent="-241657" eaLnBrk="0" hangingPunct="0">
              <a:spcBef>
                <a:spcPct val="30000"/>
              </a:spcBef>
              <a:defRPr sz="1300">
                <a:solidFill>
                  <a:schemeClr val="tx1"/>
                </a:solidFill>
                <a:latin typeface="Arial" charset="0"/>
              </a:defRPr>
            </a:lvl5pPr>
            <a:lvl6pPr marL="2658231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6pPr>
            <a:lvl7pPr marL="3141546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7pPr>
            <a:lvl8pPr marL="3624860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8pPr>
            <a:lvl9pPr marL="4108174" indent="-241657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6BD0C0CF-4316-4958-B8D0-33D5BD090639}" type="slidenum">
              <a:rPr lang="en-US" altLang="en-US" smtClean="0"/>
              <a:pPr eaLnBrk="1" hangingPunct="1">
                <a:spcBef>
                  <a:spcPct val="0"/>
                </a:spcBef>
              </a:pPr>
              <a:t>41</a:t>
            </a:fld>
            <a:endParaRPr lang="en-US" altLang="en-US" dirty="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198" y="1952367"/>
            <a:ext cx="6858001" cy="1557595"/>
          </a:xfrm>
        </p:spPr>
        <p:txBody>
          <a:bodyPr anchor="b">
            <a:normAutofit/>
          </a:bodyPr>
          <a:lstStyle>
            <a:lvl1pPr algn="ctr">
              <a:defRPr lang="en-US" sz="7200" b="1" kern="1200" dirty="0" smtClean="0">
                <a:solidFill>
                  <a:srgbClr val="E41937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3509963"/>
            <a:ext cx="6858000" cy="674859"/>
          </a:xfrm>
        </p:spPr>
        <p:txBody>
          <a:bodyPr>
            <a:noAutofit/>
          </a:bodyPr>
          <a:lstStyle>
            <a:lvl1pPr marL="0" indent="0" algn="ctr">
              <a:buNone/>
              <a:defRPr lang="en-US" sz="5400" kern="1200" dirty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946B9CE6-210F-43EF-BD53-298BF0118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"/>
            <a:ext cx="150495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8A48CEE0-64AC-4D00-B568-F562453C7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0" y="272492"/>
            <a:ext cx="23780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6D0A6E45-0B79-45FF-B842-D196CFAE6A6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1113" y="4902200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1" kern="1200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1" name="Text Placeholder 15">
            <a:extLst>
              <a:ext uri="{FF2B5EF4-FFF2-40B4-BE49-F238E27FC236}">
                <a16:creationId xmlns:a16="http://schemas.microsoft.com/office/drawing/2014/main" id="{319FC007-A6F3-4F7B-9CAE-F01BBE73F3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91113" y="5173361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0" kern="120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Time</a:t>
            </a:r>
          </a:p>
        </p:txBody>
      </p:sp>
      <p:sp>
        <p:nvSpPr>
          <p:cNvPr id="23" name="Text Placeholder 15">
            <a:extLst>
              <a:ext uri="{FF2B5EF4-FFF2-40B4-BE49-F238E27FC236}">
                <a16:creationId xmlns:a16="http://schemas.microsoft.com/office/drawing/2014/main" id="{B138B86E-3693-45AE-8B99-88B71C974B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1113" y="5444522"/>
            <a:ext cx="3244850" cy="271161"/>
          </a:xfrm>
          <a:noFill/>
        </p:spPr>
        <p:txBody>
          <a:bodyPr/>
          <a:lstStyle>
            <a:lvl1pPr marL="0" indent="0" algn="r" rtl="0" eaLnBrk="1" fontAlgn="base" hangingPunct="1">
              <a:spcBef>
                <a:spcPct val="0"/>
              </a:spcBef>
              <a:spcAft>
                <a:spcPct val="0"/>
              </a:spcAft>
              <a:buNone/>
              <a:defRPr lang="en-US" sz="1600" i="0" kern="1200" dirty="0" smtClean="0">
                <a:solidFill>
                  <a:schemeClr val="bg2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lang="en-US" sz="1600" kern="12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</a:lstStyle>
          <a:p>
            <a:pPr lvl="0"/>
            <a:r>
              <a:rPr lang="en-US" dirty="0"/>
              <a:t>Presented by</a:t>
            </a:r>
          </a:p>
        </p:txBody>
      </p:sp>
    </p:spTree>
    <p:extLst>
      <p:ext uri="{BB962C8B-B14F-4D97-AF65-F5344CB8AC3E}">
        <p14:creationId xmlns:p14="http://schemas.microsoft.com/office/powerpoint/2010/main" val="3622327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B86F4-63E7-4383-9532-DCF232787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0" y="136524"/>
            <a:ext cx="7146325" cy="6995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E3CDAD9-5B2A-457C-8529-7105255CD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DEDE86-11F3-430D-A22E-FE21C4BA7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A861D364-CC6A-4127-B764-DC850C0081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338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9038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drape"/>
      </p:transition>
    </mc:Choice>
    <mc:Fallback xmlns="">
      <p:transition spd="slow" advClick="0" advTm="1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1" y="136525"/>
            <a:ext cx="7208107" cy="679832"/>
          </a:xfrm>
        </p:spPr>
        <p:txBody>
          <a:bodyPr>
            <a:noAutofit/>
          </a:bodyPr>
          <a:lstStyle>
            <a:lvl1pPr>
              <a:defRPr sz="4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9817"/>
            <a:ext cx="7886700" cy="48424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8DC7E85C-6D40-493F-A187-8DF021C422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6" y="56966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1B4E3D2-6523-4F84-A951-C6829D40F3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F2C09E2-0F6A-4950-80B1-3784761379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93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2280" y="1120347"/>
            <a:ext cx="6838308" cy="3442130"/>
          </a:xfrm>
        </p:spPr>
        <p:txBody>
          <a:bodyPr anchor="b">
            <a:noAutofit/>
          </a:bodyPr>
          <a:lstStyle>
            <a:lvl1pPr>
              <a:defRPr sz="88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2280" y="4566674"/>
            <a:ext cx="683830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85CCE1F-5BFE-436E-A352-A0224124D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72280" y="6356350"/>
            <a:ext cx="29707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A8CE0CA-7507-423A-8995-E96F69FD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8770EDB6-0DB6-41C7-B56F-5598F5DCF40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263" y="668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25FDB225-F00F-47C8-93CF-7F2B75E3F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912"/>
            <a:ext cx="1504950" cy="673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94398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25D47C2-4CDB-41A5-B70C-43A0977D9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071A1D-1215-4B6C-B056-EB737D2A86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2479AA7E-B1DD-4254-B2CD-4A631A4E76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6" y="56966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316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1" y="365126"/>
            <a:ext cx="7146323" cy="5186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84CC7AF6-FE01-498E-8EC4-10C598268DE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3613EE7B-FBE8-4FED-A3B3-2D98DB69961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43027FC8-DA9E-4820-8BE3-9100EFED7F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4718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6958399" cy="81082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8343AB8-FDC8-4BDD-9F5D-8F5008EE59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7B76846-C3D9-46DA-9875-A8C9D81A3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ACEB650-E4DF-4271-9A3B-13B66E01B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331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E242F-D047-40E0-904E-9D2C58699B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95787-535C-450B-88E4-80BB5E6957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AC4C4-F0A7-4B61-A827-E4198D07826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BED3FEE9-77D6-4682-87C2-7994F36C96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9695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C6C3806-062B-428D-9C60-7F07794F3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B4219FE-B80A-4E50-8CB4-E3E85F3FFF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9F983AF-02B5-494E-9FCE-53D8F53A4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192876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4D764A5D-28CB-4BF8-80DC-96083F2AEB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916194"/>
            <a:ext cx="2949178" cy="29527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6123D6F8-4E67-4056-8A9B-9FF546E912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658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987426"/>
            <a:ext cx="2949178" cy="192876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916194"/>
            <a:ext cx="2949178" cy="295279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8DF29A6-E9EC-4586-AC5E-CF2B1E7820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B9AED3D-4FCF-4D9B-A060-41F491F787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B76DDA16-6047-452B-B3D3-39D063AEB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725" y="156259"/>
            <a:ext cx="1116226" cy="679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1805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36524"/>
            <a:ext cx="7886700" cy="934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186249"/>
            <a:ext cx="7886700" cy="4990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36616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ABCF8-B696-4AAE-AEF6-910B77DD8B8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C796F7-BF61-443C-9DF2-0CFC9EBAAC23}"/>
              </a:ext>
            </a:extLst>
          </p:cNvPr>
          <p:cNvSpPr/>
          <p:nvPr/>
        </p:nvSpPr>
        <p:spPr>
          <a:xfrm>
            <a:off x="395416" y="861382"/>
            <a:ext cx="8353168" cy="4571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1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lang="en-US" sz="4400" kern="1200" cap="small" dirty="0" smtClean="0">
          <a:solidFill>
            <a:srgbClr val="FF0000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570872" y="4540468"/>
            <a:ext cx="82296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C00000"/>
                </a:solidFill>
              </a:rPr>
              <a:t>Prepared by Tom Lawton, TESCO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rgbClr val="C00000"/>
                </a:solidFill>
              </a:rPr>
              <a:t>The Eastern Specialty Company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C00000"/>
              </a:solidFill>
            </a:endParaRPr>
          </a:p>
          <a:p>
            <a:pPr algn="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600" i="1" dirty="0">
                <a:solidFill>
                  <a:srgbClr val="C00000"/>
                </a:solidFill>
              </a:rPr>
              <a:t>For North Carolina Electric Meter School</a:t>
            </a:r>
          </a:p>
          <a:p>
            <a:pPr algn="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600" i="1" dirty="0">
                <a:solidFill>
                  <a:srgbClr val="C00000"/>
                </a:solidFill>
              </a:rPr>
              <a:t>Single Phase</a:t>
            </a:r>
          </a:p>
          <a:p>
            <a:pPr algn="r" eaLnBrk="1" hangingPunct="1"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sz="1600" i="1" dirty="0">
                <a:solidFill>
                  <a:srgbClr val="C00000"/>
                </a:solidFill>
              </a:rPr>
              <a:t>Tuesday, June 14, 2022 at 1:00 PM</a:t>
            </a:r>
          </a:p>
        </p:txBody>
      </p:sp>
      <p:pic>
        <p:nvPicPr>
          <p:cNvPr id="12" name="Picture 2" descr="C:\Users\andrea.koch\Desktop\ncemsLog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8006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5A4596B-1219-3222-1F37-0056D8F1DA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07591" y="3592174"/>
            <a:ext cx="6858001" cy="1557595"/>
          </a:xfrm>
        </p:spPr>
        <p:txBody>
          <a:bodyPr>
            <a:normAutofit fontScale="90000"/>
          </a:bodyPr>
          <a:lstStyle/>
          <a:p>
            <a:r>
              <a:rPr lang="en-US" altLang="en-US" sz="6000" b="0" dirty="0">
                <a:solidFill>
                  <a:srgbClr val="C00000"/>
                </a:solidFill>
              </a:rPr>
              <a:t>Certifying DC Electric Vehicle Chargers and AC Level Two Chargers</a:t>
            </a:r>
            <a:br>
              <a:rPr lang="en-US" altLang="en-US" sz="7200" b="1" dirty="0">
                <a:solidFill>
                  <a:srgbClr val="2F549D"/>
                </a:solidFill>
              </a:rPr>
            </a:b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C42273-1EF2-52BF-962B-7608DE60F75C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0" y="6337300"/>
            <a:ext cx="3086100" cy="365125"/>
          </a:xfrm>
        </p:spPr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39A3DA8-4256-769B-9FDF-B014BB1BD29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086600" y="6356350"/>
            <a:ext cx="2057400" cy="365125"/>
          </a:xfrm>
        </p:spPr>
        <p:txBody>
          <a:bodyPr/>
          <a:lstStyle/>
          <a:p>
            <a:fld id="{4BEAC4C4-F0A7-4B61-A827-E4198D07826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4382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188867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CHadeMO DC Public Stations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38809BE-DE95-0B93-C9BF-0845CB145F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10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492CD4-EEDD-4F8E-9F4C-43E6C2311B80}"/>
              </a:ext>
            </a:extLst>
          </p:cNvPr>
          <p:cNvSpPr txBox="1"/>
          <p:nvPr/>
        </p:nvSpPr>
        <p:spPr>
          <a:xfrm>
            <a:off x="7620747" y="1474965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2,348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3920AF8-1120-413E-9546-6081346E2566}"/>
              </a:ext>
            </a:extLst>
          </p:cNvPr>
          <p:cNvSpPr txBox="1"/>
          <p:nvPr/>
        </p:nvSpPr>
        <p:spPr>
          <a:xfrm>
            <a:off x="7633447" y="2654675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3,640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F62874-8E9F-418B-8EB9-D28C037628E1}"/>
              </a:ext>
            </a:extLst>
          </p:cNvPr>
          <p:cNvSpPr txBox="1"/>
          <p:nvPr/>
        </p:nvSpPr>
        <p:spPr>
          <a:xfrm>
            <a:off x="7620746" y="37338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4/2021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4,390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98A057B-AF1C-41CF-9DB1-267D1E7748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7" y="1371600"/>
            <a:ext cx="6763753" cy="40295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BEE00E-8289-4607-A934-1CBEE6371796}"/>
              </a:ext>
            </a:extLst>
          </p:cNvPr>
          <p:cNvSpPr txBox="1"/>
          <p:nvPr/>
        </p:nvSpPr>
        <p:spPr>
          <a:xfrm>
            <a:off x="1041400" y="5486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</p:spTree>
    <p:extLst>
      <p:ext uri="{BB962C8B-B14F-4D97-AF65-F5344CB8AC3E}">
        <p14:creationId xmlns:p14="http://schemas.microsoft.com/office/powerpoint/2010/main" val="487545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188121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Tesla DC Public Stations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89138F8-45C3-0264-A015-4B1EA8D483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11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0BA5B0-40D3-4B2E-A8B3-720BCE804E4D}"/>
              </a:ext>
            </a:extLst>
          </p:cNvPr>
          <p:cNvSpPr txBox="1"/>
          <p:nvPr/>
        </p:nvSpPr>
        <p:spPr>
          <a:xfrm>
            <a:off x="7620000" y="20574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644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5923FD-1887-4F77-8AC1-899AC9C9CE63}"/>
              </a:ext>
            </a:extLst>
          </p:cNvPr>
          <p:cNvSpPr txBox="1"/>
          <p:nvPr/>
        </p:nvSpPr>
        <p:spPr>
          <a:xfrm>
            <a:off x="7620000" y="31242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1,039</a:t>
            </a:r>
          </a:p>
        </p:txBody>
      </p:sp>
      <p:pic>
        <p:nvPicPr>
          <p:cNvPr id="12" name="Picture 11" descr="Map&#10;&#10;Description automatically generated">
            <a:extLst>
              <a:ext uri="{FF2B5EF4-FFF2-40B4-BE49-F238E27FC236}">
                <a16:creationId xmlns:a16="http://schemas.microsoft.com/office/drawing/2014/main" id="{BD1816AF-D979-460A-B1BF-A14E90C9FA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7" y="1346510"/>
            <a:ext cx="6819900" cy="432455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C39E612-DED6-484B-90D5-220819902B79}"/>
              </a:ext>
            </a:extLst>
          </p:cNvPr>
          <p:cNvSpPr txBox="1"/>
          <p:nvPr/>
        </p:nvSpPr>
        <p:spPr>
          <a:xfrm>
            <a:off x="990600" y="5708856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182041-F3D8-40FA-BA98-6CA192FBC974}"/>
              </a:ext>
            </a:extLst>
          </p:cNvPr>
          <p:cNvSpPr txBox="1"/>
          <p:nvPr/>
        </p:nvSpPr>
        <p:spPr>
          <a:xfrm>
            <a:off x="7620000" y="4216400"/>
            <a:ext cx="11250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1,126</a:t>
            </a:r>
          </a:p>
        </p:txBody>
      </p:sp>
    </p:spTree>
    <p:extLst>
      <p:ext uri="{BB962C8B-B14F-4D97-AF65-F5344CB8AC3E}">
        <p14:creationId xmlns:p14="http://schemas.microsoft.com/office/powerpoint/2010/main" val="378053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76300" y="76200"/>
            <a:ext cx="7886700" cy="934865"/>
          </a:xfrm>
        </p:spPr>
        <p:txBody>
          <a:bodyPr anchor="ctr">
            <a:normAutofit/>
          </a:bodyPr>
          <a:lstStyle/>
          <a:p>
            <a:r>
              <a:rPr lang="en-US" dirty="0"/>
              <a:t>DC EVSE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6629400" cy="4756150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b="1" dirty="0">
                <a:solidFill>
                  <a:srgbClr val="C00000"/>
                </a:solidFill>
              </a:rPr>
              <a:t>Market Direction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DC Generation 1 ( less than 150kW )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Nominal 400-500 VDC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Up to 300 A max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All current EV’s except one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DC Generation 2 ( up to 400 kW )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Nominal 800 VDC (1000VDC max)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Up to 350A typ, 500 A max</a:t>
            </a:r>
          </a:p>
          <a:p>
            <a:pPr lvl="2">
              <a:lnSpc>
                <a:spcPct val="90000"/>
              </a:lnSpc>
            </a:pPr>
            <a:r>
              <a:rPr lang="en-US" sz="2800" dirty="0"/>
              <a:t>Multiple vehicles announced for 2022</a:t>
            </a:r>
          </a:p>
          <a:p>
            <a:pPr lvl="2" algn="ctr">
              <a:lnSpc>
                <a:spcPct val="90000"/>
              </a:lnSpc>
            </a:pPr>
            <a:r>
              <a:rPr lang="en-US" sz="2800" dirty="0"/>
              <a:t>Expected to be the norm by 2025</a:t>
            </a:r>
          </a:p>
          <a:p>
            <a:pPr lvl="2">
              <a:lnSpc>
                <a:spcPct val="90000"/>
              </a:lnSpc>
            </a:pPr>
            <a:endParaRPr lang="en-US" sz="2800" dirty="0"/>
          </a:p>
          <a:p>
            <a:pPr lvl="1">
              <a:lnSpc>
                <a:spcPct val="90000"/>
              </a:lnSpc>
            </a:pP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BA9ABCF8-B696-4AAE-AEF6-910B77DD8B89}" type="slidenum">
              <a:rPr lang="en-US" smtClean="0"/>
              <a:pPr>
                <a:spcAft>
                  <a:spcPts val="600"/>
                </a:spcAft>
              </a:pPr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BE50D4-04DD-47DD-998D-1D0DD568A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8565" y="1676400"/>
            <a:ext cx="1696485" cy="3926541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431FD0-06E0-38A9-757C-A1056DF304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1631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EVSE Market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3C2DE3-FC5A-3D41-661E-1111065A2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13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295400"/>
            <a:ext cx="8229600" cy="533400"/>
          </a:xfrm>
        </p:spPr>
        <p:txBody>
          <a:bodyPr>
            <a:normAutofit/>
          </a:bodyPr>
          <a:lstStyle/>
          <a:p>
            <a:r>
              <a:rPr lang="en-US" dirty="0"/>
              <a:t>Charge Times (hours)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97583"/>
            <a:ext cx="7357837" cy="4074788"/>
          </a:xfrm>
          <a:prstGeom prst="rect">
            <a:avLst/>
          </a:prstGeom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B5CE2E47-B49F-4CA1-92AB-687EDC652EBD}"/>
              </a:ext>
            </a:extLst>
          </p:cNvPr>
          <p:cNvSpPr/>
          <p:nvPr/>
        </p:nvSpPr>
        <p:spPr>
          <a:xfrm>
            <a:off x="381000" y="3810000"/>
            <a:ext cx="4572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537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EVSE Market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9C0680-36D0-B256-E2EF-57B7E38537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14400" y="1295400"/>
            <a:ext cx="8229600" cy="533400"/>
          </a:xfrm>
        </p:spPr>
        <p:txBody>
          <a:bodyPr>
            <a:normAutofit/>
          </a:bodyPr>
          <a:lstStyle/>
          <a:p>
            <a:r>
              <a:rPr lang="en-US" dirty="0"/>
              <a:t>Fill the Tank Costs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828016"/>
            <a:ext cx="7476605" cy="3729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A63D9C8-B2B9-415D-A9D2-1DC5226CE86B}"/>
              </a:ext>
            </a:extLst>
          </p:cNvPr>
          <p:cNvSpPr txBox="1"/>
          <p:nvPr/>
        </p:nvSpPr>
        <p:spPr>
          <a:xfrm>
            <a:off x="914400" y="5715000"/>
            <a:ext cx="601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Evgo  $0.31/kWh subscriber price (~$0.10/mile) </a:t>
            </a:r>
          </a:p>
          <a:p>
            <a:r>
              <a:rPr lang="en-US" sz="2000" dirty="0"/>
              <a:t>Compare to gas at $3.00/gal in a 30mi/gal vehicle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E901EBA-6EAD-4597-82B3-CD2074BEBE3A}"/>
              </a:ext>
            </a:extLst>
          </p:cNvPr>
          <p:cNvSpPr/>
          <p:nvPr/>
        </p:nvSpPr>
        <p:spPr>
          <a:xfrm>
            <a:off x="4038600" y="3531790"/>
            <a:ext cx="2133600" cy="142483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038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n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A3BF3C-E39E-9A86-EC28-A256662107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270000"/>
            <a:ext cx="9144000" cy="10922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/>
              <a:t>Manufacturers have announced over 100 EV models </a:t>
            </a:r>
            <a:br>
              <a:rPr lang="en-US" b="1" dirty="0"/>
            </a:br>
            <a:r>
              <a:rPr lang="en-US" b="1" dirty="0"/>
              <a:t>to be introduced by 2024.</a:t>
            </a:r>
            <a:endParaRPr lang="en-US" b="1" dirty="0">
              <a:highlight>
                <a:srgbClr val="F7FF8B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FE0C7-F895-4A42-A859-37AAF4F01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405" y="2399441"/>
            <a:ext cx="1998720" cy="12486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87C58C-4727-4564-AE55-054DBC9FF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326" y="2395354"/>
            <a:ext cx="2208836" cy="12424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E856BF7-04DF-4D75-86CF-13483F3D2B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8363" y="2395354"/>
            <a:ext cx="2038350" cy="12424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7590EC0-00FC-40B4-9E69-C1E26EDA0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851" y="3792281"/>
            <a:ext cx="2019828" cy="120826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E8116B-7B8F-4C73-A22E-280EF95215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82326" y="3794214"/>
            <a:ext cx="2208836" cy="12300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BBE347D-59FB-481C-8EBF-05C10AEEBB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363" y="3794214"/>
            <a:ext cx="2053468" cy="123008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9E5EFA9-0F1E-49E9-BFA3-991014B451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270" y="5118906"/>
            <a:ext cx="2019828" cy="123418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4B615F6-8FDB-4E62-BD81-C8BC5FB42A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82326" y="5118906"/>
            <a:ext cx="2208836" cy="121388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BF4AE4F-31F0-4BB8-9EEC-0C50C9C0E4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68362" y="5121202"/>
            <a:ext cx="2053467" cy="121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415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461F5C-D4BD-3EB0-ABB8-666049A939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30430A-C732-4FB0-BE89-8D9AFDD77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00200"/>
            <a:ext cx="828675" cy="838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919E40-7909-4F13-A63D-A066BCF0F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5" y="2556443"/>
            <a:ext cx="5724525" cy="36671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E7E7642-244B-408B-B2DA-43F4A37DA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544180"/>
            <a:ext cx="7010400" cy="102700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2BC85C1-405F-4FA6-93F3-8A1E01A6BCFC}"/>
              </a:ext>
            </a:extLst>
          </p:cNvPr>
          <p:cNvSpPr txBox="1"/>
          <p:nvPr/>
        </p:nvSpPr>
        <p:spPr>
          <a:xfrm>
            <a:off x="3373056" y="5906869"/>
            <a:ext cx="2245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30 by 2025</a:t>
            </a:r>
          </a:p>
        </p:txBody>
      </p:sp>
    </p:spTree>
    <p:extLst>
      <p:ext uri="{BB962C8B-B14F-4D97-AF65-F5344CB8AC3E}">
        <p14:creationId xmlns:p14="http://schemas.microsoft.com/office/powerpoint/2010/main" val="1799383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D0B16BE-2C0B-5106-4225-0C4CD4B00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17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9FAEDC-E9D5-41F4-BC74-C77945526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1485900"/>
            <a:ext cx="5581650" cy="1066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906029-3DBA-4D2A-A277-9BAACBB832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607173"/>
            <a:ext cx="2085975" cy="8001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B5FAA7-C123-41AD-84D0-FEA30CC40940}"/>
              </a:ext>
            </a:extLst>
          </p:cNvPr>
          <p:cNvSpPr txBox="1"/>
          <p:nvPr/>
        </p:nvSpPr>
        <p:spPr>
          <a:xfrm>
            <a:off x="1276350" y="2837517"/>
            <a:ext cx="725805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Ford announced during its fourth-quarter earnings report that it will invest $22 billion in electric vehicles and $7 billion in autonomous vehicles through 2025.</a:t>
            </a:r>
            <a:endParaRPr 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9944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A3898F0-6975-45D1-9DB5-3EE895A9A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04C424-A8C3-A59A-9892-C7B9F3DBC1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731556-3CE1-4B4C-A55D-118B1700118F}"/>
              </a:ext>
            </a:extLst>
          </p:cNvPr>
          <p:cNvSpPr txBox="1"/>
          <p:nvPr/>
        </p:nvSpPr>
        <p:spPr>
          <a:xfrm>
            <a:off x="457200" y="1485185"/>
            <a:ext cx="8077200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3600" b="1" i="0" dirty="0">
                <a:solidFill>
                  <a:srgbClr val="000000"/>
                </a:solidFill>
                <a:effectLst/>
              </a:rPr>
              <a:t>Hyundai Unveils EV Platform, Will Have 23 Global Electric Vehicles by 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i="0" dirty="0">
                <a:solidFill>
                  <a:srgbClr val="000000"/>
                </a:solidFill>
                <a:effectLst/>
              </a:rPr>
              <a:t>Toyota Details New EV Models Launching for 2022–2025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i="0" dirty="0">
                <a:solidFill>
                  <a:srgbClr val="000000"/>
                </a:solidFill>
                <a:effectLst/>
              </a:rPr>
              <a:t>BMW raises target for EV sales, plans new electric-focused platform</a:t>
            </a:r>
          </a:p>
          <a:p>
            <a:pPr algn="l"/>
            <a:endParaRPr lang="en-US" sz="4000" b="1" i="0" dirty="0">
              <a:solidFill>
                <a:srgbClr val="000000"/>
              </a:solidFill>
              <a:effectLst/>
              <a:latin typeface="Gliko"/>
            </a:endParaRPr>
          </a:p>
        </p:txBody>
      </p:sp>
    </p:spTree>
    <p:extLst>
      <p:ext uri="{BB962C8B-B14F-4D97-AF65-F5344CB8AC3E}">
        <p14:creationId xmlns:p14="http://schemas.microsoft.com/office/powerpoint/2010/main" val="3316603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EVSE Manufacturers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484338-90AA-9009-4380-55543A3CF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19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371600"/>
            <a:ext cx="7848600" cy="609600"/>
          </a:xfrm>
        </p:spPr>
        <p:txBody>
          <a:bodyPr>
            <a:normAutofit/>
          </a:bodyPr>
          <a:lstStyle/>
          <a:p>
            <a:r>
              <a:rPr lang="en-US" b="1" dirty="0"/>
              <a:t>Major charging system manufacturers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32177D-6AC9-4A3A-B07F-EDB1DA21F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637" y="2089149"/>
            <a:ext cx="7324725" cy="1704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92BDE8-A556-40C1-81EE-09A756104B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76" y="3962400"/>
            <a:ext cx="6105525" cy="172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468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828800" y="136524"/>
            <a:ext cx="6958399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EVSE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0" y="1371600"/>
            <a:ext cx="91440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Electric Vehicle Service Equipment</a:t>
            </a:r>
          </a:p>
          <a:p>
            <a:pPr marL="0" indent="0" algn="ctr">
              <a:buNone/>
            </a:pPr>
            <a:r>
              <a:rPr lang="en-US" sz="4400" b="1" dirty="0"/>
              <a:t>What is it all about?</a:t>
            </a:r>
          </a:p>
        </p:txBody>
      </p:sp>
      <p:pic>
        <p:nvPicPr>
          <p:cNvPr id="5" name="Picture 2" descr="Image result for ELECTRIC VEHICLE CHARGER PICTURES">
            <a:extLst>
              <a:ext uri="{FF2B5EF4-FFF2-40B4-BE49-F238E27FC236}">
                <a16:creationId xmlns:a16="http://schemas.microsoft.com/office/drawing/2014/main" id="{62957618-172D-4196-8D05-AB79DCCDA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999321"/>
            <a:ext cx="5410200" cy="301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06B806-E4FC-3294-242A-7957B9A03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7713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Charging Networks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08D216-88FB-347A-68E5-8D7B5EB4B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20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33400" y="1371600"/>
            <a:ext cx="7696200" cy="4572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Major charging system networks</a:t>
            </a:r>
          </a:p>
          <a:p>
            <a:pPr lvl="1"/>
            <a:r>
              <a:rPr lang="en-US" b="1" dirty="0"/>
              <a:t>Blink</a:t>
            </a:r>
          </a:p>
          <a:p>
            <a:pPr lvl="1"/>
            <a:r>
              <a:rPr lang="en-US" b="1" dirty="0"/>
              <a:t>Chargepoint</a:t>
            </a:r>
          </a:p>
          <a:p>
            <a:pPr lvl="1"/>
            <a:r>
              <a:rPr lang="en-US" b="1" dirty="0"/>
              <a:t>Electrify America</a:t>
            </a:r>
          </a:p>
          <a:p>
            <a:pPr lvl="1"/>
            <a:r>
              <a:rPr lang="en-US" b="1" dirty="0"/>
              <a:t>EvGo</a:t>
            </a:r>
          </a:p>
          <a:p>
            <a:pPr lvl="1"/>
            <a:r>
              <a:rPr lang="en-US" b="1" dirty="0"/>
              <a:t>Tesla</a:t>
            </a:r>
          </a:p>
          <a:p>
            <a:pPr lvl="1"/>
            <a:r>
              <a:rPr lang="en-US" b="1" dirty="0"/>
              <a:t>Volta</a:t>
            </a:r>
          </a:p>
          <a:p>
            <a:pPr lvl="1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7401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US Total Energy Consumption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6AF8F5-9C4F-7140-0895-44566A2FF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21</a:t>
            </a:fld>
            <a:endParaRPr lang="en-US" dirty="0"/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AA5B9B3A-C3CA-48E7-AE93-79F79CDAD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0" y="1260861"/>
            <a:ext cx="7048500" cy="52637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AAE3C5-1533-4BE2-B0CD-2D98221C368E}"/>
              </a:ext>
            </a:extLst>
          </p:cNvPr>
          <p:cNvSpPr txBox="1"/>
          <p:nvPr/>
        </p:nvSpPr>
        <p:spPr>
          <a:xfrm>
            <a:off x="6705600" y="2819400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8.26E6 GWh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2C17E0-3017-4C57-9D46-DCD4BF74B278}"/>
              </a:ext>
            </a:extLst>
          </p:cNvPr>
          <p:cNvSpPr txBox="1"/>
          <p:nvPr/>
        </p:nvSpPr>
        <p:spPr>
          <a:xfrm>
            <a:off x="5638800" y="5165466"/>
            <a:ext cx="1403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3.75E6 GWh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E4D877-EBBE-4111-8D7C-BB1197572F72}"/>
              </a:ext>
            </a:extLst>
          </p:cNvPr>
          <p:cNvSpPr txBox="1"/>
          <p:nvPr/>
        </p:nvSpPr>
        <p:spPr>
          <a:xfrm>
            <a:off x="5530850" y="5885434"/>
            <a:ext cx="990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7.12E6 GWh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65AB63-D1E0-47AF-8708-699675A643B2}"/>
              </a:ext>
            </a:extLst>
          </p:cNvPr>
          <p:cNvSpPr txBox="1"/>
          <p:nvPr/>
        </p:nvSpPr>
        <p:spPr>
          <a:xfrm>
            <a:off x="4076700" y="6499168"/>
            <a:ext cx="1181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10.87E6 GWh</a:t>
            </a:r>
          </a:p>
        </p:txBody>
      </p:sp>
    </p:spTree>
    <p:extLst>
      <p:ext uri="{BB962C8B-B14F-4D97-AF65-F5344CB8AC3E}">
        <p14:creationId xmlns:p14="http://schemas.microsoft.com/office/powerpoint/2010/main" val="1779859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79728" y="-152400"/>
            <a:ext cx="8283271" cy="1329744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US Electric Energy Consumption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AAE3C5-1533-4BE2-B0CD-2D98221C368E}"/>
              </a:ext>
            </a:extLst>
          </p:cNvPr>
          <p:cNvSpPr txBox="1"/>
          <p:nvPr/>
        </p:nvSpPr>
        <p:spPr>
          <a:xfrm>
            <a:off x="3352800" y="1494294"/>
            <a:ext cx="4533900" cy="267765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Americans drove 3.23 trillion miles in 2019.  If this was all done in electric vehicles getting 3 mi/kWh, then we would need 1.1E6 GWh of energy just to charge cars.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6CA761-691A-4B56-8C65-E44EF135B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466850"/>
            <a:ext cx="2286000" cy="2705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2C17E0-3017-4C57-9D46-DCD4BF74B278}"/>
              </a:ext>
            </a:extLst>
          </p:cNvPr>
          <p:cNvSpPr txBox="1"/>
          <p:nvPr/>
        </p:nvSpPr>
        <p:spPr>
          <a:xfrm>
            <a:off x="914400" y="2286000"/>
            <a:ext cx="14033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3.75E6 GWh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D546DE-75F6-40AF-979A-CB9070F7C0EE}"/>
              </a:ext>
            </a:extLst>
          </p:cNvPr>
          <p:cNvSpPr txBox="1"/>
          <p:nvPr/>
        </p:nvSpPr>
        <p:spPr>
          <a:xfrm>
            <a:off x="955979" y="4354762"/>
            <a:ext cx="7277100" cy="52322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30% of total US capacity just to charge Cars!!!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01E8B9-BB8A-4C1F-BEC5-E5D91A7F1C2E}"/>
              </a:ext>
            </a:extLst>
          </p:cNvPr>
          <p:cNvSpPr txBox="1"/>
          <p:nvPr/>
        </p:nvSpPr>
        <p:spPr>
          <a:xfrm>
            <a:off x="955979" y="5129540"/>
            <a:ext cx="7277100" cy="954107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Average household uses 10.6 MWh/yr.</a:t>
            </a:r>
          </a:p>
          <a:p>
            <a:pPr algn="ctr"/>
            <a:r>
              <a:rPr lang="en-US" sz="2800" dirty="0"/>
              <a:t>Charging their cars would take 8.8 MWh/yr.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55D559-6221-429A-550E-4969A0697B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1436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0" y="136524"/>
            <a:ext cx="723900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US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BD3F35-1B2A-79AE-6B70-38FEAB804B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60F7D2-F34F-4CB4-8BD9-99A11656F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1295400"/>
            <a:ext cx="72390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831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US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9EE363D-F0CB-A594-A168-5D56AC62DC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24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ECF65-2C4A-4DA6-8993-E4530BBAA2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249362"/>
            <a:ext cx="6264626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6538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305800" cy="609600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25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988296-0F14-48D8-B1B3-D4F2C1371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914400"/>
            <a:ext cx="7924800" cy="5181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87B713-256F-4515-8693-0DB125F9C2E2}"/>
              </a:ext>
            </a:extLst>
          </p:cNvPr>
          <p:cNvSpPr txBox="1"/>
          <p:nvPr/>
        </p:nvSpPr>
        <p:spPr>
          <a:xfrm>
            <a:off x="990600" y="1828800"/>
            <a:ext cx="464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55 EV/PHEV Models were sold in the US in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2610A2-573D-4480-824E-0DE8FF79C065}"/>
              </a:ext>
            </a:extLst>
          </p:cNvPr>
          <p:cNvSpPr txBox="1"/>
          <p:nvPr/>
        </p:nvSpPr>
        <p:spPr>
          <a:xfrm>
            <a:off x="2819400" y="25908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TESLA Model 3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FD82111-89B3-417E-A9FD-B43FFB44A76B}"/>
              </a:ext>
            </a:extLst>
          </p:cNvPr>
          <p:cNvCxnSpPr/>
          <p:nvPr/>
        </p:nvCxnSpPr>
        <p:spPr>
          <a:xfrm>
            <a:off x="4419600" y="2819400"/>
            <a:ext cx="1371600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7A6CF78-5430-0C23-688E-97C4E6D34D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411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986B06C-13CD-4059-865A-79F628112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The World EV Market</a:t>
            </a:r>
            <a:endParaRPr lang="en-US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5E648F0-9F0D-0E2D-FE7C-3412252E0E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7A594E-5401-46EA-A2D1-234B6A32F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249362"/>
            <a:ext cx="8229600" cy="48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072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Regulatory Background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3DC61D-C564-74D5-CAE8-AF244CAC81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371600"/>
            <a:ext cx="8229600" cy="5029200"/>
          </a:xfrm>
        </p:spPr>
        <p:txBody>
          <a:bodyPr>
            <a:normAutofit/>
          </a:bodyPr>
          <a:lstStyle/>
          <a:p>
            <a:r>
              <a:rPr lang="en-US" b="1" dirty="0"/>
              <a:t>Sales of electricity as a vehicle fuel are regulated by the Department of Commerce</a:t>
            </a:r>
          </a:p>
          <a:p>
            <a:r>
              <a:rPr lang="en-US" b="1" dirty="0"/>
              <a:t>Like all sales of all things based on quantity sold, EVSE sales are regulated by NIST Handbooks 130 and 44.</a:t>
            </a:r>
          </a:p>
          <a:p>
            <a:r>
              <a:rPr lang="en-US" b="1" dirty="0"/>
              <a:t>HB130 establishes that all sales of electricity as a vehicle fuel must be based on the quantity delivered.</a:t>
            </a:r>
          </a:p>
          <a:p>
            <a:r>
              <a:rPr lang="en-US" b="1" dirty="0"/>
              <a:t>HB44 sets performance requirements for devices (Electric Vehicle Service Equipment) used to dispense electricity for sale.</a:t>
            </a:r>
          </a:p>
        </p:txBody>
      </p:sp>
    </p:spTree>
    <p:extLst>
      <p:ext uri="{BB962C8B-B14F-4D97-AF65-F5344CB8AC3E}">
        <p14:creationId xmlns:p14="http://schemas.microsoft.com/office/powerpoint/2010/main" val="10272409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2345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A.1.	General</a:t>
            </a:r>
            <a:endParaRPr lang="en-US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en-US" dirty="0"/>
              <a:t>This code applies to devices, accessories, and systems used for the measurement of electricity dispensed in vehicle fuel applications wherein a quantity determination or statement of measure is used wholly or partially as a basis for sale or upon which a charge for service is based.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92B74D-804F-01E8-6D2E-B2385AFDA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28</a:t>
            </a:fld>
            <a:endParaRPr lang="en-US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05F1650-542B-40F2-909A-82718A22B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Exceptions-This code does not apply to:</a:t>
            </a:r>
          </a:p>
          <a:p>
            <a:pPr lvl="1"/>
            <a:r>
              <a:rPr lang="en-US" sz="2400" dirty="0"/>
              <a:t>The use of any measure or measuring device owned, maintained, and used by a public utility or municipality only in connection with measuring electricity subject to the authority having jurisdiction such as the Public Utilities Commission.</a:t>
            </a:r>
          </a:p>
          <a:p>
            <a:pPr lvl="1"/>
            <a:r>
              <a:rPr lang="en-US" sz="2400" dirty="0"/>
              <a:t>Electric Vehicle Supply Equipment used solely for dispensing electrical energy in connection with operations in which the amount dispensed does not affect customer charges or compensation.</a:t>
            </a:r>
          </a:p>
          <a:p>
            <a:pPr lvl="1"/>
            <a:r>
              <a:rPr lang="en-US" sz="2400" dirty="0"/>
              <a:t>The wholesale delivery of electricity.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AEA32D0-D80F-B768-DAAA-D4A4EC528A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840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136524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INTRODUCTION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Types of EVSE’s</a:t>
            </a:r>
          </a:p>
          <a:p>
            <a:r>
              <a:rPr lang="en-US" sz="4400" dirty="0"/>
              <a:t>Market growth</a:t>
            </a:r>
          </a:p>
          <a:p>
            <a:r>
              <a:rPr lang="en-US" sz="4400" dirty="0"/>
              <a:t>Regulatory environment</a:t>
            </a:r>
          </a:p>
          <a:p>
            <a:r>
              <a:rPr lang="en-US" sz="4400" dirty="0"/>
              <a:t>Type approval &amp; testing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DAEC4-1518-88E8-759F-3B541E5EC4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2627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2295492-8CDD-4690-9ED7-6C70AFCB5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Use Cases – </a:t>
            </a:r>
            <a:r>
              <a:rPr lang="en-US" b="1" dirty="0">
                <a:solidFill>
                  <a:srgbClr val="C00000"/>
                </a:solidFill>
              </a:rPr>
              <a:t>NOT COVERED</a:t>
            </a:r>
          </a:p>
          <a:p>
            <a:pPr lvl="1"/>
            <a:r>
              <a:rPr lang="en-US" sz="2400" dirty="0"/>
              <a:t>A store provides a free EVSE in its parking lot</a:t>
            </a:r>
          </a:p>
          <a:p>
            <a:pPr lvl="1"/>
            <a:r>
              <a:rPr lang="en-US" sz="2400" dirty="0"/>
              <a:t>A paid parking lot provides EVSEs for which there is no charge based on the amount of energy delivered</a:t>
            </a:r>
          </a:p>
          <a:p>
            <a:pPr lvl="1"/>
            <a:r>
              <a:rPr lang="en-US" sz="2400" dirty="0"/>
              <a:t>Tesla provides free charging services for some owners</a:t>
            </a:r>
          </a:p>
          <a:p>
            <a:pPr lvl="1"/>
            <a:r>
              <a:rPr lang="en-US" sz="2400" dirty="0"/>
              <a:t>An organization charges a monthly fee for unlimited use of its network of EVSEs.</a:t>
            </a:r>
          </a:p>
          <a:p>
            <a:pPr lvl="1"/>
            <a:endParaRPr lang="en-US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50CDA6-F322-DD11-1A45-5FFC509D5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30</a:t>
            </a:fld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Applicability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Use Cases –</a:t>
            </a:r>
            <a:r>
              <a:rPr lang="en-US" b="1" dirty="0">
                <a:solidFill>
                  <a:srgbClr val="C00000"/>
                </a:solidFill>
              </a:rPr>
              <a:t>COVERED</a:t>
            </a:r>
          </a:p>
          <a:p>
            <a:pPr lvl="1"/>
            <a:r>
              <a:rPr lang="en-US" dirty="0"/>
              <a:t>ANY transaction which is based on the amount of energy delivered</a:t>
            </a:r>
          </a:p>
          <a:p>
            <a:pPr lvl="1"/>
            <a:r>
              <a:rPr lang="en-US" dirty="0"/>
              <a:t>Examples</a:t>
            </a:r>
          </a:p>
          <a:p>
            <a:pPr lvl="2"/>
            <a:r>
              <a:rPr lang="en-US" dirty="0"/>
              <a:t>A network of charge stations charges a monthly fee to belong AND a fee based on the amount of energy used</a:t>
            </a:r>
          </a:p>
          <a:p>
            <a:pPr lvl="2"/>
            <a:r>
              <a:rPr lang="en-US" dirty="0"/>
              <a:t>A EVSE charges for the amount of energy delivered</a:t>
            </a:r>
          </a:p>
          <a:p>
            <a:pPr lvl="2"/>
            <a:r>
              <a:rPr lang="en-US" dirty="0"/>
              <a:t>A parking lot charges for parking and EVSEs located in it also charge for the amount of energy delivered if used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C0399F-B700-E8BD-31D9-9EFD42F80F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31</a:t>
            </a:fld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Type Approval</a:t>
            </a:r>
          </a:p>
          <a:p>
            <a:pPr lvl="1"/>
            <a:r>
              <a:rPr lang="en-US" dirty="0"/>
              <a:t>All EVSE used in commercial transactions (subject to HB44) must pass type approval by an NTEP testing laboratory.</a:t>
            </a:r>
          </a:p>
          <a:p>
            <a:pPr lvl="2"/>
            <a:r>
              <a:rPr lang="en-US" dirty="0"/>
              <a:t>NTEP is National Type Evaluation Program which is created by NIST and run by the National Conference of Weights and Measures.</a:t>
            </a:r>
          </a:p>
          <a:p>
            <a:pPr lvl="2"/>
            <a:r>
              <a:rPr lang="en-US" dirty="0"/>
              <a:t>For EVSE, the NTEP lab is the CTEP lab of the California Department of Weights and Measures</a:t>
            </a:r>
          </a:p>
          <a:p>
            <a:pPr lvl="2"/>
            <a:r>
              <a:rPr lang="en-US" dirty="0"/>
              <a:t>EVSE type approvals for AC EVSE are being done now.</a:t>
            </a:r>
          </a:p>
          <a:p>
            <a:pPr lvl="2"/>
            <a:r>
              <a:rPr lang="en-US" dirty="0"/>
              <a:t>Three devices have been approved.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047CD8-6F34-F4C8-442D-17CD02D4E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0948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Metrological Requirements of HB44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S.3.1. Metrological Components.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An EVSE measuring system shall be designed and constructed so that metrological components are adequately protected from environmental conditions likely to be detrimental to accuracy. 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S.3.5. Temperature Range for System Components.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EVSEs shall be accurate and correct over the temperature range of – 40 °C to + 85 °C (− 40 °F to 185 °F). 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S.8. Minimum Measured Quantity (MMQ).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The minimum measured quantity shall satisfy the conditions of use of the measuring system as follows: </a:t>
            </a:r>
          </a:p>
          <a:p>
            <a:pPr lvl="2"/>
            <a:r>
              <a:rPr lang="en-US" sz="1800" b="0" i="0" u="none" strike="noStrike" baseline="0" dirty="0">
                <a:solidFill>
                  <a:srgbClr val="000000"/>
                </a:solidFill>
              </a:rPr>
              <a:t>(a) Measuring systems shall have a minimum measured quantity not exceeding 2.5 MJ or 0.5 kWh. 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71FB57-C22B-18B9-9873-754647073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2174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Accuracy Tests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N.1. No Load Test.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A no load test may be conducted on an EVSE measuring system by applying rated voltage to the system under test and no load applied. </a:t>
            </a: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N.2. Starting Load Test.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A system starting load test maybe conducted by applying rated voltage and 0.5-ampere load. </a:t>
            </a:r>
            <a:endParaRPr lang="en-US" sz="2000" dirty="0">
              <a:solidFill>
                <a:srgbClr val="000000"/>
              </a:solidFill>
            </a:endParaRPr>
          </a:p>
          <a:p>
            <a:pPr lvl="1"/>
            <a:r>
              <a:rPr lang="en-US" sz="2000" b="1" i="0" u="none" strike="noStrike" baseline="0" dirty="0">
                <a:solidFill>
                  <a:srgbClr val="000000"/>
                </a:solidFill>
              </a:rPr>
              <a:t>N.5.2. Accuracy Testing. </a:t>
            </a:r>
            <a:r>
              <a:rPr lang="en-US" sz="2000" b="0" i="0" u="none" strike="noStrike" baseline="0" dirty="0">
                <a:solidFill>
                  <a:srgbClr val="000000"/>
                </a:solidFill>
              </a:rPr>
              <a:t>– The testing methodology compares the total energy delivered in a transaction and the total cost charged as displayed/reported by the EVSE with that measured by the measurement standard. </a:t>
            </a:r>
          </a:p>
          <a:p>
            <a:pPr lvl="2"/>
            <a:r>
              <a:rPr lang="en-US" sz="1800" b="1" dirty="0"/>
              <a:t>Light Load Test. </a:t>
            </a:r>
            <a:r>
              <a:rPr lang="en-US" sz="1800" dirty="0"/>
              <a:t>-  ≤ 15% of maximum available charge current </a:t>
            </a:r>
          </a:p>
          <a:p>
            <a:pPr lvl="2"/>
            <a:r>
              <a:rPr lang="en-US" sz="1800" b="1" dirty="0"/>
              <a:t>Full Load Test</a:t>
            </a:r>
            <a:r>
              <a:rPr lang="en-US" sz="1800" dirty="0"/>
              <a:t>. -  ≥ 85% of maximum available charge current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432EA7-CF5B-ABE6-E8AA-E932C50F0C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6591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98505CD-ACEB-4D21-BE2B-1F425C02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1" y="1583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HB44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Commissioning</a:t>
            </a:r>
          </a:p>
          <a:p>
            <a:pPr lvl="1"/>
            <a:r>
              <a:rPr lang="en-US" dirty="0"/>
              <a:t>All EVSE used in commercial transactions (subject to HB44) must have their performance verified after installation and before any sale can occur.</a:t>
            </a:r>
          </a:p>
          <a:p>
            <a:pPr lvl="1"/>
            <a:r>
              <a:rPr lang="en-US" dirty="0"/>
              <a:t>EVSE performance must be reverified on a periodic basis as long as they are in service.</a:t>
            </a:r>
          </a:p>
          <a:p>
            <a:pPr lvl="1"/>
            <a:r>
              <a:rPr lang="en-US" dirty="0"/>
              <a:t>EVSE are treated as fuel dispensers just like a gas pump.  They are inspected and “sealed” by state/county Department of Weights and Measures personnel.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2E8904-336B-7CB4-0F03-8BCD8B08A9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35144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57200" y="1417814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PL200 200 AC Level 1 &amp; 2 to 64 Amps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1833312"/>
            <a:ext cx="807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PL400 AC Level 1 &amp; 2 to 64 Amps,  DC Level 2 to 32 Amps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76F302F-A52B-4CEB-22A6-A3FDB8C76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6951" y="457200"/>
            <a:ext cx="7208107" cy="816356"/>
          </a:xfrm>
        </p:spPr>
        <p:txBody>
          <a:bodyPr/>
          <a:lstStyle/>
          <a:p>
            <a:r>
              <a:rPr lang="en-US" sz="4000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First Generation Test Solutions</a:t>
            </a:r>
            <a:br>
              <a:rPr lang="en-US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F3E15A26-94C9-41D7-9FC4-4357A9005E4F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6" name="Picture 5" descr="A close up of a computer&#10;&#10;Description automatically generated">
            <a:extLst>
              <a:ext uri="{FF2B5EF4-FFF2-40B4-BE49-F238E27FC236}">
                <a16:creationId xmlns:a16="http://schemas.microsoft.com/office/drawing/2014/main" id="{ABDF5735-8468-4237-A237-3CBB436711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966" y="2348429"/>
            <a:ext cx="5148068" cy="29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8799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8012" y="156259"/>
            <a:ext cx="8229600" cy="792162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Second Generation EVSE Site Testers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37</a:t>
            </a:fld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22DA78-6DE2-89F6-0142-5B2699A05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pic>
        <p:nvPicPr>
          <p:cNvPr id="6" name="Picture 2" descr="A picture containing indoor&#10;&#10;Description automatically generated">
            <a:extLst>
              <a:ext uri="{FF2B5EF4-FFF2-40B4-BE49-F238E27FC236}">
                <a16:creationId xmlns:a16="http://schemas.microsoft.com/office/drawing/2014/main" id="{F04395A8-98F8-8E22-41B4-946C05A08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25551"/>
            <a:ext cx="7007225" cy="4715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61685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Second Generation EVSE Tester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D91C104-57C5-4E60-A07D-BF41E9C9F9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Universal Testing Capabilities</a:t>
            </a:r>
          </a:p>
          <a:p>
            <a:pPr lvl="1"/>
            <a:r>
              <a:rPr lang="en-US" b="1" dirty="0"/>
              <a:t>AC Single Phase (CCS1, CCS2, GB/T, Tesla)</a:t>
            </a:r>
          </a:p>
          <a:p>
            <a:pPr lvl="1"/>
            <a:r>
              <a:rPr lang="en-US" b="1" dirty="0"/>
              <a:t>AC 3-Phase (CCS2, GB/T)</a:t>
            </a:r>
          </a:p>
          <a:p>
            <a:pPr lvl="1"/>
            <a:r>
              <a:rPr lang="en-US" b="1" dirty="0"/>
              <a:t>DC to 200A at 1000V (Higher when connectors are available)</a:t>
            </a:r>
          </a:p>
          <a:p>
            <a:pPr lvl="2"/>
            <a:r>
              <a:rPr lang="en-US" b="1" dirty="0"/>
              <a:t>CCS1 (J1772 DUO)</a:t>
            </a:r>
          </a:p>
          <a:p>
            <a:pPr lvl="2"/>
            <a:r>
              <a:rPr lang="en-US" b="1" dirty="0"/>
              <a:t>CCS2</a:t>
            </a:r>
          </a:p>
          <a:p>
            <a:pPr lvl="2"/>
            <a:r>
              <a:rPr lang="en-US" b="1" dirty="0"/>
              <a:t>CHadeMO</a:t>
            </a:r>
          </a:p>
          <a:p>
            <a:pPr lvl="2"/>
            <a:r>
              <a:rPr lang="en-US" b="1" dirty="0"/>
              <a:t>GB/T</a:t>
            </a:r>
          </a:p>
          <a:p>
            <a:pPr lvl="2"/>
            <a:r>
              <a:rPr lang="en-US" b="1" dirty="0"/>
              <a:t>Tesla </a:t>
            </a:r>
          </a:p>
          <a:p>
            <a:pPr lvl="1"/>
            <a:r>
              <a:rPr lang="en-US" b="1" dirty="0"/>
              <a:t>Use programmable load to 17kW or EV for higher DC loads</a:t>
            </a:r>
          </a:p>
          <a:p>
            <a:pPr lvl="2"/>
            <a:endParaRPr lang="en-US" b="1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7BAC69-27C3-780F-EB45-029FF1885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7130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8368"/>
            <a:ext cx="7208107" cy="679832"/>
          </a:xfrm>
        </p:spPr>
        <p:txBody>
          <a:bodyPr>
            <a:no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Industry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04675"/>
            <a:ext cx="7886700" cy="514757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b="1" dirty="0"/>
              <a:t>Automated Operation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Create Test sequences that completely automate process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Testing is  then a simple one click process</a:t>
            </a:r>
          </a:p>
          <a:p>
            <a:pPr lvl="1">
              <a:spcBef>
                <a:spcPts val="0"/>
              </a:spcBef>
            </a:pPr>
            <a:r>
              <a:rPr lang="en-US" sz="2400" b="1" dirty="0"/>
              <a:t>Why?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15C2144-D5D2-5A5D-4E8B-F95AD8F039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39</a:t>
            </a:fld>
            <a:endParaRPr lang="en-US" dirty="0"/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19973EF3-BDD8-403E-9A91-C9DAA13939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819400"/>
            <a:ext cx="5715000" cy="334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84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822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AC EVSE STANDARDS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53FD2F-4FC7-66B8-96D5-14DB33758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4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7772400" cy="4876800"/>
          </a:xfrm>
        </p:spPr>
        <p:txBody>
          <a:bodyPr>
            <a:normAutofit/>
          </a:bodyPr>
          <a:lstStyle/>
          <a:p>
            <a:r>
              <a:rPr lang="en-US" b="1" dirty="0"/>
              <a:t>J1772  AC Level 2</a:t>
            </a:r>
          </a:p>
          <a:p>
            <a:pPr lvl="1"/>
            <a:r>
              <a:rPr lang="en-US" dirty="0"/>
              <a:t>Home and Commercial Installation</a:t>
            </a:r>
          </a:p>
          <a:p>
            <a:pPr lvl="1"/>
            <a:r>
              <a:rPr lang="en-US" dirty="0"/>
              <a:t>240 Volts at up to 80 Amps (</a:t>
            </a:r>
            <a:r>
              <a:rPr lang="en-US" dirty="0">
                <a:highlight>
                  <a:srgbClr val="FFFF00"/>
                </a:highlight>
              </a:rPr>
              <a:t>30A</a:t>
            </a:r>
            <a:r>
              <a:rPr lang="en-US" dirty="0"/>
              <a:t> most common)</a:t>
            </a:r>
          </a:p>
          <a:p>
            <a:pPr lvl="2"/>
            <a:r>
              <a:rPr lang="en-US" dirty="0"/>
              <a:t>Home 30A, Commercial 30A, 50A, 75A</a:t>
            </a:r>
          </a:p>
          <a:p>
            <a:pPr lvl="1"/>
            <a:r>
              <a:rPr lang="en-US" dirty="0"/>
              <a:t>Maximum Power Delivery  ( 19.2 kW )</a:t>
            </a:r>
          </a:p>
          <a:p>
            <a:pPr lvl="2"/>
            <a:r>
              <a:rPr lang="en-US" dirty="0"/>
              <a:t>Mostly vehicle limited to 7.2kW</a:t>
            </a:r>
          </a:p>
          <a:p>
            <a:pPr lvl="1"/>
            <a:r>
              <a:rPr lang="en-US" dirty="0"/>
              <a:t>Typical time to charge </a:t>
            </a:r>
          </a:p>
          <a:p>
            <a:pPr lvl="2"/>
            <a:r>
              <a:rPr lang="en-US" dirty="0"/>
              <a:t>Pluggable Hybrid  (  0.5 – 1.5 hours,  0% to 90%)</a:t>
            </a:r>
          </a:p>
          <a:p>
            <a:pPr lvl="2"/>
            <a:r>
              <a:rPr lang="en-US" dirty="0"/>
              <a:t>EV 80 Mile Range (1.5 – 4 hours, 20% to 90%)</a:t>
            </a:r>
          </a:p>
          <a:p>
            <a:pPr lvl="2"/>
            <a:r>
              <a:rPr lang="en-US" dirty="0"/>
              <a:t>EV200 Mile Range ( 3.2 – 10 hours, 20% to 90%)</a:t>
            </a:r>
          </a:p>
          <a:p>
            <a:pPr lvl="1"/>
            <a:r>
              <a:rPr lang="en-US" dirty="0"/>
              <a:t>21 miles per hour of charge @ 30A</a:t>
            </a:r>
          </a:p>
          <a:p>
            <a:pPr lvl="1"/>
            <a:r>
              <a:rPr lang="en-US" dirty="0"/>
              <a:t>If you drive &lt;160mi/day you can recharge overnight.</a:t>
            </a:r>
          </a:p>
          <a:p>
            <a:pPr marL="914400" lvl="2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3409" y="1995167"/>
            <a:ext cx="712382" cy="284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539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1" y="152400"/>
            <a:ext cx="7208107" cy="67983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Certification and Traceability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/>
              <a:t>None of this means anything if we can not certify and provide traceability for these tests.</a:t>
            </a:r>
          </a:p>
          <a:p>
            <a:r>
              <a:rPr lang="en-US" b="1" dirty="0"/>
              <a:t>Two general approaches – New York approach and California Approach</a:t>
            </a:r>
          </a:p>
          <a:p>
            <a:r>
              <a:rPr lang="en-US" b="1" dirty="0"/>
              <a:t>Traceability through a National Lab to an International Standard</a:t>
            </a:r>
          </a:p>
          <a:p>
            <a:pPr lvl="1"/>
            <a:r>
              <a:rPr lang="en-US" b="1" dirty="0"/>
              <a:t>This requires a DC “Standard”</a:t>
            </a:r>
          </a:p>
          <a:p>
            <a:pPr lvl="1"/>
            <a:r>
              <a:rPr lang="en-US" b="1" dirty="0"/>
              <a:t>Fortunately DC Power = VA</a:t>
            </a:r>
          </a:p>
          <a:p>
            <a:pPr lvl="2"/>
            <a:r>
              <a:rPr lang="en-US" b="1" dirty="0"/>
              <a:t>Need a certifiable voltage source and a certified current source and the ability to measure down to the appropriate levels for both Volts and Amps, then have a National Lab do the same test on the lab equipment</a:t>
            </a:r>
          </a:p>
          <a:p>
            <a:r>
              <a:rPr lang="en-US" b="1" dirty="0"/>
              <a:t>ANSI has also spent a great deal of time creating a new Standard to cover DC Metering – ANSI C12.32 ready for re-balloting this year.  This will be the DC version of C12.1 for AC metering.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788A1C-D7C5-C5EF-FAB1-86D7A923BC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6558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556951" y="136525"/>
            <a:ext cx="7587049" cy="679832"/>
          </a:xfrm>
          <a:noFill/>
        </p:spPr>
        <p:txBody>
          <a:bodyPr anchor="ctr"/>
          <a:lstStyle/>
          <a:p>
            <a:pPr algn="l" eaLnBrk="1" hangingPunct="1"/>
            <a:r>
              <a:rPr lang="en-US" alt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en-US" altLang="en-US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Questions and Discussion  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idx="1"/>
          </p:nvPr>
        </p:nvSpPr>
        <p:spPr>
          <a:noFill/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Tom Lawton</a:t>
            </a:r>
          </a:p>
          <a:p>
            <a:pPr algn="ctr" eaLnBrk="1" hangingPunct="1">
              <a:buFontTx/>
              <a:buNone/>
            </a:pPr>
            <a:r>
              <a:rPr lang="en-US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President</a:t>
            </a:r>
          </a:p>
          <a:p>
            <a:pPr algn="ctr" eaLnBrk="1" hangingPunct="1">
              <a:buFontTx/>
              <a:buNone/>
            </a:pP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tom.lawton@tescometering.com</a:t>
            </a:r>
          </a:p>
          <a:p>
            <a:pPr algn="ctr" eaLnBrk="1" hangingPunct="1">
              <a:buFontTx/>
              <a:buNone/>
            </a:pPr>
            <a:endParaRPr lang="en-US" altLang="en-US" sz="1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TESCO – The Eastern Specialty Company</a:t>
            </a: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alt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Bristol, PA</a:t>
            </a:r>
          </a:p>
          <a:p>
            <a:pPr algn="ctr" eaLnBrk="1" hangingPunct="1">
              <a:buFontTx/>
              <a:buNone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215-228-0500</a:t>
            </a:r>
            <a:endParaRPr lang="en-US" alt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b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presentation can also be found under Meter Conferences and Schools on the TESCO website: 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tescometering.com</a:t>
            </a:r>
          </a:p>
          <a:p>
            <a:pPr algn="ctr" eaLnBrk="1" hangingPunct="1">
              <a:buFontTx/>
              <a:buNone/>
            </a:pPr>
            <a:endParaRPr lang="en-US" altLang="en-US" sz="2300" dirty="0">
              <a:solidFill>
                <a:srgbClr val="CC3300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535FD85-C5F3-32CC-5008-C58FFAB8D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F9D922-8E39-09BB-7231-9FC039B67C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41</a:t>
            </a:fld>
            <a:endParaRPr lang="en-US" dirty="0"/>
          </a:p>
        </p:txBody>
      </p:sp>
      <p:pic>
        <p:nvPicPr>
          <p:cNvPr id="9220" name="Picture 7" descr="MC900431512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11624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TextBox 3"/>
          <p:cNvSpPr txBox="1">
            <a:spLocks noChangeArrowheads="1"/>
          </p:cNvSpPr>
          <p:nvPr/>
        </p:nvSpPr>
        <p:spPr bwMode="auto">
          <a:xfrm>
            <a:off x="914400" y="5757862"/>
            <a:ext cx="769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F549D"/>
                </a:solidFill>
              </a:rPr>
              <a:t>ISO 9001:2015 Certified Quality Company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rgbClr val="2F549D"/>
                </a:solidFill>
              </a:rPr>
              <a:t>ISO 17025:2017 Accredited Laboratory</a:t>
            </a:r>
          </a:p>
        </p:txBody>
      </p:sp>
    </p:spTree>
    <p:extLst>
      <p:ext uri="{BB962C8B-B14F-4D97-AF65-F5344CB8AC3E}">
        <p14:creationId xmlns:p14="http://schemas.microsoft.com/office/powerpoint/2010/main" val="18208459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AC EVSE STANDARDS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BC04B2-5F54-655C-4182-43B22FFA55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5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371600"/>
            <a:ext cx="3858768" cy="4648200"/>
          </a:xfrm>
        </p:spPr>
        <p:txBody>
          <a:bodyPr>
            <a:normAutofit/>
          </a:bodyPr>
          <a:lstStyle/>
          <a:p>
            <a:r>
              <a:rPr lang="en-US" b="1" dirty="0"/>
              <a:t>J1772 AC Level 2</a:t>
            </a:r>
          </a:p>
          <a:p>
            <a:pPr lvl="1"/>
            <a:r>
              <a:rPr lang="en-US" dirty="0">
                <a:highlight>
                  <a:srgbClr val="FFFF00"/>
                </a:highlight>
              </a:rPr>
              <a:t>Over 85% of commercial EVSEs are AC Level 2</a:t>
            </a:r>
          </a:p>
          <a:p>
            <a:pPr lvl="1"/>
            <a:r>
              <a:rPr lang="en-US" dirty="0"/>
              <a:t>All current EV/PEV in US can use this type though some (Tesla) need adapters </a:t>
            </a:r>
          </a:p>
          <a:p>
            <a:pPr lvl="1"/>
            <a:r>
              <a:rPr lang="en-US" dirty="0"/>
              <a:t>Stations cost $5K to $8K per port including installation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8" name="Picture 7" descr="A picture containing text, tree, outdoor, sign&#10;&#10;Description automatically generated">
            <a:extLst>
              <a:ext uri="{FF2B5EF4-FFF2-40B4-BE49-F238E27FC236}">
                <a16:creationId xmlns:a16="http://schemas.microsoft.com/office/drawing/2014/main" id="{6FFDD46E-714E-4BFE-8BD4-CD7B29C236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032" y="2148840"/>
            <a:ext cx="4239768" cy="309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62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219200" y="136524"/>
            <a:ext cx="7587050" cy="810827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+mj-lt"/>
                <a:cs typeface="Arial" panose="020B0604020202020204" pitchFamily="34" charset="0"/>
              </a:rPr>
              <a:t>J1772 AC Level 2 Public Stations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242ABD-7901-51C7-3C62-8C500BF2A2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6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298D44-A97C-4248-B2C0-9F93E97D5E7A}"/>
              </a:ext>
            </a:extLst>
          </p:cNvPr>
          <p:cNvSpPr txBox="1"/>
          <p:nvPr/>
        </p:nvSpPr>
        <p:spPr>
          <a:xfrm>
            <a:off x="7543800" y="1676400"/>
            <a:ext cx="1125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endParaRPr lang="en-US" sz="800" dirty="0"/>
          </a:p>
          <a:p>
            <a:r>
              <a:rPr lang="en-US" dirty="0"/>
              <a:t>Sites:</a:t>
            </a:r>
          </a:p>
          <a:p>
            <a:r>
              <a:rPr lang="en-US" dirty="0"/>
              <a:t>19,216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CA7F17-524A-4DF3-AFE0-2EAC16FE4F6D}"/>
              </a:ext>
            </a:extLst>
          </p:cNvPr>
          <p:cNvSpPr txBox="1"/>
          <p:nvPr/>
        </p:nvSpPr>
        <p:spPr>
          <a:xfrm>
            <a:off x="7561729" y="2890391"/>
            <a:ext cx="1125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endParaRPr lang="en-US" sz="800" dirty="0"/>
          </a:p>
          <a:p>
            <a:r>
              <a:rPr lang="en-US" dirty="0"/>
              <a:t>Sites:</a:t>
            </a:r>
          </a:p>
          <a:p>
            <a:r>
              <a:rPr lang="en-US" dirty="0"/>
              <a:t>30,145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AA645F3E-B69C-42D1-A6D8-418ABBCDD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29" y="1371600"/>
            <a:ext cx="6748627" cy="37801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1BF689-C74F-43A5-A0C3-47526FAC3B82}"/>
              </a:ext>
            </a:extLst>
          </p:cNvPr>
          <p:cNvSpPr txBox="1"/>
          <p:nvPr/>
        </p:nvSpPr>
        <p:spPr>
          <a:xfrm>
            <a:off x="7574429" y="3980309"/>
            <a:ext cx="11250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4/2021</a:t>
            </a:r>
          </a:p>
          <a:p>
            <a:endParaRPr lang="en-US" sz="800" dirty="0"/>
          </a:p>
          <a:p>
            <a:r>
              <a:rPr lang="en-US" dirty="0"/>
              <a:t>Sites:</a:t>
            </a:r>
          </a:p>
          <a:p>
            <a:r>
              <a:rPr lang="en-US" dirty="0"/>
              <a:t>43,132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DD4E69-EA39-4968-851A-ADAEFB3585AC}"/>
              </a:ext>
            </a:extLst>
          </p:cNvPr>
          <p:cNvSpPr txBox="1"/>
          <p:nvPr/>
        </p:nvSpPr>
        <p:spPr>
          <a:xfrm>
            <a:off x="1041400" y="5486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</p:spTree>
    <p:extLst>
      <p:ext uri="{BB962C8B-B14F-4D97-AF65-F5344CB8AC3E}">
        <p14:creationId xmlns:p14="http://schemas.microsoft.com/office/powerpoint/2010/main" val="3110146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DC EVSE STANDARDS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5A416B-AA58-5FEE-C2C9-7F2C396950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7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7200" y="1371600"/>
            <a:ext cx="7772400" cy="4648200"/>
          </a:xfrm>
        </p:spPr>
        <p:txBody>
          <a:bodyPr>
            <a:normAutofit/>
          </a:bodyPr>
          <a:lstStyle/>
          <a:p>
            <a:r>
              <a:rPr lang="en-US" b="1" dirty="0"/>
              <a:t>Standards evolving rapidly</a:t>
            </a:r>
          </a:p>
          <a:p>
            <a:pPr lvl="1"/>
            <a:r>
              <a:rPr lang="en-US" dirty="0"/>
              <a:t>Combined Charging System</a:t>
            </a:r>
          </a:p>
          <a:p>
            <a:pPr lvl="2"/>
            <a:r>
              <a:rPr lang="en-US" dirty="0"/>
              <a:t>CCS1 SAE J1772 North America</a:t>
            </a:r>
          </a:p>
          <a:p>
            <a:pPr lvl="2"/>
            <a:r>
              <a:rPr lang="en-US" dirty="0"/>
              <a:t>CCS2 Europe</a:t>
            </a:r>
          </a:p>
          <a:p>
            <a:pPr lvl="1"/>
            <a:r>
              <a:rPr lang="en-US" dirty="0"/>
              <a:t>	CHadeMO (Only Nissan and Mitsubishi)</a:t>
            </a:r>
          </a:p>
          <a:p>
            <a:pPr lvl="1"/>
            <a:r>
              <a:rPr lang="en-US" dirty="0"/>
              <a:t>Tesla V1</a:t>
            </a:r>
          </a:p>
          <a:p>
            <a:pPr lvl="1"/>
            <a:r>
              <a:rPr lang="en-US" dirty="0"/>
              <a:t>Tesla V2/V3 (New in 2019)</a:t>
            </a:r>
          </a:p>
          <a:p>
            <a:pPr lvl="1"/>
            <a:r>
              <a:rPr lang="en-US" dirty="0"/>
              <a:t>Chaoji (China, Japan, India – successor to CHadeMO and GB/T</a:t>
            </a:r>
          </a:p>
          <a:p>
            <a:pPr lvl="1"/>
            <a:r>
              <a:rPr lang="en-US" dirty="0"/>
              <a:t>&gt;100kW is considered “high end” (400V Systems)</a:t>
            </a:r>
          </a:p>
          <a:p>
            <a:pPr lvl="1"/>
            <a:r>
              <a:rPr lang="en-US" dirty="0"/>
              <a:t>First US </a:t>
            </a:r>
            <a:r>
              <a:rPr lang="en-US" b="1" dirty="0">
                <a:solidFill>
                  <a:srgbClr val="FF0000"/>
                </a:solidFill>
              </a:rPr>
              <a:t>350kW</a:t>
            </a:r>
            <a:r>
              <a:rPr lang="en-US" dirty="0"/>
              <a:t> units installed Dec 10, 2018 (800V)</a:t>
            </a:r>
          </a:p>
        </p:txBody>
      </p:sp>
    </p:spTree>
    <p:extLst>
      <p:ext uri="{BB962C8B-B14F-4D97-AF65-F5344CB8AC3E}">
        <p14:creationId xmlns:p14="http://schemas.microsoft.com/office/powerpoint/2010/main" val="256422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2060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DC EVSE STANDARDS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D23844-9EA7-18FD-6474-7898D7EDA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8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371600"/>
            <a:ext cx="7848600" cy="4648200"/>
          </a:xfrm>
        </p:spPr>
        <p:txBody>
          <a:bodyPr>
            <a:normAutofit/>
          </a:bodyPr>
          <a:lstStyle/>
          <a:p>
            <a:r>
              <a:rPr lang="en-US" b="1" dirty="0"/>
              <a:t>Deployment is growing rapidly in US</a:t>
            </a:r>
          </a:p>
          <a:p>
            <a:pPr lvl="1"/>
            <a:r>
              <a:rPr lang="en-US" b="1" dirty="0"/>
              <a:t>Biden proposes adding </a:t>
            </a:r>
            <a:r>
              <a:rPr lang="en-US" b="1" dirty="0">
                <a:solidFill>
                  <a:srgbClr val="FF0000"/>
                </a:solidFill>
              </a:rPr>
              <a:t>400K</a:t>
            </a:r>
            <a:r>
              <a:rPr lang="en-US" b="1" dirty="0"/>
              <a:t> stations by 2025</a:t>
            </a:r>
          </a:p>
          <a:p>
            <a:r>
              <a:rPr lang="en-US" b="1" dirty="0"/>
              <a:t>But slowly compared to Europe, China and Japan</a:t>
            </a:r>
          </a:p>
          <a:p>
            <a:r>
              <a:rPr lang="en-US" dirty="0"/>
              <a:t>Total PUBLIC chargers installed </a:t>
            </a:r>
          </a:p>
          <a:p>
            <a:pPr lvl="1"/>
            <a:r>
              <a:rPr lang="en-US" dirty="0"/>
              <a:t>AC Level 1		1180</a:t>
            </a:r>
          </a:p>
          <a:p>
            <a:pPr lvl="1"/>
            <a:r>
              <a:rPr lang="en-US" dirty="0"/>
              <a:t>AC Level 2		43,132 locations</a:t>
            </a:r>
          </a:p>
          <a:p>
            <a:pPr lvl="1"/>
            <a:r>
              <a:rPr lang="en-US" dirty="0"/>
              <a:t>DC Rapid		6,028 locations</a:t>
            </a:r>
          </a:p>
          <a:p>
            <a:pPr lvl="2"/>
            <a:r>
              <a:rPr lang="en-US" dirty="0"/>
              <a:t>Tesla			1,126 locations</a:t>
            </a:r>
          </a:p>
          <a:p>
            <a:pPr lvl="2"/>
            <a:r>
              <a:rPr lang="en-US" dirty="0"/>
              <a:t>CHadeMO		4,390 locations</a:t>
            </a:r>
          </a:p>
          <a:p>
            <a:pPr lvl="2"/>
            <a:r>
              <a:rPr lang="en-US" dirty="0"/>
              <a:t>J1772			4,333 locations</a:t>
            </a:r>
          </a:p>
        </p:txBody>
      </p:sp>
    </p:spTree>
    <p:extLst>
      <p:ext uri="{BB962C8B-B14F-4D97-AF65-F5344CB8AC3E}">
        <p14:creationId xmlns:p14="http://schemas.microsoft.com/office/powerpoint/2010/main" val="39792012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56950" y="136524"/>
            <a:ext cx="7129850" cy="810827"/>
          </a:xfrm>
        </p:spPr>
        <p:txBody>
          <a:bodyPr>
            <a:normAutofit/>
          </a:bodyPr>
          <a:lstStyle/>
          <a:p>
            <a:r>
              <a:rPr lang="en-US" dirty="0">
                <a:latin typeface="+mj-lt"/>
                <a:cs typeface="Arial" panose="020B0604020202020204" pitchFamily="34" charset="0"/>
              </a:rPr>
              <a:t>J1772 DC Public Stations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EB96F5E-C537-0DA3-5EBB-7E76AF98C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tescometering.com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A9ABCF8-B696-4AAE-AEF6-910B77DD8B89}" type="slidenum">
              <a:rPr lang="en-US" smtClean="0"/>
              <a:t>9</a:t>
            </a:fld>
            <a:endParaRPr lang="en-US" dirty="0"/>
          </a:p>
        </p:txBody>
      </p:sp>
      <p:pic>
        <p:nvPicPr>
          <p:cNvPr id="9" name="Picture 2" descr="Image: combo connector inlet - BMW website -press release of 5-3-12.jpg">
            <a:extLst>
              <a:ext uri="{FF2B5EF4-FFF2-40B4-BE49-F238E27FC236}">
                <a16:creationId xmlns:a16="http://schemas.microsoft.com/office/drawing/2014/main" id="{B6B68C69-5621-438D-899F-493B75BC24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69499" y="1600201"/>
            <a:ext cx="1269701" cy="1380431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FEF316-CC7E-486C-8047-29850CFA7BB2}"/>
              </a:ext>
            </a:extLst>
          </p:cNvPr>
          <p:cNvSpPr txBox="1"/>
          <p:nvPr/>
        </p:nvSpPr>
        <p:spPr>
          <a:xfrm>
            <a:off x="7696200" y="3048000"/>
            <a:ext cx="89647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2019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2,042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20E458-268D-4999-AD17-9AD252C625C5}"/>
              </a:ext>
            </a:extLst>
          </p:cNvPr>
          <p:cNvSpPr txBox="1"/>
          <p:nvPr/>
        </p:nvSpPr>
        <p:spPr>
          <a:xfrm>
            <a:off x="7709049" y="3962400"/>
            <a:ext cx="89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2020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3,489</a:t>
            </a:r>
          </a:p>
        </p:txBody>
      </p:sp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745EC23A-93C8-447E-8C12-9FA4CF51E6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47" y="1500091"/>
            <a:ext cx="6781800" cy="38578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FAA51C3-D8EB-4AAE-8320-954F42A9E804}"/>
              </a:ext>
            </a:extLst>
          </p:cNvPr>
          <p:cNvSpPr txBox="1"/>
          <p:nvPr/>
        </p:nvSpPr>
        <p:spPr>
          <a:xfrm>
            <a:off x="7709049" y="4916507"/>
            <a:ext cx="9777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4/2021</a:t>
            </a:r>
          </a:p>
          <a:p>
            <a:r>
              <a:rPr lang="en-US" dirty="0"/>
              <a:t>Sites:</a:t>
            </a:r>
          </a:p>
          <a:p>
            <a:r>
              <a:rPr lang="en-US" dirty="0"/>
              <a:t>4,333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316D73-82F4-46AF-BE11-9EF7E3A9E827}"/>
              </a:ext>
            </a:extLst>
          </p:cNvPr>
          <p:cNvSpPr txBox="1"/>
          <p:nvPr/>
        </p:nvSpPr>
        <p:spPr>
          <a:xfrm>
            <a:off x="1041400" y="548640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Number of sites, not ports. A site typically has many ports.</a:t>
            </a:r>
          </a:p>
        </p:txBody>
      </p:sp>
    </p:spTree>
    <p:extLst>
      <p:ext uri="{BB962C8B-B14F-4D97-AF65-F5344CB8AC3E}">
        <p14:creationId xmlns:p14="http://schemas.microsoft.com/office/powerpoint/2010/main" val="277176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theme/theme1.xml><?xml version="1.0" encoding="utf-8"?>
<a:theme xmlns:a="http://schemas.openxmlformats.org/drawingml/2006/main" name="TESCO Template">
  <a:themeElements>
    <a:clrScheme name="TESCO">
      <a:dk1>
        <a:srgbClr val="000000"/>
      </a:dk1>
      <a:lt1>
        <a:srgbClr val="D8D8D8"/>
      </a:lt1>
      <a:dk2>
        <a:srgbClr val="4C5055"/>
      </a:dk2>
      <a:lt2>
        <a:srgbClr val="FFFFFF"/>
      </a:lt2>
      <a:accent1>
        <a:srgbClr val="E10027"/>
      </a:accent1>
      <a:accent2>
        <a:srgbClr val="000000"/>
      </a:accent2>
      <a:accent3>
        <a:srgbClr val="A5A5A5"/>
      </a:accent3>
      <a:accent4>
        <a:srgbClr val="FF3758"/>
      </a:accent4>
      <a:accent5>
        <a:srgbClr val="8A0017"/>
      </a:accent5>
      <a:accent6>
        <a:srgbClr val="FFB3C0"/>
      </a:accent6>
      <a:hlink>
        <a:srgbClr val="3F3F3F"/>
      </a:hlink>
      <a:folHlink>
        <a:srgbClr val="D8D8D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TESCO Template 2022</Template>
  <TotalTime>7822</TotalTime>
  <Words>2021</Words>
  <Application>Microsoft Office PowerPoint</Application>
  <PresentationFormat>On-screen Show (4:3)</PresentationFormat>
  <Paragraphs>333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Gliko</vt:lpstr>
      <vt:lpstr>TESCO Template</vt:lpstr>
      <vt:lpstr>Certifying DC Electric Vehicle Chargers and AC Level Two Chargers </vt:lpstr>
      <vt:lpstr>EVSE</vt:lpstr>
      <vt:lpstr>INTRODUCTION</vt:lpstr>
      <vt:lpstr>AC EVSE STANDARDS</vt:lpstr>
      <vt:lpstr>AC EVSE STANDARDS</vt:lpstr>
      <vt:lpstr>J1772 AC Level 2 Public Stations</vt:lpstr>
      <vt:lpstr>DC EVSE STANDARDS</vt:lpstr>
      <vt:lpstr>DC EVSE STANDARDS</vt:lpstr>
      <vt:lpstr>J1772 DC Public Stations</vt:lpstr>
      <vt:lpstr>CHadeMO DC Public Stations</vt:lpstr>
      <vt:lpstr>Tesla DC Public Stations</vt:lpstr>
      <vt:lpstr>DC EVSE STANDARDS</vt:lpstr>
      <vt:lpstr>The EVSE Market</vt:lpstr>
      <vt:lpstr>The EVSE Market</vt:lpstr>
      <vt:lpstr>The EV Market</vt:lpstr>
      <vt:lpstr>The EV Market</vt:lpstr>
      <vt:lpstr>The EV Market</vt:lpstr>
      <vt:lpstr>The EV Market</vt:lpstr>
      <vt:lpstr>EVSE Manufacturers</vt:lpstr>
      <vt:lpstr>Charging Networks</vt:lpstr>
      <vt:lpstr>US Total Energy Consumption</vt:lpstr>
      <vt:lpstr>US Electric Energy Consumption</vt:lpstr>
      <vt:lpstr>The US EV Market</vt:lpstr>
      <vt:lpstr>The US EV Market</vt:lpstr>
      <vt:lpstr>The EV Market</vt:lpstr>
      <vt:lpstr>The World EV Market</vt:lpstr>
      <vt:lpstr>Regulatory Background</vt:lpstr>
      <vt:lpstr>HB44 Applicability</vt:lpstr>
      <vt:lpstr>HB44 Applicability</vt:lpstr>
      <vt:lpstr>HB44 Applicability</vt:lpstr>
      <vt:lpstr>HB44 Applicability</vt:lpstr>
      <vt:lpstr>HB44 Requirements</vt:lpstr>
      <vt:lpstr>HB44 Requirements</vt:lpstr>
      <vt:lpstr>HB44 Requirements</vt:lpstr>
      <vt:lpstr>HB44 Requirements</vt:lpstr>
      <vt:lpstr>First Generation Test Solutions </vt:lpstr>
      <vt:lpstr>Second Generation EVSE Site Testers</vt:lpstr>
      <vt:lpstr>Second Generation EVSE Tester</vt:lpstr>
      <vt:lpstr>Industry Needs</vt:lpstr>
      <vt:lpstr>Certification and Traceability</vt:lpstr>
      <vt:lpstr>              Questions and Discussion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Hardy</dc:creator>
  <cp:lastModifiedBy>Sandy Garcia</cp:lastModifiedBy>
  <cp:revision>287</cp:revision>
  <dcterms:created xsi:type="dcterms:W3CDTF">2015-09-20T12:59:46Z</dcterms:created>
  <dcterms:modified xsi:type="dcterms:W3CDTF">2022-06-10T22:17:52Z</dcterms:modified>
</cp:coreProperties>
</file>