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72" r:id="rId2"/>
    <p:sldId id="356" r:id="rId3"/>
    <p:sldId id="410" r:id="rId4"/>
    <p:sldId id="409" r:id="rId5"/>
    <p:sldId id="373" r:id="rId6"/>
    <p:sldId id="374" r:id="rId7"/>
    <p:sldId id="375" r:id="rId8"/>
    <p:sldId id="400" r:id="rId9"/>
    <p:sldId id="376" r:id="rId10"/>
    <p:sldId id="408" r:id="rId11"/>
    <p:sldId id="393" r:id="rId12"/>
    <p:sldId id="394" r:id="rId13"/>
    <p:sldId id="395" r:id="rId14"/>
    <p:sldId id="396" r:id="rId15"/>
    <p:sldId id="397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406" r:id="rId31"/>
    <p:sldId id="401" r:id="rId32"/>
    <p:sldId id="402" r:id="rId33"/>
    <p:sldId id="405" r:id="rId34"/>
    <p:sldId id="404" r:id="rId35"/>
    <p:sldId id="411" r:id="rId36"/>
    <p:sldId id="399" r:id="rId37"/>
  </p:sldIdLst>
  <p:sldSz cx="9144000" cy="6858000" type="screen4x3"/>
  <p:notesSz cx="6950075" cy="9236075"/>
  <p:embeddedFontLst>
    <p:embeddedFont>
      <p:font typeface="Wingdings 2" panose="05020102010507070707" pitchFamily="18" charset="2"/>
      <p:regular r:id="rId40"/>
    </p:embeddedFont>
  </p:embeddedFontLst>
  <p:defaultTextStyle>
    <a:defPPr>
      <a:defRPr lang="ru-RU"/>
    </a:defPPr>
    <a:lvl1pPr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9D"/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E18DA13-EFD8-4E15-A477-930D929C7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57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 smtClean="0"/>
              <a:t>Click to edit Master text styles</a:t>
            </a:r>
          </a:p>
          <a:p>
            <a:pPr lvl="1"/>
            <a:r>
              <a:rPr lang="ru-RU" altLang="en-US" noProof="0" smtClean="0"/>
              <a:t>Second level</a:t>
            </a:r>
          </a:p>
          <a:p>
            <a:pPr lvl="2"/>
            <a:r>
              <a:rPr lang="ru-RU" altLang="en-US" noProof="0" smtClean="0"/>
              <a:t>Third level</a:t>
            </a:r>
          </a:p>
          <a:p>
            <a:pPr lvl="3"/>
            <a:r>
              <a:rPr lang="ru-RU" altLang="en-US" noProof="0" smtClean="0"/>
              <a:t>Fourth level</a:t>
            </a:r>
          </a:p>
          <a:p>
            <a:pPr lvl="4"/>
            <a:r>
              <a:rPr lang="ru-RU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6A2BADE-0340-4A22-9719-2F1279487D5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0003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68E3A1-EDD5-4C29-A9D6-12AD778D1068}" type="slidenum">
              <a:rPr lang="ru-RU" altLang="en-US" smtClean="0"/>
              <a:pPr eaLnBrk="1" hangingPunct="1"/>
              <a:t>1</a:t>
            </a:fld>
            <a:endParaRPr lang="ru-RU" altLang="en-US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888" indent="-288925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700" indent="-230188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9250" indent="-231775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213" indent="-231775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03C6FE-BBD6-4B94-98D3-469F33AB0856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noFill/>
        </p:spPr>
        <p:txBody>
          <a:bodyPr lIns="92492" tIns="46246" rIns="92492" bIns="46246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49FD43-9CF3-4929-92ED-CAD31DCB0854}" type="slidenum">
              <a:rPr lang="ru-RU" altLang="en-US" smtClean="0"/>
              <a:pPr algn="r" eaLnBrk="1" hangingPunct="1"/>
              <a:t>36</a:t>
            </a:fld>
            <a:endParaRPr lang="ru-RU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8037" cy="34639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5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4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6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9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3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8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35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2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 userDrawn="1"/>
        </p:nvSpPr>
        <p:spPr bwMode="auto">
          <a:xfrm>
            <a:off x="8467725" y="6400798"/>
            <a:ext cx="438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5492B3F-9E5F-43C2-AFD6-9D8C5F6783D8}" type="slidenum">
              <a:rPr lang="ru-RU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ru-RU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900" dirty="0" smtClean="0">
              <a:solidFill>
                <a:schemeClr val="tx1"/>
              </a:solidFill>
              <a:latin typeface="AvantGarde"/>
            </a:endParaRPr>
          </a:p>
        </p:txBody>
      </p:sp>
      <p:sp>
        <p:nvSpPr>
          <p:cNvPr id="1041" name="Rectangle 2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6028883"/>
            <a:ext cx="1219200" cy="625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-adven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al_power_industry" TargetMode="External"/><Relationship Id="rId2" Type="http://schemas.openxmlformats.org/officeDocument/2006/relationships/hyperlink" Target="http://en.wikipedia.org/wiki/Protective_rela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dirty="0">
                <a:solidFill>
                  <a:schemeClr val="tx1"/>
                </a:solidFill>
              </a:rPr>
              <a:t>10/02/2012</a:t>
            </a:r>
          </a:p>
        </p:txBody>
      </p:sp>
      <p:sp>
        <p:nvSpPr>
          <p:cNvPr id="2051" name="Slide Number Placeholder 4"/>
          <p:cNvSpPr txBox="1">
            <a:spLocks noGrp="1"/>
          </p:cNvSpPr>
          <p:nvPr/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400" dirty="0">
                <a:solidFill>
                  <a:schemeClr val="tx1"/>
                </a:solidFill>
              </a:rPr>
              <a:t>Slide </a:t>
            </a:r>
            <a:fld id="{2F497A32-44D4-4917-BCDE-9AC1B7B319B1}" type="slidenum">
              <a:rPr lang="en-US" altLang="en-US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1" y="1814947"/>
            <a:ext cx="9144000" cy="11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500" b="1" dirty="0">
                <a:solidFill>
                  <a:srgbClr val="2F549D"/>
                </a:solidFill>
              </a:rPr>
              <a:t>CT </a:t>
            </a:r>
            <a:r>
              <a:rPr lang="en-US" altLang="en-US" sz="3500" b="1" dirty="0" smtClean="0">
                <a:solidFill>
                  <a:srgbClr val="2F549D"/>
                </a:solidFill>
              </a:rPr>
              <a:t>Testing: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500" b="1" dirty="0" smtClean="0">
                <a:solidFill>
                  <a:srgbClr val="2F549D"/>
                </a:solidFill>
              </a:rPr>
              <a:t>Theory and </a:t>
            </a:r>
            <a:r>
              <a:rPr lang="en-US" altLang="en-US" sz="3500" b="1" dirty="0">
                <a:solidFill>
                  <a:srgbClr val="2F549D"/>
                </a:solidFill>
              </a:rPr>
              <a:t>Practice</a:t>
            </a:r>
          </a:p>
        </p:txBody>
      </p:sp>
      <p:pic>
        <p:nvPicPr>
          <p:cNvPr id="11" name="Picture 2" descr="C:\Users\andrea.koch\Desktop\ncem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63" y="17414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Presented Tom Lawton, 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Advanced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Wednesday, June 26, 2019 at 1:45 p.m.</a:t>
            </a:r>
            <a:endParaRPr lang="en-US" altLang="en-US" sz="1600" i="1" dirty="0">
              <a:solidFill>
                <a:schemeClr val="bg1"/>
              </a:solidFill>
            </a:endParaRPr>
          </a:p>
        </p:txBody>
      </p:sp>
      <p:pic>
        <p:nvPicPr>
          <p:cNvPr id="14" name="Picture 17" descr="logo_pl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8026"/>
            <a:ext cx="1905000" cy="94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dirty="0" smtClean="0">
                <a:solidFill>
                  <a:schemeClr val="bg1"/>
                </a:solidFill>
              </a:rPr>
              <a:t>Fundamentals of Polyphase Field Meter Testing and Site Verification</a:t>
            </a:r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517525" y="1524000"/>
            <a:ext cx="8108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7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6875" y="228600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Transformers Conceptual Representation</a:t>
            </a:r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85950"/>
            <a:ext cx="3349625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271713"/>
            <a:ext cx="5027612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308475"/>
            <a:ext cx="451008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4511675" y="572135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Real, with core losses </a:t>
            </a: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4448175" y="1763713"/>
            <a:ext cx="182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Ideal. No losses</a:t>
            </a:r>
          </a:p>
        </p:txBody>
      </p:sp>
    </p:spTree>
    <p:extLst>
      <p:ext uri="{BB962C8B-B14F-4D97-AF65-F5344CB8AC3E}">
        <p14:creationId xmlns:p14="http://schemas.microsoft.com/office/powerpoint/2010/main" val="10947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16303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Ratio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0" y="5105400"/>
            <a:ext cx="9144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dirty="0"/>
              <a:t>For instance, a CT with a 400:5 ratio will produce </a:t>
            </a:r>
            <a:br>
              <a:rPr lang="en-US" altLang="en-US" sz="3000" dirty="0"/>
            </a:br>
            <a:r>
              <a:rPr lang="en-US" altLang="en-US" sz="3000" dirty="0"/>
              <a:t>5A on the secondary, when 400A are applied </a:t>
            </a:r>
            <a:br>
              <a:rPr lang="en-US" altLang="en-US" sz="3000" dirty="0"/>
            </a:br>
            <a:r>
              <a:rPr lang="en-US" altLang="en-US" sz="3000" dirty="0"/>
              <a:t>to the primary.</a:t>
            </a:r>
          </a:p>
        </p:txBody>
      </p:sp>
      <p:pic>
        <p:nvPicPr>
          <p:cNvPr id="9221" name="Picture 9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28924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Thermal Rating Factor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0" y="2362200"/>
            <a:ext cx="9144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 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3200" dirty="0"/>
              <a:t>For instance, a RF of 4.0 at 30</a:t>
            </a:r>
            <a:r>
              <a:rPr lang="en-US" altLang="en-US" sz="3200" dirty="0">
                <a:cs typeface="Arial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 and Burden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cs typeface="Arial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3200" dirty="0">
                <a:cs typeface="Arial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 dirty="0">
              <a:cs typeface="Arial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 and Burden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cs typeface="Arial" charset="0"/>
              </a:rPr>
              <a:t>Example:  0.3% @ B0.1, B0.2, B0.5</a:t>
            </a:r>
          </a:p>
          <a:p>
            <a:pPr algn="ctr" eaLnBrk="1" hangingPunct="1"/>
            <a:endParaRPr lang="en-US" altLang="en-US" sz="3200" dirty="0">
              <a:cs typeface="Arial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Faceplate</a:t>
            </a:r>
          </a:p>
        </p:txBody>
      </p:sp>
      <p:pic>
        <p:nvPicPr>
          <p:cNvPr id="13316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84400"/>
            <a:ext cx="5600700" cy="420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Transformer Rated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14779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4342" name="Picture 8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6019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4344" name="Picture 16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Line 17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6" name="Line 18"/>
          <p:cNvSpPr>
            <a:spLocks noChangeShapeType="1"/>
          </p:cNvSpPr>
          <p:nvPr/>
        </p:nvSpPr>
        <p:spPr bwMode="auto">
          <a:xfrm>
            <a:off x="457200" y="3175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7" name="Line 19"/>
          <p:cNvSpPr>
            <a:spLocks noChangeShapeType="1"/>
          </p:cNvSpPr>
          <p:nvPr/>
        </p:nvSpPr>
        <p:spPr bwMode="auto">
          <a:xfrm>
            <a:off x="457200" y="370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4349" name="Text Box 25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4350" name="Text Box 26"/>
          <p:cNvSpPr txBox="1">
            <a:spLocks noChangeArrowheads="1"/>
          </p:cNvSpPr>
          <p:nvPr/>
        </p:nvSpPr>
        <p:spPr bwMode="auto">
          <a:xfrm>
            <a:off x="0" y="325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0" y="2794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4353" name="Line 30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4" name="Line 31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5" name="Line 34"/>
          <p:cNvSpPr>
            <a:spLocks noChangeShapeType="1"/>
          </p:cNvSpPr>
          <p:nvPr/>
        </p:nvSpPr>
        <p:spPr bwMode="auto">
          <a:xfrm flipV="1">
            <a:off x="4343400" y="28956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6" name="Line 35"/>
          <p:cNvSpPr>
            <a:spLocks noChangeShapeType="1"/>
          </p:cNvSpPr>
          <p:nvPr/>
        </p:nvSpPr>
        <p:spPr bwMode="auto">
          <a:xfrm flipV="1">
            <a:off x="4495800" y="28956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7" name="Line 36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8" name="Line 37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9" name="Line 38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0" name="Line 39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1" name="Line 40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2" name="Line 41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3" name="Text Box 42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4364" name="Text Box 43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4365" name="Text Box 44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4366" name="Text Box 45"/>
          <p:cNvSpPr txBox="1">
            <a:spLocks noChangeArrowheads="1"/>
          </p:cNvSpPr>
          <p:nvPr/>
        </p:nvSpPr>
        <p:spPr bwMode="auto">
          <a:xfrm>
            <a:off x="4495800" y="5029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4367" name="Text Box 46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Transformer Rated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149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5366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019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68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57200" y="3175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57200" y="370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0" y="325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0" y="2794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5377" name="Line 18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 flipV="1">
            <a:off x="4343400" y="28956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 flipV="1">
            <a:off x="4495800" y="2895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1" name="Line 22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2" name="Line 23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3" name="Line 24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4" name="Line 25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5" name="Line 26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6" name="Line 27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95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92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48125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686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352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Meter Testing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6390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18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0198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6392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457200" y="26352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457200" y="31686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457200" y="37020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0" y="22542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533400" y="19494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0" y="32448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0" y="27876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7315200" y="20256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 flipV="1">
            <a:off x="2971800" y="225425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 flipV="1">
            <a:off x="3124200" y="225425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 flipV="1">
            <a:off x="4343400" y="286385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4" name="Line 21"/>
          <p:cNvSpPr>
            <a:spLocks noChangeShapeType="1"/>
          </p:cNvSpPr>
          <p:nvPr/>
        </p:nvSpPr>
        <p:spPr bwMode="auto">
          <a:xfrm flipV="1">
            <a:off x="4495800" y="286385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 flipV="1">
            <a:off x="5867400" y="339725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 flipV="1">
            <a:off x="6019800" y="347345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7" name="Line 24"/>
          <p:cNvSpPr>
            <a:spLocks noChangeShapeType="1"/>
          </p:cNvSpPr>
          <p:nvPr/>
        </p:nvSpPr>
        <p:spPr bwMode="auto">
          <a:xfrm flipH="1" flipV="1">
            <a:off x="3124200" y="6140450"/>
            <a:ext cx="76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8" name="Line 25"/>
          <p:cNvSpPr>
            <a:spLocks noChangeShapeType="1"/>
          </p:cNvSpPr>
          <p:nvPr/>
        </p:nvSpPr>
        <p:spPr bwMode="auto">
          <a:xfrm flipH="1" flipV="1">
            <a:off x="2971800" y="6292850"/>
            <a:ext cx="838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9" name="Line 26"/>
          <p:cNvSpPr>
            <a:spLocks noChangeShapeType="1"/>
          </p:cNvSpPr>
          <p:nvPr/>
        </p:nvSpPr>
        <p:spPr bwMode="auto">
          <a:xfrm flipH="1" flipV="1">
            <a:off x="4800600" y="6140450"/>
            <a:ext cx="1066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0" name="Line 27"/>
          <p:cNvSpPr>
            <a:spLocks noChangeShapeType="1"/>
          </p:cNvSpPr>
          <p:nvPr/>
        </p:nvSpPr>
        <p:spPr bwMode="auto">
          <a:xfrm flipH="1" flipV="1">
            <a:off x="4876800" y="6292850"/>
            <a:ext cx="1143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1" name="Text Box 28"/>
          <p:cNvSpPr txBox="1">
            <a:spLocks noChangeArrowheads="1"/>
          </p:cNvSpPr>
          <p:nvPr/>
        </p:nvSpPr>
        <p:spPr bwMode="auto">
          <a:xfrm>
            <a:off x="3276600" y="22542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6412" name="Text Box 29"/>
          <p:cNvSpPr txBox="1">
            <a:spLocks noChangeArrowheads="1"/>
          </p:cNvSpPr>
          <p:nvPr/>
        </p:nvSpPr>
        <p:spPr bwMode="auto">
          <a:xfrm>
            <a:off x="4495800" y="2787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6413" name="Text Box 30"/>
          <p:cNvSpPr txBox="1">
            <a:spLocks noChangeArrowheads="1"/>
          </p:cNvSpPr>
          <p:nvPr/>
        </p:nvSpPr>
        <p:spPr bwMode="auto">
          <a:xfrm>
            <a:off x="6019800" y="33210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6414" name="Text Box 31"/>
          <p:cNvSpPr txBox="1">
            <a:spLocks noChangeArrowheads="1"/>
          </p:cNvSpPr>
          <p:nvPr/>
        </p:nvSpPr>
        <p:spPr bwMode="auto">
          <a:xfrm>
            <a:off x="44958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6415" name="Text Box 32"/>
          <p:cNvSpPr txBox="1">
            <a:spLocks noChangeArrowheads="1"/>
          </p:cNvSpPr>
          <p:nvPr/>
        </p:nvSpPr>
        <p:spPr bwMode="auto">
          <a:xfrm>
            <a:off x="31242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6416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305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Text Box 34"/>
          <p:cNvSpPr txBox="1">
            <a:spLocks noChangeArrowheads="1"/>
          </p:cNvSpPr>
          <p:nvPr/>
        </p:nvSpPr>
        <p:spPr bwMode="auto">
          <a:xfrm>
            <a:off x="5715000" y="4235450"/>
            <a:ext cx="3429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Isolate the Meter</a:t>
            </a:r>
          </a:p>
          <a:p>
            <a:pPr algn="ctr" eaLnBrk="1" hangingPunct="1"/>
            <a:r>
              <a:rPr lang="en-US" altLang="en-US" sz="3200" dirty="0"/>
              <a:t>from the Service</a:t>
            </a:r>
          </a:p>
        </p:txBody>
      </p:sp>
      <p:sp>
        <p:nvSpPr>
          <p:cNvPr id="16418" name="Rectangle 35"/>
          <p:cNvSpPr>
            <a:spLocks noChangeArrowheads="1"/>
          </p:cNvSpPr>
          <p:nvPr/>
        </p:nvSpPr>
        <p:spPr bwMode="auto">
          <a:xfrm>
            <a:off x="228600" y="1981200"/>
            <a:ext cx="8686800" cy="2146300"/>
          </a:xfrm>
          <a:prstGeom prst="rect">
            <a:avLst/>
          </a:prstGeom>
          <a:solidFill>
            <a:schemeClr val="bg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6419" name="Picture 36" descr="test 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2650"/>
            <a:ext cx="19812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0" name="AutoShape 37"/>
          <p:cNvSpPr>
            <a:spLocks noChangeArrowheads="1"/>
          </p:cNvSpPr>
          <p:nvPr/>
        </p:nvSpPr>
        <p:spPr bwMode="auto">
          <a:xfrm rot="-719545">
            <a:off x="1143000" y="4006850"/>
            <a:ext cx="3657600" cy="990600"/>
          </a:xfrm>
          <a:prstGeom prst="curvedDownArrow">
            <a:avLst>
              <a:gd name="adj1" fmla="val 73846"/>
              <a:gd name="adj2" fmla="val 14769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6421" name="Text Box 38"/>
          <p:cNvSpPr txBox="1">
            <a:spLocks noChangeArrowheads="1"/>
          </p:cNvSpPr>
          <p:nvPr/>
        </p:nvSpPr>
        <p:spPr bwMode="auto">
          <a:xfrm>
            <a:off x="3810000" y="5486400"/>
            <a:ext cx="1117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600" b="1" dirty="0">
                <a:solidFill>
                  <a:srgbClr val="99FF66"/>
                </a:solidFill>
                <a:latin typeface="Wingdings 2" pitchFamily="18" charset="2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9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54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Meter Testing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422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7414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32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019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7416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457200" y="2565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457200" y="3098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457200" y="363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0" y="2184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533400" y="187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0" y="3175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0" y="2717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73152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 flipV="1">
            <a:off x="2971800" y="2184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 flipV="1">
            <a:off x="3124200" y="2184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V="1">
            <a:off x="4343400" y="279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 flipV="1">
            <a:off x="4495800" y="27940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9" name="Line 22"/>
          <p:cNvSpPr>
            <a:spLocks noChangeShapeType="1"/>
          </p:cNvSpPr>
          <p:nvPr/>
        </p:nvSpPr>
        <p:spPr bwMode="auto">
          <a:xfrm flipV="1">
            <a:off x="5867400" y="3327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0" name="Line 23"/>
          <p:cNvSpPr>
            <a:spLocks noChangeShapeType="1"/>
          </p:cNvSpPr>
          <p:nvPr/>
        </p:nvSpPr>
        <p:spPr bwMode="auto">
          <a:xfrm flipV="1">
            <a:off x="6019800" y="34036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 flipH="1" flipV="1">
            <a:off x="3124200" y="6070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2" name="Line 25"/>
          <p:cNvSpPr>
            <a:spLocks noChangeShapeType="1"/>
          </p:cNvSpPr>
          <p:nvPr/>
        </p:nvSpPr>
        <p:spPr bwMode="auto">
          <a:xfrm flipH="1" flipV="1">
            <a:off x="2971800" y="622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3" name="Line 26"/>
          <p:cNvSpPr>
            <a:spLocks noChangeShapeType="1"/>
          </p:cNvSpPr>
          <p:nvPr/>
        </p:nvSpPr>
        <p:spPr bwMode="auto">
          <a:xfrm flipH="1" flipV="1">
            <a:off x="4800600" y="607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4" name="Line 27"/>
          <p:cNvSpPr>
            <a:spLocks noChangeShapeType="1"/>
          </p:cNvSpPr>
          <p:nvPr/>
        </p:nvSpPr>
        <p:spPr bwMode="auto">
          <a:xfrm flipH="1" flipV="1">
            <a:off x="4876800" y="6223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5" name="Text Box 28"/>
          <p:cNvSpPr txBox="1">
            <a:spLocks noChangeArrowheads="1"/>
          </p:cNvSpPr>
          <p:nvPr/>
        </p:nvSpPr>
        <p:spPr bwMode="auto">
          <a:xfrm>
            <a:off x="3276600" y="218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7436" name="Text Box 29"/>
          <p:cNvSpPr txBox="1">
            <a:spLocks noChangeArrowheads="1"/>
          </p:cNvSpPr>
          <p:nvPr/>
        </p:nvSpPr>
        <p:spPr bwMode="auto">
          <a:xfrm>
            <a:off x="4495800" y="271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6019800" y="325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7438" name="Text Box 31"/>
          <p:cNvSpPr txBox="1">
            <a:spLocks noChangeArrowheads="1"/>
          </p:cNvSpPr>
          <p:nvPr/>
        </p:nvSpPr>
        <p:spPr bwMode="auto">
          <a:xfrm>
            <a:off x="4495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7439" name="Text Box 32"/>
          <p:cNvSpPr txBox="1">
            <a:spLocks noChangeArrowheads="1"/>
          </p:cNvSpPr>
          <p:nvPr/>
        </p:nvSpPr>
        <p:spPr bwMode="auto">
          <a:xfrm>
            <a:off x="31242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7440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1320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1" name="Rectangle 35"/>
          <p:cNvSpPr>
            <a:spLocks noChangeArrowheads="1"/>
          </p:cNvSpPr>
          <p:nvPr/>
        </p:nvSpPr>
        <p:spPr bwMode="auto">
          <a:xfrm>
            <a:off x="228600" y="1879600"/>
            <a:ext cx="8686800" cy="2286000"/>
          </a:xfrm>
          <a:prstGeom prst="rect">
            <a:avLst/>
          </a:prstGeom>
          <a:solidFill>
            <a:schemeClr val="bg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42" name="Text Box 38"/>
          <p:cNvSpPr txBox="1">
            <a:spLocks noChangeArrowheads="1"/>
          </p:cNvSpPr>
          <p:nvPr/>
        </p:nvSpPr>
        <p:spPr bwMode="auto">
          <a:xfrm>
            <a:off x="2209800" y="2108200"/>
            <a:ext cx="44465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</a:rPr>
              <a:t>?   ? 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What we will cover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7342075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Why do we test CT’s?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Shop testing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How to read and interpret a transformer face plate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Types of field tests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Magnetization effects and demagnetization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9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54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Meter Testing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14017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843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32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019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8440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457200" y="2565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57200" y="3098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457200" y="363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0" y="2184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533400" y="187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0" y="3175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0" y="2717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73152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 flipV="1">
            <a:off x="2971800" y="2184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 flipV="1">
            <a:off x="3124200" y="2184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 flipV="1">
            <a:off x="4343400" y="279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 flipV="1">
            <a:off x="4495800" y="27940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 flipV="1">
            <a:off x="5867400" y="3327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 flipV="1">
            <a:off x="6019800" y="34036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H="1" flipV="1">
            <a:off x="3124200" y="6070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H="1" flipV="1">
            <a:off x="2971800" y="622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 flipH="1" flipV="1">
            <a:off x="4800600" y="607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 flipH="1" flipV="1">
            <a:off x="4876800" y="6223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3276600" y="218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8460" name="Text Box 29"/>
          <p:cNvSpPr txBox="1">
            <a:spLocks noChangeArrowheads="1"/>
          </p:cNvSpPr>
          <p:nvPr/>
        </p:nvSpPr>
        <p:spPr bwMode="auto">
          <a:xfrm>
            <a:off x="4495800" y="271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8461" name="Text Box 30"/>
          <p:cNvSpPr txBox="1">
            <a:spLocks noChangeArrowheads="1"/>
          </p:cNvSpPr>
          <p:nvPr/>
        </p:nvSpPr>
        <p:spPr bwMode="auto">
          <a:xfrm>
            <a:off x="6019800" y="325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4495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8463" name="Text Box 32"/>
          <p:cNvSpPr txBox="1">
            <a:spLocks noChangeArrowheads="1"/>
          </p:cNvSpPr>
          <p:nvPr/>
        </p:nvSpPr>
        <p:spPr bwMode="auto">
          <a:xfrm>
            <a:off x="31242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8464" name="Text Box 36"/>
          <p:cNvSpPr txBox="1">
            <a:spLocks noChangeArrowheads="1"/>
          </p:cNvSpPr>
          <p:nvPr/>
        </p:nvSpPr>
        <p:spPr bwMode="auto">
          <a:xfrm>
            <a:off x="0" y="3937000"/>
            <a:ext cx="28956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What if?</a:t>
            </a:r>
          </a:p>
          <a:p>
            <a:pPr algn="ctr" eaLnBrk="1" hangingPunct="1"/>
            <a:r>
              <a:rPr lang="en-US" altLang="en-US" sz="2400" dirty="0"/>
              <a:t>355:5</a:t>
            </a:r>
          </a:p>
          <a:p>
            <a:pPr algn="ctr" eaLnBrk="1" hangingPunct="1"/>
            <a:r>
              <a:rPr lang="en-US" altLang="en-US" sz="2400" dirty="0"/>
              <a:t>405:5</a:t>
            </a:r>
          </a:p>
          <a:p>
            <a:pPr algn="ctr" eaLnBrk="1" hangingPunct="1"/>
            <a:r>
              <a:rPr lang="en-US" altLang="en-US" sz="2400" dirty="0"/>
              <a:t>200:5</a:t>
            </a:r>
          </a:p>
          <a:p>
            <a:pPr algn="ctr" eaLnBrk="1" hangingPunct="1"/>
            <a:r>
              <a:rPr lang="en-US" altLang="en-US" sz="2400" dirty="0"/>
              <a:t>Shorted</a:t>
            </a:r>
          </a:p>
          <a:p>
            <a:pPr algn="ctr" eaLnBrk="1" hangingPunct="1"/>
            <a:r>
              <a:rPr lang="en-US" altLang="en-US" sz="2400" dirty="0"/>
              <a:t>etc.</a:t>
            </a:r>
          </a:p>
        </p:txBody>
      </p:sp>
      <p:sp>
        <p:nvSpPr>
          <p:cNvPr id="18465" name="AutoShape 37"/>
          <p:cNvSpPr>
            <a:spLocks noChangeArrowheads="1"/>
          </p:cNvSpPr>
          <p:nvPr/>
        </p:nvSpPr>
        <p:spPr bwMode="auto">
          <a:xfrm rot="-3041380">
            <a:off x="1238250" y="3079750"/>
            <a:ext cx="1485900" cy="609600"/>
          </a:xfrm>
          <a:prstGeom prst="rightArrow">
            <a:avLst>
              <a:gd name="adj1" fmla="val 50000"/>
              <a:gd name="adj2" fmla="val 609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CT Testing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CT Testing is Important!</a:t>
            </a:r>
          </a:p>
        </p:txBody>
      </p:sp>
      <p:pic>
        <p:nvPicPr>
          <p:cNvPr id="19460" name="Picture 6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0613"/>
            <a:ext cx="2667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33"/>
          <p:cNvSpPr txBox="1">
            <a:spLocks noChangeArrowheads="1"/>
          </p:cNvSpPr>
          <p:nvPr/>
        </p:nvSpPr>
        <p:spPr bwMode="auto">
          <a:xfrm>
            <a:off x="2819400" y="4951413"/>
            <a:ext cx="37338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AutoNum type="arabicParenR"/>
            </a:pPr>
            <a:r>
              <a:rPr lang="en-US" altLang="en-US" sz="2400" dirty="0"/>
              <a:t>Test for correct ratio</a:t>
            </a:r>
          </a:p>
          <a:p>
            <a:pPr algn="ctr" eaLnBrk="1" hangingPunct="1">
              <a:buFontTx/>
              <a:buAutoNum type="arabicParenR"/>
            </a:pPr>
            <a:r>
              <a:rPr lang="en-US" altLang="en-US" sz="2400" dirty="0"/>
              <a:t>Test for functionality at rated burdens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Ratio Testing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49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Ratio of Primary Current to Secondary Current</a:t>
            </a:r>
          </a:p>
        </p:txBody>
      </p:sp>
      <p:pic>
        <p:nvPicPr>
          <p:cNvPr id="20486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235700" y="49403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20488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20493" name="Line 18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4" name="Line 19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 flipV="1">
            <a:off x="4343400" y="2870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6" name="Line 21"/>
          <p:cNvSpPr>
            <a:spLocks noChangeShapeType="1"/>
          </p:cNvSpPr>
          <p:nvPr/>
        </p:nvSpPr>
        <p:spPr bwMode="auto">
          <a:xfrm flipV="1">
            <a:off x="4495800" y="28702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7" name="Line 22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8" name="Line 23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9" name="Line 24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0" name="Line 25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1" name="Line 26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2" name="Line 27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3" name="Text Box 28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4495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20507" name="Text Box 32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20508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940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36" descr="cla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0600"/>
            <a:ext cx="66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0" name="Text Box 37"/>
          <p:cNvSpPr txBox="1">
            <a:spLocks noChangeArrowheads="1"/>
          </p:cNvSpPr>
          <p:nvPr/>
        </p:nvSpPr>
        <p:spPr bwMode="auto">
          <a:xfrm>
            <a:off x="457200" y="5384800"/>
            <a:ext cx="1905000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Calculate Ratio</a:t>
            </a:r>
          </a:p>
        </p:txBody>
      </p:sp>
      <p:sp>
        <p:nvSpPr>
          <p:cNvPr id="20511" name="AutoShape 38"/>
          <p:cNvSpPr>
            <a:spLocks noChangeArrowheads="1"/>
          </p:cNvSpPr>
          <p:nvPr/>
        </p:nvSpPr>
        <p:spPr bwMode="auto">
          <a:xfrm rot="6382513">
            <a:off x="965200" y="44958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0512" name="AutoShape 39"/>
          <p:cNvSpPr>
            <a:spLocks noChangeArrowheads="1"/>
          </p:cNvSpPr>
          <p:nvPr/>
        </p:nvSpPr>
        <p:spPr bwMode="auto">
          <a:xfrm rot="9410818">
            <a:off x="2438400" y="49276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051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27400"/>
            <a:ext cx="17002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pic>
        <p:nvPicPr>
          <p:cNvPr id="2150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10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21512" name="Line 14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3" name="Line 15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4" name="Line 20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5" name="Line 21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6" name="Text Box 34"/>
          <p:cNvSpPr txBox="1">
            <a:spLocks noChangeArrowheads="1"/>
          </p:cNvSpPr>
          <p:nvPr/>
        </p:nvSpPr>
        <p:spPr bwMode="auto">
          <a:xfrm>
            <a:off x="4724400" y="3343275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21517" name="Picture 35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902075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114800"/>
            <a:ext cx="16827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pic>
        <p:nvPicPr>
          <p:cNvPr id="22531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1816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0" y="1524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443038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3505200" y="2662238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Example Burden Spec:</a:t>
            </a:r>
          </a:p>
          <a:p>
            <a:pPr algn="ctr" eaLnBrk="1" hangingPunct="1"/>
            <a:r>
              <a:rPr lang="en-US" altLang="en-US" sz="3600" dirty="0"/>
              <a:t>0.3% @ B0.1, B0.2, B0.5</a:t>
            </a:r>
          </a:p>
          <a:p>
            <a:pPr algn="ctr" eaLnBrk="1" hangingPunct="1"/>
            <a:r>
              <a:rPr lang="en-US" altLang="en-US" sz="2400" dirty="0"/>
              <a:t>or</a:t>
            </a:r>
          </a:p>
          <a:p>
            <a:pPr algn="ctr" eaLnBrk="1" hangingPunct="1"/>
            <a:r>
              <a:rPr lang="en-US" altLang="en-US" sz="2400" dirty="0"/>
              <a:t>There should be less than the 0.3% change in secondary current from initial (“0” burden) reading, when up to 0.5Ohms of burden is applied</a:t>
            </a:r>
          </a:p>
        </p:txBody>
      </p:sp>
      <p:pic>
        <p:nvPicPr>
          <p:cNvPr id="23557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Oval 16"/>
          <p:cNvSpPr>
            <a:spLocks noChangeArrowheads="1"/>
          </p:cNvSpPr>
          <p:nvPr/>
        </p:nvSpPr>
        <p:spPr bwMode="auto">
          <a:xfrm>
            <a:off x="609600" y="5938838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559" name="AutoShape 17"/>
          <p:cNvSpPr>
            <a:spLocks noChangeArrowheads="1"/>
          </p:cNvSpPr>
          <p:nvPr/>
        </p:nvSpPr>
        <p:spPr bwMode="auto">
          <a:xfrm rot="-2756168">
            <a:off x="-158750" y="3079750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443038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505200" y="2662238"/>
            <a:ext cx="5638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ANSI Burden Values</a:t>
            </a:r>
          </a:p>
          <a:p>
            <a:pPr algn="ctr" eaLnBrk="1" hangingPunct="1"/>
            <a:r>
              <a:rPr lang="en-US" altLang="en-US" sz="2000" dirty="0"/>
              <a:t>0.1 Ohms</a:t>
            </a:r>
          </a:p>
          <a:p>
            <a:pPr algn="ctr" eaLnBrk="1" hangingPunct="1"/>
            <a:r>
              <a:rPr lang="en-US" altLang="en-US" sz="2000" dirty="0"/>
              <a:t>0.2 Ohms</a:t>
            </a:r>
          </a:p>
          <a:p>
            <a:pPr algn="ctr" eaLnBrk="1" hangingPunct="1"/>
            <a:r>
              <a:rPr lang="en-US" altLang="en-US" sz="2000" dirty="0"/>
              <a:t>0.5 Ohms</a:t>
            </a:r>
          </a:p>
          <a:p>
            <a:pPr algn="ctr" eaLnBrk="1" hangingPunct="1"/>
            <a:r>
              <a:rPr lang="en-US" altLang="en-US" sz="2000" dirty="0"/>
              <a:t>1 Ohms</a:t>
            </a:r>
          </a:p>
          <a:p>
            <a:pPr algn="ctr" eaLnBrk="1" hangingPunct="1"/>
            <a:r>
              <a:rPr lang="en-US" altLang="en-US" sz="2000" dirty="0"/>
              <a:t>2 Ohms</a:t>
            </a:r>
          </a:p>
          <a:p>
            <a:pPr algn="ctr" eaLnBrk="1" hangingPunct="1"/>
            <a:r>
              <a:rPr lang="en-US" altLang="en-US" sz="2000" dirty="0"/>
              <a:t>4 Ohms</a:t>
            </a:r>
          </a:p>
          <a:p>
            <a:pPr algn="ctr" eaLnBrk="1" hangingPunct="1"/>
            <a:r>
              <a:rPr lang="en-US" altLang="en-US" sz="2000" dirty="0"/>
              <a:t>8 Ohms</a:t>
            </a:r>
          </a:p>
          <a:p>
            <a:pPr algn="ctr" eaLnBrk="1" hangingPunct="1"/>
            <a:endParaRPr lang="en-US" altLang="en-US" sz="2000" dirty="0"/>
          </a:p>
        </p:txBody>
      </p:sp>
      <p:pic>
        <p:nvPicPr>
          <p:cNvPr id="24581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609600" y="5938838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 rot="-2756168">
            <a:off x="-158750" y="3079750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graphicFrame>
        <p:nvGraphicFramePr>
          <p:cNvPr id="25603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2700338"/>
          <a:ext cx="5410200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Chart" r:id="rId3" imgW="3829111" imgH="2619435" progId="Excel.Chart.8">
                  <p:embed/>
                </p:oleObj>
              </mc:Choice>
              <mc:Fallback>
                <p:oleObj name="Chart" r:id="rId3" imgW="3829111" imgH="2619435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00338"/>
                        <a:ext cx="5410200" cy="370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155733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5943600" y="2090738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graphicFrame>
        <p:nvGraphicFramePr>
          <p:cNvPr id="182392" name="Group 120"/>
          <p:cNvGraphicFramePr>
            <a:graphicFrameLocks noGrp="1"/>
          </p:cNvGraphicFramePr>
          <p:nvPr>
            <p:ph sz="half" idx="2"/>
          </p:nvPr>
        </p:nvGraphicFramePr>
        <p:xfrm>
          <a:off x="5791200" y="3386138"/>
          <a:ext cx="2819400" cy="2697164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</a:tblGrid>
              <a:tr h="45402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graphicFrame>
        <p:nvGraphicFramePr>
          <p:cNvPr id="26627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2286000"/>
          <a:ext cx="5715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Chart" r:id="rId3" imgW="5886331" imgH="4219602" progId="Excel.Chart.8">
                  <p:embed/>
                </p:oleObj>
              </mc:Choice>
              <mc:Fallback>
                <p:oleObj name="Chart" r:id="rId3" imgW="5886331" imgH="4219602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0"/>
                        <a:ext cx="57150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943600" y="20574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2971800" y="2590800"/>
            <a:ext cx="2971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At 0.5Ohms of Burden</a:t>
            </a:r>
          </a:p>
          <a:p>
            <a:pPr algn="ctr" eaLnBrk="1" hangingPunct="1"/>
            <a:r>
              <a:rPr lang="en-US" altLang="en-US" sz="2000" dirty="0"/>
              <a:t>the secondary current is still at 4.990A – Less than 0.3% change – Good CT!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 rot="-3052644">
            <a:off x="3009900" y="42291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aphicFrame>
        <p:nvGraphicFramePr>
          <p:cNvPr id="184332" name="Group 12"/>
          <p:cNvGraphicFramePr>
            <a:graphicFrameLocks noGrp="1"/>
          </p:cNvGraphicFramePr>
          <p:nvPr>
            <p:ph sz="half" idx="2"/>
          </p:nvPr>
        </p:nvGraphicFramePr>
        <p:xfrm>
          <a:off x="6096000" y="3581400"/>
          <a:ext cx="2743200" cy="254476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428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Analog Testing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Application of Burden and Calculation</a:t>
            </a:r>
          </a:p>
        </p:txBody>
      </p:sp>
      <p:sp>
        <p:nvSpPr>
          <p:cNvPr id="27652" name="Text Box 44"/>
          <p:cNvSpPr txBox="1">
            <a:spLocks noChangeArrowheads="1"/>
          </p:cNvSpPr>
          <p:nvPr/>
        </p:nvSpPr>
        <p:spPr bwMode="auto">
          <a:xfrm>
            <a:off x="4267200" y="37338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Manual reading of initial and post-burden secondary currents</a:t>
            </a:r>
          </a:p>
        </p:txBody>
      </p:sp>
      <p:pic>
        <p:nvPicPr>
          <p:cNvPr id="27653" name="Picture 46" descr="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37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Shop Testing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4058547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New Transformers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Manufacturer’s tests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Utility tests</a:t>
            </a:r>
          </a:p>
        </p:txBody>
      </p:sp>
    </p:spTree>
    <p:extLst>
      <p:ext uri="{BB962C8B-B14F-4D97-AF65-F5344CB8AC3E}">
        <p14:creationId xmlns:p14="http://schemas.microsoft.com/office/powerpoint/2010/main" val="9642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Admittance Testing</a:t>
            </a:r>
            <a:endParaRPr lang="en-US" sz="36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362200"/>
            <a:ext cx="91440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Admittance test results are not immediately </a:t>
            </a:r>
            <a:r>
              <a:rPr lang="en-US" altLang="en-US" sz="2800" dirty="0" smtClean="0"/>
              <a:t>intuitive.</a:t>
            </a:r>
            <a:endParaRPr lang="en-US" altLang="en-US" sz="2800" dirty="0"/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Some analysis and interpretation is need.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What do all these mS values mean?</a:t>
            </a:r>
          </a:p>
        </p:txBody>
      </p:sp>
    </p:spTree>
    <p:extLst>
      <p:ext uri="{BB962C8B-B14F-4D97-AF65-F5344CB8AC3E}">
        <p14:creationId xmlns:p14="http://schemas.microsoft.com/office/powerpoint/2010/main" val="15063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Admittance Testing</a:t>
            </a:r>
            <a:endParaRPr lang="en-US" sz="36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What is Admittance?</a:t>
            </a:r>
          </a:p>
          <a:p>
            <a:pPr algn="ctr" eaLnBrk="1" hangingPunct="1"/>
            <a:r>
              <a:rPr lang="en-US" altLang="en-US" sz="2800" dirty="0" smtClean="0"/>
              <a:t>Measured </a:t>
            </a:r>
            <a:r>
              <a:rPr lang="en-US" altLang="en-US" sz="2800" dirty="0"/>
              <a:t>in units of MiliSiemens (mS)</a:t>
            </a:r>
          </a:p>
          <a:p>
            <a:pPr algn="ctr" eaLnBrk="1" hangingPunct="1"/>
            <a:r>
              <a:rPr lang="en-US" altLang="en-US" sz="2800" dirty="0"/>
              <a:t>Admittance is the inverse of impedance.</a:t>
            </a:r>
          </a:p>
          <a:p>
            <a:pPr algn="ctr" eaLnBrk="1" hangingPunct="1"/>
            <a:r>
              <a:rPr lang="en-US" altLang="en-US" sz="2800" dirty="0"/>
              <a:t>Impedance is the opposition to current.</a:t>
            </a:r>
          </a:p>
          <a:p>
            <a:pPr algn="ctr" eaLnBrk="1" hangingPunct="1"/>
            <a:r>
              <a:rPr lang="en-US" altLang="en-US" sz="2800" dirty="0"/>
              <a:t>Therefore, admittance testing measures the overall “health” of the secondary loop of the CT.</a:t>
            </a:r>
          </a:p>
          <a:p>
            <a:pPr algn="ctr"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845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Admittance Testing</a:t>
            </a:r>
            <a:endParaRPr lang="en-US" sz="36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Admittance testing devices inject an audio sine wave signal into the secondary loop of the CT.</a:t>
            </a:r>
          </a:p>
          <a:p>
            <a:pPr algn="ctr" eaLnBrk="1" hangingPunct="1"/>
            <a:r>
              <a:rPr lang="en-US" altLang="en-US" sz="2800" dirty="0"/>
              <a:t>The resulting current is measured.</a:t>
            </a:r>
          </a:p>
          <a:p>
            <a:pPr algn="ctr" eaLnBrk="1" hangingPunct="1"/>
            <a:r>
              <a:rPr lang="en-US" altLang="en-US" sz="2800" dirty="0"/>
              <a:t>The voltage of the initial signal is known.</a:t>
            </a:r>
          </a:p>
          <a:p>
            <a:pPr algn="ctr" eaLnBrk="1" hangingPunct="1"/>
            <a:r>
              <a:rPr lang="en-US" altLang="en-US" sz="2800" dirty="0"/>
              <a:t>From these two parameters, the impedance, and thus the admittance can be calculated.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98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Admittance Testing</a:t>
            </a:r>
            <a:endParaRPr lang="en-US" sz="36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Three phase process is recommended.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each CT individually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the matched sets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over time</a:t>
            </a:r>
          </a:p>
        </p:txBody>
      </p:sp>
    </p:spTree>
    <p:extLst>
      <p:ext uri="{BB962C8B-B14F-4D97-AF65-F5344CB8AC3E}">
        <p14:creationId xmlns:p14="http://schemas.microsoft.com/office/powerpoint/2010/main" val="26358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De-magnetization</a:t>
            </a:r>
            <a:endParaRPr lang="en-US" sz="3600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447800"/>
            <a:ext cx="9144000" cy="44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CT’s can become </a:t>
            </a:r>
            <a:r>
              <a:rPr lang="en-US" altLang="en-US" sz="2400" dirty="0" smtClean="0"/>
              <a:t>magnetized, </a:t>
            </a:r>
            <a:r>
              <a:rPr lang="en-US" altLang="en-US" sz="2400" dirty="0"/>
              <a:t>due to a number of reasons, including leaving the shorting clip open, near lightning strikes, and harmonic content.</a:t>
            </a:r>
          </a:p>
          <a:p>
            <a:pPr algn="ctr" eaLnBrk="1" hangingPunct="1"/>
            <a:endParaRPr lang="en-US" altLang="en-US" sz="1200" dirty="0"/>
          </a:p>
          <a:p>
            <a:pPr algn="ctr" eaLnBrk="1" hangingPunct="1"/>
            <a:r>
              <a:rPr lang="en-US" altLang="en-US" sz="2400" dirty="0"/>
              <a:t>CT’s can be </a:t>
            </a:r>
            <a:r>
              <a:rPr lang="en-US" altLang="en-US" sz="2400" dirty="0" smtClean="0"/>
              <a:t>demagnetized </a:t>
            </a:r>
            <a:r>
              <a:rPr lang="en-US" altLang="en-US" sz="2400" dirty="0"/>
              <a:t>by slowly and smoothly increasing the secondary resistance until saturation occurs, and then slowly and smoothly decreasing the secondary resistance.</a:t>
            </a:r>
          </a:p>
          <a:p>
            <a:pPr algn="ctr" eaLnBrk="1" hangingPunct="1"/>
            <a:endParaRPr lang="en-US" altLang="en-US" sz="1200" dirty="0"/>
          </a:p>
          <a:p>
            <a:pPr algn="ctr" eaLnBrk="1" hangingPunct="1"/>
            <a:r>
              <a:rPr lang="en-US" altLang="en-US" sz="2400" dirty="0"/>
              <a:t>A resistance that will cause a secondary current reduction of 65% to 75% will typically put the CT into saturation</a:t>
            </a:r>
            <a:r>
              <a:rPr lang="en-US" altLang="en-US" sz="2400" dirty="0" smtClean="0"/>
              <a:t>.</a:t>
            </a:r>
            <a:endParaRPr lang="en-US" altLang="en-US" sz="1200" dirty="0" smtClean="0"/>
          </a:p>
          <a:p>
            <a:pPr algn="ctr" eaLnBrk="1" hangingPunct="1"/>
            <a:endParaRPr lang="en-US" altLang="en-US" sz="2400" dirty="0"/>
          </a:p>
          <a:p>
            <a:pPr algn="ctr" eaLnBrk="1" hangingPunct="1"/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074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What we covered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7342075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Why do we test CT’s?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Shop testing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How to read and interpret a transformer face plate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Types of field tests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Magnetization effects and demagnetization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17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09600" y="304800"/>
            <a:ext cx="777240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50925" y="567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09600" y="1752600"/>
            <a:ext cx="8077200" cy="39688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pPr algn="ctr" eaLnBrk="1" hangingPunct="1">
              <a:buFontTx/>
              <a:buNone/>
            </a:pP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 </a:t>
            </a:r>
          </a:p>
          <a:p>
            <a:pPr algn="ctr" eaLnBrk="1" hangingPunct="1">
              <a:buFontTx/>
              <a:buNone/>
            </a:pPr>
            <a:r>
              <a:rPr lang="en-US" altLang="en-US" sz="2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215-785-2338</a:t>
            </a:r>
          </a:p>
          <a:p>
            <a:pPr algn="ctr" eaLnBrk="1" hangingPunct="1">
              <a:buFontTx/>
              <a:buNone/>
            </a:pPr>
            <a:r>
              <a:rPr lang="en-US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400" kern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www.tescometering.com</a:t>
            </a:r>
            <a:endParaRPr lang="en-US" altLang="en-US" sz="2400" kern="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300" kern="0" dirty="0" smtClean="0">
              <a:solidFill>
                <a:srgbClr val="CC3300"/>
              </a:solidFill>
            </a:endParaRPr>
          </a:p>
        </p:txBody>
      </p:sp>
      <p:pic>
        <p:nvPicPr>
          <p:cNvPr id="8" name="Picture 7" descr="MC90043151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Self Contained vs. Transformer Rated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8172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/>
              <a:t>1S, 2S, 3S, 4S, 9S, 12S, 16S, 45S, etc., etc.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209800" y="2133600"/>
            <a:ext cx="4289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/>
              <a:t>What’s the Difference?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0" y="2895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Different Forms for Different Services and Applications</a:t>
            </a:r>
          </a:p>
        </p:txBody>
      </p:sp>
      <p:pic>
        <p:nvPicPr>
          <p:cNvPr id="3078" name="Picture 9" descr="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1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2971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12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581400"/>
            <a:ext cx="23129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1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2971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6" descr="1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2971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9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Self Contained vs. Transformer Rated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175895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Self Contained</a:t>
            </a:r>
          </a:p>
          <a:p>
            <a:pPr algn="ctr" eaLnBrk="1" hangingPunct="1"/>
            <a:r>
              <a:rPr lang="en-US" altLang="en-US" sz="3200" dirty="0"/>
              <a:t>(direct)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343535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Transformer Rated</a:t>
            </a:r>
          </a:p>
          <a:p>
            <a:pPr algn="ctr" eaLnBrk="1" hangingPunct="1"/>
            <a:r>
              <a:rPr lang="en-US" altLang="en-US" sz="3200" dirty="0"/>
              <a:t>(indirect)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78553"/>
            <a:ext cx="2209800" cy="261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Self Contained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447800" y="1682750"/>
            <a:ext cx="6553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3200" dirty="0"/>
              <a:t>Primarily Residential</a:t>
            </a:r>
          </a:p>
          <a:p>
            <a:pPr algn="r" eaLnBrk="1" hangingPunct="1"/>
            <a:r>
              <a:rPr lang="en-US" altLang="en-US" sz="3200" dirty="0"/>
              <a:t>(1S, 2S, 12S)</a:t>
            </a:r>
          </a:p>
        </p:txBody>
      </p:sp>
      <p:pic>
        <p:nvPicPr>
          <p:cNvPr id="5125" name="Picture 6" descr="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5240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Freeform 8"/>
          <p:cNvSpPr>
            <a:spLocks/>
          </p:cNvSpPr>
          <p:nvPr/>
        </p:nvSpPr>
        <p:spPr bwMode="auto">
          <a:xfrm>
            <a:off x="2895600" y="2438400"/>
            <a:ext cx="3276600" cy="3365500"/>
          </a:xfrm>
          <a:custGeom>
            <a:avLst/>
            <a:gdLst>
              <a:gd name="T0" fmla="*/ 2147483647 w 2064"/>
              <a:gd name="T1" fmla="*/ 0 h 2120"/>
              <a:gd name="T2" fmla="*/ 2147483647 w 2064"/>
              <a:gd name="T3" fmla="*/ 2147483647 h 2120"/>
              <a:gd name="T4" fmla="*/ 2147483647 w 2064"/>
              <a:gd name="T5" fmla="*/ 2147483647 h 2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4" h="2120">
                <a:moveTo>
                  <a:pt x="48" y="0"/>
                </a:moveTo>
                <a:cubicBezTo>
                  <a:pt x="24" y="764"/>
                  <a:pt x="0" y="1528"/>
                  <a:pt x="336" y="1824"/>
                </a:cubicBezTo>
                <a:cubicBezTo>
                  <a:pt x="672" y="2120"/>
                  <a:pt x="1368" y="1948"/>
                  <a:pt x="2064" y="1776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819400" y="3657600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Relatively Low Current</a:t>
            </a:r>
          </a:p>
          <a:p>
            <a:pPr algn="ctr" eaLnBrk="1" hangingPunct="1"/>
            <a:r>
              <a:rPr lang="en-US" altLang="en-US" sz="2400" dirty="0"/>
              <a:t>Example: 100A</a:t>
            </a:r>
          </a:p>
        </p:txBody>
      </p:sp>
      <p:pic>
        <p:nvPicPr>
          <p:cNvPr id="166922" name="Picture 10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Transformer Rated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169545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  <a:p>
            <a:pPr algn="ctr" eaLnBrk="1" hangingPunct="1"/>
            <a:r>
              <a:rPr lang="en-US" altLang="en-US" sz="3200" dirty="0"/>
              <a:t>(9S, 16S)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04800" y="2762250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Relatively High Current</a:t>
            </a:r>
          </a:p>
          <a:p>
            <a:pPr algn="ctr" eaLnBrk="1" hangingPunct="1"/>
            <a:r>
              <a:rPr lang="en-US" altLang="en-US" sz="2400" dirty="0"/>
              <a:t>Example: 400A</a:t>
            </a:r>
          </a:p>
        </p:txBody>
      </p:sp>
      <p:pic>
        <p:nvPicPr>
          <p:cNvPr id="6149" name="Picture 9" descr="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3250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0" descr="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295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Freeform 29"/>
          <p:cNvSpPr>
            <a:spLocks/>
          </p:cNvSpPr>
          <p:nvPr/>
        </p:nvSpPr>
        <p:spPr bwMode="auto">
          <a:xfrm>
            <a:off x="1905000" y="37528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2" name="Freeform 30"/>
          <p:cNvSpPr>
            <a:spLocks/>
          </p:cNvSpPr>
          <p:nvPr/>
        </p:nvSpPr>
        <p:spPr bwMode="auto">
          <a:xfrm>
            <a:off x="1905000" y="40576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3" name="Freeform 31"/>
          <p:cNvSpPr>
            <a:spLocks/>
          </p:cNvSpPr>
          <p:nvPr/>
        </p:nvSpPr>
        <p:spPr bwMode="auto">
          <a:xfrm>
            <a:off x="1905000" y="39052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67944" name="Picture 8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7665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72" name="AutoShape 36"/>
          <p:cNvSpPr>
            <a:spLocks noChangeArrowheads="1"/>
          </p:cNvSpPr>
          <p:nvPr/>
        </p:nvSpPr>
        <p:spPr bwMode="auto">
          <a:xfrm>
            <a:off x="3352800" y="3219450"/>
            <a:ext cx="21336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is a CT?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“A </a:t>
            </a:r>
            <a:r>
              <a:rPr lang="en-US" altLang="en-US" sz="2400" b="1" dirty="0"/>
              <a:t>current transformer</a:t>
            </a:r>
            <a:r>
              <a:rPr lang="en-US" altLang="en-US" sz="2400" dirty="0"/>
              <a:t> (</a:t>
            </a:r>
            <a:r>
              <a:rPr lang="en-US" altLang="en-US" sz="2400" b="1" dirty="0"/>
              <a:t>CT</a:t>
            </a:r>
            <a:r>
              <a:rPr lang="en-US" altLang="en-US" sz="2400" dirty="0"/>
              <a:t>) is used for measurement of alternating electric currents. Current transformers, together with voltage (or potential) transformers (VT or PT), are known as </a:t>
            </a:r>
            <a:r>
              <a:rPr lang="en-US" altLang="en-US" sz="2400" b="1" dirty="0"/>
              <a:t>instrument transformers</a:t>
            </a:r>
            <a:r>
              <a:rPr lang="en-US" altLang="en-US" sz="2400" dirty="0"/>
              <a:t>. When current in a circuit is too high to apply directly to measuring instruments, a current transformer produces a reduced current accurately proportional to the current in the circuit, which can be conveniently connected to measuring and recording instruments. A current transformer isolates the measuring instruments from what may be very high voltage in the monitored circuit. Current transformers are commonly used in metering and </a:t>
            </a:r>
            <a:r>
              <a:rPr lang="en-US" altLang="en-US" sz="2400" dirty="0">
                <a:hlinkClick r:id="rId2" tooltip="Protective relay"/>
              </a:rPr>
              <a:t>protective relays</a:t>
            </a:r>
            <a:r>
              <a:rPr lang="en-US" altLang="en-US" sz="2400" dirty="0"/>
              <a:t> in the </a:t>
            </a:r>
            <a:r>
              <a:rPr lang="en-US" altLang="en-US" sz="2400" dirty="0">
                <a:hlinkClick r:id="rId3" tooltip="Electrical power industry"/>
              </a:rPr>
              <a:t>electrical power industry</a:t>
            </a:r>
            <a:r>
              <a:rPr lang="en-US" altLang="en-US" sz="2400" dirty="0"/>
              <a:t>.” - Wikipedia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6" descr="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32125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Transformer Rated</a:t>
            </a: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1508125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  <a:p>
            <a:pPr algn="ctr" eaLnBrk="1" hangingPunct="1"/>
            <a:r>
              <a:rPr lang="en-US" altLang="en-US" sz="3200" dirty="0"/>
              <a:t>(9S, 16S)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04800" y="2574925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Relatively High Current</a:t>
            </a:r>
          </a:p>
          <a:p>
            <a:pPr algn="ctr" eaLnBrk="1" hangingPunct="1"/>
            <a:r>
              <a:rPr lang="en-US" altLang="en-US" sz="2400" dirty="0"/>
              <a:t>Example: 400A</a:t>
            </a:r>
          </a:p>
        </p:txBody>
      </p:sp>
      <p:pic>
        <p:nvPicPr>
          <p:cNvPr id="7175" name="Picture 5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p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108325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60725"/>
            <a:ext cx="15970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Freeform 9"/>
          <p:cNvSpPr>
            <a:spLocks/>
          </p:cNvSpPr>
          <p:nvPr/>
        </p:nvSpPr>
        <p:spPr bwMode="auto">
          <a:xfrm>
            <a:off x="1905000" y="35655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9" name="Freeform 10"/>
          <p:cNvSpPr>
            <a:spLocks/>
          </p:cNvSpPr>
          <p:nvPr/>
        </p:nvSpPr>
        <p:spPr bwMode="auto">
          <a:xfrm>
            <a:off x="1905000" y="38703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0" name="Freeform 11"/>
          <p:cNvSpPr>
            <a:spLocks/>
          </p:cNvSpPr>
          <p:nvPr/>
        </p:nvSpPr>
        <p:spPr bwMode="auto">
          <a:xfrm>
            <a:off x="1905000" y="37179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1" name="Freeform 12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2" name="Freeform 13"/>
          <p:cNvSpPr>
            <a:spLocks/>
          </p:cNvSpPr>
          <p:nvPr/>
        </p:nvSpPr>
        <p:spPr bwMode="auto">
          <a:xfrm>
            <a:off x="38862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4495800" y="46323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400:5</a:t>
            </a:r>
          </a:p>
        </p:txBody>
      </p:sp>
      <p:pic>
        <p:nvPicPr>
          <p:cNvPr id="7184" name="Picture 17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Freeform 18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6" name="Freeform 19"/>
          <p:cNvSpPr>
            <a:spLocks/>
          </p:cNvSpPr>
          <p:nvPr/>
        </p:nvSpPr>
        <p:spPr bwMode="auto">
          <a:xfrm>
            <a:off x="38862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7" name="Freeform 21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8" name="Text Box 15"/>
          <p:cNvSpPr txBox="1">
            <a:spLocks noChangeArrowheads="1"/>
          </p:cNvSpPr>
          <p:nvPr/>
        </p:nvSpPr>
        <p:spPr bwMode="auto">
          <a:xfrm>
            <a:off x="3200400" y="57753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1105</Words>
  <Application>Microsoft Office PowerPoint</Application>
  <PresentationFormat>On-screen Show (4:3)</PresentationFormat>
  <Paragraphs>277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Times New Roman</vt:lpstr>
      <vt:lpstr>AvantGarde</vt:lpstr>
      <vt:lpstr>Wingdings 2</vt:lpstr>
      <vt:lpstr>Default Design</vt:lpstr>
      <vt:lpstr>Chart</vt:lpstr>
      <vt:lpstr>PowerPoint Presentation</vt:lpstr>
      <vt:lpstr>What we will cover</vt:lpstr>
      <vt:lpstr>Shop Testing</vt:lpstr>
      <vt:lpstr>Self Contained vs. Transformer Rated</vt:lpstr>
      <vt:lpstr>Self Contained vs. Transformer Rated</vt:lpstr>
      <vt:lpstr>Self Contained</vt:lpstr>
      <vt:lpstr>Transformer Rated</vt:lpstr>
      <vt:lpstr>What is a CT?</vt:lpstr>
      <vt:lpstr>Transformer Rated</vt:lpstr>
      <vt:lpstr>Fundamentals of Polyphase Field Meter Testing and Site Verification</vt:lpstr>
      <vt:lpstr>CT’s – Functions and Terminology</vt:lpstr>
      <vt:lpstr>CT’s – Functions and Terminology</vt:lpstr>
      <vt:lpstr>CT’s – Functions and Terminology</vt:lpstr>
      <vt:lpstr>CT’s – Functions and Terminology</vt:lpstr>
      <vt:lpstr>CT’s – Functions and Terminology</vt:lpstr>
      <vt:lpstr>Transformer Rated</vt:lpstr>
      <vt:lpstr>Transformer Rated</vt:lpstr>
      <vt:lpstr>Meter Testing</vt:lpstr>
      <vt:lpstr>Meter Testing</vt:lpstr>
      <vt:lpstr>Meter Testing</vt:lpstr>
      <vt:lpstr>CT Testing</vt:lpstr>
      <vt:lpstr>Ratio Testing</vt:lpstr>
      <vt:lpstr>Burden Testing</vt:lpstr>
      <vt:lpstr>Burden Testing</vt:lpstr>
      <vt:lpstr>Burden Testing</vt:lpstr>
      <vt:lpstr>Burden Testing</vt:lpstr>
      <vt:lpstr>Burden Testing</vt:lpstr>
      <vt:lpstr>Burden Testing</vt:lpstr>
      <vt:lpstr>Analog Testing</vt:lpstr>
      <vt:lpstr>Admittance Testing</vt:lpstr>
      <vt:lpstr>Admittance Testing</vt:lpstr>
      <vt:lpstr>Admittance Testing</vt:lpstr>
      <vt:lpstr>Admittance Testing</vt:lpstr>
      <vt:lpstr>De-magnetization</vt:lpstr>
      <vt:lpstr>What we covered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Andrea Koch</cp:lastModifiedBy>
  <cp:revision>85</cp:revision>
  <cp:lastPrinted>2004-05-03T19:12:21Z</cp:lastPrinted>
  <dcterms:created xsi:type="dcterms:W3CDTF">2004-03-09T01:40:14Z</dcterms:created>
  <dcterms:modified xsi:type="dcterms:W3CDTF">2019-06-28T18:02:18Z</dcterms:modified>
</cp:coreProperties>
</file>