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72" r:id="rId2"/>
    <p:sldId id="356" r:id="rId3"/>
    <p:sldId id="416" r:id="rId4"/>
    <p:sldId id="409" r:id="rId5"/>
    <p:sldId id="373" r:id="rId6"/>
    <p:sldId id="374" r:id="rId7"/>
    <p:sldId id="375" r:id="rId8"/>
    <p:sldId id="400" r:id="rId9"/>
    <p:sldId id="376" r:id="rId10"/>
    <p:sldId id="408" r:id="rId11"/>
    <p:sldId id="393" r:id="rId12"/>
    <p:sldId id="394" r:id="rId13"/>
    <p:sldId id="395" r:id="rId14"/>
    <p:sldId id="396" r:id="rId15"/>
    <p:sldId id="397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406" r:id="rId31"/>
    <p:sldId id="401" r:id="rId32"/>
    <p:sldId id="402" r:id="rId33"/>
    <p:sldId id="415" r:id="rId34"/>
    <p:sldId id="404" r:id="rId35"/>
    <p:sldId id="411" r:id="rId36"/>
    <p:sldId id="412" r:id="rId37"/>
  </p:sldIdLst>
  <p:sldSz cx="9144000" cy="6858000" type="screen4x3"/>
  <p:notesSz cx="9296400" cy="7010400"/>
  <p:embeddedFontLst>
    <p:embeddedFont>
      <p:font typeface="Wingdings 2" panose="05020102010507070707" pitchFamily="18" charset="2"/>
      <p:regular r:id="rId40"/>
    </p:embeddedFont>
  </p:embeddedFontLst>
  <p:defaultTextStyle>
    <a:defPPr>
      <a:defRPr lang="ru-RU"/>
    </a:defPPr>
    <a:lvl1pPr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D"/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245" y="1"/>
            <a:ext cx="4028156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760"/>
            <a:ext cx="4028158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245" y="6659760"/>
            <a:ext cx="4028156" cy="35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18DA13-EFD8-4E15-A477-930D929C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5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20" y="1"/>
            <a:ext cx="4028158" cy="35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7050"/>
            <a:ext cx="3502025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6" y="3330483"/>
            <a:ext cx="7436270" cy="315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Click to edit Master text styles</a:t>
            </a:r>
          </a:p>
          <a:p>
            <a:pPr lvl="1"/>
            <a:r>
              <a:rPr lang="ru-RU" altLang="en-US" noProof="0" smtClean="0"/>
              <a:t>Second level</a:t>
            </a:r>
          </a:p>
          <a:p>
            <a:pPr lvl="2"/>
            <a:r>
              <a:rPr lang="ru-RU" altLang="en-US" noProof="0" smtClean="0"/>
              <a:t>Third level</a:t>
            </a:r>
          </a:p>
          <a:p>
            <a:pPr lvl="3"/>
            <a:r>
              <a:rPr lang="ru-RU" altLang="en-US" noProof="0" smtClean="0"/>
              <a:t>Fourth level</a:t>
            </a:r>
          </a:p>
          <a:p>
            <a:pPr lvl="4"/>
            <a:r>
              <a:rPr lang="ru-RU" alt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20" y="6659760"/>
            <a:ext cx="4028158" cy="34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9" tIns="46585" rIns="93169" bIns="46585" numCol="1" anchor="b" anchorCtr="0" compatLnSpc="1">
            <a:prstTxWarp prst="textNoShape">
              <a:avLst/>
            </a:prstTxWarp>
          </a:bodyPr>
          <a:lstStyle>
            <a:lvl1pPr algn="r" defTabSz="932362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6A2BADE-0340-4A22-9719-2F1279487D5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30003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8448" indent="-287865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1458" indent="-230292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2041" indent="-230292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72625" indent="-230292" defTabSz="932362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320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3791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4375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4958" indent="-230292" defTabSz="93236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68E3A1-EDD5-4C29-A9D6-12AD778D1068}" type="slidenum">
              <a:rPr lang="ru-RU" altLang="en-US" smtClean="0"/>
              <a:pPr eaLnBrk="1" hangingPunct="1"/>
              <a:t>1</a:t>
            </a:fld>
            <a:endParaRPr lang="ru-RU" altLang="en-US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5266120" y="6658555"/>
            <a:ext cx="4028158" cy="35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6" tIns="46588" rIns="93176" bIns="46588" anchor="b"/>
          <a:lstStyle>
            <a:lvl1pPr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50888" indent="-28892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5700" indent="-230188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9250" indent="-23177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213" indent="-231775" defTabSz="925513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384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56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28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0013" indent="-231775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03C6FE-BBD6-4B94-98D3-469F33AB0856}" type="slidenum">
              <a:rPr lang="en-US" altLang="en-US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5600" y="525463"/>
            <a:ext cx="3505200" cy="2628900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066" y="3330483"/>
            <a:ext cx="7436270" cy="3154559"/>
          </a:xfrm>
          <a:noFill/>
        </p:spPr>
        <p:txBody>
          <a:bodyPr lIns="93176" tIns="46588" rIns="93176" bIns="46588"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55" indent="-2911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00" indent="-2329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580" indent="-2329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60" indent="-23294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4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2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0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59980" indent="-23294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4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8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6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91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3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8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359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2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8"/>
          <p:cNvSpPr txBox="1">
            <a:spLocks noChangeArrowheads="1"/>
          </p:cNvSpPr>
          <p:nvPr userDrawn="1"/>
        </p:nvSpPr>
        <p:spPr bwMode="auto">
          <a:xfrm>
            <a:off x="8467725" y="6400798"/>
            <a:ext cx="4381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492B3F-9E5F-43C2-AFD6-9D8C5F6783D8}" type="slidenum">
              <a:rPr lang="ru-RU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ru-RU" alt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900" dirty="0" smtClean="0">
              <a:solidFill>
                <a:schemeClr val="tx1"/>
              </a:solidFill>
              <a:latin typeface="AvantGarde"/>
            </a:endParaRPr>
          </a:p>
        </p:txBody>
      </p:sp>
      <p:sp>
        <p:nvSpPr>
          <p:cNvPr id="1041" name="Rectangle 2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5" y="6028883"/>
            <a:ext cx="1219200" cy="625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10/02/2012</a:t>
            </a:r>
          </a:p>
        </p:txBody>
      </p:sp>
      <p:sp>
        <p:nvSpPr>
          <p:cNvPr id="2051" name="Slide Number Placeholder 4"/>
          <p:cNvSpPr txBox="1">
            <a:spLocks noGrp="1"/>
          </p:cNvSpPr>
          <p:nvPr/>
        </p:nvSpPr>
        <p:spPr bwMode="auto">
          <a:xfrm>
            <a:off x="3810000" y="6248400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400" dirty="0">
                <a:solidFill>
                  <a:schemeClr val="tx1"/>
                </a:solidFill>
              </a:rPr>
              <a:t>Slide </a:t>
            </a:r>
            <a:fld id="{2F497A32-44D4-4917-BCDE-9AC1B7B319B1}" type="slidenum">
              <a:rPr lang="en-US" altLang="en-US" sz="140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2052" name="Picture 11" descr="tesco-ami-meter-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1" y="1814947"/>
            <a:ext cx="9144000" cy="117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500" b="1" dirty="0">
                <a:solidFill>
                  <a:srgbClr val="2F549D"/>
                </a:solidFill>
              </a:rPr>
              <a:t>CT </a:t>
            </a:r>
            <a:r>
              <a:rPr lang="en-US" altLang="en-US" sz="3500" b="1" dirty="0" smtClean="0">
                <a:solidFill>
                  <a:srgbClr val="2F549D"/>
                </a:solidFill>
              </a:rPr>
              <a:t>Testing:</a:t>
            </a:r>
          </a:p>
          <a:p>
            <a:pPr algn="ctr"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500" b="1" dirty="0" smtClean="0">
                <a:solidFill>
                  <a:srgbClr val="2F549D"/>
                </a:solidFill>
              </a:rPr>
              <a:t>Theory and </a:t>
            </a:r>
            <a:r>
              <a:rPr lang="en-US" altLang="en-US" sz="3500" b="1" dirty="0">
                <a:solidFill>
                  <a:srgbClr val="2F549D"/>
                </a:solidFill>
              </a:rPr>
              <a:t>Practice</a:t>
            </a:r>
          </a:p>
        </p:txBody>
      </p:sp>
      <p:pic>
        <p:nvPicPr>
          <p:cNvPr id="11" name="Picture 2" descr="C:\Users\andrea.koch\Desktop\ncem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563" y="17414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62000" y="4800600"/>
            <a:ext cx="82296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Presented Tom Lawton, TESCO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The Eastern Specialty Company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For North Carolina Electric Meter School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Polyphase</a:t>
            </a: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i="1" dirty="0" smtClean="0">
                <a:solidFill>
                  <a:schemeClr val="bg1"/>
                </a:solidFill>
              </a:rPr>
              <a:t>Tuesday, June 15, 2021 at 3:45 p.m.</a:t>
            </a:r>
            <a:endParaRPr lang="en-US" altLang="en-US" sz="1600" i="1" dirty="0">
              <a:solidFill>
                <a:schemeClr val="bg1"/>
              </a:solidFill>
            </a:endParaRPr>
          </a:p>
        </p:txBody>
      </p:sp>
      <p:pic>
        <p:nvPicPr>
          <p:cNvPr id="14" name="Picture 17" descr="logo_pl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8026"/>
            <a:ext cx="1905000" cy="94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000" b="1" dirty="0"/>
              <a:t>Current Transformers Conceptual Representation</a:t>
            </a:r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85950"/>
            <a:ext cx="33496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271713"/>
            <a:ext cx="5027612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08475"/>
            <a:ext cx="4510087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511675" y="57213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448175" y="1763713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</p:spTree>
    <p:extLst>
      <p:ext uri="{BB962C8B-B14F-4D97-AF65-F5344CB8AC3E}">
        <p14:creationId xmlns:p14="http://schemas.microsoft.com/office/powerpoint/2010/main" val="1094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0" y="16303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0" y="5105400"/>
            <a:ext cx="914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000" dirty="0"/>
              <a:t>For instance, a CT with a 400:5 ratio will produce </a:t>
            </a:r>
            <a:br>
              <a:rPr lang="en-US" altLang="en-US" sz="3000" dirty="0"/>
            </a:br>
            <a:r>
              <a:rPr lang="en-US" altLang="en-US" sz="3000" dirty="0"/>
              <a:t>5A on the secondary, when 400A are applied </a:t>
            </a:r>
            <a:br>
              <a:rPr lang="en-US" altLang="en-US" sz="3000" dirty="0"/>
            </a:br>
            <a:r>
              <a:rPr lang="en-US" altLang="en-US" sz="3000" dirty="0"/>
              <a:t>to the primary.</a:t>
            </a:r>
          </a:p>
        </p:txBody>
      </p:sp>
      <p:pic>
        <p:nvPicPr>
          <p:cNvPr id="9221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Thermal Rating Factor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0" y="2362200"/>
            <a:ext cx="91440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3200" dirty="0"/>
              <a:t>For instance, a RF of 4.0 at 30</a:t>
            </a:r>
            <a:r>
              <a:rPr lang="en-US" altLang="en-US" sz="3200" dirty="0">
                <a:cs typeface="Arial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8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3200" dirty="0">
                <a:cs typeface="Arial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 and Burden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cs typeface="Arial" charset="0"/>
              </a:rPr>
              <a:t>Example:  0.3% @ B0.1, B0.2, B0.5</a:t>
            </a:r>
          </a:p>
          <a:p>
            <a:pPr algn="ctr" eaLnBrk="1" hangingPunct="1"/>
            <a:endParaRPr lang="en-US" altLang="en-US" sz="3200" dirty="0">
              <a:cs typeface="Arial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CT’s – Functions and Terminology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Faceplate</a:t>
            </a:r>
          </a:p>
        </p:txBody>
      </p:sp>
      <p:pic>
        <p:nvPicPr>
          <p:cNvPr id="13316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184400"/>
            <a:ext cx="5600700" cy="42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Transformer-Rated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477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4342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4344" name="Picture 1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Line 17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6" name="Line 18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7" name="Line 19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4349" name="Text Box 25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4350" name="Text Box 26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4353" name="Line 30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4" name="Line 31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 flipV="1">
            <a:off x="43434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6" name="Line 35"/>
          <p:cNvSpPr>
            <a:spLocks noChangeShapeType="1"/>
          </p:cNvSpPr>
          <p:nvPr/>
        </p:nvSpPr>
        <p:spPr bwMode="auto">
          <a:xfrm flipV="1">
            <a:off x="4495800" y="28956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7" name="Line 36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8" name="Line 37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59" name="Line 38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0" name="Line 39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1" name="Line 40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2" name="Line 41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63" name="Text Box 42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4" name="Text Box 43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5" name="Text Box 44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4366" name="Text Box 45"/>
          <p:cNvSpPr txBox="1">
            <a:spLocks noChangeArrowheads="1"/>
          </p:cNvSpPr>
          <p:nvPr/>
        </p:nvSpPr>
        <p:spPr bwMode="auto">
          <a:xfrm>
            <a:off x="4495800" y="5029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4367" name="Text Box 46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Transformer-Rated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49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536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019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457200" y="3175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457200" y="3708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0" y="325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0" y="279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7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 flipV="1">
            <a:off x="4343400" y="28956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 flipV="1">
            <a:off x="4495800" y="2895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4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5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6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8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9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90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91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92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48125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686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352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6390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185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019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392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457200" y="26352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457200" y="31686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12"/>
          <p:cNvSpPr>
            <a:spLocks noChangeShapeType="1"/>
          </p:cNvSpPr>
          <p:nvPr/>
        </p:nvSpPr>
        <p:spPr bwMode="auto">
          <a:xfrm>
            <a:off x="457200" y="3702050"/>
            <a:ext cx="8077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7" name="Text Box 14"/>
          <p:cNvSpPr txBox="1">
            <a:spLocks noChangeArrowheads="1"/>
          </p:cNvSpPr>
          <p:nvPr/>
        </p:nvSpPr>
        <p:spPr bwMode="auto">
          <a:xfrm>
            <a:off x="533400" y="19494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0" y="32448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>
            <a:off x="0" y="2787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7315200" y="20256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6401" name="Line 18"/>
          <p:cNvSpPr>
            <a:spLocks noChangeShapeType="1"/>
          </p:cNvSpPr>
          <p:nvPr/>
        </p:nvSpPr>
        <p:spPr bwMode="auto">
          <a:xfrm flipV="1">
            <a:off x="2971800" y="225425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2" name="Line 19"/>
          <p:cNvSpPr>
            <a:spLocks noChangeShapeType="1"/>
          </p:cNvSpPr>
          <p:nvPr/>
        </p:nvSpPr>
        <p:spPr bwMode="auto">
          <a:xfrm flipV="1">
            <a:off x="3124200" y="225425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3" name="Line 20"/>
          <p:cNvSpPr>
            <a:spLocks noChangeShapeType="1"/>
          </p:cNvSpPr>
          <p:nvPr/>
        </p:nvSpPr>
        <p:spPr bwMode="auto">
          <a:xfrm flipV="1">
            <a:off x="4343400" y="286385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4" name="Line 21"/>
          <p:cNvSpPr>
            <a:spLocks noChangeShapeType="1"/>
          </p:cNvSpPr>
          <p:nvPr/>
        </p:nvSpPr>
        <p:spPr bwMode="auto">
          <a:xfrm flipV="1">
            <a:off x="4495800" y="286385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5" name="Line 22"/>
          <p:cNvSpPr>
            <a:spLocks noChangeShapeType="1"/>
          </p:cNvSpPr>
          <p:nvPr/>
        </p:nvSpPr>
        <p:spPr bwMode="auto">
          <a:xfrm flipV="1">
            <a:off x="5867400" y="339725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6" name="Line 23"/>
          <p:cNvSpPr>
            <a:spLocks noChangeShapeType="1"/>
          </p:cNvSpPr>
          <p:nvPr/>
        </p:nvSpPr>
        <p:spPr bwMode="auto">
          <a:xfrm flipV="1">
            <a:off x="6019800" y="347345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7" name="Line 24"/>
          <p:cNvSpPr>
            <a:spLocks noChangeShapeType="1"/>
          </p:cNvSpPr>
          <p:nvPr/>
        </p:nvSpPr>
        <p:spPr bwMode="auto">
          <a:xfrm flipH="1" flipV="1">
            <a:off x="3124200" y="614045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8" name="Line 25"/>
          <p:cNvSpPr>
            <a:spLocks noChangeShapeType="1"/>
          </p:cNvSpPr>
          <p:nvPr/>
        </p:nvSpPr>
        <p:spPr bwMode="auto">
          <a:xfrm flipH="1" flipV="1">
            <a:off x="2971800" y="6292850"/>
            <a:ext cx="8382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09" name="Line 26"/>
          <p:cNvSpPr>
            <a:spLocks noChangeShapeType="1"/>
          </p:cNvSpPr>
          <p:nvPr/>
        </p:nvSpPr>
        <p:spPr bwMode="auto">
          <a:xfrm flipH="1" flipV="1">
            <a:off x="4800600" y="6140450"/>
            <a:ext cx="1066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0" name="Line 27"/>
          <p:cNvSpPr>
            <a:spLocks noChangeShapeType="1"/>
          </p:cNvSpPr>
          <p:nvPr/>
        </p:nvSpPr>
        <p:spPr bwMode="auto">
          <a:xfrm flipH="1" flipV="1">
            <a:off x="4876800" y="6292850"/>
            <a:ext cx="1143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411" name="Text Box 28"/>
          <p:cNvSpPr txBox="1">
            <a:spLocks noChangeArrowheads="1"/>
          </p:cNvSpPr>
          <p:nvPr/>
        </p:nvSpPr>
        <p:spPr bwMode="auto">
          <a:xfrm>
            <a:off x="3276600" y="22542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2" name="Text Box 29"/>
          <p:cNvSpPr txBox="1">
            <a:spLocks noChangeArrowheads="1"/>
          </p:cNvSpPr>
          <p:nvPr/>
        </p:nvSpPr>
        <p:spPr bwMode="auto">
          <a:xfrm>
            <a:off x="4495800" y="2787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3" name="Text Box 30"/>
          <p:cNvSpPr txBox="1">
            <a:spLocks noChangeArrowheads="1"/>
          </p:cNvSpPr>
          <p:nvPr/>
        </p:nvSpPr>
        <p:spPr bwMode="auto">
          <a:xfrm>
            <a:off x="6019800" y="33210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6414" name="Text Box 31"/>
          <p:cNvSpPr txBox="1">
            <a:spLocks noChangeArrowheads="1"/>
          </p:cNvSpPr>
          <p:nvPr/>
        </p:nvSpPr>
        <p:spPr bwMode="auto">
          <a:xfrm>
            <a:off x="44958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6415" name="Text Box 32"/>
          <p:cNvSpPr txBox="1">
            <a:spLocks noChangeArrowheads="1"/>
          </p:cNvSpPr>
          <p:nvPr/>
        </p:nvSpPr>
        <p:spPr bwMode="auto">
          <a:xfrm>
            <a:off x="3124200" y="499745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6416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305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7" name="Text Box 34"/>
          <p:cNvSpPr txBox="1">
            <a:spLocks noChangeArrowheads="1"/>
          </p:cNvSpPr>
          <p:nvPr/>
        </p:nvSpPr>
        <p:spPr bwMode="auto">
          <a:xfrm>
            <a:off x="5715000" y="4235450"/>
            <a:ext cx="3429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Isolate the Meter</a:t>
            </a:r>
          </a:p>
          <a:p>
            <a:pPr algn="ctr" eaLnBrk="1" hangingPunct="1"/>
            <a:r>
              <a:rPr lang="en-US" altLang="en-US" sz="3200" dirty="0"/>
              <a:t>from the Service</a:t>
            </a:r>
          </a:p>
        </p:txBody>
      </p:sp>
      <p:sp>
        <p:nvSpPr>
          <p:cNvPr id="16418" name="Rectangle 35"/>
          <p:cNvSpPr>
            <a:spLocks noChangeArrowheads="1"/>
          </p:cNvSpPr>
          <p:nvPr/>
        </p:nvSpPr>
        <p:spPr bwMode="auto">
          <a:xfrm>
            <a:off x="228600" y="1981200"/>
            <a:ext cx="8686800" cy="21463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6419" name="Picture 36" descr="test k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92650"/>
            <a:ext cx="19812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0" name="AutoShape 37"/>
          <p:cNvSpPr>
            <a:spLocks noChangeArrowheads="1"/>
          </p:cNvSpPr>
          <p:nvPr/>
        </p:nvSpPr>
        <p:spPr bwMode="auto">
          <a:xfrm rot="-719545">
            <a:off x="1143000" y="4006850"/>
            <a:ext cx="3657600" cy="990600"/>
          </a:xfrm>
          <a:prstGeom prst="curvedDownArrow">
            <a:avLst>
              <a:gd name="adj1" fmla="val 73846"/>
              <a:gd name="adj2" fmla="val 14769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6421" name="Text Box 38"/>
          <p:cNvSpPr txBox="1">
            <a:spLocks noChangeArrowheads="1"/>
          </p:cNvSpPr>
          <p:nvPr/>
        </p:nvSpPr>
        <p:spPr bwMode="auto">
          <a:xfrm>
            <a:off x="3810000" y="5486400"/>
            <a:ext cx="1117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99FF66"/>
                </a:solidFill>
                <a:latin typeface="Wingdings 2" pitchFamily="18" charset="2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42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7414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16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6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0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1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2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35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6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7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7438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7439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7440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132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41" name="Rectangle 35"/>
          <p:cNvSpPr>
            <a:spLocks noChangeArrowheads="1"/>
          </p:cNvSpPr>
          <p:nvPr/>
        </p:nvSpPr>
        <p:spPr bwMode="auto">
          <a:xfrm>
            <a:off x="228600" y="1879600"/>
            <a:ext cx="8686800" cy="2286000"/>
          </a:xfrm>
          <a:prstGeom prst="rect">
            <a:avLst/>
          </a:prstGeom>
          <a:solidFill>
            <a:schemeClr val="bg2">
              <a:alpha val="3882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2209800" y="2108200"/>
            <a:ext cx="44465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600" b="1" dirty="0">
                <a:solidFill>
                  <a:srgbClr val="FF0000"/>
                </a:solidFill>
              </a:rPr>
              <a:t>?   ? 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What we will cover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Magnetization effects and demagnetization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9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54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Meter Testing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4017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1843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32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6019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8440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Line 10"/>
          <p:cNvSpPr>
            <a:spLocks noChangeShapeType="1"/>
          </p:cNvSpPr>
          <p:nvPr/>
        </p:nvSpPr>
        <p:spPr bwMode="auto">
          <a:xfrm>
            <a:off x="457200" y="2565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457200" y="30988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457200" y="363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44" name="Text Box 13"/>
          <p:cNvSpPr txBox="1">
            <a:spLocks noChangeArrowheads="1"/>
          </p:cNvSpPr>
          <p:nvPr/>
        </p:nvSpPr>
        <p:spPr bwMode="auto">
          <a:xfrm>
            <a:off x="0" y="2184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8445" name="Text Box 14"/>
          <p:cNvSpPr txBox="1">
            <a:spLocks noChangeArrowheads="1"/>
          </p:cNvSpPr>
          <p:nvPr/>
        </p:nvSpPr>
        <p:spPr bwMode="auto">
          <a:xfrm>
            <a:off x="533400" y="1879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auto">
          <a:xfrm>
            <a:off x="0" y="317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18447" name="Text Box 16"/>
          <p:cNvSpPr txBox="1">
            <a:spLocks noChangeArrowheads="1"/>
          </p:cNvSpPr>
          <p:nvPr/>
        </p:nvSpPr>
        <p:spPr bwMode="auto">
          <a:xfrm>
            <a:off x="0" y="2717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18448" name="Text Box 17"/>
          <p:cNvSpPr txBox="1">
            <a:spLocks noChangeArrowheads="1"/>
          </p:cNvSpPr>
          <p:nvPr/>
        </p:nvSpPr>
        <p:spPr bwMode="auto">
          <a:xfrm>
            <a:off x="73152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8449" name="Line 18"/>
          <p:cNvSpPr>
            <a:spLocks noChangeShapeType="1"/>
          </p:cNvSpPr>
          <p:nvPr/>
        </p:nvSpPr>
        <p:spPr bwMode="auto">
          <a:xfrm flipV="1">
            <a:off x="2971800" y="2184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0" name="Line 19"/>
          <p:cNvSpPr>
            <a:spLocks noChangeShapeType="1"/>
          </p:cNvSpPr>
          <p:nvPr/>
        </p:nvSpPr>
        <p:spPr bwMode="auto">
          <a:xfrm flipV="1">
            <a:off x="3124200" y="2184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1" name="Line 20"/>
          <p:cNvSpPr>
            <a:spLocks noChangeShapeType="1"/>
          </p:cNvSpPr>
          <p:nvPr/>
        </p:nvSpPr>
        <p:spPr bwMode="auto">
          <a:xfrm flipV="1">
            <a:off x="4343400" y="27940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2" name="Line 21"/>
          <p:cNvSpPr>
            <a:spLocks noChangeShapeType="1"/>
          </p:cNvSpPr>
          <p:nvPr/>
        </p:nvSpPr>
        <p:spPr bwMode="auto">
          <a:xfrm flipV="1">
            <a:off x="4495800" y="27940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3" name="Line 22"/>
          <p:cNvSpPr>
            <a:spLocks noChangeShapeType="1"/>
          </p:cNvSpPr>
          <p:nvPr/>
        </p:nvSpPr>
        <p:spPr bwMode="auto">
          <a:xfrm flipV="1">
            <a:off x="5867400" y="33274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4" name="Line 23"/>
          <p:cNvSpPr>
            <a:spLocks noChangeShapeType="1"/>
          </p:cNvSpPr>
          <p:nvPr/>
        </p:nvSpPr>
        <p:spPr bwMode="auto">
          <a:xfrm flipV="1">
            <a:off x="6019800" y="34036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5" name="Line 24"/>
          <p:cNvSpPr>
            <a:spLocks noChangeShapeType="1"/>
          </p:cNvSpPr>
          <p:nvPr/>
        </p:nvSpPr>
        <p:spPr bwMode="auto">
          <a:xfrm flipH="1" flipV="1">
            <a:off x="3124200" y="607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6" name="Line 25"/>
          <p:cNvSpPr>
            <a:spLocks noChangeShapeType="1"/>
          </p:cNvSpPr>
          <p:nvPr/>
        </p:nvSpPr>
        <p:spPr bwMode="auto">
          <a:xfrm flipH="1" flipV="1">
            <a:off x="2971800" y="62230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7" name="Line 26"/>
          <p:cNvSpPr>
            <a:spLocks noChangeShapeType="1"/>
          </p:cNvSpPr>
          <p:nvPr/>
        </p:nvSpPr>
        <p:spPr bwMode="auto">
          <a:xfrm flipH="1" flipV="1">
            <a:off x="4800600" y="607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8" name="Line 27"/>
          <p:cNvSpPr>
            <a:spLocks noChangeShapeType="1"/>
          </p:cNvSpPr>
          <p:nvPr/>
        </p:nvSpPr>
        <p:spPr bwMode="auto">
          <a:xfrm flipH="1" flipV="1">
            <a:off x="4876800" y="62230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59" name="Text Box 28"/>
          <p:cNvSpPr txBox="1">
            <a:spLocks noChangeArrowheads="1"/>
          </p:cNvSpPr>
          <p:nvPr/>
        </p:nvSpPr>
        <p:spPr bwMode="auto">
          <a:xfrm>
            <a:off x="3276600" y="218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0" name="Text Box 29"/>
          <p:cNvSpPr txBox="1">
            <a:spLocks noChangeArrowheads="1"/>
          </p:cNvSpPr>
          <p:nvPr/>
        </p:nvSpPr>
        <p:spPr bwMode="auto">
          <a:xfrm>
            <a:off x="4495800" y="2717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1" name="Text Box 30"/>
          <p:cNvSpPr txBox="1">
            <a:spLocks noChangeArrowheads="1"/>
          </p:cNvSpPr>
          <p:nvPr/>
        </p:nvSpPr>
        <p:spPr bwMode="auto">
          <a:xfrm>
            <a:off x="6019800" y="325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8462" name="Text Box 31"/>
          <p:cNvSpPr txBox="1">
            <a:spLocks noChangeArrowheads="1"/>
          </p:cNvSpPr>
          <p:nvPr/>
        </p:nvSpPr>
        <p:spPr bwMode="auto">
          <a:xfrm>
            <a:off x="44958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3" name="Text Box 32"/>
          <p:cNvSpPr txBox="1">
            <a:spLocks noChangeArrowheads="1"/>
          </p:cNvSpPr>
          <p:nvPr/>
        </p:nvSpPr>
        <p:spPr bwMode="auto">
          <a:xfrm>
            <a:off x="3124200" y="492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8464" name="Text Box 36"/>
          <p:cNvSpPr txBox="1">
            <a:spLocks noChangeArrowheads="1"/>
          </p:cNvSpPr>
          <p:nvPr/>
        </p:nvSpPr>
        <p:spPr bwMode="auto">
          <a:xfrm>
            <a:off x="0" y="3937000"/>
            <a:ext cx="2895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What if?</a:t>
            </a:r>
          </a:p>
          <a:p>
            <a:pPr algn="ctr" eaLnBrk="1" hangingPunct="1"/>
            <a:r>
              <a:rPr lang="en-US" altLang="en-US" sz="2400" dirty="0"/>
              <a:t>355:5</a:t>
            </a:r>
          </a:p>
          <a:p>
            <a:pPr algn="ctr" eaLnBrk="1" hangingPunct="1"/>
            <a:r>
              <a:rPr lang="en-US" altLang="en-US" sz="2400" dirty="0"/>
              <a:t>405:5</a:t>
            </a:r>
          </a:p>
          <a:p>
            <a:pPr algn="ctr" eaLnBrk="1" hangingPunct="1"/>
            <a:r>
              <a:rPr lang="en-US" altLang="en-US" sz="2400" dirty="0"/>
              <a:t>200:5</a:t>
            </a:r>
          </a:p>
          <a:p>
            <a:pPr algn="ctr" eaLnBrk="1" hangingPunct="1"/>
            <a:r>
              <a:rPr lang="en-US" altLang="en-US" sz="2400" dirty="0"/>
              <a:t>Shorted</a:t>
            </a:r>
          </a:p>
          <a:p>
            <a:pPr algn="ctr" eaLnBrk="1" hangingPunct="1"/>
            <a:r>
              <a:rPr lang="en-US" altLang="en-US" sz="2400" dirty="0"/>
              <a:t>etc.</a:t>
            </a:r>
          </a:p>
        </p:txBody>
      </p:sp>
      <p:sp>
        <p:nvSpPr>
          <p:cNvPr id="18465" name="AutoShape 37"/>
          <p:cNvSpPr>
            <a:spLocks noChangeArrowheads="1"/>
          </p:cNvSpPr>
          <p:nvPr/>
        </p:nvSpPr>
        <p:spPr bwMode="auto">
          <a:xfrm rot="-3041380">
            <a:off x="1238250" y="3079750"/>
            <a:ext cx="1485900" cy="609600"/>
          </a:xfrm>
          <a:prstGeom prst="rightArrow">
            <a:avLst>
              <a:gd name="adj1" fmla="val 50000"/>
              <a:gd name="adj2" fmla="val 609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CT Testing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0" y="15541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CT Testing is Important!</a:t>
            </a:r>
          </a:p>
        </p:txBody>
      </p:sp>
      <p:pic>
        <p:nvPicPr>
          <p:cNvPr id="19460" name="Picture 6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0613"/>
            <a:ext cx="2667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33"/>
          <p:cNvSpPr txBox="1">
            <a:spLocks noChangeArrowheads="1"/>
          </p:cNvSpPr>
          <p:nvPr/>
        </p:nvSpPr>
        <p:spPr bwMode="auto">
          <a:xfrm>
            <a:off x="2819400" y="4951413"/>
            <a:ext cx="37338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correct ratio</a:t>
            </a:r>
          </a:p>
          <a:p>
            <a:pPr algn="ctr" eaLnBrk="1" hangingPunct="1">
              <a:buFontTx/>
              <a:buAutoNum type="arabicParenR"/>
            </a:pPr>
            <a:r>
              <a:rPr lang="en-US" altLang="en-US" sz="2400" dirty="0"/>
              <a:t>Test for functionality at rated burdens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50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1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Ratio Testing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4986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Ratio of Primary Current to Secondary Current</a:t>
            </a:r>
          </a:p>
        </p:txBody>
      </p:sp>
      <p:pic>
        <p:nvPicPr>
          <p:cNvPr id="20486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08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235700" y="49403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488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912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57200" y="2641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0" y="226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33400" y="1955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7315200" y="2032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 flipV="1">
            <a:off x="2971800" y="22606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 flipV="1">
            <a:off x="3124200" y="22606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 flipV="1">
            <a:off x="4343400" y="28702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6" name="Line 21"/>
          <p:cNvSpPr>
            <a:spLocks noChangeShapeType="1"/>
          </p:cNvSpPr>
          <p:nvPr/>
        </p:nvSpPr>
        <p:spPr bwMode="auto">
          <a:xfrm flipV="1">
            <a:off x="4495800" y="28702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7" name="Line 22"/>
          <p:cNvSpPr>
            <a:spLocks noChangeShapeType="1"/>
          </p:cNvSpPr>
          <p:nvPr/>
        </p:nvSpPr>
        <p:spPr bwMode="auto">
          <a:xfrm flipV="1">
            <a:off x="5867400" y="34036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flipV="1">
            <a:off x="6019800" y="34798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99" name="Line 24"/>
          <p:cNvSpPr>
            <a:spLocks noChangeShapeType="1"/>
          </p:cNvSpPr>
          <p:nvPr/>
        </p:nvSpPr>
        <p:spPr bwMode="auto">
          <a:xfrm flipH="1" flipV="1">
            <a:off x="3124200" y="61468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0" name="Line 25"/>
          <p:cNvSpPr>
            <a:spLocks noChangeShapeType="1"/>
          </p:cNvSpPr>
          <p:nvPr/>
        </p:nvSpPr>
        <p:spPr bwMode="auto">
          <a:xfrm flipH="1" flipV="1">
            <a:off x="2971800" y="62992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1" name="Line 26"/>
          <p:cNvSpPr>
            <a:spLocks noChangeShapeType="1"/>
          </p:cNvSpPr>
          <p:nvPr/>
        </p:nvSpPr>
        <p:spPr bwMode="auto">
          <a:xfrm flipH="1" flipV="1">
            <a:off x="4800600" y="61468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2" name="Line 27"/>
          <p:cNvSpPr>
            <a:spLocks noChangeShapeType="1"/>
          </p:cNvSpPr>
          <p:nvPr/>
        </p:nvSpPr>
        <p:spPr bwMode="auto">
          <a:xfrm flipH="1" flipV="1">
            <a:off x="4876800" y="629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503" name="Text Box 28"/>
          <p:cNvSpPr txBox="1">
            <a:spLocks noChangeArrowheads="1"/>
          </p:cNvSpPr>
          <p:nvPr/>
        </p:nvSpPr>
        <p:spPr bwMode="auto">
          <a:xfrm>
            <a:off x="3276600" y="2260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4495800" y="279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6019800" y="3327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44958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20507" name="Text Box 32"/>
          <p:cNvSpPr txBox="1">
            <a:spLocks noChangeArrowheads="1"/>
          </p:cNvSpPr>
          <p:nvPr/>
        </p:nvSpPr>
        <p:spPr bwMode="auto">
          <a:xfrm>
            <a:off x="3124200" y="50038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20508" name="Picture 33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89400"/>
            <a:ext cx="396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9" name="Picture 36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06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0" name="Text Box 37"/>
          <p:cNvSpPr txBox="1">
            <a:spLocks noChangeArrowheads="1"/>
          </p:cNvSpPr>
          <p:nvPr/>
        </p:nvSpPr>
        <p:spPr bwMode="auto">
          <a:xfrm>
            <a:off x="457200" y="53848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20511" name="AutoShape 38"/>
          <p:cNvSpPr>
            <a:spLocks noChangeArrowheads="1"/>
          </p:cNvSpPr>
          <p:nvPr/>
        </p:nvSpPr>
        <p:spPr bwMode="auto">
          <a:xfrm rot="6382513">
            <a:off x="965200" y="44958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12" name="AutoShape 39"/>
          <p:cNvSpPr>
            <a:spLocks noChangeArrowheads="1"/>
          </p:cNvSpPr>
          <p:nvPr/>
        </p:nvSpPr>
        <p:spPr bwMode="auto">
          <a:xfrm rot="9410818">
            <a:off x="2438400" y="49276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1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327400"/>
            <a:ext cx="170021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2150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2151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16" name="Text Box 34"/>
          <p:cNvSpPr txBox="1">
            <a:spLocks noChangeArrowheads="1"/>
          </p:cNvSpPr>
          <p:nvPr/>
        </p:nvSpPr>
        <p:spPr bwMode="auto">
          <a:xfrm>
            <a:off x="4724400" y="3343275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2151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902075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114800"/>
            <a:ext cx="168275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pic>
        <p:nvPicPr>
          <p:cNvPr id="22531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1816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7"/>
          <p:cNvSpPr txBox="1">
            <a:spLocks noChangeArrowheads="1"/>
          </p:cNvSpPr>
          <p:nvPr/>
        </p:nvSpPr>
        <p:spPr bwMode="auto">
          <a:xfrm>
            <a:off x="0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3556" name="Text Box 13"/>
          <p:cNvSpPr txBox="1">
            <a:spLocks noChangeArrowheads="1"/>
          </p:cNvSpPr>
          <p:nvPr/>
        </p:nvSpPr>
        <p:spPr bwMode="auto">
          <a:xfrm>
            <a:off x="3505200" y="2662238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2355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609600" y="59388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559" name="AutoShape 17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1443038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505200" y="2662238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2458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Oval 7"/>
          <p:cNvSpPr>
            <a:spLocks noChangeArrowheads="1"/>
          </p:cNvSpPr>
          <p:nvPr/>
        </p:nvSpPr>
        <p:spPr bwMode="auto">
          <a:xfrm>
            <a:off x="609600" y="5938838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583" name="AutoShape 8"/>
          <p:cNvSpPr>
            <a:spLocks noChangeArrowheads="1"/>
          </p:cNvSpPr>
          <p:nvPr/>
        </p:nvSpPr>
        <p:spPr bwMode="auto">
          <a:xfrm rot="-2756168">
            <a:off x="-158750" y="3079750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graphicFrame>
        <p:nvGraphicFramePr>
          <p:cNvPr id="25603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2700338"/>
          <a:ext cx="5410200" cy="370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3" name="Chart" r:id="rId3" imgW="3829111" imgH="2619435" progId="Excel.Chart.8">
                  <p:embed/>
                </p:oleObj>
              </mc:Choice>
              <mc:Fallback>
                <p:oleObj name="Chart" r:id="rId3" imgW="3829111" imgH="2619435" progId="Excel.Char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00338"/>
                        <a:ext cx="5410200" cy="370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0" y="1557338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943600" y="2090738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2"/>
          </p:nvPr>
        </p:nvGraphicFramePr>
        <p:xfrm>
          <a:off x="5791200" y="3386138"/>
          <a:ext cx="2819400" cy="2697164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4540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Burden Testing</a:t>
            </a:r>
          </a:p>
        </p:txBody>
      </p:sp>
      <p:graphicFrame>
        <p:nvGraphicFramePr>
          <p:cNvPr id="26627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" y="2286000"/>
          <a:ext cx="57150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Chart" r:id="rId3" imgW="5886331" imgH="4219602" progId="Excel.Chart.8">
                  <p:embed/>
                </p:oleObj>
              </mc:Choice>
              <mc:Fallback>
                <p:oleObj name="Chart" r:id="rId3" imgW="5886331" imgH="4219602" progId="Excel.Chart.8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0"/>
                        <a:ext cx="57150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43600" y="20574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2971800" y="2590800"/>
            <a:ext cx="2971800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At 0.5Ohms of Burden</a:t>
            </a:r>
          </a:p>
          <a:p>
            <a:pPr algn="ctr" eaLnBrk="1" hangingPunct="1"/>
            <a:r>
              <a:rPr lang="en-US" altLang="en-US" sz="2000" dirty="0"/>
              <a:t>the secondary current is still at 4.990A – Less than 0.3% change – Good CT!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 rot="-3052644">
            <a:off x="3009900" y="422910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2"/>
          </p:nvPr>
        </p:nvGraphicFramePr>
        <p:xfrm>
          <a:off x="6096000" y="3581400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Analog Testing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Application of Burden and Calculation</a:t>
            </a:r>
          </a:p>
        </p:txBody>
      </p:sp>
      <p:sp>
        <p:nvSpPr>
          <p:cNvPr id="27652" name="Text Box 44"/>
          <p:cNvSpPr txBox="1">
            <a:spLocks noChangeArrowheads="1"/>
          </p:cNvSpPr>
          <p:nvPr/>
        </p:nvSpPr>
        <p:spPr bwMode="auto">
          <a:xfrm>
            <a:off x="4267200" y="373380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Manual reading of initial and post-burden secondary currents</a:t>
            </a:r>
          </a:p>
        </p:txBody>
      </p:sp>
      <p:pic>
        <p:nvPicPr>
          <p:cNvPr id="27653" name="Picture 46" descr="1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37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Shop Testing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4058547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New Transformers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Manufacturer’s tests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Utility tests</a:t>
            </a:r>
          </a:p>
        </p:txBody>
      </p:sp>
      <p:pic>
        <p:nvPicPr>
          <p:cNvPr id="2" name="Picture 2" descr="P:\Tesco\Marketing DO NOT MOVE THIS FOLDER\Product images\KNOPP\National Grid 2021\20210225_145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47" y="3124200"/>
            <a:ext cx="45974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1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 results are not immediately </a:t>
            </a:r>
            <a:r>
              <a:rPr lang="en-US" altLang="en-US" sz="2800" dirty="0" smtClean="0"/>
              <a:t>intuitive.</a:t>
            </a:r>
            <a:endParaRPr lang="en-US" altLang="en-US" sz="2800" dirty="0"/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Some analysis and interpretation is need.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What do all these mS values mean?</a:t>
            </a:r>
          </a:p>
        </p:txBody>
      </p:sp>
    </p:spTree>
    <p:extLst>
      <p:ext uri="{BB962C8B-B14F-4D97-AF65-F5344CB8AC3E}">
        <p14:creationId xmlns:p14="http://schemas.microsoft.com/office/powerpoint/2010/main" val="15063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What is Admittance?</a:t>
            </a:r>
          </a:p>
          <a:p>
            <a:pPr algn="ctr" eaLnBrk="1" hangingPunct="1"/>
            <a:r>
              <a:rPr lang="en-US" altLang="en-US" sz="2800" dirty="0" smtClean="0"/>
              <a:t>Measured </a:t>
            </a:r>
            <a:r>
              <a:rPr lang="en-US" altLang="en-US" sz="2800" dirty="0"/>
              <a:t>in units of MiliSiemens (mS)</a:t>
            </a:r>
          </a:p>
          <a:p>
            <a:pPr algn="ctr" eaLnBrk="1" hangingPunct="1"/>
            <a:r>
              <a:rPr lang="en-US" altLang="en-US" sz="2800" dirty="0"/>
              <a:t>Admittance is the inverse of impedance.</a:t>
            </a:r>
          </a:p>
          <a:p>
            <a:pPr algn="ctr" eaLnBrk="1" hangingPunct="1"/>
            <a:r>
              <a:rPr lang="en-US" altLang="en-US" sz="2800" dirty="0"/>
              <a:t>Impedance is the opposition to current.</a:t>
            </a:r>
          </a:p>
          <a:p>
            <a:pPr algn="ctr" eaLnBrk="1" hangingPunct="1"/>
            <a:r>
              <a:rPr lang="en-US" altLang="en-US" sz="2800" dirty="0"/>
              <a:t>Therefore, admittance testing measures the overall “health” of the secondary loop of the CT.</a:t>
            </a:r>
          </a:p>
          <a:p>
            <a:pPr algn="ctr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845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828800"/>
            <a:ext cx="91440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algn="ctr" eaLnBrk="1" hangingPunct="1"/>
            <a:r>
              <a:rPr lang="en-US" altLang="en-US" sz="2800" dirty="0"/>
              <a:t>The resulting current is measured.</a:t>
            </a:r>
          </a:p>
          <a:p>
            <a:pPr algn="ctr" eaLnBrk="1" hangingPunct="1"/>
            <a:r>
              <a:rPr lang="en-US" altLang="en-US" sz="2800" dirty="0"/>
              <a:t>The voltage of the initial signal is known.</a:t>
            </a:r>
          </a:p>
          <a:p>
            <a:pPr algn="ctr" eaLnBrk="1" hangingPunct="1"/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98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Admittance Testing</a:t>
            </a:r>
            <a:endParaRPr lang="en-US" sz="36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057400"/>
            <a:ext cx="52578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4950" y="230505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0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De-magnetization</a:t>
            </a:r>
            <a:endParaRPr lang="en-US" sz="36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47800"/>
            <a:ext cx="9144000" cy="446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CT’s can become </a:t>
            </a:r>
            <a:r>
              <a:rPr lang="en-US" altLang="en-US" sz="2400" dirty="0" smtClean="0"/>
              <a:t>magnetized, </a:t>
            </a:r>
            <a:r>
              <a:rPr lang="en-US" altLang="en-US" sz="2400" dirty="0"/>
              <a:t>due to a number of reasons, including leaving the shorting clip open, near lightning strikes, and harmonic content.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sz="2400" dirty="0"/>
              <a:t>CT’s can be </a:t>
            </a:r>
            <a:r>
              <a:rPr lang="en-US" altLang="en-US" sz="2400" dirty="0" smtClean="0"/>
              <a:t>demagnetized </a:t>
            </a:r>
            <a:r>
              <a:rPr lang="en-US" altLang="en-US" sz="2400" dirty="0"/>
              <a:t>by slowly and smoothly increasing the secondary resistance until saturation occurs, and then slowly and smoothly decreasing the secondary resistance.</a:t>
            </a:r>
          </a:p>
          <a:p>
            <a:pPr algn="ctr" eaLnBrk="1" hangingPunct="1"/>
            <a:endParaRPr lang="en-US" altLang="en-US" sz="1200" dirty="0"/>
          </a:p>
          <a:p>
            <a:pPr algn="ctr" eaLnBrk="1" hangingPunct="1"/>
            <a:r>
              <a:rPr lang="en-US" altLang="en-US" sz="2400" dirty="0"/>
              <a:t>A resistance that will cause a secondary current reduction of 65% to 75% will typically put the CT into saturation</a:t>
            </a:r>
            <a:r>
              <a:rPr lang="en-US" altLang="en-US" sz="2400" dirty="0" smtClean="0"/>
              <a:t>.</a:t>
            </a:r>
            <a:endParaRPr lang="en-US" altLang="en-US" sz="1200" dirty="0" smtClean="0"/>
          </a:p>
          <a:p>
            <a:pPr algn="ctr" eaLnBrk="1" hangingPunct="1"/>
            <a:endParaRPr lang="en-US" altLang="en-US" sz="2400" dirty="0"/>
          </a:p>
          <a:p>
            <a:pPr algn="ctr" eaLnBrk="1" hangingPunct="1"/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074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What we covered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7342075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Why do we test CT’s?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Shop testing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How to read and interpret a transformer face plate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Types of field tests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Magnetization effects and demagnetization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117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 anchor="ctr"/>
          <a:lstStyle/>
          <a:p>
            <a:pPr algn="l" eaLnBrk="1" hangingPunct="1"/>
            <a:r>
              <a:rPr lang="en-US" alt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Questions and Discussion</a:t>
            </a:r>
            <a:r>
              <a:rPr lang="en-US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Tom Lawton</a:t>
            </a:r>
          </a:p>
          <a:p>
            <a:pPr algn="ctr" eaLnBrk="1" hangingPunct="1">
              <a:buFontTx/>
              <a:buNone/>
            </a:pPr>
            <a:r>
              <a:rPr lang="en-US" alt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om.lawton@tescometering.com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TESCO – The Eastern Specialty Company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215-228-0500</a:t>
            </a:r>
            <a:endParaRPr lang="en-US" alt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presentation can also be found under Meter Conferences and Schools on the TESCO website: 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 smtClean="0">
              <a:solidFill>
                <a:srgbClr val="CC3300"/>
              </a:solidFill>
            </a:endParaRPr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14400" y="5757862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F549D"/>
                </a:solidFill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23536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Self-Contained vs. Transformer-Rated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554163"/>
            <a:ext cx="8172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/>
              <a:t>1S, 2S, 3S, 4S, 9S, 12S, 16S, 45S, etc., etc.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209800" y="2133600"/>
            <a:ext cx="4289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dirty="0"/>
              <a:t>What’s the Difference?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0" y="2895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Different Forms for Different Services and Applications</a:t>
            </a:r>
          </a:p>
        </p:txBody>
      </p:sp>
      <p:pic>
        <p:nvPicPr>
          <p:cNvPr id="3078" name="Picture 9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12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581400"/>
            <a:ext cx="23129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1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209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12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2971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9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 smtClean="0">
                <a:solidFill>
                  <a:schemeClr val="bg1"/>
                </a:solidFill>
                <a:latin typeface="Arial" charset="0"/>
              </a:rPr>
              <a:t>Self-Contained vs. Transformer-Rated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0" y="1758950"/>
            <a:ext cx="91440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Self-Contained</a:t>
            </a:r>
            <a:endParaRPr lang="en-US" altLang="en-US" sz="3200" dirty="0"/>
          </a:p>
          <a:p>
            <a:pPr algn="ctr" eaLnBrk="1" hangingPunct="1"/>
            <a:r>
              <a:rPr lang="en-US" altLang="en-US" sz="3200" dirty="0"/>
              <a:t>(direct)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0" y="3435350"/>
            <a:ext cx="9144000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 smtClean="0"/>
              <a:t>Transformer-Rated</a:t>
            </a:r>
            <a:endParaRPr lang="en-US" altLang="en-US" sz="3200" dirty="0"/>
          </a:p>
          <a:p>
            <a:pPr algn="ctr" eaLnBrk="1" hangingPunct="1"/>
            <a:r>
              <a:rPr lang="en-US" altLang="en-US" sz="3200" dirty="0"/>
              <a:t>(indirect)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8553"/>
            <a:ext cx="2209800" cy="261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Self-Contained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447800" y="1682750"/>
            <a:ext cx="6553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3200" dirty="0"/>
              <a:t>Primarily Residential</a:t>
            </a:r>
          </a:p>
          <a:p>
            <a:pPr algn="r" eaLnBrk="1" hangingPunct="1"/>
            <a:r>
              <a:rPr lang="en-US" altLang="en-US" sz="3200" dirty="0"/>
              <a:t>(1S, 2S, 12S)</a:t>
            </a:r>
          </a:p>
        </p:txBody>
      </p:sp>
      <p:pic>
        <p:nvPicPr>
          <p:cNvPr id="5125" name="Picture 6" descr="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5240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Freeform 8"/>
          <p:cNvSpPr>
            <a:spLocks/>
          </p:cNvSpPr>
          <p:nvPr/>
        </p:nvSpPr>
        <p:spPr bwMode="auto">
          <a:xfrm>
            <a:off x="2895600" y="2438400"/>
            <a:ext cx="3276600" cy="3365500"/>
          </a:xfrm>
          <a:custGeom>
            <a:avLst/>
            <a:gdLst>
              <a:gd name="T0" fmla="*/ 2147483647 w 2064"/>
              <a:gd name="T1" fmla="*/ 0 h 2120"/>
              <a:gd name="T2" fmla="*/ 2147483647 w 2064"/>
              <a:gd name="T3" fmla="*/ 2147483647 h 2120"/>
              <a:gd name="T4" fmla="*/ 2147483647 w 2064"/>
              <a:gd name="T5" fmla="*/ 2147483647 h 2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819400" y="3657600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Low Current</a:t>
            </a:r>
          </a:p>
          <a:p>
            <a:pPr algn="ctr" eaLnBrk="1" hangingPunct="1"/>
            <a:r>
              <a:rPr lang="en-US" altLang="en-US" sz="2400" dirty="0"/>
              <a:t>Example: 100A</a:t>
            </a:r>
          </a:p>
        </p:txBody>
      </p:sp>
      <p:pic>
        <p:nvPicPr>
          <p:cNvPr id="166922" name="Picture 10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7680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Transformer-Rated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0" y="169545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  <a:p>
            <a:pPr algn="ctr" eaLnBrk="1" hangingPunct="1"/>
            <a:r>
              <a:rPr lang="en-US" altLang="en-US" sz="3200" dirty="0"/>
              <a:t>(9S, 16S)</a:t>
            </a:r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304800" y="2762250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High Current</a:t>
            </a:r>
          </a:p>
          <a:p>
            <a:pPr algn="ctr" eaLnBrk="1" hangingPunct="1"/>
            <a:r>
              <a:rPr lang="en-US" altLang="en-US" sz="2400" dirty="0"/>
              <a:t>Example: 400A</a:t>
            </a:r>
          </a:p>
        </p:txBody>
      </p:sp>
      <p:pic>
        <p:nvPicPr>
          <p:cNvPr id="6149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3250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0" descr="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29565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Freeform 29"/>
          <p:cNvSpPr>
            <a:spLocks/>
          </p:cNvSpPr>
          <p:nvPr/>
        </p:nvSpPr>
        <p:spPr bwMode="auto">
          <a:xfrm>
            <a:off x="1905000" y="37528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2" name="Freeform 30"/>
          <p:cNvSpPr>
            <a:spLocks/>
          </p:cNvSpPr>
          <p:nvPr/>
        </p:nvSpPr>
        <p:spPr bwMode="auto">
          <a:xfrm>
            <a:off x="1905000" y="40576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3" name="Freeform 31"/>
          <p:cNvSpPr>
            <a:spLocks/>
          </p:cNvSpPr>
          <p:nvPr/>
        </p:nvSpPr>
        <p:spPr bwMode="auto">
          <a:xfrm>
            <a:off x="1905000" y="3905250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67944" name="Picture 8" descr="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76650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72" name="AutoShape 36"/>
          <p:cNvSpPr>
            <a:spLocks noChangeArrowheads="1"/>
          </p:cNvSpPr>
          <p:nvPr/>
        </p:nvSpPr>
        <p:spPr bwMode="auto">
          <a:xfrm>
            <a:off x="3352800" y="3219450"/>
            <a:ext cx="2133600" cy="2057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What is a CT?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“A </a:t>
            </a:r>
            <a:r>
              <a:rPr lang="en-US" altLang="en-US" sz="2400" b="1" dirty="0"/>
              <a:t>current transformer</a:t>
            </a:r>
            <a:r>
              <a:rPr lang="en-US" altLang="en-US" sz="2400" dirty="0"/>
              <a:t> (</a:t>
            </a:r>
            <a:r>
              <a:rPr lang="en-US" altLang="en-US" sz="2400" b="1" dirty="0"/>
              <a:t>CT</a:t>
            </a:r>
            <a:r>
              <a:rPr lang="en-US" altLang="en-US" sz="2400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sz="2400" b="1" dirty="0"/>
              <a:t>instrument transformers</a:t>
            </a:r>
            <a:r>
              <a:rPr lang="en-US" altLang="en-US" sz="2400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sz="2400" dirty="0">
                <a:hlinkClick r:id="rId2" tooltip="Protective relay"/>
              </a:rPr>
              <a:t>protective relays</a:t>
            </a:r>
            <a:r>
              <a:rPr lang="en-US" altLang="en-US" sz="2400" dirty="0"/>
              <a:t> in the </a:t>
            </a:r>
            <a:r>
              <a:rPr lang="en-US" altLang="en-US" sz="2400" dirty="0">
                <a:hlinkClick r:id="rId3" tooltip="Electrical power industry"/>
              </a:rPr>
              <a:t>electrical power industry</a:t>
            </a:r>
            <a:r>
              <a:rPr lang="en-US" altLang="en-US" sz="2400" dirty="0"/>
              <a:t>.” - Wikipedia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2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0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6" descr="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32125"/>
            <a:ext cx="24780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600" b="1" dirty="0" smtClean="0">
                <a:solidFill>
                  <a:schemeClr val="bg1"/>
                </a:solidFill>
                <a:latin typeface="Arial" charset="0"/>
              </a:rPr>
              <a:t>Transformer-Rated</a:t>
            </a: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0" y="1508125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/>
              <a:t>Primarily Commercial/Industrial</a:t>
            </a:r>
          </a:p>
          <a:p>
            <a:pPr algn="ctr" eaLnBrk="1" hangingPunct="1"/>
            <a:r>
              <a:rPr lang="en-US" altLang="en-US" sz="3200" dirty="0"/>
              <a:t>(9S, 16S)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04800" y="2574925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Relatively High Current</a:t>
            </a:r>
          </a:p>
          <a:p>
            <a:pPr algn="ctr" eaLnBrk="1" hangingPunct="1"/>
            <a:r>
              <a:rPr lang="en-US" altLang="en-US" sz="2400" dirty="0"/>
              <a:t>Example: 400A</a:t>
            </a:r>
          </a:p>
        </p:txBody>
      </p:sp>
      <p:pic>
        <p:nvPicPr>
          <p:cNvPr id="7175" name="Picture 5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108325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60725"/>
            <a:ext cx="15970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Freeform 9"/>
          <p:cNvSpPr>
            <a:spLocks/>
          </p:cNvSpPr>
          <p:nvPr/>
        </p:nvSpPr>
        <p:spPr bwMode="auto">
          <a:xfrm>
            <a:off x="1905000" y="35655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79" name="Freeform 10"/>
          <p:cNvSpPr>
            <a:spLocks/>
          </p:cNvSpPr>
          <p:nvPr/>
        </p:nvSpPr>
        <p:spPr bwMode="auto">
          <a:xfrm>
            <a:off x="1905000" y="38703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0" name="Freeform 11"/>
          <p:cNvSpPr>
            <a:spLocks/>
          </p:cNvSpPr>
          <p:nvPr/>
        </p:nvSpPr>
        <p:spPr bwMode="auto">
          <a:xfrm>
            <a:off x="1905000" y="3717925"/>
            <a:ext cx="4648200" cy="317500"/>
          </a:xfrm>
          <a:custGeom>
            <a:avLst/>
            <a:gdLst>
              <a:gd name="T0" fmla="*/ 0 w 2928"/>
              <a:gd name="T1" fmla="*/ 0 h 200"/>
              <a:gd name="T2" fmla="*/ 2147483647 w 2928"/>
              <a:gd name="T3" fmla="*/ 2147483647 h 200"/>
              <a:gd name="T4" fmla="*/ 2147483647 w 2928"/>
              <a:gd name="T5" fmla="*/ 2147483647 h 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1" name="Freeform 12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2" name="Freeform 13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4495800" y="4632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400:5</a:t>
            </a:r>
          </a:p>
        </p:txBody>
      </p:sp>
      <p:pic>
        <p:nvPicPr>
          <p:cNvPr id="7184" name="Picture 17" descr="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9125"/>
            <a:ext cx="1155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Freeform 18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6" name="Freeform 19"/>
          <p:cNvSpPr>
            <a:spLocks/>
          </p:cNvSpPr>
          <p:nvPr/>
        </p:nvSpPr>
        <p:spPr bwMode="auto">
          <a:xfrm>
            <a:off x="38862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7" name="Freeform 21"/>
          <p:cNvSpPr>
            <a:spLocks/>
          </p:cNvSpPr>
          <p:nvPr/>
        </p:nvSpPr>
        <p:spPr bwMode="auto">
          <a:xfrm>
            <a:off x="3733800" y="4632325"/>
            <a:ext cx="406400" cy="1447800"/>
          </a:xfrm>
          <a:custGeom>
            <a:avLst/>
            <a:gdLst>
              <a:gd name="T0" fmla="*/ 2147483647 w 256"/>
              <a:gd name="T1" fmla="*/ 0 h 912"/>
              <a:gd name="T2" fmla="*/ 2147483647 w 256"/>
              <a:gd name="T3" fmla="*/ 2147483647 h 912"/>
              <a:gd name="T4" fmla="*/ 2147483647 w 256"/>
              <a:gd name="T5" fmla="*/ 2147483647 h 9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912">
                <a:moveTo>
                  <a:pt x="112" y="0"/>
                </a:moveTo>
                <a:cubicBezTo>
                  <a:pt x="56" y="140"/>
                  <a:pt x="0" y="280"/>
                  <a:pt x="16" y="432"/>
                </a:cubicBezTo>
                <a:cubicBezTo>
                  <a:pt x="32" y="584"/>
                  <a:pt x="256" y="856"/>
                  <a:pt x="208" y="91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188" name="Text Box 15"/>
          <p:cNvSpPr txBox="1">
            <a:spLocks noChangeArrowheads="1"/>
          </p:cNvSpPr>
          <p:nvPr/>
        </p:nvSpPr>
        <p:spPr bwMode="auto">
          <a:xfrm>
            <a:off x="3200400" y="5775325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1102</Words>
  <Application>Microsoft Office PowerPoint</Application>
  <PresentationFormat>On-screen Show (4:3)</PresentationFormat>
  <Paragraphs>282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Times New Roman</vt:lpstr>
      <vt:lpstr>AvantGarde</vt:lpstr>
      <vt:lpstr>Wingdings 2</vt:lpstr>
      <vt:lpstr>Default Design</vt:lpstr>
      <vt:lpstr>Chart</vt:lpstr>
      <vt:lpstr>PowerPoint Presentation</vt:lpstr>
      <vt:lpstr>What we will cover</vt:lpstr>
      <vt:lpstr>Shop Testing</vt:lpstr>
      <vt:lpstr>Self-Contained vs. Transformer-Rated</vt:lpstr>
      <vt:lpstr>Self-Contained vs. Transformer-Rated</vt:lpstr>
      <vt:lpstr>Self-Contained</vt:lpstr>
      <vt:lpstr>Transformer-Rated</vt:lpstr>
      <vt:lpstr>What is a CT?</vt:lpstr>
      <vt:lpstr>Transformer-Rated</vt:lpstr>
      <vt:lpstr>Current Transformers Conceptual Representation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CT’s – Functions and Terminology</vt:lpstr>
      <vt:lpstr>Transformer-Rated</vt:lpstr>
      <vt:lpstr>Transformer-Rated</vt:lpstr>
      <vt:lpstr>Meter Testing</vt:lpstr>
      <vt:lpstr>Meter Testing</vt:lpstr>
      <vt:lpstr>Meter Testing</vt:lpstr>
      <vt:lpstr>CT Testing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Analog Testing</vt:lpstr>
      <vt:lpstr>Admittance Testing</vt:lpstr>
      <vt:lpstr>Admittance Testing</vt:lpstr>
      <vt:lpstr>Admittance Testing</vt:lpstr>
      <vt:lpstr>Admittance Testing</vt:lpstr>
      <vt:lpstr>De-magnetization</vt:lpstr>
      <vt:lpstr>What we covered</vt:lpstr>
      <vt:lpstr>              Questions and Discussion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Andrea Koch</cp:lastModifiedBy>
  <cp:revision>92</cp:revision>
  <cp:lastPrinted>2021-06-11T15:55:20Z</cp:lastPrinted>
  <dcterms:created xsi:type="dcterms:W3CDTF">2004-03-09T01:40:14Z</dcterms:created>
  <dcterms:modified xsi:type="dcterms:W3CDTF">2021-06-11T15:55:59Z</dcterms:modified>
</cp:coreProperties>
</file>