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
  </p:notesMasterIdLst>
  <p:sldIdLst>
    <p:sldId id="256" r:id="rId2"/>
    <p:sldId id="257" r:id="rId3"/>
    <p:sldId id="286" r:id="rId4"/>
    <p:sldId id="289" r:id="rId5"/>
    <p:sldId id="276" r:id="rId6"/>
    <p:sldId id="295" r:id="rId7"/>
    <p:sldId id="273" r:id="rId8"/>
    <p:sldId id="293" r:id="rId9"/>
    <p:sldId id="288" r:id="rId10"/>
    <p:sldId id="274" r:id="rId11"/>
    <p:sldId id="29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49D"/>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6" autoAdjust="0"/>
    <p:restoredTop sz="9466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9035EB-73AA-4F49-AA21-6903F198A2F3}" type="slidenum">
              <a:rPr lang="en-US"/>
              <a:pPr>
                <a:defRPr/>
              </a:pPr>
              <a:t>‹#›</a:t>
            </a:fld>
            <a:endParaRPr lang="en-US" dirty="0"/>
          </a:p>
        </p:txBody>
      </p:sp>
    </p:spTree>
    <p:extLst>
      <p:ext uri="{BB962C8B-B14F-4D97-AF65-F5344CB8AC3E}">
        <p14:creationId xmlns:p14="http://schemas.microsoft.com/office/powerpoint/2010/main" val="121235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A342B-48F2-4C50-A4FC-985F4F313B65}" type="slidenum">
              <a:rPr lang="en-US" altLang="en-US" smtClean="0"/>
              <a:pPr eaLnBrk="1" hangingPunct="1">
                <a:spcBef>
                  <a:spcPct val="0"/>
                </a:spcBef>
              </a:pPr>
              <a:t>1</a:t>
            </a:fld>
            <a:endParaRPr lang="en-US" alt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3017F9-9EA2-4BBF-BFD1-7957A2CDCFF2}" type="slidenum">
              <a:rPr lang="en-US" altLang="en-US" smtClean="0"/>
              <a:pPr eaLnBrk="1" hangingPunct="1">
                <a:spcBef>
                  <a:spcPct val="0"/>
                </a:spcBef>
              </a:pPr>
              <a:t>10</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11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2</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3</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4</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F04E5F-4CF7-4D81-9263-A19F7AB2771E}" type="slidenum">
              <a:rPr lang="en-US" altLang="en-US" smtClean="0"/>
              <a:pPr eaLnBrk="1" hangingPunct="1">
                <a:spcBef>
                  <a:spcPct val="0"/>
                </a:spcBef>
              </a:pPr>
              <a:t>5</a:t>
            </a:fld>
            <a:endParaRPr lang="en-US" altLang="en-US"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6</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7</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8</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9</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713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211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994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042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497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
          <p:cNvSpPr txBox="1">
            <a:spLocks noChangeArrowheads="1"/>
          </p:cNvSpPr>
          <p:nvPr userDrawn="1"/>
        </p:nvSpPr>
        <p:spPr bwMode="auto">
          <a:xfrm>
            <a:off x="8458200" y="636905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D072A63-E3D2-4DBD-9C92-63624F2AD87C}" type="slidenum">
              <a:rPr lang="en-US" altLang="en-US" smtClean="0"/>
              <a:pPr eaLnBrk="1" hangingPunct="1">
                <a:defRPr/>
              </a:pPr>
              <a:t>‹#›</a:t>
            </a:fld>
            <a:endParaRPr lang="en-US" altLang="en-US"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2"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4" name="Text Box 4"/>
          <p:cNvSpPr txBox="1">
            <a:spLocks noChangeArrowheads="1"/>
          </p:cNvSpPr>
          <p:nvPr/>
        </p:nvSpPr>
        <p:spPr bwMode="auto">
          <a:xfrm>
            <a:off x="2209797" y="1637437"/>
            <a:ext cx="485384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sz="3500" b="1" dirty="0">
                <a:solidFill>
                  <a:srgbClr val="2F549D"/>
                </a:solidFill>
              </a:rPr>
              <a:t>Asset and Inventory Management in the </a:t>
            </a:r>
            <a:r>
              <a:rPr lang="en-US" sz="3500" b="1" dirty="0">
                <a:solidFill>
                  <a:srgbClr val="2F549D"/>
                </a:solidFill>
              </a:rPr>
              <a:t>IoT</a:t>
            </a:r>
            <a:r>
              <a:rPr lang="en-US" sz="3500" b="1" dirty="0">
                <a:solidFill>
                  <a:srgbClr val="2F549D"/>
                </a:solidFill>
              </a:rPr>
              <a:t> Utility 2.0 World</a:t>
            </a:r>
          </a:p>
        </p:txBody>
      </p:sp>
      <p:pic>
        <p:nvPicPr>
          <p:cNvPr id="205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125" y="1911350"/>
            <a:ext cx="1981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762000" y="4800600"/>
            <a:ext cx="82296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Presented by Perry Lawton, </a:t>
            </a:r>
            <a:r>
              <a:rPr lang="en-US" altLang="en-US" sz="2400" dirty="0" smtClean="0">
                <a:solidFill>
                  <a:schemeClr val="bg1"/>
                </a:solidFill>
              </a:rPr>
              <a:t>TESCO</a:t>
            </a:r>
            <a:endParaRPr lang="en-US" altLang="en-US" sz="2400" dirty="0">
              <a:solidFill>
                <a:schemeClr val="bg1"/>
              </a:solidFill>
            </a:endParaRPr>
          </a:p>
          <a:p>
            <a:pPr algn="r" eaLnBrk="1" hangingPunct="1">
              <a:spcBef>
                <a:spcPct val="0"/>
              </a:spcBef>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Management</a:t>
            </a:r>
          </a:p>
          <a:p>
            <a:pPr algn="r" eaLnBrk="1" hangingPunct="1">
              <a:spcBef>
                <a:spcPct val="0"/>
              </a:spcBef>
              <a:spcAft>
                <a:spcPts val="0"/>
              </a:spcAft>
              <a:buFontTx/>
              <a:buNone/>
            </a:pPr>
            <a:r>
              <a:rPr lang="en-US" altLang="en-US" sz="1600" i="1" dirty="0" smtClean="0">
                <a:solidFill>
                  <a:schemeClr val="bg1"/>
                </a:solidFill>
              </a:rPr>
              <a:t>Wednesday, June 16, 2021 at 11:15 </a:t>
            </a:r>
            <a:r>
              <a:rPr lang="en-US" altLang="en-US" sz="1600" i="1" dirty="0">
                <a:solidFill>
                  <a:schemeClr val="bg1"/>
                </a:solidFill>
              </a:rPr>
              <a:t>a</a:t>
            </a:r>
            <a:r>
              <a:rPr lang="en-US" altLang="en-US" sz="1600" i="1" dirty="0" smtClean="0">
                <a:solidFill>
                  <a:schemeClr val="bg1"/>
                </a:solidFill>
              </a:rPr>
              <a:t>.m.</a:t>
            </a:r>
            <a:endParaRPr lang="en-US" altLang="en-US" sz="1600" i="1" dirty="0">
              <a:solidFill>
                <a:schemeClr val="bg1"/>
              </a:solidFill>
            </a:endParaRPr>
          </a:p>
        </p:txBody>
      </p:sp>
      <p:pic>
        <p:nvPicPr>
          <p:cNvPr id="10"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80022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Market the Right Message</a:t>
            </a:r>
            <a:endParaRPr lang="en-US" altLang="en-US" sz="3000" b="1" dirty="0" smtClean="0">
              <a:solidFill>
                <a:schemeClr val="bg1"/>
              </a:solidFill>
              <a:latin typeface="+mn-lt"/>
            </a:endParaRP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57200" y="1613296"/>
            <a:ext cx="22860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697069"/>
            <a:ext cx="2286000" cy="646331"/>
          </a:xfrm>
          <a:prstGeom prst="rect">
            <a:avLst/>
          </a:prstGeom>
          <a:solidFill>
            <a:schemeClr val="tx1"/>
          </a:solidFill>
        </p:spPr>
        <p:txBody>
          <a:bodyPr wrap="square" rtlCol="0">
            <a:spAutoFit/>
          </a:bodyPr>
          <a:lstStyle/>
          <a:p>
            <a:pPr algn="ctr"/>
            <a:r>
              <a:rPr lang="en-US" b="1" dirty="0" smtClean="0">
                <a:solidFill>
                  <a:schemeClr val="bg1"/>
                </a:solidFill>
              </a:rPr>
              <a:t>Knowledge is Power</a:t>
            </a:r>
            <a:endParaRPr lang="en-US" b="1" dirty="0">
              <a:solidFill>
                <a:schemeClr val="bg1"/>
              </a:solidFill>
            </a:endParaRPr>
          </a:p>
        </p:txBody>
      </p:sp>
      <p:pic>
        <p:nvPicPr>
          <p:cNvPr id="6" name="Picture 3"/>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086100" y="1613296"/>
            <a:ext cx="28575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86100" y="3733800"/>
            <a:ext cx="2857500" cy="369332"/>
          </a:xfrm>
          <a:prstGeom prst="rect">
            <a:avLst/>
          </a:prstGeom>
          <a:solidFill>
            <a:schemeClr val="tx1"/>
          </a:solidFill>
        </p:spPr>
        <p:txBody>
          <a:bodyPr wrap="square" rtlCol="0">
            <a:spAutoFit/>
          </a:bodyPr>
          <a:lstStyle/>
          <a:p>
            <a:pPr algn="ctr"/>
            <a:r>
              <a:rPr lang="en-US" b="1" dirty="0" smtClean="0">
                <a:solidFill>
                  <a:schemeClr val="bg1"/>
                </a:solidFill>
              </a:rPr>
              <a:t>Educate the Consumer </a:t>
            </a:r>
            <a:endParaRPr lang="en-US" b="1" dirty="0">
              <a:solidFill>
                <a:schemeClr val="bg1"/>
              </a:solidFill>
            </a:endParaRPr>
          </a:p>
        </p:txBody>
      </p:sp>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613296"/>
            <a:ext cx="2391910" cy="208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7772" y="1696941"/>
            <a:ext cx="1027028" cy="150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154885" y="3697069"/>
            <a:ext cx="2333024" cy="646331"/>
          </a:xfrm>
          <a:prstGeom prst="rect">
            <a:avLst/>
          </a:prstGeom>
          <a:solidFill>
            <a:schemeClr val="tx1"/>
          </a:solidFill>
        </p:spPr>
        <p:txBody>
          <a:bodyPr wrap="square" rtlCol="0">
            <a:spAutoFit/>
          </a:bodyPr>
          <a:lstStyle/>
          <a:p>
            <a:pPr algn="ctr"/>
            <a:r>
              <a:rPr lang="en-US" b="1" dirty="0" smtClean="0">
                <a:solidFill>
                  <a:schemeClr val="bg1"/>
                </a:solidFill>
              </a:rPr>
              <a:t>Compare &amp; Measure Usage</a:t>
            </a:r>
            <a:endParaRPr lang="en-US" b="1" dirty="0">
              <a:solidFill>
                <a:schemeClr val="bg1"/>
              </a:solidFill>
            </a:endParaRPr>
          </a:p>
        </p:txBody>
      </p:sp>
      <p:sp>
        <p:nvSpPr>
          <p:cNvPr id="20" name="Rectangle 19"/>
          <p:cNvSpPr/>
          <p:nvPr/>
        </p:nvSpPr>
        <p:spPr>
          <a:xfrm>
            <a:off x="113691" y="4876800"/>
            <a:ext cx="4686909" cy="1200329"/>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Enabling customers to better manage and reduce their energy </a:t>
            </a:r>
            <a:r>
              <a:rPr lang="en-US" dirty="0" smtClean="0">
                <a:latin typeface="Calibri" panose="020F0502020204030204" pitchFamily="34" charset="0"/>
              </a:rPr>
              <a:t>costs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Improved </a:t>
            </a:r>
            <a:r>
              <a:rPr lang="en-US" dirty="0" smtClean="0">
                <a:latin typeface="Calibri" panose="020F0502020204030204" pitchFamily="34" charset="0"/>
              </a:rPr>
              <a:t>disputes &amp; settlements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Improving system efficiency and </a:t>
            </a:r>
            <a:r>
              <a:rPr lang="en-US" dirty="0" smtClean="0">
                <a:latin typeface="Calibri" panose="020F0502020204030204" pitchFamily="34" charset="0"/>
              </a:rPr>
              <a:t>resiliency</a:t>
            </a:r>
          </a:p>
        </p:txBody>
      </p:sp>
      <p:sp>
        <p:nvSpPr>
          <p:cNvPr id="21" name="Rectangle 20"/>
          <p:cNvSpPr/>
          <p:nvPr/>
        </p:nvSpPr>
        <p:spPr>
          <a:xfrm>
            <a:off x="4648200" y="4924961"/>
            <a:ext cx="4495800" cy="1477328"/>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 Outage Detection and Restoration</a:t>
            </a:r>
          </a:p>
          <a:p>
            <a:pPr marL="342900" indent="-342900">
              <a:buClr>
                <a:srgbClr val="00B050"/>
              </a:buClr>
              <a:buSzPct val="125000"/>
              <a:buFont typeface="Wingdings" panose="05000000000000000000" pitchFamily="2" charset="2"/>
              <a:buChar char="ü"/>
            </a:pPr>
            <a:r>
              <a:rPr lang="en-US" dirty="0" smtClean="0">
                <a:latin typeface="Calibri" panose="020F0502020204030204" pitchFamily="34" charset="0"/>
              </a:rPr>
              <a:t>Improve </a:t>
            </a:r>
            <a:r>
              <a:rPr lang="en-US" dirty="0">
                <a:latin typeface="Calibri" panose="020F0502020204030204" pitchFamily="34" charset="0"/>
              </a:rPr>
              <a:t>Industry Standards Compliance</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Reduce Carbon Emissions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Increased flexibility in rate design </a:t>
            </a:r>
          </a:p>
        </p:txBody>
      </p:sp>
      <p:pic>
        <p:nvPicPr>
          <p:cNvPr id="1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Perry </a:t>
            </a:r>
            <a:r>
              <a:rPr lang="en-US" altLang="en-US" dirty="0" smtClean="0">
                <a:latin typeface="Arial" panose="020B0604020202020204" pitchFamily="34" charset="0"/>
                <a:cs typeface="Arial" panose="020B0604020202020204" pitchFamily="34" charset="0"/>
              </a:rPr>
              <a:t>Lawton</a:t>
            </a:r>
          </a:p>
          <a:p>
            <a:pPr algn="ctr" eaLnBrk="1" hangingPunct="1">
              <a:buFontTx/>
              <a:buNone/>
            </a:pPr>
            <a:r>
              <a:rPr lang="en-US" altLang="en-US" sz="2000" i="1" dirty="0" smtClean="0">
                <a:latin typeface="Arial" panose="020B0604020202020204" pitchFamily="34" charset="0"/>
                <a:cs typeface="Arial" panose="020B0604020202020204" pitchFamily="34" charset="0"/>
              </a:rPr>
              <a:t>Northeast Regional Sales Manager</a:t>
            </a:r>
            <a:endParaRPr lang="en-US" altLang="en-US" sz="2000" i="1" dirty="0" smtClean="0">
              <a:latin typeface="Arial" panose="020B0604020202020204" pitchFamily="34" charset="0"/>
              <a:cs typeface="Arial" panose="020B0604020202020204" pitchFamily="34" charset="0"/>
            </a:endParaRPr>
          </a:p>
          <a:p>
            <a:pPr algn="ctr" eaLnBrk="1" hangingPunct="1">
              <a:buFontTx/>
              <a:buNone/>
            </a:pPr>
            <a:r>
              <a:rPr lang="en-US" altLang="en-US" sz="2000" dirty="0" smtClean="0">
                <a:solidFill>
                  <a:srgbClr val="FF0000"/>
                </a:solidFill>
                <a:latin typeface="Arial" panose="020B0604020202020204" pitchFamily="34" charset="0"/>
                <a:cs typeface="Arial" panose="020B0604020202020204" pitchFamily="34" charset="0"/>
              </a:rPr>
              <a:t>perry</a:t>
            </a:r>
            <a:r>
              <a:rPr lang="en-US" altLang="en-US" sz="2000" dirty="0" smtClean="0">
                <a:solidFill>
                  <a:srgbClr val="FF0000"/>
                </a:solidFill>
                <a:latin typeface="Arial" panose="020B0604020202020204" pitchFamily="34" charset="0"/>
                <a:cs typeface="Arial" panose="020B0604020202020204" pitchFamily="34" charset="0"/>
              </a:rPr>
              <a:t>.lawton@tescometering.com</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75250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The Path Forward – Successful AMI Deployment</a:t>
            </a:r>
            <a:endParaRPr lang="en-US" altLang="en-US" sz="3000" b="1" dirty="0" smtClean="0">
              <a:solidFill>
                <a:schemeClr val="bg1"/>
              </a:solidFill>
              <a:latin typeface="+mn-lt"/>
            </a:endParaRPr>
          </a:p>
        </p:txBody>
      </p:sp>
      <p:sp>
        <p:nvSpPr>
          <p:cNvPr id="3" name="Rectangle 2"/>
          <p:cNvSpPr/>
          <p:nvPr/>
        </p:nvSpPr>
        <p:spPr>
          <a:xfrm>
            <a:off x="1371600" y="1695271"/>
            <a:ext cx="6858000" cy="1200329"/>
          </a:xfrm>
          <a:prstGeom prst="rect">
            <a:avLst/>
          </a:prstGeom>
        </p:spPr>
        <p:txBody>
          <a:bodyPr wrap="square">
            <a:spAutoFit/>
          </a:bodyPr>
          <a:lstStyle/>
          <a:p>
            <a:r>
              <a:rPr lang="en-US" dirty="0"/>
              <a:t>Organizations that want to grow their business are adopting analytics and business intelligence to increase responsiveness, reduce operational costs and improve asset integrity. </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9433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4350" y="2921169"/>
            <a:ext cx="3905250" cy="2862322"/>
          </a:xfrm>
          <a:prstGeom prst="rect">
            <a:avLst/>
          </a:prstGeom>
        </p:spPr>
        <p:txBody>
          <a:bodyPr wrap="square">
            <a:spAutoFit/>
          </a:bodyPr>
          <a:lstStyle/>
          <a:p>
            <a:r>
              <a:rPr lang="en-US" sz="2000" dirty="0"/>
              <a:t>Business intelligence / analytics are crucial to solving key business problems for all organizations. For utilities, it can turn information from smart meter and smart grid projects into meaningful operational insights and understandings about their customer’s behavior.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568700"/>
            <a:ext cx="1085850" cy="1387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Investment and Returns </a:t>
            </a:r>
            <a:endParaRPr lang="en-US" altLang="en-US" sz="3000" b="1" dirty="0" smtClean="0">
              <a:solidFill>
                <a:schemeClr val="bg1"/>
              </a:solidFill>
              <a:latin typeface="+mn-lt"/>
            </a:endParaRPr>
          </a:p>
        </p:txBody>
      </p:sp>
      <p:sp>
        <p:nvSpPr>
          <p:cNvPr id="2" name="Rectangle 1"/>
          <p:cNvSpPr/>
          <p:nvPr/>
        </p:nvSpPr>
        <p:spPr>
          <a:xfrm>
            <a:off x="4572000" y="2057400"/>
            <a:ext cx="4038600" cy="2585323"/>
          </a:xfrm>
          <a:prstGeom prst="rect">
            <a:avLst/>
          </a:prstGeom>
        </p:spPr>
        <p:txBody>
          <a:bodyPr wrap="square">
            <a:spAutoFit/>
          </a:bodyPr>
          <a:lstStyle/>
          <a:p>
            <a:r>
              <a:rPr lang="en-US" dirty="0"/>
              <a:t>Many companies have been concerned about the high costs and complexity of data. To reduce those concerns, organizations simply need to take a structured approach. This change begins with a realistic review of their analytics maturity levels: where they want to get to, and what they want to achieve. </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57400"/>
            <a:ext cx="38766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88774"/>
            <a:ext cx="1295400" cy="184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38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b="1" dirty="0" smtClean="0">
                <a:solidFill>
                  <a:schemeClr val="bg1"/>
                </a:solidFill>
                <a:latin typeface="+mn-lt"/>
              </a:rPr>
              <a:t>COTS, Niche Providers, </a:t>
            </a:r>
            <a:r>
              <a:rPr lang="en-US" altLang="en-US" sz="3200" b="1" dirty="0" smtClean="0">
                <a:solidFill>
                  <a:schemeClr val="bg1"/>
                </a:solidFill>
                <a:latin typeface="+mn-lt"/>
              </a:rPr>
              <a:t>OpenSource</a:t>
            </a:r>
            <a:r>
              <a:rPr lang="en-US" altLang="en-US" sz="3200" b="1" dirty="0" smtClean="0">
                <a:solidFill>
                  <a:schemeClr val="bg1"/>
                </a:solidFill>
                <a:latin typeface="+mn-lt"/>
              </a:rPr>
              <a:t>, Enterprise Software</a:t>
            </a:r>
            <a:endParaRPr lang="en-US" altLang="en-US" sz="3000" b="1" dirty="0" smtClean="0">
              <a:solidFill>
                <a:schemeClr val="bg1"/>
              </a:solidFill>
              <a:latin typeface="+mn-lt"/>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9" y="2774732"/>
            <a:ext cx="4383881" cy="377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10971"/>
            <a:ext cx="3548063" cy="282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63966"/>
            <a:ext cx="288290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1676400"/>
            <a:ext cx="7815263" cy="923330"/>
          </a:xfrm>
          <a:prstGeom prst="rect">
            <a:avLst/>
          </a:prstGeom>
        </p:spPr>
        <p:txBody>
          <a:bodyPr wrap="square">
            <a:spAutoFit/>
          </a:bodyPr>
          <a:lstStyle/>
          <a:p>
            <a:r>
              <a:rPr lang="en-US" dirty="0"/>
              <a:t>It is expected by Gartner that by the end of 2020 at least 25% of new monitoring and control systems in the utility sector will use </a:t>
            </a:r>
            <a:r>
              <a:rPr lang="en-US" dirty="0"/>
              <a:t>IoT</a:t>
            </a:r>
            <a:r>
              <a:rPr lang="en-US" dirty="0"/>
              <a:t> to enhance the algorithmic business capabilities.</a:t>
            </a:r>
          </a:p>
        </p:txBody>
      </p:sp>
      <p:pic>
        <p:nvPicPr>
          <p:cNvPr id="7" name="Picture 1"/>
          <p:cNvPicPr>
            <a:picLocks noChangeAspect="1"/>
          </p:cNvPicPr>
          <p:nvPr/>
        </p:nvPicPr>
        <p:blipFill rotWithShape="1">
          <a:blip r:embed="rId6"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3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If You Build it, They MAY Come</a:t>
            </a:r>
            <a:endParaRPr lang="en-US" altLang="en-US" sz="3000" b="1" dirty="0" smtClean="0">
              <a:solidFill>
                <a:schemeClr val="bg1"/>
              </a:solidFill>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8032"/>
            <a:ext cx="3596906" cy="318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1904083"/>
            <a:ext cx="4953000" cy="4468916"/>
          </a:xfrm>
          <a:prstGeom prst="rect">
            <a:avLst/>
          </a:prstGeom>
        </p:spPr>
        <p:txBody>
          <a:bodyPr wrap="square">
            <a:spAutoFit/>
          </a:bodyPr>
          <a:lstStyle/>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Start change management early in the project </a:t>
            </a:r>
            <a:r>
              <a:rPr lang="en-US" dirty="0" smtClean="0">
                <a:latin typeface="Calibri" panose="020F0502020204030204" pitchFamily="34" charset="0"/>
              </a:rPr>
              <a:t>lifecycle</a:t>
            </a: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Gain cross-functional consensus with stakeholders </a:t>
            </a:r>
            <a:endParaRPr lang="en-US" dirty="0">
              <a:latin typeface="Calibri" panose="020F0502020204030204" pitchFamily="34" charset="0"/>
            </a:endParaRP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Develop a clear </a:t>
            </a:r>
            <a:r>
              <a:rPr lang="en-US" dirty="0" smtClean="0">
                <a:latin typeface="Calibri" panose="020F0502020204030204" pitchFamily="34" charset="0"/>
              </a:rPr>
              <a:t>strategy, baseline and define the key performance indicators: (Revenue Protection, Efficiency gains, Compliance Risk, Customer Satisfaction…) and their associated metrics</a:t>
            </a:r>
            <a:endParaRPr lang="en-US" dirty="0">
              <a:latin typeface="Calibri" panose="020F0502020204030204" pitchFamily="34" charset="0"/>
            </a:endParaRP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Staff associates assigned to project should be their only assignment. If part-time, state their dedicated allocation. </a:t>
            </a: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Keep </a:t>
            </a:r>
            <a:r>
              <a:rPr lang="en-US" dirty="0">
                <a:latin typeface="Calibri" panose="020F0502020204030204" pitchFamily="34" charset="0"/>
              </a:rPr>
              <a:t>change management efforts ahead of the project curve </a:t>
            </a:r>
            <a:r>
              <a:rPr lang="en-US" dirty="0" smtClean="0">
                <a:latin typeface="Calibri" panose="020F0502020204030204" pitchFamily="34" charset="0"/>
              </a:rPr>
              <a:t>with constant , transparent updates and successes. </a:t>
            </a:r>
            <a:endParaRPr lang="en-US" dirty="0">
              <a:latin typeface="Calibri" panose="020F0502020204030204" pitchFamily="34" charset="0"/>
            </a:endParaRPr>
          </a:p>
        </p:txBody>
      </p:sp>
      <p:pic>
        <p:nvPicPr>
          <p:cNvPr id="6"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600" b="1" dirty="0" smtClean="0">
                <a:solidFill>
                  <a:schemeClr val="bg1"/>
                </a:solidFill>
                <a:latin typeface="+mn-lt"/>
              </a:rPr>
              <a:t>Getting Started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7819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73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Finding the Value in the Raw Data</a:t>
            </a:r>
            <a:endParaRPr lang="en-US" altLang="en-US" sz="3000" b="1" dirty="0" smtClean="0">
              <a:solidFill>
                <a:schemeClr val="bg1"/>
              </a:solidFill>
              <a:latin typeface="+mn-lt"/>
            </a:endParaRPr>
          </a:p>
        </p:txBody>
      </p:sp>
      <p:sp>
        <p:nvSpPr>
          <p:cNvPr id="2" name="Rectangle 1"/>
          <p:cNvSpPr/>
          <p:nvPr/>
        </p:nvSpPr>
        <p:spPr>
          <a:xfrm>
            <a:off x="533400" y="1752600"/>
            <a:ext cx="8143875" cy="1477328"/>
          </a:xfrm>
          <a:prstGeom prst="rect">
            <a:avLst/>
          </a:prstGeom>
        </p:spPr>
        <p:txBody>
          <a:bodyPr wrap="square">
            <a:spAutoFit/>
          </a:bodyPr>
          <a:lstStyle/>
          <a:p>
            <a:r>
              <a:rPr lang="en-US" dirty="0" smtClean="0">
                <a:latin typeface="+mn-lt"/>
                <a:ea typeface="Calibri"/>
                <a:cs typeface="Times New Roman"/>
              </a:rPr>
              <a:t>Analytics will </a:t>
            </a:r>
            <a:r>
              <a:rPr lang="en-US" dirty="0">
                <a:latin typeface="+mn-lt"/>
                <a:ea typeface="Calibri"/>
                <a:cs typeface="Times New Roman"/>
              </a:rPr>
              <a:t>help utilities shift from traditional and costly time-based asset management, where network repairs are done on schedule regardless of how much useful life is left in an asset, to a more informed reliability-based approach of making repairs when they are actually needed. Moreover a coordinated cross-enterprise vision can help reduce IT costs.</a:t>
            </a:r>
            <a:endParaRPr lang="en-US"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88" y="3421856"/>
            <a:ext cx="63912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smtClean="0">
                <a:solidFill>
                  <a:schemeClr val="bg1"/>
                </a:solidFill>
                <a:latin typeface="+mn-lt"/>
              </a:rPr>
              <a:t>Quantifiable Targets</a:t>
            </a:r>
            <a:endParaRPr lang="en-US" altLang="en-US" sz="3000" b="1" dirty="0" smtClean="0">
              <a:solidFill>
                <a:schemeClr val="bg1"/>
              </a:solidFill>
              <a:latin typeface="+mn-lt"/>
            </a:endParaRPr>
          </a:p>
        </p:txBody>
      </p:sp>
      <p:sp>
        <p:nvSpPr>
          <p:cNvPr id="4" name="Rectangle 3"/>
          <p:cNvSpPr/>
          <p:nvPr/>
        </p:nvSpPr>
        <p:spPr>
          <a:xfrm>
            <a:off x="247650" y="2697736"/>
            <a:ext cx="4705350" cy="4076501"/>
          </a:xfrm>
          <a:prstGeom prst="rect">
            <a:avLst/>
          </a:prstGeom>
        </p:spPr>
        <p:txBody>
          <a:bodyPr wrap="square">
            <a:spAutoFit/>
          </a:bodyPr>
          <a:lstStyle/>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smtClean="0">
                <a:solidFill>
                  <a:srgbClr val="000000"/>
                </a:solidFill>
                <a:latin typeface="Arial"/>
              </a:rPr>
              <a:t>This </a:t>
            </a:r>
            <a:r>
              <a:rPr lang="en-US" altLang="en-US" sz="1600" kern="0" dirty="0">
                <a:solidFill>
                  <a:srgbClr val="000000"/>
                </a:solidFill>
                <a:latin typeface="Arial"/>
              </a:rPr>
              <a:t>data is enabling us to roll fewer trucks for </a:t>
            </a:r>
            <a:r>
              <a:rPr lang="en-US" altLang="en-US" sz="1600" kern="0" dirty="0" smtClean="0">
                <a:solidFill>
                  <a:srgbClr val="000000"/>
                </a:solidFill>
                <a:latin typeface="Arial"/>
              </a:rPr>
              <a:t>emergencies.</a:t>
            </a:r>
            <a:endParaRPr lang="en-US" altLang="en-US" sz="1600" kern="0" dirty="0">
              <a:solidFill>
                <a:srgbClr val="000000"/>
              </a:solidFill>
              <a:latin typeface="Arial"/>
            </a:endParaRP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This data is allowing us to identify weak spots in our infrastructure and correct them between 8 AM and 4 PM Monday to Friday on non-storm days.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is allowing us to perform long term planning and perform far better rate analysis for proposed new tariffs and to even help create new tariffs.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allows us to better evaluate performance of hardware on our infrastructure.</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gives us the tools for the first time to measure, identify, and go after “system loss” in a meaningful and actionable way</a:t>
            </a:r>
            <a:r>
              <a:rPr lang="en-US" altLang="en-US" sz="1600" kern="0" dirty="0" smtClean="0">
                <a:solidFill>
                  <a:srgbClr val="000000"/>
                </a:solidFill>
                <a:latin typeface="Arial"/>
              </a:rPr>
              <a:t>.</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Detection of losses due to oversized current </a:t>
            </a:r>
            <a:r>
              <a:rPr lang="en-US" altLang="en-US" sz="1600" kern="0" dirty="0" smtClean="0">
                <a:solidFill>
                  <a:srgbClr val="000000"/>
                </a:solidFill>
                <a:latin typeface="Arial"/>
              </a:rPr>
              <a:t>transformer.</a:t>
            </a:r>
            <a:endParaRPr lang="en-US" altLang="en-US" sz="1600" kern="0" dirty="0">
              <a:solidFill>
                <a:srgbClr val="000000"/>
              </a:solidFill>
              <a:latin typeface="Aria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7602"/>
            <a:ext cx="2819400" cy="198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8150" y="1600200"/>
            <a:ext cx="8229600" cy="923330"/>
          </a:xfrm>
          <a:prstGeom prst="rect">
            <a:avLst/>
          </a:prstGeom>
        </p:spPr>
        <p:txBody>
          <a:bodyPr wrap="square">
            <a:spAutoFit/>
          </a:bodyPr>
          <a:lstStyle/>
          <a:p>
            <a:r>
              <a:rPr lang="en-US" dirty="0"/>
              <a:t>By using the data already in their possession, utilities can see comprehensive information about each of their assets, </a:t>
            </a:r>
            <a:r>
              <a:rPr lang="en-US" dirty="0" smtClean="0"/>
              <a:t>from purchase through retirement and define measurable goals and success criteria</a:t>
            </a:r>
            <a:endParaRPr lang="en-US" dirty="0"/>
          </a:p>
        </p:txBody>
      </p:sp>
      <p:sp>
        <p:nvSpPr>
          <p:cNvPr id="5" name="Rectangle 4"/>
          <p:cNvSpPr/>
          <p:nvPr/>
        </p:nvSpPr>
        <p:spPr>
          <a:xfrm>
            <a:off x="5257800" y="4445675"/>
            <a:ext cx="3810000" cy="1923604"/>
          </a:xfrm>
          <a:prstGeom prst="rect">
            <a:avLst/>
          </a:prstGeom>
        </p:spPr>
        <p:txBody>
          <a:bodyPr wrap="square">
            <a:spAutoFit/>
          </a:bodyPr>
          <a:lstStyle/>
          <a:p>
            <a:r>
              <a:rPr lang="en-US" sz="1700" dirty="0">
                <a:latin typeface="+mn-lt"/>
                <a:ea typeface="Calibri"/>
                <a:cs typeface="Times New Roman"/>
              </a:rPr>
              <a:t>Data analytics will enable utilities to tackle the biggest problems we face today, including failing transformers, unbalanced energy generation based on imprecise forecasts, operational inefficiencies and even addressing and reducing line loss.</a:t>
            </a:r>
          </a:p>
        </p:txBody>
      </p:sp>
      <p:pic>
        <p:nvPicPr>
          <p:cNvPr id="8"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476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b="1" dirty="0" smtClean="0">
                <a:solidFill>
                  <a:schemeClr val="bg1"/>
                </a:solidFill>
                <a:latin typeface="+mn-lt"/>
              </a:rPr>
              <a:t>How Can We Use It</a:t>
            </a:r>
            <a:r>
              <a:rPr lang="en-US" altLang="en-US" sz="3200" b="1" dirty="0">
                <a:solidFill>
                  <a:schemeClr val="bg1"/>
                </a:solidFill>
                <a:latin typeface="+mn-lt"/>
              </a:rPr>
              <a:t>?</a:t>
            </a:r>
            <a:endParaRPr lang="en-US" altLang="en-US" sz="3000" b="1" dirty="0" smtClean="0">
              <a:solidFill>
                <a:schemeClr val="bg1"/>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9067800" cy="418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38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10347</TotalTime>
  <Words>651</Words>
  <Application>Microsoft Office PowerPoint</Application>
  <PresentationFormat>On-screen Show (4:3)</PresentationFormat>
  <Paragraphs>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PowerPoint Presentation</vt:lpstr>
      <vt:lpstr>The Path Forward – Successful AMI Deployment</vt:lpstr>
      <vt:lpstr>Investment and Returns </vt:lpstr>
      <vt:lpstr>COTS, Niche Providers, OpenSource, Enterprise Software</vt:lpstr>
      <vt:lpstr>If You Build it, They MAY Come</vt:lpstr>
      <vt:lpstr>Getting Started </vt:lpstr>
      <vt:lpstr>Finding the Value in the Raw Data</vt:lpstr>
      <vt:lpstr>Quantifiable Targets</vt:lpstr>
      <vt:lpstr>How Can We Use It?</vt:lpstr>
      <vt:lpstr>Market the Right Message</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134</cp:revision>
  <dcterms:created xsi:type="dcterms:W3CDTF">2012-09-24T21:06:00Z</dcterms:created>
  <dcterms:modified xsi:type="dcterms:W3CDTF">2021-06-10T21:01:33Z</dcterms:modified>
</cp:coreProperties>
</file>