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3"/>
  </p:notesMasterIdLst>
  <p:sldIdLst>
    <p:sldId id="299" r:id="rId2"/>
    <p:sldId id="257" r:id="rId3"/>
    <p:sldId id="286" r:id="rId4"/>
    <p:sldId id="289" r:id="rId5"/>
    <p:sldId id="276" r:id="rId6"/>
    <p:sldId id="295" r:id="rId7"/>
    <p:sldId id="273" r:id="rId8"/>
    <p:sldId id="293" r:id="rId9"/>
    <p:sldId id="288" r:id="rId10"/>
    <p:sldId id="274" r:id="rId11"/>
    <p:sldId id="30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49D"/>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36" autoAdjust="0"/>
  </p:normalViewPr>
  <p:slideViewPr>
    <p:cSldViewPr>
      <p:cViewPr varScale="1">
        <p:scale>
          <a:sx n="103" d="100"/>
          <a:sy n="103" d="100"/>
        </p:scale>
        <p:origin x="116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9035EB-73AA-4F49-AA21-6903F198A2F3}" type="slidenum">
              <a:rPr lang="en-US"/>
              <a:pPr>
                <a:defRPr/>
              </a:pPr>
              <a:t>‹#›</a:t>
            </a:fld>
            <a:endParaRPr lang="en-US" dirty="0"/>
          </a:p>
        </p:txBody>
      </p:sp>
    </p:spTree>
    <p:extLst>
      <p:ext uri="{BB962C8B-B14F-4D97-AF65-F5344CB8AC3E}">
        <p14:creationId xmlns:p14="http://schemas.microsoft.com/office/powerpoint/2010/main" val="1212359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83" indent="-285725" eaLnBrk="0" hangingPunct="0">
              <a:spcBef>
                <a:spcPct val="30000"/>
              </a:spcBef>
              <a:defRPr sz="1200">
                <a:solidFill>
                  <a:schemeClr val="tx1"/>
                </a:solidFill>
                <a:latin typeface="Arial" charset="0"/>
              </a:defRPr>
            </a:lvl2pPr>
            <a:lvl3pPr marL="1142897" indent="-228580" eaLnBrk="0" hangingPunct="0">
              <a:spcBef>
                <a:spcPct val="30000"/>
              </a:spcBef>
              <a:defRPr sz="1200">
                <a:solidFill>
                  <a:schemeClr val="tx1"/>
                </a:solidFill>
                <a:latin typeface="Arial" charset="0"/>
              </a:defRPr>
            </a:lvl3pPr>
            <a:lvl4pPr marL="1600056" indent="-228580" eaLnBrk="0" hangingPunct="0">
              <a:spcBef>
                <a:spcPct val="30000"/>
              </a:spcBef>
              <a:defRPr sz="1200">
                <a:solidFill>
                  <a:schemeClr val="tx1"/>
                </a:solidFill>
                <a:latin typeface="Arial" charset="0"/>
              </a:defRPr>
            </a:lvl4pPr>
            <a:lvl5pPr marL="2057214" indent="-228580" eaLnBrk="0" hangingPunct="0">
              <a:spcBef>
                <a:spcPct val="30000"/>
              </a:spcBef>
              <a:defRPr sz="1200">
                <a:solidFill>
                  <a:schemeClr val="tx1"/>
                </a:solidFill>
                <a:latin typeface="Arial" charset="0"/>
              </a:defRPr>
            </a:lvl5pPr>
            <a:lvl6pPr marL="2514373" indent="-228580" eaLnBrk="0" fontAlgn="base" hangingPunct="0">
              <a:spcBef>
                <a:spcPct val="30000"/>
              </a:spcBef>
              <a:spcAft>
                <a:spcPct val="0"/>
              </a:spcAft>
              <a:defRPr sz="1200">
                <a:solidFill>
                  <a:schemeClr val="tx1"/>
                </a:solidFill>
                <a:latin typeface="Arial" charset="0"/>
              </a:defRPr>
            </a:lvl6pPr>
            <a:lvl7pPr marL="2971532" indent="-228580" eaLnBrk="0" fontAlgn="base" hangingPunct="0">
              <a:spcBef>
                <a:spcPct val="30000"/>
              </a:spcBef>
              <a:spcAft>
                <a:spcPct val="0"/>
              </a:spcAft>
              <a:defRPr sz="1200">
                <a:solidFill>
                  <a:schemeClr val="tx1"/>
                </a:solidFill>
                <a:latin typeface="Arial" charset="0"/>
              </a:defRPr>
            </a:lvl7pPr>
            <a:lvl8pPr marL="3428691" indent="-228580" eaLnBrk="0" fontAlgn="base" hangingPunct="0">
              <a:spcBef>
                <a:spcPct val="30000"/>
              </a:spcBef>
              <a:spcAft>
                <a:spcPct val="0"/>
              </a:spcAft>
              <a:defRPr sz="1200">
                <a:solidFill>
                  <a:schemeClr val="tx1"/>
                </a:solidFill>
                <a:latin typeface="Arial" charset="0"/>
              </a:defRPr>
            </a:lvl8pPr>
            <a:lvl9pPr marL="3885849" indent="-22858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0F1965-AB3D-45B7-A3B1-009589331D5B}" type="slidenum">
              <a:rPr lang="en-US" altLang="en-US" smtClean="0"/>
              <a:pPr eaLnBrk="1" hangingPunct="1">
                <a:spcBef>
                  <a:spcPct val="0"/>
                </a:spcBef>
                <a:defRPr/>
              </a:pPr>
              <a:t>1</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3017F9-9EA2-4BBF-BFD1-7957A2CDCFF2}" type="slidenum">
              <a:rPr lang="en-US" altLang="en-US" smtClean="0"/>
              <a:pPr eaLnBrk="1" hangingPunct="1">
                <a:spcBef>
                  <a:spcPct val="0"/>
                </a:spcBef>
              </a:pPr>
              <a:t>10</a:t>
            </a:fld>
            <a:endParaRPr lang="en-US"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11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2</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3</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4</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F04E5F-4CF7-4D81-9263-A19F7AB2771E}" type="slidenum">
              <a:rPr lang="en-US" altLang="en-US" smtClean="0"/>
              <a:pPr eaLnBrk="1" hangingPunct="1">
                <a:spcBef>
                  <a:spcPct val="0"/>
                </a:spcBef>
              </a:pPr>
              <a:t>5</a:t>
            </a:fld>
            <a:endParaRPr lang="en-US" alt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6</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231E-A062-4814-B486-039E74CA99B8}" type="slidenum">
              <a:rPr lang="en-US" altLang="en-US" smtClean="0"/>
              <a:pPr eaLnBrk="1" hangingPunct="1">
                <a:spcBef>
                  <a:spcPct val="0"/>
                </a:spcBef>
              </a:pPr>
              <a:t>7</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231E-A062-4814-B486-039E74CA99B8}" type="slidenum">
              <a:rPr lang="en-US" altLang="en-US" smtClean="0"/>
              <a:pPr eaLnBrk="1" hangingPunct="1">
                <a:spcBef>
                  <a:spcPct val="0"/>
                </a:spcBef>
              </a:pPr>
              <a:t>8</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9</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274705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7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5311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375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19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42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5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6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61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20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96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001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05710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259344" y="46482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Paul Fratellone,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North Carolina Electric Meter School</a:t>
            </a:r>
          </a:p>
          <a:p>
            <a:pPr algn="r" eaLnBrk="1" hangingPunct="1">
              <a:spcBef>
                <a:spcPct val="0"/>
              </a:spcBef>
              <a:spcAft>
                <a:spcPts val="0"/>
              </a:spcAft>
              <a:buFontTx/>
              <a:buNone/>
            </a:pPr>
            <a:r>
              <a:rPr lang="en-US" altLang="en-US" sz="1600" i="1" dirty="0">
                <a:solidFill>
                  <a:srgbClr val="C00000"/>
                </a:solidFill>
              </a:rPr>
              <a:t>Emerging Technologies</a:t>
            </a:r>
          </a:p>
          <a:p>
            <a:pPr algn="r" eaLnBrk="1" hangingPunct="1">
              <a:spcBef>
                <a:spcPct val="0"/>
              </a:spcBef>
              <a:spcAft>
                <a:spcPts val="0"/>
              </a:spcAft>
              <a:buFontTx/>
              <a:buNone/>
            </a:pPr>
            <a:r>
              <a:rPr lang="en-US" altLang="en-US" sz="1600" i="1" dirty="0">
                <a:solidFill>
                  <a:srgbClr val="C00000"/>
                </a:solidFill>
              </a:rPr>
              <a:t>Tuesday, June 14, 11:15 AM</a:t>
            </a:r>
          </a:p>
        </p:txBody>
      </p:sp>
      <p:sp>
        <p:nvSpPr>
          <p:cNvPr id="2" name="Title 1">
            <a:extLst>
              <a:ext uri="{FF2B5EF4-FFF2-40B4-BE49-F238E27FC236}">
                <a16:creationId xmlns:a16="http://schemas.microsoft.com/office/drawing/2014/main" id="{BC88DD2B-B392-4154-A382-8D1BF1D5B8AE}"/>
              </a:ext>
            </a:extLst>
          </p:cNvPr>
          <p:cNvSpPr>
            <a:spLocks noGrp="1"/>
          </p:cNvSpPr>
          <p:nvPr>
            <p:ph type="ctrTitle"/>
          </p:nvPr>
        </p:nvSpPr>
        <p:spPr>
          <a:xfrm>
            <a:off x="1295400" y="2438400"/>
            <a:ext cx="6858001" cy="1557595"/>
          </a:xfrm>
        </p:spPr>
        <p:txBody>
          <a:bodyPr>
            <a:normAutofit fontScale="90000"/>
          </a:bodyPr>
          <a:lstStyle/>
          <a:p>
            <a:r>
              <a:rPr lang="en-US" dirty="0"/>
              <a:t>Asset Insights Through Analytics</a:t>
            </a:r>
          </a:p>
        </p:txBody>
      </p:sp>
    </p:spTree>
    <p:extLst>
      <p:ext uri="{BB962C8B-B14F-4D97-AF65-F5344CB8AC3E}">
        <p14:creationId xmlns:p14="http://schemas.microsoft.com/office/powerpoint/2010/main" val="281709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dirty="0">
                <a:solidFill>
                  <a:srgbClr val="C00000"/>
                </a:solidFill>
              </a:rPr>
              <a:t>Market the Right Message</a:t>
            </a:r>
            <a:endParaRPr lang="en-US" altLang="en-US" dirty="0">
              <a:solidFill>
                <a:srgbClr val="C00000"/>
              </a:solidFill>
            </a:endParaRPr>
          </a:p>
        </p:txBody>
      </p:sp>
      <p:sp>
        <p:nvSpPr>
          <p:cNvPr id="2" name="Footer Placeholder 1">
            <a:extLst>
              <a:ext uri="{FF2B5EF4-FFF2-40B4-BE49-F238E27FC236}">
                <a16:creationId xmlns:a16="http://schemas.microsoft.com/office/drawing/2014/main" id="{0CE72AAA-CCCF-4AD9-9EAF-A1BF5E69BEA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059BF88-398E-4EA4-A9B0-68720E3F32FE}"/>
              </a:ext>
            </a:extLst>
          </p:cNvPr>
          <p:cNvSpPr>
            <a:spLocks noGrp="1"/>
          </p:cNvSpPr>
          <p:nvPr>
            <p:ph type="sldNum" sz="quarter" idx="4"/>
          </p:nvPr>
        </p:nvSpPr>
        <p:spPr/>
        <p:txBody>
          <a:bodyPr/>
          <a:lstStyle/>
          <a:p>
            <a:fld id="{4BEAC4C4-F0A7-4B61-A827-E4198D078267}" type="slidenum">
              <a:rPr lang="en-US" smtClean="0"/>
              <a:t>10</a:t>
            </a:fld>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57200" y="1371600"/>
            <a:ext cx="2286000" cy="20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3455373"/>
            <a:ext cx="2286000" cy="646331"/>
          </a:xfrm>
          <a:prstGeom prst="rect">
            <a:avLst/>
          </a:prstGeom>
          <a:solidFill>
            <a:schemeClr val="tx1"/>
          </a:solidFill>
        </p:spPr>
        <p:txBody>
          <a:bodyPr wrap="square" rtlCol="0">
            <a:spAutoFit/>
          </a:bodyPr>
          <a:lstStyle/>
          <a:p>
            <a:pPr algn="ctr"/>
            <a:r>
              <a:rPr lang="en-US" b="1" dirty="0">
                <a:solidFill>
                  <a:schemeClr val="bg1"/>
                </a:solidFill>
              </a:rPr>
              <a:t>Knowledge is Power</a:t>
            </a:r>
          </a:p>
        </p:txBody>
      </p:sp>
      <p:pic>
        <p:nvPicPr>
          <p:cNvPr id="6" name="Picture 3"/>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086100" y="1371600"/>
            <a:ext cx="2857500" cy="20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86100" y="3492104"/>
            <a:ext cx="2857500" cy="369332"/>
          </a:xfrm>
          <a:prstGeom prst="rect">
            <a:avLst/>
          </a:prstGeom>
          <a:solidFill>
            <a:schemeClr val="tx1"/>
          </a:solidFill>
        </p:spPr>
        <p:txBody>
          <a:bodyPr wrap="square" rtlCol="0">
            <a:spAutoFit/>
          </a:bodyPr>
          <a:lstStyle/>
          <a:p>
            <a:pPr algn="ctr"/>
            <a:r>
              <a:rPr lang="en-US" b="1" dirty="0">
                <a:solidFill>
                  <a:schemeClr val="bg1"/>
                </a:solidFill>
              </a:rPr>
              <a:t>Educate the Consumer </a:t>
            </a:r>
          </a:p>
        </p:txBody>
      </p:sp>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371600"/>
            <a:ext cx="2391910" cy="208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7772" y="1455245"/>
            <a:ext cx="1027028" cy="150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154885" y="3455373"/>
            <a:ext cx="2333024" cy="646331"/>
          </a:xfrm>
          <a:prstGeom prst="rect">
            <a:avLst/>
          </a:prstGeom>
          <a:solidFill>
            <a:schemeClr val="tx1"/>
          </a:solidFill>
        </p:spPr>
        <p:txBody>
          <a:bodyPr wrap="square" rtlCol="0">
            <a:spAutoFit/>
          </a:bodyPr>
          <a:lstStyle/>
          <a:p>
            <a:pPr algn="ctr"/>
            <a:r>
              <a:rPr lang="en-US" b="1" dirty="0">
                <a:solidFill>
                  <a:schemeClr val="bg1"/>
                </a:solidFill>
              </a:rPr>
              <a:t>Compare &amp; Measure Usage</a:t>
            </a:r>
          </a:p>
        </p:txBody>
      </p:sp>
      <p:sp>
        <p:nvSpPr>
          <p:cNvPr id="20" name="Rectangle 19"/>
          <p:cNvSpPr/>
          <p:nvPr/>
        </p:nvSpPr>
        <p:spPr>
          <a:xfrm>
            <a:off x="113691" y="4648200"/>
            <a:ext cx="4686909" cy="1200329"/>
          </a:xfrm>
          <a:prstGeom prst="rect">
            <a:avLst/>
          </a:prstGeom>
        </p:spPr>
        <p:txBody>
          <a:bodyPr wrap="square">
            <a:spAutoFit/>
          </a:bodyPr>
          <a:lstStyle/>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Enabling customers to better manage and reduce their energy costs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Improved disputes &amp; settlements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Improving system efficiency and resiliency</a:t>
            </a:r>
          </a:p>
        </p:txBody>
      </p:sp>
      <p:sp>
        <p:nvSpPr>
          <p:cNvPr id="21" name="Rectangle 20"/>
          <p:cNvSpPr/>
          <p:nvPr/>
        </p:nvSpPr>
        <p:spPr>
          <a:xfrm>
            <a:off x="4648200" y="4618672"/>
            <a:ext cx="4495800" cy="1477328"/>
          </a:xfrm>
          <a:prstGeom prst="rect">
            <a:avLst/>
          </a:prstGeom>
        </p:spPr>
        <p:txBody>
          <a:bodyPr wrap="square">
            <a:spAutoFit/>
          </a:bodyPr>
          <a:lstStyle/>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 Outage Detection and Restoration</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 Industry Standards Compliance</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Reduce Carbon Emissions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Increased flexibility in rate design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1" y="136525"/>
            <a:ext cx="7886700" cy="679832"/>
          </a:xfrm>
          <a:noFill/>
        </p:spPr>
        <p:txBody>
          <a:bodyPr anchor="ct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Paul Fratellone</a:t>
            </a:r>
          </a:p>
          <a:p>
            <a:pPr algn="ctr" eaLnBrk="1" hangingPunct="1">
              <a:buFontTx/>
              <a:buNone/>
            </a:pPr>
            <a:r>
              <a:rPr lang="en-US" altLang="en-US" sz="2000">
                <a:solidFill>
                  <a:srgbClr val="FF0000"/>
                </a:solidFill>
                <a:latin typeface="Arial" panose="020B0604020202020204" pitchFamily="34" charset="0"/>
                <a:cs typeface="Arial" panose="020B0604020202020204" pitchFamily="34" charset="0"/>
              </a:rPr>
              <a:t>paul</a:t>
            </a:r>
            <a:r>
              <a:rPr lang="en-US" altLang="en-US" sz="2000" dirty="0">
                <a:solidFill>
                  <a:srgbClr val="FF0000"/>
                </a:solidFill>
                <a:latin typeface="Arial" panose="020B0604020202020204" pitchFamily="34" charset="0"/>
                <a:cs typeface="Arial" panose="020B0604020202020204" pitchFamily="34" charset="0"/>
              </a:rPr>
              <a:t>.fratellone@tescometering.com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267.588.1418</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95ED41FF-CA38-4AF7-AC95-B01CFA0FE30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44643D7-2E76-4B82-AEE8-EA31354D5FA6}"/>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extLst>
      <p:ext uri="{BB962C8B-B14F-4D97-AF65-F5344CB8AC3E}">
        <p14:creationId xmlns:p14="http://schemas.microsoft.com/office/powerpoint/2010/main" val="23536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sz="3200" dirty="0">
                <a:solidFill>
                  <a:srgbClr val="C00000"/>
                </a:solidFill>
              </a:rPr>
              <a:t>The Path Forward – Successful AMI Deployment</a:t>
            </a:r>
            <a:endParaRPr lang="en-US" altLang="en-US" sz="3000" dirty="0">
              <a:solidFill>
                <a:srgbClr val="C00000"/>
              </a:solidFill>
            </a:endParaRPr>
          </a:p>
        </p:txBody>
      </p:sp>
      <p:sp>
        <p:nvSpPr>
          <p:cNvPr id="4" name="Footer Placeholder 3">
            <a:extLst>
              <a:ext uri="{FF2B5EF4-FFF2-40B4-BE49-F238E27FC236}">
                <a16:creationId xmlns:a16="http://schemas.microsoft.com/office/drawing/2014/main" id="{6D6AB67F-F3A6-46C3-8839-3B295B6482B0}"/>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C1E84CCE-E2C4-4BE3-A6F4-828F5D8B679A}"/>
              </a:ext>
            </a:extLst>
          </p:cNvPr>
          <p:cNvSpPr>
            <a:spLocks noGrp="1"/>
          </p:cNvSpPr>
          <p:nvPr>
            <p:ph type="sldNum" sz="quarter" idx="4"/>
          </p:nvPr>
        </p:nvSpPr>
        <p:spPr/>
        <p:txBody>
          <a:bodyPr/>
          <a:lstStyle/>
          <a:p>
            <a:fld id="{4BEAC4C4-F0A7-4B61-A827-E4198D078267}" type="slidenum">
              <a:rPr lang="en-US" smtClean="0"/>
              <a:t>2</a:t>
            </a:fld>
            <a:endParaRPr lang="en-US" dirty="0"/>
          </a:p>
        </p:txBody>
      </p:sp>
      <p:sp>
        <p:nvSpPr>
          <p:cNvPr id="3" name="Rectangle 2"/>
          <p:cNvSpPr/>
          <p:nvPr/>
        </p:nvSpPr>
        <p:spPr>
          <a:xfrm>
            <a:off x="1371600" y="1295400"/>
            <a:ext cx="6858000" cy="1200329"/>
          </a:xfrm>
          <a:prstGeom prst="rect">
            <a:avLst/>
          </a:prstGeom>
        </p:spPr>
        <p:txBody>
          <a:bodyPr wrap="square">
            <a:spAutoFit/>
          </a:bodyPr>
          <a:lstStyle/>
          <a:p>
            <a:r>
              <a:rPr lang="en-US" dirty="0"/>
              <a:t>Organizations that want to grow their business are adopting analytics and business intelligence to increase responsiveness, reduce operational costs and improve asset integrity. </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19529"/>
            <a:ext cx="39433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4350" y="2521298"/>
            <a:ext cx="3905250" cy="2862322"/>
          </a:xfrm>
          <a:prstGeom prst="rect">
            <a:avLst/>
          </a:prstGeom>
        </p:spPr>
        <p:txBody>
          <a:bodyPr wrap="square">
            <a:spAutoFit/>
          </a:bodyPr>
          <a:lstStyle/>
          <a:p>
            <a:r>
              <a:rPr lang="en-US" sz="2000" dirty="0"/>
              <a:t>Business intelligence / analytics are crucial to solving key business problems for all organizations. For utilities, it can turn information from smart meter and smart grid projects into meaningful operational insights and understandings about their customer’s behavior.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3568700"/>
            <a:ext cx="1085850" cy="1387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2400"/>
            <a:ext cx="7208107" cy="679832"/>
          </a:xfrm>
          <a:noFill/>
        </p:spPr>
        <p:txBody>
          <a:bodyPr/>
          <a:lstStyle/>
          <a:p>
            <a:pPr eaLnBrk="1" hangingPunct="1"/>
            <a:r>
              <a:rPr lang="en-US" dirty="0">
                <a:solidFill>
                  <a:srgbClr val="C00000"/>
                </a:solidFill>
              </a:rPr>
              <a:t>Investment and Returns </a:t>
            </a:r>
            <a:endParaRPr lang="en-US" altLang="en-US" dirty="0">
              <a:solidFill>
                <a:srgbClr val="C00000"/>
              </a:solidFill>
            </a:endParaRPr>
          </a:p>
        </p:txBody>
      </p:sp>
      <p:sp>
        <p:nvSpPr>
          <p:cNvPr id="3" name="Footer Placeholder 2">
            <a:extLst>
              <a:ext uri="{FF2B5EF4-FFF2-40B4-BE49-F238E27FC236}">
                <a16:creationId xmlns:a16="http://schemas.microsoft.com/office/drawing/2014/main" id="{8D27CD51-E8B1-4DE2-B679-26340E4FBA2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5FBEA3B-94E4-4F9F-8605-111D9AB6092D}"/>
              </a:ext>
            </a:extLst>
          </p:cNvPr>
          <p:cNvSpPr>
            <a:spLocks noGrp="1"/>
          </p:cNvSpPr>
          <p:nvPr>
            <p:ph type="sldNum" sz="quarter" idx="4"/>
          </p:nvPr>
        </p:nvSpPr>
        <p:spPr/>
        <p:txBody>
          <a:bodyPr/>
          <a:lstStyle/>
          <a:p>
            <a:fld id="{4BEAC4C4-F0A7-4B61-A827-E4198D078267}" type="slidenum">
              <a:rPr lang="en-US" smtClean="0"/>
              <a:t>3</a:t>
            </a:fld>
            <a:endParaRPr lang="en-US" dirty="0"/>
          </a:p>
        </p:txBody>
      </p:sp>
      <p:sp>
        <p:nvSpPr>
          <p:cNvPr id="2" name="Rectangle 1"/>
          <p:cNvSpPr/>
          <p:nvPr/>
        </p:nvSpPr>
        <p:spPr>
          <a:xfrm>
            <a:off x="4572000" y="1295400"/>
            <a:ext cx="4038600" cy="2585323"/>
          </a:xfrm>
          <a:prstGeom prst="rect">
            <a:avLst/>
          </a:prstGeom>
        </p:spPr>
        <p:txBody>
          <a:bodyPr wrap="square">
            <a:spAutoFit/>
          </a:bodyPr>
          <a:lstStyle/>
          <a:p>
            <a:r>
              <a:rPr lang="en-US" dirty="0"/>
              <a:t>Many companies have been concerned about the high costs and complexity of data. To reduce those concerns, organizations simply need to take a structured approach. This change begins with a realistic review of their analytics maturity levels: where they want to get to, and what they want to achieve.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295400"/>
            <a:ext cx="387667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026774"/>
            <a:ext cx="1295400" cy="184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38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altLang="en-US" sz="3200" dirty="0">
                <a:solidFill>
                  <a:srgbClr val="C00000"/>
                </a:solidFill>
              </a:rPr>
              <a:t>COTS, Niche Providers, OpenSource, Enterprise Software</a:t>
            </a:r>
            <a:endParaRPr lang="en-US" altLang="en-US" sz="3000" dirty="0">
              <a:solidFill>
                <a:srgbClr val="C00000"/>
              </a:solidFill>
            </a:endParaRPr>
          </a:p>
        </p:txBody>
      </p:sp>
      <p:sp>
        <p:nvSpPr>
          <p:cNvPr id="2" name="Footer Placeholder 1">
            <a:extLst>
              <a:ext uri="{FF2B5EF4-FFF2-40B4-BE49-F238E27FC236}">
                <a16:creationId xmlns:a16="http://schemas.microsoft.com/office/drawing/2014/main" id="{A5ACE737-533C-4DFB-8752-5C749882824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8C04D16-ACCB-43F6-8DE6-E5DD405B2604}"/>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19" y="2469932"/>
            <a:ext cx="4383881" cy="377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906171"/>
            <a:ext cx="3548063" cy="282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359166"/>
            <a:ext cx="288290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1371600"/>
            <a:ext cx="7815263" cy="923330"/>
          </a:xfrm>
          <a:prstGeom prst="rect">
            <a:avLst/>
          </a:prstGeom>
        </p:spPr>
        <p:txBody>
          <a:bodyPr wrap="square">
            <a:spAutoFit/>
          </a:bodyPr>
          <a:lstStyle/>
          <a:p>
            <a:r>
              <a:rPr lang="en-US" dirty="0"/>
              <a:t>It is expected by Gartner that by the end of 2020 at least 25% of new monitoring and control systems in the utility sector will use IoT to enhance the algorithmic business capabilities.</a:t>
            </a:r>
          </a:p>
        </p:txBody>
      </p:sp>
    </p:spTree>
    <p:extLst>
      <p:ext uri="{BB962C8B-B14F-4D97-AF65-F5344CB8AC3E}">
        <p14:creationId xmlns:p14="http://schemas.microsoft.com/office/powerpoint/2010/main" val="415213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56951" y="234568"/>
            <a:ext cx="7208107" cy="679832"/>
          </a:xfrm>
          <a:noFill/>
        </p:spPr>
        <p:txBody>
          <a:bodyPr/>
          <a:lstStyle/>
          <a:p>
            <a:pPr eaLnBrk="1" hangingPunct="1"/>
            <a:r>
              <a:rPr lang="en-US" sz="4000" dirty="0">
                <a:solidFill>
                  <a:srgbClr val="C00000"/>
                </a:solidFill>
              </a:rPr>
              <a:t>If you Build it, They MAY Come</a:t>
            </a:r>
            <a:endParaRPr lang="en-US" altLang="en-US" sz="4000" dirty="0">
              <a:solidFill>
                <a:srgbClr val="C00000"/>
              </a:solidFill>
            </a:endParaRPr>
          </a:p>
        </p:txBody>
      </p:sp>
      <p:sp>
        <p:nvSpPr>
          <p:cNvPr id="2" name="Footer Placeholder 1">
            <a:extLst>
              <a:ext uri="{FF2B5EF4-FFF2-40B4-BE49-F238E27FC236}">
                <a16:creationId xmlns:a16="http://schemas.microsoft.com/office/drawing/2014/main" id="{3918A03C-9B3D-4896-A56B-9453875A003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260DA18-7BB7-4759-BC1A-258408FFC6A5}"/>
              </a:ext>
            </a:extLst>
          </p:cNvPr>
          <p:cNvSpPr>
            <a:spLocks noGrp="1"/>
          </p:cNvSpPr>
          <p:nvPr>
            <p:ph type="sldNum" sz="quarter" idx="4"/>
          </p:nvPr>
        </p:nvSpPr>
        <p:spPr/>
        <p:txBody>
          <a:bodyPr/>
          <a:lstStyle/>
          <a:p>
            <a:fld id="{4BEAC4C4-F0A7-4B61-A827-E4198D078267}" type="slidenum">
              <a:rPr lang="en-US" smtClean="0"/>
              <a:t>5</a:t>
            </a:fld>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94" y="1695549"/>
            <a:ext cx="3596906" cy="318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86200" y="1371600"/>
            <a:ext cx="4953000" cy="4468916"/>
          </a:xfrm>
          <a:prstGeom prst="rect">
            <a:avLst/>
          </a:prstGeom>
        </p:spPr>
        <p:txBody>
          <a:bodyPr wrap="square">
            <a:spAutoFit/>
          </a:bodyPr>
          <a:lstStyle/>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Start change management early in the project lifecycle</a:t>
            </a:r>
          </a:p>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Gain cross-functional consensus with stakeholders </a:t>
            </a:r>
          </a:p>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Develop a clear strategy, baseline and define the key performance indicators: (Revenue Protection, Efficiency gains, Compliance Risk, Customer Satisfaction…) and their associated metrics</a:t>
            </a:r>
          </a:p>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Staff associates assigned to project should be their only assignment. If part-time, state their dedicated allocation. </a:t>
            </a:r>
          </a:p>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Keep change management efforts ahead of the project curve with constant , transparent updates and successes.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C00000"/>
                </a:solidFill>
              </a:rPr>
              <a:t>Getting Started </a:t>
            </a:r>
          </a:p>
        </p:txBody>
      </p:sp>
      <p:sp>
        <p:nvSpPr>
          <p:cNvPr id="2" name="Footer Placeholder 1">
            <a:extLst>
              <a:ext uri="{FF2B5EF4-FFF2-40B4-BE49-F238E27FC236}">
                <a16:creationId xmlns:a16="http://schemas.microsoft.com/office/drawing/2014/main" id="{FDB178A6-6C98-4A18-9F75-371C516A804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899CFB2-D96E-4713-8791-4377FEA453BA}"/>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819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7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56951" y="234568"/>
            <a:ext cx="7208107" cy="679832"/>
          </a:xfrm>
          <a:noFill/>
        </p:spPr>
        <p:txBody>
          <a:bodyPr/>
          <a:lstStyle/>
          <a:p>
            <a:pPr eaLnBrk="1" hangingPunct="1"/>
            <a:r>
              <a:rPr lang="en-US" sz="4000" dirty="0">
                <a:solidFill>
                  <a:srgbClr val="C00000"/>
                </a:solidFill>
              </a:rPr>
              <a:t>Finding the Value in the Raw Data</a:t>
            </a:r>
            <a:endParaRPr lang="en-US" altLang="en-US" sz="4000" dirty="0">
              <a:solidFill>
                <a:srgbClr val="C00000"/>
              </a:solidFill>
            </a:endParaRPr>
          </a:p>
        </p:txBody>
      </p:sp>
      <p:sp>
        <p:nvSpPr>
          <p:cNvPr id="3" name="Footer Placeholder 2">
            <a:extLst>
              <a:ext uri="{FF2B5EF4-FFF2-40B4-BE49-F238E27FC236}">
                <a16:creationId xmlns:a16="http://schemas.microsoft.com/office/drawing/2014/main" id="{319A77F3-FB51-4E00-B396-F7007E98947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E42B7E0-DA27-405A-9D86-698266C1EE65}"/>
              </a:ext>
            </a:extLst>
          </p:cNvPr>
          <p:cNvSpPr>
            <a:spLocks noGrp="1"/>
          </p:cNvSpPr>
          <p:nvPr>
            <p:ph type="sldNum" sz="quarter" idx="4"/>
          </p:nvPr>
        </p:nvSpPr>
        <p:spPr/>
        <p:txBody>
          <a:bodyPr/>
          <a:lstStyle/>
          <a:p>
            <a:fld id="{4BEAC4C4-F0A7-4B61-A827-E4198D078267}" type="slidenum">
              <a:rPr lang="en-US" smtClean="0"/>
              <a:t>7</a:t>
            </a:fld>
            <a:endParaRPr lang="en-US" dirty="0"/>
          </a:p>
        </p:txBody>
      </p:sp>
      <p:sp>
        <p:nvSpPr>
          <p:cNvPr id="2" name="Rectangle 1"/>
          <p:cNvSpPr/>
          <p:nvPr/>
        </p:nvSpPr>
        <p:spPr>
          <a:xfrm>
            <a:off x="533400" y="1295400"/>
            <a:ext cx="8143875" cy="1477328"/>
          </a:xfrm>
          <a:prstGeom prst="rect">
            <a:avLst/>
          </a:prstGeom>
        </p:spPr>
        <p:txBody>
          <a:bodyPr wrap="square">
            <a:spAutoFit/>
          </a:bodyPr>
          <a:lstStyle/>
          <a:p>
            <a:r>
              <a:rPr lang="en-US" dirty="0">
                <a:latin typeface="+mn-lt"/>
                <a:ea typeface="Calibri"/>
                <a:cs typeface="Times New Roman"/>
              </a:rPr>
              <a:t>Analytics will help utilities shift from traditional and costly time-based asset management, where network repairs are done on schedule regardless of how much useful life is left in an asset, to a more informed reliability-based approach of making repairs when they are actually needed. Moreover a coordinated cross-enterprise vision can help reduce IT costs.</a:t>
            </a:r>
            <a:endParaRPr lang="en-US"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88" y="2964656"/>
            <a:ext cx="63912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56951" y="152400"/>
            <a:ext cx="7208107" cy="679832"/>
          </a:xfrm>
          <a:noFill/>
        </p:spPr>
        <p:txBody>
          <a:bodyPr/>
          <a:lstStyle/>
          <a:p>
            <a:pPr eaLnBrk="1" hangingPunct="1"/>
            <a:r>
              <a:rPr lang="en-US" dirty="0">
                <a:solidFill>
                  <a:srgbClr val="C00000"/>
                </a:solidFill>
              </a:rPr>
              <a:t>Quantifiable Targets</a:t>
            </a:r>
            <a:endParaRPr lang="en-US" altLang="en-US" dirty="0">
              <a:solidFill>
                <a:srgbClr val="C00000"/>
              </a:solidFill>
            </a:endParaRPr>
          </a:p>
        </p:txBody>
      </p:sp>
      <p:sp>
        <p:nvSpPr>
          <p:cNvPr id="2" name="Footer Placeholder 1">
            <a:extLst>
              <a:ext uri="{FF2B5EF4-FFF2-40B4-BE49-F238E27FC236}">
                <a16:creationId xmlns:a16="http://schemas.microsoft.com/office/drawing/2014/main" id="{34C79837-32D6-43A5-9AF7-6CF6C6580D0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35C4C97-F03C-46D8-8F72-9F74982AECCC}"/>
              </a:ext>
            </a:extLst>
          </p:cNvPr>
          <p:cNvSpPr>
            <a:spLocks noGrp="1"/>
          </p:cNvSpPr>
          <p:nvPr>
            <p:ph type="sldNum" sz="quarter" idx="4"/>
          </p:nvPr>
        </p:nvSpPr>
        <p:spPr/>
        <p:txBody>
          <a:bodyPr/>
          <a:lstStyle/>
          <a:p>
            <a:fld id="{4BEAC4C4-F0A7-4B61-A827-E4198D078267}" type="slidenum">
              <a:rPr lang="en-US" smtClean="0"/>
              <a:t>8</a:t>
            </a:fld>
            <a:endParaRPr lang="en-US" dirty="0"/>
          </a:p>
        </p:txBody>
      </p:sp>
      <p:sp>
        <p:nvSpPr>
          <p:cNvPr id="4" name="Rectangle 3"/>
          <p:cNvSpPr/>
          <p:nvPr/>
        </p:nvSpPr>
        <p:spPr>
          <a:xfrm>
            <a:off x="247650" y="2316736"/>
            <a:ext cx="4705350" cy="4076501"/>
          </a:xfrm>
          <a:prstGeom prst="rect">
            <a:avLst/>
          </a:prstGeom>
        </p:spPr>
        <p:txBody>
          <a:bodyPr wrap="square">
            <a:spAutoFit/>
          </a:bodyPr>
          <a:lstStyle/>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This data is enabling us to roll fewer trucks for emergencies.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This data is allowing us to identify weak spots in our infrastructure and correct them between 8 AM and 4 PM Monday to Friday on non-storm days.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is allowing us to perform long term planning and perform far better rate analysis for proposed new tariffs and to even help create new tariffs.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allows us to better evaluate performance of hardware on our infrastructure.</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gives us the tools for the first time to measure, identify, and go after “system loss” in a meaningful and actionable way.</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Detection of losses due to oversized current transformer.</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6602"/>
            <a:ext cx="2819400" cy="198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8150" y="1219200"/>
            <a:ext cx="8229600" cy="923330"/>
          </a:xfrm>
          <a:prstGeom prst="rect">
            <a:avLst/>
          </a:prstGeom>
        </p:spPr>
        <p:txBody>
          <a:bodyPr wrap="square">
            <a:spAutoFit/>
          </a:bodyPr>
          <a:lstStyle/>
          <a:p>
            <a:r>
              <a:rPr lang="en-US" dirty="0"/>
              <a:t>By using the data already in their possession, utilities can see comprehensive information about each of their assets, from purchase through retirement and define measurable goals and success criteria</a:t>
            </a:r>
          </a:p>
        </p:txBody>
      </p:sp>
      <p:sp>
        <p:nvSpPr>
          <p:cNvPr id="5" name="Rectangle 4"/>
          <p:cNvSpPr/>
          <p:nvPr/>
        </p:nvSpPr>
        <p:spPr>
          <a:xfrm>
            <a:off x="5257800" y="4064675"/>
            <a:ext cx="3810000" cy="1923604"/>
          </a:xfrm>
          <a:prstGeom prst="rect">
            <a:avLst/>
          </a:prstGeom>
        </p:spPr>
        <p:txBody>
          <a:bodyPr wrap="square">
            <a:spAutoFit/>
          </a:bodyPr>
          <a:lstStyle/>
          <a:p>
            <a:r>
              <a:rPr lang="en-US" sz="1700" dirty="0">
                <a:latin typeface="+mn-lt"/>
                <a:ea typeface="Calibri"/>
                <a:cs typeface="Times New Roman"/>
              </a:rPr>
              <a:t>Data analytics will enable utilities to tackle the biggest problems we face today, including failing transformers, unbalanced energy generation based on imprecise forecasts, operational inefficiencies and even addressing and reducing line loss.</a:t>
            </a:r>
          </a:p>
        </p:txBody>
      </p:sp>
    </p:spTree>
    <p:extLst>
      <p:ext uri="{BB962C8B-B14F-4D97-AF65-F5344CB8AC3E}">
        <p14:creationId xmlns:p14="http://schemas.microsoft.com/office/powerpoint/2010/main" val="130447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C00000"/>
                </a:solidFill>
              </a:rPr>
              <a:t>How Can We Use It?</a:t>
            </a:r>
          </a:p>
        </p:txBody>
      </p:sp>
      <p:sp>
        <p:nvSpPr>
          <p:cNvPr id="2" name="Footer Placeholder 1">
            <a:extLst>
              <a:ext uri="{FF2B5EF4-FFF2-40B4-BE49-F238E27FC236}">
                <a16:creationId xmlns:a16="http://schemas.microsoft.com/office/drawing/2014/main" id="{15857689-254D-48A6-BAC7-59D1C85A82B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D2C97FF-F764-4BC4-A26F-E19347BA152C}"/>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515350" cy="392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381180"/>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10377</TotalTime>
  <Words>705</Words>
  <Application>Microsoft Office PowerPoint</Application>
  <PresentationFormat>On-screen Show (4:3)</PresentationFormat>
  <Paragraphs>85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TESCO Template</vt:lpstr>
      <vt:lpstr>Asset Insights Through Analytics</vt:lpstr>
      <vt:lpstr>The Path Forward – Successful AMI Deployment</vt:lpstr>
      <vt:lpstr>Investment and Returns </vt:lpstr>
      <vt:lpstr>COTS, Niche Providers, OpenSource, Enterprise Software</vt:lpstr>
      <vt:lpstr>If you Build it, They MAY Come</vt:lpstr>
      <vt:lpstr>Getting Started </vt:lpstr>
      <vt:lpstr>Finding the Value in the Raw Data</vt:lpstr>
      <vt:lpstr>Quantifiable Targets</vt:lpstr>
      <vt:lpstr>How Can We Use It?</vt:lpstr>
      <vt:lpstr>Market the Right Message</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135</cp:revision>
  <dcterms:created xsi:type="dcterms:W3CDTF">2012-09-24T21:06:00Z</dcterms:created>
  <dcterms:modified xsi:type="dcterms:W3CDTF">2022-06-10T19:08:36Z</dcterms:modified>
</cp:coreProperties>
</file>