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13"/>
  </p:notesMasterIdLst>
  <p:sldIdLst>
    <p:sldId id="299" r:id="rId2"/>
    <p:sldId id="257" r:id="rId3"/>
    <p:sldId id="286" r:id="rId4"/>
    <p:sldId id="289" r:id="rId5"/>
    <p:sldId id="276" r:id="rId6"/>
    <p:sldId id="295" r:id="rId7"/>
    <p:sldId id="273" r:id="rId8"/>
    <p:sldId id="293" r:id="rId9"/>
    <p:sldId id="288" r:id="rId10"/>
    <p:sldId id="274" r:id="rId11"/>
    <p:sldId id="300" r:id="rId1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F549D"/>
    <a:srgbClr val="CC0000"/>
    <a:srgbClr val="333333"/>
    <a:srgbClr val="292929"/>
    <a:srgbClr val="CC3300"/>
    <a:srgbClr val="003399"/>
    <a:srgbClr val="000099"/>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66" autoAdjust="0"/>
    <p:restoredTop sz="94660"/>
  </p:normalViewPr>
  <p:slideViewPr>
    <p:cSldViewPr>
      <p:cViewPr>
        <p:scale>
          <a:sx n="100" d="100"/>
          <a:sy n="100" d="100"/>
        </p:scale>
        <p:origin x="-1944" y="-46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85" d="100"/>
          <a:sy n="85" d="100"/>
        </p:scale>
        <p:origin x="-378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dirty="0"/>
          </a:p>
        </p:txBody>
      </p:sp>
      <p:sp>
        <p:nvSpPr>
          <p:cNvPr id="2150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dirty="0"/>
          </a:p>
        </p:txBody>
      </p:sp>
      <p:sp>
        <p:nvSpPr>
          <p:cNvPr id="102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151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dirty="0"/>
          </a:p>
        </p:txBody>
      </p:sp>
      <p:sp>
        <p:nvSpPr>
          <p:cNvPr id="2151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8B9035EB-73AA-4F49-AA21-6903F198A2F3}" type="slidenum">
              <a:rPr lang="en-US"/>
              <a:pPr>
                <a:defRPr/>
              </a:pPr>
              <a:t>‹#›</a:t>
            </a:fld>
            <a:endParaRPr lang="en-US" dirty="0"/>
          </a:p>
        </p:txBody>
      </p:sp>
    </p:spTree>
    <p:extLst>
      <p:ext uri="{BB962C8B-B14F-4D97-AF65-F5344CB8AC3E}">
        <p14:creationId xmlns:p14="http://schemas.microsoft.com/office/powerpoint/2010/main" val="12123593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883" indent="-285725" eaLnBrk="0" hangingPunct="0">
              <a:spcBef>
                <a:spcPct val="30000"/>
              </a:spcBef>
              <a:defRPr sz="1200">
                <a:solidFill>
                  <a:schemeClr val="tx1"/>
                </a:solidFill>
                <a:latin typeface="Arial" charset="0"/>
              </a:defRPr>
            </a:lvl2pPr>
            <a:lvl3pPr marL="1142897" indent="-228580" eaLnBrk="0" hangingPunct="0">
              <a:spcBef>
                <a:spcPct val="30000"/>
              </a:spcBef>
              <a:defRPr sz="1200">
                <a:solidFill>
                  <a:schemeClr val="tx1"/>
                </a:solidFill>
                <a:latin typeface="Arial" charset="0"/>
              </a:defRPr>
            </a:lvl3pPr>
            <a:lvl4pPr marL="1600056" indent="-228580" eaLnBrk="0" hangingPunct="0">
              <a:spcBef>
                <a:spcPct val="30000"/>
              </a:spcBef>
              <a:defRPr sz="1200">
                <a:solidFill>
                  <a:schemeClr val="tx1"/>
                </a:solidFill>
                <a:latin typeface="Arial" charset="0"/>
              </a:defRPr>
            </a:lvl4pPr>
            <a:lvl5pPr marL="2057214" indent="-228580" eaLnBrk="0" hangingPunct="0">
              <a:spcBef>
                <a:spcPct val="30000"/>
              </a:spcBef>
              <a:defRPr sz="1200">
                <a:solidFill>
                  <a:schemeClr val="tx1"/>
                </a:solidFill>
                <a:latin typeface="Arial" charset="0"/>
              </a:defRPr>
            </a:lvl5pPr>
            <a:lvl6pPr marL="2514373" indent="-228580" eaLnBrk="0" fontAlgn="base" hangingPunct="0">
              <a:spcBef>
                <a:spcPct val="30000"/>
              </a:spcBef>
              <a:spcAft>
                <a:spcPct val="0"/>
              </a:spcAft>
              <a:defRPr sz="1200">
                <a:solidFill>
                  <a:schemeClr val="tx1"/>
                </a:solidFill>
                <a:latin typeface="Arial" charset="0"/>
              </a:defRPr>
            </a:lvl6pPr>
            <a:lvl7pPr marL="2971532" indent="-228580" eaLnBrk="0" fontAlgn="base" hangingPunct="0">
              <a:spcBef>
                <a:spcPct val="30000"/>
              </a:spcBef>
              <a:spcAft>
                <a:spcPct val="0"/>
              </a:spcAft>
              <a:defRPr sz="1200">
                <a:solidFill>
                  <a:schemeClr val="tx1"/>
                </a:solidFill>
                <a:latin typeface="Arial" charset="0"/>
              </a:defRPr>
            </a:lvl7pPr>
            <a:lvl8pPr marL="3428691" indent="-228580" eaLnBrk="0" fontAlgn="base" hangingPunct="0">
              <a:spcBef>
                <a:spcPct val="30000"/>
              </a:spcBef>
              <a:spcAft>
                <a:spcPct val="0"/>
              </a:spcAft>
              <a:defRPr sz="1200">
                <a:solidFill>
                  <a:schemeClr val="tx1"/>
                </a:solidFill>
                <a:latin typeface="Arial" charset="0"/>
              </a:defRPr>
            </a:lvl8pPr>
            <a:lvl9pPr marL="3885849" indent="-22858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810F1965-AB3D-45B7-A3B1-009589331D5B}" type="slidenum">
              <a:rPr lang="en-US" altLang="en-US" smtClean="0"/>
              <a:pPr eaLnBrk="1" hangingPunct="1">
                <a:spcBef>
                  <a:spcPct val="0"/>
                </a:spcBef>
                <a:defRPr/>
              </a:pPr>
              <a:t>1</a:t>
            </a:fld>
            <a:endParaRPr lang="en-US" altLang="en-US" dirty="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93017F9-9EA2-4BBF-BFD1-7957A2CDCFF2}" type="slidenum">
              <a:rPr lang="en-US" altLang="en-US" smtClean="0"/>
              <a:pPr eaLnBrk="1" hangingPunct="1">
                <a:spcBef>
                  <a:spcPct val="0"/>
                </a:spcBef>
              </a:pPr>
              <a:t>10</a:t>
            </a:fld>
            <a:endParaRPr lang="en-US" altLang="en-US" dirty="0" smtClean="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27" indent="-285741" eaLnBrk="0" hangingPunct="0">
              <a:spcBef>
                <a:spcPct val="30000"/>
              </a:spcBef>
              <a:defRPr sz="1200">
                <a:solidFill>
                  <a:schemeClr val="tx1"/>
                </a:solidFill>
                <a:latin typeface="Arial" charset="0"/>
              </a:defRPr>
            </a:lvl2pPr>
            <a:lvl3pPr marL="1142965" indent="-228593" eaLnBrk="0" hangingPunct="0">
              <a:spcBef>
                <a:spcPct val="30000"/>
              </a:spcBef>
              <a:defRPr sz="1200">
                <a:solidFill>
                  <a:schemeClr val="tx1"/>
                </a:solidFill>
                <a:latin typeface="Arial" charset="0"/>
              </a:defRPr>
            </a:lvl3pPr>
            <a:lvl4pPr marL="1600150" indent="-228593" eaLnBrk="0" hangingPunct="0">
              <a:spcBef>
                <a:spcPct val="30000"/>
              </a:spcBef>
              <a:defRPr sz="1200">
                <a:solidFill>
                  <a:schemeClr val="tx1"/>
                </a:solidFill>
                <a:latin typeface="Arial" charset="0"/>
              </a:defRPr>
            </a:lvl4pPr>
            <a:lvl5pPr marL="2057336" indent="-228593" eaLnBrk="0" hangingPunct="0">
              <a:spcBef>
                <a:spcPct val="30000"/>
              </a:spcBef>
              <a:defRPr sz="1200">
                <a:solidFill>
                  <a:schemeClr val="tx1"/>
                </a:solidFill>
                <a:latin typeface="Arial" charset="0"/>
              </a:defRPr>
            </a:lvl5pPr>
            <a:lvl6pPr marL="2514522" indent="-228593" eaLnBrk="0" fontAlgn="base" hangingPunct="0">
              <a:spcBef>
                <a:spcPct val="30000"/>
              </a:spcBef>
              <a:spcAft>
                <a:spcPct val="0"/>
              </a:spcAft>
              <a:defRPr sz="1200">
                <a:solidFill>
                  <a:schemeClr val="tx1"/>
                </a:solidFill>
                <a:latin typeface="Arial" charset="0"/>
              </a:defRPr>
            </a:lvl6pPr>
            <a:lvl7pPr marL="2971708" indent="-228593" eaLnBrk="0" fontAlgn="base" hangingPunct="0">
              <a:spcBef>
                <a:spcPct val="30000"/>
              </a:spcBef>
              <a:spcAft>
                <a:spcPct val="0"/>
              </a:spcAft>
              <a:defRPr sz="1200">
                <a:solidFill>
                  <a:schemeClr val="tx1"/>
                </a:solidFill>
                <a:latin typeface="Arial" charset="0"/>
              </a:defRPr>
            </a:lvl7pPr>
            <a:lvl8pPr marL="3428894" indent="-228593" eaLnBrk="0" fontAlgn="base" hangingPunct="0">
              <a:spcBef>
                <a:spcPct val="30000"/>
              </a:spcBef>
              <a:spcAft>
                <a:spcPct val="0"/>
              </a:spcAft>
              <a:defRPr sz="1200">
                <a:solidFill>
                  <a:schemeClr val="tx1"/>
                </a:solidFill>
                <a:latin typeface="Arial" charset="0"/>
              </a:defRPr>
            </a:lvl8pPr>
            <a:lvl9pPr marL="3886079" indent="-22859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BD0C0CF-4316-4958-B8D0-33D5BD090639}" type="slidenum">
              <a:rPr lang="en-US" altLang="en-US" smtClean="0"/>
              <a:pPr eaLnBrk="1" hangingPunct="1">
                <a:spcBef>
                  <a:spcPct val="0"/>
                </a:spcBef>
              </a:pPr>
              <a:t>11</a:t>
            </a:fld>
            <a:endParaRPr lang="en-US" altLang="en-US" dirty="0"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ECF475F-F7BD-47A8-A52E-E9962A226E52}" type="slidenum">
              <a:rPr lang="en-US" altLang="en-US" smtClean="0"/>
              <a:pPr eaLnBrk="1" hangingPunct="1">
                <a:spcBef>
                  <a:spcPct val="0"/>
                </a:spcBef>
              </a:pPr>
              <a:t>2</a:t>
            </a:fld>
            <a:endParaRPr lang="en-US" altLang="en-US" dirty="0"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ECF475F-F7BD-47A8-A52E-E9962A226E52}" type="slidenum">
              <a:rPr lang="en-US" altLang="en-US" smtClean="0"/>
              <a:pPr eaLnBrk="1" hangingPunct="1">
                <a:spcBef>
                  <a:spcPct val="0"/>
                </a:spcBef>
              </a:pPr>
              <a:t>3</a:t>
            </a:fld>
            <a:endParaRPr lang="en-US" altLang="en-US" dirty="0"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ECF475F-F7BD-47A8-A52E-E9962A226E52}" type="slidenum">
              <a:rPr lang="en-US" altLang="en-US" smtClean="0"/>
              <a:pPr eaLnBrk="1" hangingPunct="1">
                <a:spcBef>
                  <a:spcPct val="0"/>
                </a:spcBef>
              </a:pPr>
              <a:t>4</a:t>
            </a:fld>
            <a:endParaRPr lang="en-US" altLang="en-US" dirty="0"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FF04E5F-4CF7-4D81-9263-A19F7AB2771E}" type="slidenum">
              <a:rPr lang="en-US" altLang="en-US" smtClean="0"/>
              <a:pPr eaLnBrk="1" hangingPunct="1">
                <a:spcBef>
                  <a:spcPct val="0"/>
                </a:spcBef>
              </a:pPr>
              <a:t>5</a:t>
            </a:fld>
            <a:endParaRPr lang="en-US" altLang="en-US" dirty="0" smtClean="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ECF475F-F7BD-47A8-A52E-E9962A226E52}" type="slidenum">
              <a:rPr lang="en-US" altLang="en-US" smtClean="0"/>
              <a:pPr eaLnBrk="1" hangingPunct="1">
                <a:spcBef>
                  <a:spcPct val="0"/>
                </a:spcBef>
              </a:pPr>
              <a:t>6</a:t>
            </a:fld>
            <a:endParaRPr lang="en-US" altLang="en-US" dirty="0"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052231E-A062-4814-B486-039E74CA99B8}" type="slidenum">
              <a:rPr lang="en-US" altLang="en-US" smtClean="0"/>
              <a:pPr eaLnBrk="1" hangingPunct="1">
                <a:spcBef>
                  <a:spcPct val="0"/>
                </a:spcBef>
              </a:pPr>
              <a:t>7</a:t>
            </a:fld>
            <a:endParaRPr lang="en-US" altLang="en-US" dirty="0" smtClean="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052231E-A062-4814-B486-039E74CA99B8}" type="slidenum">
              <a:rPr lang="en-US" altLang="en-US" smtClean="0"/>
              <a:pPr eaLnBrk="1" hangingPunct="1">
                <a:spcBef>
                  <a:spcPct val="0"/>
                </a:spcBef>
              </a:pPr>
              <a:t>8</a:t>
            </a:fld>
            <a:endParaRPr lang="en-US" altLang="en-US" dirty="0" smtClean="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ECF475F-F7BD-47A8-A52E-E9962A226E52}" type="slidenum">
              <a:rPr lang="en-US" altLang="en-US" smtClean="0"/>
              <a:pPr eaLnBrk="1" hangingPunct="1">
                <a:spcBef>
                  <a:spcPct val="0"/>
                </a:spcBef>
              </a:pPr>
              <a:t>9</a:t>
            </a:fld>
            <a:endParaRPr lang="en-US" altLang="en-US" dirty="0"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727138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457200" indent="-457200">
              <a:buFont typeface="Arial" panose="020B0604020202020204" pitchFamily="34" charset="0"/>
              <a:buChar char="♦"/>
              <a:defRPr/>
            </a:lvl1pPr>
            <a:lvl2pPr marL="742950" indent="-285750">
              <a:buFont typeface="Arial" panose="020B0604020202020204" pitchFamily="34" charset="0"/>
              <a:buChar char="■"/>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92116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149947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304228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49701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9" name="TextBox 1"/>
          <p:cNvSpPr txBox="1">
            <a:spLocks noChangeArrowheads="1"/>
          </p:cNvSpPr>
          <p:nvPr userDrawn="1"/>
        </p:nvSpPr>
        <p:spPr bwMode="auto">
          <a:xfrm>
            <a:off x="8458200" y="6369050"/>
            <a:ext cx="4953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3D072A63-E3D2-4DBD-9C92-63624F2AD87C}" type="slidenum">
              <a:rPr lang="en-US" altLang="en-US" smtClean="0"/>
              <a:pPr eaLnBrk="1" hangingPunct="1">
                <a:defRPr/>
              </a:pPr>
              <a:t>‹#›</a:t>
            </a:fld>
            <a:endParaRPr lang="en-US" altLang="en-US" dirty="0" smtClean="0"/>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5" r:id="rId4"/>
  </p:sldLayoutIdLst>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8.png"/><Relationship Id="rId4" Type="http://schemas.microsoft.com/office/2007/relationships/hdphoto" Target="../media/hdphoto1.wdp"/><Relationship Id="rId9"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11" descr="tesco-ami-meter-far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Rectangle 12"/>
          <p:cNvSpPr>
            <a:spLocks noChangeArrowheads="1"/>
          </p:cNvSpPr>
          <p:nvPr/>
        </p:nvSpPr>
        <p:spPr bwMode="auto">
          <a:xfrm>
            <a:off x="0" y="0"/>
            <a:ext cx="9144000" cy="6858000"/>
          </a:xfrm>
          <a:prstGeom prst="rect">
            <a:avLst/>
          </a:prstGeom>
          <a:solidFill>
            <a:srgbClr val="003399">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1800" dirty="0"/>
          </a:p>
        </p:txBody>
      </p:sp>
      <p:sp>
        <p:nvSpPr>
          <p:cNvPr id="2054" name="Rectangle 5"/>
          <p:cNvSpPr>
            <a:spLocks noChangeArrowheads="1"/>
          </p:cNvSpPr>
          <p:nvPr/>
        </p:nvSpPr>
        <p:spPr bwMode="auto">
          <a:xfrm>
            <a:off x="0" y="1371600"/>
            <a:ext cx="9144000" cy="2286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p>
        </p:txBody>
      </p:sp>
      <p:sp>
        <p:nvSpPr>
          <p:cNvPr id="2055" name="Text Box 4"/>
          <p:cNvSpPr txBox="1">
            <a:spLocks noChangeArrowheads="1"/>
          </p:cNvSpPr>
          <p:nvPr/>
        </p:nvSpPr>
        <p:spPr bwMode="auto">
          <a:xfrm>
            <a:off x="2512541" y="1975991"/>
            <a:ext cx="43434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b="1" dirty="0" smtClean="0">
                <a:solidFill>
                  <a:srgbClr val="2F549D"/>
                </a:solidFill>
              </a:rPr>
              <a:t>Asset Insights Through Analytics</a:t>
            </a:r>
            <a:endParaRPr lang="en-US" altLang="en-US" b="1" dirty="0">
              <a:solidFill>
                <a:srgbClr val="2F549D"/>
              </a:solidFill>
            </a:endParaRPr>
          </a:p>
        </p:txBody>
      </p:sp>
      <p:pic>
        <p:nvPicPr>
          <p:cNvPr id="12" name="Picture 17" descr="logo_plai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908175"/>
            <a:ext cx="2133600"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1" descr="C:\Users\andrea.koch\Desktop\ncems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6600" y="1724025"/>
            <a:ext cx="142875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Box 10"/>
          <p:cNvSpPr txBox="1">
            <a:spLocks noChangeArrowheads="1"/>
          </p:cNvSpPr>
          <p:nvPr/>
        </p:nvSpPr>
        <p:spPr bwMode="auto">
          <a:xfrm>
            <a:off x="762000" y="4800600"/>
            <a:ext cx="82296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n-US" altLang="en-US" sz="2400" dirty="0">
                <a:solidFill>
                  <a:schemeClr val="bg1"/>
                </a:solidFill>
              </a:rPr>
              <a:t>Prepared </a:t>
            </a:r>
            <a:r>
              <a:rPr lang="en-US" altLang="en-US" sz="2400" dirty="0" smtClean="0">
                <a:solidFill>
                  <a:schemeClr val="bg1"/>
                </a:solidFill>
              </a:rPr>
              <a:t>by Perry Lawton, TESCO</a:t>
            </a:r>
            <a:endParaRPr lang="en-US" altLang="en-US" sz="2400" dirty="0">
              <a:solidFill>
                <a:schemeClr val="bg1"/>
              </a:solidFill>
            </a:endParaRPr>
          </a:p>
          <a:p>
            <a:pPr algn="r" eaLnBrk="1" hangingPunct="1">
              <a:spcBef>
                <a:spcPct val="0"/>
              </a:spcBef>
              <a:buFontTx/>
              <a:buNone/>
            </a:pPr>
            <a:r>
              <a:rPr lang="en-US" altLang="en-US" sz="1600" dirty="0">
                <a:solidFill>
                  <a:schemeClr val="bg1"/>
                </a:solidFill>
              </a:rPr>
              <a:t>The Eastern Specialty Company</a:t>
            </a:r>
          </a:p>
          <a:p>
            <a:pPr algn="r" eaLnBrk="1" hangingPunct="1">
              <a:spcBef>
                <a:spcPct val="0"/>
              </a:spcBef>
              <a:buFontTx/>
              <a:buNone/>
            </a:pPr>
            <a:endParaRPr lang="en-US" altLang="en-US" sz="2400" dirty="0" smtClean="0">
              <a:solidFill>
                <a:schemeClr val="bg1"/>
              </a:solidFill>
            </a:endParaRPr>
          </a:p>
          <a:p>
            <a:pPr algn="r" eaLnBrk="1" hangingPunct="1">
              <a:spcBef>
                <a:spcPct val="0"/>
              </a:spcBef>
              <a:spcAft>
                <a:spcPts val="0"/>
              </a:spcAft>
              <a:buFontTx/>
              <a:buNone/>
            </a:pPr>
            <a:r>
              <a:rPr lang="en-US" altLang="en-US" sz="1600" i="1" dirty="0" smtClean="0">
                <a:solidFill>
                  <a:schemeClr val="bg1"/>
                </a:solidFill>
              </a:rPr>
              <a:t>For North Carolina Electric Meter School</a:t>
            </a:r>
          </a:p>
          <a:p>
            <a:pPr algn="r" eaLnBrk="1" hangingPunct="1">
              <a:spcBef>
                <a:spcPct val="0"/>
              </a:spcBef>
              <a:spcAft>
                <a:spcPts val="0"/>
              </a:spcAft>
              <a:buFontTx/>
              <a:buNone/>
            </a:pPr>
            <a:r>
              <a:rPr lang="en-US" altLang="en-US" sz="1600" i="1" dirty="0" smtClean="0">
                <a:solidFill>
                  <a:schemeClr val="bg1"/>
                </a:solidFill>
              </a:rPr>
              <a:t>Emerging Technologies</a:t>
            </a:r>
          </a:p>
          <a:p>
            <a:pPr algn="r" eaLnBrk="1" hangingPunct="1">
              <a:spcBef>
                <a:spcPct val="0"/>
              </a:spcBef>
              <a:spcAft>
                <a:spcPts val="0"/>
              </a:spcAft>
              <a:buFontTx/>
              <a:buNone/>
            </a:pPr>
            <a:r>
              <a:rPr lang="en-US" altLang="en-US" sz="1600" i="1" dirty="0" smtClean="0">
                <a:solidFill>
                  <a:schemeClr val="bg1"/>
                </a:solidFill>
              </a:rPr>
              <a:t>Tuesday, June 15, 2021 at 10:30 a.m.</a:t>
            </a:r>
            <a:endParaRPr lang="en-US" altLang="en-US" sz="1600" i="1" dirty="0">
              <a:solidFill>
                <a:schemeClr val="bg1"/>
              </a:solidFill>
            </a:endParaRPr>
          </a:p>
        </p:txBody>
      </p:sp>
    </p:spTree>
    <p:extLst>
      <p:ext uri="{BB962C8B-B14F-4D97-AF65-F5344CB8AC3E}">
        <p14:creationId xmlns:p14="http://schemas.microsoft.com/office/powerpoint/2010/main" val="28170977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304800"/>
            <a:ext cx="8229600" cy="1143000"/>
          </a:xfrm>
          <a:solidFill>
            <a:srgbClr val="FF0000"/>
          </a:solidFill>
        </p:spPr>
        <p:txBody>
          <a:bodyPr/>
          <a:lstStyle/>
          <a:p>
            <a:pPr eaLnBrk="1" hangingPunct="1"/>
            <a:r>
              <a:rPr lang="en-US" sz="3200" dirty="0" smtClean="0">
                <a:solidFill>
                  <a:schemeClr val="bg1"/>
                </a:solidFill>
              </a:rPr>
              <a:t>Market the Right Message</a:t>
            </a:r>
            <a:endParaRPr lang="en-US" altLang="en-US" sz="3000" dirty="0" smtClean="0">
              <a:solidFill>
                <a:schemeClr val="bg1"/>
              </a:solidFill>
            </a:endParaRPr>
          </a:p>
        </p:txBody>
      </p:sp>
      <p:pic>
        <p:nvPicPr>
          <p:cNvPr id="4" name="Picture 2"/>
          <p:cNvPicPr>
            <a:picLocks noChangeAspect="1" noChangeArrowheads="1"/>
          </p:cNvPicPr>
          <p:nvPr/>
        </p:nvPicPr>
        <p:blipFill>
          <a:blip r:embed="rId3">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457200" y="1613296"/>
            <a:ext cx="2286000" cy="20966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57200" y="3697069"/>
            <a:ext cx="2286000" cy="646331"/>
          </a:xfrm>
          <a:prstGeom prst="rect">
            <a:avLst/>
          </a:prstGeom>
          <a:solidFill>
            <a:schemeClr val="tx1"/>
          </a:solidFill>
        </p:spPr>
        <p:txBody>
          <a:bodyPr wrap="square" rtlCol="0">
            <a:spAutoFit/>
          </a:bodyPr>
          <a:lstStyle/>
          <a:p>
            <a:pPr algn="ctr"/>
            <a:r>
              <a:rPr lang="en-US" b="1" dirty="0" smtClean="0">
                <a:solidFill>
                  <a:schemeClr val="bg1"/>
                </a:solidFill>
              </a:rPr>
              <a:t>Knowledge is Power</a:t>
            </a:r>
            <a:endParaRPr lang="en-US" b="1" dirty="0">
              <a:solidFill>
                <a:schemeClr val="bg1"/>
              </a:solidFill>
            </a:endParaRPr>
          </a:p>
        </p:txBody>
      </p:sp>
      <p:pic>
        <p:nvPicPr>
          <p:cNvPr id="6" name="Picture 3"/>
          <p:cNvPicPr>
            <a:picLocks noChangeAspect="1" noChangeArrowheads="1"/>
          </p:cNvPicPr>
          <p:nvPr/>
        </p:nvPicPr>
        <p:blipFill>
          <a:blip r:embed="rId5">
            <a:duotone>
              <a:schemeClr val="accent4">
                <a:shade val="45000"/>
                <a:satMod val="135000"/>
              </a:schemeClr>
              <a:prstClr val="white"/>
            </a:duotone>
            <a:extLst>
              <a:ext uri="{BEBA8EAE-BF5A-486C-A8C5-ECC9F3942E4B}">
                <a14:imgProps xmlns:a14="http://schemas.microsoft.com/office/drawing/2010/main">
                  <a14:imgLayer r:embed="rId6">
                    <a14:imgEffect>
                      <a14:colorTemperature colorTemp="7200"/>
                    </a14:imgEffect>
                  </a14:imgLayer>
                </a14:imgProps>
              </a:ext>
              <a:ext uri="{28A0092B-C50C-407E-A947-70E740481C1C}">
                <a14:useLocalDpi xmlns:a14="http://schemas.microsoft.com/office/drawing/2010/main" val="0"/>
              </a:ext>
            </a:extLst>
          </a:blip>
          <a:srcRect/>
          <a:stretch>
            <a:fillRect/>
          </a:stretch>
        </p:blipFill>
        <p:spPr bwMode="auto">
          <a:xfrm>
            <a:off x="3086100" y="1613296"/>
            <a:ext cx="2857500" cy="20966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3086100" y="3733800"/>
            <a:ext cx="2857500" cy="369332"/>
          </a:xfrm>
          <a:prstGeom prst="rect">
            <a:avLst/>
          </a:prstGeom>
          <a:solidFill>
            <a:schemeClr val="tx1"/>
          </a:solidFill>
        </p:spPr>
        <p:txBody>
          <a:bodyPr wrap="square" rtlCol="0">
            <a:spAutoFit/>
          </a:bodyPr>
          <a:lstStyle/>
          <a:p>
            <a:pPr algn="ctr"/>
            <a:r>
              <a:rPr lang="en-US" b="1" dirty="0" smtClean="0">
                <a:solidFill>
                  <a:schemeClr val="bg1"/>
                </a:solidFill>
              </a:rPr>
              <a:t>Educate the Consumer </a:t>
            </a:r>
            <a:endParaRPr lang="en-US" b="1" dirty="0">
              <a:solidFill>
                <a:schemeClr val="bg1"/>
              </a:solidFill>
            </a:endParaRPr>
          </a:p>
        </p:txBody>
      </p:sp>
      <p:pic>
        <p:nvPicPr>
          <p:cNvPr id="8"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0" y="1613296"/>
            <a:ext cx="2391910" cy="20837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p:cNvPicPr>
            <a:picLocks noChangeAspect="1" noChangeArrowheads="1"/>
          </p:cNvPicPr>
          <p:nvPr/>
        </p:nvPicPr>
        <p:blipFill>
          <a:blip r:embed="rId8">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897772" y="1696941"/>
            <a:ext cx="1027028" cy="15034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6154885" y="3697069"/>
            <a:ext cx="2333024" cy="646331"/>
          </a:xfrm>
          <a:prstGeom prst="rect">
            <a:avLst/>
          </a:prstGeom>
          <a:solidFill>
            <a:schemeClr val="tx1"/>
          </a:solidFill>
        </p:spPr>
        <p:txBody>
          <a:bodyPr wrap="square" rtlCol="0">
            <a:spAutoFit/>
          </a:bodyPr>
          <a:lstStyle/>
          <a:p>
            <a:pPr algn="ctr"/>
            <a:r>
              <a:rPr lang="en-US" b="1" dirty="0" smtClean="0">
                <a:solidFill>
                  <a:schemeClr val="bg1"/>
                </a:solidFill>
              </a:rPr>
              <a:t>Compare &amp; Measure Usage</a:t>
            </a:r>
            <a:endParaRPr lang="en-US" b="1" dirty="0">
              <a:solidFill>
                <a:schemeClr val="bg1"/>
              </a:solidFill>
            </a:endParaRPr>
          </a:p>
        </p:txBody>
      </p:sp>
      <p:sp>
        <p:nvSpPr>
          <p:cNvPr id="20" name="Rectangle 19"/>
          <p:cNvSpPr/>
          <p:nvPr/>
        </p:nvSpPr>
        <p:spPr>
          <a:xfrm>
            <a:off x="113691" y="4876800"/>
            <a:ext cx="4686909" cy="1200329"/>
          </a:xfrm>
          <a:prstGeom prst="rect">
            <a:avLst/>
          </a:prstGeom>
        </p:spPr>
        <p:txBody>
          <a:bodyPr wrap="square">
            <a:spAutoFit/>
          </a:bodyPr>
          <a:lstStyle/>
          <a:p>
            <a:pPr marL="342900" indent="-342900">
              <a:buClr>
                <a:srgbClr val="00B050"/>
              </a:buClr>
              <a:buSzPct val="125000"/>
              <a:buFont typeface="Wingdings" panose="05000000000000000000" pitchFamily="2" charset="2"/>
              <a:buChar char="ü"/>
            </a:pPr>
            <a:r>
              <a:rPr lang="en-US" dirty="0">
                <a:latin typeface="Calibri" panose="020F0502020204030204" pitchFamily="34" charset="0"/>
              </a:rPr>
              <a:t>Enabling customers to better manage and reduce their energy </a:t>
            </a:r>
            <a:r>
              <a:rPr lang="en-US" dirty="0" smtClean="0">
                <a:latin typeface="Calibri" panose="020F0502020204030204" pitchFamily="34" charset="0"/>
              </a:rPr>
              <a:t>costs</a:t>
            </a:r>
          </a:p>
          <a:p>
            <a:pPr marL="342900" indent="-342900">
              <a:buClr>
                <a:srgbClr val="00B050"/>
              </a:buClr>
              <a:buSzPct val="125000"/>
              <a:buFont typeface="Wingdings" panose="05000000000000000000" pitchFamily="2" charset="2"/>
              <a:buChar char="ü"/>
            </a:pPr>
            <a:r>
              <a:rPr lang="en-US" dirty="0">
                <a:latin typeface="Calibri" panose="020F0502020204030204" pitchFamily="34" charset="0"/>
              </a:rPr>
              <a:t>Improved </a:t>
            </a:r>
            <a:r>
              <a:rPr lang="en-US" dirty="0" smtClean="0">
                <a:latin typeface="Calibri" panose="020F0502020204030204" pitchFamily="34" charset="0"/>
              </a:rPr>
              <a:t>disputes &amp; settlements</a:t>
            </a:r>
          </a:p>
          <a:p>
            <a:pPr marL="342900" indent="-342900">
              <a:buClr>
                <a:srgbClr val="00B050"/>
              </a:buClr>
              <a:buSzPct val="125000"/>
              <a:buFont typeface="Wingdings" panose="05000000000000000000" pitchFamily="2" charset="2"/>
              <a:buChar char="ü"/>
            </a:pPr>
            <a:r>
              <a:rPr lang="en-US" dirty="0">
                <a:latin typeface="Calibri" panose="020F0502020204030204" pitchFamily="34" charset="0"/>
              </a:rPr>
              <a:t>Improving system efficiency and </a:t>
            </a:r>
            <a:r>
              <a:rPr lang="en-US" dirty="0" smtClean="0">
                <a:latin typeface="Calibri" panose="020F0502020204030204" pitchFamily="34" charset="0"/>
              </a:rPr>
              <a:t>resiliency</a:t>
            </a:r>
          </a:p>
        </p:txBody>
      </p:sp>
      <p:sp>
        <p:nvSpPr>
          <p:cNvPr id="21" name="Rectangle 20"/>
          <p:cNvSpPr/>
          <p:nvPr/>
        </p:nvSpPr>
        <p:spPr>
          <a:xfrm>
            <a:off x="4648200" y="4924961"/>
            <a:ext cx="4495800" cy="1477328"/>
          </a:xfrm>
          <a:prstGeom prst="rect">
            <a:avLst/>
          </a:prstGeom>
        </p:spPr>
        <p:txBody>
          <a:bodyPr wrap="square">
            <a:spAutoFit/>
          </a:bodyPr>
          <a:lstStyle/>
          <a:p>
            <a:pPr marL="342900" indent="-342900">
              <a:buClr>
                <a:srgbClr val="00B050"/>
              </a:buClr>
              <a:buSzPct val="125000"/>
              <a:buFont typeface="Wingdings" panose="05000000000000000000" pitchFamily="2" charset="2"/>
              <a:buChar char="ü"/>
            </a:pPr>
            <a:r>
              <a:rPr lang="en-US" dirty="0">
                <a:latin typeface="Calibri" panose="020F0502020204030204" pitchFamily="34" charset="0"/>
              </a:rPr>
              <a:t>Improve Outage Detection and Restoration</a:t>
            </a:r>
          </a:p>
          <a:p>
            <a:pPr marL="342900" indent="-342900">
              <a:buClr>
                <a:srgbClr val="00B050"/>
              </a:buClr>
              <a:buSzPct val="125000"/>
              <a:buFont typeface="Wingdings" panose="05000000000000000000" pitchFamily="2" charset="2"/>
              <a:buChar char="ü"/>
            </a:pPr>
            <a:r>
              <a:rPr lang="en-US" dirty="0" smtClean="0">
                <a:latin typeface="Calibri" panose="020F0502020204030204" pitchFamily="34" charset="0"/>
              </a:rPr>
              <a:t>Improve </a:t>
            </a:r>
            <a:r>
              <a:rPr lang="en-US" dirty="0">
                <a:latin typeface="Calibri" panose="020F0502020204030204" pitchFamily="34" charset="0"/>
              </a:rPr>
              <a:t>Industry Standards Compliance</a:t>
            </a:r>
          </a:p>
          <a:p>
            <a:pPr marL="342900" indent="-342900">
              <a:buClr>
                <a:srgbClr val="00B050"/>
              </a:buClr>
              <a:buSzPct val="125000"/>
              <a:buFont typeface="Wingdings" panose="05000000000000000000" pitchFamily="2" charset="2"/>
              <a:buChar char="ü"/>
            </a:pPr>
            <a:r>
              <a:rPr lang="en-US" dirty="0">
                <a:latin typeface="Calibri" panose="020F0502020204030204" pitchFamily="34" charset="0"/>
              </a:rPr>
              <a:t>Reduce Carbon Emissions</a:t>
            </a:r>
          </a:p>
          <a:p>
            <a:pPr marL="342900" indent="-342900">
              <a:buClr>
                <a:srgbClr val="00B050"/>
              </a:buClr>
              <a:buSzPct val="125000"/>
              <a:buFont typeface="Wingdings" panose="05000000000000000000" pitchFamily="2" charset="2"/>
              <a:buChar char="ü"/>
            </a:pPr>
            <a:r>
              <a:rPr lang="en-US" dirty="0">
                <a:latin typeface="Calibri" panose="020F0502020204030204" pitchFamily="34" charset="0"/>
              </a:rPr>
              <a:t>Increased flexibility in rate design </a:t>
            </a:r>
          </a:p>
        </p:txBody>
      </p:sp>
      <p:pic>
        <p:nvPicPr>
          <p:cNvPr id="12" name="Picture 1"/>
          <p:cNvPicPr>
            <a:picLocks noChangeAspect="1"/>
          </p:cNvPicPr>
          <p:nvPr/>
        </p:nvPicPr>
        <p:blipFill rotWithShape="1">
          <a:blip r:embed="rId9" cstate="print">
            <a:extLst>
              <a:ext uri="{28A0092B-C50C-407E-A947-70E740481C1C}">
                <a14:useLocalDpi xmlns:a14="http://schemas.microsoft.com/office/drawing/2010/main" val="0"/>
              </a:ext>
            </a:extLst>
          </a:blip>
          <a:srcRect b="18829"/>
          <a:stretch/>
        </p:blipFill>
        <p:spPr bwMode="auto">
          <a:xfrm>
            <a:off x="7523988" y="6324600"/>
            <a:ext cx="9342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title"/>
          </p:nvPr>
        </p:nvSpPr>
        <p:spPr>
          <a:solidFill>
            <a:srgbClr val="FF0000"/>
          </a:solidFill>
        </p:spPr>
        <p:txBody>
          <a:bodyPr anchor="ctr"/>
          <a:lstStyle/>
          <a:p>
            <a:pPr algn="l" eaLnBrk="1" hangingPunct="1"/>
            <a:r>
              <a:rPr lang="en-US" altLang="en-US" sz="3000" b="1" dirty="0" smtClean="0">
                <a:solidFill>
                  <a:schemeClr val="bg1"/>
                </a:solidFill>
                <a:latin typeface="Arial" panose="020B0604020202020204" pitchFamily="34" charset="0"/>
                <a:cs typeface="Arial" panose="020B0604020202020204" pitchFamily="34" charset="0"/>
              </a:rPr>
              <a:t>              Questions and Discussion</a:t>
            </a:r>
            <a:r>
              <a:rPr lang="en-US" altLang="en-US" sz="4000" b="1" dirty="0" smtClean="0">
                <a:solidFill>
                  <a:schemeClr val="bg1"/>
                </a:solidFill>
                <a:latin typeface="Arial" panose="020B0604020202020204" pitchFamily="34" charset="0"/>
                <a:cs typeface="Arial" panose="020B0604020202020204" pitchFamily="34" charset="0"/>
              </a:rPr>
              <a:t>  </a:t>
            </a:r>
          </a:p>
        </p:txBody>
      </p:sp>
      <p:sp>
        <p:nvSpPr>
          <p:cNvPr id="9219" name="Rectangle 5"/>
          <p:cNvSpPr>
            <a:spLocks noGrp="1" noChangeArrowheads="1"/>
          </p:cNvSpPr>
          <p:nvPr>
            <p:ph type="body" idx="1"/>
          </p:nvPr>
        </p:nvSpPr>
        <p:spPr>
          <a:noFill/>
        </p:spPr>
        <p:txBody>
          <a:bodyPr/>
          <a:lstStyle/>
          <a:p>
            <a:pPr algn="ctr" eaLnBrk="1" hangingPunct="1">
              <a:buFontTx/>
              <a:buNone/>
            </a:pPr>
            <a:r>
              <a:rPr lang="en-US" altLang="en-US" dirty="0" smtClean="0">
                <a:latin typeface="Arial" panose="020B0604020202020204" pitchFamily="34" charset="0"/>
                <a:cs typeface="Arial" panose="020B0604020202020204" pitchFamily="34" charset="0"/>
              </a:rPr>
              <a:t>Perry Lawton</a:t>
            </a:r>
          </a:p>
          <a:p>
            <a:pPr algn="ctr" eaLnBrk="1" hangingPunct="1">
              <a:buFontTx/>
              <a:buNone/>
            </a:pPr>
            <a:r>
              <a:rPr lang="en-US" altLang="en-US" sz="2000" i="1" dirty="0" smtClean="0">
                <a:latin typeface="Arial" panose="020B0604020202020204" pitchFamily="34" charset="0"/>
                <a:cs typeface="Arial" panose="020B0604020202020204" pitchFamily="34" charset="0"/>
              </a:rPr>
              <a:t>Northeast Regional Sales Manager</a:t>
            </a:r>
          </a:p>
          <a:p>
            <a:pPr algn="ctr" eaLnBrk="1" hangingPunct="1">
              <a:buFontTx/>
              <a:buNone/>
            </a:pPr>
            <a:r>
              <a:rPr lang="en-US" altLang="en-US" sz="2000" dirty="0">
                <a:solidFill>
                  <a:srgbClr val="FF0000"/>
                </a:solidFill>
                <a:latin typeface="Arial" panose="020B0604020202020204" pitchFamily="34" charset="0"/>
                <a:cs typeface="Arial" panose="020B0604020202020204" pitchFamily="34" charset="0"/>
              </a:rPr>
              <a:t>p</a:t>
            </a:r>
            <a:r>
              <a:rPr lang="en-US" altLang="en-US" sz="2000" dirty="0" smtClean="0">
                <a:solidFill>
                  <a:srgbClr val="FF0000"/>
                </a:solidFill>
                <a:latin typeface="Arial" panose="020B0604020202020204" pitchFamily="34" charset="0"/>
                <a:cs typeface="Arial" panose="020B0604020202020204" pitchFamily="34" charset="0"/>
              </a:rPr>
              <a:t>erry.lawton@tescometering.com</a:t>
            </a:r>
          </a:p>
          <a:p>
            <a:pPr algn="ctr" eaLnBrk="1" hangingPunct="1">
              <a:buFontTx/>
              <a:buNone/>
            </a:pPr>
            <a:endParaRPr lang="en-US" altLang="en-US" sz="1200" dirty="0" smtClean="0">
              <a:solidFill>
                <a:srgbClr val="FF0000"/>
              </a:solidFill>
              <a:latin typeface="Arial" panose="020B0604020202020204" pitchFamily="34" charset="0"/>
              <a:cs typeface="Arial" panose="020B0604020202020204" pitchFamily="34" charset="0"/>
            </a:endParaRPr>
          </a:p>
          <a:p>
            <a:pPr algn="ctr" eaLnBrk="1" hangingPunct="1">
              <a:buFontTx/>
              <a:buNone/>
            </a:pPr>
            <a:r>
              <a:rPr lang="en-US" altLang="en-US" sz="2400" b="1" dirty="0" smtClean="0">
                <a:latin typeface="Arial" panose="020B0604020202020204" pitchFamily="34" charset="0"/>
                <a:cs typeface="Arial" panose="020B0604020202020204" pitchFamily="34" charset="0"/>
              </a:rPr>
              <a:t>TESCO – The Eastern Specialty Company</a:t>
            </a:r>
            <a:r>
              <a:rPr lang="en-US" altLang="en-US" sz="2400" dirty="0" smtClean="0">
                <a:latin typeface="Arial" panose="020B0604020202020204" pitchFamily="34" charset="0"/>
                <a:cs typeface="Arial" panose="020B0604020202020204" pitchFamily="34" charset="0"/>
              </a:rPr>
              <a:t> </a:t>
            </a:r>
          </a:p>
          <a:p>
            <a:pPr algn="ctr" eaLnBrk="1" hangingPunct="1">
              <a:buFontTx/>
              <a:buNone/>
            </a:pPr>
            <a:r>
              <a:rPr lang="en-US" altLang="en-US" sz="1800" i="1" dirty="0" smtClean="0">
                <a:latin typeface="Arial" panose="020B0604020202020204" pitchFamily="34" charset="0"/>
                <a:cs typeface="Arial" panose="020B0604020202020204" pitchFamily="34" charset="0"/>
              </a:rPr>
              <a:t>Bristol, PA</a:t>
            </a:r>
          </a:p>
          <a:p>
            <a:pPr algn="ctr" eaLnBrk="1" hangingPunct="1">
              <a:buFontTx/>
              <a:buNone/>
            </a:pPr>
            <a:r>
              <a:rPr lang="en-US" altLang="en-US" sz="2400" dirty="0" smtClean="0">
                <a:solidFill>
                  <a:srgbClr val="FF0000"/>
                </a:solidFill>
                <a:latin typeface="Arial" panose="020B0604020202020204" pitchFamily="34" charset="0"/>
                <a:cs typeface="Arial" panose="020B0604020202020204" pitchFamily="34" charset="0"/>
              </a:rPr>
              <a:t>215-228-0500</a:t>
            </a:r>
            <a:endParaRPr lang="en-US" altLang="en-US" sz="2000" dirty="0" smtClean="0">
              <a:solidFill>
                <a:srgbClr val="FF0000"/>
              </a:solidFill>
              <a:latin typeface="Arial" panose="020B0604020202020204" pitchFamily="34" charset="0"/>
              <a:cs typeface="Arial" panose="020B0604020202020204" pitchFamily="34" charset="0"/>
            </a:endParaRPr>
          </a:p>
          <a:p>
            <a:pPr algn="ctr" eaLnBrk="1" hangingPunct="1">
              <a:buFontTx/>
              <a:buNone/>
            </a:pPr>
            <a:r>
              <a:rPr lang="en-US" altLang="en-US" sz="2000" dirty="0" smtClean="0">
                <a:latin typeface="Arial" panose="020B0604020202020204" pitchFamily="34" charset="0"/>
                <a:cs typeface="Arial" panose="020B0604020202020204" pitchFamily="34" charset="0"/>
              </a:rPr>
              <a:t/>
            </a:r>
            <a:br>
              <a:rPr lang="en-US" altLang="en-US" sz="2000" dirty="0" smtClean="0">
                <a:latin typeface="Arial" panose="020B0604020202020204" pitchFamily="34" charset="0"/>
                <a:cs typeface="Arial" panose="020B0604020202020204" pitchFamily="34" charset="0"/>
              </a:rPr>
            </a:br>
            <a:r>
              <a:rPr lang="en-US" altLang="en-US" sz="2000" dirty="0" smtClean="0">
                <a:latin typeface="Arial" panose="020B0604020202020204" pitchFamily="34" charset="0"/>
                <a:cs typeface="Arial" panose="020B0604020202020204" pitchFamily="34" charset="0"/>
              </a:rPr>
              <a:t>This presentation can also be found under Meter Conferences and Schools on the TESCO website: </a:t>
            </a:r>
            <a:r>
              <a:rPr lang="en-US" altLang="en-US" sz="2000" dirty="0" smtClean="0">
                <a:solidFill>
                  <a:srgbClr val="FF0000"/>
                </a:solidFill>
                <a:latin typeface="Arial" panose="020B0604020202020204" pitchFamily="34" charset="0"/>
                <a:cs typeface="Arial" panose="020B0604020202020204" pitchFamily="34" charset="0"/>
              </a:rPr>
              <a:t>www.tescometering.com</a:t>
            </a:r>
          </a:p>
          <a:p>
            <a:pPr algn="ctr" eaLnBrk="1" hangingPunct="1">
              <a:buFontTx/>
              <a:buNone/>
            </a:pPr>
            <a:endParaRPr lang="en-US" altLang="en-US" sz="2300" dirty="0" smtClean="0">
              <a:solidFill>
                <a:srgbClr val="CC3300"/>
              </a:solidFill>
            </a:endParaRPr>
          </a:p>
        </p:txBody>
      </p:sp>
      <p:pic>
        <p:nvPicPr>
          <p:cNvPr id="9220" name="Picture 7" descr="MC90043151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1524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TextBox 3"/>
          <p:cNvSpPr txBox="1">
            <a:spLocks noChangeArrowheads="1"/>
          </p:cNvSpPr>
          <p:nvPr/>
        </p:nvSpPr>
        <p:spPr bwMode="auto">
          <a:xfrm>
            <a:off x="914400" y="5757862"/>
            <a:ext cx="7696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400" b="1" dirty="0">
                <a:solidFill>
                  <a:srgbClr val="2F549D"/>
                </a:solidFill>
              </a:rPr>
              <a:t>ISO 9001:2015 Certified Quality Company</a:t>
            </a:r>
          </a:p>
          <a:p>
            <a:pPr algn="ctr" eaLnBrk="1" hangingPunct="1">
              <a:spcBef>
                <a:spcPct val="0"/>
              </a:spcBef>
              <a:buFontTx/>
              <a:buNone/>
            </a:pPr>
            <a:r>
              <a:rPr lang="en-US" altLang="en-US" sz="1400" b="1" dirty="0">
                <a:solidFill>
                  <a:srgbClr val="2F549D"/>
                </a:solidFill>
              </a:rPr>
              <a:t>ISO 17025:2017 Accredited Laboratory</a:t>
            </a:r>
          </a:p>
        </p:txBody>
      </p:sp>
    </p:spTree>
    <p:extLst>
      <p:ext uri="{BB962C8B-B14F-4D97-AF65-F5344CB8AC3E}">
        <p14:creationId xmlns:p14="http://schemas.microsoft.com/office/powerpoint/2010/main" val="2353682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304800"/>
            <a:ext cx="8229600" cy="1143000"/>
          </a:xfrm>
          <a:solidFill>
            <a:srgbClr val="FF0000"/>
          </a:solidFill>
        </p:spPr>
        <p:txBody>
          <a:bodyPr/>
          <a:lstStyle/>
          <a:p>
            <a:pPr eaLnBrk="1" hangingPunct="1"/>
            <a:r>
              <a:rPr lang="en-US" sz="3200" dirty="0" smtClean="0">
                <a:solidFill>
                  <a:schemeClr val="bg1"/>
                </a:solidFill>
              </a:rPr>
              <a:t>The Path Forward – Successful AMI Deployment</a:t>
            </a:r>
            <a:endParaRPr lang="en-US" altLang="en-US" sz="3000" dirty="0" smtClean="0">
              <a:solidFill>
                <a:schemeClr val="bg1"/>
              </a:solidFill>
            </a:endParaRPr>
          </a:p>
        </p:txBody>
      </p:sp>
      <p:sp>
        <p:nvSpPr>
          <p:cNvPr id="3" name="Rectangle 2"/>
          <p:cNvSpPr/>
          <p:nvPr/>
        </p:nvSpPr>
        <p:spPr>
          <a:xfrm>
            <a:off x="1371600" y="1695271"/>
            <a:ext cx="6858000" cy="1200329"/>
          </a:xfrm>
          <a:prstGeom prst="rect">
            <a:avLst/>
          </a:prstGeom>
        </p:spPr>
        <p:txBody>
          <a:bodyPr wrap="square">
            <a:spAutoFit/>
          </a:bodyPr>
          <a:lstStyle/>
          <a:p>
            <a:r>
              <a:rPr lang="en-US" dirty="0"/>
              <a:t>Organizations that want to grow their business are adopting analytics and business intelligence to increase responsiveness, reduce operational costs and improve asset integrity. </a:t>
            </a:r>
            <a:endParaRPr lang="en-US" dirty="0" smtClean="0"/>
          </a:p>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2819400"/>
            <a:ext cx="3943350"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514350" y="2921169"/>
            <a:ext cx="3905250" cy="2862322"/>
          </a:xfrm>
          <a:prstGeom prst="rect">
            <a:avLst/>
          </a:prstGeom>
        </p:spPr>
        <p:txBody>
          <a:bodyPr wrap="square">
            <a:spAutoFit/>
          </a:bodyPr>
          <a:lstStyle/>
          <a:p>
            <a:r>
              <a:rPr lang="en-US" sz="2000" dirty="0"/>
              <a:t>Business intelligence / analytics are crucial to solving key business problems for all organizations. For utilities, it can turn information from smart meter and smart grid projects into meaningful operational insights and understandings about their customer’s behavior.</a:t>
            </a: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57950" y="3568700"/>
            <a:ext cx="1085850" cy="1387475"/>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1"/>
          <p:cNvPicPr>
            <a:picLocks noChangeAspect="1"/>
          </p:cNvPicPr>
          <p:nvPr/>
        </p:nvPicPr>
        <p:blipFill rotWithShape="1">
          <a:blip r:embed="rId5" cstate="print">
            <a:extLst>
              <a:ext uri="{28A0092B-C50C-407E-A947-70E740481C1C}">
                <a14:useLocalDpi xmlns:a14="http://schemas.microsoft.com/office/drawing/2010/main" val="0"/>
              </a:ext>
            </a:extLst>
          </a:blip>
          <a:srcRect b="18829"/>
          <a:stretch/>
        </p:blipFill>
        <p:spPr bwMode="auto">
          <a:xfrm>
            <a:off x="7523988" y="6324600"/>
            <a:ext cx="9342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304800"/>
            <a:ext cx="8229600" cy="1143000"/>
          </a:xfrm>
          <a:solidFill>
            <a:srgbClr val="FF0000"/>
          </a:solidFill>
        </p:spPr>
        <p:txBody>
          <a:bodyPr/>
          <a:lstStyle/>
          <a:p>
            <a:pPr eaLnBrk="1" hangingPunct="1"/>
            <a:r>
              <a:rPr lang="en-US" sz="3200" dirty="0" smtClean="0">
                <a:solidFill>
                  <a:schemeClr val="bg1"/>
                </a:solidFill>
              </a:rPr>
              <a:t>Investment and Returns </a:t>
            </a:r>
            <a:endParaRPr lang="en-US" altLang="en-US" sz="3000" dirty="0" smtClean="0">
              <a:solidFill>
                <a:schemeClr val="bg1"/>
              </a:solidFill>
            </a:endParaRPr>
          </a:p>
        </p:txBody>
      </p:sp>
      <p:sp>
        <p:nvSpPr>
          <p:cNvPr id="2" name="Rectangle 1"/>
          <p:cNvSpPr/>
          <p:nvPr/>
        </p:nvSpPr>
        <p:spPr>
          <a:xfrm>
            <a:off x="4572000" y="2057400"/>
            <a:ext cx="4038600" cy="2585323"/>
          </a:xfrm>
          <a:prstGeom prst="rect">
            <a:avLst/>
          </a:prstGeom>
        </p:spPr>
        <p:txBody>
          <a:bodyPr wrap="square">
            <a:spAutoFit/>
          </a:bodyPr>
          <a:lstStyle/>
          <a:p>
            <a:r>
              <a:rPr lang="en-US" dirty="0"/>
              <a:t>Many companies have been concerned about the high costs and complexity of data. To reduce those concerns, organizations simply need to take a structured approach. This change begins with a realistic review of their analytics maturity levels: where they want to get to, and what they want to achieve. </a:t>
            </a:r>
            <a:endParaRPr lang="en-US" dirty="0" smtClean="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150" y="2057400"/>
            <a:ext cx="3876675" cy="388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4788774"/>
            <a:ext cx="1295400" cy="18406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1"/>
          <p:cNvPicPr>
            <a:picLocks noChangeAspect="1"/>
          </p:cNvPicPr>
          <p:nvPr/>
        </p:nvPicPr>
        <p:blipFill rotWithShape="1">
          <a:blip r:embed="rId5" cstate="print">
            <a:extLst>
              <a:ext uri="{28A0092B-C50C-407E-A947-70E740481C1C}">
                <a14:useLocalDpi xmlns:a14="http://schemas.microsoft.com/office/drawing/2010/main" val="0"/>
              </a:ext>
            </a:extLst>
          </a:blip>
          <a:srcRect b="18829"/>
          <a:stretch/>
        </p:blipFill>
        <p:spPr bwMode="auto">
          <a:xfrm>
            <a:off x="7523988" y="6324600"/>
            <a:ext cx="9342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13811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304800"/>
            <a:ext cx="8229600" cy="1143000"/>
          </a:xfrm>
          <a:solidFill>
            <a:srgbClr val="FF0000"/>
          </a:solidFill>
        </p:spPr>
        <p:txBody>
          <a:bodyPr/>
          <a:lstStyle/>
          <a:p>
            <a:pPr eaLnBrk="1" hangingPunct="1"/>
            <a:r>
              <a:rPr lang="en-US" altLang="en-US" sz="3200" dirty="0" smtClean="0">
                <a:solidFill>
                  <a:schemeClr val="bg1"/>
                </a:solidFill>
              </a:rPr>
              <a:t>COTS, Niche Providers, </a:t>
            </a:r>
            <a:r>
              <a:rPr lang="en-US" altLang="en-US" sz="3200" dirty="0" smtClean="0">
                <a:solidFill>
                  <a:schemeClr val="bg1"/>
                </a:solidFill>
              </a:rPr>
              <a:t>OpenSource</a:t>
            </a:r>
            <a:r>
              <a:rPr lang="en-US" altLang="en-US" sz="3200" dirty="0" smtClean="0">
                <a:solidFill>
                  <a:schemeClr val="bg1"/>
                </a:solidFill>
              </a:rPr>
              <a:t>, Enterprise Software</a:t>
            </a:r>
            <a:endParaRPr lang="en-US" altLang="en-US" sz="3000" dirty="0" smtClean="0">
              <a:solidFill>
                <a:schemeClr val="bg1"/>
              </a:solidFill>
            </a:endParaRPr>
          </a:p>
        </p:txBody>
      </p:sp>
      <p:pic>
        <p:nvPicPr>
          <p:cNvPr id="20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3119" y="2774732"/>
            <a:ext cx="4383881" cy="37784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3210971"/>
            <a:ext cx="3548063" cy="28278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4663966"/>
            <a:ext cx="2882900" cy="1474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685800" y="1676400"/>
            <a:ext cx="7815263" cy="923330"/>
          </a:xfrm>
          <a:prstGeom prst="rect">
            <a:avLst/>
          </a:prstGeom>
        </p:spPr>
        <p:txBody>
          <a:bodyPr wrap="square">
            <a:spAutoFit/>
          </a:bodyPr>
          <a:lstStyle/>
          <a:p>
            <a:r>
              <a:rPr lang="en-US" dirty="0"/>
              <a:t>It is expected by Gartner that by the end of 2020 at least 25% of new monitoring and control systems in the utility sector will use </a:t>
            </a:r>
            <a:r>
              <a:rPr lang="en-US" dirty="0"/>
              <a:t>IoT</a:t>
            </a:r>
            <a:r>
              <a:rPr lang="en-US" dirty="0"/>
              <a:t> to enhance the algorithmic business capabilities.</a:t>
            </a:r>
          </a:p>
        </p:txBody>
      </p:sp>
      <p:pic>
        <p:nvPicPr>
          <p:cNvPr id="7" name="Picture 1"/>
          <p:cNvPicPr>
            <a:picLocks noChangeAspect="1"/>
          </p:cNvPicPr>
          <p:nvPr/>
        </p:nvPicPr>
        <p:blipFill rotWithShape="1">
          <a:blip r:embed="rId6" cstate="print">
            <a:extLst>
              <a:ext uri="{28A0092B-C50C-407E-A947-70E740481C1C}">
                <a14:useLocalDpi xmlns:a14="http://schemas.microsoft.com/office/drawing/2010/main" val="0"/>
              </a:ext>
            </a:extLst>
          </a:blip>
          <a:srcRect b="18829"/>
          <a:stretch/>
        </p:blipFill>
        <p:spPr bwMode="auto">
          <a:xfrm>
            <a:off x="7523988" y="6324600"/>
            <a:ext cx="9342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21307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304800"/>
            <a:ext cx="8229600" cy="1143000"/>
          </a:xfrm>
          <a:solidFill>
            <a:srgbClr val="FF0000"/>
          </a:solidFill>
        </p:spPr>
        <p:txBody>
          <a:bodyPr/>
          <a:lstStyle/>
          <a:p>
            <a:pPr eaLnBrk="1" hangingPunct="1"/>
            <a:r>
              <a:rPr lang="en-US" sz="3200" dirty="0" smtClean="0">
                <a:solidFill>
                  <a:schemeClr val="bg1"/>
                </a:solidFill>
              </a:rPr>
              <a:t>If you Build it, They MAY Come</a:t>
            </a:r>
            <a:endParaRPr lang="en-US" altLang="en-US" sz="3000" dirty="0" smtClean="0">
              <a:solidFill>
                <a:schemeClr val="bg1"/>
              </a:solidFill>
            </a:endParaRP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2228032"/>
            <a:ext cx="3596906" cy="3182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3733800" y="1904083"/>
            <a:ext cx="4953000" cy="4468916"/>
          </a:xfrm>
          <a:prstGeom prst="rect">
            <a:avLst/>
          </a:prstGeom>
        </p:spPr>
        <p:txBody>
          <a:bodyPr wrap="square">
            <a:spAutoFit/>
          </a:bodyPr>
          <a:lstStyle/>
          <a:p>
            <a:pPr marL="457200" indent="-457200" defTabSz="1028845" eaLnBrk="0" hangingPunct="0">
              <a:spcBef>
                <a:spcPct val="20000"/>
              </a:spcBef>
              <a:buSzPct val="89000"/>
              <a:buFont typeface="Arial" panose="020B0604020202020204" pitchFamily="34" charset="0"/>
              <a:buChar char="♦"/>
            </a:pPr>
            <a:r>
              <a:rPr lang="en-US" dirty="0">
                <a:latin typeface="Calibri" panose="020F0502020204030204" pitchFamily="34" charset="0"/>
              </a:rPr>
              <a:t>Start change management early in the project </a:t>
            </a:r>
            <a:r>
              <a:rPr lang="en-US" dirty="0" smtClean="0">
                <a:latin typeface="Calibri" panose="020F0502020204030204" pitchFamily="34" charset="0"/>
              </a:rPr>
              <a:t>lifecycle</a:t>
            </a:r>
          </a:p>
          <a:p>
            <a:pPr marL="457200" indent="-457200" defTabSz="1028845" eaLnBrk="0" hangingPunct="0">
              <a:spcBef>
                <a:spcPct val="20000"/>
              </a:spcBef>
              <a:buSzPct val="89000"/>
              <a:buFont typeface="Arial" panose="020B0604020202020204" pitchFamily="34" charset="0"/>
              <a:buChar char="♦"/>
            </a:pPr>
            <a:r>
              <a:rPr lang="en-US" dirty="0" smtClean="0">
                <a:latin typeface="Calibri" panose="020F0502020204030204" pitchFamily="34" charset="0"/>
              </a:rPr>
              <a:t>Gain cross-functional consensus with stakeholders </a:t>
            </a:r>
            <a:endParaRPr lang="en-US" dirty="0">
              <a:latin typeface="Calibri" panose="020F0502020204030204" pitchFamily="34" charset="0"/>
            </a:endParaRPr>
          </a:p>
          <a:p>
            <a:pPr marL="457200" indent="-457200" defTabSz="1028845" eaLnBrk="0" hangingPunct="0">
              <a:spcBef>
                <a:spcPct val="20000"/>
              </a:spcBef>
              <a:buSzPct val="89000"/>
              <a:buFont typeface="Arial" panose="020B0604020202020204" pitchFamily="34" charset="0"/>
              <a:buChar char="♦"/>
            </a:pPr>
            <a:r>
              <a:rPr lang="en-US" dirty="0">
                <a:latin typeface="Calibri" panose="020F0502020204030204" pitchFamily="34" charset="0"/>
              </a:rPr>
              <a:t>Develop a clear </a:t>
            </a:r>
            <a:r>
              <a:rPr lang="en-US" dirty="0" smtClean="0">
                <a:latin typeface="Calibri" panose="020F0502020204030204" pitchFamily="34" charset="0"/>
              </a:rPr>
              <a:t>strategy, baseline and define the key performance indicators: (Revenue Protection, Efficiency gains, Compliance Risk, Customer Satisfaction…) and their associated metrics</a:t>
            </a:r>
            <a:endParaRPr lang="en-US" dirty="0">
              <a:latin typeface="Calibri" panose="020F0502020204030204" pitchFamily="34" charset="0"/>
            </a:endParaRPr>
          </a:p>
          <a:p>
            <a:pPr marL="457200" indent="-457200" defTabSz="1028845" eaLnBrk="0" hangingPunct="0">
              <a:spcBef>
                <a:spcPct val="20000"/>
              </a:spcBef>
              <a:buSzPct val="89000"/>
              <a:buFont typeface="Arial" panose="020B0604020202020204" pitchFamily="34" charset="0"/>
              <a:buChar char="♦"/>
            </a:pPr>
            <a:r>
              <a:rPr lang="en-US" dirty="0" smtClean="0">
                <a:latin typeface="Calibri" panose="020F0502020204030204" pitchFamily="34" charset="0"/>
              </a:rPr>
              <a:t>Staff associates assigned to project should be their only assignment. If part-time, state their dedicated allocation. </a:t>
            </a:r>
          </a:p>
          <a:p>
            <a:pPr marL="457200" indent="-457200" defTabSz="1028845" eaLnBrk="0" hangingPunct="0">
              <a:spcBef>
                <a:spcPct val="20000"/>
              </a:spcBef>
              <a:buSzPct val="89000"/>
              <a:buFont typeface="Arial" panose="020B0604020202020204" pitchFamily="34" charset="0"/>
              <a:buChar char="♦"/>
            </a:pPr>
            <a:r>
              <a:rPr lang="en-US" dirty="0" smtClean="0">
                <a:latin typeface="Calibri" panose="020F0502020204030204" pitchFamily="34" charset="0"/>
              </a:rPr>
              <a:t>Keep </a:t>
            </a:r>
            <a:r>
              <a:rPr lang="en-US" dirty="0">
                <a:latin typeface="Calibri" panose="020F0502020204030204" pitchFamily="34" charset="0"/>
              </a:rPr>
              <a:t>change management efforts ahead of the project curve </a:t>
            </a:r>
            <a:r>
              <a:rPr lang="en-US" dirty="0" smtClean="0">
                <a:latin typeface="Calibri" panose="020F0502020204030204" pitchFamily="34" charset="0"/>
              </a:rPr>
              <a:t>with constant , transparent updates and successes. </a:t>
            </a:r>
            <a:endParaRPr lang="en-US" dirty="0">
              <a:latin typeface="Calibri" panose="020F0502020204030204" pitchFamily="34" charset="0"/>
            </a:endParaRPr>
          </a:p>
        </p:txBody>
      </p:sp>
      <p:pic>
        <p:nvPicPr>
          <p:cNvPr id="6" name="Picture 1"/>
          <p:cNvPicPr>
            <a:picLocks noChangeAspect="1"/>
          </p:cNvPicPr>
          <p:nvPr/>
        </p:nvPicPr>
        <p:blipFill rotWithShape="1">
          <a:blip r:embed="rId4" cstate="print">
            <a:extLst>
              <a:ext uri="{28A0092B-C50C-407E-A947-70E740481C1C}">
                <a14:useLocalDpi xmlns:a14="http://schemas.microsoft.com/office/drawing/2010/main" val="0"/>
              </a:ext>
            </a:extLst>
          </a:blip>
          <a:srcRect b="18829"/>
          <a:stretch/>
        </p:blipFill>
        <p:spPr bwMode="auto">
          <a:xfrm>
            <a:off x="7523988" y="6324600"/>
            <a:ext cx="9342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304800"/>
            <a:ext cx="8229600" cy="1143000"/>
          </a:xfrm>
          <a:solidFill>
            <a:srgbClr val="FF0000"/>
          </a:solidFill>
        </p:spPr>
        <p:txBody>
          <a:bodyPr/>
          <a:lstStyle/>
          <a:p>
            <a:pPr eaLnBrk="1" hangingPunct="1"/>
            <a:r>
              <a:rPr lang="en-US" altLang="en-US" sz="3000" dirty="0" smtClean="0">
                <a:solidFill>
                  <a:schemeClr val="bg1"/>
                </a:solidFill>
              </a:rPr>
              <a:t>Getting Started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447800"/>
            <a:ext cx="7781925" cy="5305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1"/>
          <p:cNvPicPr>
            <a:picLocks noChangeAspect="1"/>
          </p:cNvPicPr>
          <p:nvPr/>
        </p:nvPicPr>
        <p:blipFill rotWithShape="1">
          <a:blip r:embed="rId4" cstate="print">
            <a:extLst>
              <a:ext uri="{28A0092B-C50C-407E-A947-70E740481C1C}">
                <a14:useLocalDpi xmlns:a14="http://schemas.microsoft.com/office/drawing/2010/main" val="0"/>
              </a:ext>
            </a:extLst>
          </a:blip>
          <a:srcRect b="18829"/>
          <a:stretch/>
        </p:blipFill>
        <p:spPr bwMode="auto">
          <a:xfrm>
            <a:off x="7523988" y="6324600"/>
            <a:ext cx="9342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6739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304800"/>
            <a:ext cx="8229600" cy="1143000"/>
          </a:xfrm>
          <a:solidFill>
            <a:srgbClr val="FF0000"/>
          </a:solidFill>
        </p:spPr>
        <p:txBody>
          <a:bodyPr/>
          <a:lstStyle/>
          <a:p>
            <a:pPr eaLnBrk="1" hangingPunct="1"/>
            <a:r>
              <a:rPr lang="en-US" sz="3200" dirty="0" smtClean="0">
                <a:solidFill>
                  <a:schemeClr val="bg1"/>
                </a:solidFill>
              </a:rPr>
              <a:t>Finding the Value in the Raw Data</a:t>
            </a:r>
            <a:endParaRPr lang="en-US" altLang="en-US" sz="3000" dirty="0" smtClean="0">
              <a:solidFill>
                <a:schemeClr val="bg1"/>
              </a:solidFill>
            </a:endParaRPr>
          </a:p>
        </p:txBody>
      </p:sp>
      <p:sp>
        <p:nvSpPr>
          <p:cNvPr id="2" name="Rectangle 1"/>
          <p:cNvSpPr/>
          <p:nvPr/>
        </p:nvSpPr>
        <p:spPr>
          <a:xfrm>
            <a:off x="533400" y="1752600"/>
            <a:ext cx="8143875" cy="1477328"/>
          </a:xfrm>
          <a:prstGeom prst="rect">
            <a:avLst/>
          </a:prstGeom>
        </p:spPr>
        <p:txBody>
          <a:bodyPr wrap="square">
            <a:spAutoFit/>
          </a:bodyPr>
          <a:lstStyle/>
          <a:p>
            <a:r>
              <a:rPr lang="en-US" dirty="0" smtClean="0">
                <a:latin typeface="+mn-lt"/>
                <a:ea typeface="Calibri"/>
                <a:cs typeface="Times New Roman"/>
              </a:rPr>
              <a:t>Analytics will </a:t>
            </a:r>
            <a:r>
              <a:rPr lang="en-US" dirty="0">
                <a:latin typeface="+mn-lt"/>
                <a:ea typeface="Calibri"/>
                <a:cs typeface="Times New Roman"/>
              </a:rPr>
              <a:t>help utilities shift from traditional and costly time-based asset management, where network repairs are done on schedule regardless of how much useful life is left in an asset, to a more informed reliability-based approach of making repairs when they are actually needed. Moreover a coordinated cross-enterprise vision can help reduce IT costs.</a:t>
            </a:r>
            <a:endParaRPr lang="en-US" dirty="0">
              <a:latin typeface="+mn-lt"/>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3188" y="3421856"/>
            <a:ext cx="6391275" cy="3105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1"/>
          <p:cNvPicPr>
            <a:picLocks noChangeAspect="1"/>
          </p:cNvPicPr>
          <p:nvPr/>
        </p:nvPicPr>
        <p:blipFill rotWithShape="1">
          <a:blip r:embed="rId4" cstate="print">
            <a:extLst>
              <a:ext uri="{28A0092B-C50C-407E-A947-70E740481C1C}">
                <a14:useLocalDpi xmlns:a14="http://schemas.microsoft.com/office/drawing/2010/main" val="0"/>
              </a:ext>
            </a:extLst>
          </a:blip>
          <a:srcRect b="18829"/>
          <a:stretch/>
        </p:blipFill>
        <p:spPr bwMode="auto">
          <a:xfrm>
            <a:off x="7523988" y="6324600"/>
            <a:ext cx="9342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304800"/>
            <a:ext cx="8229600" cy="1143000"/>
          </a:xfrm>
          <a:solidFill>
            <a:srgbClr val="FF0000"/>
          </a:solidFill>
        </p:spPr>
        <p:txBody>
          <a:bodyPr/>
          <a:lstStyle/>
          <a:p>
            <a:pPr eaLnBrk="1" hangingPunct="1"/>
            <a:r>
              <a:rPr lang="en-US" sz="3200" dirty="0" smtClean="0">
                <a:solidFill>
                  <a:schemeClr val="bg1"/>
                </a:solidFill>
              </a:rPr>
              <a:t>Quantifiable Targets</a:t>
            </a:r>
            <a:endParaRPr lang="en-US" altLang="en-US" sz="3000" dirty="0" smtClean="0">
              <a:solidFill>
                <a:schemeClr val="bg1"/>
              </a:solidFill>
            </a:endParaRPr>
          </a:p>
        </p:txBody>
      </p:sp>
      <p:sp>
        <p:nvSpPr>
          <p:cNvPr id="4" name="Rectangle 3"/>
          <p:cNvSpPr/>
          <p:nvPr/>
        </p:nvSpPr>
        <p:spPr>
          <a:xfrm>
            <a:off x="247650" y="2697736"/>
            <a:ext cx="4705350" cy="4076501"/>
          </a:xfrm>
          <a:prstGeom prst="rect">
            <a:avLst/>
          </a:prstGeom>
        </p:spPr>
        <p:txBody>
          <a:bodyPr wrap="square">
            <a:spAutoFit/>
          </a:bodyPr>
          <a:lstStyle/>
          <a:p>
            <a:pPr marL="457200" lvl="0" indent="-457200" eaLnBrk="0" hangingPunct="0">
              <a:lnSpc>
                <a:spcPct val="80000"/>
              </a:lnSpc>
              <a:spcBef>
                <a:spcPct val="20000"/>
              </a:spcBef>
              <a:spcAft>
                <a:spcPts val="300"/>
              </a:spcAft>
              <a:buFont typeface="Arial" panose="020B0604020202020204" pitchFamily="34" charset="0"/>
              <a:buChar char="♦"/>
              <a:defRPr/>
            </a:pPr>
            <a:r>
              <a:rPr lang="en-US" altLang="en-US" sz="1600" kern="0" dirty="0" smtClean="0">
                <a:solidFill>
                  <a:srgbClr val="000000"/>
                </a:solidFill>
                <a:latin typeface="Arial"/>
              </a:rPr>
              <a:t>This </a:t>
            </a:r>
            <a:r>
              <a:rPr lang="en-US" altLang="en-US" sz="1600" kern="0" dirty="0">
                <a:solidFill>
                  <a:srgbClr val="000000"/>
                </a:solidFill>
                <a:latin typeface="Arial"/>
              </a:rPr>
              <a:t>data is enabling us to roll fewer trucks for </a:t>
            </a:r>
            <a:r>
              <a:rPr lang="en-US" altLang="en-US" sz="1600" kern="0" dirty="0" smtClean="0">
                <a:solidFill>
                  <a:srgbClr val="000000"/>
                </a:solidFill>
                <a:latin typeface="Arial"/>
              </a:rPr>
              <a:t>emergencies.</a:t>
            </a:r>
            <a:endParaRPr lang="en-US" altLang="en-US" sz="1600" kern="0" dirty="0">
              <a:solidFill>
                <a:srgbClr val="000000"/>
              </a:solidFill>
              <a:latin typeface="Arial"/>
            </a:endParaRPr>
          </a:p>
          <a:p>
            <a:pPr marL="457200" lvl="0" indent="-457200" eaLnBrk="0" hangingPunct="0">
              <a:lnSpc>
                <a:spcPct val="80000"/>
              </a:lnSpc>
              <a:spcBef>
                <a:spcPct val="20000"/>
              </a:spcBef>
              <a:spcAft>
                <a:spcPts val="300"/>
              </a:spcAft>
              <a:buFont typeface="Arial" panose="020B0604020202020204" pitchFamily="34" charset="0"/>
              <a:buChar char="♦"/>
              <a:defRPr/>
            </a:pPr>
            <a:r>
              <a:rPr lang="en-US" altLang="en-US" sz="1600" kern="0" dirty="0">
                <a:solidFill>
                  <a:srgbClr val="000000"/>
                </a:solidFill>
                <a:latin typeface="Arial"/>
              </a:rPr>
              <a:t>This data is allowing us to identify weak spots in our infrastructure and correct them between 8 AM and 4 PM Monday to Friday on non-storm days.</a:t>
            </a:r>
          </a:p>
          <a:p>
            <a:pPr marL="457200" lvl="0" indent="-457200" eaLnBrk="0" hangingPunct="0">
              <a:lnSpc>
                <a:spcPct val="80000"/>
              </a:lnSpc>
              <a:spcBef>
                <a:spcPct val="20000"/>
              </a:spcBef>
              <a:spcAft>
                <a:spcPts val="300"/>
              </a:spcAft>
              <a:buFont typeface="Arial" panose="020B0604020202020204" pitchFamily="34" charset="0"/>
              <a:buChar char="♦"/>
              <a:defRPr/>
            </a:pPr>
            <a:r>
              <a:rPr lang="en-US" altLang="en-US" sz="1600" kern="0" dirty="0">
                <a:solidFill>
                  <a:srgbClr val="000000"/>
                </a:solidFill>
                <a:latin typeface="Arial"/>
              </a:rPr>
              <a:t>The data is allowing us to perform long term planning and perform far better rate analysis for proposed new tariffs and to even help create new tariffs.</a:t>
            </a:r>
          </a:p>
          <a:p>
            <a:pPr marL="457200" lvl="0" indent="-457200" eaLnBrk="0" hangingPunct="0">
              <a:lnSpc>
                <a:spcPct val="80000"/>
              </a:lnSpc>
              <a:spcBef>
                <a:spcPct val="20000"/>
              </a:spcBef>
              <a:spcAft>
                <a:spcPts val="300"/>
              </a:spcAft>
              <a:buFont typeface="Arial" panose="020B0604020202020204" pitchFamily="34" charset="0"/>
              <a:buChar char="♦"/>
              <a:defRPr/>
            </a:pPr>
            <a:r>
              <a:rPr lang="en-US" altLang="en-US" sz="1600" kern="0" dirty="0">
                <a:solidFill>
                  <a:srgbClr val="000000"/>
                </a:solidFill>
                <a:latin typeface="Arial"/>
              </a:rPr>
              <a:t>The data allows us to better evaluate performance of hardware on our infrastructure.</a:t>
            </a:r>
          </a:p>
          <a:p>
            <a:pPr marL="457200" lvl="0" indent="-457200" eaLnBrk="0" hangingPunct="0">
              <a:lnSpc>
                <a:spcPct val="80000"/>
              </a:lnSpc>
              <a:spcBef>
                <a:spcPct val="20000"/>
              </a:spcBef>
              <a:spcAft>
                <a:spcPts val="300"/>
              </a:spcAft>
              <a:buFont typeface="Arial" panose="020B0604020202020204" pitchFamily="34" charset="0"/>
              <a:buChar char="♦"/>
              <a:defRPr/>
            </a:pPr>
            <a:r>
              <a:rPr lang="en-US" altLang="en-US" sz="1600" kern="0" dirty="0">
                <a:solidFill>
                  <a:srgbClr val="000000"/>
                </a:solidFill>
                <a:latin typeface="Arial"/>
              </a:rPr>
              <a:t>The data gives us the tools for the first time to measure, identify, and go after “system loss” in a meaningful and actionable way</a:t>
            </a:r>
            <a:r>
              <a:rPr lang="en-US" altLang="en-US" sz="1600" kern="0" dirty="0" smtClean="0">
                <a:solidFill>
                  <a:srgbClr val="000000"/>
                </a:solidFill>
                <a:latin typeface="Arial"/>
              </a:rPr>
              <a:t>.</a:t>
            </a:r>
          </a:p>
          <a:p>
            <a:pPr marL="457200" lvl="0" indent="-457200" eaLnBrk="0" hangingPunct="0">
              <a:lnSpc>
                <a:spcPct val="80000"/>
              </a:lnSpc>
              <a:spcBef>
                <a:spcPct val="20000"/>
              </a:spcBef>
              <a:spcAft>
                <a:spcPts val="300"/>
              </a:spcAft>
              <a:buFont typeface="Arial" panose="020B0604020202020204" pitchFamily="34" charset="0"/>
              <a:buChar char="♦"/>
              <a:defRPr/>
            </a:pPr>
            <a:r>
              <a:rPr lang="en-US" altLang="en-US" sz="1600" kern="0" dirty="0">
                <a:solidFill>
                  <a:srgbClr val="000000"/>
                </a:solidFill>
                <a:latin typeface="Arial"/>
              </a:rPr>
              <a:t>Detection of losses due to oversized current </a:t>
            </a:r>
            <a:r>
              <a:rPr lang="en-US" altLang="en-US" sz="1600" kern="0" dirty="0" smtClean="0">
                <a:solidFill>
                  <a:srgbClr val="000000"/>
                </a:solidFill>
                <a:latin typeface="Arial"/>
              </a:rPr>
              <a:t>transformer.</a:t>
            </a:r>
            <a:endParaRPr lang="en-US" altLang="en-US" sz="1600" kern="0" dirty="0">
              <a:solidFill>
                <a:srgbClr val="000000"/>
              </a:solidFill>
              <a:latin typeface="Arial"/>
            </a:endParaRPr>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2437602"/>
            <a:ext cx="2819400" cy="1981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438150" y="1600200"/>
            <a:ext cx="8229600" cy="923330"/>
          </a:xfrm>
          <a:prstGeom prst="rect">
            <a:avLst/>
          </a:prstGeom>
        </p:spPr>
        <p:txBody>
          <a:bodyPr wrap="square">
            <a:spAutoFit/>
          </a:bodyPr>
          <a:lstStyle/>
          <a:p>
            <a:r>
              <a:rPr lang="en-US" dirty="0"/>
              <a:t>By using the data already in their possession, utilities can see comprehensive information about each of their assets, </a:t>
            </a:r>
            <a:r>
              <a:rPr lang="en-US" dirty="0" smtClean="0"/>
              <a:t>from purchase through retirement and define measurable goals and success criteria</a:t>
            </a:r>
            <a:endParaRPr lang="en-US" dirty="0"/>
          </a:p>
        </p:txBody>
      </p:sp>
      <p:sp>
        <p:nvSpPr>
          <p:cNvPr id="5" name="Rectangle 4"/>
          <p:cNvSpPr/>
          <p:nvPr/>
        </p:nvSpPr>
        <p:spPr>
          <a:xfrm>
            <a:off x="5257800" y="4445675"/>
            <a:ext cx="3810000" cy="1923604"/>
          </a:xfrm>
          <a:prstGeom prst="rect">
            <a:avLst/>
          </a:prstGeom>
        </p:spPr>
        <p:txBody>
          <a:bodyPr wrap="square">
            <a:spAutoFit/>
          </a:bodyPr>
          <a:lstStyle/>
          <a:p>
            <a:r>
              <a:rPr lang="en-US" sz="1700" dirty="0">
                <a:latin typeface="+mn-lt"/>
                <a:ea typeface="Calibri"/>
                <a:cs typeface="Times New Roman"/>
              </a:rPr>
              <a:t>Data analytics will enable utilities to tackle the biggest problems we face today, including failing transformers, unbalanced energy generation based on imprecise forecasts, operational inefficiencies and even addressing and reducing line loss.</a:t>
            </a:r>
          </a:p>
        </p:txBody>
      </p:sp>
      <p:pic>
        <p:nvPicPr>
          <p:cNvPr id="8" name="Picture 1"/>
          <p:cNvPicPr>
            <a:picLocks noChangeAspect="1"/>
          </p:cNvPicPr>
          <p:nvPr/>
        </p:nvPicPr>
        <p:blipFill rotWithShape="1">
          <a:blip r:embed="rId4" cstate="print">
            <a:extLst>
              <a:ext uri="{28A0092B-C50C-407E-A947-70E740481C1C}">
                <a14:useLocalDpi xmlns:a14="http://schemas.microsoft.com/office/drawing/2010/main" val="0"/>
              </a:ext>
            </a:extLst>
          </a:blip>
          <a:srcRect b="18829"/>
          <a:stretch/>
        </p:blipFill>
        <p:spPr bwMode="auto">
          <a:xfrm>
            <a:off x="7523988" y="6324600"/>
            <a:ext cx="9342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44765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304800"/>
            <a:ext cx="8229600" cy="1143000"/>
          </a:xfrm>
          <a:solidFill>
            <a:srgbClr val="FF0000"/>
          </a:solidFill>
        </p:spPr>
        <p:txBody>
          <a:bodyPr/>
          <a:lstStyle/>
          <a:p>
            <a:pPr eaLnBrk="1" hangingPunct="1"/>
            <a:r>
              <a:rPr lang="en-US" altLang="en-US" sz="3200" dirty="0" smtClean="0">
                <a:solidFill>
                  <a:schemeClr val="bg1"/>
                </a:solidFill>
              </a:rPr>
              <a:t>How Can We Use It</a:t>
            </a:r>
            <a:r>
              <a:rPr lang="en-US" altLang="en-US" sz="3200" dirty="0">
                <a:solidFill>
                  <a:schemeClr val="bg1"/>
                </a:solidFill>
              </a:rPr>
              <a:t>?</a:t>
            </a:r>
            <a:endParaRPr lang="en-US" altLang="en-US" sz="3000" dirty="0" smtClean="0">
              <a:solidFill>
                <a:schemeClr val="bg1"/>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828800"/>
            <a:ext cx="9067800" cy="4184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1"/>
          <p:cNvPicPr>
            <a:picLocks noChangeAspect="1"/>
          </p:cNvPicPr>
          <p:nvPr/>
        </p:nvPicPr>
        <p:blipFill rotWithShape="1">
          <a:blip r:embed="rId4" cstate="print">
            <a:extLst>
              <a:ext uri="{28A0092B-C50C-407E-A947-70E740481C1C}">
                <a14:useLocalDpi xmlns:a14="http://schemas.microsoft.com/office/drawing/2010/main" val="0"/>
              </a:ext>
            </a:extLst>
          </a:blip>
          <a:srcRect b="18829"/>
          <a:stretch/>
        </p:blipFill>
        <p:spPr bwMode="auto">
          <a:xfrm>
            <a:off x="7523988" y="6324600"/>
            <a:ext cx="9342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1381180"/>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10349</TotalTime>
  <Words>646</Words>
  <Application>Microsoft Office PowerPoint</Application>
  <PresentationFormat>On-screen Show (4:3)</PresentationFormat>
  <Paragraphs>66</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Custom Design</vt:lpstr>
      <vt:lpstr>PowerPoint Presentation</vt:lpstr>
      <vt:lpstr>The Path Forward – Successful AMI Deployment</vt:lpstr>
      <vt:lpstr>Investment and Returns </vt:lpstr>
      <vt:lpstr>COTS, Niche Providers, OpenSource, Enterprise Software</vt:lpstr>
      <vt:lpstr>If you Build it, They MAY Come</vt:lpstr>
      <vt:lpstr>Getting Started </vt:lpstr>
      <vt:lpstr>Finding the Value in the Raw Data</vt:lpstr>
      <vt:lpstr>Quantifiable Targets</vt:lpstr>
      <vt:lpstr>How Can We Use It?</vt:lpstr>
      <vt:lpstr>Market the Right Message</vt:lpstr>
      <vt:lpstr>              Questions and Discussion  </vt:lpstr>
    </vt:vector>
  </TitlesOfParts>
  <Company>Advent Design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jchesterson</dc:creator>
  <cp:lastModifiedBy>Andrea Koch</cp:lastModifiedBy>
  <cp:revision>132</cp:revision>
  <dcterms:created xsi:type="dcterms:W3CDTF">2012-09-24T21:06:00Z</dcterms:created>
  <dcterms:modified xsi:type="dcterms:W3CDTF">2021-06-10T20:58:54Z</dcterms:modified>
</cp:coreProperties>
</file>