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33"/>
  </p:notesMasterIdLst>
  <p:handoutMasterIdLst>
    <p:handoutMasterId r:id="rId34"/>
  </p:handoutMasterIdLst>
  <p:sldIdLst>
    <p:sldId id="297" r:id="rId2"/>
    <p:sldId id="272" r:id="rId3"/>
    <p:sldId id="299" r:id="rId4"/>
    <p:sldId id="273" r:id="rId5"/>
    <p:sldId id="274" r:id="rId6"/>
    <p:sldId id="275" r:id="rId7"/>
    <p:sldId id="276" r:id="rId8"/>
    <p:sldId id="277" r:id="rId9"/>
    <p:sldId id="278" r:id="rId10"/>
    <p:sldId id="279" r:id="rId11"/>
    <p:sldId id="282" r:id="rId12"/>
    <p:sldId id="311" r:id="rId13"/>
    <p:sldId id="300" r:id="rId14"/>
    <p:sldId id="291" r:id="rId15"/>
    <p:sldId id="285" r:id="rId16"/>
    <p:sldId id="301" r:id="rId17"/>
    <p:sldId id="302" r:id="rId18"/>
    <p:sldId id="303" r:id="rId19"/>
    <p:sldId id="304" r:id="rId20"/>
    <p:sldId id="305" r:id="rId21"/>
    <p:sldId id="309" r:id="rId22"/>
    <p:sldId id="286" r:id="rId23"/>
    <p:sldId id="287" r:id="rId24"/>
    <p:sldId id="310" r:id="rId25"/>
    <p:sldId id="290" r:id="rId26"/>
    <p:sldId id="313" r:id="rId27"/>
    <p:sldId id="318" r:id="rId28"/>
    <p:sldId id="317" r:id="rId29"/>
    <p:sldId id="316" r:id="rId30"/>
    <p:sldId id="319" r:id="rId31"/>
    <p:sldId id="312" r:id="rId3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575B"/>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7" autoAdjust="0"/>
    <p:restoredTop sz="94660"/>
  </p:normalViewPr>
  <p:slideViewPr>
    <p:cSldViewPr>
      <p:cViewPr varScale="1">
        <p:scale>
          <a:sx n="103" d="100"/>
          <a:sy n="103" d="100"/>
        </p:scale>
        <p:origin x="1236" y="9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3072" y="-10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CCFL.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MZero%20Curren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Pulse.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212425598603727"/>
          <c:y val="0.14534164291962243"/>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c:ext xmlns:c16="http://schemas.microsoft.com/office/drawing/2014/chart" uri="{C3380CC4-5D6E-409C-BE32-E72D297353CC}">
              <c16:uniqueId val="{00000000-E02D-44E8-BBE2-710E1BCBDEA4}"/>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E02D-44E8-BBE2-710E1BCBDEA4}"/>
            </c:ext>
          </c:extLst>
        </c:ser>
        <c:dLbls>
          <c:showLegendKey val="0"/>
          <c:showVal val="0"/>
          <c:showCatName val="0"/>
          <c:showSerName val="0"/>
          <c:showPercent val="0"/>
          <c:showBubbleSize val="0"/>
        </c:dLbls>
        <c:axId val="278488960"/>
        <c:axId val="278490496"/>
      </c:scatterChart>
      <c:valAx>
        <c:axId val="278488960"/>
        <c:scaling>
          <c:orientation val="minMax"/>
          <c:max val="360"/>
          <c:min val="0"/>
        </c:scaling>
        <c:delete val="0"/>
        <c:axPos val="b"/>
        <c:numFmt formatCode="0.00" sourceLinked="1"/>
        <c:majorTickMark val="out"/>
        <c:minorTickMark val="none"/>
        <c:tickLblPos val="nextTo"/>
        <c:crossAx val="278490496"/>
        <c:crosses val="autoZero"/>
        <c:crossBetween val="midCat"/>
        <c:majorUnit val="60"/>
      </c:valAx>
      <c:valAx>
        <c:axId val="278490496"/>
        <c:scaling>
          <c:orientation val="minMax"/>
        </c:scaling>
        <c:delete val="0"/>
        <c:axPos val="l"/>
        <c:majorGridlines/>
        <c:title>
          <c:tx>
            <c:rich>
              <a:bodyPr rot="-5400000" vert="horz"/>
              <a:lstStyle/>
              <a:p>
                <a:pPr>
                  <a:defRPr sz="1600"/>
                </a:pPr>
                <a:r>
                  <a:rPr lang="en-US" sz="1600" dirty="0"/>
                  <a:t>Voltage/Current</a:t>
                </a:r>
              </a:p>
            </c:rich>
          </c:tx>
          <c:overlay val="0"/>
        </c:title>
        <c:numFmt formatCode="General" sourceLinked="1"/>
        <c:majorTickMark val="out"/>
        <c:minorTickMark val="none"/>
        <c:tickLblPos val="nextTo"/>
        <c:txPr>
          <a:bodyPr/>
          <a:lstStyle/>
          <a:p>
            <a:pPr>
              <a:defRPr sz="1400" baseline="0"/>
            </a:pPr>
            <a:endParaRPr lang="en-US"/>
          </a:p>
        </c:txPr>
        <c:crossAx val="27848896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0.10369912377363352"/>
          <c:y val="3.5048607401336584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c:ext xmlns:c16="http://schemas.microsoft.com/office/drawing/2014/chart" uri="{C3380CC4-5D6E-409C-BE32-E72D297353CC}">
              <c16:uniqueId val="{00000000-8FD2-42BD-8C26-020A118E4CDA}"/>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c:ext xmlns:c16="http://schemas.microsoft.com/office/drawing/2014/chart" uri="{C3380CC4-5D6E-409C-BE32-E72D297353CC}">
              <c16:uniqueId val="{00000001-8FD2-42BD-8C26-020A118E4CDA}"/>
            </c:ext>
          </c:extLst>
        </c:ser>
        <c:dLbls>
          <c:showLegendKey val="0"/>
          <c:showVal val="0"/>
          <c:showCatName val="0"/>
          <c:showSerName val="0"/>
          <c:showPercent val="0"/>
          <c:showBubbleSize val="0"/>
        </c:dLbls>
        <c:axId val="281615360"/>
        <c:axId val="281654016"/>
      </c:scatterChart>
      <c:valAx>
        <c:axId val="281615360"/>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281654016"/>
        <c:crosses val="autoZero"/>
        <c:crossBetween val="midCat"/>
        <c:majorUnit val="60"/>
      </c:valAx>
      <c:valAx>
        <c:axId val="281654016"/>
        <c:scaling>
          <c:orientation val="minMax"/>
        </c:scaling>
        <c:delete val="0"/>
        <c:axPos val="l"/>
        <c:majorGridlines/>
        <c:title>
          <c:tx>
            <c:rich>
              <a:bodyPr rot="-5400000" vert="horz"/>
              <a:lstStyle/>
              <a:p>
                <a:pPr>
                  <a:defRPr sz="1600"/>
                </a:pPr>
                <a:r>
                  <a:rPr lang="en-US" sz="1600" dirty="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281615360"/>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c:ext xmlns:c16="http://schemas.microsoft.com/office/drawing/2014/chart" uri="{C3380CC4-5D6E-409C-BE32-E72D297353CC}">
              <c16:uniqueId val="{00000000-02ED-47E4-B22B-345AF7079597}"/>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02ED-47E4-B22B-345AF7079597}"/>
            </c:ext>
          </c:extLst>
        </c:ser>
        <c:dLbls>
          <c:showLegendKey val="0"/>
          <c:showVal val="0"/>
          <c:showCatName val="0"/>
          <c:showSerName val="0"/>
          <c:showPercent val="0"/>
          <c:showBubbleSize val="0"/>
        </c:dLbls>
        <c:axId val="293196160"/>
        <c:axId val="293197696"/>
      </c:scatterChart>
      <c:valAx>
        <c:axId val="293196160"/>
        <c:scaling>
          <c:orientation val="minMax"/>
          <c:max val="360"/>
          <c:min val="0"/>
        </c:scaling>
        <c:delete val="0"/>
        <c:axPos val="b"/>
        <c:numFmt formatCode="0.00" sourceLinked="1"/>
        <c:majorTickMark val="out"/>
        <c:minorTickMark val="none"/>
        <c:tickLblPos val="nextTo"/>
        <c:crossAx val="293197696"/>
        <c:crosses val="autoZero"/>
        <c:crossBetween val="midCat"/>
        <c:majorUnit val="60"/>
      </c:valAx>
      <c:valAx>
        <c:axId val="293197696"/>
        <c:scaling>
          <c:orientation val="minMax"/>
          <c:max val="150"/>
          <c:min val="-150"/>
        </c:scaling>
        <c:delete val="0"/>
        <c:axPos val="l"/>
        <c:majorGridlines/>
        <c:title>
          <c:tx>
            <c:rich>
              <a:bodyPr rot="-5400000" vert="horz"/>
              <a:lstStyle/>
              <a:p>
                <a:pPr>
                  <a:defRPr sz="1600"/>
                </a:pPr>
                <a:r>
                  <a:rPr lang="en-US" sz="1600" dirty="0"/>
                  <a:t>Voltage</a:t>
                </a:r>
              </a:p>
            </c:rich>
          </c:tx>
          <c:overlay val="0"/>
        </c:title>
        <c:numFmt formatCode="General" sourceLinked="1"/>
        <c:majorTickMark val="out"/>
        <c:minorTickMark val="none"/>
        <c:tickLblPos val="nextTo"/>
        <c:txPr>
          <a:bodyPr/>
          <a:lstStyle/>
          <a:p>
            <a:pPr>
              <a:defRPr sz="1400" baseline="0"/>
            </a:pPr>
            <a:endParaRPr lang="en-US"/>
          </a:p>
        </c:txPr>
        <c:crossAx val="29319616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D466-4FA7-B8F9-16BFDDFAA9AA}"/>
            </c:ext>
          </c:extLst>
        </c:ser>
        <c:dLbls>
          <c:showLegendKey val="0"/>
          <c:showVal val="0"/>
          <c:showCatName val="0"/>
          <c:showSerName val="0"/>
          <c:showPercent val="0"/>
          <c:showBubbleSize val="0"/>
        </c:dLbls>
        <c:axId val="293300096"/>
        <c:axId val="29330163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D466-4FA7-B8F9-16BFDDFAA9AA}"/>
            </c:ext>
          </c:extLst>
        </c:ser>
        <c:dLbls>
          <c:showLegendKey val="0"/>
          <c:showVal val="0"/>
          <c:showCatName val="0"/>
          <c:showSerName val="0"/>
          <c:showPercent val="0"/>
          <c:showBubbleSize val="0"/>
        </c:dLbls>
        <c:axId val="293309056"/>
        <c:axId val="293307520"/>
      </c:scatterChart>
      <c:valAx>
        <c:axId val="293300096"/>
        <c:scaling>
          <c:orientation val="minMax"/>
          <c:max val="360"/>
          <c:min val="0"/>
        </c:scaling>
        <c:delete val="0"/>
        <c:axPos val="b"/>
        <c:numFmt formatCode="0" sourceLinked="0"/>
        <c:majorTickMark val="out"/>
        <c:minorTickMark val="none"/>
        <c:tickLblPos val="nextTo"/>
        <c:crossAx val="293301632"/>
        <c:crosses val="autoZero"/>
        <c:crossBetween val="midCat"/>
        <c:majorUnit val="90"/>
      </c:valAx>
      <c:valAx>
        <c:axId val="293301632"/>
        <c:scaling>
          <c:orientation val="minMax"/>
        </c:scaling>
        <c:delete val="0"/>
        <c:axPos val="l"/>
        <c:majorGridlines/>
        <c:numFmt formatCode="General" sourceLinked="1"/>
        <c:majorTickMark val="out"/>
        <c:minorTickMark val="none"/>
        <c:tickLblPos val="nextTo"/>
        <c:crossAx val="293300096"/>
        <c:crossesAt val="0"/>
        <c:crossBetween val="midCat"/>
      </c:valAx>
      <c:valAx>
        <c:axId val="293307520"/>
        <c:scaling>
          <c:orientation val="minMax"/>
        </c:scaling>
        <c:delete val="0"/>
        <c:axPos val="r"/>
        <c:numFmt formatCode="General" sourceLinked="1"/>
        <c:majorTickMark val="out"/>
        <c:minorTickMark val="none"/>
        <c:tickLblPos val="nextTo"/>
        <c:crossAx val="293309056"/>
        <c:crosses val="max"/>
        <c:crossBetween val="midCat"/>
      </c:valAx>
      <c:valAx>
        <c:axId val="293309056"/>
        <c:scaling>
          <c:orientation val="minMax"/>
        </c:scaling>
        <c:delete val="1"/>
        <c:axPos val="b"/>
        <c:numFmt formatCode="0.00" sourceLinked="1"/>
        <c:majorTickMark val="out"/>
        <c:minorTickMark val="none"/>
        <c:tickLblPos val="none"/>
        <c:crossAx val="293307520"/>
        <c:crosses val="autoZero"/>
        <c:crossBetween val="midCat"/>
      </c:valAx>
    </c:plotArea>
    <c:plotVisOnly val="1"/>
    <c:dispBlanksAs val="gap"/>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7E23-4950-A8DA-27BE1B9A48D9}"/>
            </c:ext>
          </c:extLst>
        </c:ser>
        <c:dLbls>
          <c:showLegendKey val="0"/>
          <c:showVal val="0"/>
          <c:showCatName val="0"/>
          <c:showSerName val="0"/>
          <c:showPercent val="0"/>
          <c:showBubbleSize val="0"/>
        </c:dLbls>
        <c:axId val="294429440"/>
        <c:axId val="294430976"/>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7E23-4950-A8DA-27BE1B9A48D9}"/>
            </c:ext>
          </c:extLst>
        </c:ser>
        <c:dLbls>
          <c:showLegendKey val="0"/>
          <c:showVal val="0"/>
          <c:showCatName val="0"/>
          <c:showSerName val="0"/>
          <c:showPercent val="0"/>
          <c:showBubbleSize val="0"/>
        </c:dLbls>
        <c:axId val="294442496"/>
        <c:axId val="294440960"/>
      </c:scatterChart>
      <c:valAx>
        <c:axId val="294429440"/>
        <c:scaling>
          <c:orientation val="minMax"/>
          <c:max val="360"/>
          <c:min val="0"/>
        </c:scaling>
        <c:delete val="0"/>
        <c:axPos val="b"/>
        <c:numFmt formatCode="0" sourceLinked="0"/>
        <c:majorTickMark val="out"/>
        <c:minorTickMark val="none"/>
        <c:tickLblPos val="nextTo"/>
        <c:crossAx val="294430976"/>
        <c:crosses val="autoZero"/>
        <c:crossBetween val="midCat"/>
        <c:majorUnit val="90"/>
      </c:valAx>
      <c:valAx>
        <c:axId val="294430976"/>
        <c:scaling>
          <c:orientation val="minMax"/>
        </c:scaling>
        <c:delete val="0"/>
        <c:axPos val="l"/>
        <c:majorGridlines/>
        <c:numFmt formatCode="General" sourceLinked="1"/>
        <c:majorTickMark val="out"/>
        <c:minorTickMark val="none"/>
        <c:tickLblPos val="nextTo"/>
        <c:crossAx val="294429440"/>
        <c:crossesAt val="0"/>
        <c:crossBetween val="midCat"/>
      </c:valAx>
      <c:valAx>
        <c:axId val="294440960"/>
        <c:scaling>
          <c:orientation val="minMax"/>
        </c:scaling>
        <c:delete val="0"/>
        <c:axPos val="r"/>
        <c:numFmt formatCode="General" sourceLinked="1"/>
        <c:majorTickMark val="out"/>
        <c:minorTickMark val="none"/>
        <c:tickLblPos val="nextTo"/>
        <c:crossAx val="294442496"/>
        <c:crosses val="max"/>
        <c:crossBetween val="midCat"/>
      </c:valAx>
      <c:valAx>
        <c:axId val="294442496"/>
        <c:scaling>
          <c:orientation val="minMax"/>
        </c:scaling>
        <c:delete val="1"/>
        <c:axPos val="b"/>
        <c:numFmt formatCode="0.00" sourceLinked="1"/>
        <c:majorTickMark val="out"/>
        <c:minorTickMark val="none"/>
        <c:tickLblPos val="none"/>
        <c:crossAx val="294440960"/>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650E-4564-B78E-0BF307349C14}"/>
            </c:ext>
          </c:extLst>
        </c:ser>
        <c:dLbls>
          <c:showLegendKey val="0"/>
          <c:showVal val="0"/>
          <c:showCatName val="0"/>
          <c:showSerName val="0"/>
          <c:showPercent val="0"/>
          <c:showBubbleSize val="0"/>
        </c:dLbls>
        <c:axId val="295673856"/>
        <c:axId val="29567539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650E-4564-B78E-0BF307349C14}"/>
            </c:ext>
          </c:extLst>
        </c:ser>
        <c:dLbls>
          <c:showLegendKey val="0"/>
          <c:showVal val="0"/>
          <c:showCatName val="0"/>
          <c:showSerName val="0"/>
          <c:showPercent val="0"/>
          <c:showBubbleSize val="0"/>
        </c:dLbls>
        <c:axId val="295678720"/>
        <c:axId val="295676928"/>
      </c:scatterChart>
      <c:valAx>
        <c:axId val="295673856"/>
        <c:scaling>
          <c:orientation val="minMax"/>
          <c:max val="360"/>
          <c:min val="0"/>
        </c:scaling>
        <c:delete val="0"/>
        <c:axPos val="b"/>
        <c:numFmt formatCode="0" sourceLinked="0"/>
        <c:majorTickMark val="out"/>
        <c:minorTickMark val="none"/>
        <c:tickLblPos val="nextTo"/>
        <c:crossAx val="295675392"/>
        <c:crosses val="autoZero"/>
        <c:crossBetween val="midCat"/>
        <c:majorUnit val="90"/>
      </c:valAx>
      <c:valAx>
        <c:axId val="295675392"/>
        <c:scaling>
          <c:orientation val="minMax"/>
        </c:scaling>
        <c:delete val="0"/>
        <c:axPos val="l"/>
        <c:majorGridlines/>
        <c:numFmt formatCode="General" sourceLinked="1"/>
        <c:majorTickMark val="out"/>
        <c:minorTickMark val="none"/>
        <c:tickLblPos val="nextTo"/>
        <c:crossAx val="295673856"/>
        <c:crossesAt val="0"/>
        <c:crossBetween val="midCat"/>
      </c:valAx>
      <c:valAx>
        <c:axId val="295676928"/>
        <c:scaling>
          <c:orientation val="minMax"/>
        </c:scaling>
        <c:delete val="0"/>
        <c:axPos val="r"/>
        <c:numFmt formatCode="General" sourceLinked="1"/>
        <c:majorTickMark val="out"/>
        <c:minorTickMark val="none"/>
        <c:tickLblPos val="nextTo"/>
        <c:crossAx val="295678720"/>
        <c:crosses val="max"/>
        <c:crossBetween val="midCat"/>
      </c:valAx>
      <c:valAx>
        <c:axId val="295678720"/>
        <c:scaling>
          <c:orientation val="minMax"/>
        </c:scaling>
        <c:delete val="1"/>
        <c:axPos val="b"/>
        <c:numFmt formatCode="0.00" sourceLinked="1"/>
        <c:majorTickMark val="out"/>
        <c:minorTickMark val="none"/>
        <c:tickLblPos val="none"/>
        <c:crossAx val="295676928"/>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00D8-4CAF-BD35-19A1F8A7019A}"/>
            </c:ext>
          </c:extLst>
        </c:ser>
        <c:dLbls>
          <c:showLegendKey val="0"/>
          <c:showVal val="0"/>
          <c:showCatName val="0"/>
          <c:showSerName val="0"/>
          <c:showPercent val="0"/>
          <c:showBubbleSize val="0"/>
        </c:dLbls>
        <c:axId val="301449984"/>
        <c:axId val="301451520"/>
      </c:scatterChart>
      <c:valAx>
        <c:axId val="301449984"/>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1451520"/>
        <c:crossesAt val="0"/>
        <c:crossBetween val="midCat"/>
        <c:majorUnit val="60"/>
      </c:valAx>
      <c:valAx>
        <c:axId val="301451520"/>
        <c:scaling>
          <c:orientation val="minMax"/>
          <c:min val="-150"/>
        </c:scaling>
        <c:delete val="0"/>
        <c:axPos val="l"/>
        <c:majorGridlines/>
        <c:numFmt formatCode="General" sourceLinked="1"/>
        <c:majorTickMark val="out"/>
        <c:minorTickMark val="none"/>
        <c:tickLblPos val="nextTo"/>
        <c:crossAx val="301449984"/>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A1F0-424E-AB7F-D11E5775B6BA}"/>
            </c:ext>
          </c:extLst>
        </c:ser>
        <c:dLbls>
          <c:showLegendKey val="0"/>
          <c:showVal val="0"/>
          <c:showCatName val="0"/>
          <c:showSerName val="0"/>
          <c:showPercent val="0"/>
          <c:showBubbleSize val="0"/>
        </c:dLbls>
        <c:axId val="304546176"/>
        <c:axId val="304547712"/>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A1F0-424E-AB7F-D11E5775B6BA}"/>
            </c:ext>
          </c:extLst>
        </c:ser>
        <c:dLbls>
          <c:showLegendKey val="0"/>
          <c:showVal val="0"/>
          <c:showCatName val="0"/>
          <c:showSerName val="0"/>
          <c:showPercent val="0"/>
          <c:showBubbleSize val="0"/>
        </c:dLbls>
        <c:axId val="304592000"/>
        <c:axId val="304549248"/>
      </c:scatterChart>
      <c:valAx>
        <c:axId val="304546176"/>
        <c:scaling>
          <c:orientation val="minMax"/>
          <c:max val="360"/>
          <c:min val="0"/>
        </c:scaling>
        <c:delete val="0"/>
        <c:axPos val="b"/>
        <c:numFmt formatCode="0.00" sourceLinked="1"/>
        <c:majorTickMark val="out"/>
        <c:minorTickMark val="none"/>
        <c:tickLblPos val="nextTo"/>
        <c:crossAx val="304547712"/>
        <c:crosses val="autoZero"/>
        <c:crossBetween val="midCat"/>
      </c:valAx>
      <c:valAx>
        <c:axId val="304547712"/>
        <c:scaling>
          <c:orientation val="minMax"/>
        </c:scaling>
        <c:delete val="0"/>
        <c:axPos val="l"/>
        <c:majorGridlines/>
        <c:numFmt formatCode="General" sourceLinked="1"/>
        <c:majorTickMark val="out"/>
        <c:minorTickMark val="none"/>
        <c:tickLblPos val="nextTo"/>
        <c:crossAx val="304546176"/>
        <c:crossesAt val="0"/>
        <c:crossBetween val="midCat"/>
      </c:valAx>
      <c:valAx>
        <c:axId val="304549248"/>
        <c:scaling>
          <c:orientation val="minMax"/>
        </c:scaling>
        <c:delete val="0"/>
        <c:axPos val="r"/>
        <c:numFmt formatCode="General" sourceLinked="1"/>
        <c:majorTickMark val="out"/>
        <c:minorTickMark val="none"/>
        <c:tickLblPos val="nextTo"/>
        <c:crossAx val="304592000"/>
        <c:crosses val="max"/>
        <c:crossBetween val="midCat"/>
      </c:valAx>
      <c:valAx>
        <c:axId val="304592000"/>
        <c:scaling>
          <c:orientation val="minMax"/>
        </c:scaling>
        <c:delete val="1"/>
        <c:axPos val="b"/>
        <c:numFmt formatCode="0.00" sourceLinked="1"/>
        <c:majorTickMark val="out"/>
        <c:minorTickMark val="none"/>
        <c:tickLblPos val="none"/>
        <c:crossAx val="304549248"/>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7E09-43C9-931F-BA115801EF56}"/>
            </c:ext>
          </c:extLst>
        </c:ser>
        <c:dLbls>
          <c:showLegendKey val="0"/>
          <c:showVal val="0"/>
          <c:showCatName val="0"/>
          <c:showSerName val="0"/>
          <c:showPercent val="0"/>
          <c:showBubbleSize val="0"/>
        </c:dLbls>
        <c:axId val="305360256"/>
        <c:axId val="305370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7E09-43C9-931F-BA115801EF56}"/>
            </c:ext>
          </c:extLst>
        </c:ser>
        <c:dLbls>
          <c:showLegendKey val="0"/>
          <c:showVal val="0"/>
          <c:showCatName val="0"/>
          <c:showSerName val="0"/>
          <c:showPercent val="0"/>
          <c:showBubbleSize val="0"/>
        </c:dLbls>
        <c:axId val="305382528"/>
        <c:axId val="305372160"/>
      </c:scatterChart>
      <c:valAx>
        <c:axId val="305360256"/>
        <c:scaling>
          <c:orientation val="minMax"/>
          <c:max val="360"/>
          <c:min val="0"/>
        </c:scaling>
        <c:delete val="0"/>
        <c:axPos val="b"/>
        <c:numFmt formatCode="0.00" sourceLinked="1"/>
        <c:majorTickMark val="out"/>
        <c:minorTickMark val="none"/>
        <c:tickLblPos val="nextTo"/>
        <c:crossAx val="305370240"/>
        <c:crosses val="autoZero"/>
        <c:crossBetween val="midCat"/>
      </c:valAx>
      <c:valAx>
        <c:axId val="305370240"/>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305360256"/>
        <c:crossesAt val="0"/>
        <c:crossBetween val="midCat"/>
      </c:valAx>
      <c:valAx>
        <c:axId val="305372160"/>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305382528"/>
        <c:crosses val="max"/>
        <c:crossBetween val="midCat"/>
      </c:valAx>
      <c:valAx>
        <c:axId val="305382528"/>
        <c:scaling>
          <c:orientation val="minMax"/>
        </c:scaling>
        <c:delete val="1"/>
        <c:axPos val="b"/>
        <c:numFmt formatCode="0.00" sourceLinked="1"/>
        <c:majorTickMark val="out"/>
        <c:minorTickMark val="none"/>
        <c:tickLblPos val="none"/>
        <c:crossAx val="30537216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B1EEFAB-BC0E-4BE4-A681-D7F4B1527C95}" type="slidenum">
              <a:rPr lang="en-US"/>
              <a:pPr>
                <a:defRPr/>
              </a:pPr>
              <a:t>‹#›</a:t>
            </a:fld>
            <a:endParaRPr lang="en-US" dirty="0"/>
          </a:p>
        </p:txBody>
      </p:sp>
    </p:spTree>
    <p:extLst>
      <p:ext uri="{BB962C8B-B14F-4D97-AF65-F5344CB8AC3E}">
        <p14:creationId xmlns:p14="http://schemas.microsoft.com/office/powerpoint/2010/main" val="253849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vl1pPr>
          </a:lstStyle>
          <a:p>
            <a:pPr>
              <a:defRPr/>
            </a:pPr>
            <a:fld id="{C4EB34D0-1732-4C40-91B7-3D72958CC705}" type="slidenum">
              <a:rPr lang="en-US"/>
              <a:pPr>
                <a:defRPr/>
              </a:pPr>
              <a:t>‹#›</a:t>
            </a:fld>
            <a:endParaRPr lang="en-US" dirty="0"/>
          </a:p>
        </p:txBody>
      </p:sp>
    </p:spTree>
    <p:extLst>
      <p:ext uri="{BB962C8B-B14F-4D97-AF65-F5344CB8AC3E}">
        <p14:creationId xmlns:p14="http://schemas.microsoft.com/office/powerpoint/2010/main" val="5042143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008" indent="-288465" eaLnBrk="0" hangingPunct="0">
              <a:spcBef>
                <a:spcPct val="30000"/>
              </a:spcBef>
              <a:defRPr sz="1200">
                <a:solidFill>
                  <a:schemeClr val="tx1"/>
                </a:solidFill>
                <a:latin typeface="Arial" charset="0"/>
              </a:defRPr>
            </a:lvl2pPr>
            <a:lvl3pPr marL="1153859" indent="-230772" eaLnBrk="0" hangingPunct="0">
              <a:spcBef>
                <a:spcPct val="30000"/>
              </a:spcBef>
              <a:defRPr sz="1200">
                <a:solidFill>
                  <a:schemeClr val="tx1"/>
                </a:solidFill>
                <a:latin typeface="Arial" charset="0"/>
              </a:defRPr>
            </a:lvl3pPr>
            <a:lvl4pPr marL="1615402" indent="-230772" eaLnBrk="0" hangingPunct="0">
              <a:spcBef>
                <a:spcPct val="30000"/>
              </a:spcBef>
              <a:defRPr sz="1200">
                <a:solidFill>
                  <a:schemeClr val="tx1"/>
                </a:solidFill>
                <a:latin typeface="Arial" charset="0"/>
              </a:defRPr>
            </a:lvl4pPr>
            <a:lvl5pPr marL="2076945" indent="-230772" eaLnBrk="0" hangingPunct="0">
              <a:spcBef>
                <a:spcPct val="30000"/>
              </a:spcBef>
              <a:defRPr sz="1200">
                <a:solidFill>
                  <a:schemeClr val="tx1"/>
                </a:solidFill>
                <a:latin typeface="Arial" charset="0"/>
              </a:defRPr>
            </a:lvl5pPr>
            <a:lvl6pPr marL="2538489" indent="-230772" eaLnBrk="0" fontAlgn="base" hangingPunct="0">
              <a:spcBef>
                <a:spcPct val="30000"/>
              </a:spcBef>
              <a:spcAft>
                <a:spcPct val="0"/>
              </a:spcAft>
              <a:defRPr sz="1200">
                <a:solidFill>
                  <a:schemeClr val="tx1"/>
                </a:solidFill>
                <a:latin typeface="Arial" charset="0"/>
              </a:defRPr>
            </a:lvl6pPr>
            <a:lvl7pPr marL="3000032" indent="-230772" eaLnBrk="0" fontAlgn="base" hangingPunct="0">
              <a:spcBef>
                <a:spcPct val="30000"/>
              </a:spcBef>
              <a:spcAft>
                <a:spcPct val="0"/>
              </a:spcAft>
              <a:defRPr sz="1200">
                <a:solidFill>
                  <a:schemeClr val="tx1"/>
                </a:solidFill>
                <a:latin typeface="Arial" charset="0"/>
              </a:defRPr>
            </a:lvl7pPr>
            <a:lvl8pPr marL="3461576" indent="-230772" eaLnBrk="0" fontAlgn="base" hangingPunct="0">
              <a:spcBef>
                <a:spcPct val="30000"/>
              </a:spcBef>
              <a:spcAft>
                <a:spcPct val="0"/>
              </a:spcAft>
              <a:defRPr sz="1200">
                <a:solidFill>
                  <a:schemeClr val="tx1"/>
                </a:solidFill>
                <a:latin typeface="Arial" charset="0"/>
              </a:defRPr>
            </a:lvl8pPr>
            <a:lvl9pPr marL="3923119" indent="-23077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EB34D0-1732-4C40-91B7-3D72958CC705}" type="slidenum">
              <a:rPr lang="en-US" smtClean="0"/>
              <a:pPr>
                <a:defRPr/>
              </a:pPr>
              <a:t>28</a:t>
            </a:fld>
            <a:endParaRPr lang="en-US" dirty="0"/>
          </a:p>
        </p:txBody>
      </p:sp>
    </p:spTree>
    <p:extLst>
      <p:ext uri="{BB962C8B-B14F-4D97-AF65-F5344CB8AC3E}">
        <p14:creationId xmlns:p14="http://schemas.microsoft.com/office/powerpoint/2010/main" val="20328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301941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7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09758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55730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3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08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02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1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37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1351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805" y="431612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2318763" y="4698746"/>
            <a:ext cx="6477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North Carolina Electric Meter School</a:t>
            </a:r>
          </a:p>
          <a:p>
            <a:pPr algn="r" eaLnBrk="1" hangingPunct="1">
              <a:spcBef>
                <a:spcPct val="0"/>
              </a:spcBef>
              <a:spcAft>
                <a:spcPts val="0"/>
              </a:spcAft>
              <a:buFontTx/>
              <a:buNone/>
            </a:pPr>
            <a:r>
              <a:rPr lang="en-US" altLang="en-US" sz="1600" i="1" dirty="0">
                <a:solidFill>
                  <a:srgbClr val="C00000"/>
                </a:solidFill>
              </a:rPr>
              <a:t>Advanced/Management/Emerging Technologies Combined Session</a:t>
            </a:r>
          </a:p>
          <a:p>
            <a:pPr algn="r" eaLnBrk="1" hangingPunct="1">
              <a:spcBef>
                <a:spcPct val="0"/>
              </a:spcBef>
              <a:spcAft>
                <a:spcPts val="0"/>
              </a:spcAft>
              <a:buFontTx/>
              <a:buNone/>
            </a:pPr>
            <a:r>
              <a:rPr lang="en-US" altLang="en-US" sz="1600" i="1" dirty="0">
                <a:solidFill>
                  <a:srgbClr val="C00000"/>
                </a:solidFill>
              </a:rPr>
              <a:t>Wednesday, June 15, 2022 at 10:30 AM</a:t>
            </a:r>
          </a:p>
        </p:txBody>
      </p:sp>
      <p:sp>
        <p:nvSpPr>
          <p:cNvPr id="3" name="Title 2">
            <a:extLst>
              <a:ext uri="{FF2B5EF4-FFF2-40B4-BE49-F238E27FC236}">
                <a16:creationId xmlns:a16="http://schemas.microsoft.com/office/drawing/2014/main" id="{0ED82C8A-027B-55B5-58B1-D57FF5FF062B}"/>
              </a:ext>
            </a:extLst>
          </p:cNvPr>
          <p:cNvSpPr>
            <a:spLocks noGrp="1"/>
          </p:cNvSpPr>
          <p:nvPr>
            <p:ph type="ctrTitle"/>
          </p:nvPr>
        </p:nvSpPr>
        <p:spPr>
          <a:xfrm>
            <a:off x="1933575" y="2909165"/>
            <a:ext cx="6858001" cy="1557595"/>
          </a:xfrm>
        </p:spPr>
        <p:txBody>
          <a:bodyPr>
            <a:noAutofit/>
          </a:bodyPr>
          <a:lstStyle/>
          <a:p>
            <a:r>
              <a:rPr lang="en-US" altLang="en-US" sz="6000" b="0" dirty="0">
                <a:solidFill>
                  <a:srgbClr val="C00000"/>
                </a:solidFill>
              </a:rPr>
              <a:t>21</a:t>
            </a:r>
            <a:r>
              <a:rPr lang="en-US" altLang="en-US" sz="6000" b="0" baseline="30000" dirty="0">
                <a:solidFill>
                  <a:srgbClr val="C00000"/>
                </a:solidFill>
              </a:rPr>
              <a:t>st</a:t>
            </a:r>
            <a:r>
              <a:rPr lang="en-US" altLang="en-US" sz="6000" b="0" dirty="0">
                <a:solidFill>
                  <a:srgbClr val="C00000"/>
                </a:solidFill>
              </a:rPr>
              <a:t> Century             Power Measurements</a:t>
            </a:r>
            <a:br>
              <a:rPr lang="en-US" altLang="en-US" sz="6000" b="0" dirty="0">
                <a:solidFill>
                  <a:srgbClr val="C00000"/>
                </a:solidFill>
              </a:rPr>
            </a:br>
            <a:endParaRPr lang="en-US" sz="6000" b="0" dirty="0">
              <a:solidFill>
                <a:srgbClr val="C00000"/>
              </a:solidFill>
            </a:endParaRPr>
          </a:p>
        </p:txBody>
      </p:sp>
      <p:sp>
        <p:nvSpPr>
          <p:cNvPr id="2" name="Slide Number Placeholder 1">
            <a:extLst>
              <a:ext uri="{FF2B5EF4-FFF2-40B4-BE49-F238E27FC236}">
                <a16:creationId xmlns:a16="http://schemas.microsoft.com/office/drawing/2014/main" id="{D86C9266-7A7E-6868-52AE-B9761194C798}"/>
              </a:ext>
            </a:extLst>
          </p:cNvPr>
          <p:cNvSpPr>
            <a:spLocks noGrp="1"/>
          </p:cNvSpPr>
          <p:nvPr>
            <p:ph type="sldNum" sz="quarter" idx="4294967295"/>
          </p:nvPr>
        </p:nvSpPr>
        <p:spPr>
          <a:xfrm>
            <a:off x="7010400" y="6356350"/>
            <a:ext cx="2133600" cy="365125"/>
          </a:xfrm>
        </p:spPr>
        <p:txBody>
          <a:bodyPr/>
          <a:lstStyle/>
          <a:p>
            <a:fld id="{33EF450E-C7F4-4F85-BDF5-945DE3EDEE22}" type="slidenum">
              <a:rPr lang="en-US" smtClean="0"/>
              <a:t>1</a:t>
            </a:fld>
            <a:endParaRPr lang="en-US" dirty="0"/>
          </a:p>
        </p:txBody>
      </p:sp>
    </p:spTree>
    <p:extLst>
      <p:ext uri="{BB962C8B-B14F-4D97-AF65-F5344CB8AC3E}">
        <p14:creationId xmlns:p14="http://schemas.microsoft.com/office/powerpoint/2010/main" val="183047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D304167-E643-C8CE-F4CB-1557EDD1334A}"/>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10</a:t>
            </a:fld>
            <a:endParaRPr lang="en-US" dirty="0"/>
          </a:p>
        </p:txBody>
      </p:sp>
      <p:sp>
        <p:nvSpPr>
          <p:cNvPr id="3" name="Content Placeholder 2"/>
          <p:cNvSpPr>
            <a:spLocks noGrp="1"/>
          </p:cNvSpPr>
          <p:nvPr>
            <p:ph idx="4294967295"/>
          </p:nvPr>
        </p:nvSpPr>
        <p:spPr>
          <a:xfrm>
            <a:off x="914400" y="1417638"/>
            <a:ext cx="8229600" cy="609600"/>
          </a:xfrm>
        </p:spPr>
        <p:txBody>
          <a:bodyPr/>
          <a:lstStyle/>
          <a:p>
            <a:r>
              <a:rPr lang="en-US" dirty="0"/>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3160712537"/>
              </p:ext>
            </p:extLst>
          </p:nvPr>
        </p:nvGraphicFramePr>
        <p:xfrm>
          <a:off x="1219200" y="1981200"/>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6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B7F5FF8C-6C2E-34EF-259D-12D49428CDF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11</a:t>
            </a:fld>
            <a:endParaRPr lang="en-US" dirty="0"/>
          </a:p>
        </p:txBody>
      </p:sp>
      <p:sp>
        <p:nvSpPr>
          <p:cNvPr id="3" name="Content Placeholder 2"/>
          <p:cNvSpPr>
            <a:spLocks noGrp="1"/>
          </p:cNvSpPr>
          <p:nvPr>
            <p:ph idx="4294967295"/>
          </p:nvPr>
        </p:nvSpPr>
        <p:spPr>
          <a:xfrm>
            <a:off x="914400" y="1524000"/>
            <a:ext cx="8229600" cy="4648200"/>
          </a:xfrm>
        </p:spPr>
        <p:txBody>
          <a:bodyPr>
            <a:normAutofit/>
          </a:bodyPr>
          <a:lstStyle/>
          <a:p>
            <a:r>
              <a:rPr lang="en-US" sz="3600" b="1" dirty="0"/>
              <a:t>C12.1-2021 </a:t>
            </a:r>
            <a:r>
              <a:rPr lang="en-US" sz="3200" b="1" dirty="0"/>
              <a:t>American National Standard for Electric Meters—Code for Electricity Metering</a:t>
            </a:r>
          </a:p>
          <a:p>
            <a:pPr lvl="1">
              <a:buFont typeface="Wingdings" panose="05000000000000000000" pitchFamily="2" charset="2"/>
              <a:buChar char="§"/>
            </a:pPr>
            <a:r>
              <a:rPr lang="en-US" dirty="0"/>
              <a:t>Combines C12.1 and C12.20 into a single modernized document</a:t>
            </a:r>
          </a:p>
          <a:p>
            <a:pPr lvl="1">
              <a:buFont typeface="Wingdings" panose="05000000000000000000" pitchFamily="2" charset="2"/>
              <a:buChar char="§"/>
            </a:pPr>
            <a:r>
              <a:rPr lang="en-US" dirty="0"/>
              <a:t>Polyphase meters tested using polyphase</a:t>
            </a:r>
          </a:p>
          <a:p>
            <a:pPr lvl="1">
              <a:buFont typeface="Wingdings" panose="05000000000000000000" pitchFamily="2" charset="2"/>
              <a:buChar char="§"/>
            </a:pPr>
            <a:r>
              <a:rPr lang="en-US" dirty="0"/>
              <a:t>Unbalanced load testing required</a:t>
            </a:r>
          </a:p>
          <a:p>
            <a:pPr lvl="1">
              <a:buFont typeface="Wingdings" panose="05000000000000000000" pitchFamily="2" charset="2"/>
              <a:buChar char="§"/>
            </a:pPr>
            <a:r>
              <a:rPr lang="en-US" dirty="0"/>
              <a:t>Full harmonic testing required</a:t>
            </a:r>
          </a:p>
          <a:p>
            <a:pPr lvl="1">
              <a:buFont typeface="Wingdings" panose="05000000000000000000" pitchFamily="2" charset="2"/>
              <a:buChar char="§"/>
            </a:pPr>
            <a:r>
              <a:rPr lang="en-US" dirty="0"/>
              <a:t>Bidirectional energy flow testing required.</a:t>
            </a:r>
          </a:p>
          <a:p>
            <a:pPr lvl="1">
              <a:buFont typeface="Wingdings" panose="05000000000000000000" pitchFamily="2" charset="2"/>
              <a:buChar cha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04403EE-D6D0-C942-5D98-C8C4143A1DC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12</a:t>
            </a:fld>
            <a:endParaRPr lang="en-US" dirty="0"/>
          </a:p>
        </p:txBody>
      </p:sp>
      <p:sp>
        <p:nvSpPr>
          <p:cNvPr id="3" name="Content Placeholder 2"/>
          <p:cNvSpPr>
            <a:spLocks noGrp="1"/>
          </p:cNvSpPr>
          <p:nvPr>
            <p:ph idx="4294967295"/>
          </p:nvPr>
        </p:nvSpPr>
        <p:spPr>
          <a:xfrm>
            <a:off x="76200" y="1524000"/>
            <a:ext cx="9067800" cy="4953000"/>
          </a:xfrm>
        </p:spPr>
        <p:txBody>
          <a:bodyPr>
            <a:normAutofit/>
          </a:bodyPr>
          <a:lstStyle/>
          <a:p>
            <a:pPr lvl="1">
              <a:buFont typeface="Wingdings" panose="05000000000000000000" pitchFamily="2" charset="2"/>
              <a:buChar char="§"/>
            </a:pPr>
            <a:r>
              <a:rPr lang="en-US" dirty="0"/>
              <a:t>Testing with Auxiliary Communications Devices for accuracy required</a:t>
            </a:r>
          </a:p>
          <a:p>
            <a:pPr lvl="1">
              <a:buFont typeface="Wingdings" panose="05000000000000000000" pitchFamily="2" charset="2"/>
              <a:buChar char="§"/>
            </a:pPr>
            <a:r>
              <a:rPr lang="en-US" dirty="0"/>
              <a:t>Testing for each service type for which the meter is applicable is required</a:t>
            </a:r>
          </a:p>
          <a:p>
            <a:pPr lvl="1">
              <a:buFont typeface="Wingdings" panose="05000000000000000000" pitchFamily="2" charset="2"/>
              <a:buChar char="§"/>
            </a:pPr>
            <a:r>
              <a:rPr lang="en-US" dirty="0"/>
              <a:t>Blondel vs non-Blondel meter forms and applications are called out.</a:t>
            </a:r>
          </a:p>
          <a:p>
            <a:pPr lvl="1">
              <a:buFont typeface="Wingdings" panose="05000000000000000000" pitchFamily="2" charset="2"/>
              <a:buChar char="§"/>
            </a:pPr>
            <a:r>
              <a:rPr lang="en-US" dirty="0"/>
              <a:t>An appendix on inherent non-Blondel errors and the governing assumptions is included.</a:t>
            </a:r>
          </a:p>
          <a:p>
            <a:pPr lvl="1">
              <a:buFont typeface="Wingdings" panose="05000000000000000000" pitchFamily="2" charset="2"/>
              <a:buChar char="§"/>
            </a:pPr>
            <a:r>
              <a:rPr lang="en-US" dirty="0"/>
              <a:t>Many tests were updated to make them more applicable to 21</a:t>
            </a:r>
            <a:r>
              <a:rPr lang="en-US" baseline="30000" dirty="0"/>
              <a:t>st</a:t>
            </a:r>
            <a:r>
              <a:rPr lang="en-US" dirty="0"/>
              <a:t> century applications</a:t>
            </a:r>
          </a:p>
        </p:txBody>
      </p:sp>
    </p:spTree>
    <p:extLst>
      <p:ext uri="{BB962C8B-B14F-4D97-AF65-F5344CB8AC3E}">
        <p14:creationId xmlns:p14="http://schemas.microsoft.com/office/powerpoint/2010/main" val="129566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92">
            <a:extLst>
              <a:ext uri="{FF2B5EF4-FFF2-40B4-BE49-F238E27FC236}">
                <a16:creationId xmlns:a16="http://schemas.microsoft.com/office/drawing/2014/main" id="{3CF0295C-2DB9-4B35-AC09-AAB21035BCCF}"/>
              </a:ext>
            </a:extLst>
          </p:cNvPr>
          <p:cNvSpPr>
            <a:spLocks noGrp="1" noChangeArrowheads="1"/>
          </p:cNvSpPr>
          <p:nvPr>
            <p:ph type="title"/>
          </p:nvPr>
        </p:nvSpPr>
        <p:spPr>
          <a:xfrm>
            <a:off x="1556950" y="136524"/>
            <a:ext cx="7206050" cy="810827"/>
          </a:xfrm>
          <a:noFill/>
        </p:spPr>
        <p:txBody>
          <a:bodyPr>
            <a:normAutofit/>
          </a:bodyPr>
          <a:lstStyle/>
          <a:p>
            <a:pPr eaLnBrk="1" hangingPunct="1"/>
            <a:r>
              <a:rPr lang="en-US" altLang="en-US" sz="4000" dirty="0">
                <a:solidFill>
                  <a:srgbClr val="C00000"/>
                </a:solidFill>
              </a:rPr>
              <a:t>Harmonic Load Waveforms</a:t>
            </a:r>
          </a:p>
        </p:txBody>
      </p:sp>
      <p:sp>
        <p:nvSpPr>
          <p:cNvPr id="3" name="Footer Placeholder 2">
            <a:extLst>
              <a:ext uri="{FF2B5EF4-FFF2-40B4-BE49-F238E27FC236}">
                <a16:creationId xmlns:a16="http://schemas.microsoft.com/office/drawing/2014/main" id="{FED61A3D-51EC-BC04-E454-1D2674CF0BB0}"/>
              </a:ext>
            </a:extLst>
          </p:cNvPr>
          <p:cNvSpPr>
            <a:spLocks noGrp="1"/>
          </p:cNvSpPr>
          <p:nvPr>
            <p:ph type="ftr" sz="quarter" idx="3"/>
          </p:nvPr>
        </p:nvSpPr>
        <p:spPr/>
        <p:txBody>
          <a:bodyPr/>
          <a:lstStyle/>
          <a:p>
            <a:r>
              <a:rPr lang="en-US"/>
              <a:t>tescometering.com</a:t>
            </a:r>
            <a:endParaRPr lang="en-US" dirty="0"/>
          </a:p>
        </p:txBody>
      </p:sp>
      <p:sp>
        <p:nvSpPr>
          <p:cNvPr id="2" name="Slide Number Placeholder 1"/>
          <p:cNvSpPr>
            <a:spLocks noGrp="1"/>
          </p:cNvSpPr>
          <p:nvPr>
            <p:ph type="sldNum" sz="quarter" idx="4"/>
          </p:nvPr>
        </p:nvSpPr>
        <p:spPr/>
        <p:txBody>
          <a:bodyPr/>
          <a:lstStyle/>
          <a:p>
            <a:fld id="{33EF450E-C7F4-4F85-BDF5-945DE3EDEE22}" type="slidenum">
              <a:rPr lang="en-US" smtClean="0"/>
              <a:t>13</a:t>
            </a:fld>
            <a:endParaRPr lang="en-US" dirty="0"/>
          </a:p>
        </p:txBody>
      </p:sp>
      <p:sp>
        <p:nvSpPr>
          <p:cNvPr id="11267" name="Content Placeholder 6">
            <a:extLst>
              <a:ext uri="{FF2B5EF4-FFF2-40B4-BE49-F238E27FC236}">
                <a16:creationId xmlns:a16="http://schemas.microsoft.com/office/drawing/2014/main" id="{35EB4D92-A6BA-4EB1-BC02-EC0B76291FE8}"/>
              </a:ext>
            </a:extLst>
          </p:cNvPr>
          <p:cNvSpPr>
            <a:spLocks noGrp="1" noChangeArrowheads="1"/>
          </p:cNvSpPr>
          <p:nvPr>
            <p:ph idx="4294967295"/>
          </p:nvPr>
        </p:nvSpPr>
        <p:spPr>
          <a:xfrm>
            <a:off x="1066800" y="1066800"/>
            <a:ext cx="8077200" cy="457200"/>
          </a:xfrm>
        </p:spPr>
        <p:txBody>
          <a:bodyPr/>
          <a:lstStyle/>
          <a:p>
            <a:pPr marL="0" indent="0" algn="ctr">
              <a:buFontTx/>
              <a:buNone/>
            </a:pPr>
            <a:r>
              <a:rPr lang="en-US" altLang="en-US" sz="2400" dirty="0"/>
              <a:t>ANSI C12.1/C12.20 now addresses harmonic waveforms</a:t>
            </a:r>
          </a:p>
        </p:txBody>
      </p:sp>
      <p:graphicFrame>
        <p:nvGraphicFramePr>
          <p:cNvPr id="6" name="Chart 5">
            <a:extLst>
              <a:ext uri="{FF2B5EF4-FFF2-40B4-BE49-F238E27FC236}">
                <a16:creationId xmlns:a16="http://schemas.microsoft.com/office/drawing/2014/main" id="{02A0404F-2D87-499A-9C59-D5CCD6DBF0A0}"/>
              </a:ext>
            </a:extLst>
          </p:cNvPr>
          <p:cNvGraphicFramePr>
            <a:graphicFrameLocks noGrp="1"/>
          </p:cNvGraphicFramePr>
          <p:nvPr>
            <p:extLst>
              <p:ext uri="{D42A27DB-BD31-4B8C-83A1-F6EECF244321}">
                <p14:modId xmlns:p14="http://schemas.microsoft.com/office/powerpoint/2010/main" val="2613713274"/>
              </p:ext>
            </p:extLst>
          </p:nvPr>
        </p:nvGraphicFramePr>
        <p:xfrm>
          <a:off x="3276600" y="1551878"/>
          <a:ext cx="28956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FD13A11-EDA5-451D-9D7F-C56B2CC428BA}"/>
              </a:ext>
            </a:extLst>
          </p:cNvPr>
          <p:cNvGraphicFramePr>
            <a:graphicFrameLocks noGrp="1"/>
          </p:cNvGraphicFramePr>
          <p:nvPr>
            <p:extLst>
              <p:ext uri="{D42A27DB-BD31-4B8C-83A1-F6EECF244321}">
                <p14:modId xmlns:p14="http://schemas.microsoft.com/office/powerpoint/2010/main" val="335309634"/>
              </p:ext>
            </p:extLst>
          </p:nvPr>
        </p:nvGraphicFramePr>
        <p:xfrm>
          <a:off x="381000" y="1551878"/>
          <a:ext cx="28194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3894166-C8F4-4AEE-ABE9-C96645CB040C}"/>
              </a:ext>
            </a:extLst>
          </p:cNvPr>
          <p:cNvGraphicFramePr>
            <a:graphicFrameLocks noGrp="1"/>
          </p:cNvGraphicFramePr>
          <p:nvPr>
            <p:extLst>
              <p:ext uri="{D42A27DB-BD31-4B8C-83A1-F6EECF244321}">
                <p14:modId xmlns:p14="http://schemas.microsoft.com/office/powerpoint/2010/main" val="2437802488"/>
              </p:ext>
            </p:extLst>
          </p:nvPr>
        </p:nvGraphicFramePr>
        <p:xfrm>
          <a:off x="6248400" y="1551878"/>
          <a:ext cx="25908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68EA6C7-F10F-44B8-83E4-8BFC9A0E419B}"/>
              </a:ext>
            </a:extLst>
          </p:cNvPr>
          <p:cNvGraphicFramePr>
            <a:graphicFrameLocks noGrp="1"/>
          </p:cNvGraphicFramePr>
          <p:nvPr>
            <p:extLst>
              <p:ext uri="{D42A27DB-BD31-4B8C-83A1-F6EECF244321}">
                <p14:modId xmlns:p14="http://schemas.microsoft.com/office/powerpoint/2010/main" val="748078164"/>
              </p:ext>
            </p:extLst>
          </p:nvPr>
        </p:nvGraphicFramePr>
        <p:xfrm>
          <a:off x="6248400" y="3609278"/>
          <a:ext cx="2590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A002A2A7-38B5-40B6-ABC3-01ADFC243B8B}"/>
              </a:ext>
            </a:extLst>
          </p:cNvPr>
          <p:cNvGraphicFramePr>
            <a:graphicFrameLocks noGrp="1"/>
          </p:cNvGraphicFramePr>
          <p:nvPr>
            <p:extLst>
              <p:ext uri="{D42A27DB-BD31-4B8C-83A1-F6EECF244321}">
                <p14:modId xmlns:p14="http://schemas.microsoft.com/office/powerpoint/2010/main" val="997824273"/>
              </p:ext>
            </p:extLst>
          </p:nvPr>
        </p:nvGraphicFramePr>
        <p:xfrm>
          <a:off x="381001" y="3587473"/>
          <a:ext cx="2819399" cy="2231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0857E494-EFD6-40F7-ADE3-6C017492AD31}"/>
              </a:ext>
            </a:extLst>
          </p:cNvPr>
          <p:cNvGraphicFramePr>
            <a:graphicFrameLocks noGrp="1"/>
          </p:cNvGraphicFramePr>
          <p:nvPr>
            <p:extLst>
              <p:ext uri="{D42A27DB-BD31-4B8C-83A1-F6EECF244321}">
                <p14:modId xmlns:p14="http://schemas.microsoft.com/office/powerpoint/2010/main" val="1339644493"/>
              </p:ext>
            </p:extLst>
          </p:nvPr>
        </p:nvGraphicFramePr>
        <p:xfrm>
          <a:off x="3276600" y="3609278"/>
          <a:ext cx="2895600" cy="2209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137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7282250"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7E9CFB55-3579-3CF1-E69F-B9F80EA3DE33}"/>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14</a:t>
            </a:fld>
            <a:endParaRPr lang="en-US" dirty="0"/>
          </a:p>
        </p:txBody>
      </p:sp>
      <p:sp>
        <p:nvSpPr>
          <p:cNvPr id="3" name="Content Placeholder 2"/>
          <p:cNvSpPr>
            <a:spLocks noGrp="1"/>
          </p:cNvSpPr>
          <p:nvPr>
            <p:ph idx="4294967295"/>
          </p:nvPr>
        </p:nvSpPr>
        <p:spPr>
          <a:xfrm>
            <a:off x="914400" y="1447800"/>
            <a:ext cx="8229600" cy="4724400"/>
          </a:xfrm>
        </p:spPr>
        <p:txBody>
          <a:bodyPr/>
          <a:lstStyle/>
          <a:p>
            <a:r>
              <a:rPr lang="en-US" sz="3600" b="1" dirty="0"/>
              <a:t>New Revision of C12.10</a:t>
            </a:r>
          </a:p>
          <a:p>
            <a:r>
              <a:rPr lang="en-US" dirty="0"/>
              <a:t>Safety tests moved here from C12.1</a:t>
            </a:r>
          </a:p>
          <a:p>
            <a:pPr lvl="1">
              <a:buFont typeface="Wingdings" panose="05000000000000000000" pitchFamily="2" charset="2"/>
              <a:buChar char="§"/>
            </a:pPr>
            <a:r>
              <a:rPr lang="en-US" dirty="0"/>
              <a:t>Much broader safety requirements</a:t>
            </a:r>
          </a:p>
          <a:p>
            <a:pPr lvl="1">
              <a:buFont typeface="Wingdings" panose="05000000000000000000" pitchFamily="2" charset="2"/>
              <a:buChar char="§"/>
            </a:pPr>
            <a:r>
              <a:rPr lang="en-US" dirty="0"/>
              <a:t>Coordinated effort with UL2735</a:t>
            </a:r>
          </a:p>
          <a:p>
            <a:pPr lvl="2">
              <a:buFont typeface="Arial" panose="020B0604020202020204" pitchFamily="34" charset="0"/>
              <a:buChar char="•"/>
            </a:pPr>
            <a:r>
              <a:rPr lang="en-US" dirty="0"/>
              <a:t>Utilities exempt from UL2735 but only if they own and install the equipment</a:t>
            </a:r>
          </a:p>
          <a:p>
            <a:pPr lvl="1"/>
            <a:endParaRPr lang="en-US" dirty="0"/>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D4A299D-A653-8D7B-8B54-36BB0E5DFC55}"/>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15</a:t>
            </a:fld>
            <a:endParaRPr lang="en-US" dirty="0"/>
          </a:p>
        </p:txBody>
      </p:sp>
      <p:sp>
        <p:nvSpPr>
          <p:cNvPr id="3" name="Content Placeholder 2"/>
          <p:cNvSpPr>
            <a:spLocks noGrp="1"/>
          </p:cNvSpPr>
          <p:nvPr>
            <p:ph idx="4294967295"/>
          </p:nvPr>
        </p:nvSpPr>
        <p:spPr>
          <a:xfrm>
            <a:off x="914400" y="1447800"/>
            <a:ext cx="8229600" cy="4724400"/>
          </a:xfrm>
        </p:spPr>
        <p:txBody>
          <a:bodyPr/>
          <a:lstStyle/>
          <a:p>
            <a:r>
              <a:rPr lang="en-US" sz="3600" b="1" dirty="0"/>
              <a:t>Communications Standards</a:t>
            </a:r>
          </a:p>
          <a:p>
            <a:pPr lvl="1">
              <a:buFont typeface="Wingdings" panose="05000000000000000000" pitchFamily="2" charset="2"/>
              <a:buChar char="§"/>
            </a:pPr>
            <a:r>
              <a:rPr lang="en-US" dirty="0"/>
              <a:t>COSEM has been approved for adoption as an ANSI standard</a:t>
            </a:r>
          </a:p>
          <a:p>
            <a:pPr marL="457200" lvl="1"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7DC0478A-4649-0828-B458-4895CF22AC27}"/>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16</a:t>
            </a:fld>
            <a:endParaRPr lang="en-US" dirty="0">
              <a:solidFill>
                <a:srgbClr val="000000"/>
              </a:solidFill>
              <a:latin typeface="Arial" charset="0"/>
            </a:endParaRPr>
          </a:p>
        </p:txBody>
      </p:sp>
      <p:sp>
        <p:nvSpPr>
          <p:cNvPr id="3" name="Content Placeholder 2"/>
          <p:cNvSpPr>
            <a:spLocks noGrp="1"/>
          </p:cNvSpPr>
          <p:nvPr>
            <p:ph idx="4294967295"/>
          </p:nvPr>
        </p:nvSpPr>
        <p:spPr>
          <a:xfrm>
            <a:off x="381000" y="1600200"/>
            <a:ext cx="7848600" cy="4495800"/>
          </a:xfrm>
        </p:spPr>
        <p:txBody>
          <a:bodyPr/>
          <a:lstStyle/>
          <a:p>
            <a:r>
              <a:rPr lang="en-US" sz="2800" dirty="0"/>
              <a:t>There was no non-sinusoidal definition for VA or VAR or Power Factor</a:t>
            </a:r>
          </a:p>
          <a:p>
            <a:r>
              <a:rPr lang="en-US" sz="2800" dirty="0"/>
              <a:t>New ANSI Standard C12.31 defines these mathematically so every meter manufacturer can use the same calculations</a:t>
            </a:r>
          </a:p>
          <a:p>
            <a:r>
              <a:rPr lang="en-US" sz="2800" dirty="0"/>
              <a:t>Addresses the issue of non-sinusoidal waveforms</a:t>
            </a:r>
          </a:p>
          <a:p>
            <a:r>
              <a:rPr lang="en-US" sz="2800" dirty="0"/>
              <a:t>Addresses the issue of polyphase measurements for VA</a:t>
            </a:r>
          </a:p>
        </p:txBody>
      </p:sp>
    </p:spTree>
    <p:extLst>
      <p:ext uri="{BB962C8B-B14F-4D97-AF65-F5344CB8AC3E}">
        <p14:creationId xmlns:p14="http://schemas.microsoft.com/office/powerpoint/2010/main" val="652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D4C6AD2B-0E9F-5675-A5BE-3F339FCA5A4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Voltage</a:t>
            </a: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Tree>
    <p:extLst>
      <p:ext uri="{BB962C8B-B14F-4D97-AF65-F5344CB8AC3E}">
        <p14:creationId xmlns:p14="http://schemas.microsoft.com/office/powerpoint/2010/main" val="25919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AEA58E68-2329-148B-16B5-3AA024006B59}"/>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Current</a:t>
            </a: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Tree>
    <p:extLst>
      <p:ext uri="{BB962C8B-B14F-4D97-AF65-F5344CB8AC3E}">
        <p14:creationId xmlns:p14="http://schemas.microsoft.com/office/powerpoint/2010/main" val="25687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9" name="Footer Placeholder 8">
            <a:extLst>
              <a:ext uri="{FF2B5EF4-FFF2-40B4-BE49-F238E27FC236}">
                <a16:creationId xmlns:a16="http://schemas.microsoft.com/office/drawing/2014/main" id="{C529D4C2-4FE2-D079-7553-B7B011D5A80F}"/>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Active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313926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9829800" cy="679832"/>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2</a:t>
            </a:fld>
            <a:endParaRPr lang="en-US" dirty="0"/>
          </a:p>
        </p:txBody>
      </p:sp>
      <p:pic>
        <p:nvPicPr>
          <p:cNvPr id="1026" name="Picture 2" descr="U:\PM Presentations\Graphics\First Meter.png"/>
          <p:cNvPicPr>
            <a:picLocks noChangeAspect="1" noChangeArrowheads="1"/>
          </p:cNvPicPr>
          <p:nvPr/>
        </p:nvPicPr>
        <p:blipFill>
          <a:blip r:embed="rId2" cstate="print"/>
          <a:srcRect/>
          <a:stretch>
            <a:fillRect/>
          </a:stretch>
        </p:blipFill>
        <p:spPr bwMode="auto">
          <a:xfrm>
            <a:off x="688716" y="1555552"/>
            <a:ext cx="2077766" cy="2032000"/>
          </a:xfrm>
          <a:prstGeom prst="rect">
            <a:avLst/>
          </a:prstGeom>
          <a:noFill/>
        </p:spPr>
      </p:pic>
      <p:sp>
        <p:nvSpPr>
          <p:cNvPr id="5" name="TextBox 4"/>
          <p:cNvSpPr txBox="1"/>
          <p:nvPr/>
        </p:nvSpPr>
        <p:spPr>
          <a:xfrm>
            <a:off x="533400" y="3503711"/>
            <a:ext cx="2133600" cy="307777"/>
          </a:xfrm>
          <a:prstGeom prst="rect">
            <a:avLst/>
          </a:prstGeom>
          <a:noFill/>
        </p:spPr>
        <p:txBody>
          <a:bodyPr wrap="square" rtlCol="0">
            <a:spAutoFit/>
          </a:bodyPr>
          <a:lstStyle/>
          <a:p>
            <a:pPr algn="ctr"/>
            <a:r>
              <a:rPr lang="en-US" sz="1400" dirty="0"/>
              <a:t>First Meters mid-1890s</a:t>
            </a:r>
          </a:p>
        </p:txBody>
      </p:sp>
      <p:pic>
        <p:nvPicPr>
          <p:cNvPr id="1027" name="Picture 3" descr="U:\PM Presentations\Graphics\Old Meter #1.png"/>
          <p:cNvPicPr>
            <a:picLocks noChangeAspect="1" noChangeArrowheads="1"/>
          </p:cNvPicPr>
          <p:nvPr/>
        </p:nvPicPr>
        <p:blipFill>
          <a:blip r:embed="rId3" cstate="print"/>
          <a:srcRect/>
          <a:stretch>
            <a:fillRect/>
          </a:stretch>
        </p:blipFill>
        <p:spPr bwMode="auto">
          <a:xfrm>
            <a:off x="3276600" y="1274634"/>
            <a:ext cx="1981200" cy="2395068"/>
          </a:xfrm>
          <a:prstGeom prst="rect">
            <a:avLst/>
          </a:prstGeom>
          <a:noFill/>
        </p:spPr>
      </p:pic>
      <p:sp>
        <p:nvSpPr>
          <p:cNvPr id="7" name="TextBox 6"/>
          <p:cNvSpPr txBox="1"/>
          <p:nvPr/>
        </p:nvSpPr>
        <p:spPr>
          <a:xfrm>
            <a:off x="3314700" y="3546373"/>
            <a:ext cx="2133600" cy="307777"/>
          </a:xfrm>
          <a:prstGeom prst="rect">
            <a:avLst/>
          </a:prstGeom>
          <a:noFill/>
        </p:spPr>
        <p:txBody>
          <a:bodyPr wrap="square" rtlCol="0">
            <a:spAutoFit/>
          </a:bodyPr>
          <a:lstStyle/>
          <a:p>
            <a:pPr algn="ctr"/>
            <a:r>
              <a:rPr lang="en-US" sz="1400" dirty="0"/>
              <a:t>Westinghouse 1905</a:t>
            </a:r>
          </a:p>
        </p:txBody>
      </p:sp>
      <p:pic>
        <p:nvPicPr>
          <p:cNvPr id="1029" name="Picture 5" descr="U:\PM Presentations\Graphics\electric-meter#1.png"/>
          <p:cNvPicPr>
            <a:picLocks noChangeAspect="1" noChangeArrowheads="1"/>
          </p:cNvPicPr>
          <p:nvPr/>
        </p:nvPicPr>
        <p:blipFill>
          <a:blip r:embed="rId4" cstate="print"/>
          <a:srcRect/>
          <a:stretch>
            <a:fillRect/>
          </a:stretch>
        </p:blipFill>
        <p:spPr bwMode="auto">
          <a:xfrm>
            <a:off x="5981700" y="1449814"/>
            <a:ext cx="2057400" cy="2065048"/>
          </a:xfrm>
          <a:prstGeom prst="rect">
            <a:avLst/>
          </a:prstGeom>
          <a:noFill/>
        </p:spPr>
      </p:pic>
      <p:sp>
        <p:nvSpPr>
          <p:cNvPr id="10" name="TextBox 9"/>
          <p:cNvSpPr txBox="1"/>
          <p:nvPr/>
        </p:nvSpPr>
        <p:spPr>
          <a:xfrm>
            <a:off x="5943600" y="3558188"/>
            <a:ext cx="2133600" cy="307777"/>
          </a:xfrm>
          <a:prstGeom prst="rect">
            <a:avLst/>
          </a:prstGeom>
          <a:noFill/>
        </p:spPr>
        <p:txBody>
          <a:bodyPr wrap="square" rtlCol="0">
            <a:spAutoFit/>
          </a:bodyPr>
          <a:lstStyle/>
          <a:p>
            <a:pPr algn="ctr"/>
            <a:r>
              <a:rPr lang="en-US" sz="1400" dirty="0"/>
              <a:t>2005</a:t>
            </a:r>
          </a:p>
        </p:txBody>
      </p:sp>
      <p:pic>
        <p:nvPicPr>
          <p:cNvPr id="1030" name="Picture 6" descr="U:\PM Presentations\Graphics\itron20meter.png"/>
          <p:cNvPicPr>
            <a:picLocks noChangeAspect="1" noChangeArrowheads="1"/>
          </p:cNvPicPr>
          <p:nvPr/>
        </p:nvPicPr>
        <p:blipFill>
          <a:blip r:embed="rId5" cstate="print"/>
          <a:srcRect/>
          <a:stretch>
            <a:fillRect/>
          </a:stretch>
        </p:blipFill>
        <p:spPr bwMode="auto">
          <a:xfrm>
            <a:off x="483659" y="3791415"/>
            <a:ext cx="2233082" cy="2060575"/>
          </a:xfrm>
          <a:prstGeom prst="rect">
            <a:avLst/>
          </a:prstGeom>
          <a:noFill/>
        </p:spPr>
      </p:pic>
      <p:sp>
        <p:nvSpPr>
          <p:cNvPr id="12" name="TextBox 11"/>
          <p:cNvSpPr txBox="1"/>
          <p:nvPr/>
        </p:nvSpPr>
        <p:spPr>
          <a:xfrm>
            <a:off x="531052" y="5879716"/>
            <a:ext cx="2133600" cy="307777"/>
          </a:xfrm>
          <a:prstGeom prst="rect">
            <a:avLst/>
          </a:prstGeom>
          <a:noFill/>
        </p:spPr>
        <p:txBody>
          <a:bodyPr wrap="square" rtlCol="0">
            <a:spAutoFit/>
          </a:bodyPr>
          <a:lstStyle/>
          <a:p>
            <a:pPr algn="ctr"/>
            <a:r>
              <a:rPr lang="en-US" sz="1400" dirty="0"/>
              <a:t>2006</a:t>
            </a:r>
          </a:p>
        </p:txBody>
      </p:sp>
      <p:pic>
        <p:nvPicPr>
          <p:cNvPr id="1031" name="Picture 7" descr="U:\PM Presentations\Graphics\FocusAL_300x300.png"/>
          <p:cNvPicPr>
            <a:picLocks noChangeAspect="1" noChangeArrowheads="1"/>
          </p:cNvPicPr>
          <p:nvPr/>
        </p:nvPicPr>
        <p:blipFill>
          <a:blip r:embed="rId6" cstate="print"/>
          <a:srcRect/>
          <a:stretch>
            <a:fillRect/>
          </a:stretch>
        </p:blipFill>
        <p:spPr bwMode="auto">
          <a:xfrm>
            <a:off x="3443288" y="3865965"/>
            <a:ext cx="1952624" cy="1960863"/>
          </a:xfrm>
          <a:prstGeom prst="rect">
            <a:avLst/>
          </a:prstGeom>
          <a:noFill/>
        </p:spPr>
      </p:pic>
      <p:sp>
        <p:nvSpPr>
          <p:cNvPr id="14" name="TextBox 13"/>
          <p:cNvSpPr txBox="1"/>
          <p:nvPr/>
        </p:nvSpPr>
        <p:spPr>
          <a:xfrm>
            <a:off x="3382317" y="5861257"/>
            <a:ext cx="2133600" cy="307777"/>
          </a:xfrm>
          <a:prstGeom prst="rect">
            <a:avLst/>
          </a:prstGeom>
          <a:noFill/>
        </p:spPr>
        <p:txBody>
          <a:bodyPr wrap="square" rtlCol="0">
            <a:spAutoFit/>
          </a:bodyPr>
          <a:lstStyle/>
          <a:p>
            <a:pPr algn="ctr"/>
            <a:r>
              <a:rPr lang="en-US" sz="1400" dirty="0"/>
              <a:t>2014</a:t>
            </a:r>
          </a:p>
        </p:txBody>
      </p:sp>
      <p:pic>
        <p:nvPicPr>
          <p:cNvPr id="1032" name="Picture 8" descr="U:\PM Presentations\Graphics\800px-Smiley.svg.png"/>
          <p:cNvPicPr>
            <a:picLocks noChangeAspect="1" noChangeArrowheads="1"/>
          </p:cNvPicPr>
          <p:nvPr/>
        </p:nvPicPr>
        <p:blipFill>
          <a:blip r:embed="rId7" cstate="print"/>
          <a:srcRect/>
          <a:stretch>
            <a:fillRect/>
          </a:stretch>
        </p:blipFill>
        <p:spPr bwMode="auto">
          <a:xfrm>
            <a:off x="6057900" y="3854150"/>
            <a:ext cx="1905000" cy="1905000"/>
          </a:xfrm>
          <a:prstGeom prst="rect">
            <a:avLst/>
          </a:prstGeom>
          <a:noFill/>
        </p:spPr>
      </p:pic>
      <p:sp>
        <p:nvSpPr>
          <p:cNvPr id="16" name="TextBox 15"/>
          <p:cNvSpPr txBox="1"/>
          <p:nvPr/>
        </p:nvSpPr>
        <p:spPr>
          <a:xfrm>
            <a:off x="5943600" y="5826828"/>
            <a:ext cx="2133600" cy="307777"/>
          </a:xfrm>
          <a:prstGeom prst="rect">
            <a:avLst/>
          </a:prstGeom>
          <a:noFill/>
        </p:spPr>
        <p:txBody>
          <a:bodyPr wrap="square" rtlCol="0">
            <a:spAutoFit/>
          </a:bodyPr>
          <a:lstStyle/>
          <a:p>
            <a:pPr algn="ctr"/>
            <a:r>
              <a:rPr lang="en-US" sz="1400" dirty="0"/>
              <a:t>2025 ???</a:t>
            </a:r>
          </a:p>
        </p:txBody>
      </p:sp>
      <p:sp>
        <p:nvSpPr>
          <p:cNvPr id="4" name="Footer Placeholder 3">
            <a:extLst>
              <a:ext uri="{FF2B5EF4-FFF2-40B4-BE49-F238E27FC236}">
                <a16:creationId xmlns:a16="http://schemas.microsoft.com/office/drawing/2014/main" id="{03A9FFF3-8DD7-7FC0-1056-D288E9BAA41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E46C0751-A244-4F44-1B06-8CCA2441DB9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Apparent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415449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68362"/>
          </a:xfrm>
          <a:noFill/>
        </p:spPr>
        <p:txBody>
          <a:bodyPr/>
          <a:lstStyle/>
          <a:p>
            <a:r>
              <a:rPr lang="en-US" dirty="0">
                <a:solidFill>
                  <a:srgbClr val="C00000"/>
                </a:solidFill>
              </a:rPr>
              <a:t>ANSI C12.31</a:t>
            </a:r>
          </a:p>
        </p:txBody>
      </p:sp>
      <p:sp>
        <p:nvSpPr>
          <p:cNvPr id="8" name="Slide Number Placeholder 3"/>
          <p:cNvSpPr>
            <a:spLocks noGrp="1"/>
          </p:cNvSpPr>
          <p:nvPr>
            <p:ph type="sldNum" sz="quarter" idx="4"/>
          </p:nvPr>
        </p:nvSpPr>
        <p:spPr>
          <a:xfrm>
            <a:off x="7696200" y="6257604"/>
            <a:ext cx="1066800" cy="400050"/>
          </a:xfrm>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dirty="0">
              <a:solidFill>
                <a:srgbClr val="000000"/>
              </a:solidFill>
              <a:latin typeface="Arial" charset="0"/>
            </a:endParaRPr>
          </a:p>
        </p:txBody>
      </p:sp>
      <p:sp>
        <p:nvSpPr>
          <p:cNvPr id="15" name="Content Placeholder 2">
            <a:extLst>
              <a:ext uri="{FF2B5EF4-FFF2-40B4-BE49-F238E27FC236}">
                <a16:creationId xmlns:a16="http://schemas.microsoft.com/office/drawing/2014/main" id="{044964FE-7AAA-4E64-8CCF-F9C069C29635}"/>
              </a:ext>
            </a:extLst>
          </p:cNvPr>
          <p:cNvSpPr txBox="1">
            <a:spLocks/>
          </p:cNvSpPr>
          <p:nvPr/>
        </p:nvSpPr>
        <p:spPr bwMode="auto">
          <a:xfrm>
            <a:off x="533400" y="1170432"/>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600" b="1" kern="0" dirty="0"/>
              <a:t>OPEN ISSUE – Polyphase VA</a:t>
            </a:r>
          </a:p>
          <a:p>
            <a:pPr lvl="1">
              <a:buFont typeface="Wingdings" panose="05000000000000000000" pitchFamily="2" charset="2"/>
              <a:buChar char="§"/>
            </a:pPr>
            <a:r>
              <a:rPr lang="en-US" kern="0" dirty="0"/>
              <a:t>New approach suggested by John Voisine (Landis+Gyr)</a:t>
            </a:r>
          </a:p>
          <a:p>
            <a:pPr lvl="2">
              <a:buFont typeface="Wingdings" panose="05000000000000000000" pitchFamily="2" charset="2"/>
              <a:buChar char="§"/>
            </a:pPr>
            <a:r>
              <a:rPr lang="en-US" kern="0" dirty="0"/>
              <a:t>Tries to better represent VA seen by the transformer</a:t>
            </a:r>
          </a:p>
          <a:p>
            <a:pPr lvl="1">
              <a:buFont typeface="Wingdings" panose="05000000000000000000" pitchFamily="2" charset="2"/>
              <a:buChar char="§"/>
            </a:pPr>
            <a:r>
              <a:rPr lang="en-US" kern="0" dirty="0"/>
              <a:t>The issue of how to compute polyphase VA is presently unresolved but is being actively worked on</a:t>
            </a:r>
          </a:p>
          <a:p>
            <a:pPr lvl="1">
              <a:buFont typeface="Wingdings" panose="05000000000000000000" pitchFamily="2" charset="2"/>
              <a:buChar char="§"/>
            </a:pPr>
            <a:r>
              <a:rPr lang="en-US" kern="0" dirty="0"/>
              <a:t>The Issue is the meter can neither know the real load configuration nor the transformer configuration</a:t>
            </a:r>
          </a:p>
        </p:txBody>
      </p:sp>
      <p:sp>
        <p:nvSpPr>
          <p:cNvPr id="3" name="Footer Placeholder 2">
            <a:extLst>
              <a:ext uri="{FF2B5EF4-FFF2-40B4-BE49-F238E27FC236}">
                <a16:creationId xmlns:a16="http://schemas.microsoft.com/office/drawing/2014/main" id="{1B7ADEC5-2833-ADF0-6E30-E28C919A3B9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199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New standard in development to eventually replace C12.1-2021</a:t>
            </a:r>
          </a:p>
          <a:p>
            <a:pPr lvl="1">
              <a:buFont typeface="Wingdings" panose="05000000000000000000" pitchFamily="2" charset="2"/>
              <a:buChar char="§"/>
            </a:pPr>
            <a:r>
              <a:rPr lang="en-US" dirty="0"/>
              <a:t>Structured to be inline with OIML R-46</a:t>
            </a:r>
          </a:p>
          <a:p>
            <a:pPr lvl="1">
              <a:buFont typeface="Wingdings" panose="05000000000000000000" pitchFamily="2" charset="2"/>
              <a:buChar char="§"/>
            </a:pPr>
            <a:r>
              <a:rPr lang="en-US" dirty="0"/>
              <a:t>New C12.1 has moved much closer to the actual requirements of IR-46.</a:t>
            </a:r>
          </a:p>
          <a:p>
            <a:pPr lvl="1">
              <a:buFont typeface="Wingdings" panose="05000000000000000000" pitchFamily="2" charset="2"/>
              <a:buChar char="§"/>
            </a:pPr>
            <a:r>
              <a:rPr lang="en-US" dirty="0"/>
              <a:t>Applies to ALL energy measurements</a:t>
            </a:r>
          </a:p>
          <a:p>
            <a:pPr lvl="2"/>
            <a:r>
              <a:rPr lang="en-US" dirty="0"/>
              <a:t>Watts, VA and VAR</a:t>
            </a:r>
          </a:p>
          <a:p>
            <a:pPr lvl="2"/>
            <a:r>
              <a:rPr lang="en-US" dirty="0"/>
              <a:t>Uses C12.31 definitions for all quantities</a:t>
            </a:r>
          </a:p>
        </p:txBody>
      </p:sp>
      <p:sp>
        <p:nvSpPr>
          <p:cNvPr id="4" name="Slide Number Placeholder 3"/>
          <p:cNvSpPr>
            <a:spLocks noGrp="1"/>
          </p:cNvSpPr>
          <p:nvPr>
            <p:ph type="sldNum" sz="quarter" idx="4"/>
          </p:nvPr>
        </p:nvSpPr>
        <p:spPr/>
        <p:txBody>
          <a:bodyPr/>
          <a:lstStyle/>
          <a:p>
            <a:fld id="{33EF450E-C7F4-4F85-BDF5-945DE3EDEE22}" type="slidenum">
              <a:rPr lang="en-US" smtClean="0"/>
              <a:t>22</a:t>
            </a:fld>
            <a:endParaRPr lang="en-US" dirty="0"/>
          </a:p>
        </p:txBody>
      </p:sp>
      <p:sp>
        <p:nvSpPr>
          <p:cNvPr id="5" name="Footer Placeholder 4">
            <a:extLst>
              <a:ext uri="{FF2B5EF4-FFF2-40B4-BE49-F238E27FC236}">
                <a16:creationId xmlns:a16="http://schemas.microsoft.com/office/drawing/2014/main" id="{DE1D88EA-9DCF-BCE9-DDAC-F7ACF7255B2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2400"/>
            <a:ext cx="7208107" cy="679832"/>
          </a:xfrm>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Covers ALL waveform types</a:t>
            </a:r>
          </a:p>
          <a:p>
            <a:pPr lvl="2"/>
            <a:r>
              <a:rPr lang="en-US" dirty="0"/>
              <a:t>sinusoidal, harmonic, time varying</a:t>
            </a:r>
          </a:p>
          <a:p>
            <a:pPr lvl="1">
              <a:buFont typeface="Wingdings" panose="05000000000000000000" pitchFamily="2" charset="2"/>
              <a:buChar char="§"/>
            </a:pPr>
            <a:r>
              <a:rPr lang="en-US" dirty="0"/>
              <a:t>Defines the meter as everything under the cover</a:t>
            </a:r>
          </a:p>
          <a:p>
            <a:pPr lvl="2"/>
            <a:r>
              <a:rPr lang="en-US" dirty="0"/>
              <a:t>If there is auxiliary functions in the meter they must be fully operational during accuracy testing</a:t>
            </a:r>
          </a:p>
          <a:p>
            <a:pPr lvl="2"/>
            <a:r>
              <a:rPr lang="en-US" dirty="0"/>
              <a:t>If an option is added to a meter, the meter must be tested with the option running to remain qualified</a:t>
            </a:r>
          </a:p>
        </p:txBody>
      </p:sp>
      <p:sp>
        <p:nvSpPr>
          <p:cNvPr id="4" name="Slide Number Placeholder 3"/>
          <p:cNvSpPr>
            <a:spLocks noGrp="1"/>
          </p:cNvSpPr>
          <p:nvPr>
            <p:ph type="sldNum" sz="quarter" idx="4"/>
          </p:nvPr>
        </p:nvSpPr>
        <p:spPr/>
        <p:txBody>
          <a:bodyPr/>
          <a:lstStyle/>
          <a:p>
            <a:fld id="{33EF450E-C7F4-4F85-BDF5-945DE3EDEE22}" type="slidenum">
              <a:rPr lang="en-US" smtClean="0"/>
              <a:t>23</a:t>
            </a:fld>
            <a:endParaRPr lang="en-US" dirty="0"/>
          </a:p>
        </p:txBody>
      </p:sp>
      <p:sp>
        <p:nvSpPr>
          <p:cNvPr id="5" name="Footer Placeholder 4">
            <a:extLst>
              <a:ext uri="{FF2B5EF4-FFF2-40B4-BE49-F238E27FC236}">
                <a16:creationId xmlns:a16="http://schemas.microsoft.com/office/drawing/2014/main" id="{83981FE5-A585-1AED-2029-0484176B99E8}"/>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a:noFill/>
        </p:spPr>
        <p:txBody>
          <a:bodyPr>
            <a:noAutofit/>
          </a:bodyPr>
          <a:lstStyle/>
          <a:p>
            <a:r>
              <a:rPr lang="en-US" dirty="0">
                <a:solidFill>
                  <a:srgbClr val="C00000"/>
                </a:solidFill>
              </a:rPr>
              <a:t>Next Generation Standards</a:t>
            </a:r>
          </a:p>
        </p:txBody>
      </p:sp>
      <p:sp>
        <p:nvSpPr>
          <p:cNvPr id="3" name="Content Placeholder 2"/>
          <p:cNvSpPr>
            <a:spLocks noGrp="1"/>
          </p:cNvSpPr>
          <p:nvPr>
            <p:ph idx="1"/>
          </p:nvPr>
        </p:nvSpPr>
        <p:spPr>
          <a:xfrm>
            <a:off x="490728" y="1828800"/>
            <a:ext cx="8229600" cy="4419600"/>
          </a:xfrm>
        </p:spPr>
        <p:txBody>
          <a:bodyPr/>
          <a:lstStyle/>
          <a:p>
            <a:r>
              <a:rPr lang="en-US" sz="3600" b="1" dirty="0"/>
              <a:t>OIML TC12 now working on expanded recommendation</a:t>
            </a:r>
          </a:p>
          <a:p>
            <a:pPr lvl="1">
              <a:buFont typeface="Wingdings" panose="05000000000000000000" pitchFamily="2" charset="2"/>
              <a:buChar char="§"/>
            </a:pPr>
            <a:r>
              <a:rPr lang="en-US" dirty="0"/>
              <a:t>Expanding to cover VA and VAR</a:t>
            </a:r>
          </a:p>
          <a:p>
            <a:pPr lvl="1">
              <a:buFont typeface="Wingdings" panose="05000000000000000000" pitchFamily="2" charset="2"/>
              <a:buChar char="§"/>
            </a:pPr>
            <a:r>
              <a:rPr lang="en-US" dirty="0"/>
              <a:t>Adding harmonic performance tests</a:t>
            </a:r>
          </a:p>
          <a:p>
            <a:pPr lvl="1">
              <a:buFont typeface="Wingdings" panose="05000000000000000000" pitchFamily="2" charset="2"/>
              <a:buChar char="§"/>
            </a:pPr>
            <a:r>
              <a:rPr lang="en-US" dirty="0"/>
              <a:t>Adding new (non-utility) applications</a:t>
            </a:r>
          </a:p>
          <a:p>
            <a:pPr lvl="2">
              <a:buFont typeface="Wingdings" panose="05000000000000000000" pitchFamily="2" charset="2"/>
              <a:buChar char="§"/>
            </a:pPr>
            <a:r>
              <a:rPr lang="en-US" dirty="0"/>
              <a:t>Sub-metering</a:t>
            </a:r>
          </a:p>
          <a:p>
            <a:pPr lvl="2">
              <a:buFont typeface="Wingdings" panose="05000000000000000000" pitchFamily="2" charset="2"/>
              <a:buChar char="§"/>
            </a:pPr>
            <a:r>
              <a:rPr lang="en-US" dirty="0"/>
              <a:t>Point of load (Streetlights for example)</a:t>
            </a:r>
          </a:p>
          <a:p>
            <a:pPr lvl="2">
              <a:buFont typeface="Wingdings" panose="05000000000000000000" pitchFamily="2" charset="2"/>
              <a:buChar char="§"/>
            </a:pPr>
            <a:r>
              <a:rPr lang="en-US" dirty="0"/>
              <a:t>Electric vehicle chargers</a:t>
            </a:r>
          </a:p>
          <a:p>
            <a:pPr lvl="2"/>
            <a:endParaRPr lang="en-US" dirty="0"/>
          </a:p>
        </p:txBody>
      </p:sp>
      <p:sp>
        <p:nvSpPr>
          <p:cNvPr id="5" name="Slide Number Placeholder 4"/>
          <p:cNvSpPr>
            <a:spLocks noGrp="1"/>
          </p:cNvSpPr>
          <p:nvPr>
            <p:ph type="sldNum" sz="quarter" idx="4"/>
          </p:nvPr>
        </p:nvSpPr>
        <p:spPr/>
        <p:txBody>
          <a:bodyPr/>
          <a:lstStyle/>
          <a:p>
            <a:fld id="{33EF450E-C7F4-4F85-BDF5-945DE3EDEE22}" type="slidenum">
              <a:rPr lang="en-US" smtClean="0"/>
              <a:t>24</a:t>
            </a:fld>
            <a:endParaRPr lang="en-US" dirty="0"/>
          </a:p>
        </p:txBody>
      </p:sp>
      <p:sp>
        <p:nvSpPr>
          <p:cNvPr id="4" name="Footer Placeholder 3">
            <a:extLst>
              <a:ext uri="{FF2B5EF4-FFF2-40B4-BE49-F238E27FC236}">
                <a16:creationId xmlns:a16="http://schemas.microsoft.com/office/drawing/2014/main" id="{A79F2988-3FEB-4460-063F-A99F49FBFE9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9743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74C3B908-7D94-B9BB-9684-76217EFB017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25</a:t>
            </a:fld>
            <a:endParaRPr lang="en-US" dirty="0"/>
          </a:p>
        </p:txBody>
      </p:sp>
      <p:sp>
        <p:nvSpPr>
          <p:cNvPr id="3" name="Content Placeholder 2"/>
          <p:cNvSpPr>
            <a:spLocks noGrp="1"/>
          </p:cNvSpPr>
          <p:nvPr>
            <p:ph idx="4294967295"/>
          </p:nvPr>
        </p:nvSpPr>
        <p:spPr>
          <a:xfrm>
            <a:off x="533400" y="1600200"/>
            <a:ext cx="7696200" cy="1905000"/>
          </a:xfrm>
        </p:spPr>
        <p:txBody>
          <a:bodyPr>
            <a:normAutofit fontScale="92500" lnSpcReduction="20000"/>
          </a:bodyPr>
          <a:lstStyle/>
          <a:p>
            <a:r>
              <a:rPr lang="en-US" sz="2400" dirty="0"/>
              <a:t>Traditional meters will have many more integrated features and take on a wider operational role and will become a primary source of system data</a:t>
            </a:r>
          </a:p>
          <a:p>
            <a:r>
              <a:rPr lang="en-US" sz="2400" dirty="0"/>
              <a:t>Many more devices will have a non-traditional embedded </a:t>
            </a:r>
            <a:r>
              <a:rPr lang="en-US" sz="2400" u="sng" dirty="0"/>
              <a:t>revenue</a:t>
            </a:r>
            <a:r>
              <a:rPr lang="en-US" sz="2400" dirty="0"/>
              <a:t> meter </a:t>
            </a:r>
          </a:p>
          <a:p>
            <a:r>
              <a:rPr lang="en-US" sz="2400" dirty="0"/>
              <a:t>Some will NOT be regulated by the PSC’s</a:t>
            </a:r>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05899" y="4692288"/>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1695449" y="3658826"/>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2363787" y="4433365"/>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7086600" y="3458657"/>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5410200" y="3962400"/>
            <a:ext cx="1524000" cy="278259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201"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2685FF04-103B-5503-1BAB-F7B9AA7B960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26</a:t>
            </a:fld>
            <a:endParaRPr lang="en-US" dirty="0"/>
          </a:p>
        </p:txBody>
      </p:sp>
      <p:sp>
        <p:nvSpPr>
          <p:cNvPr id="3" name="Content Placeholder 2"/>
          <p:cNvSpPr>
            <a:spLocks noGrp="1"/>
          </p:cNvSpPr>
          <p:nvPr>
            <p:ph idx="4294967295"/>
          </p:nvPr>
        </p:nvSpPr>
        <p:spPr>
          <a:xfrm>
            <a:off x="457200" y="1524000"/>
            <a:ext cx="7772400" cy="2590800"/>
          </a:xfrm>
        </p:spPr>
        <p:txBody>
          <a:bodyPr>
            <a:normAutofit fontScale="85000" lnSpcReduction="20000"/>
          </a:bodyPr>
          <a:lstStyle/>
          <a:p>
            <a:r>
              <a:rPr lang="en-US" sz="2800" dirty="0"/>
              <a:t>The Meter Tech of the future will be </a:t>
            </a:r>
          </a:p>
          <a:p>
            <a:pPr lvl="1"/>
            <a:r>
              <a:rPr lang="en-US" sz="2400" dirty="0"/>
              <a:t>dealing with these embedded meters</a:t>
            </a:r>
          </a:p>
          <a:p>
            <a:pPr lvl="1"/>
            <a:r>
              <a:rPr lang="en-US" sz="2400" dirty="0"/>
              <a:t>working with all of these new features</a:t>
            </a:r>
          </a:p>
          <a:p>
            <a:pPr lvl="1"/>
            <a:r>
              <a:rPr lang="en-US" sz="2400" dirty="0"/>
              <a:t>addressing communications issues</a:t>
            </a:r>
          </a:p>
          <a:p>
            <a:pPr lvl="1"/>
            <a:r>
              <a:rPr lang="en-US" sz="2400" dirty="0"/>
              <a:t>working across departments at the Utility to provide information and accomplish wider ranging initiatives (e.g. DER)</a:t>
            </a:r>
          </a:p>
          <a:p>
            <a:pPr lvl="1"/>
            <a:r>
              <a:rPr lang="en-US" sz="2400" dirty="0"/>
              <a:t>Work with a new set of primarily private commercial customers who do not own buildings but own assets piggy backed onto the network</a:t>
            </a:r>
          </a:p>
        </p:txBody>
      </p:sp>
      <p:pic>
        <p:nvPicPr>
          <p:cNvPr id="13" name="Picture 2" descr="U:\PM Presentations\Graphics\1960 Meter Reader.jpg"/>
          <p:cNvPicPr>
            <a:picLocks noChangeAspect="1" noChangeArrowheads="1"/>
          </p:cNvPicPr>
          <p:nvPr/>
        </p:nvPicPr>
        <p:blipFill>
          <a:blip r:embed="rId2" cstate="print"/>
          <a:srcRect/>
          <a:stretch>
            <a:fillRect/>
          </a:stretch>
        </p:blipFill>
        <p:spPr bwMode="auto">
          <a:xfrm>
            <a:off x="6324600" y="3891349"/>
            <a:ext cx="2057400" cy="1600199"/>
          </a:xfrm>
          <a:prstGeom prst="rect">
            <a:avLst/>
          </a:prstGeom>
          <a:noFill/>
        </p:spPr>
      </p:pic>
    </p:spTree>
    <p:extLst>
      <p:ext uri="{BB962C8B-B14F-4D97-AF65-F5344CB8AC3E}">
        <p14:creationId xmlns:p14="http://schemas.microsoft.com/office/powerpoint/2010/main" val="257510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36525"/>
            <a:ext cx="7208107" cy="679832"/>
          </a:xfrm>
        </p:spPr>
        <p:txBody>
          <a:bodyPr/>
          <a:lstStyle/>
          <a:p>
            <a:r>
              <a:rPr lang="en-US" dirty="0"/>
              <a:t>What about DC?</a:t>
            </a:r>
          </a:p>
        </p:txBody>
      </p:sp>
      <p:sp>
        <p:nvSpPr>
          <p:cNvPr id="3" name="Content Placeholder 2"/>
          <p:cNvSpPr>
            <a:spLocks noGrp="1"/>
          </p:cNvSpPr>
          <p:nvPr>
            <p:ph idx="1"/>
          </p:nvPr>
        </p:nvSpPr>
        <p:spPr>
          <a:xfrm>
            <a:off x="457200" y="1600200"/>
            <a:ext cx="8229600" cy="3733800"/>
          </a:xfrm>
        </p:spPr>
        <p:txBody>
          <a:bodyPr>
            <a:normAutofit lnSpcReduction="10000"/>
          </a:bodyPr>
          <a:lstStyle/>
          <a:p>
            <a:pPr>
              <a:lnSpc>
                <a:spcPct val="90000"/>
              </a:lnSpc>
            </a:pPr>
            <a:r>
              <a:rPr lang="en-US" sz="2000" dirty="0">
                <a:latin typeface="Arial" panose="020B0604020202020204" pitchFamily="34" charset="0"/>
                <a:cs typeface="Arial" panose="020B0604020202020204" pitchFamily="34" charset="0"/>
              </a:rPr>
              <a:t>There are still a number of DC meters out on our systems, primarily in the larger, older urban areas such as San Francisco and New York City.  </a:t>
            </a:r>
          </a:p>
          <a:p>
            <a:pPr>
              <a:lnSpc>
                <a:spcPct val="90000"/>
              </a:lnSpc>
            </a:pPr>
            <a:r>
              <a:rPr lang="en-US" sz="2000" dirty="0">
                <a:latin typeface="Arial" panose="020B0604020202020204" pitchFamily="34" charset="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2000" dirty="0">
                <a:latin typeface="Arial" panose="020B0604020202020204" pitchFamily="34" charset="0"/>
                <a:cs typeface="Arial" panose="020B0604020202020204" pitchFamily="34" charset="0"/>
              </a:rPr>
              <a:t>Using labs with traceable Voltage sources and measurement capabilities and traceable Current sources and measurement capabilities we are now starting to do this. </a:t>
            </a:r>
          </a:p>
          <a:p>
            <a:pPr marL="0" indent="0">
              <a:buNone/>
            </a:pPr>
            <a:r>
              <a:rPr lang="en-US" dirty="0"/>
              <a:t>				</a:t>
            </a:r>
          </a:p>
          <a:p>
            <a:pPr marL="0" indent="0">
              <a:buNone/>
            </a:pPr>
            <a:r>
              <a:rPr lang="en-US" dirty="0"/>
              <a:t>			</a:t>
            </a:r>
          </a:p>
        </p:txBody>
      </p:sp>
      <p:sp>
        <p:nvSpPr>
          <p:cNvPr id="4" name="Footer Placeholder 3">
            <a:extLst>
              <a:ext uri="{FF2B5EF4-FFF2-40B4-BE49-F238E27FC236}">
                <a16:creationId xmlns:a16="http://schemas.microsoft.com/office/drawing/2014/main" id="{0DFE5C88-AC39-ACB5-676D-22F3D63CBD1B}"/>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DBA595D-AC0C-34E4-6E18-FB403E501C19}"/>
              </a:ext>
            </a:extLst>
          </p:cNvPr>
          <p:cNvSpPr>
            <a:spLocks noGrp="1"/>
          </p:cNvSpPr>
          <p:nvPr>
            <p:ph type="sldNum" sz="quarter" idx="4"/>
          </p:nvPr>
        </p:nvSpPr>
        <p:spPr/>
        <p:txBody>
          <a:bodyPr/>
          <a:lstStyle/>
          <a:p>
            <a:fld id="{33EF450E-C7F4-4F85-BDF5-945DE3EDEE22}" type="slidenum">
              <a:rPr lang="en-US" smtClean="0"/>
              <a:t>27</a:t>
            </a:fld>
            <a:endParaRPr lang="en-US" dirty="0"/>
          </a:p>
        </p:txBody>
      </p:sp>
    </p:spTree>
    <p:extLst>
      <p:ext uri="{BB962C8B-B14F-4D97-AF65-F5344CB8AC3E}">
        <p14:creationId xmlns:p14="http://schemas.microsoft.com/office/powerpoint/2010/main" val="51239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p:spPr>
        <p:txBody>
          <a:bodyPr/>
          <a:lstStyle/>
          <a:p>
            <a:r>
              <a:rPr lang="en-US" dirty="0"/>
              <a:t>DC Theory?</a:t>
            </a:r>
          </a:p>
        </p:txBody>
      </p:sp>
      <p:sp>
        <p:nvSpPr>
          <p:cNvPr id="3" name="Content Placeholder 2"/>
          <p:cNvSpPr>
            <a:spLocks noGrp="1"/>
          </p:cNvSpPr>
          <p:nvPr>
            <p:ph idx="1"/>
          </p:nvPr>
        </p:nvSpPr>
        <p:spPr>
          <a:xfrm>
            <a:off x="457200" y="1600200"/>
            <a:ext cx="8229600" cy="3276600"/>
          </a:xfrm>
        </p:spPr>
        <p:txBody>
          <a:bodyPr>
            <a:normAutofit/>
          </a:bodyPr>
          <a:lstStyle/>
          <a:p>
            <a:pPr marL="0" indent="0">
              <a:buNone/>
            </a:pPr>
            <a:r>
              <a:rPr lang="en-US" dirty="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7D9DAE6D-26E5-1D04-A5B1-FE94C9F8219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2B06FEC-5A71-D254-AE99-3F3CA1FEE032}"/>
              </a:ext>
            </a:extLst>
          </p:cNvPr>
          <p:cNvSpPr>
            <a:spLocks noGrp="1"/>
          </p:cNvSpPr>
          <p:nvPr>
            <p:ph type="sldNum" sz="quarter" idx="4"/>
          </p:nvPr>
        </p:nvSpPr>
        <p:spPr/>
        <p:txBody>
          <a:bodyPr/>
          <a:lstStyle/>
          <a:p>
            <a:fld id="{33EF450E-C7F4-4F85-BDF5-945DE3EDEE22}" type="slidenum">
              <a:rPr lang="en-US" smtClean="0"/>
              <a:t>28</a:t>
            </a:fld>
            <a:endParaRPr lang="en-US" dirty="0"/>
          </a:p>
        </p:txBody>
      </p:sp>
    </p:spTree>
    <p:extLst>
      <p:ext uri="{BB962C8B-B14F-4D97-AF65-F5344CB8AC3E}">
        <p14:creationId xmlns:p14="http://schemas.microsoft.com/office/powerpoint/2010/main" val="146205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ANSI C12.32</a:t>
            </a:r>
          </a:p>
        </p:txBody>
      </p:sp>
      <p:sp>
        <p:nvSpPr>
          <p:cNvPr id="3" name="Content Placeholder 2"/>
          <p:cNvSpPr>
            <a:spLocks noGrp="1"/>
          </p:cNvSpPr>
          <p:nvPr>
            <p:ph idx="1"/>
          </p:nvPr>
        </p:nvSpPr>
        <p:spPr>
          <a:xfrm>
            <a:off x="533400" y="1752600"/>
            <a:ext cx="8229600" cy="4419600"/>
          </a:xfrm>
        </p:spPr>
        <p:txBody>
          <a:bodyPr>
            <a:normAutofit fontScale="47500" lnSpcReduction="20000"/>
          </a:bodyPr>
          <a:lstStyle/>
          <a:p>
            <a:r>
              <a:rPr lang="en-US" sz="4400" dirty="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p>
          <a:p>
            <a:r>
              <a:rPr lang="en-US" sz="4400" dirty="0">
                <a:cs typeface="Arial" panose="020B0604020202020204" pitchFamily="34" charset="0"/>
              </a:rPr>
              <a:t>We have never had a comparable Standard for DC Metering </a:t>
            </a:r>
          </a:p>
          <a:p>
            <a:r>
              <a:rPr lang="en-US" sz="4400" dirty="0">
                <a:cs typeface="Arial" panose="020B0604020202020204" pitchFamily="34" charset="0"/>
              </a:rPr>
              <a:t>ANSI Standard ANSI C12.32 for Electricity Meters for the Measurement of DC Energy has been developed over the past several years and is actively being balloted and is expected to be released in 2022.</a:t>
            </a:r>
          </a:p>
          <a:p>
            <a:r>
              <a:rPr lang="en-US" sz="4400" dirty="0">
                <a:cs typeface="Arial" panose="020B0604020202020204" pitchFamily="34" charset="0"/>
              </a:rPr>
              <a:t>This Standard lays out the tests, the definitions, the acceptable performance levels for accuracy as well as functional testing.</a:t>
            </a:r>
          </a:p>
          <a:p>
            <a:r>
              <a:rPr lang="en-US" sz="4400" dirty="0">
                <a:cs typeface="Arial" panose="020B0604020202020204" pitchFamily="34" charset="0"/>
              </a:rPr>
              <a:t>Definitions are given and the practical means of type testing as well as acceptance testing are given.</a:t>
            </a:r>
          </a:p>
          <a:p>
            <a:pPr marL="0" indent="0">
              <a:buNone/>
            </a:pPr>
            <a:r>
              <a:rPr lang="en-US" sz="4400" dirty="0"/>
              <a:t>				</a:t>
            </a:r>
          </a:p>
          <a:p>
            <a:pPr marL="0" indent="0">
              <a:buNone/>
            </a:pP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0C92EAA3-3E37-0FCF-C976-68B7E14E3166}"/>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E2ABD4F1-E57C-7A48-F6D0-B90B3A51839C}"/>
              </a:ext>
            </a:extLst>
          </p:cNvPr>
          <p:cNvSpPr>
            <a:spLocks noGrp="1"/>
          </p:cNvSpPr>
          <p:nvPr>
            <p:ph type="sldNum" sz="quarter" idx="4"/>
          </p:nvPr>
        </p:nvSpPr>
        <p:spPr/>
        <p:txBody>
          <a:bodyPr/>
          <a:lstStyle/>
          <a:p>
            <a:fld id="{33EF450E-C7F4-4F85-BDF5-945DE3EDEE22}" type="slidenum">
              <a:rPr lang="en-US" smtClean="0"/>
              <a:t>29</a:t>
            </a:fld>
            <a:endParaRPr lang="en-US" dirty="0"/>
          </a:p>
        </p:txBody>
      </p:sp>
    </p:spTree>
    <p:extLst>
      <p:ext uri="{BB962C8B-B14F-4D97-AF65-F5344CB8AC3E}">
        <p14:creationId xmlns:p14="http://schemas.microsoft.com/office/powerpoint/2010/main" val="113664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68"/>
            <a:ext cx="8425250" cy="810827"/>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3</a:t>
            </a:fld>
            <a:endParaRPr lang="en-US" dirty="0"/>
          </a:p>
        </p:txBody>
      </p:sp>
      <p:pic>
        <p:nvPicPr>
          <p:cNvPr id="4" name="Picture 3">
            <a:extLst>
              <a:ext uri="{FF2B5EF4-FFF2-40B4-BE49-F238E27FC236}">
                <a16:creationId xmlns:a16="http://schemas.microsoft.com/office/drawing/2014/main"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617" y="1504737"/>
            <a:ext cx="2946400" cy="2209800"/>
          </a:xfrm>
          <a:prstGeom prst="rect">
            <a:avLst/>
          </a:prstGeom>
        </p:spPr>
      </p:pic>
      <p:pic>
        <p:nvPicPr>
          <p:cNvPr id="8" name="Picture 7">
            <a:extLst>
              <a:ext uri="{FF2B5EF4-FFF2-40B4-BE49-F238E27FC236}">
                <a16:creationId xmlns:a16="http://schemas.microsoft.com/office/drawing/2014/main"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3823939"/>
            <a:ext cx="2895600" cy="2171700"/>
          </a:xfrm>
          <a:prstGeom prst="rect">
            <a:avLst/>
          </a:prstGeom>
        </p:spPr>
      </p:pic>
      <p:pic>
        <p:nvPicPr>
          <p:cNvPr id="19" name="Picture 18">
            <a:extLst>
              <a:ext uri="{FF2B5EF4-FFF2-40B4-BE49-F238E27FC236}">
                <a16:creationId xmlns:a16="http://schemas.microsoft.com/office/drawing/2014/main"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36784"/>
            <a:ext cx="2133600" cy="4574309"/>
          </a:xfrm>
          <a:prstGeom prst="rect">
            <a:avLst/>
          </a:prstGeom>
        </p:spPr>
      </p:pic>
      <p:sp>
        <p:nvSpPr>
          <p:cNvPr id="5" name="Footer Placeholder 4">
            <a:extLst>
              <a:ext uri="{FF2B5EF4-FFF2-40B4-BE49-F238E27FC236}">
                <a16:creationId xmlns:a16="http://schemas.microsoft.com/office/drawing/2014/main" id="{AF0552EB-4AA9-69DD-558E-041160BBECA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53795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293" y="158368"/>
            <a:ext cx="7208107" cy="679832"/>
          </a:xfrm>
        </p:spPr>
        <p:txBody>
          <a:bodyPr/>
          <a:lstStyle/>
          <a:p>
            <a:r>
              <a:rPr lang="en-US" dirty="0"/>
              <a:t>2S to 12S to DC Residential?</a:t>
            </a:r>
          </a:p>
        </p:txBody>
      </p:sp>
      <p:sp>
        <p:nvSpPr>
          <p:cNvPr id="3" name="Content Placeholder 2"/>
          <p:cNvSpPr>
            <a:spLocks noGrp="1"/>
          </p:cNvSpPr>
          <p:nvPr>
            <p:ph idx="1"/>
          </p:nvPr>
        </p:nvSpPr>
        <p:spPr>
          <a:xfrm>
            <a:off x="457200" y="1524000"/>
            <a:ext cx="8229600" cy="3166159"/>
          </a:xfrm>
        </p:spPr>
        <p:txBody>
          <a:bodyPr>
            <a:normAutofit fontScale="92500" lnSpcReduction="20000"/>
          </a:bodyPr>
          <a:lstStyle/>
          <a:p>
            <a:r>
              <a:rPr lang="en-US" sz="2400" dirty="0">
                <a:latin typeface="Arial" panose="020B0604020202020204" pitchFamily="34" charset="0"/>
                <a:cs typeface="Arial" panose="020B0604020202020204" pitchFamily="34" charset="0"/>
              </a:rPr>
              <a:t>Are 2S Meters suitable for the need of the residential customer in 2021?</a:t>
            </a:r>
          </a:p>
          <a:p>
            <a:r>
              <a:rPr lang="en-US" sz="2400" dirty="0">
                <a:latin typeface="Arial" panose="020B0604020202020204" pitchFamily="34" charset="0"/>
                <a:cs typeface="Arial" panose="020B0604020202020204" pitchFamily="34" charset="0"/>
              </a:rPr>
              <a:t>Should we start the transition to all 12S metering for residential if 2S is no longer applicable or desirable?</a:t>
            </a:r>
          </a:p>
          <a:p>
            <a:r>
              <a:rPr lang="en-US" sz="2400" dirty="0">
                <a:latin typeface="Arial" panose="020B0604020202020204" pitchFamily="34" charset="0"/>
                <a:cs typeface="Arial" panose="020B0604020202020204" pitchFamily="34" charset="0"/>
              </a:rPr>
              <a:t>Should we consider DC metering at the residence and eliminate all inverters other than between the home and grid.  </a:t>
            </a:r>
          </a:p>
          <a:p>
            <a:pPr lvl="1"/>
            <a:r>
              <a:rPr lang="en-US" sz="2400" dirty="0">
                <a:latin typeface="Arial" panose="020B0604020202020204" pitchFamily="34" charset="0"/>
                <a:cs typeface="Arial" panose="020B0604020202020204" pitchFamily="34" charset="0"/>
              </a:rPr>
              <a:t>Should the meter include this inverter?</a:t>
            </a:r>
          </a:p>
          <a:p>
            <a:pPr marL="0" indent="0">
              <a:buNone/>
            </a:pPr>
            <a:r>
              <a:rPr lang="en-US" sz="2800" dirty="0"/>
              <a:t>				</a:t>
            </a:r>
          </a:p>
          <a:p>
            <a:pPr marL="0" indent="0">
              <a:buNone/>
            </a:pPr>
            <a:r>
              <a:rPr lang="en-US" dirty="0"/>
              <a:t>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101" y="3755812"/>
            <a:ext cx="3581400" cy="260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7D854BEA-E7CF-41E8-F51D-A98D690026E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801CE7E1-D9AE-F97C-0B4B-D06198C7E425}"/>
              </a:ext>
            </a:extLst>
          </p:cNvPr>
          <p:cNvSpPr>
            <a:spLocks noGrp="1"/>
          </p:cNvSpPr>
          <p:nvPr>
            <p:ph type="sldNum" sz="quarter" idx="4"/>
          </p:nvPr>
        </p:nvSpPr>
        <p:spPr/>
        <p:txBody>
          <a:bodyPr/>
          <a:lstStyle/>
          <a:p>
            <a:fld id="{33EF450E-C7F4-4F85-BDF5-945DE3EDEE22}" type="slidenum">
              <a:rPr lang="en-US" smtClean="0"/>
              <a:t>30</a:t>
            </a:fld>
            <a:endParaRPr lang="en-US" dirty="0"/>
          </a:p>
        </p:txBody>
      </p:sp>
    </p:spTree>
    <p:extLst>
      <p:ext uri="{BB962C8B-B14F-4D97-AF65-F5344CB8AC3E}">
        <p14:creationId xmlns:p14="http://schemas.microsoft.com/office/powerpoint/2010/main" val="200083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0" y="136524"/>
            <a:ext cx="7358450" cy="810827"/>
          </a:xfrm>
          <a:noFill/>
        </p:spPr>
        <p:txBody>
          <a:bodyPr anchor="ctr">
            <a:normAutofit/>
          </a:bodyP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97DD32A-5D11-9545-095F-E349D5B359F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FCB014-B92B-AA81-EA50-CE12F521BF91}"/>
              </a:ext>
            </a:extLst>
          </p:cNvPr>
          <p:cNvSpPr>
            <a:spLocks noGrp="1"/>
          </p:cNvSpPr>
          <p:nvPr>
            <p:ph type="sldNum" sz="quarter" idx="4"/>
          </p:nvPr>
        </p:nvSpPr>
        <p:spPr/>
        <p:txBody>
          <a:bodyPr/>
          <a:lstStyle/>
          <a:p>
            <a:fld id="{33EF450E-C7F4-4F85-BDF5-945DE3EDEE22}" type="slidenum">
              <a:rPr lang="en-US" smtClean="0"/>
              <a:t>31</a:t>
            </a:fld>
            <a:endParaRPr lang="en-US" dirty="0"/>
          </a:p>
        </p:txBody>
      </p:sp>
      <p:sp>
        <p:nvSpPr>
          <p:cNvPr id="9219" name="Rectangle 5"/>
          <p:cNvSpPr>
            <a:spLocks noGrp="1" noChangeArrowheads="1"/>
          </p:cNvSpPr>
          <p:nvPr>
            <p:ph idx="4294967295"/>
          </p:nvPr>
        </p:nvSpPr>
        <p:spPr>
          <a:xfrm>
            <a:off x="723900" y="1371600"/>
            <a:ext cx="7886700" cy="4841875"/>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5604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224247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6524"/>
            <a:ext cx="75870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2589EE9D-81C4-ABB2-5930-AA8CCD032451}"/>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4</a:t>
            </a:fld>
            <a:endParaRPr lang="en-US" dirty="0"/>
          </a:p>
        </p:txBody>
      </p:sp>
      <p:sp>
        <p:nvSpPr>
          <p:cNvPr id="10" name="TextBox 9"/>
          <p:cNvSpPr txBox="1"/>
          <p:nvPr/>
        </p:nvSpPr>
        <p:spPr>
          <a:xfrm>
            <a:off x="2286000" y="1828800"/>
            <a:ext cx="1752600" cy="369332"/>
          </a:xfrm>
          <a:prstGeom prst="rect">
            <a:avLst/>
          </a:prstGeom>
          <a:noFill/>
        </p:spPr>
        <p:txBody>
          <a:bodyPr wrap="square" rtlCol="0">
            <a:spAutoFit/>
          </a:bodyPr>
          <a:lstStyle/>
          <a:p>
            <a:pPr algn="ctr"/>
            <a:r>
              <a:rPr lang="en-US" b="1" dirty="0"/>
              <a:t>YESTERDAY</a:t>
            </a:r>
          </a:p>
        </p:txBody>
      </p:sp>
      <p:pic>
        <p:nvPicPr>
          <p:cNvPr id="2051" name="Picture 3" descr="U:\PM Presentations\Graphics\ac motor #1.png"/>
          <p:cNvPicPr>
            <a:picLocks noChangeAspect="1" noChangeArrowheads="1"/>
          </p:cNvPicPr>
          <p:nvPr/>
        </p:nvPicPr>
        <p:blipFill>
          <a:blip r:embed="rId2" cstate="print"/>
          <a:srcRect/>
          <a:stretch>
            <a:fillRect/>
          </a:stretch>
        </p:blipFill>
        <p:spPr bwMode="auto">
          <a:xfrm>
            <a:off x="381000" y="1524000"/>
            <a:ext cx="2362200" cy="2362200"/>
          </a:xfrm>
          <a:prstGeom prst="rect">
            <a:avLst/>
          </a:prstGeom>
          <a:noFill/>
        </p:spPr>
      </p:pic>
      <p:pic>
        <p:nvPicPr>
          <p:cNvPr id="2050" name="Picture 2" descr="U:\PM Presentations\Graphics\Old light bulb#1.png"/>
          <p:cNvPicPr>
            <a:picLocks noChangeAspect="1" noChangeArrowheads="1"/>
          </p:cNvPicPr>
          <p:nvPr/>
        </p:nvPicPr>
        <p:blipFill>
          <a:blip r:embed="rId3" cstate="print"/>
          <a:srcRect/>
          <a:stretch>
            <a:fillRect/>
          </a:stretch>
        </p:blipFill>
        <p:spPr bwMode="auto">
          <a:xfrm>
            <a:off x="2819400" y="2286000"/>
            <a:ext cx="1198661" cy="2145856"/>
          </a:xfrm>
          <a:prstGeom prst="rect">
            <a:avLst/>
          </a:prstGeom>
          <a:noFill/>
        </p:spPr>
      </p:pic>
      <p:pic>
        <p:nvPicPr>
          <p:cNvPr id="2052" name="Picture 4" descr="U:\PM Presentations\Graphics\electric_space_heater_radiant1.png"/>
          <p:cNvPicPr>
            <a:picLocks noChangeAspect="1" noChangeArrowheads="1"/>
          </p:cNvPicPr>
          <p:nvPr/>
        </p:nvPicPr>
        <p:blipFill>
          <a:blip r:embed="rId4" cstate="print"/>
          <a:srcRect/>
          <a:stretch>
            <a:fillRect/>
          </a:stretch>
        </p:blipFill>
        <p:spPr bwMode="auto">
          <a:xfrm>
            <a:off x="2209800" y="4495800"/>
            <a:ext cx="2050499" cy="1676400"/>
          </a:xfrm>
          <a:prstGeom prst="rect">
            <a:avLst/>
          </a:prstGeom>
          <a:noFill/>
        </p:spPr>
      </p:pic>
      <p:pic>
        <p:nvPicPr>
          <p:cNvPr id="2053" name="Picture 5" descr="U:\PM Presentations\Graphics\electric range.png"/>
          <p:cNvPicPr>
            <a:picLocks noChangeAspect="1" noChangeArrowheads="1"/>
          </p:cNvPicPr>
          <p:nvPr/>
        </p:nvPicPr>
        <p:blipFill>
          <a:blip r:embed="rId5" cstate="print"/>
          <a:srcRect/>
          <a:stretch>
            <a:fillRect/>
          </a:stretch>
        </p:blipFill>
        <p:spPr bwMode="auto">
          <a:xfrm>
            <a:off x="457200" y="3733800"/>
            <a:ext cx="1373867" cy="2439988"/>
          </a:xfrm>
          <a:prstGeom prst="rect">
            <a:avLst/>
          </a:prstGeom>
          <a:noFill/>
        </p:spPr>
      </p:pic>
      <p:pic>
        <p:nvPicPr>
          <p:cNvPr id="2054" name="Picture 6" descr="U:\PM Presentations\Graphics\DC motor #1.png"/>
          <p:cNvPicPr>
            <a:picLocks noChangeAspect="1" noChangeArrowheads="1"/>
          </p:cNvPicPr>
          <p:nvPr/>
        </p:nvPicPr>
        <p:blipFill>
          <a:blip r:embed="rId6" cstate="print"/>
          <a:srcRect/>
          <a:stretch>
            <a:fillRect/>
          </a:stretch>
        </p:blipFill>
        <p:spPr bwMode="auto">
          <a:xfrm>
            <a:off x="6934200" y="1371600"/>
            <a:ext cx="1661727" cy="1239838"/>
          </a:xfrm>
          <a:prstGeom prst="rect">
            <a:avLst/>
          </a:prstGeom>
          <a:noFill/>
        </p:spPr>
      </p:pic>
      <p:pic>
        <p:nvPicPr>
          <p:cNvPr id="2055" name="Picture 7" descr="U:\PM Presentations\Graphics\CCFL #1.png"/>
          <p:cNvPicPr>
            <a:picLocks noChangeAspect="1" noChangeArrowheads="1"/>
          </p:cNvPicPr>
          <p:nvPr/>
        </p:nvPicPr>
        <p:blipFill>
          <a:blip r:embed="rId7" cstate="print"/>
          <a:srcRect/>
          <a:stretch>
            <a:fillRect/>
          </a:stretch>
        </p:blipFill>
        <p:spPr bwMode="auto">
          <a:xfrm>
            <a:off x="5257800" y="1981200"/>
            <a:ext cx="1181100" cy="2113547"/>
          </a:xfrm>
          <a:prstGeom prst="rect">
            <a:avLst/>
          </a:prstGeom>
          <a:noFill/>
        </p:spPr>
      </p:pic>
      <p:pic>
        <p:nvPicPr>
          <p:cNvPr id="2056" name="Picture 8" descr="U:\PM Presentations\Graphics\LCD TV.png"/>
          <p:cNvPicPr>
            <a:picLocks noChangeAspect="1" noChangeArrowheads="1"/>
          </p:cNvPicPr>
          <p:nvPr/>
        </p:nvPicPr>
        <p:blipFill>
          <a:blip r:embed="rId8" cstate="print"/>
          <a:srcRect/>
          <a:stretch>
            <a:fillRect/>
          </a:stretch>
        </p:blipFill>
        <p:spPr bwMode="auto">
          <a:xfrm>
            <a:off x="7010400" y="2819400"/>
            <a:ext cx="1706563" cy="1398865"/>
          </a:xfrm>
          <a:prstGeom prst="rect">
            <a:avLst/>
          </a:prstGeom>
          <a:noFill/>
        </p:spPr>
      </p:pic>
      <p:pic>
        <p:nvPicPr>
          <p:cNvPr id="2057" name="Picture 9" descr="U:\PM Presentations\Graphics\microwave oven.png"/>
          <p:cNvPicPr>
            <a:picLocks noChangeAspect="1" noChangeArrowheads="1"/>
          </p:cNvPicPr>
          <p:nvPr/>
        </p:nvPicPr>
        <p:blipFill>
          <a:blip r:embed="rId9" cstate="print"/>
          <a:srcRect/>
          <a:stretch>
            <a:fillRect/>
          </a:stretch>
        </p:blipFill>
        <p:spPr bwMode="auto">
          <a:xfrm>
            <a:off x="6477000" y="4495800"/>
            <a:ext cx="2313603" cy="1587934"/>
          </a:xfrm>
          <a:prstGeom prst="rect">
            <a:avLst/>
          </a:prstGeom>
          <a:noFill/>
        </p:spPr>
      </p:pic>
      <p:pic>
        <p:nvPicPr>
          <p:cNvPr id="2058" name="Picture 10" descr="U:\PM Presentations\Graphics\LED Bulb #1.png"/>
          <p:cNvPicPr>
            <a:picLocks noChangeAspect="1" noChangeArrowheads="1"/>
          </p:cNvPicPr>
          <p:nvPr/>
        </p:nvPicPr>
        <p:blipFill>
          <a:blip r:embed="rId10" cstate="print"/>
          <a:srcRect/>
          <a:stretch>
            <a:fillRect/>
          </a:stretch>
        </p:blipFill>
        <p:spPr bwMode="auto">
          <a:xfrm>
            <a:off x="5105400" y="4343400"/>
            <a:ext cx="1206392" cy="1830388"/>
          </a:xfrm>
          <a:prstGeom prst="rect">
            <a:avLst/>
          </a:prstGeom>
          <a:noFill/>
        </p:spPr>
      </p:pic>
      <p:sp>
        <p:nvSpPr>
          <p:cNvPr id="24" name="TextBox 23"/>
          <p:cNvSpPr txBox="1"/>
          <p:nvPr/>
        </p:nvSpPr>
        <p:spPr>
          <a:xfrm>
            <a:off x="5486400" y="1600200"/>
            <a:ext cx="1219200" cy="369332"/>
          </a:xfrm>
          <a:prstGeom prst="rect">
            <a:avLst/>
          </a:prstGeom>
          <a:noFill/>
        </p:spPr>
        <p:txBody>
          <a:bodyPr wrap="square" rtlCol="0">
            <a:spAutoFit/>
          </a:bodyPr>
          <a:lstStyle/>
          <a:p>
            <a:pPr algn="ctr"/>
            <a:r>
              <a:rPr lang="en-US" b="1" dirty="0"/>
              <a:t>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6524"/>
            <a:ext cx="75108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666CC4AC-3D90-4E3A-7B28-D27AB98F6A96}"/>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5</a:t>
            </a:fld>
            <a:endParaRPr lang="en-US" dirty="0"/>
          </a:p>
        </p:txBody>
      </p:sp>
      <p:sp>
        <p:nvSpPr>
          <p:cNvPr id="24" name="TextBox 23"/>
          <p:cNvSpPr txBox="1"/>
          <p:nvPr/>
        </p:nvSpPr>
        <p:spPr>
          <a:xfrm>
            <a:off x="3962400" y="1447800"/>
            <a:ext cx="1219200" cy="369332"/>
          </a:xfrm>
          <a:prstGeom prst="rect">
            <a:avLst/>
          </a:prstGeom>
          <a:noFill/>
        </p:spPr>
        <p:txBody>
          <a:bodyPr wrap="square" rtlCol="0">
            <a:spAutoFit/>
          </a:bodyPr>
          <a:lstStyle/>
          <a:p>
            <a:pPr algn="ctr"/>
            <a:r>
              <a:rPr lang="en-US" b="1" dirty="0"/>
              <a:t>TODAY</a:t>
            </a:r>
          </a:p>
        </p:txBody>
      </p:sp>
      <p:pic>
        <p:nvPicPr>
          <p:cNvPr id="3074" name="Picture 2" descr="U:\PM Presentations\Graphics\images2NS4FOMY.jpg"/>
          <p:cNvPicPr>
            <a:picLocks noChangeAspect="1" noChangeArrowheads="1"/>
          </p:cNvPicPr>
          <p:nvPr/>
        </p:nvPicPr>
        <p:blipFill>
          <a:blip r:embed="rId2" cstate="print"/>
          <a:srcRect/>
          <a:stretch>
            <a:fillRect/>
          </a:stretch>
        </p:blipFill>
        <p:spPr bwMode="auto">
          <a:xfrm>
            <a:off x="367145" y="1775568"/>
            <a:ext cx="5452170" cy="3708277"/>
          </a:xfrm>
          <a:prstGeom prst="rect">
            <a:avLst/>
          </a:prstGeom>
          <a:noFill/>
        </p:spPr>
      </p:pic>
      <p:pic>
        <p:nvPicPr>
          <p:cNvPr id="3075" name="Picture 3" descr="U:\PM Presentations\Graphics\imagesDPLEB2Z4.jpg"/>
          <p:cNvPicPr>
            <a:picLocks noChangeAspect="1" noChangeArrowheads="1"/>
          </p:cNvPicPr>
          <p:nvPr/>
        </p:nvPicPr>
        <p:blipFill>
          <a:blip r:embed="rId3" cstate="print"/>
          <a:srcRect/>
          <a:stretch>
            <a:fillRect/>
          </a:stretch>
        </p:blipFill>
        <p:spPr bwMode="auto">
          <a:xfrm>
            <a:off x="4378036" y="2743200"/>
            <a:ext cx="4346484" cy="32556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solidFill>
                  <a:srgbClr val="C00000"/>
                </a:solidFill>
              </a:rPr>
              <a:t>Then – Now – Tomorrow?</a:t>
            </a:r>
            <a:br>
              <a:rPr lang="en-US" dirty="0">
                <a:solidFill>
                  <a:srgbClr val="C00000"/>
                </a:solidFill>
              </a:rPr>
            </a:br>
            <a:r>
              <a:rPr lang="en-US" sz="3200" dirty="0">
                <a:solidFill>
                  <a:srgbClr val="C00000"/>
                </a:solidFill>
              </a:rPr>
              <a:t>Communications</a:t>
            </a:r>
          </a:p>
        </p:txBody>
      </p:sp>
      <p:sp>
        <p:nvSpPr>
          <p:cNvPr id="4" name="Footer Placeholder 3">
            <a:extLst>
              <a:ext uri="{FF2B5EF4-FFF2-40B4-BE49-F238E27FC236}">
                <a16:creationId xmlns:a16="http://schemas.microsoft.com/office/drawing/2014/main" id="{F127A34B-B7EA-5086-B46B-37AB2770815F}"/>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6</a:t>
            </a:fld>
            <a:endParaRPr lang="en-US" dirty="0"/>
          </a:p>
        </p:txBody>
      </p:sp>
      <p:sp>
        <p:nvSpPr>
          <p:cNvPr id="24" name="TextBox 23"/>
          <p:cNvSpPr txBox="1"/>
          <p:nvPr/>
        </p:nvSpPr>
        <p:spPr>
          <a:xfrm>
            <a:off x="1219200" y="1828800"/>
            <a:ext cx="1219200" cy="369332"/>
          </a:xfrm>
          <a:prstGeom prst="rect">
            <a:avLst/>
          </a:prstGeom>
          <a:noFill/>
        </p:spPr>
        <p:txBody>
          <a:bodyPr wrap="square" rtlCol="0">
            <a:spAutoFit/>
          </a:bodyPr>
          <a:lstStyle/>
          <a:p>
            <a:pPr algn="ctr"/>
            <a:r>
              <a:rPr lang="en-US" b="1" dirty="0"/>
              <a:t>THEN</a:t>
            </a:r>
          </a:p>
        </p:txBody>
      </p:sp>
      <p:pic>
        <p:nvPicPr>
          <p:cNvPr id="4098" name="Picture 2" descr="U:\PM Presentations\Graphics\1960 Meter Reader.jpg"/>
          <p:cNvPicPr>
            <a:picLocks noChangeAspect="1" noChangeArrowheads="1"/>
          </p:cNvPicPr>
          <p:nvPr/>
        </p:nvPicPr>
        <p:blipFill>
          <a:blip r:embed="rId2" cstate="print"/>
          <a:srcRect/>
          <a:stretch>
            <a:fillRect/>
          </a:stretch>
        </p:blipFill>
        <p:spPr bwMode="auto">
          <a:xfrm>
            <a:off x="457200" y="2286000"/>
            <a:ext cx="2819400" cy="2312789"/>
          </a:xfrm>
          <a:prstGeom prst="rect">
            <a:avLst/>
          </a:prstGeom>
          <a:noFill/>
        </p:spPr>
      </p:pic>
      <p:sp>
        <p:nvSpPr>
          <p:cNvPr id="7" name="TextBox 6"/>
          <p:cNvSpPr txBox="1"/>
          <p:nvPr/>
        </p:nvSpPr>
        <p:spPr>
          <a:xfrm>
            <a:off x="5486400" y="1828800"/>
            <a:ext cx="1219200" cy="369332"/>
          </a:xfrm>
          <a:prstGeom prst="rect">
            <a:avLst/>
          </a:prstGeom>
          <a:noFill/>
        </p:spPr>
        <p:txBody>
          <a:bodyPr wrap="square" rtlCol="0">
            <a:spAutoFit/>
          </a:bodyPr>
          <a:lstStyle/>
          <a:p>
            <a:pPr algn="ctr"/>
            <a:r>
              <a:rPr lang="en-US" b="1" dirty="0"/>
              <a:t>NOW</a:t>
            </a:r>
          </a:p>
        </p:txBody>
      </p:sp>
      <p:pic>
        <p:nvPicPr>
          <p:cNvPr id="4099" name="Picture 3" descr="U:\PM Presentations\Graphics\slide_7.jpg"/>
          <p:cNvPicPr>
            <a:picLocks noChangeAspect="1" noChangeArrowheads="1"/>
          </p:cNvPicPr>
          <p:nvPr/>
        </p:nvPicPr>
        <p:blipFill>
          <a:blip r:embed="rId3" cstate="print"/>
          <a:srcRect/>
          <a:stretch>
            <a:fillRect/>
          </a:stretch>
        </p:blipFill>
        <p:spPr bwMode="auto">
          <a:xfrm>
            <a:off x="3581400" y="2286000"/>
            <a:ext cx="5029200" cy="3771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56BB292A-6708-E1DC-E735-03238B4F724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7</a:t>
            </a:fld>
            <a:endParaRPr lang="en-US" dirty="0"/>
          </a:p>
        </p:txBody>
      </p:sp>
      <p:sp>
        <p:nvSpPr>
          <p:cNvPr id="3" name="Content Placeholder 2"/>
          <p:cNvSpPr>
            <a:spLocks noGrp="1"/>
          </p:cNvSpPr>
          <p:nvPr>
            <p:ph idx="4294967295"/>
          </p:nvPr>
        </p:nvSpPr>
        <p:spPr>
          <a:xfrm>
            <a:off x="0" y="1309688"/>
            <a:ext cx="7886700" cy="4841875"/>
          </a:xfrm>
        </p:spPr>
        <p:txBody>
          <a:bodyPr/>
          <a:lstStyle/>
          <a:p>
            <a:r>
              <a:rPr lang="en-US" sz="2400" dirty="0"/>
              <a:t>Changes to our loads have changed the basic computations of metering.</a:t>
            </a:r>
          </a:p>
          <a:p>
            <a:r>
              <a:rPr lang="en-US" sz="2400" dirty="0"/>
              <a:t>When loads were linear the power triangle was all we needed to know</a:t>
            </a:r>
          </a:p>
        </p:txBody>
      </p:sp>
      <p:pic>
        <p:nvPicPr>
          <p:cNvPr id="5122" name="Picture 2" descr="U:\PMGraphics\Misc\Power Triangle.png"/>
          <p:cNvPicPr>
            <a:picLocks noChangeAspect="1" noChangeArrowheads="1"/>
          </p:cNvPicPr>
          <p:nvPr/>
        </p:nvPicPr>
        <p:blipFill>
          <a:blip r:embed="rId2" cstate="print"/>
          <a:srcRect/>
          <a:stretch>
            <a:fillRect/>
          </a:stretch>
        </p:blipFill>
        <p:spPr bwMode="auto">
          <a:xfrm>
            <a:off x="4570141" y="3352800"/>
            <a:ext cx="4116516" cy="2667000"/>
          </a:xfrm>
          <a:prstGeom prst="rect">
            <a:avLst/>
          </a:prstGeom>
          <a:noFill/>
        </p:spPr>
      </p:pic>
      <p:pic>
        <p:nvPicPr>
          <p:cNvPr id="5123" name="Picture 3" descr="U:\PMGraphics\Misc\V-I lag30.png"/>
          <p:cNvPicPr>
            <a:picLocks noChangeAspect="1" noChangeArrowheads="1"/>
          </p:cNvPicPr>
          <p:nvPr/>
        </p:nvPicPr>
        <p:blipFill>
          <a:blip r:embed="rId3" cstate="print"/>
          <a:srcRect/>
          <a:stretch>
            <a:fillRect/>
          </a:stretch>
        </p:blipFill>
        <p:spPr bwMode="auto">
          <a:xfrm>
            <a:off x="481361" y="3276600"/>
            <a:ext cx="3938239" cy="28526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84A9D5DF-7168-E9CD-895D-30DA2DBF0C8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8</a:t>
            </a:fld>
            <a:endParaRPr lang="en-US" dirty="0"/>
          </a:p>
        </p:txBody>
      </p:sp>
      <p:sp>
        <p:nvSpPr>
          <p:cNvPr id="3" name="Content Placeholder 2"/>
          <p:cNvSpPr>
            <a:spLocks noGrp="1"/>
          </p:cNvSpPr>
          <p:nvPr>
            <p:ph idx="4294967295"/>
          </p:nvPr>
        </p:nvSpPr>
        <p:spPr>
          <a:xfrm>
            <a:off x="1987550" y="1539875"/>
            <a:ext cx="7156450" cy="609600"/>
          </a:xfrm>
        </p:spPr>
        <p:txBody>
          <a:bodyPr/>
          <a:lstStyle/>
          <a:p>
            <a:r>
              <a:rPr lang="en-US" dirty="0"/>
              <a:t>Today’s loads look more like these</a:t>
            </a:r>
          </a:p>
        </p:txBody>
      </p:sp>
      <p:graphicFrame>
        <p:nvGraphicFramePr>
          <p:cNvPr id="6" name="Chart 5"/>
          <p:cNvGraphicFramePr>
            <a:graphicFrameLocks noGrp="1"/>
          </p:cNvGraphicFramePr>
          <p:nvPr>
            <p:extLst>
              <p:ext uri="{D42A27DB-BD31-4B8C-83A1-F6EECF244321}">
                <p14:modId xmlns:p14="http://schemas.microsoft.com/office/powerpoint/2010/main" val="3823770654"/>
              </p:ext>
            </p:extLst>
          </p:nvPr>
        </p:nvGraphicFramePr>
        <p:xfrm>
          <a:off x="1066800" y="2133600"/>
          <a:ext cx="6640422" cy="39842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2E1F481-DF27-4E46-E3B6-F0A0D0784DED}"/>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9</a:t>
            </a:fld>
            <a:endParaRPr lang="en-US" dirty="0"/>
          </a:p>
        </p:txBody>
      </p:sp>
      <p:sp>
        <p:nvSpPr>
          <p:cNvPr id="3" name="Content Placeholder 2"/>
          <p:cNvSpPr>
            <a:spLocks noGrp="1"/>
          </p:cNvSpPr>
          <p:nvPr>
            <p:ph idx="4294967295"/>
          </p:nvPr>
        </p:nvSpPr>
        <p:spPr>
          <a:xfrm>
            <a:off x="914400" y="1371600"/>
            <a:ext cx="8229600" cy="609600"/>
          </a:xfrm>
        </p:spPr>
        <p:txBody>
          <a:bodyPr/>
          <a:lstStyle/>
          <a:p>
            <a:r>
              <a:rPr lang="en-US" dirty="0"/>
              <a:t>Today’s loads look more like these</a:t>
            </a:r>
          </a:p>
        </p:txBody>
      </p:sp>
      <p:graphicFrame>
        <p:nvGraphicFramePr>
          <p:cNvPr id="5" name="Chart 4"/>
          <p:cNvGraphicFramePr>
            <a:graphicFrameLocks noGrp="1"/>
          </p:cNvGraphicFramePr>
          <p:nvPr/>
        </p:nvGraphicFramePr>
        <p:xfrm>
          <a:off x="1066800" y="1981200"/>
          <a:ext cx="70866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PMLLC#1</Template>
  <TotalTime>3121</TotalTime>
  <Words>1307</Words>
  <Application>Microsoft Office PowerPoint</Application>
  <PresentationFormat>On-screen Show (4:3)</PresentationFormat>
  <Paragraphs>231</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TESCO Template</vt:lpstr>
      <vt:lpstr>21st Century             Power Measurements </vt:lpstr>
      <vt:lpstr>Then – Now – Tomorrow? Meters</vt:lpstr>
      <vt:lpstr>Then – Now – Tomorrow? Meters?</vt:lpstr>
      <vt:lpstr>Then – Now – Tomorrow? Loads</vt:lpstr>
      <vt:lpstr>Then – Now – Tomorrow? Loads</vt:lpstr>
      <vt:lpstr>Then – Now – Tomorrow? Communications</vt:lpstr>
      <vt:lpstr>Why do these changes matter?</vt:lpstr>
      <vt:lpstr>Why do these changes matter?</vt:lpstr>
      <vt:lpstr>Why do these changes matter?</vt:lpstr>
      <vt:lpstr>Why do these changes matter?</vt:lpstr>
      <vt:lpstr>Standards Changes</vt:lpstr>
      <vt:lpstr>Standards Changes</vt:lpstr>
      <vt:lpstr>Harmonic Load Waveforms</vt:lpstr>
      <vt:lpstr>Standards Changes</vt:lpstr>
      <vt:lpstr>Standards Changes</vt:lpstr>
      <vt:lpstr>ANSI C12.31</vt:lpstr>
      <vt:lpstr>ANSI C12.31</vt:lpstr>
      <vt:lpstr>ANSI C12.31</vt:lpstr>
      <vt:lpstr>ANSI C12.31</vt:lpstr>
      <vt:lpstr>ANSI C12.31</vt:lpstr>
      <vt:lpstr>ANSI C12.31</vt:lpstr>
      <vt:lpstr>Next Generation Standards</vt:lpstr>
      <vt:lpstr>Next Generation Standards</vt:lpstr>
      <vt:lpstr>Next Generation Standards</vt:lpstr>
      <vt:lpstr>What does the Future Hold?</vt:lpstr>
      <vt:lpstr>What does the Future Hold?</vt:lpstr>
      <vt:lpstr>What about DC?</vt:lpstr>
      <vt:lpstr>DC Theory?</vt:lpstr>
      <vt:lpstr>ANSI C12.32</vt:lpstr>
      <vt:lpstr>2S to 12S to DC Residential?</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 Measurements</dc:subject>
  <dc:creator>Hardy</dc:creator>
  <cp:lastModifiedBy>Sandy Garcia</cp:lastModifiedBy>
  <cp:revision>207</cp:revision>
  <dcterms:created xsi:type="dcterms:W3CDTF">2014-05-28T00:57:06Z</dcterms:created>
  <dcterms:modified xsi:type="dcterms:W3CDTF">2022-06-10T22:22:01Z</dcterms:modified>
</cp:coreProperties>
</file>