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372" r:id="rId2"/>
    <p:sldId id="356" r:id="rId3"/>
    <p:sldId id="399" r:id="rId4"/>
    <p:sldId id="419" r:id="rId5"/>
    <p:sldId id="420" r:id="rId6"/>
    <p:sldId id="404" r:id="rId7"/>
    <p:sldId id="376" r:id="rId8"/>
    <p:sldId id="402" r:id="rId9"/>
    <p:sldId id="403" r:id="rId10"/>
    <p:sldId id="393" r:id="rId11"/>
    <p:sldId id="405" r:id="rId12"/>
    <p:sldId id="394" r:id="rId13"/>
    <p:sldId id="395" r:id="rId14"/>
    <p:sldId id="406" r:id="rId15"/>
    <p:sldId id="407" r:id="rId16"/>
    <p:sldId id="408" r:id="rId17"/>
    <p:sldId id="384" r:id="rId18"/>
    <p:sldId id="385" r:id="rId19"/>
    <p:sldId id="386" r:id="rId20"/>
    <p:sldId id="387" r:id="rId21"/>
    <p:sldId id="388" r:id="rId22"/>
    <p:sldId id="389" r:id="rId23"/>
    <p:sldId id="409" r:id="rId24"/>
    <p:sldId id="410" r:id="rId25"/>
    <p:sldId id="411" r:id="rId26"/>
    <p:sldId id="412" r:id="rId27"/>
    <p:sldId id="413" r:id="rId28"/>
    <p:sldId id="414" r:id="rId29"/>
    <p:sldId id="416" r:id="rId30"/>
  </p:sldIdLst>
  <p:sldSz cx="9144000" cy="6858000" type="screen4x3"/>
  <p:notesSz cx="6950075" cy="9236075"/>
  <p:defaultTextStyle>
    <a:defPPr>
      <a:defRPr lang="ru-RU"/>
    </a:defPPr>
    <a:lvl1pPr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8BF11D-70EE-4B1A-9791-1DD230BD9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67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Click to edit Master text styles</a:t>
            </a:r>
          </a:p>
          <a:p>
            <a:pPr lvl="1"/>
            <a:r>
              <a:rPr lang="ru-RU" altLang="en-US" noProof="0" smtClean="0"/>
              <a:t>Second level</a:t>
            </a:r>
          </a:p>
          <a:p>
            <a:pPr lvl="2"/>
            <a:r>
              <a:rPr lang="ru-RU" altLang="en-US" noProof="0" smtClean="0"/>
              <a:t>Third level</a:t>
            </a:r>
          </a:p>
          <a:p>
            <a:pPr lvl="3"/>
            <a:r>
              <a:rPr lang="ru-RU" altLang="en-US" noProof="0" smtClean="0"/>
              <a:t>Fourth level</a:t>
            </a:r>
          </a:p>
          <a:p>
            <a:pPr lvl="4"/>
            <a:r>
              <a:rPr lang="ru-RU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E6DDF0-1D55-4C73-9775-6A02CCEAA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D18813-C8B5-4736-9C11-D2495785462A}" type="slidenum">
              <a:rPr lang="ru-RU" altLang="en-US" smtClean="0"/>
              <a:pPr eaLnBrk="1" hangingPunct="1"/>
              <a:t>1</a:t>
            </a:fld>
            <a:endParaRPr lang="ru-RU" alt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88" indent="-288925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700" indent="-230188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9250" indent="-231775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1213" indent="-231775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6E1B88-597B-41B4-95E5-96808C4FDEF2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 lIns="92492" tIns="46246" rIns="92492" bIns="46246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443" indent="-287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893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797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702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708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713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719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24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58066B4-364A-4BE8-B589-361E4041CB6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443" indent="-287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893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797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702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708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713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719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24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A00EA21-504F-4336-AED0-82775EDF60F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/>
              <a:pPr algn="r" eaLnBrk="1" hangingPunct="1"/>
              <a:t>29</a:t>
            </a:fld>
            <a:endParaRPr lang="ru-RU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8037" cy="34639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2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2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1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1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19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53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8534400" y="6400800"/>
            <a:ext cx="438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fld id="{B5975DE6-0631-4050-86C7-0154B6BBE92B}" type="slidenum">
              <a:rPr lang="ru-RU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smtClean="0">
              <a:solidFill>
                <a:schemeClr val="tx1"/>
              </a:solidFill>
              <a:latin typeface="AvantGarde"/>
            </a:endParaRPr>
          </a:p>
        </p:txBody>
      </p:sp>
      <p:sp>
        <p:nvSpPr>
          <p:cNvPr id="1042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61" y="6076078"/>
            <a:ext cx="1219200" cy="6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</a:rPr>
              <a:t>10/02/2012</a:t>
            </a:r>
          </a:p>
        </p:txBody>
      </p:sp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</a:rPr>
              <a:t>Slide </a:t>
            </a:r>
            <a:fld id="{4E4CB20B-3A57-4F53-9623-C163FA27A206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1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2307"/>
            <a:ext cx="1981200" cy="98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ndrea.koch\Desktop\ncem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82769"/>
            <a:ext cx="1202306" cy="12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63917" y="1815524"/>
            <a:ext cx="44257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2F549D"/>
                </a:solidFill>
              </a:rPr>
              <a:t>Ratio, Burden, Admittance Testing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Tom Lawton</a:t>
            </a:r>
            <a:r>
              <a:rPr lang="en-US" altLang="en-US" sz="2400" dirty="0" smtClean="0">
                <a:solidFill>
                  <a:schemeClr val="bg1"/>
                </a:solidFill>
              </a:rPr>
              <a:t>, 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Advanced Session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Wednesday, June 27, 2018 at 10:30 a.m.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CT’s Ratio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For instance, a CT with a 400:5 ratio will produce 5A on the secondary, when 400A are applied to the primary.</a:t>
            </a:r>
          </a:p>
        </p:txBody>
      </p:sp>
      <p:pic>
        <p:nvPicPr>
          <p:cNvPr id="9220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</a:rPr>
              <a:t>Faceplate Specifications</a:t>
            </a:r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676400" y="4416425"/>
            <a:ext cx="914400" cy="5334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162800" y="3193709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Thermalfactor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Down Arrow 1"/>
          <p:cNvSpPr/>
          <p:nvPr/>
        </p:nvSpPr>
        <p:spPr bwMode="auto">
          <a:xfrm rot="4746480">
            <a:off x="4917440" y="1905842"/>
            <a:ext cx="208074" cy="463156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CT’s – Functions and Terminology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8153400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Thermal Rating factor</a:t>
            </a:r>
          </a:p>
          <a:p>
            <a:pPr algn="ctr" eaLnBrk="1" hangingPunct="1"/>
            <a:endParaRPr lang="en-US" altLang="en-US" sz="2800" dirty="0" smtClean="0"/>
          </a:p>
          <a:p>
            <a:pPr algn="ctr" eaLnBrk="1" hangingPunct="1"/>
            <a:r>
              <a:rPr lang="en-US" altLang="en-US" sz="2800" dirty="0" smtClean="0"/>
              <a:t>A </a:t>
            </a:r>
            <a:r>
              <a:rPr lang="en-US" altLang="en-US" sz="2800" dirty="0"/>
              <a:t>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2800" dirty="0"/>
              <a:t>For instance, a RF of 4.0 at 30</a:t>
            </a:r>
            <a:r>
              <a:rPr lang="en-US" altLang="en-US" sz="2800" dirty="0">
                <a:cs typeface="Arial" pitchFamily="34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Faceplate Specifications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4273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0999" y="2052044"/>
            <a:ext cx="838200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7" y="3523716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185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</a:rPr>
              <a:t>Faceplate Specifications</a:t>
            </a: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2313062" y="4563586"/>
            <a:ext cx="1828800" cy="4572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0" y="4075540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BurdenRating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</a:rPr>
              <a:t>Burden Rating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8121" y="2057400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 burden range, present in the secondary circuit, that the manufacturer will guarantee their CT’s will still accurately function, in regards to the ratio specification.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55" y="2665323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Ratio Testing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57200" y="1367135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Ratio of Primary Current to Secondary Current</a:t>
            </a:r>
          </a:p>
        </p:txBody>
      </p:sp>
      <p:pic>
        <p:nvPicPr>
          <p:cNvPr id="15366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1981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5368" name="Picture 10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SOURCE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LOAD</a:t>
            </a: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V="1">
            <a:off x="2971800" y="2057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 flipV="1">
            <a:off x="3124200" y="2057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Text Box 25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6248400" y="307648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15388" name="Picture 30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3987592"/>
            <a:ext cx="3569687" cy="143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1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 Box 32"/>
          <p:cNvSpPr txBox="1">
            <a:spLocks noChangeArrowheads="1"/>
          </p:cNvSpPr>
          <p:nvPr/>
        </p:nvSpPr>
        <p:spPr bwMode="auto">
          <a:xfrm>
            <a:off x="457200" y="51054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sp>
        <p:nvSpPr>
          <p:cNvPr id="15391" name="AutoShape 33"/>
          <p:cNvSpPr>
            <a:spLocks noChangeArrowheads="1"/>
          </p:cNvSpPr>
          <p:nvPr/>
        </p:nvSpPr>
        <p:spPr bwMode="auto">
          <a:xfrm rot="6382513">
            <a:off x="965200" y="42164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2" name="AutoShape 34"/>
          <p:cNvSpPr>
            <a:spLocks noChangeArrowheads="1"/>
          </p:cNvSpPr>
          <p:nvPr/>
        </p:nvSpPr>
        <p:spPr bwMode="auto">
          <a:xfrm rot="9410818">
            <a:off x="2304775" y="4851112"/>
            <a:ext cx="779961" cy="360509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176262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pic>
        <p:nvPicPr>
          <p:cNvPr id="1638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1639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34"/>
          <p:cNvSpPr txBox="1">
            <a:spLocks noChangeArrowheads="1"/>
          </p:cNvSpPr>
          <p:nvPr/>
        </p:nvSpPr>
        <p:spPr bwMode="auto">
          <a:xfrm>
            <a:off x="44958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CT’s must be able to maintain an accurate ratio with burden on the secondary.</a:t>
            </a:r>
          </a:p>
        </p:txBody>
      </p:sp>
      <p:pic>
        <p:nvPicPr>
          <p:cNvPr id="1639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4243" y="152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1741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3434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CT’s must be able to maintain an accurate ratio with burden on the secondary.</a:t>
            </a:r>
          </a:p>
        </p:txBody>
      </p:sp>
      <p:pic>
        <p:nvPicPr>
          <p:cNvPr id="17421" name="Picture 14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5042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3505200" y="24384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Example Burden Spec:</a:t>
            </a:r>
          </a:p>
          <a:p>
            <a:pPr algn="ctr" eaLnBrk="1" hangingPunct="1"/>
            <a:r>
              <a:rPr lang="en-US" altLang="en-US" sz="3600"/>
              <a:t>0.3% @ B0.1, B0.2, B0.5</a:t>
            </a:r>
          </a:p>
          <a:p>
            <a:pPr algn="ctr" eaLnBrk="1" hangingPunct="1"/>
            <a:r>
              <a:rPr lang="en-US" altLang="en-US" sz="2400"/>
              <a:t>or</a:t>
            </a:r>
          </a:p>
          <a:p>
            <a:pPr algn="ctr" eaLnBrk="1" hangingPunct="1"/>
            <a:r>
              <a:rPr lang="en-US" altLang="en-US" sz="240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1843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Oval 16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AutoShape 17"/>
          <p:cNvSpPr>
            <a:spLocks noChangeArrowheads="1"/>
          </p:cNvSpPr>
          <p:nvPr/>
        </p:nvSpPr>
        <p:spPr bwMode="auto">
          <a:xfrm rot="-2756168">
            <a:off x="-158750" y="2855913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848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</a:rPr>
              <a:t>Agenda – Advanced Session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457200" y="1621685"/>
            <a:ext cx="82296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dirty="0" smtClean="0"/>
              <a:t>What </a:t>
            </a:r>
            <a:r>
              <a:rPr lang="en-US" altLang="en-US" sz="2000" dirty="0"/>
              <a:t>we will not </a:t>
            </a:r>
            <a:r>
              <a:rPr lang="en-US" altLang="en-US" sz="2000" dirty="0" smtClean="0"/>
              <a:t>cover!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Very Basics: meter forms and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self-contained vs. transformer rated </a:t>
            </a:r>
          </a:p>
          <a:p>
            <a:pPr eaLnBrk="1" hangingPunct="1"/>
            <a:r>
              <a:rPr lang="en-US" altLang="en-US" sz="2000" dirty="0" smtClean="0"/>
              <a:t>What we will cover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CT </a:t>
            </a:r>
            <a:r>
              <a:rPr lang="en-US" altLang="en-US" sz="2000" dirty="0"/>
              <a:t>Functionality Basics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Faceplate:</a:t>
            </a:r>
          </a:p>
          <a:p>
            <a:pPr marL="14859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Terminology and Specifications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Ratio </a:t>
            </a:r>
            <a:r>
              <a:rPr lang="en-US" altLang="en-US" sz="2000" dirty="0"/>
              <a:t>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Burden </a:t>
            </a:r>
            <a:r>
              <a:rPr lang="en-US" altLang="en-US" sz="2000" dirty="0"/>
              <a:t>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Admittance </a:t>
            </a:r>
            <a:r>
              <a:rPr lang="en-US" altLang="en-US" sz="2000" dirty="0"/>
              <a:t>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Demag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Functions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Roundtable</a:t>
            </a:r>
            <a:r>
              <a:rPr lang="en-US" altLang="en-US" sz="2000" dirty="0"/>
              <a:t>: What you do and why?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0999" y="1527240"/>
            <a:ext cx="838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505200" y="2438400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1946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 rot="-2756168">
            <a:off x="-158750" y="2855913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graphicFrame>
        <p:nvGraphicFramePr>
          <p:cNvPr id="20483" name="Object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2135207"/>
              </p:ext>
            </p:extLst>
          </p:nvPr>
        </p:nvGraphicFramePr>
        <p:xfrm>
          <a:off x="533400" y="3276600"/>
          <a:ext cx="38290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Chart" r:id="rId3" imgW="3829111" imgH="2619435" progId="Excel.Chart.8">
                  <p:embed/>
                </p:oleObj>
              </mc:Choice>
              <mc:Fallback>
                <p:oleObj name="Chart" r:id="rId3" imgW="3829111" imgH="2619435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8290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392" name="Group 1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3604554"/>
              </p:ext>
            </p:extLst>
          </p:nvPr>
        </p:nvGraphicFramePr>
        <p:xfrm>
          <a:off x="4572000" y="3581400"/>
          <a:ext cx="2819400" cy="2697165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454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57045" y="23622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graphicFrame>
        <p:nvGraphicFramePr>
          <p:cNvPr id="21507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416175"/>
          <a:ext cx="4037013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Chart" r:id="rId3" imgW="5886331" imgH="4219602" progId="Excel.Chart.8">
                  <p:embed/>
                </p:oleObj>
              </mc:Choice>
              <mc:Fallback>
                <p:oleObj name="Chart" r:id="rId3" imgW="5886331" imgH="4219602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16175"/>
                        <a:ext cx="4037013" cy="289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Group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647953"/>
              </p:ext>
            </p:extLst>
          </p:nvPr>
        </p:nvGraphicFramePr>
        <p:xfrm>
          <a:off x="4702679" y="3429000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-76200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48200" y="22098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33400" y="5257800"/>
            <a:ext cx="3962400" cy="12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At 0.5Ohms of Burden</a:t>
            </a:r>
          </a:p>
          <a:p>
            <a:pPr algn="ctr" eaLnBrk="1" hangingPunct="1"/>
            <a:r>
              <a:rPr lang="en-US" altLang="en-US" dirty="0"/>
              <a:t>the secondary current is still at 4.990A – Less than 0.3% change – Good CT!</a:t>
            </a:r>
          </a:p>
        </p:txBody>
      </p:sp>
      <p:sp>
        <p:nvSpPr>
          <p:cNvPr id="21511" name="AutoShape 11"/>
          <p:cNvSpPr>
            <a:spLocks noChangeArrowheads="1"/>
          </p:cNvSpPr>
          <p:nvPr/>
        </p:nvSpPr>
        <p:spPr bwMode="auto">
          <a:xfrm rot="18547356">
            <a:off x="2430095" y="3486383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Admittance Testing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8305800" cy="416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What is Admittance?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testing measures the overall “health” of the secondary loop of the CT.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Measured in units of </a:t>
            </a:r>
            <a:r>
              <a:rPr lang="en-US" altLang="en-US" sz="2400" dirty="0" err="1"/>
              <a:t>MiliSiemens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mS</a:t>
            </a:r>
            <a:r>
              <a:rPr lang="en-US" altLang="en-US" sz="2400" dirty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is the inverse of impedance.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Impedance is the opposition to current.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Therefore, admittance testing measures the overall “health” of the secondary loop of the CT.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Admittance Testing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229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resulting current is measured.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voltage of the initial signal is known.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Admittance Testing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3058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 results are not immediately </a:t>
            </a:r>
            <a:r>
              <a:rPr lang="en-US" altLang="en-US" sz="2800" dirty="0" smtClean="0"/>
              <a:t>intuitive.</a:t>
            </a: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Some analysis and interpretation is need.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What do all these </a:t>
            </a:r>
            <a:r>
              <a:rPr lang="en-US" altLang="en-US" sz="2800" dirty="0" err="1"/>
              <a:t>mS</a:t>
            </a:r>
            <a:r>
              <a:rPr lang="en-US" altLang="en-US" sz="2800" dirty="0"/>
              <a:t> values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Admittance Testing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Three phase process is recommended.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De-</a:t>
            </a:r>
            <a:r>
              <a:rPr lang="en-US" altLang="en-US" b="1" dirty="0" err="1" smtClean="0">
                <a:solidFill>
                  <a:schemeClr val="bg1"/>
                </a:solidFill>
              </a:rPr>
              <a:t>magnitization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8305800" cy="44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CT’s can become </a:t>
            </a:r>
            <a:r>
              <a:rPr lang="en-US" altLang="en-US" sz="2000" dirty="0" err="1"/>
              <a:t>magnitized</a:t>
            </a:r>
            <a:r>
              <a:rPr lang="en-US" altLang="en-US" sz="2000" dirty="0"/>
              <a:t>, due to a number of reasons, including leaving the shorting clip open, near lightning strikes, and harmonic content.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can be </a:t>
            </a:r>
            <a:r>
              <a:rPr lang="en-US" altLang="en-US" sz="2000" dirty="0" err="1"/>
              <a:t>demagnitized</a:t>
            </a:r>
            <a:r>
              <a:rPr lang="en-US" altLang="en-US" sz="2000" dirty="0"/>
              <a:t> by slowly and smoothly increasing the secondary resistance until saturation occurs, and then slowly and smoothly decreasing the secondary resistance.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A resistance that will cause a secondary current reduction of 65% to 75% will typically put the CT into saturation.</a:t>
            </a:r>
          </a:p>
          <a:p>
            <a:pPr algn="ctr" eaLnBrk="1" hangingPunct="1"/>
            <a:endParaRPr lang="en-US" altLang="en-US" sz="2600" dirty="0"/>
          </a:p>
          <a:p>
            <a:pPr algn="ctr" eaLnBrk="1" hangingPunct="1"/>
            <a:r>
              <a:rPr lang="en-US" altLang="en-US" sz="1200" dirty="0"/>
              <a:t>*Some information has been taken from Radian Research’s Application Note 1109A: Admittance Testing Verifies CT Testing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Roundtable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What CT testing is executed at your utility?</a:t>
            </a:r>
          </a:p>
          <a:p>
            <a:pPr algn="ctr" eaLnBrk="1" hangingPunct="1"/>
            <a:r>
              <a:rPr lang="en-US" altLang="en-US" sz="2800" dirty="0"/>
              <a:t>Do you test CT’s?</a:t>
            </a:r>
          </a:p>
          <a:p>
            <a:pPr algn="ctr" eaLnBrk="1" hangingPunct="1"/>
            <a:r>
              <a:rPr lang="en-US" altLang="en-US" sz="2800" dirty="0"/>
              <a:t>Do you choose not to?</a:t>
            </a:r>
          </a:p>
          <a:p>
            <a:pPr algn="ctr" eaLnBrk="1" hangingPunct="1"/>
            <a:r>
              <a:rPr lang="en-US" altLang="en-US" sz="2800" dirty="0"/>
              <a:t>What method(s) do you use?</a:t>
            </a:r>
          </a:p>
          <a:p>
            <a:pPr algn="ctr" eaLnBrk="1" hangingPunct="1"/>
            <a:r>
              <a:rPr lang="en-US" altLang="en-US" sz="4400" dirty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304800"/>
            <a:ext cx="77724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205877" y="2057400"/>
            <a:ext cx="6553200" cy="36640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0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215-785-2338</a:t>
            </a:r>
          </a:p>
          <a:p>
            <a:pPr algn="ctr" eaLnBrk="1" hangingPunct="1">
              <a:buFontTx/>
              <a:buNone/>
            </a:pPr>
            <a: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 site: </a:t>
            </a:r>
            <a:r>
              <a:rPr lang="en-US" altLang="en-US" sz="2000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www.tescometering.com</a:t>
            </a:r>
            <a:endParaRPr lang="en-US" altLang="en-US" sz="2000" kern="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kern="0" dirty="0" smtClean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848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What is a CT? a PT?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04914" y="1752600"/>
            <a:ext cx="482908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“A </a:t>
            </a:r>
            <a:r>
              <a:rPr lang="en-US" altLang="en-US" b="1" dirty="0"/>
              <a:t>current transformer</a:t>
            </a:r>
            <a:r>
              <a:rPr lang="en-US" altLang="en-US" dirty="0"/>
              <a:t> (</a:t>
            </a:r>
            <a:r>
              <a:rPr lang="en-US" altLang="en-US" b="1" dirty="0"/>
              <a:t>CT</a:t>
            </a:r>
            <a:r>
              <a:rPr lang="en-US" altLang="en-US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b="1" dirty="0"/>
              <a:t>instrument transformers</a:t>
            </a:r>
            <a:r>
              <a:rPr lang="en-US" altLang="en-US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dirty="0">
                <a:hlinkClick r:id="rId2" tooltip="Protective relay"/>
              </a:rPr>
              <a:t>protective relays</a:t>
            </a:r>
            <a:r>
              <a:rPr lang="en-US" altLang="en-US" dirty="0"/>
              <a:t> in the </a:t>
            </a:r>
            <a:r>
              <a:rPr lang="en-US" altLang="en-US" dirty="0">
                <a:hlinkClick r:id="rId3" tooltip="Electrical power industry"/>
              </a:rPr>
              <a:t>electrical power industry</a:t>
            </a:r>
            <a:r>
              <a:rPr lang="en-US" altLang="en-US" dirty="0"/>
              <a:t>.” - Wikipedia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67441"/>
            <a:ext cx="197326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84" y="3429000"/>
            <a:ext cx="14652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0" y="4343400"/>
            <a:ext cx="18571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267200" cy="44196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smtClean="0"/>
              <a:t>Accuracy Testing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smtClean="0"/>
              <a:t>Meter Communications Performance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smtClean="0"/>
              <a:t>Software &amp; Firmware Verification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smtClean="0"/>
              <a:t>Setting Verification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smtClean="0"/>
              <a:t>Functional Testing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smtClean="0"/>
              <a:t>Disconnect/Reconnect Functionality</a:t>
            </a:r>
            <a:br>
              <a:rPr lang="en-US" altLang="en-US" sz="1800" smtClean="0"/>
            </a:br>
            <a:r>
              <a:rPr lang="en-US" altLang="en-US" sz="1800" smtClean="0"/>
              <a:t>and as left setting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smtClean="0"/>
              <a:t>Ratio and accuracy testing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smtClean="0"/>
              <a:t>Polarity checking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smtClean="0"/>
              <a:t>Accuracy class determination</a:t>
            </a: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chemeClr val="bg1"/>
                </a:solidFill>
              </a:rPr>
              <a:t>Shop Testing</a:t>
            </a:r>
            <a:r>
              <a:rPr lang="en-US" altLang="en-US" sz="4000" smtClean="0"/>
              <a:t> </a:t>
            </a:r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00000"/>
              </a:spcAft>
              <a:buFontTx/>
              <a:buNone/>
            </a:pPr>
            <a:r>
              <a:rPr lang="en-US" altLang="en-US" sz="1500" smtClean="0"/>
              <a:t>Slide </a:t>
            </a:r>
            <a:fld id="{A8AF00D7-5169-43AC-9487-EC251049DB3A}" type="slidenum">
              <a:rPr lang="en-US" altLang="en-US" sz="1500" smtClean="0"/>
              <a:pPr eaLnBrk="1" hangingPunct="1">
                <a:spcBef>
                  <a:spcPct val="0"/>
                </a:spcBef>
                <a:spcAft>
                  <a:spcPct val="100000"/>
                </a:spcAft>
                <a:buFontTx/>
                <a:buNone/>
              </a:pPr>
              <a:t>4</a:t>
            </a:fld>
            <a:endParaRPr lang="en-US" altLang="en-US" sz="1500" smtClean="0"/>
          </a:p>
        </p:txBody>
      </p:sp>
      <p:pic>
        <p:nvPicPr>
          <p:cNvPr id="36869" name="Picture 6" descr="C:\Users\Tom\AppData\Local\Microsoft\Windows\Temporary Internet Files\Content.Outlook\VJYZ37TD\MQB-12D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40" y="1676400"/>
            <a:ext cx="195367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1981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233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chemeClr val="bg1"/>
                </a:solidFill>
              </a:rPr>
              <a:t>Shop Testing Programs</a:t>
            </a:r>
            <a:r>
              <a:rPr lang="en-US" altLang="en-US" sz="400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100% of all Transformers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If not possible then sample testing of all and 100% of all those over a certain size for CT’s and all VT’s (generally not a large volume)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Transformer testing should include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Ratio and accuracy testing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Polarity checking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Accuracy class determination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100% of all transformer rated meters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If not possible then sample testing of all transformer rated meters and 100% of all those going into a certain size service and over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Meter testing should include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Software &amp; Firmware Verification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Setting Verification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Functional Testing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Disconnect/Reconnect Functionality</a:t>
            </a:r>
            <a:br>
              <a:rPr lang="en-US" altLang="en-US" sz="1400" dirty="0"/>
            </a:br>
            <a:r>
              <a:rPr lang="en-US" altLang="en-US" sz="1400" dirty="0"/>
              <a:t>and as left 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771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What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is a CT?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33400" y="40386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Equivalent Circuit w/ losses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1145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5867400" y="29718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Conceptual Picture of a CT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381000" y="4495800"/>
            <a:ext cx="8305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As current is applied in the primary, it produces a magnetic flux in the core. This flux flows through the core and induces a current in the secondary windings and circuit that is proportional to the number of turns.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Example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6149" name="Text Box 26"/>
          <p:cNvSpPr txBox="1">
            <a:spLocks noChangeArrowheads="1"/>
          </p:cNvSpPr>
          <p:nvPr/>
        </p:nvSpPr>
        <p:spPr bwMode="auto">
          <a:xfrm>
            <a:off x="109315" y="4414391"/>
            <a:ext cx="28008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6150" name="Picture 27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pic>
        <p:nvPicPr>
          <p:cNvPr id="6152" name="Picture 2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30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31"/>
          <p:cNvSpPr>
            <a:spLocks noChangeShapeType="1"/>
          </p:cNvSpPr>
          <p:nvPr/>
        </p:nvSpPr>
        <p:spPr bwMode="auto">
          <a:xfrm>
            <a:off x="457200" y="2895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32"/>
          <p:cNvSpPr>
            <a:spLocks noChangeShapeType="1"/>
          </p:cNvSpPr>
          <p:nvPr/>
        </p:nvSpPr>
        <p:spPr bwMode="auto">
          <a:xfrm>
            <a:off x="457200" y="3429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PHASE A</a:t>
            </a:r>
          </a:p>
        </p:txBody>
      </p:sp>
      <p:sp>
        <p:nvSpPr>
          <p:cNvPr id="6157" name="Text Box 34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SOURCE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PHASE C</a:t>
            </a:r>
          </a:p>
        </p:txBody>
      </p:sp>
      <p:sp>
        <p:nvSpPr>
          <p:cNvPr id="6159" name="Text Box 36"/>
          <p:cNvSpPr txBox="1">
            <a:spLocks noChangeArrowheads="1"/>
          </p:cNvSpPr>
          <p:nvPr/>
        </p:nvSpPr>
        <p:spPr bwMode="auto">
          <a:xfrm>
            <a:off x="0" y="2514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PHASE B</a:t>
            </a:r>
          </a:p>
        </p:txBody>
      </p:sp>
      <p:sp>
        <p:nvSpPr>
          <p:cNvPr id="6160" name="Text Box 37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LOAD</a:t>
            </a:r>
          </a:p>
        </p:txBody>
      </p:sp>
      <p:sp>
        <p:nvSpPr>
          <p:cNvPr id="6161" name="Line 38"/>
          <p:cNvSpPr>
            <a:spLocks noChangeShapeType="1"/>
          </p:cNvSpPr>
          <p:nvPr/>
        </p:nvSpPr>
        <p:spPr bwMode="auto">
          <a:xfrm flipV="1">
            <a:off x="2971800" y="19812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39"/>
          <p:cNvSpPr>
            <a:spLocks noChangeShapeType="1"/>
          </p:cNvSpPr>
          <p:nvPr/>
        </p:nvSpPr>
        <p:spPr bwMode="auto">
          <a:xfrm flipV="1">
            <a:off x="3124200" y="1981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40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41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43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44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45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46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47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Text Box 48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6172" name="Text Box 49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6173" name="Text Box 50"/>
          <p:cNvSpPr txBox="1">
            <a:spLocks noChangeArrowheads="1"/>
          </p:cNvSpPr>
          <p:nvPr/>
        </p:nvSpPr>
        <p:spPr bwMode="auto">
          <a:xfrm>
            <a:off x="6019800" y="3048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400A</a:t>
            </a:r>
          </a:p>
        </p:txBody>
      </p:sp>
      <p:sp>
        <p:nvSpPr>
          <p:cNvPr id="6174" name="Text Box 51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  <p:sp>
        <p:nvSpPr>
          <p:cNvPr id="6175" name="Text Box 52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1"/>
            <a:ext cx="6287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Faceplate 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</a:rPr>
              <a:t>Faceplate Specifications</a:t>
            </a:r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5334000" y="2852871"/>
            <a:ext cx="1828800" cy="9906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315200" y="3027496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1146</Words>
  <Application>Microsoft Office PowerPoint</Application>
  <PresentationFormat>On-screen Show (4:3)</PresentationFormat>
  <Paragraphs>223</Paragraphs>
  <Slides>29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AvantGarde</vt:lpstr>
      <vt:lpstr>1_Default Design</vt:lpstr>
      <vt:lpstr>Chart</vt:lpstr>
      <vt:lpstr>PowerPoint Presentation</vt:lpstr>
      <vt:lpstr>Agenda – Advanced Session</vt:lpstr>
      <vt:lpstr>What is a CT? a PT?</vt:lpstr>
      <vt:lpstr>Shop Testing </vt:lpstr>
      <vt:lpstr>Shop Testing Programs </vt:lpstr>
      <vt:lpstr>What is a CT?</vt:lpstr>
      <vt:lpstr>Example Application</vt:lpstr>
      <vt:lpstr>Faceplate Specifications</vt:lpstr>
      <vt:lpstr>PowerPoint Presentation</vt:lpstr>
      <vt:lpstr>CT’s Ratio</vt:lpstr>
      <vt:lpstr>PowerPoint Presentation</vt:lpstr>
      <vt:lpstr>CT’s – Functions and Terminology</vt:lpstr>
      <vt:lpstr>Faceplate Specifications</vt:lpstr>
      <vt:lpstr>PowerPoint Presentation</vt:lpstr>
      <vt:lpstr>PowerPoint Presentation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Admittance Testing</vt:lpstr>
      <vt:lpstr>Admittance Testing</vt:lpstr>
      <vt:lpstr>Admittance Testing</vt:lpstr>
      <vt:lpstr>Admittance Testing</vt:lpstr>
      <vt:lpstr>De-magnitization</vt:lpstr>
      <vt:lpstr>Roundtable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Andrea Koch</cp:lastModifiedBy>
  <cp:revision>75</cp:revision>
  <cp:lastPrinted>2004-05-03T19:12:21Z</cp:lastPrinted>
  <dcterms:created xsi:type="dcterms:W3CDTF">2004-03-09T01:40:14Z</dcterms:created>
  <dcterms:modified xsi:type="dcterms:W3CDTF">2018-06-27T14:10:18Z</dcterms:modified>
</cp:coreProperties>
</file>