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handoutMasterIdLst>
    <p:handoutMasterId r:id="rId30"/>
  </p:handoutMasterIdLst>
  <p:sldIdLst>
    <p:sldId id="372" r:id="rId2"/>
    <p:sldId id="356" r:id="rId3"/>
    <p:sldId id="343" r:id="rId4"/>
    <p:sldId id="383" r:id="rId5"/>
    <p:sldId id="363" r:id="rId6"/>
    <p:sldId id="381" r:id="rId7"/>
    <p:sldId id="382" r:id="rId8"/>
    <p:sldId id="384" r:id="rId9"/>
    <p:sldId id="359" r:id="rId10"/>
    <p:sldId id="360" r:id="rId11"/>
    <p:sldId id="329" r:id="rId12"/>
    <p:sldId id="330" r:id="rId13"/>
    <p:sldId id="284" r:id="rId14"/>
    <p:sldId id="334" r:id="rId15"/>
    <p:sldId id="385" r:id="rId16"/>
    <p:sldId id="364" r:id="rId17"/>
    <p:sldId id="376" r:id="rId18"/>
    <p:sldId id="377" r:id="rId19"/>
    <p:sldId id="378" r:id="rId20"/>
    <p:sldId id="379" r:id="rId21"/>
    <p:sldId id="369" r:id="rId22"/>
    <p:sldId id="366" r:id="rId23"/>
    <p:sldId id="300" r:id="rId24"/>
    <p:sldId id="375" r:id="rId25"/>
    <p:sldId id="370" r:id="rId26"/>
    <p:sldId id="380" r:id="rId27"/>
    <p:sldId id="387" r:id="rId28"/>
  </p:sldIdLst>
  <p:sldSz cx="9144000" cy="6858000" type="screen4x3"/>
  <p:notesSz cx="6950075" cy="9236075"/>
  <p:embeddedFontLst>
    <p:embeddedFont>
      <p:font typeface="ＭＳ Ｐゴシック" panose="020B0600070205080204" pitchFamily="34" charset="-128"/>
      <p:regular r:id="rId31"/>
    </p:embeddedFont>
    <p:embeddedFont>
      <p:font typeface="Calibri" panose="020F0502020204030204" pitchFamily="34" charset="0"/>
      <p:regular r:id="rId32"/>
      <p:bold r:id="rId33"/>
      <p:italic r:id="rId34"/>
      <p:boldItalic r:id="rId35"/>
    </p:embeddedFont>
  </p:embeddedFontLst>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090" autoAdjust="0"/>
  </p:normalViewPr>
  <p:slideViewPr>
    <p:cSldViewPr>
      <p:cViewPr varScale="1">
        <p:scale>
          <a:sx n="73" d="100"/>
          <a:sy n="73" d="100"/>
        </p:scale>
        <p:origin x="-142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smtClean="0"/>
              <a:t>Click to edit Master text styles</a:t>
            </a:r>
          </a:p>
          <a:p>
            <a:pPr lvl="1"/>
            <a:r>
              <a:rPr lang="ru-RU" altLang="en-US" noProof="0" smtClean="0"/>
              <a:t>Second level</a:t>
            </a:r>
          </a:p>
          <a:p>
            <a:pPr lvl="2"/>
            <a:r>
              <a:rPr lang="ru-RU" altLang="en-US" noProof="0" smtClean="0"/>
              <a:t>Third level</a:t>
            </a:r>
          </a:p>
          <a:p>
            <a:pPr lvl="3"/>
            <a:r>
              <a:rPr lang="ru-RU" altLang="en-US" noProof="0" smtClean="0"/>
              <a:t>Fourth level</a:t>
            </a:r>
          </a:p>
          <a:p>
            <a:pPr lvl="4"/>
            <a:r>
              <a:rPr lang="ru-RU" altLang="en-US" noProof="0" smtClean="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smtClean="0"/>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9</a:t>
            </a:fld>
            <a:endParaRPr lang="ru-RU" altLang="en-US" smtClean="0"/>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smtClean="0"/>
              <a:t>UMPIRE is a </a:t>
            </a:r>
          </a:p>
          <a:p>
            <a:pPr eaLnBrk="1" hangingPunct="1"/>
            <a:r>
              <a:rPr lang="en-US" altLang="en-US" smtClean="0"/>
              <a:t>Universal Meter Programming and Reading System</a:t>
            </a:r>
          </a:p>
          <a:p>
            <a:pPr eaLnBrk="1" hangingPunct="1"/>
            <a:endParaRPr lang="en-US" altLang="en-US" smtClean="0"/>
          </a:p>
          <a:p>
            <a:pPr eaLnBrk="1" hangingPunct="1"/>
            <a:r>
              <a:rPr lang="en-US" altLang="en-US" smtClean="0"/>
              <a:t>It reads all meters and recorders</a:t>
            </a:r>
          </a:p>
          <a:p>
            <a:pPr eaLnBrk="1" hangingPunct="1"/>
            <a:endParaRPr lang="en-US" altLang="en-US" smtClean="0"/>
          </a:p>
          <a:p>
            <a:pPr eaLnBrk="1" hangingPunct="1"/>
            <a:r>
              <a:rPr lang="en-US" altLang="en-US" smtClean="0"/>
              <a:t>It can control all manufactures software</a:t>
            </a:r>
          </a:p>
          <a:p>
            <a:pPr eaLnBrk="1" hangingPunct="1"/>
            <a:endParaRPr lang="en-US" altLang="en-US" smtClean="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17</a:t>
            </a:fld>
            <a:endParaRPr lang="ru-RU" altLang="en-US" smtClean="0"/>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smtClean="0"/>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17</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18</a:t>
            </a:fld>
            <a:endParaRPr lang="ru-RU" altLang="en-US" smtClean="0"/>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smtClean="0"/>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18</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19</a:t>
            </a:fld>
            <a:endParaRPr lang="ru-RU" altLang="en-US" smtClean="0"/>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smtClean="0"/>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19</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20</a:t>
            </a:fld>
            <a:endParaRPr lang="ru-RU" altLang="en-US" smtClean="0"/>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smtClean="0"/>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20</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27</a:t>
            </a:fld>
            <a:endParaRPr lang="ru-RU" altLang="en-US" smtClean="0"/>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9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1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69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smtClean="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smtClean="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05561" y="6076078"/>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0.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a:solidFill>
                <a:schemeClr val="tx1"/>
              </a:solidFill>
            </a:endParaRPr>
          </a:p>
        </p:txBody>
      </p:sp>
      <p:sp>
        <p:nvSpPr>
          <p:cNvPr id="2055" name="Text Box 4"/>
          <p:cNvSpPr txBox="1">
            <a:spLocks noChangeArrowheads="1"/>
          </p:cNvSpPr>
          <p:nvPr/>
        </p:nvSpPr>
        <p:spPr bwMode="auto">
          <a:xfrm>
            <a:off x="1576388" y="2084388"/>
            <a:ext cx="6400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a:solidFill>
                  <a:srgbClr val="2F549D"/>
                </a:solidFill>
              </a:rPr>
              <a:t>Meter Testing 101</a:t>
            </a: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87525"/>
            <a:ext cx="24717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813" y="168592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a:t>
            </a:r>
            <a:r>
              <a:rPr lang="en-US" altLang="en-US" sz="2400" dirty="0" smtClean="0">
                <a:solidFill>
                  <a:schemeClr val="bg1"/>
                </a:solidFill>
              </a:rPr>
              <a:t>,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Single Phase Session</a:t>
            </a:r>
          </a:p>
          <a:p>
            <a:pPr algn="r" eaLnBrk="1" hangingPunct="1">
              <a:spcBef>
                <a:spcPct val="0"/>
              </a:spcBef>
              <a:spcAft>
                <a:spcPts val="0"/>
              </a:spcAft>
              <a:buFontTx/>
              <a:buNone/>
            </a:pPr>
            <a:r>
              <a:rPr lang="en-US" altLang="en-US" sz="1600" i="1" dirty="0" smtClean="0">
                <a:solidFill>
                  <a:schemeClr val="bg1"/>
                </a:solidFill>
              </a:rPr>
              <a:t>Tuesday, June 26, 2018 at 1:00 p.m.</a:t>
            </a:r>
            <a:endParaRPr lang="en-US" altLang="en-US" sz="16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153400" cy="1066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Periodic Test Plans</a:t>
            </a:r>
          </a:p>
        </p:txBody>
      </p:sp>
      <p:sp>
        <p:nvSpPr>
          <p:cNvPr id="11267" name="Rectangle 3"/>
          <p:cNvSpPr>
            <a:spLocks noGrp="1" noChangeArrowheads="1"/>
          </p:cNvSpPr>
          <p:nvPr>
            <p:ph type="body" idx="1"/>
          </p:nvPr>
        </p:nvSpPr>
        <p:spPr bwMode="auto">
          <a:xfrm>
            <a:off x="457200" y="1600200"/>
            <a:ext cx="8229600" cy="31273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200" smtClean="0">
                <a:latin typeface="Arial" charset="0"/>
                <a:cs typeface="Arial" charset="0"/>
              </a:rPr>
              <a:t>Periodic</a:t>
            </a:r>
          </a:p>
          <a:p>
            <a:pPr lvl="1" eaLnBrk="1" hangingPunct="1">
              <a:lnSpc>
                <a:spcPct val="90000"/>
              </a:lnSpc>
            </a:pPr>
            <a:r>
              <a:rPr lang="en-US" altLang="en-US" sz="2200" smtClean="0">
                <a:latin typeface="Arial" charset="0"/>
                <a:cs typeface="Arial" charset="0"/>
              </a:rPr>
              <a:t>Varies by State</a:t>
            </a:r>
          </a:p>
          <a:p>
            <a:pPr lvl="1" eaLnBrk="1" hangingPunct="1">
              <a:lnSpc>
                <a:spcPct val="90000"/>
              </a:lnSpc>
            </a:pPr>
            <a:r>
              <a:rPr lang="en-US" altLang="en-US" sz="2200" smtClean="0">
                <a:latin typeface="Arial" charset="0"/>
                <a:cs typeface="Arial" charset="0"/>
              </a:rPr>
              <a:t>Example provided by ANSI C12.1:</a:t>
            </a:r>
          </a:p>
          <a:p>
            <a:pPr lvl="2" eaLnBrk="1" hangingPunct="1">
              <a:lnSpc>
                <a:spcPct val="90000"/>
              </a:lnSpc>
            </a:pPr>
            <a:r>
              <a:rPr lang="en-US" altLang="en-US" sz="2200" smtClean="0">
                <a:latin typeface="Arial" charset="0"/>
                <a:cs typeface="Arial" charset="0"/>
              </a:rPr>
              <a:t>Each Electro Mechanical meter is tested once every 8 years</a:t>
            </a:r>
          </a:p>
          <a:p>
            <a:pPr lvl="2" eaLnBrk="1" hangingPunct="1">
              <a:lnSpc>
                <a:spcPct val="90000"/>
              </a:lnSpc>
            </a:pPr>
            <a:r>
              <a:rPr lang="en-US" altLang="en-US" sz="2200" smtClean="0">
                <a:latin typeface="Arial" charset="0"/>
                <a:cs typeface="Arial" charset="0"/>
              </a:rPr>
              <a:t>All other Meters are tested every 16 years</a:t>
            </a:r>
          </a:p>
          <a:p>
            <a:pPr lvl="2" eaLnBrk="1" hangingPunct="1">
              <a:lnSpc>
                <a:spcPct val="90000"/>
              </a:lnSpc>
            </a:pPr>
            <a:r>
              <a:rPr lang="en-US" altLang="en-US" sz="2200" smtClean="0">
                <a:latin typeface="Arial" charset="0"/>
                <a:cs typeface="Arial" charset="0"/>
              </a:rPr>
              <a:t>Appendix D provides details for other meters &amp; devices</a:t>
            </a:r>
          </a:p>
          <a:p>
            <a:pPr lvl="2" eaLnBrk="1" hangingPunct="1">
              <a:lnSpc>
                <a:spcPct val="90000"/>
              </a:lnSpc>
            </a:pPr>
            <a:r>
              <a:rPr lang="en-US" altLang="en-US" sz="2200" smtClean="0">
                <a:latin typeface="Arial" charset="0"/>
                <a:cs typeface="Arial" charset="0"/>
              </a:rPr>
              <a:t>No guidance for AMI meters</a:t>
            </a:r>
          </a:p>
          <a:p>
            <a:pPr lvl="1" eaLnBrk="1" hangingPunct="1">
              <a:lnSpc>
                <a:spcPct val="90000"/>
              </a:lnSpc>
            </a:pPr>
            <a:r>
              <a:rPr lang="en-US" altLang="en-US" sz="2200" smtClean="0">
                <a:latin typeface="Arial" charset="0"/>
                <a:cs typeface="Arial" charset="0"/>
              </a:rPr>
              <a:t>Generally, average of 12.5% of population tested per year</a:t>
            </a:r>
          </a:p>
        </p:txBody>
      </p:sp>
      <p:grpSp>
        <p:nvGrpSpPr>
          <p:cNvPr id="11268" name="Group 10"/>
          <p:cNvGrpSpPr>
            <a:grpSpLocks/>
          </p:cNvGrpSpPr>
          <p:nvPr/>
        </p:nvGrpSpPr>
        <p:grpSpPr bwMode="auto">
          <a:xfrm>
            <a:off x="2209800" y="495300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8 Years</a:t>
              </a:r>
            </a:p>
          </p:txBody>
        </p:sp>
      </p:grpSp>
      <p:grpSp>
        <p:nvGrpSpPr>
          <p:cNvPr id="11269" name="Group 11"/>
          <p:cNvGrpSpPr>
            <a:grpSpLocks/>
          </p:cNvGrpSpPr>
          <p:nvPr/>
        </p:nvGrpSpPr>
        <p:grpSpPr bwMode="auto">
          <a:xfrm>
            <a:off x="5105400" y="48768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16 Years</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381000"/>
            <a:ext cx="8153400" cy="94456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Statistical Test Plans </a:t>
            </a:r>
            <a:br>
              <a:rPr lang="en-US" altLang="en-US" sz="3200" b="1">
                <a:solidFill>
                  <a:schemeClr val="bg1"/>
                </a:solidFill>
              </a:rPr>
            </a:br>
            <a:r>
              <a:rPr lang="en-US" altLang="en-US" sz="2400" b="1" i="1">
                <a:solidFill>
                  <a:schemeClr val="bg1"/>
                </a:solidFill>
              </a:rPr>
              <a:t>The Best Approach</a:t>
            </a:r>
            <a:endParaRPr lang="ru-RU" altLang="en-US" sz="2400" b="1" i="1">
              <a:solidFill>
                <a:schemeClr val="bg1"/>
              </a:solidFill>
            </a:endParaRPr>
          </a:p>
        </p:txBody>
      </p:sp>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a:latin typeface="Times New Roman" pitchFamily="18" charset="0"/>
              </a:rPr>
              <a:t>ANSI C12.1-2001 Code for Electricity Metering Guidance</a:t>
            </a:r>
            <a:endParaRPr lang="ru-RU" altLang="en-US" sz="2400" b="1">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a:cs typeface="Arial" charset="0"/>
              </a:rPr>
              <a:t>Paragraph 5.1.4.3.3 Statistical sampling plan</a:t>
            </a:r>
          </a:p>
          <a:p>
            <a:pPr algn="l" eaLnBrk="1" hangingPunct="1"/>
            <a:endParaRPr lang="en-US" altLang="en-US">
              <a:cs typeface="Arial" charset="0"/>
            </a:endParaRPr>
          </a:p>
          <a:p>
            <a:pPr algn="l" eaLnBrk="1" hangingPunct="1"/>
            <a:r>
              <a:rPr lang="en-US" altLang="en-US">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a:cs typeface="Arial" charset="0"/>
            </a:endParaRPr>
          </a:p>
          <a:p>
            <a:pPr algn="l" eaLnBrk="1" hangingPunct="1"/>
            <a:r>
              <a:rPr lang="en-US" altLang="en-US" b="1">
                <a:cs typeface="Arial" charset="0"/>
              </a:rPr>
              <a:t>NOTE</a:t>
            </a:r>
            <a:r>
              <a:rPr lang="en-US" altLang="en-US">
                <a:cs typeface="Arial" charset="0"/>
              </a:rPr>
              <a:t> - Examples of statistical sampling plans </a:t>
            </a:r>
            <a:br>
              <a:rPr lang="en-US" altLang="en-US">
                <a:cs typeface="Arial" charset="0"/>
              </a:rPr>
            </a:br>
            <a:r>
              <a:rPr lang="en-US" altLang="en-US">
                <a:cs typeface="Arial" charset="0"/>
              </a:rPr>
              <a:t>can be found in ANSI/ASQC Z1.9, the ANSI </a:t>
            </a:r>
            <a:br>
              <a:rPr lang="en-US" altLang="en-US">
                <a:cs typeface="Arial" charset="0"/>
              </a:rPr>
            </a:br>
            <a:r>
              <a:rPr lang="en-US" altLang="en-US">
                <a:cs typeface="Arial" charset="0"/>
              </a:rPr>
              <a:t>version of MIL-STD-414 and ANSI/ASQC Z1.4,</a:t>
            </a:r>
            <a:br>
              <a:rPr lang="en-US" altLang="en-US">
                <a:cs typeface="Arial" charset="0"/>
              </a:rPr>
            </a:br>
            <a:r>
              <a:rPr lang="en-US" altLang="en-US">
                <a:cs typeface="Arial" charset="0"/>
              </a:rPr>
              <a:t>the ANSI version of MIL-STD-105.</a:t>
            </a:r>
            <a:endParaRPr lang="ru-RU" altLang="en-US">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6"/>
          <p:cNvSpPr txBox="1">
            <a:spLocks noChangeArrowheads="1"/>
          </p:cNvSpPr>
          <p:nvPr/>
        </p:nvSpPr>
        <p:spPr bwMode="auto">
          <a:xfrm>
            <a:off x="685800" y="563563"/>
            <a:ext cx="76962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Why Use a Statistical Testing Plan?</a:t>
            </a:r>
            <a:endParaRPr lang="ru-RU" altLang="en-US" sz="3200" b="1">
              <a:solidFill>
                <a:schemeClr val="bg1"/>
              </a:solidFill>
            </a:endParaRPr>
          </a:p>
        </p:txBody>
      </p:sp>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3316" name="Text Box 1028"/>
          <p:cNvSpPr txBox="1">
            <a:spLocks noChangeArrowheads="1"/>
          </p:cNvSpPr>
          <p:nvPr/>
        </p:nvSpPr>
        <p:spPr bwMode="auto">
          <a:xfrm>
            <a:off x="685800" y="1600200"/>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a:cs typeface="Arial" charset="0"/>
              </a:rPr>
              <a:t>Focuses testing on the proper meters</a:t>
            </a:r>
          </a:p>
          <a:p>
            <a:pPr algn="l" eaLnBrk="1" hangingPunct="1">
              <a:buFontTx/>
              <a:buChar char="•"/>
            </a:pPr>
            <a:r>
              <a:rPr lang="en-US" altLang="en-US" sz="2200">
                <a:cs typeface="Arial" charset="0"/>
              </a:rPr>
              <a:t>Minimizes number of meters to be tested; usually requires less than 30% of what a periodic testing plan requires</a:t>
            </a:r>
          </a:p>
          <a:p>
            <a:pPr algn="l" eaLnBrk="1" hangingPunct="1">
              <a:buFontTx/>
              <a:buChar char="•"/>
            </a:pPr>
            <a:r>
              <a:rPr lang="en-US" altLang="en-US" sz="2200">
                <a:cs typeface="Arial" charset="0"/>
              </a:rPr>
              <a:t>Provides data and analysis tools for use in </a:t>
            </a:r>
          </a:p>
          <a:p>
            <a:pPr algn="l" eaLnBrk="1" hangingPunct="1"/>
            <a:r>
              <a:rPr lang="en-US" altLang="en-US" sz="2200">
                <a:cs typeface="Arial" charset="0"/>
              </a:rPr>
              <a:t>   understanding what is happening with installed meters </a:t>
            </a:r>
          </a:p>
          <a:p>
            <a:pPr algn="l" eaLnBrk="1" hangingPunct="1"/>
            <a:r>
              <a:rPr lang="en-US" altLang="en-US" sz="2200">
                <a:cs typeface="Arial" charset="0"/>
              </a:rPr>
              <a:t>   or for use in the purchasing of new meters</a:t>
            </a:r>
            <a:endParaRPr lang="ru-RU" altLang="en-US" sz="220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3318" name="Picture 1031" descr="why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2438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533400"/>
            <a:ext cx="8229600" cy="5794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ru-RU" altLang="en-US" sz="3200" b="1">
                <a:solidFill>
                  <a:schemeClr val="bg1"/>
                </a:solidFill>
              </a:rPr>
              <a:t>Homogeneous Population(s)</a:t>
            </a:r>
          </a:p>
        </p:txBody>
      </p:sp>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4340" name="Text Box 4"/>
          <p:cNvSpPr txBox="1">
            <a:spLocks noChangeArrowheads="1"/>
          </p:cNvSpPr>
          <p:nvPr/>
        </p:nvSpPr>
        <p:spPr bwMode="auto">
          <a:xfrm>
            <a:off x="484188" y="1517650"/>
            <a:ext cx="8301037" cy="4392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70000"/>
              </a:lnSpc>
              <a:buFontTx/>
              <a:buChar char="•"/>
            </a:pPr>
            <a:r>
              <a:rPr lang="en-US" altLang="en-US" sz="2200">
                <a:latin typeface="Times New Roman" pitchFamily="18" charset="0"/>
              </a:rPr>
              <a:t>  </a:t>
            </a:r>
            <a:r>
              <a:rPr lang="en-US" altLang="en-US" sz="2200">
                <a:cs typeface="Arial" charset="0"/>
              </a:rPr>
              <a:t>The groups or populations being sampled and tested  </a:t>
            </a:r>
          </a:p>
          <a:p>
            <a:pPr algn="l" eaLnBrk="1" hangingPunct="1">
              <a:lnSpc>
                <a:spcPct val="70000"/>
              </a:lnSpc>
            </a:pPr>
            <a:r>
              <a:rPr lang="en-US" altLang="en-US" sz="2200">
                <a:cs typeface="Arial" charset="0"/>
              </a:rPr>
              <a:t>    are made up of the same or similar items, items </a:t>
            </a:r>
          </a:p>
          <a:p>
            <a:pPr algn="l" eaLnBrk="1" hangingPunct="1">
              <a:lnSpc>
                <a:spcPct val="70000"/>
              </a:lnSpc>
            </a:pPr>
            <a:r>
              <a:rPr lang="en-US" altLang="en-US" sz="2200">
                <a:cs typeface="Arial" charset="0"/>
              </a:rPr>
              <a:t>    which operate in the same way and were made in the</a:t>
            </a:r>
          </a:p>
          <a:p>
            <a:pPr algn="l" eaLnBrk="1" hangingPunct="1">
              <a:lnSpc>
                <a:spcPct val="70000"/>
              </a:lnSpc>
            </a:pPr>
            <a:r>
              <a:rPr lang="en-US" altLang="en-US" sz="2200">
                <a:cs typeface="Arial" charset="0"/>
              </a:rPr>
              <a:t>    same manner.</a:t>
            </a:r>
          </a:p>
          <a:p>
            <a:pPr algn="l" eaLnBrk="1" hangingPunct="1">
              <a:lnSpc>
                <a:spcPct val="70000"/>
              </a:lnSpc>
            </a:pPr>
            <a:endParaRPr lang="en-US" altLang="en-US" sz="2200">
              <a:cs typeface="Arial" charset="0"/>
            </a:endParaRPr>
          </a:p>
          <a:p>
            <a:pPr algn="l" eaLnBrk="1" hangingPunct="1">
              <a:lnSpc>
                <a:spcPct val="70000"/>
              </a:lnSpc>
              <a:buFontTx/>
              <a:buChar char="•"/>
            </a:pPr>
            <a:r>
              <a:rPr lang="en-US" altLang="en-US" sz="2200">
                <a:cs typeface="Arial" charset="0"/>
              </a:rPr>
              <a:t>  For electric meters, this has traditionally been </a:t>
            </a:r>
          </a:p>
          <a:p>
            <a:pPr algn="l" eaLnBrk="1" hangingPunct="1">
              <a:lnSpc>
                <a:spcPct val="70000"/>
              </a:lnSpc>
            </a:pPr>
            <a:r>
              <a:rPr lang="en-US" altLang="en-US" sz="2200">
                <a:cs typeface="Arial" charset="0"/>
              </a:rPr>
              <a:t>    interpreted as being meters of a specific meter</a:t>
            </a:r>
          </a:p>
          <a:p>
            <a:pPr algn="l" eaLnBrk="1" hangingPunct="1">
              <a:lnSpc>
                <a:spcPct val="70000"/>
              </a:lnSpc>
            </a:pPr>
            <a:r>
              <a:rPr lang="en-US" altLang="en-US" sz="2200">
                <a:cs typeface="Arial" charset="0"/>
              </a:rPr>
              <a:t>    type from a manufacturer (i.e. AB1, J5S, MX, etc.).</a:t>
            </a:r>
          </a:p>
          <a:p>
            <a:pPr algn="l" eaLnBrk="1" hangingPunct="1">
              <a:lnSpc>
                <a:spcPct val="70000"/>
              </a:lnSpc>
            </a:pPr>
            <a:endParaRPr lang="en-US" altLang="en-US" sz="2200">
              <a:cs typeface="Arial" charset="0"/>
            </a:endParaRPr>
          </a:p>
          <a:p>
            <a:pPr algn="l" eaLnBrk="1" hangingPunct="1">
              <a:lnSpc>
                <a:spcPct val="70000"/>
              </a:lnSpc>
              <a:buFontTx/>
              <a:buChar char="•"/>
            </a:pPr>
            <a:r>
              <a:rPr lang="en-US" altLang="en-US" sz="2200">
                <a:cs typeface="Arial" charset="0"/>
              </a:rPr>
              <a:t>  AMR &amp; AMI programs have helped to make the</a:t>
            </a:r>
          </a:p>
          <a:p>
            <a:pPr algn="l" eaLnBrk="1" hangingPunct="1">
              <a:lnSpc>
                <a:spcPct val="70000"/>
              </a:lnSpc>
            </a:pPr>
            <a:r>
              <a:rPr lang="en-US" altLang="en-US" sz="2200">
                <a:cs typeface="Arial" charset="0"/>
              </a:rPr>
              <a:t>   overall populations more homogenous.  This makes a</a:t>
            </a:r>
          </a:p>
          <a:p>
            <a:pPr algn="l" eaLnBrk="1" hangingPunct="1">
              <a:lnSpc>
                <a:spcPct val="70000"/>
              </a:lnSpc>
            </a:pPr>
            <a:r>
              <a:rPr lang="en-US" altLang="en-US" sz="2200">
                <a:cs typeface="Arial" charset="0"/>
              </a:rPr>
              <a:t>   utility with AMR &amp; AMI meters better prepared to</a:t>
            </a:r>
          </a:p>
          <a:p>
            <a:pPr algn="l" eaLnBrk="1" hangingPunct="1">
              <a:lnSpc>
                <a:spcPct val="70000"/>
              </a:lnSpc>
            </a:pPr>
            <a:r>
              <a:rPr lang="en-US" altLang="en-US" sz="2200">
                <a:cs typeface="Arial" charset="0"/>
              </a:rPr>
              <a:t>   take advantage of a statistical sampling plan.</a:t>
            </a:r>
            <a:endParaRPr lang="ru-RU" altLang="en-US" sz="220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52600" y="381000"/>
            <a:ext cx="5562600" cy="10779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Testing of a Meter vs Testing a Site</a:t>
            </a:r>
            <a:endParaRPr lang="ru-RU" altLang="en-US" sz="3200" b="1">
              <a:solidFill>
                <a:schemeClr val="bg1"/>
              </a:solidFill>
            </a:endParaRPr>
          </a:p>
        </p:txBody>
      </p:sp>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762000" y="1676400"/>
            <a:ext cx="7924800" cy="1979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a:solidFill>
                  <a:srgbClr val="0033CC"/>
                </a:solidFill>
                <a:cs typeface="Arial" charset="0"/>
              </a:rPr>
              <a:t>Test an installation and system and not just a meter!</a:t>
            </a:r>
            <a:r>
              <a:rPr lang="en-US" altLang="en-US" sz="2200">
                <a:cs typeface="Arial" charset="0"/>
              </a:rPr>
              <a:t> </a:t>
            </a:r>
          </a:p>
          <a:p>
            <a:pPr algn="l" eaLnBrk="1" hangingPunct="1"/>
            <a:r>
              <a:rPr lang="en-US" altLang="en-US" sz="2200">
                <a:cs typeface="Arial" charset="0"/>
              </a:rPr>
              <a:t>Test programs may need to involve testing and checking th</a:t>
            </a:r>
            <a:r>
              <a:rPr lang="en-US" altLang="en-US" sz="2200" i="1">
                <a:cs typeface="Arial" charset="0"/>
              </a:rPr>
              <a:t>e</a:t>
            </a:r>
            <a:r>
              <a:rPr lang="en-US" altLang="en-US" sz="2200">
                <a:cs typeface="Arial" charset="0"/>
              </a:rPr>
              <a:t> meter performance as well as checking and testing the installation. This more extensive test check list needs to be done especially for the higher revenue C&amp;I customers.</a:t>
            </a:r>
            <a:r>
              <a:rPr lang="en-US" altLang="en-US" sz="2800">
                <a:cs typeface="Arial" charset="0"/>
              </a:rPr>
              <a:t>  </a:t>
            </a:r>
            <a:endParaRPr lang="en-US" altLang="en-US" sz="2400">
              <a:cs typeface="Arial" charset="0"/>
            </a:endParaRP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32225"/>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447800" y="3717925"/>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pic>
        <p:nvPicPr>
          <p:cNvPr id="16387" name="Picture 5" descr="TESCO Meter For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31763"/>
            <a:ext cx="5715000"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Meter Testing Traceability</a:t>
            </a:r>
          </a:p>
        </p:txBody>
      </p:sp>
      <p:sp>
        <p:nvSpPr>
          <p:cNvPr id="17411" name="Rectangle 3"/>
          <p:cNvSpPr>
            <a:spLocks noGrp="1" noChangeArrowheads="1"/>
          </p:cNvSpPr>
          <p:nvPr>
            <p:ph type="body"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60400" indent="-660400" eaLnBrk="1" hangingPunct="1"/>
            <a:r>
              <a:rPr lang="en-US" altLang="ja-JP" sz="2200" smtClean="0">
                <a:latin typeface="Arial" charset="0"/>
                <a:ea typeface="ＭＳ Ｐゴシック" pitchFamily="34" charset="-128"/>
              </a:rPr>
              <a:t>Test equipment to NIST standards </a:t>
            </a:r>
          </a:p>
          <a:p>
            <a:pPr marL="660400" indent="-660400" eaLnBrk="1" hangingPunct="1"/>
            <a:r>
              <a:rPr lang="en-US" altLang="en-US" sz="2200" smtClean="0">
                <a:latin typeface="Arial" charset="0"/>
                <a:cs typeface="Arial" charset="0"/>
              </a:rPr>
              <a:t>Tracking number of meters to be tested per State Commission requirements</a:t>
            </a:r>
          </a:p>
          <a:p>
            <a:pPr marL="660400" indent="-660400" eaLnBrk="1" hangingPunct="1"/>
            <a:r>
              <a:rPr lang="en-US" altLang="en-US" sz="2200" smtClean="0">
                <a:latin typeface="Arial" charset="0"/>
                <a:cs typeface="Arial" charset="0"/>
              </a:rPr>
              <a:t>Tracking meter test data </a:t>
            </a:r>
          </a:p>
          <a:p>
            <a:pPr marL="1409700" lvl="2" indent="-495300" eaLnBrk="1" hangingPunct="1"/>
            <a:r>
              <a:rPr lang="en-US" altLang="en-US" sz="2200" smtClean="0">
                <a:latin typeface="Arial" charset="0"/>
                <a:cs typeface="Arial" charset="0"/>
              </a:rPr>
              <a:t>Meter Records</a:t>
            </a:r>
          </a:p>
          <a:p>
            <a:pPr marL="1409700" lvl="2" indent="-495300" eaLnBrk="1" hangingPunct="1"/>
            <a:r>
              <a:rPr lang="en-US" altLang="en-US" sz="2200" smtClean="0">
                <a:latin typeface="Arial" charset="0"/>
                <a:cs typeface="Arial" charset="0"/>
              </a:rPr>
              <a:t>Meter Data Management</a:t>
            </a:r>
            <a:br>
              <a:rPr lang="en-US" altLang="en-US" sz="2200" smtClean="0">
                <a:latin typeface="Arial" charset="0"/>
                <a:cs typeface="Arial" charset="0"/>
              </a:rPr>
            </a:br>
            <a:r>
              <a:rPr lang="en-US" altLang="en-US" sz="2200" smtClean="0">
                <a:latin typeface="Arial" charset="0"/>
                <a:cs typeface="Arial" charset="0"/>
              </a:rPr>
              <a:t>System (MDMS)</a:t>
            </a:r>
          </a:p>
          <a:p>
            <a:pPr marL="1409700" lvl="2" indent="-495300" eaLnBrk="1" hangingPunct="1"/>
            <a:endParaRPr lang="en-US" altLang="en-US" sz="2200" smtClean="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16002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i="1">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200" i="1">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20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a:solidFill>
                  <a:schemeClr val="tx1"/>
                </a:solidFill>
                <a:cs typeface="Arial" charset="0"/>
                <a:sym typeface="Symbol" pitchFamily="18" charset="2"/>
              </a:rPr>
              <a:t>Master standard (i.e. gages) are kept by National Measurement Institute (NMI) of each country.</a:t>
            </a:r>
          </a:p>
        </p:txBody>
      </p:sp>
      <p:sp>
        <p:nvSpPr>
          <p:cNvPr id="18435" name="Rectangle 5"/>
          <p:cNvSpPr>
            <a:spLocks noChangeArrowheads="1"/>
          </p:cNvSpPr>
          <p:nvPr/>
        </p:nvSpPr>
        <p:spPr bwMode="auto">
          <a:xfrm>
            <a:off x="2057400" y="563563"/>
            <a:ext cx="5187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a:solidFill>
                  <a:schemeClr val="bg1"/>
                </a:solidFill>
              </a:rPr>
              <a:t>Meter Testing Traceability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676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u="sng" dirty="0">
                <a:solidFill>
                  <a:schemeClr val="tx1"/>
                </a:solidFill>
                <a:cs typeface="Arial" charset="0"/>
                <a:sym typeface="Symbol" pitchFamily="18" charset="2"/>
              </a:rPr>
              <a:t>N</a:t>
            </a:r>
            <a:r>
              <a:rPr lang="en-US" altLang="en-US" sz="2200" dirty="0">
                <a:solidFill>
                  <a:schemeClr val="tx1"/>
                </a:solidFill>
                <a:cs typeface="Arial" charset="0"/>
                <a:sym typeface="Symbol" pitchFamily="18" charset="2"/>
              </a:rPr>
              <a:t>ational </a:t>
            </a:r>
            <a:r>
              <a:rPr lang="en-US" altLang="en-US" sz="2200" u="sng" dirty="0">
                <a:solidFill>
                  <a:schemeClr val="tx1"/>
                </a:solidFill>
                <a:cs typeface="Arial" charset="0"/>
                <a:sym typeface="Symbol" pitchFamily="18" charset="2"/>
              </a:rPr>
              <a:t>I</a:t>
            </a:r>
            <a:r>
              <a:rPr lang="en-US" altLang="en-US" sz="2200" dirty="0">
                <a:solidFill>
                  <a:schemeClr val="tx1"/>
                </a:solidFill>
                <a:cs typeface="Arial" charset="0"/>
                <a:sym typeface="Symbol" pitchFamily="18" charset="2"/>
              </a:rPr>
              <a:t>nstitute of </a:t>
            </a:r>
            <a:r>
              <a:rPr lang="en-US" altLang="en-US" sz="2200" u="sng" dirty="0">
                <a:solidFill>
                  <a:schemeClr val="tx1"/>
                </a:solidFill>
                <a:cs typeface="Arial" charset="0"/>
                <a:sym typeface="Symbol" pitchFamily="18" charset="2"/>
              </a:rPr>
              <a:t>S</a:t>
            </a:r>
            <a:r>
              <a:rPr lang="en-US" altLang="en-US" sz="2200" dirty="0">
                <a:solidFill>
                  <a:schemeClr val="tx1"/>
                </a:solidFill>
                <a:cs typeface="Arial" charset="0"/>
                <a:sym typeface="Symbol" pitchFamily="18" charset="2"/>
              </a:rPr>
              <a:t>tandards and </a:t>
            </a:r>
            <a:r>
              <a:rPr lang="en-US" altLang="en-US" sz="2200" u="sng" dirty="0">
                <a:solidFill>
                  <a:schemeClr val="tx1"/>
                </a:solidFill>
                <a:cs typeface="Arial" charset="0"/>
                <a:sym typeface="Symbol" pitchFamily="18" charset="2"/>
              </a:rPr>
              <a:t>T</a:t>
            </a:r>
            <a:r>
              <a:rPr lang="en-US" altLang="en-US" sz="2200"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sz="22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b="1" dirty="0">
                <a:solidFill>
                  <a:schemeClr val="tx1"/>
                </a:solidFill>
                <a:cs typeface="Arial" charset="0"/>
                <a:sym typeface="Symbol" pitchFamily="18" charset="2"/>
              </a:rPr>
              <a:t>WARNING!</a:t>
            </a:r>
            <a:r>
              <a:rPr lang="en-US" altLang="en-US" sz="2200" dirty="0">
                <a:solidFill>
                  <a:schemeClr val="tx1"/>
                </a:solidFill>
                <a:cs typeface="Arial" charset="0"/>
                <a:sym typeface="Symbol" pitchFamily="18" charset="2"/>
              </a:rPr>
              <a:t>  NIST does not certify or guarantee that calibration and measurements are correct, nor does it provide any kind of certification of accuracy and </a:t>
            </a:r>
            <a:r>
              <a:rPr lang="en-US" altLang="en-US" sz="2200" dirty="0" smtClean="0">
                <a:solidFill>
                  <a:schemeClr val="tx1"/>
                </a:solidFill>
                <a:cs typeface="Arial" charset="0"/>
                <a:sym typeface="Symbol" pitchFamily="18" charset="2"/>
              </a:rPr>
              <a:t>calibration. NIST </a:t>
            </a:r>
            <a:r>
              <a:rPr lang="en-US" altLang="en-US" sz="2200" dirty="0">
                <a:solidFill>
                  <a:schemeClr val="tx1"/>
                </a:solidFill>
                <a:cs typeface="Arial" charset="0"/>
                <a:sym typeface="Symbol" pitchFamily="18" charset="2"/>
              </a:rPr>
              <a:t>only provides certifications for the work performed by them.</a:t>
            </a:r>
          </a:p>
        </p:txBody>
      </p:sp>
      <p:sp>
        <p:nvSpPr>
          <p:cNvPr id="19460" name="Rectangle 5"/>
          <p:cNvSpPr>
            <a:spLocks noChangeArrowheads="1"/>
          </p:cNvSpPr>
          <p:nvPr/>
        </p:nvSpPr>
        <p:spPr bwMode="auto">
          <a:xfrm>
            <a:off x="2133600" y="563563"/>
            <a:ext cx="5187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a:solidFill>
                  <a:schemeClr val="bg1"/>
                </a:solidFill>
              </a:rPr>
              <a:t>Meter Testing Traceability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40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533400" y="5334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Meter Testing Traceability -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Questions to Answer</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smtClean="0">
                <a:latin typeface="Arial" charset="0"/>
                <a:cs typeface="Arial" charset="0"/>
              </a:rPr>
              <a:t>Why do we test?</a:t>
            </a:r>
          </a:p>
          <a:p>
            <a:pPr eaLnBrk="1" hangingPunct="1"/>
            <a:r>
              <a:rPr lang="en-US" altLang="en-US" sz="2800" smtClean="0">
                <a:latin typeface="Arial" charset="0"/>
                <a:cs typeface="Arial" charset="0"/>
              </a:rPr>
              <a:t>How do we test?</a:t>
            </a:r>
          </a:p>
          <a:p>
            <a:pPr eaLnBrk="1" hangingPunct="1"/>
            <a:r>
              <a:rPr lang="en-US" altLang="en-US" sz="2800" smtClean="0">
                <a:latin typeface="Arial" charset="0"/>
                <a:cs typeface="Arial" charset="0"/>
              </a:rPr>
              <a:t>What types of meter tests are there?</a:t>
            </a:r>
          </a:p>
          <a:p>
            <a:pPr eaLnBrk="1" hangingPunct="1"/>
            <a:r>
              <a:rPr lang="en-US" altLang="en-US" sz="2800" smtClean="0">
                <a:latin typeface="Arial" charset="0"/>
                <a:cs typeface="Arial" charset="0"/>
              </a:rPr>
              <a:t>How do utility tests differ from customer request tests?</a:t>
            </a:r>
          </a:p>
          <a:p>
            <a:pPr eaLnBrk="1" hangingPunct="1"/>
            <a:r>
              <a:rPr lang="en-US" altLang="en-US" sz="2800" smtClean="0">
                <a:latin typeface="Arial" charset="0"/>
                <a:cs typeface="Arial" charset="0"/>
              </a:rPr>
              <a:t>What is In-Service Testing?</a:t>
            </a:r>
          </a:p>
          <a:p>
            <a:pPr eaLnBrk="1" hangingPunct="1"/>
            <a:r>
              <a:rPr lang="en-US" altLang="en-US" sz="2800" smtClean="0">
                <a:latin typeface="Arial" charset="0"/>
                <a:cs typeface="Arial" charset="0"/>
              </a:rPr>
              <a:t>How do we know meter tests are good?</a:t>
            </a:r>
          </a:p>
          <a:p>
            <a:pPr eaLnBrk="1" hangingPunct="1"/>
            <a:r>
              <a:rPr lang="en-US" altLang="en-US" sz="2800" smtClean="0">
                <a:latin typeface="Arial" charset="0"/>
                <a:cs typeface="Arial" charset="0"/>
              </a:rPr>
              <a:t>What do we do with the test data?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3810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dirty="0" smtClean="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smtClean="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dirty="0" smtClean="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dirty="0" smtClean="0">
                <a:solidFill>
                  <a:schemeClr val="tx1"/>
                </a:solidFill>
                <a:cs typeface="Arial" panose="020B0604020202020204" pitchFamily="34" charset="0"/>
                <a:sym typeface="Symbol" pitchFamily="18" charset="2"/>
              </a:rPr>
              <a:t>	</a:t>
            </a:r>
            <a:r>
              <a:rPr lang="en-US" altLang="en-US" i="1" u="sng" dirty="0" smtClean="0">
                <a:solidFill>
                  <a:schemeClr val="tx1"/>
                </a:solidFill>
                <a:cs typeface="Arial" panose="020B0604020202020204" pitchFamily="34" charset="0"/>
                <a:sym typeface="Symbol" pitchFamily="18" charset="2"/>
              </a:rPr>
              <a:t>Transfer </a:t>
            </a:r>
            <a:r>
              <a:rPr lang="en-US" altLang="en-US" i="1" u="sng" dirty="0">
                <a:solidFill>
                  <a:schemeClr val="tx1"/>
                </a:solidFill>
                <a:cs typeface="Arial" panose="020B0604020202020204" pitchFamily="34" charset="0"/>
                <a:sym typeface="Symbol" pitchFamily="18" charset="2"/>
              </a:rPr>
              <a:t>Standard</a:t>
            </a:r>
          </a:p>
          <a:p>
            <a:pPr algn="l" eaLnBrk="1" hangingPunct="1">
              <a:lnSpc>
                <a:spcPct val="90000"/>
              </a:lnSpc>
              <a:spcBef>
                <a:spcPct val="20000"/>
              </a:spcBef>
              <a:buFont typeface="Arial" pitchFamily="34" charset="0"/>
              <a:buNone/>
              <a:defRPr/>
            </a:pPr>
            <a:r>
              <a:rPr lang="en-US" altLang="en-US" dirty="0" smtClean="0">
                <a:solidFill>
                  <a:schemeClr val="tx1"/>
                </a:solidFill>
                <a:cs typeface="Arial" panose="020B0604020202020204" pitchFamily="34" charset="0"/>
                <a:sym typeface="Symbol" pitchFamily="18" charset="2"/>
              </a:rPr>
              <a:t>	Lower level of Reference Standard and used for calibration of lower level calibration requirements measuring devices.</a:t>
            </a:r>
          </a:p>
          <a:p>
            <a:pPr algn="l" eaLnBrk="1" hangingPunct="1">
              <a:lnSpc>
                <a:spcPct val="90000"/>
              </a:lnSpc>
              <a:spcBef>
                <a:spcPct val="20000"/>
              </a:spcBef>
              <a:buFont typeface="Arial" pitchFamily="34" charset="0"/>
              <a:buNone/>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smtClean="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dirty="0" smtClean="0">
                <a:solidFill>
                  <a:schemeClr val="tx1"/>
                </a:solidFill>
                <a:cs typeface="Arial" panose="020B0604020202020204" pitchFamily="34" charset="0"/>
                <a:sym typeface="Symbol" pitchFamily="18" charset="2"/>
              </a:rPr>
              <a:t>	Lower </a:t>
            </a:r>
            <a:r>
              <a:rPr lang="en-US" altLang="en-US" dirty="0">
                <a:solidFill>
                  <a:schemeClr val="tx1"/>
                </a:solidFill>
                <a:cs typeface="Arial" panose="020B0604020202020204" pitchFamily="34" charset="0"/>
                <a:sym typeface="Symbol" pitchFamily="18" charset="2"/>
              </a:rPr>
              <a:t>level of Reference Standard and used for calibration of lower level calibration requirements measuring </a:t>
            </a:r>
            <a:r>
              <a:rPr lang="en-US" altLang="en-US" dirty="0" smtClean="0">
                <a:solidFill>
                  <a:schemeClr val="tx1"/>
                </a:solidFill>
                <a:cs typeface="Arial" panose="020B0604020202020204" pitchFamily="34" charset="0"/>
                <a:sym typeface="Symbol" pitchFamily="18" charset="2"/>
              </a:rPr>
              <a:t>devices. Should </a:t>
            </a:r>
            <a:r>
              <a:rPr lang="en-US" altLang="en-US" dirty="0">
                <a:solidFill>
                  <a:schemeClr val="tx1"/>
                </a:solidFill>
                <a:cs typeface="Arial" panose="020B0604020202020204" pitchFamily="34" charset="0"/>
                <a:sym typeface="Symbol" pitchFamily="18" charset="2"/>
              </a:rPr>
              <a:t>be compared to Master Standard or </a:t>
            </a:r>
            <a:r>
              <a:rPr lang="en-US" altLang="en-US" dirty="0" smtClean="0">
                <a:solidFill>
                  <a:schemeClr val="tx1"/>
                </a:solidFill>
                <a:cs typeface="Arial" panose="020B0604020202020204" pitchFamily="34" charset="0"/>
                <a:sym typeface="Symbol" pitchFamily="18" charset="2"/>
              </a:rPr>
              <a:t>Reference Standard </a:t>
            </a:r>
            <a:r>
              <a:rPr lang="en-US" altLang="en-US" dirty="0">
                <a:solidFill>
                  <a:schemeClr val="tx1"/>
                </a:solidFill>
                <a:cs typeface="Arial" panose="020B0604020202020204" pitchFamily="34" charset="0"/>
                <a:sym typeface="Symbol" pitchFamily="18" charset="2"/>
              </a:rPr>
              <a:t>on regular basis; used for daily checks </a:t>
            </a:r>
            <a:r>
              <a:rPr lang="en-US" altLang="en-US" dirty="0" smtClean="0">
                <a:solidFill>
                  <a:schemeClr val="tx1"/>
                </a:solidFill>
                <a:cs typeface="Arial" panose="020B0604020202020204" pitchFamily="34" charset="0"/>
                <a:sym typeface="Symbol" pitchFamily="18" charset="2"/>
              </a:rPr>
              <a:t>comparisons of </a:t>
            </a:r>
            <a:r>
              <a:rPr lang="en-US" altLang="en-US" dirty="0">
                <a:solidFill>
                  <a:schemeClr val="tx1"/>
                </a:solidFill>
                <a:cs typeface="Arial" panose="020B0604020202020204" pitchFamily="34" charset="0"/>
                <a:sym typeface="Symbol" pitchFamily="18" charset="2"/>
              </a:rPr>
              <a:t>the calibrated devices.</a:t>
            </a:r>
          </a:p>
        </p:txBody>
      </p:sp>
      <p:sp>
        <p:nvSpPr>
          <p:cNvPr id="21508" name="Rectangle 5"/>
          <p:cNvSpPr>
            <a:spLocks noChangeArrowheads="1"/>
          </p:cNvSpPr>
          <p:nvPr/>
        </p:nvSpPr>
        <p:spPr bwMode="auto">
          <a:xfrm>
            <a:off x="457200" y="6096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Meter Testing Traceability - Standards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533400"/>
            <a:ext cx="8229600" cy="5794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Test Equipment Calibration</a:t>
            </a:r>
            <a:endParaRPr lang="ru-RU" altLang="en-US" sz="3200" b="1">
              <a:solidFill>
                <a:schemeClr val="bg1"/>
              </a:solidFill>
            </a:endParaRPr>
          </a:p>
        </p:txBody>
      </p:sp>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2532" name="Text Box 4"/>
          <p:cNvSpPr txBox="1">
            <a:spLocks noChangeArrowheads="1"/>
          </p:cNvSpPr>
          <p:nvPr/>
        </p:nvSpPr>
        <p:spPr bwMode="auto">
          <a:xfrm>
            <a:off x="762000" y="1676400"/>
            <a:ext cx="7818438" cy="54816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a:cs typeface="Arial" charset="0"/>
              </a:rPr>
              <a:t>Primary Requirement: Traceable to NIST Standards</a:t>
            </a:r>
          </a:p>
          <a:p>
            <a:pPr algn="l" eaLnBrk="1" hangingPunct="1">
              <a:lnSpc>
                <a:spcPct val="70000"/>
              </a:lnSpc>
              <a:buFontTx/>
              <a:buChar char="•"/>
            </a:pPr>
            <a:endParaRPr lang="en-US" altLang="en-US" sz="2200">
              <a:cs typeface="Arial" charset="0"/>
            </a:endParaRPr>
          </a:p>
          <a:p>
            <a:pPr algn="l" eaLnBrk="1" hangingPunct="1">
              <a:lnSpc>
                <a:spcPct val="70000"/>
              </a:lnSpc>
              <a:buFontTx/>
              <a:buChar char="•"/>
            </a:pPr>
            <a:r>
              <a:rPr lang="en-US" altLang="en-US" sz="2200">
                <a:cs typeface="Arial" charset="0"/>
              </a:rPr>
              <a:t>Meter Test Boards, Field Test Kits calibrated to a known master standard maintained at Meter Shop.</a:t>
            </a:r>
          </a:p>
          <a:p>
            <a:pPr algn="l" eaLnBrk="1" hangingPunct="1">
              <a:lnSpc>
                <a:spcPct val="70000"/>
              </a:lnSpc>
              <a:buFontTx/>
              <a:buChar char="•"/>
            </a:pPr>
            <a:endParaRPr lang="en-US" altLang="en-US" sz="2200">
              <a:cs typeface="Arial" charset="0"/>
            </a:endParaRPr>
          </a:p>
          <a:p>
            <a:pPr lvl="1" algn="l" eaLnBrk="1" hangingPunct="1">
              <a:lnSpc>
                <a:spcPct val="70000"/>
              </a:lnSpc>
              <a:buFont typeface="Wingdings" pitchFamily="2" charset="2"/>
              <a:buChar char="ü"/>
            </a:pPr>
            <a:r>
              <a:rPr lang="en-US" altLang="en-US" sz="2200">
                <a:cs typeface="Arial" charset="0"/>
              </a:rPr>
              <a:t> Some periodicity such as monthly or quarterly</a:t>
            </a:r>
          </a:p>
          <a:p>
            <a:pPr eaLnBrk="1" hangingPunct="1">
              <a:lnSpc>
                <a:spcPct val="70000"/>
              </a:lnSpc>
            </a:pPr>
            <a:endParaRPr lang="en-US" altLang="en-US" sz="2200">
              <a:cs typeface="Arial" charset="0"/>
            </a:endParaRPr>
          </a:p>
          <a:p>
            <a:pPr algn="l" eaLnBrk="1" hangingPunct="1">
              <a:lnSpc>
                <a:spcPct val="70000"/>
              </a:lnSpc>
              <a:buFontTx/>
              <a:buChar char="•"/>
            </a:pPr>
            <a:r>
              <a:rPr lang="en-US" altLang="en-US" sz="2200">
                <a:cs typeface="Arial" charset="0"/>
              </a:rPr>
              <a:t>Reference or Master standard calibrated by outside vendor traceable to NIST or directly by NIST.</a:t>
            </a:r>
          </a:p>
          <a:p>
            <a:pPr algn="l" eaLnBrk="1" hangingPunct="1">
              <a:lnSpc>
                <a:spcPct val="70000"/>
              </a:lnSpc>
              <a:buFontTx/>
              <a:buChar char="•"/>
            </a:pPr>
            <a:endParaRPr lang="en-US" altLang="en-US" sz="2200">
              <a:cs typeface="Arial" charset="0"/>
            </a:endParaRPr>
          </a:p>
          <a:p>
            <a:pPr lvl="1" algn="l" eaLnBrk="1" hangingPunct="1">
              <a:lnSpc>
                <a:spcPct val="70000"/>
              </a:lnSpc>
              <a:buFont typeface="Wingdings" pitchFamily="2" charset="2"/>
              <a:buChar char="ü"/>
            </a:pPr>
            <a:r>
              <a:rPr lang="en-US" altLang="en-US" sz="2200">
                <a:cs typeface="Arial" charset="0"/>
              </a:rPr>
              <a:t> Usually annually</a:t>
            </a:r>
          </a:p>
          <a:p>
            <a:pPr lvl="1" algn="l" eaLnBrk="1" hangingPunct="1">
              <a:lnSpc>
                <a:spcPct val="70000"/>
              </a:lnSpc>
            </a:pPr>
            <a:endParaRPr lang="en-US" altLang="en-US" sz="2200">
              <a:latin typeface="Times New Roman" pitchFamily="18" charset="0"/>
            </a:endParaRPr>
          </a:p>
          <a:p>
            <a:pPr algn="l" eaLnBrk="1" hangingPunct="1">
              <a:lnSpc>
                <a:spcPct val="70000"/>
              </a:lnSpc>
              <a:buFontTx/>
              <a:buChar char="•"/>
            </a:pPr>
            <a:endParaRPr lang="en-US" altLang="en-US" sz="2200">
              <a:latin typeface="Times New Roman" pitchFamily="18" charset="0"/>
            </a:endParaRPr>
          </a:p>
          <a:p>
            <a:pPr algn="l" eaLnBrk="1" hangingPunct="1">
              <a:lnSpc>
                <a:spcPct val="70000"/>
              </a:lnSpc>
            </a:pPr>
            <a:r>
              <a:rPr lang="en-US" altLang="en-US" sz="2800">
                <a:latin typeface="Times New Roman" pitchFamily="18" charset="0"/>
              </a:rPr>
              <a:t>    </a:t>
            </a:r>
          </a:p>
          <a:p>
            <a:pPr algn="l" eaLnBrk="1" hangingPunct="1">
              <a:lnSpc>
                <a:spcPct val="70000"/>
              </a:lnSpc>
            </a:pPr>
            <a:endParaRPr lang="en-US" altLang="en-US" sz="2800">
              <a:latin typeface="Times New Roman" pitchFamily="18" charset="0"/>
            </a:endParaRPr>
          </a:p>
          <a:p>
            <a:pPr algn="l" eaLnBrk="1" hangingPunct="1">
              <a:lnSpc>
                <a:spcPct val="70000"/>
              </a:lnSpc>
            </a:pPr>
            <a:endParaRPr lang="ru-RU" altLang="en-US" sz="280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Tracking Meter Records</a:t>
            </a:r>
          </a:p>
        </p:txBody>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4488" indent="-227013" eaLnBrk="1" hangingPunct="1"/>
            <a:r>
              <a:rPr lang="en-US" altLang="en-US" sz="2200" smtClean="0">
                <a:latin typeface="Arial" charset="0"/>
                <a:cs typeface="Arial" charset="0"/>
              </a:rPr>
              <a:t>AMI programs help to update and overhaul meter record systems.</a:t>
            </a:r>
          </a:p>
          <a:p>
            <a:pPr marL="344488" indent="-227013" eaLnBrk="1" hangingPunct="1"/>
            <a:r>
              <a:rPr lang="en-US" altLang="en-US" sz="2200" smtClean="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pic>
        <p:nvPicPr>
          <p:cNvPr id="23556" name="Picture 5" descr="GPS-Tracking-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86200"/>
            <a:ext cx="3962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563563"/>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Meter Test Data Tracking</a:t>
            </a:r>
            <a:endParaRPr lang="ru-RU" altLang="en-US" sz="3200" b="1">
              <a:solidFill>
                <a:schemeClr val="bg1"/>
              </a:solidFill>
            </a:endParaRPr>
          </a:p>
        </p:txBody>
      </p:sp>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a:cs typeface="Arial" charset="0"/>
              </a:rPr>
              <a:t>  Test data should be tracked throughout meter life</a:t>
            </a:r>
          </a:p>
          <a:p>
            <a:pPr lvl="1" algn="l" eaLnBrk="1" hangingPunct="1">
              <a:buFont typeface="Times New Roman" pitchFamily="18" charset="0"/>
              <a:buChar char="–"/>
            </a:pPr>
            <a:r>
              <a:rPr lang="en-US" altLang="en-US" sz="2000">
                <a:cs typeface="Arial" charset="0"/>
              </a:rPr>
              <a:t> Certification testing, first article, acceptance testing, in-service (field &amp; shop), retirement</a:t>
            </a:r>
          </a:p>
          <a:p>
            <a:pPr algn="l" eaLnBrk="1" hangingPunct="1">
              <a:buFontTx/>
              <a:buChar char="•"/>
            </a:pPr>
            <a:r>
              <a:rPr lang="en-US" altLang="en-US" sz="2000">
                <a:cs typeface="Arial" charset="0"/>
              </a:rPr>
              <a:t>Meter test data should be linked to meter record data such as meter form, amps, voltage, display type, etc.  </a:t>
            </a:r>
          </a:p>
          <a:p>
            <a:pPr algn="l" eaLnBrk="1" hangingPunct="1">
              <a:buFontTx/>
              <a:buChar char="•"/>
            </a:pPr>
            <a:r>
              <a:rPr lang="en-US" altLang="en-US" sz="2000">
                <a:cs typeface="Arial" charset="0"/>
              </a:rPr>
              <a:t>Best time to start to develop the                                                              program is before the meters are being </a:t>
            </a:r>
            <a:br>
              <a:rPr lang="en-US" altLang="en-US" sz="2000">
                <a:cs typeface="Arial" charset="0"/>
              </a:rPr>
            </a:br>
            <a:r>
              <a:rPr lang="en-US" altLang="en-US" sz="2000">
                <a:cs typeface="Arial" charset="0"/>
              </a:rPr>
              <a:t>installed.  </a:t>
            </a:r>
          </a:p>
          <a:p>
            <a:pPr algn="l" eaLnBrk="1" hangingPunct="1">
              <a:buFontTx/>
              <a:buChar char="•"/>
            </a:pPr>
            <a:r>
              <a:rPr lang="en-US" altLang="en-US" sz="2000">
                <a:cs typeface="Arial" charset="0"/>
              </a:rPr>
              <a:t>Accuracy test data is usually collected</a:t>
            </a:r>
            <a:br>
              <a:rPr lang="en-US" altLang="en-US" sz="2000">
                <a:cs typeface="Arial" charset="0"/>
              </a:rPr>
            </a:br>
            <a:r>
              <a:rPr lang="en-US" altLang="en-US" sz="2000">
                <a:cs typeface="Arial" charset="0"/>
              </a:rPr>
              <a:t>automatically as new meters are tested </a:t>
            </a:r>
            <a:br>
              <a:rPr lang="en-US" altLang="en-US" sz="2000">
                <a:cs typeface="Arial" charset="0"/>
              </a:rPr>
            </a:br>
            <a:r>
              <a:rPr lang="en-US" altLang="en-US" sz="200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563563"/>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Meter Test Data Tracking</a:t>
            </a:r>
            <a:endParaRPr lang="ru-RU" altLang="en-US" sz="3200" b="1">
              <a:solidFill>
                <a:schemeClr val="bg1"/>
              </a:solidFill>
            </a:endParaRPr>
          </a:p>
        </p:txBody>
      </p:sp>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5604" name="Text Box 4"/>
          <p:cNvSpPr txBox="1">
            <a:spLocks noChangeArrowheads="1"/>
          </p:cNvSpPr>
          <p:nvPr/>
        </p:nvSpPr>
        <p:spPr bwMode="auto">
          <a:xfrm>
            <a:off x="533400" y="1550988"/>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a:cs typeface="Arial" charset="0"/>
              </a:rPr>
              <a:t>Need to consider tracking non-accuracy functional testing (meter software configuration, service disconnect testing, voltage, etc.)</a:t>
            </a:r>
          </a:p>
          <a:p>
            <a:pPr algn="l" eaLnBrk="1" hangingPunct="1"/>
            <a:endParaRPr lang="en-US" altLang="en-US" sz="2000">
              <a:cs typeface="Arial" charset="0"/>
            </a:endParaRPr>
          </a:p>
          <a:p>
            <a:pPr algn="l" eaLnBrk="1" hangingPunct="1">
              <a:buFontTx/>
              <a:buChar char="•"/>
            </a:pPr>
            <a:r>
              <a:rPr lang="en-US" altLang="en-US" sz="2000">
                <a:cs typeface="Arial" charset="0"/>
              </a:rPr>
              <a:t>Use installation reports to determine if there is any initial concerns about the meters being installed. </a:t>
            </a:r>
          </a:p>
          <a:p>
            <a:pPr algn="l" eaLnBrk="1" hangingPunct="1">
              <a:buFontTx/>
              <a:buChar char="•"/>
            </a:pPr>
            <a:endParaRPr lang="en-US" altLang="en-US" sz="2000">
              <a:cs typeface="Arial" charset="0"/>
            </a:endParaRPr>
          </a:p>
          <a:p>
            <a:pPr algn="l" eaLnBrk="1" hangingPunct="1">
              <a:buFontTx/>
              <a:buChar char="•"/>
            </a:pPr>
            <a:r>
              <a:rPr lang="en-US" altLang="en-US" sz="2000">
                <a:cs typeface="Arial" charset="0"/>
              </a:rPr>
              <a:t>Typical reports that should be available:</a:t>
            </a:r>
          </a:p>
          <a:p>
            <a:pPr lvl="1" algn="l" eaLnBrk="1" hangingPunct="1">
              <a:buFontTx/>
              <a:buChar char="•"/>
            </a:pPr>
            <a:r>
              <a:rPr lang="en-US" altLang="en-US" sz="2000">
                <a:cs typeface="Arial" charset="0"/>
              </a:rPr>
              <a:t>  Failed Meter Report, Project to Date </a:t>
            </a:r>
          </a:p>
          <a:p>
            <a:pPr lvl="1" algn="l" eaLnBrk="1" hangingPunct="1">
              <a:buFontTx/>
              <a:buChar char="•"/>
            </a:pPr>
            <a:r>
              <a:rPr lang="en-US" altLang="en-US" sz="2000">
                <a:cs typeface="Arial" charset="0"/>
              </a:rPr>
              <a:t>  Electric Meters on Network Report </a:t>
            </a:r>
            <a:endParaRPr lang="ru-RU" altLang="en-US" sz="2000">
              <a:cs typeface="Arial" charset="0"/>
            </a:endParaRPr>
          </a:p>
        </p:txBody>
      </p:sp>
      <p:pic>
        <p:nvPicPr>
          <p:cNvPr id="25605" name="Picture 5"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609600"/>
            <a:ext cx="8229600" cy="5191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800" b="1">
                <a:solidFill>
                  <a:schemeClr val="bg1"/>
                </a:solidFill>
              </a:rPr>
              <a:t>Meter Test Data Tracking System</a:t>
            </a:r>
            <a:endParaRPr lang="ru-RU" altLang="en-US" sz="2800" b="1">
              <a:solidFill>
                <a:schemeClr val="bg1"/>
              </a:solidFill>
            </a:endParaRPr>
          </a:p>
        </p:txBody>
      </p:sp>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6628" name="Text Box 4"/>
          <p:cNvSpPr txBox="1">
            <a:spLocks noChangeArrowheads="1"/>
          </p:cNvSpPr>
          <p:nvPr/>
        </p:nvSpPr>
        <p:spPr bwMode="auto">
          <a:xfrm>
            <a:off x="762000" y="1676400"/>
            <a:ext cx="7818438" cy="36464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a:cs typeface="Arial" charset="0"/>
            </a:endParaRPr>
          </a:p>
          <a:p>
            <a:pPr algn="l" eaLnBrk="1" hangingPunct="1">
              <a:lnSpc>
                <a:spcPct val="70000"/>
              </a:lnSpc>
              <a:buFontTx/>
              <a:buChar char="•"/>
            </a:pPr>
            <a:r>
              <a:rPr lang="en-US" altLang="en-US" sz="2200">
                <a:cs typeface="Arial" charset="0"/>
              </a:rPr>
              <a:t>Maybe part of Meter Data Management System (MDMS) or a separate Meter Records system.</a:t>
            </a:r>
          </a:p>
          <a:p>
            <a:pPr algn="l" eaLnBrk="1" hangingPunct="1">
              <a:lnSpc>
                <a:spcPct val="70000"/>
              </a:lnSpc>
              <a:buFontTx/>
              <a:buChar char="•"/>
            </a:pPr>
            <a:endParaRPr lang="en-US" altLang="en-US" sz="2200">
              <a:cs typeface="Arial" charset="0"/>
            </a:endParaRPr>
          </a:p>
          <a:p>
            <a:pPr algn="l" eaLnBrk="1" hangingPunct="1">
              <a:lnSpc>
                <a:spcPct val="70000"/>
              </a:lnSpc>
              <a:buFontTx/>
              <a:buChar char="•"/>
            </a:pPr>
            <a:r>
              <a:rPr lang="en-US" altLang="en-US" sz="2200">
                <a:cs typeface="Arial" charset="0"/>
              </a:rPr>
              <a:t>Requires discipline in collecting &amp; entering data, especially field tests.  </a:t>
            </a:r>
          </a:p>
          <a:p>
            <a:pPr algn="l" eaLnBrk="1" hangingPunct="1">
              <a:lnSpc>
                <a:spcPct val="70000"/>
              </a:lnSpc>
            </a:pPr>
            <a:r>
              <a:rPr lang="en-US" altLang="en-US" sz="2200">
                <a:latin typeface="Times New Roman" pitchFamily="18" charset="0"/>
              </a:rPr>
              <a:t>    </a:t>
            </a:r>
          </a:p>
          <a:p>
            <a:pPr algn="l" eaLnBrk="1" hangingPunct="1">
              <a:lnSpc>
                <a:spcPct val="70000"/>
              </a:lnSpc>
            </a:pPr>
            <a:endParaRPr lang="en-US" altLang="en-US" sz="2200">
              <a:latin typeface="Times New Roman" pitchFamily="18" charset="0"/>
            </a:endParaRPr>
          </a:p>
          <a:p>
            <a:pPr algn="l" eaLnBrk="1" hangingPunct="1">
              <a:lnSpc>
                <a:spcPct val="70000"/>
              </a:lnSpc>
            </a:pPr>
            <a:endParaRPr lang="ru-RU" altLang="en-US" sz="220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Questions to Answer</a:t>
            </a:r>
          </a:p>
        </p:txBody>
      </p:sp>
      <p:sp>
        <p:nvSpPr>
          <p:cNvPr id="27651"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smtClean="0">
                <a:latin typeface="Arial" charset="0"/>
                <a:cs typeface="Arial" charset="0"/>
              </a:rPr>
              <a:t>Why do we test?</a:t>
            </a:r>
          </a:p>
          <a:p>
            <a:pPr eaLnBrk="1" hangingPunct="1"/>
            <a:r>
              <a:rPr lang="en-US" altLang="en-US" sz="2800" smtClean="0">
                <a:latin typeface="Arial" charset="0"/>
                <a:cs typeface="Arial" charset="0"/>
              </a:rPr>
              <a:t>How do we test?</a:t>
            </a:r>
          </a:p>
          <a:p>
            <a:pPr eaLnBrk="1" hangingPunct="1"/>
            <a:r>
              <a:rPr lang="en-US" altLang="en-US" sz="2800" smtClean="0">
                <a:latin typeface="Arial" charset="0"/>
                <a:cs typeface="Arial" charset="0"/>
              </a:rPr>
              <a:t>What types of meter tests are there?</a:t>
            </a:r>
          </a:p>
          <a:p>
            <a:pPr eaLnBrk="1" hangingPunct="1"/>
            <a:r>
              <a:rPr lang="en-US" altLang="en-US" sz="2800" smtClean="0">
                <a:latin typeface="Arial" charset="0"/>
                <a:cs typeface="Arial" charset="0"/>
              </a:rPr>
              <a:t>How do utility tests differ from customer request tests?</a:t>
            </a:r>
          </a:p>
          <a:p>
            <a:pPr eaLnBrk="1" hangingPunct="1"/>
            <a:r>
              <a:rPr lang="en-US" altLang="en-US" sz="2800" smtClean="0">
                <a:latin typeface="Arial" charset="0"/>
                <a:cs typeface="Arial" charset="0"/>
              </a:rPr>
              <a:t>What is In-Service Testing?</a:t>
            </a:r>
          </a:p>
          <a:p>
            <a:pPr eaLnBrk="1" hangingPunct="1"/>
            <a:r>
              <a:rPr lang="en-US" altLang="en-US" sz="2800" smtClean="0">
                <a:latin typeface="Arial" charset="0"/>
                <a:cs typeface="Arial" charset="0"/>
              </a:rPr>
              <a:t>How do we know meter tests are good?</a:t>
            </a:r>
          </a:p>
          <a:p>
            <a:pPr eaLnBrk="1" hangingPunct="1"/>
            <a:r>
              <a:rPr lang="en-US" altLang="en-US" sz="2800" smtClean="0">
                <a:latin typeface="Arial" charset="0"/>
                <a:cs typeface="Arial" charset="0"/>
              </a:rPr>
              <a:t>What do we do with the test data?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Questions?</a:t>
            </a:r>
            <a:endParaRPr lang="en-US" altLang="en-US" sz="1800" dirty="0" smtClean="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kern="0" dirty="0" smtClean="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smtClean="0">
                <a:latin typeface="Arial" panose="020B0604020202020204" pitchFamily="34" charset="0"/>
                <a:cs typeface="Arial" panose="020B0604020202020204" pitchFamily="34" charset="0"/>
              </a:rPr>
              <a:t>Bristol, PA</a:t>
            </a:r>
          </a:p>
          <a:p>
            <a:pPr algn="ctr" eaLnBrk="1" hangingPunct="1">
              <a:buFontTx/>
              <a:buNone/>
            </a:pPr>
            <a:r>
              <a:rPr lang="en-US" altLang="en-US" sz="2000" kern="0" dirty="0" smtClean="0">
                <a:latin typeface="Arial" panose="020B0604020202020204" pitchFamily="34" charset="0"/>
                <a:cs typeface="Arial" panose="020B0604020202020204" pitchFamily="34" charset="0"/>
              </a:rPr>
              <a:t>215-785-2338</a:t>
            </a:r>
          </a:p>
          <a:p>
            <a:pPr algn="ctr" eaLnBrk="1" hangingPunct="1">
              <a:buFontTx/>
              <a:buNone/>
            </a:pPr>
            <a:r>
              <a:rPr lang="en-US" altLang="en-US" sz="2800" kern="0" dirty="0" smtClean="0">
                <a:latin typeface="Arial" panose="020B0604020202020204" pitchFamily="34" charset="0"/>
                <a:cs typeface="Arial" panose="020B0604020202020204" pitchFamily="34" charset="0"/>
              </a:rPr>
              <a:t/>
            </a:r>
            <a:br>
              <a:rPr lang="en-US" altLang="en-US" sz="2800" kern="0" dirty="0" smtClean="0">
                <a:latin typeface="Arial" panose="020B0604020202020204" pitchFamily="34" charset="0"/>
                <a:cs typeface="Arial" panose="020B0604020202020204" pitchFamily="34" charset="0"/>
              </a:rPr>
            </a:br>
            <a:r>
              <a:rPr lang="en-US" altLang="en-US" sz="2000" kern="0" dirty="0" smtClean="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smtClean="0">
                <a:solidFill>
                  <a:srgbClr val="CC3300"/>
                </a:solidFill>
                <a:latin typeface="Arial" panose="020B0604020202020204" pitchFamily="34" charset="0"/>
                <a:cs typeface="Arial" panose="020B0604020202020204" pitchFamily="34" charset="0"/>
                <a:hlinkClick r:id="rId3"/>
              </a:rPr>
              <a:t>www.tescometering.com</a:t>
            </a:r>
            <a:endParaRPr lang="en-US" altLang="en-US" sz="2000" kern="0" dirty="0" smtClean="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smtClean="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7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Why Do We Test?</a:t>
            </a:r>
            <a:endParaRPr lang="ru-RU" altLang="en-US" sz="3200" b="1">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09600" y="1641475"/>
            <a:ext cx="7924800" cy="45974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a:cs typeface="Arial" charset="0"/>
              </a:rPr>
              <a:t>Our regulatory commissions require us to test meters.  </a:t>
            </a:r>
          </a:p>
          <a:p>
            <a:pPr algn="l" eaLnBrk="1" hangingPunct="1">
              <a:lnSpc>
                <a:spcPct val="80000"/>
              </a:lnSpc>
            </a:pPr>
            <a:endParaRPr lang="en-US" altLang="en-US" sz="2400">
              <a:cs typeface="Arial" charset="0"/>
            </a:endParaRPr>
          </a:p>
          <a:p>
            <a:pPr algn="l" eaLnBrk="1" hangingPunct="1">
              <a:lnSpc>
                <a:spcPct val="80000"/>
              </a:lnSpc>
            </a:pPr>
            <a:r>
              <a:rPr lang="en-US" altLang="en-US" sz="2400">
                <a:cs typeface="Arial" charset="0"/>
              </a:rPr>
              <a:t>But only for accuracy.  State regulatory commissions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algn="l" eaLnBrk="1" hangingPunct="1">
              <a:lnSpc>
                <a:spcPct val="80000"/>
              </a:lnSpc>
            </a:pPr>
            <a:endParaRPr lang="en-US" altLang="en-US" sz="2400">
              <a:cs typeface="Arial" charset="0"/>
            </a:endParaRPr>
          </a:p>
          <a:p>
            <a:pPr algn="l" eaLnBrk="1" hangingPunct="1">
              <a:lnSpc>
                <a:spcPct val="80000"/>
              </a:lnSpc>
            </a:pPr>
            <a:r>
              <a:rPr lang="en-US" altLang="en-US" sz="2400">
                <a:cs typeface="Arial" charset="0"/>
              </a:rPr>
              <a:t>Any tests beyond accuracy tests are tests that are simply good business practice.  </a:t>
            </a:r>
          </a:p>
          <a:p>
            <a:pPr algn="l" eaLnBrk="1" hangingPunct="1">
              <a:lnSpc>
                <a:spcPct val="80000"/>
              </a:lnSpc>
            </a:pPr>
            <a:endParaRPr lang="en-US" altLang="en-US" sz="2400">
              <a:latin typeface="Times New Roman" pitchFamily="18" charset="0"/>
            </a:endParaRPr>
          </a:p>
          <a:p>
            <a:pPr algn="l" eaLnBrk="1" hangingPunct="1">
              <a:lnSpc>
                <a:spcPct val="80000"/>
              </a:lnSpc>
            </a:pP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a:solidFill>
                  <a:schemeClr val="bg1"/>
                </a:solidFill>
              </a:rPr>
              <a:t>Complaint Testing</a:t>
            </a:r>
            <a:endParaRPr lang="ru-RU" altLang="en-US" sz="3200" b="1">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7924800" cy="470852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a:cs typeface="Arial" charset="0"/>
              </a:rPr>
              <a:t>Customers always have the right to request a meter test.</a:t>
            </a:r>
          </a:p>
          <a:p>
            <a:pPr algn="l" eaLnBrk="1" hangingPunct="1">
              <a:lnSpc>
                <a:spcPct val="80000"/>
              </a:lnSpc>
            </a:pPr>
            <a:endParaRPr lang="en-US" altLang="en-US" sz="2400">
              <a:cs typeface="Arial" charset="0"/>
            </a:endParaRPr>
          </a:p>
          <a:p>
            <a:pPr algn="l" eaLnBrk="1" hangingPunct="1">
              <a:lnSpc>
                <a:spcPct val="80000"/>
              </a:lnSpc>
            </a:pPr>
            <a:r>
              <a:rPr lang="en-US" altLang="en-US" sz="240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400">
              <a:cs typeface="Arial" charset="0"/>
            </a:endParaRPr>
          </a:p>
          <a:p>
            <a:pPr algn="l" eaLnBrk="1" hangingPunct="1">
              <a:lnSpc>
                <a:spcPct val="80000"/>
              </a:lnSpc>
            </a:pPr>
            <a:r>
              <a:rPr lang="en-US" altLang="en-US" sz="2400">
                <a:cs typeface="Arial" charset="0"/>
              </a:rPr>
              <a:t>Some allow the customer to witness the test and others require the utility commission to witness the test.  </a:t>
            </a:r>
          </a:p>
          <a:p>
            <a:pPr algn="l" eaLnBrk="1" hangingPunct="1">
              <a:lnSpc>
                <a:spcPct val="80000"/>
              </a:lnSpc>
            </a:pPr>
            <a:endParaRPr lang="en-US" altLang="en-US" sz="2400">
              <a:cs typeface="Arial" charset="0"/>
            </a:endParaRPr>
          </a:p>
          <a:p>
            <a:pPr algn="l" eaLnBrk="1" hangingPunct="1">
              <a:lnSpc>
                <a:spcPct val="80000"/>
              </a:lnSpc>
            </a:pPr>
            <a:r>
              <a:rPr lang="en-US" altLang="en-US" sz="240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General Meter Testing Requirements</a:t>
            </a:r>
          </a:p>
        </p:txBody>
      </p:sp>
      <p:sp>
        <p:nvSpPr>
          <p:cNvPr id="6147" name="Rectangle 3"/>
          <p:cNvSpPr>
            <a:spLocks noGrp="1" noChangeArrowheads="1"/>
          </p:cNvSpPr>
          <p:nvPr>
            <p:ph type="body"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smtClean="0">
                <a:latin typeface="Arial" charset="0"/>
                <a:cs typeface="Arial" charset="0"/>
              </a:rPr>
              <a:t>New Meters</a:t>
            </a:r>
          </a:p>
          <a:p>
            <a:pPr lvl="1" eaLnBrk="1" hangingPunct="1"/>
            <a:r>
              <a:rPr lang="en-US" altLang="en-US" sz="2200" smtClean="0">
                <a:latin typeface="Arial" charset="0"/>
                <a:cs typeface="Arial" charset="0"/>
              </a:rPr>
              <a:t>Manufacturers tests</a:t>
            </a:r>
          </a:p>
          <a:p>
            <a:pPr lvl="1" eaLnBrk="1" hangingPunct="1"/>
            <a:r>
              <a:rPr lang="en-US" altLang="en-US" sz="2200" smtClean="0">
                <a:latin typeface="Arial" charset="0"/>
                <a:cs typeface="Arial" charset="0"/>
              </a:rPr>
              <a:t>In-house tests on new </a:t>
            </a:r>
            <a:br>
              <a:rPr lang="en-US" altLang="en-US" sz="2200" smtClean="0">
                <a:latin typeface="Arial" charset="0"/>
                <a:cs typeface="Arial" charset="0"/>
              </a:rPr>
            </a:br>
            <a:r>
              <a:rPr lang="en-US" altLang="en-US" sz="2200" smtClean="0">
                <a:latin typeface="Arial" charset="0"/>
                <a:cs typeface="Arial" charset="0"/>
              </a:rPr>
              <a:t>shipments</a:t>
            </a:r>
          </a:p>
          <a:p>
            <a:pPr eaLnBrk="1" hangingPunct="1"/>
            <a:r>
              <a:rPr lang="en-US" altLang="en-US" sz="2200" smtClean="0">
                <a:latin typeface="Arial" charset="0"/>
                <a:cs typeface="Arial" charset="0"/>
              </a:rPr>
              <a:t>Return to Service Testing </a:t>
            </a:r>
          </a:p>
          <a:p>
            <a:pPr eaLnBrk="1" hangingPunct="1"/>
            <a:r>
              <a:rPr lang="en-US" altLang="en-US" sz="2200" smtClean="0">
                <a:latin typeface="Arial" charset="0"/>
                <a:cs typeface="Arial" charset="0"/>
              </a:rPr>
              <a:t>In-Service Meters</a:t>
            </a:r>
          </a:p>
          <a:p>
            <a:pPr lvl="1" eaLnBrk="1" hangingPunct="1"/>
            <a:r>
              <a:rPr lang="en-US" altLang="en-US" sz="2200" smtClean="0">
                <a:latin typeface="Arial" charset="0"/>
                <a:cs typeface="Arial" charset="0"/>
              </a:rPr>
              <a:t>Periodic Tests</a:t>
            </a:r>
          </a:p>
          <a:p>
            <a:pPr lvl="1" eaLnBrk="1" hangingPunct="1"/>
            <a:r>
              <a:rPr lang="en-US" altLang="en-US" sz="2200" smtClean="0">
                <a:latin typeface="Arial" charset="0"/>
                <a:cs typeface="Arial" charset="0"/>
              </a:rPr>
              <a:t>Selective, random, or </a:t>
            </a:r>
            <a:br>
              <a:rPr lang="en-US" altLang="en-US" sz="2200" smtClean="0">
                <a:latin typeface="Arial" charset="0"/>
                <a:cs typeface="Arial" charset="0"/>
              </a:rPr>
            </a:br>
            <a:r>
              <a:rPr lang="en-US" altLang="en-US" sz="2200" smtClean="0">
                <a:latin typeface="Arial" charset="0"/>
                <a:cs typeface="Arial" charset="0"/>
              </a:rPr>
              <a:t>statistical testing</a:t>
            </a:r>
          </a:p>
          <a:p>
            <a:pPr eaLnBrk="1" hangingPunct="1"/>
            <a:r>
              <a:rPr lang="en-US" altLang="en-US" sz="2200" smtClean="0">
                <a:latin typeface="Arial" charset="0"/>
                <a:cs typeface="Arial" charset="0"/>
              </a:rPr>
              <a:t>Retirement tests </a:t>
            </a:r>
          </a:p>
          <a:p>
            <a:pPr eaLnBrk="1" hangingPunct="1"/>
            <a:r>
              <a:rPr lang="en-US" altLang="en-US" sz="2200" smtClean="0">
                <a:latin typeface="Arial" charset="0"/>
                <a:cs typeface="Arial" charset="0"/>
              </a:rPr>
              <a:t>Testing of related metering equipment</a:t>
            </a:r>
          </a:p>
        </p:txBody>
      </p:sp>
      <p:pic>
        <p:nvPicPr>
          <p:cNvPr id="6148" name="Picture 5" descr="post-your-Requi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00200"/>
            <a:ext cx="37909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563563"/>
            <a:ext cx="7696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New Meter Testing </a:t>
            </a:r>
            <a:r>
              <a:rPr lang="ru-RU" altLang="en-US" sz="3200" b="1">
                <a:solidFill>
                  <a:schemeClr val="bg1"/>
                </a:solidFill>
              </a:rPr>
              <a:t>Program</a:t>
            </a:r>
            <a:r>
              <a:rPr lang="en-US" altLang="en-US" sz="3200" b="1">
                <a:solidFill>
                  <a:schemeClr val="bg1"/>
                </a:solidFill>
              </a:rPr>
              <a:t>s</a:t>
            </a:r>
            <a:endParaRPr lang="ru-RU" altLang="en-US" sz="3200" b="1">
              <a:solidFill>
                <a:schemeClr val="bg1"/>
              </a:solidFill>
            </a:endParaRPr>
          </a:p>
        </p:txBody>
      </p:sp>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smtClean="0">
              <a:latin typeface="Times New Roman" pitchFamily="18" charset="0"/>
            </a:endParaRPr>
          </a:p>
          <a:p>
            <a:pPr algn="l" eaLnBrk="1" hangingPunct="1">
              <a:lnSpc>
                <a:spcPct val="80000"/>
              </a:lnSpc>
              <a:defRPr/>
            </a:pPr>
            <a:endParaRPr lang="en-US" altLang="en-US" sz="2400" dirty="0" smtClean="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60675"/>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Return to Service Testing</a:t>
            </a:r>
            <a:endParaRPr lang="ru-RU" altLang="en-US" sz="3200" b="1">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773113" y="1862138"/>
            <a:ext cx="4953000" cy="4549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800" dirty="0" smtClean="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800" dirty="0" smtClean="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smtClean="0">
              <a:latin typeface="Times New Roman" pitchFamily="18" charset="0"/>
            </a:endParaRPr>
          </a:p>
          <a:p>
            <a:pPr algn="l" eaLnBrk="1" hangingPunct="1">
              <a:lnSpc>
                <a:spcPct val="80000"/>
              </a:lnSpc>
              <a:defRPr/>
            </a:pPr>
            <a:endParaRPr lang="en-US" altLang="en-US" sz="2400" dirty="0" smtClean="0">
              <a:latin typeface="Times New Roman" pitchFamily="18" charset="0"/>
            </a:endParaRPr>
          </a:p>
        </p:txBody>
      </p:sp>
      <p:pic>
        <p:nvPicPr>
          <p:cNvPr id="8198" name="Picture 7" descr="C:\Users\Tom\AppData\Local\Microsoft\Windows\Temporary Internet Files\Content.Outlook\VJYZ37TD\MQB-1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41475"/>
            <a:ext cx="3429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In Service Testing</a:t>
            </a:r>
            <a:endParaRPr lang="ru-RU" altLang="en-US" sz="3200" b="1">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a:cs typeface="Arial" charset="0"/>
              </a:rPr>
              <a:t>Meter Testing for new and in-service meters is specified in ANSI C12.1-2015, </a:t>
            </a:r>
            <a:r>
              <a:rPr lang="en-US" altLang="en-US" sz="2400" i="1">
                <a:cs typeface="Arial" charset="0"/>
              </a:rPr>
              <a:t>American National Standard for Electric Meters, Code for Electricity Metering</a:t>
            </a:r>
            <a:r>
              <a:rPr lang="en-US" altLang="en-US" sz="2400">
                <a:cs typeface="Arial" charset="0"/>
              </a:rPr>
              <a:t>.  Most utility commissions use this Standard a reference or the basis for their meter testing requirements.  </a:t>
            </a:r>
          </a:p>
          <a:p>
            <a:pPr algn="l" eaLnBrk="1" hangingPunct="1">
              <a:lnSpc>
                <a:spcPct val="80000"/>
              </a:lnSpc>
            </a:pPr>
            <a:endParaRPr lang="en-US" altLang="en-US" sz="2400">
              <a:latin typeface="Times New Roman" pitchFamily="18" charset="0"/>
            </a:endParaRPr>
          </a:p>
          <a:p>
            <a:pPr algn="l" eaLnBrk="1" hangingPunct="1">
              <a:lnSpc>
                <a:spcPct val="80000"/>
              </a:lnSpc>
            </a:pPr>
            <a:endParaRPr lang="en-US" altLang="en-US" sz="2400">
              <a:latin typeface="Times New Roman" pitchFamily="18" charset="0"/>
            </a:endParaRPr>
          </a:p>
        </p:txBody>
      </p:sp>
      <p:pic>
        <p:nvPicPr>
          <p:cNvPr id="9221" name="Picture 8" descr="MP9004316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749675"/>
            <a:ext cx="27432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4572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smtClean="0">
                <a:solidFill>
                  <a:schemeClr val="bg1"/>
                </a:solidFill>
                <a:latin typeface="Arial" charset="0"/>
              </a:rPr>
              <a:t>Test Plans for Meters</a:t>
            </a: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0273" name="Chart" r:id="rId4" imgW="3809933" imgH="4114800" progId="MSGraph.Chart.8">
                  <p:embed followColorScheme="full"/>
                </p:oleObj>
              </mc:Choice>
              <mc:Fallback>
                <p:oleObj name="Chart" r:id="rId4" imgW="3809933" imgH="41148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600" y="1676400"/>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eaLnBrk="1" hangingPunct="1">
              <a:buFont typeface="Times New Roman" pitchFamily="18" charset="0"/>
              <a:buNone/>
            </a:pPr>
            <a:r>
              <a:rPr lang="en-US" altLang="en-US" sz="2400" smtClean="0">
                <a:latin typeface="Arial" charset="0"/>
                <a:cs typeface="Arial" charset="0"/>
              </a:rPr>
              <a:t>Four test plan options available:</a:t>
            </a:r>
          </a:p>
          <a:p>
            <a:pPr eaLnBrk="1" hangingPunct="1">
              <a:buFont typeface="Times New Roman" pitchFamily="18" charset="0"/>
              <a:buNone/>
            </a:pPr>
            <a:r>
              <a:rPr lang="en-US" altLang="en-US" sz="2400" smtClean="0"/>
              <a:t> </a:t>
            </a:r>
          </a:p>
        </p:txBody>
      </p:sp>
      <p:graphicFrame>
        <p:nvGraphicFramePr>
          <p:cNvPr id="10245" name="Object 5"/>
          <p:cNvGraphicFramePr>
            <a:graphicFrameLocks/>
          </p:cNvGraphicFramePr>
          <p:nvPr/>
        </p:nvGraphicFramePr>
        <p:xfrm>
          <a:off x="3657600" y="4267200"/>
          <a:ext cx="1905000" cy="1516063"/>
        </p:xfrm>
        <a:graphic>
          <a:graphicData uri="http://schemas.openxmlformats.org/presentationml/2006/ole">
            <mc:AlternateContent xmlns:mc="http://schemas.openxmlformats.org/markup-compatibility/2006">
              <mc:Choice xmlns:v="urn:schemas-microsoft-com:vml" Requires="v">
                <p:oleObj spid="_x0000_s10274" name="Clip" r:id="rId6" imgW="4006850" imgH="3192463" progId="MS_ClipArt_Gallery.5">
                  <p:embed/>
                </p:oleObj>
              </mc:Choice>
              <mc:Fallback>
                <p:oleObj name="Clip" r:id="rId6" imgW="4006850" imgH="3192463" progId="MS_ClipArt_Gallery.5">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267200"/>
                        <a:ext cx="1905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p:cNvGraphicFramePr>
          <p:nvPr/>
        </p:nvGraphicFramePr>
        <p:xfrm>
          <a:off x="5791200" y="1752600"/>
          <a:ext cx="1905000" cy="1905000"/>
        </p:xfrm>
        <a:graphic>
          <a:graphicData uri="http://schemas.openxmlformats.org/presentationml/2006/ole">
            <mc:AlternateContent xmlns:mc="http://schemas.openxmlformats.org/markup-compatibility/2006">
              <mc:Choice xmlns:v="urn:schemas-microsoft-com:vml" Requires="v">
                <p:oleObj spid="_x0000_s10275" name="Clip" r:id="rId8" imgW="4419600" imgH="4419600" progId="MS_ClipArt_Gallery.5">
                  <p:embed/>
                </p:oleObj>
              </mc:Choice>
              <mc:Fallback>
                <p:oleObj name="Clip" r:id="rId8" imgW="4419600" imgH="4419600" progId="MS_ClipArt_Gallery.5">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7526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Rectangle 7"/>
          <p:cNvSpPr>
            <a:spLocks noChangeArrowheads="1"/>
          </p:cNvSpPr>
          <p:nvPr/>
        </p:nvSpPr>
        <p:spPr bwMode="auto">
          <a:xfrm>
            <a:off x="914400" y="2438400"/>
            <a:ext cx="441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20000"/>
              </a:spcBef>
              <a:buFont typeface="Times New Roman" pitchFamily="18" charset="0"/>
              <a:buChar char="•"/>
            </a:pPr>
            <a:r>
              <a:rPr lang="en-US" altLang="en-US" sz="2400">
                <a:cs typeface="Arial" charset="0"/>
              </a:rPr>
              <a:t>Periodic</a:t>
            </a:r>
          </a:p>
          <a:p>
            <a:pPr algn="l" eaLnBrk="1" hangingPunct="1">
              <a:spcBef>
                <a:spcPct val="20000"/>
              </a:spcBef>
              <a:buFont typeface="Times New Roman" pitchFamily="18" charset="0"/>
              <a:buChar char="•"/>
            </a:pPr>
            <a:r>
              <a:rPr lang="en-US" altLang="en-US" sz="2400">
                <a:cs typeface="Arial" charset="0"/>
              </a:rPr>
              <a:t>Statistical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1398</Words>
  <Application>Microsoft Office PowerPoint</Application>
  <PresentationFormat>On-screen Show (4:3)</PresentationFormat>
  <Paragraphs>194</Paragraphs>
  <Slides>27</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7" baseType="lpstr">
      <vt:lpstr>Arial</vt:lpstr>
      <vt:lpstr>ＭＳ Ｐゴシック</vt:lpstr>
      <vt:lpstr>Calibri</vt:lpstr>
      <vt:lpstr>Times New Roman</vt:lpstr>
      <vt:lpstr>Symbol</vt:lpstr>
      <vt:lpstr>AvantGarde</vt:lpstr>
      <vt:lpstr>Wingdings</vt:lpstr>
      <vt:lpstr>Default Design</vt:lpstr>
      <vt:lpstr>Chart</vt:lpstr>
      <vt:lpstr>Clip</vt:lpstr>
      <vt:lpstr>PowerPoint Presentation</vt:lpstr>
      <vt:lpstr>Questions to Answer</vt:lpstr>
      <vt:lpstr>PowerPoint Presentation</vt:lpstr>
      <vt:lpstr>PowerPoint Presentation</vt:lpstr>
      <vt:lpstr>General Meter Testing Requirements</vt:lpstr>
      <vt:lpstr>PowerPoint Presentation</vt:lpstr>
      <vt:lpstr>PowerPoint Presentation</vt:lpstr>
      <vt:lpstr>PowerPoint Presentation</vt:lpstr>
      <vt:lpstr>Test Plans for Meters</vt:lpstr>
      <vt:lpstr>Periodic Test Plans</vt:lpstr>
      <vt:lpstr>PowerPoint Presentation</vt:lpstr>
      <vt:lpstr>PowerPoint Presentation</vt:lpstr>
      <vt:lpstr>PowerPoint Presentation</vt:lpstr>
      <vt:lpstr>PowerPoint Presentation</vt:lpstr>
      <vt:lpstr>PowerPoint Presentation</vt:lpstr>
      <vt:lpstr>Meter Testing Traceability</vt:lpstr>
      <vt:lpstr>PowerPoint Presentation</vt:lpstr>
      <vt:lpstr>PowerPoint Presentation</vt:lpstr>
      <vt:lpstr>PowerPoint Presentation</vt:lpstr>
      <vt:lpstr>PowerPoint Presentation</vt:lpstr>
      <vt:lpstr>PowerPoint Presentation</vt:lpstr>
      <vt:lpstr>Tracking Meter Records</vt:lpstr>
      <vt:lpstr>PowerPoint Presentation</vt:lpstr>
      <vt:lpstr>PowerPoint Presentation</vt:lpstr>
      <vt:lpstr>PowerPoint Presentation</vt:lpstr>
      <vt:lpstr>Questions to Answer</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77</cp:revision>
  <cp:lastPrinted>2004-05-03T19:12:21Z</cp:lastPrinted>
  <dcterms:created xsi:type="dcterms:W3CDTF">2004-03-09T01:40:14Z</dcterms:created>
  <dcterms:modified xsi:type="dcterms:W3CDTF">2018-08-13T16:34:12Z</dcterms:modified>
</cp:coreProperties>
</file>