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443" r:id="rId2"/>
    <p:sldId id="356" r:id="rId3"/>
    <p:sldId id="454" r:id="rId4"/>
    <p:sldId id="455" r:id="rId5"/>
    <p:sldId id="441" r:id="rId6"/>
    <p:sldId id="444" r:id="rId7"/>
    <p:sldId id="456" r:id="rId8"/>
    <p:sldId id="457" r:id="rId9"/>
    <p:sldId id="466" r:id="rId10"/>
    <p:sldId id="467" r:id="rId11"/>
    <p:sldId id="458" r:id="rId12"/>
    <p:sldId id="468" r:id="rId13"/>
    <p:sldId id="448" r:id="rId14"/>
    <p:sldId id="459" r:id="rId15"/>
    <p:sldId id="446" r:id="rId16"/>
    <p:sldId id="452" r:id="rId17"/>
    <p:sldId id="453" r:id="rId18"/>
    <p:sldId id="451" r:id="rId19"/>
    <p:sldId id="460" r:id="rId20"/>
    <p:sldId id="463" r:id="rId21"/>
    <p:sldId id="461" r:id="rId22"/>
    <p:sldId id="462" r:id="rId23"/>
    <p:sldId id="447" r:id="rId24"/>
    <p:sldId id="449" r:id="rId25"/>
    <p:sldId id="464" r:id="rId26"/>
    <p:sldId id="465" r:id="rId27"/>
    <p:sldId id="450" r:id="rId28"/>
    <p:sldId id="445" r:id="rId29"/>
    <p:sldId id="354" r:id="rId30"/>
  </p:sldIdLst>
  <p:sldSz cx="9144000" cy="6858000" type="screen4x3"/>
  <p:notesSz cx="6950075" cy="9236075"/>
  <p:embeddedFontLst>
    <p:embeddedFont>
      <p:font typeface="ＭＳ Ｐゴシック" panose="020B0600070205080204" pitchFamily="34" charset="-128"/>
      <p:regular r:id="rId33"/>
    </p:embeddedFont>
    <p:embeddedFont>
      <p:font typeface="Trebuchet MS" panose="020B0603020202020204" pitchFamily="34" charset="0"/>
      <p:regular r:id="rId34"/>
      <p:bold r:id="rId35"/>
      <p:italic r:id="rId36"/>
      <p:boldItalic r:id="rId37"/>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2779" autoAdjust="0"/>
  </p:normalViewPr>
  <p:slideViewPr>
    <p:cSldViewPr>
      <p:cViewPr varScale="1">
        <p:scale>
          <a:sx n="108" d="100"/>
          <a:sy n="108" d="100"/>
        </p:scale>
        <p:origin x="-18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Nameplate_capacity"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en.wikipedia.org/wiki/Niagara_Tunnel_Project#cite_note-NiagaraFrontier-TechFacts-1" TargetMode="External"/><Relationship Id="rId4" Type="http://schemas.openxmlformats.org/officeDocument/2006/relationships/hyperlink" Target="https://en.wikipedia.org/wiki/Megawatt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smtClean="0"/>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dirty="0"/>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66813" y="692150"/>
            <a:ext cx="4619625" cy="3463925"/>
          </a:xfrm>
          <a:ln/>
        </p:spPr>
      </p:sp>
      <p:sp>
        <p:nvSpPr>
          <p:cNvPr id="39939"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66813" y="692150"/>
            <a:ext cx="4619625" cy="3463925"/>
          </a:xfrm>
          <a:ln/>
        </p:spPr>
      </p:sp>
      <p:sp>
        <p:nvSpPr>
          <p:cNvPr id="39939"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66813" y="692150"/>
            <a:ext cx="4619625" cy="3463925"/>
          </a:xfrm>
          <a:ln/>
        </p:spPr>
      </p:sp>
      <p:sp>
        <p:nvSpPr>
          <p:cNvPr id="40963" name="Rectangle 3"/>
          <p:cNvSpPr>
            <a:spLocks noGrp="1" noChangeArrowheads="1"/>
          </p:cNvSpPr>
          <p:nvPr>
            <p:ph type="body" idx="1"/>
          </p:nvPr>
        </p:nvSpPr>
        <p:spPr>
          <a:xfrm>
            <a:off x="926677" y="4387136"/>
            <a:ext cx="5096722" cy="41562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Talk about Use cases and Big Data – tie into earlier presentation?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Can tie back to theft</a:t>
            </a:r>
            <a:r>
              <a:rPr lang="en-US" altLang="en-US" baseline="0" dirty="0" smtClean="0"/>
              <a:t> but also non-malicious losses.  Multiplier report.</a:t>
            </a:r>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Waveform generation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19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Waveform generation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definitions for each buzzword</a:t>
            </a:r>
            <a:r>
              <a:rPr lang="en-US" baseline="0" dirty="0" smtClean="0"/>
              <a:t> in bullet two</a:t>
            </a:r>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Waveform generation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Waveform generation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22</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Waveform generation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sz="1200" b="0" i="0" kern="1200" dirty="0" smtClean="0">
                <a:solidFill>
                  <a:schemeClr val="tx1"/>
                </a:solidFill>
                <a:effectLst/>
                <a:latin typeface="Arial" charset="0"/>
                <a:ea typeface="+mn-ea"/>
                <a:cs typeface="+mn-cs"/>
              </a:rPr>
              <a:t>The project's new 12.7 meters (42 ft.) diameter, 10.2 kilometers (6.3 mi) long tunnel was officially placed into service on 21 March 2013, helping to increase the generating complex's </a:t>
            </a:r>
            <a:r>
              <a:rPr lang="en-US" sz="1200" b="0" i="0" u="none" strike="noStrike" kern="1200" dirty="0" smtClean="0">
                <a:solidFill>
                  <a:schemeClr val="tx1"/>
                </a:solidFill>
                <a:effectLst/>
                <a:latin typeface="Arial" charset="0"/>
                <a:ea typeface="+mn-ea"/>
                <a:cs typeface="+mn-cs"/>
                <a:hlinkClick r:id="rId3" tooltip="Nameplate capacity"/>
              </a:rPr>
              <a:t>nameplate capacity</a:t>
            </a:r>
            <a:r>
              <a:rPr lang="en-US" sz="1200" b="0" i="0" kern="1200" dirty="0" smtClean="0">
                <a:solidFill>
                  <a:schemeClr val="tx1"/>
                </a:solidFill>
                <a:effectLst/>
                <a:latin typeface="Arial" charset="0"/>
                <a:ea typeface="+mn-ea"/>
                <a:cs typeface="+mn-cs"/>
              </a:rPr>
              <a:t> by 150 </a:t>
            </a:r>
            <a:r>
              <a:rPr lang="en-US" sz="1200" b="0" i="0" u="none" strike="noStrike" kern="1200" dirty="0" smtClean="0">
                <a:solidFill>
                  <a:schemeClr val="tx1"/>
                </a:solidFill>
                <a:effectLst/>
                <a:latin typeface="Arial" charset="0"/>
                <a:ea typeface="+mn-ea"/>
                <a:cs typeface="+mn-cs"/>
                <a:hlinkClick r:id="rId4" tooltip="Megawatts"/>
              </a:rPr>
              <a:t>megawatts</a:t>
            </a:r>
            <a:r>
              <a:rPr lang="en-US" sz="1200" b="0" i="0" kern="1200" dirty="0" smtClean="0">
                <a:solidFill>
                  <a:schemeClr val="tx1"/>
                </a:solidFill>
                <a:effectLst/>
                <a:latin typeface="Arial" charset="0"/>
                <a:ea typeface="+mn-ea"/>
                <a:cs typeface="+mn-cs"/>
              </a:rPr>
              <a:t>,</a:t>
            </a:r>
            <a:r>
              <a:rPr lang="en-US" sz="1200" b="0" i="0" u="none" strike="noStrike" kern="1200" baseline="30000" dirty="0" smtClean="0">
                <a:solidFill>
                  <a:schemeClr val="tx1"/>
                </a:solidFill>
                <a:effectLst/>
                <a:latin typeface="Arial" charset="0"/>
                <a:ea typeface="+mn-ea"/>
                <a:cs typeface="+mn-cs"/>
                <a:hlinkClick r:id="rId5"/>
              </a:rPr>
              <a:t>[1]</a:t>
            </a:r>
            <a:r>
              <a:rPr lang="en-US" sz="1200" b="0" i="0" kern="1200" dirty="0" smtClean="0">
                <a:solidFill>
                  <a:schemeClr val="tx1"/>
                </a:solidFill>
                <a:effectLst/>
                <a:latin typeface="Arial" charset="0"/>
                <a:ea typeface="+mn-ea"/>
                <a:cs typeface="+mn-cs"/>
              </a:rPr>
              <a:t> </a:t>
            </a:r>
          </a:p>
          <a:p>
            <a:r>
              <a:rPr lang="en-US" altLang="en-US" sz="1200" b="0" i="0" kern="1200" dirty="0" smtClean="0">
                <a:solidFill>
                  <a:schemeClr val="tx1"/>
                </a:solidFill>
                <a:effectLst/>
                <a:latin typeface="Arial" charset="0"/>
                <a:ea typeface="+mn-ea"/>
                <a:cs typeface="+mn-cs"/>
              </a:rPr>
              <a:t>American Samoa</a:t>
            </a:r>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28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29</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Put in history by every decade starting 1870’s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As our earlier speaker asked…..Now What?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and if possible look without our prejudices coloring our view of the world around us</a:t>
            </a:r>
          </a:p>
          <a:p>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467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4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40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134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7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166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99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7456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253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42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16961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3648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p:nvSpPr>
        <p:spPr bwMode="auto">
          <a:xfrm>
            <a:off x="8686800" y="6360956"/>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7200D7F1-6D93-4EEA-BBA1-002C153BD9C6}" type="slidenum">
              <a:rPr lang="ru-RU" altLang="en-US" sz="1200" smtClean="0">
                <a:solidFill>
                  <a:schemeClr val="tx1"/>
                </a:solidFill>
              </a:rPr>
              <a:pPr algn="l" eaLnBrk="1" hangingPunct="1">
                <a:spcBef>
                  <a:spcPct val="0"/>
                </a:spcBef>
                <a:defRPr/>
              </a:pPr>
              <a:t>‹#›</a:t>
            </a:fld>
            <a:endParaRPr lang="ru-RU" altLang="en-US" sz="1200" smtClean="0">
              <a:solidFill>
                <a:schemeClr val="tx1"/>
              </a:solidFill>
            </a:endParaRPr>
          </a:p>
        </p:txBody>
      </p:sp>
      <p:sp>
        <p:nvSpPr>
          <p:cNvPr id="1027" name="Text Box 13"/>
          <p:cNvSpPr txBox="1">
            <a:spLocks noChangeArrowheads="1"/>
          </p:cNvSpPr>
          <p:nvPr/>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dirty="0" smtClean="0">
              <a:solidFill>
                <a:schemeClr val="tx1"/>
              </a:solidFill>
              <a:latin typeface="AvantGarde"/>
            </a:endParaRPr>
          </a:p>
        </p:txBody>
      </p:sp>
      <p:sp>
        <p:nvSpPr>
          <p:cNvPr id="1042" name="Rectangle 2"/>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dirty="0" smtClean="0"/>
          </a:p>
        </p:txBody>
      </p:sp>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hyperlink" Target="http://www.tescometering.com/"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r>
              <a:rPr lang="en-US" altLang="en-US" sz="1400" dirty="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r" eaLnBrk="1" hangingPunct="1">
              <a:spcBef>
                <a:spcPct val="0"/>
              </a:spcBef>
            </a:pPr>
            <a:r>
              <a:rPr lang="en-US" altLang="en-US" sz="1400" dirty="0">
                <a:solidFill>
                  <a:schemeClr val="tx1"/>
                </a:solidFill>
              </a:rPr>
              <a:t>Slide </a:t>
            </a:r>
            <a:fld id="{532F31D4-161B-45F0-B994-24D3A90216CA}" type="slidenum">
              <a:rPr lang="en-US" altLang="en-US" sz="1400">
                <a:solidFill>
                  <a:schemeClr val="tx1"/>
                </a:solidFill>
              </a:rPr>
              <a:pPr algn="r" eaLnBrk="1" hangingPunct="1">
                <a:spcBef>
                  <a:spcPct val="0"/>
                </a:spcBef>
              </a:pPr>
              <a:t>1</a:t>
            </a:fld>
            <a:endParaRPr lang="en-US" altLang="en-US" sz="1400" dirty="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0"/>
              </a:spcBef>
            </a:pPr>
            <a:endParaRPr lang="en-US" altLang="en-US" dirty="0">
              <a:solidFill>
                <a:schemeClr val="tx1"/>
              </a:solidFill>
            </a:endParaRPr>
          </a:p>
        </p:txBody>
      </p:sp>
      <p:sp>
        <p:nvSpPr>
          <p:cNvPr id="2054"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2055" name="Text Box 4"/>
          <p:cNvSpPr txBox="1">
            <a:spLocks noChangeArrowheads="1"/>
          </p:cNvSpPr>
          <p:nvPr/>
        </p:nvSpPr>
        <p:spPr bwMode="auto">
          <a:xfrm>
            <a:off x="2209800" y="1639442"/>
            <a:ext cx="53340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3500" b="1" dirty="0" smtClean="0">
                <a:solidFill>
                  <a:srgbClr val="2F549D"/>
                </a:solidFill>
              </a:rPr>
              <a:t>Metering, Operations and Utilities:                      2020 and Beyond</a:t>
            </a: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011361"/>
            <a:ext cx="1943100" cy="96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762000" y="4800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Tom </a:t>
            </a:r>
            <a:r>
              <a:rPr lang="en-US" altLang="en-US" sz="2400" dirty="0" smtClean="0">
                <a:solidFill>
                  <a:schemeClr val="bg1"/>
                </a:solidFill>
              </a:rPr>
              <a:t>Lawton, 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For North Carolina Meter School</a:t>
            </a:r>
          </a:p>
          <a:p>
            <a:pPr algn="r" eaLnBrk="1" hangingPunct="1">
              <a:spcBef>
                <a:spcPct val="0"/>
              </a:spcBef>
              <a:spcAft>
                <a:spcPts val="0"/>
              </a:spcAft>
              <a:buFontTx/>
              <a:buNone/>
            </a:pPr>
            <a:r>
              <a:rPr lang="en-US" altLang="en-US" sz="1600" i="1" dirty="0" smtClean="0">
                <a:solidFill>
                  <a:schemeClr val="bg1"/>
                </a:solidFill>
              </a:rPr>
              <a:t>GENERAL SESSION</a:t>
            </a:r>
          </a:p>
          <a:p>
            <a:pPr algn="r" eaLnBrk="1" hangingPunct="1">
              <a:spcBef>
                <a:spcPct val="0"/>
              </a:spcBef>
              <a:spcAft>
                <a:spcPts val="0"/>
              </a:spcAft>
              <a:buFontTx/>
              <a:buNone/>
            </a:pPr>
            <a:r>
              <a:rPr lang="en-US" altLang="en-US" sz="1600" i="1" dirty="0" smtClean="0">
                <a:solidFill>
                  <a:schemeClr val="bg1"/>
                </a:solidFill>
              </a:rPr>
              <a:t>Monday, June 25, 2018 from 1:00 p.m. to 2:30 p.m.</a:t>
            </a:r>
            <a:endParaRPr lang="en-US" altLang="en-US" sz="1600" i="1" dirty="0">
              <a:solidFill>
                <a:schemeClr val="bg1"/>
              </a:solidFill>
            </a:endParaRPr>
          </a:p>
        </p:txBody>
      </p:sp>
      <p:pic>
        <p:nvPicPr>
          <p:cNvPr id="8194" name="Picture 2" descr="North Carolina Electric Meter School and Conferenc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4944" y="1953308"/>
            <a:ext cx="1080429" cy="108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58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2020 and Beyond</a:t>
            </a:r>
          </a:p>
        </p:txBody>
      </p:sp>
      <p:sp>
        <p:nvSpPr>
          <p:cNvPr id="46083" name="Rectangle 3"/>
          <p:cNvSpPr>
            <a:spLocks noGrp="1" noChangeArrowheads="1"/>
          </p:cNvSpPr>
          <p:nvPr>
            <p:ph idx="1"/>
          </p:nvPr>
        </p:nvSpPr>
        <p:spPr>
          <a:xfrm>
            <a:off x="685800" y="1744663"/>
            <a:ext cx="7772400" cy="4114800"/>
          </a:xfrm>
        </p:spPr>
        <p:txBody>
          <a:bodyPr/>
          <a:lstStyle/>
          <a:p>
            <a:pPr marL="0" indent="0" algn="ctr">
              <a:lnSpc>
                <a:spcPct val="80000"/>
              </a:lnSpc>
              <a:buNone/>
            </a:pPr>
            <a:r>
              <a:rPr lang="en-US" sz="2400" dirty="0" smtClean="0">
                <a:latin typeface="Arial" panose="020B0604020202020204" pitchFamily="34" charset="0"/>
                <a:cs typeface="Arial" panose="020B0604020202020204" pitchFamily="34" charset="0"/>
              </a:rPr>
              <a:t>The best way to know the future is to pay attention to the present. </a:t>
            </a:r>
          </a:p>
          <a:p>
            <a:pPr marL="0" indent="0" algn="ctr">
              <a:lnSpc>
                <a:spcPct val="80000"/>
              </a:lnSpc>
              <a:buNone/>
            </a:pPr>
            <a:endParaRPr lang="en-US" sz="2400" dirty="0" smtClean="0">
              <a:latin typeface="Arial" panose="020B0604020202020204" pitchFamily="34" charset="0"/>
              <a:cs typeface="Arial" panose="020B0604020202020204" pitchFamily="34" charset="0"/>
            </a:endParaRPr>
          </a:p>
          <a:p>
            <a:pPr marL="0" indent="0" algn="ctr">
              <a:lnSpc>
                <a:spcPct val="80000"/>
              </a:lnSpc>
              <a:buNone/>
            </a:pPr>
            <a:endParaRPr lang="en-US" sz="2400" dirty="0" smtClean="0">
              <a:latin typeface="Arial" panose="020B0604020202020204" pitchFamily="34" charset="0"/>
              <a:cs typeface="Arial" panose="020B0604020202020204" pitchFamily="34" charset="0"/>
            </a:endParaRPr>
          </a:p>
          <a:p>
            <a:pPr marL="0" indent="0" algn="ctr">
              <a:lnSpc>
                <a:spcPct val="80000"/>
              </a:lnSpc>
              <a:buNone/>
            </a:pPr>
            <a:r>
              <a:rPr lang="en-US" sz="2400" dirty="0" smtClean="0">
                <a:latin typeface="Arial" panose="020B0604020202020204" pitchFamily="34" charset="0"/>
                <a:cs typeface="Arial" panose="020B0604020202020204" pitchFamily="34" charset="0"/>
              </a:rPr>
              <a:t>Best way to do this is to follow the money;  </a:t>
            </a:r>
          </a:p>
          <a:p>
            <a:pPr marL="0" indent="0" algn="ctr">
              <a:lnSpc>
                <a:spcPct val="80000"/>
              </a:lnSpc>
              <a:buNone/>
            </a:pPr>
            <a:r>
              <a:rPr lang="en-US" sz="2400" dirty="0" smtClean="0">
                <a:latin typeface="Arial" panose="020B0604020202020204" pitchFamily="34" charset="0"/>
                <a:cs typeface="Arial" panose="020B0604020202020204" pitchFamily="34" charset="0"/>
              </a:rPr>
              <a:t>Not the news.</a:t>
            </a:r>
          </a:p>
          <a:p>
            <a:pPr marL="0" indent="0">
              <a:lnSpc>
                <a:spcPct val="80000"/>
              </a:lnSpc>
              <a:buNone/>
            </a:pPr>
            <a:endParaRPr lang="en-US" sz="2000" dirty="0">
              <a:latin typeface="Arial" panose="020B0604020202020204" pitchFamily="34" charset="0"/>
              <a:cs typeface="Arial" panose="020B0604020202020204" pitchFamily="34" charset="0"/>
            </a:endParaRPr>
          </a:p>
        </p:txBody>
      </p:sp>
      <p:pic>
        <p:nvPicPr>
          <p:cNvPr id="2050" name="Picture 2" descr="Image result for follow the mo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4104298"/>
            <a:ext cx="19812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331" y="4130675"/>
            <a:ext cx="2667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583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extLst>
          </p:cNvPr>
          <p:cNvSpPr>
            <a:spLocks noChangeArrowheads="1"/>
          </p:cNvSpPr>
          <p:nvPr/>
        </p:nvSpPr>
        <p:spPr bwMode="auto">
          <a:xfrm>
            <a:off x="533400" y="1435100"/>
            <a:ext cx="7772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rgbClr val="EEB211"/>
              </a:buClr>
              <a:buSzPct val="60000"/>
              <a:defRPr/>
            </a:pPr>
            <a:r>
              <a:rPr lang="nl-NL" altLang="en-US" sz="2400" dirty="0">
                <a:solidFill>
                  <a:srgbClr val="000000"/>
                </a:solidFill>
                <a:latin typeface="Trebuchet MS" pitchFamily="34" charset="0"/>
                <a:ea typeface="ＭＳ Ｐゴシック" pitchFamily="34" charset="-128"/>
              </a:rPr>
              <a:t>Second Generation AMI</a:t>
            </a:r>
          </a:p>
          <a:p>
            <a:pPr lvl="1" algn="l">
              <a:spcBef>
                <a:spcPct val="45000"/>
              </a:spcBef>
              <a:buClr>
                <a:srgbClr val="EEB211"/>
              </a:buClr>
              <a:buSzPct val="60000"/>
              <a:defRPr/>
            </a:pPr>
            <a:r>
              <a:rPr lang="nl-NL" altLang="en-US" sz="2400" dirty="0">
                <a:solidFill>
                  <a:srgbClr val="000000"/>
                </a:solidFill>
                <a:latin typeface="Trebuchet MS" pitchFamily="34" charset="0"/>
                <a:ea typeface="ＭＳ Ｐゴシック" pitchFamily="34" charset="-128"/>
              </a:rPr>
              <a:t>New capabilities under glass</a:t>
            </a:r>
          </a:p>
          <a:p>
            <a:pPr lvl="1" algn="l">
              <a:spcBef>
                <a:spcPct val="45000"/>
              </a:spcBef>
              <a:buClr>
                <a:srgbClr val="EEB211"/>
              </a:buClr>
              <a:buSzPct val="60000"/>
              <a:defRPr/>
            </a:pPr>
            <a:r>
              <a:rPr lang="nl-NL" altLang="en-US" sz="2400" dirty="0">
                <a:solidFill>
                  <a:srgbClr val="000000"/>
                </a:solidFill>
                <a:latin typeface="Trebuchet MS" pitchFamily="34" charset="0"/>
                <a:ea typeface="ＭＳ Ｐゴシック" pitchFamily="34" charset="-128"/>
              </a:rPr>
              <a:t>Additional data and additional actionable work orders coming from Meter Services</a:t>
            </a:r>
          </a:p>
          <a:p>
            <a:pPr lvl="1" algn="l">
              <a:spcBef>
                <a:spcPct val="45000"/>
              </a:spcBef>
              <a:buClr>
                <a:srgbClr val="EEB211"/>
              </a:buClr>
              <a:buSzPct val="60000"/>
              <a:defRPr/>
            </a:pPr>
            <a:r>
              <a:rPr lang="nl-NL" altLang="en-US" sz="2400" dirty="0" smtClean="0">
                <a:solidFill>
                  <a:srgbClr val="000000"/>
                </a:solidFill>
                <a:latin typeface="Trebuchet MS" pitchFamily="34" charset="0"/>
                <a:ea typeface="ＭＳ Ｐゴシック" pitchFamily="34" charset="-128"/>
              </a:rPr>
              <a:t>LTL and Private </a:t>
            </a:r>
            <a:r>
              <a:rPr lang="nl-NL" altLang="en-US" sz="2400" dirty="0">
                <a:solidFill>
                  <a:srgbClr val="000000"/>
                </a:solidFill>
                <a:latin typeface="Trebuchet MS" pitchFamily="34" charset="0"/>
                <a:ea typeface="ＭＳ Ｐゴシック" pitchFamily="34" charset="-128"/>
              </a:rPr>
              <a:t>networks </a:t>
            </a:r>
          </a:p>
          <a:p>
            <a:pPr algn="l">
              <a:spcBef>
                <a:spcPct val="45000"/>
              </a:spcBef>
              <a:buClr>
                <a:srgbClr val="EEB211"/>
              </a:buClr>
              <a:buSzPct val="60000"/>
              <a:defRPr/>
            </a:pPr>
            <a:r>
              <a:rPr lang="nl-NL" altLang="en-US" sz="2400" dirty="0">
                <a:solidFill>
                  <a:srgbClr val="000000"/>
                </a:solidFill>
                <a:latin typeface="Trebuchet MS" pitchFamily="34" charset="0"/>
                <a:ea typeface="ＭＳ Ｐゴシック" pitchFamily="34" charset="-128"/>
              </a:rPr>
              <a:t>Street Lights </a:t>
            </a:r>
          </a:p>
          <a:p>
            <a:pPr algn="l">
              <a:spcBef>
                <a:spcPct val="45000"/>
              </a:spcBef>
              <a:buClr>
                <a:srgbClr val="EEB211"/>
              </a:buClr>
              <a:buSzPct val="60000"/>
              <a:defRPr/>
            </a:pPr>
            <a:r>
              <a:rPr lang="nl-NL" altLang="en-US" sz="2400" dirty="0">
                <a:solidFill>
                  <a:srgbClr val="000000"/>
                </a:solidFill>
                <a:latin typeface="Trebuchet MS" pitchFamily="34" charset="0"/>
                <a:ea typeface="ＭＳ Ｐゴシック" pitchFamily="34" charset="-128"/>
              </a:rPr>
              <a:t>Smart Poles</a:t>
            </a:r>
          </a:p>
          <a:p>
            <a:pPr algn="l">
              <a:spcBef>
                <a:spcPct val="45000"/>
              </a:spcBef>
              <a:buClr>
                <a:srgbClr val="EEB211"/>
              </a:buClr>
              <a:buSzPct val="60000"/>
              <a:defRPr/>
            </a:pPr>
            <a:r>
              <a:rPr lang="nl-NL" altLang="en-US" sz="2400" dirty="0">
                <a:solidFill>
                  <a:srgbClr val="000000"/>
                </a:solidFill>
                <a:latin typeface="Trebuchet MS" pitchFamily="34" charset="0"/>
                <a:ea typeface="ＭＳ Ｐゴシック" pitchFamily="34" charset="-128"/>
              </a:rPr>
              <a:t>Renewables</a:t>
            </a:r>
          </a:p>
          <a:p>
            <a:pPr algn="l">
              <a:spcBef>
                <a:spcPct val="45000"/>
              </a:spcBef>
              <a:buClr>
                <a:srgbClr val="EEB211"/>
              </a:buClr>
              <a:buSzPct val="60000"/>
              <a:defRPr/>
            </a:pPr>
            <a:r>
              <a:rPr lang="nl-NL" altLang="en-US" sz="2400" dirty="0">
                <a:solidFill>
                  <a:srgbClr val="000000"/>
                </a:solidFill>
                <a:latin typeface="Trebuchet MS" pitchFamily="34" charset="0"/>
                <a:ea typeface="ＭＳ Ｐゴシック" pitchFamily="34" charset="-128"/>
              </a:rPr>
              <a:t>Battery Storage</a:t>
            </a:r>
          </a:p>
          <a:p>
            <a:pPr algn="l">
              <a:spcBef>
                <a:spcPct val="45000"/>
              </a:spcBef>
              <a:buClr>
                <a:srgbClr val="EEB211"/>
              </a:buClr>
              <a:buSzPct val="60000"/>
              <a:defRPr/>
            </a:pPr>
            <a:r>
              <a:rPr lang="nl-NL" altLang="en-US" sz="2400" dirty="0">
                <a:solidFill>
                  <a:srgbClr val="000000"/>
                </a:solidFill>
                <a:latin typeface="Trebuchet MS" pitchFamily="34" charset="0"/>
                <a:ea typeface="ＭＳ Ｐゴシック" pitchFamily="34" charset="-128"/>
              </a:rPr>
              <a:t>Electric Vehicles</a:t>
            </a:r>
          </a:p>
          <a:p>
            <a:pPr marL="0" indent="0" algn="l">
              <a:spcBef>
                <a:spcPct val="45000"/>
              </a:spcBef>
              <a:buClr>
                <a:srgbClr val="EEB211"/>
              </a:buClr>
              <a:buSzPct val="60000"/>
              <a:buFontTx/>
              <a:buNone/>
              <a:defRPr/>
            </a:pPr>
            <a:endParaRPr lang="nl-NL" altLang="en-US" sz="2400" dirty="0">
              <a:solidFill>
                <a:srgbClr val="000000"/>
              </a:solidFill>
              <a:latin typeface="Trebuchet MS" pitchFamily="34" charset="0"/>
              <a:ea typeface="ＭＳ Ｐゴシック" pitchFamily="34" charset="-128"/>
            </a:endParaRPr>
          </a:p>
        </p:txBody>
      </p:sp>
      <p:sp>
        <p:nvSpPr>
          <p:cNvPr id="20483"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r>
              <a:rPr lang="en-US" altLang="en-US" dirty="0">
                <a:solidFill>
                  <a:srgbClr val="FFFFFF"/>
                </a:solidFill>
                <a:latin typeface="Trebuchet MS" pitchFamily="34" charset="0"/>
                <a:ea typeface="ＭＳ Ｐゴシック" pitchFamily="34" charset="-128"/>
              </a:rPr>
              <a:t/>
            </a: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9" name="Rectangle 4">
            <a:extLst>
              <a:ext uri="{FF2B5EF4-FFF2-40B4-BE49-F238E27FC236}"/>
            </a:extLst>
          </p:cNvPr>
          <p:cNvSpPr txBox="1">
            <a:spLocks noChangeArrowheads="1"/>
          </p:cNvSpPr>
          <p:nvPr/>
        </p:nvSpPr>
        <p:spPr>
          <a:xfrm>
            <a:off x="474663" y="241300"/>
            <a:ext cx="8229600" cy="1143000"/>
          </a:xfrm>
          <a:prstGeom prst="rect">
            <a:avLst/>
          </a:prstGeom>
          <a:solidFill>
            <a:srgbClr val="FF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altLang="en-US" sz="3000" kern="0" dirty="0">
                <a:solidFill>
                  <a:schemeClr val="bg1"/>
                </a:solidFill>
              </a:rPr>
              <a:t>              </a:t>
            </a:r>
            <a:endParaRPr lang="en-US" altLang="en-US" sz="4000" kern="0" dirty="0">
              <a:solidFill>
                <a:schemeClr val="bg1"/>
              </a:solidFill>
            </a:endParaRPr>
          </a:p>
        </p:txBody>
      </p:sp>
      <p:sp>
        <p:nvSpPr>
          <p:cNvPr id="20485" name="TextBox 9"/>
          <p:cNvSpPr txBox="1">
            <a:spLocks noChangeArrowheads="1"/>
          </p:cNvSpPr>
          <p:nvPr/>
        </p:nvSpPr>
        <p:spPr bwMode="auto">
          <a:xfrm>
            <a:off x="474663" y="368300"/>
            <a:ext cx="822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dirty="0">
                <a:solidFill>
                  <a:schemeClr val="bg1"/>
                </a:solidFill>
              </a:rPr>
              <a:t>New Technologies and shifts in Meter Services and Electric Operations</a:t>
            </a:r>
          </a:p>
        </p:txBody>
      </p:sp>
      <p:pic>
        <p:nvPicPr>
          <p:cNvPr id="20487" name="Picture 13" descr="Image result for renewable energy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038600"/>
            <a:ext cx="319246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676999"/>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extLst>
          </p:cNvPr>
          <p:cNvSpPr>
            <a:spLocks noChangeArrowheads="1"/>
          </p:cNvSpPr>
          <p:nvPr/>
        </p:nvSpPr>
        <p:spPr bwMode="auto">
          <a:xfrm>
            <a:off x="533400" y="1435100"/>
            <a:ext cx="7772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rgbClr val="EEB211"/>
              </a:buClr>
              <a:buSzPct val="60000"/>
              <a:defRPr/>
            </a:pPr>
            <a:r>
              <a:rPr lang="nl-NL" altLang="en-US" sz="2400" dirty="0" smtClean="0">
                <a:solidFill>
                  <a:srgbClr val="000000"/>
                </a:solidFill>
                <a:latin typeface="Trebuchet MS" pitchFamily="34" charset="0"/>
                <a:ea typeface="ＭＳ Ｐゴシック" pitchFamily="34" charset="-128"/>
              </a:rPr>
              <a:t>Folks like Slade Griffen and Contextual Security will be even busier in coming years</a:t>
            </a:r>
          </a:p>
          <a:p>
            <a:pPr algn="l">
              <a:spcBef>
                <a:spcPct val="45000"/>
              </a:spcBef>
              <a:buClr>
                <a:srgbClr val="EEB211"/>
              </a:buClr>
              <a:buSzPct val="60000"/>
              <a:defRPr/>
            </a:pPr>
            <a:r>
              <a:rPr lang="nl-NL" altLang="en-US" sz="2400" dirty="0" smtClean="0">
                <a:solidFill>
                  <a:srgbClr val="000000"/>
                </a:solidFill>
                <a:latin typeface="Trebuchet MS" pitchFamily="34" charset="0"/>
                <a:ea typeface="ＭＳ Ｐゴシック" pitchFamily="34" charset="-128"/>
              </a:rPr>
              <a:t>Users and Utilities will want more data more easily</a:t>
            </a:r>
          </a:p>
          <a:p>
            <a:pPr algn="l">
              <a:spcBef>
                <a:spcPct val="45000"/>
              </a:spcBef>
              <a:buClr>
                <a:srgbClr val="EEB211"/>
              </a:buClr>
              <a:buSzPct val="60000"/>
              <a:defRPr/>
            </a:pPr>
            <a:r>
              <a:rPr lang="nl-NL" altLang="en-US" sz="2400" dirty="0" smtClean="0">
                <a:solidFill>
                  <a:srgbClr val="000000"/>
                </a:solidFill>
                <a:latin typeface="Trebuchet MS" pitchFamily="34" charset="0"/>
                <a:ea typeface="ＭＳ Ｐゴシック" pitchFamily="34" charset="-128"/>
              </a:rPr>
              <a:t>Folks like Slade </a:t>
            </a:r>
            <a:r>
              <a:rPr lang="nl-NL" altLang="en-US" sz="2400" dirty="0">
                <a:solidFill>
                  <a:srgbClr val="000000"/>
                </a:solidFill>
                <a:latin typeface="Trebuchet MS" pitchFamily="34" charset="0"/>
                <a:ea typeface="ＭＳ Ｐゴシック" pitchFamily="34" charset="-128"/>
              </a:rPr>
              <a:t>Griffen and Contextual Security will be even busier in coming years</a:t>
            </a:r>
          </a:p>
          <a:p>
            <a:pPr algn="l">
              <a:spcBef>
                <a:spcPct val="45000"/>
              </a:spcBef>
              <a:buClr>
                <a:srgbClr val="EEB211"/>
              </a:buClr>
              <a:buSzPct val="60000"/>
              <a:defRPr/>
            </a:pPr>
            <a:r>
              <a:rPr lang="nl-NL" altLang="en-US" sz="2400" dirty="0" smtClean="0">
                <a:solidFill>
                  <a:srgbClr val="000000"/>
                </a:solidFill>
                <a:latin typeface="Trebuchet MS" pitchFamily="34" charset="0"/>
                <a:ea typeface="ＭＳ Ｐゴシック" pitchFamily="34" charset="-128"/>
              </a:rPr>
              <a:t>Metering will become enmeshed in distribution and generation and power storage and cyber scurity and data analysis projects – and then they will become part of the every day fabric for Meter Service Departments </a:t>
            </a:r>
            <a:endParaRPr lang="nl-NL" altLang="en-US" sz="2400" dirty="0">
              <a:solidFill>
                <a:srgbClr val="000000"/>
              </a:solidFill>
              <a:latin typeface="Trebuchet MS" pitchFamily="34" charset="0"/>
              <a:ea typeface="ＭＳ Ｐゴシック" pitchFamily="34" charset="-128"/>
            </a:endParaRPr>
          </a:p>
        </p:txBody>
      </p:sp>
      <p:sp>
        <p:nvSpPr>
          <p:cNvPr id="20483"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r>
              <a:rPr lang="en-US" altLang="en-US" dirty="0">
                <a:solidFill>
                  <a:srgbClr val="FFFFFF"/>
                </a:solidFill>
                <a:latin typeface="Trebuchet MS" pitchFamily="34" charset="0"/>
                <a:ea typeface="ＭＳ Ｐゴシック" pitchFamily="34" charset="-128"/>
              </a:rPr>
              <a:t/>
            </a: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9" name="Rectangle 4">
            <a:extLst>
              <a:ext uri="{FF2B5EF4-FFF2-40B4-BE49-F238E27FC236}"/>
            </a:extLst>
          </p:cNvPr>
          <p:cNvSpPr txBox="1">
            <a:spLocks noChangeArrowheads="1"/>
          </p:cNvSpPr>
          <p:nvPr/>
        </p:nvSpPr>
        <p:spPr>
          <a:xfrm>
            <a:off x="474663" y="241300"/>
            <a:ext cx="8229600" cy="1143000"/>
          </a:xfrm>
          <a:prstGeom prst="rect">
            <a:avLst/>
          </a:prstGeom>
          <a:solidFill>
            <a:srgbClr val="FF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altLang="en-US" sz="3000" kern="0" dirty="0">
                <a:solidFill>
                  <a:schemeClr val="bg1"/>
                </a:solidFill>
              </a:rPr>
              <a:t>              </a:t>
            </a:r>
            <a:endParaRPr lang="en-US" altLang="en-US" sz="4000" kern="0" dirty="0">
              <a:solidFill>
                <a:schemeClr val="bg1"/>
              </a:solidFill>
            </a:endParaRPr>
          </a:p>
        </p:txBody>
      </p:sp>
      <p:sp>
        <p:nvSpPr>
          <p:cNvPr id="20485" name="TextBox 9"/>
          <p:cNvSpPr txBox="1">
            <a:spLocks noChangeArrowheads="1"/>
          </p:cNvSpPr>
          <p:nvPr/>
        </p:nvSpPr>
        <p:spPr bwMode="auto">
          <a:xfrm>
            <a:off x="474663" y="368300"/>
            <a:ext cx="822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dirty="0">
                <a:solidFill>
                  <a:schemeClr val="bg1"/>
                </a:solidFill>
              </a:rPr>
              <a:t>New Technologies and shifts in Meter Services and Electric Operations</a:t>
            </a:r>
          </a:p>
        </p:txBody>
      </p:sp>
      <p:sp>
        <p:nvSpPr>
          <p:cNvPr id="7" name="Rectangle 2"/>
          <p:cNvSpPr>
            <a:spLocks noChangeArrowheads="1"/>
          </p:cNvSpPr>
          <p:nvPr/>
        </p:nvSpPr>
        <p:spPr bwMode="auto">
          <a:xfrm>
            <a:off x="533400" y="7620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r>
              <a:rPr lang="en-US" altLang="en-US" dirty="0">
                <a:solidFill>
                  <a:srgbClr val="FFFFFF"/>
                </a:solidFill>
                <a:latin typeface="Trebuchet MS" pitchFamily="34" charset="0"/>
                <a:ea typeface="ＭＳ Ｐゴシック" pitchFamily="34" charset="-128"/>
              </a:rPr>
              <a:t/>
            </a: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8" name="Rectangle 2"/>
          <p:cNvSpPr>
            <a:spLocks noChangeArrowheads="1"/>
          </p:cNvSpPr>
          <p:nvPr/>
        </p:nvSpPr>
        <p:spPr bwMode="auto">
          <a:xfrm>
            <a:off x="685800" y="9144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r>
              <a:rPr lang="en-US" altLang="en-US" dirty="0">
                <a:solidFill>
                  <a:srgbClr val="FFFFFF"/>
                </a:solidFill>
                <a:latin typeface="Trebuchet MS" pitchFamily="34" charset="0"/>
                <a:ea typeface="ＭＳ Ｐゴシック" pitchFamily="34" charset="-128"/>
              </a:rPr>
              <a:t/>
            </a: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Tree>
    <p:extLst>
      <p:ext uri="{BB962C8B-B14F-4D97-AF65-F5344CB8AC3E}">
        <p14:creationId xmlns:p14="http://schemas.microsoft.com/office/powerpoint/2010/main" val="3622610197"/>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2020 and beyond (cont.)</a:t>
            </a:r>
          </a:p>
        </p:txBody>
      </p:sp>
      <p:sp>
        <p:nvSpPr>
          <p:cNvPr id="46083" name="Rectangle 3"/>
          <p:cNvSpPr>
            <a:spLocks noGrp="1" noChangeArrowheads="1"/>
          </p:cNvSpPr>
          <p:nvPr>
            <p:ph idx="1"/>
          </p:nvPr>
        </p:nvSpPr>
        <p:spPr>
          <a:xfrm>
            <a:off x="685800" y="1744663"/>
            <a:ext cx="7772400" cy="4114800"/>
          </a:xfrm>
        </p:spPr>
        <p:txBody>
          <a:bodyPr/>
          <a:lstStyle/>
          <a:p>
            <a:pPr marL="0" indent="0" algn="ctr">
              <a:lnSpc>
                <a:spcPct val="80000"/>
              </a:lnSpc>
              <a:buNone/>
            </a:pPr>
            <a:r>
              <a:rPr lang="en-US" dirty="0" smtClean="0">
                <a:latin typeface="Arial" panose="020B0604020202020204" pitchFamily="34" charset="0"/>
                <a:cs typeface="Arial" panose="020B0604020202020204" pitchFamily="34" charset="0"/>
              </a:rPr>
              <a:t>There is only one thing we know for certain about metering in 2020 and beyond;</a:t>
            </a:r>
          </a:p>
          <a:p>
            <a:pPr>
              <a:lnSpc>
                <a:spcPct val="80000"/>
              </a:lnSpc>
            </a:pPr>
            <a:endParaRPr lang="en-US" sz="2000" dirty="0">
              <a:latin typeface="Arial" panose="020B0604020202020204" pitchFamily="34" charset="0"/>
              <a:cs typeface="Arial" panose="020B0604020202020204" pitchFamily="34" charset="0"/>
            </a:endParaRPr>
          </a:p>
          <a:p>
            <a:pPr marL="0" indent="0" algn="ctr">
              <a:lnSpc>
                <a:spcPct val="80000"/>
              </a:lnSpc>
              <a:buNone/>
            </a:pPr>
            <a:r>
              <a:rPr lang="en-US" sz="3600" dirty="0" smtClean="0">
                <a:latin typeface="Arial" panose="020B0604020202020204" pitchFamily="34" charset="0"/>
                <a:cs typeface="Arial" panose="020B0604020202020204" pitchFamily="34" charset="0"/>
              </a:rPr>
              <a:t>Metering will not be the same as today and Meter Departments will </a:t>
            </a:r>
          </a:p>
          <a:p>
            <a:pPr lvl="2">
              <a:lnSpc>
                <a:spcPct val="80000"/>
              </a:lnSpc>
            </a:pPr>
            <a:r>
              <a:rPr lang="en-US" sz="3200" dirty="0" smtClean="0">
                <a:latin typeface="Arial" panose="020B0604020202020204" pitchFamily="34" charset="0"/>
                <a:cs typeface="Arial" panose="020B0604020202020204" pitchFamily="34" charset="0"/>
              </a:rPr>
              <a:t>New</a:t>
            </a:r>
          </a:p>
          <a:p>
            <a:pPr lvl="2">
              <a:lnSpc>
                <a:spcPct val="80000"/>
              </a:lnSpc>
            </a:pPr>
            <a:r>
              <a:rPr lang="en-US" sz="3200" dirty="0" smtClean="0">
                <a:latin typeface="Arial" panose="020B0604020202020204" pitchFamily="34" charset="0"/>
                <a:cs typeface="Arial" panose="020B0604020202020204" pitchFamily="34" charset="0"/>
              </a:rPr>
              <a:t>Different</a:t>
            </a:r>
          </a:p>
          <a:p>
            <a:pPr lvl="2">
              <a:lnSpc>
                <a:spcPct val="80000"/>
              </a:lnSpc>
            </a:pPr>
            <a:r>
              <a:rPr lang="en-US" sz="3200" dirty="0" smtClean="0">
                <a:latin typeface="Arial" panose="020B0604020202020204" pitchFamily="34" charset="0"/>
                <a:cs typeface="Arial" panose="020B0604020202020204" pitchFamily="34" charset="0"/>
              </a:rPr>
              <a:t>and ADDITIONAL work</a:t>
            </a:r>
          </a:p>
          <a:p>
            <a:pPr>
              <a:lnSpc>
                <a:spcPct val="80000"/>
              </a:lnSpc>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89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762000" y="1384300"/>
            <a:ext cx="7391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45000"/>
              </a:spcBef>
              <a:buClr>
                <a:srgbClr val="EEB211"/>
              </a:buClr>
              <a:buSzPct val="60000"/>
            </a:pPr>
            <a:r>
              <a:rPr lang="nl-NL" altLang="en-US" sz="2400" dirty="0">
                <a:solidFill>
                  <a:srgbClr val="000000"/>
                </a:solidFill>
                <a:latin typeface="Trebuchet MS" pitchFamily="34" charset="0"/>
                <a:ea typeface="ＭＳ Ｐゴシック" pitchFamily="34" charset="-128"/>
              </a:rPr>
              <a:t>We are </a:t>
            </a:r>
            <a:r>
              <a:rPr lang="nl-NL" altLang="en-US" sz="2400" dirty="0" smtClean="0">
                <a:solidFill>
                  <a:srgbClr val="000000"/>
                </a:solidFill>
                <a:latin typeface="Trebuchet MS" pitchFamily="34" charset="0"/>
                <a:ea typeface="ＭＳ Ｐゴシック" pitchFamily="34" charset="-128"/>
              </a:rPr>
              <a:t>slightly more than 50</a:t>
            </a:r>
            <a:r>
              <a:rPr lang="nl-NL" altLang="en-US" sz="2400" dirty="0">
                <a:solidFill>
                  <a:srgbClr val="000000"/>
                </a:solidFill>
                <a:latin typeface="Trebuchet MS" pitchFamily="34" charset="0"/>
                <a:ea typeface="ＭＳ Ｐゴシック" pitchFamily="34" charset="-128"/>
              </a:rPr>
              <a:t>% deployed in North America and the North East is </a:t>
            </a:r>
            <a:r>
              <a:rPr lang="nl-NL" altLang="en-US" sz="2400" dirty="0" smtClean="0">
                <a:solidFill>
                  <a:srgbClr val="000000"/>
                </a:solidFill>
                <a:latin typeface="Trebuchet MS" pitchFamily="34" charset="0"/>
                <a:ea typeface="ＭＳ Ｐゴシック" pitchFamily="34" charset="-128"/>
              </a:rPr>
              <a:t>still just at the front end of rolling out AMI</a:t>
            </a:r>
          </a:p>
          <a:p>
            <a:pPr algn="l">
              <a:spcBef>
                <a:spcPct val="45000"/>
              </a:spcBef>
              <a:buClr>
                <a:srgbClr val="EEB211"/>
              </a:buClr>
              <a:buSzPct val="60000"/>
            </a:pPr>
            <a:r>
              <a:rPr lang="nl-NL" altLang="en-US" sz="2400" dirty="0" smtClean="0">
                <a:solidFill>
                  <a:srgbClr val="000000"/>
                </a:solidFill>
                <a:latin typeface="Trebuchet MS" pitchFamily="34" charset="0"/>
                <a:ea typeface="ＭＳ Ｐゴシック" pitchFamily="34" charset="-128"/>
              </a:rPr>
              <a:t>By </a:t>
            </a:r>
            <a:r>
              <a:rPr lang="nl-NL" altLang="en-US" sz="2400" dirty="0">
                <a:solidFill>
                  <a:srgbClr val="000000"/>
                </a:solidFill>
                <a:latin typeface="Trebuchet MS" pitchFamily="34" charset="0"/>
                <a:ea typeface="ＭＳ Ｐゴシック" pitchFamily="34" charset="-128"/>
              </a:rPr>
              <a:t>2022 we should be nearly 80% deployed and the early adopters who first started deploying in 2007 </a:t>
            </a:r>
            <a:r>
              <a:rPr lang="nl-NL" altLang="en-US" sz="2400" dirty="0" smtClean="0">
                <a:solidFill>
                  <a:srgbClr val="000000"/>
                </a:solidFill>
                <a:latin typeface="Trebuchet MS" pitchFamily="34" charset="0"/>
                <a:ea typeface="ＭＳ Ｐゴシック" pitchFamily="34" charset="-128"/>
              </a:rPr>
              <a:t>are already starting to investigate what they will be doing for AMI 2.0</a:t>
            </a:r>
            <a:endParaRPr lang="nl-NL" altLang="en-US" sz="2400" dirty="0">
              <a:solidFill>
                <a:srgbClr val="000000"/>
              </a:solidFill>
              <a:latin typeface="Trebuchet MS" pitchFamily="34" charset="0"/>
              <a:ea typeface="ＭＳ Ｐゴシック" pitchFamily="34" charset="-128"/>
            </a:endParaRPr>
          </a:p>
          <a:p>
            <a:pPr algn="l">
              <a:spcBef>
                <a:spcPct val="45000"/>
              </a:spcBef>
              <a:buClr>
                <a:srgbClr val="EEB211"/>
              </a:buClr>
              <a:buSzPct val="60000"/>
            </a:pPr>
            <a:r>
              <a:rPr lang="nl-NL" altLang="en-US" sz="2400" dirty="0">
                <a:solidFill>
                  <a:srgbClr val="000000"/>
                </a:solidFill>
                <a:latin typeface="Trebuchet MS" pitchFamily="34" charset="0"/>
                <a:ea typeface="ＭＳ Ｐゴシック" pitchFamily="34" charset="-128"/>
              </a:rPr>
              <a:t>We are seeing more and more features incorporated inside the </a:t>
            </a:r>
            <a:r>
              <a:rPr lang="nl-NL" altLang="en-US" sz="2400" dirty="0" smtClean="0">
                <a:solidFill>
                  <a:srgbClr val="000000"/>
                </a:solidFill>
                <a:latin typeface="Trebuchet MS" pitchFamily="34" charset="0"/>
                <a:ea typeface="ＭＳ Ｐゴシック" pitchFamily="34" charset="-128"/>
              </a:rPr>
              <a:t>meter</a:t>
            </a:r>
            <a:endParaRPr lang="nl-NL" altLang="en-US" sz="2400" dirty="0">
              <a:solidFill>
                <a:srgbClr val="000000"/>
              </a:solidFill>
              <a:latin typeface="Trebuchet MS" pitchFamily="34" charset="0"/>
              <a:ea typeface="ＭＳ Ｐゴシック" pitchFamily="34" charset="-128"/>
            </a:endParaRPr>
          </a:p>
          <a:p>
            <a:pPr lvl="1" algn="l">
              <a:spcBef>
                <a:spcPct val="45000"/>
              </a:spcBef>
              <a:buClr>
                <a:srgbClr val="EEB211"/>
              </a:buClr>
              <a:buSzPct val="60000"/>
            </a:pPr>
            <a:r>
              <a:rPr lang="nl-NL" altLang="en-US" sz="2000" dirty="0">
                <a:solidFill>
                  <a:srgbClr val="000000"/>
                </a:solidFill>
                <a:latin typeface="Trebuchet MS" pitchFamily="34" charset="0"/>
                <a:ea typeface="ＭＳ Ｐゴシック" pitchFamily="34" charset="-128"/>
              </a:rPr>
              <a:t>Disconnect Devices are essentially standard</a:t>
            </a:r>
            <a:endParaRPr lang="nl-NL" altLang="en-US" sz="1400" dirty="0">
              <a:solidFill>
                <a:srgbClr val="000000"/>
              </a:solidFill>
              <a:latin typeface="Trebuchet MS" pitchFamily="34" charset="0"/>
              <a:ea typeface="ＭＳ Ｐゴシック" pitchFamily="34" charset="-128"/>
            </a:endParaRPr>
          </a:p>
          <a:p>
            <a:pPr lvl="1" algn="l">
              <a:spcBef>
                <a:spcPct val="45000"/>
              </a:spcBef>
              <a:buClr>
                <a:srgbClr val="EEB211"/>
              </a:buClr>
              <a:buSzPct val="60000"/>
            </a:pPr>
            <a:r>
              <a:rPr lang="nl-NL" altLang="en-US" sz="2000" dirty="0">
                <a:solidFill>
                  <a:srgbClr val="000000"/>
                </a:solidFill>
                <a:latin typeface="Trebuchet MS" pitchFamily="34" charset="0"/>
                <a:ea typeface="ＭＳ Ｐゴシック" pitchFamily="34" charset="-128"/>
              </a:rPr>
              <a:t>Power Quality and circuit sensing devices are working inside the meter and sending operational data back to the utility</a:t>
            </a:r>
          </a:p>
        </p:txBody>
      </p:sp>
      <p:sp>
        <p:nvSpPr>
          <p:cNvPr id="21507" name="Rectangle 2"/>
          <p:cNvSpPr>
            <a:spLocks noChangeArrowheads="1"/>
          </p:cNvSpPr>
          <p:nvPr/>
        </p:nvSpPr>
        <p:spPr bwMode="auto">
          <a:xfrm>
            <a:off x="381000" y="609600"/>
            <a:ext cx="83232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b"/>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r>
              <a:rPr lang="en-US" altLang="en-US" dirty="0">
                <a:solidFill>
                  <a:srgbClr val="FFFFFF"/>
                </a:solidFill>
                <a:latin typeface="Trebuchet MS" pitchFamily="34" charset="0"/>
                <a:ea typeface="ＭＳ Ｐゴシック" pitchFamily="34" charset="-128"/>
              </a:rPr>
              <a:t/>
            </a:r>
            <a:br>
              <a:rPr lang="en-US" altLang="en-US" dirty="0">
                <a:solidFill>
                  <a:srgbClr val="FFFFFF"/>
                </a:solidFill>
                <a:latin typeface="Trebuchet MS" pitchFamily="34" charset="0"/>
                <a:ea typeface="ＭＳ Ｐゴシック" pitchFamily="34" charset="-128"/>
              </a:rPr>
            </a:b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FE9AB"/>
              </a:solidFill>
              <a:latin typeface="Trebuchet MS" pitchFamily="34" charset="0"/>
              <a:ea typeface="ＭＳ Ｐゴシック" pitchFamily="34" charset="-128"/>
            </a:endParaRPr>
          </a:p>
          <a:p>
            <a:pPr>
              <a:lnSpc>
                <a:spcPct val="90000"/>
              </a:lnSpc>
              <a:spcBef>
                <a:spcPct val="0"/>
              </a:spcBef>
              <a:buFontTx/>
              <a:buNone/>
            </a:pPr>
            <a:endParaRPr lang="en-US" altLang="en-US" sz="2400" i="1" dirty="0">
              <a:solidFill>
                <a:srgbClr val="F2D65E"/>
              </a:solidFill>
              <a:latin typeface="Trebuchet MS" pitchFamily="34" charset="0"/>
              <a:ea typeface="ＭＳ Ｐゴシック" pitchFamily="34" charset="-128"/>
            </a:endParaRPr>
          </a:p>
        </p:txBody>
      </p:sp>
      <p:sp>
        <p:nvSpPr>
          <p:cNvPr id="9" name="Rectangle 4">
            <a:extLst>
              <a:ext uri="{FF2B5EF4-FFF2-40B4-BE49-F238E27FC236}"/>
            </a:extLst>
          </p:cNvPr>
          <p:cNvSpPr txBox="1">
            <a:spLocks noChangeArrowheads="1"/>
          </p:cNvSpPr>
          <p:nvPr/>
        </p:nvSpPr>
        <p:spPr>
          <a:xfrm>
            <a:off x="474663" y="241300"/>
            <a:ext cx="8229600" cy="1143000"/>
          </a:xfrm>
          <a:prstGeom prst="rect">
            <a:avLst/>
          </a:prstGeom>
          <a:solidFill>
            <a:srgbClr val="FF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en-US" altLang="en-US" sz="3000" kern="0" dirty="0">
                <a:solidFill>
                  <a:schemeClr val="bg1"/>
                </a:solidFill>
              </a:rPr>
              <a:t>              </a:t>
            </a:r>
            <a:endParaRPr lang="en-US" altLang="en-US" sz="4000" kern="0" dirty="0">
              <a:solidFill>
                <a:schemeClr val="bg1"/>
              </a:solidFill>
            </a:endParaRPr>
          </a:p>
        </p:txBody>
      </p:sp>
      <p:sp>
        <p:nvSpPr>
          <p:cNvPr id="21509" name="TextBox 9"/>
          <p:cNvSpPr txBox="1">
            <a:spLocks noChangeArrowheads="1"/>
          </p:cNvSpPr>
          <p:nvPr/>
        </p:nvSpPr>
        <p:spPr bwMode="auto">
          <a:xfrm>
            <a:off x="474663" y="536575"/>
            <a:ext cx="822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dirty="0" smtClean="0">
                <a:solidFill>
                  <a:schemeClr val="bg1"/>
                </a:solidFill>
              </a:rPr>
              <a:t>AMI and Next </a:t>
            </a:r>
            <a:r>
              <a:rPr lang="en-US" altLang="en-US" sz="3000" dirty="0">
                <a:solidFill>
                  <a:schemeClr val="bg1"/>
                </a:solidFill>
              </a:rPr>
              <a:t>Generation AMI </a:t>
            </a:r>
          </a:p>
        </p:txBody>
      </p:sp>
      <p:pic>
        <p:nvPicPr>
          <p:cNvPr id="21511" name="Picture 9" descr="SENTINELW-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975" y="4114799"/>
            <a:ext cx="14112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161928"/>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2020 and beyond (cont.)</a:t>
            </a:r>
            <a:br>
              <a:rPr lang="en-US" altLang="en-US" sz="3200" b="1" dirty="0" smtClean="0">
                <a:solidFill>
                  <a:schemeClr val="bg1"/>
                </a:solidFill>
                <a:latin typeface="Arial" panose="020B0604020202020204" pitchFamily="34" charset="0"/>
                <a:cs typeface="Arial" panose="020B0604020202020204" pitchFamily="34" charset="0"/>
              </a:rPr>
            </a:br>
            <a:r>
              <a:rPr lang="en-US" altLang="en-US" sz="2400" dirty="0">
                <a:solidFill>
                  <a:schemeClr val="bg1"/>
                </a:solidFill>
              </a:rPr>
              <a:t>AMI and Next Generation AMI </a:t>
            </a:r>
            <a:r>
              <a:rPr lang="en-US" altLang="en-US" sz="3200" dirty="0">
                <a:solidFill>
                  <a:schemeClr val="bg1"/>
                </a:solidFill>
              </a:rPr>
              <a:t/>
            </a:r>
            <a:br>
              <a:rPr lang="en-US" altLang="en-US" sz="3200" dirty="0">
                <a:solidFill>
                  <a:schemeClr val="bg1"/>
                </a:solidFill>
              </a:rPr>
            </a:br>
            <a:endParaRPr lang="en-US" altLang="en-US" sz="3200" b="1" dirty="0" smtClean="0">
              <a:solidFill>
                <a:schemeClr val="bg1"/>
              </a:solidFill>
              <a:latin typeface="Arial" panose="020B0604020202020204" pitchFamily="34" charset="0"/>
              <a:cs typeface="Arial" panose="020B0604020202020204" pitchFamily="34" charset="0"/>
            </a:endParaRPr>
          </a:p>
        </p:txBody>
      </p:sp>
      <p:sp>
        <p:nvSpPr>
          <p:cNvPr id="46083" name="Rectangle 3"/>
          <p:cNvSpPr>
            <a:spLocks noGrp="1" noChangeArrowheads="1"/>
          </p:cNvSpPr>
          <p:nvPr>
            <p:ph idx="1"/>
          </p:nvPr>
        </p:nvSpPr>
        <p:spPr>
          <a:xfrm>
            <a:off x="685800" y="1744663"/>
            <a:ext cx="7772400" cy="4114800"/>
          </a:xfrm>
        </p:spPr>
        <p:txBody>
          <a:bodyPr/>
          <a:lstStyle/>
          <a:p>
            <a:pPr marL="0" indent="0">
              <a:lnSpc>
                <a:spcPct val="80000"/>
              </a:lnSpc>
              <a:buNone/>
            </a:pPr>
            <a:r>
              <a:rPr lang="en-US" sz="2400" dirty="0" smtClean="0">
                <a:latin typeface="Arial" panose="020B0604020202020204" pitchFamily="34" charset="0"/>
                <a:cs typeface="Arial" panose="020B0604020202020204" pitchFamily="34" charset="0"/>
              </a:rPr>
              <a:t>Metering will move the center of Distribution Operations at most utilities as analytics are developed, embraced and begin to mature at individual utilities.  </a:t>
            </a:r>
          </a:p>
          <a:p>
            <a:pPr>
              <a:lnSpc>
                <a:spcPct val="80000"/>
              </a:lnSpc>
            </a:pPr>
            <a:r>
              <a:rPr lang="en-US" sz="2400" dirty="0" smtClean="0">
                <a:latin typeface="Arial" panose="020B0604020202020204" pitchFamily="34" charset="0"/>
                <a:cs typeface="Arial" panose="020B0604020202020204" pitchFamily="34" charset="0"/>
              </a:rPr>
              <a:t>Knowledge and Information will rule utility operations </a:t>
            </a:r>
          </a:p>
          <a:p>
            <a:pPr>
              <a:lnSpc>
                <a:spcPct val="80000"/>
              </a:lnSpc>
            </a:pPr>
            <a:r>
              <a:rPr lang="en-US" sz="2400" dirty="0" smtClean="0">
                <a:latin typeface="Arial" panose="020B0604020202020204" pitchFamily="34" charset="0"/>
                <a:cs typeface="Arial" panose="020B0604020202020204" pitchFamily="34" charset="0"/>
              </a:rPr>
              <a:t>AMI will provide this information and big data/analytics teams will help to provide the tools</a:t>
            </a:r>
          </a:p>
          <a:p>
            <a:pPr>
              <a:lnSpc>
                <a:spcPct val="80000"/>
              </a:lnSpc>
            </a:pPr>
            <a:r>
              <a:rPr lang="en-US" sz="2400" dirty="0" smtClean="0">
                <a:latin typeface="Arial" panose="020B0604020202020204" pitchFamily="34" charset="0"/>
                <a:cs typeface="Arial" panose="020B0604020202020204" pitchFamily="34" charset="0"/>
              </a:rPr>
              <a:t>Metering professionals will provide the knowledge on how best to utilize these tools</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smtClean="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7" y="466039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P:\Tesco\Marketing DO NOT MOVE THIS FOLDER\Product images\Meter Farms\Meter Farm_0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0476" y="4114800"/>
            <a:ext cx="18288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498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2020 and beyond (cont.)</a:t>
            </a:r>
          </a:p>
        </p:txBody>
      </p:sp>
      <p:sp>
        <p:nvSpPr>
          <p:cNvPr id="46083" name="Rectangle 3"/>
          <p:cNvSpPr>
            <a:spLocks noGrp="1" noChangeArrowheads="1"/>
          </p:cNvSpPr>
          <p:nvPr>
            <p:ph idx="1"/>
          </p:nvPr>
        </p:nvSpPr>
        <p:spPr>
          <a:xfrm>
            <a:off x="685800" y="1744663"/>
            <a:ext cx="7772400" cy="4114800"/>
          </a:xfrm>
        </p:spPr>
        <p:txBody>
          <a:bodyPr/>
          <a:lstStyle/>
          <a:p>
            <a:pPr marL="0" indent="0" algn="ctr">
              <a:lnSpc>
                <a:spcPct val="80000"/>
              </a:lnSpc>
              <a:buNone/>
            </a:pPr>
            <a:r>
              <a:rPr lang="en-US" sz="2800" dirty="0" smtClean="0">
                <a:latin typeface="Arial" panose="020B0604020202020204" pitchFamily="34" charset="0"/>
                <a:cs typeface="Arial" panose="020B0604020202020204" pitchFamily="34" charset="0"/>
              </a:rPr>
              <a:t>The tolerance for non-technical losses of any type will become dramatically less. </a:t>
            </a:r>
          </a:p>
          <a:p>
            <a:pPr marL="0" indent="0" algn="ctr">
              <a:lnSpc>
                <a:spcPct val="80000"/>
              </a:lnSpc>
              <a:buNone/>
            </a:pPr>
            <a:endParaRPr lang="en-US" sz="2800" dirty="0">
              <a:latin typeface="Arial" panose="020B0604020202020204" pitchFamily="34" charset="0"/>
              <a:cs typeface="Arial" panose="020B0604020202020204" pitchFamily="34" charset="0"/>
            </a:endParaRPr>
          </a:p>
          <a:p>
            <a:pPr marL="0" indent="0" algn="ctr">
              <a:lnSpc>
                <a:spcPct val="80000"/>
              </a:lnSpc>
              <a:buNone/>
            </a:pPr>
            <a:r>
              <a:rPr lang="en-US" sz="2400" dirty="0" smtClean="0">
                <a:latin typeface="Arial" panose="020B0604020202020204" pitchFamily="34" charset="0"/>
                <a:cs typeface="Arial" panose="020B0604020202020204" pitchFamily="34" charset="0"/>
              </a:rPr>
              <a:t>As the rest of the Utility and the customers begin to understand that we now have the tools to identify, track down and correct these losses they will demand more data and more tools to track down and eliminate these losses</a:t>
            </a:r>
          </a:p>
          <a:p>
            <a:pPr marL="0" indent="0">
              <a:lnSpc>
                <a:spcPct val="80000"/>
              </a:lnSpc>
              <a:buNone/>
            </a:pPr>
            <a:endParaRPr lang="en-US" sz="2800" dirty="0">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533" y="4572000"/>
            <a:ext cx="2971800" cy="197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143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2020 and beyond (cont.)</a:t>
            </a:r>
          </a:p>
        </p:txBody>
      </p:sp>
      <p:sp>
        <p:nvSpPr>
          <p:cNvPr id="46083" name="Rectangle 3"/>
          <p:cNvSpPr>
            <a:spLocks noGrp="1" noChangeArrowheads="1"/>
          </p:cNvSpPr>
          <p:nvPr>
            <p:ph idx="1"/>
          </p:nvPr>
        </p:nvSpPr>
        <p:spPr>
          <a:xfrm>
            <a:off x="685800" y="1744663"/>
            <a:ext cx="7772400" cy="4114800"/>
          </a:xfrm>
        </p:spPr>
        <p:txBody>
          <a:bodyPr/>
          <a:lstStyle/>
          <a:p>
            <a:pPr marL="0" indent="0" algn="ctr">
              <a:lnSpc>
                <a:spcPct val="80000"/>
              </a:lnSpc>
              <a:buNone/>
            </a:pPr>
            <a:r>
              <a:rPr lang="en-US" sz="2800" dirty="0" smtClean="0">
                <a:latin typeface="Arial" panose="020B0604020202020204" pitchFamily="34" charset="0"/>
                <a:cs typeface="Arial" panose="020B0604020202020204" pitchFamily="34" charset="0"/>
              </a:rPr>
              <a:t>The tolerance for outages will go down as customers get used to us hardening our infrastructure as well as to identify and correct problems without them even reporting them and before or immediately after they even know there is a problem.</a:t>
            </a:r>
          </a:p>
          <a:p>
            <a:pPr marL="0" indent="0">
              <a:lnSpc>
                <a:spcPct val="80000"/>
              </a:lnSpc>
              <a:buNone/>
            </a:pPr>
            <a:endParaRPr lang="en-US" sz="2800" dirty="0">
              <a:latin typeface="Arial" panose="020B0604020202020204" pitchFamily="34" charset="0"/>
              <a:cs typeface="Arial" panose="020B0604020202020204" pitchFamily="34" charset="0"/>
            </a:endParaRPr>
          </a:p>
        </p:txBody>
      </p:sp>
      <p:pic>
        <p:nvPicPr>
          <p:cNvPr id="8194" name="Picture 2" descr="Image result for utility infra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820" y="4013886"/>
            <a:ext cx="4000500" cy="251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39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2020 and beyond (cont.)</a:t>
            </a:r>
          </a:p>
        </p:txBody>
      </p:sp>
      <p:sp>
        <p:nvSpPr>
          <p:cNvPr id="46083" name="Rectangle 3"/>
          <p:cNvSpPr>
            <a:spLocks noGrp="1" noChangeArrowheads="1"/>
          </p:cNvSpPr>
          <p:nvPr>
            <p:ph idx="1"/>
          </p:nvPr>
        </p:nvSpPr>
        <p:spPr>
          <a:xfrm>
            <a:off x="685800" y="1744663"/>
            <a:ext cx="7772400" cy="4114800"/>
          </a:xfrm>
        </p:spPr>
        <p:txBody>
          <a:bodyPr/>
          <a:lstStyle/>
          <a:p>
            <a:pPr marL="0" indent="0" algn="ctr">
              <a:lnSpc>
                <a:spcPct val="80000"/>
              </a:lnSpc>
              <a:buNone/>
            </a:pPr>
            <a:r>
              <a:rPr lang="en-US" sz="2800" dirty="0" smtClean="0">
                <a:latin typeface="Arial" panose="020B0604020202020204" pitchFamily="34" charset="0"/>
                <a:cs typeface="Arial" panose="020B0604020202020204" pitchFamily="34" charset="0"/>
              </a:rPr>
              <a:t>The tolerance for poor power quality will go down as we improve our power quality and begin to educate customers on the effects of poor power quality, harmonics and distortion on our networks.  New tariffs may come into effect or new requirements placed on customers (or utilities) to provide power factor correction at the customer site. </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smtClean="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914" y="4716162"/>
            <a:ext cx="29686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8595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3810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Business Use Cases for this big data</a:t>
            </a:r>
          </a:p>
        </p:txBody>
      </p:sp>
      <p:sp>
        <p:nvSpPr>
          <p:cNvPr id="46083" name="Rectangle 3"/>
          <p:cNvSpPr>
            <a:spLocks noGrp="1" noChangeArrowheads="1"/>
          </p:cNvSpPr>
          <p:nvPr>
            <p:ph idx="1"/>
          </p:nvPr>
        </p:nvSpPr>
        <p:spPr>
          <a:xfrm>
            <a:off x="609600" y="1447800"/>
            <a:ext cx="7772400" cy="4114800"/>
          </a:xfrm>
        </p:spPr>
        <p:txBody>
          <a:bodyPr/>
          <a:lstStyle/>
          <a:p>
            <a:pPr marL="0" indent="0">
              <a:lnSpc>
                <a:spcPct val="80000"/>
              </a:lnSpc>
              <a:buNone/>
            </a:pPr>
            <a:r>
              <a:rPr lang="en-US" sz="2400" dirty="0" smtClean="0">
                <a:latin typeface="Arial" panose="020B0604020202020204" pitchFamily="34" charset="0"/>
                <a:cs typeface="Arial" panose="020B0604020202020204" pitchFamily="34" charset="0"/>
              </a:rPr>
              <a:t>In the earlier presentation we talked about;</a:t>
            </a:r>
          </a:p>
          <a:p>
            <a:pPr eaLnBrk="1" hangingPunct="1">
              <a:lnSpc>
                <a:spcPct val="80000"/>
              </a:lnSpc>
              <a:spcBef>
                <a:spcPts val="1200"/>
              </a:spcBef>
              <a:buFontTx/>
              <a:buChar char="•"/>
            </a:pPr>
            <a:r>
              <a:rPr lang="en-US" altLang="en-US" sz="1200" dirty="0" smtClean="0"/>
              <a:t>Voltage </a:t>
            </a:r>
            <a:r>
              <a:rPr lang="en-US" altLang="en-US" sz="1200" dirty="0"/>
              <a:t>Monitoring </a:t>
            </a:r>
            <a:br>
              <a:rPr lang="en-US" altLang="en-US" sz="1200" dirty="0"/>
            </a:br>
            <a:r>
              <a:rPr lang="en-US" altLang="en-US" sz="1200" i="1" dirty="0"/>
              <a:t>(Min, max, average)</a:t>
            </a:r>
          </a:p>
          <a:p>
            <a:pPr eaLnBrk="1" hangingPunct="1">
              <a:lnSpc>
                <a:spcPct val="80000"/>
              </a:lnSpc>
              <a:spcBef>
                <a:spcPts val="1200"/>
              </a:spcBef>
              <a:buFontTx/>
              <a:buChar char="•"/>
            </a:pPr>
            <a:r>
              <a:rPr lang="en-US" altLang="en-US" sz="1200" dirty="0"/>
              <a:t>Transformer Loading Analysis</a:t>
            </a:r>
          </a:p>
          <a:p>
            <a:pPr eaLnBrk="1" hangingPunct="1">
              <a:lnSpc>
                <a:spcPct val="80000"/>
              </a:lnSpc>
              <a:spcBef>
                <a:spcPts val="1200"/>
              </a:spcBef>
              <a:buFontTx/>
              <a:buChar char="•"/>
            </a:pPr>
            <a:r>
              <a:rPr lang="en-US" altLang="en-US" sz="1200" dirty="0"/>
              <a:t>Number of customers out of power</a:t>
            </a:r>
          </a:p>
          <a:p>
            <a:pPr eaLnBrk="1" hangingPunct="1">
              <a:lnSpc>
                <a:spcPct val="80000"/>
              </a:lnSpc>
              <a:spcBef>
                <a:spcPts val="1200"/>
              </a:spcBef>
              <a:buFontTx/>
              <a:buChar char="•"/>
            </a:pPr>
            <a:r>
              <a:rPr lang="en-US" altLang="en-US" sz="1200" dirty="0"/>
              <a:t>Current demand savings from load control (kW)</a:t>
            </a:r>
          </a:p>
          <a:p>
            <a:pPr eaLnBrk="1" hangingPunct="1">
              <a:lnSpc>
                <a:spcPct val="80000"/>
              </a:lnSpc>
              <a:spcBef>
                <a:spcPts val="1200"/>
              </a:spcBef>
              <a:buFontTx/>
              <a:buChar char="•"/>
            </a:pPr>
            <a:r>
              <a:rPr lang="en-US" altLang="en-US" sz="1200" dirty="0"/>
              <a:t>Outage Index Reporting </a:t>
            </a:r>
            <a:r>
              <a:rPr lang="en-US" altLang="en-US" sz="1200" i="1" dirty="0"/>
              <a:t>(SAIDI, SAIFI, MAIFI)</a:t>
            </a:r>
            <a:r>
              <a:rPr lang="en-US" altLang="en-US" sz="1200" dirty="0"/>
              <a:t> at multiple levels</a:t>
            </a:r>
          </a:p>
          <a:p>
            <a:pPr eaLnBrk="1" hangingPunct="1">
              <a:lnSpc>
                <a:spcPct val="80000"/>
              </a:lnSpc>
              <a:spcBef>
                <a:spcPts val="1200"/>
              </a:spcBef>
              <a:buFontTx/>
              <a:buChar char="•"/>
            </a:pPr>
            <a:r>
              <a:rPr lang="en-US" altLang="en-US" sz="1200" dirty="0"/>
              <a:t>Cumulative outage hours </a:t>
            </a:r>
            <a:r>
              <a:rPr lang="en-US" altLang="en-US" sz="1200" i="1" dirty="0"/>
              <a:t>(MTD/YTD)</a:t>
            </a:r>
          </a:p>
          <a:p>
            <a:pPr eaLnBrk="1" hangingPunct="1">
              <a:lnSpc>
                <a:spcPct val="80000"/>
              </a:lnSpc>
              <a:spcBef>
                <a:spcPts val="1200"/>
              </a:spcBef>
              <a:buFontTx/>
              <a:buChar char="•"/>
            </a:pPr>
            <a:r>
              <a:rPr lang="en-US" altLang="en-US" sz="1200" dirty="0"/>
              <a:t>General line loss analysis</a:t>
            </a:r>
          </a:p>
          <a:p>
            <a:pPr eaLnBrk="1" hangingPunct="1">
              <a:lnSpc>
                <a:spcPct val="80000"/>
              </a:lnSpc>
              <a:spcBef>
                <a:spcPts val="1200"/>
              </a:spcBef>
              <a:buFontTx/>
              <a:buChar char="•"/>
            </a:pPr>
            <a:r>
              <a:rPr lang="en-US" altLang="en-US" sz="1200" dirty="0"/>
              <a:t>Demand Response (CVR, Peak Reduction, Etc</a:t>
            </a:r>
            <a:r>
              <a:rPr lang="en-US" altLang="en-US" sz="1200" dirty="0" smtClean="0"/>
              <a:t>.)</a:t>
            </a:r>
          </a:p>
          <a:p>
            <a:pPr eaLnBrk="1" hangingPunct="1">
              <a:lnSpc>
                <a:spcPct val="80000"/>
              </a:lnSpc>
              <a:spcBef>
                <a:spcPts val="1200"/>
              </a:spcBef>
              <a:buFontTx/>
              <a:buChar char="•"/>
            </a:pPr>
            <a:r>
              <a:rPr lang="en-US" altLang="en-US" sz="1200" dirty="0"/>
              <a:t>Power quality investigation</a:t>
            </a:r>
          </a:p>
          <a:p>
            <a:pPr eaLnBrk="1" hangingPunct="1">
              <a:lnSpc>
                <a:spcPct val="80000"/>
              </a:lnSpc>
              <a:spcBef>
                <a:spcPts val="1200"/>
              </a:spcBef>
              <a:buFontTx/>
              <a:buChar char="•"/>
            </a:pPr>
            <a:r>
              <a:rPr lang="en-US" altLang="en-US" sz="1200" dirty="0"/>
              <a:t>Number of blinks, sags, etc. (over time specified)</a:t>
            </a:r>
          </a:p>
          <a:p>
            <a:pPr eaLnBrk="1" hangingPunct="1">
              <a:lnSpc>
                <a:spcPct val="80000"/>
              </a:lnSpc>
              <a:spcBef>
                <a:spcPts val="1200"/>
              </a:spcBef>
              <a:buFontTx/>
              <a:buChar char="•"/>
            </a:pPr>
            <a:r>
              <a:rPr lang="en-US" altLang="en-US" sz="1200" dirty="0"/>
              <a:t>Peak condition tracking</a:t>
            </a:r>
          </a:p>
          <a:p>
            <a:pPr eaLnBrk="1" hangingPunct="1">
              <a:lnSpc>
                <a:spcPct val="80000"/>
              </a:lnSpc>
              <a:spcBef>
                <a:spcPts val="1200"/>
              </a:spcBef>
              <a:buFontTx/>
              <a:buChar char="•"/>
            </a:pPr>
            <a:r>
              <a:rPr lang="en-US" altLang="en-US" sz="1200" dirty="0"/>
              <a:t>Power factor by circuit or time of day</a:t>
            </a:r>
          </a:p>
          <a:p>
            <a:pPr eaLnBrk="1" hangingPunct="1">
              <a:lnSpc>
                <a:spcPct val="80000"/>
              </a:lnSpc>
              <a:spcBef>
                <a:spcPts val="1200"/>
              </a:spcBef>
              <a:buFontTx/>
              <a:buChar char="•"/>
            </a:pPr>
            <a:r>
              <a:rPr lang="en-US" altLang="en-US" sz="1200" dirty="0"/>
              <a:t>Pattern detection (Algorithm to detect patterns in voltage, demand, blinks, etc.)</a:t>
            </a:r>
          </a:p>
          <a:p>
            <a:pPr eaLnBrk="1" hangingPunct="1">
              <a:lnSpc>
                <a:spcPct val="80000"/>
              </a:lnSpc>
              <a:spcBef>
                <a:spcPts val="1200"/>
              </a:spcBef>
              <a:buFontTx/>
              <a:buChar char="•"/>
            </a:pPr>
            <a:r>
              <a:rPr lang="en-US" altLang="en-US" sz="1200" dirty="0"/>
              <a:t>System efficiency by circuit</a:t>
            </a:r>
          </a:p>
          <a:p>
            <a:pPr eaLnBrk="1" hangingPunct="1">
              <a:lnSpc>
                <a:spcPct val="80000"/>
              </a:lnSpc>
              <a:spcBef>
                <a:spcPts val="1200"/>
              </a:spcBef>
              <a:buFontTx/>
              <a:buChar char="•"/>
            </a:pPr>
            <a:r>
              <a:rPr lang="en-US" altLang="en-US" sz="1200" dirty="0"/>
              <a:t>Remote Disconnect/Reconnect</a:t>
            </a:r>
          </a:p>
          <a:p>
            <a:pPr eaLnBrk="1" hangingPunct="1">
              <a:lnSpc>
                <a:spcPct val="80000"/>
              </a:lnSpc>
              <a:spcBef>
                <a:spcPts val="1200"/>
              </a:spcBef>
              <a:buFontTx/>
              <a:buChar char="•"/>
            </a:pPr>
            <a:endParaRPr lang="en-US" altLang="en-US" sz="1800" dirty="0"/>
          </a:p>
          <a:p>
            <a:pPr eaLnBrk="1" hangingPunct="1">
              <a:lnSpc>
                <a:spcPct val="80000"/>
              </a:lnSpc>
              <a:spcBef>
                <a:spcPts val="1200"/>
              </a:spcBef>
              <a:buFontTx/>
              <a:buChar char="•"/>
            </a:pPr>
            <a:endParaRPr lang="en-US" altLang="en-US" sz="1800" dirty="0"/>
          </a:p>
          <a:p>
            <a:pPr marL="0" indent="0" algn="ctr">
              <a:lnSpc>
                <a:spcPct val="80000"/>
              </a:lnSpc>
              <a:buNone/>
            </a:pPr>
            <a:endParaRPr lang="en-US" sz="1800" dirty="0">
              <a:latin typeface="Arial" panose="020B0604020202020204" pitchFamily="34" charset="0"/>
              <a:cs typeface="Arial" panose="020B0604020202020204" pitchFamily="34" charset="0"/>
            </a:endParaRPr>
          </a:p>
          <a:p>
            <a:pPr marL="0" indent="0" algn="ctr">
              <a:lnSpc>
                <a:spcPct val="80000"/>
              </a:lnSpc>
              <a:buNone/>
            </a:pPr>
            <a:endParaRPr lang="en-US" dirty="0" smtClean="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7456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Topics to Cover as We </a:t>
            </a:r>
            <a:r>
              <a:rPr lang="en-US" altLang="en-US" sz="3200" b="1" dirty="0">
                <a:solidFill>
                  <a:schemeClr val="bg1"/>
                </a:solidFill>
                <a:latin typeface="Arial" pitchFamily="34" charset="0"/>
              </a:rPr>
              <a:t>L</a:t>
            </a:r>
            <a:r>
              <a:rPr lang="en-US" altLang="en-US" sz="3200" b="1" dirty="0" smtClean="0">
                <a:solidFill>
                  <a:schemeClr val="bg1"/>
                </a:solidFill>
                <a:latin typeface="Arial" pitchFamily="34" charset="0"/>
              </a:rPr>
              <a:t>ook to the Future</a:t>
            </a:r>
          </a:p>
        </p:txBody>
      </p:sp>
      <p:sp>
        <p:nvSpPr>
          <p:cNvPr id="3075" name="Rectangle 3"/>
          <p:cNvSpPr>
            <a:spLocks noGrp="1" noChangeArrowheads="1"/>
          </p:cNvSpPr>
          <p:nvPr>
            <p:ph type="body"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2800" dirty="0" smtClean="0">
                <a:latin typeface="Arial" panose="020B0604020202020204" pitchFamily="34" charset="0"/>
                <a:cs typeface="Arial" panose="020B0604020202020204" pitchFamily="34" charset="0"/>
              </a:rPr>
              <a:t>How Metering Has Changed from the 1870’s to the 2010’s</a:t>
            </a:r>
          </a:p>
          <a:p>
            <a:pPr eaLnBrk="1" hangingPunct="1"/>
            <a:r>
              <a:rPr lang="en-US" altLang="en-US" sz="2800" dirty="0" smtClean="0">
                <a:latin typeface="Arial" panose="020B0604020202020204" pitchFamily="34" charset="0"/>
                <a:cs typeface="Arial" panose="020B0604020202020204" pitchFamily="34" charset="0"/>
              </a:rPr>
              <a:t>Metering Today and the status of our Advanced Metering Infrastructure, Smart Meters and a Smartgrid</a:t>
            </a:r>
          </a:p>
          <a:p>
            <a:pPr eaLnBrk="1" hangingPunct="1"/>
            <a:r>
              <a:rPr lang="en-US" altLang="en-US" sz="2800" dirty="0" smtClean="0">
                <a:latin typeface="Arial" panose="020B0604020202020204" pitchFamily="34" charset="0"/>
                <a:cs typeface="Arial" panose="020B0604020202020204" pitchFamily="34" charset="0"/>
              </a:rPr>
              <a:t>Meter Services role in the utility of the future</a:t>
            </a:r>
          </a:p>
          <a:p>
            <a:pPr lvl="1" eaLnBrk="1" hangingPunct="1"/>
            <a:r>
              <a:rPr lang="en-US" altLang="en-US" sz="2400" dirty="0" smtClean="0">
                <a:latin typeface="Arial" panose="020B0604020202020204" pitchFamily="34" charset="0"/>
                <a:cs typeface="Arial" panose="020B0604020202020204" pitchFamily="34" charset="0"/>
              </a:rPr>
              <a:t>Big Data and Rolling Trucks </a:t>
            </a:r>
          </a:p>
          <a:p>
            <a:pPr eaLnBrk="1" hangingPunct="1"/>
            <a:r>
              <a:rPr lang="en-US" altLang="en-US" dirty="0" smtClean="0">
                <a:latin typeface="Arial" panose="020B0604020202020204" pitchFamily="34" charset="0"/>
                <a:cs typeface="Arial" panose="020B0604020202020204" pitchFamily="34" charset="0"/>
              </a:rPr>
              <a:t>Meters – the shape of the future?</a:t>
            </a:r>
          </a:p>
          <a:p>
            <a:pPr marL="0" indent="0" eaLnBrk="1" hangingPunct="1">
              <a:buNone/>
            </a:pPr>
            <a:endParaRPr lang="en-US" altLang="en-US" sz="2200" dirty="0" smtClean="0"/>
          </a:p>
          <a:p>
            <a:pPr marL="0" indent="0" eaLnBrk="1" hangingPunct="1">
              <a:buNone/>
            </a:pPr>
            <a:endParaRPr lang="en-US" altLang="en-US" sz="2200" dirty="0" smtClean="0"/>
          </a:p>
          <a:p>
            <a:pPr marL="0" indent="0" eaLnBrk="1" hangingPunct="1">
              <a:buNone/>
            </a:pPr>
            <a:endParaRPr lang="en-US" altLang="en-US" sz="2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3810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Business Use Cases for this big data</a:t>
            </a:r>
          </a:p>
        </p:txBody>
      </p:sp>
      <p:sp>
        <p:nvSpPr>
          <p:cNvPr id="46083" name="Rectangle 3"/>
          <p:cNvSpPr>
            <a:spLocks noGrp="1" noChangeArrowheads="1"/>
          </p:cNvSpPr>
          <p:nvPr>
            <p:ph idx="1"/>
          </p:nvPr>
        </p:nvSpPr>
        <p:spPr>
          <a:xfrm>
            <a:off x="533400" y="1676400"/>
            <a:ext cx="7772400" cy="4114800"/>
          </a:xfrm>
        </p:spPr>
        <p:txBody>
          <a:bodyPr/>
          <a:lstStyle/>
          <a:p>
            <a:pPr marL="0" indent="0">
              <a:lnSpc>
                <a:spcPct val="80000"/>
              </a:lnSpc>
              <a:buNone/>
            </a:pPr>
            <a:r>
              <a:rPr lang="en-US" sz="2400" dirty="0" smtClean="0">
                <a:latin typeface="Arial" panose="020B0604020202020204" pitchFamily="34" charset="0"/>
                <a:cs typeface="Arial" panose="020B0604020202020204" pitchFamily="34" charset="0"/>
              </a:rPr>
              <a:t>Now what can we do with this information? Well….To start;</a:t>
            </a:r>
          </a:p>
          <a:p>
            <a:pPr eaLnBrk="1" hangingPunct="1">
              <a:lnSpc>
                <a:spcPct val="80000"/>
              </a:lnSpc>
              <a:spcBef>
                <a:spcPts val="1200"/>
              </a:spcBef>
              <a:buFontTx/>
              <a:buChar char="•"/>
            </a:pPr>
            <a:r>
              <a:rPr lang="en-US" altLang="en-US" sz="1200" dirty="0" smtClean="0"/>
              <a:t>Isolate and determine where we have voltage issues, correct them and bring an entire line to the same level.  This not only works better for our customers but also allows the utility to pursue voltage reduction in a meaningful and controlled way.</a:t>
            </a:r>
          </a:p>
          <a:p>
            <a:pPr eaLnBrk="1" hangingPunct="1">
              <a:lnSpc>
                <a:spcPct val="80000"/>
              </a:lnSpc>
              <a:spcBef>
                <a:spcPts val="1200"/>
              </a:spcBef>
              <a:buFontTx/>
              <a:buChar char="•"/>
            </a:pPr>
            <a:r>
              <a:rPr lang="en-US" altLang="en-US" sz="1200" dirty="0" smtClean="0"/>
              <a:t>Determine what transformers should be used in any location</a:t>
            </a:r>
          </a:p>
          <a:p>
            <a:pPr eaLnBrk="1" hangingPunct="1">
              <a:lnSpc>
                <a:spcPct val="80000"/>
              </a:lnSpc>
              <a:spcBef>
                <a:spcPts val="1200"/>
              </a:spcBef>
              <a:buFontTx/>
              <a:buChar char="•"/>
            </a:pPr>
            <a:r>
              <a:rPr lang="en-US" altLang="en-US" sz="1200" dirty="0" smtClean="0"/>
              <a:t>Determine which transformers to store in which inventory yards</a:t>
            </a:r>
          </a:p>
          <a:p>
            <a:pPr eaLnBrk="1" hangingPunct="1">
              <a:lnSpc>
                <a:spcPct val="80000"/>
              </a:lnSpc>
              <a:spcBef>
                <a:spcPts val="1200"/>
              </a:spcBef>
              <a:buFontTx/>
              <a:buChar char="•"/>
            </a:pPr>
            <a:r>
              <a:rPr lang="en-US" altLang="en-US" sz="1200" dirty="0" smtClean="0"/>
              <a:t>Determine when new loads are present and which transformers are in jeopardy</a:t>
            </a:r>
            <a:endParaRPr lang="en-US" altLang="en-US" sz="1200" dirty="0"/>
          </a:p>
          <a:p>
            <a:pPr eaLnBrk="1" hangingPunct="1">
              <a:lnSpc>
                <a:spcPct val="80000"/>
              </a:lnSpc>
              <a:spcBef>
                <a:spcPts val="1200"/>
              </a:spcBef>
              <a:buFontTx/>
              <a:buChar char="•"/>
            </a:pPr>
            <a:r>
              <a:rPr lang="en-US" altLang="en-US" sz="1200" dirty="0" smtClean="0"/>
              <a:t>Locate Bad connections</a:t>
            </a:r>
          </a:p>
          <a:p>
            <a:pPr eaLnBrk="1" hangingPunct="1">
              <a:lnSpc>
                <a:spcPct val="80000"/>
              </a:lnSpc>
              <a:spcBef>
                <a:spcPts val="1200"/>
              </a:spcBef>
              <a:buFontTx/>
              <a:buChar char="•"/>
            </a:pPr>
            <a:r>
              <a:rPr lang="en-US" altLang="en-US" sz="1200" dirty="0" smtClean="0"/>
              <a:t>Locate Undersized lines</a:t>
            </a:r>
          </a:p>
          <a:p>
            <a:pPr eaLnBrk="1" hangingPunct="1">
              <a:lnSpc>
                <a:spcPct val="80000"/>
              </a:lnSpc>
              <a:spcBef>
                <a:spcPts val="1200"/>
              </a:spcBef>
              <a:buFontTx/>
              <a:buChar char="•"/>
            </a:pPr>
            <a:r>
              <a:rPr lang="en-US" altLang="en-US" sz="1200" dirty="0" smtClean="0"/>
              <a:t>For Transformer Rated Services determine which ones are operating for a substantial amount of time below 10% of the rated current</a:t>
            </a:r>
          </a:p>
          <a:p>
            <a:pPr eaLnBrk="1" hangingPunct="1">
              <a:lnSpc>
                <a:spcPct val="80000"/>
              </a:lnSpc>
              <a:spcBef>
                <a:spcPts val="1200"/>
              </a:spcBef>
              <a:buFontTx/>
              <a:buChar char="•"/>
            </a:pPr>
            <a:r>
              <a:rPr lang="en-US" altLang="en-US" sz="1200" dirty="0" smtClean="0"/>
              <a:t>Find and remediate theft</a:t>
            </a:r>
          </a:p>
          <a:p>
            <a:pPr eaLnBrk="1" hangingPunct="1">
              <a:lnSpc>
                <a:spcPct val="80000"/>
              </a:lnSpc>
              <a:spcBef>
                <a:spcPts val="1200"/>
              </a:spcBef>
              <a:buFontTx/>
              <a:buChar char="•"/>
            </a:pPr>
            <a:r>
              <a:rPr lang="en-US" altLang="en-US" sz="1200" dirty="0" smtClean="0"/>
              <a:t>Find and remediate remote outages before the user knows they exist</a:t>
            </a:r>
          </a:p>
          <a:p>
            <a:pPr eaLnBrk="1" hangingPunct="1">
              <a:lnSpc>
                <a:spcPct val="80000"/>
              </a:lnSpc>
              <a:spcBef>
                <a:spcPts val="1200"/>
              </a:spcBef>
              <a:buFontTx/>
              <a:buChar char="•"/>
            </a:pPr>
            <a:r>
              <a:rPr lang="en-US" altLang="en-US" sz="1200" dirty="0" smtClean="0"/>
              <a:t>Find and address Power </a:t>
            </a:r>
            <a:r>
              <a:rPr lang="en-US" altLang="en-US" sz="1200" dirty="0"/>
              <a:t>factor </a:t>
            </a:r>
            <a:r>
              <a:rPr lang="en-US" altLang="en-US" sz="1200" dirty="0" smtClean="0"/>
              <a:t>issues</a:t>
            </a:r>
          </a:p>
          <a:p>
            <a:pPr eaLnBrk="1" hangingPunct="1">
              <a:lnSpc>
                <a:spcPct val="80000"/>
              </a:lnSpc>
              <a:spcBef>
                <a:spcPts val="1200"/>
              </a:spcBef>
              <a:buFontTx/>
              <a:buChar char="•"/>
            </a:pPr>
            <a:endParaRPr lang="en-US" altLang="en-US" sz="1800" dirty="0"/>
          </a:p>
          <a:p>
            <a:pPr eaLnBrk="1" hangingPunct="1">
              <a:lnSpc>
                <a:spcPct val="80000"/>
              </a:lnSpc>
              <a:spcBef>
                <a:spcPts val="1200"/>
              </a:spcBef>
              <a:buFontTx/>
              <a:buChar char="•"/>
            </a:pPr>
            <a:endParaRPr lang="en-US" altLang="en-US" sz="1800" dirty="0"/>
          </a:p>
          <a:p>
            <a:pPr marL="0" indent="0" algn="ctr">
              <a:lnSpc>
                <a:spcPct val="80000"/>
              </a:lnSpc>
              <a:buNone/>
            </a:pPr>
            <a:endParaRPr lang="en-US" sz="1800" dirty="0">
              <a:latin typeface="Arial" panose="020B0604020202020204" pitchFamily="34" charset="0"/>
              <a:cs typeface="Arial" panose="020B0604020202020204" pitchFamily="34" charset="0"/>
            </a:endParaRPr>
          </a:p>
          <a:p>
            <a:pPr marL="0" indent="0" algn="ctr">
              <a:lnSpc>
                <a:spcPct val="80000"/>
              </a:lnSpc>
              <a:buNone/>
            </a:pPr>
            <a:endParaRPr lang="en-US" dirty="0" smtClean="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888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And now we want MORE……</a:t>
            </a:r>
          </a:p>
        </p:txBody>
      </p:sp>
      <p:sp>
        <p:nvSpPr>
          <p:cNvPr id="46083" name="Rectangle 3"/>
          <p:cNvSpPr>
            <a:spLocks noGrp="1" noChangeArrowheads="1"/>
          </p:cNvSpPr>
          <p:nvPr>
            <p:ph idx="1"/>
          </p:nvPr>
        </p:nvSpPr>
        <p:spPr>
          <a:xfrm>
            <a:off x="685800" y="1744663"/>
            <a:ext cx="7772400" cy="4114800"/>
          </a:xfrm>
        </p:spPr>
        <p:txBody>
          <a:bodyPr/>
          <a:lstStyle/>
          <a:p>
            <a:pPr marL="0" indent="0" algn="ctr">
              <a:lnSpc>
                <a:spcPct val="80000"/>
              </a:lnSpc>
              <a:buNone/>
            </a:pPr>
            <a:r>
              <a:rPr lang="en-US" sz="2800" dirty="0" smtClean="0">
                <a:latin typeface="Arial" panose="020B0604020202020204" pitchFamily="34" charset="0"/>
                <a:cs typeface="Arial" panose="020B0604020202020204" pitchFamily="34" charset="0"/>
              </a:rPr>
              <a:t>More data</a:t>
            </a:r>
          </a:p>
          <a:p>
            <a:pPr marL="0" indent="0" algn="ctr">
              <a:lnSpc>
                <a:spcPct val="80000"/>
              </a:lnSpc>
              <a:buNone/>
            </a:pPr>
            <a:endParaRPr lang="en-US" sz="2800" dirty="0" smtClean="0">
              <a:latin typeface="Arial" panose="020B0604020202020204" pitchFamily="34" charset="0"/>
              <a:cs typeface="Arial" panose="020B0604020202020204" pitchFamily="34" charset="0"/>
            </a:endParaRPr>
          </a:p>
          <a:p>
            <a:pPr marL="0" indent="0" algn="ctr">
              <a:lnSpc>
                <a:spcPct val="80000"/>
              </a:lnSpc>
              <a:buNone/>
            </a:pPr>
            <a:r>
              <a:rPr lang="en-US" sz="2800" dirty="0" smtClean="0">
                <a:latin typeface="Arial" panose="020B0604020202020204" pitchFamily="34" charset="0"/>
                <a:cs typeface="Arial" panose="020B0604020202020204" pitchFamily="34" charset="0"/>
              </a:rPr>
              <a:t>Greater frequency</a:t>
            </a:r>
          </a:p>
          <a:p>
            <a:pPr marL="0" indent="0" algn="ctr">
              <a:lnSpc>
                <a:spcPct val="80000"/>
              </a:lnSpc>
              <a:buNone/>
            </a:pPr>
            <a:endParaRPr lang="en-US" sz="2800" dirty="0">
              <a:latin typeface="Arial" panose="020B0604020202020204" pitchFamily="34" charset="0"/>
              <a:cs typeface="Arial" panose="020B0604020202020204" pitchFamily="34" charset="0"/>
            </a:endParaRPr>
          </a:p>
          <a:p>
            <a:pPr marL="0" indent="0" algn="ctr">
              <a:lnSpc>
                <a:spcPct val="80000"/>
              </a:lnSpc>
              <a:buNone/>
            </a:pPr>
            <a:r>
              <a:rPr lang="en-US" sz="2800" dirty="0" smtClean="0">
                <a:latin typeface="Arial" panose="020B0604020202020204" pitchFamily="34" charset="0"/>
                <a:cs typeface="Arial" panose="020B0604020202020204" pitchFamily="34" charset="0"/>
              </a:rPr>
              <a:t>Whatever bandwidth you thought you needed, now you need more.</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smtClean="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422531"/>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3775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AMI 2.0</a:t>
            </a:r>
          </a:p>
        </p:txBody>
      </p:sp>
      <p:sp>
        <p:nvSpPr>
          <p:cNvPr id="46083" name="Rectangle 3"/>
          <p:cNvSpPr>
            <a:spLocks noGrp="1" noChangeArrowheads="1"/>
          </p:cNvSpPr>
          <p:nvPr>
            <p:ph idx="1"/>
          </p:nvPr>
        </p:nvSpPr>
        <p:spPr>
          <a:xfrm>
            <a:off x="685800" y="1744663"/>
            <a:ext cx="7772400" cy="4114800"/>
          </a:xfrm>
        </p:spPr>
        <p:txBody>
          <a:bodyPr/>
          <a:lstStyle/>
          <a:p>
            <a:pPr marL="0" indent="0" algn="ctr">
              <a:lnSpc>
                <a:spcPct val="80000"/>
              </a:lnSpc>
              <a:buNone/>
            </a:pPr>
            <a:r>
              <a:rPr lang="en-US" sz="2800" dirty="0" smtClean="0">
                <a:latin typeface="Arial" panose="020B0604020202020204" pitchFamily="34" charset="0"/>
                <a:cs typeface="Arial" panose="020B0604020202020204" pitchFamily="34" charset="0"/>
              </a:rPr>
              <a:t>Can we use our existing infrastructure?</a:t>
            </a:r>
          </a:p>
          <a:p>
            <a:pPr marL="0" indent="0" algn="ctr">
              <a:lnSpc>
                <a:spcPct val="80000"/>
              </a:lnSpc>
              <a:buNone/>
            </a:pPr>
            <a:endParaRPr lang="en-US" sz="2800" dirty="0" smtClean="0">
              <a:latin typeface="Arial" panose="020B0604020202020204" pitchFamily="34" charset="0"/>
              <a:cs typeface="Arial" panose="020B0604020202020204" pitchFamily="34" charset="0"/>
            </a:endParaRPr>
          </a:p>
          <a:p>
            <a:pPr marL="0" indent="0" algn="ctr">
              <a:lnSpc>
                <a:spcPct val="80000"/>
              </a:lnSpc>
              <a:buNone/>
            </a:pPr>
            <a:r>
              <a:rPr lang="en-US" sz="2800" dirty="0" smtClean="0">
                <a:latin typeface="Arial" panose="020B0604020202020204" pitchFamily="34" charset="0"/>
                <a:cs typeface="Arial" panose="020B0604020202020204" pitchFamily="34" charset="0"/>
              </a:rPr>
              <a:t>Do we have to rip out and replace with a new infrastructure?</a:t>
            </a:r>
          </a:p>
          <a:p>
            <a:pPr marL="0" indent="0" algn="ctr">
              <a:lnSpc>
                <a:spcPct val="80000"/>
              </a:lnSpc>
              <a:buNone/>
            </a:pPr>
            <a:endParaRPr lang="en-US" sz="2800" dirty="0">
              <a:latin typeface="Arial" panose="020B0604020202020204" pitchFamily="34" charset="0"/>
              <a:cs typeface="Arial" panose="020B0604020202020204" pitchFamily="34" charset="0"/>
            </a:endParaRPr>
          </a:p>
          <a:p>
            <a:pPr marL="0" indent="0" algn="ctr">
              <a:lnSpc>
                <a:spcPct val="80000"/>
              </a:lnSpc>
              <a:buNone/>
            </a:pPr>
            <a:r>
              <a:rPr lang="en-US" sz="2800" dirty="0" smtClean="0">
                <a:latin typeface="Arial" panose="020B0604020202020204" pitchFamily="34" charset="0"/>
                <a:cs typeface="Arial" panose="020B0604020202020204" pitchFamily="34" charset="0"/>
              </a:rPr>
              <a:t>What about LTL back haul or a Private Network?</a:t>
            </a:r>
          </a:p>
          <a:p>
            <a:pPr marL="0" indent="0" algn="ctr">
              <a:lnSpc>
                <a:spcPct val="80000"/>
              </a:lnSpc>
              <a:buNone/>
            </a:pPr>
            <a:endParaRPr lang="en-US" sz="2800" dirty="0" smtClean="0">
              <a:latin typeface="Arial" panose="020B0604020202020204" pitchFamily="34" charset="0"/>
              <a:cs typeface="Arial" panose="020B0604020202020204" pitchFamily="34" charset="0"/>
            </a:endParaRPr>
          </a:p>
          <a:p>
            <a:pPr marL="0" indent="0" algn="ctr">
              <a:lnSpc>
                <a:spcPct val="80000"/>
              </a:lnSpc>
              <a:buNone/>
            </a:pPr>
            <a:r>
              <a:rPr lang="en-US" sz="2800" dirty="0" smtClean="0">
                <a:latin typeface="Arial" panose="020B0604020202020204" pitchFamily="34" charset="0"/>
                <a:cs typeface="Arial" panose="020B0604020202020204" pitchFamily="34" charset="0"/>
              </a:rPr>
              <a:t>What about Power Line Carrier?  Is there life there for my most remote service areas?</a:t>
            </a:r>
          </a:p>
          <a:p>
            <a:pPr marL="0" indent="0" algn="ctr">
              <a:lnSpc>
                <a:spcPct val="80000"/>
              </a:lnSpc>
              <a:buNone/>
            </a:pPr>
            <a:endParaRPr lang="en-US" dirty="0">
              <a:latin typeface="Arial" panose="020B0604020202020204" pitchFamily="34" charset="0"/>
              <a:cs typeface="Arial" panose="020B0604020202020204" pitchFamily="34" charset="0"/>
            </a:endParaRPr>
          </a:p>
          <a:p>
            <a:pPr marL="0" indent="0" algn="ctr">
              <a:lnSpc>
                <a:spcPct val="80000"/>
              </a:lnSpc>
              <a:buNone/>
            </a:pPr>
            <a:endParaRPr lang="en-US" dirty="0" smtClean="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579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Generation vs Storage</a:t>
            </a:r>
          </a:p>
        </p:txBody>
      </p:sp>
      <p:sp>
        <p:nvSpPr>
          <p:cNvPr id="46083" name="Rectangle 3"/>
          <p:cNvSpPr>
            <a:spLocks noGrp="1" noChangeArrowheads="1"/>
          </p:cNvSpPr>
          <p:nvPr>
            <p:ph idx="1"/>
          </p:nvPr>
        </p:nvSpPr>
        <p:spPr>
          <a:xfrm>
            <a:off x="720162" y="1524000"/>
            <a:ext cx="5105400" cy="4114800"/>
          </a:xfrm>
        </p:spPr>
        <p:txBody>
          <a:bodyPr/>
          <a:lstStyle/>
          <a:p>
            <a:pPr marL="0" indent="0">
              <a:lnSpc>
                <a:spcPct val="80000"/>
              </a:lnSpc>
              <a:buNone/>
            </a:pPr>
            <a:r>
              <a:rPr lang="en-US" sz="2000" dirty="0" smtClean="0">
                <a:latin typeface="Arial" panose="020B0604020202020204" pitchFamily="34" charset="0"/>
                <a:cs typeface="Arial" panose="020B0604020202020204" pitchFamily="34" charset="0"/>
              </a:rPr>
              <a:t>Utility grade energy storage will replace new generation at an increasing pace as some of the largest capital investment projects for utilities.  </a:t>
            </a:r>
          </a:p>
          <a:p>
            <a:pPr>
              <a:lnSpc>
                <a:spcPct val="80000"/>
              </a:lnSpc>
            </a:pPr>
            <a:r>
              <a:rPr lang="en-US" sz="2000" dirty="0" smtClean="0">
                <a:latin typeface="Arial" panose="020B0604020202020204" pitchFamily="34" charset="0"/>
                <a:cs typeface="Arial" panose="020B0604020202020204" pitchFamily="34" charset="0"/>
              </a:rPr>
              <a:t>The great tunnel under Niagara Falls, Ontario $1.6 Billion; 150 megawatts – part of an Ontario plan to shut all of their Coal generation Plants</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smtClean="0">
              <a:latin typeface="Arial" panose="020B0604020202020204" pitchFamily="34" charset="0"/>
              <a:cs typeface="Arial" panose="020B0604020202020204" pitchFamily="34" charset="0"/>
            </a:endParaRPr>
          </a:p>
          <a:p>
            <a:pPr marL="0" indent="0">
              <a:lnSpc>
                <a:spcPct val="80000"/>
              </a:lnSpc>
              <a:buNone/>
            </a:pPr>
            <a:r>
              <a:rPr lang="en-US" sz="2000" dirty="0" smtClean="0">
                <a:latin typeface="Arial" panose="020B0604020202020204" pitchFamily="34" charset="0"/>
                <a:cs typeface="Arial" panose="020B0604020202020204" pitchFamily="34" charset="0"/>
              </a:rPr>
              <a:t>New </a:t>
            </a:r>
            <a:r>
              <a:rPr lang="en-US" sz="2000" dirty="0">
                <a:latin typeface="Arial" panose="020B0604020202020204" pitchFamily="34" charset="0"/>
                <a:cs typeface="Arial" panose="020B0604020202020204" pitchFamily="34" charset="0"/>
              </a:rPr>
              <a:t>generation projects </a:t>
            </a:r>
            <a:r>
              <a:rPr lang="en-US" sz="2000" dirty="0" smtClean="0">
                <a:latin typeface="Arial" panose="020B0604020202020204" pitchFamily="34" charset="0"/>
                <a:cs typeface="Arial" panose="020B0604020202020204" pitchFamily="34" charset="0"/>
              </a:rPr>
              <a:t>are increasingly becoming renewables</a:t>
            </a:r>
            <a:endParaRPr lang="en-US" sz="2000" dirty="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Island </a:t>
            </a:r>
            <a:r>
              <a:rPr lang="en-US" sz="2000" dirty="0">
                <a:latin typeface="Arial" panose="020B0604020202020204" pitchFamily="34" charset="0"/>
                <a:cs typeface="Arial" panose="020B0604020202020204" pitchFamily="34" charset="0"/>
              </a:rPr>
              <a:t>communities are already showing us this on larger and larger </a:t>
            </a:r>
            <a:r>
              <a:rPr lang="en-US" sz="2000" dirty="0" smtClean="0">
                <a:latin typeface="Arial" panose="020B0604020202020204" pitchFamily="34" charset="0"/>
                <a:cs typeface="Arial" panose="020B0604020202020204" pitchFamily="34" charset="0"/>
              </a:rPr>
              <a:t>scales – Ta’u American Samoa; 1.5 megawatts with battery storage for three days</a:t>
            </a:r>
            <a:endParaRPr lang="en-US" sz="2000" dirty="0">
              <a:latin typeface="Arial" panose="020B0604020202020204" pitchFamily="34" charset="0"/>
              <a:cs typeface="Arial" panose="020B0604020202020204" pitchFamily="34" charset="0"/>
            </a:endParaRPr>
          </a:p>
          <a:p>
            <a:pPr>
              <a:lnSpc>
                <a:spcPct val="80000"/>
              </a:lnSpc>
            </a:pPr>
            <a:endParaRPr lang="en-US" sz="2800" dirty="0">
              <a:latin typeface="Arial" panose="020B0604020202020204" pitchFamily="34" charset="0"/>
              <a:cs typeface="Arial" panose="020B0604020202020204" pitchFamily="34" charset="0"/>
            </a:endParaRPr>
          </a:p>
          <a:p>
            <a:pPr>
              <a:lnSpc>
                <a:spcPct val="80000"/>
              </a:lnSpc>
            </a:pPr>
            <a:endParaRPr lang="en-US" sz="2800" dirty="0" smtClean="0">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905000"/>
            <a:ext cx="2628900" cy="187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2495" y="4343400"/>
            <a:ext cx="3046426"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1093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2020 and beyond (cont.)</a:t>
            </a:r>
          </a:p>
        </p:txBody>
      </p:sp>
      <p:sp>
        <p:nvSpPr>
          <p:cNvPr id="46083" name="Rectangle 3"/>
          <p:cNvSpPr>
            <a:spLocks noGrp="1" noChangeArrowheads="1"/>
          </p:cNvSpPr>
          <p:nvPr>
            <p:ph idx="1"/>
          </p:nvPr>
        </p:nvSpPr>
        <p:spPr>
          <a:xfrm>
            <a:off x="685800" y="1600200"/>
            <a:ext cx="7772400" cy="4114800"/>
          </a:xfrm>
        </p:spPr>
        <p:txBody>
          <a:bodyPr/>
          <a:lstStyle/>
          <a:p>
            <a:pPr marL="0" indent="0">
              <a:lnSpc>
                <a:spcPct val="80000"/>
              </a:lnSpc>
              <a:buNone/>
            </a:pPr>
            <a:r>
              <a:rPr lang="en-US" sz="2000" dirty="0" smtClean="0">
                <a:latin typeface="Arial" panose="020B0604020202020204" pitchFamily="34" charset="0"/>
                <a:cs typeface="Arial" panose="020B0604020202020204" pitchFamily="34" charset="0"/>
              </a:rPr>
              <a:t>On the distribution side customers will be encouraged to put in more and more renewable energy and they will also add more and more energy storage</a:t>
            </a:r>
          </a:p>
          <a:p>
            <a:pPr>
              <a:lnSpc>
                <a:spcPct val="80000"/>
              </a:lnSpc>
            </a:pPr>
            <a:endParaRPr lang="en-US" sz="1800" dirty="0" smtClean="0">
              <a:latin typeface="Arial" panose="020B0604020202020204" pitchFamily="34" charset="0"/>
              <a:cs typeface="Arial" panose="020B0604020202020204" pitchFamily="34" charset="0"/>
            </a:endParaRPr>
          </a:p>
          <a:p>
            <a:pPr marL="0" indent="0">
              <a:lnSpc>
                <a:spcPct val="80000"/>
              </a:lnSpc>
              <a:buNone/>
            </a:pPr>
            <a:r>
              <a:rPr lang="en-US" sz="2000" dirty="0">
                <a:latin typeface="Arial" panose="020B0604020202020204" pitchFamily="34" charset="0"/>
                <a:cs typeface="Arial" panose="020B0604020202020204" pitchFamily="34" charset="0"/>
              </a:rPr>
              <a:t>Residential loads will move further and further away from power factors of one and put increasing pressure to move to either a Blondel solution for them, a VA/VAR solution for them, or a correction factor for them as AMI systems begin to report back customer power factor for all metering solutions</a:t>
            </a:r>
          </a:p>
          <a:p>
            <a:pPr lvl="1">
              <a:lnSpc>
                <a:spcPct val="80000"/>
              </a:lnSpc>
            </a:pPr>
            <a:r>
              <a:rPr lang="en-US" sz="2000" dirty="0">
                <a:latin typeface="Arial" panose="020B0604020202020204" pitchFamily="34" charset="0"/>
                <a:ea typeface="+mn-ea"/>
                <a:cs typeface="Arial" panose="020B0604020202020204" pitchFamily="34" charset="0"/>
              </a:rPr>
              <a:t>12S or 2S?</a:t>
            </a:r>
          </a:p>
          <a:p>
            <a:pPr>
              <a:lnSpc>
                <a:spcPct val="80000"/>
              </a:lnSpc>
            </a:pPr>
            <a:endParaRPr lang="en-US" sz="2800" dirty="0" smtClean="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023" y="4419600"/>
            <a:ext cx="2971800" cy="198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728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2020 and beyond (cont.)</a:t>
            </a:r>
          </a:p>
        </p:txBody>
      </p:sp>
      <p:sp>
        <p:nvSpPr>
          <p:cNvPr id="46083" name="Rectangle 3"/>
          <p:cNvSpPr>
            <a:spLocks noGrp="1" noChangeArrowheads="1"/>
          </p:cNvSpPr>
          <p:nvPr>
            <p:ph idx="1"/>
          </p:nvPr>
        </p:nvSpPr>
        <p:spPr>
          <a:xfrm>
            <a:off x="685800" y="1600200"/>
            <a:ext cx="7772400" cy="4114800"/>
          </a:xfrm>
        </p:spPr>
        <p:txBody>
          <a:bodyPr/>
          <a:lstStyle/>
          <a:p>
            <a:pPr marL="0" indent="0">
              <a:lnSpc>
                <a:spcPct val="80000"/>
              </a:lnSpc>
              <a:buNone/>
            </a:pPr>
            <a:r>
              <a:rPr lang="en-US" sz="2000" dirty="0" smtClean="0">
                <a:latin typeface="Arial" panose="020B0604020202020204" pitchFamily="34" charset="0"/>
                <a:cs typeface="Arial" panose="020B0604020202020204" pitchFamily="34" charset="0"/>
              </a:rPr>
              <a:t>On the distribution side customers will be encouraged to put in more and more renewable energy and they will also add more and more energy storage</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smtClean="0">
                <a:latin typeface="Arial" panose="020B0604020202020204" pitchFamily="34" charset="0"/>
                <a:cs typeface="Arial" panose="020B0604020202020204" pitchFamily="34" charset="0"/>
              </a:rPr>
              <a:t>Larger customer based energy production and solutions will lead to expanded micro grids.</a:t>
            </a:r>
          </a:p>
          <a:p>
            <a:pPr>
              <a:lnSpc>
                <a:spcPct val="80000"/>
              </a:lnSpc>
            </a:pPr>
            <a:r>
              <a:rPr lang="en-US" sz="1800" dirty="0" smtClean="0">
                <a:latin typeface="Arial" panose="020B0604020202020204" pitchFamily="34" charset="0"/>
                <a:cs typeface="Arial" panose="020B0604020202020204" pitchFamily="34" charset="0"/>
              </a:rPr>
              <a:t>Second Generation AMI and potentially new communication paradigms as LTL data becomes less and less expensive and reaches larger and larger areas.  </a:t>
            </a:r>
          </a:p>
          <a:p>
            <a:pPr>
              <a:lnSpc>
                <a:spcPct val="80000"/>
              </a:lnSpc>
            </a:pPr>
            <a:endParaRPr lang="en-US" sz="2800" dirty="0" smtClean="0">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191000"/>
            <a:ext cx="3200400" cy="212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4267200"/>
            <a:ext cx="3489504"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866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AMI 2.0 Infrastructure</a:t>
            </a:r>
          </a:p>
        </p:txBody>
      </p:sp>
      <p:sp>
        <p:nvSpPr>
          <p:cNvPr id="46083" name="Rectangle 3"/>
          <p:cNvSpPr>
            <a:spLocks noGrp="1" noChangeArrowheads="1"/>
          </p:cNvSpPr>
          <p:nvPr>
            <p:ph idx="1"/>
          </p:nvPr>
        </p:nvSpPr>
        <p:spPr>
          <a:xfrm>
            <a:off x="685800" y="1600200"/>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Second Generation AMI and potentially new communication paradigms as LTL data becomes less and less expensive and reaches larger and larger areas</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without new infrastructure</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smtClean="0">
                <a:latin typeface="Arial" panose="020B0604020202020204" pitchFamily="34" charset="0"/>
                <a:cs typeface="Arial" panose="020B0604020202020204" pitchFamily="34" charset="0"/>
              </a:rPr>
              <a:t>Research in Power Line Carrier Technology may provide expanded bandwidth to allow for greater data transfer more frequently without as much new infrastructure</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smtClean="0">
                <a:latin typeface="Arial" panose="020B0604020202020204" pitchFamily="34" charset="0"/>
                <a:cs typeface="Arial" panose="020B0604020202020204" pitchFamily="34" charset="0"/>
              </a:rPr>
              <a:t>Mesh networks continue to improve and AMI 2.0 is anticipating leveraging the infrastructure installed in AMI 1.0</a:t>
            </a:r>
          </a:p>
          <a:p>
            <a:pPr>
              <a:lnSpc>
                <a:spcPct val="80000"/>
              </a:lnSpc>
            </a:pPr>
            <a:endParaRPr lang="en-US" sz="2800" dirty="0" smtClean="0">
              <a:latin typeface="Arial" panose="020B0604020202020204" pitchFamily="34" charset="0"/>
              <a:cs typeface="Arial" panose="020B0604020202020204" pitchFamily="34" charset="0"/>
            </a:endParaRPr>
          </a:p>
        </p:txBody>
      </p:sp>
      <p:pic>
        <p:nvPicPr>
          <p:cNvPr id="5122" name="Picture 2" descr="Image result for data trans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267200"/>
            <a:ext cx="41148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409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381000"/>
            <a:ext cx="8324850" cy="12954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shape of metering to come</a:t>
            </a:r>
            <a:br>
              <a:rPr lang="en-US" altLang="en-US" sz="3200" b="1" dirty="0" smtClean="0">
                <a:solidFill>
                  <a:schemeClr val="bg1"/>
                </a:solidFill>
                <a:latin typeface="Arial" panose="020B0604020202020204" pitchFamily="34" charset="0"/>
                <a:cs typeface="Arial" panose="020B0604020202020204" pitchFamily="34" charset="0"/>
              </a:rPr>
            </a:br>
            <a:r>
              <a:rPr lang="en-US" altLang="en-US" sz="3200" b="1" dirty="0" smtClean="0">
                <a:solidFill>
                  <a:schemeClr val="bg1"/>
                </a:solidFill>
                <a:latin typeface="Arial" panose="020B0604020202020204" pitchFamily="34" charset="0"/>
                <a:cs typeface="Arial" panose="020B0604020202020204" pitchFamily="34" charset="0"/>
              </a:rPr>
              <a:t>2020 and beyond </a:t>
            </a:r>
          </a:p>
        </p:txBody>
      </p:sp>
      <p:sp>
        <p:nvSpPr>
          <p:cNvPr id="46083" name="Rectangle 3"/>
          <p:cNvSpPr>
            <a:spLocks noGrp="1" noChangeArrowheads="1"/>
          </p:cNvSpPr>
          <p:nvPr>
            <p:ph idx="1"/>
          </p:nvPr>
        </p:nvSpPr>
        <p:spPr>
          <a:xfrm>
            <a:off x="685800" y="1676400"/>
            <a:ext cx="7772400" cy="4114800"/>
          </a:xfrm>
        </p:spPr>
        <p:txBody>
          <a:bodyPr/>
          <a:lstStyle/>
          <a:p>
            <a:pPr marL="0" indent="0">
              <a:lnSpc>
                <a:spcPct val="80000"/>
              </a:lnSpc>
              <a:buNone/>
            </a:pPr>
            <a:r>
              <a:rPr lang="en-US" sz="2400" dirty="0" smtClean="0">
                <a:latin typeface="Arial" panose="020B0604020202020204" pitchFamily="34" charset="0"/>
                <a:cs typeface="Arial" panose="020B0604020202020204" pitchFamily="34" charset="0"/>
              </a:rPr>
              <a:t>Meters that do not look like meters as we </a:t>
            </a:r>
            <a:r>
              <a:rPr lang="en-US" sz="2400" dirty="0">
                <a:latin typeface="Arial" panose="020B0604020202020204" pitchFamily="34" charset="0"/>
                <a:cs typeface="Arial" panose="020B0604020202020204" pitchFamily="34" charset="0"/>
              </a:rPr>
              <a:t>know them, will become a part of our world.</a:t>
            </a:r>
            <a:endParaRPr lang="en-US" sz="2400" dirty="0" smtClean="0">
              <a:latin typeface="Arial" panose="020B0604020202020204" pitchFamily="34" charset="0"/>
              <a:cs typeface="Arial" panose="020B0604020202020204" pitchFamily="34" charset="0"/>
            </a:endParaRPr>
          </a:p>
          <a:p>
            <a:pPr>
              <a:lnSpc>
                <a:spcPct val="80000"/>
              </a:lnSpc>
            </a:pPr>
            <a:r>
              <a:rPr lang="en-US" sz="2400" dirty="0" smtClean="0">
                <a:latin typeface="Arial" panose="020B0604020202020204" pitchFamily="34" charset="0"/>
                <a:cs typeface="Arial" panose="020B0604020202020204" pitchFamily="34" charset="0"/>
              </a:rPr>
              <a:t>Street lights</a:t>
            </a:r>
          </a:p>
          <a:p>
            <a:pPr>
              <a:lnSpc>
                <a:spcPct val="80000"/>
              </a:lnSpc>
            </a:pPr>
            <a:r>
              <a:rPr lang="en-US" sz="2400" dirty="0" smtClean="0">
                <a:latin typeface="Arial" panose="020B0604020202020204" pitchFamily="34" charset="0"/>
                <a:cs typeface="Arial" panose="020B0604020202020204" pitchFamily="34" charset="0"/>
              </a:rPr>
              <a:t>Smart Poles</a:t>
            </a:r>
          </a:p>
          <a:p>
            <a:pPr>
              <a:lnSpc>
                <a:spcPct val="80000"/>
              </a:lnSpc>
            </a:pPr>
            <a:r>
              <a:rPr lang="en-US" sz="2400" dirty="0" smtClean="0">
                <a:latin typeface="Arial" panose="020B0604020202020204" pitchFamily="34" charset="0"/>
                <a:cs typeface="Arial" panose="020B0604020202020204" pitchFamily="34" charset="0"/>
              </a:rPr>
              <a:t>Electric vehicle chargers</a:t>
            </a:r>
          </a:p>
          <a:p>
            <a:pPr>
              <a:lnSpc>
                <a:spcPct val="80000"/>
              </a:lnSpc>
            </a:pPr>
            <a:r>
              <a:rPr lang="en-US" sz="2400" dirty="0" smtClean="0">
                <a:latin typeface="Arial" panose="020B0604020202020204" pitchFamily="34" charset="0"/>
                <a:cs typeface="Arial" panose="020B0604020202020204" pitchFamily="34" charset="0"/>
              </a:rPr>
              <a:t>Sub meters – which may now become our meters</a:t>
            </a:r>
          </a:p>
          <a:p>
            <a:pPr>
              <a:lnSpc>
                <a:spcPct val="80000"/>
              </a:lnSpc>
            </a:pPr>
            <a:endParaRPr lang="en-US" sz="3600" dirty="0" smtClean="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4148009"/>
            <a:ext cx="3067050" cy="2037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915452"/>
            <a:ext cx="2219325" cy="250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594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Summary – The Past and the Future</a:t>
            </a:r>
          </a:p>
        </p:txBody>
      </p:sp>
      <p:sp>
        <p:nvSpPr>
          <p:cNvPr id="46083" name="Rectangle 3"/>
          <p:cNvSpPr>
            <a:spLocks noGrp="1" noChangeArrowheads="1"/>
          </p:cNvSpPr>
          <p:nvPr>
            <p:ph idx="1"/>
          </p:nvPr>
        </p:nvSpPr>
        <p:spPr>
          <a:xfrm>
            <a:off x="685800" y="1600200"/>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The more things change, the more they will remain the same.</a:t>
            </a:r>
          </a:p>
          <a:p>
            <a:pPr>
              <a:lnSpc>
                <a:spcPct val="80000"/>
              </a:lnSpc>
            </a:pPr>
            <a:r>
              <a:rPr lang="en-US" sz="1800" dirty="0" smtClean="0">
                <a:latin typeface="Arial" panose="020B0604020202020204" pitchFamily="34" charset="0"/>
                <a:cs typeface="Arial" panose="020B0604020202020204" pitchFamily="34" charset="0"/>
              </a:rPr>
              <a:t>Understanding how to accurately and measure a customers consumption correctly will become an increasingly valuable commodity.  This includes a better understanding of the effects on metering of poor power quality and energy distortion.</a:t>
            </a:r>
          </a:p>
          <a:p>
            <a:pPr>
              <a:lnSpc>
                <a:spcPct val="80000"/>
              </a:lnSpc>
            </a:pPr>
            <a:r>
              <a:rPr lang="en-US" sz="1800" dirty="0" smtClean="0">
                <a:latin typeface="Arial" panose="020B0604020202020204" pitchFamily="34" charset="0"/>
                <a:cs typeface="Arial" panose="020B0604020202020204" pitchFamily="34" charset="0"/>
              </a:rPr>
              <a:t>How to pair an understanding of metering and distribution with big data to provide an increasingly automated set of AMI analytics to monitor and maintain our distribution network and to continue to develop new ones to constantly improve our networks.</a:t>
            </a:r>
          </a:p>
          <a:p>
            <a:pPr>
              <a:lnSpc>
                <a:spcPct val="80000"/>
              </a:lnSpc>
            </a:pPr>
            <a:r>
              <a:rPr lang="en-US" sz="1800" dirty="0" smtClean="0">
                <a:latin typeface="Arial" panose="020B0604020202020204" pitchFamily="34" charset="0"/>
                <a:cs typeface="Arial" panose="020B0604020202020204" pitchFamily="34" charset="0"/>
              </a:rPr>
              <a:t>Meters may not look like meters in the future but metering will become the center of the Electric Distribution Universe.</a:t>
            </a:r>
          </a:p>
          <a:p>
            <a:pPr>
              <a:lnSpc>
                <a:spcPct val="80000"/>
              </a:lnSpc>
            </a:pPr>
            <a:r>
              <a:rPr lang="en-US" sz="1800" dirty="0" smtClean="0">
                <a:latin typeface="Arial" panose="020B0604020202020204" pitchFamily="34" charset="0"/>
                <a:cs typeface="Arial" panose="020B0604020202020204" pitchFamily="34" charset="0"/>
              </a:rPr>
              <a:t>There will continue to be NC Meter Schools to help keep you abreast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792" y="4617212"/>
            <a:ext cx="3397856" cy="193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90600" y="4616221"/>
            <a:ext cx="3209192" cy="184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9900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609600" y="1752600"/>
            <a:ext cx="7924800" cy="3968818"/>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 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1870’s to 1900</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Electric Metering is Invented</a:t>
            </a:r>
          </a:p>
          <a:p>
            <a:pPr>
              <a:lnSpc>
                <a:spcPct val="90000"/>
              </a:lnSpc>
            </a:pPr>
            <a:r>
              <a:rPr lang="en-US" altLang="en-US" sz="1800" dirty="0" smtClean="0">
                <a:latin typeface="Arial" panose="020B0604020202020204" pitchFamily="34" charset="0"/>
                <a:cs typeface="Arial" panose="020B0604020202020204" pitchFamily="34" charset="0"/>
              </a:rPr>
              <a:t>After a few interesting “false starts” several inventors and firms developed and began producing induction meters that are still recognizable to us today</a:t>
            </a:r>
          </a:p>
          <a:p>
            <a:pPr>
              <a:lnSpc>
                <a:spcPct val="90000"/>
              </a:lnSpc>
            </a:pPr>
            <a:r>
              <a:rPr lang="en-US" altLang="en-US" sz="1800" dirty="0" smtClean="0">
                <a:latin typeface="Arial" panose="020B0604020202020204" pitchFamily="34" charset="0"/>
                <a:cs typeface="Arial" panose="020B0604020202020204" pitchFamily="34" charset="0"/>
              </a:rPr>
              <a:t>Four of the five present meter manufacturer’s were producing meters:</a:t>
            </a:r>
          </a:p>
          <a:p>
            <a:pPr lvl="1">
              <a:lnSpc>
                <a:spcPct val="90000"/>
              </a:lnSpc>
            </a:pPr>
            <a:r>
              <a:rPr lang="en-US" altLang="en-US" sz="1400" dirty="0" smtClean="0">
                <a:latin typeface="Arial" panose="020B0604020202020204" pitchFamily="34" charset="0"/>
                <a:cs typeface="Arial" panose="020B0604020202020204" pitchFamily="34" charset="0"/>
              </a:rPr>
              <a:t>Sangamo (Itron)</a:t>
            </a:r>
          </a:p>
          <a:p>
            <a:pPr lvl="1">
              <a:lnSpc>
                <a:spcPct val="90000"/>
              </a:lnSpc>
            </a:pPr>
            <a:r>
              <a:rPr lang="en-US" altLang="en-US" sz="1400" dirty="0" smtClean="0">
                <a:latin typeface="Arial" panose="020B0604020202020204" pitchFamily="34" charset="0"/>
                <a:cs typeface="Arial" panose="020B0604020202020204" pitchFamily="34" charset="0"/>
              </a:rPr>
              <a:t>GE (Aclara)</a:t>
            </a:r>
          </a:p>
          <a:p>
            <a:pPr lvl="1">
              <a:lnSpc>
                <a:spcPct val="90000"/>
              </a:lnSpc>
            </a:pPr>
            <a:r>
              <a:rPr lang="en-US" altLang="en-US" sz="1400" dirty="0" smtClean="0">
                <a:latin typeface="Arial" panose="020B0604020202020204" pitchFamily="34" charset="0"/>
                <a:cs typeface="Arial" panose="020B0604020202020204" pitchFamily="34" charset="0"/>
              </a:rPr>
              <a:t>Westinghouse (Honeywell)</a:t>
            </a:r>
          </a:p>
          <a:p>
            <a:pPr lvl="1">
              <a:lnSpc>
                <a:spcPct val="90000"/>
              </a:lnSpc>
            </a:pPr>
            <a:r>
              <a:rPr lang="en-US" altLang="en-US" sz="1400" dirty="0" smtClean="0">
                <a:latin typeface="Arial" panose="020B0604020202020204" pitchFamily="34" charset="0"/>
                <a:cs typeface="Arial" panose="020B0604020202020204" pitchFamily="34" charset="0"/>
              </a:rPr>
              <a:t>Duncan (L+G)</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endParaRPr lang="en-US" altLang="en-US" sz="2400" dirty="0" smtClean="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676400"/>
            <a:ext cx="2832100" cy="2606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Edison chemical 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495799"/>
            <a:ext cx="3486150" cy="2204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omson walking-beam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319197"/>
            <a:ext cx="2681536"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41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1900 to 2000</a:t>
            </a:r>
          </a:p>
        </p:txBody>
      </p:sp>
      <p:sp>
        <p:nvSpPr>
          <p:cNvPr id="31747" name="Rectangle 3"/>
          <p:cNvSpPr>
            <a:spLocks noGrp="1" noChangeArrowheads="1"/>
          </p:cNvSpPr>
          <p:nvPr>
            <p:ph idx="1"/>
          </p:nvPr>
        </p:nvSpPr>
        <p:spPr>
          <a:xfrm>
            <a:off x="457200" y="1600200"/>
            <a:ext cx="8001000" cy="4525963"/>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Not much changed – we use an induction meter for most of the century and only toward the very end of the century start using electronic meters.</a:t>
            </a:r>
          </a:p>
          <a:p>
            <a:pPr lvl="1">
              <a:lnSpc>
                <a:spcPct val="90000"/>
              </a:lnSpc>
            </a:pPr>
            <a:r>
              <a:rPr lang="en-US" altLang="en-US" sz="1400" dirty="0" smtClean="0">
                <a:latin typeface="Arial" panose="020B0604020202020204" pitchFamily="34" charset="0"/>
                <a:cs typeface="Arial" panose="020B0604020202020204" pitchFamily="34" charset="0"/>
              </a:rPr>
              <a:t>Meters are standardized in the first half of the century </a:t>
            </a:r>
          </a:p>
          <a:p>
            <a:pPr lvl="1">
              <a:lnSpc>
                <a:spcPct val="90000"/>
              </a:lnSpc>
            </a:pPr>
            <a:r>
              <a:rPr lang="en-US" altLang="en-US" sz="1400" dirty="0" smtClean="0">
                <a:latin typeface="Arial" panose="020B0604020202020204" pitchFamily="34" charset="0"/>
                <a:cs typeface="Arial" panose="020B0604020202020204" pitchFamily="34" charset="0"/>
              </a:rPr>
              <a:t>NC Meter School begins 1923 – they had a bell</a:t>
            </a:r>
          </a:p>
          <a:p>
            <a:pPr lvl="1">
              <a:lnSpc>
                <a:spcPct val="90000"/>
              </a:lnSpc>
            </a:pPr>
            <a:r>
              <a:rPr lang="en-US" altLang="en-US" sz="1400" dirty="0">
                <a:latin typeface="Arial" panose="020B0604020202020204" pitchFamily="34" charset="0"/>
                <a:cs typeface="Arial" panose="020B0604020202020204" pitchFamily="34" charset="0"/>
              </a:rPr>
              <a:t>Socket base meters take over for A-base </a:t>
            </a:r>
            <a:r>
              <a:rPr lang="en-US" altLang="en-US" sz="1400" dirty="0" smtClean="0">
                <a:latin typeface="Arial" panose="020B0604020202020204" pitchFamily="34" charset="0"/>
                <a:cs typeface="Arial" panose="020B0604020202020204" pitchFamily="34" charset="0"/>
              </a:rPr>
              <a:t>meters</a:t>
            </a:r>
          </a:p>
          <a:p>
            <a:pPr lvl="1">
              <a:lnSpc>
                <a:spcPct val="90000"/>
              </a:lnSpc>
            </a:pPr>
            <a:r>
              <a:rPr lang="en-US" altLang="en-US" sz="1400" dirty="0">
                <a:latin typeface="Arial" panose="020B0604020202020204" pitchFamily="34" charset="0"/>
                <a:cs typeface="Arial" panose="020B0604020202020204" pitchFamily="34" charset="0"/>
              </a:rPr>
              <a:t>Electronic meters are introduced</a:t>
            </a:r>
          </a:p>
          <a:p>
            <a:pPr lvl="1">
              <a:lnSpc>
                <a:spcPct val="90000"/>
              </a:lnSpc>
            </a:pPr>
            <a:r>
              <a:rPr lang="en-US" altLang="en-US" sz="1400" dirty="0">
                <a:latin typeface="Arial" panose="020B0604020202020204" pitchFamily="34" charset="0"/>
                <a:cs typeface="Arial" panose="020B0604020202020204" pitchFamily="34" charset="0"/>
              </a:rPr>
              <a:t>Communications begins to be integrated into higher end </a:t>
            </a:r>
            <a:r>
              <a:rPr lang="en-US" altLang="en-US" sz="1400" dirty="0" smtClean="0">
                <a:latin typeface="Arial" panose="020B0604020202020204" pitchFamily="34" charset="0"/>
                <a:cs typeface="Arial" panose="020B0604020202020204" pitchFamily="34" charset="0"/>
              </a:rPr>
              <a:t>metering</a:t>
            </a:r>
          </a:p>
          <a:p>
            <a:pPr lvl="1">
              <a:lnSpc>
                <a:spcPct val="90000"/>
              </a:lnSpc>
            </a:pPr>
            <a:r>
              <a:rPr lang="en-US" altLang="en-US" sz="1400" dirty="0" smtClean="0">
                <a:latin typeface="Arial" panose="020B0604020202020204" pitchFamily="34" charset="0"/>
                <a:cs typeface="Arial" panose="020B0604020202020204" pitchFamily="34" charset="0"/>
              </a:rPr>
              <a:t>Same big four meter manufacturers</a:t>
            </a:r>
            <a:endParaRPr lang="en-US" altLang="en-US" sz="1400" dirty="0">
              <a:latin typeface="Arial" panose="020B0604020202020204" pitchFamily="34" charset="0"/>
              <a:cs typeface="Arial" panose="020B0604020202020204" pitchFamily="34" charset="0"/>
            </a:endParaRP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endParaRPr lang="en-US" altLang="en-US" sz="2400" dirty="0" smtClean="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7338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657600"/>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03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524000"/>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The last electromechanical meters are produced.  All new meters produced in North America are electronic</a:t>
            </a:r>
          </a:p>
          <a:p>
            <a:pPr>
              <a:lnSpc>
                <a:spcPct val="80000"/>
              </a:lnSpc>
            </a:pPr>
            <a:r>
              <a:rPr lang="en-US" sz="1800" dirty="0" smtClean="0">
                <a:latin typeface="Arial" panose="020B0604020202020204" pitchFamily="34" charset="0"/>
                <a:cs typeface="Arial" panose="020B0604020202020204" pitchFamily="34" charset="0"/>
              </a:rPr>
              <a:t>The concept of a Smart Grid is introduced as like our metering infrastructure the grid had not changed much in design since the inception of the grid more than a century ago</a:t>
            </a:r>
          </a:p>
          <a:p>
            <a:pPr>
              <a:lnSpc>
                <a:spcPct val="80000"/>
              </a:lnSpc>
            </a:pPr>
            <a:r>
              <a:rPr lang="en-US" sz="1800" dirty="0" smtClean="0">
                <a:latin typeface="Arial" panose="020B0604020202020204" pitchFamily="34" charset="0"/>
                <a:cs typeface="Arial" panose="020B0604020202020204" pitchFamily="34" charset="0"/>
              </a:rPr>
              <a:t>The “brains” of a Smart Grid is an Advanced Metering Infrastructure (AMI) </a:t>
            </a:r>
          </a:p>
          <a:p>
            <a:pPr>
              <a:lnSpc>
                <a:spcPct val="80000"/>
              </a:lnSpc>
            </a:pPr>
            <a:r>
              <a:rPr lang="en-US" sz="1800" dirty="0" smtClean="0">
                <a:latin typeface="Arial" panose="020B0604020202020204" pitchFamily="34" charset="0"/>
                <a:cs typeface="Arial" panose="020B0604020202020204" pitchFamily="34" charset="0"/>
              </a:rPr>
              <a:t>The heart of this Infrastructure is a “Smart” meter as the meter becomes a two way communication device with more features built in than just metrology</a:t>
            </a:r>
          </a:p>
          <a:p>
            <a:pPr>
              <a:lnSpc>
                <a:spcPct val="80000"/>
              </a:lnSpc>
            </a:pPr>
            <a:r>
              <a:rPr lang="en-US" sz="1800" dirty="0" smtClean="0">
                <a:latin typeface="Arial" panose="020B0604020202020204" pitchFamily="34" charset="0"/>
                <a:cs typeface="Arial" panose="020B0604020202020204" pitchFamily="34" charset="0"/>
              </a:rPr>
              <a:t>A host of new communication vendors enter the market and work with meter manufacturer’s to put their technology under the cover of the meter</a:t>
            </a:r>
          </a:p>
          <a:p>
            <a:pPr>
              <a:lnSpc>
                <a:spcPct val="80000"/>
              </a:lnSpc>
            </a:pPr>
            <a:r>
              <a:rPr lang="en-US" sz="1800" dirty="0" smtClean="0">
                <a:latin typeface="Arial" panose="020B0604020202020204" pitchFamily="34" charset="0"/>
                <a:cs typeface="Arial" panose="020B0604020202020204" pitchFamily="34" charset="0"/>
              </a:rPr>
              <a:t>Meter Manufacturer’s also develop their own communication technology to put under the cover</a:t>
            </a:r>
          </a:p>
          <a:p>
            <a:pPr>
              <a:lnSpc>
                <a:spcPct val="80000"/>
              </a:lnSpc>
            </a:pPr>
            <a:r>
              <a:rPr lang="en-US" sz="1800" dirty="0" smtClean="0">
                <a:latin typeface="Arial" panose="020B0604020202020204" pitchFamily="34" charset="0"/>
                <a:cs typeface="Arial" panose="020B0604020202020204" pitchFamily="34" charset="0"/>
              </a:rPr>
              <a:t>Additional features such as Disconnect switches and power quality monitoring become standard accessories to be included under the cover of a new meter</a:t>
            </a:r>
          </a:p>
          <a:p>
            <a:pPr>
              <a:lnSpc>
                <a:spcPct val="80000"/>
              </a:lnSpc>
            </a:pPr>
            <a:r>
              <a:rPr lang="en-US" sz="1800" dirty="0" smtClean="0">
                <a:latin typeface="Arial" panose="020B0604020202020204" pitchFamily="34" charset="0"/>
                <a:cs typeface="Arial" panose="020B0604020202020204" pitchFamily="34" charset="0"/>
              </a:rPr>
              <a:t>Meters are no longer looked at as simply energy measurement devices</a:t>
            </a:r>
          </a:p>
          <a:p>
            <a:pPr>
              <a:lnSpc>
                <a:spcPct val="80000"/>
              </a:lnSpc>
            </a:pP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766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2020 and Beyond</a:t>
            </a:r>
          </a:p>
        </p:txBody>
      </p:sp>
      <p:sp>
        <p:nvSpPr>
          <p:cNvPr id="46083" name="Rectangle 3"/>
          <p:cNvSpPr>
            <a:spLocks noGrp="1" noChangeArrowheads="1"/>
          </p:cNvSpPr>
          <p:nvPr>
            <p:ph idx="1"/>
          </p:nvPr>
        </p:nvSpPr>
        <p:spPr>
          <a:xfrm>
            <a:off x="685800" y="1744663"/>
            <a:ext cx="7772400" cy="4114800"/>
          </a:xfrm>
        </p:spPr>
        <p:txBody>
          <a:bodyPr/>
          <a:lstStyle/>
          <a:p>
            <a:pPr marL="0" indent="0" algn="ctr">
              <a:lnSpc>
                <a:spcPct val="80000"/>
              </a:lnSpc>
              <a:buNone/>
            </a:pPr>
            <a:endParaRPr lang="en-US" sz="2400" dirty="0" smtClean="0">
              <a:latin typeface="Arial" panose="020B0604020202020204" pitchFamily="34" charset="0"/>
              <a:cs typeface="Arial" panose="020B0604020202020204" pitchFamily="34" charset="0"/>
            </a:endParaRPr>
          </a:p>
          <a:p>
            <a:pPr marL="0" indent="0" algn="ctr">
              <a:lnSpc>
                <a:spcPct val="80000"/>
              </a:lnSpc>
              <a:buNone/>
            </a:pPr>
            <a:endParaRPr lang="en-US" sz="2400" dirty="0">
              <a:latin typeface="Arial" panose="020B0604020202020204" pitchFamily="34" charset="0"/>
              <a:cs typeface="Arial" panose="020B0604020202020204" pitchFamily="34" charset="0"/>
            </a:endParaRPr>
          </a:p>
          <a:p>
            <a:pPr marL="0" indent="0" algn="ctr">
              <a:lnSpc>
                <a:spcPct val="80000"/>
              </a:lnSpc>
              <a:buNone/>
            </a:pPr>
            <a:r>
              <a:rPr lang="en-US" sz="2400" dirty="0" smtClean="0">
                <a:latin typeface="Arial" panose="020B0604020202020204" pitchFamily="34" charset="0"/>
                <a:cs typeface="Arial" panose="020B0604020202020204" pitchFamily="34" charset="0"/>
              </a:rPr>
              <a:t>Now What?</a:t>
            </a:r>
          </a:p>
          <a:p>
            <a:pPr>
              <a:lnSpc>
                <a:spcPct val="80000"/>
              </a:lnSpc>
            </a:pPr>
            <a:endParaRPr lang="en-US" sz="2000" dirty="0">
              <a:latin typeface="Arial" panose="020B0604020202020204" pitchFamily="34" charset="0"/>
              <a:cs typeface="Arial" panose="020B0604020202020204" pitchFamily="34"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420553"/>
            <a:ext cx="5543550" cy="2173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167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2020 and Beyond</a:t>
            </a:r>
          </a:p>
        </p:txBody>
      </p:sp>
      <p:sp>
        <p:nvSpPr>
          <p:cNvPr id="46083" name="Rectangle 3"/>
          <p:cNvSpPr>
            <a:spLocks noGrp="1" noChangeArrowheads="1"/>
          </p:cNvSpPr>
          <p:nvPr>
            <p:ph idx="1"/>
          </p:nvPr>
        </p:nvSpPr>
        <p:spPr>
          <a:xfrm>
            <a:off x="685800" y="1744663"/>
            <a:ext cx="7772400" cy="4114800"/>
          </a:xfrm>
        </p:spPr>
        <p:txBody>
          <a:bodyPr/>
          <a:lstStyle/>
          <a:p>
            <a:pPr marL="0" indent="0" algn="ctr">
              <a:lnSpc>
                <a:spcPct val="80000"/>
              </a:lnSpc>
              <a:buNone/>
            </a:pPr>
            <a:r>
              <a:rPr lang="en-US" sz="2400" dirty="0" smtClean="0">
                <a:latin typeface="Arial" panose="020B0604020202020204" pitchFamily="34" charset="0"/>
                <a:cs typeface="Arial" panose="020B0604020202020204" pitchFamily="34" charset="0"/>
              </a:rPr>
              <a:t>The best way to know the future is to pay attention to the present </a:t>
            </a:r>
          </a:p>
          <a:p>
            <a:pPr>
              <a:lnSpc>
                <a:spcPct val="80000"/>
              </a:lnSpc>
            </a:pPr>
            <a:endParaRPr lang="en-US" sz="2000" dirty="0">
              <a:latin typeface="Arial" panose="020B0604020202020204" pitchFamily="34" charset="0"/>
              <a:cs typeface="Arial" panose="020B0604020202020204" pitchFamily="34" charset="0"/>
            </a:endParaRPr>
          </a:p>
        </p:txBody>
      </p:sp>
      <p:sp>
        <p:nvSpPr>
          <p:cNvPr id="2" name="AutoShape 2" descr="Image result for future sig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future sig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future sig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7162800" cy="322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51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Near Term Projections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61484"/>
            <a:ext cx="8430180" cy="4229716"/>
          </a:xfrm>
          <a:prstGeom prst="rect">
            <a:avLst/>
          </a:prstGeom>
        </p:spPr>
      </p:pic>
    </p:spTree>
    <p:extLst>
      <p:ext uri="{BB962C8B-B14F-4D97-AF65-F5344CB8AC3E}">
        <p14:creationId xmlns:p14="http://schemas.microsoft.com/office/powerpoint/2010/main" val="1184523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Near Term </a:t>
            </a:r>
            <a:r>
              <a:rPr lang="en-US" altLang="en-US" sz="3200" b="1" dirty="0" err="1" smtClean="0">
                <a:solidFill>
                  <a:schemeClr val="bg1"/>
                </a:solidFill>
                <a:latin typeface="Arial" panose="020B0604020202020204" pitchFamily="34" charset="0"/>
                <a:cs typeface="Arial" panose="020B0604020202020204" pitchFamily="34" charset="0"/>
              </a:rPr>
              <a:t>Projecttions</a:t>
            </a:r>
            <a:endParaRPr lang="en-US" altLang="en-US" sz="3200" b="1" dirty="0" smtClean="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877" y="1637565"/>
            <a:ext cx="6477000" cy="4363693"/>
          </a:xfrm>
          <a:prstGeom prst="rect">
            <a:avLst/>
          </a:prstGeom>
        </p:spPr>
      </p:pic>
    </p:spTree>
    <p:extLst>
      <p:ext uri="{BB962C8B-B14F-4D97-AF65-F5344CB8AC3E}">
        <p14:creationId xmlns:p14="http://schemas.microsoft.com/office/powerpoint/2010/main" val="3385737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4084</TotalTime>
  <Words>1853</Words>
  <Application>Microsoft Office PowerPoint</Application>
  <PresentationFormat>On-screen Show (4:3)</PresentationFormat>
  <Paragraphs>240</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ＭＳ Ｐゴシック</vt:lpstr>
      <vt:lpstr>Times New Roman</vt:lpstr>
      <vt:lpstr>AvantGarde</vt:lpstr>
      <vt:lpstr>Trebuchet MS</vt:lpstr>
      <vt:lpstr>Default Design</vt:lpstr>
      <vt:lpstr>PowerPoint Presentation</vt:lpstr>
      <vt:lpstr>Topics to Cover as We Look to the Future</vt:lpstr>
      <vt:lpstr>1870’s to 1900</vt:lpstr>
      <vt:lpstr>1900 to 2000</vt:lpstr>
      <vt:lpstr>2000 to Present</vt:lpstr>
      <vt:lpstr>2020 and Beyond</vt:lpstr>
      <vt:lpstr>2020 and Beyond</vt:lpstr>
      <vt:lpstr>Near Term Projections</vt:lpstr>
      <vt:lpstr>Near Term Projecttions</vt:lpstr>
      <vt:lpstr>2020 and Beyond</vt:lpstr>
      <vt:lpstr>PowerPoint Presentation</vt:lpstr>
      <vt:lpstr>PowerPoint Presentation</vt:lpstr>
      <vt:lpstr>2020 and beyond (cont.)</vt:lpstr>
      <vt:lpstr>PowerPoint Presentation</vt:lpstr>
      <vt:lpstr>2020 and beyond (cont.) AMI and Next Generation AMI  </vt:lpstr>
      <vt:lpstr>2020 and beyond (cont.)</vt:lpstr>
      <vt:lpstr>2020 and beyond (cont.)</vt:lpstr>
      <vt:lpstr>2020 and beyond (cont.)</vt:lpstr>
      <vt:lpstr>Business Use Cases for this big data</vt:lpstr>
      <vt:lpstr>Business Use Cases for this big data</vt:lpstr>
      <vt:lpstr>And now we want MORE……</vt:lpstr>
      <vt:lpstr>AMI 2.0</vt:lpstr>
      <vt:lpstr>Generation vs Storage</vt:lpstr>
      <vt:lpstr>2020 and beyond (cont.)</vt:lpstr>
      <vt:lpstr>2020 and beyond (cont.)</vt:lpstr>
      <vt:lpstr>AMI 2.0 Infrastructure</vt:lpstr>
      <vt:lpstr>The shape of metering to come 2020 and beyond </vt:lpstr>
      <vt:lpstr>Summary – The Past and the Future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Andrea Koch</cp:lastModifiedBy>
  <cp:revision>173</cp:revision>
  <cp:lastPrinted>2004-05-03T19:12:21Z</cp:lastPrinted>
  <dcterms:created xsi:type="dcterms:W3CDTF">2004-03-09T01:40:14Z</dcterms:created>
  <dcterms:modified xsi:type="dcterms:W3CDTF">2018-06-25T16:23:59Z</dcterms:modified>
</cp:coreProperties>
</file>