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90" r:id="rId2"/>
    <p:sldMasterId id="2147483703" r:id="rId3"/>
  </p:sldMasterIdLst>
  <p:notesMasterIdLst>
    <p:notesMasterId r:id="rId48"/>
  </p:notesMasterIdLst>
  <p:sldIdLst>
    <p:sldId id="386" r:id="rId4"/>
    <p:sldId id="334" r:id="rId5"/>
    <p:sldId id="384" r:id="rId6"/>
    <p:sldId id="345" r:id="rId7"/>
    <p:sldId id="347" r:id="rId8"/>
    <p:sldId id="348" r:id="rId9"/>
    <p:sldId id="349" r:id="rId10"/>
    <p:sldId id="351" r:id="rId11"/>
    <p:sldId id="350" r:id="rId12"/>
    <p:sldId id="340" r:id="rId13"/>
    <p:sldId id="352" r:id="rId14"/>
    <p:sldId id="353" r:id="rId15"/>
    <p:sldId id="354" r:id="rId16"/>
    <p:sldId id="355" r:id="rId17"/>
    <p:sldId id="356" r:id="rId18"/>
    <p:sldId id="357" r:id="rId19"/>
    <p:sldId id="358" r:id="rId20"/>
    <p:sldId id="359" r:id="rId21"/>
    <p:sldId id="361" r:id="rId22"/>
    <p:sldId id="362" r:id="rId23"/>
    <p:sldId id="258" r:id="rId24"/>
    <p:sldId id="360" r:id="rId25"/>
    <p:sldId id="338" r:id="rId26"/>
    <p:sldId id="337" r:id="rId27"/>
    <p:sldId id="363" r:id="rId28"/>
    <p:sldId id="364" r:id="rId29"/>
    <p:sldId id="365" r:id="rId30"/>
    <p:sldId id="366" r:id="rId31"/>
    <p:sldId id="367" r:id="rId32"/>
    <p:sldId id="368" r:id="rId33"/>
    <p:sldId id="369" r:id="rId34"/>
    <p:sldId id="370" r:id="rId35"/>
    <p:sldId id="372" r:id="rId36"/>
    <p:sldId id="373" r:id="rId37"/>
    <p:sldId id="374" r:id="rId38"/>
    <p:sldId id="375" r:id="rId39"/>
    <p:sldId id="377" r:id="rId40"/>
    <p:sldId id="376" r:id="rId41"/>
    <p:sldId id="378" r:id="rId42"/>
    <p:sldId id="336" r:id="rId43"/>
    <p:sldId id="379" r:id="rId44"/>
    <p:sldId id="380" r:id="rId45"/>
    <p:sldId id="381" r:id="rId46"/>
    <p:sldId id="387" r:id="rId4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80" autoAdjust="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78E1A-070A-44BD-BE44-5496E3DC92C5}" type="datetimeFigureOut">
              <a:rPr lang="en-US" smtClean="0"/>
              <a:t>6/18/2018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F9A4A-6161-4ADB-8102-815DB768B2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655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14962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34480" indent="-282492" algn="l" defTabSz="914962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29970" indent="-225994" algn="l" defTabSz="914962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581958" indent="-225994" algn="l" defTabSz="914962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33946" indent="-225994" algn="l" defTabSz="914962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485934" indent="-225994" defTabSz="9149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37921" indent="-225994" defTabSz="9149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89909" indent="-225994" defTabSz="9149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41897" indent="-225994" defTabSz="9149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3DCF13E-24C1-433C-9524-BE08FDB766B2}" type="slidenum">
              <a:rPr lang="ru-RU" altLang="en-US" smtClean="0">
                <a:solidFill>
                  <a:prstClr val="black"/>
                </a:solidFill>
              </a:rPr>
              <a:pPr algn="r" eaLnBrk="1" hangingPunct="1"/>
              <a:t>1</a:t>
            </a:fld>
            <a:endParaRPr lang="ru-RU" altLang="en-US" smtClean="0">
              <a:solidFill>
                <a:prstClr val="black"/>
              </a:solidFill>
            </a:endParaRPr>
          </a:p>
        </p:txBody>
      </p:sp>
      <p:sp>
        <p:nvSpPr>
          <p:cNvPr id="30723" name="Rectangle 7"/>
          <p:cNvSpPr txBox="1">
            <a:spLocks noGrp="1" noChangeArrowheads="1"/>
          </p:cNvSpPr>
          <p:nvPr/>
        </p:nvSpPr>
        <p:spPr bwMode="auto">
          <a:xfrm>
            <a:off x="3884842" y="8685071"/>
            <a:ext cx="2971592" cy="457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 anchor="b"/>
          <a:lstStyle>
            <a:lvl1pPr algn="l" defTabSz="925513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50888" indent="-288925" algn="l" defTabSz="925513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5700" indent="-230188" algn="l" defTabSz="925513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19250" indent="-231775" algn="l" defTabSz="925513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1213" indent="-231775" algn="l" defTabSz="925513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38413" indent="-231775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95613" indent="-231775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52813" indent="-231775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10013" indent="-231775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1B9E272-E150-4B18-8079-88B2E97475C2}" type="slidenum">
              <a:rPr lang="en-US" altLang="en-US">
                <a:solidFill>
                  <a:prstClr val="black"/>
                </a:solidFill>
              </a:rPr>
              <a:pPr algn="r" eaLnBrk="1" hangingPunct="1"/>
              <a:t>1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30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4" y="4344108"/>
            <a:ext cx="5485773" cy="4114643"/>
          </a:xfrm>
          <a:noFill/>
        </p:spPr>
        <p:txBody>
          <a:bodyPr lIns="91438" tIns="45719" rIns="91438" bIns="45719"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14962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4480" indent="-282492" algn="l" defTabSz="914962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29970" indent="-225994" algn="l" defTabSz="914962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1958" indent="-225994" algn="l" defTabSz="914962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33946" indent="-225994" algn="l" defTabSz="914962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5934" indent="-225994" defTabSz="9149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37921" indent="-225994" defTabSz="9149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89909" indent="-225994" defTabSz="9149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41897" indent="-225994" defTabSz="9149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8049FD43-9CF3-4929-92ED-CAD31DCB0854}" type="slidenum">
              <a:rPr lang="ru-RU" altLang="en-US" smtClean="0">
                <a:solidFill>
                  <a:prstClr val="black"/>
                </a:solidFill>
              </a:rPr>
              <a:pPr algn="r" eaLnBrk="1" hangingPunct="1"/>
              <a:t>44</a:t>
            </a:fld>
            <a:endParaRPr lang="ru-RU" alt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4" y="4344108"/>
            <a:ext cx="5485773" cy="4114643"/>
          </a:xfrm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24600"/>
            <a:ext cx="1685925" cy="34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426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24600"/>
            <a:ext cx="1685925" cy="34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236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24600"/>
            <a:ext cx="1685925" cy="34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677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24600"/>
            <a:ext cx="1685925" cy="34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708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24600"/>
            <a:ext cx="1685925" cy="34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818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24600"/>
            <a:ext cx="1685925" cy="34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8147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24600"/>
            <a:ext cx="1685925" cy="34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3860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24600"/>
            <a:ext cx="1685925" cy="34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718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24600"/>
            <a:ext cx="1685925" cy="34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1631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24600"/>
            <a:ext cx="1685925" cy="34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2860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24600"/>
            <a:ext cx="1685925" cy="34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928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24600"/>
            <a:ext cx="1685925" cy="34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781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24600"/>
            <a:ext cx="1685925" cy="34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6095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24600"/>
            <a:ext cx="1685925" cy="34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2514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24600"/>
            <a:ext cx="1685925" cy="34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3178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24600"/>
            <a:ext cx="1685925" cy="34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7946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24600"/>
            <a:ext cx="1685925" cy="34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2440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24600"/>
            <a:ext cx="1685925" cy="34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9328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24600"/>
            <a:ext cx="1685925" cy="34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4132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24600"/>
            <a:ext cx="1685925" cy="34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9164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24600"/>
            <a:ext cx="1685925" cy="34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7925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24600"/>
            <a:ext cx="1685925" cy="34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017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24600"/>
            <a:ext cx="1685925" cy="34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6975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24600"/>
            <a:ext cx="1685925" cy="34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1875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24600"/>
            <a:ext cx="1685925" cy="34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2368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24600"/>
            <a:ext cx="1685925" cy="34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4346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24600"/>
            <a:ext cx="1685925" cy="34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9227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24600"/>
            <a:ext cx="1685925" cy="34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9978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24600"/>
            <a:ext cx="1685925" cy="34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5543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24600"/>
            <a:ext cx="1685925" cy="34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793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24600"/>
            <a:ext cx="1685925" cy="34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162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24600"/>
            <a:ext cx="1685925" cy="34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14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24600"/>
            <a:ext cx="1685925" cy="34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856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24600"/>
            <a:ext cx="1685925" cy="34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24600"/>
            <a:ext cx="1685925" cy="34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84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24600"/>
            <a:ext cx="1685925" cy="34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951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8"/>
          <p:cNvSpPr txBox="1">
            <a:spLocks noChangeArrowheads="1"/>
          </p:cNvSpPr>
          <p:nvPr userDrawn="1"/>
        </p:nvSpPr>
        <p:spPr bwMode="auto">
          <a:xfrm>
            <a:off x="8534400" y="6498440"/>
            <a:ext cx="4381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B5975DE6-0631-4050-86C7-0154B6BBE92B}" type="slidenum">
              <a:rPr lang="ru-RU" altLang="en-US" sz="1200" smtClean="0"/>
              <a:pPr eaLnBrk="1" hangingPunct="1">
                <a:defRPr/>
              </a:pPr>
              <a:t>‹#›</a:t>
            </a:fld>
            <a:endParaRPr lang="ru-RU" altLang="en-US" sz="1200" dirty="0" smtClean="0"/>
          </a:p>
        </p:txBody>
      </p:sp>
      <p:sp>
        <p:nvSpPr>
          <p:cNvPr id="1027" name="Text Box 13"/>
          <p:cNvSpPr txBox="1">
            <a:spLocks noChangeArrowheads="1"/>
          </p:cNvSpPr>
          <p:nvPr userDrawn="1"/>
        </p:nvSpPr>
        <p:spPr bwMode="auto">
          <a:xfrm>
            <a:off x="0" y="914400"/>
            <a:ext cx="1676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en-US" altLang="en-US" sz="900" dirty="0" smtClean="0">
              <a:latin typeface="AvantGarde"/>
            </a:endParaRPr>
          </a:p>
        </p:txBody>
      </p:sp>
      <p:sp>
        <p:nvSpPr>
          <p:cNvPr id="1042" name="Rectangle 2"/>
          <p:cNvSpPr>
            <a:spLocks noChangeArrowheads="1"/>
          </p:cNvSpPr>
          <p:nvPr userDrawn="1"/>
        </p:nvSpPr>
        <p:spPr bwMode="auto">
          <a:xfrm>
            <a:off x="457200" y="304800"/>
            <a:ext cx="8229600" cy="1143000"/>
          </a:xfrm>
          <a:prstGeom prst="rect">
            <a:avLst/>
          </a:prstGeom>
          <a:solidFill>
            <a:srgbClr val="FF9933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0"/>
              </a:spcBef>
              <a:defRPr sz="4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4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4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4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4400">
                <a:solidFill>
                  <a:srgbClr val="000000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dirty="0" smtClean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24600"/>
            <a:ext cx="1685925" cy="34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99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8"/>
          <p:cNvSpPr txBox="1">
            <a:spLocks noChangeArrowheads="1"/>
          </p:cNvSpPr>
          <p:nvPr userDrawn="1"/>
        </p:nvSpPr>
        <p:spPr bwMode="auto">
          <a:xfrm>
            <a:off x="8610600" y="6400800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B5975DE6-0631-4050-86C7-0154B6BBE92B}" type="slidenum">
              <a:rPr lang="ru-RU" altLang="en-US" sz="1200" smtClean="0"/>
              <a:pPr eaLnBrk="1" hangingPunct="1">
                <a:defRPr/>
              </a:pPr>
              <a:t>‹#›</a:t>
            </a:fld>
            <a:endParaRPr lang="ru-RU" altLang="en-US" sz="1200" smtClean="0"/>
          </a:p>
        </p:txBody>
      </p:sp>
      <p:sp>
        <p:nvSpPr>
          <p:cNvPr id="1027" name="Text Box 13"/>
          <p:cNvSpPr txBox="1">
            <a:spLocks noChangeArrowheads="1"/>
          </p:cNvSpPr>
          <p:nvPr userDrawn="1"/>
        </p:nvSpPr>
        <p:spPr bwMode="auto">
          <a:xfrm>
            <a:off x="0" y="914400"/>
            <a:ext cx="1676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en-US" altLang="en-US" sz="900" dirty="0" smtClean="0">
              <a:latin typeface="AvantGarde"/>
            </a:endParaRPr>
          </a:p>
        </p:txBody>
      </p:sp>
      <p:sp>
        <p:nvSpPr>
          <p:cNvPr id="1042" name="Rectangle 2"/>
          <p:cNvSpPr>
            <a:spLocks noChangeArrowheads="1"/>
          </p:cNvSpPr>
          <p:nvPr userDrawn="1"/>
        </p:nvSpPr>
        <p:spPr bwMode="auto">
          <a:xfrm>
            <a:off x="457200" y="304800"/>
            <a:ext cx="8229600" cy="1143000"/>
          </a:xfrm>
          <a:prstGeom prst="rect">
            <a:avLst/>
          </a:prstGeom>
          <a:solidFill>
            <a:srgbClr val="FF9933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0"/>
              </a:spcBef>
              <a:defRPr sz="4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4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4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4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4400">
                <a:solidFill>
                  <a:srgbClr val="000000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dirty="0" smtClean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24600"/>
            <a:ext cx="1685925" cy="34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800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8"/>
          <p:cNvSpPr txBox="1">
            <a:spLocks noChangeArrowheads="1"/>
          </p:cNvSpPr>
          <p:nvPr userDrawn="1"/>
        </p:nvSpPr>
        <p:spPr bwMode="auto">
          <a:xfrm>
            <a:off x="8610600" y="6400800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B5975DE6-0631-4050-86C7-0154B6BBE92B}" type="slidenum">
              <a:rPr lang="ru-RU" altLang="en-US" sz="1200" smtClean="0"/>
              <a:pPr eaLnBrk="1" hangingPunct="1">
                <a:defRPr/>
              </a:pPr>
              <a:t>‹#›</a:t>
            </a:fld>
            <a:endParaRPr lang="ru-RU" altLang="en-US" sz="1200" smtClean="0"/>
          </a:p>
        </p:txBody>
      </p:sp>
      <p:sp>
        <p:nvSpPr>
          <p:cNvPr id="1027" name="Text Box 13"/>
          <p:cNvSpPr txBox="1">
            <a:spLocks noChangeArrowheads="1"/>
          </p:cNvSpPr>
          <p:nvPr userDrawn="1"/>
        </p:nvSpPr>
        <p:spPr bwMode="auto">
          <a:xfrm>
            <a:off x="0" y="914400"/>
            <a:ext cx="1676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en-US" altLang="en-US" sz="900" dirty="0" smtClean="0">
              <a:latin typeface="AvantGarde"/>
            </a:endParaRPr>
          </a:p>
        </p:txBody>
      </p:sp>
      <p:sp>
        <p:nvSpPr>
          <p:cNvPr id="1042" name="Rectangle 2"/>
          <p:cNvSpPr>
            <a:spLocks noChangeArrowheads="1"/>
          </p:cNvSpPr>
          <p:nvPr userDrawn="1"/>
        </p:nvSpPr>
        <p:spPr bwMode="auto">
          <a:xfrm>
            <a:off x="457200" y="304800"/>
            <a:ext cx="8229600" cy="1143000"/>
          </a:xfrm>
          <a:prstGeom prst="rect">
            <a:avLst/>
          </a:prstGeom>
          <a:solidFill>
            <a:srgbClr val="FF9933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0"/>
              </a:spcBef>
              <a:defRPr sz="4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4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4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4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4400">
                <a:solidFill>
                  <a:srgbClr val="000000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dirty="0" smtClean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24600"/>
            <a:ext cx="1685925" cy="34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472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mailto:john@samscometering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33.png"/><Relationship Id="rId4" Type="http://schemas.openxmlformats.org/officeDocument/2006/relationships/hyperlink" Target="http://www.tesco-advent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Date Placeholder 3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400" dirty="0"/>
              <a:t>10/02/2012</a:t>
            </a:r>
          </a:p>
        </p:txBody>
      </p:sp>
      <p:sp>
        <p:nvSpPr>
          <p:cNvPr id="2051" name="Slide Number Placeholder 4"/>
          <p:cNvSpPr txBox="1">
            <a:spLocks noGrp="1"/>
          </p:cNvSpPr>
          <p:nvPr/>
        </p:nvSpPr>
        <p:spPr bwMode="auto">
          <a:xfrm>
            <a:off x="3810000" y="6248400"/>
            <a:ext cx="1066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1400" dirty="0"/>
              <a:t>Slide </a:t>
            </a:r>
            <a:fld id="{B5746CF4-46DD-45AD-BFA5-BAC84EE7E736}" type="slidenum">
              <a:rPr lang="en-US" altLang="en-US" sz="1400"/>
              <a:pPr algn="r" eaLnBrk="1" hangingPunct="1"/>
              <a:t>1</a:t>
            </a:fld>
            <a:endParaRPr lang="en-US" altLang="en-US" sz="1400" dirty="0"/>
          </a:p>
        </p:txBody>
      </p:sp>
      <p:pic>
        <p:nvPicPr>
          <p:cNvPr id="2052" name="Picture 11" descr="tesco-ami-meter-fa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1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9933">
              <a:alpha val="69804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dirty="0"/>
          </a:p>
        </p:txBody>
      </p:sp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0" y="1143000"/>
            <a:ext cx="9144000" cy="2514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2055" name="Text Box 4"/>
          <p:cNvSpPr txBox="1">
            <a:spLocks noChangeArrowheads="1"/>
          </p:cNvSpPr>
          <p:nvPr/>
        </p:nvSpPr>
        <p:spPr bwMode="auto">
          <a:xfrm>
            <a:off x="1371600" y="2253779"/>
            <a:ext cx="6400800" cy="100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Extending the AMI Network </a:t>
            </a:r>
            <a:r>
              <a:rPr lang="en-US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With Intra-Grid Sensors</a:t>
            </a:r>
            <a:endParaRPr lang="en-US" altLang="en-US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58" name="Picture 13" descr="C:\Users\andrea.koch\Desktop\ncems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389" y="1207384"/>
            <a:ext cx="1076143" cy="1076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762000" y="4800600"/>
            <a:ext cx="82296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</a:rPr>
              <a:t>Prepared by </a:t>
            </a:r>
            <a:r>
              <a:rPr lang="en-US" altLang="en-US" sz="2400" dirty="0" smtClean="0">
                <a:solidFill>
                  <a:srgbClr val="000000"/>
                </a:solidFill>
              </a:rPr>
              <a:t>John Kretzschmar, SAMSCO</a:t>
            </a:r>
            <a:endParaRPr lang="en-US" altLang="en-US" sz="2400" dirty="0">
              <a:solidFill>
                <a:srgbClr val="000000"/>
              </a:solidFill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smtClean="0">
                <a:solidFill>
                  <a:srgbClr val="000000"/>
                </a:solidFill>
              </a:rPr>
              <a:t>Spartan Armstrong Metering Supply Company</a:t>
            </a:r>
            <a:endParaRPr lang="en-US" altLang="en-US" sz="1600" dirty="0">
              <a:solidFill>
                <a:srgbClr val="000000"/>
              </a:solidFill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2400" dirty="0" smtClean="0">
              <a:solidFill>
                <a:srgbClr val="000000"/>
              </a:solidFill>
            </a:endParaRPr>
          </a:p>
          <a:p>
            <a:pPr algn="r"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600" i="1" dirty="0" smtClean="0">
                <a:solidFill>
                  <a:srgbClr val="000000"/>
                </a:solidFill>
              </a:rPr>
              <a:t>For North Carolina Electric Meter School</a:t>
            </a:r>
          </a:p>
          <a:p>
            <a:pPr algn="r"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600" i="1" dirty="0" smtClean="0">
                <a:solidFill>
                  <a:srgbClr val="000000"/>
                </a:solidFill>
              </a:rPr>
              <a:t>Management Session</a:t>
            </a:r>
          </a:p>
          <a:p>
            <a:pPr algn="r"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600" i="1" dirty="0" smtClean="0">
                <a:solidFill>
                  <a:srgbClr val="000000"/>
                </a:solidFill>
              </a:rPr>
              <a:t>Tuesday, June 26, 2018 at 1:00 p.m</a:t>
            </a:r>
            <a:r>
              <a:rPr lang="en-US" altLang="en-US" sz="1600" i="1" dirty="0" smtClean="0">
                <a:solidFill>
                  <a:srgbClr val="FFFFFF"/>
                </a:solidFill>
              </a:rPr>
              <a:t>.</a:t>
            </a:r>
            <a:endParaRPr lang="en-US" altLang="en-US" sz="1600" i="1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33511"/>
            <a:ext cx="3025268" cy="62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86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John.Kretzschmar\AppData\Local\Microsoft\Windows\INetCache\IE\WCUEP2VE\Pannello-fotovoltaico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428" y="4614767"/>
            <a:ext cx="1680972" cy="172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4400" y="2057400"/>
            <a:ext cx="33147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Solar generation has shown steady growth while biomass has remained relatively flat.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Solar capacity has grown significantly while biomass has remained flat.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5334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Growth of Solar Energy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851" y="1676400"/>
            <a:ext cx="4268958" cy="2110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962400"/>
            <a:ext cx="4301209" cy="215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713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8200" y="1752600"/>
            <a:ext cx="7620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Reverse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Energy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creates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new instances of unknown and unplanned voltage fluctuations/conditions. This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contributes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potentially unstable and unsafe grid conditions. 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Safety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the public at-large is key, but so too is the safety of utility linemen who are increasingly at risk due to the unanticipated voltage levels being created by Distributed Energy Resources (DER).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0100" y="5334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Reverse Energy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099" name="Picture 3" descr="C:\Users\John.Kretzschmar\AppData\Local\Microsoft\Windows\INetCache\IE\WCUEP2VE\Palo-eolico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260018"/>
            <a:ext cx="1547190" cy="191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John.Kretzschmar\AppData\Local\Microsoft\Windows\INetCache\IE\WCUEP2VE\Pannello-fotovoltaico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351506"/>
            <a:ext cx="1680972" cy="172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19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2057400"/>
            <a:ext cx="762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AMI-deployed utilities might think they know Reverse Energy impacts, the truth is they typically do not possess accurate AMI-to-transformer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information.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This can leave linemen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a position of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not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knowing what to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expect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when they approach DER-active transformers.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5249" y="5334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Reverse Energy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099" name="Picture 3" descr="C:\Users\John.Kretzschmar\AppData\Local\Microsoft\Windows\INetCache\IE\WCUEP2VE\Palo-eolico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575" y="4267200"/>
            <a:ext cx="1547190" cy="191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John.Kretzschmar\AppData\Local\Microsoft\Windows\INetCache\IE\WCUEP2VE\Pannello-fotovoltaico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267200"/>
            <a:ext cx="1680972" cy="172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70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77240" y="1828800"/>
            <a:ext cx="7620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Electric Vehicle charging stations create a new, unplanned load on transformers. Each charging station has the capability of adding up to one additional home worth of power load on a transformer. 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This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unplanned loading impacts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transformers and may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actually exceed a transformer’s designed capacity causing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major problems.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533400"/>
            <a:ext cx="7766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Electric Vehicles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4" descr="C:\Users\John.Kretzschmar\AppData\Local\Microsoft\Windows\INetCache\IE\WCUEP2VE\Oxygen480-status-battery-charging-080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138">
            <a:off x="3035578" y="4749538"/>
            <a:ext cx="1297924" cy="129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John.Kretzschmar\AppData\Local\Microsoft\Windows\INetCache\IE\IPQBNJPJ\iStock_000015953356Medium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24656"/>
            <a:ext cx="2189481" cy="164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36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John.Kretzschmar\AppData\Local\Microsoft\Windows\INetCache\IE\Q31K26VL\marijuana-1198387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202" y="4113160"/>
            <a:ext cx="1541996" cy="217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" y="1697966"/>
            <a:ext cx="7543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Illegal marijuana grow houses commonly steal significant levels of power from the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grid.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Theft occurs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simply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by tapping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power lines in front of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meters.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 endpoint meter (including AMI smart meters) can effectively detect pre-meter power theft. 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This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means thieves steal as much power as they want, and they steal it indefinitely without fear of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detection.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5334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Illegal 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Marijuana Production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26989" y="1752600"/>
            <a:ext cx="7620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When jurisdictions legalize weed, significant unplanned loading hits the respective transformers and the grid. 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Legalization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permits (and possibly encourages) residents to grow weed using power-intense hydroponic resources. This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unanticipated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reality then causes additional strain on the existing transformers, and the grid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533400"/>
            <a:ext cx="7840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Legalized 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Marijuana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5" descr="C:\Users\John.Kretzschmar\AppData\Local\Microsoft\Windows\INetCache\IE\CSC5RA7T\4539304634_2f082de9cd_z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977" y="4343399"/>
            <a:ext cx="2279177" cy="2064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10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16576" y="1600200"/>
            <a:ext cx="7620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According to the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 Department of Energy, the average age of existing distribution grid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transformer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 presently in the range of 38-42 years. 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average projected life span of transformers is typically 40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years so many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transformers are nearing or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have already 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eclipsed their intended life span, yet we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demand more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performance,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reliability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and various unintended service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capabilities.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5334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Aging Assets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50" name="Picture 2" descr="C:\Users\John.Kretzschmar\AppData\Local\Microsoft\Windows\INetCache\IE\CSC5RA7T\707px-37.5kVA_three_phase_utility_stepdown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419600"/>
            <a:ext cx="2693670" cy="2286000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54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8200" y="1752600"/>
            <a:ext cx="7620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Intra-grid sensors proactively reveal over-burdened and failing transformer assets allowing operators to effectively enable preventive maintenance efforts. 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This approach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enables operators to transition away from costly and disruptive, reactive grid management practices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5334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Aging Assets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50" name="Picture 2" descr="C:\Users\John.Kretzschmar\AppData\Local\Microsoft\Windows\INetCache\IE\CSC5RA7T\707px-37.5kVA_three_phase_utility_stepdown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259" y="3980834"/>
            <a:ext cx="2693670" cy="2286000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73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0" y="1676400"/>
            <a:ext cx="77991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Despite significant Smart Meter penetration,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power theft is a perpetual problem. Industry experts suggest that U.S. power theft is in excess of $6 Billion per year.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locations of power theft is typically a mystery.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If the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affected overburdened transformers finally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fail,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utility operators then learn where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theft is occurring.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5334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Power Theft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51" name="Picture 3" descr="C:\Users\John.Kretzschmar\AppData\Local\Microsoft\Windows\INetCache\IE\WCUEP2VE\burglar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267200"/>
            <a:ext cx="2053424" cy="195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82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03189" y="1676400"/>
            <a:ext cx="7620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Smart Meters claim to lessen power theft but the reality is that power theft has increased.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Thieves have discovered that since utility personnel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are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 longer coming onto their property, they can tap power lines ahead of the meter and the diversion will go undetected indefinitely.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3189" y="5334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Power Theft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51" name="Picture 3" descr="C:\Users\John.Kretzschmar\AppData\Local\Microsoft\Windows\INetCache\IE\WCUEP2VE\burglar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304169"/>
            <a:ext cx="2017644" cy="191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97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00100" y="1600200"/>
            <a:ext cx="7543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schemeClr val="bg2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Energy Information Administration (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EIA) is 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government agency formed in 1977. The EIA is responsible for objectively collecting energy data, conducting analysis and making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forecasts.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5334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 Energy Information Administration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078" y="4038600"/>
            <a:ext cx="6722444" cy="1761862"/>
          </a:xfrm>
          <a:prstGeom prst="rect">
            <a:avLst/>
          </a:prstGeom>
          <a:ln>
            <a:noFill/>
          </a:ln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351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2057400"/>
            <a:ext cx="762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 incorrectly programmed meter can result in significant errors.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 example: a meter programmed for a 200:5 transformer but actually has a 400:5 transformer will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significantly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misreport usage.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5334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Meter Programming Issues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 descr="C:\Users\John.Kretzschmar\AppData\Local\Microsoft\Windows\INetCache\IE\WCUEP2VE\bug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4488815"/>
            <a:ext cx="2476500" cy="177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84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8200" y="1651021"/>
            <a:ext cx="7543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nergy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generated by Power Station does not match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energy distributed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the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consumers.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difference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between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generated and distributed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energy is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known as Transmission and Distribution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loss; aka system loss.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System loss is the energy that is generated but not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paid for by users.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51470" y="533400"/>
            <a:ext cx="7430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are system losses?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170" name="Picture 2" descr="C:\Users\John.Kretzschmar\AppData\Local\Microsoft\Windows\INetCache\IE\IPQBNJPJ\balanc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363995"/>
            <a:ext cx="2230378" cy="2230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85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00100" y="1660338"/>
            <a:ext cx="75057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According to  US Energy Information Administration reports, nearly 200 Billion unmetered kWh’s are ‘leaked’ from US distribution grids annually.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This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oss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represents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nearly $21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Billion that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was unmetered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but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was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amortized as electricity cost across US rate payer’s bills.   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All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this while our government, utilities, and rate payers have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been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investing billions of dollars in ‘smart meters’, and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other energy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efficiency efforts.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87626" y="533400"/>
            <a:ext cx="7341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Line Loss: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099" name="Picture 3" descr="C:\Users\John.Kretzschmar\AppData\Local\Microsoft\Windows\INetCache\IE\IPQBNJPJ\money-clipart7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049116"/>
            <a:ext cx="1168842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John.Kretzschmar\AppData\Local\Microsoft\Windows\INetCache\IE\Q31K26VL\money_sign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334000"/>
            <a:ext cx="609600" cy="87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07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84422" y="1600200"/>
            <a:ext cx="7162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Electricity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‘</a:t>
            </a:r>
            <a: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leaking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’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heavily from within the US distribution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grid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front of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AMI/AMR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meters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at costly levels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 a large extent, electricity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providers have been unable to accurately identify where these substantial power leaks have been occurring within the grid(s). 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Intra-grid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power loss is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substantial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 occurring daily.</a:t>
            </a:r>
          </a:p>
          <a:p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2022" y="5334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Line Loss: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122" name="Picture 2" descr="C:\Users\John.Kretzschmar\AppData\Local\Microsoft\Windows\INetCache\IE\IPQBNJPJ\0511-0902-1720-3622_Woman_Holding_Pots_to_Catch_Water_from_a_Leaky_Ceiling_clipart_image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343400"/>
            <a:ext cx="1600200" cy="171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John.Kretzschmar\AppData\Local\Microsoft\Windows\INetCache\IE\Q31K26VL\money_faucet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572000"/>
            <a:ext cx="896207" cy="141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25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76300" y="1676400"/>
            <a:ext cx="7543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electric distribution grid does not 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have adequate sensor technology and analytic capabilities to allow operators to directly reduce system losses.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 a result, a blind spot exists between the substation SCADA and the AMI meter.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Intra-Grid Sensors can provide visibility into this critical area.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6096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Line Loss: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151" name="Picture 7" descr="C:\Users\John.Kretzschmar\AppData\Local\Microsoft\Windows\INetCache\IE\CSC5RA7T\Transformers_in_the_power_grid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72000"/>
            <a:ext cx="59436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John.Kretzschmar\AppData\Local\Microsoft\Windows\INetCache\IE\IPQBNJPJ\jcartier-wireless-video-camera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467997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49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08222" y="2133600"/>
            <a:ext cx="7543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According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the Ontario Energy Board’s 2015 Yearbook of Electricity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Distributors: Over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4.639 Billion kWh of unmetered loss ‘leaked’ from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LDC’s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distribution grids in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2015.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Using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Ontario’s 2015 average retail cost of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11.17</a:t>
            </a:r>
            <a: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₵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kWh,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 loss represents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over $518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Million of electricity that was unmetered/unbilled, but was amortized as cost across Ontarian’s hydro bills.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451876"/>
            <a:ext cx="754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Ontario Hydro - The Problem</a:t>
            </a:r>
          </a:p>
          <a:p>
            <a:pPr algn="ctr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real world example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6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2438400"/>
            <a:ext cx="754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IESO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Independent Electricity System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Operator) and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LDC’s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(Local Distribution Company) within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Ontario must strive to achieve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 Terawatt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Hours of Conservation by 2020.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2340" y="381000"/>
            <a:ext cx="75458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Ontario Hydro - The Challenge</a:t>
            </a:r>
          </a:p>
          <a:p>
            <a:pPr algn="ctr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real world example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54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22638" y="1905000"/>
            <a:ext cx="7543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Through the use of intra-grid sensors,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Ontario created 2.3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Tera Watt Hours of conservation savings per year via Technical and Non-Technical line loss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identification and remediation.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LDC’c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also gained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series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additional grid management benefits to help reduce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bills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Ontarians, lessen power outage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occurrences and durations and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improve energy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efficiency.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8222" y="381000"/>
            <a:ext cx="73975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Ontario Hydro - The Opportunity</a:t>
            </a:r>
          </a:p>
          <a:p>
            <a:pPr algn="ctr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real world example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67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1905000"/>
            <a:ext cx="7543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Facilitate Conservation Voltage Reduction efforts to lessen excessive power consumption costs, b) 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Conserve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up to 2.3 Tera Watt Hours/Year--- in addition to the current CFF planned efficiency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gains.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Reduce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Ontario’s Greenhouse Gas Emissions by up to 1.2 Million Metric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Tonne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per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Year.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381000"/>
            <a:ext cx="739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Ontario Hydro – Net Benefit </a:t>
            </a:r>
          </a:p>
          <a:p>
            <a:pPr algn="ctr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real world example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25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0" y="2011948"/>
            <a:ext cx="7696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Prepare the grid for the emerging solar/wind renewables and electric vehicle impacts.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Decreased power outages.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Shrink operating costs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LDC’s in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Ontario via fewer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unplanned outages, fewer trouble calls,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etc.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Produced an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estimated Carbon Tax Credits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value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over $18.2 Million Per Year for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Ontario. 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381000"/>
            <a:ext cx="739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Ontario Hydro – Net Benefit </a:t>
            </a:r>
          </a:p>
          <a:p>
            <a:pPr algn="ctr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real world example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36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86529" y="1752600"/>
            <a:ext cx="7543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sensor used to provide detailed information about conditions that exist between the distribution transformer and the meter.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6625" y="5334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 an intra-grid sensor?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6246">
            <a:off x="877254" y="4290065"/>
            <a:ext cx="1572104" cy="18197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7030">
            <a:off x="6559629" y="4397840"/>
            <a:ext cx="1744837" cy="1523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John.Kretzschmar\AppData\Local\Microsoft\Windows\INetCache\IE\IPQBNJPJ\question-mark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207" y="3276600"/>
            <a:ext cx="2356443" cy="2513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22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2015723"/>
            <a:ext cx="7543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Increase ‘metered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’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revenues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LDCs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by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converting unmetered loss into metered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revenue.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Lower capital expense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by reducing premature replacement of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transformers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due to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overloading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deployment ROI of approximately 3.6 years using a 50% Loss Reduction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factor.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5864" y="381000"/>
            <a:ext cx="7486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Ontario Hydro – Net Benefit </a:t>
            </a:r>
          </a:p>
          <a:p>
            <a:pPr algn="ctr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real world example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98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1905000"/>
            <a:ext cx="7543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Revenue Assurance team at SMUD has been leveraging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intra-grid sensors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identify power theft within its grid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space since 2015.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Although their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efforts have been very surgical in nature, the results have been exceptional.</a:t>
            </a:r>
          </a:p>
          <a:p>
            <a:endParaRPr lang="en-US" sz="2000" dirty="0">
              <a:solidFill>
                <a:schemeClr val="bg2"/>
              </a:solidFill>
            </a:endParaRPr>
          </a:p>
          <a:p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381000"/>
            <a:ext cx="739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SMUD  –  Power Theft</a:t>
            </a:r>
          </a:p>
          <a:p>
            <a:pPr algn="ctr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real world example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554" y="4343400"/>
            <a:ext cx="5079492" cy="1483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808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1752600"/>
            <a:ext cx="7543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Within the first 18 months, SMUD’s Revenue Assurance team was able to identify and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shut down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$376,652.42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of power theft.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hen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power theft occurs, excessive unplanned loading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negatively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impacts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 can overload the associated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transformers beyond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its rated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performance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level.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his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can result in premature aging of transformers, and eventual power outages.</a:t>
            </a:r>
          </a:p>
          <a:p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381000"/>
            <a:ext cx="739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SMUD  –  Power Theft</a:t>
            </a:r>
          </a:p>
          <a:p>
            <a:pPr algn="ctr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real world example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9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8200" y="2209800"/>
            <a:ext cx="75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Due to high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electricity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prices and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incentives such us tax credits and net metering, Hawaii boasts record levels of Distributed Energy Resources (DER). 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Hawaiian Electric Companies have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discovered, this is both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remarkable achievement and a serious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challenge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381000"/>
            <a:ext cx="754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Hawaiian 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Electric –  Solar Impact</a:t>
            </a:r>
          </a:p>
          <a:p>
            <a:pPr algn="ctr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real world example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10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0" y="2022863"/>
            <a:ext cx="7772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rapid growth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rooftop solar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has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caused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some circuits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reach extremely high levels of photovoltaic (PV) penetration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his often leads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voltages that exceed regulated maximums, or creates additional impacts at the circuit level.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381000"/>
            <a:ext cx="746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Hawaiian 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Electric –  Solar Impact</a:t>
            </a:r>
          </a:p>
          <a:p>
            <a:pPr algn="ctr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real world example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74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0" y="1905000"/>
            <a:ext cx="7772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Energy produced/purchased = 1,391,871,000 kWh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Retail sales = 1,303,879,000 kWh</a:t>
            </a:r>
          </a:p>
          <a:p>
            <a:pPr marL="0" indent="0">
              <a:buNone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Total energy loses = 87,992,000 kWh</a:t>
            </a:r>
          </a:p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Total loses as a percentage = 6.32%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381000"/>
            <a:ext cx="76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ACME Electric –  Line Loss</a:t>
            </a:r>
          </a:p>
          <a:p>
            <a:pPr algn="ctr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real world example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50" name="Picture 2" descr="C:\Users\John.Kretzschmar\AppData\Local\Microsoft\Windows\INetCache\IE\CSC5RA7T\Wile_E_Coyote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029200"/>
            <a:ext cx="1017201" cy="127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08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0" y="2362200"/>
            <a:ext cx="77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Total energy loses = 87,992,000 kWh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Assuming 9.33 cents per kWh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Total loses = $8,209,653.60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381000"/>
            <a:ext cx="76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ACME Electric –  Line Loss</a:t>
            </a:r>
          </a:p>
          <a:p>
            <a:pPr algn="ctr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real world example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50" name="Picture 2" descr="C:\Users\John.Kretzschmar\AppData\Local\Microsoft\Windows\INetCache\IE\CSC5RA7T\Wile_E_Coyote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810000"/>
            <a:ext cx="1855401" cy="231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26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1352" y="1854709"/>
            <a:ext cx="7318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dirty="0">
              <a:solidFill>
                <a:schemeClr val="bg2"/>
              </a:solidFill>
            </a:endParaRPr>
          </a:p>
          <a:p>
            <a:pPr algn="ctr"/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ROI &lt; 6 Years!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1352" y="381000"/>
            <a:ext cx="7318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ACME Electric –  Line Loss</a:t>
            </a:r>
          </a:p>
          <a:p>
            <a:pPr algn="ctr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real world example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50" name="Picture 2" descr="C:\Users\John.Kretzschmar\AppData\Local\Microsoft\Windows\INetCache\IE\CSC5RA7T\Wile_E_Coyote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984" y="3733800"/>
            <a:ext cx="1779201" cy="222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11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0" y="1931773"/>
            <a:ext cx="7772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Total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loses = 87,992,000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kWh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Metric Tons of CO2 generated =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47,076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CER Credit (CO2 x $11.00) = $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517,832.92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Total value for 50% CO2 reduction $258,916.46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6714" y="381000"/>
            <a:ext cx="76714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ACME 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Electric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 Carbon Credits</a:t>
            </a:r>
          </a:p>
          <a:p>
            <a:pPr algn="ctr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real world example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50" name="Picture 2" descr="C:\Users\John.Kretzschmar\AppData\Local\Microsoft\Windows\INetCache\IE\CSC5RA7T\Wile_E_Coyote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029200"/>
            <a:ext cx="1017201" cy="127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60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325" y="3631406"/>
            <a:ext cx="1403350" cy="463550"/>
          </a:xfrm>
        </p:spPr>
      </p:pic>
      <p:sp>
        <p:nvSpPr>
          <p:cNvPr id="3" name="TextBox 2"/>
          <p:cNvSpPr txBox="1"/>
          <p:nvPr/>
        </p:nvSpPr>
        <p:spPr>
          <a:xfrm>
            <a:off x="762000" y="5334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Why do we need intra-grid 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sensors?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074" name="Picture 2" descr="C:\Users\John.Kretzschmar\AppData\Local\Microsoft\Windows\INetCache\IE\CSC5RA7T\question-marks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828800"/>
            <a:ext cx="5715000" cy="428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6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325" y="3631406"/>
            <a:ext cx="1403350" cy="463550"/>
          </a:xfrm>
        </p:spPr>
      </p:pic>
      <p:sp>
        <p:nvSpPr>
          <p:cNvPr id="3" name="TextBox 2"/>
          <p:cNvSpPr txBox="1"/>
          <p:nvPr/>
        </p:nvSpPr>
        <p:spPr>
          <a:xfrm>
            <a:off x="762000" y="5334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Why do we need intra-grid 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sensors?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074" name="Picture 2" descr="C:\Users\John.Kretzschmar\AppData\Local\Microsoft\Windows\INetCache\IE\CSC5RA7T\question-marks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05000"/>
            <a:ext cx="5715000" cy="428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63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6800" y="1828800"/>
            <a:ext cx="7162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Line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Loss Identification – revealing invisible loss; permitting visible loss to then be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remediated.</a:t>
            </a:r>
          </a:p>
          <a:p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Increased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Metered Revenues – converting unmetered loss into metered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revenue.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Conservation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Voltage Reduction – providing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accurate / timely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intra-grid voltage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information.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DER/DG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Readiness &amp; Monitoring – safely integrating reverse energy, and monitoring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voltages. 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5334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Summary of Benefits 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62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6800" y="1752600"/>
            <a:ext cx="7162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Unplanned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Outages Reduction – proactively identifying failing transformer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assets.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Technical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Loss Identification–revealing over/under-sized transformers and incorrect tap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settings.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Power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Theft Identification – revealing the sources of $6+ Billion per year of unconscionable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loss.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Electric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Vehicle Readiness &amp; Monitoring – identifying unplanned loading due to charging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stations.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199" y="609600"/>
            <a:ext cx="7543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Summary of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Benefits </a:t>
            </a:r>
          </a:p>
        </p:txBody>
      </p:sp>
    </p:spTree>
    <p:extLst>
      <p:ext uri="{BB962C8B-B14F-4D97-AF65-F5344CB8AC3E}">
        <p14:creationId xmlns:p14="http://schemas.microsoft.com/office/powerpoint/2010/main" val="221686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43000" y="1625841"/>
            <a:ext cx="7162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GIS Mapping &amp; Accuracy Improvements – revealing improper meter-to-transformer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association.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AMI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Data Errors Reconciliation – identifying bad multipliers, pre-meter tap impacts, GIS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errors.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Voltage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Imbalance Identification – preventing downstream equipment damage and related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costs.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Premature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Transformer Failures Avoided – proactive information enabling proactive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measures.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5334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Summary of Benefits </a:t>
            </a:r>
          </a:p>
        </p:txBody>
      </p:sp>
    </p:spTree>
    <p:extLst>
      <p:ext uri="{BB962C8B-B14F-4D97-AF65-F5344CB8AC3E}">
        <p14:creationId xmlns:p14="http://schemas.microsoft.com/office/powerpoint/2010/main" val="135178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6800" y="1653530"/>
            <a:ext cx="71628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Rate Payer Cost Reductions – achieved via reduced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OpEx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CapEx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and improved energy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efficiency.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CO2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Reductions – remediating line loss lessens generation demand; improves energy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efficiency.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CO2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Emissions Reduction Credits (CER) – creating revenue to improve utilities’ financial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strength.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Improve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SAIDI &amp; SAIFI Ratings – lessening outages and duration via unique/timely intra-grid data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bg2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6096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Summary of Benefits 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5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609600" y="304800"/>
            <a:ext cx="7772400" cy="108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  <a:endParaRPr lang="en-US" altLang="en-US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1050925" y="5675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1235075" y="1905000"/>
            <a:ext cx="6553200" cy="2590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•"/>
              <a:defRPr sz="2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4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John Kretzschmar</a:t>
            </a:r>
          </a:p>
          <a:p>
            <a:pPr algn="ctr" eaLnBrk="1" hangingPunct="1">
              <a:buFontTx/>
              <a:buNone/>
            </a:pPr>
            <a:r>
              <a:rPr lang="en-US" altLang="en-US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SAMSCO</a:t>
            </a:r>
          </a:p>
          <a:p>
            <a:pPr algn="ctr" eaLnBrk="1" hangingPunct="1">
              <a:buFontTx/>
              <a:buNone/>
            </a:pPr>
            <a:r>
              <a:rPr lang="en-US" alt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Spartan Armstrong Metering Supply Company</a:t>
            </a:r>
          </a:p>
          <a:p>
            <a:pPr algn="ctr" eaLnBrk="1" hangingPunct="1">
              <a:buFontTx/>
              <a:buNone/>
            </a:pPr>
            <a:r>
              <a:rPr lang="en-US" altLang="en-US" sz="2000" i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Boiling Springs, SC </a:t>
            </a:r>
            <a:r>
              <a:rPr lang="en-US" alt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29316</a:t>
            </a:r>
          </a:p>
          <a:p>
            <a:pPr algn="ctr" eaLnBrk="1" hangingPunct="1">
              <a:buFontTx/>
              <a:buNone/>
            </a:pPr>
            <a:r>
              <a:rPr lang="en-US" altLang="en-US" sz="2000" kern="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john@samscometering.com</a:t>
            </a:r>
            <a:endParaRPr lang="en-US" altLang="en-US" sz="20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864.590.2883</a:t>
            </a:r>
          </a:p>
          <a:p>
            <a:pPr algn="ctr" eaLnBrk="1" hangingPunct="1">
              <a:buFontTx/>
              <a:buNone/>
            </a:pPr>
            <a:r>
              <a:rPr lang="en-US" altLang="en-US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This presentation can also be found under Meter Conferences and Schools on the TESCO web site: </a:t>
            </a:r>
            <a:r>
              <a:rPr lang="en-US" altLang="en-US" sz="2000" kern="0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www.tescometering.com</a:t>
            </a:r>
            <a:endParaRPr lang="en-US" altLang="en-US" sz="2000" kern="0" dirty="0" smtClean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Tx/>
              <a:buNone/>
            </a:pPr>
            <a:endParaRPr lang="en-US" altLang="en-US" sz="2300" kern="0" dirty="0" smtClean="0">
              <a:solidFill>
                <a:srgbClr val="CC3300"/>
              </a:solidFill>
            </a:endParaRPr>
          </a:p>
        </p:txBody>
      </p:sp>
      <p:pic>
        <p:nvPicPr>
          <p:cNvPr id="8" name="Picture 7" descr="MC900431512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524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548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2057400"/>
            <a:ext cx="762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are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now stressing grid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assets with increased unplanned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burden and never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previously conceived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pressures.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Yet operators are still without comprehensive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data that will accurately reveal the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intra-grid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dynamics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created by these changes.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5334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Because times have 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changed!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099" name="Picture 3" descr="C:\Users\John.Kretzschmar\AppData\Local\Microsoft\Windows\INetCache\IE\WCUEP2VE\Palo-eolico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423" y="4114800"/>
            <a:ext cx="1657549" cy="204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John.Kretzschmar\AppData\Local\Microsoft\Windows\INetCache\IE\CSC5RA7T\4539304634_2f082de9cd_z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399051"/>
            <a:ext cx="2133600" cy="193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John.Kretzschmar\AppData\Local\Microsoft\Windows\INetCache\IE\WCUEP2VE\Pannello-fotovoltaico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599" y="4399051"/>
            <a:ext cx="1878853" cy="193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John.Kretzschmar\AppData\Local\Microsoft\Windows\INetCache\IE\WCUEP2VE\Oxygen480-status-battery-charging-080.svg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336567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56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1752600"/>
            <a:ext cx="7620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Through solar and wind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renewables,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are introducing Reverse Energy onto the distribution grids.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millions of existing transformers were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not designed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handle this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impact.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While renewables are beneficial, Reverse Energy can produce unstable, and unsafe grid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conditions.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533400"/>
            <a:ext cx="7830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Distributed Energy Resources (DER)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099" name="Picture 3" descr="C:\Users\John.Kretzschmar\AppData\Local\Microsoft\Windows\INetCache\IE\WCUEP2VE\Palo-eolico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051" y="4307145"/>
            <a:ext cx="1547190" cy="191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John.Kretzschmar\AppData\Local\Microsoft\Windows\INetCache\IE\WCUEP2VE\Pannello-fotovoltaico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428" y="4419600"/>
            <a:ext cx="1680972" cy="172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38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23668" y="1841914"/>
            <a:ext cx="7620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ntra-grid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sensors accurately measure and report Reverse Energy, and its impacts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grid. 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Utilities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without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AMI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or “smart meters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” need intra-grid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sensors to understand the Reverse Energy impacts inside their grid. 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tilities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with AMI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need intra-grid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sensors to understand Reverse Energy impacts on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transformers.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5334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Distributed Energy Resources (DER)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099" name="Picture 3" descr="C:\Users\John.Kretzschmar\AppData\Local\Microsoft\Windows\INetCache\IE\WCUEP2VE\Palo-eolico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051" y="4419600"/>
            <a:ext cx="1547190" cy="191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John.Kretzschmar\AppData\Local\Microsoft\Windows\INetCache\IE\WCUEP2VE\Pannello-fotovoltaico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428" y="4602575"/>
            <a:ext cx="1680972" cy="172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92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40259" y="1740253"/>
            <a:ext cx="7620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reality is that AMI generated Reverse Energy data does not accurately indicate impacts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 transformers or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resulting grid impacts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AMI data is typically not accurately aligned to the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upstream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transformers due to pervasive GIS mapping errors, thus causing aggregated AMI data to be unreliable. 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bg2"/>
              </a:solidFill>
            </a:endParaRPr>
          </a:p>
          <a:p>
            <a:endParaRPr lang="en-US" sz="2000" dirty="0" smtClean="0">
              <a:solidFill>
                <a:schemeClr val="bg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2159" y="5334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Distributed Energy Resources (DER)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099" name="Picture 3" descr="C:\Users\John.Kretzschmar\AppData\Local\Microsoft\Windows\INetCache\IE\WCUEP2VE\Palo-eolico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051" y="4419600"/>
            <a:ext cx="1547190" cy="191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John.Kretzschmar\AppData\Local\Microsoft\Windows\INetCache\IE\WCUEP2VE\Pannello-fotovoltaico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428" y="4343400"/>
            <a:ext cx="1680972" cy="172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76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2057400"/>
            <a:ext cx="7620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Even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though utilities are pre-notified of Distributed Energy Resources installations, operators still remain uncertain of potentially serious and/or dangerous impacts upon upstream assets since AMI intra-grid data is unreliable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5546" y="5334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Distributed Energy Resources (DER)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099" name="Picture 3" descr="C:\Users\John.Kretzschmar\AppData\Local\Microsoft\Windows\INetCache\IE\WCUEP2VE\Palo-eolico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051" y="4099512"/>
            <a:ext cx="1547190" cy="191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John.Kretzschmar\AppData\Local\Microsoft\Windows\INetCache\IE\WCUEP2VE\Pannello-fotovoltaico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428" y="4191000"/>
            <a:ext cx="1680972" cy="172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67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0" lang="ru-RU" alt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0" lang="ru-RU" alt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0" lang="ru-RU" alt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0" lang="ru-RU" alt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0" lang="ru-RU" alt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0" lang="ru-RU" alt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 design template</Template>
  <TotalTime>6153</TotalTime>
  <Words>1965</Words>
  <Application>Microsoft Office PowerPoint</Application>
  <PresentationFormat>On-screen Show (4:3)</PresentationFormat>
  <Paragraphs>241</Paragraphs>
  <Slides>44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44</vt:i4>
      </vt:variant>
    </vt:vector>
  </HeadingPairs>
  <TitlesOfParts>
    <vt:vector size="47" baseType="lpstr">
      <vt:lpstr>Default Design</vt:lpstr>
      <vt:lpstr>1_Default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Kretzschmar</dc:creator>
  <cp:lastModifiedBy>Andrea Koch</cp:lastModifiedBy>
  <cp:revision>183</cp:revision>
  <cp:lastPrinted>1601-01-01T00:00:00Z</cp:lastPrinted>
  <dcterms:created xsi:type="dcterms:W3CDTF">2018-05-01T20:51:26Z</dcterms:created>
  <dcterms:modified xsi:type="dcterms:W3CDTF">2018-06-18T21:38:18Z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TC102037841033</vt:lpwstr>
  </property>
</Properties>
</file>