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3"/>
  </p:notesMasterIdLst>
  <p:handoutMasterIdLst>
    <p:handoutMasterId r:id="rId74"/>
  </p:handoutMasterIdLst>
  <p:sldIdLst>
    <p:sldId id="256" r:id="rId2"/>
    <p:sldId id="329" r:id="rId3"/>
    <p:sldId id="428" r:id="rId4"/>
    <p:sldId id="369" r:id="rId5"/>
    <p:sldId id="411" r:id="rId6"/>
    <p:sldId id="412" r:id="rId7"/>
    <p:sldId id="413" r:id="rId8"/>
    <p:sldId id="415" r:id="rId9"/>
    <p:sldId id="414" r:id="rId10"/>
    <p:sldId id="410" r:id="rId11"/>
    <p:sldId id="416" r:id="rId12"/>
    <p:sldId id="417" r:id="rId13"/>
    <p:sldId id="418" r:id="rId14"/>
    <p:sldId id="419" r:id="rId15"/>
    <p:sldId id="420" r:id="rId16"/>
    <p:sldId id="421" r:id="rId17"/>
    <p:sldId id="422" r:id="rId18"/>
    <p:sldId id="423" r:id="rId19"/>
    <p:sldId id="407" r:id="rId20"/>
    <p:sldId id="405" r:id="rId21"/>
    <p:sldId id="361" r:id="rId22"/>
    <p:sldId id="408" r:id="rId23"/>
    <p:sldId id="406" r:id="rId24"/>
    <p:sldId id="363" r:id="rId25"/>
    <p:sldId id="362" r:id="rId26"/>
    <p:sldId id="366" r:id="rId27"/>
    <p:sldId id="364" r:id="rId28"/>
    <p:sldId id="365" r:id="rId29"/>
    <p:sldId id="367" r:id="rId30"/>
    <p:sldId id="368" r:id="rId31"/>
    <p:sldId id="359" r:id="rId32"/>
    <p:sldId id="360" r:id="rId33"/>
    <p:sldId id="276" r:id="rId34"/>
    <p:sldId id="277" r:id="rId35"/>
    <p:sldId id="371" r:id="rId36"/>
    <p:sldId id="278" r:id="rId37"/>
    <p:sldId id="279" r:id="rId38"/>
    <p:sldId id="372" r:id="rId39"/>
    <p:sldId id="373" r:id="rId40"/>
    <p:sldId id="374" r:id="rId41"/>
    <p:sldId id="375" r:id="rId42"/>
    <p:sldId id="376" r:id="rId43"/>
    <p:sldId id="377" r:id="rId44"/>
    <p:sldId id="378" r:id="rId45"/>
    <p:sldId id="379" r:id="rId46"/>
    <p:sldId id="380" r:id="rId47"/>
    <p:sldId id="381" r:id="rId48"/>
    <p:sldId id="382" r:id="rId49"/>
    <p:sldId id="383" r:id="rId50"/>
    <p:sldId id="424" r:id="rId51"/>
    <p:sldId id="384" r:id="rId52"/>
    <p:sldId id="385" r:id="rId53"/>
    <p:sldId id="386" r:id="rId54"/>
    <p:sldId id="388" r:id="rId55"/>
    <p:sldId id="387" r:id="rId56"/>
    <p:sldId id="349" r:id="rId57"/>
    <p:sldId id="350" r:id="rId58"/>
    <p:sldId id="351" r:id="rId59"/>
    <p:sldId id="352" r:id="rId60"/>
    <p:sldId id="353" r:id="rId61"/>
    <p:sldId id="354" r:id="rId62"/>
    <p:sldId id="347" r:id="rId63"/>
    <p:sldId id="348" r:id="rId64"/>
    <p:sldId id="343" r:id="rId65"/>
    <p:sldId id="344" r:id="rId66"/>
    <p:sldId id="345" r:id="rId67"/>
    <p:sldId id="342" r:id="rId68"/>
    <p:sldId id="356" r:id="rId69"/>
    <p:sldId id="426" r:id="rId70"/>
    <p:sldId id="427" r:id="rId71"/>
    <p:sldId id="425" r:id="rId7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6" autoAdjust="0"/>
    <p:restoredTop sz="94655"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303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FF2A244-5193-427A-9829-47011BBA0345}" type="datetimeFigureOut">
              <a:rPr lang="en-US" smtClean="0"/>
              <a:pPr/>
              <a:t>6/15/2018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A87B909-3D0C-4366-A00B-200392FD9B40}" type="slidenum">
              <a:rPr lang="en-US" smtClean="0"/>
              <a:pPr/>
              <a:t>‹#›</a:t>
            </a:fld>
            <a:endParaRPr lang="en-US"/>
          </a:p>
        </p:txBody>
      </p:sp>
    </p:spTree>
    <p:extLst>
      <p:ext uri="{BB962C8B-B14F-4D97-AF65-F5344CB8AC3E}">
        <p14:creationId xmlns:p14="http://schemas.microsoft.com/office/powerpoint/2010/main" val="29332491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B0298C2-0563-49E2-AD6A-59F1AEFB2BF2}" type="datetimeFigureOut">
              <a:rPr lang="en-US" smtClean="0"/>
              <a:pPr/>
              <a:t>6/15/2018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E854EE5-754F-47B7-8030-B866B8E71520}" type="slidenum">
              <a:rPr lang="en-US" smtClean="0"/>
              <a:pPr/>
              <a:t>‹#›</a:t>
            </a:fld>
            <a:endParaRPr lang="en-US"/>
          </a:p>
        </p:txBody>
      </p:sp>
    </p:spTree>
    <p:extLst>
      <p:ext uri="{BB962C8B-B14F-4D97-AF65-F5344CB8AC3E}">
        <p14:creationId xmlns:p14="http://schemas.microsoft.com/office/powerpoint/2010/main" val="24707326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30011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87715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U:\PM LLC\Logo - PMILLC.png"/>
          <p:cNvPicPr>
            <a:picLocks noChangeAspect="1" noChangeArrowheads="1"/>
          </p:cNvPicPr>
          <p:nvPr userDrawn="1"/>
        </p:nvPicPr>
        <p:blipFill>
          <a:blip r:embed="rId2" cstate="print"/>
          <a:srcRect/>
          <a:stretch>
            <a:fillRect/>
          </a:stretch>
        </p:blipFill>
        <p:spPr bwMode="auto">
          <a:xfrm rot="5400000">
            <a:off x="7152547" y="1610453"/>
            <a:ext cx="3601906" cy="381000"/>
          </a:xfrm>
          <a:prstGeom prst="rect">
            <a:avLst/>
          </a:prstGeom>
          <a:noFill/>
        </p:spPr>
      </p:pic>
      <p:sp>
        <p:nvSpPr>
          <p:cNvPr id="9"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extLst>
      <p:ext uri="{BB962C8B-B14F-4D97-AF65-F5344CB8AC3E}">
        <p14:creationId xmlns:p14="http://schemas.microsoft.com/office/powerpoint/2010/main" val="22814835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drape"/>
      </p:transition>
    </mc:Choice>
    <mc:Fallback>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a:t>
            </a:r>
            <a:r>
              <a:rPr lang="en-US" dirty="0"/>
              <a:t>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smtClean="0"/>
              <a:t>Fifth level</a:t>
            </a:r>
            <a:endParaRPr lang="en-US" dirty="0"/>
          </a:p>
        </p:txBody>
      </p:sp>
      <p:sp>
        <p:nvSpPr>
          <p:cNvPr id="10" name="Date Placeholder 3"/>
          <p:cNvSpPr txBox="1">
            <a:spLocks/>
          </p:cNvSpPr>
          <p:nvPr/>
        </p:nvSpPr>
        <p:spPr>
          <a:xfrm>
            <a:off x="609600" y="65087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91400" y="6068155"/>
            <a:ext cx="1219200" cy="625740"/>
          </a:xfrm>
          <a:prstGeom prst="rect">
            <a:avLst/>
          </a:prstGeom>
        </p:spPr>
      </p:pic>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0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80000"/>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SzPct val="80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emf"/><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tesco-advent.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2"/>
          <p:cNvSpPr>
            <a:spLocks noChangeArrowheads="1"/>
          </p:cNvSpPr>
          <p:nvPr/>
        </p:nvSpPr>
        <p:spPr bwMode="auto">
          <a:xfrm>
            <a:off x="0" y="3632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0"/>
              </a:spcBef>
              <a:buFontTx/>
              <a:buNone/>
            </a:pPr>
            <a:endParaRPr lang="en-US" altLang="en-US" sz="1800"/>
          </a:p>
        </p:txBody>
      </p:sp>
      <p:sp>
        <p:nvSpPr>
          <p:cNvPr id="5" name="Rectangle 5"/>
          <p:cNvSpPr>
            <a:spLocks noChangeArrowheads="1"/>
          </p:cNvSpPr>
          <p:nvPr/>
        </p:nvSpPr>
        <p:spPr bwMode="auto">
          <a:xfrm>
            <a:off x="0" y="12954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endParaRPr lang="en-US" altLang="en-US" sz="1800"/>
          </a:p>
        </p:txBody>
      </p:sp>
      <p:pic>
        <p:nvPicPr>
          <p:cNvPr id="6" name="Picture 17" descr="logo_pl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790355"/>
            <a:ext cx="1828800" cy="90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2057400" y="1660058"/>
            <a:ext cx="5486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buFontTx/>
              <a:buNone/>
            </a:pPr>
            <a:r>
              <a:rPr lang="en-US" altLang="en-US" b="1" dirty="0">
                <a:solidFill>
                  <a:srgbClr val="2F549D"/>
                </a:solidFill>
              </a:rPr>
              <a:t>Electric Vehicle </a:t>
            </a:r>
            <a:r>
              <a:rPr lang="en-US" altLang="en-US" b="1" dirty="0" smtClean="0">
                <a:solidFill>
                  <a:srgbClr val="2F549D"/>
                </a:solidFill>
              </a:rPr>
              <a:t>Chargers: An Exploding Energy Market</a:t>
            </a:r>
            <a:endParaRPr lang="en-US" altLang="en-US" b="1" dirty="0">
              <a:solidFill>
                <a:srgbClr val="2F549D"/>
              </a:solidFill>
            </a:endParaRPr>
          </a:p>
        </p:txBody>
      </p:sp>
      <p:pic>
        <p:nvPicPr>
          <p:cNvPr id="9" name="Picture 11"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1723" y="1876425"/>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a:t>
            </a:r>
            <a:r>
              <a:rPr lang="en-US" altLang="en-US" sz="2400" dirty="0" smtClean="0">
                <a:solidFill>
                  <a:schemeClr val="bg1"/>
                </a:solidFill>
              </a:rPr>
              <a:t>Bill Hardy, </a:t>
            </a:r>
            <a:r>
              <a:rPr lang="en-US" altLang="en-US" sz="2400" dirty="0" smtClean="0">
                <a:solidFill>
                  <a:schemeClr val="bg1"/>
                </a:solidFill>
              </a:rPr>
              <a:t>TESCO</a:t>
            </a:r>
            <a:endParaRPr lang="en-US" altLang="en-US" sz="2400" dirty="0">
              <a:solidFill>
                <a:schemeClr val="bg1"/>
              </a:solidFill>
            </a:endParaRP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North Carolina Electric Meter School</a:t>
            </a:r>
          </a:p>
          <a:p>
            <a:pPr algn="r" eaLnBrk="1" hangingPunct="1">
              <a:spcBef>
                <a:spcPct val="0"/>
              </a:spcBef>
              <a:spcAft>
                <a:spcPts val="0"/>
              </a:spcAft>
              <a:buFontTx/>
              <a:buNone/>
            </a:pPr>
            <a:r>
              <a:rPr lang="en-US" altLang="en-US" sz="1600" i="1" dirty="0" smtClean="0">
                <a:solidFill>
                  <a:schemeClr val="bg1"/>
                </a:solidFill>
              </a:rPr>
              <a:t>Management Session</a:t>
            </a:r>
            <a:endParaRPr lang="en-US" altLang="en-US" sz="1600" i="1"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Thursday</a:t>
            </a:r>
            <a:r>
              <a:rPr lang="en-US" altLang="en-US" sz="1600" i="1" dirty="0" smtClean="0">
                <a:solidFill>
                  <a:schemeClr val="bg1"/>
                </a:solidFill>
              </a:rPr>
              <a:t>, June </a:t>
            </a:r>
            <a:r>
              <a:rPr lang="en-US" altLang="en-US" sz="1600" i="1" dirty="0" smtClean="0">
                <a:solidFill>
                  <a:schemeClr val="bg1"/>
                </a:solidFill>
              </a:rPr>
              <a:t>28, </a:t>
            </a:r>
            <a:r>
              <a:rPr lang="en-US" altLang="en-US" sz="1600" i="1" dirty="0" smtClean="0">
                <a:solidFill>
                  <a:schemeClr val="bg1"/>
                </a:solidFill>
              </a:rPr>
              <a:t>2018 at </a:t>
            </a:r>
            <a:r>
              <a:rPr lang="en-US" altLang="en-US" sz="1600" i="1" dirty="0" smtClean="0">
                <a:solidFill>
                  <a:schemeClr val="bg1"/>
                </a:solidFill>
              </a:rPr>
              <a:t>8:00 a</a:t>
            </a:r>
            <a:r>
              <a:rPr lang="en-US" altLang="en-US" sz="1600" i="1" dirty="0" smtClean="0">
                <a:solidFill>
                  <a:schemeClr val="bg1"/>
                </a:solidFill>
              </a:rPr>
              <a:t>.m</a:t>
            </a:r>
            <a:r>
              <a:rPr lang="en-US" altLang="en-US" sz="1600" i="1" dirty="0" smtClean="0">
                <a:solidFill>
                  <a:schemeClr val="bg1"/>
                </a:solidFill>
              </a:rPr>
              <a:t>.</a:t>
            </a:r>
            <a:endParaRPr lang="en-US" altLang="en-US" sz="1600" i="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The EVSE Market</a:t>
            </a:r>
          </a:p>
        </p:txBody>
      </p:sp>
      <p:pic>
        <p:nvPicPr>
          <p:cNvPr id="2" name="Picture 1"/>
          <p:cNvPicPr>
            <a:picLocks noChangeAspect="1"/>
          </p:cNvPicPr>
          <p:nvPr/>
        </p:nvPicPr>
        <p:blipFill>
          <a:blip r:embed="rId2"/>
          <a:stretch>
            <a:fillRect/>
          </a:stretch>
        </p:blipFill>
        <p:spPr>
          <a:xfrm>
            <a:off x="1854975" y="1371600"/>
            <a:ext cx="5662649" cy="4724400"/>
          </a:xfrm>
          <a:prstGeom prst="rect">
            <a:avLst/>
          </a:prstGeom>
        </p:spPr>
      </p:pic>
      <p:sp>
        <p:nvSpPr>
          <p:cNvPr id="3" name="Slide Number Placeholder 2"/>
          <p:cNvSpPr>
            <a:spLocks noGrp="1"/>
          </p:cNvSpPr>
          <p:nvPr>
            <p:ph type="sldNum" sz="quarter" idx="4"/>
          </p:nvPr>
        </p:nvSpPr>
        <p:spPr/>
        <p:txBody>
          <a:bodyPr/>
          <a:lstStyle/>
          <a:p>
            <a:fld id="{BA9ABCF8-B696-4AAE-AEF6-910B77DD8B89}" type="slidenum">
              <a:rPr lang="en-US" smtClean="0"/>
              <a:t>10</a:t>
            </a:fld>
            <a:endParaRPr lang="en-US"/>
          </a:p>
        </p:txBody>
      </p:sp>
    </p:spTree>
    <p:extLst>
      <p:ext uri="{BB962C8B-B14F-4D97-AF65-F5344CB8AC3E}">
        <p14:creationId xmlns:p14="http://schemas.microsoft.com/office/powerpoint/2010/main" val="241398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229600" cy="4525963"/>
          </a:xfrm>
        </p:spPr>
        <p:txBody>
          <a:bodyPr/>
          <a:lstStyle/>
          <a:p>
            <a:r>
              <a:rPr lang="en-US" dirty="0"/>
              <a:t>UNIVERSAL DRIVERS</a:t>
            </a:r>
          </a:p>
          <a:p>
            <a:pPr lvl="1"/>
            <a:r>
              <a:rPr lang="en-US" dirty="0"/>
              <a:t>Auto Companies believe there are two major issues holding back electric vehicles</a:t>
            </a:r>
          </a:p>
          <a:p>
            <a:pPr lvl="2"/>
            <a:r>
              <a:rPr lang="en-US" dirty="0"/>
              <a:t>Range Anxiety</a:t>
            </a:r>
          </a:p>
          <a:p>
            <a:pPr lvl="2"/>
            <a:r>
              <a:rPr lang="en-US" dirty="0"/>
              <a:t>Cost to purchase compared to gas vehicles</a:t>
            </a:r>
          </a:p>
          <a:p>
            <a:pPr lvl="1"/>
            <a:r>
              <a:rPr lang="en-US" dirty="0"/>
              <a:t>Range Anxiety is resolved in several ways</a:t>
            </a:r>
          </a:p>
          <a:p>
            <a:pPr lvl="2"/>
            <a:r>
              <a:rPr lang="en-US" dirty="0"/>
              <a:t>Car has larger battery to extend range</a:t>
            </a:r>
          </a:p>
          <a:p>
            <a:pPr lvl="2"/>
            <a:r>
              <a:rPr lang="en-US" dirty="0"/>
              <a:t>Charging gets below 15 minutes per hundred miles</a:t>
            </a:r>
          </a:p>
          <a:p>
            <a:pPr lvl="2"/>
            <a:r>
              <a:rPr lang="en-US" dirty="0"/>
              <a:t>Wide spread availability of rapid charging stations</a:t>
            </a:r>
          </a:p>
          <a:p>
            <a:endParaRPr lang="en-US" dirty="0"/>
          </a:p>
        </p:txBody>
      </p:sp>
      <p:sp>
        <p:nvSpPr>
          <p:cNvPr id="5" name="Title 1"/>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EVSE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2" name="Slide Number Placeholder 1"/>
          <p:cNvSpPr>
            <a:spLocks noGrp="1"/>
          </p:cNvSpPr>
          <p:nvPr>
            <p:ph type="sldNum" sz="quarter" idx="4"/>
          </p:nvPr>
        </p:nvSpPr>
        <p:spPr/>
        <p:txBody>
          <a:bodyPr/>
          <a:lstStyle/>
          <a:p>
            <a:fld id="{BA9ABCF8-B696-4AAE-AEF6-910B77DD8B89}" type="slidenum">
              <a:rPr lang="en-US" smtClean="0"/>
              <a:t>11</a:t>
            </a:fld>
            <a:endParaRPr lang="en-US"/>
          </a:p>
        </p:txBody>
      </p:sp>
    </p:spTree>
    <p:extLst>
      <p:ext uri="{BB962C8B-B14F-4D97-AF65-F5344CB8AC3E}">
        <p14:creationId xmlns:p14="http://schemas.microsoft.com/office/powerpoint/2010/main" val="328728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229600" cy="4953000"/>
          </a:xfrm>
        </p:spPr>
        <p:txBody>
          <a:bodyPr>
            <a:normAutofit/>
          </a:bodyPr>
          <a:lstStyle/>
          <a:p>
            <a:r>
              <a:rPr lang="en-US" dirty="0"/>
              <a:t>UNIVERSAL DRIVERS</a:t>
            </a:r>
          </a:p>
          <a:p>
            <a:pPr lvl="1"/>
            <a:r>
              <a:rPr lang="en-US" dirty="0"/>
              <a:t>Vehicle purchase cost</a:t>
            </a:r>
          </a:p>
          <a:p>
            <a:pPr lvl="2"/>
            <a:r>
              <a:rPr lang="en-US" dirty="0"/>
              <a:t>Major part of vehicle cost is battery</a:t>
            </a:r>
          </a:p>
          <a:p>
            <a:pPr lvl="2"/>
            <a:r>
              <a:rPr lang="en-US" dirty="0"/>
              <a:t>Battery costs are dropping very rapidly even as the battery capacity grows</a:t>
            </a:r>
          </a:p>
          <a:p>
            <a:pPr lvl="2"/>
            <a:r>
              <a:rPr lang="en-US" dirty="0"/>
              <a:t>Efforts like the  “Giga-Factory” and Chinese efforts promise to drive the price down further</a:t>
            </a:r>
          </a:p>
          <a:p>
            <a:pPr lvl="2"/>
            <a:r>
              <a:rPr lang="en-US" dirty="0"/>
              <a:t>Giga-Factories just announced in Germany and Asia</a:t>
            </a:r>
          </a:p>
          <a:p>
            <a:pPr lvl="2"/>
            <a:r>
              <a:rPr lang="en-US" dirty="0"/>
              <a:t>Examples: </a:t>
            </a:r>
          </a:p>
          <a:p>
            <a:pPr lvl="3"/>
            <a:r>
              <a:rPr lang="en-US" dirty="0"/>
              <a:t>Nissan Leaf was over $40K now under $30k</a:t>
            </a:r>
          </a:p>
          <a:p>
            <a:pPr lvl="3"/>
            <a:r>
              <a:rPr lang="en-US" dirty="0"/>
              <a:t>TESLA Model 3 is $35,000</a:t>
            </a:r>
          </a:p>
          <a:p>
            <a:endParaRPr lang="en-US" dirty="0"/>
          </a:p>
        </p:txBody>
      </p:sp>
      <p:sp>
        <p:nvSpPr>
          <p:cNvPr id="5" name="Title 1"/>
          <p:cNvSpPr>
            <a:spLocks noGrp="1"/>
          </p:cNvSpPr>
          <p:nvPr>
            <p:ph type="title"/>
          </p:nvPr>
        </p:nvSpPr>
        <p:spPr>
          <a:xfrm>
            <a:off x="457200" y="457200"/>
            <a:ext cx="7848600" cy="792162"/>
          </a:xfrm>
        </p:spPr>
        <p:txBody>
          <a:bodyPr>
            <a:normAutofit/>
          </a:bodyPr>
          <a:lstStyle/>
          <a:p>
            <a:r>
              <a:rPr lang="en-US" sz="4000" dirty="0">
                <a:latin typeface="Arial" panose="020B0604020202020204" pitchFamily="34" charset="0"/>
                <a:cs typeface="Arial" panose="020B0604020202020204" pitchFamily="34" charset="0"/>
              </a:rPr>
              <a:t>THE MARKET</a:t>
            </a:r>
          </a:p>
        </p:txBody>
      </p:sp>
      <p:sp>
        <p:nvSpPr>
          <p:cNvPr id="2" name="Slide Number Placeholder 1"/>
          <p:cNvSpPr>
            <a:spLocks noGrp="1"/>
          </p:cNvSpPr>
          <p:nvPr>
            <p:ph type="sldNum" sz="quarter" idx="4"/>
          </p:nvPr>
        </p:nvSpPr>
        <p:spPr/>
        <p:txBody>
          <a:bodyPr/>
          <a:lstStyle/>
          <a:p>
            <a:fld id="{BA9ABCF8-B696-4AAE-AEF6-910B77DD8B89}" type="slidenum">
              <a:rPr lang="en-US" smtClean="0"/>
              <a:t>12</a:t>
            </a:fld>
            <a:endParaRPr lang="en-US"/>
          </a:p>
        </p:txBody>
      </p:sp>
    </p:spTree>
    <p:extLst>
      <p:ext uri="{BB962C8B-B14F-4D97-AF65-F5344CB8AC3E}">
        <p14:creationId xmlns:p14="http://schemas.microsoft.com/office/powerpoint/2010/main" val="183786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229600" cy="4525963"/>
          </a:xfrm>
        </p:spPr>
        <p:txBody>
          <a:bodyPr>
            <a:normAutofit lnSpcReduction="10000"/>
          </a:bodyPr>
          <a:lstStyle/>
          <a:p>
            <a:r>
              <a:rPr lang="en-US" dirty="0"/>
              <a:t>Electric Vehicle Adoption</a:t>
            </a:r>
          </a:p>
          <a:p>
            <a:pPr lvl="1"/>
            <a:r>
              <a:rPr lang="en-US" dirty="0"/>
              <a:t>Cheap Gas ??</a:t>
            </a:r>
          </a:p>
          <a:p>
            <a:pPr lvl="2"/>
            <a:r>
              <a:rPr lang="en-US" dirty="0"/>
              <a:t>Gas prices are very low now, but that has not slowed EV manufacturers plans for new model introductions</a:t>
            </a:r>
          </a:p>
          <a:p>
            <a:pPr lvl="2"/>
            <a:r>
              <a:rPr lang="en-US" dirty="0"/>
              <a:t>Even at these prices EV fuel is 25% the cost of gas</a:t>
            </a:r>
          </a:p>
          <a:p>
            <a:pPr lvl="2"/>
            <a:r>
              <a:rPr lang="en-US" dirty="0"/>
              <a:t>Certain urban areas may force wide scale adoption</a:t>
            </a:r>
          </a:p>
          <a:p>
            <a:pPr lvl="2"/>
            <a:r>
              <a:rPr lang="en-US" dirty="0"/>
              <a:t>The probability that gas stays cheap forever is low</a:t>
            </a:r>
          </a:p>
          <a:p>
            <a:pPr lvl="1"/>
            <a:r>
              <a:rPr lang="en-US" dirty="0"/>
              <a:t>Maintenance Costs </a:t>
            </a:r>
          </a:p>
          <a:p>
            <a:pPr lvl="2"/>
            <a:r>
              <a:rPr lang="en-US" dirty="0"/>
              <a:t>Electric vehicles have almost no maintenance costs</a:t>
            </a:r>
          </a:p>
          <a:p>
            <a:pPr lvl="2"/>
            <a:r>
              <a:rPr lang="en-US" dirty="0"/>
              <a:t>Lifetime ownership costs will be very low</a:t>
            </a:r>
          </a:p>
          <a:p>
            <a:endParaRPr lang="en-US" dirty="0"/>
          </a:p>
        </p:txBody>
      </p:sp>
      <p:sp>
        <p:nvSpPr>
          <p:cNvPr id="5" name="Title 1"/>
          <p:cNvSpPr>
            <a:spLocks noGrp="1"/>
          </p:cNvSpPr>
          <p:nvPr>
            <p:ph type="title"/>
          </p:nvPr>
        </p:nvSpPr>
        <p:spPr>
          <a:xfrm>
            <a:off x="457200" y="457200"/>
            <a:ext cx="7848600" cy="792162"/>
          </a:xfrm>
        </p:spPr>
        <p:txBody>
          <a:bodyPr>
            <a:normAutofit/>
          </a:bodyPr>
          <a:lstStyle/>
          <a:p>
            <a:r>
              <a:rPr lang="en-US" sz="4000" dirty="0">
                <a:latin typeface="Arial" panose="020B0604020202020204" pitchFamily="34" charset="0"/>
                <a:cs typeface="Arial" panose="020B0604020202020204" pitchFamily="34" charset="0"/>
              </a:rPr>
              <a:t>THE MARKET</a:t>
            </a:r>
          </a:p>
        </p:txBody>
      </p:sp>
      <p:sp>
        <p:nvSpPr>
          <p:cNvPr id="2" name="Slide Number Placeholder 1"/>
          <p:cNvSpPr>
            <a:spLocks noGrp="1"/>
          </p:cNvSpPr>
          <p:nvPr>
            <p:ph type="sldNum" sz="quarter" idx="4"/>
          </p:nvPr>
        </p:nvSpPr>
        <p:spPr/>
        <p:txBody>
          <a:bodyPr/>
          <a:lstStyle/>
          <a:p>
            <a:fld id="{BA9ABCF8-B696-4AAE-AEF6-910B77DD8B89}" type="slidenum">
              <a:rPr lang="en-US" smtClean="0"/>
              <a:t>13</a:t>
            </a:fld>
            <a:endParaRPr lang="en-US"/>
          </a:p>
        </p:txBody>
      </p:sp>
    </p:spTree>
    <p:extLst>
      <p:ext uri="{BB962C8B-B14F-4D97-AF65-F5344CB8AC3E}">
        <p14:creationId xmlns:p14="http://schemas.microsoft.com/office/powerpoint/2010/main" val="169145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964" y="1371600"/>
            <a:ext cx="4648200" cy="4535632"/>
          </a:xfrm>
        </p:spPr>
        <p:txBody>
          <a:bodyPr>
            <a:normAutofit/>
          </a:bodyPr>
          <a:lstStyle/>
          <a:p>
            <a:r>
              <a:rPr lang="en-US" dirty="0"/>
              <a:t>Electric Vehicle Adoption</a:t>
            </a:r>
          </a:p>
          <a:p>
            <a:pPr lvl="1"/>
            <a:r>
              <a:rPr lang="en-US" dirty="0"/>
              <a:t>EV Economics overtake gas as lowest total cost to own and operate</a:t>
            </a:r>
          </a:p>
          <a:p>
            <a:pPr lvl="1"/>
            <a:r>
              <a:rPr lang="en-US" dirty="0"/>
              <a:t>Maintenance Costs </a:t>
            </a:r>
          </a:p>
          <a:p>
            <a:pPr lvl="2"/>
            <a:r>
              <a:rPr lang="en-US" dirty="0"/>
              <a:t>Electric vehicles have almost no maintenance costs</a:t>
            </a:r>
          </a:p>
          <a:p>
            <a:pPr lvl="2"/>
            <a:r>
              <a:rPr lang="en-US" dirty="0"/>
              <a:t>Lifetime ownership costs will be very low</a:t>
            </a:r>
          </a:p>
        </p:txBody>
      </p:sp>
      <p:sp>
        <p:nvSpPr>
          <p:cNvPr id="5" name="Title 1"/>
          <p:cNvSpPr>
            <a:spLocks noGrp="1"/>
          </p:cNvSpPr>
          <p:nvPr>
            <p:ph type="title"/>
          </p:nvPr>
        </p:nvSpPr>
        <p:spPr>
          <a:xfrm>
            <a:off x="609600" y="501506"/>
            <a:ext cx="7848600" cy="792162"/>
          </a:xfrm>
        </p:spPr>
        <p:txBody>
          <a:bodyPr>
            <a:normAutofit/>
          </a:bodyPr>
          <a:lstStyle/>
          <a:p>
            <a:r>
              <a:rPr lang="en-US" sz="4000" dirty="0">
                <a:latin typeface="Arial" panose="020B0604020202020204" pitchFamily="34" charset="0"/>
                <a:cs typeface="Arial" panose="020B0604020202020204" pitchFamily="34" charset="0"/>
              </a:rPr>
              <a:t>THE MARKET</a:t>
            </a:r>
          </a:p>
        </p:txBody>
      </p:sp>
      <p:pic>
        <p:nvPicPr>
          <p:cNvPr id="4" name="Picture 3"/>
          <p:cNvPicPr>
            <a:picLocks noChangeAspect="1"/>
          </p:cNvPicPr>
          <p:nvPr/>
        </p:nvPicPr>
        <p:blipFill>
          <a:blip r:embed="rId2"/>
          <a:stretch>
            <a:fillRect/>
          </a:stretch>
        </p:blipFill>
        <p:spPr>
          <a:xfrm>
            <a:off x="5562600" y="1600200"/>
            <a:ext cx="3467878" cy="3543300"/>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14</a:t>
            </a:fld>
            <a:endParaRPr lang="en-US"/>
          </a:p>
        </p:txBody>
      </p:sp>
    </p:spTree>
    <p:extLst>
      <p:ext uri="{BB962C8B-B14F-4D97-AF65-F5344CB8AC3E}">
        <p14:creationId xmlns:p14="http://schemas.microsoft.com/office/powerpoint/2010/main" val="2534604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229600" cy="4525963"/>
          </a:xfrm>
        </p:spPr>
        <p:txBody>
          <a:bodyPr>
            <a:normAutofit lnSpcReduction="10000"/>
          </a:bodyPr>
          <a:lstStyle/>
          <a:p>
            <a:r>
              <a:rPr lang="en-US" dirty="0"/>
              <a:t>Vehicles Must Charge Quickly for Wide Scale Adoption</a:t>
            </a:r>
          </a:p>
          <a:p>
            <a:pPr lvl="1"/>
            <a:r>
              <a:rPr lang="en-US" dirty="0"/>
              <a:t>Typical miles per </a:t>
            </a:r>
            <a:r>
              <a:rPr lang="en-US" dirty="0" err="1"/>
              <a:t>kWHr</a:t>
            </a:r>
            <a:r>
              <a:rPr lang="en-US" dirty="0"/>
              <a:t> is 2.7 to 3.3</a:t>
            </a:r>
          </a:p>
          <a:p>
            <a:pPr lvl="2"/>
            <a:r>
              <a:rPr lang="en-US" dirty="0"/>
              <a:t>That is not likely to change much with technology improvements</a:t>
            </a:r>
          </a:p>
          <a:p>
            <a:r>
              <a:rPr lang="en-US" dirty="0"/>
              <a:t>For a 100 mile range you need</a:t>
            </a:r>
          </a:p>
          <a:p>
            <a:pPr lvl="1"/>
            <a:r>
              <a:rPr lang="en-US" dirty="0"/>
              <a:t>30 </a:t>
            </a:r>
            <a:r>
              <a:rPr lang="en-US" dirty="0" err="1"/>
              <a:t>kWHr</a:t>
            </a:r>
            <a:r>
              <a:rPr lang="en-US" dirty="0"/>
              <a:t> of charge</a:t>
            </a:r>
          </a:p>
          <a:p>
            <a:r>
              <a:rPr lang="en-US" dirty="0"/>
              <a:t>A Tesla </a:t>
            </a:r>
            <a:r>
              <a:rPr lang="en-US" dirty="0" err="1"/>
              <a:t>SuperCharger</a:t>
            </a:r>
            <a:r>
              <a:rPr lang="en-US" dirty="0"/>
              <a:t> delivers 120 kW and can add 170 miles of range in 30 minutes.</a:t>
            </a:r>
          </a:p>
          <a:p>
            <a:pPr lvl="1"/>
            <a:endParaRPr lang="en-US" dirty="0"/>
          </a:p>
          <a:p>
            <a:pPr lvl="1"/>
            <a:endParaRPr lang="en-US" dirty="0"/>
          </a:p>
          <a:p>
            <a:endParaRPr lang="en-US" dirty="0"/>
          </a:p>
        </p:txBody>
      </p:sp>
      <p:sp>
        <p:nvSpPr>
          <p:cNvPr id="5" name="Title 1"/>
          <p:cNvSpPr>
            <a:spLocks noGrp="1"/>
          </p:cNvSpPr>
          <p:nvPr>
            <p:ph type="title"/>
          </p:nvPr>
        </p:nvSpPr>
        <p:spPr>
          <a:xfrm>
            <a:off x="665018" y="213520"/>
            <a:ext cx="7848600" cy="792162"/>
          </a:xfrm>
        </p:spPr>
        <p:txBody>
          <a:bodyPr>
            <a:normAutofit/>
          </a:bodyPr>
          <a:lstStyle/>
          <a:p>
            <a:r>
              <a:rPr lang="en-US" sz="4000" dirty="0">
                <a:latin typeface="Arial" panose="020B0604020202020204" pitchFamily="34" charset="0"/>
                <a:cs typeface="Arial" panose="020B0604020202020204" pitchFamily="34" charset="0"/>
              </a:rPr>
              <a:t>THE </a:t>
            </a:r>
            <a:r>
              <a:rPr lang="en-US" sz="4000" dirty="0" err="1">
                <a:latin typeface="Arial" panose="020B0604020202020204" pitchFamily="34" charset="0"/>
                <a:cs typeface="Arial" panose="020B0604020202020204" pitchFamily="34" charset="0"/>
              </a:rPr>
              <a:t>EVSE</a:t>
            </a:r>
            <a:r>
              <a:rPr lang="en-US" sz="4000" dirty="0">
                <a:latin typeface="Arial" panose="020B0604020202020204" pitchFamily="34" charset="0"/>
                <a:cs typeface="Arial" panose="020B0604020202020204" pitchFamily="34" charset="0"/>
              </a:rPr>
              <a:t> MARKET</a:t>
            </a:r>
          </a:p>
        </p:txBody>
      </p:sp>
      <p:sp>
        <p:nvSpPr>
          <p:cNvPr id="2" name="Slide Number Placeholder 1"/>
          <p:cNvSpPr>
            <a:spLocks noGrp="1"/>
          </p:cNvSpPr>
          <p:nvPr>
            <p:ph type="sldNum" sz="quarter" idx="4"/>
          </p:nvPr>
        </p:nvSpPr>
        <p:spPr/>
        <p:txBody>
          <a:bodyPr/>
          <a:lstStyle/>
          <a:p>
            <a:fld id="{BA9ABCF8-B696-4AAE-AEF6-910B77DD8B89}" type="slidenum">
              <a:rPr lang="en-US" smtClean="0"/>
              <a:t>15</a:t>
            </a:fld>
            <a:endParaRPr lang="en-US"/>
          </a:p>
        </p:txBody>
      </p:sp>
    </p:spTree>
    <p:extLst>
      <p:ext uri="{BB962C8B-B14F-4D97-AF65-F5344CB8AC3E}">
        <p14:creationId xmlns:p14="http://schemas.microsoft.com/office/powerpoint/2010/main" val="402508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1"/>
            <a:ext cx="8229600" cy="533400"/>
          </a:xfrm>
        </p:spPr>
        <p:txBody>
          <a:bodyPr>
            <a:normAutofit lnSpcReduction="10000"/>
          </a:bodyPr>
          <a:lstStyle/>
          <a:p>
            <a:r>
              <a:rPr lang="en-US" dirty="0"/>
              <a:t>Charge Times (hours)</a:t>
            </a:r>
          </a:p>
          <a:p>
            <a:pPr lvl="1"/>
            <a:endParaRPr lang="en-US" dirty="0"/>
          </a:p>
          <a:p>
            <a:pPr lvl="1"/>
            <a:endParaRPr lang="en-US" dirty="0"/>
          </a:p>
          <a:p>
            <a:endParaRPr lang="en-US" dirty="0"/>
          </a:p>
        </p:txBody>
      </p:sp>
      <p:sp>
        <p:nvSpPr>
          <p:cNvPr id="5" name="Title 1"/>
          <p:cNvSpPr>
            <a:spLocks noGrp="1"/>
          </p:cNvSpPr>
          <p:nvPr>
            <p:ph type="title"/>
          </p:nvPr>
        </p:nvSpPr>
        <p:spPr>
          <a:xfrm>
            <a:off x="457200" y="457200"/>
            <a:ext cx="7848600" cy="792162"/>
          </a:xfrm>
        </p:spPr>
        <p:txBody>
          <a:bodyPr>
            <a:normAutofit/>
          </a:bodyPr>
          <a:lstStyle/>
          <a:p>
            <a:r>
              <a:rPr lang="en-US" sz="4000" dirty="0">
                <a:latin typeface="Arial" panose="020B0604020202020204" pitchFamily="34" charset="0"/>
                <a:cs typeface="Arial" panose="020B0604020202020204" pitchFamily="34" charset="0"/>
              </a:rPr>
              <a:t>THE </a:t>
            </a:r>
            <a:r>
              <a:rPr lang="en-US" sz="4000" dirty="0" err="1">
                <a:latin typeface="Arial" panose="020B0604020202020204" pitchFamily="34" charset="0"/>
                <a:cs typeface="Arial" panose="020B0604020202020204" pitchFamily="34" charset="0"/>
              </a:rPr>
              <a:t>EVSE</a:t>
            </a:r>
            <a:r>
              <a:rPr lang="en-US" sz="4000" dirty="0">
                <a:latin typeface="Arial" panose="020B0604020202020204" pitchFamily="34" charset="0"/>
                <a:cs typeface="Arial" panose="020B0604020202020204" pitchFamily="34" charset="0"/>
              </a:rPr>
              <a:t> MARKET</a:t>
            </a:r>
          </a:p>
        </p:txBody>
      </p:sp>
      <p:pic>
        <p:nvPicPr>
          <p:cNvPr id="8" name="Picture 7"/>
          <p:cNvPicPr>
            <a:picLocks noChangeAspect="1"/>
          </p:cNvPicPr>
          <p:nvPr/>
        </p:nvPicPr>
        <p:blipFill>
          <a:blip r:embed="rId2"/>
          <a:stretch>
            <a:fillRect/>
          </a:stretch>
        </p:blipFill>
        <p:spPr>
          <a:xfrm>
            <a:off x="838200" y="1897583"/>
            <a:ext cx="7357837" cy="4074788"/>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16</a:t>
            </a:fld>
            <a:endParaRPr lang="en-US"/>
          </a:p>
        </p:txBody>
      </p:sp>
    </p:spTree>
    <p:extLst>
      <p:ext uri="{BB962C8B-B14F-4D97-AF65-F5344CB8AC3E}">
        <p14:creationId xmlns:p14="http://schemas.microsoft.com/office/powerpoint/2010/main" val="354353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1"/>
            <a:ext cx="8229600" cy="533400"/>
          </a:xfrm>
        </p:spPr>
        <p:txBody>
          <a:bodyPr>
            <a:normAutofit lnSpcReduction="10000"/>
          </a:bodyPr>
          <a:lstStyle/>
          <a:p>
            <a:r>
              <a:rPr lang="en-US" dirty="0"/>
              <a:t>Fill the Tank Costs</a:t>
            </a:r>
          </a:p>
          <a:p>
            <a:pPr lvl="1"/>
            <a:endParaRPr lang="en-US" dirty="0"/>
          </a:p>
          <a:p>
            <a:pPr lvl="1"/>
            <a:endParaRPr lang="en-US" dirty="0"/>
          </a:p>
          <a:p>
            <a:endParaRPr lang="en-US" dirty="0"/>
          </a:p>
        </p:txBody>
      </p:sp>
      <p:sp>
        <p:nvSpPr>
          <p:cNvPr id="5" name="Title 1"/>
          <p:cNvSpPr>
            <a:spLocks noGrp="1"/>
          </p:cNvSpPr>
          <p:nvPr>
            <p:ph type="title"/>
          </p:nvPr>
        </p:nvSpPr>
        <p:spPr>
          <a:xfrm>
            <a:off x="457200" y="457200"/>
            <a:ext cx="7848600" cy="792162"/>
          </a:xfrm>
        </p:spPr>
        <p:txBody>
          <a:bodyPr>
            <a:normAutofit/>
          </a:bodyPr>
          <a:lstStyle/>
          <a:p>
            <a:r>
              <a:rPr lang="en-US" sz="4000" dirty="0">
                <a:latin typeface="Arial" panose="020B0604020202020204" pitchFamily="34" charset="0"/>
                <a:cs typeface="Arial" panose="020B0604020202020204" pitchFamily="34" charset="0"/>
              </a:rPr>
              <a:t>THE </a:t>
            </a:r>
            <a:r>
              <a:rPr lang="en-US" sz="4000" dirty="0" err="1">
                <a:latin typeface="Arial" panose="020B0604020202020204" pitchFamily="34" charset="0"/>
                <a:cs typeface="Arial" panose="020B0604020202020204" pitchFamily="34" charset="0"/>
              </a:rPr>
              <a:t>EVSE</a:t>
            </a:r>
            <a:r>
              <a:rPr lang="en-US" sz="4000" dirty="0">
                <a:latin typeface="Arial" panose="020B0604020202020204" pitchFamily="34" charset="0"/>
                <a:cs typeface="Arial" panose="020B0604020202020204" pitchFamily="34" charset="0"/>
              </a:rPr>
              <a:t> MARKET</a:t>
            </a:r>
          </a:p>
        </p:txBody>
      </p:sp>
      <p:pic>
        <p:nvPicPr>
          <p:cNvPr id="2" name="Picture 1"/>
          <p:cNvPicPr>
            <a:picLocks noChangeAspect="1"/>
          </p:cNvPicPr>
          <p:nvPr/>
        </p:nvPicPr>
        <p:blipFill>
          <a:blip r:embed="rId2"/>
          <a:stretch>
            <a:fillRect/>
          </a:stretch>
        </p:blipFill>
        <p:spPr>
          <a:xfrm>
            <a:off x="914400" y="2057400"/>
            <a:ext cx="7476605" cy="3729826"/>
          </a:xfrm>
          <a:prstGeom prst="rect">
            <a:avLst/>
          </a:prstGeom>
        </p:spPr>
      </p:pic>
      <p:sp>
        <p:nvSpPr>
          <p:cNvPr id="4" name="Slide Number Placeholder 3"/>
          <p:cNvSpPr>
            <a:spLocks noGrp="1"/>
          </p:cNvSpPr>
          <p:nvPr>
            <p:ph type="sldNum" sz="quarter" idx="4"/>
          </p:nvPr>
        </p:nvSpPr>
        <p:spPr/>
        <p:txBody>
          <a:bodyPr/>
          <a:lstStyle/>
          <a:p>
            <a:fld id="{BA9ABCF8-B696-4AAE-AEF6-910B77DD8B89}" type="slidenum">
              <a:rPr lang="en-US" smtClean="0"/>
              <a:t>17</a:t>
            </a:fld>
            <a:endParaRPr lang="en-US"/>
          </a:p>
        </p:txBody>
      </p:sp>
    </p:spTree>
    <p:extLst>
      <p:ext uri="{BB962C8B-B14F-4D97-AF65-F5344CB8AC3E}">
        <p14:creationId xmlns:p14="http://schemas.microsoft.com/office/powerpoint/2010/main" val="1448038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J1772 AC Level 1</a:t>
            </a:r>
          </a:p>
          <a:p>
            <a:pPr lvl="1"/>
            <a:r>
              <a:rPr lang="en-US" dirty="0"/>
              <a:t>Primarily for home installation</a:t>
            </a:r>
          </a:p>
          <a:p>
            <a:pPr lvl="1"/>
            <a:r>
              <a:rPr lang="en-US" dirty="0"/>
              <a:t>120 Volts at up to 16 Amps</a:t>
            </a:r>
          </a:p>
          <a:p>
            <a:pPr lvl="1"/>
            <a:r>
              <a:rPr lang="en-US" dirty="0"/>
              <a:t>Maximum Power Delivery  ( 1.92 kW )</a:t>
            </a:r>
          </a:p>
          <a:p>
            <a:pPr lvl="1"/>
            <a:r>
              <a:rPr lang="en-US" dirty="0"/>
              <a:t>Typical time to charge</a:t>
            </a:r>
          </a:p>
          <a:p>
            <a:pPr lvl="2"/>
            <a:r>
              <a:rPr lang="en-US" dirty="0"/>
              <a:t>Pluggable Hybrid  (  3 – 5 hours,  0% to 100%)</a:t>
            </a:r>
          </a:p>
          <a:p>
            <a:pPr lvl="2"/>
            <a:r>
              <a:rPr lang="en-US" dirty="0"/>
              <a:t>EV 80 Mile Range (8 – 20 hours, 20% to 100%)</a:t>
            </a:r>
          </a:p>
          <a:p>
            <a:pPr lvl="2"/>
            <a:r>
              <a:rPr lang="en-US" dirty="0"/>
              <a:t>EV200 Mile Range ( 15 – 40 hours, 20% to 100%)</a:t>
            </a:r>
          </a:p>
          <a:p>
            <a:pPr lvl="1"/>
            <a:r>
              <a:rPr lang="en-US" dirty="0"/>
              <a:t>5.6 miles per hour of charge</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sp>
        <p:nvSpPr>
          <p:cNvPr id="2" name="Slide Number Placeholder 1"/>
          <p:cNvSpPr>
            <a:spLocks noGrp="1"/>
          </p:cNvSpPr>
          <p:nvPr>
            <p:ph type="sldNum" sz="quarter" idx="4"/>
          </p:nvPr>
        </p:nvSpPr>
        <p:spPr/>
        <p:txBody>
          <a:bodyPr/>
          <a:lstStyle/>
          <a:p>
            <a:fld id="{BA9ABCF8-B696-4AAE-AEF6-910B77DD8B89}" type="slidenum">
              <a:rPr lang="en-US" smtClean="0"/>
              <a:t>18</a:t>
            </a:fld>
            <a:endParaRPr lang="en-US"/>
          </a:p>
        </p:txBody>
      </p:sp>
    </p:spTree>
    <p:extLst>
      <p:ext uri="{BB962C8B-B14F-4D97-AF65-F5344CB8AC3E}">
        <p14:creationId xmlns:p14="http://schemas.microsoft.com/office/powerpoint/2010/main" val="168571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609600"/>
          </a:xfrm>
        </p:spPr>
        <p:txBody>
          <a:bodyPr>
            <a:normAutofit/>
          </a:bodyPr>
          <a:lstStyle/>
          <a:p>
            <a:r>
              <a:rPr lang="en-US" b="1" dirty="0"/>
              <a:t>J1772 AC Level 1 – Public Stations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976" y="2102601"/>
            <a:ext cx="5624047" cy="3894157"/>
          </a:xfrm>
          <a:prstGeom prst="rect">
            <a:avLst/>
          </a:prstGeom>
        </p:spPr>
      </p:pic>
      <p:sp>
        <p:nvSpPr>
          <p:cNvPr id="4" name="Slide Number Placeholder 3"/>
          <p:cNvSpPr>
            <a:spLocks noGrp="1"/>
          </p:cNvSpPr>
          <p:nvPr>
            <p:ph type="sldNum" sz="quarter" idx="4"/>
          </p:nvPr>
        </p:nvSpPr>
        <p:spPr/>
        <p:txBody>
          <a:bodyPr/>
          <a:lstStyle/>
          <a:p>
            <a:fld id="{BA9ABCF8-B696-4AAE-AEF6-910B77DD8B89}" type="slidenum">
              <a:rPr lang="en-US" smtClean="0"/>
              <a:t>19</a:t>
            </a:fld>
            <a:endParaRPr lang="en-US"/>
          </a:p>
        </p:txBody>
      </p:sp>
    </p:spTree>
    <p:extLst>
      <p:ext uri="{BB962C8B-B14F-4D97-AF65-F5344CB8AC3E}">
        <p14:creationId xmlns:p14="http://schemas.microsoft.com/office/powerpoint/2010/main" val="355723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5029200" cy="4525963"/>
          </a:xfrm>
        </p:spPr>
        <p:txBody>
          <a:bodyPr>
            <a:normAutofit/>
          </a:bodyPr>
          <a:lstStyle/>
          <a:p>
            <a:pPr marL="0" indent="0" algn="ctr">
              <a:buNone/>
            </a:pPr>
            <a:r>
              <a:rPr lang="en-US" sz="4400" dirty="0" smtClean="0"/>
              <a:t>Electric Vehicle Service Equipment</a:t>
            </a:r>
          </a:p>
          <a:p>
            <a:pPr marL="0" indent="0" algn="ctr">
              <a:buNone/>
            </a:pPr>
            <a:endParaRPr lang="en-US" sz="4400" dirty="0" smtClean="0"/>
          </a:p>
          <a:p>
            <a:pPr marL="0" indent="0" algn="ctr">
              <a:buNone/>
            </a:pPr>
            <a:r>
              <a:rPr lang="en-US" sz="4400" dirty="0" smtClean="0"/>
              <a:t>What is it all about?</a:t>
            </a:r>
            <a:endParaRPr lang="en-US" sz="4400" dirty="0"/>
          </a:p>
        </p:txBody>
      </p:sp>
      <p:sp>
        <p:nvSpPr>
          <p:cNvPr id="4" name="Title 1"/>
          <p:cNvSpPr>
            <a:spLocks noGrp="1"/>
          </p:cNvSpPr>
          <p:nvPr>
            <p:ph type="title"/>
          </p:nvPr>
        </p:nvSpPr>
        <p:spPr>
          <a:xfrm>
            <a:off x="457200" y="457200"/>
            <a:ext cx="8229600" cy="792162"/>
          </a:xfrm>
        </p:spPr>
        <p:txBody>
          <a:bodyPr>
            <a:normAutofit/>
          </a:bodyPr>
          <a:lstStyle/>
          <a:p>
            <a:r>
              <a:rPr lang="en-US" sz="4000" dirty="0" smtClean="0">
                <a:latin typeface="Arial" panose="020B0604020202020204" pitchFamily="34" charset="0"/>
                <a:cs typeface="Arial" panose="020B0604020202020204" pitchFamily="34" charset="0"/>
              </a:rPr>
              <a:t>EVSE</a:t>
            </a:r>
            <a:endParaRPr lang="en-US" sz="4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676400"/>
            <a:ext cx="3008956" cy="401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fld id="{BA9ABCF8-B696-4AAE-AEF6-910B77DD8B89}" type="slidenum">
              <a:rPr lang="en-US" smtClean="0"/>
              <a:t>2</a:t>
            </a:fld>
            <a:endParaRPr lang="en-US"/>
          </a:p>
        </p:txBody>
      </p:sp>
    </p:spTree>
    <p:extLst>
      <p:ext uri="{BB962C8B-B14F-4D97-AF65-F5344CB8AC3E}">
        <p14:creationId xmlns:p14="http://schemas.microsoft.com/office/powerpoint/2010/main" val="1672771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00600"/>
          </a:xfrm>
        </p:spPr>
        <p:txBody>
          <a:bodyPr>
            <a:normAutofit lnSpcReduction="10000"/>
          </a:bodyPr>
          <a:lstStyle/>
          <a:p>
            <a:r>
              <a:rPr lang="en-US" b="1" dirty="0"/>
              <a:t>J1772  AC Level 2</a:t>
            </a:r>
          </a:p>
          <a:p>
            <a:pPr lvl="1"/>
            <a:r>
              <a:rPr lang="en-US" dirty="0"/>
              <a:t>Home and Commercial Installation</a:t>
            </a:r>
          </a:p>
          <a:p>
            <a:pPr lvl="1"/>
            <a:r>
              <a:rPr lang="en-US" dirty="0"/>
              <a:t>240 Volts at up to 80 Amps (30A and 50A most common)</a:t>
            </a:r>
          </a:p>
          <a:p>
            <a:pPr lvl="2"/>
            <a:r>
              <a:rPr lang="en-US" dirty="0"/>
              <a:t>Home 30A, Commercial 30A, 50A, 75A</a:t>
            </a:r>
          </a:p>
          <a:p>
            <a:pPr lvl="1"/>
            <a:r>
              <a:rPr lang="en-US" dirty="0"/>
              <a:t>Maximum Power Delivery  ( 19.2 kW )</a:t>
            </a:r>
          </a:p>
          <a:p>
            <a:pPr lvl="1"/>
            <a:r>
              <a:rPr lang="en-US" dirty="0"/>
              <a:t>Typical time to charge </a:t>
            </a:r>
          </a:p>
          <a:p>
            <a:pPr lvl="2"/>
            <a:r>
              <a:rPr lang="en-US" dirty="0"/>
              <a:t>Pluggable Hybrid  (  0.5 – 1.5 hours,  0% to 100%)</a:t>
            </a:r>
          </a:p>
          <a:p>
            <a:pPr lvl="2"/>
            <a:r>
              <a:rPr lang="en-US" dirty="0"/>
              <a:t>EV 80 Mile Range (1.5 – 4 hours, 20% to 100%)</a:t>
            </a:r>
          </a:p>
          <a:p>
            <a:pPr lvl="2"/>
            <a:r>
              <a:rPr lang="en-US" dirty="0"/>
              <a:t>EV200 Mile Range ( 3.2 – 10 hours, 20% to 100%)</a:t>
            </a:r>
          </a:p>
          <a:p>
            <a:pPr marL="914400" lvl="2" indent="0">
              <a:buNone/>
            </a:pPr>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74418" y="2971800"/>
            <a:ext cx="712382" cy="2848147"/>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20</a:t>
            </a:fld>
            <a:endParaRPr lang="en-US"/>
          </a:p>
        </p:txBody>
      </p:sp>
    </p:spTree>
    <p:extLst>
      <p:ext uri="{BB962C8B-B14F-4D97-AF65-F5344CB8AC3E}">
        <p14:creationId xmlns:p14="http://schemas.microsoft.com/office/powerpoint/2010/main" val="295053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162800" cy="4648200"/>
          </a:xfrm>
        </p:spPr>
        <p:txBody>
          <a:bodyPr>
            <a:normAutofit/>
          </a:bodyPr>
          <a:lstStyle/>
          <a:p>
            <a:r>
              <a:rPr lang="en-US" b="1" dirty="0"/>
              <a:t>J1772 AC Level 2</a:t>
            </a:r>
          </a:p>
          <a:p>
            <a:pPr lvl="2"/>
            <a:r>
              <a:rPr lang="en-US" dirty="0"/>
              <a:t>240V at up to 80A (19.2 kW) ( 56 miles per hour of charge)</a:t>
            </a:r>
          </a:p>
          <a:p>
            <a:pPr lvl="2"/>
            <a:r>
              <a:rPr lang="en-US" dirty="0"/>
              <a:t>Most common is 32A (7.68 kW) ( 23 miles per hour of charge)</a:t>
            </a:r>
          </a:p>
          <a:p>
            <a:pPr lvl="1"/>
            <a:r>
              <a:rPr lang="en-US" dirty="0"/>
              <a:t>Over 95% of commercial EVSEs are AC Level 2</a:t>
            </a:r>
          </a:p>
          <a:p>
            <a:pPr lvl="1"/>
            <a:r>
              <a:rPr lang="en-US" dirty="0"/>
              <a:t>All current EV/PEV in US can use this type though some need adapters </a:t>
            </a:r>
          </a:p>
          <a:p>
            <a:pPr lvl="1"/>
            <a:r>
              <a:rPr lang="en-US" dirty="0"/>
              <a:t>Stations cost $3,000 - $8,000</a:t>
            </a:r>
          </a:p>
          <a:p>
            <a:pPr lvl="1"/>
            <a:endParaRPr lang="en-US" dirty="0"/>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sp>
        <p:nvSpPr>
          <p:cNvPr id="2" name="Slide Number Placeholder 1"/>
          <p:cNvSpPr>
            <a:spLocks noGrp="1"/>
          </p:cNvSpPr>
          <p:nvPr>
            <p:ph type="sldNum" sz="quarter" idx="4"/>
          </p:nvPr>
        </p:nvSpPr>
        <p:spPr/>
        <p:txBody>
          <a:bodyPr/>
          <a:lstStyle/>
          <a:p>
            <a:fld id="{BA9ABCF8-B696-4AAE-AEF6-910B77DD8B89}" type="slidenum">
              <a:rPr lang="en-US" smtClean="0"/>
              <a:t>21</a:t>
            </a:fld>
            <a:endParaRPr lang="en-US"/>
          </a:p>
        </p:txBody>
      </p:sp>
    </p:spTree>
    <p:extLst>
      <p:ext uri="{BB962C8B-B14F-4D97-AF65-F5344CB8AC3E}">
        <p14:creationId xmlns:p14="http://schemas.microsoft.com/office/powerpoint/2010/main" val="265006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162800" cy="533400"/>
          </a:xfrm>
        </p:spPr>
        <p:txBody>
          <a:bodyPr>
            <a:normAutofit lnSpcReduction="10000"/>
          </a:bodyPr>
          <a:lstStyle/>
          <a:p>
            <a:r>
              <a:rPr lang="en-US" b="1" dirty="0"/>
              <a:t>J1772 AC Level 2 - Public Stations</a:t>
            </a:r>
            <a:endParaRPr lang="en-US" dirty="0"/>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908349"/>
            <a:ext cx="6019800" cy="4111451"/>
          </a:xfrm>
          <a:prstGeom prst="rect">
            <a:avLst/>
          </a:prstGeom>
        </p:spPr>
      </p:pic>
      <p:sp>
        <p:nvSpPr>
          <p:cNvPr id="4" name="Slide Number Placeholder 3"/>
          <p:cNvSpPr>
            <a:spLocks noGrp="1"/>
          </p:cNvSpPr>
          <p:nvPr>
            <p:ph type="sldNum" sz="quarter" idx="4"/>
          </p:nvPr>
        </p:nvSpPr>
        <p:spPr/>
        <p:txBody>
          <a:bodyPr/>
          <a:lstStyle/>
          <a:p>
            <a:fld id="{BA9ABCF8-B696-4AAE-AEF6-910B77DD8B89}" type="slidenum">
              <a:rPr lang="en-US" smtClean="0"/>
              <a:t>22</a:t>
            </a:fld>
            <a:endParaRPr lang="en-US"/>
          </a:p>
        </p:txBody>
      </p:sp>
    </p:spTree>
    <p:extLst>
      <p:ext uri="{BB962C8B-B14F-4D97-AF65-F5344CB8AC3E}">
        <p14:creationId xmlns:p14="http://schemas.microsoft.com/office/powerpoint/2010/main" val="3110146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lnSpcReduction="10000"/>
          </a:bodyPr>
          <a:lstStyle/>
          <a:p>
            <a:r>
              <a:rPr lang="en-US" b="1" dirty="0"/>
              <a:t>J1772 DC Rapid Charge</a:t>
            </a:r>
          </a:p>
          <a:p>
            <a:pPr lvl="1"/>
            <a:r>
              <a:rPr lang="en-US" dirty="0"/>
              <a:t>Commercial Installation</a:t>
            </a:r>
          </a:p>
          <a:p>
            <a:pPr lvl="1"/>
            <a:r>
              <a:rPr lang="en-US" dirty="0"/>
              <a:t>200 to 600 Volts at up to 400 Amps (30A and 50A most common today)</a:t>
            </a:r>
          </a:p>
          <a:p>
            <a:pPr lvl="2"/>
            <a:r>
              <a:rPr lang="en-US" dirty="0"/>
              <a:t>Commercial 50kW, 100kW</a:t>
            </a:r>
          </a:p>
          <a:p>
            <a:pPr lvl="1"/>
            <a:r>
              <a:rPr lang="en-US" dirty="0"/>
              <a:t>Maximum Power Delivery  ( 240 kW theoretical)</a:t>
            </a:r>
          </a:p>
          <a:p>
            <a:pPr lvl="1"/>
            <a:r>
              <a:rPr lang="en-US" dirty="0"/>
              <a:t>Typical time to charge </a:t>
            </a:r>
          </a:p>
          <a:p>
            <a:pPr lvl="2"/>
            <a:r>
              <a:rPr lang="en-US" dirty="0"/>
              <a:t>EV 80 Mile Range (0.3 – 1.5 hours, 10% to 80%)</a:t>
            </a:r>
          </a:p>
          <a:p>
            <a:pPr lvl="2"/>
            <a:r>
              <a:rPr lang="en-US" dirty="0"/>
              <a:t>EV200 Mile Range ( 0.3 – 1.5 hours, 10% to 80%)</a:t>
            </a:r>
          </a:p>
          <a:p>
            <a:pPr lvl="1"/>
            <a:r>
              <a:rPr lang="en-US" dirty="0"/>
              <a:t>At 50kW you get 150 miles per hour of charge</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sp>
        <p:nvSpPr>
          <p:cNvPr id="2" name="Slide Number Placeholder 1"/>
          <p:cNvSpPr>
            <a:spLocks noGrp="1"/>
          </p:cNvSpPr>
          <p:nvPr>
            <p:ph type="sldNum" sz="quarter" idx="4"/>
          </p:nvPr>
        </p:nvSpPr>
        <p:spPr/>
        <p:txBody>
          <a:bodyPr/>
          <a:lstStyle/>
          <a:p>
            <a:fld id="{BA9ABCF8-B696-4AAE-AEF6-910B77DD8B89}" type="slidenum">
              <a:rPr lang="en-US" smtClean="0"/>
              <a:t>23</a:t>
            </a:fld>
            <a:endParaRPr lang="en-US"/>
          </a:p>
        </p:txBody>
      </p:sp>
    </p:spTree>
    <p:extLst>
      <p:ext uri="{BB962C8B-B14F-4D97-AF65-F5344CB8AC3E}">
        <p14:creationId xmlns:p14="http://schemas.microsoft.com/office/powerpoint/2010/main" val="256422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829300" cy="4343400"/>
          </a:xfrm>
        </p:spPr>
        <p:txBody>
          <a:bodyPr>
            <a:normAutofit/>
          </a:bodyPr>
          <a:lstStyle/>
          <a:p>
            <a:r>
              <a:rPr lang="en-US" b="1" dirty="0"/>
              <a:t>J1772 – 2016 for DC Level 2</a:t>
            </a:r>
          </a:p>
          <a:p>
            <a:pPr lvl="1"/>
            <a:r>
              <a:rPr lang="en-US" dirty="0"/>
              <a:t>Uses Duo Connector</a:t>
            </a:r>
          </a:p>
          <a:p>
            <a:pPr lvl="1"/>
            <a:r>
              <a:rPr lang="en-US" dirty="0"/>
              <a:t>Only one connector for AC or DC</a:t>
            </a:r>
          </a:p>
          <a:p>
            <a:pPr lvl="1"/>
            <a:r>
              <a:rPr lang="en-US" dirty="0"/>
              <a:t>Very few presently installed in US</a:t>
            </a:r>
          </a:p>
          <a:p>
            <a:pPr lvl="1"/>
            <a:r>
              <a:rPr lang="en-US" dirty="0"/>
              <a:t>Will be standard for US and European manufacturers beginning in 2018 model year.</a:t>
            </a:r>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pic>
        <p:nvPicPr>
          <p:cNvPr id="9" name="Picture 2" descr="Image: combo connector inlet - BMW website -press release of 5-3-12.jpg"/>
          <p:cNvPicPr>
            <a:picLocks noChangeAspect="1" noChangeArrowheads="1"/>
          </p:cNvPicPr>
          <p:nvPr/>
        </p:nvPicPr>
        <p:blipFill>
          <a:blip r:embed="rId2"/>
          <a:srcRect/>
          <a:stretch>
            <a:fillRect/>
          </a:stretch>
        </p:blipFill>
        <p:spPr bwMode="auto">
          <a:xfrm>
            <a:off x="6477000" y="1600200"/>
            <a:ext cx="2424165" cy="2635575"/>
          </a:xfrm>
          <a:prstGeom prst="rect">
            <a:avLst/>
          </a:prstGeom>
          <a:noFill/>
        </p:spPr>
      </p:pic>
      <p:sp>
        <p:nvSpPr>
          <p:cNvPr id="2" name="Slide Number Placeholder 1"/>
          <p:cNvSpPr>
            <a:spLocks noGrp="1"/>
          </p:cNvSpPr>
          <p:nvPr>
            <p:ph type="sldNum" sz="quarter" idx="4"/>
          </p:nvPr>
        </p:nvSpPr>
        <p:spPr/>
        <p:txBody>
          <a:bodyPr/>
          <a:lstStyle/>
          <a:p>
            <a:fld id="{BA9ABCF8-B696-4AAE-AEF6-910B77DD8B89}" type="slidenum">
              <a:rPr lang="en-US" smtClean="0"/>
              <a:t>24</a:t>
            </a:fld>
            <a:endParaRPr lang="en-US"/>
          </a:p>
        </p:txBody>
      </p:sp>
    </p:spTree>
    <p:extLst>
      <p:ext uri="{BB962C8B-B14F-4D97-AF65-F5344CB8AC3E}">
        <p14:creationId xmlns:p14="http://schemas.microsoft.com/office/powerpoint/2010/main" val="358763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6934200" cy="4648200"/>
          </a:xfrm>
        </p:spPr>
        <p:txBody>
          <a:bodyPr>
            <a:normAutofit fontScale="92500" lnSpcReduction="10000"/>
          </a:bodyPr>
          <a:lstStyle/>
          <a:p>
            <a:r>
              <a:rPr lang="en-US" b="1" dirty="0"/>
              <a:t>J1772- 2016 DC Level 2</a:t>
            </a:r>
          </a:p>
          <a:p>
            <a:pPr lvl="1"/>
            <a:r>
              <a:rPr lang="en-US" dirty="0"/>
              <a:t>Being installed at a rate of about 1 per every 100 AC Level 2</a:t>
            </a:r>
          </a:p>
          <a:p>
            <a:pPr lvl="1"/>
            <a:r>
              <a:rPr lang="en-US" dirty="0"/>
              <a:t>Driving factor – Few current vehicles can use DC Fast Charge</a:t>
            </a:r>
          </a:p>
          <a:p>
            <a:pPr lvl="2"/>
            <a:r>
              <a:rPr lang="en-US" dirty="0"/>
              <a:t>Mainly Tesla and Nissan Leaf</a:t>
            </a:r>
          </a:p>
          <a:p>
            <a:pPr lvl="2"/>
            <a:r>
              <a:rPr lang="en-US" dirty="0"/>
              <a:t>These have their own free networks</a:t>
            </a:r>
          </a:p>
          <a:p>
            <a:pPr lvl="1"/>
            <a:r>
              <a:rPr lang="en-US" dirty="0"/>
              <a:t>OVER 24 2018 models will have rapid charge capability</a:t>
            </a:r>
          </a:p>
          <a:p>
            <a:pPr lvl="1"/>
            <a:r>
              <a:rPr lang="en-US" dirty="0"/>
              <a:t>Negative – Stations cost $80,000 to $120,000</a:t>
            </a:r>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1676400"/>
            <a:ext cx="1492766" cy="3200400"/>
          </a:xfrm>
          <a:prstGeom prst="rect">
            <a:avLst/>
          </a:prstGeom>
        </p:spPr>
      </p:pic>
      <p:sp>
        <p:nvSpPr>
          <p:cNvPr id="4" name="Slide Number Placeholder 3"/>
          <p:cNvSpPr>
            <a:spLocks noGrp="1"/>
          </p:cNvSpPr>
          <p:nvPr>
            <p:ph type="sldNum" sz="quarter" idx="4"/>
          </p:nvPr>
        </p:nvSpPr>
        <p:spPr/>
        <p:txBody>
          <a:bodyPr/>
          <a:lstStyle/>
          <a:p>
            <a:fld id="{BA9ABCF8-B696-4AAE-AEF6-910B77DD8B89}" type="slidenum">
              <a:rPr lang="en-US" smtClean="0"/>
              <a:t>25</a:t>
            </a:fld>
            <a:endParaRPr lang="en-US"/>
          </a:p>
        </p:txBody>
      </p:sp>
    </p:spTree>
    <p:extLst>
      <p:ext uri="{BB962C8B-B14F-4D97-AF65-F5344CB8AC3E}">
        <p14:creationId xmlns:p14="http://schemas.microsoft.com/office/powerpoint/2010/main" val="1710333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6324600" cy="479699"/>
          </a:xfrm>
        </p:spPr>
        <p:txBody>
          <a:bodyPr>
            <a:normAutofit fontScale="92500" lnSpcReduction="20000"/>
          </a:bodyPr>
          <a:lstStyle/>
          <a:p>
            <a:r>
              <a:rPr lang="en-US" b="1" dirty="0"/>
              <a:t>J1772 DC Level 2</a:t>
            </a:r>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MULTIPLE STANDARDS IN USE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851299"/>
            <a:ext cx="7120936" cy="4153036"/>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26</a:t>
            </a:fld>
            <a:endParaRPr lang="en-US"/>
          </a:p>
        </p:txBody>
      </p:sp>
    </p:spTree>
    <p:extLst>
      <p:ext uri="{BB962C8B-B14F-4D97-AF65-F5344CB8AC3E}">
        <p14:creationId xmlns:p14="http://schemas.microsoft.com/office/powerpoint/2010/main" val="631431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err="1"/>
              <a:t>CHAdeMO</a:t>
            </a:r>
            <a:endParaRPr lang="en-US" b="1" dirty="0"/>
          </a:p>
          <a:p>
            <a:pPr lvl="1"/>
            <a:r>
              <a:rPr lang="en-US" dirty="0"/>
              <a:t>Originated in Japan but used World Wide</a:t>
            </a:r>
          </a:p>
          <a:p>
            <a:pPr lvl="1"/>
            <a:r>
              <a:rPr lang="en-US" dirty="0"/>
              <a:t>First DC Rapid Charging Standard</a:t>
            </a:r>
          </a:p>
          <a:p>
            <a:pPr lvl="1"/>
            <a:r>
              <a:rPr lang="en-US" dirty="0"/>
              <a:t>Cars which use this for DC need separate J1772 connector for AC</a:t>
            </a:r>
          </a:p>
          <a:p>
            <a:pPr lvl="1"/>
            <a:r>
              <a:rPr lang="en-US" dirty="0"/>
              <a:t>Most US stations at Nissan dealerships</a:t>
            </a:r>
          </a:p>
          <a:p>
            <a:pPr lvl="1"/>
            <a:r>
              <a:rPr lang="en-US" dirty="0"/>
              <a:t>Not clear if Japanese manufacturers will switch to new SAE J1772 DUO standard</a:t>
            </a:r>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EVSE BASICS</a:t>
            </a:r>
          </a:p>
        </p:txBody>
      </p:sp>
      <p:sp>
        <p:nvSpPr>
          <p:cNvPr id="2" name="Slide Number Placeholder 1"/>
          <p:cNvSpPr>
            <a:spLocks noGrp="1"/>
          </p:cNvSpPr>
          <p:nvPr>
            <p:ph type="sldNum" sz="quarter" idx="4"/>
          </p:nvPr>
        </p:nvSpPr>
        <p:spPr/>
        <p:txBody>
          <a:bodyPr/>
          <a:lstStyle/>
          <a:p>
            <a:fld id="{BA9ABCF8-B696-4AAE-AEF6-910B77DD8B89}" type="slidenum">
              <a:rPr lang="en-US" smtClean="0"/>
              <a:t>27</a:t>
            </a:fld>
            <a:endParaRPr lang="en-US"/>
          </a:p>
        </p:txBody>
      </p:sp>
    </p:spTree>
    <p:extLst>
      <p:ext uri="{BB962C8B-B14F-4D97-AF65-F5344CB8AC3E}">
        <p14:creationId xmlns:p14="http://schemas.microsoft.com/office/powerpoint/2010/main" val="905662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736" y="1230103"/>
            <a:ext cx="8229600" cy="685800"/>
          </a:xfrm>
        </p:spPr>
        <p:txBody>
          <a:bodyPr>
            <a:normAutofit/>
          </a:bodyPr>
          <a:lstStyle/>
          <a:p>
            <a:r>
              <a:rPr lang="en-US" b="1" dirty="0" err="1"/>
              <a:t>CHAdeMO</a:t>
            </a:r>
            <a:endParaRPr lang="en-US" b="1" dirty="0"/>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EVSE BASICS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1752600"/>
            <a:ext cx="7267237" cy="4250453"/>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28</a:t>
            </a:fld>
            <a:endParaRPr lang="en-US"/>
          </a:p>
        </p:txBody>
      </p:sp>
    </p:spTree>
    <p:extLst>
      <p:ext uri="{BB962C8B-B14F-4D97-AF65-F5344CB8AC3E}">
        <p14:creationId xmlns:p14="http://schemas.microsoft.com/office/powerpoint/2010/main" val="2194453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Tesla</a:t>
            </a:r>
          </a:p>
          <a:p>
            <a:pPr lvl="1"/>
            <a:r>
              <a:rPr lang="en-US" dirty="0"/>
              <a:t>Largest US DC Fast Charge Network</a:t>
            </a:r>
          </a:p>
          <a:p>
            <a:pPr lvl="1"/>
            <a:r>
              <a:rPr lang="en-US" dirty="0"/>
              <a:t>Exclusive to Tesla Owners</a:t>
            </a:r>
          </a:p>
          <a:p>
            <a:pPr lvl="1"/>
            <a:r>
              <a:rPr lang="en-US" dirty="0"/>
              <a:t>Today it is free, but will not be for Model 3 buyers</a:t>
            </a:r>
          </a:p>
          <a:p>
            <a:pPr lvl="1"/>
            <a:r>
              <a:rPr lang="en-US" dirty="0"/>
              <a:t>Will it fall under W&amp;M regulations???</a:t>
            </a:r>
          </a:p>
          <a:p>
            <a:pPr lvl="1"/>
            <a:r>
              <a:rPr lang="en-US" dirty="0"/>
              <a:t>Protocol and hardware are proprietary</a:t>
            </a:r>
          </a:p>
          <a:p>
            <a:pPr lvl="1"/>
            <a:r>
              <a:rPr lang="en-US" dirty="0"/>
              <a:t>Poses challenge for test equipment vendors</a:t>
            </a:r>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EVSE BASICS</a:t>
            </a:r>
          </a:p>
        </p:txBody>
      </p:sp>
      <p:sp>
        <p:nvSpPr>
          <p:cNvPr id="2" name="Slide Number Placeholder 1"/>
          <p:cNvSpPr>
            <a:spLocks noGrp="1"/>
          </p:cNvSpPr>
          <p:nvPr>
            <p:ph type="sldNum" sz="quarter" idx="4"/>
          </p:nvPr>
        </p:nvSpPr>
        <p:spPr/>
        <p:txBody>
          <a:bodyPr/>
          <a:lstStyle/>
          <a:p>
            <a:fld id="{BA9ABCF8-B696-4AAE-AEF6-910B77DD8B89}" type="slidenum">
              <a:rPr lang="en-US" smtClean="0"/>
              <a:t>29</a:t>
            </a:fld>
            <a:endParaRPr lang="en-US"/>
          </a:p>
        </p:txBody>
      </p:sp>
    </p:spTree>
    <p:extLst>
      <p:ext uri="{BB962C8B-B14F-4D97-AF65-F5344CB8AC3E}">
        <p14:creationId xmlns:p14="http://schemas.microsoft.com/office/powerpoint/2010/main" val="319503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5400" dirty="0"/>
              <a:t>EVSE Basics</a:t>
            </a:r>
          </a:p>
          <a:p>
            <a:r>
              <a:rPr lang="en-US" sz="5400" dirty="0"/>
              <a:t>HB 44 Requirements</a:t>
            </a:r>
          </a:p>
          <a:p>
            <a:r>
              <a:rPr lang="en-US" sz="5400" dirty="0"/>
              <a:t>Real World Testing </a:t>
            </a:r>
          </a:p>
        </p:txBody>
      </p:sp>
      <p:sp>
        <p:nvSpPr>
          <p:cNvPr id="4"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INTRODUCTION</a:t>
            </a:r>
          </a:p>
        </p:txBody>
      </p:sp>
      <p:sp>
        <p:nvSpPr>
          <p:cNvPr id="3" name="Slide Number Placeholder 2"/>
          <p:cNvSpPr>
            <a:spLocks noGrp="1"/>
          </p:cNvSpPr>
          <p:nvPr>
            <p:ph type="sldNum" sz="quarter" idx="4"/>
          </p:nvPr>
        </p:nvSpPr>
        <p:spPr/>
        <p:txBody>
          <a:bodyPr/>
          <a:lstStyle/>
          <a:p>
            <a:fld id="{BA9ABCF8-B696-4AAE-AEF6-910B77DD8B89}" type="slidenum">
              <a:rPr lang="en-US" smtClean="0"/>
              <a:t>3</a:t>
            </a:fld>
            <a:endParaRPr lang="en-US"/>
          </a:p>
        </p:txBody>
      </p:sp>
    </p:spTree>
    <p:extLst>
      <p:ext uri="{BB962C8B-B14F-4D97-AF65-F5344CB8AC3E}">
        <p14:creationId xmlns:p14="http://schemas.microsoft.com/office/powerpoint/2010/main" val="847262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609600"/>
          </a:xfrm>
        </p:spPr>
        <p:txBody>
          <a:bodyPr>
            <a:normAutofit/>
          </a:bodyPr>
          <a:lstStyle/>
          <a:p>
            <a:r>
              <a:rPr lang="en-US" b="1" dirty="0"/>
              <a:t>Tesla</a:t>
            </a:r>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EVSE BASICS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085016"/>
            <a:ext cx="7270110" cy="3833192"/>
          </a:xfrm>
          <a:prstGeom prst="rect">
            <a:avLst/>
          </a:prstGeom>
        </p:spPr>
      </p:pic>
      <p:sp>
        <p:nvSpPr>
          <p:cNvPr id="4" name="Slide Number Placeholder 3"/>
          <p:cNvSpPr>
            <a:spLocks noGrp="1"/>
          </p:cNvSpPr>
          <p:nvPr>
            <p:ph type="sldNum" sz="quarter" idx="4"/>
          </p:nvPr>
        </p:nvSpPr>
        <p:spPr/>
        <p:txBody>
          <a:bodyPr/>
          <a:lstStyle/>
          <a:p>
            <a:fld id="{BA9ABCF8-B696-4AAE-AEF6-910B77DD8B89}" type="slidenum">
              <a:rPr lang="en-US" smtClean="0"/>
              <a:t>30</a:t>
            </a:fld>
            <a:endParaRPr lang="en-US"/>
          </a:p>
        </p:txBody>
      </p:sp>
    </p:spTree>
    <p:extLst>
      <p:ext uri="{BB962C8B-B14F-4D97-AF65-F5344CB8AC3E}">
        <p14:creationId xmlns:p14="http://schemas.microsoft.com/office/powerpoint/2010/main" val="406709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10000"/>
          </a:bodyPr>
          <a:lstStyle/>
          <a:p>
            <a:r>
              <a:rPr lang="en-US" b="1" dirty="0" err="1"/>
              <a:t>Aerovironment</a:t>
            </a:r>
            <a:r>
              <a:rPr lang="en-US" b="1" dirty="0"/>
              <a:t> (AV)</a:t>
            </a:r>
          </a:p>
          <a:p>
            <a:r>
              <a:rPr lang="en-US" b="1" dirty="0"/>
              <a:t>BLINK</a:t>
            </a:r>
          </a:p>
          <a:p>
            <a:r>
              <a:rPr lang="en-US" b="1" dirty="0" err="1"/>
              <a:t>ChargePoint</a:t>
            </a:r>
            <a:endParaRPr lang="en-US" b="1" dirty="0"/>
          </a:p>
          <a:p>
            <a:r>
              <a:rPr lang="en-US" b="1" dirty="0"/>
              <a:t>The Electric Circuit</a:t>
            </a:r>
          </a:p>
          <a:p>
            <a:r>
              <a:rPr lang="en-US" b="1" dirty="0"/>
              <a:t>EVGO</a:t>
            </a:r>
          </a:p>
          <a:p>
            <a:r>
              <a:rPr lang="en-US" b="1" dirty="0"/>
              <a:t>GE </a:t>
            </a:r>
            <a:r>
              <a:rPr lang="en-US" b="1" dirty="0" err="1"/>
              <a:t>Wattstations</a:t>
            </a:r>
            <a:endParaRPr lang="en-US" b="1" dirty="0"/>
          </a:p>
          <a:p>
            <a:r>
              <a:rPr lang="en-US" b="1" dirty="0" err="1"/>
              <a:t>GreenLots</a:t>
            </a:r>
            <a:endParaRPr lang="en-US" b="1" dirty="0"/>
          </a:p>
          <a:p>
            <a:r>
              <a:rPr lang="en-US" b="1" dirty="0" err="1"/>
              <a:t>SEMAConnect</a:t>
            </a:r>
            <a:endParaRPr lang="en-US" b="1" dirty="0"/>
          </a:p>
          <a:p>
            <a:r>
              <a:rPr lang="en-US" b="1" dirty="0"/>
              <a:t>Tesla</a:t>
            </a:r>
          </a:p>
        </p:txBody>
      </p:sp>
      <p:sp>
        <p:nvSpPr>
          <p:cNvPr id="5" name="Title 1"/>
          <p:cNvSpPr>
            <a:spLocks noGrp="1"/>
          </p:cNvSpPr>
          <p:nvPr>
            <p:ph type="title"/>
          </p:nvPr>
        </p:nvSpPr>
        <p:spPr>
          <a:xfrm>
            <a:off x="457200" y="457200"/>
            <a:ext cx="8229600" cy="792162"/>
          </a:xfrm>
        </p:spPr>
        <p:txBody>
          <a:bodyPr>
            <a:normAutofit/>
          </a:bodyPr>
          <a:lstStyle/>
          <a:p>
            <a:pPr algn="l"/>
            <a:r>
              <a:rPr lang="en-US" sz="4000" dirty="0">
                <a:latin typeface="Arial" panose="020B0604020202020204" pitchFamily="34" charset="0"/>
                <a:cs typeface="Arial" panose="020B0604020202020204" pitchFamily="34" charset="0"/>
              </a:rPr>
              <a:t>MAJOR CHARGING NETWORKS</a:t>
            </a:r>
          </a:p>
        </p:txBody>
      </p:sp>
      <p:sp>
        <p:nvSpPr>
          <p:cNvPr id="2" name="Slide Number Placeholder 1"/>
          <p:cNvSpPr>
            <a:spLocks noGrp="1"/>
          </p:cNvSpPr>
          <p:nvPr>
            <p:ph type="sldNum" sz="quarter" idx="4"/>
          </p:nvPr>
        </p:nvSpPr>
        <p:spPr/>
        <p:txBody>
          <a:bodyPr/>
          <a:lstStyle/>
          <a:p>
            <a:fld id="{BA9ABCF8-B696-4AAE-AEF6-910B77DD8B89}" type="slidenum">
              <a:rPr lang="en-US" smtClean="0"/>
              <a:t>31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09800"/>
            <a:ext cx="3914503"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721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85000" lnSpcReduction="20000"/>
          </a:bodyPr>
          <a:lstStyle/>
          <a:p>
            <a:r>
              <a:rPr lang="en-US" b="1" dirty="0"/>
              <a:t>U.S. National Work Group - Electric Vehicle Fueling and </a:t>
            </a:r>
            <a:r>
              <a:rPr lang="en-US" b="1" dirty="0" err="1"/>
              <a:t>Submetering</a:t>
            </a:r>
            <a:endParaRPr lang="en-US" dirty="0"/>
          </a:p>
          <a:p>
            <a:pPr lvl="1"/>
            <a:r>
              <a:rPr lang="en-US" dirty="0"/>
              <a:t>Formed two years ago to develop HB44 standards for EVSE and </a:t>
            </a:r>
            <a:r>
              <a:rPr lang="en-US" dirty="0" err="1"/>
              <a:t>submetering</a:t>
            </a:r>
            <a:r>
              <a:rPr lang="en-US" dirty="0"/>
              <a:t> applications</a:t>
            </a:r>
          </a:p>
          <a:p>
            <a:pPr lvl="1"/>
            <a:r>
              <a:rPr lang="en-US" dirty="0"/>
              <a:t>Phase 1:  EVSE Standard – Initial work completed July 2015</a:t>
            </a:r>
          </a:p>
          <a:p>
            <a:r>
              <a:rPr lang="en-US" b="1" dirty="0"/>
              <a:t>New Provisional Standard Approved in July 2015 Effective Jan 1, 2016</a:t>
            </a:r>
          </a:p>
          <a:p>
            <a:pPr lvl="1"/>
            <a:r>
              <a:rPr lang="en-US" dirty="0"/>
              <a:t>HB44 Section 1.10 General Code</a:t>
            </a:r>
          </a:p>
          <a:p>
            <a:pPr lvl="2"/>
            <a:r>
              <a:rPr lang="en-US" dirty="0"/>
              <a:t>Several changes relevant to EVSE</a:t>
            </a:r>
          </a:p>
          <a:p>
            <a:pPr lvl="1"/>
            <a:r>
              <a:rPr lang="en-US" dirty="0"/>
              <a:t>HB44 Section 3.4 – Electric Vehicle Fueling Systems – Tentative Code</a:t>
            </a:r>
          </a:p>
          <a:p>
            <a:pPr lvl="1"/>
            <a:r>
              <a:rPr lang="en-US" dirty="0"/>
              <a:t>HB44 Section 5.5 – Timing Devices</a:t>
            </a:r>
          </a:p>
          <a:p>
            <a:pPr lvl="2"/>
            <a:r>
              <a:rPr lang="en-US" dirty="0"/>
              <a:t>Several changes relevant to EVSE</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REGULATORY BACKGROUND</a:t>
            </a:r>
          </a:p>
        </p:txBody>
      </p:sp>
      <p:sp>
        <p:nvSpPr>
          <p:cNvPr id="2" name="Slide Number Placeholder 1"/>
          <p:cNvSpPr>
            <a:spLocks noGrp="1"/>
          </p:cNvSpPr>
          <p:nvPr>
            <p:ph type="sldNum" sz="quarter" idx="4"/>
          </p:nvPr>
        </p:nvSpPr>
        <p:spPr/>
        <p:txBody>
          <a:bodyPr/>
          <a:lstStyle/>
          <a:p>
            <a:fld id="{BA9ABCF8-B696-4AAE-AEF6-910B77DD8B89}" type="slidenum">
              <a:rPr lang="en-US" smtClean="0"/>
              <a:t>32</a:t>
            </a:fld>
            <a:endParaRPr lang="en-US"/>
          </a:p>
        </p:txBody>
      </p:sp>
    </p:spTree>
    <p:extLst>
      <p:ext uri="{BB962C8B-B14F-4D97-AF65-F5344CB8AC3E}">
        <p14:creationId xmlns:p14="http://schemas.microsoft.com/office/powerpoint/2010/main" val="1027240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3505200"/>
          </a:xfrm>
        </p:spPr>
        <p:txBody>
          <a:bodyPr>
            <a:normAutofit/>
          </a:bodyPr>
          <a:lstStyle/>
          <a:p>
            <a:r>
              <a:rPr lang="en-US" b="1" dirty="0"/>
              <a:t>Additional New Standards in Process</a:t>
            </a:r>
          </a:p>
          <a:p>
            <a:pPr lvl="1"/>
            <a:r>
              <a:rPr lang="en-US" dirty="0" err="1"/>
              <a:t>NIST</a:t>
            </a:r>
            <a:r>
              <a:rPr lang="en-US" dirty="0"/>
              <a:t> Handbook 130  Examination Procedure for Retail Electric Vehicle Fueling Systems</a:t>
            </a:r>
          </a:p>
          <a:p>
            <a:pPr lvl="2"/>
            <a:r>
              <a:rPr lang="en-US" dirty="0"/>
              <a:t>This procedure is currently in development</a:t>
            </a:r>
          </a:p>
          <a:p>
            <a:pPr lvl="2"/>
            <a:r>
              <a:rPr lang="en-US" dirty="0"/>
              <a:t>A draft version is available from Juana Williams at NIST</a:t>
            </a:r>
          </a:p>
          <a:p>
            <a:pPr lvl="1"/>
            <a:r>
              <a:rPr lang="en-US" dirty="0"/>
              <a:t>NTEP PB14 Working Group</a:t>
            </a:r>
          </a:p>
          <a:p>
            <a:pPr lvl="2"/>
            <a:r>
              <a:rPr lang="en-US" dirty="0"/>
              <a:t>Establishing type test checklist</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REGULATORY BACKGROUND</a:t>
            </a:r>
          </a:p>
        </p:txBody>
      </p:sp>
      <p:pic>
        <p:nvPicPr>
          <p:cNvPr id="6" name="Picture 5">
            <a:extLst>
              <a:ext uri="{FF2B5EF4-FFF2-40B4-BE49-F238E27FC236}">
                <a16:creationId xmlns:a16="http://schemas.microsoft.com/office/drawing/2014/main" xmlns="" id="{987D5696-5A4E-4BE5-8DCF-4E16F39B69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3886200"/>
            <a:ext cx="2439370" cy="2133600"/>
          </a:xfrm>
          <a:prstGeom prst="rect">
            <a:avLst/>
          </a:prstGeom>
        </p:spPr>
      </p:pic>
      <p:sp>
        <p:nvSpPr>
          <p:cNvPr id="7" name="TextBox 6">
            <a:extLst>
              <a:ext uri="{FF2B5EF4-FFF2-40B4-BE49-F238E27FC236}">
                <a16:creationId xmlns:a16="http://schemas.microsoft.com/office/drawing/2014/main" xmlns="" id="{A300FC93-D876-44CB-A4F7-4641693775E7}"/>
              </a:ext>
            </a:extLst>
          </p:cNvPr>
          <p:cNvSpPr txBox="1"/>
          <p:nvPr/>
        </p:nvSpPr>
        <p:spPr>
          <a:xfrm>
            <a:off x="1066800" y="5181600"/>
            <a:ext cx="4876800" cy="646331"/>
          </a:xfrm>
          <a:prstGeom prst="rect">
            <a:avLst/>
          </a:prstGeom>
          <a:noFill/>
        </p:spPr>
        <p:txBody>
          <a:bodyPr wrap="square" rtlCol="0">
            <a:spAutoFit/>
          </a:bodyPr>
          <a:lstStyle/>
          <a:p>
            <a:r>
              <a:rPr lang="en-US" dirty="0">
                <a:solidFill>
                  <a:srgbClr val="FF0000"/>
                </a:solidFill>
              </a:rPr>
              <a:t>TESCO wins contract to build Primary Reference Standards and Type Test System for US NTEP Lab.</a:t>
            </a:r>
          </a:p>
        </p:txBody>
      </p:sp>
      <p:sp>
        <p:nvSpPr>
          <p:cNvPr id="2" name="Slide Number Placeholder 1"/>
          <p:cNvSpPr>
            <a:spLocks noGrp="1"/>
          </p:cNvSpPr>
          <p:nvPr>
            <p:ph type="sldNum" sz="quarter" idx="4"/>
          </p:nvPr>
        </p:nvSpPr>
        <p:spPr/>
        <p:txBody>
          <a:bodyPr/>
          <a:lstStyle/>
          <a:p>
            <a:fld id="{BA9ABCF8-B696-4AAE-AEF6-910B77DD8B89}"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A.1.	General.</a:t>
            </a:r>
            <a:r>
              <a:rPr lang="en-US" dirty="0"/>
              <a:t> – This code applies to devices, accessories, and systems used for the measurement of electricity dispensed in vehicle fuel applications wherein a quantity determination or statement of measure is used wholly or partially as a basis for sale or upon which a charge for service is based.</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Exceptions-This code does not apply to:</a:t>
            </a:r>
          </a:p>
          <a:p>
            <a:pPr lvl="1"/>
            <a:r>
              <a:rPr lang="en-US" sz="2400" dirty="0"/>
              <a:t>The use of any measure or measuring device owned, maintained, and used by a public utility or municipality only in connection with measuring electricity subject to the authority having jurisdiction such as the Public Utilities Commission.</a:t>
            </a:r>
          </a:p>
          <a:p>
            <a:pPr lvl="1"/>
            <a:r>
              <a:rPr lang="en-US" sz="2400" dirty="0"/>
              <a:t>Electric Vehicle Supply </a:t>
            </a:r>
            <a:r>
              <a:rPr lang="en-US" sz="2400" dirty="0" err="1"/>
              <a:t>Equipmentused</a:t>
            </a:r>
            <a:r>
              <a:rPr lang="en-US" sz="2400" dirty="0"/>
              <a:t> solely for dispensing electrical energy in connection with operations in which the amount dispensed does not affect customer charges or compensation.</a:t>
            </a:r>
          </a:p>
          <a:p>
            <a:pPr lvl="1"/>
            <a:r>
              <a:rPr lang="en-US" sz="2400" dirty="0"/>
              <a:t>The wholesale delivery of electricity.</a:t>
            </a:r>
          </a:p>
        </p:txBody>
      </p:sp>
      <p:sp>
        <p:nvSpPr>
          <p:cNvPr id="7" name="Title 1">
            <a:extLst>
              <a:ext uri="{FF2B5EF4-FFF2-40B4-BE49-F238E27FC236}">
                <a16:creationId xmlns:a16="http://schemas.microsoft.com/office/drawing/2014/main" xmlns="" id="{E05F1650-542B-40F2-909A-82718A22BDE7}"/>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35</a:t>
            </a:fld>
            <a:endParaRPr lang="en-US"/>
          </a:p>
        </p:txBody>
      </p:sp>
    </p:spTree>
    <p:extLst>
      <p:ext uri="{BB962C8B-B14F-4D97-AF65-F5344CB8AC3E}">
        <p14:creationId xmlns:p14="http://schemas.microsoft.com/office/powerpoint/2010/main" val="2113840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Use Cases – </a:t>
            </a:r>
            <a:r>
              <a:rPr lang="en-US" b="1" dirty="0">
                <a:solidFill>
                  <a:srgbClr val="C00000"/>
                </a:solidFill>
              </a:rPr>
              <a:t>NOT COVERED</a:t>
            </a:r>
          </a:p>
          <a:p>
            <a:pPr lvl="1"/>
            <a:r>
              <a:rPr lang="en-US" sz="2400" dirty="0"/>
              <a:t>A store provides a free EVSE in its parking lot</a:t>
            </a:r>
          </a:p>
          <a:p>
            <a:pPr lvl="1"/>
            <a:r>
              <a:rPr lang="en-US" sz="2400" dirty="0"/>
              <a:t>A paid parking lot provides EVSEs for which there is no charge based on the amount of energy delivered</a:t>
            </a:r>
          </a:p>
          <a:p>
            <a:pPr lvl="1"/>
            <a:r>
              <a:rPr lang="en-US" sz="2400" dirty="0"/>
              <a:t>Tesla provides free charging services for owners</a:t>
            </a:r>
          </a:p>
          <a:p>
            <a:pPr lvl="1"/>
            <a:r>
              <a:rPr lang="en-US" sz="2400" dirty="0"/>
              <a:t>An organization charges a monthly fee for unlimited use of its network of EVSEs.</a:t>
            </a:r>
          </a:p>
          <a:p>
            <a:pPr lvl="1"/>
            <a:endParaRPr lang="en-US" b="1" dirty="0"/>
          </a:p>
        </p:txBody>
      </p:sp>
      <p:sp>
        <p:nvSpPr>
          <p:cNvPr id="7" name="Title 1">
            <a:extLst>
              <a:ext uri="{FF2B5EF4-FFF2-40B4-BE49-F238E27FC236}">
                <a16:creationId xmlns:a16="http://schemas.microsoft.com/office/drawing/2014/main" xmlns="" id="{02295492-8CDD-4690-9ED7-6C70AFCB5762}"/>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Use Cases –</a:t>
            </a:r>
            <a:r>
              <a:rPr lang="en-US" b="1" dirty="0">
                <a:solidFill>
                  <a:srgbClr val="C00000"/>
                </a:solidFill>
              </a:rPr>
              <a:t>COVERED</a:t>
            </a:r>
          </a:p>
          <a:p>
            <a:pPr lvl="1"/>
            <a:r>
              <a:rPr lang="en-US" dirty="0"/>
              <a:t>ANY transaction which is based on the amount of energy delivered</a:t>
            </a:r>
          </a:p>
          <a:p>
            <a:pPr lvl="1"/>
            <a:r>
              <a:rPr lang="en-US" dirty="0"/>
              <a:t>Examples</a:t>
            </a:r>
          </a:p>
          <a:p>
            <a:pPr lvl="2"/>
            <a:r>
              <a:rPr lang="en-US" dirty="0"/>
              <a:t>An network of charge stations charges a monthly fee to belong AND a fee based on the amount of energy used</a:t>
            </a:r>
          </a:p>
          <a:p>
            <a:pPr lvl="2"/>
            <a:r>
              <a:rPr lang="en-US" dirty="0"/>
              <a:t>A EVSE charges for the amount of energy delivered</a:t>
            </a:r>
          </a:p>
          <a:p>
            <a:pPr lvl="2"/>
            <a:r>
              <a:rPr lang="en-US" dirty="0"/>
              <a:t>A parking lot charges for parking and EVSEs located in it also charge for the amount of energy delivered if used</a:t>
            </a:r>
          </a:p>
        </p:txBody>
      </p:sp>
      <p:sp>
        <p:nvSpPr>
          <p:cNvPr id="7" name="Title 1">
            <a:extLst>
              <a:ext uri="{FF2B5EF4-FFF2-40B4-BE49-F238E27FC236}">
                <a16:creationId xmlns:a16="http://schemas.microsoft.com/office/drawing/2014/main" xmlns="" id="{D98505CD-ACEB-4D21-BE2B-1F425C02DE1B}"/>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20000"/>
          </a:bodyPr>
          <a:lstStyle/>
          <a:p>
            <a:pPr marL="0" indent="0">
              <a:buNone/>
            </a:pPr>
            <a:r>
              <a:rPr lang="en-US" b="1" dirty="0"/>
              <a:t>S.1.1.	Electric Vehicle Supply Equipment (EVSE).</a:t>
            </a:r>
            <a:r>
              <a:rPr lang="en-US" dirty="0"/>
              <a:t> – An EVSE used to charge electric vehicles shall be of the computing type and shall indicate the electrical energy, the unit price, and the total price of each transaction.  </a:t>
            </a:r>
          </a:p>
          <a:p>
            <a:pPr lvl="1"/>
            <a:r>
              <a:rPr lang="en-US" dirty="0"/>
              <a:t>EVSEs capable of applying multiple unit prices over the course of a single transaction shall also be capable of indicating the start and stop time, the total quantity of energy delivered, the unit price, and the total price for the quantity of energy delivered during each discrete phase corresponding to one of the multiple unit prices.</a:t>
            </a:r>
          </a:p>
          <a:p>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38</a:t>
            </a:fld>
            <a:endParaRPr lang="en-US"/>
          </a:p>
        </p:txBody>
      </p:sp>
    </p:spTree>
    <p:extLst>
      <p:ext uri="{BB962C8B-B14F-4D97-AF65-F5344CB8AC3E}">
        <p14:creationId xmlns:p14="http://schemas.microsoft.com/office/powerpoint/2010/main" val="4129881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pPr lvl="1"/>
            <a:r>
              <a:rPr lang="en-US" dirty="0"/>
              <a:t>EVSEs capable of applying additional fees for time-based and other services shall also be capable of indicating the total time measured; the unit price(s) for the additional time based service(s); the total computed price(s) for the time measured; and the total transaction price, including the total price for the energy and all additional fees.</a:t>
            </a:r>
          </a:p>
          <a:p>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39</a:t>
            </a:fld>
            <a:endParaRPr lang="en-US"/>
          </a:p>
        </p:txBody>
      </p:sp>
    </p:spTree>
    <p:extLst>
      <p:ext uri="{BB962C8B-B14F-4D97-AF65-F5344CB8AC3E}">
        <p14:creationId xmlns:p14="http://schemas.microsoft.com/office/powerpoint/2010/main" val="1687777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a:xfrm>
            <a:off x="457200" y="1600200"/>
            <a:ext cx="4876800" cy="4525963"/>
          </a:xfrm>
        </p:spPr>
        <p:txBody>
          <a:bodyPr/>
          <a:lstStyle/>
          <a:p>
            <a:r>
              <a:rPr lang="en-US" dirty="0"/>
              <a:t>Basic Statistics</a:t>
            </a:r>
          </a:p>
          <a:p>
            <a:pPr lvl="1"/>
            <a:r>
              <a:rPr lang="en-US" dirty="0"/>
              <a:t>30,221 Commercial Charging Spots</a:t>
            </a:r>
          </a:p>
          <a:p>
            <a:pPr lvl="1"/>
            <a:r>
              <a:rPr lang="en-US" dirty="0"/>
              <a:t>371 Non-Tesla DC Rapid Charge Locations</a:t>
            </a:r>
          </a:p>
          <a:p>
            <a:pPr lvl="1"/>
            <a:r>
              <a:rPr lang="en-US" dirty="0"/>
              <a:t>4,359 Tesla </a:t>
            </a:r>
            <a:r>
              <a:rPr lang="en-US" dirty="0" err="1"/>
              <a:t>SuperChargers</a:t>
            </a:r>
            <a:r>
              <a:rPr lang="en-US" dirty="0"/>
              <a:t> at 705 Locations</a:t>
            </a:r>
          </a:p>
          <a:p>
            <a:pPr lvl="1"/>
            <a:r>
              <a:rPr lang="en-US" dirty="0"/>
              <a:t>&gt;500,000 pluggable electric vehicles in US</a:t>
            </a:r>
          </a:p>
        </p:txBody>
      </p:sp>
      <p:sp>
        <p:nvSpPr>
          <p:cNvPr id="2" name="Slide Number Placeholder 1"/>
          <p:cNvSpPr>
            <a:spLocks noGrp="1"/>
          </p:cNvSpPr>
          <p:nvPr>
            <p:ph type="sldNum" sz="quarter" idx="4"/>
          </p:nvPr>
        </p:nvSpPr>
        <p:spPr/>
        <p:txBody>
          <a:bodyPr/>
          <a:lstStyle/>
          <a:p>
            <a:fld id="{BA9ABCF8-B696-4AAE-AEF6-910B77DD8B89}" type="slidenum">
              <a:rPr lang="en-US" smtClean="0"/>
              <a:t>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76400"/>
            <a:ext cx="3023867" cy="227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173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85000" lnSpcReduction="20000"/>
          </a:bodyPr>
          <a:lstStyle/>
          <a:p>
            <a:r>
              <a:rPr lang="en-US" dirty="0"/>
              <a:t>An EVSE used to charge electric vehicles shall include an indicating element that accumulates continuously and displays, for a minimum of 15 seconds at the activation by the user and at the start and end of the transaction, the correct measurement results relative to quantity and total price.</a:t>
            </a:r>
            <a:r>
              <a:rPr lang="en-US" dirty="0">
                <a:solidFill>
                  <a:srgbClr val="FF0000"/>
                </a:solidFill>
              </a:rPr>
              <a:t>  Indications shall be clear, definite, accurate, and easily read under normal conditions of operation of the device. </a:t>
            </a:r>
            <a:r>
              <a:rPr lang="en-US" dirty="0"/>
              <a:t> All indications and representations of electricity sold shall be clearly identified and separate from other time-based fees indicated by an EVSE that is used for both the sale of electricity as vehicle fuel and the sale of other separate time-based services (e.g., vehicle parking). </a:t>
            </a:r>
          </a:p>
        </p:txBody>
      </p:sp>
      <p:sp>
        <p:nvSpPr>
          <p:cNvPr id="5" name="Title 1"/>
          <p:cNvSpPr>
            <a:spLocks noGrp="1"/>
          </p:cNvSpPr>
          <p:nvPr>
            <p:ph type="title"/>
          </p:nvPr>
        </p:nvSpPr>
        <p:spPr>
          <a:xfrm>
            <a:off x="457200" y="457200"/>
            <a:ext cx="8229600" cy="792162"/>
          </a:xfrm>
        </p:spPr>
        <p:txBody>
          <a:bodyPr>
            <a:normAutofit/>
          </a:bodyPr>
          <a:lstStyle/>
          <a:p>
            <a:r>
              <a:rPr lang="en-US" sz="4000" dirty="0" smtClean="0">
                <a:latin typeface="Arial" panose="020B0604020202020204" pitchFamily="34" charset="0"/>
                <a:cs typeface="Arial" panose="020B0604020202020204" pitchFamily="34" charset="0"/>
              </a:rPr>
              <a:t>HB44 - REQUIREMENTS</a:t>
            </a:r>
            <a:endParaRPr lang="en-US" sz="4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BA9ABCF8-B696-4AAE-AEF6-910B77DD8B89}" type="slidenum">
              <a:rPr lang="en-US" smtClean="0"/>
              <a:t>40</a:t>
            </a:fld>
            <a:endParaRPr lang="en-US"/>
          </a:p>
        </p:txBody>
      </p:sp>
    </p:spTree>
    <p:extLst>
      <p:ext uri="{BB962C8B-B14F-4D97-AF65-F5344CB8AC3E}">
        <p14:creationId xmlns:p14="http://schemas.microsoft.com/office/powerpoint/2010/main" val="3604959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10000"/>
          </a:bodyPr>
          <a:lstStyle/>
          <a:p>
            <a:r>
              <a:rPr lang="en-US" b="1" dirty="0"/>
              <a:t>EVSE Value of Smallest Unit. </a:t>
            </a:r>
            <a:r>
              <a:rPr lang="en-US" dirty="0"/>
              <a:t>– The value of the smallest unit of indicated delivery by an EVSE, and recorded delivery, if the EVSE is equipped to record, shall be 0.005 MJ or </a:t>
            </a:r>
            <a:r>
              <a:rPr lang="en-US" dirty="0">
                <a:solidFill>
                  <a:srgbClr val="FF0000"/>
                </a:solidFill>
              </a:rPr>
              <a:t>0.001 kWh</a:t>
            </a:r>
            <a:r>
              <a:rPr lang="en-US" dirty="0"/>
              <a:t>.</a:t>
            </a:r>
          </a:p>
          <a:p>
            <a:r>
              <a:rPr lang="en-US" dirty="0"/>
              <a:t> </a:t>
            </a:r>
            <a:r>
              <a:rPr lang="en-US" b="1" dirty="0"/>
              <a:t>Equipment Capacity and Type of Voltage.</a:t>
            </a:r>
            <a:r>
              <a:rPr lang="en-US" dirty="0"/>
              <a:t> – An EVSE shall be able to conspicuously indicate on each face the maximum rate of energy transfer (i.e., maximum power) type of current associated with each unit price offered (e.g., 7 kW AC, 25 kW DC, etc.).</a:t>
            </a:r>
          </a:p>
          <a:p>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41</a:t>
            </a:fld>
            <a:endParaRPr lang="en-US"/>
          </a:p>
        </p:txBody>
      </p:sp>
    </p:spTree>
    <p:extLst>
      <p:ext uri="{BB962C8B-B14F-4D97-AF65-F5344CB8AC3E}">
        <p14:creationId xmlns:p14="http://schemas.microsoft.com/office/powerpoint/2010/main" val="336289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Money-Value Divisions Digital.</a:t>
            </a:r>
            <a:r>
              <a:rPr lang="en-US" dirty="0"/>
              <a:t> – An EVSE with digital indications shall comply with the requirements of paragraph G-S.5.5. Money-Values, Mathematical Agreement, and the total price computation shall be based on quantities not exceeding 0.5 MJ or 0.1 kWh.</a:t>
            </a:r>
          </a:p>
          <a:p>
            <a:pPr marL="0" indent="0">
              <a:buNone/>
            </a:pPr>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42</a:t>
            </a:fld>
            <a:endParaRPr lang="en-US"/>
          </a:p>
        </p:txBody>
      </p:sp>
    </p:spTree>
    <p:extLst>
      <p:ext uri="{BB962C8B-B14F-4D97-AF65-F5344CB8AC3E}">
        <p14:creationId xmlns:p14="http://schemas.microsoft.com/office/powerpoint/2010/main" val="11557546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10000"/>
          </a:bodyPr>
          <a:lstStyle/>
          <a:p>
            <a:pPr lvl="0"/>
            <a:r>
              <a:rPr lang="en-US" dirty="0"/>
              <a:t>EVSE data accumulated and indicated shall be unalterable and accessible.</a:t>
            </a:r>
          </a:p>
          <a:p>
            <a:pPr lvl="0"/>
            <a:r>
              <a:rPr lang="en-US" dirty="0"/>
              <a:t>Values indicated or stored in memory shall not be affected by electrical, mechanical or temperature variations, radio-frequency interference, power failure, or any other environmental influences to the extent that accuracy is impaired. Memory and/or display shall be recallable for a minimum of three years.  A replaceable battery shall not be used for this purpose.</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43</a:t>
            </a:fld>
            <a:endParaRPr lang="en-US"/>
          </a:p>
        </p:txBody>
      </p:sp>
    </p:spTree>
    <p:extLst>
      <p:ext uri="{BB962C8B-B14F-4D97-AF65-F5344CB8AC3E}">
        <p14:creationId xmlns:p14="http://schemas.microsoft.com/office/powerpoint/2010/main" val="140625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Temperature Range for System Components.</a:t>
            </a:r>
            <a:r>
              <a:rPr lang="en-US" dirty="0"/>
              <a:t> </a:t>
            </a:r>
            <a:r>
              <a:rPr lang="en-US" sz="2800" dirty="0"/>
              <a:t>– EVSEs shall be accurate and correct over the temperature range of – 40 °C to + 85 °C (− 40 °F to 185 °F).  If the system or any measuring system components are not capable of meeting these requirements, the temperature range over which the system is capable shall be stated on the NTEP CC, marked on the EVSE, and installations shall be limited to the narrower temperature limits.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44</a:t>
            </a:fld>
            <a:endParaRPr lang="en-US"/>
          </a:p>
        </p:txBody>
      </p:sp>
    </p:spTree>
    <p:extLst>
      <p:ext uri="{BB962C8B-B14F-4D97-AF65-F5344CB8AC3E}">
        <p14:creationId xmlns:p14="http://schemas.microsoft.com/office/powerpoint/2010/main" val="1044722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lnSpcReduction="10000"/>
          </a:bodyPr>
          <a:lstStyle/>
          <a:p>
            <a:r>
              <a:rPr lang="en-US" b="1" dirty="0"/>
              <a:t>Minimum Measured Quantity.</a:t>
            </a:r>
            <a:r>
              <a:rPr lang="en-US" dirty="0"/>
              <a:t> – </a:t>
            </a:r>
          </a:p>
          <a:p>
            <a:r>
              <a:rPr lang="en-US" dirty="0"/>
              <a:t>Measuring systems shall have a minimum measured quantity not exceeding 2.5 MJ or 0.5 kWh.</a:t>
            </a:r>
          </a:p>
          <a:p>
            <a:endParaRPr lang="en-US" dirty="0"/>
          </a:p>
          <a:p>
            <a:pPr marL="0" indent="0">
              <a:buNone/>
            </a:pPr>
            <a:r>
              <a:rPr lang="en-US" dirty="0"/>
              <a:t>WHH Comment:  This is a large amount of energy for most systems.  Drawing this much energy can take five minutes or more on an AC Level 2 system.</a:t>
            </a:r>
          </a:p>
          <a:p>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45</a:t>
            </a:fld>
            <a:endParaRPr lang="en-US"/>
          </a:p>
        </p:txBody>
      </p:sp>
    </p:spTree>
    <p:extLst>
      <p:ext uri="{BB962C8B-B14F-4D97-AF65-F5344CB8AC3E}">
        <p14:creationId xmlns:p14="http://schemas.microsoft.com/office/powerpoint/2010/main" val="4125947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normAutofit/>
          </a:bodyPr>
          <a:lstStyle/>
          <a:p>
            <a:pPr marL="0" indent="0">
              <a:buNone/>
            </a:pPr>
            <a:r>
              <a:rPr lang="en-US" b="1" dirty="0"/>
              <a:t>N.1.	No Load Test.</a:t>
            </a:r>
            <a:r>
              <a:rPr lang="en-US" dirty="0"/>
              <a:t> – A no load test </a:t>
            </a:r>
            <a:r>
              <a:rPr lang="en-US" b="1" dirty="0">
                <a:solidFill>
                  <a:srgbClr val="FF0000"/>
                </a:solidFill>
              </a:rPr>
              <a:t>may be </a:t>
            </a:r>
            <a:r>
              <a:rPr lang="en-US" dirty="0"/>
              <a:t>conducted on an EVSE measuring system by applying rated voltage to the system under test and no load applied.</a:t>
            </a:r>
          </a:p>
          <a:p>
            <a:pPr marL="0" indent="0">
              <a:buNone/>
            </a:pPr>
            <a:r>
              <a:rPr lang="en-US" dirty="0"/>
              <a:t>WHH – How long to run test not specified.</a:t>
            </a:r>
          </a:p>
          <a:p>
            <a:pPr marL="0" indent="0">
              <a:buNone/>
            </a:pPr>
            <a:r>
              <a:rPr lang="en-US" b="1" dirty="0"/>
              <a:t>N.2.	Starting Load Test.</a:t>
            </a:r>
            <a:r>
              <a:rPr lang="en-US" dirty="0"/>
              <a:t> – A system starting load test </a:t>
            </a:r>
            <a:r>
              <a:rPr lang="en-US" b="1" dirty="0">
                <a:solidFill>
                  <a:srgbClr val="FF0000"/>
                </a:solidFill>
              </a:rPr>
              <a:t>may be </a:t>
            </a:r>
            <a:r>
              <a:rPr lang="en-US" dirty="0"/>
              <a:t>conducted by applying rated voltage and 0.5‑ampere load.</a:t>
            </a:r>
          </a:p>
          <a:p>
            <a:pPr marL="0" indent="0">
              <a:buNone/>
            </a:pPr>
            <a:r>
              <a:rPr lang="en-US" dirty="0"/>
              <a:t>WHH – Is there any level of accuracy required?</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46</a:t>
            </a:fld>
            <a:endParaRPr lang="en-US"/>
          </a:p>
        </p:txBody>
      </p:sp>
    </p:spTree>
    <p:extLst>
      <p:ext uri="{BB962C8B-B14F-4D97-AF65-F5344CB8AC3E}">
        <p14:creationId xmlns:p14="http://schemas.microsoft.com/office/powerpoint/2010/main" val="1389331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pPr marL="0" indent="0">
              <a:buNone/>
            </a:pPr>
            <a:r>
              <a:rPr lang="en-US" b="1" dirty="0"/>
              <a:t>N.3.	Minimum Test Draft (Size).</a:t>
            </a:r>
            <a:r>
              <a:rPr lang="en-US" dirty="0"/>
              <a:t> – Full and light load tests </a:t>
            </a:r>
            <a:r>
              <a:rPr lang="en-US" dirty="0">
                <a:solidFill>
                  <a:srgbClr val="FF0000"/>
                </a:solidFill>
              </a:rPr>
              <a:t>shall </a:t>
            </a:r>
            <a:r>
              <a:rPr lang="en-US" dirty="0"/>
              <a:t>require test of the EVSE System for a delivery of the </a:t>
            </a:r>
            <a:r>
              <a:rPr lang="en-US" dirty="0">
                <a:solidFill>
                  <a:srgbClr val="FF0000"/>
                </a:solidFill>
              </a:rPr>
              <a:t>minimum measured quantity as </a:t>
            </a:r>
            <a:r>
              <a:rPr lang="en-US" u="sng" dirty="0">
                <a:solidFill>
                  <a:srgbClr val="FF0000"/>
                </a:solidFill>
              </a:rPr>
              <a:t>declared by the manufacturer.</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47</a:t>
            </a:fld>
            <a:endParaRPr lang="en-US"/>
          </a:p>
        </p:txBody>
      </p:sp>
    </p:spTree>
    <p:extLst>
      <p:ext uri="{BB962C8B-B14F-4D97-AF65-F5344CB8AC3E}">
        <p14:creationId xmlns:p14="http://schemas.microsoft.com/office/powerpoint/2010/main" val="1696379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038600"/>
          </a:xfrm>
        </p:spPr>
        <p:txBody>
          <a:bodyPr>
            <a:normAutofit fontScale="70000" lnSpcReduction="20000"/>
          </a:bodyPr>
          <a:lstStyle/>
          <a:p>
            <a:pPr marL="0" indent="0">
              <a:buNone/>
            </a:pPr>
            <a:r>
              <a:rPr lang="en-US" b="1" dirty="0"/>
              <a:t>Accuracy Testing – AC Systems</a:t>
            </a:r>
          </a:p>
          <a:p>
            <a:pPr marL="0" indent="-457200">
              <a:lnSpc>
                <a:spcPct val="120000"/>
              </a:lnSpc>
              <a:buNone/>
            </a:pPr>
            <a:r>
              <a:rPr lang="en-US" dirty="0"/>
              <a:t>(1) Accuracy test of the EVSE system at a load of </a:t>
            </a:r>
            <a:r>
              <a:rPr lang="en-US" dirty="0">
                <a:solidFill>
                  <a:srgbClr val="FF0000"/>
                </a:solidFill>
              </a:rPr>
              <a:t>not less than 85 %</a:t>
            </a:r>
            <a:r>
              <a:rPr lang="en-US" dirty="0"/>
              <a:t> of the maximum deliverable current (MDA) as determined from the pilot signal for a total energy delivered of </a:t>
            </a:r>
            <a:r>
              <a:rPr lang="en-US" dirty="0">
                <a:solidFill>
                  <a:srgbClr val="FF0000"/>
                </a:solidFill>
              </a:rPr>
              <a:t>at least twice the minimum measured quantity (MMQ)</a:t>
            </a:r>
            <a:r>
              <a:rPr lang="en-US" dirty="0"/>
              <a:t>.  If the MDA would result in maximum deliverable power of greater than 7.2 kW, then the test may be performed at 7.2 kW.</a:t>
            </a:r>
          </a:p>
          <a:p>
            <a:pPr marL="0" indent="0">
              <a:lnSpc>
                <a:spcPct val="120000"/>
              </a:lnSpc>
              <a:buNone/>
            </a:pPr>
            <a:r>
              <a:rPr lang="en-US" dirty="0"/>
              <a:t>(2) Accuracy test of the EVSE system at a load </a:t>
            </a:r>
            <a:r>
              <a:rPr lang="en-US" dirty="0">
                <a:solidFill>
                  <a:srgbClr val="FF0000"/>
                </a:solidFill>
              </a:rPr>
              <a:t>of not greater than 10 % </a:t>
            </a:r>
            <a:r>
              <a:rPr lang="en-US" dirty="0"/>
              <a:t>of the maximum deliverable current (MDA) as determined from the pilot signal for a total energy delivered of </a:t>
            </a:r>
            <a:r>
              <a:rPr lang="en-US" dirty="0">
                <a:solidFill>
                  <a:srgbClr val="FF0000"/>
                </a:solidFill>
              </a:rPr>
              <a:t>at least the minimum measured quantity (MMQ)</a:t>
            </a:r>
            <a:r>
              <a:rPr lang="en-US" dirty="0"/>
              <a:t>.</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48</a:t>
            </a:fld>
            <a:endParaRPr lang="en-US"/>
          </a:p>
        </p:txBody>
      </p:sp>
    </p:spTree>
    <p:extLst>
      <p:ext uri="{BB962C8B-B14F-4D97-AF65-F5344CB8AC3E}">
        <p14:creationId xmlns:p14="http://schemas.microsoft.com/office/powerpoint/2010/main" val="3232863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85000" lnSpcReduction="10000"/>
          </a:bodyPr>
          <a:lstStyle/>
          <a:p>
            <a:pPr marL="0" indent="0">
              <a:buNone/>
            </a:pPr>
            <a:r>
              <a:rPr lang="en-US" b="1" dirty="0"/>
              <a:t>Accuracy Testing – DC Systems</a:t>
            </a:r>
          </a:p>
          <a:p>
            <a:pPr marL="57150" indent="-514350">
              <a:lnSpc>
                <a:spcPct val="120000"/>
              </a:lnSpc>
              <a:buAutoNum type="arabicParenBoth"/>
            </a:pPr>
            <a:r>
              <a:rPr lang="en-US" dirty="0"/>
              <a:t>Accuracy test of the EVSE system at a load of </a:t>
            </a:r>
            <a:r>
              <a:rPr lang="en-US" dirty="0">
                <a:solidFill>
                  <a:srgbClr val="FF0000"/>
                </a:solidFill>
              </a:rPr>
              <a:t>not less than 85 %</a:t>
            </a:r>
            <a:r>
              <a:rPr lang="en-US" dirty="0"/>
              <a:t> of the maximum deliverable current (MDA) as determined from the pilot signal for a total energy delivered of </a:t>
            </a:r>
            <a:r>
              <a:rPr lang="en-US" dirty="0">
                <a:solidFill>
                  <a:srgbClr val="FF0000"/>
                </a:solidFill>
              </a:rPr>
              <a:t>at least twice the minimum measured quantity (MMQ)</a:t>
            </a:r>
            <a:r>
              <a:rPr lang="en-US" dirty="0"/>
              <a:t>. </a:t>
            </a:r>
          </a:p>
          <a:p>
            <a:pPr marL="0" indent="0">
              <a:buNone/>
            </a:pPr>
            <a:endParaRPr lang="en-US" sz="2800" dirty="0"/>
          </a:p>
          <a:p>
            <a:pPr marL="0" indent="0">
              <a:buNone/>
            </a:pPr>
            <a:r>
              <a:rPr lang="en-US" sz="2800" dirty="0"/>
              <a:t>WHH – The following was omitted from the final version of  the standard.</a:t>
            </a:r>
          </a:p>
          <a:p>
            <a:pPr marL="0" indent="0">
              <a:buNone/>
            </a:pPr>
            <a:r>
              <a:rPr lang="en-US" sz="2800" dirty="0"/>
              <a:t>If the MDA would result in maximum deliverable power of greater than 7.2 kW, then the test may be performed at 7.2 kW.</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49</a:t>
            </a:fld>
            <a:endParaRPr lang="en-US"/>
          </a:p>
        </p:txBody>
      </p:sp>
    </p:spTree>
    <p:extLst>
      <p:ext uri="{BB962C8B-B14F-4D97-AF65-F5344CB8AC3E}">
        <p14:creationId xmlns:p14="http://schemas.microsoft.com/office/powerpoint/2010/main" val="2196600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458200" cy="4648200"/>
          </a:xfrm>
        </p:spPr>
        <p:txBody>
          <a:bodyPr>
            <a:normAutofit fontScale="92500" lnSpcReduction="10000"/>
          </a:bodyPr>
          <a:lstStyle/>
          <a:p>
            <a:r>
              <a:rPr lang="en-US" b="1" dirty="0"/>
              <a:t>2015 - 15 </a:t>
            </a:r>
            <a:r>
              <a:rPr lang="en-US" b="1" dirty="0">
                <a:solidFill>
                  <a:srgbClr val="C00000"/>
                </a:solidFill>
              </a:rPr>
              <a:t>Electric </a:t>
            </a:r>
            <a:r>
              <a:rPr lang="en-US" b="1" dirty="0"/>
              <a:t>Vehicles on USGOV List</a:t>
            </a:r>
          </a:p>
          <a:p>
            <a:pPr lvl="1"/>
            <a:r>
              <a:rPr lang="en-US" b="1" dirty="0">
                <a:solidFill>
                  <a:srgbClr val="C00000"/>
                </a:solidFill>
              </a:rPr>
              <a:t>ONE HAS 100+ MILE RANGE, most &lt; 50</a:t>
            </a:r>
          </a:p>
          <a:p>
            <a:pPr lvl="1"/>
            <a:r>
              <a:rPr lang="en-US" b="1" dirty="0"/>
              <a:t>ALL have AC Level 1 and 2 Capability</a:t>
            </a:r>
          </a:p>
          <a:p>
            <a:pPr lvl="2"/>
            <a:r>
              <a:rPr lang="en-US" dirty="0"/>
              <a:t>maximum Charging Rate is 7.2 kW, many only 3.6kW</a:t>
            </a:r>
          </a:p>
          <a:p>
            <a:pPr lvl="1"/>
            <a:r>
              <a:rPr lang="en-US" b="1" dirty="0"/>
              <a:t>Three Offer DC Rapid Charge</a:t>
            </a:r>
          </a:p>
          <a:p>
            <a:r>
              <a:rPr lang="en-US" b="1" dirty="0"/>
              <a:t>2018 – 24 Announced </a:t>
            </a:r>
            <a:r>
              <a:rPr lang="en-US" b="1" dirty="0">
                <a:solidFill>
                  <a:srgbClr val="FF0000"/>
                </a:solidFill>
              </a:rPr>
              <a:t>ALL ELECTRIC </a:t>
            </a:r>
            <a:r>
              <a:rPr lang="en-US" b="1" dirty="0"/>
              <a:t>VEHICLES</a:t>
            </a:r>
          </a:p>
          <a:p>
            <a:pPr lvl="1"/>
            <a:r>
              <a:rPr lang="en-US" b="1" dirty="0"/>
              <a:t>All have 120+ mile range</a:t>
            </a:r>
          </a:p>
          <a:p>
            <a:pPr lvl="1"/>
            <a:r>
              <a:rPr lang="en-US" b="1" dirty="0"/>
              <a:t>All have DC Rapid Charge </a:t>
            </a:r>
            <a:r>
              <a:rPr lang="en-US" b="1" dirty="0">
                <a:highlight>
                  <a:srgbClr val="F7FF8B"/>
                </a:highlight>
              </a:rPr>
              <a:t>(Most are J1772 Compatible)</a:t>
            </a:r>
          </a:p>
          <a:p>
            <a:pPr marL="457200" lvl="1" indent="0">
              <a:buNone/>
            </a:pPr>
            <a:r>
              <a:rPr lang="en-US" b="1" dirty="0">
                <a:solidFill>
                  <a:srgbClr val="FF0000"/>
                </a:solidFill>
              </a:rPr>
              <a:t>INFRASTRUCTURE IS ESSENTIAL TO MAKE THESE CARS SELL</a:t>
            </a:r>
          </a:p>
          <a:p>
            <a:pPr lvl="1"/>
            <a:endParaRPr lang="en-US" b="1" dirty="0"/>
          </a:p>
        </p:txBody>
      </p:sp>
      <p:sp>
        <p:nvSpPr>
          <p:cNvPr id="7" name="Title 1">
            <a:extLst>
              <a:ext uri="{FF2B5EF4-FFF2-40B4-BE49-F238E27FC236}">
                <a16:creationId xmlns:a16="http://schemas.microsoft.com/office/drawing/2014/main" xmlns="" id="{6A3898F0-6975-45D1-9DB5-3EE895A9A206}"/>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EVSE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2" name="Slide Number Placeholder 1"/>
          <p:cNvSpPr>
            <a:spLocks noGrp="1"/>
          </p:cNvSpPr>
          <p:nvPr>
            <p:ph type="sldNum" sz="quarter" idx="4"/>
          </p:nvPr>
        </p:nvSpPr>
        <p:spPr/>
        <p:txBody>
          <a:bodyPr/>
          <a:lstStyle/>
          <a:p>
            <a:fld id="{BA9ABCF8-B696-4AAE-AEF6-910B77DD8B89}" type="slidenum">
              <a:rPr lang="en-US" smtClean="0"/>
              <a:t>5</a:t>
            </a:fld>
            <a:endParaRPr lang="en-US"/>
          </a:p>
        </p:txBody>
      </p:sp>
    </p:spTree>
    <p:extLst>
      <p:ext uri="{BB962C8B-B14F-4D97-AF65-F5344CB8AC3E}">
        <p14:creationId xmlns:p14="http://schemas.microsoft.com/office/powerpoint/2010/main" val="351441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92500" lnSpcReduction="20000"/>
          </a:bodyPr>
          <a:lstStyle/>
          <a:p>
            <a:pPr marL="0" indent="0">
              <a:buNone/>
            </a:pPr>
            <a:r>
              <a:rPr lang="en-US" b="1" dirty="0"/>
              <a:t>Accuracy Testing – DC Systems</a:t>
            </a:r>
          </a:p>
          <a:p>
            <a:pPr marL="0" indent="0">
              <a:lnSpc>
                <a:spcPct val="120000"/>
              </a:lnSpc>
              <a:buNone/>
            </a:pPr>
            <a:r>
              <a:rPr lang="en-US" dirty="0"/>
              <a:t>(2) Accuracy test of the EVSE system at a load </a:t>
            </a:r>
            <a:r>
              <a:rPr lang="en-US" dirty="0">
                <a:solidFill>
                  <a:srgbClr val="FF0000"/>
                </a:solidFill>
              </a:rPr>
              <a:t>of not greater than 10 % </a:t>
            </a:r>
            <a:r>
              <a:rPr lang="en-US" dirty="0"/>
              <a:t>of the maximum deliverable current (MDA) as determined from the pilot signal for a total energy delivered of </a:t>
            </a:r>
            <a:r>
              <a:rPr lang="en-US" dirty="0">
                <a:solidFill>
                  <a:srgbClr val="FF0000"/>
                </a:solidFill>
              </a:rPr>
              <a:t>at least the minimum measured quantity (MMQ)</a:t>
            </a:r>
            <a:r>
              <a:rPr lang="en-US" dirty="0"/>
              <a:t>.</a:t>
            </a:r>
          </a:p>
          <a:p>
            <a:pPr marL="0" indent="0">
              <a:lnSpc>
                <a:spcPct val="120000"/>
              </a:lnSpc>
              <a:buNone/>
            </a:pPr>
            <a:r>
              <a:rPr lang="en-US" b="1" dirty="0"/>
              <a:t>Note:</a:t>
            </a:r>
            <a:r>
              <a:rPr lang="en-US" dirty="0"/>
              <a:t> For DC systems it is anticipated that an electric vehicle may be used as the test load.  Under that circumstance testing at the load presented by the vehicle shall be sufficient.</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50</a:t>
            </a:fld>
            <a:endParaRPr lang="en-US"/>
          </a:p>
        </p:txBody>
      </p:sp>
    </p:spTree>
    <p:extLst>
      <p:ext uri="{BB962C8B-B14F-4D97-AF65-F5344CB8AC3E}">
        <p14:creationId xmlns:p14="http://schemas.microsoft.com/office/powerpoint/2010/main" val="2664073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b="1" dirty="0" err="1"/>
              <a:t>Repeatibility</a:t>
            </a:r>
            <a:r>
              <a:rPr lang="en-US" b="1" dirty="0"/>
              <a:t> Testing – DC Systems</a:t>
            </a:r>
          </a:p>
          <a:p>
            <a:pPr marL="0" indent="0">
              <a:buNone/>
            </a:pPr>
            <a:r>
              <a:rPr lang="en-US" dirty="0"/>
              <a:t>Tests for repeatability should include a minimum of three consecutive tests at the same load, similar time period, etc., and be conducted under conditions where variations in factors are reduced to minimize the effect on the results obtained.</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51</a:t>
            </a:fld>
            <a:endParaRPr lang="en-US"/>
          </a:p>
        </p:txBody>
      </p:sp>
    </p:spTree>
    <p:extLst>
      <p:ext uri="{BB962C8B-B14F-4D97-AF65-F5344CB8AC3E}">
        <p14:creationId xmlns:p14="http://schemas.microsoft.com/office/powerpoint/2010/main" val="3597890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GENERAL</a:t>
            </a:r>
          </a:p>
          <a:p>
            <a:pPr lvl="0"/>
            <a:r>
              <a:rPr lang="en-US" dirty="0"/>
              <a:t>The tolerances apply equally to errors of </a:t>
            </a:r>
            <a:r>
              <a:rPr lang="en-US" dirty="0" err="1"/>
              <a:t>underregistration</a:t>
            </a:r>
            <a:r>
              <a:rPr lang="en-US" dirty="0"/>
              <a:t> and errors of </a:t>
            </a:r>
            <a:r>
              <a:rPr lang="en-US" dirty="0" err="1"/>
              <a:t>overregistration</a:t>
            </a:r>
            <a:r>
              <a:rPr lang="en-US" dirty="0"/>
              <a:t>.</a:t>
            </a:r>
          </a:p>
          <a:p>
            <a:pPr lvl="0"/>
            <a:r>
              <a:rPr lang="en-US" dirty="0"/>
              <a:t>The tolerances apply to all deliveries measured at any load within the rated measuring range of the EVSE. </a:t>
            </a:r>
          </a:p>
          <a:p>
            <a:pPr lvl="0"/>
            <a:r>
              <a:rPr lang="en-US" dirty="0"/>
              <a:t>Where instrument transformers or other components are used, the provisions of this section shall apply to all system components.</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52</a:t>
            </a:fld>
            <a:endParaRPr lang="en-US"/>
          </a:p>
        </p:txBody>
      </p:sp>
    </p:spTree>
    <p:extLst>
      <p:ext uri="{BB962C8B-B14F-4D97-AF65-F5344CB8AC3E}">
        <p14:creationId xmlns:p14="http://schemas.microsoft.com/office/powerpoint/2010/main" val="1158103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TEST TOLERANCES</a:t>
            </a:r>
          </a:p>
          <a:p>
            <a:r>
              <a:rPr lang="en-US" dirty="0"/>
              <a:t>The tolerances for EVSE load tests are Acceptance Tolerance:  </a:t>
            </a:r>
            <a:r>
              <a:rPr lang="en-US" dirty="0">
                <a:solidFill>
                  <a:srgbClr val="FF0000"/>
                </a:solidFill>
              </a:rPr>
              <a:t>1.0 %</a:t>
            </a:r>
            <a:r>
              <a:rPr lang="en-US" dirty="0"/>
              <a:t> and Maintenance Tolerance:  </a:t>
            </a:r>
            <a:r>
              <a:rPr lang="en-US" dirty="0">
                <a:solidFill>
                  <a:srgbClr val="FF0000"/>
                </a:solidFill>
              </a:rPr>
              <a:t>2.0 %</a:t>
            </a:r>
            <a:r>
              <a:rPr lang="en-US" dirty="0"/>
              <a:t>.</a:t>
            </a:r>
          </a:p>
          <a:p>
            <a:r>
              <a:rPr lang="en-US" b="1" dirty="0"/>
              <a:t>Repeatability. </a:t>
            </a:r>
            <a:r>
              <a:rPr lang="en-US" dirty="0"/>
              <a:t>– When multiple load tests are conducted at the same load condition, the range of the load test results shall not exceed 25 % of the absolute value of the maintenance tolerance and the results of each test shall be within the applicable tolerance.</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53</a:t>
            </a:fld>
            <a:endParaRPr lang="en-US"/>
          </a:p>
        </p:txBody>
      </p:sp>
    </p:spTree>
    <p:extLst>
      <p:ext uri="{BB962C8B-B14F-4D97-AF65-F5344CB8AC3E}">
        <p14:creationId xmlns:p14="http://schemas.microsoft.com/office/powerpoint/2010/main" val="176053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b="1" dirty="0"/>
              <a:t>TEST TOLERANCES</a:t>
            </a:r>
          </a:p>
          <a:p>
            <a:r>
              <a:rPr lang="en-US" b="1" dirty="0"/>
              <a:t>No Load Test.</a:t>
            </a:r>
            <a:r>
              <a:rPr lang="en-US" dirty="0"/>
              <a:t> – An EVSE measuring system shall not register when no load is applied. </a:t>
            </a:r>
          </a:p>
          <a:p>
            <a:r>
              <a:rPr lang="en-US" b="1" dirty="0"/>
              <a:t>Starting Load.</a:t>
            </a:r>
            <a:r>
              <a:rPr lang="en-US" dirty="0"/>
              <a:t> – An EVSE measuring system shall register starting load test at a 0.5 ampere (A) load.</a:t>
            </a: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54</a:t>
            </a:fld>
            <a:endParaRPr lang="en-US"/>
          </a:p>
        </p:txBody>
      </p:sp>
    </p:spTree>
    <p:extLst>
      <p:ext uri="{BB962C8B-B14F-4D97-AF65-F5344CB8AC3E}">
        <p14:creationId xmlns:p14="http://schemas.microsoft.com/office/powerpoint/2010/main" val="3193223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TYPE EVALUATION</a:t>
            </a:r>
          </a:p>
          <a:p>
            <a:r>
              <a:rPr lang="en-US" dirty="0"/>
              <a:t>For type evaluation examinations, the acceptance tolerance values shall apply under the following conditions:</a:t>
            </a:r>
          </a:p>
          <a:p>
            <a:pPr lvl="1"/>
            <a:r>
              <a:rPr lang="en-US" dirty="0"/>
              <a:t>at any temperature, voltage, load, and power factor within the operating range of the EVSE, and</a:t>
            </a:r>
          </a:p>
          <a:p>
            <a:pPr lvl="1"/>
            <a:r>
              <a:rPr lang="en-US" dirty="0"/>
              <a:t>regardless of the influence factors in effect at the time of the conduct of the examination, and</a:t>
            </a:r>
          </a:p>
          <a:p>
            <a:pPr lvl="1"/>
            <a:r>
              <a:rPr lang="en-US" dirty="0"/>
              <a:t>for all quantities greater than the minimum measured quantity.</a:t>
            </a:r>
          </a:p>
          <a:p>
            <a:pPr marL="0" indent="0">
              <a:buNone/>
            </a:pPr>
            <a:endParaRPr lang="en-US" b="1"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55</a:t>
            </a:fld>
            <a:endParaRPr lang="en-US"/>
          </a:p>
        </p:txBody>
      </p:sp>
    </p:spTree>
    <p:extLst>
      <p:ext uri="{BB962C8B-B14F-4D97-AF65-F5344CB8AC3E}">
        <p14:creationId xmlns:p14="http://schemas.microsoft.com/office/powerpoint/2010/main" val="3277213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lnSpcReduction="10000"/>
          </a:bodyPr>
          <a:lstStyle/>
          <a:p>
            <a:r>
              <a:rPr lang="en-US" b="1" dirty="0"/>
              <a:t>Process in EARLY stage of development</a:t>
            </a:r>
            <a:endParaRPr lang="en-US" b="1" dirty="0">
              <a:solidFill>
                <a:srgbClr val="C00000"/>
              </a:solidFill>
            </a:endParaRPr>
          </a:p>
          <a:p>
            <a:pPr marL="971550" lvl="1" indent="-514350">
              <a:buFont typeface="+mj-lt"/>
              <a:buAutoNum type="arabicPeriod"/>
            </a:pPr>
            <a:r>
              <a:rPr lang="en-US" dirty="0"/>
              <a:t>Verify EVSE labeling meets requirements</a:t>
            </a:r>
          </a:p>
          <a:p>
            <a:pPr marL="971550" lvl="1" indent="-514350">
              <a:buFont typeface="+mj-lt"/>
              <a:buAutoNum type="arabicPeriod"/>
            </a:pPr>
            <a:r>
              <a:rPr lang="en-US" dirty="0"/>
              <a:t>Record all site information</a:t>
            </a:r>
          </a:p>
          <a:p>
            <a:pPr marL="971550" lvl="1" indent="-514350">
              <a:buFont typeface="+mj-lt"/>
              <a:buAutoNum type="arabicPeriod"/>
            </a:pPr>
            <a:r>
              <a:rPr lang="en-US" dirty="0"/>
              <a:t>Power on test equipment with load connected</a:t>
            </a:r>
          </a:p>
          <a:p>
            <a:pPr marL="971550" lvl="1" indent="-514350">
              <a:buFont typeface="+mj-lt"/>
              <a:buAutoNum type="arabicPeriod"/>
            </a:pPr>
            <a:r>
              <a:rPr lang="en-US" dirty="0"/>
              <a:t>Start test process on test equipment</a:t>
            </a:r>
          </a:p>
          <a:p>
            <a:pPr marL="971550" lvl="1" indent="-514350">
              <a:buFont typeface="+mj-lt"/>
              <a:buAutoNum type="arabicPeriod"/>
            </a:pPr>
            <a:r>
              <a:rPr lang="en-US" dirty="0"/>
              <a:t>Connect EVSE to test equipment</a:t>
            </a:r>
          </a:p>
          <a:p>
            <a:pPr marL="971550" lvl="1" indent="-514350">
              <a:buFont typeface="+mj-lt"/>
              <a:buAutoNum type="arabicPeriod"/>
            </a:pPr>
            <a:r>
              <a:rPr lang="en-US" dirty="0"/>
              <a:t>Determine maximum deliverable current (MDA) from CP signal</a:t>
            </a:r>
          </a:p>
          <a:p>
            <a:pPr marL="971550" lvl="1" indent="-514350">
              <a:buFont typeface="+mj-lt"/>
              <a:buAutoNum type="arabicPeriod"/>
            </a:pPr>
            <a:r>
              <a:rPr lang="en-US" dirty="0"/>
              <a:t>Set load to &lt;=10% of MDA and perform the light load test</a:t>
            </a:r>
          </a:p>
          <a:p>
            <a:pPr lvl="1"/>
            <a:endParaRPr lang="en-US" b="1" dirty="0"/>
          </a:p>
          <a:p>
            <a:pPr lvl="1"/>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56</a:t>
            </a:fld>
            <a:endParaRPr lang="en-US"/>
          </a:p>
        </p:txBody>
      </p:sp>
    </p:spTree>
    <p:extLst>
      <p:ext uri="{BB962C8B-B14F-4D97-AF65-F5344CB8AC3E}">
        <p14:creationId xmlns:p14="http://schemas.microsoft.com/office/powerpoint/2010/main" val="2460891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fontScale="85000" lnSpcReduction="10000"/>
          </a:bodyPr>
          <a:lstStyle/>
          <a:p>
            <a:r>
              <a:rPr lang="en-US" b="1" dirty="0"/>
              <a:t>Process in EARLY stage of development</a:t>
            </a:r>
            <a:endParaRPr lang="en-US" b="1" dirty="0">
              <a:solidFill>
                <a:srgbClr val="C00000"/>
              </a:solidFill>
            </a:endParaRPr>
          </a:p>
          <a:p>
            <a:pPr marL="971550" lvl="1" indent="-514350">
              <a:buFont typeface="+mj-lt"/>
              <a:buAutoNum type="arabicPeriod" startAt="8"/>
            </a:pPr>
            <a:r>
              <a:rPr lang="en-US" dirty="0"/>
              <a:t>Perform the light load test</a:t>
            </a:r>
          </a:p>
          <a:p>
            <a:pPr marL="1376363" lvl="2" indent="-461963">
              <a:buNone/>
            </a:pPr>
            <a:r>
              <a:rPr lang="en-US" dirty="0"/>
              <a:t>(a)	This requires doing a charging cycle and at the conclusion of energy delivery comparing the total energy and price registered on the EVSE with that measured by the test equipment.</a:t>
            </a:r>
          </a:p>
          <a:p>
            <a:pPr marL="971550" lvl="1" indent="-514350">
              <a:buFont typeface="+mj-lt"/>
              <a:buAutoNum type="arabicPeriod" startAt="8"/>
            </a:pPr>
            <a:r>
              <a:rPr lang="en-US" dirty="0"/>
              <a:t>Record the test results</a:t>
            </a:r>
          </a:p>
          <a:p>
            <a:pPr marL="1371600" lvl="2" indent="-514350">
              <a:buNone/>
            </a:pPr>
            <a:r>
              <a:rPr lang="en-US" dirty="0"/>
              <a:t>(a)	Repeat 8 &amp; 9 multiple times for reproducibility test</a:t>
            </a:r>
          </a:p>
          <a:p>
            <a:pPr marL="971550" lvl="1" indent="-514350">
              <a:buFont typeface="+mj-lt"/>
              <a:buAutoNum type="arabicPeriod" startAt="8"/>
            </a:pPr>
            <a:r>
              <a:rPr lang="en-US" dirty="0"/>
              <a:t>Set load to &gt;85% of MDA and perform the full load test</a:t>
            </a:r>
          </a:p>
          <a:p>
            <a:pPr marL="1371600" lvl="2" indent="-514350">
              <a:buNone/>
            </a:pPr>
            <a:r>
              <a:rPr lang="en-US" dirty="0"/>
              <a:t>(a)	This requires doing a charging cycle and at the conclusion of energy delivery comparing the total energy and price registered on the EVSE with that measured by the test equipment.</a:t>
            </a:r>
          </a:p>
          <a:p>
            <a:pPr marL="971550" lvl="1" indent="-514350">
              <a:buFont typeface="+mj-lt"/>
              <a:buAutoNum type="arabicPeriod" startAt="8"/>
            </a:pPr>
            <a:r>
              <a:rPr lang="en-US" dirty="0"/>
              <a:t>Record the test results</a:t>
            </a:r>
          </a:p>
          <a:p>
            <a:pPr marL="1371600" lvl="2" indent="-514350">
              <a:buAutoNum type="alphaLcParenBoth"/>
            </a:pPr>
            <a:r>
              <a:rPr lang="en-US" dirty="0"/>
              <a:t>Repeat 10 &amp; 11 multiple times for reproducibility test</a:t>
            </a:r>
            <a:endParaRPr lang="en-US" b="1" dirty="0"/>
          </a:p>
          <a:p>
            <a:pPr lvl="1"/>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57</a:t>
            </a:fld>
            <a:endParaRPr lang="en-US"/>
          </a:p>
        </p:txBody>
      </p:sp>
    </p:spTree>
    <p:extLst>
      <p:ext uri="{BB962C8B-B14F-4D97-AF65-F5344CB8AC3E}">
        <p14:creationId xmlns:p14="http://schemas.microsoft.com/office/powerpoint/2010/main" val="2123270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2"/>
            </a:pPr>
            <a:r>
              <a:rPr lang="en-US" dirty="0"/>
              <a:t>Verify that after the final test that the display on the EVSE remains visible for at least 15 seconds</a:t>
            </a:r>
          </a:p>
          <a:p>
            <a:pPr marL="971550" lvl="1" indent="-514350">
              <a:buFont typeface="+mj-lt"/>
              <a:buAutoNum type="arabicPeriod" startAt="12"/>
            </a:pPr>
            <a:r>
              <a:rPr lang="en-US" dirty="0"/>
              <a:t>No Load Test (optional)</a:t>
            </a:r>
          </a:p>
          <a:p>
            <a:pPr marL="1371600" lvl="2" indent="-514350">
              <a:buAutoNum type="alphaLcParenBoth"/>
            </a:pPr>
            <a:r>
              <a:rPr lang="en-US" dirty="0"/>
              <a:t>Test system must initiate a valid charging sequence without placing a load on the EVSE.  No energy should be registered.</a:t>
            </a:r>
          </a:p>
          <a:p>
            <a:pPr marL="1371600" lvl="2" indent="-514350">
              <a:buAutoNum type="alphaLcParenBoth"/>
            </a:pPr>
            <a:r>
              <a:rPr lang="en-US" dirty="0"/>
              <a:t>Not yet defined what “No” means or for how long the test should be performed</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58</a:t>
            </a:fld>
            <a:endParaRPr lang="en-US"/>
          </a:p>
        </p:txBody>
      </p:sp>
    </p:spTree>
    <p:extLst>
      <p:ext uri="{BB962C8B-B14F-4D97-AF65-F5344CB8AC3E}">
        <p14:creationId xmlns:p14="http://schemas.microsoft.com/office/powerpoint/2010/main" val="36244801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4"/>
            </a:pPr>
            <a:r>
              <a:rPr lang="en-US" dirty="0"/>
              <a:t>Starting Load Test (optional)</a:t>
            </a:r>
          </a:p>
          <a:p>
            <a:pPr marL="1371600" lvl="2" indent="-514350">
              <a:buAutoNum type="alphaLcParenBoth"/>
            </a:pPr>
            <a:r>
              <a:rPr lang="en-US" dirty="0"/>
              <a:t>Test system must initiate a valid charging sequence with a load of 0.5 amps.  </a:t>
            </a:r>
          </a:p>
          <a:p>
            <a:pPr marL="1371600" lvl="2" indent="-514350">
              <a:buAutoNum type="alphaLcParenBoth"/>
            </a:pPr>
            <a:r>
              <a:rPr lang="en-US" dirty="0"/>
              <a:t>Energy must be registered, not clear at this point what the accuracy requirement is, if any if 0.5 amps is less than 10% of MDA.</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59</a:t>
            </a:fld>
            <a:endParaRPr lang="en-US"/>
          </a:p>
        </p:txBody>
      </p:sp>
    </p:spTree>
    <p:extLst>
      <p:ext uri="{BB962C8B-B14F-4D97-AF65-F5344CB8AC3E}">
        <p14:creationId xmlns:p14="http://schemas.microsoft.com/office/powerpoint/2010/main" val="308296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33600" y="1143000"/>
            <a:ext cx="4876800" cy="3160294"/>
          </a:xfrm>
          <a:prstGeom prst="rect">
            <a:avLst/>
          </a:prstGeom>
        </p:spPr>
      </p:pic>
      <p:sp>
        <p:nvSpPr>
          <p:cNvPr id="2" name="TextBox 1"/>
          <p:cNvSpPr txBox="1"/>
          <p:nvPr/>
        </p:nvSpPr>
        <p:spPr>
          <a:xfrm>
            <a:off x="1066800" y="4495800"/>
            <a:ext cx="7239000" cy="1569660"/>
          </a:xfrm>
          <a:prstGeom prst="rect">
            <a:avLst/>
          </a:prstGeom>
          <a:noFill/>
        </p:spPr>
        <p:txBody>
          <a:bodyPr wrap="square" rtlCol="0">
            <a:spAutoFit/>
          </a:bodyPr>
          <a:lstStyle/>
          <a:p>
            <a:r>
              <a:rPr lang="en-US" sz="2400" b="1" dirty="0"/>
              <a:t>Over 300,000 Tesla Model X reserved at $1,000 each in first three months.</a:t>
            </a:r>
          </a:p>
          <a:p>
            <a:r>
              <a:rPr lang="en-US" sz="2400" b="1" dirty="0"/>
              <a:t>EVERY major auto manufacturer has multiple models on 2018 introduction plans.</a:t>
            </a:r>
          </a:p>
        </p:txBody>
      </p:sp>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EVSE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6</a:t>
            </a:fld>
            <a:endParaRPr lang="en-US"/>
          </a:p>
        </p:txBody>
      </p:sp>
    </p:spTree>
    <p:extLst>
      <p:ext uri="{BB962C8B-B14F-4D97-AF65-F5344CB8AC3E}">
        <p14:creationId xmlns:p14="http://schemas.microsoft.com/office/powerpoint/2010/main" val="52318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5"/>
            </a:pPr>
            <a:r>
              <a:rPr lang="en-US" dirty="0"/>
              <a:t>Time Test (</a:t>
            </a:r>
            <a:r>
              <a:rPr lang="en-US" dirty="0" err="1"/>
              <a:t>tbd</a:t>
            </a:r>
            <a:r>
              <a:rPr lang="en-US" dirty="0"/>
              <a:t>)</a:t>
            </a:r>
          </a:p>
          <a:p>
            <a:pPr marL="971550" lvl="1" indent="-514350">
              <a:buFont typeface="+mj-lt"/>
              <a:buAutoNum type="arabicPeriod" startAt="15"/>
            </a:pPr>
            <a:r>
              <a:rPr lang="en-US" dirty="0"/>
              <a:t>RFI/EMI Test (</a:t>
            </a:r>
            <a:r>
              <a:rPr lang="en-US" dirty="0" err="1"/>
              <a:t>tbd</a:t>
            </a:r>
            <a:r>
              <a:rPr lang="en-US" dirty="0"/>
              <a:t>)</a:t>
            </a:r>
          </a:p>
          <a:p>
            <a:pPr marL="971550" lvl="1" indent="-514350">
              <a:buFont typeface="+mj-lt"/>
              <a:buAutoNum type="arabicPeriod" startAt="15"/>
            </a:pPr>
            <a:r>
              <a:rPr lang="en-US" dirty="0"/>
              <a:t>Zero-Setback Test </a:t>
            </a:r>
          </a:p>
          <a:p>
            <a:pPr marL="1371600" lvl="2" indent="-514350">
              <a:buFont typeface="+mj-lt"/>
              <a:buAutoNum type="alphaLcParenR"/>
            </a:pPr>
            <a:r>
              <a:rPr lang="en-US" dirty="0"/>
              <a:t>On equipment activated with a single remote controller, activate one EVFS and check all others operated by the same controller to make certain they will not operate without activating the individual EVFS starting mechanism.</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60</a:t>
            </a:fld>
            <a:endParaRPr lang="en-US"/>
          </a:p>
        </p:txBody>
      </p:sp>
    </p:spTree>
    <p:extLst>
      <p:ext uri="{BB962C8B-B14F-4D97-AF65-F5344CB8AC3E}">
        <p14:creationId xmlns:p14="http://schemas.microsoft.com/office/powerpoint/2010/main" val="23973225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8"/>
            </a:pPr>
            <a:r>
              <a:rPr lang="en-US" dirty="0"/>
              <a:t>Power Loss Test </a:t>
            </a:r>
          </a:p>
          <a:p>
            <a:pPr marL="1371600" lvl="2" indent="-457200">
              <a:buFont typeface="+mj-lt"/>
              <a:buAutoNum type="alphaLcParenR"/>
            </a:pPr>
            <a:r>
              <a:rPr lang="en-US" dirty="0"/>
              <a:t>Power loss results in termination of transaction or transaction continues without additional authorization with indication of the event on the receipt	</a:t>
            </a:r>
          </a:p>
          <a:p>
            <a:pPr marL="1371600" lvl="2" indent="-457200">
              <a:buFont typeface="+mj-lt"/>
              <a:buAutoNum type="alphaLcParenR"/>
            </a:pPr>
            <a:r>
              <a:rPr lang="en-US" dirty="0"/>
              <a:t>EVFS memory or supporting network retains quantity of time and sales price totals during power loss</a:t>
            </a: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61</a:t>
            </a:fld>
            <a:endParaRPr lang="en-US"/>
          </a:p>
        </p:txBody>
      </p:sp>
    </p:spTree>
    <p:extLst>
      <p:ext uri="{BB962C8B-B14F-4D97-AF65-F5344CB8AC3E}">
        <p14:creationId xmlns:p14="http://schemas.microsoft.com/office/powerpoint/2010/main" val="2517189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9601" y="1249362"/>
            <a:ext cx="2930297" cy="584775"/>
          </a:xfrm>
          <a:prstGeom prst="rect">
            <a:avLst/>
          </a:prstGeom>
          <a:noFill/>
        </p:spPr>
        <p:txBody>
          <a:bodyPr wrap="square" rtlCol="0">
            <a:spAutoFit/>
          </a:bodyPr>
          <a:lstStyle/>
          <a:p>
            <a:pPr algn="ctr"/>
            <a:r>
              <a:rPr lang="en-US" sz="1600" dirty="0"/>
              <a:t>T100 AC Level 1 &amp; 2 to 32 Amps</a:t>
            </a:r>
          </a:p>
          <a:p>
            <a:pPr algn="ctr"/>
            <a:r>
              <a:rPr lang="en-US" sz="1600" dirty="0"/>
              <a:t>T200 AC Level 1 &amp; 2 to 75Amps</a:t>
            </a:r>
          </a:p>
        </p:txBody>
      </p:sp>
      <p:sp>
        <p:nvSpPr>
          <p:cNvPr id="9" name="TextBox 8"/>
          <p:cNvSpPr txBox="1"/>
          <p:nvPr/>
        </p:nvSpPr>
        <p:spPr>
          <a:xfrm>
            <a:off x="5334994" y="1250820"/>
            <a:ext cx="2388053" cy="830997"/>
          </a:xfrm>
          <a:prstGeom prst="rect">
            <a:avLst/>
          </a:prstGeom>
          <a:noFill/>
        </p:spPr>
        <p:txBody>
          <a:bodyPr wrap="square" rtlCol="0">
            <a:spAutoFit/>
          </a:bodyPr>
          <a:lstStyle/>
          <a:p>
            <a:pPr algn="ctr"/>
            <a:r>
              <a:rPr lang="en-US" sz="1600" dirty="0"/>
              <a:t>T400</a:t>
            </a:r>
          </a:p>
          <a:p>
            <a:pPr algn="ctr"/>
            <a:r>
              <a:rPr lang="en-US" sz="1600" dirty="0"/>
              <a:t>AC Level 1 &amp; 2 to 75 Amps</a:t>
            </a:r>
          </a:p>
          <a:p>
            <a:pPr algn="ctr"/>
            <a:r>
              <a:rPr lang="en-US" sz="1600" dirty="0"/>
              <a:t>DC Level 2 to 75 Amps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458" y="1879479"/>
            <a:ext cx="2954810" cy="173452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47" y="3745269"/>
            <a:ext cx="3245232" cy="190500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408622"/>
            <a:ext cx="6903126" cy="4052249"/>
          </a:xfrm>
          <a:prstGeom prst="rect">
            <a:avLst/>
          </a:prstGeom>
        </p:spPr>
      </p:pic>
      <p:sp>
        <p:nvSpPr>
          <p:cNvPr id="11" name="Title 1"/>
          <p:cNvSpPr txBox="1">
            <a:spLocks/>
          </p:cNvSpPr>
          <p:nvPr/>
        </p:nvSpPr>
        <p:spPr>
          <a:xfrm>
            <a:off x="457200" y="457200"/>
            <a:ext cx="8229600" cy="792162"/>
          </a:xfrm>
          <a:prstGeom prst="rect">
            <a:avLst/>
          </a:prstGeom>
          <a:solidFill>
            <a:srgbClr val="FF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OUR TEST SOLUTIONS</a:t>
            </a:r>
          </a:p>
        </p:txBody>
      </p:sp>
      <p:sp>
        <p:nvSpPr>
          <p:cNvPr id="3" name="Slide Number Placeholder 2"/>
          <p:cNvSpPr>
            <a:spLocks noGrp="1"/>
          </p:cNvSpPr>
          <p:nvPr>
            <p:ph type="sldNum" sz="quarter" idx="4"/>
          </p:nvPr>
        </p:nvSpPr>
        <p:spPr>
          <a:xfrm>
            <a:off x="6553200" y="6356350"/>
            <a:ext cx="2133600" cy="365125"/>
          </a:xfrm>
          <a:prstGeom prst="rect">
            <a:avLst/>
          </a:prstGeom>
        </p:spPr>
        <p:txBody>
          <a:bodyPr/>
          <a:lstStyle/>
          <a:p>
            <a:fld id="{F3E15A26-94C9-41D7-9FC4-4357A9005E4F}" type="slidenum">
              <a:rPr lang="en-US" smtClean="0"/>
              <a:pPr/>
              <a:t>62</a:t>
            </a:fld>
            <a:endParaRPr lang="en-US"/>
          </a:p>
        </p:txBody>
      </p:sp>
    </p:spTree>
    <p:extLst>
      <p:ext uri="{BB962C8B-B14F-4D97-AF65-F5344CB8AC3E}">
        <p14:creationId xmlns:p14="http://schemas.microsoft.com/office/powerpoint/2010/main" val="9049719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drape"/>
      </p:transition>
    </mc:Choice>
    <mc:Fallback>
      <p:transition spd="slow" advClick="0" advTm="10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1879479"/>
            <a:ext cx="3733800" cy="584775"/>
          </a:xfrm>
          <a:prstGeom prst="rect">
            <a:avLst/>
          </a:prstGeom>
          <a:noFill/>
        </p:spPr>
        <p:txBody>
          <a:bodyPr wrap="square" rtlCol="0">
            <a:spAutoFit/>
          </a:bodyPr>
          <a:lstStyle/>
          <a:p>
            <a:pPr algn="ctr"/>
            <a:r>
              <a:rPr lang="en-US" sz="1600" dirty="0"/>
              <a:t>PL100 AC Level 1 &amp; 2 to 32 Amps</a:t>
            </a:r>
          </a:p>
          <a:p>
            <a:pPr algn="ctr"/>
            <a:r>
              <a:rPr lang="en-US" sz="1600" dirty="0"/>
              <a:t>PL200 200 AC Level 1 &amp; 2 to 64 Amps</a:t>
            </a:r>
          </a:p>
        </p:txBody>
      </p:sp>
      <p:sp>
        <p:nvSpPr>
          <p:cNvPr id="9" name="TextBox 8"/>
          <p:cNvSpPr txBox="1"/>
          <p:nvPr/>
        </p:nvSpPr>
        <p:spPr>
          <a:xfrm>
            <a:off x="5253073" y="1756368"/>
            <a:ext cx="2388053" cy="830997"/>
          </a:xfrm>
          <a:prstGeom prst="rect">
            <a:avLst/>
          </a:prstGeom>
          <a:noFill/>
        </p:spPr>
        <p:txBody>
          <a:bodyPr wrap="square" rtlCol="0">
            <a:spAutoFit/>
          </a:bodyPr>
          <a:lstStyle/>
          <a:p>
            <a:pPr algn="ctr"/>
            <a:r>
              <a:rPr lang="en-US" sz="1600" dirty="0"/>
              <a:t>PL400</a:t>
            </a:r>
          </a:p>
          <a:p>
            <a:pPr algn="ctr"/>
            <a:r>
              <a:rPr lang="en-US" sz="1600" dirty="0"/>
              <a:t>AC Level 1 &amp; 2 to 64 Amps</a:t>
            </a:r>
          </a:p>
          <a:p>
            <a:pPr algn="ctr"/>
            <a:r>
              <a:rPr lang="en-US" sz="1600" dirty="0"/>
              <a:t>DC Level 2 to 32 Amps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587365"/>
            <a:ext cx="6753226" cy="3964255"/>
          </a:xfrm>
          <a:prstGeom prst="rect">
            <a:avLst/>
          </a:prstGeom>
        </p:spPr>
      </p:pic>
      <p:sp>
        <p:nvSpPr>
          <p:cNvPr id="10" name="Title 1"/>
          <p:cNvSpPr txBox="1">
            <a:spLocks/>
          </p:cNvSpPr>
          <p:nvPr/>
        </p:nvSpPr>
        <p:spPr>
          <a:xfrm>
            <a:off x="457200" y="457200"/>
            <a:ext cx="8229600" cy="792162"/>
          </a:xfrm>
          <a:prstGeom prst="rect">
            <a:avLst/>
          </a:prstGeom>
          <a:solidFill>
            <a:srgbClr val="FF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OUR TEST SOLUTIONS</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a:lstStyle/>
          <a:p>
            <a:fld id="{F3E15A26-94C9-41D7-9FC4-4357A9005E4F}" type="slidenum">
              <a:rPr lang="en-US" smtClean="0"/>
              <a:pPr/>
              <a:t>63</a:t>
            </a:fld>
            <a:endParaRPr lang="en-US"/>
          </a:p>
        </p:txBody>
      </p:sp>
    </p:spTree>
    <p:extLst>
      <p:ext uri="{BB962C8B-B14F-4D97-AF65-F5344CB8AC3E}">
        <p14:creationId xmlns:p14="http://schemas.microsoft.com/office/powerpoint/2010/main" val="4818799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drape"/>
      </p:transition>
    </mc:Choice>
    <mc:Fallback>
      <p:transition spd="slow" advClick="0" advTm="10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91000" cy="4648200"/>
          </a:xfrm>
        </p:spPr>
        <p:txBody>
          <a:bodyPr>
            <a:normAutofit/>
          </a:bodyPr>
          <a:lstStyle/>
          <a:p>
            <a:r>
              <a:rPr lang="en-US" b="1" dirty="0"/>
              <a:t>TXXX EVSE TESTER</a:t>
            </a:r>
          </a:p>
          <a:p>
            <a:pPr lvl="1"/>
            <a:r>
              <a:rPr lang="en-US" b="1" dirty="0"/>
              <a:t>Database driven</a:t>
            </a:r>
          </a:p>
          <a:p>
            <a:pPr lvl="2"/>
            <a:r>
              <a:rPr lang="en-US" b="1" dirty="0"/>
              <a:t>Select a site and test</a:t>
            </a:r>
          </a:p>
          <a:p>
            <a:pPr lvl="2"/>
            <a:r>
              <a:rPr lang="en-US" b="1" dirty="0"/>
              <a:t>Download all of your site data from your PC</a:t>
            </a:r>
          </a:p>
          <a:p>
            <a:pPr lvl="2"/>
            <a:r>
              <a:rPr lang="en-US" b="1" dirty="0"/>
              <a:t>Locate site by GPS , ID or any other field</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TEST SOLUTIONS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974" y="3866147"/>
            <a:ext cx="3539836" cy="2133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995" y="1507756"/>
            <a:ext cx="3535826" cy="2099996"/>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64</a:t>
            </a:fld>
            <a:endParaRPr lang="en-US"/>
          </a:p>
        </p:txBody>
      </p:sp>
    </p:spTree>
    <p:extLst>
      <p:ext uri="{BB962C8B-B14F-4D97-AF65-F5344CB8AC3E}">
        <p14:creationId xmlns:p14="http://schemas.microsoft.com/office/powerpoint/2010/main" val="35417130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91000" cy="4648200"/>
          </a:xfrm>
        </p:spPr>
        <p:txBody>
          <a:bodyPr>
            <a:normAutofit/>
          </a:bodyPr>
          <a:lstStyle/>
          <a:p>
            <a:r>
              <a:rPr lang="en-US" b="1" dirty="0"/>
              <a:t>TXXX EVSE TESTER</a:t>
            </a:r>
          </a:p>
          <a:p>
            <a:pPr lvl="1"/>
            <a:r>
              <a:rPr lang="en-US" b="1" dirty="0"/>
              <a:t>Automated Operation</a:t>
            </a:r>
          </a:p>
          <a:p>
            <a:pPr lvl="2"/>
            <a:r>
              <a:rPr lang="en-US" b="1" dirty="0"/>
              <a:t>Create Test sequences which completely automate process</a:t>
            </a:r>
          </a:p>
          <a:p>
            <a:pPr lvl="2"/>
            <a:r>
              <a:rPr lang="en-US" b="1" dirty="0"/>
              <a:t>Testing is  then a simple one click process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SOLUTION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937" y="1592263"/>
            <a:ext cx="3499910" cy="2103437"/>
          </a:xfrm>
          <a:prstGeom prst="rect">
            <a:avLst/>
          </a:prstGeom>
        </p:spPr>
      </p:pic>
      <p:sp>
        <p:nvSpPr>
          <p:cNvPr id="4" name="Slide Number Placeholder 3"/>
          <p:cNvSpPr>
            <a:spLocks noGrp="1"/>
          </p:cNvSpPr>
          <p:nvPr>
            <p:ph type="sldNum" sz="quarter" idx="4"/>
          </p:nvPr>
        </p:nvSpPr>
        <p:spPr/>
        <p:txBody>
          <a:bodyPr/>
          <a:lstStyle/>
          <a:p>
            <a:fld id="{BA9ABCF8-B696-4AAE-AEF6-910B77DD8B89}" type="slidenum">
              <a:rPr lang="en-US" smtClean="0"/>
              <a:t>65</a:t>
            </a:fld>
            <a:endParaRPr lang="en-US"/>
          </a:p>
        </p:txBody>
      </p:sp>
    </p:spTree>
    <p:extLst>
      <p:ext uri="{BB962C8B-B14F-4D97-AF65-F5344CB8AC3E}">
        <p14:creationId xmlns:p14="http://schemas.microsoft.com/office/powerpoint/2010/main" val="2434884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91000" cy="4648200"/>
          </a:xfrm>
        </p:spPr>
        <p:txBody>
          <a:bodyPr>
            <a:normAutofit/>
          </a:bodyPr>
          <a:lstStyle/>
          <a:p>
            <a:r>
              <a:rPr lang="en-US" b="1" dirty="0"/>
              <a:t>TXXX EVSE TESTER</a:t>
            </a:r>
          </a:p>
          <a:p>
            <a:pPr lvl="1"/>
            <a:r>
              <a:rPr lang="en-US" b="1" dirty="0"/>
              <a:t>Simple Results</a:t>
            </a:r>
          </a:p>
          <a:p>
            <a:pPr lvl="2"/>
            <a:r>
              <a:rPr lang="en-US" b="1" dirty="0"/>
              <a:t>Process and Status During Testing</a:t>
            </a:r>
          </a:p>
          <a:p>
            <a:pPr lvl="2"/>
            <a:r>
              <a:rPr lang="en-US" b="1" dirty="0"/>
              <a:t>Easy entry of </a:t>
            </a:r>
            <a:r>
              <a:rPr lang="en-US" b="1" dirty="0" err="1"/>
              <a:t>EVSE</a:t>
            </a:r>
            <a:r>
              <a:rPr lang="en-US" b="1" dirty="0"/>
              <a:t> Displayed Results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SOLUTION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889" y="1371600"/>
            <a:ext cx="3499911" cy="20999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889" y="3625559"/>
            <a:ext cx="3499911" cy="2093814"/>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66</a:t>
            </a:fld>
            <a:endParaRPr lang="en-US"/>
          </a:p>
        </p:txBody>
      </p:sp>
    </p:spTree>
    <p:extLst>
      <p:ext uri="{BB962C8B-B14F-4D97-AF65-F5344CB8AC3E}">
        <p14:creationId xmlns:p14="http://schemas.microsoft.com/office/powerpoint/2010/main" val="23166558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91000" cy="4648200"/>
          </a:xfrm>
        </p:spPr>
        <p:txBody>
          <a:bodyPr>
            <a:normAutofit/>
          </a:bodyPr>
          <a:lstStyle/>
          <a:p>
            <a:r>
              <a:rPr lang="en-US" b="1" dirty="0"/>
              <a:t>TXXX EVSE TESTER</a:t>
            </a:r>
          </a:p>
          <a:p>
            <a:pPr lvl="1"/>
            <a:r>
              <a:rPr lang="en-US" b="1" dirty="0"/>
              <a:t>Fully Self Contained</a:t>
            </a:r>
          </a:p>
          <a:p>
            <a:pPr lvl="2"/>
            <a:r>
              <a:rPr lang="en-US" b="1" dirty="0"/>
              <a:t>No PC or Smart Phone</a:t>
            </a:r>
          </a:p>
          <a:p>
            <a:pPr lvl="2"/>
            <a:r>
              <a:rPr lang="en-US" b="1" dirty="0"/>
              <a:t>Rugged Pelican Case</a:t>
            </a:r>
          </a:p>
          <a:p>
            <a:pPr lvl="2"/>
            <a:r>
              <a:rPr lang="en-US" b="1" dirty="0"/>
              <a:t>Run from internal battery, AUX AC or L1-L2 of </a:t>
            </a:r>
            <a:r>
              <a:rPr lang="en-US" b="1" dirty="0" err="1"/>
              <a:t>EVSE</a:t>
            </a:r>
            <a:endParaRPr lang="en-US" b="1" dirty="0"/>
          </a:p>
          <a:p>
            <a:pPr lvl="2"/>
            <a:r>
              <a:rPr lang="en-US" b="1" dirty="0"/>
              <a:t>High Res Color display</a:t>
            </a:r>
          </a:p>
          <a:p>
            <a:pPr lvl="2"/>
            <a:r>
              <a:rPr lang="en-US" b="1" dirty="0"/>
              <a:t>Ethernet, USB, Serial</a:t>
            </a:r>
          </a:p>
          <a:p>
            <a:pPr lvl="2"/>
            <a:r>
              <a:rPr lang="en-US" b="1" dirty="0"/>
              <a:t>Built in GPS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a:t>
            </a:r>
            <a:r>
              <a:rPr lang="en-US" sz="4000" dirty="0">
                <a:latin typeface="BankGothic Md BT" pitchFamily="34" charset="0"/>
              </a:rPr>
              <a:t> SOLUTION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524000"/>
            <a:ext cx="3697227" cy="3967493"/>
          </a:xfrm>
          <a:prstGeom prst="rect">
            <a:avLst/>
          </a:prstGeom>
        </p:spPr>
      </p:pic>
      <p:sp>
        <p:nvSpPr>
          <p:cNvPr id="4" name="Slide Number Placeholder 3"/>
          <p:cNvSpPr>
            <a:spLocks noGrp="1"/>
          </p:cNvSpPr>
          <p:nvPr>
            <p:ph type="sldNum" sz="quarter" idx="4"/>
          </p:nvPr>
        </p:nvSpPr>
        <p:spPr/>
        <p:txBody>
          <a:bodyPr/>
          <a:lstStyle/>
          <a:p>
            <a:fld id="{BA9ABCF8-B696-4AAE-AEF6-910B77DD8B89}" type="slidenum">
              <a:rPr lang="en-US" smtClean="0"/>
              <a:t>67</a:t>
            </a:fld>
            <a:endParaRPr lang="en-US"/>
          </a:p>
        </p:txBody>
      </p:sp>
    </p:spTree>
    <p:extLst>
      <p:ext uri="{BB962C8B-B14F-4D97-AF65-F5344CB8AC3E}">
        <p14:creationId xmlns:p14="http://schemas.microsoft.com/office/powerpoint/2010/main" val="2356168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290" y="2995876"/>
            <a:ext cx="3906190" cy="233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408" y="2995876"/>
            <a:ext cx="1437897" cy="197510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3569331"/>
            <a:ext cx="1748794" cy="1193294"/>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0319"/>
          <a:stretch/>
        </p:blipFill>
        <p:spPr>
          <a:xfrm>
            <a:off x="3810000" y="4043535"/>
            <a:ext cx="1234171" cy="443485"/>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5246"/>
          <a:stretch/>
        </p:blipFill>
        <p:spPr>
          <a:xfrm rot="21227996">
            <a:off x="1320112" y="3743558"/>
            <a:ext cx="1469480" cy="537211"/>
          </a:xfrm>
          <a:prstGeom prst="rect">
            <a:avLst/>
          </a:prstGeom>
        </p:spPr>
      </p:pic>
      <p:sp>
        <p:nvSpPr>
          <p:cNvPr id="16" name="TextBox 15"/>
          <p:cNvSpPr txBox="1"/>
          <p:nvPr/>
        </p:nvSpPr>
        <p:spPr>
          <a:xfrm>
            <a:off x="228600" y="1225104"/>
            <a:ext cx="1665514" cy="738664"/>
          </a:xfrm>
          <a:prstGeom prst="rect">
            <a:avLst/>
          </a:prstGeom>
          <a:noFill/>
        </p:spPr>
        <p:txBody>
          <a:bodyPr wrap="square" rtlCol="0">
            <a:spAutoFit/>
          </a:bodyPr>
          <a:lstStyle/>
          <a:p>
            <a:pPr algn="ctr"/>
            <a:r>
              <a:rPr lang="en-US" sz="2100" b="1" dirty="0">
                <a:solidFill>
                  <a:srgbClr val="FF0000"/>
                </a:solidFill>
              </a:rPr>
              <a:t>Charging Station</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5100" y="2206084"/>
            <a:ext cx="745238" cy="484633"/>
          </a:xfrm>
          <a:prstGeom prst="rect">
            <a:avLst/>
          </a:prstGeom>
        </p:spPr>
      </p:pic>
      <p:sp>
        <p:nvSpPr>
          <p:cNvPr id="22" name="TextBox 21"/>
          <p:cNvSpPr txBox="1"/>
          <p:nvPr/>
        </p:nvSpPr>
        <p:spPr>
          <a:xfrm>
            <a:off x="5101522" y="5141138"/>
            <a:ext cx="2867025" cy="323165"/>
          </a:xfrm>
          <a:prstGeom prst="rect">
            <a:avLst/>
          </a:prstGeom>
          <a:noFill/>
        </p:spPr>
        <p:txBody>
          <a:bodyPr wrap="square" rtlCol="0">
            <a:spAutoFit/>
          </a:bodyPr>
          <a:lstStyle/>
          <a:p>
            <a:pPr algn="ctr"/>
            <a:r>
              <a:rPr lang="en-US" sz="1500" b="1" dirty="0">
                <a:solidFill>
                  <a:srgbClr val="FF0000"/>
                </a:solidFill>
              </a:rPr>
              <a:t>Electric Vehicle</a:t>
            </a:r>
          </a:p>
        </p:txBody>
      </p:sp>
      <p:sp>
        <p:nvSpPr>
          <p:cNvPr id="23" name="TextBox 22"/>
          <p:cNvSpPr txBox="1"/>
          <p:nvPr/>
        </p:nvSpPr>
        <p:spPr>
          <a:xfrm>
            <a:off x="6943725" y="1467362"/>
            <a:ext cx="1743075" cy="1962076"/>
          </a:xfrm>
          <a:prstGeom prst="rect">
            <a:avLst/>
          </a:prstGeom>
          <a:noFill/>
        </p:spPr>
        <p:txBody>
          <a:bodyPr wrap="square" rtlCol="0">
            <a:spAutoFit/>
          </a:bodyPr>
          <a:lstStyle/>
          <a:p>
            <a:pPr marL="214313" indent="-214313">
              <a:buFont typeface="Arial" panose="020B0604020202020204" pitchFamily="34" charset="0"/>
              <a:buChar char="•"/>
            </a:pPr>
            <a:r>
              <a:rPr lang="en-US" sz="1350" dirty="0"/>
              <a:t>Programmable Load Emulates Vehicle</a:t>
            </a:r>
          </a:p>
          <a:p>
            <a:pPr marL="214313" indent="-214313">
              <a:buFont typeface="Arial" panose="020B0604020202020204" pitchFamily="34" charset="0"/>
              <a:buChar char="•"/>
            </a:pPr>
            <a:r>
              <a:rPr lang="en-US" sz="1350" dirty="0"/>
              <a:t>Can Provide Any Value of Load</a:t>
            </a:r>
          </a:p>
          <a:p>
            <a:pPr marL="214313" indent="-214313">
              <a:buFont typeface="Arial" panose="020B0604020202020204" pitchFamily="34" charset="0"/>
              <a:buChar char="•"/>
            </a:pPr>
            <a:r>
              <a:rPr lang="en-US" sz="1350" dirty="0"/>
              <a:t>Allows Multiple Tests to be Run Automatically</a:t>
            </a:r>
          </a:p>
          <a:p>
            <a:endParaRPr lang="en-US" sz="1350" dirty="0"/>
          </a:p>
        </p:txBody>
      </p:sp>
      <p:sp>
        <p:nvSpPr>
          <p:cNvPr id="24" name="Title 1"/>
          <p:cNvSpPr txBox="1">
            <a:spLocks/>
          </p:cNvSpPr>
          <p:nvPr/>
        </p:nvSpPr>
        <p:spPr>
          <a:xfrm>
            <a:off x="457200" y="457200"/>
            <a:ext cx="8229600" cy="792162"/>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latin typeface="Arial" panose="020B0604020202020204" pitchFamily="34" charset="0"/>
                <a:cs typeface="Arial" panose="020B0604020202020204" pitchFamily="34" charset="0"/>
              </a:rPr>
              <a:t>EVSE TEST SYSTEMS</a:t>
            </a:r>
            <a:endParaRPr lang="en-US" sz="4000" dirty="0">
              <a:solidFill>
                <a:schemeClr val="bg1"/>
              </a:solidFill>
              <a:latin typeface="BankGothic Md BT" pitchFamily="34" charset="0"/>
            </a:endParaRPr>
          </a:p>
        </p:txBody>
      </p:sp>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7045" y="1534349"/>
            <a:ext cx="2310134" cy="105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15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42" presetClass="path" presetSubtype="0" accel="50000" decel="50000" fill="hold" nodeType="withEffect">
                                  <p:stCondLst>
                                    <p:cond delay="0"/>
                                  </p:stCondLst>
                                  <p:childTnLst>
                                    <p:animMotion origin="layout" path="M -0.01367 1.85185E-6 L -0.01367 0.51829 " pathEditMode="relative" rAng="0" ptsTypes="AA">
                                      <p:cBhvr>
                                        <p:cTn id="8" dur="2000" fill="hold"/>
                                        <p:tgtEl>
                                          <p:spTgt spid="12"/>
                                        </p:tgtEl>
                                        <p:attrNameLst>
                                          <p:attrName>ppt_x</p:attrName>
                                          <p:attrName>ppt_y</p:attrName>
                                        </p:attrNameLst>
                                      </p:cBhvr>
                                      <p:rCtr x="0" y="25903"/>
                                    </p:animMotion>
                                  </p:childTnLst>
                                </p:cTn>
                              </p:par>
                              <p:par>
                                <p:cTn id="9" presetID="26" presetClass="emph" presetSubtype="0" fill="hold" nodeType="withEffect">
                                  <p:stCondLst>
                                    <p:cond delay="0"/>
                                  </p:stCondLst>
                                  <p:childTnLst>
                                    <p:animEffect transition="out" filter="fade">
                                      <p:cBhvr>
                                        <p:cTn id="10" dur="1000" tmFilter="0, 0; .2, .5; .8, .5; 1, 0"/>
                                        <p:tgtEl>
                                          <p:spTgt spid="12"/>
                                        </p:tgtEl>
                                      </p:cBhvr>
                                    </p:animEffect>
                                    <p:animScale>
                                      <p:cBhvr>
                                        <p:cTn id="11" dur="500" autoRev="1" fill="hold"/>
                                        <p:tgtEl>
                                          <p:spTgt spid="12"/>
                                        </p:tgtEl>
                                      </p:cBhvr>
                                      <p:by x="105000" y="105000"/>
                                    </p:animScale>
                                  </p:childTnLst>
                                </p:cTn>
                              </p:par>
                              <p:par>
                                <p:cTn id="12" presetID="1" presetClass="entr" presetSubtype="0" fill="hold" nodeType="withEffect">
                                  <p:stCondLst>
                                    <p:cond delay="0"/>
                                  </p:stCondLst>
                                  <p:childTnLst>
                                    <p:set>
                                      <p:cBhvr>
                                        <p:cTn id="13" dur="1" fill="hold">
                                          <p:stCondLst>
                                            <p:cond delay="2999"/>
                                          </p:stCondLst>
                                        </p:cTn>
                                        <p:tgtEl>
                                          <p:spTgt spid="12"/>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grpId="0" nodeType="afterEffect">
                                  <p:stCondLst>
                                    <p:cond delay="50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Present Generation VERY difficult to test</a:t>
            </a:r>
            <a:endParaRPr lang="en-US" b="1" dirty="0">
              <a:solidFill>
                <a:srgbClr val="C00000"/>
              </a:solidFill>
            </a:endParaRPr>
          </a:p>
          <a:p>
            <a:pPr lvl="1"/>
            <a:r>
              <a:rPr lang="en-US" dirty="0"/>
              <a:t>Devices may not display all HB44 parameters</a:t>
            </a:r>
          </a:p>
          <a:p>
            <a:pPr lvl="1"/>
            <a:r>
              <a:rPr lang="en-US" dirty="0"/>
              <a:t>Devices may require a transaction to start with removing the plug and end by replacing it</a:t>
            </a:r>
          </a:p>
          <a:p>
            <a:pPr lvl="1"/>
            <a:r>
              <a:rPr lang="en-US" dirty="0"/>
              <a:t>EVSEs require a account to charge, who pays</a:t>
            </a:r>
          </a:p>
          <a:p>
            <a:pPr lvl="1"/>
            <a:r>
              <a:rPr lang="en-US" dirty="0"/>
              <a:t>HB44 requires 6 to 10 tests, very slow if each requires a plug-unplug cycle.</a:t>
            </a:r>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PRACTICAL CHALLENGES</a:t>
            </a:r>
          </a:p>
        </p:txBody>
      </p:sp>
      <p:sp>
        <p:nvSpPr>
          <p:cNvPr id="2" name="Slide Number Placeholder 1"/>
          <p:cNvSpPr>
            <a:spLocks noGrp="1"/>
          </p:cNvSpPr>
          <p:nvPr>
            <p:ph type="sldNum" sz="quarter" idx="4"/>
          </p:nvPr>
        </p:nvSpPr>
        <p:spPr/>
        <p:txBody>
          <a:bodyPr/>
          <a:lstStyle/>
          <a:p>
            <a:fld id="{BA9ABCF8-B696-4AAE-AEF6-910B77DD8B89}" type="slidenum">
              <a:rPr lang="en-US" smtClean="0"/>
              <a:t>69</a:t>
            </a:fld>
            <a:endParaRPr lang="en-US"/>
          </a:p>
        </p:txBody>
      </p:sp>
    </p:spTree>
    <p:extLst>
      <p:ext uri="{BB962C8B-B14F-4D97-AF65-F5344CB8AC3E}">
        <p14:creationId xmlns:p14="http://schemas.microsoft.com/office/powerpoint/2010/main" val="29877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9655" y="1249362"/>
            <a:ext cx="5504689" cy="4525963"/>
          </a:xfrm>
        </p:spPr>
      </p:pic>
      <p:sp>
        <p:nvSpPr>
          <p:cNvPr id="2" name="TextBox 1"/>
          <p:cNvSpPr txBox="1"/>
          <p:nvPr/>
        </p:nvSpPr>
        <p:spPr>
          <a:xfrm>
            <a:off x="5824728" y="1249362"/>
            <a:ext cx="2362200" cy="461665"/>
          </a:xfrm>
          <a:prstGeom prst="rect">
            <a:avLst/>
          </a:prstGeom>
          <a:noFill/>
        </p:spPr>
        <p:txBody>
          <a:bodyPr wrap="square" rtlCol="0">
            <a:spAutoFit/>
          </a:bodyPr>
          <a:lstStyle/>
          <a:p>
            <a:r>
              <a:rPr lang="en-US" sz="2400" b="1" dirty="0">
                <a:solidFill>
                  <a:srgbClr val="FF0000"/>
                </a:solidFill>
              </a:rPr>
              <a:t>July 21, 2016</a:t>
            </a:r>
          </a:p>
        </p:txBody>
      </p:sp>
      <p:sp>
        <p:nvSpPr>
          <p:cNvPr id="8" name="Title 1">
            <a:extLst>
              <a:ext uri="{FF2B5EF4-FFF2-40B4-BE49-F238E27FC236}">
                <a16:creationId xmlns:a16="http://schemas.microsoft.com/office/drawing/2014/main" xmlns="" id="{7EFE9326-5792-40DF-879C-A2582190929E}"/>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EVSE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7</a:t>
            </a:fld>
            <a:endParaRPr lang="en-US"/>
          </a:p>
        </p:txBody>
      </p:sp>
    </p:spTree>
    <p:extLst>
      <p:ext uri="{BB962C8B-B14F-4D97-AF65-F5344CB8AC3E}">
        <p14:creationId xmlns:p14="http://schemas.microsoft.com/office/powerpoint/2010/main" val="41112444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Industry working on a solution</a:t>
            </a:r>
            <a:endParaRPr lang="en-US" b="1" dirty="0">
              <a:solidFill>
                <a:srgbClr val="C00000"/>
              </a:solidFill>
            </a:endParaRPr>
          </a:p>
          <a:p>
            <a:pPr lvl="1"/>
            <a:r>
              <a:rPr lang="en-US" dirty="0"/>
              <a:t>We need your help to make sure it works for you</a:t>
            </a:r>
          </a:p>
          <a:p>
            <a:pPr lvl="1"/>
            <a:r>
              <a:rPr lang="en-US" dirty="0"/>
              <a:t>Issues are:</a:t>
            </a:r>
          </a:p>
          <a:p>
            <a:pPr lvl="2"/>
            <a:r>
              <a:rPr lang="en-US" dirty="0"/>
              <a:t>Need for universal authorization for inspectors</a:t>
            </a:r>
          </a:p>
          <a:p>
            <a:pPr lvl="3"/>
            <a:r>
              <a:rPr lang="en-US" dirty="0"/>
              <a:t>Must be secure</a:t>
            </a:r>
          </a:p>
          <a:p>
            <a:pPr lvl="3"/>
            <a:r>
              <a:rPr lang="en-US" dirty="0"/>
              <a:t>Access achieved through test equipment ????</a:t>
            </a:r>
          </a:p>
          <a:p>
            <a:pPr lvl="2"/>
            <a:r>
              <a:rPr lang="en-US" dirty="0"/>
              <a:t>Access to special test modes</a:t>
            </a:r>
          </a:p>
          <a:p>
            <a:pPr lvl="3"/>
            <a:r>
              <a:rPr lang="en-US" dirty="0"/>
              <a:t>Will these be acceptable to W&amp;M</a:t>
            </a:r>
          </a:p>
          <a:p>
            <a:pPr lvl="3"/>
            <a:r>
              <a:rPr lang="en-US" dirty="0"/>
              <a:t>If these involve higher precision data access is that acceptable</a:t>
            </a:r>
          </a:p>
          <a:p>
            <a:pPr lvl="2"/>
            <a:r>
              <a:rPr lang="en-US" dirty="0"/>
              <a:t>Since energy can’t be put back, who pays</a:t>
            </a:r>
          </a:p>
          <a:p>
            <a:pPr lvl="2"/>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PRACTICAL CHALLENGES</a:t>
            </a:r>
          </a:p>
        </p:txBody>
      </p:sp>
      <p:sp>
        <p:nvSpPr>
          <p:cNvPr id="2" name="Slide Number Placeholder 1"/>
          <p:cNvSpPr>
            <a:spLocks noGrp="1"/>
          </p:cNvSpPr>
          <p:nvPr>
            <p:ph type="sldNum" sz="quarter" idx="4"/>
          </p:nvPr>
        </p:nvSpPr>
        <p:spPr/>
        <p:txBody>
          <a:bodyPr/>
          <a:lstStyle/>
          <a:p>
            <a:fld id="{BA9ABCF8-B696-4AAE-AEF6-910B77DD8B89}" type="slidenum">
              <a:rPr lang="en-US" smtClean="0"/>
              <a:t>70</a:t>
            </a:fld>
            <a:endParaRPr lang="en-US"/>
          </a:p>
        </p:txBody>
      </p:sp>
    </p:spTree>
    <p:extLst>
      <p:ext uri="{BB962C8B-B14F-4D97-AF65-F5344CB8AC3E}">
        <p14:creationId xmlns:p14="http://schemas.microsoft.com/office/powerpoint/2010/main" val="21261801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latin typeface="Arial" panose="020B0604020202020204" pitchFamily="34" charset="0"/>
                <a:cs typeface="Arial" panose="020B0604020202020204" pitchFamily="34" charset="0"/>
              </a:rPr>
              <a:t>QUESTIONS &amp; DISCUSSION</a:t>
            </a:r>
            <a:endParaRPr lang="en-US" sz="4000" dirty="0">
              <a:solidFill>
                <a:schemeClr val="bg1"/>
              </a:solidFill>
              <a:latin typeface="Arial" panose="020B0604020202020204" pitchFamily="34" charset="0"/>
              <a:cs typeface="Arial" panose="020B0604020202020204" pitchFamily="34" charset="0"/>
            </a:endParaRPr>
          </a:p>
        </p:txBody>
      </p:sp>
      <p:pic>
        <p:nvPicPr>
          <p:cNvPr id="5"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611" y="1066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a:xfrm>
            <a:off x="1205877" y="2057400"/>
            <a:ext cx="6553200" cy="366401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smtClean="0">
                <a:latin typeface="Arial" panose="020B0604020202020204" pitchFamily="34" charset="0"/>
                <a:cs typeface="Arial" panose="020B0604020202020204" pitchFamily="34" charset="0"/>
              </a:rPr>
              <a:t>Bill Hardy</a:t>
            </a:r>
            <a:endParaRPr lang="en-US" altLang="en-US" sz="2400" b="1" kern="0" dirty="0" smtClean="0">
              <a:latin typeface="Arial" panose="020B0604020202020204" pitchFamily="34" charset="0"/>
              <a:cs typeface="Arial" panose="020B0604020202020204" pitchFamily="34" charset="0"/>
            </a:endParaRPr>
          </a:p>
          <a:p>
            <a:pPr algn="ctr" eaLnBrk="1" hangingPunct="1">
              <a:buFontTx/>
              <a:buNone/>
            </a:pPr>
            <a:r>
              <a:rPr lang="en-US" altLang="en-US" sz="2000" kern="0" dirty="0" smtClean="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smtClean="0">
                <a:latin typeface="Arial" panose="020B0604020202020204" pitchFamily="34" charset="0"/>
                <a:cs typeface="Arial" panose="020B0604020202020204" pitchFamily="34" charset="0"/>
              </a:rPr>
              <a:t>Bristol, PA</a:t>
            </a:r>
          </a:p>
          <a:p>
            <a:pPr algn="ctr" eaLnBrk="1" hangingPunct="1">
              <a:buFontTx/>
              <a:buNone/>
            </a:pPr>
            <a:r>
              <a:rPr lang="en-US" altLang="en-US" sz="2000" kern="0" dirty="0" smtClean="0">
                <a:latin typeface="Arial" panose="020B0604020202020204" pitchFamily="34" charset="0"/>
                <a:cs typeface="Arial" panose="020B0604020202020204" pitchFamily="34" charset="0"/>
              </a:rPr>
              <a:t>215-785-2338</a:t>
            </a:r>
          </a:p>
          <a:p>
            <a:pPr algn="ctr" eaLnBrk="1" hangingPunct="1">
              <a:buFontTx/>
              <a:buNone/>
            </a:pPr>
            <a:r>
              <a:rPr lang="en-US" altLang="en-US" sz="2800" kern="0" dirty="0" smtClean="0">
                <a:latin typeface="Arial" panose="020B0604020202020204" pitchFamily="34" charset="0"/>
                <a:cs typeface="Arial" panose="020B0604020202020204" pitchFamily="34" charset="0"/>
              </a:rPr>
              <a:t/>
            </a:r>
            <a:br>
              <a:rPr lang="en-US" altLang="en-US" sz="2800" kern="0" dirty="0" smtClean="0">
                <a:latin typeface="Arial" panose="020B0604020202020204" pitchFamily="34" charset="0"/>
                <a:cs typeface="Arial" panose="020B0604020202020204" pitchFamily="34" charset="0"/>
              </a:rPr>
            </a:br>
            <a:r>
              <a:rPr lang="en-US" altLang="en-US" sz="2000" kern="0" dirty="0" smtClean="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000" kern="0" dirty="0" smtClean="0">
                <a:solidFill>
                  <a:srgbClr val="CC3300"/>
                </a:solidFill>
                <a:latin typeface="Arial" panose="020B0604020202020204" pitchFamily="34" charset="0"/>
                <a:cs typeface="Arial" panose="020B0604020202020204" pitchFamily="34" charset="0"/>
                <a:hlinkClick r:id="rId4"/>
              </a:rPr>
              <a:t>www.tescometering.com</a:t>
            </a:r>
            <a:endParaRPr lang="en-US" altLang="en-US" sz="2000" kern="0" dirty="0" smtClean="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smtClean="0">
              <a:solidFill>
                <a:srgbClr val="CC3300"/>
              </a:solidFill>
            </a:endParaRPr>
          </a:p>
        </p:txBody>
      </p:sp>
    </p:spTree>
    <p:extLst>
      <p:ext uri="{BB962C8B-B14F-4D97-AF65-F5344CB8AC3E}">
        <p14:creationId xmlns:p14="http://schemas.microsoft.com/office/powerpoint/2010/main" val="301285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92" y="1254278"/>
            <a:ext cx="8489416" cy="4679085"/>
          </a:xfrm>
          <a:prstGeom prst="rect">
            <a:avLst/>
          </a:prstGeom>
        </p:spPr>
      </p:pic>
      <p:sp>
        <p:nvSpPr>
          <p:cNvPr id="7" name="Title 1">
            <a:extLst>
              <a:ext uri="{FF2B5EF4-FFF2-40B4-BE49-F238E27FC236}">
                <a16:creationId xmlns:a16="http://schemas.microsoft.com/office/drawing/2014/main" xmlns="" id="{CE83E073-42CF-454C-80CD-9BEB926E4116}"/>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EVSE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2" name="Slide Number Placeholder 1"/>
          <p:cNvSpPr>
            <a:spLocks noGrp="1"/>
          </p:cNvSpPr>
          <p:nvPr>
            <p:ph type="sldNum" sz="quarter" idx="4"/>
          </p:nvPr>
        </p:nvSpPr>
        <p:spPr/>
        <p:txBody>
          <a:bodyPr/>
          <a:lstStyle/>
          <a:p>
            <a:fld id="{BA9ABCF8-B696-4AAE-AEF6-910B77DD8B89}" type="slidenum">
              <a:rPr lang="en-US" smtClean="0"/>
              <a:t>8</a:t>
            </a:fld>
            <a:endParaRPr lang="en-US"/>
          </a:p>
        </p:txBody>
      </p:sp>
    </p:spTree>
    <p:extLst>
      <p:ext uri="{BB962C8B-B14F-4D97-AF65-F5344CB8AC3E}">
        <p14:creationId xmlns:p14="http://schemas.microsoft.com/office/powerpoint/2010/main" val="3267329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371600"/>
            <a:ext cx="7582557" cy="3825572"/>
          </a:xfrm>
          <a:prstGeom prst="rect">
            <a:avLst/>
          </a:prstGeom>
        </p:spPr>
      </p:pic>
      <p:cxnSp>
        <p:nvCxnSpPr>
          <p:cNvPr id="3" name="Straight Connector 2">
            <a:extLst>
              <a:ext uri="{FF2B5EF4-FFF2-40B4-BE49-F238E27FC236}">
                <a16:creationId xmlns:a16="http://schemas.microsoft.com/office/drawing/2014/main" xmlns="" id="{91D19E79-700B-4595-BE2A-7A2CE85A620F}"/>
              </a:ext>
            </a:extLst>
          </p:cNvPr>
          <p:cNvCxnSpPr/>
          <p:nvPr/>
        </p:nvCxnSpPr>
        <p:spPr>
          <a:xfrm>
            <a:off x="6858000" y="1524000"/>
            <a:ext cx="1219200" cy="685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58586B58-826C-4B41-AF08-9127B646BFF0}"/>
              </a:ext>
            </a:extLst>
          </p:cNvPr>
          <p:cNvSpPr txBox="1"/>
          <p:nvPr/>
        </p:nvSpPr>
        <p:spPr>
          <a:xfrm>
            <a:off x="7467600" y="2281382"/>
            <a:ext cx="1219200" cy="461665"/>
          </a:xfrm>
          <a:prstGeom prst="rect">
            <a:avLst/>
          </a:prstGeom>
          <a:solidFill>
            <a:srgbClr val="FFFF00"/>
          </a:solidFill>
        </p:spPr>
        <p:txBody>
          <a:bodyPr wrap="square" rtlCol="0">
            <a:spAutoFit/>
          </a:bodyPr>
          <a:lstStyle/>
          <a:p>
            <a:pPr algn="ctr"/>
            <a:r>
              <a:rPr lang="en-US" sz="2400" b="1" dirty="0"/>
              <a:t>15,000</a:t>
            </a:r>
          </a:p>
        </p:txBody>
      </p:sp>
      <p:sp>
        <p:nvSpPr>
          <p:cNvPr id="10" name="Title 1">
            <a:extLst>
              <a:ext uri="{FF2B5EF4-FFF2-40B4-BE49-F238E27FC236}">
                <a16:creationId xmlns:a16="http://schemas.microsoft.com/office/drawing/2014/main" xmlns="" id="{42239897-0505-400B-B360-60ECF7D86FBE}"/>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EVSE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2" name="Slide Number Placeholder 1"/>
          <p:cNvSpPr>
            <a:spLocks noGrp="1"/>
          </p:cNvSpPr>
          <p:nvPr>
            <p:ph type="sldNum" sz="quarter" idx="4"/>
          </p:nvPr>
        </p:nvSpPr>
        <p:spPr/>
        <p:txBody>
          <a:bodyPr/>
          <a:lstStyle/>
          <a:p>
            <a:fld id="{BA9ABCF8-B696-4AAE-AEF6-910B77DD8B89}" type="slidenum">
              <a:rPr lang="en-US" smtClean="0"/>
              <a:t>9</a:t>
            </a:fld>
            <a:endParaRPr lang="en-US"/>
          </a:p>
        </p:txBody>
      </p:sp>
    </p:spTree>
    <p:extLst>
      <p:ext uri="{BB962C8B-B14F-4D97-AF65-F5344CB8AC3E}">
        <p14:creationId xmlns:p14="http://schemas.microsoft.com/office/powerpoint/2010/main" val="294369514"/>
      </p:ext>
    </p:extLst>
  </p:cSld>
  <p:clrMapOvr>
    <a:masterClrMapping/>
  </p:clrMapOvr>
</p:sld>
</file>

<file path=ppt/theme/theme1.xml><?xml version="1.0" encoding="utf-8"?>
<a:theme xmlns:a="http://schemas.openxmlformats.org/drawingml/2006/main" name="PMI_Presentation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PMI_Presentation_1</Template>
  <TotalTime>3396</TotalTime>
  <Words>2720</Words>
  <Application>Microsoft Office PowerPoint</Application>
  <PresentationFormat>On-screen Show (4:3)</PresentationFormat>
  <Paragraphs>455</Paragraphs>
  <Slides>71</Slides>
  <Notes>2</Notes>
  <HiddenSlides>15</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PMI_Presentation_1</vt:lpstr>
      <vt:lpstr>PowerPoint Presentation</vt:lpstr>
      <vt:lpstr>EVSE</vt:lpstr>
      <vt:lpstr>INTRODUCTION</vt:lpstr>
      <vt:lpstr>INTRODUCTION</vt:lpstr>
      <vt:lpstr>The EVSE MarketT</vt:lpstr>
      <vt:lpstr>The EVSE MarketT</vt:lpstr>
      <vt:lpstr>The EVSE MarketT</vt:lpstr>
      <vt:lpstr>The EVSE MarketT</vt:lpstr>
      <vt:lpstr>The EVSE MarketT</vt:lpstr>
      <vt:lpstr>The EVSE Market</vt:lpstr>
      <vt:lpstr>The EVSE MarketT</vt:lpstr>
      <vt:lpstr>THE MARKET</vt:lpstr>
      <vt:lpstr>THE MARKET</vt:lpstr>
      <vt:lpstr>THE MARKET</vt:lpstr>
      <vt:lpstr>THE EVSE MARKET</vt:lpstr>
      <vt:lpstr>THE EVSE MARKET</vt:lpstr>
      <vt:lpstr>THE EVSE MARKET</vt:lpstr>
      <vt:lpstr>MULTIPLE STANDARDS IN USE</vt:lpstr>
      <vt:lpstr>MULTIPLE STANDARDS IN USE</vt:lpstr>
      <vt:lpstr>MULTIPLE STANDARDS IN USE</vt:lpstr>
      <vt:lpstr>MULTIPLE STANDARDS IN USE</vt:lpstr>
      <vt:lpstr>MULTIPLE STANDARDS IN USE</vt:lpstr>
      <vt:lpstr>MULTIPLE STANDARDS IN USE</vt:lpstr>
      <vt:lpstr>MULTIPLE STANDARDS IN USE</vt:lpstr>
      <vt:lpstr>MULTIPLE STANDARDS IN USE</vt:lpstr>
      <vt:lpstr>MULTIPLE STANDARDS IN USE</vt:lpstr>
      <vt:lpstr>EVSE BASICS</vt:lpstr>
      <vt:lpstr>EVSE BASICS</vt:lpstr>
      <vt:lpstr>EVSE BASICS</vt:lpstr>
      <vt:lpstr>EVSE BASICS</vt:lpstr>
      <vt:lpstr>MAJOR CHARGING NETWORKS</vt:lpstr>
      <vt:lpstr>REGULATORY BACKGROUND</vt:lpstr>
      <vt:lpstr>REGULATORY BACKGROUND</vt:lpstr>
      <vt:lpstr>HB44 APPLICABILITY</vt:lpstr>
      <vt:lpstr>HB44 APPLICABILITY</vt:lpstr>
      <vt:lpstr>HB44 APPLICABILITY</vt:lpstr>
      <vt:lpstr>HB44 APPLICABILITY</vt:lpstr>
      <vt:lpstr>HB44 - REQUIREMENTS</vt:lpstr>
      <vt:lpstr>HB44 - REQUIREMENTS</vt:lpstr>
      <vt:lpstr>HB44 - REQUIREMENTS</vt:lpstr>
      <vt:lpstr>HB44 - REQUIREMENTS</vt:lpstr>
      <vt:lpstr>HB44 - REQUIREMENTS</vt:lpstr>
      <vt:lpstr>HB44 - REQUIREMENTS</vt:lpstr>
      <vt:lpstr>HB44 - REQUIREMENTS</vt:lpstr>
      <vt:lpstr>HB44 - REQUIREMENTS</vt:lpstr>
      <vt:lpstr>HB44 – TESTING REQUIREMENTS</vt:lpstr>
      <vt:lpstr>HB44 – TESTING REQUIREMENTS</vt:lpstr>
      <vt:lpstr>HB44 – TESTING REQUIREMENTS</vt:lpstr>
      <vt:lpstr>HB44 – TESTING REQUIREMENTS</vt:lpstr>
      <vt:lpstr>HB44 – TESTING REQUIREMENTS</vt:lpstr>
      <vt:lpstr>HB44 – TESTING REQUIREMENTS</vt:lpstr>
      <vt:lpstr>HB44 – TESTING TOLERANCES</vt:lpstr>
      <vt:lpstr>HB44 – TESTING TOLERANCES</vt:lpstr>
      <vt:lpstr>HB44 – TESTING TOLERANCES</vt:lpstr>
      <vt:lpstr>HB44 – TESTING TOLERANCES</vt:lpstr>
      <vt:lpstr>EPO 30 – FIELD TEST</vt:lpstr>
      <vt:lpstr>EPO 30 – FIELD TEST</vt:lpstr>
      <vt:lpstr>EPO 30 – FIELD TEST</vt:lpstr>
      <vt:lpstr>EPO 30 – FIELD TEST</vt:lpstr>
      <vt:lpstr>EPO 30 – FIELD TEST</vt:lpstr>
      <vt:lpstr>EPO 30 – FIELD TEST</vt:lpstr>
      <vt:lpstr>PowerPoint Presentation</vt:lpstr>
      <vt:lpstr>PowerPoint Presentation</vt:lpstr>
      <vt:lpstr>OUR TEST SOLUTIONS</vt:lpstr>
      <vt:lpstr>OUR SOLUTION</vt:lpstr>
      <vt:lpstr>OUR SOLUTION</vt:lpstr>
      <vt:lpstr>OUR SOLUTION</vt:lpstr>
      <vt:lpstr>PowerPoint Presentation</vt:lpstr>
      <vt:lpstr>PRACTICAL CHALLENGES</vt:lpstr>
      <vt:lpstr>PRACTICAL CHALLENGES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Hardy</dc:creator>
  <cp:lastModifiedBy>Andrea Koch</cp:lastModifiedBy>
  <cp:revision>163</cp:revision>
  <dcterms:created xsi:type="dcterms:W3CDTF">2015-09-20T12:59:46Z</dcterms:created>
  <dcterms:modified xsi:type="dcterms:W3CDTF">2018-06-15T21:35:20Z</dcterms:modified>
</cp:coreProperties>
</file>