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2"/>
  </p:notesMasterIdLst>
  <p:handoutMasterIdLst>
    <p:handoutMasterId r:id="rId23"/>
  </p:handoutMasterIdLst>
  <p:sldIdLst>
    <p:sldId id="372" r:id="rId2"/>
    <p:sldId id="356" r:id="rId3"/>
    <p:sldId id="388" r:id="rId4"/>
    <p:sldId id="389" r:id="rId5"/>
    <p:sldId id="390" r:id="rId6"/>
    <p:sldId id="343" r:id="rId7"/>
    <p:sldId id="394" r:id="rId8"/>
    <p:sldId id="383" r:id="rId9"/>
    <p:sldId id="363" r:id="rId10"/>
    <p:sldId id="391" r:id="rId11"/>
    <p:sldId id="381" r:id="rId12"/>
    <p:sldId id="392" r:id="rId13"/>
    <p:sldId id="384" r:id="rId14"/>
    <p:sldId id="395" r:id="rId15"/>
    <p:sldId id="396" r:id="rId16"/>
    <p:sldId id="359" r:id="rId17"/>
    <p:sldId id="393" r:id="rId18"/>
    <p:sldId id="382" r:id="rId19"/>
    <p:sldId id="397" r:id="rId20"/>
    <p:sldId id="387" r:id="rId21"/>
  </p:sldIdLst>
  <p:sldSz cx="9144000" cy="6858000" type="screen4x3"/>
  <p:notesSz cx="6950075" cy="9236075"/>
  <p:defaultTextStyle>
    <a:defPPr>
      <a:defRPr lang="ru-RU"/>
    </a:defPPr>
    <a:lvl1pPr algn="ctr" rtl="0" fontAlgn="base">
      <a:spcBef>
        <a:spcPct val="30000"/>
      </a:spcBef>
      <a:spcAft>
        <a:spcPct val="0"/>
      </a:spcAft>
      <a:defRPr kern="1200">
        <a:solidFill>
          <a:srgbClr val="000000"/>
        </a:solidFill>
        <a:latin typeface="Arial" charset="0"/>
        <a:ea typeface="+mn-ea"/>
        <a:cs typeface="+mn-cs"/>
      </a:defRPr>
    </a:lvl1pPr>
    <a:lvl2pPr marL="457200" algn="ctr" rtl="0" fontAlgn="base">
      <a:spcBef>
        <a:spcPct val="30000"/>
      </a:spcBef>
      <a:spcAft>
        <a:spcPct val="0"/>
      </a:spcAft>
      <a:defRPr kern="1200">
        <a:solidFill>
          <a:srgbClr val="000000"/>
        </a:solidFill>
        <a:latin typeface="Arial" charset="0"/>
        <a:ea typeface="+mn-ea"/>
        <a:cs typeface="+mn-cs"/>
      </a:defRPr>
    </a:lvl2pPr>
    <a:lvl3pPr marL="914400" algn="ctr" rtl="0" fontAlgn="base">
      <a:spcBef>
        <a:spcPct val="30000"/>
      </a:spcBef>
      <a:spcAft>
        <a:spcPct val="0"/>
      </a:spcAft>
      <a:defRPr kern="1200">
        <a:solidFill>
          <a:srgbClr val="000000"/>
        </a:solidFill>
        <a:latin typeface="Arial" charset="0"/>
        <a:ea typeface="+mn-ea"/>
        <a:cs typeface="+mn-cs"/>
      </a:defRPr>
    </a:lvl3pPr>
    <a:lvl4pPr marL="1371600" algn="ctr" rtl="0" fontAlgn="base">
      <a:spcBef>
        <a:spcPct val="30000"/>
      </a:spcBef>
      <a:spcAft>
        <a:spcPct val="0"/>
      </a:spcAft>
      <a:defRPr kern="1200">
        <a:solidFill>
          <a:srgbClr val="000000"/>
        </a:solidFill>
        <a:latin typeface="Arial" charset="0"/>
        <a:ea typeface="+mn-ea"/>
        <a:cs typeface="+mn-cs"/>
      </a:defRPr>
    </a:lvl4pPr>
    <a:lvl5pPr marL="1828800" algn="ctr" rtl="0" fontAlgn="base">
      <a:spcBef>
        <a:spcPct val="30000"/>
      </a:spcBef>
      <a:spcAft>
        <a:spcPct val="0"/>
      </a:spcAft>
      <a:defRPr kern="1200">
        <a:solidFill>
          <a:srgbClr val="000000"/>
        </a:solidFill>
        <a:latin typeface="Arial" charset="0"/>
        <a:ea typeface="+mn-ea"/>
        <a:cs typeface="+mn-cs"/>
      </a:defRPr>
    </a:lvl5pPr>
    <a:lvl6pPr marL="2286000" algn="l" defTabSz="914400" rtl="0" eaLnBrk="1" latinLnBrk="0" hangingPunct="1">
      <a:defRPr kern="1200">
        <a:solidFill>
          <a:srgbClr val="000000"/>
        </a:solidFill>
        <a:latin typeface="Arial" charset="0"/>
        <a:ea typeface="+mn-ea"/>
        <a:cs typeface="+mn-cs"/>
      </a:defRPr>
    </a:lvl6pPr>
    <a:lvl7pPr marL="2743200" algn="l" defTabSz="914400" rtl="0" eaLnBrk="1" latinLnBrk="0" hangingPunct="1">
      <a:defRPr kern="1200">
        <a:solidFill>
          <a:srgbClr val="000000"/>
        </a:solidFill>
        <a:latin typeface="Arial" charset="0"/>
        <a:ea typeface="+mn-ea"/>
        <a:cs typeface="+mn-cs"/>
      </a:defRPr>
    </a:lvl7pPr>
    <a:lvl8pPr marL="3200400" algn="l" defTabSz="914400" rtl="0" eaLnBrk="1" latinLnBrk="0" hangingPunct="1">
      <a:defRPr kern="1200">
        <a:solidFill>
          <a:srgbClr val="000000"/>
        </a:solidFill>
        <a:latin typeface="Arial" charset="0"/>
        <a:ea typeface="+mn-ea"/>
        <a:cs typeface="+mn-cs"/>
      </a:defRPr>
    </a:lvl8pPr>
    <a:lvl9pPr marL="3657600" algn="l" defTabSz="914400" rtl="0" eaLnBrk="1" latinLnBrk="0" hangingPunct="1">
      <a:defRPr kern="1200">
        <a:solidFill>
          <a:srgbClr val="000000"/>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75090" autoAdjust="0"/>
  </p:normalViewPr>
  <p:slideViewPr>
    <p:cSldViewPr>
      <p:cViewPr varScale="1">
        <p:scale>
          <a:sx n="73" d="100"/>
          <a:sy n="73" d="100"/>
        </p:scale>
        <p:origin x="-1428" y="-90"/>
      </p:cViewPr>
      <p:guideLst>
        <p:guide orient="horz" pos="2160"/>
        <p:guide pos="2880"/>
      </p:guideLst>
    </p:cSldViewPr>
  </p:slideViewPr>
  <p:outlineViewPr>
    <p:cViewPr>
      <p:scale>
        <a:sx n="33" d="100"/>
        <a:sy n="33" d="100"/>
      </p:scale>
      <p:origin x="0" y="5035"/>
    </p:cViewPr>
  </p:outlineViewPr>
  <p:notesTextViewPr>
    <p:cViewPr>
      <p:scale>
        <a:sx n="100" d="100"/>
        <a:sy n="100" d="100"/>
      </p:scale>
      <p:origin x="0" y="0"/>
    </p:cViewPr>
  </p:notesTextViewPr>
  <p:sorterViewPr>
    <p:cViewPr>
      <p:scale>
        <a:sx n="66" d="100"/>
        <a:sy n="66" d="100"/>
      </p:scale>
      <p:origin x="0" y="38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defRPr sz="1200">
                <a:latin typeface="Times New Roman" pitchFamily="18" charset="0"/>
              </a:defRPr>
            </a:lvl1pPr>
          </a:lstStyle>
          <a:p>
            <a:pPr>
              <a:defRPr/>
            </a:pPr>
            <a:endParaRPr lang="en-US" altLang="en-US"/>
          </a:p>
        </p:txBody>
      </p:sp>
      <p:sp>
        <p:nvSpPr>
          <p:cNvPr id="95235" name="Rectangle 3"/>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defRPr sz="1200">
                <a:latin typeface="Times New Roman" pitchFamily="18" charset="0"/>
              </a:defRPr>
            </a:lvl1pPr>
          </a:lstStyle>
          <a:p>
            <a:pPr>
              <a:defRPr/>
            </a:pPr>
            <a:endParaRPr lang="en-US" altLang="en-US"/>
          </a:p>
        </p:txBody>
      </p:sp>
      <p:sp>
        <p:nvSpPr>
          <p:cNvPr id="95236" name="Rectangle 4"/>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defRPr sz="1200">
                <a:latin typeface="Times New Roman" pitchFamily="18" charset="0"/>
              </a:defRPr>
            </a:lvl1pPr>
          </a:lstStyle>
          <a:p>
            <a:pPr>
              <a:defRPr/>
            </a:pPr>
            <a:endParaRPr lang="en-US" altLang="en-US"/>
          </a:p>
        </p:txBody>
      </p:sp>
      <p:sp>
        <p:nvSpPr>
          <p:cNvPr id="95237" name="Rectangle 5"/>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defRPr sz="1200">
                <a:latin typeface="Times New Roman" pitchFamily="18" charset="0"/>
              </a:defRPr>
            </a:lvl1pPr>
          </a:lstStyle>
          <a:p>
            <a:pPr>
              <a:defRPr/>
            </a:pPr>
            <a:fld id="{6A97D21E-8AB3-4B0F-935A-1E2B546D8EDA}" type="slidenum">
              <a:rPr lang="en-US" altLang="en-US"/>
              <a:pPr>
                <a:defRPr/>
              </a:pPr>
              <a:t>‹#›</a:t>
            </a:fld>
            <a:endParaRPr lang="en-US" altLang="en-US"/>
          </a:p>
        </p:txBody>
      </p:sp>
    </p:spTree>
    <p:extLst>
      <p:ext uri="{BB962C8B-B14F-4D97-AF65-F5344CB8AC3E}">
        <p14:creationId xmlns:p14="http://schemas.microsoft.com/office/powerpoint/2010/main" val="2322892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endParaRPr lang="ru-RU" altLang="en-US"/>
          </a:p>
        </p:txBody>
      </p:sp>
      <p:sp>
        <p:nvSpPr>
          <p:cNvPr id="29700"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95325" y="4387850"/>
            <a:ext cx="55594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393700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fld id="{35D85183-39CE-4335-88AE-761BFA5738A8}" type="slidenum">
              <a:rPr lang="ru-RU" altLang="en-US"/>
              <a:pPr>
                <a:defRPr/>
              </a:pPr>
              <a:t>‹#›</a:t>
            </a:fld>
            <a:endParaRPr lang="ru-RU" altLang="en-US"/>
          </a:p>
        </p:txBody>
      </p:sp>
    </p:spTree>
    <p:extLst>
      <p:ext uri="{BB962C8B-B14F-4D97-AF65-F5344CB8AC3E}">
        <p14:creationId xmlns:p14="http://schemas.microsoft.com/office/powerpoint/2010/main" val="1589210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93DCF13E-24C1-433C-9524-BE08FDB766B2}" type="slidenum">
              <a:rPr lang="ru-RU" altLang="en-US" smtClean="0"/>
              <a:pPr algn="r" eaLnBrk="1" hangingPunct="1"/>
              <a:t>1</a:t>
            </a:fld>
            <a:endParaRPr lang="ru-RU" altLang="en-US"/>
          </a:p>
        </p:txBody>
      </p:sp>
      <p:sp>
        <p:nvSpPr>
          <p:cNvPr id="30723" name="Rectangle 7"/>
          <p:cNvSpPr txBox="1">
            <a:spLocks noGrp="1" noChangeArrowheads="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1B9E272-E150-4B18-8079-88B2E97475C2}" type="slidenum">
              <a:rPr lang="en-US" altLang="en-US"/>
              <a:pPr algn="r" eaLnBrk="1" hangingPunct="1">
                <a:spcBef>
                  <a:spcPct val="0"/>
                </a:spcBef>
              </a:pPr>
              <a:t>1</a:t>
            </a:fld>
            <a:endParaRPr lang="en-US" altLang="en-US"/>
          </a:p>
        </p:txBody>
      </p:sp>
      <p:sp>
        <p:nvSpPr>
          <p:cNvPr id="30724" name="Rectangle 2"/>
          <p:cNvSpPr>
            <a:spLocks noGrp="1" noRot="1" noChangeAspect="1" noChangeArrowheads="1" noTextEdit="1"/>
          </p:cNvSpPr>
          <p:nvPr>
            <p:ph type="sldImg"/>
          </p:nvPr>
        </p:nvSpPr>
        <p:spPr>
          <a:xfrm>
            <a:off x="1165225" y="692150"/>
            <a:ext cx="4619625" cy="3463925"/>
          </a:xfrm>
          <a:ln/>
        </p:spPr>
      </p:sp>
      <p:sp>
        <p:nvSpPr>
          <p:cNvPr id="30725" name="Rectangle 3"/>
          <p:cNvSpPr>
            <a:spLocks noGrp="1" noChangeArrowheads="1"/>
          </p:cNvSpPr>
          <p:nvPr>
            <p:ph type="body" idx="1"/>
          </p:nvPr>
        </p:nvSpPr>
        <p:spPr>
          <a:xfrm>
            <a:off x="695325" y="4387850"/>
            <a:ext cx="5559425" cy="4156075"/>
          </a:xfrm>
          <a:noFill/>
        </p:spPr>
        <p:txBody>
          <a:bodyPr lIns="92492" tIns="46246" rIns="92492" bIns="46246"/>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B91935D5-90D7-475C-9E1A-7755E376510B}" type="slidenum">
              <a:rPr lang="ru-RU" altLang="en-US" smtClean="0"/>
              <a:pPr algn="r" eaLnBrk="1" hangingPunct="1"/>
              <a:t>16</a:t>
            </a:fld>
            <a:endParaRPr lang="ru-RU" altLang="en-US"/>
          </a:p>
        </p:txBody>
      </p:sp>
      <p:sp>
        <p:nvSpPr>
          <p:cNvPr id="31747" name="Rectangle 2"/>
          <p:cNvSpPr>
            <a:spLocks noGrp="1" noChangeArrowheads="1"/>
          </p:cNvSpPr>
          <p:nvPr>
            <p:ph type="body" idx="1"/>
          </p:nvPr>
        </p:nvSpPr>
        <p:spPr>
          <a:xfrm>
            <a:off x="925513" y="4387850"/>
            <a:ext cx="5097462" cy="4152900"/>
          </a:xfrm>
          <a:noFill/>
        </p:spPr>
        <p:txBody>
          <a:bodyPr lIns="88097" tIns="44049" rIns="88097" bIns="44049"/>
          <a:lstStyle/>
          <a:p>
            <a:pPr eaLnBrk="1" hangingPunct="1"/>
            <a:r>
              <a:rPr lang="en-US" altLang="en-US"/>
              <a:t>UMPIRE is a </a:t>
            </a:r>
          </a:p>
          <a:p>
            <a:pPr eaLnBrk="1" hangingPunct="1"/>
            <a:r>
              <a:rPr lang="en-US" altLang="en-US"/>
              <a:t>Universal Meter Programming and Reading System</a:t>
            </a:r>
          </a:p>
          <a:p>
            <a:pPr eaLnBrk="1" hangingPunct="1"/>
            <a:endParaRPr lang="en-US" altLang="en-US"/>
          </a:p>
          <a:p>
            <a:pPr eaLnBrk="1" hangingPunct="1"/>
            <a:r>
              <a:rPr lang="en-US" altLang="en-US"/>
              <a:t>It reads all meters and recorders</a:t>
            </a:r>
          </a:p>
          <a:p>
            <a:pPr eaLnBrk="1" hangingPunct="1"/>
            <a:endParaRPr lang="en-US" altLang="en-US"/>
          </a:p>
          <a:p>
            <a:pPr eaLnBrk="1" hangingPunct="1"/>
            <a:r>
              <a:rPr lang="en-US" altLang="en-US"/>
              <a:t>It can control all manufactures software</a:t>
            </a:r>
          </a:p>
          <a:p>
            <a:pPr eaLnBrk="1" hangingPunct="1"/>
            <a:endParaRPr lang="en-US" altLang="en-US"/>
          </a:p>
        </p:txBody>
      </p:sp>
      <p:sp>
        <p:nvSpPr>
          <p:cNvPr id="31748" name="Rectangle 3"/>
          <p:cNvSpPr>
            <a:spLocks noGrp="1" noRot="1" noChangeAspect="1" noChangeArrowheads="1" noTextEdit="1"/>
          </p:cNvSpPr>
          <p:nvPr>
            <p:ph type="sldImg"/>
          </p:nvPr>
        </p:nvSpPr>
        <p:spPr>
          <a:xfrm>
            <a:off x="1163638" y="690563"/>
            <a:ext cx="4621212" cy="3465512"/>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B91935D5-90D7-475C-9E1A-7755E376510B}" type="slidenum">
              <a:rPr lang="ru-RU" altLang="en-US" smtClean="0"/>
              <a:pPr algn="r" eaLnBrk="1" hangingPunct="1"/>
              <a:t>17</a:t>
            </a:fld>
            <a:endParaRPr lang="ru-RU" altLang="en-US"/>
          </a:p>
        </p:txBody>
      </p:sp>
      <p:sp>
        <p:nvSpPr>
          <p:cNvPr id="31747" name="Rectangle 2"/>
          <p:cNvSpPr>
            <a:spLocks noGrp="1" noChangeArrowheads="1"/>
          </p:cNvSpPr>
          <p:nvPr>
            <p:ph type="body" idx="1"/>
          </p:nvPr>
        </p:nvSpPr>
        <p:spPr>
          <a:xfrm>
            <a:off x="925513" y="4387850"/>
            <a:ext cx="5097462" cy="4152900"/>
          </a:xfrm>
          <a:noFill/>
        </p:spPr>
        <p:txBody>
          <a:bodyPr lIns="88097" tIns="44049" rIns="88097" bIns="44049"/>
          <a:lstStyle/>
          <a:p>
            <a:pPr eaLnBrk="1" hangingPunct="1"/>
            <a:r>
              <a:rPr lang="en-US" altLang="en-US"/>
              <a:t>UMPIRE is a </a:t>
            </a:r>
          </a:p>
          <a:p>
            <a:pPr eaLnBrk="1" hangingPunct="1"/>
            <a:r>
              <a:rPr lang="en-US" altLang="en-US"/>
              <a:t>Universal Meter Programming and Reading System</a:t>
            </a:r>
          </a:p>
          <a:p>
            <a:pPr eaLnBrk="1" hangingPunct="1"/>
            <a:endParaRPr lang="en-US" altLang="en-US"/>
          </a:p>
          <a:p>
            <a:pPr eaLnBrk="1" hangingPunct="1"/>
            <a:r>
              <a:rPr lang="en-US" altLang="en-US"/>
              <a:t>It reads all meters and recorders</a:t>
            </a:r>
          </a:p>
          <a:p>
            <a:pPr eaLnBrk="1" hangingPunct="1"/>
            <a:endParaRPr lang="en-US" altLang="en-US"/>
          </a:p>
          <a:p>
            <a:pPr eaLnBrk="1" hangingPunct="1"/>
            <a:r>
              <a:rPr lang="en-US" altLang="en-US"/>
              <a:t>It can control all manufactures software</a:t>
            </a:r>
          </a:p>
          <a:p>
            <a:pPr eaLnBrk="1" hangingPunct="1"/>
            <a:endParaRPr lang="en-US" altLang="en-US"/>
          </a:p>
        </p:txBody>
      </p:sp>
      <p:sp>
        <p:nvSpPr>
          <p:cNvPr id="31748" name="Rectangle 3"/>
          <p:cNvSpPr>
            <a:spLocks noGrp="1" noRot="1" noChangeAspect="1" noChangeArrowheads="1" noTextEdit="1"/>
          </p:cNvSpPr>
          <p:nvPr>
            <p:ph type="sldImg"/>
          </p:nvPr>
        </p:nvSpPr>
        <p:spPr>
          <a:xfrm>
            <a:off x="1163638" y="690563"/>
            <a:ext cx="4621212" cy="3465512"/>
          </a:xfrm>
          <a:ln w="12700" cap="flat">
            <a:solidFill>
              <a:schemeClr val="tx1"/>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pitchFamily="34" charset="0"/>
              </a:defRPr>
            </a:lvl1pPr>
            <a:lvl2pPr marL="742950" indent="-285750" algn="l" defTabSz="925513" eaLnBrk="0" hangingPunct="0">
              <a:defRPr sz="1200">
                <a:solidFill>
                  <a:schemeClr val="tx1"/>
                </a:solidFill>
                <a:latin typeface="Arial" pitchFamily="34" charset="0"/>
              </a:defRPr>
            </a:lvl2pPr>
            <a:lvl3pPr marL="1143000" indent="-228600" algn="l" defTabSz="925513" eaLnBrk="0" hangingPunct="0">
              <a:defRPr sz="1200">
                <a:solidFill>
                  <a:schemeClr val="tx1"/>
                </a:solidFill>
                <a:latin typeface="Arial" pitchFamily="34" charset="0"/>
              </a:defRPr>
            </a:lvl3pPr>
            <a:lvl4pPr marL="1600200" indent="-228600" algn="l" defTabSz="925513" eaLnBrk="0" hangingPunct="0">
              <a:defRPr sz="1200">
                <a:solidFill>
                  <a:schemeClr val="tx1"/>
                </a:solidFill>
                <a:latin typeface="Arial" pitchFamily="34" charset="0"/>
              </a:defRPr>
            </a:lvl4pPr>
            <a:lvl5pPr marL="2057400" indent="-228600" algn="l" defTabSz="925513" eaLnBrk="0" hangingPunct="0">
              <a:defRPr sz="1200">
                <a:solidFill>
                  <a:schemeClr val="tx1"/>
                </a:solidFill>
                <a:latin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defRPr>
            </a:lvl9pPr>
          </a:lstStyle>
          <a:p>
            <a:pPr algn="r" eaLnBrk="1" hangingPunct="1"/>
            <a:fld id="{8049FD43-9CF3-4929-92ED-CAD31DCB0854}" type="slidenum">
              <a:rPr lang="ru-RU" altLang="en-US" smtClean="0"/>
              <a:pPr algn="r" eaLnBrk="1" hangingPunct="1"/>
              <a:t>20</a:t>
            </a:fld>
            <a:endParaRPr lang="ru-RU" altLang="en-US"/>
          </a:p>
        </p:txBody>
      </p:sp>
      <p:sp>
        <p:nvSpPr>
          <p:cNvPr id="38915" name="Rectangle 2"/>
          <p:cNvSpPr>
            <a:spLocks noGrp="1" noRot="1" noChangeAspect="1" noChangeArrowheads="1" noTextEdit="1"/>
          </p:cNvSpPr>
          <p:nvPr>
            <p:ph type="sldImg"/>
          </p:nvPr>
        </p:nvSpPr>
        <p:spPr>
          <a:xfrm>
            <a:off x="1166813" y="692150"/>
            <a:ext cx="4618037" cy="3463925"/>
          </a:xfrm>
          <a:ln/>
        </p:spPr>
      </p:sp>
      <p:sp>
        <p:nvSpPr>
          <p:cNvPr id="38916" name="Rectangle 3"/>
          <p:cNvSpPr>
            <a:spLocks noGrp="1" noChangeArrowheads="1"/>
          </p:cNvSpPr>
          <p:nvPr>
            <p:ph type="body" idx="1"/>
          </p:nvPr>
        </p:nvSpPr>
        <p:spPr>
          <a:xfrm>
            <a:off x="695325" y="4387850"/>
            <a:ext cx="5559425" cy="4156075"/>
          </a:xfrm>
          <a:noFill/>
        </p:spPr>
        <p:txBody>
          <a:bodyPr/>
          <a:lstStyle/>
          <a:p>
            <a:pPr eaLnBrk="1" hangingPunct="1"/>
            <a:endParaRPr lang="en-US" alt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20594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3060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3778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591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5160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50286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513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690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48921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46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4405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13320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ext Box 8"/>
          <p:cNvSpPr txBox="1">
            <a:spLocks noChangeArrowheads="1"/>
          </p:cNvSpPr>
          <p:nvPr userDrawn="1"/>
        </p:nvSpPr>
        <p:spPr bwMode="auto">
          <a:xfrm>
            <a:off x="8610600" y="6400800"/>
            <a:ext cx="3619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defRPr/>
            </a:pPr>
            <a:fld id="{B5975DE6-0631-4050-86C7-0154B6BBE92B}" type="slidenum">
              <a:rPr lang="ru-RU" altLang="en-US" sz="1200" smtClean="0">
                <a:solidFill>
                  <a:schemeClr val="tx1"/>
                </a:solidFill>
              </a:rPr>
              <a:pPr algn="l" eaLnBrk="1" hangingPunct="1">
                <a:spcBef>
                  <a:spcPct val="0"/>
                </a:spcBef>
                <a:defRPr/>
              </a:pPr>
              <a:t>‹#›</a:t>
            </a:fld>
            <a:endParaRPr lang="ru-RU" altLang="en-US" sz="1200">
              <a:solidFill>
                <a:schemeClr val="tx1"/>
              </a:solidFill>
            </a:endParaRPr>
          </a:p>
        </p:txBody>
      </p:sp>
      <p:sp>
        <p:nvSpPr>
          <p:cNvPr id="1027" name="Text Box 13"/>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a:solidFill>
                <a:schemeClr val="tx1"/>
              </a:solidFill>
              <a:latin typeface="AvantGarde"/>
            </a:endParaRPr>
          </a:p>
        </p:txBody>
      </p:sp>
      <p:sp>
        <p:nvSpPr>
          <p:cNvPr id="1042" name="Rectangle 2"/>
          <p:cNvSpPr>
            <a:spLocks noChangeArrowheads="1"/>
          </p:cNvSpPr>
          <p:nvPr userDrawn="1"/>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rgbClr val="000000"/>
                </a:solidFill>
                <a:latin typeface="Times New Roman" pitchFamily="18" charset="0"/>
              </a:defRPr>
            </a:lvl1pPr>
            <a:lvl2pPr>
              <a:spcBef>
                <a:spcPct val="0"/>
              </a:spcBef>
              <a:defRPr sz="4400">
                <a:solidFill>
                  <a:srgbClr val="000000"/>
                </a:solidFill>
                <a:latin typeface="Times New Roman" pitchFamily="18" charset="0"/>
              </a:defRPr>
            </a:lvl2pPr>
            <a:lvl3pPr>
              <a:spcBef>
                <a:spcPct val="0"/>
              </a:spcBef>
              <a:defRPr sz="4400">
                <a:solidFill>
                  <a:srgbClr val="000000"/>
                </a:solidFill>
                <a:latin typeface="Times New Roman" pitchFamily="18" charset="0"/>
              </a:defRPr>
            </a:lvl3pPr>
            <a:lvl4pPr>
              <a:spcBef>
                <a:spcPct val="0"/>
              </a:spcBef>
              <a:defRPr sz="4400">
                <a:solidFill>
                  <a:srgbClr val="000000"/>
                </a:solidFill>
                <a:latin typeface="Times New Roman" pitchFamily="18" charset="0"/>
              </a:defRPr>
            </a:lvl4pPr>
            <a:lvl5pPr>
              <a:spcBef>
                <a:spcPct val="0"/>
              </a:spcBef>
              <a:defRPr sz="4400">
                <a:solidFill>
                  <a:srgbClr val="000000"/>
                </a:solidFill>
                <a:latin typeface="Times New Roman" pitchFamily="18" charset="0"/>
              </a:defRPr>
            </a:lvl5pPr>
            <a:lvl6pPr marL="457200" algn="ctr" fontAlgn="base">
              <a:spcBef>
                <a:spcPct val="0"/>
              </a:spcBef>
              <a:spcAft>
                <a:spcPct val="0"/>
              </a:spcAft>
              <a:defRPr sz="4400">
                <a:solidFill>
                  <a:srgbClr val="000000"/>
                </a:solidFill>
                <a:latin typeface="Times New Roman" pitchFamily="18" charset="0"/>
              </a:defRPr>
            </a:lvl6pPr>
            <a:lvl7pPr marL="914400" algn="ctr" fontAlgn="base">
              <a:spcBef>
                <a:spcPct val="0"/>
              </a:spcBef>
              <a:spcAft>
                <a:spcPct val="0"/>
              </a:spcAft>
              <a:defRPr sz="4400">
                <a:solidFill>
                  <a:srgbClr val="000000"/>
                </a:solidFill>
                <a:latin typeface="Times New Roman" pitchFamily="18" charset="0"/>
              </a:defRPr>
            </a:lvl7pPr>
            <a:lvl8pPr marL="1371600" algn="ctr" fontAlgn="base">
              <a:spcBef>
                <a:spcPct val="0"/>
              </a:spcBef>
              <a:spcAft>
                <a:spcPct val="0"/>
              </a:spcAft>
              <a:defRPr sz="4400">
                <a:solidFill>
                  <a:srgbClr val="000000"/>
                </a:solidFill>
                <a:latin typeface="Times New Roman" pitchFamily="18" charset="0"/>
              </a:defRPr>
            </a:lvl8pPr>
            <a:lvl9pPr marL="1828800" algn="ctr" fontAlgn="base">
              <a:spcBef>
                <a:spcPct val="0"/>
              </a:spcBef>
              <a:spcAft>
                <a:spcPct val="0"/>
              </a:spcAft>
              <a:defRPr sz="4400">
                <a:solidFill>
                  <a:srgbClr val="000000"/>
                </a:solidFill>
                <a:latin typeface="Times New Roman" pitchFamily="18" charset="0"/>
              </a:defRPr>
            </a:lvl9pPr>
          </a:lstStyle>
          <a:p>
            <a:pPr>
              <a:defRPr/>
            </a:pPr>
            <a:endParaRPr lang="en-US" altLang="en-US"/>
          </a:p>
        </p:txBody>
      </p:sp>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88504" y="6087930"/>
            <a:ext cx="1219200" cy="6257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p:titleStyle>
    <p:body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2Xoyb9M5-EA" TargetMode="External"/><Relationship Id="rId2" Type="http://schemas.openxmlformats.org/officeDocument/2006/relationships/slideLayout" Target="../slideLayouts/slideLayout2.xml"/><Relationship Id="rId1" Type="http://schemas.openxmlformats.org/officeDocument/2006/relationships/video" Target="https://www.youtube.com/embed/2Xoyb9M5-EA" TargetMode="Externa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hyperlink" Target="https://youtu.be/Azuu8VnM36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7.png"/><Relationship Id="rId5" Type="http://schemas.openxmlformats.org/officeDocument/2006/relationships/image" Target="../media/image25.e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esco-advent.co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0"/>
              </a:spcBef>
            </a:pPr>
            <a:r>
              <a:rPr lang="en-US" altLang="en-US" sz="1400">
                <a:solidFill>
                  <a:schemeClr val="tx1"/>
                </a:solidFill>
              </a:rPr>
              <a:t>10/02/2012</a:t>
            </a:r>
          </a:p>
        </p:txBody>
      </p:sp>
      <p:sp>
        <p:nvSpPr>
          <p:cNvPr id="2051"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r" eaLnBrk="1" hangingPunct="1">
              <a:spcBef>
                <a:spcPct val="0"/>
              </a:spcBef>
            </a:pPr>
            <a:r>
              <a:rPr lang="en-US" altLang="en-US" sz="1400">
                <a:solidFill>
                  <a:schemeClr val="tx1"/>
                </a:solidFill>
              </a:rPr>
              <a:t>Slide </a:t>
            </a:r>
            <a:fld id="{B5746CF4-46DD-45AD-BFA5-BAC84EE7E736}" type="slidenum">
              <a:rPr lang="en-US" altLang="en-US" sz="1400">
                <a:solidFill>
                  <a:schemeClr val="tx1"/>
                </a:solidFill>
              </a:rPr>
              <a:pPr algn="r" eaLnBrk="1" hangingPunct="1">
                <a:spcBef>
                  <a:spcPct val="0"/>
                </a:spcBef>
              </a:pPr>
              <a:t>1</a:t>
            </a:fld>
            <a:endParaRPr lang="en-US" altLang="en-US" sz="1400">
              <a:solidFill>
                <a:schemeClr val="tx1"/>
              </a:solidFill>
            </a:endParaRPr>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spcBef>
                <a:spcPct val="0"/>
              </a:spcBef>
            </a:pPr>
            <a:endParaRPr lang="en-US" altLang="en-US">
              <a:solidFill>
                <a:schemeClr val="tx1"/>
              </a:solidFill>
            </a:endParaRPr>
          </a:p>
        </p:txBody>
      </p:sp>
      <p:sp>
        <p:nvSpPr>
          <p:cNvPr id="2054" name="Rectangle 5"/>
          <p:cNvSpPr>
            <a:spLocks noChangeArrowheads="1"/>
          </p:cNvSpPr>
          <p:nvPr/>
        </p:nvSpPr>
        <p:spPr bwMode="auto">
          <a:xfrm>
            <a:off x="0" y="1143000"/>
            <a:ext cx="91440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0"/>
              </a:spcBef>
            </a:pPr>
            <a:endParaRPr lang="en-US" altLang="en-US">
              <a:solidFill>
                <a:schemeClr val="tx1"/>
              </a:solidFill>
            </a:endParaRPr>
          </a:p>
        </p:txBody>
      </p:sp>
      <p:sp>
        <p:nvSpPr>
          <p:cNvPr id="2055" name="Text Box 4"/>
          <p:cNvSpPr txBox="1">
            <a:spLocks noChangeArrowheads="1"/>
          </p:cNvSpPr>
          <p:nvPr/>
        </p:nvSpPr>
        <p:spPr bwMode="auto">
          <a:xfrm>
            <a:off x="2514600" y="1815523"/>
            <a:ext cx="4724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spcBef>
                <a:spcPct val="50000"/>
              </a:spcBef>
            </a:pPr>
            <a:r>
              <a:rPr lang="en-US" altLang="en-US" sz="3500" dirty="0">
                <a:solidFill>
                  <a:srgbClr val="2F549D"/>
                </a:solidFill>
              </a:rPr>
              <a:t>Current Metering Safety Topics</a:t>
            </a:r>
          </a:p>
        </p:txBody>
      </p:sp>
      <p:pic>
        <p:nvPicPr>
          <p:cNvPr id="2056" name="Picture 17" descr="logo_pl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28026"/>
            <a:ext cx="1905000" cy="94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3" descr="C:\Users\andrea.koch\Desktop\ncem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833562"/>
            <a:ext cx="11334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
          <p:cNvSpPr txBox="1">
            <a:spLocks noChangeArrowheads="1"/>
          </p:cNvSpPr>
          <p:nvPr/>
        </p:nvSpPr>
        <p:spPr bwMode="auto">
          <a:xfrm>
            <a:off x="762000" y="4800600"/>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Tom Lawton, TESCO</a:t>
            </a: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a:solidFill>
                <a:schemeClr val="bg1"/>
              </a:solidFill>
            </a:endParaRPr>
          </a:p>
          <a:p>
            <a:pPr algn="r" eaLnBrk="1" hangingPunct="1">
              <a:spcBef>
                <a:spcPct val="0"/>
              </a:spcBef>
              <a:spcAft>
                <a:spcPts val="0"/>
              </a:spcAft>
              <a:buFontTx/>
              <a:buNone/>
            </a:pPr>
            <a:r>
              <a:rPr lang="en-US" altLang="en-US" sz="1600" i="1" dirty="0">
                <a:solidFill>
                  <a:schemeClr val="bg1"/>
                </a:solidFill>
              </a:rPr>
              <a:t>For North Carolina Electric Meter School</a:t>
            </a:r>
          </a:p>
          <a:p>
            <a:pPr algn="r" eaLnBrk="1" hangingPunct="1">
              <a:spcBef>
                <a:spcPct val="0"/>
              </a:spcBef>
              <a:spcAft>
                <a:spcPts val="0"/>
              </a:spcAft>
              <a:buFontTx/>
              <a:buNone/>
            </a:pPr>
            <a:r>
              <a:rPr lang="en-US" altLang="en-US" sz="1600" i="1" dirty="0">
                <a:solidFill>
                  <a:schemeClr val="bg1"/>
                </a:solidFill>
              </a:rPr>
              <a:t>Single Phase Session</a:t>
            </a:r>
          </a:p>
          <a:p>
            <a:pPr algn="r" eaLnBrk="1" hangingPunct="1">
              <a:spcBef>
                <a:spcPct val="0"/>
              </a:spcBef>
              <a:spcAft>
                <a:spcPts val="0"/>
              </a:spcAft>
              <a:buFontTx/>
              <a:buNone/>
            </a:pPr>
            <a:r>
              <a:rPr lang="en-US" altLang="en-US" sz="1600" i="1" dirty="0">
                <a:solidFill>
                  <a:schemeClr val="bg1"/>
                </a:solidFill>
              </a:rPr>
              <a:t>Thursday, June 28, 2018 at 9:00 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38200" y="579438"/>
            <a:ext cx="7543800"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charset="0"/>
              </a:rPr>
              <a:t>Covering the </a:t>
            </a:r>
            <a:r>
              <a:rPr lang="en-US" altLang="en-US" sz="3200" b="1" dirty="0" smtClean="0">
                <a:solidFill>
                  <a:schemeClr val="bg1"/>
                </a:solidFill>
                <a:latin typeface="Arial" charset="0"/>
              </a:rPr>
              <a:t>Basics</a:t>
            </a:r>
            <a:endParaRPr lang="en-US" altLang="en-US" sz="3200" b="1" dirty="0">
              <a:solidFill>
                <a:schemeClr val="bg1"/>
              </a:solidFill>
              <a:latin typeface="Arial" charset="0"/>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614150"/>
            <a:ext cx="4724400" cy="493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3549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838200" y="563563"/>
            <a:ext cx="7696200" cy="122495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More of the Basics</a:t>
            </a:r>
          </a:p>
          <a:p>
            <a:pPr eaLnBrk="1" hangingPunct="1"/>
            <a:endParaRPr lang="ru-RU" altLang="en-US" sz="3200" b="1" dirty="0">
              <a:solidFill>
                <a:schemeClr val="bg1"/>
              </a:solidFill>
            </a:endParaRPr>
          </a:p>
        </p:txBody>
      </p:sp>
      <p:sp>
        <p:nvSpPr>
          <p:cNvPr id="717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21971"/>
            <a:ext cx="6477000" cy="4609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38200" y="579438"/>
            <a:ext cx="7543800"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charset="0"/>
              </a:rPr>
              <a:t>How </a:t>
            </a:r>
            <a:r>
              <a:rPr lang="en-US" altLang="en-US" sz="3200" b="1" dirty="0" smtClean="0">
                <a:solidFill>
                  <a:schemeClr val="bg1"/>
                </a:solidFill>
                <a:latin typeface="Arial" charset="0"/>
              </a:rPr>
              <a:t>Bad Can Things Get</a:t>
            </a:r>
            <a:r>
              <a:rPr lang="en-US" altLang="en-US" sz="3200" b="1" dirty="0">
                <a:solidFill>
                  <a:schemeClr val="bg1"/>
                </a:solidFill>
                <a:latin typeface="Arial" charset="0"/>
              </a:rPr>
              <a:t>?</a:t>
            </a:r>
          </a:p>
        </p:txBody>
      </p:sp>
      <p:sp>
        <p:nvSpPr>
          <p:cNvPr id="6147" name="Rectangle 3"/>
          <p:cNvSpPr>
            <a:spLocks noGrp="1" noChangeArrowheads="1"/>
          </p:cNvSpPr>
          <p:nvPr>
            <p:ph type="body" idx="1"/>
          </p:nvPr>
        </p:nvSpPr>
        <p:spPr bwMode="auto">
          <a:xfrm>
            <a:off x="533400" y="1600200"/>
            <a:ext cx="7239000" cy="4191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2200" b="1" dirty="0"/>
              <a:t>Many thanks to Dominion Power</a:t>
            </a:r>
          </a:p>
          <a:p>
            <a:pPr marL="0" indent="0">
              <a:buNone/>
            </a:pPr>
            <a:r>
              <a:rPr lang="en-US" sz="2200" b="1" dirty="0">
                <a:hlinkClick r:id="rId3"/>
              </a:rPr>
              <a:t>https://</a:t>
            </a:r>
            <a:r>
              <a:rPr lang="en-US" sz="2200" b="1" dirty="0" smtClean="0">
                <a:hlinkClick r:id="rId3"/>
              </a:rPr>
              <a:t>youtu.be/2Xoyb9M5-EA</a:t>
            </a:r>
            <a:r>
              <a:rPr lang="en-US" sz="2200" b="1" dirty="0" smtClean="0"/>
              <a:t>  </a:t>
            </a:r>
            <a:endParaRPr lang="en-US" sz="2200" b="1" dirty="0"/>
          </a:p>
          <a:p>
            <a:pPr marL="0" indent="0">
              <a:buNone/>
            </a:pPr>
            <a:r>
              <a:rPr lang="en-US" sz="2200" b="1" dirty="0"/>
              <a:t>Rubber Gloves and FR 4:10</a:t>
            </a:r>
          </a:p>
          <a:p>
            <a:pPr marL="0" indent="0">
              <a:buNone/>
            </a:pPr>
            <a:r>
              <a:rPr lang="en-US" sz="2200" b="1" dirty="0"/>
              <a:t>Meter enclosure – shorted out 10:48</a:t>
            </a:r>
          </a:p>
          <a:p>
            <a:pPr marL="0" indent="0">
              <a:buNone/>
            </a:pPr>
            <a:endParaRPr lang="en-US" sz="2200" b="1" dirty="0"/>
          </a:p>
          <a:p>
            <a:pPr marL="0" indent="0">
              <a:buNone/>
            </a:pPr>
            <a:endParaRPr lang="en-US" sz="2200" b="1" dirty="0"/>
          </a:p>
          <a:p>
            <a:pPr marL="0" indent="0">
              <a:buNone/>
            </a:pPr>
            <a:endParaRPr lang="en-US" sz="2200" b="1" dirty="0"/>
          </a:p>
          <a:p>
            <a:pPr marL="0" indent="0">
              <a:buNone/>
            </a:pPr>
            <a:r>
              <a:rPr lang="en-US" sz="2200" b="1" dirty="0"/>
              <a:t>Thanks to Meter Grabber</a:t>
            </a:r>
          </a:p>
          <a:p>
            <a:pPr marL="0" indent="0">
              <a:buNone/>
            </a:pPr>
            <a:r>
              <a:rPr lang="en-US" sz="2200" b="1" dirty="0">
                <a:hlinkClick r:id="rId4"/>
              </a:rPr>
              <a:t>https://</a:t>
            </a:r>
            <a:r>
              <a:rPr lang="en-US" sz="2200" b="1" dirty="0" smtClean="0">
                <a:hlinkClick r:id="rId4"/>
              </a:rPr>
              <a:t>youtu.be/Azuu8VnM36g</a:t>
            </a:r>
            <a:r>
              <a:rPr lang="en-US" sz="2200" b="1" dirty="0" smtClean="0"/>
              <a:t>  </a:t>
            </a:r>
            <a:endParaRPr lang="en-US" sz="2200" b="1" dirty="0"/>
          </a:p>
        </p:txBody>
      </p:sp>
      <p:pic>
        <p:nvPicPr>
          <p:cNvPr id="2" name="Online Media 1" title="Live Wire Demonstration">
            <a:hlinkClick r:id="" action="ppaction://media"/>
            <a:extLst>
              <a:ext uri="{FF2B5EF4-FFF2-40B4-BE49-F238E27FC236}">
                <a16:creationId xmlns="" xmlns:a16="http://schemas.microsoft.com/office/drawing/2014/main" id="{3242C7E9-22FC-427B-A6B9-B22189ADCDF8}"/>
              </a:ext>
            </a:extLst>
          </p:cNvPr>
          <p:cNvPicPr>
            <a:picLocks noRot="1" noChangeAspect="1"/>
          </p:cNvPicPr>
          <p:nvPr>
            <a:videoFile r:link="rId1"/>
          </p:nvPr>
        </p:nvPicPr>
        <p:blipFill>
          <a:blip r:embed="rId5"/>
          <a:stretch>
            <a:fillRect/>
          </a:stretch>
        </p:blipFill>
        <p:spPr>
          <a:xfrm>
            <a:off x="5312004" y="1594112"/>
            <a:ext cx="3048000" cy="1714500"/>
          </a:xfrm>
          <a:prstGeom prst="rect">
            <a:avLst/>
          </a:prstGeom>
        </p:spPr>
      </p:pic>
      <p:pic>
        <p:nvPicPr>
          <p:cNvPr id="3" name="Picture 2">
            <a:extLst>
              <a:ext uri="{FF2B5EF4-FFF2-40B4-BE49-F238E27FC236}">
                <a16:creationId xmlns="" xmlns:a16="http://schemas.microsoft.com/office/drawing/2014/main" id="{3BAF1FF1-B825-4854-B5E1-1D3FBBBA4C2E}"/>
              </a:ext>
            </a:extLst>
          </p:cNvPr>
          <p:cNvPicPr>
            <a:picLocks noChangeAspect="1"/>
          </p:cNvPicPr>
          <p:nvPr/>
        </p:nvPicPr>
        <p:blipFill>
          <a:blip r:embed="rId6"/>
          <a:stretch>
            <a:fillRect/>
          </a:stretch>
        </p:blipFill>
        <p:spPr>
          <a:xfrm>
            <a:off x="5312004" y="4038600"/>
            <a:ext cx="3000375" cy="1524000"/>
          </a:xfrm>
          <a:prstGeom prst="rect">
            <a:avLst/>
          </a:prstGeom>
        </p:spPr>
      </p:pic>
    </p:spTree>
    <p:extLst>
      <p:ext uri="{BB962C8B-B14F-4D97-AF65-F5344CB8AC3E}">
        <p14:creationId xmlns:p14="http://schemas.microsoft.com/office/powerpoint/2010/main" val="4067919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61539" y="304800"/>
            <a:ext cx="4876800" cy="107721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Field Audits, Trouble </a:t>
            </a:r>
            <a:r>
              <a:rPr lang="en-US" altLang="en-US" sz="3200" b="1" dirty="0" smtClean="0">
                <a:solidFill>
                  <a:schemeClr val="bg1"/>
                </a:solidFill>
              </a:rPr>
              <a:t>Shooting </a:t>
            </a:r>
            <a:r>
              <a:rPr lang="en-US" altLang="en-US" sz="3200" b="1" dirty="0">
                <a:solidFill>
                  <a:schemeClr val="bg1"/>
                </a:solidFill>
              </a:rPr>
              <a:t>and </a:t>
            </a:r>
            <a:r>
              <a:rPr lang="en-US" altLang="en-US" sz="3200" b="1" dirty="0" smtClean="0">
                <a:solidFill>
                  <a:schemeClr val="bg1"/>
                </a:solidFill>
              </a:rPr>
              <a:t>Testing</a:t>
            </a:r>
            <a:endParaRPr lang="ru-RU" altLang="en-US" sz="3200" b="1" dirty="0">
              <a:solidFill>
                <a:schemeClr val="bg1"/>
              </a:solidFill>
            </a:endParaRPr>
          </a:p>
        </p:txBody>
      </p:sp>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9220" name="Text Box 4"/>
          <p:cNvSpPr txBox="1">
            <a:spLocks noChangeArrowheads="1"/>
          </p:cNvSpPr>
          <p:nvPr/>
        </p:nvSpPr>
        <p:spPr bwMode="auto">
          <a:xfrm>
            <a:off x="609600" y="1641475"/>
            <a:ext cx="7924800" cy="537377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buFont typeface="Arial" panose="020B0604020202020204" pitchFamily="34" charset="0"/>
              <a:buChar char="•"/>
            </a:pPr>
            <a:r>
              <a:rPr lang="en-US" altLang="en-US" sz="2400" dirty="0">
                <a:cs typeface="Arial" charset="0"/>
              </a:rPr>
              <a:t>Always approach an electrical service with caution and while wearing your full PPE.  Why?</a:t>
            </a:r>
          </a:p>
          <a:p>
            <a:pPr marL="342900" indent="-342900" algn="l" eaLnBrk="1" hangingPunct="1">
              <a:buFont typeface="Arial" panose="020B0604020202020204" pitchFamily="34" charset="0"/>
              <a:buChar char="•"/>
            </a:pPr>
            <a:r>
              <a:rPr lang="en-US" altLang="en-US" sz="2400" dirty="0">
                <a:cs typeface="Arial" charset="0"/>
              </a:rPr>
              <a:t>Never stand directly in front of the meter when removing the meter </a:t>
            </a:r>
          </a:p>
          <a:p>
            <a:pPr marL="342900" indent="-342900" algn="l" eaLnBrk="1" hangingPunct="1">
              <a:buFont typeface="Arial" panose="020B0604020202020204" pitchFamily="34" charset="0"/>
              <a:buChar char="•"/>
            </a:pPr>
            <a:r>
              <a:rPr lang="en-US" altLang="en-US" sz="2400" dirty="0">
                <a:cs typeface="Arial" charset="0"/>
              </a:rPr>
              <a:t>Before you even open the box or get the cover off….</a:t>
            </a:r>
          </a:p>
          <a:p>
            <a:pPr marL="1085850" lvl="1" indent="-342900" algn="l" eaLnBrk="1" hangingPunct="1">
              <a:buFont typeface="Arial" panose="020B0604020202020204" pitchFamily="34" charset="0"/>
              <a:buChar char="•"/>
            </a:pPr>
            <a:r>
              <a:rPr lang="en-US" altLang="en-US" sz="2400" dirty="0">
                <a:cs typeface="Arial" charset="0"/>
              </a:rPr>
              <a:t>Live box</a:t>
            </a:r>
          </a:p>
          <a:p>
            <a:pPr marL="1085850" lvl="1" indent="-342900" algn="l" eaLnBrk="1" hangingPunct="1">
              <a:buFont typeface="Arial" panose="020B0604020202020204" pitchFamily="34" charset="0"/>
              <a:buChar char="•"/>
            </a:pPr>
            <a:r>
              <a:rPr lang="en-US" altLang="en-US" sz="2400" dirty="0">
                <a:cs typeface="Arial" charset="0"/>
              </a:rPr>
              <a:t>Bees</a:t>
            </a:r>
          </a:p>
          <a:p>
            <a:pPr marL="1085850" lvl="1" indent="-342900" algn="l" eaLnBrk="1" hangingPunct="1">
              <a:buFont typeface="Arial" panose="020B0604020202020204" pitchFamily="34" charset="0"/>
              <a:buChar char="•"/>
            </a:pPr>
            <a:r>
              <a:rPr lang="en-US" altLang="en-US" sz="2400" dirty="0">
                <a:cs typeface="Arial" charset="0"/>
              </a:rPr>
              <a:t>Other live animals</a:t>
            </a:r>
          </a:p>
          <a:p>
            <a:pPr marL="342900" indent="-342900" algn="l" eaLnBrk="1" hangingPunct="1">
              <a:buFont typeface="Arial" panose="020B0604020202020204" pitchFamily="34" charset="0"/>
              <a:buChar char="•"/>
            </a:pPr>
            <a:r>
              <a:rPr lang="en-US" altLang="en-US" sz="2400" dirty="0">
                <a:cs typeface="Arial" charset="0"/>
              </a:rPr>
              <a:t>Broken Seal</a:t>
            </a:r>
          </a:p>
          <a:p>
            <a:pPr marL="342900" indent="-342900" algn="l" eaLnBrk="1" hangingPunct="1">
              <a:buFont typeface="Arial" panose="020B0604020202020204" pitchFamily="34" charset="0"/>
              <a:buChar char="•"/>
            </a:pPr>
            <a:r>
              <a:rPr lang="en-US" altLang="en-US" sz="2400" dirty="0">
                <a:cs typeface="Arial" charset="0"/>
              </a:rPr>
              <a:t>Cover dropping off </a:t>
            </a:r>
          </a:p>
          <a:p>
            <a:pPr marL="342900" indent="-342900" algn="l" eaLnBrk="1" hangingPunct="1">
              <a:lnSpc>
                <a:spcPct val="80000"/>
              </a:lnSpc>
              <a:buFont typeface="Arial" panose="020B0604020202020204" pitchFamily="34" charset="0"/>
              <a:buChar char="•"/>
            </a:pPr>
            <a:endParaRPr lang="en-US" altLang="en-US" sz="2400" dirty="0">
              <a:latin typeface="Times New Roman" pitchFamily="18" charset="0"/>
            </a:endParaRPr>
          </a:p>
          <a:p>
            <a:pPr marL="342900" indent="-342900" algn="l" eaLnBrk="1" hangingPunct="1">
              <a:lnSpc>
                <a:spcPct val="80000"/>
              </a:lnSpc>
              <a:buFont typeface="Arial" panose="020B0604020202020204" pitchFamily="34" charset="0"/>
              <a:buChar char="•"/>
            </a:pPr>
            <a:endParaRPr lang="en-US" altLang="en-US" sz="2400" dirty="0">
              <a:latin typeface="Times New Roman" pitchFamily="18" charset="0"/>
            </a:endParaRPr>
          </a:p>
        </p:txBody>
      </p:sp>
      <p:pic>
        <p:nvPicPr>
          <p:cNvPr id="2" name="Picture 1">
            <a:extLst>
              <a:ext uri="{FF2B5EF4-FFF2-40B4-BE49-F238E27FC236}">
                <a16:creationId xmlns="" xmlns:a16="http://schemas.microsoft.com/office/drawing/2014/main" id="{1B50CF5D-854C-494E-BA95-D68B5002C068}"/>
              </a:ext>
            </a:extLst>
          </p:cNvPr>
          <p:cNvPicPr>
            <a:picLocks noChangeAspect="1"/>
          </p:cNvPicPr>
          <p:nvPr/>
        </p:nvPicPr>
        <p:blipFill>
          <a:blip r:embed="rId2"/>
          <a:stretch>
            <a:fillRect/>
          </a:stretch>
        </p:blipFill>
        <p:spPr>
          <a:xfrm>
            <a:off x="4708580" y="3997220"/>
            <a:ext cx="2759020" cy="220721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61539" y="304800"/>
            <a:ext cx="4876800" cy="107721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Field Audits, Trouble </a:t>
            </a:r>
            <a:r>
              <a:rPr lang="en-US" altLang="en-US" sz="3200" b="1" dirty="0" smtClean="0">
                <a:solidFill>
                  <a:schemeClr val="bg1"/>
                </a:solidFill>
              </a:rPr>
              <a:t>Shooting </a:t>
            </a:r>
            <a:r>
              <a:rPr lang="en-US" altLang="en-US" sz="3200" b="1" dirty="0">
                <a:solidFill>
                  <a:schemeClr val="bg1"/>
                </a:solidFill>
              </a:rPr>
              <a:t>and </a:t>
            </a:r>
            <a:r>
              <a:rPr lang="en-US" altLang="en-US" sz="3200" b="1" dirty="0" smtClean="0">
                <a:solidFill>
                  <a:schemeClr val="bg1"/>
                </a:solidFill>
              </a:rPr>
              <a:t>Testing</a:t>
            </a:r>
            <a:endParaRPr lang="ru-RU" altLang="en-US" sz="3200" b="1" dirty="0">
              <a:solidFill>
                <a:schemeClr val="bg1"/>
              </a:solidFill>
            </a:endParaRPr>
          </a:p>
        </p:txBody>
      </p:sp>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pic>
        <p:nvPicPr>
          <p:cNvPr id="1331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05000"/>
            <a:ext cx="66675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344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61539" y="304800"/>
            <a:ext cx="4876800" cy="107721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Field Audits, Trouble </a:t>
            </a:r>
            <a:r>
              <a:rPr lang="en-US" altLang="en-US" sz="3200" b="1" dirty="0" smtClean="0">
                <a:solidFill>
                  <a:schemeClr val="bg1"/>
                </a:solidFill>
              </a:rPr>
              <a:t>Shooting </a:t>
            </a:r>
            <a:r>
              <a:rPr lang="en-US" altLang="en-US" sz="3200" b="1" dirty="0">
                <a:solidFill>
                  <a:schemeClr val="bg1"/>
                </a:solidFill>
              </a:rPr>
              <a:t>and </a:t>
            </a:r>
            <a:r>
              <a:rPr lang="en-US" altLang="en-US" sz="3200" b="1" dirty="0" smtClean="0">
                <a:solidFill>
                  <a:schemeClr val="bg1"/>
                </a:solidFill>
              </a:rPr>
              <a:t>Testing</a:t>
            </a:r>
            <a:endParaRPr lang="ru-RU" altLang="en-US" sz="3200" b="1" dirty="0">
              <a:solidFill>
                <a:schemeClr val="bg1"/>
              </a:solidFill>
            </a:endParaRPr>
          </a:p>
        </p:txBody>
      </p:sp>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pic>
        <p:nvPicPr>
          <p:cNvPr id="14338" name="Picture 2" descr="https://i.imgur.com/fdmY0A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1725612"/>
            <a:ext cx="2819400" cy="181292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i.imgur.com/nGJ7S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071" y="1721195"/>
            <a:ext cx="2667000" cy="1817341"/>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s://i.imgur.com/gfUvQ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740055"/>
            <a:ext cx="2708745" cy="1798481"/>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s://i.imgur.com/QlsFIa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810000"/>
            <a:ext cx="4900612" cy="2708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607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33400" y="609600"/>
            <a:ext cx="8153400" cy="685800"/>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bodyPr>
          <a:lstStyle/>
          <a:p>
            <a:pPr eaLnBrk="1" hangingPunct="1"/>
            <a:r>
              <a:rPr lang="en-US" altLang="en-US" sz="3200" b="1" dirty="0">
                <a:solidFill>
                  <a:schemeClr val="bg1"/>
                </a:solidFill>
                <a:latin typeface="Arial" charset="0"/>
              </a:rPr>
              <a:t>Once the box is </a:t>
            </a:r>
            <a:r>
              <a:rPr lang="en-US" altLang="en-US" sz="3200" b="1" dirty="0" smtClean="0">
                <a:solidFill>
                  <a:schemeClr val="bg1"/>
                </a:solidFill>
                <a:latin typeface="Arial" charset="0"/>
              </a:rPr>
              <a:t>Open</a:t>
            </a:r>
            <a:r>
              <a:rPr lang="en-US" altLang="en-US" sz="3200" b="1" dirty="0">
                <a:solidFill>
                  <a:schemeClr val="bg1"/>
                </a:solidFill>
                <a:latin typeface="Arial" charset="0"/>
              </a:rPr>
              <a:t/>
            </a:r>
            <a:br>
              <a:rPr lang="en-US" altLang="en-US" sz="3200" b="1" dirty="0">
                <a:solidFill>
                  <a:schemeClr val="bg1"/>
                </a:solidFill>
                <a:latin typeface="Arial" charset="0"/>
              </a:rPr>
            </a:br>
            <a:r>
              <a:rPr lang="en-US" altLang="en-US" sz="3200" b="1" dirty="0">
                <a:solidFill>
                  <a:schemeClr val="bg1"/>
                </a:solidFill>
                <a:latin typeface="Arial" charset="0"/>
              </a:rPr>
              <a:t>Issues to </a:t>
            </a:r>
            <a:r>
              <a:rPr lang="en-US" altLang="en-US" sz="3200" b="1" dirty="0" smtClean="0">
                <a:solidFill>
                  <a:schemeClr val="bg1"/>
                </a:solidFill>
                <a:latin typeface="Arial" charset="0"/>
              </a:rPr>
              <a:t>Look For</a:t>
            </a:r>
            <a:endParaRPr lang="en-US" altLang="en-US" sz="3200" b="1" dirty="0">
              <a:solidFill>
                <a:schemeClr val="bg1"/>
              </a:solidFill>
              <a:latin typeface="Arial" charset="0"/>
            </a:endParaRPr>
          </a:p>
        </p:txBody>
      </p:sp>
      <p:graphicFrame>
        <p:nvGraphicFramePr>
          <p:cNvPr id="10243" name="Object 3"/>
          <p:cNvGraphicFramePr>
            <a:graphicFrameLocks noGrp="1"/>
          </p:cNvGraphicFramePr>
          <p:nvPr>
            <p:ph type="chart" sz="half" idx="1"/>
          </p:nvPr>
        </p:nvGraphicFramePr>
        <p:xfrm>
          <a:off x="533400" y="1752600"/>
          <a:ext cx="3968750" cy="4075113"/>
        </p:xfrm>
        <a:graphic>
          <a:graphicData uri="http://schemas.openxmlformats.org/presentationml/2006/ole">
            <mc:AlternateContent xmlns:mc="http://schemas.openxmlformats.org/markup-compatibility/2006">
              <mc:Choice xmlns:v="urn:schemas-microsoft-com:vml" Requires="v">
                <p:oleObj spid="_x0000_s10276" name="Chart" r:id="rId4" imgW="3809933" imgH="4114800" progId="MSGraph.Chart.8">
                  <p:embed followColorScheme="full"/>
                </p:oleObj>
              </mc:Choice>
              <mc:Fallback>
                <p:oleObj name="Chart" r:id="rId4" imgW="3809933" imgH="411480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52600"/>
                        <a:ext cx="3968750"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Rectangle 4"/>
          <p:cNvSpPr>
            <a:spLocks noGrp="1" noChangeArrowheads="1"/>
          </p:cNvSpPr>
          <p:nvPr>
            <p:ph type="body" sz="half" idx="2"/>
          </p:nvPr>
        </p:nvSpPr>
        <p:spPr bwMode="auto">
          <a:xfrm>
            <a:off x="609600" y="1676400"/>
            <a:ext cx="52578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z="2100" dirty="0"/>
              <a:t>Open line – open line side connection to the meter socket. </a:t>
            </a:r>
          </a:p>
          <a:p>
            <a:pPr lvl="0"/>
            <a:r>
              <a:rPr lang="en-US" sz="2100" dirty="0"/>
              <a:t>Missing neutral – missing neutral connection to the center lug in the meter socket</a:t>
            </a:r>
          </a:p>
          <a:p>
            <a:pPr lvl="0"/>
            <a:r>
              <a:rPr lang="en-US" sz="2100" dirty="0"/>
              <a:t>Cross phase condition – cross wiring between the test block and the meter socket. </a:t>
            </a:r>
          </a:p>
          <a:p>
            <a:pPr lvl="0"/>
            <a:r>
              <a:rPr lang="en-US" sz="2100" dirty="0"/>
              <a:t>Hidden jumpers line to load – diversion on both legs. </a:t>
            </a:r>
          </a:p>
          <a:p>
            <a:pPr lvl="0"/>
            <a:r>
              <a:rPr lang="en-US" sz="2100" dirty="0"/>
              <a:t>Dead Short - dead short phase to ground on the load side of one leg of the socket. </a:t>
            </a:r>
          </a:p>
          <a:p>
            <a:pPr lvl="0"/>
            <a:r>
              <a:rPr lang="en-US" sz="2100" dirty="0"/>
              <a:t>Partial Short - partial short phase to ground on the load side of one leg of the socket</a:t>
            </a:r>
          </a:p>
        </p:txBody>
      </p:sp>
      <p:pic>
        <p:nvPicPr>
          <p:cNvPr id="6" name="Picture 5">
            <a:extLst>
              <a:ext uri="{FF2B5EF4-FFF2-40B4-BE49-F238E27FC236}">
                <a16:creationId xmlns="" xmlns:a16="http://schemas.microsoft.com/office/drawing/2014/main" id="{7D9E37F2-C731-49F9-AD14-56BDBFFBA0D6}"/>
              </a:ext>
            </a:extLst>
          </p:cNvPr>
          <p:cNvPicPr>
            <a:picLocks noChangeAspect="1"/>
          </p:cNvPicPr>
          <p:nvPr/>
        </p:nvPicPr>
        <p:blipFill>
          <a:blip r:embed="rId6"/>
          <a:stretch>
            <a:fillRect/>
          </a:stretch>
        </p:blipFill>
        <p:spPr>
          <a:xfrm>
            <a:off x="5943601" y="2422064"/>
            <a:ext cx="2807518" cy="2672918"/>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09600" y="685800"/>
            <a:ext cx="8153400" cy="685800"/>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bodyPr>
          <a:lstStyle/>
          <a:p>
            <a:pPr eaLnBrk="1" hangingPunct="1"/>
            <a:r>
              <a:rPr lang="en-US" altLang="en-US" sz="3200" b="1" dirty="0" err="1">
                <a:solidFill>
                  <a:schemeClr val="bg1"/>
                </a:solidFill>
                <a:latin typeface="Arial" charset="0"/>
              </a:rPr>
              <a:t>Backfeed</a:t>
            </a:r>
            <a:r>
              <a:rPr lang="en-US" altLang="en-US" sz="3200" b="1" dirty="0">
                <a:solidFill>
                  <a:schemeClr val="bg1"/>
                </a:solidFill>
                <a:latin typeface="Arial" charset="0"/>
              </a:rPr>
              <a:t>, Ground Fault and other Issues to </a:t>
            </a:r>
            <a:r>
              <a:rPr lang="en-US" altLang="en-US" sz="3200" b="1" dirty="0" smtClean="0">
                <a:solidFill>
                  <a:schemeClr val="bg1"/>
                </a:solidFill>
                <a:latin typeface="Arial" charset="0"/>
              </a:rPr>
              <a:t>Look For</a:t>
            </a:r>
            <a:endParaRPr lang="en-US" altLang="en-US" sz="3200" b="1" dirty="0">
              <a:solidFill>
                <a:schemeClr val="bg1"/>
              </a:solidFill>
              <a:latin typeface="Arial" charset="0"/>
            </a:endParaRPr>
          </a:p>
        </p:txBody>
      </p:sp>
      <p:graphicFrame>
        <p:nvGraphicFramePr>
          <p:cNvPr id="10243" name="Object 3"/>
          <p:cNvGraphicFramePr>
            <a:graphicFrameLocks noGrp="1"/>
          </p:cNvGraphicFramePr>
          <p:nvPr>
            <p:ph type="chart" sz="half" idx="1"/>
          </p:nvPr>
        </p:nvGraphicFramePr>
        <p:xfrm>
          <a:off x="533400" y="1752600"/>
          <a:ext cx="3968750" cy="4075113"/>
        </p:xfrm>
        <a:graphic>
          <a:graphicData uri="http://schemas.openxmlformats.org/presentationml/2006/ole">
            <mc:AlternateContent xmlns:mc="http://schemas.openxmlformats.org/markup-compatibility/2006">
              <mc:Choice xmlns:v="urn:schemas-microsoft-com:vml" Requires="v">
                <p:oleObj spid="_x0000_s11279" name="Chart" r:id="rId4" imgW="3809933" imgH="4114800" progId="MSGraph.Chart.8">
                  <p:embed followColorScheme="full"/>
                </p:oleObj>
              </mc:Choice>
              <mc:Fallback>
                <p:oleObj name="Chart" r:id="rId4" imgW="3809933" imgH="4114800" progId="MSGraph.Chart.8">
                  <p:embed followColorScheme="full"/>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52600"/>
                        <a:ext cx="3968750"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Rectangle 4"/>
          <p:cNvSpPr>
            <a:spLocks noGrp="1" noChangeArrowheads="1"/>
          </p:cNvSpPr>
          <p:nvPr>
            <p:ph type="body" sz="half" idx="2"/>
          </p:nvPr>
        </p:nvSpPr>
        <p:spPr bwMode="auto">
          <a:xfrm>
            <a:off x="609600" y="1676400"/>
            <a:ext cx="5943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z="2400" dirty="0"/>
              <a:t>Back fed meter socket</a:t>
            </a:r>
          </a:p>
          <a:p>
            <a:pPr lvl="0"/>
            <a:r>
              <a:rPr lang="en-US" sz="2400" dirty="0"/>
              <a:t>Ground fault</a:t>
            </a:r>
          </a:p>
          <a:p>
            <a:pPr lvl="0"/>
            <a:r>
              <a:rPr lang="en-US" sz="2400" dirty="0"/>
              <a:t>Phase to phase fault</a:t>
            </a:r>
          </a:p>
          <a:p>
            <a:pPr lvl="0"/>
            <a:r>
              <a:rPr lang="en-US" sz="2400" dirty="0"/>
              <a:t>Pulling a meter jaw with the meter</a:t>
            </a:r>
          </a:p>
          <a:p>
            <a:pPr lvl="0"/>
            <a:endParaRPr lang="en-US" sz="1800" u="sng" dirty="0"/>
          </a:p>
          <a:p>
            <a:pPr lvl="0"/>
            <a:endParaRPr lang="en-US" sz="1800" u="sng" dirty="0"/>
          </a:p>
        </p:txBody>
      </p:sp>
      <p:pic>
        <p:nvPicPr>
          <p:cNvPr id="11273" name="Picture 9" descr="meter da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733799"/>
            <a:ext cx="3857625"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09450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828800" y="563563"/>
            <a:ext cx="54102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Tools </a:t>
            </a:r>
            <a:endParaRPr lang="ru-RU" altLang="en-US" sz="3200" b="1" dirty="0">
              <a:solidFill>
                <a:schemeClr val="bg1"/>
              </a:solidFill>
            </a:endParaRPr>
          </a:p>
        </p:txBody>
      </p:sp>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5124" name="Text Box 4"/>
          <p:cNvSpPr txBox="1">
            <a:spLocks noChangeArrowheads="1"/>
          </p:cNvSpPr>
          <p:nvPr/>
        </p:nvSpPr>
        <p:spPr bwMode="auto">
          <a:xfrm>
            <a:off x="457200" y="1676400"/>
            <a:ext cx="4953000" cy="252376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Socket Pullers</a:t>
            </a:r>
          </a:p>
          <a:p>
            <a:pPr marL="457200" indent="-457200" algn="l" eaLnBrk="1" hangingPunct="1">
              <a:buFont typeface="Arial" panose="020B0604020202020204" pitchFamily="34" charset="0"/>
              <a:buChar char="•"/>
            </a:pPr>
            <a:r>
              <a:rPr lang="en-US" altLang="en-US" sz="2800" dirty="0">
                <a:latin typeface="Arial" charset="0"/>
                <a:cs typeface="Arial" charset="0"/>
              </a:rPr>
              <a:t>Volt meters</a:t>
            </a:r>
          </a:p>
          <a:p>
            <a:pPr marL="457200" indent="-457200" algn="l" eaLnBrk="1" hangingPunct="1">
              <a:buFont typeface="Arial" panose="020B0604020202020204" pitchFamily="34" charset="0"/>
              <a:buChar char="•"/>
            </a:pPr>
            <a:r>
              <a:rPr lang="en-US" altLang="en-US" sz="2800" dirty="0">
                <a:latin typeface="Arial" charset="0"/>
                <a:cs typeface="Arial" charset="0"/>
              </a:rPr>
              <a:t>Specialized tools</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16386" name="Picture 2" descr="Hot Socket Gap Indic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765979"/>
            <a:ext cx="1892719" cy="143306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ot Socket Repair K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316" y="3831855"/>
            <a:ext cx="3111918" cy="2333938"/>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Socket Safety Cl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676400"/>
            <a:ext cx="1880922" cy="1612219"/>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Safety Headla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0" y="3581400"/>
            <a:ext cx="3333750" cy="238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828800" y="563563"/>
            <a:ext cx="54102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Summary </a:t>
            </a:r>
            <a:endParaRPr lang="ru-RU" altLang="en-US" sz="3200" b="1" dirty="0">
              <a:solidFill>
                <a:schemeClr val="bg1"/>
              </a:solidFill>
            </a:endParaRPr>
          </a:p>
        </p:txBody>
      </p:sp>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5124" name="Text Box 4"/>
          <p:cNvSpPr txBox="1">
            <a:spLocks noChangeArrowheads="1"/>
          </p:cNvSpPr>
          <p:nvPr/>
        </p:nvSpPr>
        <p:spPr bwMode="auto">
          <a:xfrm>
            <a:off x="457200" y="1676400"/>
            <a:ext cx="4953000" cy="549688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Be Careful</a:t>
            </a:r>
          </a:p>
          <a:p>
            <a:pPr marL="457200" indent="-457200" algn="l" eaLnBrk="1" hangingPunct="1">
              <a:buFont typeface="Arial" panose="020B0604020202020204" pitchFamily="34" charset="0"/>
              <a:buChar char="•"/>
            </a:pPr>
            <a:r>
              <a:rPr lang="en-US" altLang="en-US" sz="2800" dirty="0">
                <a:latin typeface="Arial" charset="0"/>
                <a:cs typeface="Arial" charset="0"/>
              </a:rPr>
              <a:t>Assume the box is live</a:t>
            </a:r>
          </a:p>
          <a:p>
            <a:pPr marL="457200" indent="-457200" algn="l" eaLnBrk="1" hangingPunct="1">
              <a:buFont typeface="Arial" panose="020B0604020202020204" pitchFamily="34" charset="0"/>
              <a:buChar char="•"/>
            </a:pPr>
            <a:r>
              <a:rPr lang="en-US" altLang="en-US" sz="2800" dirty="0">
                <a:latin typeface="Arial" charset="0"/>
                <a:cs typeface="Arial" charset="0"/>
              </a:rPr>
              <a:t>Assume there is something live in the box</a:t>
            </a:r>
          </a:p>
          <a:p>
            <a:pPr marL="457200" indent="-457200" algn="l" eaLnBrk="1" hangingPunct="1">
              <a:buFont typeface="Arial" panose="020B0604020202020204" pitchFamily="34" charset="0"/>
              <a:buChar char="•"/>
            </a:pPr>
            <a:r>
              <a:rPr lang="en-US" altLang="en-US" sz="2800" dirty="0">
                <a:latin typeface="Arial" charset="0"/>
                <a:cs typeface="Arial" charset="0"/>
              </a:rPr>
              <a:t>Treat electricity with respect</a:t>
            </a:r>
          </a:p>
          <a:p>
            <a:pPr marL="457200" indent="-457200" algn="l" eaLnBrk="1" hangingPunct="1">
              <a:buFont typeface="Arial" panose="020B0604020202020204" pitchFamily="34" charset="0"/>
              <a:buChar char="•"/>
            </a:pPr>
            <a:r>
              <a:rPr lang="en-US" altLang="en-US" sz="2800" dirty="0">
                <a:latin typeface="Arial" charset="0"/>
                <a:cs typeface="Arial" charset="0"/>
              </a:rPr>
              <a:t>Treat all meter boxes with respect</a:t>
            </a:r>
          </a:p>
          <a:p>
            <a:pPr marL="457200" indent="-457200" algn="l" eaLnBrk="1" hangingPunct="1">
              <a:buFont typeface="Arial" panose="020B0604020202020204" pitchFamily="34" charset="0"/>
              <a:buChar char="•"/>
            </a:pPr>
            <a:endParaRPr lang="en-US" altLang="en-US" sz="2800" dirty="0">
              <a:latin typeface="Arial" charset="0"/>
              <a:cs typeface="Arial" charset="0"/>
            </a:endParaRP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6" name="Picture 5">
            <a:extLst>
              <a:ext uri="{FF2B5EF4-FFF2-40B4-BE49-F238E27FC236}">
                <a16:creationId xmlns="" xmlns:a16="http://schemas.microsoft.com/office/drawing/2014/main" id="{3A264DBE-9BD0-4329-A4BE-994489A59DEF}"/>
              </a:ext>
            </a:extLst>
          </p:cNvPr>
          <p:cNvPicPr>
            <a:picLocks noChangeAspect="1"/>
          </p:cNvPicPr>
          <p:nvPr/>
        </p:nvPicPr>
        <p:blipFill>
          <a:blip r:embed="rId2"/>
          <a:stretch>
            <a:fillRect/>
          </a:stretch>
        </p:blipFill>
        <p:spPr>
          <a:xfrm>
            <a:off x="5562600" y="2379863"/>
            <a:ext cx="3048000" cy="2590799"/>
          </a:xfrm>
          <a:prstGeom prst="rect">
            <a:avLst/>
          </a:prstGeom>
        </p:spPr>
      </p:pic>
    </p:spTree>
    <p:extLst>
      <p:ext uri="{BB962C8B-B14F-4D97-AF65-F5344CB8AC3E}">
        <p14:creationId xmlns:p14="http://schemas.microsoft.com/office/powerpoint/2010/main" val="1982104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charset="0"/>
              </a:rPr>
              <a:t>Metering Safety</a:t>
            </a:r>
          </a:p>
        </p:txBody>
      </p:sp>
      <p:sp>
        <p:nvSpPr>
          <p:cNvPr id="3075" name="Rectangle 3"/>
          <p:cNvSpPr>
            <a:spLocks noGrp="1" noChangeArrowheads="1"/>
          </p:cNvSpPr>
          <p:nvPr>
            <p:ph type="body" idx="1"/>
          </p:nvPr>
        </p:nvSpPr>
        <p:spPr bwMode="auto">
          <a:xfrm>
            <a:off x="457200" y="1570038"/>
            <a:ext cx="7848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en-US" b="1" u="sng" dirty="0"/>
              <a:t>Fatal Electrical Injuries</a:t>
            </a:r>
            <a:endParaRPr lang="en-US" dirty="0"/>
          </a:p>
          <a:p>
            <a:r>
              <a:rPr lang="en-US" sz="2400" dirty="0"/>
              <a:t>The 154 electrical fatalities that occurred during 2016 represent a 15% increase over the 2015 total.</a:t>
            </a:r>
          </a:p>
          <a:p>
            <a:r>
              <a:rPr lang="en-US" sz="2400" dirty="0"/>
              <a:t>Exposure to electric current increased one place to sixth on the list of occupational exposures leading to fatal on-the-job injury, trading places with aircraft fatalities.</a:t>
            </a:r>
          </a:p>
          <a:p>
            <a:r>
              <a:rPr lang="en-US" sz="2400" dirty="0"/>
              <a:t>Once again, electrocutions constituted the vast majority of electrical fatalities while electrical burns of all degrees were responsible for four fatalities.</a:t>
            </a:r>
          </a:p>
        </p:txBody>
      </p:sp>
      <p:pic>
        <p:nvPicPr>
          <p:cNvPr id="2" name="Picture 1">
            <a:extLst>
              <a:ext uri="{FF2B5EF4-FFF2-40B4-BE49-F238E27FC236}">
                <a16:creationId xmlns="" xmlns:a16="http://schemas.microsoft.com/office/drawing/2014/main" id="{5ABE1BD3-91A8-468E-91FB-D4F7B6D9973C}"/>
              </a:ext>
            </a:extLst>
          </p:cNvPr>
          <p:cNvPicPr>
            <a:picLocks noChangeAspect="1"/>
          </p:cNvPicPr>
          <p:nvPr/>
        </p:nvPicPr>
        <p:blipFill>
          <a:blip r:embed="rId2"/>
          <a:stretch>
            <a:fillRect/>
          </a:stretch>
        </p:blipFill>
        <p:spPr>
          <a:xfrm>
            <a:off x="3886200" y="5383212"/>
            <a:ext cx="1371600" cy="120015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ctrTitle" idx="4294967295"/>
          </p:nvPr>
        </p:nvSpPr>
        <p:spPr bwMode="auto">
          <a:xfrm>
            <a:off x="609600" y="304800"/>
            <a:ext cx="7772400" cy="1089025"/>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sz="3200" b="1" dirty="0">
                <a:solidFill>
                  <a:schemeClr val="bg1"/>
                </a:solidFill>
                <a:latin typeface="Arial" panose="020B0604020202020204" pitchFamily="34" charset="0"/>
                <a:cs typeface="Arial" panose="020B0604020202020204" pitchFamily="34" charset="0"/>
              </a:rPr>
              <a:t>Questions?</a:t>
            </a:r>
            <a:endParaRPr lang="en-US" altLang="en-US" sz="1800" dirty="0">
              <a:latin typeface="Arial" panose="020B0604020202020204" pitchFamily="34" charset="0"/>
              <a:cs typeface="Arial" panose="020B0604020202020204" pitchFamily="34" charset="0"/>
            </a:endParaRPr>
          </a:p>
        </p:txBody>
      </p:sp>
      <p:sp>
        <p:nvSpPr>
          <p:cNvPr id="30724" name="Text Box 5"/>
          <p:cNvSpPr txBox="1">
            <a:spLocks noChangeArrowheads="1"/>
          </p:cNvSpPr>
          <p:nvPr/>
        </p:nvSpPr>
        <p:spPr bwMode="auto">
          <a:xfrm>
            <a:off x="1050925" y="5675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endParaRPr lang="en-US" altLang="en-US" dirty="0">
              <a:solidFill>
                <a:schemeClr val="tx1"/>
              </a:solidFill>
            </a:endParaRPr>
          </a:p>
        </p:txBody>
      </p:sp>
      <p:sp>
        <p:nvSpPr>
          <p:cNvPr id="6" name="Rectangle 5"/>
          <p:cNvSpPr txBox="1">
            <a:spLocks noChangeArrowheads="1"/>
          </p:cNvSpPr>
          <p:nvPr/>
        </p:nvSpPr>
        <p:spPr>
          <a:xfrm>
            <a:off x="1205877" y="2209800"/>
            <a:ext cx="6553200" cy="2590800"/>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algn="ctr" eaLnBrk="1" hangingPunct="1">
              <a:buFontTx/>
              <a:buNone/>
            </a:pPr>
            <a:r>
              <a:rPr lang="en-US" altLang="en-US" sz="2400" b="1" kern="0" dirty="0">
                <a:latin typeface="Arial" panose="020B0604020202020204" pitchFamily="34" charset="0"/>
                <a:cs typeface="Arial" panose="020B0604020202020204" pitchFamily="34" charset="0"/>
              </a:rPr>
              <a:t>Tom Lawton</a:t>
            </a:r>
          </a:p>
          <a:p>
            <a:pPr algn="ctr" eaLnBrk="1" hangingPunct="1">
              <a:buFontTx/>
              <a:buNone/>
            </a:pPr>
            <a:r>
              <a:rPr lang="en-US" altLang="en-US" sz="2000" kern="0" dirty="0">
                <a:latin typeface="Arial" panose="020B0604020202020204" pitchFamily="34" charset="0"/>
                <a:cs typeface="Arial" panose="020B0604020202020204" pitchFamily="34" charset="0"/>
              </a:rPr>
              <a:t>TESCO – The Eastern Specialty Company </a:t>
            </a:r>
          </a:p>
          <a:p>
            <a:pPr algn="ctr" eaLnBrk="1" hangingPunct="1">
              <a:buFontTx/>
              <a:buNone/>
            </a:pPr>
            <a:r>
              <a:rPr lang="en-US" altLang="en-US" sz="2000" i="1" kern="0" dirty="0">
                <a:latin typeface="Arial" panose="020B0604020202020204" pitchFamily="34" charset="0"/>
                <a:cs typeface="Arial" panose="020B0604020202020204" pitchFamily="34" charset="0"/>
              </a:rPr>
              <a:t>Bristol, PA</a:t>
            </a:r>
          </a:p>
          <a:p>
            <a:pPr algn="ctr" eaLnBrk="1" hangingPunct="1">
              <a:buFontTx/>
              <a:buNone/>
            </a:pPr>
            <a:r>
              <a:rPr lang="en-US" altLang="en-US" sz="2000" kern="0" dirty="0">
                <a:latin typeface="Arial" panose="020B0604020202020204" pitchFamily="34" charset="0"/>
                <a:cs typeface="Arial" panose="020B0604020202020204" pitchFamily="34" charset="0"/>
              </a:rPr>
              <a:t>215-785-2338</a:t>
            </a:r>
          </a:p>
          <a:p>
            <a:pPr algn="ctr" eaLnBrk="1" hangingPunct="1">
              <a:buFontTx/>
              <a:buNone/>
            </a:pPr>
            <a:r>
              <a:rPr lang="en-US" altLang="en-US" sz="2800" kern="0" dirty="0">
                <a:latin typeface="Arial" panose="020B0604020202020204" pitchFamily="34" charset="0"/>
                <a:cs typeface="Arial" panose="020B0604020202020204" pitchFamily="34" charset="0"/>
              </a:rPr>
              <a:t/>
            </a:r>
            <a:br>
              <a:rPr lang="en-US" altLang="en-US" sz="2800" kern="0" dirty="0">
                <a:latin typeface="Arial" panose="020B0604020202020204" pitchFamily="34" charset="0"/>
                <a:cs typeface="Arial" panose="020B0604020202020204" pitchFamily="34" charset="0"/>
              </a:rPr>
            </a:br>
            <a:r>
              <a:rPr lang="en-US" altLang="en-US" sz="2000" kern="0" dirty="0">
                <a:latin typeface="Arial" panose="020B0604020202020204" pitchFamily="34" charset="0"/>
                <a:cs typeface="Arial" panose="020B0604020202020204" pitchFamily="34" charset="0"/>
              </a:rPr>
              <a:t>This presentation can also be found under Meter Conferences and Schools on the TESCO web site: </a:t>
            </a:r>
            <a:r>
              <a:rPr lang="en-US" altLang="en-US" sz="2000" kern="0" dirty="0">
                <a:solidFill>
                  <a:srgbClr val="CC3300"/>
                </a:solidFill>
                <a:latin typeface="Arial" panose="020B0604020202020204" pitchFamily="34" charset="0"/>
                <a:cs typeface="Arial" panose="020B0604020202020204" pitchFamily="34" charset="0"/>
                <a:hlinkClick r:id="rId3"/>
              </a:rPr>
              <a:t>www.tescometering.com</a:t>
            </a:r>
            <a:endParaRPr lang="en-US" altLang="en-US" sz="2000" kern="0" dirty="0">
              <a:solidFill>
                <a:srgbClr val="CC3300"/>
              </a:solidFill>
              <a:latin typeface="Arial" panose="020B0604020202020204" pitchFamily="34" charset="0"/>
              <a:cs typeface="Arial" panose="020B0604020202020204" pitchFamily="34" charset="0"/>
            </a:endParaRPr>
          </a:p>
          <a:p>
            <a:pPr algn="ctr" eaLnBrk="1" hangingPunct="1">
              <a:buFontTx/>
              <a:buNone/>
            </a:pPr>
            <a:endParaRPr lang="en-US" altLang="en-US" sz="2300" kern="0" dirty="0">
              <a:solidFill>
                <a:srgbClr val="CC3300"/>
              </a:solidFill>
            </a:endParaRPr>
          </a:p>
        </p:txBody>
      </p:sp>
      <p:pic>
        <p:nvPicPr>
          <p:cNvPr id="8"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673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charset="0"/>
              </a:rPr>
              <a:t>Metering Safety</a:t>
            </a:r>
          </a:p>
        </p:txBody>
      </p:sp>
      <p:sp>
        <p:nvSpPr>
          <p:cNvPr id="3075" name="Rectangle 3"/>
          <p:cNvSpPr>
            <a:spLocks noGrp="1" noChangeArrowheads="1"/>
          </p:cNvSpPr>
          <p:nvPr>
            <p:ph type="body" idx="1"/>
          </p:nvPr>
        </p:nvSpPr>
        <p:spPr bwMode="auto">
          <a:xfrm>
            <a:off x="457200" y="1570038"/>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en-US" b="1" u="sng" dirty="0"/>
              <a:t>Fatal Electrical Injuries</a:t>
            </a:r>
            <a:endParaRPr lang="en-US" dirty="0"/>
          </a:p>
          <a:p>
            <a:r>
              <a:rPr lang="en-US" sz="2800" dirty="0"/>
              <a:t>The highest rate of fatal electrical injury in 2016 occurred in the Utility industry (0.87/100,000), followed closely by the Construction industry (0.82/100,000).</a:t>
            </a:r>
          </a:p>
          <a:p>
            <a:r>
              <a:rPr lang="en-US" sz="2800" dirty="0"/>
              <a:t>In 2016, there was one electrical fatality for every 34 fatalities from all causes versus one for every 36 fatalities in 2015. The long-term trend has declined from one electrical fatality for each 23 fatalities from all causes in 2003 to the 2016 level of one in 34.</a:t>
            </a:r>
          </a:p>
        </p:txBody>
      </p:sp>
    </p:spTree>
    <p:extLst>
      <p:ext uri="{BB962C8B-B14F-4D97-AF65-F5344CB8AC3E}">
        <p14:creationId xmlns:p14="http://schemas.microsoft.com/office/powerpoint/2010/main" val="2742715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charset="0"/>
              </a:rPr>
              <a:t>Does </a:t>
            </a:r>
            <a:r>
              <a:rPr lang="en-US" altLang="en-US" sz="3200" b="1" dirty="0" smtClean="0">
                <a:solidFill>
                  <a:schemeClr val="bg1"/>
                </a:solidFill>
                <a:latin typeface="Arial" charset="0"/>
              </a:rPr>
              <a:t>Age Matter </a:t>
            </a:r>
            <a:r>
              <a:rPr lang="en-US" altLang="en-US" sz="3200" b="1" dirty="0">
                <a:solidFill>
                  <a:schemeClr val="bg1"/>
                </a:solidFill>
                <a:latin typeface="Arial" charset="0"/>
              </a:rPr>
              <a:t>– </a:t>
            </a:r>
            <a:r>
              <a:rPr lang="en-US" altLang="en-US" sz="3200" b="1" dirty="0" smtClean="0">
                <a:solidFill>
                  <a:schemeClr val="bg1"/>
                </a:solidFill>
                <a:latin typeface="Arial" charset="0"/>
              </a:rPr>
              <a:t>Or Experience</a:t>
            </a:r>
            <a:r>
              <a:rPr lang="en-US" altLang="en-US" sz="3200" b="1" dirty="0">
                <a:solidFill>
                  <a:schemeClr val="bg1"/>
                </a:solidFill>
                <a:latin typeface="Arial" charset="0"/>
              </a:rPr>
              <a:t>?</a:t>
            </a:r>
          </a:p>
        </p:txBody>
      </p:sp>
      <p:sp>
        <p:nvSpPr>
          <p:cNvPr id="3075" name="Rectangle 3"/>
          <p:cNvSpPr>
            <a:spLocks noGrp="1" noChangeArrowheads="1"/>
          </p:cNvSpPr>
          <p:nvPr>
            <p:ph type="body" idx="1"/>
          </p:nvPr>
        </p:nvSpPr>
        <p:spPr bwMode="auto">
          <a:xfrm>
            <a:off x="457200" y="1570038"/>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en-US" b="1" u="sng" dirty="0"/>
              <a:t>Fatal Electrical Injuries</a:t>
            </a:r>
            <a:endParaRPr lang="en-US" dirty="0"/>
          </a:p>
          <a:p>
            <a:r>
              <a:rPr lang="en-US" sz="1800" dirty="0"/>
              <a:t>In 2016, 3% of fatalities from all causes involved electricity. The data show that younger workers experience fatal electrical injury at up to 2.3 times the frequency of more experienced workers.</a:t>
            </a:r>
          </a:p>
          <a:p>
            <a:pPr lvl="1"/>
            <a:r>
              <a:rPr lang="en-US" sz="1800" dirty="0"/>
              <a:t>Workers 16 to 17 years of age experienced electrical fatalities at 2 times the average for all age groups;</a:t>
            </a:r>
          </a:p>
          <a:p>
            <a:pPr lvl="2"/>
            <a:r>
              <a:rPr lang="en-US" sz="1800" dirty="0"/>
              <a:t>18 to 19 years age group - 2.3 times;</a:t>
            </a:r>
          </a:p>
          <a:p>
            <a:pPr lvl="2"/>
            <a:r>
              <a:rPr lang="en-US" sz="1800" dirty="0"/>
              <a:t>20 to 24 years age group - 1.7 times;</a:t>
            </a:r>
          </a:p>
          <a:p>
            <a:pPr lvl="2"/>
            <a:r>
              <a:rPr lang="en-US" sz="1800" dirty="0"/>
              <a:t>25 to 34 years age group - 1.3 times, and;</a:t>
            </a:r>
          </a:p>
          <a:p>
            <a:pPr lvl="2"/>
            <a:r>
              <a:rPr lang="en-US" sz="1800" dirty="0"/>
              <a:t>those 45 years and up are at or below the average frequency of electrical injury.</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241717"/>
            <a:ext cx="237172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230439"/>
            <a:ext cx="2620963" cy="143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0713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charset="0"/>
              </a:rPr>
              <a:t>Non-Fatal Electrical Injuries</a:t>
            </a:r>
            <a:endParaRPr lang="en-US" altLang="en-US" sz="3200" b="1" dirty="0">
              <a:solidFill>
                <a:schemeClr val="bg1"/>
              </a:solidFill>
              <a:latin typeface="Arial" charset="0"/>
            </a:endParaRPr>
          </a:p>
        </p:txBody>
      </p:sp>
      <p:sp>
        <p:nvSpPr>
          <p:cNvPr id="3075" name="Rectangle 3"/>
          <p:cNvSpPr>
            <a:spLocks noGrp="1" noChangeArrowheads="1"/>
          </p:cNvSpPr>
          <p:nvPr>
            <p:ph type="body" idx="1"/>
          </p:nvPr>
        </p:nvSpPr>
        <p:spPr bwMode="auto">
          <a:xfrm>
            <a:off x="457200" y="1570038"/>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000" dirty="0"/>
              <a:t>The median number of days away from work for nonfatal electrical injuries was 5.</a:t>
            </a:r>
          </a:p>
          <a:p>
            <a:r>
              <a:rPr lang="en-US" sz="2000" dirty="0"/>
              <a:t>More electrical burn injuries (270) than electric shock injuries (150) occurred in the Construction industry in 2016. Numbers of electrical shock injuries for the Utility industry were unavailable for 2016, while 50 electrical burn injuries were recorded.</a:t>
            </a:r>
          </a:p>
          <a:p>
            <a:r>
              <a:rPr lang="en-US" sz="2000" dirty="0"/>
              <a:t>The Utility industry rate of nonfatal electrical injury involving days away from work (0.9/10,000) surpassed the Construction industry rate (0.7/10,000) in 2016.</a:t>
            </a:r>
          </a:p>
          <a:p>
            <a:r>
              <a:rPr lang="en-US" sz="2000" dirty="0"/>
              <a:t>The Mining industry had rate of nonfatal electrical burn injury of 1.0/10,000 for 2016, followed by the Utility industry (0.9) followed by the construction industry (0.4). The rate for all of Private industry remained consistent at 0.1.</a:t>
            </a:r>
          </a:p>
        </p:txBody>
      </p:sp>
      <p:pic>
        <p:nvPicPr>
          <p:cNvPr id="2" name="Picture 1">
            <a:extLst>
              <a:ext uri="{FF2B5EF4-FFF2-40B4-BE49-F238E27FC236}">
                <a16:creationId xmlns="" xmlns:a16="http://schemas.microsoft.com/office/drawing/2014/main" id="{B5D12E5C-2C05-42DE-B3DE-344567CC3C21}"/>
              </a:ext>
            </a:extLst>
          </p:cNvPr>
          <p:cNvPicPr>
            <a:picLocks noChangeAspect="1"/>
          </p:cNvPicPr>
          <p:nvPr/>
        </p:nvPicPr>
        <p:blipFill>
          <a:blip r:embed="rId2"/>
          <a:stretch>
            <a:fillRect/>
          </a:stretch>
        </p:blipFill>
        <p:spPr>
          <a:xfrm>
            <a:off x="3552825" y="5638800"/>
            <a:ext cx="2038350" cy="1084928"/>
          </a:xfrm>
          <a:prstGeom prst="rect">
            <a:avLst/>
          </a:prstGeom>
        </p:spPr>
      </p:pic>
    </p:spTree>
    <p:extLst>
      <p:ext uri="{BB962C8B-B14F-4D97-AF65-F5344CB8AC3E}">
        <p14:creationId xmlns:p14="http://schemas.microsoft.com/office/powerpoint/2010/main" val="2840223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55100" y="304800"/>
            <a:ext cx="4876800" cy="107721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How </a:t>
            </a:r>
            <a:r>
              <a:rPr lang="en-US" altLang="en-US" sz="3200" b="1" dirty="0" smtClean="0">
                <a:solidFill>
                  <a:schemeClr val="bg1"/>
                </a:solidFill>
              </a:rPr>
              <a:t>Dangerous </a:t>
            </a:r>
            <a:r>
              <a:rPr lang="en-US" altLang="en-US" sz="3200" b="1" dirty="0">
                <a:solidFill>
                  <a:schemeClr val="bg1"/>
                </a:solidFill>
              </a:rPr>
              <a:t>is </a:t>
            </a:r>
            <a:r>
              <a:rPr lang="en-US" altLang="en-US" sz="3200" b="1" dirty="0" smtClean="0">
                <a:solidFill>
                  <a:schemeClr val="bg1"/>
                </a:solidFill>
              </a:rPr>
              <a:t>Metering</a:t>
            </a:r>
            <a:r>
              <a:rPr lang="en-US" altLang="en-US" sz="3200" b="1" dirty="0">
                <a:solidFill>
                  <a:schemeClr val="bg1"/>
                </a:solidFill>
              </a:rPr>
              <a:t>?</a:t>
            </a:r>
            <a:endParaRPr lang="ru-RU" altLang="en-US" sz="3200" b="1" dirty="0">
              <a:solidFill>
                <a:schemeClr val="bg1"/>
              </a:solidFill>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4100" name="Text Box 4"/>
          <p:cNvSpPr txBox="1">
            <a:spLocks noChangeArrowheads="1"/>
          </p:cNvSpPr>
          <p:nvPr/>
        </p:nvSpPr>
        <p:spPr bwMode="auto">
          <a:xfrm>
            <a:off x="609600" y="1641475"/>
            <a:ext cx="7924800" cy="156966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2400" dirty="0">
                <a:cs typeface="Arial" charset="0"/>
              </a:rPr>
              <a:t>Electricity is Organized </a:t>
            </a:r>
            <a:r>
              <a:rPr lang="en-US" altLang="en-US" sz="2400" dirty="0" smtClean="0">
                <a:cs typeface="Arial" charset="0"/>
              </a:rPr>
              <a:t>Lightning </a:t>
            </a:r>
            <a:r>
              <a:rPr lang="en-US" altLang="en-US" sz="1000" dirty="0">
                <a:cs typeface="Arial" charset="0"/>
              </a:rPr>
              <a:t>– George Carlin</a:t>
            </a:r>
          </a:p>
          <a:p>
            <a:pPr algn="l" eaLnBrk="1" hangingPunct="1">
              <a:lnSpc>
                <a:spcPct val="80000"/>
              </a:lnSpc>
            </a:pPr>
            <a:endParaRPr lang="en-US" altLang="en-US" sz="2400" dirty="0">
              <a:latin typeface="Times New Roman" pitchFamily="18" charset="0"/>
            </a:endParaRPr>
          </a:p>
          <a:p>
            <a:pPr algn="l" eaLnBrk="1" hangingPunct="1">
              <a:lnSpc>
                <a:spcPct val="80000"/>
              </a:lnSpc>
            </a:pPr>
            <a:r>
              <a:rPr lang="en-US" altLang="en-US" sz="2400" dirty="0">
                <a:latin typeface="Times New Roman" pitchFamily="18" charset="0"/>
              </a:rPr>
              <a:t>Any Voltage without current will not kill you, but any voltage with current can kill you.   </a:t>
            </a:r>
          </a:p>
        </p:txBody>
      </p:sp>
      <p:pic>
        <p:nvPicPr>
          <p:cNvPr id="12290" name="Picture 2" descr="Image result for metering safety good practice gu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585" y="3581400"/>
            <a:ext cx="3217829"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55100" y="304800"/>
            <a:ext cx="4876800" cy="107721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How </a:t>
            </a:r>
            <a:r>
              <a:rPr lang="en-US" altLang="en-US" sz="3200" b="1" dirty="0" smtClean="0">
                <a:solidFill>
                  <a:schemeClr val="bg1"/>
                </a:solidFill>
              </a:rPr>
              <a:t>Dangerous </a:t>
            </a:r>
            <a:r>
              <a:rPr lang="en-US" altLang="en-US" sz="3200" b="1" dirty="0">
                <a:solidFill>
                  <a:schemeClr val="bg1"/>
                </a:solidFill>
              </a:rPr>
              <a:t>is </a:t>
            </a:r>
            <a:r>
              <a:rPr lang="en-US" altLang="en-US" sz="3200" b="1" dirty="0" smtClean="0">
                <a:solidFill>
                  <a:schemeClr val="bg1"/>
                </a:solidFill>
              </a:rPr>
              <a:t>Metering</a:t>
            </a:r>
            <a:r>
              <a:rPr lang="en-US" altLang="en-US" sz="3200" b="1" dirty="0">
                <a:solidFill>
                  <a:schemeClr val="bg1"/>
                </a:solidFill>
              </a:rPr>
              <a:t>?</a:t>
            </a:r>
            <a:endParaRPr lang="ru-RU" altLang="en-US" sz="3200" b="1" dirty="0">
              <a:solidFill>
                <a:schemeClr val="bg1"/>
              </a:solidFill>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pic>
        <p:nvPicPr>
          <p:cNvPr id="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946" y="1752599"/>
            <a:ext cx="3724654" cy="301307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meter exploding from sock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628" y="2860675"/>
            <a:ext cx="3657600" cy="381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917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362200" y="563563"/>
            <a:ext cx="48768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3200" b="1" dirty="0">
                <a:solidFill>
                  <a:schemeClr val="bg1"/>
                </a:solidFill>
              </a:rPr>
              <a:t>Safety First -  PPE</a:t>
            </a:r>
            <a:endParaRPr lang="ru-RU" altLang="en-US" sz="3200" b="1" dirty="0">
              <a:solidFill>
                <a:schemeClr val="bg1"/>
              </a:solidFill>
            </a:endParaRPr>
          </a:p>
        </p:txBody>
      </p:sp>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5124" name="Text Box 4"/>
          <p:cNvSpPr txBox="1">
            <a:spLocks noChangeArrowheads="1"/>
          </p:cNvSpPr>
          <p:nvPr/>
        </p:nvSpPr>
        <p:spPr bwMode="auto">
          <a:xfrm>
            <a:off x="609600" y="1641475"/>
            <a:ext cx="7924800" cy="326858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2400" dirty="0">
                <a:cs typeface="Arial" charset="0"/>
              </a:rPr>
              <a:t>Personal Protective Equipment</a:t>
            </a:r>
          </a:p>
          <a:p>
            <a:pPr marL="342900" indent="-342900" algn="l" eaLnBrk="1" hangingPunct="1">
              <a:buFont typeface="Arial" panose="020B0604020202020204" pitchFamily="34" charset="0"/>
              <a:buChar char="•"/>
            </a:pPr>
            <a:r>
              <a:rPr lang="en-US" altLang="en-US" sz="2400" dirty="0">
                <a:cs typeface="Arial" charset="0"/>
              </a:rPr>
              <a:t>Leathers</a:t>
            </a:r>
          </a:p>
          <a:p>
            <a:pPr marL="342900" indent="-342900" algn="l" eaLnBrk="1" hangingPunct="1">
              <a:buFont typeface="Arial" panose="020B0604020202020204" pitchFamily="34" charset="0"/>
              <a:buChar char="•"/>
            </a:pPr>
            <a:r>
              <a:rPr lang="en-US" altLang="en-US" sz="2400" dirty="0">
                <a:cs typeface="Arial" charset="0"/>
              </a:rPr>
              <a:t>Rubber Gloves</a:t>
            </a:r>
          </a:p>
          <a:p>
            <a:pPr marL="342900" indent="-342900" algn="l" eaLnBrk="1" hangingPunct="1">
              <a:buFont typeface="Arial" panose="020B0604020202020204" pitchFamily="34" charset="0"/>
              <a:buChar char="•"/>
            </a:pPr>
            <a:r>
              <a:rPr lang="en-US" altLang="en-US" sz="2400" dirty="0">
                <a:cs typeface="Arial" charset="0"/>
              </a:rPr>
              <a:t>Face Shield</a:t>
            </a:r>
          </a:p>
          <a:p>
            <a:pPr marL="342900" indent="-342900" algn="l" eaLnBrk="1" hangingPunct="1">
              <a:buFont typeface="Arial" panose="020B0604020202020204" pitchFamily="34" charset="0"/>
              <a:buChar char="•"/>
            </a:pPr>
            <a:r>
              <a:rPr lang="en-US" altLang="en-US" sz="2400" dirty="0">
                <a:cs typeface="Arial" charset="0"/>
              </a:rPr>
              <a:t>FR Clothing</a:t>
            </a:r>
          </a:p>
          <a:p>
            <a:pPr marL="342900" indent="-342900" algn="l" eaLnBrk="1" hangingPunct="1">
              <a:buFont typeface="Arial" panose="020B0604020202020204" pitchFamily="34" charset="0"/>
              <a:buChar char="•"/>
            </a:pPr>
            <a:r>
              <a:rPr lang="en-US" altLang="en-US" sz="2400" dirty="0">
                <a:cs typeface="Arial" charset="0"/>
              </a:rPr>
              <a:t>Safety Shoes</a:t>
            </a:r>
          </a:p>
          <a:p>
            <a:pPr algn="l" eaLnBrk="1" hangingPunct="1">
              <a:lnSpc>
                <a:spcPct val="80000"/>
              </a:lnSpc>
            </a:pPr>
            <a:endParaRPr lang="en-US" altLang="en-US" sz="2400" dirty="0">
              <a:latin typeface="Times New Roman" pitchFamily="18" charset="0"/>
            </a:endParaRPr>
          </a:p>
        </p:txBody>
      </p:sp>
      <p:pic>
        <p:nvPicPr>
          <p:cNvPr id="13314" name="Picture 2" descr="WHS Aud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2685" y="2863817"/>
            <a:ext cx="4711715" cy="189057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P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916427"/>
            <a:ext cx="2963461" cy="13780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38200" y="579438"/>
            <a:ext cx="7543800"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charset="0"/>
              </a:rPr>
              <a:t>Arc Flash</a:t>
            </a:r>
          </a:p>
        </p:txBody>
      </p:sp>
      <p:sp>
        <p:nvSpPr>
          <p:cNvPr id="6147" name="Rectangle 3"/>
          <p:cNvSpPr>
            <a:spLocks noGrp="1" noChangeArrowheads="1"/>
          </p:cNvSpPr>
          <p:nvPr>
            <p:ph type="body" idx="1"/>
          </p:nvPr>
        </p:nvSpPr>
        <p:spPr bwMode="auto">
          <a:xfrm>
            <a:off x="533400" y="1600200"/>
            <a:ext cx="8077200" cy="4191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2200" b="1" dirty="0"/>
              <a:t>What is Arc Flash?</a:t>
            </a:r>
          </a:p>
          <a:p>
            <a:pPr marL="0" indent="0">
              <a:buNone/>
            </a:pPr>
            <a:r>
              <a:rPr lang="en-US" sz="2200" dirty="0"/>
              <a:t>While an arc flash is sometimes used interchangeably with “arc fault”, an arc flash is more accurately defined as the light produced during an arc fault. An arc fault is a type of electrical fault that results from the breakdown of an insulating medium between two conductors where the energy is sufficient to sustain an arc across the insulator (often air) and can cause extreme amounts of light (arc flash), immense heat upwards of 19,000 degrees C, and a resulting explosive pressure wave (arc blast). These forces combine to create a hazardous condition that can vaporize metal, destroy equipment, and pose a significant hazard to anyone in the vicinity.</a:t>
            </a:r>
          </a:p>
        </p:txBody>
      </p:sp>
      <p:pic>
        <p:nvPicPr>
          <p:cNvPr id="2" name="Picture 1">
            <a:extLst>
              <a:ext uri="{FF2B5EF4-FFF2-40B4-BE49-F238E27FC236}">
                <a16:creationId xmlns="" xmlns:a16="http://schemas.microsoft.com/office/drawing/2014/main" id="{FE7F7149-2064-4196-A39C-DA816786A938}"/>
              </a:ext>
            </a:extLst>
          </p:cNvPr>
          <p:cNvPicPr>
            <a:picLocks noChangeAspect="1"/>
          </p:cNvPicPr>
          <p:nvPr/>
        </p:nvPicPr>
        <p:blipFill>
          <a:blip r:embed="rId2"/>
          <a:stretch>
            <a:fillRect/>
          </a:stretch>
        </p:blipFill>
        <p:spPr>
          <a:xfrm>
            <a:off x="3886200" y="5274297"/>
            <a:ext cx="2305050" cy="140864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1931</TotalTime>
  <Words>942</Words>
  <Application>Microsoft Office PowerPoint</Application>
  <PresentationFormat>On-screen Show (4:3)</PresentationFormat>
  <Paragraphs>115</Paragraphs>
  <Slides>20</Slides>
  <Notes>4</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Times New Roman</vt:lpstr>
      <vt:lpstr>AvantGarde</vt:lpstr>
      <vt:lpstr>Default Design</vt:lpstr>
      <vt:lpstr>Chart</vt:lpstr>
      <vt:lpstr>PowerPoint Presentation</vt:lpstr>
      <vt:lpstr>Metering Safety</vt:lpstr>
      <vt:lpstr>Metering Safety</vt:lpstr>
      <vt:lpstr>Does Age Matter – Or Experience?</vt:lpstr>
      <vt:lpstr>Non-Fatal Electrical Injuries</vt:lpstr>
      <vt:lpstr>PowerPoint Presentation</vt:lpstr>
      <vt:lpstr>PowerPoint Presentation</vt:lpstr>
      <vt:lpstr>PowerPoint Presentation</vt:lpstr>
      <vt:lpstr>Arc Flash</vt:lpstr>
      <vt:lpstr>Covering the Basics</vt:lpstr>
      <vt:lpstr>PowerPoint Presentation</vt:lpstr>
      <vt:lpstr>How Bad Can Things Get?</vt:lpstr>
      <vt:lpstr>PowerPoint Presentation</vt:lpstr>
      <vt:lpstr>PowerPoint Presentation</vt:lpstr>
      <vt:lpstr>PowerPoint Presentation</vt:lpstr>
      <vt:lpstr>Once the box is Open Issues to Look For</vt:lpstr>
      <vt:lpstr>Backfeed, Ground Fault and other Issues to Look For</vt:lpstr>
      <vt:lpstr>PowerPoint Presentation</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Andrea Koch</cp:lastModifiedBy>
  <cp:revision>94</cp:revision>
  <cp:lastPrinted>2004-05-03T19:12:21Z</cp:lastPrinted>
  <dcterms:created xsi:type="dcterms:W3CDTF">2004-03-09T01:40:14Z</dcterms:created>
  <dcterms:modified xsi:type="dcterms:W3CDTF">2018-06-28T16:28:36Z</dcterms:modified>
</cp:coreProperties>
</file>