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2" r:id="rId2"/>
    <p:sldId id="356" r:id="rId3"/>
    <p:sldId id="373" r:id="rId4"/>
    <p:sldId id="374" r:id="rId5"/>
    <p:sldId id="375" r:id="rId6"/>
    <p:sldId id="376" r:id="rId7"/>
    <p:sldId id="392" r:id="rId8"/>
    <p:sldId id="393" r:id="rId9"/>
    <p:sldId id="394" r:id="rId10"/>
    <p:sldId id="395" r:id="rId11"/>
    <p:sldId id="396" r:id="rId12"/>
    <p:sldId id="397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9" r:id="rId29"/>
  </p:sldIdLst>
  <p:sldSz cx="9144000" cy="6858000" type="screen4x3"/>
  <p:notesSz cx="6950075" cy="9236075"/>
  <p:embeddedFontLst>
    <p:embeddedFont>
      <p:font typeface="Wingdings 2" panose="05020102010507070707" pitchFamily="18" charset="2"/>
      <p:regular r:id="rId32"/>
    </p:embeddedFont>
  </p:embeddedFontLst>
  <p:defaultTextStyle>
    <a:defPPr>
      <a:defRPr lang="ru-RU"/>
    </a:defPPr>
    <a:lvl1pPr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49D"/>
    <a:srgbClr val="99FF66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E18DA13-EFD8-4E15-A477-930D929C7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57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 smtClean="0"/>
              <a:t>Click to edit Master text styles</a:t>
            </a:r>
          </a:p>
          <a:p>
            <a:pPr lvl="1"/>
            <a:r>
              <a:rPr lang="ru-RU" altLang="en-US" noProof="0" smtClean="0"/>
              <a:t>Second level</a:t>
            </a:r>
          </a:p>
          <a:p>
            <a:pPr lvl="2"/>
            <a:r>
              <a:rPr lang="ru-RU" altLang="en-US" noProof="0" smtClean="0"/>
              <a:t>Third level</a:t>
            </a:r>
          </a:p>
          <a:p>
            <a:pPr lvl="3"/>
            <a:r>
              <a:rPr lang="ru-RU" altLang="en-US" noProof="0" smtClean="0"/>
              <a:t>Fourth level</a:t>
            </a:r>
          </a:p>
          <a:p>
            <a:pPr lvl="4"/>
            <a:r>
              <a:rPr lang="ru-RU" alt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6A2BADE-0340-4A22-9719-2F1279487D5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0003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68E3A1-EDD5-4C29-A9D6-12AD778D1068}" type="slidenum">
              <a:rPr lang="ru-RU" altLang="en-US" smtClean="0"/>
              <a:pPr eaLnBrk="1" hangingPunct="1"/>
              <a:t>1</a:t>
            </a:fld>
            <a:endParaRPr lang="ru-RU" altLang="en-US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 anchor="b"/>
          <a:lstStyle>
            <a:lvl1pPr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888" indent="-288925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700" indent="-230188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9250" indent="-231775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213" indent="-231775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03C6FE-BBD6-4B94-98D3-469F33AB0856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noFill/>
        </p:spPr>
        <p:txBody>
          <a:bodyPr lIns="92492" tIns="46246" rIns="92492" bIns="46246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049FD43-9CF3-4929-92ED-CAD31DCB0854}" type="slidenum">
              <a:rPr lang="ru-RU" altLang="en-US" smtClean="0"/>
              <a:pPr algn="r" eaLnBrk="1" hangingPunct="1"/>
              <a:t>28</a:t>
            </a:fld>
            <a:endParaRPr lang="ru-RU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8037" cy="34639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5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4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8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64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9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3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8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35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2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 userDrawn="1"/>
        </p:nvSpPr>
        <p:spPr bwMode="auto">
          <a:xfrm>
            <a:off x="8467725" y="6400798"/>
            <a:ext cx="438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5492B3F-9E5F-43C2-AFD6-9D8C5F6783D8}" type="slidenum">
              <a:rPr lang="ru-RU" altLang="en-US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ru-RU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027" name="Text Box 13"/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900" smtClean="0">
              <a:solidFill>
                <a:schemeClr val="tx1"/>
              </a:solidFill>
              <a:latin typeface="AvantGarde"/>
            </a:endParaRPr>
          </a:p>
        </p:txBody>
      </p:sp>
      <p:sp>
        <p:nvSpPr>
          <p:cNvPr id="1041" name="Rectangle 2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6028883"/>
            <a:ext cx="1219200" cy="625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co-adven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</a:rPr>
              <a:t>10/02/2012</a:t>
            </a:r>
          </a:p>
        </p:txBody>
      </p:sp>
      <p:sp>
        <p:nvSpPr>
          <p:cNvPr id="2051" name="Slide Number Placeholder 4"/>
          <p:cNvSpPr txBox="1">
            <a:spLocks noGrp="1"/>
          </p:cNvSpPr>
          <p:nvPr/>
        </p:nvSpPr>
        <p:spPr bwMode="auto">
          <a:xfrm>
            <a:off x="3810000" y="6248400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</a:rPr>
              <a:t>Slide </a:t>
            </a:r>
            <a:fld id="{2F497A32-44D4-4917-BCDE-9AC1B7B319B1}" type="slidenum">
              <a:rPr lang="en-US" altLang="en-US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2052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1" y="1814947"/>
            <a:ext cx="9144000" cy="117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500" b="1" dirty="0">
                <a:solidFill>
                  <a:srgbClr val="2F549D"/>
                </a:solidFill>
              </a:rPr>
              <a:t>CT </a:t>
            </a:r>
            <a:r>
              <a:rPr lang="en-US" altLang="en-US" sz="3500" b="1" dirty="0" smtClean="0">
                <a:solidFill>
                  <a:srgbClr val="2F549D"/>
                </a:solidFill>
              </a:rPr>
              <a:t>Testing: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500" b="1" dirty="0" smtClean="0">
                <a:solidFill>
                  <a:srgbClr val="2F549D"/>
                </a:solidFill>
              </a:rPr>
              <a:t>Theory and </a:t>
            </a:r>
            <a:r>
              <a:rPr lang="en-US" altLang="en-US" sz="3500" b="1" dirty="0">
                <a:solidFill>
                  <a:srgbClr val="2F549D"/>
                </a:solidFill>
              </a:rPr>
              <a:t>Practice</a:t>
            </a:r>
          </a:p>
        </p:txBody>
      </p:sp>
      <p:pic>
        <p:nvPicPr>
          <p:cNvPr id="11" name="Picture 2" descr="C:\Users\andrea.koch\Desktop\ncems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63" y="174148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2000" y="4800600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Presented Bill Hardy, TESCO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The Eastern Specialty Company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For North Carolina Electric Meter School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Polyphase Session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Wednesday, June 27, 2018 at 8:00 a.m.</a:t>
            </a:r>
            <a:endParaRPr lang="en-US" altLang="en-US" sz="1600" i="1" dirty="0">
              <a:solidFill>
                <a:schemeClr val="bg1"/>
              </a:solidFill>
            </a:endParaRPr>
          </a:p>
        </p:txBody>
      </p:sp>
      <p:pic>
        <p:nvPicPr>
          <p:cNvPr id="14" name="Picture 17" descr="logo_pl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8026"/>
            <a:ext cx="1905000" cy="94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CT’s – Functions and Terminology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Accuracy Classifications and Burden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cs typeface="Arial" charset="0"/>
              </a:rPr>
              <a:t>All CT’s fall within an accuracy class.</a:t>
            </a:r>
          </a:p>
          <a:p>
            <a:pPr algn="ctr" eaLnBrk="1" hangingPunct="1"/>
            <a:r>
              <a:rPr lang="en-US" altLang="en-US" sz="3200">
                <a:cs typeface="Arial" charset="0"/>
              </a:rPr>
              <a:t>IEEE Standards have defined accuracy classes.</a:t>
            </a:r>
          </a:p>
          <a:p>
            <a:pPr algn="ctr" eaLnBrk="1" hangingPunct="1"/>
            <a:endParaRPr lang="en-US" altLang="en-US" sz="3200">
              <a:cs typeface="Arial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9433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CT’s – Functions and Terminology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Accuracy Classifications and Burden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cs typeface="Arial" charset="0"/>
              </a:rPr>
              <a:t>Example:  0.3% @ B0.1, B0.2, B0.5</a:t>
            </a:r>
          </a:p>
          <a:p>
            <a:pPr algn="ctr" eaLnBrk="1" hangingPunct="1"/>
            <a:endParaRPr lang="en-US" altLang="en-US" sz="3200">
              <a:cs typeface="Arial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CT’s – Functions and Terminology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Faceplate</a:t>
            </a:r>
          </a:p>
        </p:txBody>
      </p:sp>
      <p:pic>
        <p:nvPicPr>
          <p:cNvPr id="13316" name="Picture 6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184400"/>
            <a:ext cx="5600700" cy="420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Transformer Rated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14779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9S Meter Installation</a:t>
            </a:r>
          </a:p>
        </p:txBody>
      </p:sp>
      <p:pic>
        <p:nvPicPr>
          <p:cNvPr id="14342" name="Picture 8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6019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pic>
        <p:nvPicPr>
          <p:cNvPr id="14344" name="Picture 16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Line 17"/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8"/>
          <p:cNvSpPr>
            <a:spLocks noChangeShapeType="1"/>
          </p:cNvSpPr>
          <p:nvPr/>
        </p:nvSpPr>
        <p:spPr bwMode="auto">
          <a:xfrm>
            <a:off x="457200" y="3175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9"/>
          <p:cNvSpPr>
            <a:spLocks noChangeShapeType="1"/>
          </p:cNvSpPr>
          <p:nvPr/>
        </p:nvSpPr>
        <p:spPr bwMode="auto">
          <a:xfrm>
            <a:off x="457200" y="3708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A</a:t>
            </a:r>
          </a:p>
        </p:txBody>
      </p:sp>
      <p:sp>
        <p:nvSpPr>
          <p:cNvPr id="14349" name="Text Box 25"/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SOURCE</a:t>
            </a:r>
          </a:p>
        </p:txBody>
      </p:sp>
      <p:sp>
        <p:nvSpPr>
          <p:cNvPr id="14350" name="Text Box 26"/>
          <p:cNvSpPr txBox="1">
            <a:spLocks noChangeArrowheads="1"/>
          </p:cNvSpPr>
          <p:nvPr/>
        </p:nvSpPr>
        <p:spPr bwMode="auto">
          <a:xfrm>
            <a:off x="0" y="325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C</a:t>
            </a:r>
          </a:p>
        </p:txBody>
      </p:sp>
      <p:sp>
        <p:nvSpPr>
          <p:cNvPr id="14351" name="Text Box 27"/>
          <p:cNvSpPr txBox="1">
            <a:spLocks noChangeArrowheads="1"/>
          </p:cNvSpPr>
          <p:nvPr/>
        </p:nvSpPr>
        <p:spPr bwMode="auto">
          <a:xfrm>
            <a:off x="0" y="2794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B</a:t>
            </a:r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LOAD</a:t>
            </a:r>
          </a:p>
        </p:txBody>
      </p:sp>
      <p:sp>
        <p:nvSpPr>
          <p:cNvPr id="14353" name="Line 30"/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31"/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34"/>
          <p:cNvSpPr>
            <a:spLocks noChangeShapeType="1"/>
          </p:cNvSpPr>
          <p:nvPr/>
        </p:nvSpPr>
        <p:spPr bwMode="auto">
          <a:xfrm flipV="1">
            <a:off x="4343400" y="28956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35"/>
          <p:cNvSpPr>
            <a:spLocks noChangeShapeType="1"/>
          </p:cNvSpPr>
          <p:nvPr/>
        </p:nvSpPr>
        <p:spPr bwMode="auto">
          <a:xfrm flipV="1">
            <a:off x="4495800" y="28956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36"/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37"/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38"/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39"/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40"/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41"/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Text Box 42"/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4364" name="Text Box 43"/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4365" name="Text Box 44"/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4366" name="Text Box 45"/>
          <p:cNvSpPr txBox="1">
            <a:spLocks noChangeArrowheads="1"/>
          </p:cNvSpPr>
          <p:nvPr/>
        </p:nvSpPr>
        <p:spPr bwMode="auto">
          <a:xfrm>
            <a:off x="4495800" y="5029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sp>
        <p:nvSpPr>
          <p:cNvPr id="14367" name="Text Box 46"/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Transformer Rated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149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9S Meter Installation</a:t>
            </a:r>
          </a:p>
        </p:txBody>
      </p:sp>
      <p:pic>
        <p:nvPicPr>
          <p:cNvPr id="15366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6019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pic>
        <p:nvPicPr>
          <p:cNvPr id="15368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457200" y="3175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457200" y="3708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A</a:t>
            </a: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SOURCE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0" y="325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C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0" y="2794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B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LOAD</a:t>
            </a:r>
          </a:p>
        </p:txBody>
      </p:sp>
      <p:sp>
        <p:nvSpPr>
          <p:cNvPr id="15377" name="Line 18"/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 flipV="1">
            <a:off x="4343400" y="28956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 flipV="1">
            <a:off x="4495800" y="28956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2"/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3"/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4"/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5"/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26"/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27"/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4495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pic>
        <p:nvPicPr>
          <p:cNvPr id="15392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48125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6865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3525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Meter Testing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1371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9S Meter Installation</a:t>
            </a:r>
          </a:p>
        </p:txBody>
      </p:sp>
      <p:pic>
        <p:nvPicPr>
          <p:cNvPr id="16390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185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019800" y="49974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pic>
        <p:nvPicPr>
          <p:cNvPr id="16392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457200" y="263525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457200" y="316865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457200" y="370205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0" y="22542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A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533400" y="19494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SOURCE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0" y="32448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C</a:t>
            </a: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0" y="27876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B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7315200" y="20256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LOAD</a:t>
            </a:r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 flipV="1">
            <a:off x="2971800" y="225425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 flipV="1">
            <a:off x="3124200" y="225425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20"/>
          <p:cNvSpPr>
            <a:spLocks noChangeShapeType="1"/>
          </p:cNvSpPr>
          <p:nvPr/>
        </p:nvSpPr>
        <p:spPr bwMode="auto">
          <a:xfrm flipV="1">
            <a:off x="4343400" y="286385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21"/>
          <p:cNvSpPr>
            <a:spLocks noChangeShapeType="1"/>
          </p:cNvSpPr>
          <p:nvPr/>
        </p:nvSpPr>
        <p:spPr bwMode="auto">
          <a:xfrm flipV="1">
            <a:off x="4495800" y="286385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22"/>
          <p:cNvSpPr>
            <a:spLocks noChangeShapeType="1"/>
          </p:cNvSpPr>
          <p:nvPr/>
        </p:nvSpPr>
        <p:spPr bwMode="auto">
          <a:xfrm flipV="1">
            <a:off x="5867400" y="339725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23"/>
          <p:cNvSpPr>
            <a:spLocks noChangeShapeType="1"/>
          </p:cNvSpPr>
          <p:nvPr/>
        </p:nvSpPr>
        <p:spPr bwMode="auto">
          <a:xfrm flipV="1">
            <a:off x="6019800" y="347345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24"/>
          <p:cNvSpPr>
            <a:spLocks noChangeShapeType="1"/>
          </p:cNvSpPr>
          <p:nvPr/>
        </p:nvSpPr>
        <p:spPr bwMode="auto">
          <a:xfrm flipH="1" flipV="1">
            <a:off x="3124200" y="6140450"/>
            <a:ext cx="762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25"/>
          <p:cNvSpPr>
            <a:spLocks noChangeShapeType="1"/>
          </p:cNvSpPr>
          <p:nvPr/>
        </p:nvSpPr>
        <p:spPr bwMode="auto">
          <a:xfrm flipH="1" flipV="1">
            <a:off x="2971800" y="6292850"/>
            <a:ext cx="838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26"/>
          <p:cNvSpPr>
            <a:spLocks noChangeShapeType="1"/>
          </p:cNvSpPr>
          <p:nvPr/>
        </p:nvSpPr>
        <p:spPr bwMode="auto">
          <a:xfrm flipH="1" flipV="1">
            <a:off x="4800600" y="6140450"/>
            <a:ext cx="1066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27"/>
          <p:cNvSpPr>
            <a:spLocks noChangeShapeType="1"/>
          </p:cNvSpPr>
          <p:nvPr/>
        </p:nvSpPr>
        <p:spPr bwMode="auto">
          <a:xfrm flipH="1" flipV="1">
            <a:off x="4876800" y="6292850"/>
            <a:ext cx="1143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Text Box 28"/>
          <p:cNvSpPr txBox="1">
            <a:spLocks noChangeArrowheads="1"/>
          </p:cNvSpPr>
          <p:nvPr/>
        </p:nvSpPr>
        <p:spPr bwMode="auto">
          <a:xfrm>
            <a:off x="3276600" y="22542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6412" name="Text Box 29"/>
          <p:cNvSpPr txBox="1">
            <a:spLocks noChangeArrowheads="1"/>
          </p:cNvSpPr>
          <p:nvPr/>
        </p:nvSpPr>
        <p:spPr bwMode="auto">
          <a:xfrm>
            <a:off x="4495800" y="27876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6413" name="Text Box 30"/>
          <p:cNvSpPr txBox="1">
            <a:spLocks noChangeArrowheads="1"/>
          </p:cNvSpPr>
          <p:nvPr/>
        </p:nvSpPr>
        <p:spPr bwMode="auto">
          <a:xfrm>
            <a:off x="6019800" y="33210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6414" name="Text Box 31"/>
          <p:cNvSpPr txBox="1">
            <a:spLocks noChangeArrowheads="1"/>
          </p:cNvSpPr>
          <p:nvPr/>
        </p:nvSpPr>
        <p:spPr bwMode="auto">
          <a:xfrm>
            <a:off x="4495800" y="49974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sp>
        <p:nvSpPr>
          <p:cNvPr id="16415" name="Text Box 32"/>
          <p:cNvSpPr txBox="1">
            <a:spLocks noChangeArrowheads="1"/>
          </p:cNvSpPr>
          <p:nvPr/>
        </p:nvSpPr>
        <p:spPr bwMode="auto">
          <a:xfrm>
            <a:off x="3124200" y="49974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pic>
        <p:nvPicPr>
          <p:cNvPr id="16416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83050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Text Box 34"/>
          <p:cNvSpPr txBox="1">
            <a:spLocks noChangeArrowheads="1"/>
          </p:cNvSpPr>
          <p:nvPr/>
        </p:nvSpPr>
        <p:spPr bwMode="auto">
          <a:xfrm>
            <a:off x="5715000" y="4235450"/>
            <a:ext cx="3429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Isolate the Meter</a:t>
            </a:r>
          </a:p>
          <a:p>
            <a:pPr algn="ctr" eaLnBrk="1" hangingPunct="1"/>
            <a:r>
              <a:rPr lang="en-US" altLang="en-US" sz="3200"/>
              <a:t>from the Service</a:t>
            </a:r>
          </a:p>
        </p:txBody>
      </p:sp>
      <p:sp>
        <p:nvSpPr>
          <p:cNvPr id="16418" name="Rectangle 35"/>
          <p:cNvSpPr>
            <a:spLocks noChangeArrowheads="1"/>
          </p:cNvSpPr>
          <p:nvPr/>
        </p:nvSpPr>
        <p:spPr bwMode="auto">
          <a:xfrm>
            <a:off x="228600" y="1981200"/>
            <a:ext cx="8686800" cy="2146300"/>
          </a:xfrm>
          <a:prstGeom prst="rect">
            <a:avLst/>
          </a:prstGeom>
          <a:solidFill>
            <a:schemeClr val="bg2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419" name="Picture 36" descr="test 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92650"/>
            <a:ext cx="19812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0" name="AutoShape 37"/>
          <p:cNvSpPr>
            <a:spLocks noChangeArrowheads="1"/>
          </p:cNvSpPr>
          <p:nvPr/>
        </p:nvSpPr>
        <p:spPr bwMode="auto">
          <a:xfrm rot="-719545">
            <a:off x="1143000" y="4006850"/>
            <a:ext cx="3657600" cy="990600"/>
          </a:xfrm>
          <a:prstGeom prst="curvedDownArrow">
            <a:avLst>
              <a:gd name="adj1" fmla="val 73846"/>
              <a:gd name="adj2" fmla="val 14769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1" name="Text Box 38"/>
          <p:cNvSpPr txBox="1">
            <a:spLocks noChangeArrowheads="1"/>
          </p:cNvSpPr>
          <p:nvPr/>
        </p:nvSpPr>
        <p:spPr bwMode="auto">
          <a:xfrm>
            <a:off x="3810000" y="5486400"/>
            <a:ext cx="1117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600" b="1">
                <a:solidFill>
                  <a:srgbClr val="99FF66"/>
                </a:solidFill>
                <a:latin typeface="Wingdings 2" pitchFamily="18" charset="2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988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654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Meter Testing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422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9S Meter Installation</a:t>
            </a:r>
          </a:p>
        </p:txBody>
      </p:sp>
      <p:pic>
        <p:nvPicPr>
          <p:cNvPr id="17414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32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6019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pic>
        <p:nvPicPr>
          <p:cNvPr id="17416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457200" y="2565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457200" y="3098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457200" y="363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0" y="2184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A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533400" y="1879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SOURCE</a:t>
            </a: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0" y="3175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C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0" y="2717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B</a:t>
            </a: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73152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LOAD</a:t>
            </a:r>
          </a:p>
        </p:txBody>
      </p:sp>
      <p:sp>
        <p:nvSpPr>
          <p:cNvPr id="17425" name="Line 18"/>
          <p:cNvSpPr>
            <a:spLocks noChangeShapeType="1"/>
          </p:cNvSpPr>
          <p:nvPr/>
        </p:nvSpPr>
        <p:spPr bwMode="auto">
          <a:xfrm flipV="1">
            <a:off x="2971800" y="2184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9"/>
          <p:cNvSpPr>
            <a:spLocks noChangeShapeType="1"/>
          </p:cNvSpPr>
          <p:nvPr/>
        </p:nvSpPr>
        <p:spPr bwMode="auto">
          <a:xfrm flipV="1">
            <a:off x="3124200" y="2184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 flipV="1">
            <a:off x="4343400" y="2794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1"/>
          <p:cNvSpPr>
            <a:spLocks noChangeShapeType="1"/>
          </p:cNvSpPr>
          <p:nvPr/>
        </p:nvSpPr>
        <p:spPr bwMode="auto">
          <a:xfrm flipV="1">
            <a:off x="4495800" y="27940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2"/>
          <p:cNvSpPr>
            <a:spLocks noChangeShapeType="1"/>
          </p:cNvSpPr>
          <p:nvPr/>
        </p:nvSpPr>
        <p:spPr bwMode="auto">
          <a:xfrm flipV="1">
            <a:off x="5867400" y="3327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3"/>
          <p:cNvSpPr>
            <a:spLocks noChangeShapeType="1"/>
          </p:cNvSpPr>
          <p:nvPr/>
        </p:nvSpPr>
        <p:spPr bwMode="auto">
          <a:xfrm flipV="1">
            <a:off x="6019800" y="34036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4"/>
          <p:cNvSpPr>
            <a:spLocks noChangeShapeType="1"/>
          </p:cNvSpPr>
          <p:nvPr/>
        </p:nvSpPr>
        <p:spPr bwMode="auto">
          <a:xfrm flipH="1" flipV="1">
            <a:off x="3124200" y="6070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5"/>
          <p:cNvSpPr>
            <a:spLocks noChangeShapeType="1"/>
          </p:cNvSpPr>
          <p:nvPr/>
        </p:nvSpPr>
        <p:spPr bwMode="auto">
          <a:xfrm flipH="1" flipV="1">
            <a:off x="2971800" y="6223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6"/>
          <p:cNvSpPr>
            <a:spLocks noChangeShapeType="1"/>
          </p:cNvSpPr>
          <p:nvPr/>
        </p:nvSpPr>
        <p:spPr bwMode="auto">
          <a:xfrm flipH="1" flipV="1">
            <a:off x="4800600" y="607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27"/>
          <p:cNvSpPr>
            <a:spLocks noChangeShapeType="1"/>
          </p:cNvSpPr>
          <p:nvPr/>
        </p:nvSpPr>
        <p:spPr bwMode="auto">
          <a:xfrm flipH="1" flipV="1">
            <a:off x="4876800" y="6223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Text Box 28"/>
          <p:cNvSpPr txBox="1">
            <a:spLocks noChangeArrowheads="1"/>
          </p:cNvSpPr>
          <p:nvPr/>
        </p:nvSpPr>
        <p:spPr bwMode="auto">
          <a:xfrm>
            <a:off x="3276600" y="218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7436" name="Text Box 29"/>
          <p:cNvSpPr txBox="1">
            <a:spLocks noChangeArrowheads="1"/>
          </p:cNvSpPr>
          <p:nvPr/>
        </p:nvSpPr>
        <p:spPr bwMode="auto">
          <a:xfrm>
            <a:off x="4495800" y="2717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7437" name="Text Box 30"/>
          <p:cNvSpPr txBox="1">
            <a:spLocks noChangeArrowheads="1"/>
          </p:cNvSpPr>
          <p:nvPr/>
        </p:nvSpPr>
        <p:spPr bwMode="auto">
          <a:xfrm>
            <a:off x="6019800" y="325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7438" name="Text Box 31"/>
          <p:cNvSpPr txBox="1">
            <a:spLocks noChangeArrowheads="1"/>
          </p:cNvSpPr>
          <p:nvPr/>
        </p:nvSpPr>
        <p:spPr bwMode="auto">
          <a:xfrm>
            <a:off x="4495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sp>
        <p:nvSpPr>
          <p:cNvPr id="17439" name="Text Box 32"/>
          <p:cNvSpPr txBox="1">
            <a:spLocks noChangeArrowheads="1"/>
          </p:cNvSpPr>
          <p:nvPr/>
        </p:nvSpPr>
        <p:spPr bwMode="auto">
          <a:xfrm>
            <a:off x="31242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pic>
        <p:nvPicPr>
          <p:cNvPr id="17440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13200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1" name="Rectangle 35"/>
          <p:cNvSpPr>
            <a:spLocks noChangeArrowheads="1"/>
          </p:cNvSpPr>
          <p:nvPr/>
        </p:nvSpPr>
        <p:spPr bwMode="auto">
          <a:xfrm>
            <a:off x="228600" y="1879600"/>
            <a:ext cx="8686800" cy="2286000"/>
          </a:xfrm>
          <a:prstGeom prst="rect">
            <a:avLst/>
          </a:prstGeom>
          <a:solidFill>
            <a:schemeClr val="bg2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42" name="Text Box 38"/>
          <p:cNvSpPr txBox="1">
            <a:spLocks noChangeArrowheads="1"/>
          </p:cNvSpPr>
          <p:nvPr/>
        </p:nvSpPr>
        <p:spPr bwMode="auto">
          <a:xfrm>
            <a:off x="2209800" y="2108200"/>
            <a:ext cx="44465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600" b="1">
                <a:solidFill>
                  <a:srgbClr val="FF0000"/>
                </a:solidFill>
              </a:rPr>
              <a:t>?   ? 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988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654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Meter Testing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14017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9S Meter Installation</a:t>
            </a:r>
          </a:p>
        </p:txBody>
      </p:sp>
      <p:pic>
        <p:nvPicPr>
          <p:cNvPr id="18438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32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6019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pic>
        <p:nvPicPr>
          <p:cNvPr id="18440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457200" y="2565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457200" y="3098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457200" y="363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0" y="2184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A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533400" y="1879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SOURCE</a:t>
            </a:r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0" y="3175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C</a:t>
            </a:r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0" y="2717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B</a:t>
            </a:r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73152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LOAD</a:t>
            </a:r>
          </a:p>
        </p:txBody>
      </p:sp>
      <p:sp>
        <p:nvSpPr>
          <p:cNvPr id="18449" name="Line 18"/>
          <p:cNvSpPr>
            <a:spLocks noChangeShapeType="1"/>
          </p:cNvSpPr>
          <p:nvPr/>
        </p:nvSpPr>
        <p:spPr bwMode="auto">
          <a:xfrm flipV="1">
            <a:off x="2971800" y="2184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 flipV="1">
            <a:off x="3124200" y="2184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20"/>
          <p:cNvSpPr>
            <a:spLocks noChangeShapeType="1"/>
          </p:cNvSpPr>
          <p:nvPr/>
        </p:nvSpPr>
        <p:spPr bwMode="auto">
          <a:xfrm flipV="1">
            <a:off x="4343400" y="2794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 flipV="1">
            <a:off x="4495800" y="27940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2"/>
          <p:cNvSpPr>
            <a:spLocks noChangeShapeType="1"/>
          </p:cNvSpPr>
          <p:nvPr/>
        </p:nvSpPr>
        <p:spPr bwMode="auto">
          <a:xfrm flipV="1">
            <a:off x="5867400" y="3327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 flipV="1">
            <a:off x="6019800" y="34036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 flipH="1" flipV="1">
            <a:off x="3124200" y="6070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 flipH="1" flipV="1">
            <a:off x="2971800" y="6223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 flipH="1" flipV="1">
            <a:off x="4800600" y="607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 flipH="1" flipV="1">
            <a:off x="4876800" y="6223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3276600" y="218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8460" name="Text Box 29"/>
          <p:cNvSpPr txBox="1">
            <a:spLocks noChangeArrowheads="1"/>
          </p:cNvSpPr>
          <p:nvPr/>
        </p:nvSpPr>
        <p:spPr bwMode="auto">
          <a:xfrm>
            <a:off x="4495800" y="2717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8461" name="Text Box 30"/>
          <p:cNvSpPr txBox="1">
            <a:spLocks noChangeArrowheads="1"/>
          </p:cNvSpPr>
          <p:nvPr/>
        </p:nvSpPr>
        <p:spPr bwMode="auto">
          <a:xfrm>
            <a:off x="6019800" y="325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8462" name="Text Box 31"/>
          <p:cNvSpPr txBox="1">
            <a:spLocks noChangeArrowheads="1"/>
          </p:cNvSpPr>
          <p:nvPr/>
        </p:nvSpPr>
        <p:spPr bwMode="auto">
          <a:xfrm>
            <a:off x="4495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sp>
        <p:nvSpPr>
          <p:cNvPr id="18463" name="Text Box 32"/>
          <p:cNvSpPr txBox="1">
            <a:spLocks noChangeArrowheads="1"/>
          </p:cNvSpPr>
          <p:nvPr/>
        </p:nvSpPr>
        <p:spPr bwMode="auto">
          <a:xfrm>
            <a:off x="31242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sp>
        <p:nvSpPr>
          <p:cNvPr id="18464" name="Text Box 36"/>
          <p:cNvSpPr txBox="1">
            <a:spLocks noChangeArrowheads="1"/>
          </p:cNvSpPr>
          <p:nvPr/>
        </p:nvSpPr>
        <p:spPr bwMode="auto">
          <a:xfrm>
            <a:off x="0" y="3937000"/>
            <a:ext cx="28956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What if?</a:t>
            </a:r>
          </a:p>
          <a:p>
            <a:pPr algn="ctr" eaLnBrk="1" hangingPunct="1"/>
            <a:r>
              <a:rPr lang="en-US" altLang="en-US" sz="2400"/>
              <a:t>355:5</a:t>
            </a:r>
          </a:p>
          <a:p>
            <a:pPr algn="ctr" eaLnBrk="1" hangingPunct="1"/>
            <a:r>
              <a:rPr lang="en-US" altLang="en-US" sz="2400"/>
              <a:t>405:5</a:t>
            </a:r>
          </a:p>
          <a:p>
            <a:pPr algn="ctr" eaLnBrk="1" hangingPunct="1"/>
            <a:r>
              <a:rPr lang="en-US" altLang="en-US" sz="2400"/>
              <a:t>200:5</a:t>
            </a:r>
          </a:p>
          <a:p>
            <a:pPr algn="ctr" eaLnBrk="1" hangingPunct="1"/>
            <a:r>
              <a:rPr lang="en-US" altLang="en-US" sz="2400"/>
              <a:t>Shorted</a:t>
            </a:r>
          </a:p>
          <a:p>
            <a:pPr algn="ctr" eaLnBrk="1" hangingPunct="1"/>
            <a:r>
              <a:rPr lang="en-US" altLang="en-US" sz="2400"/>
              <a:t>etc.</a:t>
            </a:r>
          </a:p>
        </p:txBody>
      </p:sp>
      <p:sp>
        <p:nvSpPr>
          <p:cNvPr id="18465" name="AutoShape 37"/>
          <p:cNvSpPr>
            <a:spLocks noChangeArrowheads="1"/>
          </p:cNvSpPr>
          <p:nvPr/>
        </p:nvSpPr>
        <p:spPr bwMode="auto">
          <a:xfrm rot="-3041380">
            <a:off x="1238250" y="3079750"/>
            <a:ext cx="1485900" cy="609600"/>
          </a:xfrm>
          <a:prstGeom prst="rightArrow">
            <a:avLst>
              <a:gd name="adj1" fmla="val 50000"/>
              <a:gd name="adj2" fmla="val 609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CT Testing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CT Testing is Important!</a:t>
            </a:r>
          </a:p>
        </p:txBody>
      </p:sp>
      <p:pic>
        <p:nvPicPr>
          <p:cNvPr id="19460" name="Picture 6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0613"/>
            <a:ext cx="26670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33"/>
          <p:cNvSpPr txBox="1">
            <a:spLocks noChangeArrowheads="1"/>
          </p:cNvSpPr>
          <p:nvPr/>
        </p:nvSpPr>
        <p:spPr bwMode="auto">
          <a:xfrm>
            <a:off x="2819400" y="4951413"/>
            <a:ext cx="373380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AutoNum type="arabicParenR"/>
            </a:pPr>
            <a:r>
              <a:rPr lang="en-US" altLang="en-US" sz="2400"/>
              <a:t>Test for correct ratio</a:t>
            </a:r>
          </a:p>
          <a:p>
            <a:pPr algn="ctr" eaLnBrk="1" hangingPunct="1">
              <a:buFontTx/>
              <a:buAutoNum type="arabicParenR"/>
            </a:pPr>
            <a:r>
              <a:rPr lang="en-US" altLang="en-US" sz="2400"/>
              <a:t>Test for functionality at rated burdens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Ratio Testing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49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Ratio of Primary Current to Secondary Current</a:t>
            </a:r>
          </a:p>
        </p:txBody>
      </p:sp>
      <p:pic>
        <p:nvPicPr>
          <p:cNvPr id="20486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6235700" y="49403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pic>
        <p:nvPicPr>
          <p:cNvPr id="20488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A</a:t>
            </a: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SOURCE</a:t>
            </a:r>
          </a:p>
        </p:txBody>
      </p: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LOAD</a:t>
            </a:r>
          </a:p>
        </p:txBody>
      </p:sp>
      <p:sp>
        <p:nvSpPr>
          <p:cNvPr id="20493" name="Line 18"/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9"/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20"/>
          <p:cNvSpPr>
            <a:spLocks noChangeShapeType="1"/>
          </p:cNvSpPr>
          <p:nvPr/>
        </p:nvSpPr>
        <p:spPr bwMode="auto">
          <a:xfrm flipV="1">
            <a:off x="4343400" y="2870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21"/>
          <p:cNvSpPr>
            <a:spLocks noChangeShapeType="1"/>
          </p:cNvSpPr>
          <p:nvPr/>
        </p:nvSpPr>
        <p:spPr bwMode="auto">
          <a:xfrm flipV="1">
            <a:off x="4495800" y="28702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22"/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23"/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24"/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25"/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6"/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27"/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Text Box 28"/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4495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sp>
        <p:nvSpPr>
          <p:cNvPr id="20507" name="Text Box 32"/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pic>
        <p:nvPicPr>
          <p:cNvPr id="20508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89400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36" descr="cla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0600"/>
            <a:ext cx="669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0" name="Text Box 37"/>
          <p:cNvSpPr txBox="1">
            <a:spLocks noChangeArrowheads="1"/>
          </p:cNvSpPr>
          <p:nvPr/>
        </p:nvSpPr>
        <p:spPr bwMode="auto">
          <a:xfrm>
            <a:off x="457200" y="5384800"/>
            <a:ext cx="1905000" cy="109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Calculate Ratio</a:t>
            </a:r>
          </a:p>
        </p:txBody>
      </p:sp>
      <p:sp>
        <p:nvSpPr>
          <p:cNvPr id="20511" name="AutoShape 38"/>
          <p:cNvSpPr>
            <a:spLocks noChangeArrowheads="1"/>
          </p:cNvSpPr>
          <p:nvPr/>
        </p:nvSpPr>
        <p:spPr bwMode="auto">
          <a:xfrm rot="6382513">
            <a:off x="965200" y="44958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2" name="AutoShape 39"/>
          <p:cNvSpPr>
            <a:spLocks noChangeArrowheads="1"/>
          </p:cNvSpPr>
          <p:nvPr/>
        </p:nvSpPr>
        <p:spPr bwMode="auto">
          <a:xfrm rot="9410818">
            <a:off x="2438400" y="49276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1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27400"/>
            <a:ext cx="17002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848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Self Contained vs. Transformer Rated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554163"/>
            <a:ext cx="8172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/>
              <a:t>1S, 2S, 3S, 4S, 9S, 12S, 16S, 45S, etc., etc.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2209800" y="2133600"/>
            <a:ext cx="4289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/>
              <a:t>What’s the Difference?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0" y="2895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Different Forms for Different Services and Applications</a:t>
            </a:r>
          </a:p>
        </p:txBody>
      </p:sp>
      <p:pic>
        <p:nvPicPr>
          <p:cNvPr id="3078" name="Picture 9" descr="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209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12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2971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12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581400"/>
            <a:ext cx="23129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209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12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2971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 descr="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209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6" descr="12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2971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Functionality with Burden Present on the Secondary Loop</a:t>
            </a:r>
          </a:p>
        </p:txBody>
      </p:sp>
      <p:pic>
        <p:nvPicPr>
          <p:cNvPr id="21508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Line 10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PHASE A</a:t>
            </a:r>
          </a:p>
        </p:txBody>
      </p:sp>
      <p:sp>
        <p:nvSpPr>
          <p:cNvPr id="21512" name="Line 14"/>
          <p:cNvSpPr>
            <a:spLocks noChangeShapeType="1"/>
          </p:cNvSpPr>
          <p:nvPr/>
        </p:nvSpPr>
        <p:spPr bwMode="auto">
          <a:xfrm flipV="1">
            <a:off x="29718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5"/>
          <p:cNvSpPr>
            <a:spLocks noChangeShapeType="1"/>
          </p:cNvSpPr>
          <p:nvPr/>
        </p:nvSpPr>
        <p:spPr bwMode="auto">
          <a:xfrm flipV="1"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20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21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Text Box 34"/>
          <p:cNvSpPr txBox="1">
            <a:spLocks noChangeArrowheads="1"/>
          </p:cNvSpPr>
          <p:nvPr/>
        </p:nvSpPr>
        <p:spPr bwMode="auto">
          <a:xfrm>
            <a:off x="4724400" y="3343275"/>
            <a:ext cx="388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must be able to maintain an accurate ratio with burden on the secondary.</a:t>
            </a:r>
          </a:p>
        </p:txBody>
      </p:sp>
      <p:pic>
        <p:nvPicPr>
          <p:cNvPr id="21517" name="Picture 35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902075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114800"/>
            <a:ext cx="16827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pic>
        <p:nvPicPr>
          <p:cNvPr id="22531" name="Picture 15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51816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7"/>
          <p:cNvSpPr txBox="1">
            <a:spLocks noChangeArrowheads="1"/>
          </p:cNvSpPr>
          <p:nvPr/>
        </p:nvSpPr>
        <p:spPr bwMode="auto">
          <a:xfrm>
            <a:off x="0" y="15240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Functionality with Burden Present on the Secondary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443038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Functionality with Burden Present on the Secondary Loop</a:t>
            </a:r>
          </a:p>
        </p:txBody>
      </p:sp>
      <p:sp>
        <p:nvSpPr>
          <p:cNvPr id="23556" name="Text Box 13"/>
          <p:cNvSpPr txBox="1">
            <a:spLocks noChangeArrowheads="1"/>
          </p:cNvSpPr>
          <p:nvPr/>
        </p:nvSpPr>
        <p:spPr bwMode="auto">
          <a:xfrm>
            <a:off x="3505200" y="2662238"/>
            <a:ext cx="5638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/>
              <a:t>Example Burden Spec:</a:t>
            </a:r>
          </a:p>
          <a:p>
            <a:pPr algn="ctr" eaLnBrk="1" hangingPunct="1"/>
            <a:r>
              <a:rPr lang="en-US" altLang="en-US" sz="3600"/>
              <a:t>0.3% @ B0.1, B0.2, B0.5</a:t>
            </a:r>
          </a:p>
          <a:p>
            <a:pPr algn="ctr" eaLnBrk="1" hangingPunct="1"/>
            <a:r>
              <a:rPr lang="en-US" altLang="en-US" sz="2400"/>
              <a:t>or</a:t>
            </a:r>
          </a:p>
          <a:p>
            <a:pPr algn="ctr" eaLnBrk="1" hangingPunct="1"/>
            <a:r>
              <a:rPr lang="en-US" altLang="en-US" sz="2400"/>
              <a:t>There should be less than the 0.3% change in secondary current from initial (“0” burden) reading, when up to 0.5Ohms of burden is applied</a:t>
            </a:r>
          </a:p>
        </p:txBody>
      </p:sp>
      <p:pic>
        <p:nvPicPr>
          <p:cNvPr id="23557" name="Picture 15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Oval 16"/>
          <p:cNvSpPr>
            <a:spLocks noChangeArrowheads="1"/>
          </p:cNvSpPr>
          <p:nvPr/>
        </p:nvSpPr>
        <p:spPr bwMode="auto">
          <a:xfrm>
            <a:off x="609600" y="5938838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AutoShape 17"/>
          <p:cNvSpPr>
            <a:spLocks noChangeArrowheads="1"/>
          </p:cNvSpPr>
          <p:nvPr/>
        </p:nvSpPr>
        <p:spPr bwMode="auto">
          <a:xfrm rot="-2756168">
            <a:off x="-158750" y="3079750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443038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Functionality with Burden Present on the Secondary Loop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505200" y="2662238"/>
            <a:ext cx="56388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/>
              <a:t>ANSI Burden Values</a:t>
            </a:r>
          </a:p>
          <a:p>
            <a:pPr algn="ctr" eaLnBrk="1" hangingPunct="1"/>
            <a:r>
              <a:rPr lang="en-US" altLang="en-US" sz="2000"/>
              <a:t>0.1 Ohms</a:t>
            </a:r>
          </a:p>
          <a:p>
            <a:pPr algn="ctr" eaLnBrk="1" hangingPunct="1"/>
            <a:r>
              <a:rPr lang="en-US" altLang="en-US" sz="2000"/>
              <a:t>0.2 Ohms</a:t>
            </a:r>
          </a:p>
          <a:p>
            <a:pPr algn="ctr" eaLnBrk="1" hangingPunct="1"/>
            <a:r>
              <a:rPr lang="en-US" altLang="en-US" sz="2000"/>
              <a:t>0.5 Ohms</a:t>
            </a:r>
          </a:p>
          <a:p>
            <a:pPr algn="ctr" eaLnBrk="1" hangingPunct="1"/>
            <a:r>
              <a:rPr lang="en-US" altLang="en-US" sz="2000"/>
              <a:t>1 Ohms</a:t>
            </a:r>
          </a:p>
          <a:p>
            <a:pPr algn="ctr" eaLnBrk="1" hangingPunct="1"/>
            <a:r>
              <a:rPr lang="en-US" altLang="en-US" sz="2000"/>
              <a:t>2 Ohms</a:t>
            </a:r>
          </a:p>
          <a:p>
            <a:pPr algn="ctr" eaLnBrk="1" hangingPunct="1"/>
            <a:r>
              <a:rPr lang="en-US" altLang="en-US" sz="2000"/>
              <a:t>4 Ohms</a:t>
            </a:r>
          </a:p>
          <a:p>
            <a:pPr algn="ctr" eaLnBrk="1" hangingPunct="1"/>
            <a:r>
              <a:rPr lang="en-US" altLang="en-US" sz="2000"/>
              <a:t>8 Ohms</a:t>
            </a:r>
          </a:p>
          <a:p>
            <a:pPr algn="ctr" eaLnBrk="1" hangingPunct="1"/>
            <a:endParaRPr lang="en-US" altLang="en-US" sz="2000"/>
          </a:p>
        </p:txBody>
      </p:sp>
      <p:pic>
        <p:nvPicPr>
          <p:cNvPr id="24581" name="Picture 6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609600" y="5938838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AutoShape 8"/>
          <p:cNvSpPr>
            <a:spLocks noChangeArrowheads="1"/>
          </p:cNvSpPr>
          <p:nvPr/>
        </p:nvSpPr>
        <p:spPr bwMode="auto">
          <a:xfrm rot="-2756168">
            <a:off x="-158750" y="3079750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graphicFrame>
        <p:nvGraphicFramePr>
          <p:cNvPr id="25603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2700338"/>
          <a:ext cx="5410200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Chart" r:id="rId3" imgW="3829111" imgH="2619435" progId="Excel.Chart.8">
                  <p:embed/>
                </p:oleObj>
              </mc:Choice>
              <mc:Fallback>
                <p:oleObj name="Chart" r:id="rId3" imgW="3829111" imgH="2619435" progId="Excel.Char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00338"/>
                        <a:ext cx="5410200" cy="370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0" y="1557338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0.3% @ B0.1, B0.2, B0.5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5943600" y="2090738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/>
              <a:t>Initial Reading = 5Amps</a:t>
            </a:r>
          </a:p>
          <a:p>
            <a:pPr algn="ctr" eaLnBrk="1" hangingPunct="1"/>
            <a:r>
              <a:rPr lang="en-US" altLang="en-US" sz="2000"/>
              <a:t>0.3% x 5A = 0.015A</a:t>
            </a:r>
          </a:p>
          <a:p>
            <a:pPr algn="ctr" eaLnBrk="1" hangingPunct="1"/>
            <a:r>
              <a:rPr lang="en-US" altLang="en-US" sz="2000"/>
              <a:t>5A – 0.015 = 4.985A</a:t>
            </a:r>
          </a:p>
        </p:txBody>
      </p:sp>
      <p:graphicFrame>
        <p:nvGraphicFramePr>
          <p:cNvPr id="182392" name="Group 120"/>
          <p:cNvGraphicFramePr>
            <a:graphicFrameLocks noGrp="1"/>
          </p:cNvGraphicFramePr>
          <p:nvPr>
            <p:ph sz="half" idx="2"/>
          </p:nvPr>
        </p:nvGraphicFramePr>
        <p:xfrm>
          <a:off x="5791200" y="3386138"/>
          <a:ext cx="2819400" cy="2697164"/>
        </p:xfrm>
        <a:graphic>
          <a:graphicData uri="http://schemas.openxmlformats.org/drawingml/2006/table">
            <a:tbl>
              <a:tblPr/>
              <a:tblGrid>
                <a:gridCol w="1409700"/>
                <a:gridCol w="1409700"/>
              </a:tblGrid>
              <a:tr h="45402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graphicFrame>
        <p:nvGraphicFramePr>
          <p:cNvPr id="26627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" y="2286000"/>
          <a:ext cx="57150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Chart" r:id="rId3" imgW="5886331" imgH="4219602" progId="Excel.Chart.8">
                  <p:embed/>
                </p:oleObj>
              </mc:Choice>
              <mc:Fallback>
                <p:oleObj name="Chart" r:id="rId3" imgW="5886331" imgH="4219602" progId="Excel.Chart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0"/>
                        <a:ext cx="57150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0" y="1524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0.3% @ B0.1, B0.2, B0.5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943600" y="20574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/>
              <a:t>Initial Reading = 5Amps</a:t>
            </a:r>
          </a:p>
          <a:p>
            <a:pPr algn="ctr" eaLnBrk="1" hangingPunct="1"/>
            <a:r>
              <a:rPr lang="en-US" altLang="en-US" sz="2000"/>
              <a:t>0.3% x 5A = 0.015A</a:t>
            </a:r>
          </a:p>
          <a:p>
            <a:pPr algn="ctr" eaLnBrk="1" hangingPunct="1"/>
            <a:r>
              <a:rPr lang="en-US" altLang="en-US" sz="2000"/>
              <a:t>5A – 0.015 = 4.985A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2971800" y="2590800"/>
            <a:ext cx="2971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/>
              <a:t>At 0.5Ohms of Burden</a:t>
            </a:r>
          </a:p>
          <a:p>
            <a:pPr algn="ctr" eaLnBrk="1" hangingPunct="1"/>
            <a:r>
              <a:rPr lang="en-US" altLang="en-US" sz="2000"/>
              <a:t>the secondary current is still at 4.990A – Less than 0.3% change – Good CT!</a:t>
            </a:r>
          </a:p>
        </p:txBody>
      </p:sp>
      <p:sp>
        <p:nvSpPr>
          <p:cNvPr id="26631" name="AutoShape 11"/>
          <p:cNvSpPr>
            <a:spLocks noChangeArrowheads="1"/>
          </p:cNvSpPr>
          <p:nvPr/>
        </p:nvSpPr>
        <p:spPr bwMode="auto">
          <a:xfrm rot="-3052644">
            <a:off x="3009900" y="42291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84332" name="Group 12"/>
          <p:cNvGraphicFramePr>
            <a:graphicFrameLocks noGrp="1"/>
          </p:cNvGraphicFramePr>
          <p:nvPr>
            <p:ph sz="half" idx="2"/>
          </p:nvPr>
        </p:nvGraphicFramePr>
        <p:xfrm>
          <a:off x="6096000" y="3581400"/>
          <a:ext cx="2743200" cy="254476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428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Analog Testing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0" y="1524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Application of Burden and Calculation</a:t>
            </a:r>
          </a:p>
        </p:txBody>
      </p:sp>
      <p:sp>
        <p:nvSpPr>
          <p:cNvPr id="27652" name="Text Box 44"/>
          <p:cNvSpPr txBox="1">
            <a:spLocks noChangeArrowheads="1"/>
          </p:cNvSpPr>
          <p:nvPr/>
        </p:nvSpPr>
        <p:spPr bwMode="auto">
          <a:xfrm>
            <a:off x="4267200" y="37338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Manual reading of initial and post-burden secondary currents</a:t>
            </a:r>
          </a:p>
        </p:txBody>
      </p:sp>
      <p:pic>
        <p:nvPicPr>
          <p:cNvPr id="27653" name="Picture 46" descr="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378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Digital Testing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14779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Application of Burden and Calculation</a:t>
            </a:r>
          </a:p>
        </p:txBody>
      </p:sp>
      <p:pic>
        <p:nvPicPr>
          <p:cNvPr id="28676" name="Picture 5" descr="1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2324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267200" y="2590800"/>
            <a:ext cx="42672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Reads the initial current immediately prior to applying the selected burden</a:t>
            </a:r>
          </a:p>
          <a:p>
            <a:pPr eaLnBrk="1" hangingPunct="1"/>
            <a:r>
              <a:rPr lang="en-US" altLang="en-US" sz="2000"/>
              <a:t>Applies the selected burden to the secondary</a:t>
            </a:r>
          </a:p>
          <a:p>
            <a:pPr eaLnBrk="1" hangingPunct="1"/>
            <a:r>
              <a:rPr lang="en-US" altLang="en-US" sz="2000"/>
              <a:t>Reads the current immediately following current application</a:t>
            </a:r>
          </a:p>
          <a:p>
            <a:pPr eaLnBrk="1" hangingPunct="1"/>
            <a:r>
              <a:rPr lang="en-US" altLang="en-US" sz="2000"/>
              <a:t>Calculates the percentages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09600" y="304800"/>
            <a:ext cx="777240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050925" y="567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09600" y="1752600"/>
            <a:ext cx="8077200" cy="39688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Bill Hardy</a:t>
            </a:r>
          </a:p>
          <a:p>
            <a:pPr algn="ctr" eaLnBrk="1" hangingPunct="1">
              <a:buFontTx/>
              <a:buNone/>
            </a:pP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 </a:t>
            </a:r>
          </a:p>
          <a:p>
            <a:pPr algn="ctr" eaLnBrk="1" hangingPunct="1">
              <a:buFontTx/>
              <a:buNone/>
            </a:pPr>
            <a:r>
              <a:rPr lang="en-US" altLang="en-US" sz="24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215-785-2338</a:t>
            </a:r>
          </a:p>
          <a:p>
            <a:pPr algn="ctr" eaLnBrk="1" hangingPunct="1">
              <a:buFontTx/>
              <a:buNone/>
            </a:pPr>
            <a:r>
              <a:rPr lang="en-US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 site: </a:t>
            </a:r>
            <a:r>
              <a:rPr lang="en-US" altLang="en-US" sz="2400" kern="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www.tescometering.com</a:t>
            </a:r>
            <a:endParaRPr lang="en-US" altLang="en-US" sz="2400" kern="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2300" kern="0" dirty="0" smtClean="0">
              <a:solidFill>
                <a:srgbClr val="CC3300"/>
              </a:solidFill>
            </a:endParaRPr>
          </a:p>
        </p:txBody>
      </p:sp>
      <p:pic>
        <p:nvPicPr>
          <p:cNvPr id="8" name="Picture 7" descr="MC90043151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924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Self Contained vs. Transformer Rated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0" y="175895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Self Contained</a:t>
            </a:r>
          </a:p>
          <a:p>
            <a:pPr algn="ctr" eaLnBrk="1" hangingPunct="1"/>
            <a:r>
              <a:rPr lang="en-US" altLang="en-US" sz="3200"/>
              <a:t>(direct)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343535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Transformer Rated</a:t>
            </a:r>
          </a:p>
          <a:p>
            <a:pPr algn="ctr" eaLnBrk="1" hangingPunct="1"/>
            <a:r>
              <a:rPr lang="en-US" altLang="en-US" sz="3200"/>
              <a:t>(indirect)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78553"/>
            <a:ext cx="2209800" cy="261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Self Contained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447800" y="1682750"/>
            <a:ext cx="6553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3200"/>
              <a:t>Primarily Residential</a:t>
            </a:r>
          </a:p>
          <a:p>
            <a:pPr algn="r" eaLnBrk="1" hangingPunct="1"/>
            <a:r>
              <a:rPr lang="en-US" altLang="en-US" sz="3200"/>
              <a:t>(1S, 2S, 12S)</a:t>
            </a:r>
          </a:p>
        </p:txBody>
      </p:sp>
      <p:pic>
        <p:nvPicPr>
          <p:cNvPr id="5125" name="Picture 6" descr="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15240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Freeform 8"/>
          <p:cNvSpPr>
            <a:spLocks/>
          </p:cNvSpPr>
          <p:nvPr/>
        </p:nvSpPr>
        <p:spPr bwMode="auto">
          <a:xfrm>
            <a:off x="2895600" y="2438400"/>
            <a:ext cx="3276600" cy="3365500"/>
          </a:xfrm>
          <a:custGeom>
            <a:avLst/>
            <a:gdLst>
              <a:gd name="T0" fmla="*/ 2147483647 w 2064"/>
              <a:gd name="T1" fmla="*/ 0 h 2120"/>
              <a:gd name="T2" fmla="*/ 2147483647 w 2064"/>
              <a:gd name="T3" fmla="*/ 2147483647 h 2120"/>
              <a:gd name="T4" fmla="*/ 2147483647 w 2064"/>
              <a:gd name="T5" fmla="*/ 2147483647 h 2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4" h="2120">
                <a:moveTo>
                  <a:pt x="48" y="0"/>
                </a:moveTo>
                <a:cubicBezTo>
                  <a:pt x="24" y="764"/>
                  <a:pt x="0" y="1528"/>
                  <a:pt x="336" y="1824"/>
                </a:cubicBezTo>
                <a:cubicBezTo>
                  <a:pt x="672" y="2120"/>
                  <a:pt x="1368" y="1948"/>
                  <a:pt x="2064" y="1776"/>
                </a:cubicBezTo>
              </a:path>
            </a:pathLst>
          </a:cu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819400" y="3657600"/>
            <a:ext cx="3505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Relatively Low Current</a:t>
            </a:r>
          </a:p>
          <a:p>
            <a:pPr algn="ctr" eaLnBrk="1" hangingPunct="1"/>
            <a:r>
              <a:rPr lang="en-US" altLang="en-US" sz="2400"/>
              <a:t>Example: 100A</a:t>
            </a:r>
          </a:p>
        </p:txBody>
      </p:sp>
      <p:pic>
        <p:nvPicPr>
          <p:cNvPr id="166922" name="Picture 10" descr="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Transformer Rated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169545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Primarily Commercial/Industrial</a:t>
            </a:r>
          </a:p>
          <a:p>
            <a:pPr algn="ctr" eaLnBrk="1" hangingPunct="1"/>
            <a:r>
              <a:rPr lang="en-US" altLang="en-US" sz="3200"/>
              <a:t>(9S, 16S)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04800" y="2762250"/>
            <a:ext cx="3505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Relatively High Current</a:t>
            </a:r>
          </a:p>
          <a:p>
            <a:pPr algn="ctr" eaLnBrk="1" hangingPunct="1"/>
            <a:r>
              <a:rPr lang="en-US" altLang="en-US" sz="2400"/>
              <a:t>Example: 400A</a:t>
            </a:r>
          </a:p>
        </p:txBody>
      </p:sp>
      <p:pic>
        <p:nvPicPr>
          <p:cNvPr id="6149" name="Picture 9" descr="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3250"/>
            <a:ext cx="2478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0" descr="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2956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Freeform 29"/>
          <p:cNvSpPr>
            <a:spLocks/>
          </p:cNvSpPr>
          <p:nvPr/>
        </p:nvSpPr>
        <p:spPr bwMode="auto">
          <a:xfrm>
            <a:off x="1905000" y="3752850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Freeform 30"/>
          <p:cNvSpPr>
            <a:spLocks/>
          </p:cNvSpPr>
          <p:nvPr/>
        </p:nvSpPr>
        <p:spPr bwMode="auto">
          <a:xfrm>
            <a:off x="1905000" y="4057650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Freeform 31"/>
          <p:cNvSpPr>
            <a:spLocks/>
          </p:cNvSpPr>
          <p:nvPr/>
        </p:nvSpPr>
        <p:spPr bwMode="auto">
          <a:xfrm>
            <a:off x="1905000" y="3905250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944" name="Picture 8" descr="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76650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72" name="AutoShape 36"/>
          <p:cNvSpPr>
            <a:spLocks noChangeArrowheads="1"/>
          </p:cNvSpPr>
          <p:nvPr/>
        </p:nvSpPr>
        <p:spPr bwMode="auto">
          <a:xfrm>
            <a:off x="3352800" y="3219450"/>
            <a:ext cx="2133600" cy="2057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 descr="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9125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6" descr="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32125"/>
            <a:ext cx="2478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Transformer Rated</a:t>
            </a: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0" y="1508125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Primarily Commercial/Industrial</a:t>
            </a:r>
          </a:p>
          <a:p>
            <a:pPr algn="ctr" eaLnBrk="1" hangingPunct="1"/>
            <a:r>
              <a:rPr lang="en-US" altLang="en-US" sz="3200"/>
              <a:t>(9S, 16S)</a:t>
            </a: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04800" y="2574925"/>
            <a:ext cx="3505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Relatively High Current</a:t>
            </a:r>
          </a:p>
          <a:p>
            <a:pPr algn="ctr" eaLnBrk="1" hangingPunct="1"/>
            <a:r>
              <a:rPr lang="en-US" altLang="en-US" sz="2400"/>
              <a:t>Example: 400A</a:t>
            </a:r>
          </a:p>
        </p:txBody>
      </p:sp>
      <p:pic>
        <p:nvPicPr>
          <p:cNvPr id="7175" name="Picture 5" descr="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9125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p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108325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60725"/>
            <a:ext cx="15970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Freeform 9"/>
          <p:cNvSpPr>
            <a:spLocks/>
          </p:cNvSpPr>
          <p:nvPr/>
        </p:nvSpPr>
        <p:spPr bwMode="auto">
          <a:xfrm>
            <a:off x="1905000" y="3565525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Freeform 10"/>
          <p:cNvSpPr>
            <a:spLocks/>
          </p:cNvSpPr>
          <p:nvPr/>
        </p:nvSpPr>
        <p:spPr bwMode="auto">
          <a:xfrm>
            <a:off x="1905000" y="3870325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1"/>
          <p:cNvSpPr>
            <a:spLocks/>
          </p:cNvSpPr>
          <p:nvPr/>
        </p:nvSpPr>
        <p:spPr bwMode="auto">
          <a:xfrm>
            <a:off x="1905000" y="3717925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Freeform 12"/>
          <p:cNvSpPr>
            <a:spLocks/>
          </p:cNvSpPr>
          <p:nvPr/>
        </p:nvSpPr>
        <p:spPr bwMode="auto">
          <a:xfrm>
            <a:off x="37338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Freeform 13"/>
          <p:cNvSpPr>
            <a:spLocks/>
          </p:cNvSpPr>
          <p:nvPr/>
        </p:nvSpPr>
        <p:spPr bwMode="auto">
          <a:xfrm>
            <a:off x="38862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4495800" y="46323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400:5</a:t>
            </a:r>
          </a:p>
        </p:txBody>
      </p:sp>
      <p:pic>
        <p:nvPicPr>
          <p:cNvPr id="7184" name="Picture 17" descr="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9125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Freeform 18"/>
          <p:cNvSpPr>
            <a:spLocks/>
          </p:cNvSpPr>
          <p:nvPr/>
        </p:nvSpPr>
        <p:spPr bwMode="auto">
          <a:xfrm>
            <a:off x="37338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Freeform 19"/>
          <p:cNvSpPr>
            <a:spLocks/>
          </p:cNvSpPr>
          <p:nvPr/>
        </p:nvSpPr>
        <p:spPr bwMode="auto">
          <a:xfrm>
            <a:off x="38862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Freeform 21"/>
          <p:cNvSpPr>
            <a:spLocks/>
          </p:cNvSpPr>
          <p:nvPr/>
        </p:nvSpPr>
        <p:spPr bwMode="auto">
          <a:xfrm>
            <a:off x="37338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15"/>
          <p:cNvSpPr txBox="1">
            <a:spLocks noChangeArrowheads="1"/>
          </p:cNvSpPr>
          <p:nvPr/>
        </p:nvSpPr>
        <p:spPr bwMode="auto">
          <a:xfrm>
            <a:off x="3200400" y="57753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7719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CT’s – Functions and Terminology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Ratio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33400" y="4038600"/>
            <a:ext cx="350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Equivalent Circuit w/ losses</a:t>
            </a:r>
          </a:p>
        </p:txBody>
      </p:sp>
      <p:pic>
        <p:nvPicPr>
          <p:cNvPr id="819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1145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 Box 23"/>
          <p:cNvSpPr txBox="1">
            <a:spLocks noChangeArrowheads="1"/>
          </p:cNvSpPr>
          <p:nvPr/>
        </p:nvSpPr>
        <p:spPr bwMode="auto">
          <a:xfrm>
            <a:off x="5867400" y="2971800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Conceptual Picture of a CT</a:t>
            </a:r>
          </a:p>
        </p:txBody>
      </p:sp>
      <p:sp>
        <p:nvSpPr>
          <p:cNvPr id="8200" name="Text Box 24"/>
          <p:cNvSpPr txBox="1">
            <a:spLocks noChangeArrowheads="1"/>
          </p:cNvSpPr>
          <p:nvPr/>
        </p:nvSpPr>
        <p:spPr bwMode="auto">
          <a:xfrm>
            <a:off x="0" y="4329113"/>
            <a:ext cx="9144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dirty="0"/>
              <a:t>As current is applied in the primary, it produces a magnetic flux in the core. This flux flows through the core and induces a current in the secondary windings and circuit that is proportional to the number of turns.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CT’s – Functions and Terminology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16303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Ratio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0" y="5105400"/>
            <a:ext cx="9144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/>
              <a:t>For instance, a CT with a 400:5 ratio will produce </a:t>
            </a:r>
            <a:br>
              <a:rPr lang="en-US" altLang="en-US" sz="3000"/>
            </a:br>
            <a:r>
              <a:rPr lang="en-US" altLang="en-US" sz="3000"/>
              <a:t>5A on the secondary, when 400A are applied </a:t>
            </a:r>
            <a:br>
              <a:rPr lang="en-US" altLang="en-US" sz="3000"/>
            </a:br>
            <a:r>
              <a:rPr lang="en-US" altLang="en-US" sz="3000"/>
              <a:t>to the primary.</a:t>
            </a:r>
          </a:p>
        </p:txBody>
      </p:sp>
      <p:pic>
        <p:nvPicPr>
          <p:cNvPr id="9221" name="Picture 9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28924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charset="0"/>
              </a:rPr>
              <a:t>CT’s – Functions and Terminology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Thermal Rating Factor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0" y="2362200"/>
            <a:ext cx="91440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A value representing the amount by which the primary current can be increased without exceeding the allowable temperature rise.</a:t>
            </a:r>
          </a:p>
          <a:p>
            <a:pPr algn="ctr" eaLnBrk="1" hangingPunct="1"/>
            <a:r>
              <a:rPr lang="en-US" altLang="en-US" sz="3200"/>
              <a:t>For instance, a RF of 4.0 at 30</a:t>
            </a:r>
            <a:r>
              <a:rPr lang="en-US" altLang="en-US" sz="3200">
                <a:cs typeface="Arial" charset="0"/>
              </a:rPr>
              <a:t>° ambient on a 400:5 ratio CT would allow for a primary current up to 1600A.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778</Words>
  <Application>Microsoft Office PowerPoint</Application>
  <PresentationFormat>On-screen Show (4:3)</PresentationFormat>
  <Paragraphs>238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Times New Roman</vt:lpstr>
      <vt:lpstr>AvantGarde</vt:lpstr>
      <vt:lpstr>Wingdings 2</vt:lpstr>
      <vt:lpstr>Default Design</vt:lpstr>
      <vt:lpstr>Chart</vt:lpstr>
      <vt:lpstr>PowerPoint Presentation</vt:lpstr>
      <vt:lpstr>Self Contained vs. Transformer Rated</vt:lpstr>
      <vt:lpstr>Self Contained vs. Transformer Rated</vt:lpstr>
      <vt:lpstr>Self Contained</vt:lpstr>
      <vt:lpstr>Transformer Rated</vt:lpstr>
      <vt:lpstr>Transformer Rated</vt:lpstr>
      <vt:lpstr>CT’s – Functions and Terminology</vt:lpstr>
      <vt:lpstr>CT’s – Functions and Terminology</vt:lpstr>
      <vt:lpstr>CT’s – Functions and Terminology</vt:lpstr>
      <vt:lpstr>CT’s – Functions and Terminology</vt:lpstr>
      <vt:lpstr>CT’s – Functions and Terminology</vt:lpstr>
      <vt:lpstr>CT’s – Functions and Terminology</vt:lpstr>
      <vt:lpstr>Transformer Rated</vt:lpstr>
      <vt:lpstr>Transformer Rated</vt:lpstr>
      <vt:lpstr>Meter Testing</vt:lpstr>
      <vt:lpstr>Meter Testing</vt:lpstr>
      <vt:lpstr>Meter Testing</vt:lpstr>
      <vt:lpstr>CT Testing</vt:lpstr>
      <vt:lpstr>Ratio Testing</vt:lpstr>
      <vt:lpstr>Burden Testing</vt:lpstr>
      <vt:lpstr>Burden Testing</vt:lpstr>
      <vt:lpstr>Burden Testing</vt:lpstr>
      <vt:lpstr>Burden Testing</vt:lpstr>
      <vt:lpstr>Burden Testing</vt:lpstr>
      <vt:lpstr>Burden Testing</vt:lpstr>
      <vt:lpstr>Analog Testing</vt:lpstr>
      <vt:lpstr>Digital Testing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Andrea Koch</cp:lastModifiedBy>
  <cp:revision>77</cp:revision>
  <cp:lastPrinted>2004-05-03T19:12:21Z</cp:lastPrinted>
  <dcterms:created xsi:type="dcterms:W3CDTF">2004-03-09T01:40:14Z</dcterms:created>
  <dcterms:modified xsi:type="dcterms:W3CDTF">2018-06-21T21:15:25Z</dcterms:modified>
</cp:coreProperties>
</file>