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3"/>
  </p:notesMasterIdLst>
  <p:sldIdLst>
    <p:sldId id="256" r:id="rId2"/>
    <p:sldId id="300" r:id="rId3"/>
    <p:sldId id="302" r:id="rId4"/>
    <p:sldId id="304" r:id="rId5"/>
    <p:sldId id="305" r:id="rId6"/>
    <p:sldId id="309" r:id="rId7"/>
    <p:sldId id="307" r:id="rId8"/>
    <p:sldId id="306" r:id="rId9"/>
    <p:sldId id="310" r:id="rId10"/>
    <p:sldId id="318" r:id="rId11"/>
    <p:sldId id="317" r:id="rId12"/>
    <p:sldId id="311" r:id="rId13"/>
    <p:sldId id="312" r:id="rId14"/>
    <p:sldId id="313" r:id="rId15"/>
    <p:sldId id="314" r:id="rId16"/>
    <p:sldId id="315" r:id="rId17"/>
    <p:sldId id="316" r:id="rId18"/>
    <p:sldId id="320" r:id="rId19"/>
    <p:sldId id="321" r:id="rId20"/>
    <p:sldId id="319" r:id="rId21"/>
    <p:sldId id="27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3" autoAdjust="0"/>
    <p:restoredTop sz="94660"/>
  </p:normalViewPr>
  <p:slideViewPr>
    <p:cSldViewPr>
      <p:cViewPr>
        <p:scale>
          <a:sx n="75" d="100"/>
          <a:sy n="75" d="100"/>
        </p:scale>
        <p:origin x="-2664" y="-9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9E3EF0C-A5C0-45AB-91CB-E1DDA0AC79F6}" type="slidenum">
              <a:rPr lang="en-US"/>
              <a:pPr>
                <a:defRPr/>
              </a:pPr>
              <a:t>‹#›</a:t>
            </a:fld>
            <a:endParaRPr lang="en-US" dirty="0"/>
          </a:p>
        </p:txBody>
      </p:sp>
    </p:spTree>
    <p:extLst>
      <p:ext uri="{BB962C8B-B14F-4D97-AF65-F5344CB8AC3E}">
        <p14:creationId xmlns:p14="http://schemas.microsoft.com/office/powerpoint/2010/main" val="2665492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43197B0-E132-4C43-8238-42933B0920E9}" type="slidenum">
              <a:rPr lang="en-US" altLang="en-US" smtClean="0"/>
              <a:pPr eaLnBrk="1" hangingPunct="1">
                <a:spcBef>
                  <a:spcPct val="0"/>
                </a:spcBef>
              </a:pPr>
              <a:t>1</a:t>
            </a:fld>
            <a:endParaRPr lang="en-US"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0988" eaLnBrk="0" hangingPunct="0">
              <a:spcBef>
                <a:spcPct val="30000"/>
              </a:spcBef>
              <a:defRPr sz="1200">
                <a:solidFill>
                  <a:schemeClr val="tx1"/>
                </a:solidFill>
                <a:latin typeface="Arial" charset="0"/>
              </a:defRPr>
            </a:lvl2pPr>
            <a:lvl3pPr marL="1128713"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DA1242A-34B0-452D-9B87-66EFECC7A7D6}" type="slidenum">
              <a:rPr lang="ru-RU" altLang="en-US" smtClean="0"/>
              <a:pPr eaLnBrk="1" hangingPunct="1">
                <a:spcBef>
                  <a:spcPct val="0"/>
                </a:spcBef>
              </a:pPr>
              <a:t>3</a:t>
            </a:fld>
            <a:endParaRPr lang="ru-RU" altLang="en-US" smtClean="0"/>
          </a:p>
        </p:txBody>
      </p:sp>
      <p:sp>
        <p:nvSpPr>
          <p:cNvPr id="23555" name="Rectangle 2"/>
          <p:cNvSpPr>
            <a:spLocks noGrp="1" noRot="1" noChangeAspect="1" noChangeArrowheads="1" noTextEdit="1"/>
          </p:cNvSpPr>
          <p:nvPr>
            <p:ph type="sldImg"/>
          </p:nvPr>
        </p:nvSpPr>
        <p:spPr>
          <a:xfrm>
            <a:off x="1144588" y="685800"/>
            <a:ext cx="4570412"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0988" eaLnBrk="0" hangingPunct="0">
              <a:spcBef>
                <a:spcPct val="30000"/>
              </a:spcBef>
              <a:defRPr sz="1200">
                <a:solidFill>
                  <a:schemeClr val="tx1"/>
                </a:solidFill>
                <a:latin typeface="Arial" charset="0"/>
              </a:defRPr>
            </a:lvl2pPr>
            <a:lvl3pPr marL="1128713"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F1C895-2DBB-415A-9CDA-B048C8EAE591}" type="slidenum">
              <a:rPr lang="ru-RU" altLang="en-US" smtClean="0"/>
              <a:pPr eaLnBrk="1" hangingPunct="1">
                <a:spcBef>
                  <a:spcPct val="0"/>
                </a:spcBef>
              </a:pPr>
              <a:t>4</a:t>
            </a:fld>
            <a:endParaRPr lang="ru-RU" altLang="en-US" smtClean="0"/>
          </a:p>
        </p:txBody>
      </p:sp>
      <p:sp>
        <p:nvSpPr>
          <p:cNvPr id="24579" name="Rectangle 2"/>
          <p:cNvSpPr>
            <a:spLocks noGrp="1" noRot="1" noChangeAspect="1" noChangeArrowheads="1" noTextEdit="1"/>
          </p:cNvSpPr>
          <p:nvPr>
            <p:ph type="sldImg"/>
          </p:nvPr>
        </p:nvSpPr>
        <p:spPr>
          <a:xfrm>
            <a:off x="1144588" y="685800"/>
            <a:ext cx="4570412" cy="34290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0988" eaLnBrk="0" hangingPunct="0">
              <a:spcBef>
                <a:spcPct val="30000"/>
              </a:spcBef>
              <a:defRPr sz="1200">
                <a:solidFill>
                  <a:schemeClr val="tx1"/>
                </a:solidFill>
                <a:latin typeface="Arial" charset="0"/>
              </a:defRPr>
            </a:lvl2pPr>
            <a:lvl3pPr marL="1128713"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7E4136-BD0C-4C9F-8870-B5758C3B1351}" type="slidenum">
              <a:rPr lang="ru-RU" altLang="en-US" smtClean="0"/>
              <a:pPr eaLnBrk="1" hangingPunct="1">
                <a:spcBef>
                  <a:spcPct val="0"/>
                </a:spcBef>
              </a:pPr>
              <a:t>5</a:t>
            </a:fld>
            <a:endParaRPr lang="ru-RU" altLang="en-US" smtClean="0"/>
          </a:p>
        </p:txBody>
      </p:sp>
      <p:sp>
        <p:nvSpPr>
          <p:cNvPr id="25603" name="Rectangle 2"/>
          <p:cNvSpPr>
            <a:spLocks noGrp="1" noRot="1" noChangeAspect="1" noChangeArrowheads="1" noTextEdit="1"/>
          </p:cNvSpPr>
          <p:nvPr>
            <p:ph type="sldImg"/>
          </p:nvPr>
        </p:nvSpPr>
        <p:spPr>
          <a:xfrm>
            <a:off x="1144588" y="685800"/>
            <a:ext cx="4570412"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0988" eaLnBrk="0" hangingPunct="0">
              <a:spcBef>
                <a:spcPct val="30000"/>
              </a:spcBef>
              <a:defRPr sz="1200">
                <a:solidFill>
                  <a:schemeClr val="tx1"/>
                </a:solidFill>
                <a:latin typeface="Arial" charset="0"/>
              </a:defRPr>
            </a:lvl2pPr>
            <a:lvl3pPr marL="1128713"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04888BE-3352-461C-BCB1-C390160309BA}" type="slidenum">
              <a:rPr lang="ru-RU" altLang="en-US" smtClean="0"/>
              <a:pPr eaLnBrk="1" hangingPunct="1">
                <a:spcBef>
                  <a:spcPct val="0"/>
                </a:spcBef>
              </a:pPr>
              <a:t>6</a:t>
            </a:fld>
            <a:endParaRPr lang="ru-RU" altLang="en-US" smtClean="0"/>
          </a:p>
        </p:txBody>
      </p:sp>
      <p:sp>
        <p:nvSpPr>
          <p:cNvPr id="26627" name="Rectangle 2"/>
          <p:cNvSpPr>
            <a:spLocks noGrp="1" noRot="1" noChangeAspect="1" noChangeArrowheads="1" noTextEdit="1"/>
          </p:cNvSpPr>
          <p:nvPr>
            <p:ph type="sldImg"/>
          </p:nvPr>
        </p:nvSpPr>
        <p:spPr>
          <a:xfrm>
            <a:off x="1144588" y="685800"/>
            <a:ext cx="4570412" cy="3429000"/>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0B6B8C0-0B9B-43B9-B4EF-E2DC20747B84}" type="slidenum">
              <a:rPr lang="en-US" altLang="en-US" smtClean="0"/>
              <a:pPr eaLnBrk="1" hangingPunct="1">
                <a:spcBef>
                  <a:spcPct val="0"/>
                </a:spcBef>
              </a:pPr>
              <a:t>21</a:t>
            </a:fld>
            <a:endParaRPr lang="en-US" alt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EEBB4-E68E-4F19-AEBB-92C3C1872798}" type="slidenum">
              <a:rPr lang="en-US" smtClean="0"/>
              <a:t>‹#›</a:t>
            </a:fld>
            <a:endParaRPr lang="en-US" dirty="0"/>
          </a:p>
        </p:txBody>
      </p:sp>
    </p:spTree>
    <p:extLst>
      <p:ext uri="{BB962C8B-B14F-4D97-AF65-F5344CB8AC3E}">
        <p14:creationId xmlns:p14="http://schemas.microsoft.com/office/powerpoint/2010/main" val="5009872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EEBB4-E68E-4F19-AEBB-92C3C1872798}" type="slidenum">
              <a:rPr lang="en-US" smtClean="0"/>
              <a:t>‹#›</a:t>
            </a:fld>
            <a:endParaRPr lang="en-US" dirty="0"/>
          </a:p>
        </p:txBody>
      </p:sp>
    </p:spTree>
    <p:extLst>
      <p:ext uri="{BB962C8B-B14F-4D97-AF65-F5344CB8AC3E}">
        <p14:creationId xmlns:p14="http://schemas.microsoft.com/office/powerpoint/2010/main" val="29827818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EEBB4-E68E-4F19-AEBB-92C3C1872798}" type="slidenum">
              <a:rPr lang="en-US" smtClean="0"/>
              <a:t>‹#›</a:t>
            </a:fld>
            <a:endParaRPr lang="en-US" dirty="0"/>
          </a:p>
        </p:txBody>
      </p:sp>
    </p:spTree>
    <p:extLst>
      <p:ext uri="{BB962C8B-B14F-4D97-AF65-F5344CB8AC3E}">
        <p14:creationId xmlns:p14="http://schemas.microsoft.com/office/powerpoint/2010/main" val="18118692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EEBB4-E68E-4F19-AEBB-92C3C1872798}" type="slidenum">
              <a:rPr lang="en-US" smtClean="0"/>
              <a:t>‹#›</a:t>
            </a:fld>
            <a:endParaRPr lang="en-US" dirty="0"/>
          </a:p>
        </p:txBody>
      </p:sp>
    </p:spTree>
    <p:extLst>
      <p:ext uri="{BB962C8B-B14F-4D97-AF65-F5344CB8AC3E}">
        <p14:creationId xmlns:p14="http://schemas.microsoft.com/office/powerpoint/2010/main" val="14137929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EEBB4-E68E-4F19-AEBB-92C3C1872798}" type="slidenum">
              <a:rPr lang="en-US" smtClean="0"/>
              <a:t>‹#›</a:t>
            </a:fld>
            <a:endParaRPr lang="en-US" dirty="0"/>
          </a:p>
        </p:txBody>
      </p:sp>
    </p:spTree>
    <p:extLst>
      <p:ext uri="{BB962C8B-B14F-4D97-AF65-F5344CB8AC3E}">
        <p14:creationId xmlns:p14="http://schemas.microsoft.com/office/powerpoint/2010/main" val="21199205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EEBB4-E68E-4F19-AEBB-92C3C1872798}" type="slidenum">
              <a:rPr lang="en-US" smtClean="0"/>
              <a:t>‹#›</a:t>
            </a:fld>
            <a:endParaRPr lang="en-US" dirty="0"/>
          </a:p>
        </p:txBody>
      </p:sp>
    </p:spTree>
    <p:extLst>
      <p:ext uri="{BB962C8B-B14F-4D97-AF65-F5344CB8AC3E}">
        <p14:creationId xmlns:p14="http://schemas.microsoft.com/office/powerpoint/2010/main" val="1531300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EEBB4-E68E-4F19-AEBB-92C3C1872798}" type="slidenum">
              <a:rPr lang="en-US" smtClean="0"/>
              <a:t>‹#›</a:t>
            </a:fld>
            <a:endParaRPr lang="en-US" dirty="0"/>
          </a:p>
        </p:txBody>
      </p:sp>
    </p:spTree>
    <p:extLst>
      <p:ext uri="{BB962C8B-B14F-4D97-AF65-F5344CB8AC3E}">
        <p14:creationId xmlns:p14="http://schemas.microsoft.com/office/powerpoint/2010/main" val="36187206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EEBB4-E68E-4F19-AEBB-92C3C1872798}" type="slidenum">
              <a:rPr lang="en-US" smtClean="0"/>
              <a:t>‹#›</a:t>
            </a:fld>
            <a:endParaRPr lang="en-US" dirty="0"/>
          </a:p>
        </p:txBody>
      </p:sp>
    </p:spTree>
    <p:extLst>
      <p:ext uri="{BB962C8B-B14F-4D97-AF65-F5344CB8AC3E}">
        <p14:creationId xmlns:p14="http://schemas.microsoft.com/office/powerpoint/2010/main" val="23925556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EEBB4-E68E-4F19-AEBB-92C3C1872798}" type="slidenum">
              <a:rPr lang="en-US" smtClean="0"/>
              <a:t>‹#›</a:t>
            </a:fld>
            <a:endParaRPr lang="en-US" dirty="0"/>
          </a:p>
        </p:txBody>
      </p:sp>
    </p:spTree>
    <p:extLst>
      <p:ext uri="{BB962C8B-B14F-4D97-AF65-F5344CB8AC3E}">
        <p14:creationId xmlns:p14="http://schemas.microsoft.com/office/powerpoint/2010/main" val="25968363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EEBB4-E68E-4F19-AEBB-92C3C1872798}" type="slidenum">
              <a:rPr lang="en-US" smtClean="0"/>
              <a:t>‹#›</a:t>
            </a:fld>
            <a:endParaRPr lang="en-US" dirty="0"/>
          </a:p>
        </p:txBody>
      </p:sp>
    </p:spTree>
    <p:extLst>
      <p:ext uri="{BB962C8B-B14F-4D97-AF65-F5344CB8AC3E}">
        <p14:creationId xmlns:p14="http://schemas.microsoft.com/office/powerpoint/2010/main" val="11859252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EEBB4-E68E-4F19-AEBB-92C3C1872798}" type="slidenum">
              <a:rPr lang="en-US" smtClean="0"/>
              <a:t>‹#›</a:t>
            </a:fld>
            <a:endParaRPr lang="en-US" dirty="0"/>
          </a:p>
        </p:txBody>
      </p:sp>
    </p:spTree>
    <p:extLst>
      <p:ext uri="{BB962C8B-B14F-4D97-AF65-F5344CB8AC3E}">
        <p14:creationId xmlns:p14="http://schemas.microsoft.com/office/powerpoint/2010/main" val="751779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EEBB4-E68E-4F19-AEBB-92C3C1872798}" type="slidenum">
              <a:rPr lang="en-US" smtClean="0"/>
              <a:t>‹#›</a:t>
            </a:fld>
            <a:endParaRPr lang="en-US" dirty="0"/>
          </a:p>
        </p:txBody>
      </p:sp>
    </p:spTree>
    <p:extLst>
      <p:ext uri="{BB962C8B-B14F-4D97-AF65-F5344CB8AC3E}">
        <p14:creationId xmlns:p14="http://schemas.microsoft.com/office/powerpoint/2010/main" val="2699240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5258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67600" y="5784850"/>
            <a:ext cx="14970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EEBB4-E68E-4F19-AEBB-92C3C187279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319213"/>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2565400" y="2063750"/>
            <a:ext cx="4133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000" dirty="0">
                <a:solidFill>
                  <a:srgbClr val="2F549D"/>
                </a:solidFill>
              </a:rPr>
              <a:t>AMI Meter Certification </a:t>
            </a:r>
            <a:r>
              <a:rPr lang="en-US" altLang="en-US" sz="1800" dirty="0">
                <a:solidFill>
                  <a:srgbClr val="2F549D"/>
                </a:solidFill>
              </a:rPr>
              <a:t>Before, During &amp; After Deployment</a:t>
            </a:r>
          </a:p>
        </p:txBody>
      </p:sp>
      <p:sp>
        <p:nvSpPr>
          <p:cNvPr id="2056" name="Text Box 10"/>
          <p:cNvSpPr txBox="1">
            <a:spLocks noChangeArrowheads="1"/>
          </p:cNvSpPr>
          <p:nvPr/>
        </p:nvSpPr>
        <p:spPr bwMode="auto">
          <a:xfrm>
            <a:off x="2667000" y="4584700"/>
            <a:ext cx="6248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smtClean="0">
                <a:solidFill>
                  <a:schemeClr val="bg1"/>
                </a:solidFill>
              </a:rPr>
              <a:t>Prepared by Tom Lawton, TESCO</a:t>
            </a:r>
          </a:p>
          <a:p>
            <a:pPr algn="r" eaLnBrk="1" hangingPunct="1">
              <a:spcBef>
                <a:spcPct val="0"/>
              </a:spcBef>
              <a:buFontTx/>
              <a:buNone/>
            </a:pPr>
            <a:r>
              <a:rPr lang="en-US" altLang="en-US" sz="1600" dirty="0" smtClean="0">
                <a:solidFill>
                  <a:schemeClr val="bg1"/>
                </a:solidFill>
              </a:rPr>
              <a:t>The Eastern Specialty Company</a:t>
            </a:r>
          </a:p>
          <a:p>
            <a:pPr algn="r" eaLnBrk="1" hangingPunct="1">
              <a:spcBef>
                <a:spcPct val="0"/>
              </a:spcBef>
              <a:buFontTx/>
              <a:buNone/>
            </a:pPr>
            <a:endParaRPr lang="en-US" altLang="en-US" sz="16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North Carolina Electric Meter School</a:t>
            </a:r>
          </a:p>
          <a:p>
            <a:pPr algn="r" eaLnBrk="1" hangingPunct="1">
              <a:spcBef>
                <a:spcPct val="0"/>
              </a:spcBef>
              <a:spcAft>
                <a:spcPts val="0"/>
              </a:spcAft>
              <a:buFontTx/>
              <a:buNone/>
            </a:pPr>
            <a:r>
              <a:rPr lang="en-US" altLang="en-US" sz="1600" i="1" dirty="0" smtClean="0">
                <a:solidFill>
                  <a:schemeClr val="bg1"/>
                </a:solidFill>
              </a:rPr>
              <a:t>Management Session</a:t>
            </a:r>
          </a:p>
          <a:p>
            <a:pPr algn="r" eaLnBrk="1" hangingPunct="1">
              <a:spcBef>
                <a:spcPct val="0"/>
              </a:spcBef>
              <a:spcAft>
                <a:spcPts val="0"/>
              </a:spcAft>
              <a:buFontTx/>
              <a:buNone/>
            </a:pPr>
            <a:r>
              <a:rPr lang="en-US" altLang="en-US" sz="1600" i="1" dirty="0" smtClean="0">
                <a:solidFill>
                  <a:schemeClr val="bg1"/>
                </a:solidFill>
              </a:rPr>
              <a:t>Tuesday, June 26, 2018 at 8:45 a.m.</a:t>
            </a:r>
            <a:endParaRPr lang="en-US" altLang="en-US" sz="1600" i="1" dirty="0">
              <a:solidFill>
                <a:schemeClr val="bg1"/>
              </a:solidFill>
            </a:endParaRPr>
          </a:p>
        </p:txBody>
      </p:sp>
      <p:pic>
        <p:nvPicPr>
          <p:cNvPr id="2060" name="Picture 12" descr="North Carolina Electric Meter School and Confer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770063"/>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descr="logo_pl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2011361"/>
            <a:ext cx="1943100" cy="96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81000" y="1581150"/>
            <a:ext cx="8229600" cy="4525963"/>
          </a:xfrm>
        </p:spPr>
        <p:txBody>
          <a:bodyPr/>
          <a:lstStyle/>
          <a:p>
            <a:r>
              <a:rPr lang="en-US" altLang="en-US" sz="1400" dirty="0" smtClean="0"/>
              <a:t>The following ANSI tests and other tests will be performed by the meter manufacturer but do not need to be performed in sequence:</a:t>
            </a:r>
          </a:p>
          <a:p>
            <a:r>
              <a:rPr lang="en-US" altLang="en-US" sz="1400" dirty="0" smtClean="0"/>
              <a:t>i.	Temperature Rise of current carrying meter parts ANSI C12.20 Test #9</a:t>
            </a:r>
          </a:p>
          <a:p>
            <a:r>
              <a:rPr lang="en-US" altLang="en-US" sz="1400" dirty="0" smtClean="0"/>
              <a:t>j.	Effect of External Magnetic Field			ANSI C12.20 Test #18</a:t>
            </a:r>
          </a:p>
          <a:p>
            <a:r>
              <a:rPr lang="en-US" altLang="en-US" sz="1400" dirty="0" smtClean="0"/>
              <a:t>k.	Ambient Temperature Variance			ANSI C12.20 Test #19</a:t>
            </a:r>
          </a:p>
          <a:p>
            <a:r>
              <a:rPr lang="en-US" altLang="en-US" sz="1400" dirty="0" smtClean="0"/>
              <a:t>l.	RF interference and emission tests	ANSI C12.20 Tests #26 and</a:t>
            </a:r>
          </a:p>
          <a:p>
            <a:r>
              <a:rPr lang="en-US" altLang="en-US" sz="1400" dirty="0" smtClean="0"/>
              <a:t>		#27</a:t>
            </a:r>
          </a:p>
          <a:p>
            <a:r>
              <a:rPr lang="en-US" altLang="en-US" sz="1400" dirty="0" smtClean="0"/>
              <a:t>m.	Rain Tightness (UL50) (see note below)		ANSI C12.20 Test #38</a:t>
            </a:r>
          </a:p>
          <a:p>
            <a:r>
              <a:rPr lang="en-US" altLang="en-US" sz="1400" dirty="0" smtClean="0"/>
              <a:t>n. 	Sunlight interference test for meter optical port	ANSI C12.1 Section 6.3.6</a:t>
            </a:r>
          </a:p>
          <a:p>
            <a:r>
              <a:rPr lang="en-US" altLang="en-US" sz="1400" dirty="0" smtClean="0"/>
              <a:t>o.	Remote Disconnection and Reconnection of the meter</a:t>
            </a:r>
          </a:p>
          <a:p>
            <a:r>
              <a:rPr lang="en-US" altLang="en-US" sz="1400" dirty="0" smtClean="0"/>
              <a:t>Note: Rain tightness test only needs to be performed on the basic meter as long as addition of NIC module does not change the physical characteristics of the meter.</a:t>
            </a:r>
          </a:p>
        </p:txBody>
      </p:sp>
      <p:sp>
        <p:nvSpPr>
          <p:cNvPr id="11267"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Sample Certification and FAT Protocol</a:t>
            </a:r>
            <a:br>
              <a:rPr lang="en-US" altLang="en-US" sz="3000" dirty="0" smtClean="0">
                <a:solidFill>
                  <a:schemeClr val="bg1"/>
                </a:solidFill>
              </a:rPr>
            </a:br>
            <a:r>
              <a:rPr lang="en-US" altLang="en-US" sz="3000" dirty="0" smtClean="0">
                <a:solidFill>
                  <a:schemeClr val="bg1"/>
                </a:solidFill>
              </a:rPr>
              <a:t>(Manufacturer cont..)</a:t>
            </a:r>
            <a:br>
              <a:rPr lang="en-US" altLang="en-US" sz="3000" dirty="0" smtClean="0">
                <a:solidFill>
                  <a:schemeClr val="bg1"/>
                </a:solidFill>
              </a:rPr>
            </a:br>
            <a:endParaRPr lang="en-US" altLang="en-US" sz="3000" dirty="0" smtClean="0">
              <a:solidFill>
                <a:schemeClr val="bg1"/>
              </a:solidFill>
            </a:endParaRPr>
          </a:p>
        </p:txBody>
      </p:sp>
      <p:sp>
        <p:nvSpPr>
          <p:cNvPr id="2" name="Slide Number Placeholder 1"/>
          <p:cNvSpPr>
            <a:spLocks noGrp="1"/>
          </p:cNvSpPr>
          <p:nvPr>
            <p:ph type="sldNum" sz="quarter" idx="4"/>
          </p:nvPr>
        </p:nvSpPr>
        <p:spPr/>
        <p:txBody>
          <a:bodyPr/>
          <a:lstStyle/>
          <a:p>
            <a:fld id="{5B3EEBB4-E68E-4F19-AEBB-92C3C1872798}" type="slidenum">
              <a:rPr lang="en-US" smtClean="0"/>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81000" y="1581150"/>
            <a:ext cx="8229600" cy="4525963"/>
          </a:xfrm>
        </p:spPr>
        <p:txBody>
          <a:bodyPr/>
          <a:lstStyle/>
          <a:p>
            <a:r>
              <a:rPr lang="en-US" altLang="en-US" sz="1400" b="1" dirty="0" smtClean="0"/>
              <a:t>Test #1 – Box Label –</a:t>
            </a:r>
            <a:r>
              <a:rPr lang="en-US" altLang="en-US" sz="1400" dirty="0" smtClean="0"/>
              <a:t> Compare the box label to the sample carton label from the manufacturer. Make a photocopy of the all the box labels on the FAT meters for record keeping.</a:t>
            </a:r>
          </a:p>
          <a:p>
            <a:r>
              <a:rPr lang="en-US" altLang="en-US" sz="1400" dirty="0" smtClean="0"/>
              <a:t> </a:t>
            </a:r>
          </a:p>
          <a:p>
            <a:r>
              <a:rPr lang="en-US" altLang="en-US" sz="1400" b="1" dirty="0" smtClean="0"/>
              <a:t>Test #2 – Meter Cover –</a:t>
            </a:r>
            <a:r>
              <a:rPr lang="en-US" altLang="en-US" sz="1400" dirty="0" smtClean="0"/>
              <a:t> Verify that the meter manufacturer provided the correct meter cover for the meter.</a:t>
            </a:r>
          </a:p>
          <a:p>
            <a:r>
              <a:rPr lang="en-US" altLang="en-US" sz="1400" dirty="0" smtClean="0"/>
              <a:t> </a:t>
            </a:r>
          </a:p>
          <a:p>
            <a:r>
              <a:rPr lang="en-US" altLang="en-US" sz="1400" b="1" dirty="0" smtClean="0"/>
              <a:t>Test #3 – Battery –</a:t>
            </a:r>
            <a:r>
              <a:rPr lang="en-US" altLang="en-US" sz="1400" dirty="0" smtClean="0"/>
              <a:t> Verify that the meter either has a battery or does not have a battery per Utility specification.</a:t>
            </a:r>
          </a:p>
          <a:p>
            <a:r>
              <a:rPr lang="en-US" altLang="en-US" sz="1400" dirty="0" smtClean="0"/>
              <a:t> </a:t>
            </a:r>
          </a:p>
          <a:p>
            <a:r>
              <a:rPr lang="en-US" altLang="en-US" sz="1400" b="1" dirty="0" smtClean="0"/>
              <a:t>Test #4 – Physical Inspection –</a:t>
            </a:r>
            <a:r>
              <a:rPr lang="en-US" altLang="en-US" sz="1400" dirty="0" smtClean="0"/>
              <a:t> Verify meter &amp; box condition, verify attributes &amp; test continuity.</a:t>
            </a:r>
          </a:p>
          <a:p>
            <a:r>
              <a:rPr lang="en-US" altLang="en-US" sz="1400" dirty="0" smtClean="0"/>
              <a:t> </a:t>
            </a:r>
          </a:p>
          <a:p>
            <a:r>
              <a:rPr lang="en-US" altLang="en-US" sz="1400" b="1" dirty="0" smtClean="0"/>
              <a:t>Test #5 – Faceplate &amp; Barcode –</a:t>
            </a:r>
            <a:r>
              <a:rPr lang="en-US" altLang="en-US" sz="1400" dirty="0" smtClean="0"/>
              <a:t> Verify that the meter faceplate matches the sample artwork from the meter manufacturer that was approved by the Utility and the barcode conforms to the Utility’s conventions.</a:t>
            </a:r>
          </a:p>
          <a:p>
            <a:r>
              <a:rPr lang="en-US" altLang="en-US" sz="1400" dirty="0" smtClean="0"/>
              <a:t> </a:t>
            </a:r>
          </a:p>
          <a:p>
            <a:r>
              <a:rPr lang="en-US" altLang="en-US" sz="1400" b="1" dirty="0" smtClean="0"/>
              <a:t>Test #6 – Accuracy Test - </a:t>
            </a:r>
            <a:r>
              <a:rPr lang="en-US" altLang="en-US" sz="1400" dirty="0" smtClean="0"/>
              <a:t>Verify the meter meets ANSI specification. Compare to manufacturer test results.</a:t>
            </a:r>
          </a:p>
          <a:p>
            <a:endParaRPr lang="en-US" altLang="en-US" sz="1400" dirty="0" smtClean="0"/>
          </a:p>
        </p:txBody>
      </p:sp>
      <p:sp>
        <p:nvSpPr>
          <p:cNvPr id="12291"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Sample Certification and FAT Protocol</a:t>
            </a:r>
            <a:br>
              <a:rPr lang="en-US" altLang="en-US" sz="3000" dirty="0" smtClean="0">
                <a:solidFill>
                  <a:schemeClr val="bg1"/>
                </a:solidFill>
              </a:rPr>
            </a:br>
            <a:r>
              <a:rPr lang="en-US" altLang="en-US" sz="3000" dirty="0" smtClean="0">
                <a:solidFill>
                  <a:schemeClr val="bg1"/>
                </a:solidFill>
              </a:rPr>
              <a:t>Performed by the Utility</a:t>
            </a:r>
            <a:br>
              <a:rPr lang="en-US" altLang="en-US" sz="3000" dirty="0" smtClean="0">
                <a:solidFill>
                  <a:schemeClr val="bg1"/>
                </a:solidFill>
              </a:rPr>
            </a:br>
            <a:endParaRPr lang="en-US" altLang="en-US" sz="3000" dirty="0" smtClean="0">
              <a:solidFill>
                <a:schemeClr val="bg1"/>
              </a:solidFill>
            </a:endParaRPr>
          </a:p>
        </p:txBody>
      </p:sp>
      <p:sp>
        <p:nvSpPr>
          <p:cNvPr id="2" name="Slide Number Placeholder 1"/>
          <p:cNvSpPr>
            <a:spLocks noGrp="1"/>
          </p:cNvSpPr>
          <p:nvPr>
            <p:ph type="sldNum" sz="quarter" idx="4"/>
          </p:nvPr>
        </p:nvSpPr>
        <p:spPr/>
        <p:txBody>
          <a:bodyPr/>
          <a:lstStyle/>
          <a:p>
            <a:fld id="{5B3EEBB4-E68E-4F19-AEBB-92C3C1872798}" type="slidenum">
              <a:rPr lang="en-US" smtClean="0"/>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381000" y="1581150"/>
            <a:ext cx="8229600" cy="4525963"/>
          </a:xfrm>
        </p:spPr>
        <p:txBody>
          <a:bodyPr/>
          <a:lstStyle/>
          <a:p>
            <a:r>
              <a:rPr lang="en-US" altLang="en-US" sz="1400" b="1" dirty="0" smtClean="0"/>
              <a:t>Test #7 – Date &amp; Time Set – </a:t>
            </a:r>
            <a:r>
              <a:rPr lang="en-US" altLang="en-US" sz="1400" dirty="0" smtClean="0"/>
              <a:t>Prepare meter for optical communication and testing using 1132ComE650.</a:t>
            </a:r>
          </a:p>
          <a:p>
            <a:r>
              <a:rPr lang="en-US" altLang="en-US" sz="1400" dirty="0" smtClean="0"/>
              <a:t> </a:t>
            </a:r>
          </a:p>
          <a:p>
            <a:r>
              <a:rPr lang="en-US" altLang="en-US" sz="1400" b="1" dirty="0" smtClean="0"/>
              <a:t>Test #8 – Normal Meter Display Check –</a:t>
            </a:r>
            <a:r>
              <a:rPr lang="en-US" altLang="en-US" sz="1400" dirty="0" smtClean="0"/>
              <a:t> verify that the meter’s normal display correctly scrolls &amp; displays the desired items.</a:t>
            </a:r>
          </a:p>
          <a:p>
            <a:r>
              <a:rPr lang="en-US" altLang="en-US" sz="1400" dirty="0" smtClean="0"/>
              <a:t> </a:t>
            </a:r>
          </a:p>
          <a:p>
            <a:r>
              <a:rPr lang="en-US" altLang="en-US" sz="1400" b="1" dirty="0" smtClean="0"/>
              <a:t>Test #9 – Verify Program – </a:t>
            </a:r>
            <a:r>
              <a:rPr lang="en-US" altLang="en-US" sz="1400" dirty="0" smtClean="0"/>
              <a:t>Use meter manufacturer’s software to verify correct program is in the meter and use Program Verify feature to ensure program in meter matches program in the utility's  .mdb database</a:t>
            </a:r>
          </a:p>
          <a:p>
            <a:r>
              <a:rPr lang="en-US" altLang="en-US" sz="1400" dirty="0" smtClean="0"/>
              <a:t> </a:t>
            </a:r>
          </a:p>
          <a:p>
            <a:r>
              <a:rPr lang="en-US" altLang="en-US" sz="1400" b="1" dirty="0" smtClean="0"/>
              <a:t>Test #10 – Voltage Check – </a:t>
            </a:r>
            <a:r>
              <a:rPr lang="en-US" altLang="en-US" sz="1400" dirty="0" smtClean="0"/>
              <a:t>Set load board to required meter voltage. Communicate with the meter via software and check the voltage reference in the meter. Observe voltage in ALT display.  	</a:t>
            </a:r>
          </a:p>
          <a:p>
            <a:r>
              <a:rPr lang="en-US" altLang="en-US" sz="1400" b="1" dirty="0" smtClean="0"/>
              <a:t>Test #11 – Confirm Internal Meter ID, Serial Number, HW &amp; FW – </a:t>
            </a:r>
            <a:r>
              <a:rPr lang="en-US" altLang="en-US" sz="1400" dirty="0" smtClean="0"/>
              <a:t>Verify the internal meter information matches the information listed on test sheet and faceplate.</a:t>
            </a:r>
          </a:p>
          <a:p>
            <a:r>
              <a:rPr lang="en-US" altLang="en-US" sz="1400" dirty="0" smtClean="0"/>
              <a:t> </a:t>
            </a:r>
          </a:p>
          <a:p>
            <a:r>
              <a:rPr lang="en-US" altLang="en-US" sz="1400" b="1" dirty="0" smtClean="0"/>
              <a:t>Test #12 – Service Disconnect Switch – </a:t>
            </a:r>
            <a:r>
              <a:rPr lang="en-US" altLang="en-US" sz="1400" dirty="0" smtClean="0"/>
              <a:t>Operate the meter’s service disconnect switch via the optical port.</a:t>
            </a:r>
          </a:p>
          <a:p>
            <a:r>
              <a:rPr lang="en-US" altLang="en-US" sz="1400" dirty="0" smtClean="0"/>
              <a:t> </a:t>
            </a:r>
          </a:p>
        </p:txBody>
      </p:sp>
      <p:sp>
        <p:nvSpPr>
          <p:cNvPr id="13315"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Sample Certification and FAT Protocol</a:t>
            </a:r>
            <a:br>
              <a:rPr lang="en-US" altLang="en-US" sz="3000" dirty="0" smtClean="0">
                <a:solidFill>
                  <a:schemeClr val="bg1"/>
                </a:solidFill>
              </a:rPr>
            </a:br>
            <a:r>
              <a:rPr lang="en-US" altLang="en-US" sz="3000" dirty="0" smtClean="0">
                <a:solidFill>
                  <a:schemeClr val="bg1"/>
                </a:solidFill>
              </a:rPr>
              <a:t>(Utility testing cont..)</a:t>
            </a:r>
            <a:br>
              <a:rPr lang="en-US" altLang="en-US" sz="3000" dirty="0" smtClean="0">
                <a:solidFill>
                  <a:schemeClr val="bg1"/>
                </a:solidFill>
              </a:rPr>
            </a:br>
            <a:endParaRPr lang="en-US" altLang="en-US" sz="3000" dirty="0" smtClean="0">
              <a:solidFill>
                <a:schemeClr val="bg1"/>
              </a:solidFill>
            </a:endParaRPr>
          </a:p>
        </p:txBody>
      </p:sp>
      <p:sp>
        <p:nvSpPr>
          <p:cNvPr id="2" name="Slide Number Placeholder 1"/>
          <p:cNvSpPr>
            <a:spLocks noGrp="1"/>
          </p:cNvSpPr>
          <p:nvPr>
            <p:ph type="sldNum" sz="quarter" idx="4"/>
          </p:nvPr>
        </p:nvSpPr>
        <p:spPr/>
        <p:txBody>
          <a:bodyPr/>
          <a:lstStyle/>
          <a:p>
            <a:fld id="{5B3EEBB4-E68E-4F19-AEBB-92C3C1872798}" type="slidenum">
              <a:rPr lang="en-US" smtClean="0"/>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81150"/>
            <a:ext cx="8229600" cy="4525963"/>
          </a:xfrm>
        </p:spPr>
        <p:txBody>
          <a:bodyPr/>
          <a:lstStyle/>
          <a:p>
            <a:pPr>
              <a:defRPr/>
            </a:pPr>
            <a:r>
              <a:rPr lang="en-US" sz="1400" b="1" dirty="0" smtClean="0"/>
              <a:t>Test </a:t>
            </a:r>
            <a:r>
              <a:rPr lang="en-US" sz="1400" b="1" dirty="0"/>
              <a:t>#13 – Network Id –</a:t>
            </a:r>
            <a:r>
              <a:rPr lang="en-US" sz="1400" dirty="0"/>
              <a:t> Use </a:t>
            </a:r>
            <a:r>
              <a:rPr lang="en-US" sz="1400" dirty="0" smtClean="0"/>
              <a:t>the meter manufacturer’s local </a:t>
            </a:r>
            <a:r>
              <a:rPr lang="en-US" sz="1400" dirty="0"/>
              <a:t>tool to verify the network id programmed in the meter’s NIC matches the information listed.</a:t>
            </a:r>
          </a:p>
          <a:p>
            <a:pPr>
              <a:defRPr/>
            </a:pPr>
            <a:endParaRPr lang="en-US" sz="1400" b="1" dirty="0" smtClean="0"/>
          </a:p>
          <a:p>
            <a:pPr>
              <a:defRPr/>
            </a:pPr>
            <a:r>
              <a:rPr lang="en-US" sz="1400" b="1" dirty="0" smtClean="0"/>
              <a:t>Test </a:t>
            </a:r>
            <a:r>
              <a:rPr lang="en-US" sz="1400" b="1" dirty="0"/>
              <a:t>#14 – Radio Binding Check –</a:t>
            </a:r>
            <a:r>
              <a:rPr lang="en-US" sz="1400" dirty="0"/>
              <a:t> Confirm the independent communication device is in sync with the meter and broadcasting the correct data (i.e. meter identification/serial no.). Compare to marriage file from vendor for wrong ID and duplicate numbers. </a:t>
            </a:r>
            <a:r>
              <a:rPr lang="en-US" sz="1400" dirty="0" smtClean="0"/>
              <a:t>Meter Manufacturer’s local </a:t>
            </a:r>
            <a:r>
              <a:rPr lang="en-US" sz="1400" dirty="0"/>
              <a:t>tool</a:t>
            </a:r>
          </a:p>
          <a:p>
            <a:pPr>
              <a:defRPr/>
            </a:pPr>
            <a:r>
              <a:rPr lang="en-US" sz="1400" dirty="0"/>
              <a:t> </a:t>
            </a:r>
          </a:p>
          <a:p>
            <a:pPr>
              <a:defRPr/>
            </a:pPr>
            <a:r>
              <a:rPr lang="en-US" sz="1400" b="1" dirty="0"/>
              <a:t>Test #15 – NIC Hardware &amp; Firmware –</a:t>
            </a:r>
            <a:r>
              <a:rPr lang="en-US" sz="1400" dirty="0"/>
              <a:t> using the vendor communication tool verify the NIC hardware &amp; firmware versions are as specified. </a:t>
            </a:r>
            <a:r>
              <a:rPr lang="en-US" sz="1400" dirty="0" smtClean="0"/>
              <a:t>Meter Manufacturer’s local </a:t>
            </a:r>
            <a:r>
              <a:rPr lang="en-US" sz="1400" dirty="0"/>
              <a:t>tool</a:t>
            </a:r>
          </a:p>
          <a:p>
            <a:pPr>
              <a:defRPr/>
            </a:pPr>
            <a:r>
              <a:rPr lang="en-US" sz="1400" dirty="0"/>
              <a:t> </a:t>
            </a:r>
          </a:p>
          <a:p>
            <a:pPr>
              <a:defRPr/>
            </a:pPr>
            <a:r>
              <a:rPr lang="en-US" sz="1400" b="1" dirty="0"/>
              <a:t>Test #16 – NIC Table 12 Settings –</a:t>
            </a:r>
            <a:r>
              <a:rPr lang="en-US" sz="1400" dirty="0"/>
              <a:t> </a:t>
            </a:r>
            <a:r>
              <a:rPr lang="en-US" sz="1400" dirty="0" smtClean="0"/>
              <a:t>Meter Manufacturer’s local </a:t>
            </a:r>
            <a:r>
              <a:rPr lang="en-US" sz="1400" dirty="0"/>
              <a:t>tool</a:t>
            </a:r>
          </a:p>
          <a:p>
            <a:pPr>
              <a:defRPr/>
            </a:pPr>
            <a:r>
              <a:rPr lang="en-US" sz="1400" dirty="0"/>
              <a:t> </a:t>
            </a:r>
          </a:p>
          <a:p>
            <a:pPr>
              <a:defRPr/>
            </a:pPr>
            <a:r>
              <a:rPr lang="en-US" sz="1400" dirty="0"/>
              <a:t> </a:t>
            </a:r>
            <a:r>
              <a:rPr lang="en-US" sz="1400" b="1" dirty="0" smtClean="0"/>
              <a:t>Test </a:t>
            </a:r>
            <a:r>
              <a:rPr lang="en-US" sz="1400" b="1" dirty="0"/>
              <a:t>#17 – Non-Display Error Check – </a:t>
            </a:r>
            <a:r>
              <a:rPr lang="en-US" sz="1400" dirty="0"/>
              <a:t>Use meter manufacturer’s software to</a:t>
            </a:r>
            <a:r>
              <a:rPr lang="en-US" sz="1400" b="1" dirty="0"/>
              <a:t> </a:t>
            </a:r>
            <a:r>
              <a:rPr lang="en-US" sz="1400" dirty="0"/>
              <a:t>check for non-display errors</a:t>
            </a:r>
            <a:r>
              <a:rPr lang="en-US" sz="1400" b="1" dirty="0"/>
              <a:t> </a:t>
            </a:r>
            <a:endParaRPr lang="en-US" sz="1400" dirty="0"/>
          </a:p>
          <a:p>
            <a:pPr>
              <a:defRPr/>
            </a:pPr>
            <a:r>
              <a:rPr lang="en-US" sz="1400" b="1" dirty="0"/>
              <a:t> </a:t>
            </a:r>
            <a:endParaRPr lang="en-US" sz="1400" dirty="0"/>
          </a:p>
          <a:p>
            <a:pPr>
              <a:defRPr/>
            </a:pPr>
            <a:r>
              <a:rPr lang="en-US" sz="1400" b="1" dirty="0"/>
              <a:t>Test #18 – Master Reset – </a:t>
            </a:r>
            <a:r>
              <a:rPr lang="en-US" sz="1400" dirty="0"/>
              <a:t>Perform master reset on meter to set up meter for time run tests.</a:t>
            </a:r>
          </a:p>
          <a:p>
            <a:pPr>
              <a:defRPr/>
            </a:pPr>
            <a:r>
              <a:rPr lang="en-US" sz="1400" dirty="0"/>
              <a:t> </a:t>
            </a:r>
          </a:p>
          <a:p>
            <a:pPr marL="0" indent="0" eaLnBrk="1" fontAlgn="b" hangingPunct="1">
              <a:buFontTx/>
              <a:buNone/>
              <a:defRPr/>
            </a:pPr>
            <a:endParaRPr lang="en-US" dirty="0"/>
          </a:p>
          <a:p>
            <a:pPr>
              <a:defRPr/>
            </a:pPr>
            <a:endParaRPr lang="en-US" dirty="0"/>
          </a:p>
        </p:txBody>
      </p:sp>
      <p:sp>
        <p:nvSpPr>
          <p:cNvPr id="14339"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Sample Certification and FAT Protocol</a:t>
            </a:r>
            <a:br>
              <a:rPr lang="en-US" altLang="en-US" sz="3000" dirty="0" smtClean="0">
                <a:solidFill>
                  <a:schemeClr val="bg1"/>
                </a:solidFill>
              </a:rPr>
            </a:br>
            <a:r>
              <a:rPr lang="en-US" altLang="en-US" sz="3000" dirty="0" smtClean="0">
                <a:solidFill>
                  <a:schemeClr val="bg1"/>
                </a:solidFill>
              </a:rPr>
              <a:t>(Utility testing cont.)</a:t>
            </a:r>
            <a:br>
              <a:rPr lang="en-US" altLang="en-US" sz="3000" dirty="0" smtClean="0">
                <a:solidFill>
                  <a:schemeClr val="bg1"/>
                </a:solidFill>
              </a:rPr>
            </a:br>
            <a:r>
              <a:rPr lang="en-US" altLang="en-US" sz="3000" dirty="0" smtClean="0">
                <a:solidFill>
                  <a:schemeClr val="bg1"/>
                </a:solidFill>
              </a:rPr>
              <a:t/>
            </a:r>
            <a:br>
              <a:rPr lang="en-US" altLang="en-US" sz="3000" dirty="0" smtClean="0">
                <a:solidFill>
                  <a:schemeClr val="bg1"/>
                </a:solidFill>
              </a:rPr>
            </a:br>
            <a:endParaRPr lang="en-US" altLang="en-US" sz="3000" dirty="0" smtClean="0">
              <a:solidFill>
                <a:schemeClr val="bg1"/>
              </a:solidFill>
            </a:endParaRPr>
          </a:p>
        </p:txBody>
      </p:sp>
      <p:sp>
        <p:nvSpPr>
          <p:cNvPr id="2" name="Slide Number Placeholder 1"/>
          <p:cNvSpPr>
            <a:spLocks noGrp="1"/>
          </p:cNvSpPr>
          <p:nvPr>
            <p:ph type="sldNum" sz="quarter" idx="4"/>
          </p:nvPr>
        </p:nvSpPr>
        <p:spPr/>
        <p:txBody>
          <a:bodyPr/>
          <a:lstStyle/>
          <a:p>
            <a:fld id="{5B3EEBB4-E68E-4F19-AEBB-92C3C1872798}" type="slidenum">
              <a:rPr lang="en-US" smtClean="0"/>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81000" y="1581150"/>
            <a:ext cx="8229600" cy="4525963"/>
          </a:xfrm>
        </p:spPr>
        <p:txBody>
          <a:bodyPr/>
          <a:lstStyle/>
          <a:p>
            <a:r>
              <a:rPr lang="en-US" altLang="en-US" sz="1400" b="1" dirty="0" smtClean="0"/>
              <a:t>Test #19 – KW Demand Test – </a:t>
            </a:r>
            <a:r>
              <a:rPr lang="en-US" altLang="en-US" sz="1400" dirty="0" smtClean="0"/>
              <a:t>Compare the measured KWH register data, Demand displayed and Demand readings to recorded load profile data. Run meters for a full hour (minimum) and verify results Load Profile against known load (Can use demand readings). Compare 15-minute Load Profile data vs.15-minute demand for demand meters. </a:t>
            </a:r>
          </a:p>
          <a:p>
            <a:r>
              <a:rPr lang="en-US" altLang="en-US" sz="1400" dirty="0" smtClean="0"/>
              <a:t> </a:t>
            </a:r>
          </a:p>
          <a:p>
            <a:r>
              <a:rPr lang="en-US" altLang="en-US" sz="1400" b="1" dirty="0" smtClean="0"/>
              <a:t>Test #20 – LP Channels &amp; Configuration Check - </a:t>
            </a:r>
            <a:r>
              <a:rPr lang="en-US" altLang="en-US" sz="1400" dirty="0" smtClean="0"/>
              <a:t>Use meter manufacturer’s software to verify that the meter’s recorder channels are configured correctly.</a:t>
            </a:r>
          </a:p>
          <a:p>
            <a:r>
              <a:rPr lang="en-US" altLang="en-US" sz="1400" dirty="0" smtClean="0"/>
              <a:t> </a:t>
            </a:r>
          </a:p>
          <a:p>
            <a:r>
              <a:rPr lang="en-US" altLang="en-US" sz="1400" b="1" dirty="0" smtClean="0"/>
              <a:t>Test #21 – LP Interval Data Read &amp; Data Verification – </a:t>
            </a:r>
            <a:r>
              <a:rPr lang="en-US" altLang="en-US" sz="1400" dirty="0" smtClean="0"/>
              <a:t>Read &amp;</a:t>
            </a:r>
            <a:r>
              <a:rPr lang="en-US" altLang="en-US" sz="1400" b="1" dirty="0" smtClean="0"/>
              <a:t> </a:t>
            </a:r>
            <a:r>
              <a:rPr lang="en-US" altLang="en-US" sz="1400" dirty="0" smtClean="0"/>
              <a:t>compare LP data stored in the meter’s recorder channels to meter’s displayed values. For meters programmed for KVAR (h) use LP Channel information.</a:t>
            </a:r>
          </a:p>
          <a:p>
            <a:r>
              <a:rPr lang="en-US" altLang="en-US" sz="1400" dirty="0" smtClean="0"/>
              <a:t> </a:t>
            </a:r>
          </a:p>
          <a:p>
            <a:r>
              <a:rPr lang="en-US" altLang="en-US" sz="1400" b="1" dirty="0" smtClean="0"/>
              <a:t>Test #22 – Configuration Changes – </a:t>
            </a:r>
            <a:r>
              <a:rPr lang="en-US" altLang="en-US" sz="1400" dirty="0" smtClean="0"/>
              <a:t>test the meter’s ability to change configuration by modifying register readings and verifying that meter accepts the changes</a:t>
            </a:r>
          </a:p>
          <a:p>
            <a:r>
              <a:rPr lang="en-US" altLang="en-US" sz="1400" dirty="0" smtClean="0"/>
              <a:t> </a:t>
            </a:r>
          </a:p>
          <a:p>
            <a:r>
              <a:rPr lang="en-US" altLang="en-US" sz="1400" b="1" dirty="0" smtClean="0"/>
              <a:t>Test #23 – Capacitor Max Outage Time Check – </a:t>
            </a:r>
            <a:r>
              <a:rPr lang="en-US" altLang="en-US" sz="1400" dirty="0" smtClean="0"/>
              <a:t>examine the meter’s internal tables to ensure the capacitor setting will permit the orderly shutdown of the meter’s electronics during an extended outage.</a:t>
            </a:r>
          </a:p>
          <a:p>
            <a:r>
              <a:rPr lang="en-US" altLang="en-US" sz="1400" dirty="0" smtClean="0"/>
              <a:t> </a:t>
            </a:r>
          </a:p>
          <a:p>
            <a:endParaRPr lang="en-US" altLang="en-US" dirty="0" smtClean="0"/>
          </a:p>
        </p:txBody>
      </p:sp>
      <p:sp>
        <p:nvSpPr>
          <p:cNvPr id="15363"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Sample Certification and FAT Protocol</a:t>
            </a:r>
            <a:br>
              <a:rPr lang="en-US" altLang="en-US" sz="3000" dirty="0" smtClean="0">
                <a:solidFill>
                  <a:schemeClr val="bg1"/>
                </a:solidFill>
              </a:rPr>
            </a:br>
            <a:r>
              <a:rPr lang="en-US" altLang="en-US" sz="3000" dirty="0" smtClean="0">
                <a:solidFill>
                  <a:schemeClr val="bg1"/>
                </a:solidFill>
              </a:rPr>
              <a:t>(Utility testing cont.)</a:t>
            </a:r>
            <a:br>
              <a:rPr lang="en-US" altLang="en-US" sz="3000" dirty="0" smtClean="0">
                <a:solidFill>
                  <a:schemeClr val="bg1"/>
                </a:solidFill>
              </a:rPr>
            </a:br>
            <a:r>
              <a:rPr lang="en-US" altLang="en-US" sz="3000" dirty="0" smtClean="0">
                <a:solidFill>
                  <a:schemeClr val="bg1"/>
                </a:solidFill>
              </a:rPr>
              <a:t/>
            </a:r>
            <a:br>
              <a:rPr lang="en-US" altLang="en-US" sz="3000" dirty="0" smtClean="0">
                <a:solidFill>
                  <a:schemeClr val="bg1"/>
                </a:solidFill>
              </a:rPr>
            </a:br>
            <a:endParaRPr lang="en-US" altLang="en-US" sz="3000" dirty="0" smtClean="0">
              <a:solidFill>
                <a:schemeClr val="bg1"/>
              </a:solidFill>
            </a:endParaRPr>
          </a:p>
        </p:txBody>
      </p:sp>
      <p:sp>
        <p:nvSpPr>
          <p:cNvPr id="2" name="Slide Number Placeholder 1"/>
          <p:cNvSpPr>
            <a:spLocks noGrp="1"/>
          </p:cNvSpPr>
          <p:nvPr>
            <p:ph type="sldNum" sz="quarter" idx="4"/>
          </p:nvPr>
        </p:nvSpPr>
        <p:spPr/>
        <p:txBody>
          <a:bodyPr/>
          <a:lstStyle/>
          <a:p>
            <a:fld id="{5B3EEBB4-E68E-4F19-AEBB-92C3C1872798}" type="slidenum">
              <a:rPr lang="en-US" smtClean="0"/>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81150"/>
            <a:ext cx="8229600" cy="4525963"/>
          </a:xfrm>
        </p:spPr>
        <p:txBody>
          <a:bodyPr/>
          <a:lstStyle/>
          <a:p>
            <a:pPr>
              <a:defRPr/>
            </a:pPr>
            <a:r>
              <a:rPr lang="en-US" sz="1400" b="1" dirty="0" smtClean="0"/>
              <a:t>Test </a:t>
            </a:r>
            <a:r>
              <a:rPr lang="en-US" sz="1400" b="1" dirty="0"/>
              <a:t>#24 – Power Monitoring – </a:t>
            </a:r>
            <a:r>
              <a:rPr lang="en-US" sz="1400" dirty="0"/>
              <a:t>Read the voltage log, Event Log, and Gear Box with the manufacturer software to observe Power Monitoring functions.</a:t>
            </a:r>
          </a:p>
          <a:p>
            <a:pPr>
              <a:defRPr/>
            </a:pPr>
            <a:r>
              <a:rPr lang="en-US" sz="1400" dirty="0"/>
              <a:t> </a:t>
            </a:r>
          </a:p>
          <a:p>
            <a:pPr>
              <a:defRPr/>
            </a:pPr>
            <a:r>
              <a:rPr lang="en-US" sz="1400" b="1" dirty="0"/>
              <a:t>Test #25 –Test Mode Functionality – </a:t>
            </a:r>
            <a:r>
              <a:rPr lang="en-US" sz="1400" dirty="0"/>
              <a:t>The test mode usage will only be recorded and displayed in the test display.  The normal and alternate displays will not measure or display the test loads.</a:t>
            </a:r>
          </a:p>
          <a:p>
            <a:pPr marL="0" indent="0">
              <a:buFontTx/>
              <a:buNone/>
              <a:defRPr/>
            </a:pPr>
            <a:r>
              <a:rPr lang="en-US" sz="1400" dirty="0"/>
              <a:t> </a:t>
            </a:r>
          </a:p>
          <a:p>
            <a:pPr>
              <a:defRPr/>
            </a:pPr>
            <a:endParaRPr lang="en-US" sz="1400" dirty="0"/>
          </a:p>
          <a:p>
            <a:pPr marL="0" indent="0" eaLnBrk="1" fontAlgn="b" hangingPunct="1">
              <a:buFontTx/>
              <a:buNone/>
              <a:defRPr/>
            </a:pPr>
            <a:endParaRPr lang="en-US" dirty="0"/>
          </a:p>
          <a:p>
            <a:pPr>
              <a:defRPr/>
            </a:pPr>
            <a:endParaRPr lang="en-US" dirty="0"/>
          </a:p>
        </p:txBody>
      </p:sp>
      <p:sp>
        <p:nvSpPr>
          <p:cNvPr id="16387"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Sample Certification and FAT Protocol</a:t>
            </a:r>
            <a:br>
              <a:rPr lang="en-US" altLang="en-US" sz="3000" dirty="0" smtClean="0">
                <a:solidFill>
                  <a:schemeClr val="bg1"/>
                </a:solidFill>
              </a:rPr>
            </a:br>
            <a:r>
              <a:rPr lang="en-US" altLang="en-US" sz="3000" dirty="0" smtClean="0">
                <a:solidFill>
                  <a:schemeClr val="bg1"/>
                </a:solidFill>
              </a:rPr>
              <a:t>(Utility testing cont.)</a:t>
            </a:r>
            <a:br>
              <a:rPr lang="en-US" altLang="en-US" sz="3000" dirty="0" smtClean="0">
                <a:solidFill>
                  <a:schemeClr val="bg1"/>
                </a:solidFill>
              </a:rPr>
            </a:br>
            <a:endParaRPr lang="en-US" altLang="en-US" sz="3000" dirty="0" smtClean="0">
              <a:solidFill>
                <a:schemeClr val="bg1"/>
              </a:solidFill>
            </a:endParaRPr>
          </a:p>
        </p:txBody>
      </p:sp>
      <p:pic>
        <p:nvPicPr>
          <p:cNvPr id="16388" name="Picture 6" descr="MP90039046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429000"/>
            <a:ext cx="3581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5B3EEBB4-E68E-4F19-AEBB-92C3C1872798}" type="slidenum">
              <a:rPr lang="en-US" smtClean="0"/>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447800"/>
            <a:ext cx="8229600" cy="4525963"/>
          </a:xfrm>
        </p:spPr>
        <p:txBody>
          <a:bodyPr/>
          <a:lstStyle/>
          <a:p>
            <a:r>
              <a:rPr lang="en-US" altLang="en-US" sz="1400" b="1" dirty="0" smtClean="0"/>
              <a:t>Test Procedure #5 – Faceplate &amp; Barcode</a:t>
            </a:r>
            <a:endParaRPr lang="en-US" altLang="en-US" sz="1400" dirty="0" smtClean="0"/>
          </a:p>
          <a:p>
            <a:r>
              <a:rPr lang="en-US" altLang="en-US" sz="1400" dirty="0" smtClean="0"/>
              <a:t>Examine the meter faceplate compare to artwork on individual Test Sheet &amp; verify:</a:t>
            </a:r>
          </a:p>
          <a:p>
            <a:pPr lvl="1"/>
            <a:r>
              <a:rPr lang="en-US" altLang="en-US" sz="1400" dirty="0" smtClean="0"/>
              <a:t>Barcode format</a:t>
            </a:r>
          </a:p>
          <a:p>
            <a:pPr lvl="1"/>
            <a:r>
              <a:rPr lang="en-US" altLang="en-US" sz="1400" dirty="0" smtClean="0"/>
              <a:t>Form</a:t>
            </a:r>
          </a:p>
          <a:p>
            <a:pPr lvl="1"/>
            <a:r>
              <a:rPr lang="en-US" altLang="en-US" sz="1400" dirty="0" smtClean="0"/>
              <a:t>Class Amps</a:t>
            </a:r>
          </a:p>
          <a:p>
            <a:pPr lvl="1"/>
            <a:r>
              <a:rPr lang="en-US" altLang="en-US" sz="1400" dirty="0" smtClean="0"/>
              <a:t>Voltage</a:t>
            </a:r>
          </a:p>
          <a:p>
            <a:pPr lvl="1"/>
            <a:r>
              <a:rPr lang="en-US" altLang="en-US" sz="1400" dirty="0" smtClean="0"/>
              <a:t>Wire</a:t>
            </a:r>
          </a:p>
          <a:p>
            <a:pPr lvl="1"/>
            <a:r>
              <a:rPr lang="en-US" altLang="en-US" sz="1400" dirty="0" smtClean="0"/>
              <a:t>KH</a:t>
            </a:r>
          </a:p>
          <a:p>
            <a:pPr lvl="1"/>
            <a:r>
              <a:rPr lang="en-US" altLang="en-US" sz="1400" dirty="0" smtClean="0"/>
              <a:t>60 Hz</a:t>
            </a:r>
          </a:p>
          <a:p>
            <a:pPr lvl="1"/>
            <a:r>
              <a:rPr lang="en-US" altLang="en-US" sz="1400" dirty="0" smtClean="0"/>
              <a:t>Meter Type</a:t>
            </a:r>
          </a:p>
          <a:p>
            <a:pPr lvl="1"/>
            <a:r>
              <a:rPr lang="en-US" altLang="en-US" sz="1400" dirty="0" smtClean="0"/>
              <a:t>Test AMPS </a:t>
            </a:r>
          </a:p>
          <a:p>
            <a:pPr lvl="1"/>
            <a:r>
              <a:rPr lang="en-US" altLang="en-US" sz="1400" dirty="0" smtClean="0"/>
              <a:t>Utility Name</a:t>
            </a:r>
          </a:p>
          <a:p>
            <a:pPr lvl="1"/>
            <a:r>
              <a:rPr lang="en-US" altLang="en-US" sz="1400" dirty="0" smtClean="0"/>
              <a:t>Utility logo</a:t>
            </a:r>
          </a:p>
          <a:p>
            <a:r>
              <a:rPr lang="en-US" altLang="en-US" sz="1400" dirty="0" smtClean="0"/>
              <a:t>Mark Test Sheet Pass or Fail and initial</a:t>
            </a:r>
          </a:p>
          <a:p>
            <a:r>
              <a:rPr lang="en-US" altLang="en-US" sz="1400" dirty="0" smtClean="0"/>
              <a:t>For any Failures provide written explanation for test record.</a:t>
            </a:r>
          </a:p>
          <a:p>
            <a:r>
              <a:rPr lang="en-US" altLang="en-US" sz="1400" dirty="0" smtClean="0"/>
              <a:t>Confirm bar code logic as follows:</a:t>
            </a:r>
          </a:p>
          <a:p>
            <a:r>
              <a:rPr lang="en-US" altLang="en-US" sz="1400" dirty="0" smtClean="0"/>
              <a:t>"aaabbbcddddd" (i.e. 02S200F00001)</a:t>
            </a:r>
          </a:p>
          <a:p>
            <a:r>
              <a:rPr lang="en-US" altLang="en-US" sz="1400" dirty="0" smtClean="0"/>
              <a:t> </a:t>
            </a:r>
          </a:p>
        </p:txBody>
      </p:sp>
      <p:sp>
        <p:nvSpPr>
          <p:cNvPr id="17411"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Digging Deeper</a:t>
            </a:r>
            <a:br>
              <a:rPr lang="en-US" altLang="en-US" sz="3000" dirty="0" smtClean="0">
                <a:solidFill>
                  <a:schemeClr val="bg1"/>
                </a:solidFill>
              </a:rPr>
            </a:br>
            <a:endParaRPr lang="en-US" altLang="en-US" sz="3000" dirty="0" smtClean="0">
              <a:solidFill>
                <a:schemeClr val="bg1"/>
              </a:solidFill>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75" y="2362200"/>
            <a:ext cx="226695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5B3EEBB4-E68E-4F19-AEBB-92C3C1872798}" type="slidenum">
              <a:rPr lang="en-US" smtClean="0"/>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a:defRPr/>
            </a:pPr>
            <a:r>
              <a:rPr lang="en-US" sz="1400" dirty="0" smtClean="0"/>
              <a:t>Where:</a:t>
            </a:r>
          </a:p>
          <a:p>
            <a:pPr>
              <a:defRPr/>
            </a:pPr>
            <a:r>
              <a:rPr lang="en-US" sz="1400" dirty="0" smtClean="0"/>
              <a:t> </a:t>
            </a:r>
          </a:p>
          <a:p>
            <a:pPr>
              <a:defRPr/>
            </a:pPr>
            <a:r>
              <a:rPr lang="en-US" sz="1400" dirty="0" smtClean="0"/>
              <a:t>aaa        (reflects the form, i.e. 02S, 04S, 05S, 06S, 09S, 16S, 25N, 25D)</a:t>
            </a:r>
          </a:p>
          <a:p>
            <a:pPr>
              <a:defRPr/>
            </a:pPr>
            <a:r>
              <a:rPr lang="en-US" sz="1400" dirty="0" smtClean="0"/>
              <a:t>bbb       (reflects the meter class, i.e. 20, 200, 320)</a:t>
            </a:r>
          </a:p>
          <a:p>
            <a:pPr>
              <a:defRPr/>
            </a:pPr>
            <a:r>
              <a:rPr lang="en-US" sz="1400" dirty="0" smtClean="0"/>
              <a:t>c             (reflects the meter type, i.e. Focus or S4X)</a:t>
            </a:r>
          </a:p>
          <a:p>
            <a:pPr>
              <a:defRPr/>
            </a:pPr>
            <a:r>
              <a:rPr lang="en-US" sz="1400" dirty="0" smtClean="0"/>
              <a:t>ddddd   (reflects the sequence, as defined below)</a:t>
            </a:r>
          </a:p>
          <a:p>
            <a:pPr>
              <a:defRPr/>
            </a:pPr>
            <a:r>
              <a:rPr lang="en-US" sz="1400" dirty="0" smtClean="0"/>
              <a:t> </a:t>
            </a:r>
          </a:p>
          <a:p>
            <a:pPr>
              <a:defRPr/>
            </a:pPr>
            <a:r>
              <a:rPr lang="en-US" sz="1400" dirty="0" smtClean="0"/>
              <a:t>Sequence A: 00001 to 49999 (For all single phase meters, non-network, i.e. 2S, 4S) Sequence B: 70001 to 79999 (For all network meters, 25N) Sequence C: 80001 to 89999 (For all 3 phase 3 wire meters, 25D, 5S) Sequence D: 90001 to 99999 (For all 3 phase 4 wire meters, 6S, 9S, 16S)</a:t>
            </a:r>
          </a:p>
          <a:p>
            <a:pPr marL="0" indent="0">
              <a:buFontTx/>
              <a:buNone/>
              <a:defRPr/>
            </a:pPr>
            <a:r>
              <a:rPr lang="en-US" sz="1400" dirty="0" smtClean="0"/>
              <a:t> </a:t>
            </a:r>
            <a:endParaRPr lang="en-US" sz="1400" dirty="0"/>
          </a:p>
        </p:txBody>
      </p:sp>
      <p:sp>
        <p:nvSpPr>
          <p:cNvPr id="18435"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Digging Deeper (cont.)</a:t>
            </a:r>
            <a:br>
              <a:rPr lang="en-US" altLang="en-US" sz="3000" dirty="0" smtClean="0">
                <a:solidFill>
                  <a:schemeClr val="bg1"/>
                </a:solidFill>
              </a:rPr>
            </a:br>
            <a:endParaRPr lang="en-US" altLang="en-US" sz="3000" dirty="0" smtClean="0">
              <a:solidFill>
                <a:schemeClr val="bg1"/>
              </a:solidFill>
            </a:endParaRPr>
          </a:p>
        </p:txBody>
      </p:sp>
      <p:sp>
        <p:nvSpPr>
          <p:cNvPr id="2" name="Slide Number Placeholder 1"/>
          <p:cNvSpPr>
            <a:spLocks noGrp="1"/>
          </p:cNvSpPr>
          <p:nvPr>
            <p:ph type="sldNum" sz="quarter" idx="4"/>
          </p:nvPr>
        </p:nvSpPr>
        <p:spPr/>
        <p:txBody>
          <a:bodyPr/>
          <a:lstStyle/>
          <a:p>
            <a:fld id="{5B3EEBB4-E68E-4F19-AEBB-92C3C1872798}" type="slidenum">
              <a:rPr lang="en-US" smtClean="0"/>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marL="0" indent="0">
              <a:buNone/>
              <a:defRPr/>
            </a:pPr>
            <a:r>
              <a:rPr lang="en-US" sz="1400" dirty="0"/>
              <a:t>Example of tests conducted for a Utility by themselves and by an outside lab – some on multiple forms and some on just two forms and some on just 2S;</a:t>
            </a:r>
          </a:p>
          <a:p>
            <a:pPr>
              <a:defRPr/>
            </a:pPr>
            <a:r>
              <a:rPr lang="en-US" sz="1400" dirty="0" smtClean="0"/>
              <a:t>Test #1 - No </a:t>
            </a:r>
            <a:r>
              <a:rPr lang="en-US" sz="1400" dirty="0"/>
              <a:t>Load </a:t>
            </a:r>
            <a:r>
              <a:rPr lang="en-US" sz="1400" dirty="0" smtClean="0"/>
              <a:t>- apply </a:t>
            </a:r>
            <a:r>
              <a:rPr lang="en-US" sz="1400" dirty="0"/>
              <a:t>voltage for specified time with zero load condition and measuring the power consumption or lack there of using a NIST traceable standard.</a:t>
            </a:r>
            <a:endParaRPr lang="en-US" sz="1400" dirty="0" smtClean="0"/>
          </a:p>
          <a:p>
            <a:pPr>
              <a:defRPr/>
            </a:pPr>
            <a:r>
              <a:rPr lang="en-US" sz="1400" dirty="0" smtClean="0"/>
              <a:t>Test #2 - Starting Load </a:t>
            </a:r>
          </a:p>
          <a:p>
            <a:pPr>
              <a:defRPr/>
            </a:pPr>
            <a:r>
              <a:rPr lang="en-US" sz="1400" dirty="0" smtClean="0"/>
              <a:t>Test #3 Load Performance</a:t>
            </a:r>
          </a:p>
          <a:p>
            <a:pPr>
              <a:defRPr/>
            </a:pPr>
            <a:r>
              <a:rPr lang="en-US" sz="1400" dirty="0" smtClean="0"/>
              <a:t>Test #4 Effect of Variation of Power Factor</a:t>
            </a:r>
          </a:p>
          <a:p>
            <a:pPr>
              <a:defRPr/>
            </a:pPr>
            <a:r>
              <a:rPr lang="en-US" sz="1400" dirty="0" smtClean="0"/>
              <a:t>Test #5 Effect of Variation of Voltage</a:t>
            </a:r>
          </a:p>
          <a:p>
            <a:pPr>
              <a:defRPr/>
            </a:pPr>
            <a:r>
              <a:rPr lang="en-US" sz="1400" dirty="0" smtClean="0"/>
              <a:t>Test #6 Effect of Variation of Frequency</a:t>
            </a:r>
          </a:p>
          <a:p>
            <a:pPr>
              <a:defRPr/>
            </a:pPr>
            <a:r>
              <a:rPr lang="en-US" sz="1400" dirty="0" smtClean="0"/>
              <a:t>Test #7 Internal Meter Losses</a:t>
            </a:r>
          </a:p>
          <a:p>
            <a:pPr>
              <a:defRPr/>
            </a:pPr>
            <a:r>
              <a:rPr lang="en-US" sz="1400" dirty="0" smtClean="0"/>
              <a:t>Test #8 Effect of Variation of Frequency</a:t>
            </a:r>
          </a:p>
          <a:p>
            <a:pPr>
              <a:defRPr/>
            </a:pPr>
            <a:r>
              <a:rPr lang="en-US" sz="1400" dirty="0" smtClean="0"/>
              <a:t>Test #9 Temperature Rise</a:t>
            </a:r>
          </a:p>
          <a:p>
            <a:pPr>
              <a:defRPr/>
            </a:pPr>
            <a:r>
              <a:rPr lang="en-US" sz="1400" dirty="0" smtClean="0"/>
              <a:t>Test #10 Effect of Internal Heating</a:t>
            </a:r>
          </a:p>
          <a:p>
            <a:pPr>
              <a:defRPr/>
            </a:pPr>
            <a:r>
              <a:rPr lang="en-US" sz="1400" dirty="0" smtClean="0"/>
              <a:t>Test #11 Stability of Performance</a:t>
            </a:r>
          </a:p>
          <a:p>
            <a:pPr>
              <a:defRPr/>
            </a:pPr>
            <a:r>
              <a:rPr lang="en-US" sz="1400" dirty="0" smtClean="0"/>
              <a:t>Test #12 Independence of Elements (</a:t>
            </a:r>
            <a:r>
              <a:rPr lang="en-US" sz="1400" dirty="0" err="1" smtClean="0"/>
              <a:t>Polyphase</a:t>
            </a:r>
            <a:r>
              <a:rPr lang="en-US" sz="1400" dirty="0" smtClean="0"/>
              <a:t> Only)</a:t>
            </a:r>
          </a:p>
          <a:p>
            <a:pPr>
              <a:defRPr/>
            </a:pPr>
            <a:r>
              <a:rPr lang="en-US" sz="1400" dirty="0" smtClean="0"/>
              <a:t>Test #13 Insulation</a:t>
            </a:r>
          </a:p>
          <a:p>
            <a:pPr>
              <a:defRPr/>
            </a:pPr>
            <a:r>
              <a:rPr lang="en-US" sz="1400" dirty="0" smtClean="0"/>
              <a:t>Test #14 Voltage Interruptions</a:t>
            </a:r>
          </a:p>
          <a:p>
            <a:pPr>
              <a:defRPr/>
            </a:pPr>
            <a:r>
              <a:rPr lang="en-US" sz="1400" dirty="0" smtClean="0"/>
              <a:t>Weather Simulation</a:t>
            </a:r>
          </a:p>
          <a:p>
            <a:pPr>
              <a:defRPr/>
            </a:pPr>
            <a:r>
              <a:rPr lang="en-US" sz="1400" dirty="0" smtClean="0"/>
              <a:t>Salt-spray</a:t>
            </a:r>
          </a:p>
          <a:p>
            <a:pPr>
              <a:defRPr/>
            </a:pPr>
            <a:r>
              <a:rPr lang="en-US" sz="1400" dirty="0" smtClean="0"/>
              <a:t>Rain Tightness</a:t>
            </a:r>
          </a:p>
          <a:p>
            <a:pPr>
              <a:defRPr/>
            </a:pPr>
            <a:endParaRPr lang="en-US" sz="1400" dirty="0" smtClean="0"/>
          </a:p>
          <a:p>
            <a:pPr marL="0" indent="0">
              <a:buNone/>
              <a:defRPr/>
            </a:pPr>
            <a:endParaRPr lang="en-US" sz="1400" dirty="0" smtClean="0"/>
          </a:p>
          <a:p>
            <a:pPr>
              <a:defRPr/>
            </a:pPr>
            <a:r>
              <a:rPr lang="en-US" sz="1400" dirty="0" smtClean="0"/>
              <a:t> </a:t>
            </a:r>
          </a:p>
        </p:txBody>
      </p:sp>
      <p:sp>
        <p:nvSpPr>
          <p:cNvPr id="18435"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Using third party labs</a:t>
            </a:r>
            <a:br>
              <a:rPr lang="en-US" altLang="en-US" sz="3000" dirty="0" smtClean="0">
                <a:solidFill>
                  <a:schemeClr val="bg1"/>
                </a:solidFill>
              </a:rPr>
            </a:br>
            <a:endParaRPr lang="en-US" altLang="en-US" sz="3000" dirty="0" smtClean="0">
              <a:solidFill>
                <a:schemeClr val="bg1"/>
              </a:solidFill>
            </a:endParaRPr>
          </a:p>
        </p:txBody>
      </p:sp>
      <p:sp>
        <p:nvSpPr>
          <p:cNvPr id="2" name="Slide Number Placeholder 1"/>
          <p:cNvSpPr>
            <a:spLocks noGrp="1"/>
          </p:cNvSpPr>
          <p:nvPr>
            <p:ph type="sldNum" sz="quarter" idx="4"/>
          </p:nvPr>
        </p:nvSpPr>
        <p:spPr/>
        <p:txBody>
          <a:bodyPr/>
          <a:lstStyle/>
          <a:p>
            <a:fld id="{5B3EEBB4-E68E-4F19-AEBB-92C3C1872798}" type="slidenum">
              <a:rPr lang="en-US" smtClean="0"/>
              <a:t>18</a:t>
            </a:fld>
            <a:endParaRPr lang="en-US" dirty="0"/>
          </a:p>
        </p:txBody>
      </p:sp>
    </p:spTree>
    <p:extLst>
      <p:ext uri="{BB962C8B-B14F-4D97-AF65-F5344CB8AC3E}">
        <p14:creationId xmlns:p14="http://schemas.microsoft.com/office/powerpoint/2010/main" val="511049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a:defRPr/>
            </a:pPr>
            <a:r>
              <a:rPr lang="en-US" sz="1400" dirty="0" smtClean="0"/>
              <a:t>Test #15 Effect </a:t>
            </a:r>
            <a:r>
              <a:rPr lang="en-US" sz="1400" dirty="0"/>
              <a:t>of Variation of Ambient Temperature</a:t>
            </a:r>
          </a:p>
          <a:p>
            <a:pPr>
              <a:defRPr/>
            </a:pPr>
            <a:r>
              <a:rPr lang="en-US" sz="1400" dirty="0" smtClean="0"/>
              <a:t>Test #16 Effect </a:t>
            </a:r>
            <a:r>
              <a:rPr lang="en-US" sz="1400" dirty="0"/>
              <a:t>of Storage Temperature</a:t>
            </a:r>
          </a:p>
          <a:p>
            <a:pPr>
              <a:defRPr/>
            </a:pPr>
            <a:r>
              <a:rPr lang="en-US" sz="1400" dirty="0" smtClean="0"/>
              <a:t>Test #17 Effect </a:t>
            </a:r>
            <a:r>
              <a:rPr lang="en-US" sz="1400" dirty="0"/>
              <a:t>of Operating Temperature</a:t>
            </a:r>
          </a:p>
          <a:p>
            <a:pPr>
              <a:defRPr/>
            </a:pPr>
            <a:r>
              <a:rPr lang="en-US" sz="1400" dirty="0" smtClean="0"/>
              <a:t>Test #18 Effect </a:t>
            </a:r>
            <a:r>
              <a:rPr lang="en-US" sz="1400" dirty="0"/>
              <a:t>of Relative Humidity</a:t>
            </a:r>
          </a:p>
          <a:p>
            <a:pPr>
              <a:defRPr/>
            </a:pPr>
            <a:r>
              <a:rPr lang="en-US" sz="1400" dirty="0" smtClean="0"/>
              <a:t>Test #19 Mechanical </a:t>
            </a:r>
            <a:r>
              <a:rPr lang="en-US" sz="1400" dirty="0"/>
              <a:t>Shock</a:t>
            </a:r>
          </a:p>
          <a:p>
            <a:pPr>
              <a:defRPr/>
            </a:pPr>
            <a:r>
              <a:rPr lang="en-US" sz="1400" dirty="0" smtClean="0"/>
              <a:t>Test #20 Transportation </a:t>
            </a:r>
            <a:r>
              <a:rPr lang="en-US" sz="1400" dirty="0"/>
              <a:t>Drop</a:t>
            </a:r>
          </a:p>
          <a:p>
            <a:pPr>
              <a:defRPr/>
            </a:pPr>
            <a:r>
              <a:rPr lang="en-US" sz="1400" dirty="0" smtClean="0"/>
              <a:t>Test #21 Mechanical </a:t>
            </a:r>
            <a:r>
              <a:rPr lang="en-US" sz="1400" dirty="0"/>
              <a:t>Vibration</a:t>
            </a:r>
          </a:p>
          <a:p>
            <a:pPr>
              <a:defRPr/>
            </a:pPr>
            <a:r>
              <a:rPr lang="en-US" sz="1400" dirty="0" smtClean="0"/>
              <a:t>Test #22 Transportation </a:t>
            </a:r>
            <a:r>
              <a:rPr lang="en-US" sz="1400" dirty="0"/>
              <a:t>Vibration</a:t>
            </a:r>
          </a:p>
          <a:p>
            <a:pPr>
              <a:defRPr/>
            </a:pPr>
            <a:r>
              <a:rPr lang="en-US" sz="1400" dirty="0" smtClean="0"/>
              <a:t>Test #23 Weather Simulation</a:t>
            </a:r>
          </a:p>
          <a:p>
            <a:pPr>
              <a:defRPr/>
            </a:pPr>
            <a:r>
              <a:rPr lang="en-US" sz="1400" dirty="0" smtClean="0"/>
              <a:t>Test #24 Salt-spray</a:t>
            </a:r>
          </a:p>
          <a:p>
            <a:pPr>
              <a:defRPr/>
            </a:pPr>
            <a:r>
              <a:rPr lang="en-US" sz="1400" dirty="0" smtClean="0"/>
              <a:t>Test #25 Rain Tightness</a:t>
            </a:r>
          </a:p>
          <a:p>
            <a:pPr>
              <a:defRPr/>
            </a:pPr>
            <a:r>
              <a:rPr lang="en-US" sz="1400" dirty="0" smtClean="0"/>
              <a:t>Test #26 Disconnect and reconnect (back voltage testing)</a:t>
            </a:r>
          </a:p>
          <a:p>
            <a:pPr>
              <a:defRPr/>
            </a:pPr>
            <a:r>
              <a:rPr lang="en-US" sz="1400" dirty="0" smtClean="0"/>
              <a:t>Test #27 Accuracy under distorted wave forms</a:t>
            </a:r>
          </a:p>
          <a:p>
            <a:pPr>
              <a:defRPr/>
            </a:pPr>
            <a:r>
              <a:rPr lang="en-US" sz="1400" dirty="0" smtClean="0"/>
              <a:t>Additional Testing: Utility specific concerns</a:t>
            </a:r>
          </a:p>
        </p:txBody>
      </p:sp>
      <p:sp>
        <p:nvSpPr>
          <p:cNvPr id="18435"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Using internal and third party labs (</a:t>
            </a:r>
            <a:r>
              <a:rPr lang="en-US" altLang="en-US" sz="3000" dirty="0" err="1" smtClean="0">
                <a:solidFill>
                  <a:schemeClr val="bg1"/>
                </a:solidFill>
              </a:rPr>
              <a:t>cont</a:t>
            </a:r>
            <a:r>
              <a:rPr lang="en-US" altLang="en-US" sz="3000" dirty="0" smtClean="0">
                <a:solidFill>
                  <a:schemeClr val="bg1"/>
                </a:solidFill>
              </a:rPr>
              <a:t>)</a:t>
            </a:r>
            <a:br>
              <a:rPr lang="en-US" altLang="en-US" sz="3000" dirty="0" smtClean="0">
                <a:solidFill>
                  <a:schemeClr val="bg1"/>
                </a:solidFill>
              </a:rPr>
            </a:br>
            <a:endParaRPr lang="en-US" altLang="en-US" sz="3000" dirty="0" smtClean="0">
              <a:solidFill>
                <a:schemeClr val="bg1"/>
              </a:solidFill>
            </a:endParaRPr>
          </a:p>
        </p:txBody>
      </p:sp>
      <p:sp>
        <p:nvSpPr>
          <p:cNvPr id="2" name="Slide Number Placeholder 1"/>
          <p:cNvSpPr>
            <a:spLocks noGrp="1"/>
          </p:cNvSpPr>
          <p:nvPr>
            <p:ph type="sldNum" sz="quarter" idx="4"/>
          </p:nvPr>
        </p:nvSpPr>
        <p:spPr/>
        <p:txBody>
          <a:bodyPr/>
          <a:lstStyle/>
          <a:p>
            <a:fld id="{5B3EEBB4-E68E-4F19-AEBB-92C3C1872798}" type="slidenum">
              <a:rPr lang="en-US" smtClean="0"/>
              <a:t>19</a:t>
            </a:fld>
            <a:endParaRPr lang="en-US" dirty="0"/>
          </a:p>
        </p:txBody>
      </p:sp>
    </p:spTree>
    <p:extLst>
      <p:ext uri="{BB962C8B-B14F-4D97-AF65-F5344CB8AC3E}">
        <p14:creationId xmlns:p14="http://schemas.microsoft.com/office/powerpoint/2010/main" val="3138667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33400"/>
            <a:ext cx="82296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en-US" altLang="en-US" sz="3200" b="1" dirty="0" smtClean="0">
                <a:solidFill>
                  <a:schemeClr val="bg1"/>
                </a:solidFill>
              </a:rPr>
              <a:t>Session Objectives</a:t>
            </a:r>
          </a:p>
        </p:txBody>
      </p:sp>
      <p:sp>
        <p:nvSpPr>
          <p:cNvPr id="3075" name="Rectangle 3"/>
          <p:cNvSpPr>
            <a:spLocks noGrp="1" noChangeArrowheads="1"/>
          </p:cNvSpPr>
          <p:nvPr>
            <p:ph type="body" idx="1"/>
          </p:nvPr>
        </p:nvSpPr>
        <p:spPr>
          <a:xfrm>
            <a:off x="457200" y="1646238"/>
            <a:ext cx="8229600" cy="45259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2400" dirty="0" smtClean="0"/>
          </a:p>
          <a:p>
            <a:pPr eaLnBrk="1" hangingPunct="1"/>
            <a:r>
              <a:rPr lang="en-US" altLang="en-US" sz="2400" dirty="0" smtClean="0"/>
              <a:t>Initial Certification testing and First Article Testing</a:t>
            </a:r>
          </a:p>
          <a:p>
            <a:pPr eaLnBrk="1" hangingPunct="1"/>
            <a:r>
              <a:rPr lang="en-US" altLang="en-US" sz="2400" dirty="0" smtClean="0"/>
              <a:t>Developing functional testing from initial Certification protocols</a:t>
            </a:r>
          </a:p>
          <a:p>
            <a:pPr eaLnBrk="1" hangingPunct="1"/>
            <a:r>
              <a:rPr lang="en-US" altLang="en-US" sz="2400" dirty="0" smtClean="0"/>
              <a:t>The need for continued Certification Testing on a regular basis</a:t>
            </a:r>
          </a:p>
          <a:p>
            <a:pPr eaLnBrk="1" hangingPunct="1"/>
            <a:r>
              <a:rPr lang="en-US" altLang="en-US" sz="2400" dirty="0" smtClean="0"/>
              <a:t>Protocols and frequency for certification testing during and after deployment</a:t>
            </a:r>
          </a:p>
          <a:p>
            <a:pPr eaLnBrk="1" hangingPunct="1"/>
            <a:endParaRPr lang="en-US" altLang="en-US" sz="2400" dirty="0" smtClean="0"/>
          </a:p>
        </p:txBody>
      </p:sp>
      <p:sp>
        <p:nvSpPr>
          <p:cNvPr id="5" name="Rectangle 2"/>
          <p:cNvSpPr txBox="1">
            <a:spLocks noChangeArrowheads="1"/>
          </p:cNvSpPr>
          <p:nvPr/>
        </p:nvSpPr>
        <p:spPr bwMode="auto">
          <a:xfrm>
            <a:off x="609600" y="685800"/>
            <a:ext cx="8229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200" b="1" kern="0" dirty="0" smtClean="0">
                <a:solidFill>
                  <a:schemeClr val="bg1"/>
                </a:solidFill>
              </a:rPr>
              <a:t>Session Objectives</a:t>
            </a:r>
          </a:p>
        </p:txBody>
      </p:sp>
      <p:sp>
        <p:nvSpPr>
          <p:cNvPr id="7" name="Rectangle 2"/>
          <p:cNvSpPr txBox="1">
            <a:spLocks noChangeArrowheads="1"/>
          </p:cNvSpPr>
          <p:nvPr/>
        </p:nvSpPr>
        <p:spPr bwMode="auto">
          <a:xfrm>
            <a:off x="457200" y="274638"/>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Session Objectives</a:t>
            </a:r>
          </a:p>
          <a:p>
            <a:pPr eaLnBrk="1" hangingPunct="1">
              <a:defRPr/>
            </a:pPr>
            <a:r>
              <a:rPr lang="en-US" altLang="en-US" sz="3000" kern="0" dirty="0" smtClean="0">
                <a:solidFill>
                  <a:schemeClr val="bg1"/>
                </a:solidFill>
              </a:rPr>
              <a:t>Managing change and minimizing risk</a:t>
            </a:r>
          </a:p>
        </p:txBody>
      </p:sp>
      <p:sp>
        <p:nvSpPr>
          <p:cNvPr id="2" name="Slide Number Placeholder 1"/>
          <p:cNvSpPr>
            <a:spLocks noGrp="1"/>
          </p:cNvSpPr>
          <p:nvPr>
            <p:ph type="sldNum" sz="quarter" idx="4"/>
          </p:nvPr>
        </p:nvSpPr>
        <p:spPr/>
        <p:txBody>
          <a:bodyPr/>
          <a:lstStyle/>
          <a:p>
            <a:fld id="{5B3EEBB4-E68E-4F19-AEBB-92C3C1872798}" type="slidenum">
              <a:rPr lang="en-US" smtClean="0"/>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en-US" altLang="en-US" sz="3200" b="1" dirty="0" smtClean="0">
                <a:solidFill>
                  <a:schemeClr val="bg1"/>
                </a:solidFill>
              </a:rPr>
              <a:t>Session Objectives</a:t>
            </a:r>
          </a:p>
        </p:txBody>
      </p:sp>
      <p:sp>
        <p:nvSpPr>
          <p:cNvPr id="19459" name="Rectangle 3"/>
          <p:cNvSpPr>
            <a:spLocks noGrp="1" noChangeArrowheads="1"/>
          </p:cNvSpPr>
          <p:nvPr>
            <p:ph type="body" idx="1"/>
          </p:nvPr>
        </p:nvSpPr>
        <p:spPr>
          <a:xfrm>
            <a:off x="457200" y="1646238"/>
            <a:ext cx="8229600" cy="45259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2400" dirty="0" smtClean="0"/>
          </a:p>
          <a:p>
            <a:pPr eaLnBrk="1" hangingPunct="1"/>
            <a:r>
              <a:rPr lang="en-US" altLang="en-US" sz="2400" dirty="0" smtClean="0"/>
              <a:t>Initial Certification testing and First Article Testing</a:t>
            </a:r>
          </a:p>
          <a:p>
            <a:pPr eaLnBrk="1" hangingPunct="1"/>
            <a:r>
              <a:rPr lang="en-US" altLang="en-US" sz="2400" dirty="0" smtClean="0"/>
              <a:t>Developing functional testing from initial Certification protocols</a:t>
            </a:r>
          </a:p>
          <a:p>
            <a:pPr eaLnBrk="1" hangingPunct="1"/>
            <a:r>
              <a:rPr lang="en-US" altLang="en-US" sz="2400" dirty="0" smtClean="0"/>
              <a:t>The need for continued Certification Testing on a regular basis</a:t>
            </a:r>
          </a:p>
          <a:p>
            <a:pPr eaLnBrk="1" hangingPunct="1"/>
            <a:r>
              <a:rPr lang="en-US" altLang="en-US" sz="2400" dirty="0" smtClean="0"/>
              <a:t>Protocols and frequency for certification testing during and after deployment</a:t>
            </a:r>
          </a:p>
          <a:p>
            <a:pPr eaLnBrk="1" hangingPunct="1"/>
            <a:endParaRPr lang="en-US" altLang="en-US" sz="2400" dirty="0" smtClean="0"/>
          </a:p>
        </p:txBody>
      </p:sp>
      <p:sp>
        <p:nvSpPr>
          <p:cNvPr id="5" name="Rectangle 2"/>
          <p:cNvSpPr txBox="1">
            <a:spLocks noChangeArrowheads="1"/>
          </p:cNvSpPr>
          <p:nvPr/>
        </p:nvSpPr>
        <p:spPr bwMode="auto">
          <a:xfrm>
            <a:off x="609600" y="685800"/>
            <a:ext cx="8229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200" b="1" kern="0" dirty="0" smtClean="0">
                <a:solidFill>
                  <a:schemeClr val="bg1"/>
                </a:solidFill>
              </a:rPr>
              <a:t>Session Objectives</a:t>
            </a:r>
          </a:p>
        </p:txBody>
      </p:sp>
      <p:sp>
        <p:nvSpPr>
          <p:cNvPr id="7" name="Rectangle 2"/>
          <p:cNvSpPr txBox="1">
            <a:spLocks noChangeArrowheads="1"/>
          </p:cNvSpPr>
          <p:nvPr/>
        </p:nvSpPr>
        <p:spPr bwMode="auto">
          <a:xfrm>
            <a:off x="457200" y="274638"/>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smtClean="0">
                <a:solidFill>
                  <a:schemeClr val="bg1"/>
                </a:solidFill>
              </a:rPr>
              <a:t>Summary</a:t>
            </a:r>
          </a:p>
          <a:p>
            <a:pPr eaLnBrk="1" hangingPunct="1">
              <a:defRPr/>
            </a:pPr>
            <a:r>
              <a:rPr lang="en-US" altLang="en-US" sz="2800" kern="0" dirty="0" smtClean="0">
                <a:solidFill>
                  <a:schemeClr val="bg1"/>
                </a:solidFill>
              </a:rPr>
              <a:t>Managing change and minimizing risk</a:t>
            </a:r>
          </a:p>
        </p:txBody>
      </p:sp>
      <p:sp>
        <p:nvSpPr>
          <p:cNvPr id="2" name="Slide Number Placeholder 1"/>
          <p:cNvSpPr>
            <a:spLocks noGrp="1"/>
          </p:cNvSpPr>
          <p:nvPr>
            <p:ph type="sldNum" sz="quarter" idx="4"/>
          </p:nvPr>
        </p:nvSpPr>
        <p:spPr/>
        <p:txBody>
          <a:bodyPr/>
          <a:lstStyle/>
          <a:p>
            <a:fld id="{5B3EEBB4-E68E-4F19-AEBB-92C3C1872798}" type="slidenum">
              <a:rPr lang="en-US" smtClean="0"/>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Questions and Discussion</a:t>
            </a:r>
            <a:r>
              <a:rPr lang="en-US" altLang="en-US" sz="4000" dirty="0" smtClean="0">
                <a:solidFill>
                  <a:schemeClr val="bg1"/>
                </a:solidFill>
              </a:rPr>
              <a:t>  </a:t>
            </a:r>
          </a:p>
        </p:txBody>
      </p:sp>
      <p:sp>
        <p:nvSpPr>
          <p:cNvPr id="20483" name="Rectangle 5"/>
          <p:cNvSpPr>
            <a:spLocks noGrp="1" noChangeArrowheads="1"/>
          </p:cNvSpPr>
          <p:nvPr>
            <p:ph type="body" idx="1"/>
          </p:nvPr>
        </p:nvSpPr>
        <p:spPr>
          <a:xfrm>
            <a:off x="457200" y="1676400"/>
            <a:ext cx="8229600" cy="4297363"/>
          </a:xfrm>
          <a:noFill/>
        </p:spPr>
        <p:txBody>
          <a:bodyPr/>
          <a:lstStyle/>
          <a:p>
            <a:pPr algn="ctr" eaLnBrk="1" hangingPunct="1">
              <a:buFontTx/>
              <a:buNone/>
            </a:pPr>
            <a:r>
              <a:rPr lang="en-US" altLang="en-US" b="1" dirty="0" smtClean="0"/>
              <a:t>Tom Lawton</a:t>
            </a:r>
          </a:p>
          <a:p>
            <a:pPr algn="ctr" eaLnBrk="1" hangingPunct="1">
              <a:buFontTx/>
              <a:buNone/>
            </a:pPr>
            <a:r>
              <a:rPr lang="en-US" altLang="en-US" sz="2500" b="1" dirty="0" smtClean="0">
                <a:solidFill>
                  <a:srgbClr val="FF0000"/>
                </a:solidFill>
              </a:rPr>
              <a:t>TESCO – The Eastern Specialty Company </a:t>
            </a:r>
          </a:p>
          <a:p>
            <a:pPr algn="ctr" eaLnBrk="1" hangingPunct="1">
              <a:buFontTx/>
              <a:buNone/>
            </a:pPr>
            <a:r>
              <a:rPr lang="en-US" altLang="en-US" sz="2500" dirty="0" smtClean="0"/>
              <a:t>Bristol, PA</a:t>
            </a:r>
          </a:p>
          <a:p>
            <a:pPr algn="ctr" eaLnBrk="1" hangingPunct="1">
              <a:buFontTx/>
              <a:buNone/>
            </a:pPr>
            <a:r>
              <a:rPr lang="en-US" altLang="en-US" sz="2500" dirty="0" smtClean="0"/>
              <a:t>Tom.Lawton@tescometering.com</a:t>
            </a:r>
          </a:p>
          <a:p>
            <a:pPr algn="ctr" eaLnBrk="1" hangingPunct="1">
              <a:buFontTx/>
              <a:buNone/>
            </a:pPr>
            <a:r>
              <a:rPr lang="en-US" altLang="en-US" sz="2500" dirty="0" smtClean="0"/>
              <a:t>Cell: 215-688-0298</a:t>
            </a:r>
          </a:p>
          <a:p>
            <a:pPr algn="ctr" eaLnBrk="1" hangingPunct="1">
              <a:buFontTx/>
              <a:buNone/>
            </a:pPr>
            <a:endParaRPr lang="en-US" altLang="en-US" dirty="0" smtClean="0"/>
          </a:p>
          <a:p>
            <a:pPr algn="ctr" eaLnBrk="1" hangingPunct="1">
              <a:buFontTx/>
              <a:buNone/>
            </a:pPr>
            <a:r>
              <a:rPr lang="en-US" altLang="en-US" sz="2200" dirty="0" smtClean="0"/>
              <a:t>This presentation can also be found under Meter Conferences and Schools on the TESCO web site: </a:t>
            </a:r>
            <a:r>
              <a:rPr lang="en-US" altLang="en-US" sz="2200" dirty="0" smtClean="0">
                <a:solidFill>
                  <a:srgbClr val="CC3300"/>
                </a:solidFill>
                <a:hlinkClick r:id="rId3"/>
              </a:rPr>
              <a:t>www.tescometering.com</a:t>
            </a:r>
            <a:endParaRPr lang="en-US" altLang="en-US" sz="2200" dirty="0" smtClean="0">
              <a:solidFill>
                <a:srgbClr val="CC3300"/>
              </a:solidFill>
            </a:endParaRPr>
          </a:p>
          <a:p>
            <a:pPr algn="ctr" eaLnBrk="1" hangingPunct="1">
              <a:buFontTx/>
              <a:buNone/>
            </a:pPr>
            <a:endParaRPr lang="en-US" altLang="en-US" sz="2200" dirty="0" smtClean="0">
              <a:solidFill>
                <a:srgbClr val="CC3300"/>
              </a:solidFill>
            </a:endParaRPr>
          </a:p>
        </p:txBody>
      </p:sp>
      <p:pic>
        <p:nvPicPr>
          <p:cNvPr id="20484"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5B3EEBB4-E68E-4F19-AEBB-92C3C1872798}" type="slidenum">
              <a:rPr lang="en-US" smtClean="0"/>
              <a:t>21</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11175"/>
            <a:ext cx="8229600" cy="555625"/>
          </a:xfrm>
        </p:spPr>
        <p:txBody>
          <a:bodyPr anchor="t"/>
          <a:lstStyle/>
          <a:p>
            <a:pPr eaLnBrk="1" hangingPunct="1"/>
            <a:r>
              <a:rPr lang="en-US" altLang="en-US" sz="3200" b="1" dirty="0" smtClean="0">
                <a:solidFill>
                  <a:schemeClr val="bg1"/>
                </a:solidFill>
              </a:rPr>
              <a:t>Types of Meter Testing</a:t>
            </a:r>
            <a:r>
              <a:rPr lang="en-US" altLang="en-US" sz="4000" dirty="0" smtClean="0"/>
              <a:t/>
            </a:r>
            <a:br>
              <a:rPr lang="en-US" altLang="en-US" sz="4000" dirty="0" smtClean="0"/>
            </a:br>
            <a:r>
              <a:rPr lang="en-US" altLang="en-US" sz="4000" dirty="0" smtClean="0"/>
              <a:t/>
            </a:r>
            <a:br>
              <a:rPr lang="en-US" altLang="en-US" sz="4000" dirty="0" smtClean="0"/>
            </a:br>
            <a:r>
              <a:rPr lang="en-US" altLang="en-US" sz="4000" dirty="0" smtClean="0"/>
              <a:t/>
            </a:r>
            <a:br>
              <a:rPr lang="en-US" altLang="en-US" sz="4000" dirty="0" smtClean="0"/>
            </a:br>
            <a:endParaRPr lang="en-US" altLang="en-US" sz="2800" b="1" i="1" dirty="0" smtClean="0">
              <a:solidFill>
                <a:srgbClr val="FF0000"/>
              </a:solidFill>
            </a:endParaRPr>
          </a:p>
        </p:txBody>
      </p:sp>
      <p:sp>
        <p:nvSpPr>
          <p:cNvPr id="4099" name="Rectangle 3"/>
          <p:cNvSpPr>
            <a:spLocks noGrp="1" noChangeArrowheads="1"/>
          </p:cNvSpPr>
          <p:nvPr>
            <p:ph type="body" idx="1"/>
          </p:nvPr>
        </p:nvSpPr>
        <p:spPr>
          <a:xfrm>
            <a:off x="381000" y="1524000"/>
            <a:ext cx="8229600" cy="4525963"/>
          </a:xfrm>
        </p:spPr>
        <p:txBody>
          <a:bodyPr/>
          <a:lstStyle/>
          <a:p>
            <a:pPr eaLnBrk="1" hangingPunct="1">
              <a:defRPr/>
            </a:pPr>
            <a:r>
              <a:rPr lang="en-US" altLang="en-US" sz="2200" dirty="0" smtClean="0"/>
              <a:t>New meters have many tests specified in ANSI C12.1 and C12.20, typically performed by the meter vendors.</a:t>
            </a:r>
          </a:p>
          <a:p>
            <a:pPr eaLnBrk="1" hangingPunct="1">
              <a:defRPr/>
            </a:pPr>
            <a:r>
              <a:rPr lang="en-US" altLang="en-US" sz="2200" dirty="0" smtClean="0"/>
              <a:t>These tests only involve what has been traditionally considered “the meter” </a:t>
            </a:r>
          </a:p>
          <a:p>
            <a:pPr eaLnBrk="1" hangingPunct="1">
              <a:defRPr/>
            </a:pPr>
            <a:r>
              <a:rPr lang="en-US" altLang="en-US" sz="2200" dirty="0" smtClean="0"/>
              <a:t>With AMI meters all meter functionality must be considered and tested, even where no standard test exists</a:t>
            </a:r>
          </a:p>
          <a:p>
            <a:pPr eaLnBrk="1" hangingPunct="1">
              <a:defRPr/>
            </a:pPr>
            <a:r>
              <a:rPr lang="en-US" altLang="en-US" sz="2200" dirty="0"/>
              <a:t>Each Utility must develop their own Certification Test protocol</a:t>
            </a:r>
          </a:p>
          <a:p>
            <a:pPr lvl="1" eaLnBrk="1" hangingPunct="1">
              <a:defRPr/>
            </a:pPr>
            <a:r>
              <a:rPr lang="en-US" altLang="en-US" sz="2200" dirty="0">
                <a:ea typeface="+mn-ea"/>
                <a:cs typeface="+mn-cs"/>
              </a:rPr>
              <a:t>The First Article Test can be a subset of this Certification Test or repeat everything in the Certification Test.  </a:t>
            </a:r>
          </a:p>
        </p:txBody>
      </p:sp>
      <p:pic>
        <p:nvPicPr>
          <p:cNvPr id="4100" name="Picture 8" descr="MP90043167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438" y="4953000"/>
            <a:ext cx="2667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457200" y="274638"/>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Meter Certification</a:t>
            </a:r>
          </a:p>
        </p:txBody>
      </p:sp>
      <p:sp>
        <p:nvSpPr>
          <p:cNvPr id="2" name="Slide Number Placeholder 1"/>
          <p:cNvSpPr>
            <a:spLocks noGrp="1"/>
          </p:cNvSpPr>
          <p:nvPr>
            <p:ph type="sldNum" sz="quarter" idx="4"/>
          </p:nvPr>
        </p:nvSpPr>
        <p:spPr/>
        <p:txBody>
          <a:bodyPr/>
          <a:lstStyle/>
          <a:p>
            <a:fld id="{5B3EEBB4-E68E-4F19-AEBB-92C3C1872798}" type="slidenum">
              <a:rPr lang="en-US" smtClean="0"/>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3400"/>
            <a:ext cx="8229600" cy="609600"/>
          </a:xfrm>
        </p:spPr>
        <p:txBody>
          <a:bodyPr anchor="t"/>
          <a:lstStyle/>
          <a:p>
            <a:pPr eaLnBrk="1" hangingPunct="1"/>
            <a:r>
              <a:rPr lang="en-US" altLang="en-US" sz="3200" b="1" dirty="0" smtClean="0">
                <a:solidFill>
                  <a:schemeClr val="bg1"/>
                </a:solidFill>
              </a:rPr>
              <a:t>Impact of AMI Devices</a:t>
            </a:r>
            <a:r>
              <a:rPr lang="en-US" altLang="en-US" sz="4000" dirty="0" smtClean="0">
                <a:solidFill>
                  <a:schemeClr val="bg1"/>
                </a:solidFill>
              </a:rPr>
              <a:t/>
            </a:r>
            <a:br>
              <a:rPr lang="en-US" altLang="en-US" sz="4000" dirty="0" smtClean="0">
                <a:solidFill>
                  <a:schemeClr val="bg1"/>
                </a:solidFill>
              </a:rPr>
            </a:br>
            <a:r>
              <a:rPr lang="en-US" altLang="en-US" sz="4000" dirty="0" smtClean="0">
                <a:solidFill>
                  <a:schemeClr val="bg1"/>
                </a:solidFill>
              </a:rPr>
              <a:t/>
            </a:r>
            <a:br>
              <a:rPr lang="en-US" altLang="en-US" sz="4000" dirty="0" smtClean="0">
                <a:solidFill>
                  <a:schemeClr val="bg1"/>
                </a:solidFill>
              </a:rPr>
            </a:br>
            <a:r>
              <a:rPr lang="en-US" altLang="en-US" sz="4000" dirty="0" smtClean="0"/>
              <a:t/>
            </a:r>
            <a:br>
              <a:rPr lang="en-US" altLang="en-US" sz="4000" dirty="0" smtClean="0"/>
            </a:br>
            <a:endParaRPr lang="en-US" altLang="en-US" sz="2800" b="1" i="1" dirty="0" smtClean="0">
              <a:solidFill>
                <a:srgbClr val="FF0000"/>
              </a:solidFill>
            </a:endParaRPr>
          </a:p>
        </p:txBody>
      </p:sp>
      <p:sp>
        <p:nvSpPr>
          <p:cNvPr id="5123" name="Rectangle 3"/>
          <p:cNvSpPr>
            <a:spLocks noGrp="1" noChangeArrowheads="1"/>
          </p:cNvSpPr>
          <p:nvPr>
            <p:ph type="body" idx="1"/>
          </p:nvPr>
        </p:nvSpPr>
        <p:spPr>
          <a:xfrm>
            <a:off x="508000" y="1519238"/>
            <a:ext cx="8229600" cy="4525962"/>
          </a:xfrm>
          <a:ln>
            <a:solidFill>
              <a:schemeClr val="accent1"/>
            </a:solidFill>
            <a:miter lim="800000"/>
            <a:headEnd/>
            <a:tailEnd/>
          </a:ln>
        </p:spPr>
        <p:txBody>
          <a:bodyPr/>
          <a:lstStyle/>
          <a:p>
            <a:pPr eaLnBrk="1" hangingPunct="1"/>
            <a:r>
              <a:rPr lang="en-US" altLang="en-US" sz="2800" dirty="0" smtClean="0"/>
              <a:t>Certification Testing can cover a wide variety of sins.  Initially the meter vendor selected provides a 2S meter or another relatively common meter and an entire battery of tests is performed to “Certify” this meter for this application.  </a:t>
            </a:r>
          </a:p>
          <a:p>
            <a:pPr eaLnBrk="1" hangingPunct="1"/>
            <a:r>
              <a:rPr lang="en-US" altLang="en-US" sz="2800" dirty="0" smtClean="0"/>
              <a:t>First Article Testing (FAT) confirms that the first meter of each type that is delivered meets all requirements quoted in a satisfactory manner.  </a:t>
            </a:r>
          </a:p>
          <a:p>
            <a:pPr eaLnBrk="1" hangingPunct="1"/>
            <a:endParaRPr lang="en-US" altLang="en-US" sz="2800" dirty="0" smtClean="0"/>
          </a:p>
        </p:txBody>
      </p:sp>
      <p:pic>
        <p:nvPicPr>
          <p:cNvPr id="5124" name="Picture 5" descr="MC90034999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343400"/>
            <a:ext cx="12668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105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p:cNvSpPr>
            <a:spLocks noChangeArrowheads="1"/>
          </p:cNvSpPr>
          <p:nvPr/>
        </p:nvSpPr>
        <p:spPr bwMode="auto">
          <a:xfrm>
            <a:off x="457200" y="152400"/>
            <a:ext cx="8229600" cy="1265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
            </a:r>
            <a:br>
              <a:rPr lang="en-US" altLang="en-US" sz="3000" dirty="0">
                <a:solidFill>
                  <a:schemeClr val="bg1"/>
                </a:solidFill>
              </a:rPr>
            </a:br>
            <a:r>
              <a:rPr lang="en-US" altLang="en-US" sz="3000" dirty="0">
                <a:solidFill>
                  <a:schemeClr val="bg1"/>
                </a:solidFill>
              </a:rPr>
              <a:t>Certification vs. First Article Testing</a:t>
            </a:r>
            <a:br>
              <a:rPr lang="en-US" altLang="en-US" sz="3000" dirty="0">
                <a:solidFill>
                  <a:schemeClr val="bg1"/>
                </a:solidFill>
              </a:rPr>
            </a:br>
            <a:endParaRPr lang="en-US" altLang="en-US" sz="3000" dirty="0">
              <a:solidFill>
                <a:schemeClr val="bg1"/>
              </a:solidFill>
            </a:endParaRPr>
          </a:p>
        </p:txBody>
      </p:sp>
      <p:sp>
        <p:nvSpPr>
          <p:cNvPr id="2" name="Slide Number Placeholder 1"/>
          <p:cNvSpPr>
            <a:spLocks noGrp="1"/>
          </p:cNvSpPr>
          <p:nvPr>
            <p:ph type="sldNum" sz="quarter" idx="4"/>
          </p:nvPr>
        </p:nvSpPr>
        <p:spPr/>
        <p:txBody>
          <a:bodyPr/>
          <a:lstStyle/>
          <a:p>
            <a:fld id="{5B3EEBB4-E68E-4F19-AEBB-92C3C1872798}" type="slidenum">
              <a:rPr lang="en-US" smtClean="0"/>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9263" y="609600"/>
            <a:ext cx="8229600" cy="609600"/>
          </a:xfrm>
        </p:spPr>
        <p:txBody>
          <a:bodyPr anchor="t"/>
          <a:lstStyle/>
          <a:p>
            <a:pPr eaLnBrk="1" hangingPunct="1"/>
            <a:r>
              <a:rPr lang="en-US" altLang="en-US" sz="3200" b="1" dirty="0" smtClean="0">
                <a:solidFill>
                  <a:schemeClr val="bg1"/>
                </a:solidFill>
              </a:rPr>
              <a:t>Categories Of Meter Testing</a:t>
            </a:r>
            <a:r>
              <a:rPr lang="en-US" altLang="en-US" sz="3200" dirty="0" smtClean="0">
                <a:solidFill>
                  <a:schemeClr val="bg1"/>
                </a:solidFill>
              </a:rPr>
              <a:t/>
            </a:r>
            <a:br>
              <a:rPr lang="en-US" altLang="en-US" sz="3200" dirty="0" smtClean="0">
                <a:solidFill>
                  <a:schemeClr val="bg1"/>
                </a:solidFill>
              </a:rPr>
            </a:br>
            <a:r>
              <a:rPr lang="en-US" altLang="en-US" sz="3200" dirty="0" smtClean="0">
                <a:solidFill>
                  <a:schemeClr val="bg1"/>
                </a:solidFill>
              </a:rPr>
              <a:t/>
            </a:r>
            <a:br>
              <a:rPr lang="en-US" altLang="en-US" sz="3200" dirty="0" smtClean="0">
                <a:solidFill>
                  <a:schemeClr val="bg1"/>
                </a:solidFill>
              </a:rPr>
            </a:br>
            <a:r>
              <a:rPr lang="en-US" altLang="en-US" sz="4000" dirty="0" smtClean="0"/>
              <a:t/>
            </a:r>
            <a:br>
              <a:rPr lang="en-US" altLang="en-US" sz="4000" dirty="0" smtClean="0"/>
            </a:br>
            <a:endParaRPr lang="en-US" altLang="en-US" sz="2800" b="1" i="1" dirty="0" smtClean="0">
              <a:solidFill>
                <a:srgbClr val="FF0000"/>
              </a:solidFill>
            </a:endParaRPr>
          </a:p>
        </p:txBody>
      </p:sp>
      <p:sp>
        <p:nvSpPr>
          <p:cNvPr id="6147" name="Rectangle 3"/>
          <p:cNvSpPr>
            <a:spLocks noGrp="1" noChangeArrowheads="1"/>
          </p:cNvSpPr>
          <p:nvPr>
            <p:ph type="body" idx="1"/>
          </p:nvPr>
        </p:nvSpPr>
        <p:spPr>
          <a:xfrm>
            <a:off x="412750" y="1524000"/>
            <a:ext cx="8229600" cy="4525963"/>
          </a:xfrm>
        </p:spPr>
        <p:txBody>
          <a:bodyPr/>
          <a:lstStyle/>
          <a:p>
            <a:pPr eaLnBrk="1" hangingPunct="1"/>
            <a:r>
              <a:rPr lang="en-US" altLang="en-US" sz="2400" b="1" dirty="0" smtClean="0"/>
              <a:t>First Article Testing (cont..)</a:t>
            </a:r>
          </a:p>
          <a:p>
            <a:pPr lvl="1" eaLnBrk="1" hangingPunct="1"/>
            <a:r>
              <a:rPr lang="en-US" altLang="en-US" sz="2400" dirty="0" smtClean="0"/>
              <a:t>The FAT protocols may be a subset of the initial Certification testing or may have all of the same protocols.  </a:t>
            </a:r>
          </a:p>
          <a:p>
            <a:pPr eaLnBrk="1" hangingPunct="1"/>
            <a:r>
              <a:rPr lang="en-US" altLang="en-US" sz="2400" b="1" dirty="0" smtClean="0"/>
              <a:t>Certification Testing (cont..)</a:t>
            </a:r>
          </a:p>
          <a:p>
            <a:pPr lvl="1" eaLnBrk="1" hangingPunct="1"/>
            <a:r>
              <a:rPr lang="en-US" altLang="en-US" sz="2400" dirty="0" smtClean="0"/>
              <a:t>Once FAT is completed the Certification testing is not complete.  Certification testing begins again with the first change to the meter’s being delivered.  The changes could be hardware, software, firmware or even settings. This testing is typically a subset of FAT protocols.</a:t>
            </a:r>
          </a:p>
          <a:p>
            <a:pPr lvl="1" eaLnBrk="1" hangingPunct="1"/>
            <a:endParaRPr lang="en-US" altLang="en-US" sz="2400" dirty="0" smtClean="0"/>
          </a:p>
        </p:txBody>
      </p:sp>
      <p:pic>
        <p:nvPicPr>
          <p:cNvPr id="6148" name="Picture 6" descr="MP90039046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3950" y="5486400"/>
            <a:ext cx="18161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2"/>
          <p:cNvSpPr>
            <a:spLocks noChangeArrowheads="1"/>
          </p:cNvSpPr>
          <p:nvPr/>
        </p:nvSpPr>
        <p:spPr bwMode="auto">
          <a:xfrm>
            <a:off x="457200" y="152400"/>
            <a:ext cx="8229600" cy="1265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
            </a:r>
            <a:br>
              <a:rPr lang="en-US" altLang="en-US" sz="3000" dirty="0">
                <a:solidFill>
                  <a:schemeClr val="bg1"/>
                </a:solidFill>
              </a:rPr>
            </a:br>
            <a:r>
              <a:rPr lang="en-US" altLang="en-US" sz="3000" dirty="0">
                <a:solidFill>
                  <a:schemeClr val="bg1"/>
                </a:solidFill>
              </a:rPr>
              <a:t>Traditional Categories of Meter Testing</a:t>
            </a:r>
            <a:br>
              <a:rPr lang="en-US" altLang="en-US" sz="3000" dirty="0">
                <a:solidFill>
                  <a:schemeClr val="bg1"/>
                </a:solidFill>
              </a:rPr>
            </a:br>
            <a:endParaRPr lang="en-US" altLang="en-US" sz="3000" dirty="0">
              <a:solidFill>
                <a:schemeClr val="bg1"/>
              </a:solidFill>
            </a:endParaRPr>
          </a:p>
        </p:txBody>
      </p:sp>
      <p:sp>
        <p:nvSpPr>
          <p:cNvPr id="2" name="Slide Number Placeholder 1"/>
          <p:cNvSpPr>
            <a:spLocks noGrp="1"/>
          </p:cNvSpPr>
          <p:nvPr>
            <p:ph type="sldNum" sz="quarter" idx="4"/>
          </p:nvPr>
        </p:nvSpPr>
        <p:spPr/>
        <p:txBody>
          <a:bodyPr/>
          <a:lstStyle/>
          <a:p>
            <a:fld id="{5B3EEBB4-E68E-4F19-AEBB-92C3C1872798}" type="slidenum">
              <a:rPr lang="en-US" smtClean="0"/>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9263" y="609600"/>
            <a:ext cx="8229600" cy="609600"/>
          </a:xfrm>
        </p:spPr>
        <p:txBody>
          <a:bodyPr anchor="t"/>
          <a:lstStyle/>
          <a:p>
            <a:pPr eaLnBrk="1" hangingPunct="1"/>
            <a:r>
              <a:rPr lang="en-US" altLang="en-US" sz="3200" b="1" dirty="0" smtClean="0">
                <a:solidFill>
                  <a:schemeClr val="bg1"/>
                </a:solidFill>
              </a:rPr>
              <a:t>Categories Of Meter Testing</a:t>
            </a:r>
            <a:r>
              <a:rPr lang="en-US" altLang="en-US" sz="3200" dirty="0" smtClean="0">
                <a:solidFill>
                  <a:schemeClr val="bg1"/>
                </a:solidFill>
              </a:rPr>
              <a:t/>
            </a:r>
            <a:br>
              <a:rPr lang="en-US" altLang="en-US" sz="3200" dirty="0" smtClean="0">
                <a:solidFill>
                  <a:schemeClr val="bg1"/>
                </a:solidFill>
              </a:rPr>
            </a:br>
            <a:r>
              <a:rPr lang="en-US" altLang="en-US" sz="3200" dirty="0" smtClean="0">
                <a:solidFill>
                  <a:schemeClr val="bg1"/>
                </a:solidFill>
              </a:rPr>
              <a:t/>
            </a:r>
            <a:br>
              <a:rPr lang="en-US" altLang="en-US" sz="3200" dirty="0" smtClean="0">
                <a:solidFill>
                  <a:schemeClr val="bg1"/>
                </a:solidFill>
              </a:rPr>
            </a:br>
            <a:r>
              <a:rPr lang="en-US" altLang="en-US" sz="4000" dirty="0" smtClean="0"/>
              <a:t/>
            </a:r>
            <a:br>
              <a:rPr lang="en-US" altLang="en-US" sz="4000" dirty="0" smtClean="0"/>
            </a:br>
            <a:endParaRPr lang="en-US" altLang="en-US" sz="2800" b="1" i="1" dirty="0" smtClean="0">
              <a:solidFill>
                <a:srgbClr val="FF0000"/>
              </a:solidFill>
            </a:endParaRPr>
          </a:p>
        </p:txBody>
      </p:sp>
      <p:sp>
        <p:nvSpPr>
          <p:cNvPr id="7171" name="Rectangle 3"/>
          <p:cNvSpPr>
            <a:spLocks noGrp="1" noChangeArrowheads="1"/>
          </p:cNvSpPr>
          <p:nvPr>
            <p:ph type="body" idx="1"/>
          </p:nvPr>
        </p:nvSpPr>
        <p:spPr>
          <a:xfrm>
            <a:off x="412750" y="1524000"/>
            <a:ext cx="8229600" cy="4525963"/>
          </a:xfrm>
        </p:spPr>
        <p:txBody>
          <a:bodyPr/>
          <a:lstStyle/>
          <a:p>
            <a:pPr eaLnBrk="1" hangingPunct="1"/>
            <a:r>
              <a:rPr lang="en-US" altLang="en-US" sz="2400" b="1" dirty="0" smtClean="0"/>
              <a:t>Whenever we are aware of a significant design change or firmware change to the meter</a:t>
            </a:r>
          </a:p>
          <a:p>
            <a:pPr lvl="1" eaLnBrk="1" hangingPunct="1"/>
            <a:r>
              <a:rPr lang="en-US" altLang="en-US" sz="2400" dirty="0" smtClean="0"/>
              <a:t>What is “significant”?  This is up to the user.  Significant should be defined as a potential risk.  Potential can be defined as something more than an “unlikely or remote possibility”.  </a:t>
            </a:r>
          </a:p>
          <a:p>
            <a:pPr eaLnBrk="1" hangingPunct="1"/>
            <a:r>
              <a:rPr lang="en-US" altLang="en-US" sz="2400" b="1" dirty="0" smtClean="0"/>
              <a:t>On a time based frequency (e.g. once per year) if there is a stream of small changes and no epic changes over a short period of time. </a:t>
            </a:r>
          </a:p>
          <a:p>
            <a:pPr lvl="1" eaLnBrk="1" hangingPunct="1"/>
            <a:r>
              <a:rPr lang="en-US" altLang="en-US" sz="2400" dirty="0" smtClean="0"/>
              <a:t>This is not set in stone but is simply a recommended practice.</a:t>
            </a:r>
          </a:p>
        </p:txBody>
      </p:sp>
      <p:sp>
        <p:nvSpPr>
          <p:cNvPr id="7172" name="Rectangle 2"/>
          <p:cNvSpPr>
            <a:spLocks noChangeArrowheads="1"/>
          </p:cNvSpPr>
          <p:nvPr/>
        </p:nvSpPr>
        <p:spPr bwMode="auto">
          <a:xfrm>
            <a:off x="457200" y="152400"/>
            <a:ext cx="8229600" cy="1265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
            </a:r>
            <a:br>
              <a:rPr lang="en-US" altLang="en-US" sz="3000" dirty="0">
                <a:solidFill>
                  <a:schemeClr val="bg1"/>
                </a:solidFill>
              </a:rPr>
            </a:br>
            <a:r>
              <a:rPr lang="en-US" altLang="en-US" sz="3000" dirty="0">
                <a:solidFill>
                  <a:schemeClr val="bg1"/>
                </a:solidFill>
              </a:rPr>
              <a:t>How frequently should Certification testing be repeated?</a:t>
            </a:r>
            <a:br>
              <a:rPr lang="en-US" altLang="en-US" sz="3000" dirty="0">
                <a:solidFill>
                  <a:schemeClr val="bg1"/>
                </a:solidFill>
              </a:rPr>
            </a:br>
            <a:endParaRPr lang="en-US" altLang="en-US" sz="3000" dirty="0">
              <a:solidFill>
                <a:schemeClr val="bg1"/>
              </a:solidFill>
            </a:endParaRPr>
          </a:p>
        </p:txBody>
      </p:sp>
      <p:sp>
        <p:nvSpPr>
          <p:cNvPr id="2" name="Slide Number Placeholder 1"/>
          <p:cNvSpPr>
            <a:spLocks noGrp="1"/>
          </p:cNvSpPr>
          <p:nvPr>
            <p:ph type="sldNum" sz="quarter" idx="4"/>
          </p:nvPr>
        </p:nvSpPr>
        <p:spPr/>
        <p:txBody>
          <a:bodyPr/>
          <a:lstStyle/>
          <a:p>
            <a:fld id="{5B3EEBB4-E68E-4F19-AEBB-92C3C1872798}" type="slidenum">
              <a:rPr lang="en-US" smtClean="0"/>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8"/>
            <a:ext cx="8229600" cy="4525962"/>
          </a:xfrm>
        </p:spPr>
        <p:txBody>
          <a:bodyPr/>
          <a:lstStyle/>
          <a:p>
            <a:pPr marL="228600" indent="-228600">
              <a:defRPr/>
            </a:pPr>
            <a:r>
              <a:rPr lang="en-US" sz="2000" dirty="0" smtClean="0"/>
              <a:t>Inspection</a:t>
            </a:r>
          </a:p>
          <a:p>
            <a:pPr marL="228600" indent="-228600">
              <a:defRPr/>
            </a:pPr>
            <a:r>
              <a:rPr lang="en-US" sz="2000" dirty="0" smtClean="0"/>
              <a:t>Error Reporting/Clearing</a:t>
            </a:r>
          </a:p>
          <a:p>
            <a:pPr marL="228600" indent="-228600">
              <a:defRPr/>
            </a:pPr>
            <a:r>
              <a:rPr lang="en-US" sz="2000" dirty="0" smtClean="0"/>
              <a:t>Clear/Reset</a:t>
            </a:r>
          </a:p>
          <a:p>
            <a:pPr marL="228600" indent="-228600">
              <a:defRPr/>
            </a:pPr>
            <a:r>
              <a:rPr lang="en-US" sz="2000" dirty="0" smtClean="0"/>
              <a:t>Meter Reprogramming</a:t>
            </a:r>
          </a:p>
          <a:p>
            <a:pPr marL="228600" indent="-228600">
              <a:defRPr/>
            </a:pPr>
            <a:r>
              <a:rPr lang="en-US" sz="2000" dirty="0" smtClean="0"/>
              <a:t>Program Verification</a:t>
            </a:r>
          </a:p>
          <a:p>
            <a:pPr marL="228600" indent="-228600">
              <a:defRPr/>
            </a:pPr>
            <a:r>
              <a:rPr lang="en-US" sz="2000" dirty="0" smtClean="0"/>
              <a:t>Disconnect Testing</a:t>
            </a:r>
          </a:p>
          <a:p>
            <a:pPr marL="228600" indent="-228600">
              <a:defRPr/>
            </a:pPr>
            <a:r>
              <a:rPr lang="en-US" sz="2000" dirty="0" smtClean="0"/>
              <a:t>Firmware Updates</a:t>
            </a:r>
          </a:p>
          <a:p>
            <a:pPr marL="228600" indent="-228600">
              <a:defRPr/>
            </a:pPr>
            <a:r>
              <a:rPr lang="en-US" sz="2000" dirty="0" smtClean="0"/>
              <a:t>Security Updates</a:t>
            </a:r>
          </a:p>
          <a:p>
            <a:pPr marL="228600" indent="-228600">
              <a:defRPr/>
            </a:pPr>
            <a:r>
              <a:rPr lang="en-US" sz="2000" dirty="0" smtClean="0"/>
              <a:t>Password Updates &amp; Verification</a:t>
            </a:r>
          </a:p>
          <a:p>
            <a:pPr marL="228600" indent="-228600">
              <a:defRPr/>
            </a:pPr>
            <a:r>
              <a:rPr lang="en-US" sz="2000" dirty="0" smtClean="0"/>
              <a:t>Battery Replacement</a:t>
            </a:r>
          </a:p>
          <a:p>
            <a:pPr marL="0" indent="0">
              <a:buFontTx/>
              <a:buNone/>
              <a:defRPr/>
            </a:pPr>
            <a:endParaRPr lang="en-US" dirty="0"/>
          </a:p>
        </p:txBody>
      </p:sp>
      <p:sp>
        <p:nvSpPr>
          <p:cNvPr id="8195"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AMI Meter Testing</a:t>
            </a:r>
            <a:br>
              <a:rPr lang="en-US" altLang="en-US" sz="3000" dirty="0" smtClean="0">
                <a:solidFill>
                  <a:schemeClr val="bg1"/>
                </a:solidFill>
              </a:rPr>
            </a:br>
            <a:endParaRPr lang="en-US" altLang="en-US" sz="3000" dirty="0" smtClean="0">
              <a:solidFill>
                <a:schemeClr val="bg1"/>
              </a:solidFill>
            </a:endParaRPr>
          </a:p>
        </p:txBody>
      </p:sp>
      <p:pic>
        <p:nvPicPr>
          <p:cNvPr id="8196" name="Picture 6" descr="http://www.tesco-advent.com/images/subPages/tesco-ami-meter-far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3911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5B3EEBB4-E68E-4F19-AEBB-92C3C1872798}" type="slidenum">
              <a:rPr lang="en-US" smtClean="0"/>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81150"/>
            <a:ext cx="8229600" cy="4525963"/>
          </a:xfrm>
        </p:spPr>
        <p:txBody>
          <a:bodyPr/>
          <a:lstStyle/>
          <a:p>
            <a:pPr eaLnBrk="1" fontAlgn="b" hangingPunct="1">
              <a:defRPr/>
            </a:pPr>
            <a:r>
              <a:rPr lang="en-US" sz="2000" dirty="0" smtClean="0"/>
              <a:t>Firmware </a:t>
            </a:r>
            <a:r>
              <a:rPr lang="en-US" sz="2000" dirty="0"/>
              <a:t>Updates</a:t>
            </a:r>
          </a:p>
          <a:p>
            <a:pPr eaLnBrk="1" fontAlgn="b" hangingPunct="1">
              <a:defRPr/>
            </a:pPr>
            <a:r>
              <a:rPr lang="en-US" sz="2000" dirty="0"/>
              <a:t>Disconnect Testing</a:t>
            </a:r>
          </a:p>
          <a:p>
            <a:pPr eaLnBrk="1" fontAlgn="b" hangingPunct="1">
              <a:defRPr/>
            </a:pPr>
            <a:r>
              <a:rPr lang="en-US" sz="2000" dirty="0"/>
              <a:t>Meter Association Confirmation</a:t>
            </a:r>
          </a:p>
          <a:p>
            <a:pPr eaLnBrk="1" fontAlgn="b" hangingPunct="1">
              <a:defRPr/>
            </a:pPr>
            <a:r>
              <a:rPr lang="en-US" sz="2000" dirty="0"/>
              <a:t>Network Status Updates</a:t>
            </a:r>
          </a:p>
          <a:p>
            <a:pPr eaLnBrk="1" fontAlgn="b" hangingPunct="1">
              <a:defRPr/>
            </a:pPr>
            <a:r>
              <a:rPr lang="en-US" sz="2000" dirty="0"/>
              <a:t>Security Updates</a:t>
            </a:r>
          </a:p>
          <a:p>
            <a:pPr eaLnBrk="1" fontAlgn="b" hangingPunct="1">
              <a:defRPr/>
            </a:pPr>
            <a:r>
              <a:rPr lang="en-US" sz="2000" dirty="0"/>
              <a:t>Communication Interval Verification and Configuration</a:t>
            </a:r>
          </a:p>
          <a:p>
            <a:pPr eaLnBrk="1" fontAlgn="b" hangingPunct="1">
              <a:defRPr/>
            </a:pPr>
            <a:r>
              <a:rPr lang="en-US" sz="2000" dirty="0"/>
              <a:t>Communication </a:t>
            </a:r>
            <a:r>
              <a:rPr lang="en-US" sz="2000" dirty="0" smtClean="0"/>
              <a:t>Verification</a:t>
            </a:r>
            <a:endParaRPr lang="en-US" sz="2000" dirty="0"/>
          </a:p>
          <a:p>
            <a:pPr eaLnBrk="1" fontAlgn="b" hangingPunct="1">
              <a:defRPr/>
            </a:pPr>
            <a:r>
              <a:rPr lang="en-US" sz="2000" dirty="0" smtClean="0"/>
              <a:t>Real Time Clock synchronization</a:t>
            </a:r>
            <a:endParaRPr lang="en-US" sz="2000" dirty="0"/>
          </a:p>
          <a:p>
            <a:pPr eaLnBrk="1" fontAlgn="b" hangingPunct="1">
              <a:defRPr/>
            </a:pPr>
            <a:r>
              <a:rPr lang="en-US" sz="2000" dirty="0" smtClean="0"/>
              <a:t>Alarms </a:t>
            </a:r>
            <a:r>
              <a:rPr lang="en-US" sz="2000" dirty="0"/>
              <a:t>(Verification and Programming)</a:t>
            </a:r>
          </a:p>
          <a:p>
            <a:pPr eaLnBrk="1" fontAlgn="b" hangingPunct="1">
              <a:defRPr/>
            </a:pPr>
            <a:r>
              <a:rPr lang="en-US" sz="2000" dirty="0"/>
              <a:t>Lat/Long (Verification and Configuration)</a:t>
            </a:r>
          </a:p>
          <a:p>
            <a:pPr marL="0" indent="0" eaLnBrk="1" fontAlgn="b" hangingPunct="1">
              <a:buFontTx/>
              <a:buNone/>
              <a:defRPr/>
            </a:pPr>
            <a:endParaRPr lang="en-US" dirty="0"/>
          </a:p>
          <a:p>
            <a:pPr>
              <a:defRPr/>
            </a:pPr>
            <a:endParaRPr lang="en-US" dirty="0"/>
          </a:p>
        </p:txBody>
      </p:sp>
      <p:sp>
        <p:nvSpPr>
          <p:cNvPr id="9219"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AMI Network Testing</a:t>
            </a:r>
            <a:br>
              <a:rPr lang="en-US" altLang="en-US" sz="3000" dirty="0" smtClean="0">
                <a:solidFill>
                  <a:schemeClr val="bg1"/>
                </a:solidFill>
              </a:rPr>
            </a:br>
            <a:endParaRPr lang="en-US" altLang="en-US" sz="3000" dirty="0" smtClean="0">
              <a:solidFill>
                <a:schemeClr val="bg1"/>
              </a:solidFill>
            </a:endParaRPr>
          </a:p>
        </p:txBody>
      </p:sp>
      <p:grpSp>
        <p:nvGrpSpPr>
          <p:cNvPr id="9220" name="Group 4"/>
          <p:cNvGrpSpPr>
            <a:grpSpLocks/>
          </p:cNvGrpSpPr>
          <p:nvPr/>
        </p:nvGrpSpPr>
        <p:grpSpPr bwMode="auto">
          <a:xfrm>
            <a:off x="6477000" y="1581150"/>
            <a:ext cx="1960563" cy="1619250"/>
            <a:chOff x="5410200" y="3856832"/>
            <a:chExt cx="3492496" cy="2615526"/>
          </a:xfrm>
        </p:grpSpPr>
        <p:pic>
          <p:nvPicPr>
            <p:cNvPr id="922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56832"/>
              <a:ext cx="3492496" cy="26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776092" y="4420965"/>
              <a:ext cx="760713" cy="305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 name="Slide Number Placeholder 1"/>
          <p:cNvSpPr>
            <a:spLocks noGrp="1"/>
          </p:cNvSpPr>
          <p:nvPr>
            <p:ph type="sldNum" sz="quarter" idx="4"/>
          </p:nvPr>
        </p:nvSpPr>
        <p:spPr/>
        <p:txBody>
          <a:bodyPr/>
          <a:lstStyle/>
          <a:p>
            <a:fld id="{5B3EEBB4-E68E-4F19-AEBB-92C3C1872798}" type="slidenum">
              <a:rPr lang="en-US" smtClean="0"/>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81150"/>
            <a:ext cx="8229600" cy="4525963"/>
          </a:xfrm>
        </p:spPr>
        <p:txBody>
          <a:bodyPr/>
          <a:lstStyle/>
          <a:p>
            <a:pPr marL="0" indent="0">
              <a:buFontTx/>
              <a:buNone/>
              <a:defRPr/>
            </a:pPr>
            <a:r>
              <a:rPr lang="en-US" sz="1400" dirty="0" smtClean="0"/>
              <a:t>This testing should be performed and documented by the manufacturer as they have the resources and labs to perform this testing.  The option should be given for the customer to witness some or all of this testing.</a:t>
            </a:r>
          </a:p>
          <a:p>
            <a:pPr>
              <a:defRPr/>
            </a:pPr>
            <a:endParaRPr lang="en-US" sz="1400" dirty="0"/>
          </a:p>
          <a:p>
            <a:pPr>
              <a:defRPr/>
            </a:pPr>
            <a:r>
              <a:rPr lang="en-US" sz="1400" dirty="0" smtClean="0"/>
              <a:t>The </a:t>
            </a:r>
            <a:r>
              <a:rPr lang="en-US" sz="1400" dirty="0"/>
              <a:t>following ANSI tests will be conducted by the meter manufacturer in the sequence below using the same number of meters: </a:t>
            </a:r>
          </a:p>
          <a:p>
            <a:pPr>
              <a:defRPr/>
            </a:pPr>
            <a:r>
              <a:rPr lang="fr-FR" sz="1400" dirty="0"/>
              <a:t>a.</a:t>
            </a:r>
            <a:r>
              <a:rPr lang="en-AU" sz="1400" dirty="0"/>
              <a:t>	Insulation</a:t>
            </a:r>
            <a:r>
              <a:rPr lang="fr-FR" sz="1400" dirty="0"/>
              <a:t>	 			</a:t>
            </a:r>
            <a:r>
              <a:rPr lang="fr-FR" sz="1400" dirty="0" smtClean="0"/>
              <a:t>ANSI </a:t>
            </a:r>
            <a:r>
              <a:rPr lang="fr-FR" sz="1400" dirty="0"/>
              <a:t>C12.20 Test #15</a:t>
            </a:r>
            <a:endParaRPr lang="en-US" sz="1400" dirty="0"/>
          </a:p>
          <a:p>
            <a:pPr>
              <a:defRPr/>
            </a:pPr>
            <a:r>
              <a:rPr lang="fr-FR" sz="1400" dirty="0"/>
              <a:t>b.	Voltage Interruptions 			</a:t>
            </a:r>
            <a:r>
              <a:rPr lang="fr-FR" sz="1400" dirty="0" smtClean="0"/>
              <a:t>ANSI </a:t>
            </a:r>
            <a:r>
              <a:rPr lang="fr-FR" sz="1400" dirty="0"/>
              <a:t>C12.20 Test #16</a:t>
            </a:r>
            <a:endParaRPr lang="en-US" sz="1400" dirty="0"/>
          </a:p>
          <a:p>
            <a:pPr>
              <a:defRPr/>
            </a:pPr>
            <a:r>
              <a:rPr lang="en-US" sz="1400" dirty="0"/>
              <a:t>c.	Effect of High Voltage Line Surges		ANSI C12.20 Test #17</a:t>
            </a:r>
          </a:p>
          <a:p>
            <a:pPr>
              <a:defRPr/>
            </a:pPr>
            <a:r>
              <a:rPr lang="en-US" sz="1400" dirty="0"/>
              <a:t>d.	Effect of Fast Transient/Burst		</a:t>
            </a:r>
            <a:r>
              <a:rPr lang="en-US" sz="1400" dirty="0" smtClean="0"/>
              <a:t>ANSI </a:t>
            </a:r>
            <a:r>
              <a:rPr lang="en-US" sz="1400" dirty="0"/>
              <a:t>C12.20 Test #25</a:t>
            </a:r>
          </a:p>
          <a:p>
            <a:pPr>
              <a:defRPr/>
            </a:pPr>
            <a:r>
              <a:rPr lang="en-US" sz="1400" dirty="0"/>
              <a:t>e. 	Effect of Electrostatic Discharge (ESD)  	</a:t>
            </a:r>
            <a:r>
              <a:rPr lang="en-US" sz="1400" dirty="0" smtClean="0"/>
              <a:t>ANSI </a:t>
            </a:r>
            <a:r>
              <a:rPr lang="en-US" sz="1400" dirty="0"/>
              <a:t>C12.20 Test #28</a:t>
            </a:r>
          </a:p>
          <a:p>
            <a:pPr>
              <a:defRPr/>
            </a:pPr>
            <a:r>
              <a:rPr lang="en-US" sz="1400" dirty="0"/>
              <a:t>f.	Effect of Operating </a:t>
            </a:r>
            <a:r>
              <a:rPr lang="en-US" sz="1400" dirty="0" smtClean="0"/>
              <a:t>Temp.          ANSI </a:t>
            </a:r>
            <a:r>
              <a:rPr lang="en-US" sz="1400" dirty="0"/>
              <a:t>C12.20 Test #30 but </a:t>
            </a:r>
            <a:r>
              <a:rPr lang="en-US" sz="1400" dirty="0" smtClean="0"/>
              <a:t> Expand </a:t>
            </a:r>
            <a:r>
              <a:rPr lang="en-US" sz="1400" dirty="0"/>
              <a:t>range to -</a:t>
            </a:r>
            <a:r>
              <a:rPr lang="en-US" sz="1400" dirty="0" smtClean="0"/>
              <a:t>40</a:t>
            </a:r>
            <a:r>
              <a:rPr lang="en-US" sz="1400" baseline="30000" dirty="0" smtClean="0"/>
              <a:t>o</a:t>
            </a:r>
            <a:r>
              <a:rPr lang="en-US" sz="1400" dirty="0" smtClean="0"/>
              <a:t> </a:t>
            </a:r>
            <a:r>
              <a:rPr lang="en-US" sz="1400" dirty="0"/>
              <a:t>to +80</a:t>
            </a:r>
            <a:r>
              <a:rPr lang="en-US" sz="1400" baseline="30000" dirty="0"/>
              <a:t>o</a:t>
            </a:r>
            <a:r>
              <a:rPr lang="en-US" sz="1400" dirty="0"/>
              <a:t>C</a:t>
            </a:r>
          </a:p>
          <a:p>
            <a:pPr>
              <a:defRPr/>
            </a:pPr>
            <a:r>
              <a:rPr lang="en-US" sz="1400" dirty="0"/>
              <a:t>g.	Effect of Relative Humidity		</a:t>
            </a:r>
            <a:r>
              <a:rPr lang="en-US" sz="1400" dirty="0" smtClean="0"/>
              <a:t>ANSI </a:t>
            </a:r>
            <a:r>
              <a:rPr lang="en-US" sz="1400" dirty="0"/>
              <a:t>C12.20 Test #31</a:t>
            </a:r>
          </a:p>
          <a:p>
            <a:pPr>
              <a:defRPr/>
            </a:pPr>
            <a:r>
              <a:rPr lang="en-US" sz="1400" dirty="0"/>
              <a:t>h.	Surge Withstand (also known as C12.20 #25a)	ANSI C37.90.1 </a:t>
            </a:r>
          </a:p>
          <a:p>
            <a:pPr marL="0" indent="0">
              <a:buNone/>
              <a:defRPr/>
            </a:pPr>
            <a:endParaRPr lang="en-US" sz="1400" dirty="0"/>
          </a:p>
        </p:txBody>
      </p:sp>
      <p:sp>
        <p:nvSpPr>
          <p:cNvPr id="10243"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Sample Certification and FAT</a:t>
            </a:r>
            <a:br>
              <a:rPr lang="en-US" altLang="en-US" sz="3000" dirty="0" smtClean="0">
                <a:solidFill>
                  <a:schemeClr val="bg1"/>
                </a:solidFill>
              </a:rPr>
            </a:br>
            <a:r>
              <a:rPr lang="en-US" altLang="en-US" sz="3000" dirty="0" smtClean="0">
                <a:solidFill>
                  <a:schemeClr val="bg1"/>
                </a:solidFill>
              </a:rPr>
              <a:t>Tests conducted by the Manufacturer</a:t>
            </a:r>
            <a:br>
              <a:rPr lang="en-US" altLang="en-US" sz="3000" dirty="0" smtClean="0">
                <a:solidFill>
                  <a:schemeClr val="bg1"/>
                </a:solidFill>
              </a:rPr>
            </a:br>
            <a:endParaRPr lang="en-US" altLang="en-US" sz="3000" dirty="0" smtClean="0">
              <a:solidFill>
                <a:schemeClr val="bg1"/>
              </a:solidFill>
            </a:endParaRPr>
          </a:p>
        </p:txBody>
      </p:sp>
      <p:sp>
        <p:nvSpPr>
          <p:cNvPr id="2" name="Slide Number Placeholder 1"/>
          <p:cNvSpPr>
            <a:spLocks noGrp="1"/>
          </p:cNvSpPr>
          <p:nvPr>
            <p:ph type="sldNum" sz="quarter" idx="4"/>
          </p:nvPr>
        </p:nvSpPr>
        <p:spPr/>
        <p:txBody>
          <a:bodyPr/>
          <a:lstStyle/>
          <a:p>
            <a:fld id="{5B3EEBB4-E68E-4F19-AEBB-92C3C1872798}" type="slidenum">
              <a:rPr lang="en-US" smtClean="0"/>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8895</TotalTime>
  <Words>1249</Words>
  <Application>Microsoft Office PowerPoint</Application>
  <PresentationFormat>On-screen Show (4:3)</PresentationFormat>
  <Paragraphs>247</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PowerPoint Presentation</vt:lpstr>
      <vt:lpstr>Session Objectives</vt:lpstr>
      <vt:lpstr>Types of Meter Testing   </vt:lpstr>
      <vt:lpstr>Impact of AMI Devices   </vt:lpstr>
      <vt:lpstr>Categories Of Meter Testing   </vt:lpstr>
      <vt:lpstr>Categories Of Meter Testing   </vt:lpstr>
      <vt:lpstr> AMI Meter Testing </vt:lpstr>
      <vt:lpstr> AMI Network Testing </vt:lpstr>
      <vt:lpstr> Sample Certification and FAT Tests conducted by the Manufacturer </vt:lpstr>
      <vt:lpstr> Sample Certification and FAT Protocol (Manufacturer cont..) </vt:lpstr>
      <vt:lpstr> Sample Certification and FAT Protocol Performed by the Utility </vt:lpstr>
      <vt:lpstr> Sample Certification and FAT Protocol (Utility testing cont..) </vt:lpstr>
      <vt:lpstr>  Sample Certification and FAT Protocol (Utility testing cont.)  </vt:lpstr>
      <vt:lpstr>  Sample Certification and FAT Protocol (Utility testing cont.)  </vt:lpstr>
      <vt:lpstr> Sample Certification and FAT Protocol (Utility testing cont.) </vt:lpstr>
      <vt:lpstr> Digging Deeper </vt:lpstr>
      <vt:lpstr> Digging Deeper (cont.) </vt:lpstr>
      <vt:lpstr> Using third party labs </vt:lpstr>
      <vt:lpstr> Using internal and third party labs (cont) </vt:lpstr>
      <vt:lpstr>Session Objectives</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118</cp:revision>
  <dcterms:created xsi:type="dcterms:W3CDTF">2012-09-24T21:06:00Z</dcterms:created>
  <dcterms:modified xsi:type="dcterms:W3CDTF">2018-06-26T17:02:11Z</dcterms:modified>
</cp:coreProperties>
</file>