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315" r:id="rId2"/>
    <p:sldId id="260" r:id="rId3"/>
    <p:sldId id="323" r:id="rId4"/>
    <p:sldId id="324" r:id="rId5"/>
    <p:sldId id="319" r:id="rId6"/>
    <p:sldId id="320" r:id="rId7"/>
    <p:sldId id="321" r:id="rId8"/>
    <p:sldId id="261" r:id="rId9"/>
    <p:sldId id="280" r:id="rId10"/>
    <p:sldId id="262" r:id="rId11"/>
    <p:sldId id="282" r:id="rId12"/>
    <p:sldId id="283" r:id="rId13"/>
    <p:sldId id="281" r:id="rId14"/>
    <p:sldId id="263" r:id="rId15"/>
    <p:sldId id="272" r:id="rId16"/>
    <p:sldId id="287" r:id="rId17"/>
    <p:sldId id="274" r:id="rId18"/>
    <p:sldId id="275" r:id="rId19"/>
    <p:sldId id="276" r:id="rId20"/>
    <p:sldId id="277" r:id="rId21"/>
    <p:sldId id="297" r:id="rId22"/>
    <p:sldId id="302" r:id="rId23"/>
    <p:sldId id="322" r:id="rId24"/>
    <p:sldId id="278" r:id="rId25"/>
    <p:sldId id="279" r:id="rId26"/>
    <p:sldId id="325" r:id="rId27"/>
    <p:sldId id="326" r:id="rId28"/>
    <p:sldId id="327" r:id="rId29"/>
    <p:sldId id="344" r:id="rId30"/>
    <p:sldId id="335" r:id="rId31"/>
    <p:sldId id="336" r:id="rId32"/>
    <p:sldId id="345" r:id="rId33"/>
    <p:sldId id="346" r:id="rId34"/>
    <p:sldId id="347" r:id="rId35"/>
    <p:sldId id="332" r:id="rId36"/>
    <p:sldId id="333" r:id="rId37"/>
    <p:sldId id="264" r:id="rId38"/>
    <p:sldId id="268" r:id="rId39"/>
    <p:sldId id="267" r:id="rId40"/>
    <p:sldId id="288" r:id="rId41"/>
    <p:sldId id="289" r:id="rId42"/>
    <p:sldId id="309" r:id="rId43"/>
    <p:sldId id="310" r:id="rId44"/>
    <p:sldId id="311" r:id="rId45"/>
    <p:sldId id="352" r:id="rId46"/>
    <p:sldId id="353" r:id="rId47"/>
    <p:sldId id="354" r:id="rId48"/>
    <p:sldId id="328" r:id="rId49"/>
    <p:sldId id="337" r:id="rId50"/>
    <p:sldId id="338" r:id="rId51"/>
    <p:sldId id="339" r:id="rId52"/>
    <p:sldId id="340" r:id="rId53"/>
    <p:sldId id="341" r:id="rId54"/>
    <p:sldId id="343" r:id="rId55"/>
    <p:sldId id="342" r:id="rId5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FF00"/>
    <a:srgbClr val="0066FF"/>
    <a:srgbClr val="FFCC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718" autoAdjust="0"/>
  </p:normalViewPr>
  <p:slideViewPr>
    <p:cSldViewPr>
      <p:cViewPr varScale="1">
        <p:scale>
          <a:sx n="111" d="100"/>
          <a:sy n="111" d="100"/>
        </p:scale>
        <p:origin x="-16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5448"/>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26796252777986"/>
          <c:y val="0.13027757893899625"/>
          <c:w val="0.85331511517316094"/>
          <c:h val="0.79004496001792457"/>
        </c:manualLayout>
      </c:layout>
      <c:scatterChart>
        <c:scatterStyle val="smoothMarker"/>
        <c:varyColors val="0"/>
        <c:ser>
          <c:idx val="1"/>
          <c:order val="1"/>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0.34202014332566888</c:v>
                </c:pt>
                <c:pt idx="11">
                  <c:v>0.37460659341591207</c:v>
                </c:pt>
                <c:pt idx="12">
                  <c:v>0.40673664307580021</c:v>
                </c:pt>
                <c:pt idx="13">
                  <c:v>0.43837114678907746</c:v>
                </c:pt>
                <c:pt idx="14">
                  <c:v>0.46947156278589086</c:v>
                </c:pt>
                <c:pt idx="15">
                  <c:v>0.5</c:v>
                </c:pt>
                <c:pt idx="16">
                  <c:v>0.5299192642332049</c:v>
                </c:pt>
                <c:pt idx="17">
                  <c:v>0.5591929034707469</c:v>
                </c:pt>
                <c:pt idx="18">
                  <c:v>0.58778525229247336</c:v>
                </c:pt>
                <c:pt idx="19">
                  <c:v>0.61566147532565829</c:v>
                </c:pt>
                <c:pt idx="20">
                  <c:v>0.64278760968653936</c:v>
                </c:pt>
                <c:pt idx="21">
                  <c:v>0.66913060635885846</c:v>
                </c:pt>
                <c:pt idx="22">
                  <c:v>0.69465837045899748</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0.88294759285892699</c:v>
                </c:pt>
                <c:pt idx="32">
                  <c:v>0.89879404629916726</c:v>
                </c:pt>
                <c:pt idx="33">
                  <c:v>0.91354545764260098</c:v>
                </c:pt>
                <c:pt idx="34">
                  <c:v>0.92718385456678754</c:v>
                </c:pt>
                <c:pt idx="35">
                  <c:v>0.93969262078590832</c:v>
                </c:pt>
                <c:pt idx="36">
                  <c:v>0.95105651629515364</c:v>
                </c:pt>
                <c:pt idx="37">
                  <c:v>0.96126169593831889</c:v>
                </c:pt>
                <c:pt idx="38">
                  <c:v>0.97029572627599658</c:v>
                </c:pt>
                <c:pt idx="39">
                  <c:v>0.97814760073380569</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0.97814760073380569</c:v>
                </c:pt>
                <c:pt idx="52">
                  <c:v>0.97029572627599658</c:v>
                </c:pt>
                <c:pt idx="53">
                  <c:v>0.96126169593831889</c:v>
                </c:pt>
                <c:pt idx="54">
                  <c:v>0.95105651629515364</c:v>
                </c:pt>
                <c:pt idx="55">
                  <c:v>0.93969262078590843</c:v>
                </c:pt>
                <c:pt idx="56">
                  <c:v>0.92718385456678754</c:v>
                </c:pt>
                <c:pt idx="57">
                  <c:v>0.91354545764260109</c:v>
                </c:pt>
                <c:pt idx="58">
                  <c:v>0.89879404629916715</c:v>
                </c:pt>
                <c:pt idx="59">
                  <c:v>0.88294759285892721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0.69465837045899737</c:v>
                </c:pt>
                <c:pt idx="69">
                  <c:v>0.66913060635885857</c:v>
                </c:pt>
                <c:pt idx="70">
                  <c:v>0.6427876096865397</c:v>
                </c:pt>
                <c:pt idx="71">
                  <c:v>0.61566147532565851</c:v>
                </c:pt>
                <c:pt idx="72">
                  <c:v>0.58778525229247347</c:v>
                </c:pt>
                <c:pt idx="73">
                  <c:v>0.5591929034707469</c:v>
                </c:pt>
                <c:pt idx="74">
                  <c:v>0.5299192642332049</c:v>
                </c:pt>
                <c:pt idx="75">
                  <c:v>0.5</c:v>
                </c:pt>
                <c:pt idx="76">
                  <c:v>0.46947156278589114</c:v>
                </c:pt>
                <c:pt idx="77">
                  <c:v>0.4383711467890774</c:v>
                </c:pt>
                <c:pt idx="78">
                  <c:v>0.40673664307580049</c:v>
                </c:pt>
                <c:pt idx="79">
                  <c:v>0.37460659341591235</c:v>
                </c:pt>
                <c:pt idx="80">
                  <c:v>0.34202014332566899</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1.2251484549086212E-16</c:v>
                </c:pt>
                <c:pt idx="91">
                  <c:v>-3.4899496702500907E-2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-0.34202014332566882</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-0.58778525229247325</c:v>
                </c:pt>
                <c:pt idx="109">
                  <c:v>-0.61566147532565785</c:v>
                </c:pt>
                <c:pt idx="110">
                  <c:v>-0.64278760968653936</c:v>
                </c:pt>
                <c:pt idx="111">
                  <c:v>-0.66913060635885846</c:v>
                </c:pt>
                <c:pt idx="112">
                  <c:v>-0.6946583704589977</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-0.8829475928589271</c:v>
                </c:pt>
                <c:pt idx="122">
                  <c:v>-0.89879404629916704</c:v>
                </c:pt>
                <c:pt idx="123">
                  <c:v>-0.91354545764260109</c:v>
                </c:pt>
                <c:pt idx="124">
                  <c:v>-0.92718385456678742</c:v>
                </c:pt>
                <c:pt idx="125">
                  <c:v>-0.93969262078590821</c:v>
                </c:pt>
                <c:pt idx="126">
                  <c:v>-0.95105651629515364</c:v>
                </c:pt>
                <c:pt idx="127">
                  <c:v>-0.96126169593831901</c:v>
                </c:pt>
                <c:pt idx="128">
                  <c:v>-0.97029572627599658</c:v>
                </c:pt>
                <c:pt idx="129">
                  <c:v>-0.97814760073380569</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-0.9781476007338058</c:v>
                </c:pt>
                <c:pt idx="142">
                  <c:v>-0.97029572627599669</c:v>
                </c:pt>
                <c:pt idx="143">
                  <c:v>-0.96126169593831878</c:v>
                </c:pt>
                <c:pt idx="144">
                  <c:v>-0.95105651629515364</c:v>
                </c:pt>
                <c:pt idx="145">
                  <c:v>-0.93969262078590854</c:v>
                </c:pt>
                <c:pt idx="146">
                  <c:v>-0.92718385456678754</c:v>
                </c:pt>
                <c:pt idx="147">
                  <c:v>-0.91354545764260087</c:v>
                </c:pt>
                <c:pt idx="148">
                  <c:v>-0.89879404629916726</c:v>
                </c:pt>
                <c:pt idx="149">
                  <c:v>-0.88294759285892721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-0.69465837045899792</c:v>
                </c:pt>
                <c:pt idx="159">
                  <c:v>-0.66913060635885835</c:v>
                </c:pt>
                <c:pt idx="160">
                  <c:v>-0.64278760968653981</c:v>
                </c:pt>
                <c:pt idx="161">
                  <c:v>-0.61566147532565885</c:v>
                </c:pt>
                <c:pt idx="162">
                  <c:v>-0.58778525229247369</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-0.34202014332566877</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-6.9756473744124789E-2</c:v>
                </c:pt>
                <c:pt idx="179">
                  <c:v>-3.489949670250083E-2</c:v>
                </c:pt>
                <c:pt idx="180">
                  <c:v>-2.450296909817242E-16</c:v>
                </c:pt>
                <c:pt idx="181">
                  <c:v>3.4899496702500338E-2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0.3420201433256691</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0.58778525229247391</c:v>
                </c:pt>
                <c:pt idx="199">
                  <c:v>0.61566147532565851</c:v>
                </c:pt>
                <c:pt idx="200">
                  <c:v>0.64278760968653925</c:v>
                </c:pt>
                <c:pt idx="201">
                  <c:v>0.66913060635885879</c:v>
                </c:pt>
                <c:pt idx="202">
                  <c:v>0.69465837045899748</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0.88294759285892699</c:v>
                </c:pt>
                <c:pt idx="212">
                  <c:v>0.89879404629916704</c:v>
                </c:pt>
                <c:pt idx="213">
                  <c:v>0.91354545764260098</c:v>
                </c:pt>
                <c:pt idx="214">
                  <c:v>0.92718385456678731</c:v>
                </c:pt>
                <c:pt idx="215">
                  <c:v>0.93969262078590809</c:v>
                </c:pt>
                <c:pt idx="216">
                  <c:v>0.95105651629515364</c:v>
                </c:pt>
                <c:pt idx="217">
                  <c:v>0.96126169593831867</c:v>
                </c:pt>
                <c:pt idx="218">
                  <c:v>0.97029572627599625</c:v>
                </c:pt>
                <c:pt idx="219">
                  <c:v>0.97814760073380569</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0.97814760073380558</c:v>
                </c:pt>
                <c:pt idx="232">
                  <c:v>0.97029572627599647</c:v>
                </c:pt>
                <c:pt idx="233">
                  <c:v>0.96126169593831889</c:v>
                </c:pt>
                <c:pt idx="234">
                  <c:v>0.95105651629515364</c:v>
                </c:pt>
                <c:pt idx="235">
                  <c:v>0.93969262078590854</c:v>
                </c:pt>
                <c:pt idx="236">
                  <c:v>0.92718385456678798</c:v>
                </c:pt>
                <c:pt idx="237">
                  <c:v>0.91354545764260087</c:v>
                </c:pt>
                <c:pt idx="238">
                  <c:v>0.89879404629916726</c:v>
                </c:pt>
                <c:pt idx="239">
                  <c:v>0.88294759285892732</c:v>
                </c:pt>
                <c:pt idx="240">
                  <c:v>0.86602540378443926</c:v>
                </c:pt>
              </c:numCache>
            </c:numRef>
          </c:yVal>
          <c:smooth val="1"/>
          <c:extLst xmlns:c16r2="http://schemas.microsoft.com/office/drawing/2015/06/chart">
            <c:ext xmlns:c16="http://schemas.microsoft.com/office/drawing/2014/chart" uri="{C3380CC4-5D6E-409C-BE32-E72D297353CC}">
              <c16:uniqueId val="{00000000-713E-4D8C-8D0A-D2DD85ADBC54}"/>
            </c:ext>
          </c:extLst>
        </c:ser>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0.34202014332566888</c:v>
                </c:pt>
                <c:pt idx="11">
                  <c:v>0.37460659341591207</c:v>
                </c:pt>
                <c:pt idx="12">
                  <c:v>0.40673664307580021</c:v>
                </c:pt>
                <c:pt idx="13">
                  <c:v>0.43837114678907746</c:v>
                </c:pt>
                <c:pt idx="14">
                  <c:v>0.46947156278589086</c:v>
                </c:pt>
                <c:pt idx="15">
                  <c:v>0.5</c:v>
                </c:pt>
                <c:pt idx="16">
                  <c:v>0.5299192642332049</c:v>
                </c:pt>
                <c:pt idx="17">
                  <c:v>0.5591929034707469</c:v>
                </c:pt>
                <c:pt idx="18">
                  <c:v>0.58778525229247336</c:v>
                </c:pt>
                <c:pt idx="19">
                  <c:v>0.61566147532565829</c:v>
                </c:pt>
                <c:pt idx="20">
                  <c:v>0.64278760968653936</c:v>
                </c:pt>
                <c:pt idx="21">
                  <c:v>0.66913060635885846</c:v>
                </c:pt>
                <c:pt idx="22">
                  <c:v>0.69465837045899748</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0.88294759285892699</c:v>
                </c:pt>
                <c:pt idx="32">
                  <c:v>0.89879404629916726</c:v>
                </c:pt>
                <c:pt idx="33">
                  <c:v>0.91354545764260098</c:v>
                </c:pt>
                <c:pt idx="34">
                  <c:v>0.92718385456678754</c:v>
                </c:pt>
                <c:pt idx="35">
                  <c:v>0.93969262078590832</c:v>
                </c:pt>
                <c:pt idx="36">
                  <c:v>0.95105651629515364</c:v>
                </c:pt>
                <c:pt idx="37">
                  <c:v>0.96126169593831889</c:v>
                </c:pt>
                <c:pt idx="38">
                  <c:v>0.97029572627599658</c:v>
                </c:pt>
                <c:pt idx="39">
                  <c:v>0.97814760073380569</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0.97814760073380569</c:v>
                </c:pt>
                <c:pt idx="52">
                  <c:v>0.97029572627599658</c:v>
                </c:pt>
                <c:pt idx="53">
                  <c:v>0.96126169593831889</c:v>
                </c:pt>
                <c:pt idx="54">
                  <c:v>0.95105651629515364</c:v>
                </c:pt>
                <c:pt idx="55">
                  <c:v>0.93969262078590843</c:v>
                </c:pt>
                <c:pt idx="56">
                  <c:v>0.92718385456678754</c:v>
                </c:pt>
                <c:pt idx="57">
                  <c:v>0.91354545764260109</c:v>
                </c:pt>
                <c:pt idx="58">
                  <c:v>0.89879404629916715</c:v>
                </c:pt>
                <c:pt idx="59">
                  <c:v>0.88294759285892721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0.69465837045899737</c:v>
                </c:pt>
                <c:pt idx="69">
                  <c:v>0.66913060635885857</c:v>
                </c:pt>
                <c:pt idx="70">
                  <c:v>0.6427876096865397</c:v>
                </c:pt>
                <c:pt idx="71">
                  <c:v>0.61566147532565851</c:v>
                </c:pt>
                <c:pt idx="72">
                  <c:v>0.58778525229247347</c:v>
                </c:pt>
                <c:pt idx="73">
                  <c:v>0.5591929034707469</c:v>
                </c:pt>
                <c:pt idx="74">
                  <c:v>0.5299192642332049</c:v>
                </c:pt>
                <c:pt idx="75">
                  <c:v>0.5</c:v>
                </c:pt>
                <c:pt idx="76">
                  <c:v>0.46947156278589114</c:v>
                </c:pt>
                <c:pt idx="77">
                  <c:v>0.4383711467890774</c:v>
                </c:pt>
                <c:pt idx="78">
                  <c:v>0.40673664307580049</c:v>
                </c:pt>
                <c:pt idx="79">
                  <c:v>0.37460659341591235</c:v>
                </c:pt>
                <c:pt idx="80">
                  <c:v>0.34202014332566899</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1.2251484549086212E-16</c:v>
                </c:pt>
                <c:pt idx="91">
                  <c:v>-3.4899496702500907E-2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-0.34202014332566882</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-0.58778525229247325</c:v>
                </c:pt>
                <c:pt idx="109">
                  <c:v>-0.61566147532565785</c:v>
                </c:pt>
                <c:pt idx="110">
                  <c:v>-0.64278760968653936</c:v>
                </c:pt>
                <c:pt idx="111">
                  <c:v>-0.66913060635885846</c:v>
                </c:pt>
                <c:pt idx="112">
                  <c:v>-0.6946583704589977</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-0.8829475928589271</c:v>
                </c:pt>
                <c:pt idx="122">
                  <c:v>-0.89879404629916704</c:v>
                </c:pt>
                <c:pt idx="123">
                  <c:v>-0.91354545764260109</c:v>
                </c:pt>
                <c:pt idx="124">
                  <c:v>-0.92718385456678742</c:v>
                </c:pt>
                <c:pt idx="125">
                  <c:v>-0.93969262078590821</c:v>
                </c:pt>
                <c:pt idx="126">
                  <c:v>-0.95105651629515364</c:v>
                </c:pt>
                <c:pt idx="127">
                  <c:v>-0.96126169593831901</c:v>
                </c:pt>
                <c:pt idx="128">
                  <c:v>-0.97029572627599658</c:v>
                </c:pt>
                <c:pt idx="129">
                  <c:v>-0.97814760073380569</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-0.9781476007338058</c:v>
                </c:pt>
                <c:pt idx="142">
                  <c:v>-0.97029572627599669</c:v>
                </c:pt>
                <c:pt idx="143">
                  <c:v>-0.96126169593831878</c:v>
                </c:pt>
                <c:pt idx="144">
                  <c:v>-0.95105651629515364</c:v>
                </c:pt>
                <c:pt idx="145">
                  <c:v>-0.93969262078590854</c:v>
                </c:pt>
                <c:pt idx="146">
                  <c:v>-0.92718385456678754</c:v>
                </c:pt>
                <c:pt idx="147">
                  <c:v>-0.91354545764260087</c:v>
                </c:pt>
                <c:pt idx="148">
                  <c:v>-0.89879404629916726</c:v>
                </c:pt>
                <c:pt idx="149">
                  <c:v>-0.88294759285892721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-0.69465837045899792</c:v>
                </c:pt>
                <c:pt idx="159">
                  <c:v>-0.66913060635885835</c:v>
                </c:pt>
                <c:pt idx="160">
                  <c:v>-0.64278760968653981</c:v>
                </c:pt>
                <c:pt idx="161">
                  <c:v>-0.61566147532565885</c:v>
                </c:pt>
                <c:pt idx="162">
                  <c:v>-0.58778525229247369</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-0.34202014332566877</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-6.9756473744124789E-2</c:v>
                </c:pt>
                <c:pt idx="179">
                  <c:v>-3.489949670250083E-2</c:v>
                </c:pt>
                <c:pt idx="180">
                  <c:v>-2.450296909817242E-16</c:v>
                </c:pt>
                <c:pt idx="181">
                  <c:v>3.4899496702500338E-2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0.3420201433256691</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0.58778525229247391</c:v>
                </c:pt>
                <c:pt idx="199">
                  <c:v>0.61566147532565851</c:v>
                </c:pt>
                <c:pt idx="200">
                  <c:v>0.64278760968653925</c:v>
                </c:pt>
                <c:pt idx="201">
                  <c:v>0.66913060635885879</c:v>
                </c:pt>
                <c:pt idx="202">
                  <c:v>0.69465837045899748</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0.88294759285892699</c:v>
                </c:pt>
                <c:pt idx="212">
                  <c:v>0.89879404629916704</c:v>
                </c:pt>
                <c:pt idx="213">
                  <c:v>0.91354545764260098</c:v>
                </c:pt>
                <c:pt idx="214">
                  <c:v>0.92718385456678731</c:v>
                </c:pt>
                <c:pt idx="215">
                  <c:v>0.93969262078590809</c:v>
                </c:pt>
                <c:pt idx="216">
                  <c:v>0.95105651629515364</c:v>
                </c:pt>
                <c:pt idx="217">
                  <c:v>0.96126169593831867</c:v>
                </c:pt>
                <c:pt idx="218">
                  <c:v>0.97029572627599625</c:v>
                </c:pt>
                <c:pt idx="219">
                  <c:v>0.97814760073380569</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0.97814760073380558</c:v>
                </c:pt>
                <c:pt idx="232">
                  <c:v>0.97029572627599647</c:v>
                </c:pt>
                <c:pt idx="233">
                  <c:v>0.96126169593831889</c:v>
                </c:pt>
                <c:pt idx="234">
                  <c:v>0.95105651629515364</c:v>
                </c:pt>
                <c:pt idx="235">
                  <c:v>0.93969262078590854</c:v>
                </c:pt>
                <c:pt idx="236">
                  <c:v>0.92718385456678798</c:v>
                </c:pt>
                <c:pt idx="237">
                  <c:v>0.91354545764260087</c:v>
                </c:pt>
                <c:pt idx="238">
                  <c:v>0.89879404629916726</c:v>
                </c:pt>
                <c:pt idx="239">
                  <c:v>0.88294759285892732</c:v>
                </c:pt>
                <c:pt idx="240">
                  <c:v>0.86602540378443926</c:v>
                </c:pt>
              </c:numCache>
            </c:numRef>
          </c:yVal>
          <c:smooth val="1"/>
          <c:extLst xmlns:c16r2="http://schemas.microsoft.com/office/drawing/2015/06/chart">
            <c:ext xmlns:c16="http://schemas.microsoft.com/office/drawing/2014/chart" uri="{C3380CC4-5D6E-409C-BE32-E72D297353CC}">
              <c16:uniqueId val="{00000001-713E-4D8C-8D0A-D2DD85ADBC54}"/>
            </c:ext>
          </c:extLst>
        </c:ser>
        <c:dLbls>
          <c:showLegendKey val="0"/>
          <c:showVal val="0"/>
          <c:showCatName val="0"/>
          <c:showSerName val="0"/>
          <c:showPercent val="0"/>
          <c:showBubbleSize val="0"/>
        </c:dLbls>
        <c:axId val="50349952"/>
        <c:axId val="50360320"/>
      </c:scatterChart>
      <c:valAx>
        <c:axId val="50349952"/>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7063863584497762"/>
              <c:y val="0.958152958152958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0360320"/>
        <c:crossesAt val="-1.5"/>
        <c:crossBetween val="midCat"/>
        <c:majorUnit val="120"/>
        <c:minorUnit val="20"/>
      </c:valAx>
      <c:valAx>
        <c:axId val="50360320"/>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67011310364607E-2"/>
              <c:y val="0.3679661457617735"/>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0349952"/>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422535211268"/>
          <c:y val="5.8315396272817704E-2"/>
          <c:w val="0.85352112676056335"/>
          <c:h val="0.79049759392041741"/>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xmlns:c16r2="http://schemas.microsoft.com/office/drawing/2015/06/chart">
            <c:ext xmlns:c16="http://schemas.microsoft.com/office/drawing/2014/chart" uri="{C3380CC4-5D6E-409C-BE32-E72D297353CC}">
              <c16:uniqueId val="{00000000-798E-43EE-9176-DC30F4B52647}"/>
            </c:ext>
          </c:extLst>
        </c:ser>
        <c:ser>
          <c:idx val="2"/>
          <c:order val="1"/>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xmlns:c16r2="http://schemas.microsoft.com/office/drawing/2015/06/chart">
            <c:ext xmlns:c16="http://schemas.microsoft.com/office/drawing/2014/chart" uri="{C3380CC4-5D6E-409C-BE32-E72D297353CC}">
              <c16:uniqueId val="{00000001-798E-43EE-9176-DC30F4B52647}"/>
            </c:ext>
          </c:extLst>
        </c:ser>
        <c:dLbls>
          <c:showLegendKey val="0"/>
          <c:showVal val="0"/>
          <c:showCatName val="0"/>
          <c:showSerName val="0"/>
          <c:showPercent val="0"/>
          <c:showBubbleSize val="0"/>
        </c:dLbls>
        <c:axId val="59586048"/>
        <c:axId val="59587968"/>
      </c:scatterChart>
      <c:valAx>
        <c:axId val="59586048"/>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9587968"/>
        <c:crossesAt val="-1.5"/>
        <c:crossBetween val="midCat"/>
        <c:majorUnit val="120"/>
        <c:minorUnit val="20"/>
      </c:valAx>
      <c:valAx>
        <c:axId val="59587968"/>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9586048"/>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422535211268"/>
          <c:y val="5.8315396272817704E-2"/>
          <c:w val="0.85352112676056335"/>
          <c:h val="0.79049759392041741"/>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xmlns:c16r2="http://schemas.microsoft.com/office/drawing/2015/06/chart">
            <c:ext xmlns:c16="http://schemas.microsoft.com/office/drawing/2014/chart" uri="{C3380CC4-5D6E-409C-BE32-E72D297353CC}">
              <c16:uniqueId val="{00000000-94B8-4960-A286-B695214AA5FD}"/>
            </c:ext>
          </c:extLst>
        </c:ser>
        <c:ser>
          <c:idx val="1"/>
          <c:order val="1"/>
          <c:spPr>
            <a:ln w="38100">
              <a:solidFill>
                <a:srgbClr val="0000FF"/>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Sheet1!$C$1:$C$241</c:f>
              <c:numCache>
                <c:formatCode>0.0000</c:formatCode>
                <c:ptCount val="241"/>
                <c:pt idx="0">
                  <c:v>0.86602540378443882</c:v>
                </c:pt>
                <c:pt idx="1">
                  <c:v>0.84804809615642629</c:v>
                </c:pt>
                <c:pt idx="2">
                  <c:v>0.82903757255504174</c:v>
                </c:pt>
                <c:pt idx="3">
                  <c:v>0.80901699437494734</c:v>
                </c:pt>
                <c:pt idx="4">
                  <c:v>0.78801075360672201</c:v>
                </c:pt>
                <c:pt idx="5">
                  <c:v>0.76604444311897824</c:v>
                </c:pt>
                <c:pt idx="6">
                  <c:v>0.74314482547739436</c:v>
                </c:pt>
                <c:pt idx="7">
                  <c:v>0.71933980033865152</c:v>
                </c:pt>
                <c:pt idx="8">
                  <c:v>0.69465837045899725</c:v>
                </c:pt>
                <c:pt idx="9">
                  <c:v>0.66913060635885857</c:v>
                </c:pt>
                <c:pt idx="10">
                  <c:v>0.6427876096865397</c:v>
                </c:pt>
                <c:pt idx="11">
                  <c:v>0.61566147532565851</c:v>
                </c:pt>
                <c:pt idx="12">
                  <c:v>0.58778525229247336</c:v>
                </c:pt>
                <c:pt idx="13">
                  <c:v>0.5591929034707469</c:v>
                </c:pt>
                <c:pt idx="14">
                  <c:v>0.5299192642332049</c:v>
                </c:pt>
                <c:pt idx="15">
                  <c:v>0.5</c:v>
                </c:pt>
                <c:pt idx="16">
                  <c:v>0.46947156278589114</c:v>
                </c:pt>
                <c:pt idx="17">
                  <c:v>0.4383711467890774</c:v>
                </c:pt>
                <c:pt idx="18">
                  <c:v>0.40673664307580049</c:v>
                </c:pt>
                <c:pt idx="19">
                  <c:v>0.37460659341591235</c:v>
                </c:pt>
                <c:pt idx="20">
                  <c:v>0.34202014332566893</c:v>
                </c:pt>
                <c:pt idx="21">
                  <c:v>0.30901699437494767</c:v>
                </c:pt>
                <c:pt idx="22">
                  <c:v>0.27563735581699961</c:v>
                </c:pt>
                <c:pt idx="23">
                  <c:v>0.24192189559966776</c:v>
                </c:pt>
                <c:pt idx="24">
                  <c:v>0.20791169081775934</c:v>
                </c:pt>
                <c:pt idx="25">
                  <c:v>0.1736481776669303</c:v>
                </c:pt>
                <c:pt idx="26">
                  <c:v>0.13917310096006572</c:v>
                </c:pt>
                <c:pt idx="27">
                  <c:v>0.10452846326765373</c:v>
                </c:pt>
                <c:pt idx="28">
                  <c:v>6.9756473744125538E-2</c:v>
                </c:pt>
                <c:pt idx="29">
                  <c:v>3.4899496702500699E-2</c:v>
                </c:pt>
                <c:pt idx="30">
                  <c:v>1.225148454908621E-16</c:v>
                </c:pt>
                <c:pt idx="31">
                  <c:v>-3.48994967025009E-2</c:v>
                </c:pt>
                <c:pt idx="32">
                  <c:v>-6.9756473744124844E-2</c:v>
                </c:pt>
                <c:pt idx="33">
                  <c:v>-0.10452846326765307</c:v>
                </c:pt>
                <c:pt idx="34">
                  <c:v>-0.13917310096006552</c:v>
                </c:pt>
                <c:pt idx="35">
                  <c:v>-0.1736481776669305</c:v>
                </c:pt>
                <c:pt idx="36">
                  <c:v>-0.20791169081775912</c:v>
                </c:pt>
                <c:pt idx="37">
                  <c:v>-0.24192189559966754</c:v>
                </c:pt>
                <c:pt idx="38">
                  <c:v>-0.27563735581699894</c:v>
                </c:pt>
                <c:pt idx="39">
                  <c:v>-0.30901699437494795</c:v>
                </c:pt>
                <c:pt idx="40">
                  <c:v>-0.34202014332566877</c:v>
                </c:pt>
                <c:pt idx="41">
                  <c:v>-0.37460659341591207</c:v>
                </c:pt>
                <c:pt idx="42">
                  <c:v>-0.40673664307579976</c:v>
                </c:pt>
                <c:pt idx="43">
                  <c:v>-0.43837114678907713</c:v>
                </c:pt>
                <c:pt idx="44">
                  <c:v>-0.46947156278589092</c:v>
                </c:pt>
                <c:pt idx="45">
                  <c:v>-0.50000000000000011</c:v>
                </c:pt>
                <c:pt idx="46">
                  <c:v>-0.52991926423320479</c:v>
                </c:pt>
                <c:pt idx="47">
                  <c:v>-0.55919290347074668</c:v>
                </c:pt>
                <c:pt idx="48">
                  <c:v>-0.58778525229247314</c:v>
                </c:pt>
                <c:pt idx="49">
                  <c:v>-0.61566147532565785</c:v>
                </c:pt>
                <c:pt idx="50">
                  <c:v>-0.64278760968653936</c:v>
                </c:pt>
                <c:pt idx="51">
                  <c:v>-0.66913060635885846</c:v>
                </c:pt>
                <c:pt idx="52">
                  <c:v>-0.69465837045899759</c:v>
                </c:pt>
                <c:pt idx="53">
                  <c:v>-0.71933980033865097</c:v>
                </c:pt>
                <c:pt idx="54">
                  <c:v>-0.74314482547739413</c:v>
                </c:pt>
                <c:pt idx="55">
                  <c:v>-0.76604444311897812</c:v>
                </c:pt>
                <c:pt idx="56">
                  <c:v>-0.78801075360672213</c:v>
                </c:pt>
                <c:pt idx="57">
                  <c:v>-0.80901699437494723</c:v>
                </c:pt>
                <c:pt idx="58">
                  <c:v>-0.82903757255504151</c:v>
                </c:pt>
                <c:pt idx="59">
                  <c:v>-0.84804809615642618</c:v>
                </c:pt>
                <c:pt idx="60">
                  <c:v>-0.8660254037844386</c:v>
                </c:pt>
                <c:pt idx="61">
                  <c:v>-0.88294759285892699</c:v>
                </c:pt>
                <c:pt idx="62">
                  <c:v>-0.89879404629916693</c:v>
                </c:pt>
                <c:pt idx="63">
                  <c:v>-0.91354545764260109</c:v>
                </c:pt>
                <c:pt idx="64">
                  <c:v>-0.92718385456678742</c:v>
                </c:pt>
                <c:pt idx="65">
                  <c:v>-0.93969262078590821</c:v>
                </c:pt>
                <c:pt idx="66">
                  <c:v>-0.95105651629515364</c:v>
                </c:pt>
                <c:pt idx="67">
                  <c:v>-0.96126169593831901</c:v>
                </c:pt>
                <c:pt idx="68">
                  <c:v>-0.97029572627599669</c:v>
                </c:pt>
                <c:pt idx="69">
                  <c:v>-0.9781476007338058</c:v>
                </c:pt>
                <c:pt idx="70">
                  <c:v>-0.98480775301220791</c:v>
                </c:pt>
                <c:pt idx="71">
                  <c:v>-0.99026806874157036</c:v>
                </c:pt>
                <c:pt idx="72">
                  <c:v>-0.99452189536827351</c:v>
                </c:pt>
                <c:pt idx="73">
                  <c:v>-0.9975640502598242</c:v>
                </c:pt>
                <c:pt idx="74">
                  <c:v>-0.99939082701909565</c:v>
                </c:pt>
                <c:pt idx="75">
                  <c:v>-1</c:v>
                </c:pt>
                <c:pt idx="76">
                  <c:v>-0.99939082701909587</c:v>
                </c:pt>
                <c:pt idx="77">
                  <c:v>-0.99756405025982431</c:v>
                </c:pt>
                <c:pt idx="78">
                  <c:v>-0.99452189536827351</c:v>
                </c:pt>
                <c:pt idx="79">
                  <c:v>-0.99026806874157036</c:v>
                </c:pt>
                <c:pt idx="80">
                  <c:v>-0.98480775301220802</c:v>
                </c:pt>
                <c:pt idx="81">
                  <c:v>-0.97814760073380591</c:v>
                </c:pt>
                <c:pt idx="82">
                  <c:v>-0.97029572627599681</c:v>
                </c:pt>
                <c:pt idx="83">
                  <c:v>-0.96126169593831878</c:v>
                </c:pt>
                <c:pt idx="84">
                  <c:v>-0.95105651629515364</c:v>
                </c:pt>
                <c:pt idx="85">
                  <c:v>-0.93969262078590854</c:v>
                </c:pt>
                <c:pt idx="86">
                  <c:v>-0.92718385456678754</c:v>
                </c:pt>
                <c:pt idx="87">
                  <c:v>-0.91354545764260087</c:v>
                </c:pt>
                <c:pt idx="88">
                  <c:v>-0.89879404629916715</c:v>
                </c:pt>
                <c:pt idx="89">
                  <c:v>-0.8829475928589271</c:v>
                </c:pt>
                <c:pt idx="90">
                  <c:v>-0.86602540378443871</c:v>
                </c:pt>
                <c:pt idx="91">
                  <c:v>-0.8480480961564264</c:v>
                </c:pt>
                <c:pt idx="92">
                  <c:v>-0.82903757255504218</c:v>
                </c:pt>
                <c:pt idx="93">
                  <c:v>-0.80901699437494756</c:v>
                </c:pt>
                <c:pt idx="94">
                  <c:v>-0.78801075360672179</c:v>
                </c:pt>
                <c:pt idx="95">
                  <c:v>-0.76604444311897835</c:v>
                </c:pt>
                <c:pt idx="96">
                  <c:v>-0.7431448254773948</c:v>
                </c:pt>
                <c:pt idx="97">
                  <c:v>-0.71933980033865175</c:v>
                </c:pt>
                <c:pt idx="98">
                  <c:v>-0.69465837045899781</c:v>
                </c:pt>
                <c:pt idx="99">
                  <c:v>-0.66913060635885835</c:v>
                </c:pt>
                <c:pt idx="100">
                  <c:v>-0.64278760968653981</c:v>
                </c:pt>
                <c:pt idx="101">
                  <c:v>-0.61566147532565885</c:v>
                </c:pt>
                <c:pt idx="102">
                  <c:v>-0.58778525229247358</c:v>
                </c:pt>
                <c:pt idx="103">
                  <c:v>-0.55919290347074735</c:v>
                </c:pt>
                <c:pt idx="104">
                  <c:v>-0.52991926423320579</c:v>
                </c:pt>
                <c:pt idx="105">
                  <c:v>-0.50000000000000044</c:v>
                </c:pt>
                <c:pt idx="106">
                  <c:v>-0.46947156278589086</c:v>
                </c:pt>
                <c:pt idx="107">
                  <c:v>-0.43837114678907707</c:v>
                </c:pt>
                <c:pt idx="108">
                  <c:v>-0.40673664307580021</c:v>
                </c:pt>
                <c:pt idx="109">
                  <c:v>-0.3746065934159124</c:v>
                </c:pt>
                <c:pt idx="110">
                  <c:v>-0.34202014332566871</c:v>
                </c:pt>
                <c:pt idx="111">
                  <c:v>-0.30901699437494778</c:v>
                </c:pt>
                <c:pt idx="112">
                  <c:v>-0.27563735581699972</c:v>
                </c:pt>
                <c:pt idx="113">
                  <c:v>-0.24192189559966792</c:v>
                </c:pt>
                <c:pt idx="114">
                  <c:v>-0.20791169081775993</c:v>
                </c:pt>
                <c:pt idx="115">
                  <c:v>-0.1736481776669313</c:v>
                </c:pt>
                <c:pt idx="116">
                  <c:v>-0.13917310096006588</c:v>
                </c:pt>
                <c:pt idx="117">
                  <c:v>-0.10452846326765343</c:v>
                </c:pt>
                <c:pt idx="118">
                  <c:v>-6.9756473744124775E-2</c:v>
                </c:pt>
                <c:pt idx="119">
                  <c:v>-3.4899496702500823E-2</c:v>
                </c:pt>
                <c:pt idx="120">
                  <c:v>-2.450296909817242E-16</c:v>
                </c:pt>
                <c:pt idx="121">
                  <c:v>3.4899496702500331E-2</c:v>
                </c:pt>
                <c:pt idx="122">
                  <c:v>6.9756473744125178E-2</c:v>
                </c:pt>
                <c:pt idx="123">
                  <c:v>0.10452846326765294</c:v>
                </c:pt>
                <c:pt idx="124">
                  <c:v>0.13917310096006452</c:v>
                </c:pt>
                <c:pt idx="125">
                  <c:v>0.17364817766692991</c:v>
                </c:pt>
                <c:pt idx="126">
                  <c:v>0.20791169081775854</c:v>
                </c:pt>
                <c:pt idx="127">
                  <c:v>0.24192189559966826</c:v>
                </c:pt>
                <c:pt idx="128">
                  <c:v>0.27563735581699927</c:v>
                </c:pt>
                <c:pt idx="129">
                  <c:v>0.30901699437494734</c:v>
                </c:pt>
                <c:pt idx="130">
                  <c:v>0.34202014332566905</c:v>
                </c:pt>
                <c:pt idx="131">
                  <c:v>0.37460659341591196</c:v>
                </c:pt>
                <c:pt idx="132">
                  <c:v>0.40673664307579971</c:v>
                </c:pt>
                <c:pt idx="133">
                  <c:v>0.4383711467890774</c:v>
                </c:pt>
                <c:pt idx="134">
                  <c:v>0.46947156278589042</c:v>
                </c:pt>
                <c:pt idx="135">
                  <c:v>0.49999999999999939</c:v>
                </c:pt>
                <c:pt idx="136">
                  <c:v>0.52991926423320468</c:v>
                </c:pt>
                <c:pt idx="137">
                  <c:v>0.55919290347074624</c:v>
                </c:pt>
                <c:pt idx="138">
                  <c:v>0.5877852522924738</c:v>
                </c:pt>
                <c:pt idx="139">
                  <c:v>0.61566147532565851</c:v>
                </c:pt>
                <c:pt idx="140">
                  <c:v>0.64278760968653925</c:v>
                </c:pt>
                <c:pt idx="141">
                  <c:v>0.66913060635885879</c:v>
                </c:pt>
                <c:pt idx="142">
                  <c:v>0.69465837045899737</c:v>
                </c:pt>
                <c:pt idx="143">
                  <c:v>0.71933980033865097</c:v>
                </c:pt>
                <c:pt idx="144">
                  <c:v>0.7431448254773938</c:v>
                </c:pt>
                <c:pt idx="145">
                  <c:v>0.76604444311897801</c:v>
                </c:pt>
                <c:pt idx="146">
                  <c:v>0.78801075360672157</c:v>
                </c:pt>
                <c:pt idx="147">
                  <c:v>0.80901699437494667</c:v>
                </c:pt>
                <c:pt idx="148">
                  <c:v>0.82903757255504185</c:v>
                </c:pt>
                <c:pt idx="149">
                  <c:v>0.84804809615642596</c:v>
                </c:pt>
                <c:pt idx="150">
                  <c:v>0.86602540378443893</c:v>
                </c:pt>
                <c:pt idx="151">
                  <c:v>0.88294759285892688</c:v>
                </c:pt>
                <c:pt idx="152">
                  <c:v>0.89879404629916693</c:v>
                </c:pt>
                <c:pt idx="153">
                  <c:v>0.91354545764260098</c:v>
                </c:pt>
                <c:pt idx="154">
                  <c:v>0.92718385456678731</c:v>
                </c:pt>
                <c:pt idx="155">
                  <c:v>0.93969262078590809</c:v>
                </c:pt>
                <c:pt idx="156">
                  <c:v>0.95105651629515364</c:v>
                </c:pt>
                <c:pt idx="157">
                  <c:v>0.96126169593831867</c:v>
                </c:pt>
                <c:pt idx="158">
                  <c:v>0.97029572627599636</c:v>
                </c:pt>
                <c:pt idx="159">
                  <c:v>0.9781476007338058</c:v>
                </c:pt>
                <c:pt idx="160">
                  <c:v>0.98480775301220791</c:v>
                </c:pt>
                <c:pt idx="161">
                  <c:v>0.99026806874157036</c:v>
                </c:pt>
                <c:pt idx="162">
                  <c:v>0.9945218953682734</c:v>
                </c:pt>
                <c:pt idx="163">
                  <c:v>0.9975640502598242</c:v>
                </c:pt>
                <c:pt idx="164">
                  <c:v>0.99939082701909587</c:v>
                </c:pt>
                <c:pt idx="165">
                  <c:v>1</c:v>
                </c:pt>
                <c:pt idx="166">
                  <c:v>0.99939082701909587</c:v>
                </c:pt>
                <c:pt idx="167">
                  <c:v>0.99756405025982431</c:v>
                </c:pt>
                <c:pt idx="168">
                  <c:v>0.99452189536827351</c:v>
                </c:pt>
                <c:pt idx="169">
                  <c:v>0.99026806874157047</c:v>
                </c:pt>
                <c:pt idx="170">
                  <c:v>0.98480775301220802</c:v>
                </c:pt>
                <c:pt idx="171">
                  <c:v>0.97814760073380569</c:v>
                </c:pt>
                <c:pt idx="172">
                  <c:v>0.97029572627599658</c:v>
                </c:pt>
                <c:pt idx="173">
                  <c:v>0.96126169593831889</c:v>
                </c:pt>
                <c:pt idx="174">
                  <c:v>0.95105651629515364</c:v>
                </c:pt>
                <c:pt idx="175">
                  <c:v>0.93969262078590854</c:v>
                </c:pt>
                <c:pt idx="176">
                  <c:v>0.92718385456678798</c:v>
                </c:pt>
                <c:pt idx="177">
                  <c:v>0.91354545764260087</c:v>
                </c:pt>
                <c:pt idx="178">
                  <c:v>0.89879404629916715</c:v>
                </c:pt>
                <c:pt idx="179">
                  <c:v>0.88294759285892721</c:v>
                </c:pt>
                <c:pt idx="180">
                  <c:v>0.86602540378443926</c:v>
                </c:pt>
                <c:pt idx="181">
                  <c:v>0.84804809615642585</c:v>
                </c:pt>
                <c:pt idx="182">
                  <c:v>0.82903757255504162</c:v>
                </c:pt>
                <c:pt idx="183">
                  <c:v>0.80901699437494756</c:v>
                </c:pt>
                <c:pt idx="184">
                  <c:v>0.78801075360672257</c:v>
                </c:pt>
                <c:pt idx="185">
                  <c:v>0.76604444311897901</c:v>
                </c:pt>
                <c:pt idx="186">
                  <c:v>0.74314482547739413</c:v>
                </c:pt>
                <c:pt idx="187">
                  <c:v>0.7193398003386513</c:v>
                </c:pt>
                <c:pt idx="188">
                  <c:v>0.69465837045899781</c:v>
                </c:pt>
                <c:pt idx="189">
                  <c:v>0.66913060635885913</c:v>
                </c:pt>
                <c:pt idx="190">
                  <c:v>0.64278760968654058</c:v>
                </c:pt>
                <c:pt idx="191">
                  <c:v>0.6156614753256584</c:v>
                </c:pt>
                <c:pt idx="192">
                  <c:v>0.58778525229247358</c:v>
                </c:pt>
                <c:pt idx="193">
                  <c:v>0.55919290347074757</c:v>
                </c:pt>
                <c:pt idx="194">
                  <c:v>0.52991926423320457</c:v>
                </c:pt>
                <c:pt idx="195">
                  <c:v>0.49999999999999989</c:v>
                </c:pt>
                <c:pt idx="196">
                  <c:v>0.46947156278589097</c:v>
                </c:pt>
                <c:pt idx="197">
                  <c:v>0.43837114678907796</c:v>
                </c:pt>
                <c:pt idx="198">
                  <c:v>0.40673664307580115</c:v>
                </c:pt>
                <c:pt idx="199">
                  <c:v>0.3746065934159134</c:v>
                </c:pt>
                <c:pt idx="200">
                  <c:v>0.34202014332566882</c:v>
                </c:pt>
                <c:pt idx="201">
                  <c:v>0.30901699437494795</c:v>
                </c:pt>
                <c:pt idx="202">
                  <c:v>0.27563735581699816</c:v>
                </c:pt>
                <c:pt idx="203">
                  <c:v>0.24192189559966717</c:v>
                </c:pt>
                <c:pt idx="204">
                  <c:v>0.20791169081775918</c:v>
                </c:pt>
                <c:pt idx="205">
                  <c:v>0.17364817766693053</c:v>
                </c:pt>
                <c:pt idx="206">
                  <c:v>0.13917310096006597</c:v>
                </c:pt>
                <c:pt idx="207">
                  <c:v>0.10452846326765444</c:v>
                </c:pt>
                <c:pt idx="208">
                  <c:v>6.9756473744126676E-2</c:v>
                </c:pt>
                <c:pt idx="209">
                  <c:v>3.4899496702500941E-2</c:v>
                </c:pt>
                <c:pt idx="210">
                  <c:v>3.6754453647258625E-16</c:v>
                </c:pt>
                <c:pt idx="211">
                  <c:v>-3.4899496702500206E-2</c:v>
                </c:pt>
                <c:pt idx="212">
                  <c:v>-6.9756473744125927E-2</c:v>
                </c:pt>
                <c:pt idx="213">
                  <c:v>-0.10452846326765369</c:v>
                </c:pt>
                <c:pt idx="214">
                  <c:v>-0.13917310096006527</c:v>
                </c:pt>
                <c:pt idx="215">
                  <c:v>-0.1736481776669298</c:v>
                </c:pt>
                <c:pt idx="216">
                  <c:v>-0.20791169081775843</c:v>
                </c:pt>
                <c:pt idx="217">
                  <c:v>-0.24192189559966817</c:v>
                </c:pt>
                <c:pt idx="218">
                  <c:v>-0.27563735581699916</c:v>
                </c:pt>
                <c:pt idx="219">
                  <c:v>-0.30901699437494723</c:v>
                </c:pt>
                <c:pt idx="220">
                  <c:v>-0.3420201433256681</c:v>
                </c:pt>
                <c:pt idx="221">
                  <c:v>-0.37460659341591102</c:v>
                </c:pt>
                <c:pt idx="222">
                  <c:v>-0.40673664307579876</c:v>
                </c:pt>
                <c:pt idx="223">
                  <c:v>-0.43837114678907735</c:v>
                </c:pt>
                <c:pt idx="224">
                  <c:v>-0.46947156278589036</c:v>
                </c:pt>
                <c:pt idx="225">
                  <c:v>-0.50000000000000067</c:v>
                </c:pt>
                <c:pt idx="226">
                  <c:v>-0.52991926423320534</c:v>
                </c:pt>
                <c:pt idx="227">
                  <c:v>-0.55919290347074679</c:v>
                </c:pt>
                <c:pt idx="228">
                  <c:v>-0.58778525229247292</c:v>
                </c:pt>
                <c:pt idx="229">
                  <c:v>-0.61566147532565763</c:v>
                </c:pt>
                <c:pt idx="230">
                  <c:v>-0.64278760968653859</c:v>
                </c:pt>
                <c:pt idx="231">
                  <c:v>-0.66913060635885724</c:v>
                </c:pt>
                <c:pt idx="232">
                  <c:v>-0.69465837045899725</c:v>
                </c:pt>
                <c:pt idx="233">
                  <c:v>-0.71933980033865075</c:v>
                </c:pt>
                <c:pt idx="234">
                  <c:v>-0.74314482547739491</c:v>
                </c:pt>
                <c:pt idx="235">
                  <c:v>-0.76604444311897846</c:v>
                </c:pt>
                <c:pt idx="236">
                  <c:v>-0.7880107536067219</c:v>
                </c:pt>
                <c:pt idx="237">
                  <c:v>-0.80901699437494712</c:v>
                </c:pt>
                <c:pt idx="238">
                  <c:v>-0.8290375725550414</c:v>
                </c:pt>
                <c:pt idx="239">
                  <c:v>-0.84804809615642551</c:v>
                </c:pt>
                <c:pt idx="240">
                  <c:v>-0.86602540378443882</c:v>
                </c:pt>
              </c:numCache>
            </c:numRef>
          </c:yVal>
          <c:smooth val="1"/>
          <c:extLst xmlns:c16r2="http://schemas.microsoft.com/office/drawing/2015/06/chart">
            <c:ext xmlns:c16="http://schemas.microsoft.com/office/drawing/2014/chart" uri="{C3380CC4-5D6E-409C-BE32-E72D297353CC}">
              <c16:uniqueId val="{00000001-94B8-4960-A286-B695214AA5FD}"/>
            </c:ext>
          </c:extLst>
        </c:ser>
        <c:ser>
          <c:idx val="2"/>
          <c:order val="2"/>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xmlns:c16r2="http://schemas.microsoft.com/office/drawing/2015/06/chart">
            <c:ext xmlns:c16="http://schemas.microsoft.com/office/drawing/2014/chart" uri="{C3380CC4-5D6E-409C-BE32-E72D297353CC}">
              <c16:uniqueId val="{00000002-94B8-4960-A286-B695214AA5FD}"/>
            </c:ext>
          </c:extLst>
        </c:ser>
        <c:dLbls>
          <c:showLegendKey val="0"/>
          <c:showVal val="0"/>
          <c:showCatName val="0"/>
          <c:showSerName val="0"/>
          <c:showPercent val="0"/>
          <c:showBubbleSize val="0"/>
        </c:dLbls>
        <c:axId val="127139840"/>
        <c:axId val="127141760"/>
      </c:scatterChart>
      <c:valAx>
        <c:axId val="127139840"/>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7141760"/>
        <c:crossesAt val="-1.5"/>
        <c:crossBetween val="midCat"/>
        <c:majorUnit val="120"/>
        <c:minorUnit val="20"/>
      </c:valAx>
      <c:valAx>
        <c:axId val="127141760"/>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6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7139840"/>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422535211268"/>
          <c:y val="5.8315396272817704E-2"/>
          <c:w val="0.85352112676056335"/>
          <c:h val="0.79049759392041741"/>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xmlns:c16r2="http://schemas.microsoft.com/office/drawing/2015/06/chart">
            <c:ext xmlns:c16="http://schemas.microsoft.com/office/drawing/2014/chart" uri="{C3380CC4-5D6E-409C-BE32-E72D297353CC}">
              <c16:uniqueId val="{00000000-1FF5-49F0-90A1-B25D5907A49B}"/>
            </c:ext>
          </c:extLst>
        </c:ser>
        <c:ser>
          <c:idx val="1"/>
          <c:order val="1"/>
          <c:spPr>
            <a:ln w="38100">
              <a:solidFill>
                <a:srgbClr val="0000FF"/>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Sheet1!$C$1:$C$241</c:f>
              <c:numCache>
                <c:formatCode>0.0000</c:formatCode>
                <c:ptCount val="241"/>
                <c:pt idx="0">
                  <c:v>0.86602540378443882</c:v>
                </c:pt>
                <c:pt idx="1">
                  <c:v>0.84804809615642629</c:v>
                </c:pt>
                <c:pt idx="2">
                  <c:v>0.82903757255504174</c:v>
                </c:pt>
                <c:pt idx="3">
                  <c:v>0.80901699437494734</c:v>
                </c:pt>
                <c:pt idx="4">
                  <c:v>0.78801075360672201</c:v>
                </c:pt>
                <c:pt idx="5">
                  <c:v>0.76604444311897824</c:v>
                </c:pt>
                <c:pt idx="6">
                  <c:v>0.74314482547739436</c:v>
                </c:pt>
                <c:pt idx="7">
                  <c:v>0.71933980033865152</c:v>
                </c:pt>
                <c:pt idx="8">
                  <c:v>0.69465837045899725</c:v>
                </c:pt>
                <c:pt idx="9">
                  <c:v>0.66913060635885857</c:v>
                </c:pt>
                <c:pt idx="10">
                  <c:v>0.6427876096865397</c:v>
                </c:pt>
                <c:pt idx="11">
                  <c:v>0.61566147532565851</c:v>
                </c:pt>
                <c:pt idx="12">
                  <c:v>0.58778525229247336</c:v>
                </c:pt>
                <c:pt idx="13">
                  <c:v>0.5591929034707469</c:v>
                </c:pt>
                <c:pt idx="14">
                  <c:v>0.5299192642332049</c:v>
                </c:pt>
                <c:pt idx="15">
                  <c:v>0.5</c:v>
                </c:pt>
                <c:pt idx="16">
                  <c:v>0.46947156278589114</c:v>
                </c:pt>
                <c:pt idx="17">
                  <c:v>0.4383711467890774</c:v>
                </c:pt>
                <c:pt idx="18">
                  <c:v>0.40673664307580049</c:v>
                </c:pt>
                <c:pt idx="19">
                  <c:v>0.37460659341591235</c:v>
                </c:pt>
                <c:pt idx="20">
                  <c:v>0.34202014332566893</c:v>
                </c:pt>
                <c:pt idx="21">
                  <c:v>0.30901699437494767</c:v>
                </c:pt>
                <c:pt idx="22">
                  <c:v>0.27563735581699961</c:v>
                </c:pt>
                <c:pt idx="23">
                  <c:v>0.24192189559966776</c:v>
                </c:pt>
                <c:pt idx="24">
                  <c:v>0.20791169081775934</c:v>
                </c:pt>
                <c:pt idx="25">
                  <c:v>0.1736481776669303</c:v>
                </c:pt>
                <c:pt idx="26">
                  <c:v>0.13917310096006572</c:v>
                </c:pt>
                <c:pt idx="27">
                  <c:v>0.10452846326765373</c:v>
                </c:pt>
                <c:pt idx="28">
                  <c:v>6.9756473744125538E-2</c:v>
                </c:pt>
                <c:pt idx="29">
                  <c:v>3.4899496702500699E-2</c:v>
                </c:pt>
                <c:pt idx="30">
                  <c:v>1.225148454908621E-16</c:v>
                </c:pt>
                <c:pt idx="31">
                  <c:v>-3.48994967025009E-2</c:v>
                </c:pt>
                <c:pt idx="32">
                  <c:v>-6.9756473744124844E-2</c:v>
                </c:pt>
                <c:pt idx="33">
                  <c:v>-0.10452846326765307</c:v>
                </c:pt>
                <c:pt idx="34">
                  <c:v>-0.13917310096006552</c:v>
                </c:pt>
                <c:pt idx="35">
                  <c:v>-0.1736481776669305</c:v>
                </c:pt>
                <c:pt idx="36">
                  <c:v>-0.20791169081775912</c:v>
                </c:pt>
                <c:pt idx="37">
                  <c:v>-0.24192189559966754</c:v>
                </c:pt>
                <c:pt idx="38">
                  <c:v>-0.27563735581699894</c:v>
                </c:pt>
                <c:pt idx="39">
                  <c:v>-0.30901699437494795</c:v>
                </c:pt>
                <c:pt idx="40">
                  <c:v>-0.34202014332566877</c:v>
                </c:pt>
                <c:pt idx="41">
                  <c:v>-0.37460659341591207</c:v>
                </c:pt>
                <c:pt idx="42">
                  <c:v>-0.40673664307579976</c:v>
                </c:pt>
                <c:pt idx="43">
                  <c:v>-0.43837114678907713</c:v>
                </c:pt>
                <c:pt idx="44">
                  <c:v>-0.46947156278589092</c:v>
                </c:pt>
                <c:pt idx="45">
                  <c:v>-0.50000000000000011</c:v>
                </c:pt>
                <c:pt idx="46">
                  <c:v>-0.52991926423320479</c:v>
                </c:pt>
                <c:pt idx="47">
                  <c:v>-0.55919290347074668</c:v>
                </c:pt>
                <c:pt idx="48">
                  <c:v>-0.58778525229247314</c:v>
                </c:pt>
                <c:pt idx="49">
                  <c:v>-0.61566147532565785</c:v>
                </c:pt>
                <c:pt idx="50">
                  <c:v>-0.64278760968653936</c:v>
                </c:pt>
                <c:pt idx="51">
                  <c:v>-0.66913060635885846</c:v>
                </c:pt>
                <c:pt idx="52">
                  <c:v>-0.69465837045899759</c:v>
                </c:pt>
                <c:pt idx="53">
                  <c:v>-0.71933980033865097</c:v>
                </c:pt>
                <c:pt idx="54">
                  <c:v>-0.74314482547739413</c:v>
                </c:pt>
                <c:pt idx="55">
                  <c:v>-0.76604444311897812</c:v>
                </c:pt>
                <c:pt idx="56">
                  <c:v>-0.78801075360672213</c:v>
                </c:pt>
                <c:pt idx="57">
                  <c:v>-0.80901699437494723</c:v>
                </c:pt>
                <c:pt idx="58">
                  <c:v>-0.82903757255504151</c:v>
                </c:pt>
                <c:pt idx="59">
                  <c:v>-0.84804809615642618</c:v>
                </c:pt>
                <c:pt idx="60">
                  <c:v>-0.8660254037844386</c:v>
                </c:pt>
                <c:pt idx="61">
                  <c:v>-0.88294759285892699</c:v>
                </c:pt>
                <c:pt idx="62">
                  <c:v>-0.89879404629916693</c:v>
                </c:pt>
                <c:pt idx="63">
                  <c:v>-0.91354545764260109</c:v>
                </c:pt>
                <c:pt idx="64">
                  <c:v>-0.92718385456678742</c:v>
                </c:pt>
                <c:pt idx="65">
                  <c:v>-0.93969262078590821</c:v>
                </c:pt>
                <c:pt idx="66">
                  <c:v>-0.95105651629515364</c:v>
                </c:pt>
                <c:pt idx="67">
                  <c:v>-0.96126169593831901</c:v>
                </c:pt>
                <c:pt idx="68">
                  <c:v>-0.97029572627599669</c:v>
                </c:pt>
                <c:pt idx="69">
                  <c:v>-0.9781476007338058</c:v>
                </c:pt>
                <c:pt idx="70">
                  <c:v>-0.98480775301220791</c:v>
                </c:pt>
                <c:pt idx="71">
                  <c:v>-0.99026806874157036</c:v>
                </c:pt>
                <c:pt idx="72">
                  <c:v>-0.99452189536827351</c:v>
                </c:pt>
                <c:pt idx="73">
                  <c:v>-0.9975640502598242</c:v>
                </c:pt>
                <c:pt idx="74">
                  <c:v>-0.99939082701909565</c:v>
                </c:pt>
                <c:pt idx="75">
                  <c:v>-1</c:v>
                </c:pt>
                <c:pt idx="76">
                  <c:v>-0.99939082701909587</c:v>
                </c:pt>
                <c:pt idx="77">
                  <c:v>-0.99756405025982431</c:v>
                </c:pt>
                <c:pt idx="78">
                  <c:v>-0.99452189536827351</c:v>
                </c:pt>
                <c:pt idx="79">
                  <c:v>-0.99026806874157036</c:v>
                </c:pt>
                <c:pt idx="80">
                  <c:v>-0.98480775301220802</c:v>
                </c:pt>
                <c:pt idx="81">
                  <c:v>-0.97814760073380591</c:v>
                </c:pt>
                <c:pt idx="82">
                  <c:v>-0.97029572627599681</c:v>
                </c:pt>
                <c:pt idx="83">
                  <c:v>-0.96126169593831878</c:v>
                </c:pt>
                <c:pt idx="84">
                  <c:v>-0.95105651629515364</c:v>
                </c:pt>
                <c:pt idx="85">
                  <c:v>-0.93969262078590854</c:v>
                </c:pt>
                <c:pt idx="86">
                  <c:v>-0.92718385456678754</c:v>
                </c:pt>
                <c:pt idx="87">
                  <c:v>-0.91354545764260087</c:v>
                </c:pt>
                <c:pt idx="88">
                  <c:v>-0.89879404629916715</c:v>
                </c:pt>
                <c:pt idx="89">
                  <c:v>-0.8829475928589271</c:v>
                </c:pt>
                <c:pt idx="90">
                  <c:v>-0.86602540378443871</c:v>
                </c:pt>
                <c:pt idx="91">
                  <c:v>-0.8480480961564264</c:v>
                </c:pt>
                <c:pt idx="92">
                  <c:v>-0.82903757255504218</c:v>
                </c:pt>
                <c:pt idx="93">
                  <c:v>-0.80901699437494756</c:v>
                </c:pt>
                <c:pt idx="94">
                  <c:v>-0.78801075360672179</c:v>
                </c:pt>
                <c:pt idx="95">
                  <c:v>-0.76604444311897835</c:v>
                </c:pt>
                <c:pt idx="96">
                  <c:v>-0.7431448254773948</c:v>
                </c:pt>
                <c:pt idx="97">
                  <c:v>-0.71933980033865175</c:v>
                </c:pt>
                <c:pt idx="98">
                  <c:v>-0.69465837045899781</c:v>
                </c:pt>
                <c:pt idx="99">
                  <c:v>-0.66913060635885835</c:v>
                </c:pt>
                <c:pt idx="100">
                  <c:v>-0.64278760968653981</c:v>
                </c:pt>
                <c:pt idx="101">
                  <c:v>-0.61566147532565885</c:v>
                </c:pt>
                <c:pt idx="102">
                  <c:v>-0.58778525229247358</c:v>
                </c:pt>
                <c:pt idx="103">
                  <c:v>-0.55919290347074735</c:v>
                </c:pt>
                <c:pt idx="104">
                  <c:v>-0.52991926423320579</c:v>
                </c:pt>
                <c:pt idx="105">
                  <c:v>-0.50000000000000044</c:v>
                </c:pt>
                <c:pt idx="106">
                  <c:v>-0.46947156278589086</c:v>
                </c:pt>
                <c:pt idx="107">
                  <c:v>-0.43837114678907707</c:v>
                </c:pt>
                <c:pt idx="108">
                  <c:v>-0.40673664307580021</c:v>
                </c:pt>
                <c:pt idx="109">
                  <c:v>-0.3746065934159124</c:v>
                </c:pt>
                <c:pt idx="110">
                  <c:v>-0.34202014332566871</c:v>
                </c:pt>
                <c:pt idx="111">
                  <c:v>-0.30901699437494778</c:v>
                </c:pt>
                <c:pt idx="112">
                  <c:v>-0.27563735581699972</c:v>
                </c:pt>
                <c:pt idx="113">
                  <c:v>-0.24192189559966792</c:v>
                </c:pt>
                <c:pt idx="114">
                  <c:v>-0.20791169081775993</c:v>
                </c:pt>
                <c:pt idx="115">
                  <c:v>-0.1736481776669313</c:v>
                </c:pt>
                <c:pt idx="116">
                  <c:v>-0.13917310096006588</c:v>
                </c:pt>
                <c:pt idx="117">
                  <c:v>-0.10452846326765343</c:v>
                </c:pt>
                <c:pt idx="118">
                  <c:v>-6.9756473744124775E-2</c:v>
                </c:pt>
                <c:pt idx="119">
                  <c:v>-3.4899496702500823E-2</c:v>
                </c:pt>
                <c:pt idx="120">
                  <c:v>-2.450296909817242E-16</c:v>
                </c:pt>
                <c:pt idx="121">
                  <c:v>3.4899496702500331E-2</c:v>
                </c:pt>
                <c:pt idx="122">
                  <c:v>6.9756473744125178E-2</c:v>
                </c:pt>
                <c:pt idx="123">
                  <c:v>0.10452846326765294</c:v>
                </c:pt>
                <c:pt idx="124">
                  <c:v>0.13917310096006452</c:v>
                </c:pt>
                <c:pt idx="125">
                  <c:v>0.17364817766692991</c:v>
                </c:pt>
                <c:pt idx="126">
                  <c:v>0.20791169081775854</c:v>
                </c:pt>
                <c:pt idx="127">
                  <c:v>0.24192189559966826</c:v>
                </c:pt>
                <c:pt idx="128">
                  <c:v>0.27563735581699927</c:v>
                </c:pt>
                <c:pt idx="129">
                  <c:v>0.30901699437494734</c:v>
                </c:pt>
                <c:pt idx="130">
                  <c:v>0.34202014332566905</c:v>
                </c:pt>
                <c:pt idx="131">
                  <c:v>0.37460659341591196</c:v>
                </c:pt>
                <c:pt idx="132">
                  <c:v>0.40673664307579971</c:v>
                </c:pt>
                <c:pt idx="133">
                  <c:v>0.4383711467890774</c:v>
                </c:pt>
                <c:pt idx="134">
                  <c:v>0.46947156278589042</c:v>
                </c:pt>
                <c:pt idx="135">
                  <c:v>0.49999999999999939</c:v>
                </c:pt>
                <c:pt idx="136">
                  <c:v>0.52991926423320468</c:v>
                </c:pt>
                <c:pt idx="137">
                  <c:v>0.55919290347074624</c:v>
                </c:pt>
                <c:pt idx="138">
                  <c:v>0.5877852522924738</c:v>
                </c:pt>
                <c:pt idx="139">
                  <c:v>0.61566147532565851</c:v>
                </c:pt>
                <c:pt idx="140">
                  <c:v>0.64278760968653925</c:v>
                </c:pt>
                <c:pt idx="141">
                  <c:v>0.66913060635885879</c:v>
                </c:pt>
                <c:pt idx="142">
                  <c:v>0.69465837045899737</c:v>
                </c:pt>
                <c:pt idx="143">
                  <c:v>0.71933980033865097</c:v>
                </c:pt>
                <c:pt idx="144">
                  <c:v>0.7431448254773938</c:v>
                </c:pt>
                <c:pt idx="145">
                  <c:v>0.76604444311897801</c:v>
                </c:pt>
                <c:pt idx="146">
                  <c:v>0.78801075360672157</c:v>
                </c:pt>
                <c:pt idx="147">
                  <c:v>0.80901699437494667</c:v>
                </c:pt>
                <c:pt idx="148">
                  <c:v>0.82903757255504185</c:v>
                </c:pt>
                <c:pt idx="149">
                  <c:v>0.84804809615642596</c:v>
                </c:pt>
                <c:pt idx="150">
                  <c:v>0.86602540378443893</c:v>
                </c:pt>
                <c:pt idx="151">
                  <c:v>0.88294759285892688</c:v>
                </c:pt>
                <c:pt idx="152">
                  <c:v>0.89879404629916693</c:v>
                </c:pt>
                <c:pt idx="153">
                  <c:v>0.91354545764260098</c:v>
                </c:pt>
                <c:pt idx="154">
                  <c:v>0.92718385456678731</c:v>
                </c:pt>
                <c:pt idx="155">
                  <c:v>0.93969262078590809</c:v>
                </c:pt>
                <c:pt idx="156">
                  <c:v>0.95105651629515364</c:v>
                </c:pt>
                <c:pt idx="157">
                  <c:v>0.96126169593831867</c:v>
                </c:pt>
                <c:pt idx="158">
                  <c:v>0.97029572627599636</c:v>
                </c:pt>
                <c:pt idx="159">
                  <c:v>0.9781476007338058</c:v>
                </c:pt>
                <c:pt idx="160">
                  <c:v>0.98480775301220791</c:v>
                </c:pt>
                <c:pt idx="161">
                  <c:v>0.99026806874157036</c:v>
                </c:pt>
                <c:pt idx="162">
                  <c:v>0.9945218953682734</c:v>
                </c:pt>
                <c:pt idx="163">
                  <c:v>0.9975640502598242</c:v>
                </c:pt>
                <c:pt idx="164">
                  <c:v>0.99939082701909587</c:v>
                </c:pt>
                <c:pt idx="165">
                  <c:v>1</c:v>
                </c:pt>
                <c:pt idx="166">
                  <c:v>0.99939082701909587</c:v>
                </c:pt>
                <c:pt idx="167">
                  <c:v>0.99756405025982431</c:v>
                </c:pt>
                <c:pt idx="168">
                  <c:v>0.99452189536827351</c:v>
                </c:pt>
                <c:pt idx="169">
                  <c:v>0.99026806874157047</c:v>
                </c:pt>
                <c:pt idx="170">
                  <c:v>0.98480775301220802</c:v>
                </c:pt>
                <c:pt idx="171">
                  <c:v>0.97814760073380569</c:v>
                </c:pt>
                <c:pt idx="172">
                  <c:v>0.97029572627599658</c:v>
                </c:pt>
                <c:pt idx="173">
                  <c:v>0.96126169593831889</c:v>
                </c:pt>
                <c:pt idx="174">
                  <c:v>0.95105651629515364</c:v>
                </c:pt>
                <c:pt idx="175">
                  <c:v>0.93969262078590854</c:v>
                </c:pt>
                <c:pt idx="176">
                  <c:v>0.92718385456678798</c:v>
                </c:pt>
                <c:pt idx="177">
                  <c:v>0.91354545764260087</c:v>
                </c:pt>
                <c:pt idx="178">
                  <c:v>0.89879404629916715</c:v>
                </c:pt>
                <c:pt idx="179">
                  <c:v>0.88294759285892721</c:v>
                </c:pt>
                <c:pt idx="180">
                  <c:v>0.86602540378443926</c:v>
                </c:pt>
                <c:pt idx="181">
                  <c:v>0.84804809615642585</c:v>
                </c:pt>
                <c:pt idx="182">
                  <c:v>0.82903757255504162</c:v>
                </c:pt>
                <c:pt idx="183">
                  <c:v>0.80901699437494756</c:v>
                </c:pt>
                <c:pt idx="184">
                  <c:v>0.78801075360672257</c:v>
                </c:pt>
                <c:pt idx="185">
                  <c:v>0.76604444311897901</c:v>
                </c:pt>
                <c:pt idx="186">
                  <c:v>0.74314482547739413</c:v>
                </c:pt>
                <c:pt idx="187">
                  <c:v>0.7193398003386513</c:v>
                </c:pt>
                <c:pt idx="188">
                  <c:v>0.69465837045899781</c:v>
                </c:pt>
                <c:pt idx="189">
                  <c:v>0.66913060635885913</c:v>
                </c:pt>
                <c:pt idx="190">
                  <c:v>0.64278760968654058</c:v>
                </c:pt>
                <c:pt idx="191">
                  <c:v>0.6156614753256584</c:v>
                </c:pt>
                <c:pt idx="192">
                  <c:v>0.58778525229247358</c:v>
                </c:pt>
                <c:pt idx="193">
                  <c:v>0.55919290347074757</c:v>
                </c:pt>
                <c:pt idx="194">
                  <c:v>0.52991926423320457</c:v>
                </c:pt>
                <c:pt idx="195">
                  <c:v>0.49999999999999989</c:v>
                </c:pt>
                <c:pt idx="196">
                  <c:v>0.46947156278589097</c:v>
                </c:pt>
                <c:pt idx="197">
                  <c:v>0.43837114678907796</c:v>
                </c:pt>
                <c:pt idx="198">
                  <c:v>0.40673664307580115</c:v>
                </c:pt>
                <c:pt idx="199">
                  <c:v>0.3746065934159134</c:v>
                </c:pt>
                <c:pt idx="200">
                  <c:v>0.34202014332566882</c:v>
                </c:pt>
                <c:pt idx="201">
                  <c:v>0.30901699437494795</c:v>
                </c:pt>
                <c:pt idx="202">
                  <c:v>0.27563735581699816</c:v>
                </c:pt>
                <c:pt idx="203">
                  <c:v>0.24192189559966717</c:v>
                </c:pt>
                <c:pt idx="204">
                  <c:v>0.20791169081775918</c:v>
                </c:pt>
                <c:pt idx="205">
                  <c:v>0.17364817766693053</c:v>
                </c:pt>
                <c:pt idx="206">
                  <c:v>0.13917310096006597</c:v>
                </c:pt>
                <c:pt idx="207">
                  <c:v>0.10452846326765444</c:v>
                </c:pt>
                <c:pt idx="208">
                  <c:v>6.9756473744126676E-2</c:v>
                </c:pt>
                <c:pt idx="209">
                  <c:v>3.4899496702500941E-2</c:v>
                </c:pt>
                <c:pt idx="210">
                  <c:v>3.6754453647258625E-16</c:v>
                </c:pt>
                <c:pt idx="211">
                  <c:v>-3.4899496702500206E-2</c:v>
                </c:pt>
                <c:pt idx="212">
                  <c:v>-6.9756473744125927E-2</c:v>
                </c:pt>
                <c:pt idx="213">
                  <c:v>-0.10452846326765369</c:v>
                </c:pt>
                <c:pt idx="214">
                  <c:v>-0.13917310096006527</c:v>
                </c:pt>
                <c:pt idx="215">
                  <c:v>-0.1736481776669298</c:v>
                </c:pt>
                <c:pt idx="216">
                  <c:v>-0.20791169081775843</c:v>
                </c:pt>
                <c:pt idx="217">
                  <c:v>-0.24192189559966817</c:v>
                </c:pt>
                <c:pt idx="218">
                  <c:v>-0.27563735581699916</c:v>
                </c:pt>
                <c:pt idx="219">
                  <c:v>-0.30901699437494723</c:v>
                </c:pt>
                <c:pt idx="220">
                  <c:v>-0.3420201433256681</c:v>
                </c:pt>
                <c:pt idx="221">
                  <c:v>-0.37460659341591102</c:v>
                </c:pt>
                <c:pt idx="222">
                  <c:v>-0.40673664307579876</c:v>
                </c:pt>
                <c:pt idx="223">
                  <c:v>-0.43837114678907735</c:v>
                </c:pt>
                <c:pt idx="224">
                  <c:v>-0.46947156278589036</c:v>
                </c:pt>
                <c:pt idx="225">
                  <c:v>-0.50000000000000067</c:v>
                </c:pt>
                <c:pt idx="226">
                  <c:v>-0.52991926423320534</c:v>
                </c:pt>
                <c:pt idx="227">
                  <c:v>-0.55919290347074679</c:v>
                </c:pt>
                <c:pt idx="228">
                  <c:v>-0.58778525229247292</c:v>
                </c:pt>
                <c:pt idx="229">
                  <c:v>-0.61566147532565763</c:v>
                </c:pt>
                <c:pt idx="230">
                  <c:v>-0.64278760968653859</c:v>
                </c:pt>
                <c:pt idx="231">
                  <c:v>-0.66913060635885724</c:v>
                </c:pt>
                <c:pt idx="232">
                  <c:v>-0.69465837045899725</c:v>
                </c:pt>
                <c:pt idx="233">
                  <c:v>-0.71933980033865075</c:v>
                </c:pt>
                <c:pt idx="234">
                  <c:v>-0.74314482547739491</c:v>
                </c:pt>
                <c:pt idx="235">
                  <c:v>-0.76604444311897846</c:v>
                </c:pt>
                <c:pt idx="236">
                  <c:v>-0.7880107536067219</c:v>
                </c:pt>
                <c:pt idx="237">
                  <c:v>-0.80901699437494712</c:v>
                </c:pt>
                <c:pt idx="238">
                  <c:v>-0.8290375725550414</c:v>
                </c:pt>
                <c:pt idx="239">
                  <c:v>-0.84804809615642551</c:v>
                </c:pt>
                <c:pt idx="240">
                  <c:v>-0.86602540378443882</c:v>
                </c:pt>
              </c:numCache>
            </c:numRef>
          </c:yVal>
          <c:smooth val="1"/>
          <c:extLst xmlns:c16r2="http://schemas.microsoft.com/office/drawing/2015/06/chart">
            <c:ext xmlns:c16="http://schemas.microsoft.com/office/drawing/2014/chart" uri="{C3380CC4-5D6E-409C-BE32-E72D297353CC}">
              <c16:uniqueId val="{00000001-1FF5-49F0-90A1-B25D5907A49B}"/>
            </c:ext>
          </c:extLst>
        </c:ser>
        <c:ser>
          <c:idx val="2"/>
          <c:order val="2"/>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xmlns:c16r2="http://schemas.microsoft.com/office/drawing/2015/06/chart">
            <c:ext xmlns:c16="http://schemas.microsoft.com/office/drawing/2014/chart" uri="{C3380CC4-5D6E-409C-BE32-E72D297353CC}">
              <c16:uniqueId val="{00000002-1FF5-49F0-90A1-B25D5907A49B}"/>
            </c:ext>
          </c:extLst>
        </c:ser>
        <c:dLbls>
          <c:showLegendKey val="0"/>
          <c:showVal val="0"/>
          <c:showCatName val="0"/>
          <c:showSerName val="0"/>
          <c:showPercent val="0"/>
          <c:showBubbleSize val="0"/>
        </c:dLbls>
        <c:axId val="128400384"/>
        <c:axId val="128414848"/>
      </c:scatterChart>
      <c:valAx>
        <c:axId val="128400384"/>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8414848"/>
        <c:crossesAt val="-1.5"/>
        <c:crossBetween val="midCat"/>
        <c:majorUnit val="120"/>
        <c:minorUnit val="20"/>
      </c:valAx>
      <c:valAx>
        <c:axId val="128414848"/>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8400384"/>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48990248774646"/>
          <c:y val="9.1625988904989061E-2"/>
          <c:w val="0.80809296512383544"/>
          <c:h val="0.72569487536288757"/>
        </c:manualLayout>
      </c:layout>
      <c:scatterChart>
        <c:scatterStyle val="smoothMarker"/>
        <c:varyColors val="0"/>
        <c:ser>
          <c:idx val="1"/>
          <c:order val="1"/>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xmlns:c16r2="http://schemas.microsoft.com/office/drawing/2015/06/chart">
            <c:ext xmlns:c16="http://schemas.microsoft.com/office/drawing/2014/chart" uri="{C3380CC4-5D6E-409C-BE32-E72D297353CC}">
              <c16:uniqueId val="{00000000-1905-476D-B054-0BA6BB698BFE}"/>
            </c:ext>
          </c:extLst>
        </c:ser>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xmlns:c16r2="http://schemas.microsoft.com/office/drawing/2015/06/chart">
            <c:ext xmlns:c16="http://schemas.microsoft.com/office/drawing/2014/chart" uri="{C3380CC4-5D6E-409C-BE32-E72D297353CC}">
              <c16:uniqueId val="{00000001-1905-476D-B054-0BA6BB698BFE}"/>
            </c:ext>
          </c:extLst>
        </c:ser>
        <c:dLbls>
          <c:showLegendKey val="0"/>
          <c:showVal val="0"/>
          <c:showCatName val="0"/>
          <c:showSerName val="0"/>
          <c:showPercent val="0"/>
          <c:showBubbleSize val="0"/>
        </c:dLbls>
        <c:axId val="128445440"/>
        <c:axId val="128738432"/>
      </c:scatterChart>
      <c:valAx>
        <c:axId val="128445440"/>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544460827626982"/>
              <c:y val="0.9177508576646589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8738432"/>
        <c:crossesAt val="-1.5"/>
        <c:crossBetween val="midCat"/>
        <c:majorUnit val="120"/>
        <c:minorUnit val="20"/>
      </c:valAx>
      <c:valAx>
        <c:axId val="128738432"/>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1.1261445716635841E-2"/>
              <c:y val="0.36334642109115101"/>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8445440"/>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05916381347561"/>
          <c:y val="5.8315396272817704E-2"/>
          <c:w val="0.81771020977868192"/>
          <c:h val="0.77793997682923022"/>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xmlns:c16r2="http://schemas.microsoft.com/office/drawing/2015/06/chart">
            <c:ext xmlns:c16="http://schemas.microsoft.com/office/drawing/2014/chart" uri="{C3380CC4-5D6E-409C-BE32-E72D297353CC}">
              <c16:uniqueId val="{00000000-63EC-4B0B-A389-49238C63BF04}"/>
            </c:ext>
          </c:extLst>
        </c:ser>
        <c:ser>
          <c:idx val="2"/>
          <c:order val="1"/>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xmlns:c16r2="http://schemas.microsoft.com/office/drawing/2015/06/chart">
            <c:ext xmlns:c16="http://schemas.microsoft.com/office/drawing/2014/chart" uri="{C3380CC4-5D6E-409C-BE32-E72D297353CC}">
              <c16:uniqueId val="{00000001-63EC-4B0B-A389-49238C63BF04}"/>
            </c:ext>
          </c:extLst>
        </c:ser>
        <c:dLbls>
          <c:showLegendKey val="0"/>
          <c:showVal val="0"/>
          <c:showCatName val="0"/>
          <c:showSerName val="0"/>
          <c:showPercent val="0"/>
          <c:showBubbleSize val="0"/>
        </c:dLbls>
        <c:axId val="127571072"/>
        <c:axId val="127572992"/>
      </c:scatterChart>
      <c:valAx>
        <c:axId val="127571072"/>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068778082286871"/>
              <c:y val="0.9346712832420621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7572992"/>
        <c:crossesAt val="-1.5"/>
        <c:crossBetween val="midCat"/>
        <c:majorUnit val="120"/>
        <c:minorUnit val="20"/>
      </c:valAx>
      <c:valAx>
        <c:axId val="127572992"/>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7571072"/>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32363162381103"/>
          <c:y val="5.8315396272817704E-2"/>
          <c:w val="0.82323979343465559"/>
          <c:h val="0.77033382975412878"/>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xmlns:c16r2="http://schemas.microsoft.com/office/drawing/2015/06/chart">
            <c:ext xmlns:c16="http://schemas.microsoft.com/office/drawing/2014/chart" uri="{C3380CC4-5D6E-409C-BE32-E72D297353CC}">
              <c16:uniqueId val="{00000000-0504-45A2-B45C-36EAE8287200}"/>
            </c:ext>
          </c:extLst>
        </c:ser>
        <c:ser>
          <c:idx val="1"/>
          <c:order val="1"/>
          <c:spPr>
            <a:ln w="38100">
              <a:solidFill>
                <a:srgbClr val="0000FF"/>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Sheet1!$C$1:$C$241</c:f>
              <c:numCache>
                <c:formatCode>0.0000</c:formatCode>
                <c:ptCount val="241"/>
                <c:pt idx="0">
                  <c:v>0.86602540378443882</c:v>
                </c:pt>
                <c:pt idx="1">
                  <c:v>0.84804809615642629</c:v>
                </c:pt>
                <c:pt idx="2">
                  <c:v>0.82903757255504174</c:v>
                </c:pt>
                <c:pt idx="3">
                  <c:v>0.80901699437494734</c:v>
                </c:pt>
                <c:pt idx="4">
                  <c:v>0.78801075360672201</c:v>
                </c:pt>
                <c:pt idx="5">
                  <c:v>0.76604444311897824</c:v>
                </c:pt>
                <c:pt idx="6">
                  <c:v>0.74314482547739436</c:v>
                </c:pt>
                <c:pt idx="7">
                  <c:v>0.71933980033865152</c:v>
                </c:pt>
                <c:pt idx="8">
                  <c:v>0.69465837045899725</c:v>
                </c:pt>
                <c:pt idx="9">
                  <c:v>0.66913060635885857</c:v>
                </c:pt>
                <c:pt idx="10">
                  <c:v>0.6427876096865397</c:v>
                </c:pt>
                <c:pt idx="11">
                  <c:v>0.61566147532565851</c:v>
                </c:pt>
                <c:pt idx="12">
                  <c:v>0.58778525229247336</c:v>
                </c:pt>
                <c:pt idx="13">
                  <c:v>0.5591929034707469</c:v>
                </c:pt>
                <c:pt idx="14">
                  <c:v>0.5299192642332049</c:v>
                </c:pt>
                <c:pt idx="15">
                  <c:v>0.5</c:v>
                </c:pt>
                <c:pt idx="16">
                  <c:v>0.46947156278589114</c:v>
                </c:pt>
                <c:pt idx="17">
                  <c:v>0.4383711467890774</c:v>
                </c:pt>
                <c:pt idx="18">
                  <c:v>0.40673664307580049</c:v>
                </c:pt>
                <c:pt idx="19">
                  <c:v>0.37460659341591235</c:v>
                </c:pt>
                <c:pt idx="20">
                  <c:v>0.34202014332566893</c:v>
                </c:pt>
                <c:pt idx="21">
                  <c:v>0.30901699437494767</c:v>
                </c:pt>
                <c:pt idx="22">
                  <c:v>0.27563735581699961</c:v>
                </c:pt>
                <c:pt idx="23">
                  <c:v>0.24192189559966776</c:v>
                </c:pt>
                <c:pt idx="24">
                  <c:v>0.20791169081775934</c:v>
                </c:pt>
                <c:pt idx="25">
                  <c:v>0.1736481776669303</c:v>
                </c:pt>
                <c:pt idx="26">
                  <c:v>0.13917310096006572</c:v>
                </c:pt>
                <c:pt idx="27">
                  <c:v>0.10452846326765373</c:v>
                </c:pt>
                <c:pt idx="28">
                  <c:v>6.9756473744125538E-2</c:v>
                </c:pt>
                <c:pt idx="29">
                  <c:v>3.4899496702500699E-2</c:v>
                </c:pt>
                <c:pt idx="30">
                  <c:v>1.225148454908621E-16</c:v>
                </c:pt>
                <c:pt idx="31">
                  <c:v>-3.48994967025009E-2</c:v>
                </c:pt>
                <c:pt idx="32">
                  <c:v>-6.9756473744124844E-2</c:v>
                </c:pt>
                <c:pt idx="33">
                  <c:v>-0.10452846326765307</c:v>
                </c:pt>
                <c:pt idx="34">
                  <c:v>-0.13917310096006552</c:v>
                </c:pt>
                <c:pt idx="35">
                  <c:v>-0.1736481776669305</c:v>
                </c:pt>
                <c:pt idx="36">
                  <c:v>-0.20791169081775912</c:v>
                </c:pt>
                <c:pt idx="37">
                  <c:v>-0.24192189559966754</c:v>
                </c:pt>
                <c:pt idx="38">
                  <c:v>-0.27563735581699894</c:v>
                </c:pt>
                <c:pt idx="39">
                  <c:v>-0.30901699437494795</c:v>
                </c:pt>
                <c:pt idx="40">
                  <c:v>-0.34202014332566877</c:v>
                </c:pt>
                <c:pt idx="41">
                  <c:v>-0.37460659341591207</c:v>
                </c:pt>
                <c:pt idx="42">
                  <c:v>-0.40673664307579976</c:v>
                </c:pt>
                <c:pt idx="43">
                  <c:v>-0.43837114678907713</c:v>
                </c:pt>
                <c:pt idx="44">
                  <c:v>-0.46947156278589092</c:v>
                </c:pt>
                <c:pt idx="45">
                  <c:v>-0.50000000000000011</c:v>
                </c:pt>
                <c:pt idx="46">
                  <c:v>-0.52991926423320479</c:v>
                </c:pt>
                <c:pt idx="47">
                  <c:v>-0.55919290347074668</c:v>
                </c:pt>
                <c:pt idx="48">
                  <c:v>-0.58778525229247314</c:v>
                </c:pt>
                <c:pt idx="49">
                  <c:v>-0.61566147532565785</c:v>
                </c:pt>
                <c:pt idx="50">
                  <c:v>-0.64278760968653936</c:v>
                </c:pt>
                <c:pt idx="51">
                  <c:v>-0.66913060635885846</c:v>
                </c:pt>
                <c:pt idx="52">
                  <c:v>-0.69465837045899759</c:v>
                </c:pt>
                <c:pt idx="53">
                  <c:v>-0.71933980033865097</c:v>
                </c:pt>
                <c:pt idx="54">
                  <c:v>-0.74314482547739413</c:v>
                </c:pt>
                <c:pt idx="55">
                  <c:v>-0.76604444311897812</c:v>
                </c:pt>
                <c:pt idx="56">
                  <c:v>-0.78801075360672213</c:v>
                </c:pt>
                <c:pt idx="57">
                  <c:v>-0.80901699437494723</c:v>
                </c:pt>
                <c:pt idx="58">
                  <c:v>-0.82903757255504151</c:v>
                </c:pt>
                <c:pt idx="59">
                  <c:v>-0.84804809615642618</c:v>
                </c:pt>
                <c:pt idx="60">
                  <c:v>-0.8660254037844386</c:v>
                </c:pt>
                <c:pt idx="61">
                  <c:v>-0.88294759285892699</c:v>
                </c:pt>
                <c:pt idx="62">
                  <c:v>-0.89879404629916693</c:v>
                </c:pt>
                <c:pt idx="63">
                  <c:v>-0.91354545764260109</c:v>
                </c:pt>
                <c:pt idx="64">
                  <c:v>-0.92718385456678742</c:v>
                </c:pt>
                <c:pt idx="65">
                  <c:v>-0.93969262078590821</c:v>
                </c:pt>
                <c:pt idx="66">
                  <c:v>-0.95105651629515364</c:v>
                </c:pt>
                <c:pt idx="67">
                  <c:v>-0.96126169593831901</c:v>
                </c:pt>
                <c:pt idx="68">
                  <c:v>-0.97029572627599669</c:v>
                </c:pt>
                <c:pt idx="69">
                  <c:v>-0.9781476007338058</c:v>
                </c:pt>
                <c:pt idx="70">
                  <c:v>-0.98480775301220791</c:v>
                </c:pt>
                <c:pt idx="71">
                  <c:v>-0.99026806874157036</c:v>
                </c:pt>
                <c:pt idx="72">
                  <c:v>-0.99452189536827351</c:v>
                </c:pt>
                <c:pt idx="73">
                  <c:v>-0.9975640502598242</c:v>
                </c:pt>
                <c:pt idx="74">
                  <c:v>-0.99939082701909565</c:v>
                </c:pt>
                <c:pt idx="75">
                  <c:v>-1</c:v>
                </c:pt>
                <c:pt idx="76">
                  <c:v>-0.99939082701909587</c:v>
                </c:pt>
                <c:pt idx="77">
                  <c:v>-0.99756405025982431</c:v>
                </c:pt>
                <c:pt idx="78">
                  <c:v>-0.99452189536827351</c:v>
                </c:pt>
                <c:pt idx="79">
                  <c:v>-0.99026806874157036</c:v>
                </c:pt>
                <c:pt idx="80">
                  <c:v>-0.98480775301220802</c:v>
                </c:pt>
                <c:pt idx="81">
                  <c:v>-0.97814760073380591</c:v>
                </c:pt>
                <c:pt idx="82">
                  <c:v>-0.97029572627599681</c:v>
                </c:pt>
                <c:pt idx="83">
                  <c:v>-0.96126169593831878</c:v>
                </c:pt>
                <c:pt idx="84">
                  <c:v>-0.95105651629515364</c:v>
                </c:pt>
                <c:pt idx="85">
                  <c:v>-0.93969262078590854</c:v>
                </c:pt>
                <c:pt idx="86">
                  <c:v>-0.92718385456678754</c:v>
                </c:pt>
                <c:pt idx="87">
                  <c:v>-0.91354545764260087</c:v>
                </c:pt>
                <c:pt idx="88">
                  <c:v>-0.89879404629916715</c:v>
                </c:pt>
                <c:pt idx="89">
                  <c:v>-0.8829475928589271</c:v>
                </c:pt>
                <c:pt idx="90">
                  <c:v>-0.86602540378443871</c:v>
                </c:pt>
                <c:pt idx="91">
                  <c:v>-0.8480480961564264</c:v>
                </c:pt>
                <c:pt idx="92">
                  <c:v>-0.82903757255504218</c:v>
                </c:pt>
                <c:pt idx="93">
                  <c:v>-0.80901699437494756</c:v>
                </c:pt>
                <c:pt idx="94">
                  <c:v>-0.78801075360672179</c:v>
                </c:pt>
                <c:pt idx="95">
                  <c:v>-0.76604444311897835</c:v>
                </c:pt>
                <c:pt idx="96">
                  <c:v>-0.7431448254773948</c:v>
                </c:pt>
                <c:pt idx="97">
                  <c:v>-0.71933980033865175</c:v>
                </c:pt>
                <c:pt idx="98">
                  <c:v>-0.69465837045899781</c:v>
                </c:pt>
                <c:pt idx="99">
                  <c:v>-0.66913060635885835</c:v>
                </c:pt>
                <c:pt idx="100">
                  <c:v>-0.64278760968653981</c:v>
                </c:pt>
                <c:pt idx="101">
                  <c:v>-0.61566147532565885</c:v>
                </c:pt>
                <c:pt idx="102">
                  <c:v>-0.58778525229247358</c:v>
                </c:pt>
                <c:pt idx="103">
                  <c:v>-0.55919290347074735</c:v>
                </c:pt>
                <c:pt idx="104">
                  <c:v>-0.52991926423320579</c:v>
                </c:pt>
                <c:pt idx="105">
                  <c:v>-0.50000000000000044</c:v>
                </c:pt>
                <c:pt idx="106">
                  <c:v>-0.46947156278589086</c:v>
                </c:pt>
                <c:pt idx="107">
                  <c:v>-0.43837114678907707</c:v>
                </c:pt>
                <c:pt idx="108">
                  <c:v>-0.40673664307580021</c:v>
                </c:pt>
                <c:pt idx="109">
                  <c:v>-0.3746065934159124</c:v>
                </c:pt>
                <c:pt idx="110">
                  <c:v>-0.34202014332566871</c:v>
                </c:pt>
                <c:pt idx="111">
                  <c:v>-0.30901699437494778</c:v>
                </c:pt>
                <c:pt idx="112">
                  <c:v>-0.27563735581699972</c:v>
                </c:pt>
                <c:pt idx="113">
                  <c:v>-0.24192189559966792</c:v>
                </c:pt>
                <c:pt idx="114">
                  <c:v>-0.20791169081775993</c:v>
                </c:pt>
                <c:pt idx="115">
                  <c:v>-0.1736481776669313</c:v>
                </c:pt>
                <c:pt idx="116">
                  <c:v>-0.13917310096006588</c:v>
                </c:pt>
                <c:pt idx="117">
                  <c:v>-0.10452846326765343</c:v>
                </c:pt>
                <c:pt idx="118">
                  <c:v>-6.9756473744124775E-2</c:v>
                </c:pt>
                <c:pt idx="119">
                  <c:v>-3.4899496702500823E-2</c:v>
                </c:pt>
                <c:pt idx="120">
                  <c:v>-2.450296909817242E-16</c:v>
                </c:pt>
                <c:pt idx="121">
                  <c:v>3.4899496702500331E-2</c:v>
                </c:pt>
                <c:pt idx="122">
                  <c:v>6.9756473744125178E-2</c:v>
                </c:pt>
                <c:pt idx="123">
                  <c:v>0.10452846326765294</c:v>
                </c:pt>
                <c:pt idx="124">
                  <c:v>0.13917310096006452</c:v>
                </c:pt>
                <c:pt idx="125">
                  <c:v>0.17364817766692991</c:v>
                </c:pt>
                <c:pt idx="126">
                  <c:v>0.20791169081775854</c:v>
                </c:pt>
                <c:pt idx="127">
                  <c:v>0.24192189559966826</c:v>
                </c:pt>
                <c:pt idx="128">
                  <c:v>0.27563735581699927</c:v>
                </c:pt>
                <c:pt idx="129">
                  <c:v>0.30901699437494734</c:v>
                </c:pt>
                <c:pt idx="130">
                  <c:v>0.34202014332566905</c:v>
                </c:pt>
                <c:pt idx="131">
                  <c:v>0.37460659341591196</c:v>
                </c:pt>
                <c:pt idx="132">
                  <c:v>0.40673664307579971</c:v>
                </c:pt>
                <c:pt idx="133">
                  <c:v>0.4383711467890774</c:v>
                </c:pt>
                <c:pt idx="134">
                  <c:v>0.46947156278589042</c:v>
                </c:pt>
                <c:pt idx="135">
                  <c:v>0.49999999999999939</c:v>
                </c:pt>
                <c:pt idx="136">
                  <c:v>0.52991926423320468</c:v>
                </c:pt>
                <c:pt idx="137">
                  <c:v>0.55919290347074624</c:v>
                </c:pt>
                <c:pt idx="138">
                  <c:v>0.5877852522924738</c:v>
                </c:pt>
                <c:pt idx="139">
                  <c:v>0.61566147532565851</c:v>
                </c:pt>
                <c:pt idx="140">
                  <c:v>0.64278760968653925</c:v>
                </c:pt>
                <c:pt idx="141">
                  <c:v>0.66913060635885879</c:v>
                </c:pt>
                <c:pt idx="142">
                  <c:v>0.69465837045899737</c:v>
                </c:pt>
                <c:pt idx="143">
                  <c:v>0.71933980033865097</c:v>
                </c:pt>
                <c:pt idx="144">
                  <c:v>0.7431448254773938</c:v>
                </c:pt>
                <c:pt idx="145">
                  <c:v>0.76604444311897801</c:v>
                </c:pt>
                <c:pt idx="146">
                  <c:v>0.78801075360672157</c:v>
                </c:pt>
                <c:pt idx="147">
                  <c:v>0.80901699437494667</c:v>
                </c:pt>
                <c:pt idx="148">
                  <c:v>0.82903757255504185</c:v>
                </c:pt>
                <c:pt idx="149">
                  <c:v>0.84804809615642596</c:v>
                </c:pt>
                <c:pt idx="150">
                  <c:v>0.86602540378443893</c:v>
                </c:pt>
                <c:pt idx="151">
                  <c:v>0.88294759285892688</c:v>
                </c:pt>
                <c:pt idx="152">
                  <c:v>0.89879404629916693</c:v>
                </c:pt>
                <c:pt idx="153">
                  <c:v>0.91354545764260098</c:v>
                </c:pt>
                <c:pt idx="154">
                  <c:v>0.92718385456678731</c:v>
                </c:pt>
                <c:pt idx="155">
                  <c:v>0.93969262078590809</c:v>
                </c:pt>
                <c:pt idx="156">
                  <c:v>0.95105651629515364</c:v>
                </c:pt>
                <c:pt idx="157">
                  <c:v>0.96126169593831867</c:v>
                </c:pt>
                <c:pt idx="158">
                  <c:v>0.97029572627599636</c:v>
                </c:pt>
                <c:pt idx="159">
                  <c:v>0.9781476007338058</c:v>
                </c:pt>
                <c:pt idx="160">
                  <c:v>0.98480775301220791</c:v>
                </c:pt>
                <c:pt idx="161">
                  <c:v>0.99026806874157036</c:v>
                </c:pt>
                <c:pt idx="162">
                  <c:v>0.9945218953682734</c:v>
                </c:pt>
                <c:pt idx="163">
                  <c:v>0.9975640502598242</c:v>
                </c:pt>
                <c:pt idx="164">
                  <c:v>0.99939082701909587</c:v>
                </c:pt>
                <c:pt idx="165">
                  <c:v>1</c:v>
                </c:pt>
                <c:pt idx="166">
                  <c:v>0.99939082701909587</c:v>
                </c:pt>
                <c:pt idx="167">
                  <c:v>0.99756405025982431</c:v>
                </c:pt>
                <c:pt idx="168">
                  <c:v>0.99452189536827351</c:v>
                </c:pt>
                <c:pt idx="169">
                  <c:v>0.99026806874157047</c:v>
                </c:pt>
                <c:pt idx="170">
                  <c:v>0.98480775301220802</c:v>
                </c:pt>
                <c:pt idx="171">
                  <c:v>0.97814760073380569</c:v>
                </c:pt>
                <c:pt idx="172">
                  <c:v>0.97029572627599658</c:v>
                </c:pt>
                <c:pt idx="173">
                  <c:v>0.96126169593831889</c:v>
                </c:pt>
                <c:pt idx="174">
                  <c:v>0.95105651629515364</c:v>
                </c:pt>
                <c:pt idx="175">
                  <c:v>0.93969262078590854</c:v>
                </c:pt>
                <c:pt idx="176">
                  <c:v>0.92718385456678798</c:v>
                </c:pt>
                <c:pt idx="177">
                  <c:v>0.91354545764260087</c:v>
                </c:pt>
                <c:pt idx="178">
                  <c:v>0.89879404629916715</c:v>
                </c:pt>
                <c:pt idx="179">
                  <c:v>0.88294759285892721</c:v>
                </c:pt>
                <c:pt idx="180">
                  <c:v>0.86602540378443926</c:v>
                </c:pt>
                <c:pt idx="181">
                  <c:v>0.84804809615642585</c:v>
                </c:pt>
                <c:pt idx="182">
                  <c:v>0.82903757255504162</c:v>
                </c:pt>
                <c:pt idx="183">
                  <c:v>0.80901699437494756</c:v>
                </c:pt>
                <c:pt idx="184">
                  <c:v>0.78801075360672257</c:v>
                </c:pt>
                <c:pt idx="185">
                  <c:v>0.76604444311897901</c:v>
                </c:pt>
                <c:pt idx="186">
                  <c:v>0.74314482547739413</c:v>
                </c:pt>
                <c:pt idx="187">
                  <c:v>0.7193398003386513</c:v>
                </c:pt>
                <c:pt idx="188">
                  <c:v>0.69465837045899781</c:v>
                </c:pt>
                <c:pt idx="189">
                  <c:v>0.66913060635885913</c:v>
                </c:pt>
                <c:pt idx="190">
                  <c:v>0.64278760968654058</c:v>
                </c:pt>
                <c:pt idx="191">
                  <c:v>0.6156614753256584</c:v>
                </c:pt>
                <c:pt idx="192">
                  <c:v>0.58778525229247358</c:v>
                </c:pt>
                <c:pt idx="193">
                  <c:v>0.55919290347074757</c:v>
                </c:pt>
                <c:pt idx="194">
                  <c:v>0.52991926423320457</c:v>
                </c:pt>
                <c:pt idx="195">
                  <c:v>0.49999999999999989</c:v>
                </c:pt>
                <c:pt idx="196">
                  <c:v>0.46947156278589097</c:v>
                </c:pt>
                <c:pt idx="197">
                  <c:v>0.43837114678907796</c:v>
                </c:pt>
                <c:pt idx="198">
                  <c:v>0.40673664307580115</c:v>
                </c:pt>
                <c:pt idx="199">
                  <c:v>0.3746065934159134</c:v>
                </c:pt>
                <c:pt idx="200">
                  <c:v>0.34202014332566882</c:v>
                </c:pt>
                <c:pt idx="201">
                  <c:v>0.30901699437494795</c:v>
                </c:pt>
                <c:pt idx="202">
                  <c:v>0.27563735581699816</c:v>
                </c:pt>
                <c:pt idx="203">
                  <c:v>0.24192189559966717</c:v>
                </c:pt>
                <c:pt idx="204">
                  <c:v>0.20791169081775918</c:v>
                </c:pt>
                <c:pt idx="205">
                  <c:v>0.17364817766693053</c:v>
                </c:pt>
                <c:pt idx="206">
                  <c:v>0.13917310096006597</c:v>
                </c:pt>
                <c:pt idx="207">
                  <c:v>0.10452846326765444</c:v>
                </c:pt>
                <c:pt idx="208">
                  <c:v>6.9756473744126676E-2</c:v>
                </c:pt>
                <c:pt idx="209">
                  <c:v>3.4899496702500941E-2</c:v>
                </c:pt>
                <c:pt idx="210">
                  <c:v>3.6754453647258625E-16</c:v>
                </c:pt>
                <c:pt idx="211">
                  <c:v>-3.4899496702500206E-2</c:v>
                </c:pt>
                <c:pt idx="212">
                  <c:v>-6.9756473744125927E-2</c:v>
                </c:pt>
                <c:pt idx="213">
                  <c:v>-0.10452846326765369</c:v>
                </c:pt>
                <c:pt idx="214">
                  <c:v>-0.13917310096006527</c:v>
                </c:pt>
                <c:pt idx="215">
                  <c:v>-0.1736481776669298</c:v>
                </c:pt>
                <c:pt idx="216">
                  <c:v>-0.20791169081775843</c:v>
                </c:pt>
                <c:pt idx="217">
                  <c:v>-0.24192189559966817</c:v>
                </c:pt>
                <c:pt idx="218">
                  <c:v>-0.27563735581699916</c:v>
                </c:pt>
                <c:pt idx="219">
                  <c:v>-0.30901699437494723</c:v>
                </c:pt>
                <c:pt idx="220">
                  <c:v>-0.3420201433256681</c:v>
                </c:pt>
                <c:pt idx="221">
                  <c:v>-0.37460659341591102</c:v>
                </c:pt>
                <c:pt idx="222">
                  <c:v>-0.40673664307579876</c:v>
                </c:pt>
                <c:pt idx="223">
                  <c:v>-0.43837114678907735</c:v>
                </c:pt>
                <c:pt idx="224">
                  <c:v>-0.46947156278589036</c:v>
                </c:pt>
                <c:pt idx="225">
                  <c:v>-0.50000000000000067</c:v>
                </c:pt>
                <c:pt idx="226">
                  <c:v>-0.52991926423320534</c:v>
                </c:pt>
                <c:pt idx="227">
                  <c:v>-0.55919290347074679</c:v>
                </c:pt>
                <c:pt idx="228">
                  <c:v>-0.58778525229247292</c:v>
                </c:pt>
                <c:pt idx="229">
                  <c:v>-0.61566147532565763</c:v>
                </c:pt>
                <c:pt idx="230">
                  <c:v>-0.64278760968653859</c:v>
                </c:pt>
                <c:pt idx="231">
                  <c:v>-0.66913060635885724</c:v>
                </c:pt>
                <c:pt idx="232">
                  <c:v>-0.69465837045899725</c:v>
                </c:pt>
                <c:pt idx="233">
                  <c:v>-0.71933980033865075</c:v>
                </c:pt>
                <c:pt idx="234">
                  <c:v>-0.74314482547739491</c:v>
                </c:pt>
                <c:pt idx="235">
                  <c:v>-0.76604444311897846</c:v>
                </c:pt>
                <c:pt idx="236">
                  <c:v>-0.7880107536067219</c:v>
                </c:pt>
                <c:pt idx="237">
                  <c:v>-0.80901699437494712</c:v>
                </c:pt>
                <c:pt idx="238">
                  <c:v>-0.8290375725550414</c:v>
                </c:pt>
                <c:pt idx="239">
                  <c:v>-0.84804809615642551</c:v>
                </c:pt>
                <c:pt idx="240">
                  <c:v>-0.86602540378443882</c:v>
                </c:pt>
              </c:numCache>
            </c:numRef>
          </c:yVal>
          <c:smooth val="1"/>
          <c:extLst xmlns:c16r2="http://schemas.microsoft.com/office/drawing/2015/06/chart">
            <c:ext xmlns:c16="http://schemas.microsoft.com/office/drawing/2014/chart" uri="{C3380CC4-5D6E-409C-BE32-E72D297353CC}">
              <c16:uniqueId val="{00000001-0504-45A2-B45C-36EAE8287200}"/>
            </c:ext>
          </c:extLst>
        </c:ser>
        <c:ser>
          <c:idx val="2"/>
          <c:order val="2"/>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xmlns:c16r2="http://schemas.microsoft.com/office/drawing/2015/06/chart">
            <c:ext xmlns:c16="http://schemas.microsoft.com/office/drawing/2014/chart" uri="{C3380CC4-5D6E-409C-BE32-E72D297353CC}">
              <c16:uniqueId val="{00000002-0504-45A2-B45C-36EAE8287200}"/>
            </c:ext>
          </c:extLst>
        </c:ser>
        <c:dLbls>
          <c:showLegendKey val="0"/>
          <c:showVal val="0"/>
          <c:showCatName val="0"/>
          <c:showSerName val="0"/>
          <c:showPercent val="0"/>
          <c:showBubbleSize val="0"/>
        </c:dLbls>
        <c:axId val="58918016"/>
        <c:axId val="58919936"/>
      </c:scatterChart>
      <c:valAx>
        <c:axId val="58918016"/>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8919936"/>
        <c:crossesAt val="-1.5"/>
        <c:crossBetween val="midCat"/>
        <c:majorUnit val="120"/>
        <c:minorUnit val="20"/>
      </c:valAx>
      <c:valAx>
        <c:axId val="58919936"/>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8918016"/>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emf"/><Relationship Id="rId4"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emf"/><Relationship Id="rId4"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emf"/><Relationship Id="rId4"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defTabSz="923925">
              <a:defRPr sz="1200" smtClean="0"/>
            </a:lvl1pPr>
          </a:lstStyle>
          <a:p>
            <a:pPr>
              <a:defRPr/>
            </a:pPr>
            <a:endParaRPr lang="en-US"/>
          </a:p>
        </p:txBody>
      </p:sp>
      <p:sp>
        <p:nvSpPr>
          <p:cNvPr id="788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algn="r" defTabSz="923925">
              <a:defRPr sz="1200" smtClean="0"/>
            </a:lvl1pPr>
          </a:lstStyle>
          <a:p>
            <a:pPr>
              <a:defRPr/>
            </a:pPr>
            <a:endParaRPr lang="en-US"/>
          </a:p>
        </p:txBody>
      </p:sp>
      <p:sp>
        <p:nvSpPr>
          <p:cNvPr id="788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defTabSz="923925">
              <a:defRPr sz="1200" smtClean="0"/>
            </a:lvl1pPr>
          </a:lstStyle>
          <a:p>
            <a:pPr>
              <a:defRPr/>
            </a:pPr>
            <a:endParaRPr lang="en-US"/>
          </a:p>
        </p:txBody>
      </p:sp>
      <p:sp>
        <p:nvSpPr>
          <p:cNvPr id="788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algn="r" defTabSz="923925">
              <a:defRPr sz="1200" smtClean="0"/>
            </a:lvl1pPr>
          </a:lstStyle>
          <a:p>
            <a:pPr>
              <a:defRPr/>
            </a:pPr>
            <a:fld id="{7DA3EDD5-AECE-4038-B922-B0AD654DDC86}" type="slidenum">
              <a:rPr lang="en-US"/>
              <a:pPr>
                <a:defRPr/>
              </a:pPr>
              <a:t>‹#›</a:t>
            </a:fld>
            <a:endParaRPr lang="en-US"/>
          </a:p>
        </p:txBody>
      </p:sp>
    </p:spTree>
    <p:extLst>
      <p:ext uri="{BB962C8B-B14F-4D97-AF65-F5344CB8AC3E}">
        <p14:creationId xmlns:p14="http://schemas.microsoft.com/office/powerpoint/2010/main" val="276253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defTabSz="923925">
              <a:defRPr sz="1200" smtClean="0"/>
            </a:lvl1pPr>
          </a:lstStyle>
          <a:p>
            <a:pPr>
              <a:defRPr/>
            </a:pPr>
            <a:endParaRPr lang="en-US"/>
          </a:p>
        </p:txBody>
      </p:sp>
      <p:sp>
        <p:nvSpPr>
          <p:cNvPr id="7577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algn="r" defTabSz="923925">
              <a:defRPr sz="1200" smtClean="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defTabSz="923925">
              <a:defRPr sz="1200" smtClean="0"/>
            </a:lvl1pPr>
          </a:lstStyle>
          <a:p>
            <a:pPr>
              <a:defRPr/>
            </a:pPr>
            <a:endParaRPr lang="en-US"/>
          </a:p>
        </p:txBody>
      </p:sp>
      <p:sp>
        <p:nvSpPr>
          <p:cNvPr id="7578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algn="r" defTabSz="923925">
              <a:defRPr sz="1200" smtClean="0"/>
            </a:lvl1pPr>
          </a:lstStyle>
          <a:p>
            <a:pPr>
              <a:defRPr/>
            </a:pPr>
            <a:fld id="{EE173DDE-8728-4576-ADE6-FD103616D8BE}" type="slidenum">
              <a:rPr lang="en-US"/>
              <a:pPr>
                <a:defRPr/>
              </a:pPr>
              <a:t>‹#›</a:t>
            </a:fld>
            <a:endParaRPr lang="en-US"/>
          </a:p>
        </p:txBody>
      </p:sp>
    </p:spTree>
    <p:extLst>
      <p:ext uri="{BB962C8B-B14F-4D97-AF65-F5344CB8AC3E}">
        <p14:creationId xmlns:p14="http://schemas.microsoft.com/office/powerpoint/2010/main" val="3152179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B15258A-E731-458C-82B5-0685412D1DDF}" type="slidenum">
              <a:rPr lang="en-US"/>
              <a:pPr/>
              <a:t>1</a:t>
            </a:fld>
            <a:endParaRPr lang="en-US"/>
          </a:p>
        </p:txBody>
      </p:sp>
      <p:sp>
        <p:nvSpPr>
          <p:cNvPr id="67587" name="Rectangle 2"/>
          <p:cNvSpPr>
            <a:spLocks noGrp="1" noRot="1" noChangeAspect="1" noChangeArrowheads="1" noTextEdit="1"/>
          </p:cNvSpPr>
          <p:nvPr>
            <p:ph type="sldImg"/>
          </p:nvPr>
        </p:nvSpPr>
        <p:spPr>
          <a:xfrm>
            <a:off x="1182688" y="698500"/>
            <a:ext cx="4648200" cy="3486150"/>
          </a:xfrm>
          <a:ln/>
        </p:spPr>
      </p:sp>
      <p:sp>
        <p:nvSpPr>
          <p:cNvPr id="6758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2B3054C-1A78-49C6-A817-039E97222B5C}" type="slidenum">
              <a:rPr lang="en-US"/>
              <a:pPr/>
              <a:t>10</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15A903A-671D-44AE-B72B-DBD6A9A06A2A}" type="slidenum">
              <a:rPr lang="en-US"/>
              <a:pPr/>
              <a:t>11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BF81EA4-F0A9-4B11-90C9-17A530A0A59E}" type="slidenum">
              <a:rPr lang="en-US"/>
              <a:pPr/>
              <a:t>12</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BCD1648-58F5-40CB-9643-BF384C15DED9}" type="slidenum">
              <a:rPr lang="en-US"/>
              <a:pPr/>
              <a:t>13</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CF6CEEB-C758-4D2D-A65E-E01A5BF1ADDB}" type="slidenum">
              <a:rPr lang="en-US"/>
              <a:pPr/>
              <a:t>14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AA9EF0D-D791-40DA-81DC-BAD0863F7F81}" type="slidenum">
              <a:rPr lang="en-US"/>
              <a:pPr/>
              <a:t>15</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6BE455A-A01D-4603-81D4-5E175E3FD017}" type="slidenum">
              <a:rPr lang="en-US"/>
              <a:pPr/>
              <a:t>16</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30F71D3-1E15-453B-95BA-A59D53DECE56}" type="slidenum">
              <a:rPr lang="en-US"/>
              <a:pPr/>
              <a:t>17</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348850C-0E45-4EFE-8EC2-6ABF9641E61E}" type="slidenum">
              <a:rPr lang="en-US"/>
              <a:pPr/>
              <a:t>18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7E6A3E1-9C94-471D-8587-B79BE455C180}" type="slidenum">
              <a:rPr lang="en-US"/>
              <a:pPr/>
              <a:t>19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E2CF4DB-E542-4D29-8080-8173E170D5B3}" type="slidenum">
              <a:rPr lang="en-US"/>
              <a:pPr/>
              <a:t>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748A5B9-2AE7-4A63-BF13-208F22D8E308}" type="slidenum">
              <a:rPr lang="en-US"/>
              <a:pPr/>
              <a:t>20</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70E5951-2CB8-497C-9B2F-9DC171E87D50}" type="slidenum">
              <a:rPr lang="en-US"/>
              <a:pPr/>
              <a:t>21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ADF833F-B3D7-49DB-89F1-BE8C8E1BC8B7}" type="slidenum">
              <a:rPr lang="en-US"/>
              <a:pPr/>
              <a:t>22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A208B99-FE25-4E47-B472-A709CB86E3EC}" type="slidenum">
              <a:rPr lang="en-US"/>
              <a:pPr/>
              <a:t>23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C1D7DF7-7599-4831-B9B5-3122ADE646BA}" type="slidenum">
              <a:rPr lang="en-US"/>
              <a:pPr/>
              <a:t>24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248F53B-4658-4C08-B57E-66A085A77746}" type="slidenum">
              <a:rPr lang="en-US"/>
              <a:pPr/>
              <a:t>25</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44F383A-6003-4279-A09B-6BA630B58FCB}" type="slidenum">
              <a:rPr lang="en-US"/>
              <a:pPr/>
              <a:t>26</a:t>
            </a:fld>
            <a:endParaRPr lang="en-US"/>
          </a:p>
        </p:txBody>
      </p:sp>
      <p:sp>
        <p:nvSpPr>
          <p:cNvPr id="93187" name="Rectangle 2"/>
          <p:cNvSpPr>
            <a:spLocks noGrp="1" noRot="1" noChangeAspect="1" noChangeArrowheads="1" noTextEdit="1"/>
          </p:cNvSpPr>
          <p:nvPr>
            <p:ph type="sldImg"/>
          </p:nvPr>
        </p:nvSpPr>
        <p:spPr>
          <a:xfrm>
            <a:off x="1181100" y="698500"/>
            <a:ext cx="4648200" cy="3486150"/>
          </a:xfrm>
          <a:ln/>
        </p:spPr>
      </p:sp>
      <p:sp>
        <p:nvSpPr>
          <p:cNvPr id="9318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A1D5D6E-5238-4CCE-8D6E-936A8AFF4FA1}" type="slidenum">
              <a:rPr lang="en-US"/>
              <a:pPr/>
              <a:t>27</a:t>
            </a:fld>
            <a:endParaRPr lang="en-US"/>
          </a:p>
        </p:txBody>
      </p:sp>
      <p:sp>
        <p:nvSpPr>
          <p:cNvPr id="94211" name="Rectangle 2"/>
          <p:cNvSpPr>
            <a:spLocks noGrp="1" noRot="1" noChangeAspect="1" noChangeArrowheads="1" noTextEdit="1"/>
          </p:cNvSpPr>
          <p:nvPr>
            <p:ph type="sldImg"/>
          </p:nvPr>
        </p:nvSpPr>
        <p:spPr>
          <a:xfrm>
            <a:off x="1181100" y="698500"/>
            <a:ext cx="4648200" cy="3486150"/>
          </a:xfrm>
          <a:ln/>
        </p:spPr>
      </p:sp>
      <p:sp>
        <p:nvSpPr>
          <p:cNvPr id="94212"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1249EFA-9881-4486-B067-42562B714134}" type="slidenum">
              <a:rPr lang="en-US"/>
              <a:pPr/>
              <a:t>28</a:t>
            </a:fld>
            <a:endParaRPr lang="en-US"/>
          </a:p>
        </p:txBody>
      </p:sp>
      <p:sp>
        <p:nvSpPr>
          <p:cNvPr id="95235" name="Rectangle 2"/>
          <p:cNvSpPr>
            <a:spLocks noGrp="1" noRot="1" noChangeAspect="1" noChangeArrowheads="1" noTextEdit="1"/>
          </p:cNvSpPr>
          <p:nvPr>
            <p:ph type="sldImg"/>
          </p:nvPr>
        </p:nvSpPr>
        <p:spPr>
          <a:xfrm>
            <a:off x="1181100" y="698500"/>
            <a:ext cx="4648200" cy="3486150"/>
          </a:xfrm>
          <a:ln/>
        </p:spPr>
      </p:sp>
      <p:sp>
        <p:nvSpPr>
          <p:cNvPr id="9523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A1A0B6F-E96C-46AB-AA01-3FAFBA8F8E80}" type="slidenum">
              <a:rPr lang="en-US"/>
              <a:pPr/>
              <a:t>29</a:t>
            </a:fld>
            <a:endParaRPr lang="en-US"/>
          </a:p>
        </p:txBody>
      </p:sp>
      <p:sp>
        <p:nvSpPr>
          <p:cNvPr id="96259" name="Rectangle 2"/>
          <p:cNvSpPr>
            <a:spLocks noGrp="1" noRot="1" noChangeAspect="1" noChangeArrowheads="1" noTextEdit="1"/>
          </p:cNvSpPr>
          <p:nvPr>
            <p:ph type="sldImg"/>
          </p:nvPr>
        </p:nvSpPr>
        <p:spPr>
          <a:xfrm>
            <a:off x="1181100" y="698500"/>
            <a:ext cx="4648200" cy="3486150"/>
          </a:xfrm>
          <a:ln/>
        </p:spPr>
      </p:sp>
      <p:sp>
        <p:nvSpPr>
          <p:cNvPr id="96260"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59FA833-69DD-4F0A-8DD7-F3F60DE3E31A}" type="slidenum">
              <a:rPr lang="en-US"/>
              <a:pPr/>
              <a:t>3</a:t>
            </a:fld>
            <a:endParaRPr lang="en-US"/>
          </a:p>
        </p:txBody>
      </p:sp>
      <p:sp>
        <p:nvSpPr>
          <p:cNvPr id="69635" name="Rectangle 2"/>
          <p:cNvSpPr>
            <a:spLocks noGrp="1" noRot="1" noChangeAspect="1" noChangeArrowheads="1" noTextEdit="1"/>
          </p:cNvSpPr>
          <p:nvPr>
            <p:ph type="sldImg"/>
          </p:nvPr>
        </p:nvSpPr>
        <p:spPr>
          <a:xfrm>
            <a:off x="1181100" y="698500"/>
            <a:ext cx="4648200" cy="3486150"/>
          </a:xfrm>
          <a:ln/>
        </p:spPr>
      </p:sp>
      <p:sp>
        <p:nvSpPr>
          <p:cNvPr id="6963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746F737-0450-4E8E-891C-55CDB28A5B2E}" type="slidenum">
              <a:rPr lang="en-US"/>
              <a:pPr/>
              <a:t>30</a:t>
            </a:fld>
            <a:endParaRPr lang="en-US"/>
          </a:p>
        </p:txBody>
      </p:sp>
      <p:sp>
        <p:nvSpPr>
          <p:cNvPr id="97283" name="Rectangle 2"/>
          <p:cNvSpPr>
            <a:spLocks noGrp="1" noRot="1" noChangeAspect="1" noChangeArrowheads="1" noTextEdit="1"/>
          </p:cNvSpPr>
          <p:nvPr>
            <p:ph type="sldImg"/>
          </p:nvPr>
        </p:nvSpPr>
        <p:spPr>
          <a:xfrm>
            <a:off x="1181100" y="698500"/>
            <a:ext cx="4648200" cy="3486150"/>
          </a:xfrm>
          <a:ln/>
        </p:spPr>
      </p:sp>
      <p:sp>
        <p:nvSpPr>
          <p:cNvPr id="97284"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9647095-2EF5-4866-97A0-CFE32139C9A2}" type="slidenum">
              <a:rPr lang="en-US"/>
              <a:pPr/>
              <a:t>31</a:t>
            </a:fld>
            <a:endParaRPr lang="en-US"/>
          </a:p>
        </p:txBody>
      </p:sp>
      <p:sp>
        <p:nvSpPr>
          <p:cNvPr id="98307" name="Rectangle 2"/>
          <p:cNvSpPr>
            <a:spLocks noGrp="1" noRot="1" noChangeAspect="1" noChangeArrowheads="1" noTextEdit="1"/>
          </p:cNvSpPr>
          <p:nvPr>
            <p:ph type="sldImg"/>
          </p:nvPr>
        </p:nvSpPr>
        <p:spPr>
          <a:xfrm>
            <a:off x="1181100" y="698500"/>
            <a:ext cx="4648200" cy="3486150"/>
          </a:xfrm>
          <a:ln/>
        </p:spPr>
      </p:sp>
      <p:sp>
        <p:nvSpPr>
          <p:cNvPr id="9830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E2E3BB4-8390-444A-9A8E-FBFFD7C23D99}" type="slidenum">
              <a:rPr lang="en-US"/>
              <a:pPr/>
              <a:t>32</a:t>
            </a:fld>
            <a:endParaRPr lang="en-US"/>
          </a:p>
        </p:txBody>
      </p:sp>
      <p:sp>
        <p:nvSpPr>
          <p:cNvPr id="99331" name="Rectangle 2"/>
          <p:cNvSpPr>
            <a:spLocks noGrp="1" noRot="1" noChangeAspect="1" noChangeArrowheads="1" noTextEdit="1"/>
          </p:cNvSpPr>
          <p:nvPr>
            <p:ph type="sldImg"/>
          </p:nvPr>
        </p:nvSpPr>
        <p:spPr>
          <a:xfrm>
            <a:off x="1181100" y="698500"/>
            <a:ext cx="4648200" cy="3486150"/>
          </a:xfrm>
          <a:ln/>
        </p:spPr>
      </p:sp>
      <p:sp>
        <p:nvSpPr>
          <p:cNvPr id="99332"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1A5AB63-D791-4BE4-B295-5E10D033505C}" type="slidenum">
              <a:rPr lang="en-US"/>
              <a:pPr/>
              <a:t>33</a:t>
            </a:fld>
            <a:endParaRPr lang="en-US"/>
          </a:p>
        </p:txBody>
      </p:sp>
      <p:sp>
        <p:nvSpPr>
          <p:cNvPr id="100355" name="Rectangle 2"/>
          <p:cNvSpPr>
            <a:spLocks noGrp="1" noRot="1" noChangeAspect="1" noChangeArrowheads="1" noTextEdit="1"/>
          </p:cNvSpPr>
          <p:nvPr>
            <p:ph type="sldImg"/>
          </p:nvPr>
        </p:nvSpPr>
        <p:spPr>
          <a:xfrm>
            <a:off x="1181100" y="698500"/>
            <a:ext cx="4648200" cy="3486150"/>
          </a:xfrm>
          <a:ln/>
        </p:spPr>
      </p:sp>
      <p:sp>
        <p:nvSpPr>
          <p:cNvPr id="10035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8E3E638-EFD3-4DAF-A675-879212D4C169}" type="slidenum">
              <a:rPr lang="en-US"/>
              <a:pPr/>
              <a:t>34</a:t>
            </a:fld>
            <a:endParaRPr lang="en-US"/>
          </a:p>
        </p:txBody>
      </p:sp>
      <p:sp>
        <p:nvSpPr>
          <p:cNvPr id="101379" name="Rectangle 2"/>
          <p:cNvSpPr>
            <a:spLocks noGrp="1" noRot="1" noChangeAspect="1" noChangeArrowheads="1" noTextEdit="1"/>
          </p:cNvSpPr>
          <p:nvPr>
            <p:ph type="sldImg"/>
          </p:nvPr>
        </p:nvSpPr>
        <p:spPr>
          <a:xfrm>
            <a:off x="1181100" y="698500"/>
            <a:ext cx="4648200" cy="3486150"/>
          </a:xfrm>
          <a:ln/>
        </p:spPr>
      </p:sp>
      <p:sp>
        <p:nvSpPr>
          <p:cNvPr id="101380"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2B1546D-A1C0-4B38-B40B-29308351F930}" type="slidenum">
              <a:rPr lang="en-US"/>
              <a:pPr/>
              <a:t>35</a:t>
            </a:fld>
            <a:endParaRPr lang="en-US"/>
          </a:p>
        </p:txBody>
      </p:sp>
      <p:sp>
        <p:nvSpPr>
          <p:cNvPr id="102403" name="Rectangle 2"/>
          <p:cNvSpPr>
            <a:spLocks noGrp="1" noRot="1" noChangeAspect="1" noChangeArrowheads="1" noTextEdit="1"/>
          </p:cNvSpPr>
          <p:nvPr>
            <p:ph type="sldImg"/>
          </p:nvPr>
        </p:nvSpPr>
        <p:spPr>
          <a:xfrm>
            <a:off x="1181100" y="698500"/>
            <a:ext cx="4648200" cy="3486150"/>
          </a:xfrm>
          <a:ln/>
        </p:spPr>
      </p:sp>
      <p:sp>
        <p:nvSpPr>
          <p:cNvPr id="102404"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0FE5D7B-37B5-415D-AA8D-4F8771004C25}" type="slidenum">
              <a:rPr lang="en-US"/>
              <a:pPr/>
              <a:t>36</a:t>
            </a:fld>
            <a:endParaRPr lang="en-US"/>
          </a:p>
        </p:txBody>
      </p:sp>
      <p:sp>
        <p:nvSpPr>
          <p:cNvPr id="103427" name="Rectangle 2"/>
          <p:cNvSpPr>
            <a:spLocks noGrp="1" noRot="1" noChangeAspect="1" noChangeArrowheads="1" noTextEdit="1"/>
          </p:cNvSpPr>
          <p:nvPr>
            <p:ph type="sldImg"/>
          </p:nvPr>
        </p:nvSpPr>
        <p:spPr>
          <a:xfrm>
            <a:off x="1181100" y="698500"/>
            <a:ext cx="4648200" cy="3486150"/>
          </a:xfrm>
          <a:ln/>
        </p:spPr>
      </p:sp>
      <p:sp>
        <p:nvSpPr>
          <p:cNvPr id="10342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FE4AD96-360F-4F5D-899B-61C0B88B0554}" type="slidenum">
              <a:rPr lang="en-US"/>
              <a:pPr/>
              <a:t>37</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082E41A-4FA7-4E47-A82B-4B6049326AE8}" type="slidenum">
              <a:rPr lang="en-US"/>
              <a:pPr/>
              <a:t>38</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B01E42C-9276-460E-BEC6-4560D99917CE}" type="slidenum">
              <a:rPr lang="en-US"/>
              <a:pPr/>
              <a:t>39</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397EDF2-D8CC-45E9-BF76-8763D83A43C9}" type="slidenum">
              <a:rPr lang="en-US"/>
              <a:pPr/>
              <a:t>4</a:t>
            </a:fld>
            <a:endParaRPr lang="en-US"/>
          </a:p>
        </p:txBody>
      </p:sp>
      <p:sp>
        <p:nvSpPr>
          <p:cNvPr id="70659" name="Rectangle 2"/>
          <p:cNvSpPr>
            <a:spLocks noGrp="1" noRot="1" noChangeAspect="1" noChangeArrowheads="1" noTextEdit="1"/>
          </p:cNvSpPr>
          <p:nvPr>
            <p:ph type="sldImg"/>
          </p:nvPr>
        </p:nvSpPr>
        <p:spPr>
          <a:xfrm>
            <a:off x="1181100" y="698500"/>
            <a:ext cx="4648200" cy="3486150"/>
          </a:xfrm>
          <a:ln/>
        </p:spPr>
      </p:sp>
      <p:sp>
        <p:nvSpPr>
          <p:cNvPr id="70660"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E6C6C8F-429F-482E-9C1F-5CB5B209F110}" type="slidenum">
              <a:rPr lang="en-US"/>
              <a:pPr/>
              <a:t>40</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C7AD90B-16CC-4503-A282-F845D6A83116}" type="slidenum">
              <a:rPr lang="en-US"/>
              <a:pPr/>
              <a:t>41</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B2D2759-C4E7-46E8-ABBC-DD6C7BD7BAB7}" type="slidenum">
              <a:rPr lang="en-US"/>
              <a:pPr/>
              <a:t>42</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2FFBACD-5CB8-48E9-BCFE-7D17B241C696}" type="slidenum">
              <a:rPr lang="en-US"/>
              <a:pPr/>
              <a:t>43</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AC7E39C-32CB-4FE0-A6B2-606BF3B5EB28}" type="slidenum">
              <a:rPr lang="en-US"/>
              <a:pPr/>
              <a:t>44</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03A9F2D-1ED4-4C40-BD04-74279C609D11}" type="slidenum">
              <a:rPr lang="en-US"/>
              <a:pPr/>
              <a:t>45</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657918B-693E-4D6E-ABB8-C6518F2AF353}" type="slidenum">
              <a:rPr lang="en-US"/>
              <a:pPr/>
              <a:t>46</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657918B-693E-4D6E-ABB8-C6518F2AF353}" type="slidenum">
              <a:rPr lang="en-US"/>
              <a:pPr/>
              <a:t>47</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54432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B54452B-FA0E-478D-9BF2-B35A21B52BEB}" type="slidenum">
              <a:rPr lang="en-US"/>
              <a:pPr/>
              <a:t>48</a:t>
            </a:fld>
            <a:endParaRPr lang="en-US"/>
          </a:p>
        </p:txBody>
      </p:sp>
      <p:sp>
        <p:nvSpPr>
          <p:cNvPr id="115715" name="Rectangle 2"/>
          <p:cNvSpPr>
            <a:spLocks noGrp="1" noRot="1" noChangeAspect="1" noChangeArrowheads="1" noTextEdit="1"/>
          </p:cNvSpPr>
          <p:nvPr>
            <p:ph type="sldImg"/>
          </p:nvPr>
        </p:nvSpPr>
        <p:spPr>
          <a:xfrm>
            <a:off x="1181100" y="698500"/>
            <a:ext cx="4648200" cy="3486150"/>
          </a:xfrm>
          <a:ln/>
        </p:spPr>
      </p:sp>
      <p:sp>
        <p:nvSpPr>
          <p:cNvPr id="11571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7394488-D351-42E7-B173-3AA543E98388}" type="slidenum">
              <a:rPr lang="en-US"/>
              <a:pPr/>
              <a:t>49</a:t>
            </a:fld>
            <a:endParaRPr lang="en-US"/>
          </a:p>
        </p:txBody>
      </p:sp>
      <p:sp>
        <p:nvSpPr>
          <p:cNvPr id="116739" name="Rectangle 2"/>
          <p:cNvSpPr>
            <a:spLocks noGrp="1" noRot="1" noChangeAspect="1" noChangeArrowheads="1" noTextEdit="1"/>
          </p:cNvSpPr>
          <p:nvPr>
            <p:ph type="sldImg"/>
          </p:nvPr>
        </p:nvSpPr>
        <p:spPr>
          <a:xfrm>
            <a:off x="1181100" y="698500"/>
            <a:ext cx="4648200" cy="3486150"/>
          </a:xfrm>
          <a:ln/>
        </p:spPr>
      </p:sp>
      <p:sp>
        <p:nvSpPr>
          <p:cNvPr id="116740"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AB45D5B-9A6E-4D3B-AC96-0B3613730BCD}" type="slidenum">
              <a:rPr lang="en-US"/>
              <a:pPr/>
              <a:t>5</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44D3A5B-CDD5-4B66-9CA4-2680F3D056F5}" type="slidenum">
              <a:rPr lang="en-US"/>
              <a:pPr/>
              <a:t>50</a:t>
            </a:fld>
            <a:endParaRPr lang="en-US"/>
          </a:p>
        </p:txBody>
      </p:sp>
      <p:sp>
        <p:nvSpPr>
          <p:cNvPr id="117763" name="Rectangle 2"/>
          <p:cNvSpPr>
            <a:spLocks noGrp="1" noRot="1" noChangeAspect="1" noChangeArrowheads="1" noTextEdit="1"/>
          </p:cNvSpPr>
          <p:nvPr>
            <p:ph type="sldImg"/>
          </p:nvPr>
        </p:nvSpPr>
        <p:spPr>
          <a:xfrm>
            <a:off x="1181100" y="698500"/>
            <a:ext cx="4648200" cy="3486150"/>
          </a:xfrm>
          <a:ln/>
        </p:spPr>
      </p:sp>
      <p:sp>
        <p:nvSpPr>
          <p:cNvPr id="117764"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F96DAAF-AE50-4CDB-BF03-30F5CE4A4A5C}" type="slidenum">
              <a:rPr lang="en-US"/>
              <a:pPr/>
              <a:t>51</a:t>
            </a:fld>
            <a:endParaRPr lang="en-US"/>
          </a:p>
        </p:txBody>
      </p:sp>
      <p:sp>
        <p:nvSpPr>
          <p:cNvPr id="118787" name="Rectangle 2"/>
          <p:cNvSpPr>
            <a:spLocks noGrp="1" noRot="1" noChangeAspect="1" noChangeArrowheads="1" noTextEdit="1"/>
          </p:cNvSpPr>
          <p:nvPr>
            <p:ph type="sldImg"/>
          </p:nvPr>
        </p:nvSpPr>
        <p:spPr>
          <a:xfrm>
            <a:off x="1181100" y="698500"/>
            <a:ext cx="4648200" cy="3486150"/>
          </a:xfrm>
          <a:ln/>
        </p:spPr>
      </p:sp>
      <p:sp>
        <p:nvSpPr>
          <p:cNvPr id="11878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257EC79-99AF-4E63-B4FD-5AADE715EE1D}" type="slidenum">
              <a:rPr lang="en-US"/>
              <a:pPr/>
              <a:t>52</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E648529-086B-45FA-B085-4E19AA973A20}" type="slidenum">
              <a:rPr lang="en-US"/>
              <a:pPr/>
              <a:t>53</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314488B-C267-4E97-B532-02149662CAD8}" type="slidenum">
              <a:rPr lang="en-US"/>
              <a:pPr/>
              <a:t>54</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B86A083-1303-4407-9080-19F793E82309}" type="slidenum">
              <a:rPr lang="en-US"/>
              <a:pPr/>
              <a:t>55</a:t>
            </a:fld>
            <a:endParaRPr lang="en-US"/>
          </a:p>
        </p:txBody>
      </p:sp>
      <p:sp>
        <p:nvSpPr>
          <p:cNvPr id="131075" name="Rectangle 2"/>
          <p:cNvSpPr>
            <a:spLocks noGrp="1" noRot="1" noChangeAspect="1" noChangeArrowheads="1" noTextEdit="1"/>
          </p:cNvSpPr>
          <p:nvPr>
            <p:ph type="sldImg"/>
          </p:nvPr>
        </p:nvSpPr>
        <p:spPr>
          <a:xfrm>
            <a:off x="1182688" y="698500"/>
            <a:ext cx="4648200" cy="3486150"/>
          </a:xfrm>
          <a:ln/>
        </p:spPr>
      </p:sp>
      <p:sp>
        <p:nvSpPr>
          <p:cNvPr id="13107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DB53861-42B6-479C-A937-5084B8779249}" type="slidenum">
              <a:rPr lang="en-US"/>
              <a:pPr/>
              <a:t>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26C6E72-E4EF-473F-B3A0-FB8A8CB99895}" type="slidenum">
              <a:rPr lang="en-US"/>
              <a:pPr/>
              <a:t>7</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F243244-0C1F-4198-80C8-093555B4F0D1}" type="slidenum">
              <a:rPr lang="en-US"/>
              <a:pPr/>
              <a:t>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8283461-6F84-4B07-8BFB-6A70769CC524}" type="slidenum">
              <a:rPr lang="en-US"/>
              <a:pPr/>
              <a:t>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6019800"/>
            <a:ext cx="8261350" cy="676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dirty="0">
              <a:solidFill>
                <a:srgbClr val="000000"/>
              </a:solidFill>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5"/>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41325" y="6019800"/>
            <a:ext cx="8261350" cy="676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80000"/>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SzPct val="80000"/>
        <a:buFont typeface="Arial" pitchFamily="34" charset="0"/>
        <a:buChar char="○"/>
        <a:defRPr sz="2000">
          <a:solidFill>
            <a:schemeClr val="tx1"/>
          </a:solidFill>
          <a:latin typeface="+mn-lt"/>
        </a:defRPr>
      </a:lvl5pPr>
      <a:lvl6pPr marL="2514600" indent="-228600" algn="l" rtl="0" fontAlgn="base">
        <a:spcBef>
          <a:spcPct val="20000"/>
        </a:spcBef>
        <a:spcAft>
          <a:spcPct val="0"/>
        </a:spcAft>
        <a:buSzPct val="80000"/>
        <a:buFont typeface="Arial" pitchFamily="34" charset="0"/>
        <a:buChar char="○"/>
        <a:defRPr sz="2000">
          <a:solidFill>
            <a:schemeClr val="tx1"/>
          </a:solidFill>
          <a:latin typeface="+mn-lt"/>
        </a:defRPr>
      </a:lvl6pPr>
      <a:lvl7pPr marL="2971800" indent="-228600" algn="l" rtl="0" fontAlgn="base">
        <a:spcBef>
          <a:spcPct val="20000"/>
        </a:spcBef>
        <a:spcAft>
          <a:spcPct val="0"/>
        </a:spcAft>
        <a:buSzPct val="80000"/>
        <a:buFont typeface="Arial" pitchFamily="34" charset="0"/>
        <a:buChar char="○"/>
        <a:defRPr sz="2000">
          <a:solidFill>
            <a:schemeClr val="tx1"/>
          </a:solidFill>
          <a:latin typeface="+mn-lt"/>
        </a:defRPr>
      </a:lvl7pPr>
      <a:lvl8pPr marL="3429000" indent="-228600" algn="l" rtl="0" fontAlgn="base">
        <a:spcBef>
          <a:spcPct val="20000"/>
        </a:spcBef>
        <a:spcAft>
          <a:spcPct val="0"/>
        </a:spcAft>
        <a:buSzPct val="80000"/>
        <a:buFont typeface="Arial" pitchFamily="34" charset="0"/>
        <a:buChar char="○"/>
        <a:defRPr sz="2000">
          <a:solidFill>
            <a:schemeClr val="tx1"/>
          </a:solidFill>
          <a:latin typeface="+mn-lt"/>
        </a:defRPr>
      </a:lvl8pPr>
      <a:lvl9pPr marL="3886200" indent="-228600" algn="l" rtl="0" fontAlgn="base">
        <a:spcBef>
          <a:spcPct val="20000"/>
        </a:spcBef>
        <a:spcAft>
          <a:spcPct val="0"/>
        </a:spcAft>
        <a:buSzPct val="80000"/>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11.bin"/><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26.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29.w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31.wmf"/><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34.wmf"/><Relationship Id="rId4"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26.xml"/><Relationship Id="rId7" Type="http://schemas.openxmlformats.org/officeDocument/2006/relationships/image" Target="../media/image36.emf"/><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35.emf"/><Relationship Id="rId4"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7.xml"/><Relationship Id="rId7" Type="http://schemas.openxmlformats.org/officeDocument/2006/relationships/image" Target="../media/image39.em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38.e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notesSlide" Target="../notesSlides/notesSlide28.xml"/><Relationship Id="rId7"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43.png"/><Relationship Id="rId5" Type="http://schemas.openxmlformats.org/officeDocument/2006/relationships/image" Target="../media/image41.emf"/><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image" Target="../media/image10.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9.wmf"/><Relationship Id="rId4" Type="http://schemas.openxmlformats.org/officeDocument/2006/relationships/image" Target="../media/image12.wmf"/><Relationship Id="rId9" Type="http://schemas.openxmlformats.org/officeDocument/2006/relationships/oleObject" Target="../embeddings/oleObject3.bin"/><Relationship Id="rId14" Type="http://schemas.openxmlformats.org/officeDocument/2006/relationships/image" Target="../media/image11.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30.xml"/><Relationship Id="rId7" Type="http://schemas.openxmlformats.org/officeDocument/2006/relationships/image" Target="../media/image45.wmf"/><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oleObject" Target="../embeddings/oleObject23.bin"/><Relationship Id="rId11" Type="http://schemas.openxmlformats.org/officeDocument/2006/relationships/image" Target="../media/image47.emf"/><Relationship Id="rId5" Type="http://schemas.openxmlformats.org/officeDocument/2006/relationships/image" Target="../media/image44.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46.wmf"/></Relationships>
</file>

<file path=ppt/slides/_rels/slide3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53.wmf"/><Relationship Id="rId3" Type="http://schemas.openxmlformats.org/officeDocument/2006/relationships/notesSlide" Target="../notesSlides/notesSlide32.xml"/><Relationship Id="rId7" Type="http://schemas.openxmlformats.org/officeDocument/2006/relationships/image" Target="../media/image50.w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7.bin"/><Relationship Id="rId11" Type="http://schemas.openxmlformats.org/officeDocument/2006/relationships/image" Target="../media/image52.emf"/><Relationship Id="rId5" Type="http://schemas.openxmlformats.org/officeDocument/2006/relationships/image" Target="../media/image49.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51.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58.emf"/><Relationship Id="rId3" Type="http://schemas.openxmlformats.org/officeDocument/2006/relationships/notesSlide" Target="../notesSlides/notesSlide33.xml"/><Relationship Id="rId7" Type="http://schemas.openxmlformats.org/officeDocument/2006/relationships/image" Target="../media/image55.wmf"/><Relationship Id="rId12"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2.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56.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63.emf"/><Relationship Id="rId3" Type="http://schemas.openxmlformats.org/officeDocument/2006/relationships/notesSlide" Target="../notesSlides/notesSlide34.xml"/><Relationship Id="rId7" Type="http://schemas.openxmlformats.org/officeDocument/2006/relationships/image" Target="../media/image60.wmf"/><Relationship Id="rId12"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7.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61.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35.xml"/><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2.bin"/><Relationship Id="rId5" Type="http://schemas.openxmlformats.org/officeDocument/2006/relationships/image" Target="../media/image64.emf"/><Relationship Id="rId4" Type="http://schemas.openxmlformats.org/officeDocument/2006/relationships/oleObject" Target="../embeddings/oleObject41.bin"/><Relationship Id="rId9" Type="http://schemas.openxmlformats.org/officeDocument/2006/relationships/image" Target="../media/image66.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36.xml"/><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5.bin"/><Relationship Id="rId11" Type="http://schemas.openxmlformats.org/officeDocument/2006/relationships/image" Target="../media/image70.emf"/><Relationship Id="rId5" Type="http://schemas.openxmlformats.org/officeDocument/2006/relationships/image" Target="../media/image67.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69.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14.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6.wmf"/><Relationship Id="rId5" Type="http://schemas.openxmlformats.org/officeDocument/2006/relationships/image" Target="../media/image13.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5.wmf"/></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16.xml"/><Relationship Id="rId5" Type="http://schemas.openxmlformats.org/officeDocument/2006/relationships/image" Target="../media/image74.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9.bin"/><Relationship Id="rId5" Type="http://schemas.openxmlformats.org/officeDocument/2006/relationships/image" Target="../media/image75.wmf"/><Relationship Id="rId4" Type="http://schemas.openxmlformats.org/officeDocument/2006/relationships/oleObject" Target="../embeddings/oleObject48.bin"/></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image" Target="../media/image78.emf"/><Relationship Id="rId4" Type="http://schemas.openxmlformats.org/officeDocument/2006/relationships/oleObject" Target="../embeddings/oleObject50.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7.xml"/><Relationship Id="rId1" Type="http://schemas.openxmlformats.org/officeDocument/2006/relationships/vmlDrawing" Target="../drawings/vmlDrawing20.vml"/><Relationship Id="rId5" Type="http://schemas.openxmlformats.org/officeDocument/2006/relationships/image" Target="../media/image79.wmf"/><Relationship Id="rId4" Type="http://schemas.openxmlformats.org/officeDocument/2006/relationships/oleObject" Target="../embeddings/oleObject51.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image" Target="../media/image81.wmf"/><Relationship Id="rId5" Type="http://schemas.openxmlformats.org/officeDocument/2006/relationships/oleObject" Target="../embeddings/oleObject52.bin"/><Relationship Id="rId4" Type="http://schemas.openxmlformats.org/officeDocument/2006/relationships/image" Target="../media/image82.wmf"/></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hyperlink" Target="http://www.tesco-advent.com/"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0"/>
              </a:spcBef>
              <a:buFontTx/>
              <a:buNone/>
            </a:pPr>
            <a:endParaRPr lang="en-US" altLang="en-US" sz="1800"/>
          </a:p>
        </p:txBody>
      </p:sp>
      <p:sp>
        <p:nvSpPr>
          <p:cNvPr id="16" name="Rectangle 5"/>
          <p:cNvSpPr>
            <a:spLocks noChangeArrowheads="1"/>
          </p:cNvSpPr>
          <p:nvPr/>
        </p:nvSpPr>
        <p:spPr bwMode="auto">
          <a:xfrm>
            <a:off x="0" y="12954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endParaRPr lang="en-US" altLang="en-US" sz="1800"/>
          </a:p>
        </p:txBody>
      </p:sp>
      <p:pic>
        <p:nvPicPr>
          <p:cNvPr id="17"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0"/>
            <a:ext cx="21336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03" y="2788444"/>
            <a:ext cx="1435393" cy="5357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Text Box 4"/>
          <p:cNvSpPr txBox="1">
            <a:spLocks noChangeArrowheads="1"/>
          </p:cNvSpPr>
          <p:nvPr/>
        </p:nvSpPr>
        <p:spPr bwMode="auto">
          <a:xfrm>
            <a:off x="2533721" y="1561237"/>
            <a:ext cx="4191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sz="5400" dirty="0" smtClean="0">
                <a:solidFill>
                  <a:srgbClr val="2F549D"/>
                </a:solidFill>
              </a:rPr>
              <a:t>Three Phase </a:t>
            </a:r>
            <a:r>
              <a:rPr lang="en-US" altLang="en-US" sz="5400" dirty="0">
                <a:solidFill>
                  <a:srgbClr val="2F549D"/>
                </a:solidFill>
              </a:rPr>
              <a:t>Theory</a:t>
            </a:r>
          </a:p>
        </p:txBody>
      </p:sp>
      <p:pic>
        <p:nvPicPr>
          <p:cNvPr id="20" name="Picture 11" descr="C:\Users\andrea.koch\Desktop\ncems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72402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0"/>
          <p:cNvSpPr txBox="1">
            <a:spLocks noChangeArrowheads="1"/>
          </p:cNvSpPr>
          <p:nvPr/>
        </p:nvSpPr>
        <p:spPr bwMode="auto">
          <a:xfrm>
            <a:off x="3048000" y="4572000"/>
            <a:ext cx="5867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100000"/>
              </a:lnSpc>
              <a:spcBef>
                <a:spcPct val="0"/>
              </a:spcBef>
              <a:buFontTx/>
              <a:buNone/>
            </a:pPr>
            <a:r>
              <a:rPr lang="en-US" altLang="en-US" sz="2400" dirty="0">
                <a:solidFill>
                  <a:schemeClr val="bg1"/>
                </a:solidFill>
              </a:rPr>
              <a:t>Prepared by Bill </a:t>
            </a:r>
            <a:r>
              <a:rPr lang="en-US" altLang="en-US" sz="2400" dirty="0" err="1">
                <a:solidFill>
                  <a:schemeClr val="bg1"/>
                </a:solidFill>
              </a:rPr>
              <a:t>Hardy,TESCO</a:t>
            </a:r>
            <a:endParaRPr lang="en-US" altLang="en-US" sz="2400" dirty="0">
              <a:solidFill>
                <a:schemeClr val="bg1"/>
              </a:solidFill>
            </a:endParaRPr>
          </a:p>
          <a:p>
            <a:pPr algn="r" eaLnBrk="1" hangingPunct="1">
              <a:lnSpc>
                <a:spcPct val="100000"/>
              </a:lnSpc>
              <a:spcBef>
                <a:spcPct val="0"/>
              </a:spcBef>
              <a:buFontTx/>
              <a:buNone/>
            </a:pPr>
            <a:endParaRPr lang="en-US" altLang="en-US" sz="2400" dirty="0">
              <a:solidFill>
                <a:schemeClr val="bg1"/>
              </a:solidFill>
            </a:endParaRPr>
          </a:p>
          <a:p>
            <a:pPr algn="r" eaLnBrk="1" hangingPunct="1">
              <a:lnSpc>
                <a:spcPct val="100000"/>
              </a:lnSpc>
              <a:spcBef>
                <a:spcPct val="0"/>
              </a:spcBef>
              <a:buFontTx/>
              <a:buNone/>
            </a:pPr>
            <a:r>
              <a:rPr lang="en-US" altLang="en-US" sz="1600" i="1" dirty="0">
                <a:solidFill>
                  <a:schemeClr val="bg1"/>
                </a:solidFill>
              </a:rPr>
              <a:t>For North Carolina Electric Meter School </a:t>
            </a:r>
          </a:p>
          <a:p>
            <a:pPr algn="r" eaLnBrk="1" hangingPunct="1">
              <a:lnSpc>
                <a:spcPct val="100000"/>
              </a:lnSpc>
              <a:spcBef>
                <a:spcPct val="0"/>
              </a:spcBef>
              <a:buFontTx/>
              <a:buNone/>
            </a:pPr>
            <a:r>
              <a:rPr lang="en-US" altLang="en-US" sz="1600" i="1" dirty="0">
                <a:solidFill>
                  <a:schemeClr val="bg1"/>
                </a:solidFill>
              </a:rPr>
              <a:t>Tuesday, June 27, 2017 at 10:15 a.m.</a:t>
            </a:r>
            <a:endParaRPr lang="en-US" altLang="en-US" sz="16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288435374"/>
              </p:ext>
            </p:extLst>
          </p:nvPr>
        </p:nvGraphicFramePr>
        <p:xfrm>
          <a:off x="3803900" y="2816087"/>
          <a:ext cx="4493384" cy="2957185"/>
        </p:xfrm>
        <a:graphic>
          <a:graphicData uri="http://schemas.openxmlformats.org/drawingml/2006/chart">
            <c:chart xmlns:c="http://schemas.openxmlformats.org/drawingml/2006/chart" xmlns:r="http://schemas.openxmlformats.org/officeDocument/2006/relationships" r:id="rId3"/>
          </a:graphicData>
        </a:graphic>
      </p:graphicFrame>
      <p:grpSp>
        <p:nvGrpSpPr>
          <p:cNvPr id="5123" name="Group 23"/>
          <p:cNvGrpSpPr>
            <a:grpSpLocks/>
          </p:cNvGrpSpPr>
          <p:nvPr/>
        </p:nvGrpSpPr>
        <p:grpSpPr bwMode="auto">
          <a:xfrm>
            <a:off x="545375" y="2942759"/>
            <a:ext cx="3065462" cy="2830513"/>
            <a:chOff x="141" y="2224"/>
            <a:chExt cx="1931" cy="1783"/>
          </a:xfrm>
        </p:grpSpPr>
        <p:grpSp>
          <p:nvGrpSpPr>
            <p:cNvPr id="5128" name="Group 15"/>
            <p:cNvGrpSpPr>
              <a:grpSpLocks/>
            </p:cNvGrpSpPr>
            <p:nvPr/>
          </p:nvGrpSpPr>
          <p:grpSpPr bwMode="auto">
            <a:xfrm>
              <a:off x="364" y="2378"/>
              <a:ext cx="1572" cy="1451"/>
              <a:chOff x="364" y="2378"/>
              <a:chExt cx="1572" cy="1451"/>
            </a:xfrm>
          </p:grpSpPr>
          <p:sp>
            <p:nvSpPr>
              <p:cNvPr id="5133" name="Rectangle 11"/>
              <p:cNvSpPr>
                <a:spLocks noChangeArrowheads="1"/>
              </p:cNvSpPr>
              <p:nvPr/>
            </p:nvSpPr>
            <p:spPr bwMode="auto">
              <a:xfrm>
                <a:off x="364" y="2378"/>
                <a:ext cx="1572" cy="145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34" name="Line 12"/>
              <p:cNvSpPr>
                <a:spLocks noChangeShapeType="1"/>
              </p:cNvSpPr>
              <p:nvPr/>
            </p:nvSpPr>
            <p:spPr bwMode="auto">
              <a:xfrm>
                <a:off x="364" y="3104"/>
                <a:ext cx="1572" cy="0"/>
              </a:xfrm>
              <a:prstGeom prst="line">
                <a:avLst/>
              </a:prstGeom>
              <a:noFill/>
              <a:ln w="9525">
                <a:solidFill>
                  <a:schemeClr val="tx1"/>
                </a:solidFill>
                <a:round/>
                <a:headEnd/>
                <a:tailEnd/>
              </a:ln>
            </p:spPr>
            <p:txBody>
              <a:bodyPr/>
              <a:lstStyle/>
              <a:p>
                <a:endParaRPr lang="en-US"/>
              </a:p>
            </p:txBody>
          </p:sp>
          <p:sp>
            <p:nvSpPr>
              <p:cNvPr id="5135" name="Line 13"/>
              <p:cNvSpPr>
                <a:spLocks noChangeShapeType="1"/>
              </p:cNvSpPr>
              <p:nvPr/>
            </p:nvSpPr>
            <p:spPr bwMode="auto">
              <a:xfrm flipV="1">
                <a:off x="1162" y="2378"/>
                <a:ext cx="0" cy="1451"/>
              </a:xfrm>
              <a:prstGeom prst="line">
                <a:avLst/>
              </a:prstGeom>
              <a:noFill/>
              <a:ln w="9525">
                <a:solidFill>
                  <a:schemeClr val="tx1"/>
                </a:solidFill>
                <a:round/>
                <a:headEnd/>
                <a:tailEnd/>
              </a:ln>
            </p:spPr>
            <p:txBody>
              <a:bodyPr/>
              <a:lstStyle/>
              <a:p>
                <a:endParaRPr lang="en-US"/>
              </a:p>
            </p:txBody>
          </p:sp>
        </p:grpSp>
        <p:sp>
          <p:nvSpPr>
            <p:cNvPr id="5129" name="Text Box 19"/>
            <p:cNvSpPr txBox="1">
              <a:spLocks noChangeArrowheads="1"/>
            </p:cNvSpPr>
            <p:nvPr/>
          </p:nvSpPr>
          <p:spPr bwMode="auto">
            <a:xfrm>
              <a:off x="1912" y="3031"/>
              <a:ext cx="160" cy="154"/>
            </a:xfrm>
            <a:prstGeom prst="rect">
              <a:avLst/>
            </a:prstGeom>
            <a:noFill/>
            <a:ln w="9525">
              <a:noFill/>
              <a:miter lim="800000"/>
              <a:headEnd/>
              <a:tailEnd/>
            </a:ln>
          </p:spPr>
          <p:txBody>
            <a:bodyPr wrap="none">
              <a:spAutoFit/>
            </a:bodyPr>
            <a:lstStyle/>
            <a:p>
              <a:r>
                <a:rPr lang="en-US" sz="1000"/>
                <a:t>0</a:t>
              </a:r>
            </a:p>
          </p:txBody>
        </p:sp>
        <p:sp>
          <p:nvSpPr>
            <p:cNvPr id="5130" name="Text Box 20"/>
            <p:cNvSpPr txBox="1">
              <a:spLocks noChangeArrowheads="1"/>
            </p:cNvSpPr>
            <p:nvPr/>
          </p:nvSpPr>
          <p:spPr bwMode="auto">
            <a:xfrm>
              <a:off x="1041" y="3853"/>
              <a:ext cx="248" cy="154"/>
            </a:xfrm>
            <a:prstGeom prst="rect">
              <a:avLst/>
            </a:prstGeom>
            <a:noFill/>
            <a:ln w="9525">
              <a:noFill/>
              <a:miter lim="800000"/>
              <a:headEnd/>
              <a:tailEnd/>
            </a:ln>
          </p:spPr>
          <p:txBody>
            <a:bodyPr wrap="none">
              <a:spAutoFit/>
            </a:bodyPr>
            <a:lstStyle/>
            <a:p>
              <a:r>
                <a:rPr lang="en-US" sz="1000"/>
                <a:t>270</a:t>
              </a:r>
            </a:p>
          </p:txBody>
        </p:sp>
        <p:sp>
          <p:nvSpPr>
            <p:cNvPr id="5131" name="Text Box 21"/>
            <p:cNvSpPr txBox="1">
              <a:spLocks noChangeArrowheads="1"/>
            </p:cNvSpPr>
            <p:nvPr/>
          </p:nvSpPr>
          <p:spPr bwMode="auto">
            <a:xfrm>
              <a:off x="1066" y="2224"/>
              <a:ext cx="204" cy="154"/>
            </a:xfrm>
            <a:prstGeom prst="rect">
              <a:avLst/>
            </a:prstGeom>
            <a:noFill/>
            <a:ln w="9525">
              <a:noFill/>
              <a:miter lim="800000"/>
              <a:headEnd/>
              <a:tailEnd/>
            </a:ln>
          </p:spPr>
          <p:txBody>
            <a:bodyPr wrap="none">
              <a:spAutoFit/>
            </a:bodyPr>
            <a:lstStyle/>
            <a:p>
              <a:r>
                <a:rPr lang="en-US" sz="1000"/>
                <a:t>90</a:t>
              </a:r>
            </a:p>
          </p:txBody>
        </p:sp>
        <p:sp>
          <p:nvSpPr>
            <p:cNvPr id="5132" name="Text Box 22"/>
            <p:cNvSpPr txBox="1">
              <a:spLocks noChangeArrowheads="1"/>
            </p:cNvSpPr>
            <p:nvPr/>
          </p:nvSpPr>
          <p:spPr bwMode="auto">
            <a:xfrm>
              <a:off x="141" y="3022"/>
              <a:ext cx="296" cy="154"/>
            </a:xfrm>
            <a:prstGeom prst="rect">
              <a:avLst/>
            </a:prstGeom>
            <a:noFill/>
            <a:ln w="9525">
              <a:noFill/>
              <a:miter lim="800000"/>
              <a:headEnd/>
              <a:tailEnd/>
            </a:ln>
          </p:spPr>
          <p:txBody>
            <a:bodyPr>
              <a:spAutoFit/>
            </a:bodyPr>
            <a:lstStyle/>
            <a:p>
              <a:r>
                <a:rPr lang="en-US" sz="1000"/>
                <a:t>180</a:t>
              </a:r>
            </a:p>
          </p:txBody>
        </p:sp>
      </p:grpSp>
      <p:sp>
        <p:nvSpPr>
          <p:cNvPr id="5124" name="Rectangle 4"/>
          <p:cNvSpPr>
            <a:spLocks noGrp="1" noChangeArrowheads="1"/>
          </p:cNvSpPr>
          <p:nvPr>
            <p:ph type="title"/>
          </p:nvPr>
        </p:nvSpPr>
        <p:spPr/>
        <p:txBody>
          <a:bodyPr/>
          <a:lstStyle/>
          <a:p>
            <a:pPr eaLnBrk="1" hangingPunct="1"/>
            <a:r>
              <a:rPr lang="en-US" sz="3600" b="1" dirty="0"/>
              <a:t>Three Phase Theory</a:t>
            </a:r>
            <a:r>
              <a:rPr lang="en-US" b="1" dirty="0"/>
              <a:t/>
            </a:r>
            <a:br>
              <a:rPr lang="en-US" b="1" dirty="0"/>
            </a:br>
            <a:r>
              <a:rPr lang="en-US" sz="3200" dirty="0"/>
              <a:t>Phasors and Vector Notation</a:t>
            </a:r>
          </a:p>
        </p:txBody>
      </p:sp>
      <p:sp>
        <p:nvSpPr>
          <p:cNvPr id="5125" name="Rectangle 5"/>
          <p:cNvSpPr>
            <a:spLocks noGrp="1" noChangeArrowheads="1"/>
          </p:cNvSpPr>
          <p:nvPr>
            <p:ph type="body" sz="half" idx="1"/>
          </p:nvPr>
        </p:nvSpPr>
        <p:spPr>
          <a:xfrm>
            <a:off x="424260" y="1777585"/>
            <a:ext cx="8066087" cy="1306512"/>
          </a:xfrm>
        </p:spPr>
        <p:txBody>
          <a:bodyPr/>
          <a:lstStyle/>
          <a:p>
            <a:pPr eaLnBrk="1" hangingPunct="1"/>
            <a:r>
              <a:rPr lang="en-US" sz="2400" dirty="0" err="1"/>
              <a:t>Phasors</a:t>
            </a:r>
            <a:r>
              <a:rPr lang="en-US" sz="2400" dirty="0"/>
              <a:t> are a graphical means of representing the amplitude and phase </a:t>
            </a:r>
            <a:r>
              <a:rPr lang="en-US" sz="2400" u="sng" dirty="0"/>
              <a:t>relationships</a:t>
            </a:r>
            <a:r>
              <a:rPr lang="en-US" sz="2400" dirty="0"/>
              <a:t> of voltages and currents.</a:t>
            </a:r>
          </a:p>
        </p:txBody>
      </p:sp>
      <p:sp>
        <p:nvSpPr>
          <p:cNvPr id="5126" name="Line 18"/>
          <p:cNvSpPr>
            <a:spLocks noChangeShapeType="1"/>
          </p:cNvSpPr>
          <p:nvPr/>
        </p:nvSpPr>
        <p:spPr bwMode="auto">
          <a:xfrm>
            <a:off x="2147162" y="4346108"/>
            <a:ext cx="1119068" cy="6299"/>
          </a:xfrm>
          <a:prstGeom prst="line">
            <a:avLst/>
          </a:prstGeom>
          <a:noFill/>
          <a:ln w="57150">
            <a:solidFill>
              <a:srgbClr val="FF0000"/>
            </a:solidFill>
            <a:round/>
            <a:headEnd/>
            <a:tailEnd type="triangle" w="med" len="med"/>
          </a:ln>
        </p:spPr>
        <p:txBody>
          <a:bodyPr/>
          <a:lstStyle/>
          <a:p>
            <a:endParaRPr lang="en-US"/>
          </a:p>
        </p:txBody>
      </p:sp>
      <p:sp>
        <p:nvSpPr>
          <p:cNvPr id="5127" name="Text Box 24"/>
          <p:cNvSpPr txBox="1">
            <a:spLocks noChangeArrowheads="1"/>
          </p:cNvSpPr>
          <p:nvPr/>
        </p:nvSpPr>
        <p:spPr bwMode="auto">
          <a:xfrm>
            <a:off x="5839365" y="3444044"/>
            <a:ext cx="1344612" cy="366713"/>
          </a:xfrm>
          <a:prstGeom prst="rect">
            <a:avLst/>
          </a:prstGeom>
          <a:noFill/>
          <a:ln w="9525">
            <a:noFill/>
            <a:miter lim="800000"/>
            <a:headEnd/>
            <a:tailEnd/>
          </a:ln>
        </p:spPr>
        <p:txBody>
          <a:bodyPr>
            <a:spAutoFit/>
          </a:bodyPr>
          <a:lstStyle/>
          <a:p>
            <a:pPr>
              <a:spcBef>
                <a:spcPct val="50000"/>
              </a:spcBef>
            </a:pPr>
            <a:r>
              <a:rPr lang="en-US" b="1" dirty="0">
                <a:solidFill>
                  <a:srgbClr val="FF0000"/>
                </a:solidFill>
              </a:rPr>
              <a:t>V = sin(</a:t>
            </a:r>
            <a:r>
              <a:rPr lang="el-GR" b="1" dirty="0">
                <a:solidFill>
                  <a:srgbClr val="FF0000"/>
                </a:solidFill>
                <a:cs typeface="Arial" pitchFamily="34" charset="0"/>
              </a:rPr>
              <a:t>θ</a:t>
            </a:r>
            <a:r>
              <a:rPr lang="en-US" b="1" dirty="0">
                <a:solidFill>
                  <a:srgbClr val="FF0000"/>
                </a:solidFill>
                <a:cs typeface="Arial" pitchFamily="34" charset="0"/>
              </a:rPr>
              <a:t>)</a:t>
            </a:r>
            <a:endParaRPr lang="el-GR" b="1" dirty="0">
              <a:solidFill>
                <a:srgbClr val="FF0000"/>
              </a:solidFill>
              <a:cs typeface="Arial" pitchFamily="34" charset="0"/>
            </a:endParaRPr>
          </a:p>
        </p:txBody>
      </p:sp>
      <p:sp>
        <p:nvSpPr>
          <p:cNvPr id="16"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10</a:t>
            </a:fld>
            <a:endParaRPr lang="en-US" dirty="0">
              <a:solidFill>
                <a:srgbClr val="000000"/>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634178" y="3070622"/>
            <a:ext cx="3065462" cy="2830513"/>
            <a:chOff x="141" y="2224"/>
            <a:chExt cx="1931" cy="1783"/>
          </a:xfrm>
        </p:grpSpPr>
        <p:grpSp>
          <p:nvGrpSpPr>
            <p:cNvPr id="25609" name="Group 3"/>
            <p:cNvGrpSpPr>
              <a:grpSpLocks/>
            </p:cNvGrpSpPr>
            <p:nvPr/>
          </p:nvGrpSpPr>
          <p:grpSpPr bwMode="auto">
            <a:xfrm>
              <a:off x="364" y="2378"/>
              <a:ext cx="1572" cy="1451"/>
              <a:chOff x="364" y="2378"/>
              <a:chExt cx="1572" cy="1451"/>
            </a:xfrm>
          </p:grpSpPr>
          <p:sp>
            <p:nvSpPr>
              <p:cNvPr id="25614" name="Rectangle 4"/>
              <p:cNvSpPr>
                <a:spLocks noChangeArrowheads="1"/>
              </p:cNvSpPr>
              <p:nvPr/>
            </p:nvSpPr>
            <p:spPr bwMode="auto">
              <a:xfrm>
                <a:off x="364" y="2378"/>
                <a:ext cx="1572" cy="145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615" name="Line 5"/>
              <p:cNvSpPr>
                <a:spLocks noChangeShapeType="1"/>
              </p:cNvSpPr>
              <p:nvPr/>
            </p:nvSpPr>
            <p:spPr bwMode="auto">
              <a:xfrm>
                <a:off x="364" y="3104"/>
                <a:ext cx="1572" cy="0"/>
              </a:xfrm>
              <a:prstGeom prst="line">
                <a:avLst/>
              </a:prstGeom>
              <a:noFill/>
              <a:ln w="9525">
                <a:solidFill>
                  <a:schemeClr val="tx1"/>
                </a:solidFill>
                <a:round/>
                <a:headEnd/>
                <a:tailEnd/>
              </a:ln>
            </p:spPr>
            <p:txBody>
              <a:bodyPr/>
              <a:lstStyle/>
              <a:p>
                <a:endParaRPr lang="en-US"/>
              </a:p>
            </p:txBody>
          </p:sp>
          <p:sp>
            <p:nvSpPr>
              <p:cNvPr id="25616" name="Line 6"/>
              <p:cNvSpPr>
                <a:spLocks noChangeShapeType="1"/>
              </p:cNvSpPr>
              <p:nvPr/>
            </p:nvSpPr>
            <p:spPr bwMode="auto">
              <a:xfrm flipV="1">
                <a:off x="1162" y="2378"/>
                <a:ext cx="0" cy="1451"/>
              </a:xfrm>
              <a:prstGeom prst="line">
                <a:avLst/>
              </a:prstGeom>
              <a:noFill/>
              <a:ln w="9525">
                <a:solidFill>
                  <a:schemeClr val="tx1"/>
                </a:solidFill>
                <a:round/>
                <a:headEnd/>
                <a:tailEnd/>
              </a:ln>
            </p:spPr>
            <p:txBody>
              <a:bodyPr/>
              <a:lstStyle/>
              <a:p>
                <a:endParaRPr lang="en-US"/>
              </a:p>
            </p:txBody>
          </p:sp>
        </p:grpSp>
        <p:sp>
          <p:nvSpPr>
            <p:cNvPr id="25610" name="Text Box 7"/>
            <p:cNvSpPr txBox="1">
              <a:spLocks noChangeArrowheads="1"/>
            </p:cNvSpPr>
            <p:nvPr/>
          </p:nvSpPr>
          <p:spPr bwMode="auto">
            <a:xfrm>
              <a:off x="1912" y="3031"/>
              <a:ext cx="160" cy="154"/>
            </a:xfrm>
            <a:prstGeom prst="rect">
              <a:avLst/>
            </a:prstGeom>
            <a:noFill/>
            <a:ln w="9525">
              <a:noFill/>
              <a:miter lim="800000"/>
              <a:headEnd/>
              <a:tailEnd/>
            </a:ln>
          </p:spPr>
          <p:txBody>
            <a:bodyPr wrap="none">
              <a:spAutoFit/>
            </a:bodyPr>
            <a:lstStyle/>
            <a:p>
              <a:r>
                <a:rPr lang="en-US" sz="1000"/>
                <a:t>0</a:t>
              </a:r>
            </a:p>
          </p:txBody>
        </p:sp>
        <p:sp>
          <p:nvSpPr>
            <p:cNvPr id="25611" name="Text Box 8"/>
            <p:cNvSpPr txBox="1">
              <a:spLocks noChangeArrowheads="1"/>
            </p:cNvSpPr>
            <p:nvPr/>
          </p:nvSpPr>
          <p:spPr bwMode="auto">
            <a:xfrm>
              <a:off x="1041" y="3853"/>
              <a:ext cx="248" cy="154"/>
            </a:xfrm>
            <a:prstGeom prst="rect">
              <a:avLst/>
            </a:prstGeom>
            <a:noFill/>
            <a:ln w="9525">
              <a:noFill/>
              <a:miter lim="800000"/>
              <a:headEnd/>
              <a:tailEnd/>
            </a:ln>
          </p:spPr>
          <p:txBody>
            <a:bodyPr wrap="none">
              <a:spAutoFit/>
            </a:bodyPr>
            <a:lstStyle/>
            <a:p>
              <a:r>
                <a:rPr lang="en-US" sz="1000"/>
                <a:t>270</a:t>
              </a:r>
            </a:p>
          </p:txBody>
        </p:sp>
        <p:sp>
          <p:nvSpPr>
            <p:cNvPr id="25612" name="Text Box 9"/>
            <p:cNvSpPr txBox="1">
              <a:spLocks noChangeArrowheads="1"/>
            </p:cNvSpPr>
            <p:nvPr/>
          </p:nvSpPr>
          <p:spPr bwMode="auto">
            <a:xfrm>
              <a:off x="1066" y="2224"/>
              <a:ext cx="204" cy="154"/>
            </a:xfrm>
            <a:prstGeom prst="rect">
              <a:avLst/>
            </a:prstGeom>
            <a:noFill/>
            <a:ln w="9525">
              <a:noFill/>
              <a:miter lim="800000"/>
              <a:headEnd/>
              <a:tailEnd/>
            </a:ln>
          </p:spPr>
          <p:txBody>
            <a:bodyPr wrap="none">
              <a:spAutoFit/>
            </a:bodyPr>
            <a:lstStyle/>
            <a:p>
              <a:r>
                <a:rPr lang="en-US" sz="1000"/>
                <a:t>90</a:t>
              </a:r>
            </a:p>
          </p:txBody>
        </p:sp>
        <p:sp>
          <p:nvSpPr>
            <p:cNvPr id="25613" name="Text Box 10"/>
            <p:cNvSpPr txBox="1">
              <a:spLocks noChangeArrowheads="1"/>
            </p:cNvSpPr>
            <p:nvPr/>
          </p:nvSpPr>
          <p:spPr bwMode="auto">
            <a:xfrm>
              <a:off x="141" y="3022"/>
              <a:ext cx="296" cy="154"/>
            </a:xfrm>
            <a:prstGeom prst="rect">
              <a:avLst/>
            </a:prstGeom>
            <a:noFill/>
            <a:ln w="9525">
              <a:noFill/>
              <a:miter lim="800000"/>
              <a:headEnd/>
              <a:tailEnd/>
            </a:ln>
          </p:spPr>
          <p:txBody>
            <a:bodyPr>
              <a:spAutoFit/>
            </a:bodyPr>
            <a:lstStyle/>
            <a:p>
              <a:r>
                <a:rPr lang="en-US" sz="1000"/>
                <a:t>180</a:t>
              </a:r>
            </a:p>
          </p:txBody>
        </p:sp>
      </p:grpSp>
      <p:sp>
        <p:nvSpPr>
          <p:cNvPr id="25603" name="Rectangle 11"/>
          <p:cNvSpPr>
            <a:spLocks noGrp="1" noChangeArrowheads="1"/>
          </p:cNvSpPr>
          <p:nvPr>
            <p:ph type="title"/>
          </p:nvPr>
        </p:nvSpPr>
        <p:spPr>
          <a:xfrm>
            <a:off x="457200" y="274638"/>
            <a:ext cx="8229600" cy="1028700"/>
          </a:xfrm>
        </p:spPr>
        <p:txBody>
          <a:bodyPr/>
          <a:lstStyle/>
          <a:p>
            <a:pPr eaLnBrk="1" hangingPunct="1"/>
            <a:r>
              <a:rPr lang="en-US" sz="3600" b="1" dirty="0"/>
              <a:t>Three Phase Power</a:t>
            </a:r>
            <a:br>
              <a:rPr lang="en-US" sz="3600" b="1" dirty="0"/>
            </a:br>
            <a:r>
              <a:rPr lang="en-US" sz="3200" dirty="0"/>
              <a:t>Phasors and Vector Notation</a:t>
            </a:r>
          </a:p>
        </p:txBody>
      </p:sp>
      <p:sp>
        <p:nvSpPr>
          <p:cNvPr id="25604" name="Rectangle 12"/>
          <p:cNvSpPr>
            <a:spLocks noGrp="1" noChangeArrowheads="1"/>
          </p:cNvSpPr>
          <p:nvPr>
            <p:ph type="body" sz="half" idx="1"/>
          </p:nvPr>
        </p:nvSpPr>
        <p:spPr>
          <a:xfrm>
            <a:off x="462665" y="1662370"/>
            <a:ext cx="8066087" cy="1306512"/>
          </a:xfrm>
        </p:spPr>
        <p:txBody>
          <a:bodyPr/>
          <a:lstStyle/>
          <a:p>
            <a:pPr eaLnBrk="1" hangingPunct="1"/>
            <a:r>
              <a:rPr lang="en-US" sz="2400" dirty="0"/>
              <a:t>As stated in the Handbook of Electricity Metering, by common consent, counterclockwise phase rotation has been chosen for general use in </a:t>
            </a:r>
            <a:r>
              <a:rPr lang="en-US" sz="2400" dirty="0" err="1"/>
              <a:t>phasor</a:t>
            </a:r>
            <a:r>
              <a:rPr lang="en-US" sz="2400" dirty="0"/>
              <a:t> diagrams.</a:t>
            </a:r>
          </a:p>
        </p:txBody>
      </p:sp>
      <p:sp>
        <p:nvSpPr>
          <p:cNvPr id="25605" name="Line 14"/>
          <p:cNvSpPr>
            <a:spLocks noChangeShapeType="1"/>
          </p:cNvSpPr>
          <p:nvPr/>
        </p:nvSpPr>
        <p:spPr bwMode="auto">
          <a:xfrm rot="5400000" flipV="1">
            <a:off x="2799027" y="3923609"/>
            <a:ext cx="0" cy="1088025"/>
          </a:xfrm>
          <a:prstGeom prst="line">
            <a:avLst/>
          </a:prstGeom>
          <a:noFill/>
          <a:ln w="57150">
            <a:solidFill>
              <a:srgbClr val="FF0000"/>
            </a:solidFill>
            <a:round/>
            <a:headEnd/>
            <a:tailEnd type="triangle" w="med" len="med"/>
          </a:ln>
        </p:spPr>
        <p:txBody>
          <a:bodyPr/>
          <a:lstStyle/>
          <a:p>
            <a:endParaRPr lang="en-US"/>
          </a:p>
        </p:txBody>
      </p:sp>
      <p:sp>
        <p:nvSpPr>
          <p:cNvPr id="25607" name="Line 23"/>
          <p:cNvSpPr>
            <a:spLocks noChangeShapeType="1"/>
          </p:cNvSpPr>
          <p:nvPr/>
        </p:nvSpPr>
        <p:spPr bwMode="auto">
          <a:xfrm rot="12842878" flipV="1">
            <a:off x="1894178" y="4349832"/>
            <a:ext cx="29425" cy="1144130"/>
          </a:xfrm>
          <a:prstGeom prst="line">
            <a:avLst/>
          </a:prstGeom>
          <a:noFill/>
          <a:ln w="57150">
            <a:solidFill>
              <a:srgbClr val="FFFF00"/>
            </a:solidFill>
            <a:round/>
            <a:headEnd/>
            <a:tailEnd type="triangle" w="med" len="med"/>
          </a:ln>
        </p:spPr>
        <p:txBody>
          <a:bodyPr/>
          <a:lstStyle/>
          <a:p>
            <a:endParaRPr lang="en-US"/>
          </a:p>
        </p:txBody>
      </p:sp>
      <p:graphicFrame>
        <p:nvGraphicFramePr>
          <p:cNvPr id="18" name="Chart 17"/>
          <p:cNvGraphicFramePr>
            <a:graphicFrameLocks/>
          </p:cNvGraphicFramePr>
          <p:nvPr>
            <p:extLst>
              <p:ext uri="{D42A27DB-BD31-4B8C-83A1-F6EECF244321}">
                <p14:modId xmlns:p14="http://schemas.microsoft.com/office/powerpoint/2010/main" val="4253119729"/>
              </p:ext>
            </p:extLst>
          </p:nvPr>
        </p:nvGraphicFramePr>
        <p:xfrm>
          <a:off x="3871152" y="2968882"/>
          <a:ext cx="4610335" cy="3033995"/>
        </p:xfrm>
        <a:graphic>
          <a:graphicData uri="http://schemas.openxmlformats.org/drawingml/2006/chart">
            <c:chart xmlns:c="http://schemas.openxmlformats.org/drawingml/2006/chart" xmlns:r="http://schemas.openxmlformats.org/officeDocument/2006/relationships" r:id="rId3"/>
          </a:graphicData>
        </a:graphic>
      </p:graphicFrame>
      <p:sp>
        <p:nvSpPr>
          <p:cNvPr id="25608" name="Text Box 24"/>
          <p:cNvSpPr txBox="1">
            <a:spLocks noChangeArrowheads="1"/>
          </p:cNvSpPr>
          <p:nvPr/>
        </p:nvSpPr>
        <p:spPr bwMode="auto">
          <a:xfrm>
            <a:off x="5263290" y="3144557"/>
            <a:ext cx="2265153" cy="366713"/>
          </a:xfrm>
          <a:prstGeom prst="rect">
            <a:avLst/>
          </a:prstGeom>
          <a:noFill/>
          <a:ln w="9525">
            <a:solidFill>
              <a:srgbClr val="FFFF00"/>
            </a:solidFill>
            <a:miter lim="800000"/>
            <a:headEnd/>
            <a:tailEnd/>
          </a:ln>
        </p:spPr>
        <p:txBody>
          <a:bodyPr wrap="square">
            <a:spAutoFit/>
          </a:bodyPr>
          <a:lstStyle/>
          <a:p>
            <a:pPr>
              <a:spcBef>
                <a:spcPct val="50000"/>
              </a:spcBef>
            </a:pPr>
            <a:r>
              <a:rPr lang="en-US" b="1" dirty="0">
                <a:solidFill>
                  <a:srgbClr val="FFFF00"/>
                </a:solidFill>
              </a:rPr>
              <a:t>V = V</a:t>
            </a:r>
            <a:r>
              <a:rPr lang="en-US" b="1" baseline="-6000" dirty="0">
                <a:solidFill>
                  <a:srgbClr val="FFFF00"/>
                </a:solidFill>
              </a:rPr>
              <a:t>0</a:t>
            </a:r>
            <a:r>
              <a:rPr lang="en-US" b="1" dirty="0">
                <a:solidFill>
                  <a:srgbClr val="FFFF00"/>
                </a:solidFill>
              </a:rPr>
              <a:t>sin(</a:t>
            </a:r>
            <a:r>
              <a:rPr lang="el-GR" b="1" dirty="0">
                <a:solidFill>
                  <a:srgbClr val="FFFF00"/>
                </a:solidFill>
                <a:cs typeface="Arial" pitchFamily="34" charset="0"/>
              </a:rPr>
              <a:t>θ</a:t>
            </a:r>
            <a:r>
              <a:rPr lang="en-US" b="1" dirty="0">
                <a:solidFill>
                  <a:srgbClr val="FFFF00"/>
                </a:solidFill>
                <a:cs typeface="Arial" pitchFamily="34" charset="0"/>
              </a:rPr>
              <a:t>-120)</a:t>
            </a:r>
            <a:endParaRPr lang="el-GR" b="1" dirty="0">
              <a:solidFill>
                <a:srgbClr val="FFFF00"/>
              </a:solidFill>
              <a:cs typeface="Arial" pitchFamily="34" charset="0"/>
            </a:endParaRPr>
          </a:p>
        </p:txBody>
      </p:sp>
      <p:sp>
        <p:nvSpPr>
          <p:cNvPr id="17"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11</a:t>
            </a:fld>
            <a:endParaRPr lang="en-US" dirty="0">
              <a:solidFill>
                <a:srgbClr val="000000"/>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448049" y="3072813"/>
            <a:ext cx="3065462" cy="2830513"/>
            <a:chOff x="141" y="2224"/>
            <a:chExt cx="1931" cy="1783"/>
          </a:xfrm>
        </p:grpSpPr>
        <p:grpSp>
          <p:nvGrpSpPr>
            <p:cNvPr id="26634" name="Group 3"/>
            <p:cNvGrpSpPr>
              <a:grpSpLocks/>
            </p:cNvGrpSpPr>
            <p:nvPr/>
          </p:nvGrpSpPr>
          <p:grpSpPr bwMode="auto">
            <a:xfrm>
              <a:off x="364" y="2378"/>
              <a:ext cx="1572" cy="1451"/>
              <a:chOff x="364" y="2378"/>
              <a:chExt cx="1572" cy="1451"/>
            </a:xfrm>
          </p:grpSpPr>
          <p:sp>
            <p:nvSpPr>
              <p:cNvPr id="26639" name="Rectangle 4"/>
              <p:cNvSpPr>
                <a:spLocks noChangeArrowheads="1"/>
              </p:cNvSpPr>
              <p:nvPr/>
            </p:nvSpPr>
            <p:spPr bwMode="auto">
              <a:xfrm>
                <a:off x="364" y="2378"/>
                <a:ext cx="1572" cy="145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40" name="Line 5"/>
              <p:cNvSpPr>
                <a:spLocks noChangeShapeType="1"/>
              </p:cNvSpPr>
              <p:nvPr/>
            </p:nvSpPr>
            <p:spPr bwMode="auto">
              <a:xfrm>
                <a:off x="364" y="3104"/>
                <a:ext cx="1572" cy="0"/>
              </a:xfrm>
              <a:prstGeom prst="line">
                <a:avLst/>
              </a:prstGeom>
              <a:noFill/>
              <a:ln w="9525">
                <a:solidFill>
                  <a:schemeClr val="tx1"/>
                </a:solidFill>
                <a:round/>
                <a:headEnd/>
                <a:tailEnd/>
              </a:ln>
            </p:spPr>
            <p:txBody>
              <a:bodyPr/>
              <a:lstStyle/>
              <a:p>
                <a:endParaRPr lang="en-US"/>
              </a:p>
            </p:txBody>
          </p:sp>
          <p:sp>
            <p:nvSpPr>
              <p:cNvPr id="26641" name="Line 6"/>
              <p:cNvSpPr>
                <a:spLocks noChangeShapeType="1"/>
              </p:cNvSpPr>
              <p:nvPr/>
            </p:nvSpPr>
            <p:spPr bwMode="auto">
              <a:xfrm flipV="1">
                <a:off x="1162" y="2378"/>
                <a:ext cx="0" cy="1451"/>
              </a:xfrm>
              <a:prstGeom prst="line">
                <a:avLst/>
              </a:prstGeom>
              <a:noFill/>
              <a:ln w="9525">
                <a:solidFill>
                  <a:schemeClr val="tx1"/>
                </a:solidFill>
                <a:round/>
                <a:headEnd/>
                <a:tailEnd/>
              </a:ln>
            </p:spPr>
            <p:txBody>
              <a:bodyPr/>
              <a:lstStyle/>
              <a:p>
                <a:endParaRPr lang="en-US"/>
              </a:p>
            </p:txBody>
          </p:sp>
        </p:grpSp>
        <p:sp>
          <p:nvSpPr>
            <p:cNvPr id="26635" name="Text Box 7"/>
            <p:cNvSpPr txBox="1">
              <a:spLocks noChangeArrowheads="1"/>
            </p:cNvSpPr>
            <p:nvPr/>
          </p:nvSpPr>
          <p:spPr bwMode="auto">
            <a:xfrm>
              <a:off x="1912" y="3031"/>
              <a:ext cx="160" cy="154"/>
            </a:xfrm>
            <a:prstGeom prst="rect">
              <a:avLst/>
            </a:prstGeom>
            <a:noFill/>
            <a:ln w="9525">
              <a:noFill/>
              <a:miter lim="800000"/>
              <a:headEnd/>
              <a:tailEnd/>
            </a:ln>
          </p:spPr>
          <p:txBody>
            <a:bodyPr wrap="none">
              <a:spAutoFit/>
            </a:bodyPr>
            <a:lstStyle/>
            <a:p>
              <a:r>
                <a:rPr lang="en-US" sz="1000"/>
                <a:t>0</a:t>
              </a:r>
            </a:p>
          </p:txBody>
        </p:sp>
        <p:sp>
          <p:nvSpPr>
            <p:cNvPr id="26636" name="Text Box 8"/>
            <p:cNvSpPr txBox="1">
              <a:spLocks noChangeArrowheads="1"/>
            </p:cNvSpPr>
            <p:nvPr/>
          </p:nvSpPr>
          <p:spPr bwMode="auto">
            <a:xfrm>
              <a:off x="1041" y="3853"/>
              <a:ext cx="248" cy="154"/>
            </a:xfrm>
            <a:prstGeom prst="rect">
              <a:avLst/>
            </a:prstGeom>
            <a:noFill/>
            <a:ln w="9525">
              <a:noFill/>
              <a:miter lim="800000"/>
              <a:headEnd/>
              <a:tailEnd/>
            </a:ln>
          </p:spPr>
          <p:txBody>
            <a:bodyPr wrap="none">
              <a:spAutoFit/>
            </a:bodyPr>
            <a:lstStyle/>
            <a:p>
              <a:r>
                <a:rPr lang="en-US" sz="1000"/>
                <a:t>270</a:t>
              </a:r>
            </a:p>
          </p:txBody>
        </p:sp>
        <p:sp>
          <p:nvSpPr>
            <p:cNvPr id="26637" name="Text Box 9"/>
            <p:cNvSpPr txBox="1">
              <a:spLocks noChangeArrowheads="1"/>
            </p:cNvSpPr>
            <p:nvPr/>
          </p:nvSpPr>
          <p:spPr bwMode="auto">
            <a:xfrm>
              <a:off x="1066" y="2224"/>
              <a:ext cx="204" cy="154"/>
            </a:xfrm>
            <a:prstGeom prst="rect">
              <a:avLst/>
            </a:prstGeom>
            <a:noFill/>
            <a:ln w="9525">
              <a:noFill/>
              <a:miter lim="800000"/>
              <a:headEnd/>
              <a:tailEnd/>
            </a:ln>
          </p:spPr>
          <p:txBody>
            <a:bodyPr wrap="none">
              <a:spAutoFit/>
            </a:bodyPr>
            <a:lstStyle/>
            <a:p>
              <a:r>
                <a:rPr lang="en-US" sz="1000"/>
                <a:t>90</a:t>
              </a:r>
            </a:p>
          </p:txBody>
        </p:sp>
        <p:sp>
          <p:nvSpPr>
            <p:cNvPr id="26638" name="Text Box 10"/>
            <p:cNvSpPr txBox="1">
              <a:spLocks noChangeArrowheads="1"/>
            </p:cNvSpPr>
            <p:nvPr/>
          </p:nvSpPr>
          <p:spPr bwMode="auto">
            <a:xfrm>
              <a:off x="141" y="3022"/>
              <a:ext cx="296" cy="154"/>
            </a:xfrm>
            <a:prstGeom prst="rect">
              <a:avLst/>
            </a:prstGeom>
            <a:noFill/>
            <a:ln w="9525">
              <a:noFill/>
              <a:miter lim="800000"/>
              <a:headEnd/>
              <a:tailEnd/>
            </a:ln>
          </p:spPr>
          <p:txBody>
            <a:bodyPr>
              <a:spAutoFit/>
            </a:bodyPr>
            <a:lstStyle/>
            <a:p>
              <a:r>
                <a:rPr lang="en-US" sz="1000"/>
                <a:t>180</a:t>
              </a:r>
            </a:p>
          </p:txBody>
        </p:sp>
      </p:grpSp>
      <p:sp>
        <p:nvSpPr>
          <p:cNvPr id="26627" name="Rectangle 11"/>
          <p:cNvSpPr>
            <a:spLocks noGrp="1" noChangeArrowheads="1"/>
          </p:cNvSpPr>
          <p:nvPr>
            <p:ph type="title"/>
          </p:nvPr>
        </p:nvSpPr>
        <p:spPr>
          <a:xfrm>
            <a:off x="457200" y="274638"/>
            <a:ext cx="8229600" cy="1028700"/>
          </a:xfrm>
        </p:spPr>
        <p:txBody>
          <a:bodyPr/>
          <a:lstStyle/>
          <a:p>
            <a:pPr eaLnBrk="1" hangingPunct="1"/>
            <a:r>
              <a:rPr lang="en-US" sz="3600" b="1" dirty="0"/>
              <a:t>Three Phase Power</a:t>
            </a:r>
            <a:br>
              <a:rPr lang="en-US" sz="3600" b="1" dirty="0"/>
            </a:br>
            <a:r>
              <a:rPr lang="en-US" sz="3200" dirty="0"/>
              <a:t>Phasors and Vector Notation</a:t>
            </a:r>
          </a:p>
        </p:txBody>
      </p:sp>
      <p:sp>
        <p:nvSpPr>
          <p:cNvPr id="26628" name="Rectangle 12"/>
          <p:cNvSpPr>
            <a:spLocks noGrp="1" noChangeArrowheads="1"/>
          </p:cNvSpPr>
          <p:nvPr>
            <p:ph type="body" sz="half" idx="1"/>
          </p:nvPr>
        </p:nvSpPr>
        <p:spPr>
          <a:xfrm>
            <a:off x="462665" y="1623965"/>
            <a:ext cx="8066087" cy="1306685"/>
          </a:xfrm>
        </p:spPr>
        <p:txBody>
          <a:bodyPr/>
          <a:lstStyle/>
          <a:p>
            <a:pPr eaLnBrk="1" hangingPunct="1"/>
            <a:r>
              <a:rPr lang="en-US" sz="2400" dirty="0"/>
              <a:t>The </a:t>
            </a:r>
            <a:r>
              <a:rPr lang="en-US" sz="2400" dirty="0" err="1"/>
              <a:t>phasor</a:t>
            </a:r>
            <a:r>
              <a:rPr lang="en-US" sz="2400" dirty="0"/>
              <a:t> diagram for a simple 3-phase system has three voltage </a:t>
            </a:r>
            <a:r>
              <a:rPr lang="en-US" sz="2400" dirty="0" err="1"/>
              <a:t>phasors</a:t>
            </a:r>
            <a:r>
              <a:rPr lang="en-US" sz="2400" dirty="0"/>
              <a:t> equally spaced at 120° intervals.</a:t>
            </a:r>
          </a:p>
          <a:p>
            <a:pPr eaLnBrk="1" hangingPunct="1"/>
            <a:r>
              <a:rPr lang="en-US" sz="2400" dirty="0"/>
              <a:t>Going clockwise the order is A – B – C.</a:t>
            </a:r>
          </a:p>
        </p:txBody>
      </p:sp>
      <p:sp>
        <p:nvSpPr>
          <p:cNvPr id="26629" name="Line 13"/>
          <p:cNvSpPr>
            <a:spLocks noChangeShapeType="1"/>
          </p:cNvSpPr>
          <p:nvPr/>
        </p:nvSpPr>
        <p:spPr bwMode="auto">
          <a:xfrm rot="5400000" flipV="1">
            <a:off x="2644355" y="3894344"/>
            <a:ext cx="0" cy="1150938"/>
          </a:xfrm>
          <a:prstGeom prst="line">
            <a:avLst/>
          </a:prstGeom>
          <a:noFill/>
          <a:ln w="57150">
            <a:solidFill>
              <a:srgbClr val="FF0000"/>
            </a:solidFill>
            <a:round/>
            <a:headEnd/>
            <a:tailEnd type="triangle" w="med" len="med"/>
          </a:ln>
        </p:spPr>
        <p:txBody>
          <a:bodyPr/>
          <a:lstStyle/>
          <a:p>
            <a:endParaRPr lang="en-US"/>
          </a:p>
        </p:txBody>
      </p:sp>
      <p:sp>
        <p:nvSpPr>
          <p:cNvPr id="26630" name="Line 15"/>
          <p:cNvSpPr>
            <a:spLocks noChangeShapeType="1"/>
          </p:cNvSpPr>
          <p:nvPr/>
        </p:nvSpPr>
        <p:spPr bwMode="auto">
          <a:xfrm rot="12842878" flipV="1">
            <a:off x="1712797" y="4353476"/>
            <a:ext cx="14034" cy="1177437"/>
          </a:xfrm>
          <a:prstGeom prst="line">
            <a:avLst/>
          </a:prstGeom>
          <a:noFill/>
          <a:ln w="57150">
            <a:solidFill>
              <a:srgbClr val="FFFF00"/>
            </a:solidFill>
            <a:round/>
            <a:headEnd/>
            <a:tailEnd type="triangle" w="med" len="med"/>
          </a:ln>
        </p:spPr>
        <p:txBody>
          <a:bodyPr/>
          <a:lstStyle/>
          <a:p>
            <a:endParaRPr lang="en-US"/>
          </a:p>
        </p:txBody>
      </p:sp>
      <p:sp>
        <p:nvSpPr>
          <p:cNvPr id="26631" name="Line 16"/>
          <p:cNvSpPr>
            <a:spLocks noChangeShapeType="1"/>
          </p:cNvSpPr>
          <p:nvPr/>
        </p:nvSpPr>
        <p:spPr bwMode="auto">
          <a:xfrm rot="8757122">
            <a:off x="1698861" y="3452642"/>
            <a:ext cx="41907" cy="1136187"/>
          </a:xfrm>
          <a:prstGeom prst="line">
            <a:avLst/>
          </a:prstGeom>
          <a:noFill/>
          <a:ln w="57150">
            <a:solidFill>
              <a:srgbClr val="0000FF"/>
            </a:solidFill>
            <a:round/>
            <a:headEnd/>
            <a:tailEnd type="triangle" w="med" len="med"/>
          </a:ln>
        </p:spPr>
        <p:txBody>
          <a:bodyPr/>
          <a:lstStyle/>
          <a:p>
            <a:endParaRPr lang="en-US"/>
          </a:p>
        </p:txBody>
      </p:sp>
      <p:graphicFrame>
        <p:nvGraphicFramePr>
          <p:cNvPr id="19" name="Chart 18"/>
          <p:cNvGraphicFramePr>
            <a:graphicFrameLocks/>
          </p:cNvGraphicFramePr>
          <p:nvPr>
            <p:extLst>
              <p:ext uri="{D42A27DB-BD31-4B8C-83A1-F6EECF244321}">
                <p14:modId xmlns:p14="http://schemas.microsoft.com/office/powerpoint/2010/main" val="2966660804"/>
              </p:ext>
            </p:extLst>
          </p:nvPr>
        </p:nvGraphicFramePr>
        <p:xfrm>
          <a:off x="3514995" y="2929328"/>
          <a:ext cx="5032790" cy="3149210"/>
        </p:xfrm>
        <a:graphic>
          <a:graphicData uri="http://schemas.openxmlformats.org/drawingml/2006/chart">
            <c:chart xmlns:c="http://schemas.openxmlformats.org/drawingml/2006/chart" xmlns:r="http://schemas.openxmlformats.org/officeDocument/2006/relationships" r:id="rId3"/>
          </a:graphicData>
        </a:graphic>
      </p:graphicFrame>
      <p:sp>
        <p:nvSpPr>
          <p:cNvPr id="26633" name="Text Box 19"/>
          <p:cNvSpPr txBox="1">
            <a:spLocks noChangeArrowheads="1"/>
          </p:cNvSpPr>
          <p:nvPr/>
        </p:nvSpPr>
        <p:spPr bwMode="auto">
          <a:xfrm>
            <a:off x="4879240" y="3092220"/>
            <a:ext cx="2381110" cy="366712"/>
          </a:xfrm>
          <a:prstGeom prst="rect">
            <a:avLst/>
          </a:prstGeom>
          <a:noFill/>
          <a:ln w="9525">
            <a:noFill/>
            <a:miter lim="800000"/>
            <a:headEnd/>
            <a:tailEnd/>
          </a:ln>
        </p:spPr>
        <p:txBody>
          <a:bodyPr wrap="square">
            <a:spAutoFit/>
          </a:bodyPr>
          <a:lstStyle/>
          <a:p>
            <a:pPr algn="ctr">
              <a:spcBef>
                <a:spcPct val="50000"/>
              </a:spcBef>
            </a:pPr>
            <a:r>
              <a:rPr lang="en-US" b="1" dirty="0">
                <a:solidFill>
                  <a:srgbClr val="0000FF"/>
                </a:solidFill>
              </a:rPr>
              <a:t>V = V</a:t>
            </a:r>
            <a:r>
              <a:rPr lang="en-US" b="1" baseline="-8000" dirty="0">
                <a:solidFill>
                  <a:srgbClr val="0000FF"/>
                </a:solidFill>
              </a:rPr>
              <a:t>0</a:t>
            </a:r>
            <a:r>
              <a:rPr lang="en-US" b="1" dirty="0">
                <a:solidFill>
                  <a:srgbClr val="0000FF"/>
                </a:solidFill>
              </a:rPr>
              <a:t>sin(</a:t>
            </a:r>
            <a:r>
              <a:rPr lang="el-GR" b="1" dirty="0">
                <a:solidFill>
                  <a:srgbClr val="0000FF"/>
                </a:solidFill>
                <a:cs typeface="Arial" pitchFamily="34" charset="0"/>
              </a:rPr>
              <a:t>θ</a:t>
            </a:r>
            <a:r>
              <a:rPr lang="en-US" b="1" dirty="0">
                <a:solidFill>
                  <a:srgbClr val="0000FF"/>
                </a:solidFill>
                <a:cs typeface="Arial" pitchFamily="34" charset="0"/>
              </a:rPr>
              <a:t>-240)</a:t>
            </a:r>
            <a:endParaRPr lang="el-GR" dirty="0">
              <a:solidFill>
                <a:srgbClr val="0000FF"/>
              </a:solidFill>
            </a:endParaRPr>
          </a:p>
        </p:txBody>
      </p:sp>
      <p:sp>
        <p:nvSpPr>
          <p:cNvPr id="18"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12</a:t>
            </a:fld>
            <a:endParaRPr lang="en-US" dirty="0">
              <a:solidFill>
                <a:srgbClr val="000000"/>
              </a:solidFill>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b="1" dirty="0"/>
              <a:t>Three Phase Theory</a:t>
            </a:r>
            <a:br>
              <a:rPr lang="en-US" sz="3600" b="1" dirty="0"/>
            </a:br>
            <a:r>
              <a:rPr lang="en-US" sz="3200" dirty="0"/>
              <a:t>Symbols and Conventions</a:t>
            </a:r>
          </a:p>
        </p:txBody>
      </p:sp>
      <p:sp>
        <p:nvSpPr>
          <p:cNvPr id="27651" name="Rectangle 3"/>
          <p:cNvSpPr>
            <a:spLocks noGrp="1" noChangeArrowheads="1"/>
          </p:cNvSpPr>
          <p:nvPr>
            <p:ph type="body" sz="half" idx="1"/>
          </p:nvPr>
        </p:nvSpPr>
        <p:spPr>
          <a:xfrm>
            <a:off x="577880" y="2017169"/>
            <a:ext cx="4284663" cy="3365000"/>
          </a:xfrm>
        </p:spPr>
        <p:txBody>
          <a:bodyPr/>
          <a:lstStyle/>
          <a:p>
            <a:pPr eaLnBrk="1" hangingPunct="1"/>
            <a:r>
              <a:rPr lang="en-US" sz="2400" dirty="0"/>
              <a:t>Systems formed by interconnecting secondary of 3 single phase transformers.</a:t>
            </a:r>
          </a:p>
          <a:p>
            <a:pPr eaLnBrk="1" hangingPunct="1"/>
            <a:r>
              <a:rPr lang="en-US" sz="2400" dirty="0"/>
              <a:t>Generally primaries are not show unless details of actual transformer are being discussed.</a:t>
            </a:r>
          </a:p>
        </p:txBody>
      </p:sp>
      <p:pic>
        <p:nvPicPr>
          <p:cNvPr id="27652" name="Picture 4" descr="Y-Xformer"/>
          <p:cNvPicPr>
            <a:picLocks noGrp="1" noChangeAspect="1" noChangeArrowheads="1"/>
          </p:cNvPicPr>
          <p:nvPr>
            <p:ph sz="half" idx="2"/>
          </p:nvPr>
        </p:nvPicPr>
        <p:blipFill>
          <a:blip r:embed="rId3" cstate="print"/>
          <a:srcRect/>
          <a:stretch>
            <a:fillRect/>
          </a:stretch>
        </p:blipFill>
        <p:spPr>
          <a:xfrm>
            <a:off x="5169558" y="1644650"/>
            <a:ext cx="3322638" cy="4110038"/>
          </a:xfrm>
          <a:noFill/>
        </p:spPr>
      </p:pic>
      <p:sp>
        <p:nvSpPr>
          <p:cNvPr id="5"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13</a:t>
            </a:fld>
            <a:endParaRPr lang="en-US" dirty="0">
              <a:solidFill>
                <a:srgbClr val="000000"/>
              </a:solidFill>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b="1" dirty="0"/>
              <a:t>Three Phase Theory</a:t>
            </a:r>
            <a:r>
              <a:rPr lang="en-US" b="1" dirty="0"/>
              <a:t/>
            </a:r>
            <a:br>
              <a:rPr lang="en-US" b="1" dirty="0"/>
            </a:br>
            <a:r>
              <a:rPr lang="en-US" sz="3200" dirty="0"/>
              <a:t>Symbols and Conventions</a:t>
            </a:r>
          </a:p>
        </p:txBody>
      </p:sp>
      <p:sp>
        <p:nvSpPr>
          <p:cNvPr id="28675" name="Rectangle 3"/>
          <p:cNvSpPr>
            <a:spLocks noGrp="1" noChangeArrowheads="1"/>
          </p:cNvSpPr>
          <p:nvPr>
            <p:ph type="body" sz="half" idx="1"/>
          </p:nvPr>
        </p:nvSpPr>
        <p:spPr>
          <a:xfrm>
            <a:off x="725488" y="1600200"/>
            <a:ext cx="4038600" cy="1943100"/>
          </a:xfrm>
        </p:spPr>
        <p:txBody>
          <a:bodyPr/>
          <a:lstStyle/>
          <a:p>
            <a:pPr eaLnBrk="1" hangingPunct="1"/>
            <a:r>
              <a:rPr lang="en-US" sz="2400"/>
              <a:t>Often even the coils are not shown but are replaced by simple line drawings</a:t>
            </a:r>
          </a:p>
        </p:txBody>
      </p:sp>
      <p:pic>
        <p:nvPicPr>
          <p:cNvPr id="28676" name="Picture 10" descr="Y-1"/>
          <p:cNvPicPr>
            <a:picLocks noGrp="1" noChangeAspect="1" noChangeArrowheads="1"/>
          </p:cNvPicPr>
          <p:nvPr>
            <p:ph sz="quarter" idx="2"/>
          </p:nvPr>
        </p:nvPicPr>
        <p:blipFill>
          <a:blip r:embed="rId3" cstate="print"/>
          <a:srcRect/>
          <a:stretch>
            <a:fillRect/>
          </a:stretch>
        </p:blipFill>
        <p:spPr>
          <a:xfrm>
            <a:off x="4456785" y="1822357"/>
            <a:ext cx="3995738" cy="4186237"/>
          </a:xfrm>
          <a:noFill/>
        </p:spPr>
      </p:pic>
      <p:pic>
        <p:nvPicPr>
          <p:cNvPr id="28677" name="Picture 12" descr="Y-2"/>
          <p:cNvPicPr>
            <a:picLocks noGrp="1" noChangeAspect="1" noChangeArrowheads="1"/>
          </p:cNvPicPr>
          <p:nvPr>
            <p:ph sz="quarter" idx="3"/>
          </p:nvPr>
        </p:nvPicPr>
        <p:blipFill>
          <a:blip r:embed="rId4" cstate="print"/>
          <a:srcRect/>
          <a:stretch>
            <a:fillRect/>
          </a:stretch>
        </p:blipFill>
        <p:spPr>
          <a:xfrm>
            <a:off x="1499600" y="3543300"/>
            <a:ext cx="2071688" cy="2327275"/>
          </a:xfrm>
          <a:noFill/>
        </p:spPr>
      </p:pic>
      <p:sp>
        <p:nvSpPr>
          <p:cNvPr id="6"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14</a:t>
            </a:fld>
            <a:endParaRPr lang="en-US" dirty="0">
              <a:solidFill>
                <a:srgbClr val="000000"/>
              </a:solidFill>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081087"/>
          </a:xfrm>
        </p:spPr>
        <p:txBody>
          <a:bodyPr/>
          <a:lstStyle/>
          <a:p>
            <a:pPr eaLnBrk="1" hangingPunct="1"/>
            <a:r>
              <a:rPr lang="en-US" sz="3600" b="1" dirty="0"/>
              <a:t>3 Phase, 4-Wire  “Y” Service</a:t>
            </a:r>
            <a:br>
              <a:rPr lang="en-US" sz="3600" b="1" dirty="0"/>
            </a:br>
            <a:r>
              <a:rPr lang="en-US" sz="3200" dirty="0"/>
              <a:t>0° = Unity Power Factor</a:t>
            </a:r>
          </a:p>
        </p:txBody>
      </p:sp>
      <p:sp>
        <p:nvSpPr>
          <p:cNvPr id="29699" name="Rectangle 10"/>
          <p:cNvSpPr>
            <a:spLocks noGrp="1" noChangeArrowheads="1"/>
          </p:cNvSpPr>
          <p:nvPr>
            <p:ph type="body" sz="half" idx="1"/>
          </p:nvPr>
        </p:nvSpPr>
        <p:spPr>
          <a:xfrm>
            <a:off x="385763" y="2084388"/>
            <a:ext cx="2381250" cy="3379787"/>
          </a:xfrm>
        </p:spPr>
        <p:txBody>
          <a:bodyPr/>
          <a:lstStyle/>
          <a:p>
            <a:pPr eaLnBrk="1" hangingPunct="1">
              <a:lnSpc>
                <a:spcPct val="80000"/>
              </a:lnSpc>
            </a:pPr>
            <a:r>
              <a:rPr lang="en-US" sz="2400"/>
              <a:t>Three Voltage Phasors</a:t>
            </a:r>
          </a:p>
          <a:p>
            <a:pPr eaLnBrk="1" hangingPunct="1">
              <a:lnSpc>
                <a:spcPct val="80000"/>
              </a:lnSpc>
            </a:pPr>
            <a:r>
              <a:rPr lang="en-US" sz="2400"/>
              <a:t>120° Apart</a:t>
            </a:r>
          </a:p>
          <a:p>
            <a:pPr eaLnBrk="1" hangingPunct="1">
              <a:lnSpc>
                <a:spcPct val="80000"/>
              </a:lnSpc>
            </a:pPr>
            <a:r>
              <a:rPr lang="en-US" sz="2400"/>
              <a:t>Three Current Phasors</a:t>
            </a:r>
          </a:p>
          <a:p>
            <a:pPr eaLnBrk="1" hangingPunct="1">
              <a:lnSpc>
                <a:spcPct val="80000"/>
              </a:lnSpc>
            </a:pPr>
            <a:r>
              <a:rPr lang="en-US" sz="2400"/>
              <a:t>Aligned with Voltage at PF=1</a:t>
            </a:r>
          </a:p>
        </p:txBody>
      </p:sp>
      <p:pic>
        <p:nvPicPr>
          <p:cNvPr id="29700" name="Picture 11"/>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pic>
        <p:nvPicPr>
          <p:cNvPr id="29701" name="Picture 12"/>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sp>
        <p:nvSpPr>
          <p:cNvPr id="8"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15</a:t>
            </a:fld>
            <a:endParaRPr lang="en-US" dirty="0">
              <a:solidFill>
                <a:srgbClr val="000000"/>
              </a:solidFill>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60621659"/>
              </p:ext>
            </p:extLst>
          </p:nvPr>
        </p:nvGraphicFramePr>
        <p:xfrm>
          <a:off x="2421320" y="1515830"/>
          <a:ext cx="6265480" cy="4162827"/>
        </p:xfrm>
        <a:graphic>
          <a:graphicData uri="http://schemas.openxmlformats.org/presentationml/2006/ole">
            <mc:AlternateContent xmlns:mc="http://schemas.openxmlformats.org/markup-compatibility/2006">
              <mc:Choice xmlns:v="urn:schemas-microsoft-com:vml" Requires="v">
                <p:oleObj spid="_x0000_s19469" name="PHOTO-PAINT" r:id="rId5" imgW="5619600" imgH="3733560" progId="CorelPHOTOPAINT.Image.17">
                  <p:embed/>
                </p:oleObj>
              </mc:Choice>
              <mc:Fallback>
                <p:oleObj name="PHOTO-PAINT" r:id="rId5" imgW="5619600" imgH="3733560" progId="CorelPHOTOPAINT.Image.17">
                  <p:embed/>
                  <p:pic>
                    <p:nvPicPr>
                      <p:cNvPr id="0" name=""/>
                      <p:cNvPicPr/>
                      <p:nvPr/>
                    </p:nvPicPr>
                    <p:blipFill>
                      <a:blip r:embed="rId6"/>
                      <a:stretch>
                        <a:fillRect/>
                      </a:stretch>
                    </p:blipFill>
                    <p:spPr>
                      <a:xfrm>
                        <a:off x="2421320" y="1515830"/>
                        <a:ext cx="6265480" cy="4162827"/>
                      </a:xfrm>
                      <a:prstGeom prst="rect">
                        <a:avLst/>
                      </a:prstGeom>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600" b="1" dirty="0"/>
              <a:t>Symbols and Conventions</a:t>
            </a:r>
            <a:r>
              <a:rPr lang="en-US" sz="4000" b="1" dirty="0"/>
              <a:t/>
            </a:r>
            <a:br>
              <a:rPr lang="en-US" sz="4000" b="1" dirty="0"/>
            </a:br>
            <a:r>
              <a:rPr lang="en-US" sz="3200" dirty="0"/>
              <a:t>Labeling</a:t>
            </a:r>
          </a:p>
        </p:txBody>
      </p:sp>
      <p:sp>
        <p:nvSpPr>
          <p:cNvPr id="30723" name="Rectangle 4"/>
          <p:cNvSpPr>
            <a:spLocks noGrp="1" noChangeArrowheads="1"/>
          </p:cNvSpPr>
          <p:nvPr>
            <p:ph type="body" sz="half" idx="1"/>
          </p:nvPr>
        </p:nvSpPr>
        <p:spPr>
          <a:xfrm>
            <a:off x="423863" y="1970088"/>
            <a:ext cx="8218487" cy="2419350"/>
          </a:xfrm>
        </p:spPr>
        <p:txBody>
          <a:bodyPr/>
          <a:lstStyle/>
          <a:p>
            <a:pPr eaLnBrk="1" hangingPunct="1"/>
            <a:r>
              <a:rPr lang="en-US" sz="2400"/>
              <a:t>Voltages are generally labeled Va, Vb, Vc, Vn for the three phases and neutral</a:t>
            </a:r>
          </a:p>
          <a:p>
            <a:pPr eaLnBrk="1" hangingPunct="1"/>
            <a:r>
              <a:rPr lang="en-US" sz="2400"/>
              <a:t>This can be confusing in complex cases.</a:t>
            </a:r>
          </a:p>
          <a:p>
            <a:pPr eaLnBrk="1" hangingPunct="1"/>
            <a:r>
              <a:rPr lang="en-US" sz="2400"/>
              <a:t>The recommended approach is to use two subscripts so the two points between which the voltage is measured are unambiguous.</a:t>
            </a:r>
          </a:p>
        </p:txBody>
      </p:sp>
      <p:pic>
        <p:nvPicPr>
          <p:cNvPr id="30724" name="Picture 10" descr="3P-4WDelta-Names"/>
          <p:cNvPicPr>
            <a:picLocks noGrp="1" noChangeAspect="1" noChangeArrowheads="1"/>
          </p:cNvPicPr>
          <p:nvPr>
            <p:ph sz="half" idx="2"/>
          </p:nvPr>
        </p:nvPicPr>
        <p:blipFill>
          <a:blip r:embed="rId3" cstate="print"/>
          <a:srcRect/>
          <a:stretch>
            <a:fillRect/>
          </a:stretch>
        </p:blipFill>
        <p:spPr>
          <a:xfrm>
            <a:off x="4802430" y="4043480"/>
            <a:ext cx="3551864" cy="1974795"/>
          </a:xfrm>
          <a:noFill/>
        </p:spPr>
      </p:pic>
      <p:sp>
        <p:nvSpPr>
          <p:cNvPr id="30725" name="Text Box 11"/>
          <p:cNvSpPr txBox="1">
            <a:spLocks noChangeArrowheads="1"/>
          </p:cNvSpPr>
          <p:nvPr/>
        </p:nvSpPr>
        <p:spPr bwMode="auto">
          <a:xfrm>
            <a:off x="846715" y="4941888"/>
            <a:ext cx="3494425" cy="641350"/>
          </a:xfrm>
          <a:prstGeom prst="rect">
            <a:avLst/>
          </a:prstGeom>
          <a:noFill/>
          <a:ln w="9525">
            <a:noFill/>
            <a:miter lim="800000"/>
            <a:headEnd/>
            <a:tailEnd/>
          </a:ln>
        </p:spPr>
        <p:txBody>
          <a:bodyPr wrap="square">
            <a:spAutoFit/>
          </a:bodyPr>
          <a:lstStyle/>
          <a:p>
            <a:pPr>
              <a:spcBef>
                <a:spcPct val="50000"/>
              </a:spcBef>
            </a:pPr>
            <a:r>
              <a:rPr lang="en-US" dirty="0" err="1">
                <a:solidFill>
                  <a:srgbClr val="FF0000"/>
                </a:solidFill>
              </a:rPr>
              <a:t>Vab</a:t>
            </a:r>
            <a:r>
              <a:rPr lang="en-US" dirty="0">
                <a:solidFill>
                  <a:srgbClr val="FF0000"/>
                </a:solidFill>
              </a:rPr>
              <a:t> means voltage at “a” as measured relative to “b”.</a:t>
            </a:r>
          </a:p>
        </p:txBody>
      </p:sp>
      <p:sp>
        <p:nvSpPr>
          <p:cNvPr id="6"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16</a:t>
            </a:fld>
            <a:endParaRPr lang="en-US" dirty="0">
              <a:solidFill>
                <a:srgbClr val="000000"/>
              </a:solidFill>
              <a:latin typeface="Arial"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23863" y="433388"/>
            <a:ext cx="8229600" cy="927100"/>
          </a:xfrm>
        </p:spPr>
        <p:txBody>
          <a:bodyPr/>
          <a:lstStyle/>
          <a:p>
            <a:pPr eaLnBrk="1" hangingPunct="1"/>
            <a:r>
              <a:rPr lang="en-US" sz="3600" b="1" dirty="0"/>
              <a:t>2 Phase, 3-Wire  “Y” Service</a:t>
            </a:r>
            <a:br>
              <a:rPr lang="en-US" sz="3600" b="1" dirty="0"/>
            </a:br>
            <a:r>
              <a:rPr lang="en-US" sz="3200" dirty="0"/>
              <a:t>“Network Connection”</a:t>
            </a:r>
          </a:p>
        </p:txBody>
      </p:sp>
      <p:sp>
        <p:nvSpPr>
          <p:cNvPr id="31747" name="Text Box 4"/>
          <p:cNvSpPr txBox="1">
            <a:spLocks noChangeArrowheads="1"/>
          </p:cNvSpPr>
          <p:nvPr/>
        </p:nvSpPr>
        <p:spPr bwMode="auto">
          <a:xfrm>
            <a:off x="769938" y="1624013"/>
            <a:ext cx="5146675" cy="366712"/>
          </a:xfrm>
          <a:prstGeom prst="rect">
            <a:avLst/>
          </a:prstGeom>
          <a:noFill/>
          <a:ln w="9525">
            <a:noFill/>
            <a:miter lim="800000"/>
            <a:headEnd/>
            <a:tailEnd/>
          </a:ln>
        </p:spPr>
        <p:txBody>
          <a:bodyPr>
            <a:spAutoFit/>
          </a:bodyPr>
          <a:lstStyle/>
          <a:p>
            <a:pPr>
              <a:spcBef>
                <a:spcPct val="50000"/>
              </a:spcBef>
            </a:pPr>
            <a:r>
              <a:rPr lang="en-US"/>
              <a:t>Single phase variant of the service.</a:t>
            </a:r>
          </a:p>
        </p:txBody>
      </p:sp>
      <p:sp>
        <p:nvSpPr>
          <p:cNvPr id="31748" name="Text Box 5"/>
          <p:cNvSpPr txBox="1">
            <a:spLocks noChangeArrowheads="1"/>
          </p:cNvSpPr>
          <p:nvPr/>
        </p:nvSpPr>
        <p:spPr bwMode="auto">
          <a:xfrm>
            <a:off x="885825" y="5118100"/>
            <a:ext cx="7412038" cy="779463"/>
          </a:xfrm>
          <a:prstGeom prst="rect">
            <a:avLst/>
          </a:prstGeom>
          <a:noFill/>
          <a:ln w="9525">
            <a:noFill/>
            <a:miter lim="800000"/>
            <a:headEnd/>
            <a:tailEnd/>
          </a:ln>
        </p:spPr>
        <p:txBody>
          <a:bodyPr>
            <a:spAutoFit/>
          </a:bodyPr>
          <a:lstStyle/>
          <a:p>
            <a:pPr>
              <a:spcBef>
                <a:spcPct val="50000"/>
              </a:spcBef>
            </a:pPr>
            <a:r>
              <a:rPr lang="en-US"/>
              <a:t>Two voltage sources with their returns connected to a common point.</a:t>
            </a:r>
          </a:p>
          <a:p>
            <a:pPr>
              <a:spcBef>
                <a:spcPct val="50000"/>
              </a:spcBef>
            </a:pPr>
            <a:r>
              <a:rPr lang="en-US"/>
              <a:t>Provides 208 rather than 240 volts across “high side” wires.</a:t>
            </a:r>
          </a:p>
        </p:txBody>
      </p:sp>
      <p:pic>
        <p:nvPicPr>
          <p:cNvPr id="31749" name="Picture 12" descr="3P-120-208-Voltages"/>
          <p:cNvPicPr>
            <a:picLocks noGrp="1" noChangeAspect="1" noChangeArrowheads="1"/>
          </p:cNvPicPr>
          <p:nvPr>
            <p:ph sz="half" idx="2"/>
          </p:nvPr>
        </p:nvPicPr>
        <p:blipFill>
          <a:blip r:embed="rId3" cstate="print"/>
          <a:srcRect/>
          <a:stretch>
            <a:fillRect/>
          </a:stretch>
        </p:blipFill>
        <p:spPr>
          <a:xfrm>
            <a:off x="5493720" y="2299493"/>
            <a:ext cx="3038475" cy="2316163"/>
          </a:xfrm>
          <a:noFill/>
        </p:spPr>
      </p:pic>
      <p:pic>
        <p:nvPicPr>
          <p:cNvPr id="31750" name="Picture 14" descr="3P-120-208"/>
          <p:cNvPicPr>
            <a:picLocks noGrp="1" noChangeAspect="1" noChangeArrowheads="1"/>
          </p:cNvPicPr>
          <p:nvPr>
            <p:ph sz="half" idx="1"/>
          </p:nvPr>
        </p:nvPicPr>
        <p:blipFill>
          <a:blip r:embed="rId4" cstate="print"/>
          <a:srcRect/>
          <a:stretch>
            <a:fillRect/>
          </a:stretch>
        </p:blipFill>
        <p:spPr>
          <a:xfrm>
            <a:off x="718690" y="2162175"/>
            <a:ext cx="4505773" cy="2471738"/>
          </a:xfrm>
          <a:noFill/>
        </p:spPr>
      </p:pic>
      <p:sp>
        <p:nvSpPr>
          <p:cNvPr id="7"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17</a:t>
            </a:fld>
            <a:endParaRPr lang="en-US" dirty="0">
              <a:solidFill>
                <a:srgbClr val="000000"/>
              </a:solidFill>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965200"/>
          </a:xfrm>
        </p:spPr>
        <p:txBody>
          <a:bodyPr/>
          <a:lstStyle/>
          <a:p>
            <a:pPr eaLnBrk="1" hangingPunct="1"/>
            <a:r>
              <a:rPr lang="en-US" sz="3600" b="1" dirty="0"/>
              <a:t>2 Phase, 3-Wire  “Network” Service</a:t>
            </a:r>
          </a:p>
        </p:txBody>
      </p:sp>
      <p:sp>
        <p:nvSpPr>
          <p:cNvPr id="32771" name="Rectangle 3"/>
          <p:cNvSpPr>
            <a:spLocks noGrp="1" noChangeArrowheads="1"/>
          </p:cNvSpPr>
          <p:nvPr>
            <p:ph type="body" sz="half" idx="1"/>
          </p:nvPr>
        </p:nvSpPr>
        <p:spPr>
          <a:xfrm>
            <a:off x="457200" y="2008015"/>
            <a:ext cx="2573338" cy="2957513"/>
          </a:xfrm>
        </p:spPr>
        <p:txBody>
          <a:bodyPr/>
          <a:lstStyle/>
          <a:p>
            <a:pPr eaLnBrk="1" hangingPunct="1">
              <a:lnSpc>
                <a:spcPct val="90000"/>
              </a:lnSpc>
            </a:pPr>
            <a:r>
              <a:rPr lang="en-US" sz="2400" dirty="0"/>
              <a:t>Two Voltage </a:t>
            </a:r>
            <a:r>
              <a:rPr lang="en-US" sz="2400" dirty="0" err="1"/>
              <a:t>Phasors</a:t>
            </a:r>
            <a:endParaRPr lang="en-US" sz="2400" dirty="0"/>
          </a:p>
          <a:p>
            <a:pPr eaLnBrk="1" hangingPunct="1">
              <a:lnSpc>
                <a:spcPct val="90000"/>
              </a:lnSpc>
            </a:pPr>
            <a:r>
              <a:rPr lang="en-US" sz="2400" dirty="0"/>
              <a:t>120° Apart</a:t>
            </a:r>
          </a:p>
          <a:p>
            <a:pPr eaLnBrk="1" hangingPunct="1">
              <a:lnSpc>
                <a:spcPct val="90000"/>
              </a:lnSpc>
            </a:pPr>
            <a:r>
              <a:rPr lang="en-US" sz="2400" dirty="0"/>
              <a:t>Two Current </a:t>
            </a:r>
            <a:r>
              <a:rPr lang="en-US" sz="2400" dirty="0" err="1"/>
              <a:t>Phasors</a:t>
            </a:r>
            <a:endParaRPr lang="en-US" sz="2400" dirty="0"/>
          </a:p>
          <a:p>
            <a:pPr eaLnBrk="1" hangingPunct="1">
              <a:lnSpc>
                <a:spcPct val="90000"/>
              </a:lnSpc>
            </a:pPr>
            <a:r>
              <a:rPr lang="en-US" sz="2400" dirty="0"/>
              <a:t>Aligned with Voltage at PF=1</a:t>
            </a:r>
          </a:p>
        </p:txBody>
      </p:sp>
      <p:sp>
        <p:nvSpPr>
          <p:cNvPr id="5"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18</a:t>
            </a:fld>
            <a:endParaRPr lang="en-US" dirty="0">
              <a:solidFill>
                <a:srgbClr val="000000"/>
              </a:solidFill>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98683032"/>
              </p:ext>
            </p:extLst>
          </p:nvPr>
        </p:nvGraphicFramePr>
        <p:xfrm>
          <a:off x="2957296" y="1700774"/>
          <a:ext cx="5729503" cy="3763691"/>
        </p:xfrm>
        <a:graphic>
          <a:graphicData uri="http://schemas.openxmlformats.org/presentationml/2006/ole">
            <mc:AlternateContent xmlns:mc="http://schemas.openxmlformats.org/markup-compatibility/2006">
              <mc:Choice xmlns:v="urn:schemas-microsoft-com:vml" Requires="v">
                <p:oleObj spid="_x0000_s20493" name="PHOTO-PAINT" r:id="rId4" imgW="5524200" imgH="3628800" progId="CorelPHOTOPAINT.Image.17">
                  <p:embed/>
                </p:oleObj>
              </mc:Choice>
              <mc:Fallback>
                <p:oleObj name="PHOTO-PAINT" r:id="rId4" imgW="5524200" imgH="3628800" progId="CorelPHOTOPAINT.Image.17">
                  <p:embed/>
                  <p:pic>
                    <p:nvPicPr>
                      <p:cNvPr id="0" name=""/>
                      <p:cNvPicPr/>
                      <p:nvPr/>
                    </p:nvPicPr>
                    <p:blipFill>
                      <a:blip r:embed="rId5"/>
                      <a:stretch>
                        <a:fillRect/>
                      </a:stretch>
                    </p:blipFill>
                    <p:spPr>
                      <a:xfrm>
                        <a:off x="2957296" y="1700774"/>
                        <a:ext cx="5729503" cy="3763691"/>
                      </a:xfrm>
                      <a:prstGeom prst="rect">
                        <a:avLst/>
                      </a:prstGeom>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538162"/>
          </a:xfrm>
        </p:spPr>
        <p:txBody>
          <a:bodyPr/>
          <a:lstStyle/>
          <a:p>
            <a:pPr eaLnBrk="1" hangingPunct="1"/>
            <a:r>
              <a:rPr lang="en-US" sz="3600" b="1" dirty="0"/>
              <a:t>3 Phase, 3-Wire  Delta Service</a:t>
            </a:r>
          </a:p>
        </p:txBody>
      </p:sp>
      <p:sp>
        <p:nvSpPr>
          <p:cNvPr id="33795" name="Text Box 3"/>
          <p:cNvSpPr txBox="1">
            <a:spLocks noChangeArrowheads="1"/>
          </p:cNvSpPr>
          <p:nvPr/>
        </p:nvSpPr>
        <p:spPr bwMode="auto">
          <a:xfrm>
            <a:off x="769938" y="1085850"/>
            <a:ext cx="7488237" cy="641350"/>
          </a:xfrm>
          <a:prstGeom prst="rect">
            <a:avLst/>
          </a:prstGeom>
          <a:noFill/>
          <a:ln w="9525">
            <a:noFill/>
            <a:miter lim="800000"/>
            <a:headEnd/>
            <a:tailEnd/>
          </a:ln>
        </p:spPr>
        <p:txBody>
          <a:bodyPr>
            <a:spAutoFit/>
          </a:bodyPr>
          <a:lstStyle/>
          <a:p>
            <a:pPr>
              <a:spcBef>
                <a:spcPct val="50000"/>
              </a:spcBef>
            </a:pPr>
            <a:r>
              <a:rPr lang="en-US" dirty="0"/>
              <a:t>Common service type for industrial customers.  This service may have  NO neutral.</a:t>
            </a:r>
          </a:p>
        </p:txBody>
      </p:sp>
      <p:sp>
        <p:nvSpPr>
          <p:cNvPr id="33796" name="Text Box 4"/>
          <p:cNvSpPr txBox="1">
            <a:spLocks noChangeArrowheads="1"/>
          </p:cNvSpPr>
          <p:nvPr/>
        </p:nvSpPr>
        <p:spPr bwMode="auto">
          <a:xfrm>
            <a:off x="1902619" y="4593454"/>
            <a:ext cx="5664971" cy="1615827"/>
          </a:xfrm>
          <a:prstGeom prst="rect">
            <a:avLst/>
          </a:prstGeom>
          <a:noFill/>
          <a:ln w="9525">
            <a:noFill/>
            <a:miter lim="800000"/>
            <a:headEnd/>
            <a:tailEnd/>
          </a:ln>
        </p:spPr>
        <p:txBody>
          <a:bodyPr wrap="square">
            <a:spAutoFit/>
          </a:bodyPr>
          <a:lstStyle/>
          <a:p>
            <a:pPr>
              <a:spcBef>
                <a:spcPct val="50000"/>
              </a:spcBef>
              <a:buFontTx/>
              <a:buChar char="•"/>
            </a:pPr>
            <a:r>
              <a:rPr lang="en-US" dirty="0"/>
              <a:t>Voltages normally measured relative to phase B.</a:t>
            </a:r>
          </a:p>
          <a:p>
            <a:pPr lvl="1">
              <a:spcBef>
                <a:spcPct val="50000"/>
              </a:spcBef>
              <a:buFontTx/>
              <a:buChar char="•"/>
            </a:pPr>
            <a:r>
              <a:rPr lang="en-US" dirty="0"/>
              <a:t>Sometimes phase B will be grounded</a:t>
            </a:r>
          </a:p>
          <a:p>
            <a:pPr>
              <a:spcBef>
                <a:spcPct val="50000"/>
              </a:spcBef>
              <a:buFontTx/>
              <a:buChar char="•"/>
            </a:pPr>
            <a:r>
              <a:rPr lang="en-US" dirty="0"/>
              <a:t>Voltage and current vectors do not align.</a:t>
            </a:r>
          </a:p>
          <a:p>
            <a:pPr>
              <a:spcBef>
                <a:spcPct val="50000"/>
              </a:spcBef>
              <a:buFontTx/>
              <a:buChar char="•"/>
            </a:pPr>
            <a:r>
              <a:rPr lang="en-US" dirty="0"/>
              <a:t>Service is provided even when a phase is grounded.</a:t>
            </a:r>
          </a:p>
        </p:txBody>
      </p:sp>
      <p:pic>
        <p:nvPicPr>
          <p:cNvPr id="33797" name="Picture 8" descr="3P-3WDelta"/>
          <p:cNvPicPr>
            <a:picLocks noGrp="1" noChangeAspect="1" noChangeArrowheads="1"/>
          </p:cNvPicPr>
          <p:nvPr>
            <p:ph sz="half" idx="1"/>
          </p:nvPr>
        </p:nvPicPr>
        <p:blipFill>
          <a:blip r:embed="rId3" cstate="print"/>
          <a:srcRect/>
          <a:stretch>
            <a:fillRect/>
          </a:stretch>
        </p:blipFill>
        <p:spPr>
          <a:xfrm>
            <a:off x="577850" y="1892300"/>
            <a:ext cx="4589463" cy="2493963"/>
          </a:xfrm>
          <a:noFill/>
        </p:spPr>
      </p:pic>
      <p:pic>
        <p:nvPicPr>
          <p:cNvPr id="33798" name="Picture 10" descr="3P-3WDelta-Voltages"/>
          <p:cNvPicPr>
            <a:picLocks noGrp="1" noChangeAspect="1" noChangeArrowheads="1"/>
          </p:cNvPicPr>
          <p:nvPr>
            <p:ph sz="half" idx="2"/>
          </p:nvPr>
        </p:nvPicPr>
        <p:blipFill>
          <a:blip r:embed="rId4" cstate="print"/>
          <a:srcRect/>
          <a:stretch>
            <a:fillRect/>
          </a:stretch>
        </p:blipFill>
        <p:spPr>
          <a:xfrm>
            <a:off x="5608638" y="1854200"/>
            <a:ext cx="2640012" cy="2420938"/>
          </a:xfrm>
          <a:noFill/>
        </p:spPr>
      </p:pic>
      <p:sp>
        <p:nvSpPr>
          <p:cNvPr id="7"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19</a:t>
            </a:fld>
            <a:endParaRPr lang="en-US" dirty="0">
              <a:solidFill>
                <a:srgbClr val="000000"/>
              </a:solidFill>
              <a:latin typeface="Arial" charset="0"/>
            </a:endParaRPr>
          </a:p>
        </p:txBody>
      </p:sp>
      <p:cxnSp>
        <p:nvCxnSpPr>
          <p:cNvPr id="3" name="Straight Connector 2"/>
          <p:cNvCxnSpPr>
            <a:cxnSpLocks/>
          </p:cNvCxnSpPr>
          <p:nvPr/>
        </p:nvCxnSpPr>
        <p:spPr>
          <a:xfrm>
            <a:off x="6968655" y="3467405"/>
            <a:ext cx="0" cy="153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H="1">
            <a:off x="6866282" y="3621025"/>
            <a:ext cx="2047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H="1">
            <a:off x="6902800" y="3659430"/>
            <a:ext cx="1301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a:off x="6943370" y="3697835"/>
            <a:ext cx="521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z="3600" b="1" dirty="0"/>
              <a:t>Three Phase Power</a:t>
            </a:r>
            <a:r>
              <a:rPr lang="en-US" b="1" dirty="0"/>
              <a:t/>
            </a:r>
            <a:br>
              <a:rPr lang="en-US" b="1" dirty="0"/>
            </a:br>
            <a:r>
              <a:rPr lang="en-US" sz="3200" dirty="0"/>
              <a:t>Introduction</a:t>
            </a:r>
          </a:p>
        </p:txBody>
      </p:sp>
      <p:sp>
        <p:nvSpPr>
          <p:cNvPr id="21507" name="Text Box 9"/>
          <p:cNvSpPr txBox="1">
            <a:spLocks noChangeArrowheads="1"/>
          </p:cNvSpPr>
          <p:nvPr/>
        </p:nvSpPr>
        <p:spPr bwMode="auto">
          <a:xfrm>
            <a:off x="5685745" y="2828510"/>
            <a:ext cx="2917825" cy="1833562"/>
          </a:xfrm>
          <a:prstGeom prst="rect">
            <a:avLst/>
          </a:prstGeom>
          <a:noFill/>
          <a:ln w="9525">
            <a:noFill/>
            <a:miter lim="800000"/>
            <a:headEnd/>
            <a:tailEnd/>
          </a:ln>
        </p:spPr>
        <p:txBody>
          <a:bodyPr>
            <a:spAutoFit/>
          </a:bodyPr>
          <a:lstStyle/>
          <a:p>
            <a:pPr>
              <a:spcBef>
                <a:spcPct val="50000"/>
              </a:spcBef>
            </a:pPr>
            <a:r>
              <a:rPr lang="en-US" b="1" u="sng" dirty="0"/>
              <a:t>Basic Assumptions</a:t>
            </a:r>
          </a:p>
          <a:p>
            <a:pPr>
              <a:spcBef>
                <a:spcPct val="50000"/>
              </a:spcBef>
              <a:buFontTx/>
              <a:buChar char="•"/>
            </a:pPr>
            <a:r>
              <a:rPr lang="en-US" sz="1600" dirty="0"/>
              <a:t>Three AC voltage sources</a:t>
            </a:r>
          </a:p>
          <a:p>
            <a:pPr>
              <a:spcBef>
                <a:spcPct val="50000"/>
              </a:spcBef>
              <a:buFontTx/>
              <a:buChar char="•"/>
            </a:pPr>
            <a:r>
              <a:rPr lang="en-US" sz="1600" dirty="0"/>
              <a:t>Voltages Displaced in time</a:t>
            </a:r>
          </a:p>
          <a:p>
            <a:pPr>
              <a:spcBef>
                <a:spcPct val="50000"/>
              </a:spcBef>
              <a:buFontTx/>
              <a:buChar char="•"/>
            </a:pPr>
            <a:r>
              <a:rPr lang="en-US" sz="1600" dirty="0"/>
              <a:t>Each sinusoidal</a:t>
            </a:r>
          </a:p>
          <a:p>
            <a:pPr>
              <a:spcBef>
                <a:spcPct val="50000"/>
              </a:spcBef>
              <a:buFontTx/>
              <a:buChar char="•"/>
            </a:pPr>
            <a:r>
              <a:rPr lang="en-US" sz="1600" dirty="0"/>
              <a:t>Identical in Amplitude</a:t>
            </a:r>
          </a:p>
        </p:txBody>
      </p:sp>
      <p:pic>
        <p:nvPicPr>
          <p:cNvPr id="21508" name="Picture 11" descr="3Ph Voltage Sources"/>
          <p:cNvPicPr>
            <a:picLocks noGrp="1" noChangeAspect="1" noChangeArrowheads="1"/>
          </p:cNvPicPr>
          <p:nvPr>
            <p:ph idx="1"/>
          </p:nvPr>
        </p:nvPicPr>
        <p:blipFill>
          <a:blip r:embed="rId3" cstate="print"/>
          <a:srcRect/>
          <a:stretch>
            <a:fillRect/>
          </a:stretch>
        </p:blipFill>
        <p:spPr>
          <a:xfrm>
            <a:off x="808310" y="1777585"/>
            <a:ext cx="4454525" cy="3935412"/>
          </a:xfrm>
          <a:noFill/>
        </p:spPr>
      </p:pic>
      <p:sp>
        <p:nvSpPr>
          <p:cNvPr id="5"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a:t>
            </a:fld>
            <a:endParaRPr lang="en-US" dirty="0">
              <a:solidFill>
                <a:srgbClr val="000000"/>
              </a:solidFill>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5763" y="357188"/>
            <a:ext cx="8267700" cy="1036637"/>
          </a:xfrm>
        </p:spPr>
        <p:txBody>
          <a:bodyPr/>
          <a:lstStyle/>
          <a:p>
            <a:pPr eaLnBrk="1" hangingPunct="1"/>
            <a:r>
              <a:rPr lang="en-US" sz="3600" b="1" dirty="0"/>
              <a:t>3 Phase, 3-Wire  Delta Service</a:t>
            </a:r>
            <a:r>
              <a:rPr lang="en-US" sz="3200" dirty="0">
                <a:solidFill>
                  <a:srgbClr val="000066"/>
                </a:solidFill>
              </a:rPr>
              <a:t/>
            </a:r>
            <a:br>
              <a:rPr lang="en-US" sz="3200" dirty="0">
                <a:solidFill>
                  <a:srgbClr val="000066"/>
                </a:solidFill>
              </a:rPr>
            </a:br>
            <a:r>
              <a:rPr lang="en-US" sz="3200" dirty="0"/>
              <a:t> Resistive Loads</a:t>
            </a:r>
          </a:p>
        </p:txBody>
      </p:sp>
      <p:sp>
        <p:nvSpPr>
          <p:cNvPr id="34819" name="Rectangle 3"/>
          <p:cNvSpPr>
            <a:spLocks noGrp="1" noChangeArrowheads="1"/>
          </p:cNvSpPr>
          <p:nvPr>
            <p:ph type="body" sz="half" idx="1"/>
          </p:nvPr>
        </p:nvSpPr>
        <p:spPr>
          <a:xfrm>
            <a:off x="495989" y="1892590"/>
            <a:ext cx="2726542" cy="3686465"/>
          </a:xfrm>
        </p:spPr>
        <p:txBody>
          <a:bodyPr/>
          <a:lstStyle/>
          <a:p>
            <a:pPr eaLnBrk="1" hangingPunct="1">
              <a:lnSpc>
                <a:spcPct val="80000"/>
              </a:lnSpc>
            </a:pPr>
            <a:r>
              <a:rPr lang="en-US" sz="2400" dirty="0"/>
              <a:t>Two Voltage Phasors</a:t>
            </a:r>
          </a:p>
          <a:p>
            <a:pPr eaLnBrk="1" hangingPunct="1">
              <a:lnSpc>
                <a:spcPct val="80000"/>
              </a:lnSpc>
            </a:pPr>
            <a:r>
              <a:rPr lang="en-US" sz="2400" dirty="0"/>
              <a:t>60° Apart</a:t>
            </a:r>
          </a:p>
          <a:p>
            <a:pPr eaLnBrk="1" hangingPunct="1">
              <a:lnSpc>
                <a:spcPct val="80000"/>
              </a:lnSpc>
            </a:pPr>
            <a:r>
              <a:rPr lang="en-US" sz="2400" dirty="0"/>
              <a:t>Two Current Phasors</a:t>
            </a:r>
          </a:p>
          <a:p>
            <a:pPr eaLnBrk="1" hangingPunct="1">
              <a:lnSpc>
                <a:spcPct val="80000"/>
              </a:lnSpc>
            </a:pPr>
            <a:r>
              <a:rPr lang="en-US" sz="2400" dirty="0"/>
              <a:t>For a resistive load one current leads by 30° while the other lags by 30°</a:t>
            </a:r>
          </a:p>
        </p:txBody>
      </p:sp>
      <p:sp>
        <p:nvSpPr>
          <p:cNvPr id="5"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20</a:t>
            </a:fld>
            <a:endParaRPr lang="en-US" dirty="0">
              <a:solidFill>
                <a:srgbClr val="000000"/>
              </a:solidFill>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26701702"/>
              </p:ext>
            </p:extLst>
          </p:nvPr>
        </p:nvGraphicFramePr>
        <p:xfrm>
          <a:off x="3231103" y="1892590"/>
          <a:ext cx="5448300" cy="3571875"/>
        </p:xfrm>
        <a:graphic>
          <a:graphicData uri="http://schemas.openxmlformats.org/presentationml/2006/ole">
            <mc:AlternateContent xmlns:mc="http://schemas.openxmlformats.org/markup-compatibility/2006">
              <mc:Choice xmlns:v="urn:schemas-microsoft-com:vml" Requires="v">
                <p:oleObj spid="_x0000_s21517" name="PHOTO-PAINT" r:id="rId4" imgW="5448240" imgH="3571560" progId="CorelPHOTOPAINT.Image.17">
                  <p:embed/>
                </p:oleObj>
              </mc:Choice>
              <mc:Fallback>
                <p:oleObj name="PHOTO-PAINT" r:id="rId4" imgW="5448240" imgH="3571560" progId="CorelPHOTOPAINT.Image.17">
                  <p:embed/>
                  <p:pic>
                    <p:nvPicPr>
                      <p:cNvPr id="0" name=""/>
                      <p:cNvPicPr/>
                      <p:nvPr/>
                    </p:nvPicPr>
                    <p:blipFill>
                      <a:blip r:embed="rId5"/>
                      <a:stretch>
                        <a:fillRect/>
                      </a:stretch>
                    </p:blipFill>
                    <p:spPr>
                      <a:xfrm>
                        <a:off x="3231103" y="1892590"/>
                        <a:ext cx="5448300" cy="3571875"/>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1195387"/>
          </a:xfrm>
        </p:spPr>
        <p:txBody>
          <a:bodyPr/>
          <a:lstStyle/>
          <a:p>
            <a:pPr eaLnBrk="1" hangingPunct="1"/>
            <a:r>
              <a:rPr lang="en-US" sz="3600" b="1" dirty="0"/>
              <a:t>3 Phase, 3-Wire  Delta Service</a:t>
            </a:r>
            <a:r>
              <a:rPr lang="en-US" sz="3600" b="1" dirty="0">
                <a:solidFill>
                  <a:srgbClr val="000066"/>
                </a:solidFill>
              </a:rPr>
              <a:t/>
            </a:r>
            <a:br>
              <a:rPr lang="en-US" sz="3600" b="1" dirty="0">
                <a:solidFill>
                  <a:srgbClr val="000066"/>
                </a:solidFill>
              </a:rPr>
            </a:br>
            <a:r>
              <a:rPr lang="en-US" sz="3200" dirty="0"/>
              <a:t>Understanding the Diagram</a:t>
            </a:r>
          </a:p>
        </p:txBody>
      </p:sp>
      <p:grpSp>
        <p:nvGrpSpPr>
          <p:cNvPr id="35843" name="Group 24"/>
          <p:cNvGrpSpPr>
            <a:grpSpLocks/>
          </p:cNvGrpSpPr>
          <p:nvPr/>
        </p:nvGrpSpPr>
        <p:grpSpPr bwMode="auto">
          <a:xfrm>
            <a:off x="1882775" y="3907057"/>
            <a:ext cx="2322513" cy="2249488"/>
            <a:chOff x="401" y="1579"/>
            <a:chExt cx="1463" cy="1417"/>
          </a:xfrm>
        </p:grpSpPr>
        <p:sp>
          <p:nvSpPr>
            <p:cNvPr id="35853" name="Line 6"/>
            <p:cNvSpPr>
              <a:spLocks noChangeShapeType="1"/>
            </p:cNvSpPr>
            <p:nvPr/>
          </p:nvSpPr>
          <p:spPr bwMode="auto">
            <a:xfrm>
              <a:off x="556" y="2741"/>
              <a:ext cx="1161" cy="0"/>
            </a:xfrm>
            <a:prstGeom prst="line">
              <a:avLst/>
            </a:prstGeom>
            <a:noFill/>
            <a:ln w="38100">
              <a:solidFill>
                <a:schemeClr val="tx1"/>
              </a:solidFill>
              <a:round/>
              <a:headEnd/>
              <a:tailEnd type="triangle" w="med" len="med"/>
            </a:ln>
          </p:spPr>
          <p:txBody>
            <a:bodyPr/>
            <a:lstStyle/>
            <a:p>
              <a:endParaRPr lang="en-US"/>
            </a:p>
          </p:txBody>
        </p:sp>
        <p:sp>
          <p:nvSpPr>
            <p:cNvPr id="35854" name="Line 7"/>
            <p:cNvSpPr>
              <a:spLocks noChangeShapeType="1"/>
            </p:cNvSpPr>
            <p:nvPr/>
          </p:nvSpPr>
          <p:spPr bwMode="auto">
            <a:xfrm flipH="1" flipV="1">
              <a:off x="1136" y="1797"/>
              <a:ext cx="557" cy="944"/>
            </a:xfrm>
            <a:prstGeom prst="line">
              <a:avLst/>
            </a:prstGeom>
            <a:noFill/>
            <a:ln w="38100">
              <a:solidFill>
                <a:schemeClr val="tx1"/>
              </a:solidFill>
              <a:round/>
              <a:headEnd/>
              <a:tailEnd type="triangle" w="med" len="med"/>
            </a:ln>
          </p:spPr>
          <p:txBody>
            <a:bodyPr/>
            <a:lstStyle/>
            <a:p>
              <a:endParaRPr lang="en-US"/>
            </a:p>
          </p:txBody>
        </p:sp>
        <p:sp>
          <p:nvSpPr>
            <p:cNvPr id="35855" name="Line 8"/>
            <p:cNvSpPr>
              <a:spLocks noChangeShapeType="1"/>
            </p:cNvSpPr>
            <p:nvPr/>
          </p:nvSpPr>
          <p:spPr bwMode="auto">
            <a:xfrm flipH="1">
              <a:off x="556" y="1797"/>
              <a:ext cx="580" cy="944"/>
            </a:xfrm>
            <a:prstGeom prst="line">
              <a:avLst/>
            </a:prstGeom>
            <a:noFill/>
            <a:ln w="38100">
              <a:solidFill>
                <a:schemeClr val="tx1"/>
              </a:solidFill>
              <a:round/>
              <a:headEnd/>
              <a:tailEnd type="triangle" w="med" len="med"/>
            </a:ln>
          </p:spPr>
          <p:txBody>
            <a:bodyPr/>
            <a:lstStyle/>
            <a:p>
              <a:endParaRPr lang="en-US"/>
            </a:p>
          </p:txBody>
        </p:sp>
        <p:sp>
          <p:nvSpPr>
            <p:cNvPr id="35856" name="Text Box 10"/>
            <p:cNvSpPr txBox="1">
              <a:spLocks noChangeArrowheads="1"/>
            </p:cNvSpPr>
            <p:nvPr/>
          </p:nvSpPr>
          <p:spPr bwMode="auto">
            <a:xfrm>
              <a:off x="885" y="2765"/>
              <a:ext cx="372" cy="231"/>
            </a:xfrm>
            <a:prstGeom prst="rect">
              <a:avLst/>
            </a:prstGeom>
            <a:noFill/>
            <a:ln w="9525">
              <a:noFill/>
              <a:miter lim="800000"/>
              <a:headEnd/>
              <a:tailEnd/>
            </a:ln>
          </p:spPr>
          <p:txBody>
            <a:bodyPr wrap="none">
              <a:spAutoFit/>
            </a:bodyPr>
            <a:lstStyle/>
            <a:p>
              <a:r>
                <a:rPr lang="en-US"/>
                <a:t>Vab</a:t>
              </a:r>
            </a:p>
          </p:txBody>
        </p:sp>
        <p:sp>
          <p:nvSpPr>
            <p:cNvPr id="35857" name="Text Box 11"/>
            <p:cNvSpPr txBox="1">
              <a:spLocks noChangeArrowheads="1"/>
            </p:cNvSpPr>
            <p:nvPr/>
          </p:nvSpPr>
          <p:spPr bwMode="auto">
            <a:xfrm>
              <a:off x="1452" y="2063"/>
              <a:ext cx="364" cy="231"/>
            </a:xfrm>
            <a:prstGeom prst="rect">
              <a:avLst/>
            </a:prstGeom>
            <a:noFill/>
            <a:ln w="9525">
              <a:noFill/>
              <a:miter lim="800000"/>
              <a:headEnd/>
              <a:tailEnd/>
            </a:ln>
          </p:spPr>
          <p:txBody>
            <a:bodyPr wrap="none">
              <a:spAutoFit/>
            </a:bodyPr>
            <a:lstStyle/>
            <a:p>
              <a:r>
                <a:rPr lang="en-US"/>
                <a:t>Vca</a:t>
              </a:r>
            </a:p>
          </p:txBody>
        </p:sp>
        <p:sp>
          <p:nvSpPr>
            <p:cNvPr id="35858" name="Text Box 12"/>
            <p:cNvSpPr txBox="1">
              <a:spLocks noChangeArrowheads="1"/>
            </p:cNvSpPr>
            <p:nvPr/>
          </p:nvSpPr>
          <p:spPr bwMode="auto">
            <a:xfrm>
              <a:off x="401" y="2741"/>
              <a:ext cx="220" cy="231"/>
            </a:xfrm>
            <a:prstGeom prst="rect">
              <a:avLst/>
            </a:prstGeom>
            <a:noFill/>
            <a:ln w="9525">
              <a:noFill/>
              <a:miter lim="800000"/>
              <a:headEnd/>
              <a:tailEnd/>
            </a:ln>
          </p:spPr>
          <p:txBody>
            <a:bodyPr wrap="none">
              <a:spAutoFit/>
            </a:bodyPr>
            <a:lstStyle/>
            <a:p>
              <a:r>
                <a:rPr lang="en-US" b="1"/>
                <a:t>B</a:t>
              </a:r>
            </a:p>
          </p:txBody>
        </p:sp>
        <p:sp>
          <p:nvSpPr>
            <p:cNvPr id="35859" name="Text Box 13"/>
            <p:cNvSpPr txBox="1">
              <a:spLocks noChangeArrowheads="1"/>
            </p:cNvSpPr>
            <p:nvPr/>
          </p:nvSpPr>
          <p:spPr bwMode="auto">
            <a:xfrm>
              <a:off x="1644" y="2752"/>
              <a:ext cx="220" cy="231"/>
            </a:xfrm>
            <a:prstGeom prst="rect">
              <a:avLst/>
            </a:prstGeom>
            <a:noFill/>
            <a:ln w="9525">
              <a:noFill/>
              <a:miter lim="800000"/>
              <a:headEnd/>
              <a:tailEnd/>
            </a:ln>
          </p:spPr>
          <p:txBody>
            <a:bodyPr wrap="none">
              <a:spAutoFit/>
            </a:bodyPr>
            <a:lstStyle/>
            <a:p>
              <a:r>
                <a:rPr lang="en-US" b="1"/>
                <a:t>A</a:t>
              </a:r>
            </a:p>
          </p:txBody>
        </p:sp>
        <p:sp>
          <p:nvSpPr>
            <p:cNvPr id="35860" name="Text Box 14"/>
            <p:cNvSpPr txBox="1">
              <a:spLocks noChangeArrowheads="1"/>
            </p:cNvSpPr>
            <p:nvPr/>
          </p:nvSpPr>
          <p:spPr bwMode="auto">
            <a:xfrm>
              <a:off x="1015" y="1579"/>
              <a:ext cx="220" cy="231"/>
            </a:xfrm>
            <a:prstGeom prst="rect">
              <a:avLst/>
            </a:prstGeom>
            <a:noFill/>
            <a:ln w="9525">
              <a:noFill/>
              <a:miter lim="800000"/>
              <a:headEnd/>
              <a:tailEnd/>
            </a:ln>
          </p:spPr>
          <p:txBody>
            <a:bodyPr wrap="none">
              <a:spAutoFit/>
            </a:bodyPr>
            <a:lstStyle/>
            <a:p>
              <a:r>
                <a:rPr lang="en-US" b="1"/>
                <a:t>C</a:t>
              </a:r>
            </a:p>
          </p:txBody>
        </p:sp>
        <p:sp>
          <p:nvSpPr>
            <p:cNvPr id="35861" name="Text Box 16"/>
            <p:cNvSpPr txBox="1">
              <a:spLocks noChangeArrowheads="1"/>
            </p:cNvSpPr>
            <p:nvPr/>
          </p:nvSpPr>
          <p:spPr bwMode="auto">
            <a:xfrm>
              <a:off x="485" y="2074"/>
              <a:ext cx="364" cy="231"/>
            </a:xfrm>
            <a:prstGeom prst="rect">
              <a:avLst/>
            </a:prstGeom>
            <a:noFill/>
            <a:ln w="9525">
              <a:noFill/>
              <a:miter lim="800000"/>
              <a:headEnd/>
              <a:tailEnd/>
            </a:ln>
          </p:spPr>
          <p:txBody>
            <a:bodyPr wrap="none">
              <a:spAutoFit/>
            </a:bodyPr>
            <a:lstStyle/>
            <a:p>
              <a:r>
                <a:rPr lang="en-US"/>
                <a:t>Vbc</a:t>
              </a:r>
            </a:p>
          </p:txBody>
        </p:sp>
      </p:grpSp>
      <p:grpSp>
        <p:nvGrpSpPr>
          <p:cNvPr id="35844" name="Group 25"/>
          <p:cNvGrpSpPr>
            <a:grpSpLocks/>
          </p:cNvGrpSpPr>
          <p:nvPr/>
        </p:nvGrpSpPr>
        <p:grpSpPr bwMode="auto">
          <a:xfrm>
            <a:off x="4994455" y="3917376"/>
            <a:ext cx="2322513" cy="2249488"/>
            <a:chOff x="3110" y="1579"/>
            <a:chExt cx="1463" cy="1417"/>
          </a:xfrm>
        </p:grpSpPr>
        <p:sp>
          <p:nvSpPr>
            <p:cNvPr id="35846" name="Line 17"/>
            <p:cNvSpPr>
              <a:spLocks noChangeShapeType="1"/>
            </p:cNvSpPr>
            <p:nvPr/>
          </p:nvSpPr>
          <p:spPr bwMode="auto">
            <a:xfrm>
              <a:off x="3265" y="2741"/>
              <a:ext cx="1161" cy="0"/>
            </a:xfrm>
            <a:prstGeom prst="line">
              <a:avLst/>
            </a:prstGeom>
            <a:noFill/>
            <a:ln w="38100">
              <a:solidFill>
                <a:schemeClr val="tx1"/>
              </a:solidFill>
              <a:round/>
              <a:headEnd/>
              <a:tailEnd type="triangle" w="med" len="med"/>
            </a:ln>
          </p:spPr>
          <p:txBody>
            <a:bodyPr/>
            <a:lstStyle/>
            <a:p>
              <a:endParaRPr lang="en-US"/>
            </a:p>
          </p:txBody>
        </p:sp>
        <p:sp>
          <p:nvSpPr>
            <p:cNvPr id="35847" name="Line 18"/>
            <p:cNvSpPr>
              <a:spLocks noChangeShapeType="1"/>
            </p:cNvSpPr>
            <p:nvPr/>
          </p:nvSpPr>
          <p:spPr bwMode="auto">
            <a:xfrm flipH="1">
              <a:off x="3267" y="1797"/>
              <a:ext cx="580" cy="944"/>
            </a:xfrm>
            <a:prstGeom prst="line">
              <a:avLst/>
            </a:prstGeom>
            <a:noFill/>
            <a:ln w="38100">
              <a:solidFill>
                <a:schemeClr val="tx1"/>
              </a:solidFill>
              <a:round/>
              <a:headEnd type="triangle" w="med" len="med"/>
              <a:tailEnd/>
            </a:ln>
          </p:spPr>
          <p:txBody>
            <a:bodyPr/>
            <a:lstStyle/>
            <a:p>
              <a:endParaRPr lang="en-US"/>
            </a:p>
          </p:txBody>
        </p:sp>
        <p:sp>
          <p:nvSpPr>
            <p:cNvPr id="35848" name="Text Box 19"/>
            <p:cNvSpPr txBox="1">
              <a:spLocks noChangeArrowheads="1"/>
            </p:cNvSpPr>
            <p:nvPr/>
          </p:nvSpPr>
          <p:spPr bwMode="auto">
            <a:xfrm>
              <a:off x="3594" y="2765"/>
              <a:ext cx="372" cy="231"/>
            </a:xfrm>
            <a:prstGeom prst="rect">
              <a:avLst/>
            </a:prstGeom>
            <a:noFill/>
            <a:ln w="9525">
              <a:noFill/>
              <a:miter lim="800000"/>
              <a:headEnd/>
              <a:tailEnd/>
            </a:ln>
          </p:spPr>
          <p:txBody>
            <a:bodyPr wrap="none">
              <a:spAutoFit/>
            </a:bodyPr>
            <a:lstStyle/>
            <a:p>
              <a:r>
                <a:rPr lang="en-US"/>
                <a:t>Vab</a:t>
              </a:r>
            </a:p>
          </p:txBody>
        </p:sp>
        <p:sp>
          <p:nvSpPr>
            <p:cNvPr id="35849" name="Text Box 20"/>
            <p:cNvSpPr txBox="1">
              <a:spLocks noChangeArrowheads="1"/>
            </p:cNvSpPr>
            <p:nvPr/>
          </p:nvSpPr>
          <p:spPr bwMode="auto">
            <a:xfrm>
              <a:off x="3110" y="2741"/>
              <a:ext cx="220" cy="231"/>
            </a:xfrm>
            <a:prstGeom prst="rect">
              <a:avLst/>
            </a:prstGeom>
            <a:noFill/>
            <a:ln w="9525">
              <a:noFill/>
              <a:miter lim="800000"/>
              <a:headEnd/>
              <a:tailEnd/>
            </a:ln>
          </p:spPr>
          <p:txBody>
            <a:bodyPr wrap="none">
              <a:spAutoFit/>
            </a:bodyPr>
            <a:lstStyle/>
            <a:p>
              <a:r>
                <a:rPr lang="en-US" b="1"/>
                <a:t>B</a:t>
              </a:r>
            </a:p>
          </p:txBody>
        </p:sp>
        <p:sp>
          <p:nvSpPr>
            <p:cNvPr id="35850" name="Text Box 21"/>
            <p:cNvSpPr txBox="1">
              <a:spLocks noChangeArrowheads="1"/>
            </p:cNvSpPr>
            <p:nvPr/>
          </p:nvSpPr>
          <p:spPr bwMode="auto">
            <a:xfrm>
              <a:off x="4353" y="2752"/>
              <a:ext cx="220" cy="231"/>
            </a:xfrm>
            <a:prstGeom prst="rect">
              <a:avLst/>
            </a:prstGeom>
            <a:noFill/>
            <a:ln w="9525">
              <a:noFill/>
              <a:miter lim="800000"/>
              <a:headEnd/>
              <a:tailEnd/>
            </a:ln>
          </p:spPr>
          <p:txBody>
            <a:bodyPr wrap="none">
              <a:spAutoFit/>
            </a:bodyPr>
            <a:lstStyle/>
            <a:p>
              <a:r>
                <a:rPr lang="en-US" b="1"/>
                <a:t>A</a:t>
              </a:r>
            </a:p>
          </p:txBody>
        </p:sp>
        <p:sp>
          <p:nvSpPr>
            <p:cNvPr id="35851" name="Text Box 22"/>
            <p:cNvSpPr txBox="1">
              <a:spLocks noChangeArrowheads="1"/>
            </p:cNvSpPr>
            <p:nvPr/>
          </p:nvSpPr>
          <p:spPr bwMode="auto">
            <a:xfrm>
              <a:off x="3724" y="1579"/>
              <a:ext cx="220" cy="231"/>
            </a:xfrm>
            <a:prstGeom prst="rect">
              <a:avLst/>
            </a:prstGeom>
            <a:noFill/>
            <a:ln w="9525">
              <a:noFill/>
              <a:miter lim="800000"/>
              <a:headEnd/>
              <a:tailEnd/>
            </a:ln>
          </p:spPr>
          <p:txBody>
            <a:bodyPr wrap="none">
              <a:spAutoFit/>
            </a:bodyPr>
            <a:lstStyle/>
            <a:p>
              <a:r>
                <a:rPr lang="en-US" b="1"/>
                <a:t>C</a:t>
              </a:r>
            </a:p>
          </p:txBody>
        </p:sp>
        <p:sp>
          <p:nvSpPr>
            <p:cNvPr id="35852" name="Text Box 23"/>
            <p:cNvSpPr txBox="1">
              <a:spLocks noChangeArrowheads="1"/>
            </p:cNvSpPr>
            <p:nvPr/>
          </p:nvSpPr>
          <p:spPr bwMode="auto">
            <a:xfrm>
              <a:off x="3194" y="2074"/>
              <a:ext cx="364" cy="231"/>
            </a:xfrm>
            <a:prstGeom prst="rect">
              <a:avLst/>
            </a:prstGeom>
            <a:noFill/>
            <a:ln w="9525">
              <a:noFill/>
              <a:miter lim="800000"/>
              <a:headEnd/>
              <a:tailEnd/>
            </a:ln>
          </p:spPr>
          <p:txBody>
            <a:bodyPr wrap="none">
              <a:spAutoFit/>
            </a:bodyPr>
            <a:lstStyle/>
            <a:p>
              <a:r>
                <a:rPr lang="en-US"/>
                <a:t>Vcb</a:t>
              </a:r>
            </a:p>
          </p:txBody>
        </p:sp>
      </p:grpSp>
      <p:pic>
        <p:nvPicPr>
          <p:cNvPr id="35845" name="Picture 47" descr="3P-3WDelta"/>
          <p:cNvPicPr>
            <a:picLocks noChangeAspect="1" noChangeArrowheads="1"/>
          </p:cNvPicPr>
          <p:nvPr/>
        </p:nvPicPr>
        <p:blipFill>
          <a:blip r:embed="rId3" cstate="print"/>
          <a:srcRect/>
          <a:stretch>
            <a:fillRect/>
          </a:stretch>
        </p:blipFill>
        <p:spPr bwMode="auto">
          <a:xfrm>
            <a:off x="2008249" y="1702594"/>
            <a:ext cx="4608512" cy="2122488"/>
          </a:xfrm>
          <a:prstGeom prst="rect">
            <a:avLst/>
          </a:prstGeom>
          <a:noFill/>
          <a:ln w="9525">
            <a:noFill/>
            <a:miter lim="800000"/>
            <a:headEnd/>
            <a:tailEnd/>
          </a:ln>
        </p:spPr>
      </p:pic>
      <p:sp>
        <p:nvSpPr>
          <p:cNvPr id="22"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21</a:t>
            </a:fld>
            <a:endParaRPr lang="en-US" dirty="0">
              <a:solidFill>
                <a:srgbClr val="000000"/>
              </a:solidFill>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1081087"/>
          </a:xfrm>
        </p:spPr>
        <p:txBody>
          <a:bodyPr/>
          <a:lstStyle/>
          <a:p>
            <a:pPr eaLnBrk="1" hangingPunct="1"/>
            <a:r>
              <a:rPr lang="en-US" sz="3600" b="1" dirty="0"/>
              <a:t>3 Phase, 3-Wire  Delta Service</a:t>
            </a:r>
            <a:br>
              <a:rPr lang="en-US" sz="3600" b="1" dirty="0"/>
            </a:br>
            <a:r>
              <a:rPr lang="en-US" sz="3200" dirty="0"/>
              <a:t>Understanding the Diagram</a:t>
            </a:r>
          </a:p>
        </p:txBody>
      </p:sp>
      <p:sp>
        <p:nvSpPr>
          <p:cNvPr id="36867" name="Line 21"/>
          <p:cNvSpPr>
            <a:spLocks noChangeShapeType="1"/>
          </p:cNvSpPr>
          <p:nvPr/>
        </p:nvSpPr>
        <p:spPr bwMode="auto">
          <a:xfrm>
            <a:off x="2114550" y="4735513"/>
            <a:ext cx="960438" cy="0"/>
          </a:xfrm>
          <a:prstGeom prst="line">
            <a:avLst/>
          </a:prstGeom>
          <a:noFill/>
          <a:ln w="38100">
            <a:solidFill>
              <a:schemeClr val="tx1"/>
            </a:solidFill>
            <a:round/>
            <a:headEnd/>
            <a:tailEnd type="triangle" w="med" len="med"/>
          </a:ln>
        </p:spPr>
        <p:txBody>
          <a:bodyPr/>
          <a:lstStyle/>
          <a:p>
            <a:endParaRPr lang="en-US"/>
          </a:p>
        </p:txBody>
      </p:sp>
      <p:sp>
        <p:nvSpPr>
          <p:cNvPr id="36868" name="Line 22"/>
          <p:cNvSpPr>
            <a:spLocks noChangeShapeType="1"/>
          </p:cNvSpPr>
          <p:nvPr/>
        </p:nvSpPr>
        <p:spPr bwMode="auto">
          <a:xfrm flipH="1" flipV="1">
            <a:off x="6415088" y="4427538"/>
            <a:ext cx="461962" cy="730250"/>
          </a:xfrm>
          <a:prstGeom prst="line">
            <a:avLst/>
          </a:prstGeom>
          <a:noFill/>
          <a:ln w="38100">
            <a:solidFill>
              <a:schemeClr val="tx1"/>
            </a:solidFill>
            <a:round/>
            <a:headEnd/>
            <a:tailEnd type="triangle" w="med" len="med"/>
          </a:ln>
        </p:spPr>
        <p:txBody>
          <a:bodyPr/>
          <a:lstStyle/>
          <a:p>
            <a:endParaRPr lang="en-US"/>
          </a:p>
        </p:txBody>
      </p:sp>
      <p:sp>
        <p:nvSpPr>
          <p:cNvPr id="36869" name="Line 23"/>
          <p:cNvSpPr>
            <a:spLocks noChangeShapeType="1"/>
          </p:cNvSpPr>
          <p:nvPr/>
        </p:nvSpPr>
        <p:spPr bwMode="auto">
          <a:xfrm>
            <a:off x="3074988" y="4735513"/>
            <a:ext cx="498475" cy="882650"/>
          </a:xfrm>
          <a:prstGeom prst="line">
            <a:avLst/>
          </a:prstGeom>
          <a:noFill/>
          <a:ln w="38100">
            <a:solidFill>
              <a:schemeClr val="tx1"/>
            </a:solidFill>
            <a:round/>
            <a:headEnd/>
            <a:tailEnd type="triangle" w="med" len="med"/>
          </a:ln>
        </p:spPr>
        <p:txBody>
          <a:bodyPr/>
          <a:lstStyle/>
          <a:p>
            <a:endParaRPr lang="en-US"/>
          </a:p>
        </p:txBody>
      </p:sp>
      <p:sp>
        <p:nvSpPr>
          <p:cNvPr id="36870" name="Text Box 24"/>
          <p:cNvSpPr txBox="1">
            <a:spLocks noChangeArrowheads="1"/>
          </p:cNvSpPr>
          <p:nvPr/>
        </p:nvSpPr>
        <p:spPr bwMode="auto">
          <a:xfrm>
            <a:off x="2354263" y="5195888"/>
            <a:ext cx="374650" cy="366712"/>
          </a:xfrm>
          <a:prstGeom prst="rect">
            <a:avLst/>
          </a:prstGeom>
          <a:noFill/>
          <a:ln w="9525">
            <a:noFill/>
            <a:miter lim="800000"/>
            <a:headEnd/>
            <a:tailEnd/>
          </a:ln>
        </p:spPr>
        <p:txBody>
          <a:bodyPr wrap="none">
            <a:spAutoFit/>
          </a:bodyPr>
          <a:lstStyle/>
          <a:p>
            <a:r>
              <a:rPr lang="en-US"/>
              <a:t>Ia</a:t>
            </a:r>
          </a:p>
        </p:txBody>
      </p:sp>
      <p:sp>
        <p:nvSpPr>
          <p:cNvPr id="36871" name="Text Box 25"/>
          <p:cNvSpPr txBox="1">
            <a:spLocks noChangeArrowheads="1"/>
          </p:cNvSpPr>
          <p:nvPr/>
        </p:nvSpPr>
        <p:spPr bwMode="auto">
          <a:xfrm>
            <a:off x="3265488" y="4791075"/>
            <a:ext cx="488950" cy="366713"/>
          </a:xfrm>
          <a:prstGeom prst="rect">
            <a:avLst/>
          </a:prstGeom>
          <a:noFill/>
          <a:ln w="9525">
            <a:noFill/>
            <a:miter lim="800000"/>
            <a:headEnd/>
            <a:tailEnd/>
          </a:ln>
        </p:spPr>
        <p:txBody>
          <a:bodyPr wrap="none">
            <a:spAutoFit/>
          </a:bodyPr>
          <a:lstStyle/>
          <a:p>
            <a:r>
              <a:rPr lang="en-US"/>
              <a:t>Iac</a:t>
            </a:r>
          </a:p>
        </p:txBody>
      </p:sp>
      <p:sp>
        <p:nvSpPr>
          <p:cNvPr id="36872" name="Text Box 26"/>
          <p:cNvSpPr txBox="1">
            <a:spLocks noChangeArrowheads="1"/>
          </p:cNvSpPr>
          <p:nvPr/>
        </p:nvSpPr>
        <p:spPr bwMode="auto">
          <a:xfrm>
            <a:off x="2381250" y="4329113"/>
            <a:ext cx="501650" cy="366712"/>
          </a:xfrm>
          <a:prstGeom prst="rect">
            <a:avLst/>
          </a:prstGeom>
          <a:noFill/>
          <a:ln w="9525">
            <a:noFill/>
            <a:miter lim="800000"/>
            <a:headEnd/>
            <a:tailEnd/>
          </a:ln>
        </p:spPr>
        <p:txBody>
          <a:bodyPr wrap="none">
            <a:spAutoFit/>
          </a:bodyPr>
          <a:lstStyle/>
          <a:p>
            <a:r>
              <a:rPr lang="en-US"/>
              <a:t>Iab</a:t>
            </a:r>
          </a:p>
        </p:txBody>
      </p:sp>
      <p:sp>
        <p:nvSpPr>
          <p:cNvPr id="36873" name="Line 27"/>
          <p:cNvSpPr>
            <a:spLocks noChangeShapeType="1"/>
          </p:cNvSpPr>
          <p:nvPr/>
        </p:nvSpPr>
        <p:spPr bwMode="auto">
          <a:xfrm flipH="1">
            <a:off x="6415088" y="5157788"/>
            <a:ext cx="481012" cy="747712"/>
          </a:xfrm>
          <a:prstGeom prst="line">
            <a:avLst/>
          </a:prstGeom>
          <a:noFill/>
          <a:ln w="38100">
            <a:solidFill>
              <a:schemeClr val="tx1"/>
            </a:solidFill>
            <a:round/>
            <a:headEnd type="triangle" w="med" len="med"/>
            <a:tailEnd/>
          </a:ln>
        </p:spPr>
        <p:txBody>
          <a:bodyPr/>
          <a:lstStyle/>
          <a:p>
            <a:endParaRPr lang="en-US"/>
          </a:p>
        </p:txBody>
      </p:sp>
      <p:sp>
        <p:nvSpPr>
          <p:cNvPr id="36874" name="Text Box 28"/>
          <p:cNvSpPr txBox="1">
            <a:spLocks noChangeArrowheads="1"/>
          </p:cNvSpPr>
          <p:nvPr/>
        </p:nvSpPr>
        <p:spPr bwMode="auto">
          <a:xfrm>
            <a:off x="6799263" y="5541963"/>
            <a:ext cx="488950" cy="366712"/>
          </a:xfrm>
          <a:prstGeom prst="rect">
            <a:avLst/>
          </a:prstGeom>
          <a:noFill/>
          <a:ln w="9525">
            <a:noFill/>
            <a:miter lim="800000"/>
            <a:headEnd/>
            <a:tailEnd/>
          </a:ln>
        </p:spPr>
        <p:txBody>
          <a:bodyPr wrap="none">
            <a:spAutoFit/>
          </a:bodyPr>
          <a:lstStyle/>
          <a:p>
            <a:r>
              <a:rPr lang="en-US"/>
              <a:t>Icb</a:t>
            </a:r>
          </a:p>
        </p:txBody>
      </p:sp>
      <p:sp>
        <p:nvSpPr>
          <p:cNvPr id="36875" name="Text Box 29"/>
          <p:cNvSpPr txBox="1">
            <a:spLocks noChangeArrowheads="1"/>
          </p:cNvSpPr>
          <p:nvPr/>
        </p:nvSpPr>
        <p:spPr bwMode="auto">
          <a:xfrm>
            <a:off x="5938838" y="4884738"/>
            <a:ext cx="361950" cy="366712"/>
          </a:xfrm>
          <a:prstGeom prst="rect">
            <a:avLst/>
          </a:prstGeom>
          <a:noFill/>
          <a:ln w="9525">
            <a:noFill/>
            <a:miter lim="800000"/>
            <a:headEnd/>
            <a:tailEnd/>
          </a:ln>
        </p:spPr>
        <p:txBody>
          <a:bodyPr wrap="none">
            <a:spAutoFit/>
          </a:bodyPr>
          <a:lstStyle/>
          <a:p>
            <a:r>
              <a:rPr lang="en-US"/>
              <a:t>Ic</a:t>
            </a:r>
          </a:p>
        </p:txBody>
      </p:sp>
      <p:sp>
        <p:nvSpPr>
          <p:cNvPr id="36876" name="Line 30"/>
          <p:cNvSpPr>
            <a:spLocks noChangeShapeType="1"/>
          </p:cNvSpPr>
          <p:nvPr/>
        </p:nvSpPr>
        <p:spPr bwMode="auto">
          <a:xfrm flipV="1">
            <a:off x="6415088" y="4427538"/>
            <a:ext cx="0" cy="1458912"/>
          </a:xfrm>
          <a:prstGeom prst="line">
            <a:avLst/>
          </a:prstGeom>
          <a:noFill/>
          <a:ln w="38100">
            <a:solidFill>
              <a:srgbClr val="FF0000"/>
            </a:solidFill>
            <a:round/>
            <a:headEnd/>
            <a:tailEnd type="triangle" w="med" len="med"/>
          </a:ln>
        </p:spPr>
        <p:txBody>
          <a:bodyPr/>
          <a:lstStyle/>
          <a:p>
            <a:endParaRPr lang="en-US"/>
          </a:p>
        </p:txBody>
      </p:sp>
      <p:sp>
        <p:nvSpPr>
          <p:cNvPr id="36877" name="Text Box 31"/>
          <p:cNvSpPr txBox="1">
            <a:spLocks noChangeArrowheads="1"/>
          </p:cNvSpPr>
          <p:nvPr/>
        </p:nvSpPr>
        <p:spPr bwMode="auto">
          <a:xfrm>
            <a:off x="6761163" y="4503738"/>
            <a:ext cx="488950" cy="366712"/>
          </a:xfrm>
          <a:prstGeom prst="rect">
            <a:avLst/>
          </a:prstGeom>
          <a:noFill/>
          <a:ln w="9525">
            <a:noFill/>
            <a:miter lim="800000"/>
            <a:headEnd/>
            <a:tailEnd/>
          </a:ln>
        </p:spPr>
        <p:txBody>
          <a:bodyPr wrap="none">
            <a:spAutoFit/>
          </a:bodyPr>
          <a:lstStyle/>
          <a:p>
            <a:r>
              <a:rPr lang="en-US"/>
              <a:t>Ica</a:t>
            </a:r>
          </a:p>
        </p:txBody>
      </p:sp>
      <p:sp>
        <p:nvSpPr>
          <p:cNvPr id="36878" name="Line 32"/>
          <p:cNvSpPr>
            <a:spLocks noChangeShapeType="1"/>
          </p:cNvSpPr>
          <p:nvPr/>
        </p:nvSpPr>
        <p:spPr bwMode="auto">
          <a:xfrm>
            <a:off x="2114550" y="4735513"/>
            <a:ext cx="1458913" cy="882650"/>
          </a:xfrm>
          <a:prstGeom prst="line">
            <a:avLst/>
          </a:prstGeom>
          <a:noFill/>
          <a:ln w="38100">
            <a:solidFill>
              <a:srgbClr val="FF0000"/>
            </a:solidFill>
            <a:round/>
            <a:headEnd/>
            <a:tailEnd type="triangle" w="med" len="med"/>
          </a:ln>
        </p:spPr>
        <p:txBody>
          <a:bodyPr/>
          <a:lstStyle/>
          <a:p>
            <a:endParaRPr lang="en-US"/>
          </a:p>
        </p:txBody>
      </p:sp>
      <p:pic>
        <p:nvPicPr>
          <p:cNvPr id="36879" name="Picture 34" descr="3P-3WDelta-R"/>
          <p:cNvPicPr>
            <a:picLocks noChangeAspect="1" noChangeArrowheads="1"/>
          </p:cNvPicPr>
          <p:nvPr/>
        </p:nvPicPr>
        <p:blipFill>
          <a:blip r:embed="rId3" cstate="print"/>
          <a:srcRect/>
          <a:stretch>
            <a:fillRect/>
          </a:stretch>
        </p:blipFill>
        <p:spPr bwMode="auto">
          <a:xfrm>
            <a:off x="1768475" y="1854200"/>
            <a:ext cx="5356225" cy="2327275"/>
          </a:xfrm>
          <a:prstGeom prst="rect">
            <a:avLst/>
          </a:prstGeom>
          <a:noFill/>
          <a:ln w="9525">
            <a:noFill/>
            <a:miter lim="800000"/>
            <a:headEnd/>
            <a:tailEnd/>
          </a:ln>
        </p:spPr>
      </p:pic>
      <p:sp>
        <p:nvSpPr>
          <p:cNvPr id="16"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22</a:t>
            </a:fld>
            <a:endParaRPr lang="en-US" dirty="0">
              <a:solidFill>
                <a:srgbClr val="000000"/>
              </a:solidFill>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5763" y="357188"/>
            <a:ext cx="8267700" cy="1036637"/>
          </a:xfrm>
        </p:spPr>
        <p:txBody>
          <a:bodyPr/>
          <a:lstStyle/>
          <a:p>
            <a:pPr eaLnBrk="1" hangingPunct="1"/>
            <a:r>
              <a:rPr lang="en-US" sz="3600" b="1"/>
              <a:t>3 Phase, 3-Wire  Delta Service</a:t>
            </a:r>
            <a:br>
              <a:rPr lang="en-US" sz="3600" b="1"/>
            </a:br>
            <a:r>
              <a:rPr lang="en-US" sz="3600" b="1"/>
              <a:t> </a:t>
            </a:r>
            <a:r>
              <a:rPr lang="en-US" sz="2800" b="1"/>
              <a:t>Resistive Load</a:t>
            </a:r>
          </a:p>
        </p:txBody>
      </p:sp>
      <p:sp>
        <p:nvSpPr>
          <p:cNvPr id="37891" name="Rectangle 3"/>
          <p:cNvSpPr>
            <a:spLocks noGrp="1" noChangeArrowheads="1"/>
          </p:cNvSpPr>
          <p:nvPr>
            <p:ph type="body" sz="half" idx="1"/>
          </p:nvPr>
        </p:nvSpPr>
        <p:spPr>
          <a:xfrm>
            <a:off x="353995" y="1969610"/>
            <a:ext cx="2665725" cy="4148138"/>
          </a:xfrm>
        </p:spPr>
        <p:txBody>
          <a:bodyPr/>
          <a:lstStyle/>
          <a:p>
            <a:pPr eaLnBrk="1" hangingPunct="1">
              <a:lnSpc>
                <a:spcPct val="80000"/>
              </a:lnSpc>
            </a:pPr>
            <a:r>
              <a:rPr lang="en-US" sz="2400" dirty="0"/>
              <a:t>Two Voltage Phasors</a:t>
            </a:r>
          </a:p>
          <a:p>
            <a:pPr eaLnBrk="1" hangingPunct="1">
              <a:lnSpc>
                <a:spcPct val="80000"/>
              </a:lnSpc>
            </a:pPr>
            <a:r>
              <a:rPr lang="en-US" sz="2400" dirty="0"/>
              <a:t>60° Apart</a:t>
            </a:r>
          </a:p>
          <a:p>
            <a:pPr eaLnBrk="1" hangingPunct="1">
              <a:lnSpc>
                <a:spcPct val="80000"/>
              </a:lnSpc>
            </a:pPr>
            <a:r>
              <a:rPr lang="en-US" sz="2400" dirty="0"/>
              <a:t>Two Current Phasors</a:t>
            </a:r>
          </a:p>
          <a:p>
            <a:pPr eaLnBrk="1" hangingPunct="1">
              <a:lnSpc>
                <a:spcPct val="80000"/>
              </a:lnSpc>
            </a:pPr>
            <a:r>
              <a:rPr lang="en-US" sz="2400" dirty="0"/>
              <a:t>For a resistive load one current leads by 30° while the other lags by 30°</a:t>
            </a:r>
          </a:p>
        </p:txBody>
      </p:sp>
      <p:sp>
        <p:nvSpPr>
          <p:cNvPr id="5"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23</a:t>
            </a:fld>
            <a:endParaRPr lang="en-US" dirty="0">
              <a:solidFill>
                <a:srgbClr val="000000"/>
              </a:solidFill>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24830599"/>
              </p:ext>
            </p:extLst>
          </p:nvPr>
        </p:nvGraphicFramePr>
        <p:xfrm>
          <a:off x="3013388" y="1778000"/>
          <a:ext cx="5720497" cy="3763485"/>
        </p:xfrm>
        <a:graphic>
          <a:graphicData uri="http://schemas.openxmlformats.org/presentationml/2006/ole">
            <mc:AlternateContent xmlns:mc="http://schemas.openxmlformats.org/markup-compatibility/2006">
              <mc:Choice xmlns:v="urn:schemas-microsoft-com:vml" Requires="v">
                <p:oleObj spid="_x0000_s22541" name="PHOTO-PAINT" r:id="rId4" imgW="5429160" imgH="3571560" progId="CorelPHOTOPAINT.Image.17">
                  <p:embed/>
                </p:oleObj>
              </mc:Choice>
              <mc:Fallback>
                <p:oleObj name="PHOTO-PAINT" r:id="rId4" imgW="5429160" imgH="3571560" progId="CorelPHOTOPAINT.Image.17">
                  <p:embed/>
                  <p:pic>
                    <p:nvPicPr>
                      <p:cNvPr id="0" name=""/>
                      <p:cNvPicPr/>
                      <p:nvPr/>
                    </p:nvPicPr>
                    <p:blipFill>
                      <a:blip r:embed="rId5"/>
                      <a:stretch>
                        <a:fillRect/>
                      </a:stretch>
                    </p:blipFill>
                    <p:spPr>
                      <a:xfrm>
                        <a:off x="3013388" y="1778000"/>
                        <a:ext cx="5720497" cy="3763485"/>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965200"/>
          </a:xfrm>
        </p:spPr>
        <p:txBody>
          <a:bodyPr/>
          <a:lstStyle/>
          <a:p>
            <a:pPr eaLnBrk="1" hangingPunct="1"/>
            <a:r>
              <a:rPr lang="en-US" sz="3600" b="1"/>
              <a:t>3 Phase, 4-Wire  Delta Service</a:t>
            </a:r>
          </a:p>
        </p:txBody>
      </p:sp>
      <p:sp>
        <p:nvSpPr>
          <p:cNvPr id="38915" name="Text Box 3"/>
          <p:cNvSpPr txBox="1">
            <a:spLocks noChangeArrowheads="1"/>
          </p:cNvSpPr>
          <p:nvPr/>
        </p:nvSpPr>
        <p:spPr bwMode="auto">
          <a:xfrm>
            <a:off x="769938" y="1316038"/>
            <a:ext cx="7488237" cy="915987"/>
          </a:xfrm>
          <a:prstGeom prst="rect">
            <a:avLst/>
          </a:prstGeom>
          <a:noFill/>
          <a:ln w="9525">
            <a:noFill/>
            <a:miter lim="800000"/>
            <a:headEnd/>
            <a:tailEnd/>
          </a:ln>
        </p:spPr>
        <p:txBody>
          <a:bodyPr>
            <a:spAutoFit/>
          </a:bodyPr>
          <a:lstStyle/>
          <a:p>
            <a:pPr>
              <a:spcBef>
                <a:spcPct val="50000"/>
              </a:spcBef>
            </a:pPr>
            <a:r>
              <a:rPr lang="en-US"/>
              <a:t>Common service type for industrial customers.  Provides a residential like 120/240 service (lighting service) single phase 208 (high side) and even 3 phase 240 V.</a:t>
            </a:r>
          </a:p>
        </p:txBody>
      </p:sp>
      <p:sp>
        <p:nvSpPr>
          <p:cNvPr id="38916" name="Text Box 4"/>
          <p:cNvSpPr txBox="1">
            <a:spLocks noChangeArrowheads="1"/>
          </p:cNvSpPr>
          <p:nvPr/>
        </p:nvSpPr>
        <p:spPr bwMode="auto">
          <a:xfrm>
            <a:off x="1538005" y="4881794"/>
            <a:ext cx="6836090" cy="1251625"/>
          </a:xfrm>
          <a:prstGeom prst="rect">
            <a:avLst/>
          </a:prstGeom>
          <a:noFill/>
          <a:ln w="9525">
            <a:noFill/>
            <a:miter lim="800000"/>
            <a:headEnd/>
            <a:tailEnd/>
          </a:ln>
        </p:spPr>
        <p:txBody>
          <a:bodyPr wrap="square">
            <a:spAutoFit/>
          </a:bodyPr>
          <a:lstStyle/>
          <a:p>
            <a:pPr>
              <a:spcBef>
                <a:spcPts val="0"/>
              </a:spcBef>
              <a:spcAft>
                <a:spcPts val="200"/>
              </a:spcAft>
              <a:buFontTx/>
              <a:buChar char="•"/>
            </a:pPr>
            <a:r>
              <a:rPr lang="en-US" dirty="0"/>
              <a:t>Voltage phasors form a “T” 90° apart</a:t>
            </a:r>
          </a:p>
          <a:p>
            <a:pPr>
              <a:spcBef>
                <a:spcPts val="0"/>
              </a:spcBef>
              <a:spcAft>
                <a:spcPts val="200"/>
              </a:spcAft>
              <a:buFontTx/>
              <a:buChar char="•"/>
            </a:pPr>
            <a:r>
              <a:rPr lang="en-US" dirty="0"/>
              <a:t>Currents are at 120° spacing</a:t>
            </a:r>
          </a:p>
          <a:p>
            <a:pPr>
              <a:spcBef>
                <a:spcPts val="0"/>
              </a:spcBef>
              <a:spcAft>
                <a:spcPts val="200"/>
              </a:spcAft>
              <a:buFontTx/>
              <a:buChar char="•"/>
            </a:pPr>
            <a:r>
              <a:rPr lang="en-US" dirty="0"/>
              <a:t>In 120/120/208 form only the “hot” (208) leg has its voltage and current vectors aligned.</a:t>
            </a:r>
          </a:p>
        </p:txBody>
      </p:sp>
      <p:pic>
        <p:nvPicPr>
          <p:cNvPr id="38917" name="Picture 8" descr="3P-4WDelta"/>
          <p:cNvPicPr>
            <a:picLocks noGrp="1" noChangeAspect="1" noChangeArrowheads="1"/>
          </p:cNvPicPr>
          <p:nvPr>
            <p:ph sz="half" idx="1"/>
          </p:nvPr>
        </p:nvPicPr>
        <p:blipFill>
          <a:blip r:embed="rId3" cstate="print"/>
          <a:srcRect/>
          <a:stretch>
            <a:fillRect/>
          </a:stretch>
        </p:blipFill>
        <p:spPr>
          <a:xfrm>
            <a:off x="769938" y="2308225"/>
            <a:ext cx="3898613" cy="2457622"/>
          </a:xfrm>
          <a:noFill/>
        </p:spPr>
      </p:pic>
      <p:pic>
        <p:nvPicPr>
          <p:cNvPr id="38918" name="Picture 16" descr="3P-4W-120-208-240"/>
          <p:cNvPicPr>
            <a:picLocks noGrp="1" noChangeAspect="1" noChangeArrowheads="1"/>
          </p:cNvPicPr>
          <p:nvPr>
            <p:ph sz="half" idx="2"/>
          </p:nvPr>
        </p:nvPicPr>
        <p:blipFill>
          <a:blip r:embed="rId4" cstate="print"/>
          <a:srcRect/>
          <a:stretch>
            <a:fillRect/>
          </a:stretch>
        </p:blipFill>
        <p:spPr>
          <a:xfrm>
            <a:off x="4917645" y="2277118"/>
            <a:ext cx="3243263" cy="2305050"/>
          </a:xfrm>
          <a:noFill/>
        </p:spPr>
      </p:pic>
      <p:sp>
        <p:nvSpPr>
          <p:cNvPr id="7"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24</a:t>
            </a:fld>
            <a:endParaRPr lang="en-US" dirty="0">
              <a:solidFill>
                <a:srgbClr val="000000"/>
              </a:solidFill>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1387475"/>
          </a:xfrm>
        </p:spPr>
        <p:txBody>
          <a:bodyPr/>
          <a:lstStyle/>
          <a:p>
            <a:pPr eaLnBrk="1" hangingPunct="1"/>
            <a:r>
              <a:rPr lang="en-US" sz="3600" b="1" dirty="0"/>
              <a:t>3 Phase, 4-Wire  Delta Service</a:t>
            </a:r>
            <a:br>
              <a:rPr lang="en-US" sz="3600" b="1" dirty="0"/>
            </a:br>
            <a:r>
              <a:rPr lang="en-US" sz="3600" b="1" dirty="0"/>
              <a:t> </a:t>
            </a:r>
            <a:r>
              <a:rPr lang="en-US" sz="3200" dirty="0"/>
              <a:t>Resistive Load</a:t>
            </a:r>
          </a:p>
        </p:txBody>
      </p:sp>
      <p:sp>
        <p:nvSpPr>
          <p:cNvPr id="39939" name="Rectangle 3"/>
          <p:cNvSpPr>
            <a:spLocks noGrp="1" noChangeArrowheads="1"/>
          </p:cNvSpPr>
          <p:nvPr>
            <p:ph type="body" sz="half" idx="1"/>
          </p:nvPr>
        </p:nvSpPr>
        <p:spPr>
          <a:xfrm>
            <a:off x="514084" y="2200040"/>
            <a:ext cx="1958975" cy="3573463"/>
          </a:xfrm>
        </p:spPr>
        <p:txBody>
          <a:bodyPr/>
          <a:lstStyle/>
          <a:p>
            <a:pPr eaLnBrk="1" hangingPunct="1"/>
            <a:r>
              <a:rPr lang="en-US" sz="2400" dirty="0"/>
              <a:t>Three Voltage Phasors</a:t>
            </a:r>
          </a:p>
          <a:p>
            <a:pPr eaLnBrk="1" hangingPunct="1"/>
            <a:r>
              <a:rPr lang="en-US" sz="2400" dirty="0"/>
              <a:t>90° Apart</a:t>
            </a:r>
          </a:p>
          <a:p>
            <a:pPr eaLnBrk="1" hangingPunct="1"/>
            <a:r>
              <a:rPr lang="en-US" sz="2400" dirty="0"/>
              <a:t>Three Current Phasors</a:t>
            </a:r>
          </a:p>
          <a:p>
            <a:pPr eaLnBrk="1" hangingPunct="1"/>
            <a:r>
              <a:rPr lang="en-US" sz="2400" dirty="0"/>
              <a:t>120° apart</a:t>
            </a:r>
          </a:p>
        </p:txBody>
      </p:sp>
      <p:sp>
        <p:nvSpPr>
          <p:cNvPr id="5"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25</a:t>
            </a:fld>
            <a:endParaRPr lang="en-US" dirty="0">
              <a:solidFill>
                <a:srgbClr val="000000"/>
              </a:solidFill>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58333142"/>
              </p:ext>
            </p:extLst>
          </p:nvPr>
        </p:nvGraphicFramePr>
        <p:xfrm>
          <a:off x="2473059" y="1822854"/>
          <a:ext cx="6213741" cy="4064065"/>
        </p:xfrm>
        <a:graphic>
          <a:graphicData uri="http://schemas.openxmlformats.org/presentationml/2006/ole">
            <mc:AlternateContent xmlns:mc="http://schemas.openxmlformats.org/markup-compatibility/2006">
              <mc:Choice xmlns:v="urn:schemas-microsoft-com:vml" Requires="v">
                <p:oleObj spid="_x0000_s23565" name="PHOTO-PAINT" r:id="rId4" imgW="5533920" imgH="3619440" progId="CorelPHOTOPAINT.Image.17">
                  <p:embed/>
                </p:oleObj>
              </mc:Choice>
              <mc:Fallback>
                <p:oleObj name="PHOTO-PAINT" r:id="rId4" imgW="5533920" imgH="3619440" progId="CorelPHOTOPAINT.Image.17">
                  <p:embed/>
                  <p:pic>
                    <p:nvPicPr>
                      <p:cNvPr id="0" name=""/>
                      <p:cNvPicPr/>
                      <p:nvPr/>
                    </p:nvPicPr>
                    <p:blipFill>
                      <a:blip r:embed="rId5"/>
                      <a:stretch>
                        <a:fillRect/>
                      </a:stretch>
                    </p:blipFill>
                    <p:spPr>
                      <a:xfrm>
                        <a:off x="2473059" y="1822854"/>
                        <a:ext cx="6213741" cy="4064065"/>
                      </a:xfrm>
                      <a:prstGeom prst="rect">
                        <a:avLst/>
                      </a:prstGeom>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sz="quarter"/>
          </p:nvPr>
        </p:nvSpPr>
        <p:spPr>
          <a:xfrm>
            <a:off x="457200" y="274638"/>
            <a:ext cx="8229600" cy="868362"/>
          </a:xfrm>
        </p:spPr>
        <p:txBody>
          <a:bodyPr/>
          <a:lstStyle/>
          <a:p>
            <a:pPr eaLnBrk="1" hangingPunct="1"/>
            <a:r>
              <a:rPr lang="en-US" sz="3600" b="1" dirty="0"/>
              <a:t>AC Theory – Resistive Load</a:t>
            </a:r>
          </a:p>
        </p:txBody>
      </p:sp>
      <p:graphicFrame>
        <p:nvGraphicFramePr>
          <p:cNvPr id="6146" name="Object 3"/>
          <p:cNvGraphicFramePr>
            <a:graphicFrameLocks noGrp="1" noChangeAspect="1"/>
          </p:cNvGraphicFramePr>
          <p:nvPr>
            <p:ph sz="quarter" idx="1"/>
            <p:extLst>
              <p:ext uri="{D42A27DB-BD31-4B8C-83A1-F6EECF244321}">
                <p14:modId xmlns:p14="http://schemas.microsoft.com/office/powerpoint/2010/main" val="3368288288"/>
              </p:ext>
            </p:extLst>
          </p:nvPr>
        </p:nvGraphicFramePr>
        <p:xfrm>
          <a:off x="846714" y="1295400"/>
          <a:ext cx="4334885" cy="3901397"/>
        </p:xfrm>
        <a:graphic>
          <a:graphicData uri="http://schemas.openxmlformats.org/presentationml/2006/ole">
            <mc:AlternateContent xmlns:mc="http://schemas.openxmlformats.org/markup-compatibility/2006">
              <mc:Choice xmlns:v="urn:schemas-microsoft-com:vml" Requires="v">
                <p:oleObj spid="_x0000_s6178" name="Chart" r:id="rId4" imgW="8934651" imgH="6276914" progId="Excel.Sheet.8">
                  <p:embed/>
                </p:oleObj>
              </mc:Choice>
              <mc:Fallback>
                <p:oleObj name="Chart" r:id="rId4" imgW="8934651" imgH="627691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714" y="1295400"/>
                        <a:ext cx="4334885" cy="3901397"/>
                      </a:xfrm>
                      <a:prstGeom prst="rect">
                        <a:avLst/>
                      </a:prstGeom>
                      <a:noFill/>
                      <a:ln>
                        <a:noFill/>
                      </a:ln>
                      <a:effectLst/>
                      <a:extLst/>
                    </p:spPr>
                  </p:pic>
                </p:oleObj>
              </mc:Fallback>
            </mc:AlternateContent>
          </a:graphicData>
        </a:graphic>
      </p:graphicFrame>
      <p:graphicFrame>
        <p:nvGraphicFramePr>
          <p:cNvPr id="6147" name="Object 4"/>
          <p:cNvGraphicFramePr>
            <a:graphicFrameLocks noGrp="1" noChangeAspect="1"/>
          </p:cNvGraphicFramePr>
          <p:nvPr>
            <p:ph sz="quarter" idx="2"/>
            <p:extLst>
              <p:ext uri="{D42A27DB-BD31-4B8C-83A1-F6EECF244321}">
                <p14:modId xmlns:p14="http://schemas.microsoft.com/office/powerpoint/2010/main" val="1827719655"/>
              </p:ext>
            </p:extLst>
          </p:nvPr>
        </p:nvGraphicFramePr>
        <p:xfrm>
          <a:off x="5685744" y="1295400"/>
          <a:ext cx="2627993" cy="1478531"/>
        </p:xfrm>
        <a:graphic>
          <a:graphicData uri="http://schemas.openxmlformats.org/presentationml/2006/ole">
            <mc:AlternateContent xmlns:mc="http://schemas.openxmlformats.org/markup-compatibility/2006">
              <mc:Choice xmlns:v="urn:schemas-microsoft-com:vml" Requires="v">
                <p:oleObj spid="_x0000_s6179" name="Visio" r:id="rId6" imgW="2750419" imgH="1215636" progId="">
                  <p:embed/>
                </p:oleObj>
              </mc:Choice>
              <mc:Fallback>
                <p:oleObj name="Visio" r:id="rId6" imgW="2750419" imgH="1215636"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5744" y="1295400"/>
                        <a:ext cx="2627993" cy="1478531"/>
                      </a:xfrm>
                      <a:prstGeom prst="rect">
                        <a:avLst/>
                      </a:prstGeom>
                      <a:noFill/>
                      <a:ln>
                        <a:noFill/>
                      </a:ln>
                      <a:effectLst/>
                      <a:extLst/>
                    </p:spPr>
                  </p:pic>
                </p:oleObj>
              </mc:Fallback>
            </mc:AlternateContent>
          </a:graphicData>
        </a:graphic>
      </p:graphicFrame>
      <p:sp>
        <p:nvSpPr>
          <p:cNvPr id="6149"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6150"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6151"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6152" name="Rectangle 8"/>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6153" name="Rectangle 9"/>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pic>
        <p:nvPicPr>
          <p:cNvPr id="6154" name="Picture 10"/>
          <p:cNvPicPr>
            <a:picLocks noChangeAspect="1" noChangeArrowheads="1"/>
          </p:cNvPicPr>
          <p:nvPr/>
        </p:nvPicPr>
        <p:blipFill>
          <a:blip r:embed="rId8" cstate="print"/>
          <a:srcRect/>
          <a:stretch>
            <a:fillRect/>
          </a:stretch>
        </p:blipFill>
        <p:spPr bwMode="auto">
          <a:xfrm>
            <a:off x="6044085" y="2912871"/>
            <a:ext cx="2200065" cy="2204370"/>
          </a:xfrm>
          <a:prstGeom prst="rect">
            <a:avLst/>
          </a:prstGeom>
          <a:noFill/>
          <a:ln w="9525">
            <a:noFill/>
            <a:miter lim="800000"/>
            <a:headEnd/>
            <a:tailEnd/>
          </a:ln>
        </p:spPr>
      </p:pic>
      <p:sp>
        <p:nvSpPr>
          <p:cNvPr id="6155" name="Text Box 11"/>
          <p:cNvSpPr txBox="1">
            <a:spLocks noChangeArrowheads="1"/>
          </p:cNvSpPr>
          <p:nvPr/>
        </p:nvSpPr>
        <p:spPr bwMode="auto">
          <a:xfrm>
            <a:off x="1295400" y="5349197"/>
            <a:ext cx="6705600" cy="730250"/>
          </a:xfrm>
          <a:prstGeom prst="rect">
            <a:avLst/>
          </a:prstGeom>
          <a:noFill/>
          <a:ln w="9525">
            <a:noFill/>
            <a:miter lim="800000"/>
            <a:headEnd/>
            <a:tailEnd/>
          </a:ln>
        </p:spPr>
        <p:txBody>
          <a:bodyPr>
            <a:spAutoFit/>
          </a:bodyPr>
          <a:lstStyle/>
          <a:p>
            <a:pPr>
              <a:spcBef>
                <a:spcPct val="50000"/>
              </a:spcBef>
            </a:pPr>
            <a:r>
              <a:rPr lang="en-US" sz="1400" dirty="0"/>
              <a:t>Resistors are measured in Ohms.  When an AC voltage is applied to a resistor, the current is in phase. A resistive load is considered a “linear” load because when the voltage is sinusoidal the current is also sinusoidal.</a:t>
            </a:r>
          </a:p>
        </p:txBody>
      </p:sp>
      <p:sp>
        <p:nvSpPr>
          <p:cNvPr id="12"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26</a:t>
            </a:fld>
            <a:endParaRPr lang="en-US" dirty="0">
              <a:solidFill>
                <a:srgbClr val="000000"/>
              </a:solidFill>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57200" y="274638"/>
            <a:ext cx="8229600" cy="868362"/>
          </a:xfrm>
        </p:spPr>
        <p:txBody>
          <a:bodyPr/>
          <a:lstStyle/>
          <a:p>
            <a:pPr eaLnBrk="1" hangingPunct="1"/>
            <a:r>
              <a:rPr lang="en-US" sz="3600" b="1" dirty="0"/>
              <a:t>AC Theory – Inductive Load</a:t>
            </a:r>
          </a:p>
        </p:txBody>
      </p:sp>
      <p:graphicFrame>
        <p:nvGraphicFramePr>
          <p:cNvPr id="7170" name="Object 3"/>
          <p:cNvGraphicFramePr>
            <a:graphicFrameLocks noGrp="1" noChangeAspect="1"/>
          </p:cNvGraphicFramePr>
          <p:nvPr>
            <p:ph sz="half" idx="1"/>
            <p:extLst>
              <p:ext uri="{D42A27DB-BD31-4B8C-83A1-F6EECF244321}">
                <p14:modId xmlns:p14="http://schemas.microsoft.com/office/powerpoint/2010/main" val="120528132"/>
              </p:ext>
            </p:extLst>
          </p:nvPr>
        </p:nvGraphicFramePr>
        <p:xfrm>
          <a:off x="768154" y="1371600"/>
          <a:ext cx="4489646" cy="3900840"/>
        </p:xfrm>
        <a:graphic>
          <a:graphicData uri="http://schemas.openxmlformats.org/presentationml/2006/ole">
            <mc:AlternateContent xmlns:mc="http://schemas.openxmlformats.org/markup-compatibility/2006">
              <mc:Choice xmlns:v="urn:schemas-microsoft-com:vml" Requires="v">
                <p:oleObj spid="_x0000_s7202" name="Chart" r:id="rId4" imgW="8934651" imgH="6276914" progId="Excel.Sheet.8">
                  <p:embed/>
                </p:oleObj>
              </mc:Choice>
              <mc:Fallback>
                <p:oleObj name="Chart" r:id="rId4" imgW="8934651" imgH="627691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154" y="1371600"/>
                        <a:ext cx="4489646" cy="3900840"/>
                      </a:xfrm>
                      <a:prstGeom prst="rect">
                        <a:avLst/>
                      </a:prstGeom>
                      <a:noFill/>
                      <a:ln>
                        <a:noFill/>
                      </a:ln>
                      <a:effectLst/>
                      <a:extLst/>
                    </p:spPr>
                  </p:pic>
                </p:oleObj>
              </mc:Fallback>
            </mc:AlternateContent>
          </a:graphicData>
        </a:graphic>
      </p:graphicFrame>
      <p:sp>
        <p:nvSpPr>
          <p:cNvPr id="7173"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7174"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7175"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7176"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7177" name="Rectangle 8"/>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sp>
        <p:nvSpPr>
          <p:cNvPr id="7178" name="Text Box 9"/>
          <p:cNvSpPr txBox="1">
            <a:spLocks noChangeArrowheads="1"/>
          </p:cNvSpPr>
          <p:nvPr/>
        </p:nvSpPr>
        <p:spPr bwMode="auto">
          <a:xfrm>
            <a:off x="1552575" y="5301420"/>
            <a:ext cx="6705600" cy="942975"/>
          </a:xfrm>
          <a:prstGeom prst="rect">
            <a:avLst/>
          </a:prstGeom>
          <a:noFill/>
          <a:ln w="9525">
            <a:noFill/>
            <a:miter lim="800000"/>
            <a:headEnd/>
            <a:tailEnd/>
          </a:ln>
        </p:spPr>
        <p:txBody>
          <a:bodyPr>
            <a:spAutoFit/>
          </a:bodyPr>
          <a:lstStyle/>
          <a:p>
            <a:pPr>
              <a:spcBef>
                <a:spcPct val="50000"/>
              </a:spcBef>
            </a:pPr>
            <a:r>
              <a:rPr lang="en-US" sz="1400" dirty="0"/>
              <a:t>Inductors are measured in </a:t>
            </a:r>
            <a:r>
              <a:rPr lang="en-US" sz="1400" dirty="0" err="1"/>
              <a:t>Henries</a:t>
            </a:r>
            <a:r>
              <a:rPr lang="en-US" sz="1400" dirty="0"/>
              <a:t>.  When an AC voltage is applied to an inductor, the current is 90 degrees out of phase.  We say the current “lags” the voltage.  A inductive load is considered a “linear” load because when the voltage is sinusoidal the current is also sinusoidal.</a:t>
            </a:r>
          </a:p>
        </p:txBody>
      </p:sp>
      <p:graphicFrame>
        <p:nvGraphicFramePr>
          <p:cNvPr id="7171" name="Object 10"/>
          <p:cNvGraphicFramePr>
            <a:graphicFrameLocks noGrp="1" noChangeAspect="1"/>
          </p:cNvGraphicFramePr>
          <p:nvPr>
            <p:ph sz="half" idx="2"/>
          </p:nvPr>
        </p:nvGraphicFramePr>
        <p:xfrm>
          <a:off x="5562600" y="1219200"/>
          <a:ext cx="2824163" cy="1600200"/>
        </p:xfrm>
        <a:graphic>
          <a:graphicData uri="http://schemas.openxmlformats.org/presentationml/2006/ole">
            <mc:AlternateContent xmlns:mc="http://schemas.openxmlformats.org/markup-compatibility/2006">
              <mc:Choice xmlns:v="urn:schemas-microsoft-com:vml" Requires="v">
                <p:oleObj spid="_x0000_s7203" name="Visio" r:id="rId6" imgW="2824052" imgH="1215636" progId="">
                  <p:embed/>
                </p:oleObj>
              </mc:Choice>
              <mc:Fallback>
                <p:oleObj name="Visio" r:id="rId6" imgW="2824052" imgH="1215636"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219200"/>
                        <a:ext cx="28241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9" name="Picture 11"/>
          <p:cNvPicPr>
            <a:picLocks noChangeAspect="1" noChangeArrowheads="1"/>
          </p:cNvPicPr>
          <p:nvPr/>
        </p:nvPicPr>
        <p:blipFill>
          <a:blip r:embed="rId8" cstate="print"/>
          <a:srcRect/>
          <a:stretch>
            <a:fillRect/>
          </a:stretch>
        </p:blipFill>
        <p:spPr bwMode="auto">
          <a:xfrm>
            <a:off x="6025954" y="2971800"/>
            <a:ext cx="2232221" cy="2222722"/>
          </a:xfrm>
          <a:prstGeom prst="rect">
            <a:avLst/>
          </a:prstGeom>
          <a:noFill/>
          <a:ln w="9525">
            <a:noFill/>
            <a:miter lim="800000"/>
            <a:headEnd/>
            <a:tailEnd/>
          </a:ln>
        </p:spPr>
      </p:pic>
      <p:sp>
        <p:nvSpPr>
          <p:cNvPr id="12"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27</a:t>
            </a:fld>
            <a:endParaRPr lang="en-US" dirty="0">
              <a:solidFill>
                <a:srgbClr val="000000"/>
              </a:solidFill>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sz="3600" b="1" dirty="0"/>
              <a:t>AC Theory – Capacitive Load</a:t>
            </a:r>
          </a:p>
        </p:txBody>
      </p:sp>
      <p:graphicFrame>
        <p:nvGraphicFramePr>
          <p:cNvPr id="8194" name="Object 3"/>
          <p:cNvGraphicFramePr>
            <a:graphicFrameLocks noGrp="1" noChangeAspect="1"/>
          </p:cNvGraphicFramePr>
          <p:nvPr>
            <p:ph sz="quarter" idx="2"/>
          </p:nvPr>
        </p:nvGraphicFramePr>
        <p:xfrm>
          <a:off x="5638800" y="1371600"/>
          <a:ext cx="2781300" cy="1524000"/>
        </p:xfrm>
        <a:graphic>
          <a:graphicData uri="http://schemas.openxmlformats.org/presentationml/2006/ole">
            <mc:AlternateContent xmlns:mc="http://schemas.openxmlformats.org/markup-compatibility/2006">
              <mc:Choice xmlns:v="urn:schemas-microsoft-com:vml" Requires="v">
                <p:oleObj spid="_x0000_s8226" name="Visio" r:id="rId4" imgW="2781220" imgH="1215636" progId="">
                  <p:embed/>
                </p:oleObj>
              </mc:Choice>
              <mc:Fallback>
                <p:oleObj name="Visio" r:id="rId4" imgW="2781220" imgH="1215636"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371600"/>
                        <a:ext cx="27813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8198"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8199"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8200"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8201" name="Rectangle 8"/>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pic>
        <p:nvPicPr>
          <p:cNvPr id="8202" name="Picture 9"/>
          <p:cNvPicPr>
            <a:picLocks noChangeAspect="1" noChangeArrowheads="1"/>
          </p:cNvPicPr>
          <p:nvPr/>
        </p:nvPicPr>
        <p:blipFill>
          <a:blip r:embed="rId6" cstate="print"/>
          <a:srcRect/>
          <a:stretch>
            <a:fillRect/>
          </a:stretch>
        </p:blipFill>
        <p:spPr bwMode="auto">
          <a:xfrm>
            <a:off x="6086902" y="2971800"/>
            <a:ext cx="2176036" cy="2162175"/>
          </a:xfrm>
          <a:prstGeom prst="rect">
            <a:avLst/>
          </a:prstGeom>
          <a:noFill/>
          <a:ln w="9525">
            <a:noFill/>
            <a:miter lim="800000"/>
            <a:headEnd/>
            <a:tailEnd/>
          </a:ln>
        </p:spPr>
      </p:pic>
      <p:sp>
        <p:nvSpPr>
          <p:cNvPr id="8203" name="Text Box 10"/>
          <p:cNvSpPr txBox="1">
            <a:spLocks noChangeArrowheads="1"/>
          </p:cNvSpPr>
          <p:nvPr/>
        </p:nvSpPr>
        <p:spPr bwMode="auto">
          <a:xfrm>
            <a:off x="1557338" y="5286375"/>
            <a:ext cx="6705600" cy="942975"/>
          </a:xfrm>
          <a:prstGeom prst="rect">
            <a:avLst/>
          </a:prstGeom>
          <a:noFill/>
          <a:ln w="9525">
            <a:noFill/>
            <a:miter lim="800000"/>
            <a:headEnd/>
            <a:tailEnd/>
          </a:ln>
        </p:spPr>
        <p:txBody>
          <a:bodyPr>
            <a:spAutoFit/>
          </a:bodyPr>
          <a:lstStyle/>
          <a:p>
            <a:pPr>
              <a:spcBef>
                <a:spcPct val="50000"/>
              </a:spcBef>
            </a:pPr>
            <a:r>
              <a:rPr lang="en-US" sz="1400" dirty="0"/>
              <a:t>Capacitors are measured in Farads.  When an AC voltage is applied to a capacitor, the current is 90 degrees out of phase.  We say the current “leads” the voltage.  A capacitive load is considered a “linear” load because when the voltage is sinusoidal the current is sinusoidal.</a:t>
            </a:r>
          </a:p>
        </p:txBody>
      </p:sp>
      <p:graphicFrame>
        <p:nvGraphicFramePr>
          <p:cNvPr id="8195" name="Object 11"/>
          <p:cNvGraphicFramePr>
            <a:graphicFrameLocks noGrp="1" noChangeAspect="1"/>
          </p:cNvGraphicFramePr>
          <p:nvPr>
            <p:ph sz="quarter" idx="3"/>
            <p:extLst>
              <p:ext uri="{D42A27DB-BD31-4B8C-83A1-F6EECF244321}">
                <p14:modId xmlns:p14="http://schemas.microsoft.com/office/powerpoint/2010/main" val="3017087774"/>
              </p:ext>
            </p:extLst>
          </p:nvPr>
        </p:nvGraphicFramePr>
        <p:xfrm>
          <a:off x="760666" y="1447800"/>
          <a:ext cx="4497134" cy="3686175"/>
        </p:xfrm>
        <a:graphic>
          <a:graphicData uri="http://schemas.openxmlformats.org/presentationml/2006/ole">
            <mc:AlternateContent xmlns:mc="http://schemas.openxmlformats.org/markup-compatibility/2006">
              <mc:Choice xmlns:v="urn:schemas-microsoft-com:vml" Requires="v">
                <p:oleObj spid="_x0000_s8227" name="Chart" r:id="rId7" imgW="8934651" imgH="6276914" progId="Excel.Sheet.8">
                  <p:embed/>
                </p:oleObj>
              </mc:Choice>
              <mc:Fallback>
                <p:oleObj name="Chart" r:id="rId7" imgW="8934651" imgH="6276914" progId="Excel.Sheet.8">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666" y="1447800"/>
                        <a:ext cx="4497134" cy="3686175"/>
                      </a:xfrm>
                      <a:prstGeom prst="rect">
                        <a:avLst/>
                      </a:prstGeom>
                      <a:noFill/>
                      <a:ln>
                        <a:noFill/>
                      </a:ln>
                      <a:effectLst/>
                      <a:extLst/>
                    </p:spPr>
                  </p:pic>
                </p:oleObj>
              </mc:Fallback>
            </mc:AlternateContent>
          </a:graphicData>
        </a:graphic>
      </p:graphicFrame>
      <p:sp>
        <p:nvSpPr>
          <p:cNvPr id="12"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28</a:t>
            </a:fld>
            <a:endParaRPr lang="en-US" dirty="0">
              <a:solidFill>
                <a:srgbClr val="000000"/>
              </a:solidFill>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792162"/>
          </a:xfrm>
        </p:spPr>
        <p:txBody>
          <a:bodyPr/>
          <a:lstStyle/>
          <a:p>
            <a:pPr eaLnBrk="1" hangingPunct="1"/>
            <a:r>
              <a:rPr lang="en-US" sz="3600" b="1" dirty="0"/>
              <a:t>AC Theory – Power</a:t>
            </a:r>
          </a:p>
        </p:txBody>
      </p:sp>
      <p:sp>
        <p:nvSpPr>
          <p:cNvPr id="40963" name="Rectangle 3"/>
          <p:cNvSpPr>
            <a:spLocks noGrp="1" noChangeArrowheads="1"/>
          </p:cNvSpPr>
          <p:nvPr>
            <p:ph type="body" idx="1"/>
          </p:nvPr>
        </p:nvSpPr>
        <p:spPr>
          <a:xfrm>
            <a:off x="457200" y="1295400"/>
            <a:ext cx="8229600" cy="4419600"/>
          </a:xfrm>
        </p:spPr>
        <p:txBody>
          <a:bodyPr/>
          <a:lstStyle/>
          <a:p>
            <a:pPr eaLnBrk="1" hangingPunct="1"/>
            <a:r>
              <a:rPr lang="en-US" sz="2800" dirty="0"/>
              <a:t>Power is defined as     P = VI</a:t>
            </a:r>
          </a:p>
          <a:p>
            <a:pPr eaLnBrk="1" hangingPunct="1"/>
            <a:r>
              <a:rPr lang="en-US" sz="2800" dirty="0"/>
              <a:t>Since the voltage and current at every point in time for an AC signal is different, we have to distinguish between instantaneous power and average power. Generally when we say “power” we mean average power.</a:t>
            </a:r>
          </a:p>
          <a:p>
            <a:pPr eaLnBrk="1" hangingPunct="1"/>
            <a:r>
              <a:rPr lang="en-US" sz="2800" dirty="0"/>
              <a:t>Average power is only defined over an integral number of cycles.</a:t>
            </a:r>
          </a:p>
          <a:p>
            <a:pPr lvl="1" eaLnBrk="1" hangingPunct="1"/>
            <a:endParaRPr lang="en-US" sz="2400" dirty="0"/>
          </a:p>
        </p:txBody>
      </p:sp>
      <p:sp>
        <p:nvSpPr>
          <p:cNvPr id="40964"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4096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29</a:t>
            </a:fld>
            <a:endParaRPr lang="en-US" dirty="0">
              <a:solidFill>
                <a:srgbClr val="0000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a:xfrm>
            <a:off x="457200" y="274638"/>
            <a:ext cx="8229600" cy="927100"/>
          </a:xfrm>
        </p:spPr>
        <p:txBody>
          <a:bodyPr/>
          <a:lstStyle/>
          <a:p>
            <a:pPr eaLnBrk="1" hangingPunct="1"/>
            <a:r>
              <a:rPr lang="en-US" sz="3600" b="1" dirty="0"/>
              <a:t>AC Theory – Sine Wave</a:t>
            </a:r>
          </a:p>
        </p:txBody>
      </p:sp>
      <p:pic>
        <p:nvPicPr>
          <p:cNvPr id="1032" name="Picture 3" descr="SineWave"/>
          <p:cNvPicPr>
            <a:picLocks noGrp="1" noChangeAspect="1" noChangeArrowheads="1"/>
          </p:cNvPicPr>
          <p:nvPr>
            <p:ph sz="half" idx="1"/>
          </p:nvPr>
        </p:nvPicPr>
        <p:blipFill>
          <a:blip r:embed="rId4" cstate="print"/>
          <a:srcRect/>
          <a:stretch>
            <a:fillRect/>
          </a:stretch>
        </p:blipFill>
        <p:spPr>
          <a:xfrm>
            <a:off x="618752" y="1228409"/>
            <a:ext cx="5021295" cy="4750802"/>
          </a:xfrm>
          <a:noFill/>
        </p:spPr>
      </p:pic>
      <p:sp>
        <p:nvSpPr>
          <p:cNvPr id="1033"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034"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1035"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1036"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8"/>
          <p:cNvGraphicFramePr>
            <a:graphicFrameLocks noChangeAspect="1"/>
          </p:cNvGraphicFramePr>
          <p:nvPr>
            <p:extLst>
              <p:ext uri="{D42A27DB-BD31-4B8C-83A1-F6EECF244321}">
                <p14:modId xmlns:p14="http://schemas.microsoft.com/office/powerpoint/2010/main" val="1292958970"/>
              </p:ext>
            </p:extLst>
          </p:nvPr>
        </p:nvGraphicFramePr>
        <p:xfrm>
          <a:off x="5791200" y="1600200"/>
          <a:ext cx="2568575" cy="495300"/>
        </p:xfrm>
        <a:graphic>
          <a:graphicData uri="http://schemas.openxmlformats.org/presentationml/2006/ole">
            <mc:AlternateContent xmlns:mc="http://schemas.openxmlformats.org/markup-compatibility/2006">
              <mc:Choice xmlns:v="urn:schemas-microsoft-com:vml" Requires="v">
                <p:oleObj spid="_x0000_s1101" name="Equation" r:id="rId5" imgW="1257120" imgH="241200" progId="Equation.3">
                  <p:embed/>
                </p:oleObj>
              </mc:Choice>
              <mc:Fallback>
                <p:oleObj name="Equation" r:id="rId5" imgW="1257120" imgH="241200" progId="Equation.3">
                  <p:embed/>
                  <p:pic>
                    <p:nvPicPr>
                      <p:cNvPr id="0" name="Object 8"/>
                      <p:cNvPicPr>
                        <a:picLocks noChangeAspect="1" noChangeArrowheads="1"/>
                      </p:cNvPicPr>
                      <p:nvPr/>
                    </p:nvPicPr>
                    <p:blipFill>
                      <a:blip r:embed="rId6"/>
                      <a:srcRect/>
                      <a:stretch>
                        <a:fillRect/>
                      </a:stretch>
                    </p:blipFill>
                    <p:spPr bwMode="auto">
                      <a:xfrm>
                        <a:off x="5791200" y="1600200"/>
                        <a:ext cx="25685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Rectangle 9"/>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7" name="Object 10"/>
          <p:cNvGraphicFramePr>
            <a:graphicFrameLocks noChangeAspect="1"/>
          </p:cNvGraphicFramePr>
          <p:nvPr/>
        </p:nvGraphicFramePr>
        <p:xfrm>
          <a:off x="6324600" y="4343400"/>
          <a:ext cx="838200" cy="430213"/>
        </p:xfrm>
        <a:graphic>
          <a:graphicData uri="http://schemas.openxmlformats.org/presentationml/2006/ole">
            <mc:AlternateContent xmlns:mc="http://schemas.openxmlformats.org/markup-compatibility/2006">
              <mc:Choice xmlns:v="urn:schemas-microsoft-com:vml" Requires="v">
                <p:oleObj spid="_x0000_s1102" name="Equation" r:id="rId7" imgW="355138" imgH="177569" progId="Equation.3">
                  <p:embed/>
                </p:oleObj>
              </mc:Choice>
              <mc:Fallback>
                <p:oleObj name="Equation" r:id="rId7" imgW="355138" imgH="177569"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4343400"/>
                        <a:ext cx="8382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Line 11"/>
          <p:cNvSpPr>
            <a:spLocks noChangeShapeType="1"/>
          </p:cNvSpPr>
          <p:nvPr/>
        </p:nvSpPr>
        <p:spPr bwMode="auto">
          <a:xfrm>
            <a:off x="2133600" y="1828800"/>
            <a:ext cx="3581400" cy="0"/>
          </a:xfrm>
          <a:prstGeom prst="line">
            <a:avLst/>
          </a:prstGeom>
          <a:noFill/>
          <a:ln w="9525">
            <a:solidFill>
              <a:srgbClr val="0000FF"/>
            </a:solidFill>
            <a:round/>
            <a:headEnd type="triangle" w="med" len="med"/>
            <a:tailEnd/>
          </a:ln>
        </p:spPr>
        <p:txBody>
          <a:bodyPr/>
          <a:lstStyle/>
          <a:p>
            <a:endParaRPr lang="en-US"/>
          </a:p>
        </p:txBody>
      </p:sp>
      <p:graphicFrame>
        <p:nvGraphicFramePr>
          <p:cNvPr id="1028" name="Object 12"/>
          <p:cNvGraphicFramePr>
            <a:graphicFrameLocks noChangeAspect="1"/>
          </p:cNvGraphicFramePr>
          <p:nvPr>
            <p:extLst>
              <p:ext uri="{D42A27DB-BD31-4B8C-83A1-F6EECF244321}">
                <p14:modId xmlns:p14="http://schemas.microsoft.com/office/powerpoint/2010/main" val="946602536"/>
              </p:ext>
            </p:extLst>
          </p:nvPr>
        </p:nvGraphicFramePr>
        <p:xfrm>
          <a:off x="5791200" y="2209800"/>
          <a:ext cx="3048000" cy="525463"/>
        </p:xfrm>
        <a:graphic>
          <a:graphicData uri="http://schemas.openxmlformats.org/presentationml/2006/ole">
            <mc:AlternateContent xmlns:mc="http://schemas.openxmlformats.org/markup-compatibility/2006">
              <mc:Choice xmlns:v="urn:schemas-microsoft-com:vml" Requires="v">
                <p:oleObj spid="_x0000_s1103" name="Equation" r:id="rId9" imgW="1473120" imgH="253800" progId="Equation.3">
                  <p:embed/>
                </p:oleObj>
              </mc:Choice>
              <mc:Fallback>
                <p:oleObj name="Equation" r:id="rId9" imgW="1473120" imgH="253800" progId="Equation.3">
                  <p:embed/>
                  <p:pic>
                    <p:nvPicPr>
                      <p:cNvPr id="0" name="Object 12"/>
                      <p:cNvPicPr>
                        <a:picLocks noChangeAspect="1" noChangeArrowheads="1"/>
                      </p:cNvPicPr>
                      <p:nvPr/>
                    </p:nvPicPr>
                    <p:blipFill>
                      <a:blip r:embed="rId10"/>
                      <a:srcRect/>
                      <a:stretch>
                        <a:fillRect/>
                      </a:stretch>
                    </p:blipFill>
                    <p:spPr bwMode="auto">
                      <a:xfrm>
                        <a:off x="5791200" y="2209800"/>
                        <a:ext cx="3048000"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13"/>
          <p:cNvGraphicFramePr>
            <a:graphicFrameLocks noChangeAspect="1"/>
          </p:cNvGraphicFramePr>
          <p:nvPr/>
        </p:nvGraphicFramePr>
        <p:xfrm>
          <a:off x="6248400" y="2971800"/>
          <a:ext cx="1543050" cy="534988"/>
        </p:xfrm>
        <a:graphic>
          <a:graphicData uri="http://schemas.openxmlformats.org/presentationml/2006/ole">
            <mc:AlternateContent xmlns:mc="http://schemas.openxmlformats.org/markup-compatibility/2006">
              <mc:Choice xmlns:v="urn:schemas-microsoft-com:vml" Requires="v">
                <p:oleObj spid="_x0000_s1104" name="Equation" r:id="rId11" imgW="634680" imgH="228600" progId="Equation.3">
                  <p:embed/>
                </p:oleObj>
              </mc:Choice>
              <mc:Fallback>
                <p:oleObj name="Equation" r:id="rId11" imgW="634680" imgH="228600"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2971800"/>
                        <a:ext cx="1543050"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14"/>
          <p:cNvGraphicFramePr>
            <a:graphicFrameLocks noChangeAspect="1"/>
          </p:cNvGraphicFramePr>
          <p:nvPr/>
        </p:nvGraphicFramePr>
        <p:xfrm>
          <a:off x="6248400" y="3657600"/>
          <a:ext cx="1479550" cy="565150"/>
        </p:xfrm>
        <a:graphic>
          <a:graphicData uri="http://schemas.openxmlformats.org/presentationml/2006/ole">
            <mc:AlternateContent xmlns:mc="http://schemas.openxmlformats.org/markup-compatibility/2006">
              <mc:Choice xmlns:v="urn:schemas-microsoft-com:vml" Requires="v">
                <p:oleObj spid="_x0000_s1105" name="Equation" r:id="rId13" imgW="609480" imgH="241200" progId="Equation.3">
                  <p:embed/>
                </p:oleObj>
              </mc:Choice>
              <mc:Fallback>
                <p:oleObj name="Equation" r:id="rId13" imgW="609480" imgH="24120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48400" y="3657600"/>
                        <a:ext cx="147955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Line 15"/>
          <p:cNvSpPr>
            <a:spLocks noChangeShapeType="1"/>
          </p:cNvSpPr>
          <p:nvPr/>
        </p:nvSpPr>
        <p:spPr bwMode="auto">
          <a:xfrm>
            <a:off x="914400" y="2241550"/>
            <a:ext cx="4648200" cy="0"/>
          </a:xfrm>
          <a:prstGeom prst="line">
            <a:avLst/>
          </a:prstGeom>
          <a:noFill/>
          <a:ln w="28575">
            <a:solidFill>
              <a:schemeClr val="hlink"/>
            </a:solidFill>
            <a:round/>
            <a:headEnd/>
            <a:tailEnd/>
          </a:ln>
        </p:spPr>
        <p:txBody>
          <a:bodyPr/>
          <a:lstStyle/>
          <a:p>
            <a:endParaRPr lang="en-US"/>
          </a:p>
        </p:txBody>
      </p:sp>
      <p:sp>
        <p:nvSpPr>
          <p:cNvPr id="16"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a:t>
            </a:fld>
            <a:endParaRPr lang="en-US" dirty="0">
              <a:solidFill>
                <a:srgbClr val="000000"/>
              </a:solidFill>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sz="quarter"/>
          </p:nvPr>
        </p:nvSpPr>
        <p:spPr/>
        <p:txBody>
          <a:bodyPr/>
          <a:lstStyle/>
          <a:p>
            <a:pPr eaLnBrk="1" hangingPunct="1"/>
            <a:r>
              <a:rPr lang="en-US"/>
              <a:t>Time Out for Trig</a:t>
            </a:r>
            <a:r>
              <a:rPr lang="en-US" sz="4000"/>
              <a:t/>
            </a:r>
            <a:br>
              <a:rPr lang="en-US" sz="4000"/>
            </a:br>
            <a:r>
              <a:rPr lang="en-US" sz="2000"/>
              <a:t>(Right Triangles)</a:t>
            </a:r>
          </a:p>
        </p:txBody>
      </p:sp>
      <p:graphicFrame>
        <p:nvGraphicFramePr>
          <p:cNvPr id="9218" name="Object 3"/>
          <p:cNvGraphicFramePr>
            <a:graphicFrameLocks noGrp="1" noChangeAspect="1"/>
          </p:cNvGraphicFramePr>
          <p:nvPr>
            <p:ph sz="quarter" idx="2"/>
            <p:extLst>
              <p:ext uri="{D42A27DB-BD31-4B8C-83A1-F6EECF244321}">
                <p14:modId xmlns:p14="http://schemas.microsoft.com/office/powerpoint/2010/main" val="730400946"/>
              </p:ext>
            </p:extLst>
          </p:nvPr>
        </p:nvGraphicFramePr>
        <p:xfrm>
          <a:off x="1717675" y="4005263"/>
          <a:ext cx="1516063" cy="854075"/>
        </p:xfrm>
        <a:graphic>
          <a:graphicData uri="http://schemas.openxmlformats.org/presentationml/2006/ole">
            <mc:AlternateContent xmlns:mc="http://schemas.openxmlformats.org/markup-compatibility/2006">
              <mc:Choice xmlns:v="urn:schemas-microsoft-com:vml" Requires="v">
                <p:oleObj spid="_x0000_s9282" name="Equation" r:id="rId4" imgW="698400" imgH="393480" progId="Equation.3">
                  <p:embed/>
                </p:oleObj>
              </mc:Choice>
              <mc:Fallback>
                <p:oleObj name="Equation" r:id="rId4" imgW="698400" imgH="393480" progId="Equation.3">
                  <p:embed/>
                  <p:pic>
                    <p:nvPicPr>
                      <p:cNvPr id="0" name="Object 3"/>
                      <p:cNvPicPr>
                        <a:picLocks noChangeAspect="1" noChangeArrowheads="1"/>
                      </p:cNvPicPr>
                      <p:nvPr/>
                    </p:nvPicPr>
                    <p:blipFill>
                      <a:blip r:embed="rId5"/>
                      <a:srcRect/>
                      <a:stretch>
                        <a:fillRect/>
                      </a:stretch>
                    </p:blipFill>
                    <p:spPr bwMode="auto">
                      <a:xfrm>
                        <a:off x="1717675" y="4005263"/>
                        <a:ext cx="1516063"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4"/>
          <p:cNvGraphicFramePr>
            <a:graphicFrameLocks noGrp="1" noChangeAspect="1"/>
          </p:cNvGraphicFramePr>
          <p:nvPr>
            <p:ph sz="quarter" idx="3"/>
            <p:extLst>
              <p:ext uri="{D42A27DB-BD31-4B8C-83A1-F6EECF244321}">
                <p14:modId xmlns:p14="http://schemas.microsoft.com/office/powerpoint/2010/main" val="3830912186"/>
              </p:ext>
            </p:extLst>
          </p:nvPr>
        </p:nvGraphicFramePr>
        <p:xfrm>
          <a:off x="1820863" y="5080000"/>
          <a:ext cx="1443037" cy="828675"/>
        </p:xfrm>
        <a:graphic>
          <a:graphicData uri="http://schemas.openxmlformats.org/presentationml/2006/ole">
            <mc:AlternateContent xmlns:mc="http://schemas.openxmlformats.org/markup-compatibility/2006">
              <mc:Choice xmlns:v="urn:schemas-microsoft-com:vml" Requires="v">
                <p:oleObj spid="_x0000_s9283" name="Equation" r:id="rId6" imgW="685800" imgH="393480" progId="Equation.3">
                  <p:embed/>
                </p:oleObj>
              </mc:Choice>
              <mc:Fallback>
                <p:oleObj name="Equation" r:id="rId6" imgW="685800" imgH="393480" progId="Equation.3">
                  <p:embed/>
                  <p:pic>
                    <p:nvPicPr>
                      <p:cNvPr id="0" name="Object 4"/>
                      <p:cNvPicPr>
                        <a:picLocks noChangeAspect="1" noChangeArrowheads="1"/>
                      </p:cNvPicPr>
                      <p:nvPr/>
                    </p:nvPicPr>
                    <p:blipFill>
                      <a:blip r:embed="rId7"/>
                      <a:srcRect/>
                      <a:stretch>
                        <a:fillRect/>
                      </a:stretch>
                    </p:blipFill>
                    <p:spPr bwMode="auto">
                      <a:xfrm>
                        <a:off x="1820863" y="5080000"/>
                        <a:ext cx="1443037"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Text Box 5"/>
          <p:cNvSpPr txBox="1">
            <a:spLocks noChangeArrowheads="1"/>
          </p:cNvSpPr>
          <p:nvPr/>
        </p:nvSpPr>
        <p:spPr bwMode="auto">
          <a:xfrm>
            <a:off x="1524000" y="1752600"/>
            <a:ext cx="3429000" cy="1785938"/>
          </a:xfrm>
          <a:prstGeom prst="rect">
            <a:avLst/>
          </a:prstGeom>
          <a:noFill/>
          <a:ln w="9525">
            <a:noFill/>
            <a:miter lim="800000"/>
            <a:headEnd/>
            <a:tailEnd/>
          </a:ln>
        </p:spPr>
        <p:txBody>
          <a:bodyPr>
            <a:spAutoFit/>
          </a:bodyPr>
          <a:lstStyle/>
          <a:p>
            <a:pPr>
              <a:spcBef>
                <a:spcPct val="50000"/>
              </a:spcBef>
            </a:pPr>
            <a:r>
              <a:rPr lang="en-US" dirty="0"/>
              <a:t>The Right Triangle:</a:t>
            </a:r>
          </a:p>
          <a:p>
            <a:pPr>
              <a:spcBef>
                <a:spcPct val="50000"/>
              </a:spcBef>
            </a:pPr>
            <a:r>
              <a:rPr lang="en-US" dirty="0"/>
              <a:t>The Pythagorean theory</a:t>
            </a:r>
          </a:p>
          <a:p>
            <a:pPr>
              <a:spcBef>
                <a:spcPct val="50000"/>
              </a:spcBef>
            </a:pPr>
            <a:r>
              <a:rPr lang="en-US" dirty="0"/>
              <a:t>	c</a:t>
            </a:r>
            <a:r>
              <a:rPr lang="en-US" baseline="30000" dirty="0"/>
              <a:t>2</a:t>
            </a:r>
            <a:r>
              <a:rPr lang="en-US" dirty="0"/>
              <a:t> = a</a:t>
            </a:r>
            <a:r>
              <a:rPr lang="en-US" baseline="30000" dirty="0"/>
              <a:t>2</a:t>
            </a:r>
            <a:r>
              <a:rPr lang="en-US" dirty="0"/>
              <a:t> + b</a:t>
            </a:r>
            <a:r>
              <a:rPr lang="en-US" baseline="30000" dirty="0"/>
              <a:t>2</a:t>
            </a:r>
          </a:p>
          <a:p>
            <a:pPr>
              <a:spcBef>
                <a:spcPct val="50000"/>
              </a:spcBef>
            </a:pPr>
            <a:endParaRPr lang="en-US" baseline="30000" dirty="0"/>
          </a:p>
          <a:p>
            <a:pPr>
              <a:spcBef>
                <a:spcPct val="50000"/>
              </a:spcBef>
            </a:pPr>
            <a:endParaRPr lang="en-US" sz="1400" dirty="0"/>
          </a:p>
        </p:txBody>
      </p:sp>
      <p:sp>
        <p:nvSpPr>
          <p:cNvPr id="9224" name="Rectangle 6"/>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a:p>
        </p:txBody>
      </p:sp>
      <p:graphicFrame>
        <p:nvGraphicFramePr>
          <p:cNvPr id="9220" name="Object 7"/>
          <p:cNvGraphicFramePr>
            <a:graphicFrameLocks noChangeAspect="1"/>
          </p:cNvGraphicFramePr>
          <p:nvPr>
            <p:extLst>
              <p:ext uri="{D42A27DB-BD31-4B8C-83A1-F6EECF244321}">
                <p14:modId xmlns:p14="http://schemas.microsoft.com/office/powerpoint/2010/main" val="2781771706"/>
              </p:ext>
            </p:extLst>
          </p:nvPr>
        </p:nvGraphicFramePr>
        <p:xfrm>
          <a:off x="1719263" y="3044825"/>
          <a:ext cx="1511300" cy="841375"/>
        </p:xfrm>
        <a:graphic>
          <a:graphicData uri="http://schemas.openxmlformats.org/presentationml/2006/ole">
            <mc:AlternateContent xmlns:mc="http://schemas.openxmlformats.org/markup-compatibility/2006">
              <mc:Choice xmlns:v="urn:schemas-microsoft-com:vml" Requires="v">
                <p:oleObj spid="_x0000_s9284" name="Equation" r:id="rId8" imgW="660240" imgH="393480" progId="Equation.3">
                  <p:embed/>
                </p:oleObj>
              </mc:Choice>
              <mc:Fallback>
                <p:oleObj name="Equation" r:id="rId8" imgW="660240" imgH="393480" progId="Equation.3">
                  <p:embed/>
                  <p:pic>
                    <p:nvPicPr>
                      <p:cNvPr id="0" name="Object 7"/>
                      <p:cNvPicPr>
                        <a:picLocks noChangeAspect="1" noChangeArrowheads="1"/>
                      </p:cNvPicPr>
                      <p:nvPr/>
                    </p:nvPicPr>
                    <p:blipFill>
                      <a:blip r:embed="rId9"/>
                      <a:srcRect/>
                      <a:stretch>
                        <a:fillRect/>
                      </a:stretch>
                    </p:blipFill>
                    <p:spPr bwMode="auto">
                      <a:xfrm>
                        <a:off x="1719263" y="3044825"/>
                        <a:ext cx="15113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8"/>
          <p:cNvGraphicFramePr>
            <a:graphicFrameLocks noGrp="1" noChangeAspect="1"/>
          </p:cNvGraphicFramePr>
          <p:nvPr>
            <p:ph sz="quarter" idx="4"/>
          </p:nvPr>
        </p:nvGraphicFramePr>
        <p:xfrm>
          <a:off x="4572000" y="2286000"/>
          <a:ext cx="2532063" cy="3657600"/>
        </p:xfrm>
        <a:graphic>
          <a:graphicData uri="http://schemas.openxmlformats.org/presentationml/2006/ole">
            <mc:AlternateContent xmlns:mc="http://schemas.openxmlformats.org/markup-compatibility/2006">
              <mc:Choice xmlns:v="urn:schemas-microsoft-com:vml" Requires="v">
                <p:oleObj spid="_x0000_s9285" name="CorelDRAW" r:id="rId10" imgW="1233360" imgH="2035080" progId="">
                  <p:embed/>
                </p:oleObj>
              </mc:Choice>
              <mc:Fallback>
                <p:oleObj name="CorelDRAW" r:id="rId10" imgW="1233360" imgH="2035080" progId="">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2286000"/>
                        <a:ext cx="253206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30</a:t>
            </a:fld>
            <a:endParaRPr lang="en-US" dirty="0">
              <a:solidFill>
                <a:srgbClr val="000000"/>
              </a:solidFill>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AC Theory – </a:t>
            </a:r>
            <a:r>
              <a:rPr lang="en-US" sz="4000"/>
              <a:t>Power Triangle</a:t>
            </a:r>
            <a:br>
              <a:rPr lang="en-US" sz="4000"/>
            </a:br>
            <a:r>
              <a:rPr lang="en-US" sz="2000"/>
              <a:t>(Sinusoidal Waveforms)</a:t>
            </a:r>
          </a:p>
        </p:txBody>
      </p:sp>
      <p:pic>
        <p:nvPicPr>
          <p:cNvPr id="41987" name="Picture 3" descr="POWER TRIANGLE"/>
          <p:cNvPicPr>
            <a:picLocks noChangeAspect="1" noChangeArrowheads="1"/>
          </p:cNvPicPr>
          <p:nvPr/>
        </p:nvPicPr>
        <p:blipFill>
          <a:blip r:embed="rId3" cstate="print"/>
          <a:srcRect/>
          <a:stretch>
            <a:fillRect/>
          </a:stretch>
        </p:blipFill>
        <p:spPr bwMode="auto">
          <a:xfrm>
            <a:off x="2133600" y="1447800"/>
            <a:ext cx="4089509" cy="2484438"/>
          </a:xfrm>
          <a:prstGeom prst="rect">
            <a:avLst/>
          </a:prstGeom>
          <a:noFill/>
          <a:ln w="9525">
            <a:noFill/>
            <a:miter lim="800000"/>
            <a:headEnd/>
            <a:tailEnd/>
          </a:ln>
        </p:spPr>
      </p:pic>
      <p:sp>
        <p:nvSpPr>
          <p:cNvPr id="41988" name="Text Box 4"/>
          <p:cNvSpPr txBox="1">
            <a:spLocks noChangeArrowheads="1"/>
          </p:cNvSpPr>
          <p:nvPr/>
        </p:nvSpPr>
        <p:spPr bwMode="auto">
          <a:xfrm>
            <a:off x="1409700" y="4217346"/>
            <a:ext cx="6477000" cy="1874838"/>
          </a:xfrm>
          <a:prstGeom prst="rect">
            <a:avLst/>
          </a:prstGeom>
          <a:noFill/>
          <a:ln w="9525">
            <a:noFill/>
            <a:miter lim="800000"/>
            <a:headEnd/>
            <a:tailEnd/>
          </a:ln>
        </p:spPr>
        <p:txBody>
          <a:bodyPr>
            <a:spAutoFit/>
          </a:bodyPr>
          <a:lstStyle/>
          <a:p>
            <a:pPr>
              <a:spcBef>
                <a:spcPct val="10000"/>
              </a:spcBef>
              <a:tabLst>
                <a:tab pos="457200" algn="l"/>
                <a:tab pos="2514600" algn="l"/>
              </a:tabLst>
            </a:pPr>
            <a:r>
              <a:rPr lang="en-US" dirty="0"/>
              <a:t>If V = sin(</a:t>
            </a:r>
            <a:r>
              <a:rPr lang="el-GR" dirty="0"/>
              <a:t>ω</a:t>
            </a:r>
            <a:r>
              <a:rPr lang="en-US" dirty="0"/>
              <a:t>t) </a:t>
            </a:r>
            <a:r>
              <a:rPr lang="en-US" dirty="0">
                <a:cs typeface="Times New Roman" pitchFamily="18" charset="0"/>
              </a:rPr>
              <a:t>and I = </a:t>
            </a:r>
            <a:r>
              <a:rPr lang="en-US" dirty="0"/>
              <a:t>sin(</a:t>
            </a:r>
            <a:r>
              <a:rPr lang="el-GR" dirty="0"/>
              <a:t>ω</a:t>
            </a:r>
            <a:r>
              <a:rPr lang="en-US" dirty="0"/>
              <a:t>t - </a:t>
            </a:r>
            <a:r>
              <a:rPr lang="el-GR" dirty="0">
                <a:latin typeface="Times"/>
              </a:rPr>
              <a:t>θ</a:t>
            </a:r>
            <a:r>
              <a:rPr lang="en-US" dirty="0"/>
              <a:t>)  (the load is linear)</a:t>
            </a:r>
          </a:p>
          <a:p>
            <a:pPr>
              <a:spcBef>
                <a:spcPct val="10000"/>
              </a:spcBef>
              <a:tabLst>
                <a:tab pos="457200" algn="l"/>
                <a:tab pos="2514600" algn="l"/>
              </a:tabLst>
            </a:pPr>
            <a:r>
              <a:rPr lang="en-US" dirty="0"/>
              <a:t>then</a:t>
            </a:r>
          </a:p>
          <a:p>
            <a:pPr>
              <a:spcBef>
                <a:spcPct val="10000"/>
              </a:spcBef>
              <a:tabLst>
                <a:tab pos="457200" algn="l"/>
                <a:tab pos="2514600" algn="l"/>
              </a:tabLst>
            </a:pPr>
            <a:r>
              <a:rPr lang="en-US" dirty="0">
                <a:latin typeface="Times New Roman" pitchFamily="18" charset="0"/>
                <a:cs typeface="Times New Roman" pitchFamily="18" charset="0"/>
              </a:rPr>
              <a:t>	</a:t>
            </a:r>
            <a:r>
              <a:rPr lang="en-US" dirty="0"/>
              <a:t>Active Power = 	</a:t>
            </a:r>
            <a:r>
              <a:rPr lang="en-US" dirty="0" err="1"/>
              <a:t>VI</a:t>
            </a:r>
            <a:r>
              <a:rPr lang="en-US" i="1" dirty="0" err="1"/>
              <a:t>cos</a:t>
            </a:r>
            <a:r>
              <a:rPr lang="en-US" dirty="0"/>
              <a:t>(</a:t>
            </a:r>
            <a:r>
              <a:rPr lang="el-GR" dirty="0">
                <a:latin typeface="Times"/>
                <a:cs typeface="Times New Roman" pitchFamily="18" charset="0"/>
              </a:rPr>
              <a:t>θ</a:t>
            </a:r>
            <a:r>
              <a:rPr lang="en-US" dirty="0">
                <a:latin typeface="Times"/>
                <a:cs typeface="Times New Roman" pitchFamily="18" charset="0"/>
              </a:rPr>
              <a:t>)	Watts</a:t>
            </a:r>
          </a:p>
          <a:p>
            <a:pPr>
              <a:spcBef>
                <a:spcPct val="10000"/>
              </a:spcBef>
              <a:tabLst>
                <a:tab pos="457200" algn="l"/>
                <a:tab pos="2514600" algn="l"/>
              </a:tabLst>
            </a:pPr>
            <a:r>
              <a:rPr lang="en-US" dirty="0">
                <a:latin typeface="Times"/>
                <a:cs typeface="Times New Roman" pitchFamily="18" charset="0"/>
              </a:rPr>
              <a:t>	Reactive Power = 	</a:t>
            </a:r>
            <a:r>
              <a:rPr lang="en-US" dirty="0" err="1"/>
              <a:t>VI</a:t>
            </a:r>
            <a:r>
              <a:rPr lang="en-US" i="1" dirty="0" err="1"/>
              <a:t>sin</a:t>
            </a:r>
            <a:r>
              <a:rPr lang="en-US" dirty="0"/>
              <a:t>(</a:t>
            </a:r>
            <a:r>
              <a:rPr lang="el-GR" dirty="0"/>
              <a:t>θ</a:t>
            </a:r>
            <a:r>
              <a:rPr lang="en-US" dirty="0"/>
              <a:t>)	VARs</a:t>
            </a:r>
          </a:p>
          <a:p>
            <a:pPr>
              <a:spcBef>
                <a:spcPct val="10000"/>
              </a:spcBef>
              <a:tabLst>
                <a:tab pos="457200" algn="l"/>
                <a:tab pos="2514600" algn="l"/>
              </a:tabLst>
            </a:pPr>
            <a:r>
              <a:rPr lang="en-US" dirty="0"/>
              <a:t>	Apparent Power = 	VI		VA</a:t>
            </a:r>
          </a:p>
          <a:p>
            <a:pPr>
              <a:spcBef>
                <a:spcPct val="10000"/>
              </a:spcBef>
              <a:tabLst>
                <a:tab pos="457200" algn="l"/>
                <a:tab pos="2514600" algn="l"/>
              </a:tabLst>
            </a:pPr>
            <a:r>
              <a:rPr lang="en-US" dirty="0"/>
              <a:t>	Power Factor =	Active/Apparent = </a:t>
            </a:r>
            <a:r>
              <a:rPr lang="en-US" i="1" dirty="0"/>
              <a:t>cos</a:t>
            </a:r>
            <a:r>
              <a:rPr lang="en-US" dirty="0"/>
              <a:t>(</a:t>
            </a:r>
            <a:r>
              <a:rPr lang="el-GR" dirty="0"/>
              <a:t>θ</a:t>
            </a:r>
            <a:r>
              <a:rPr lang="en-US" dirty="0"/>
              <a:t>)</a:t>
            </a:r>
            <a:endParaRPr lang="el-GR" dirty="0"/>
          </a:p>
        </p:txBody>
      </p:sp>
      <p:sp>
        <p:nvSpPr>
          <p:cNvPr id="41989" name="Text Box 5"/>
          <p:cNvSpPr txBox="1">
            <a:spLocks noChangeArrowheads="1"/>
          </p:cNvSpPr>
          <p:nvPr/>
        </p:nvSpPr>
        <p:spPr bwMode="auto">
          <a:xfrm>
            <a:off x="3873554" y="3882231"/>
            <a:ext cx="609600" cy="274638"/>
          </a:xfrm>
          <a:prstGeom prst="rect">
            <a:avLst/>
          </a:prstGeom>
          <a:noFill/>
          <a:ln w="9525">
            <a:noFill/>
            <a:miter lim="800000"/>
            <a:headEnd/>
            <a:tailEnd/>
          </a:ln>
        </p:spPr>
        <p:txBody>
          <a:bodyPr>
            <a:spAutoFit/>
          </a:bodyPr>
          <a:lstStyle/>
          <a:p>
            <a:pPr>
              <a:spcBef>
                <a:spcPct val="50000"/>
              </a:spcBef>
            </a:pPr>
            <a:r>
              <a:rPr lang="en-US" sz="1200" b="1" dirty="0"/>
              <a:t>Watts</a:t>
            </a:r>
          </a:p>
        </p:txBody>
      </p:sp>
      <p:sp>
        <p:nvSpPr>
          <p:cNvPr id="41990" name="Text Box 6"/>
          <p:cNvSpPr txBox="1">
            <a:spLocks noChangeArrowheads="1"/>
          </p:cNvSpPr>
          <p:nvPr/>
        </p:nvSpPr>
        <p:spPr bwMode="auto">
          <a:xfrm rot="-5400000">
            <a:off x="6055628" y="2552700"/>
            <a:ext cx="609600" cy="274638"/>
          </a:xfrm>
          <a:prstGeom prst="rect">
            <a:avLst/>
          </a:prstGeom>
          <a:noFill/>
          <a:ln w="9525">
            <a:noFill/>
            <a:miter lim="800000"/>
            <a:headEnd/>
            <a:tailEnd/>
          </a:ln>
        </p:spPr>
        <p:txBody>
          <a:bodyPr>
            <a:spAutoFit/>
          </a:bodyPr>
          <a:lstStyle/>
          <a:p>
            <a:pPr>
              <a:spcBef>
                <a:spcPct val="50000"/>
              </a:spcBef>
            </a:pPr>
            <a:r>
              <a:rPr lang="en-US" sz="1200" b="1" dirty="0"/>
              <a:t>VARs</a:t>
            </a:r>
          </a:p>
        </p:txBody>
      </p:sp>
      <p:sp>
        <p:nvSpPr>
          <p:cNvPr id="41991" name="Text Box 7"/>
          <p:cNvSpPr txBox="1">
            <a:spLocks noChangeArrowheads="1"/>
          </p:cNvSpPr>
          <p:nvPr/>
        </p:nvSpPr>
        <p:spPr bwMode="auto">
          <a:xfrm rot="-1927325">
            <a:off x="3619773" y="2116217"/>
            <a:ext cx="544513" cy="274638"/>
          </a:xfrm>
          <a:prstGeom prst="rect">
            <a:avLst/>
          </a:prstGeom>
          <a:noFill/>
          <a:ln w="9525">
            <a:noFill/>
            <a:miter lim="800000"/>
            <a:headEnd/>
            <a:tailEnd/>
          </a:ln>
        </p:spPr>
        <p:txBody>
          <a:bodyPr>
            <a:spAutoFit/>
          </a:bodyPr>
          <a:lstStyle/>
          <a:p>
            <a:pPr>
              <a:spcBef>
                <a:spcPct val="50000"/>
              </a:spcBef>
            </a:pPr>
            <a:r>
              <a:rPr lang="en-US" sz="1200" b="1" dirty="0"/>
              <a:t>VA</a:t>
            </a:r>
          </a:p>
        </p:txBody>
      </p:sp>
      <p:sp>
        <p:nvSpPr>
          <p:cNvPr id="8"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31</a:t>
            </a:fld>
            <a:endParaRPr lang="en-US" dirty="0">
              <a:solidFill>
                <a:srgbClr val="000000"/>
              </a:solidFill>
              <a:latin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2"/>
          <p:cNvSpPr>
            <a:spLocks noGrp="1" noChangeArrowheads="1"/>
          </p:cNvSpPr>
          <p:nvPr>
            <p:ph type="title"/>
          </p:nvPr>
        </p:nvSpPr>
        <p:spPr>
          <a:xfrm>
            <a:off x="457200" y="274637"/>
            <a:ext cx="8229600" cy="973105"/>
          </a:xfrm>
        </p:spPr>
        <p:txBody>
          <a:bodyPr/>
          <a:lstStyle/>
          <a:p>
            <a:pPr eaLnBrk="1" hangingPunct="1"/>
            <a:r>
              <a:rPr lang="en-US" sz="3600" b="1" dirty="0"/>
              <a:t>AC Theory</a:t>
            </a:r>
            <a:br>
              <a:rPr lang="en-US" sz="3600" b="1" dirty="0"/>
            </a:br>
            <a:r>
              <a:rPr lang="en-US" sz="3200" dirty="0"/>
              <a:t>Instantaneous Power</a:t>
            </a:r>
          </a:p>
        </p:txBody>
      </p:sp>
      <p:sp>
        <p:nvSpPr>
          <p:cNvPr id="10248" name="Rectangle 3"/>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sp>
        <p:nvSpPr>
          <p:cNvPr id="1024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50" name="Rectangle 5"/>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sp>
        <p:nvSpPr>
          <p:cNvPr id="10251" name="Rectangle 6"/>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42" name="Object 7"/>
          <p:cNvGraphicFramePr>
            <a:graphicFrameLocks noChangeAspect="1"/>
          </p:cNvGraphicFramePr>
          <p:nvPr>
            <p:extLst>
              <p:ext uri="{D42A27DB-BD31-4B8C-83A1-F6EECF244321}">
                <p14:modId xmlns:p14="http://schemas.microsoft.com/office/powerpoint/2010/main" val="1870055989"/>
              </p:ext>
            </p:extLst>
          </p:nvPr>
        </p:nvGraphicFramePr>
        <p:xfrm>
          <a:off x="1003300" y="5551488"/>
          <a:ext cx="1966913" cy="387350"/>
        </p:xfrm>
        <a:graphic>
          <a:graphicData uri="http://schemas.openxmlformats.org/presentationml/2006/ole">
            <mc:AlternateContent xmlns:mc="http://schemas.openxmlformats.org/markup-compatibility/2006">
              <mc:Choice xmlns:v="urn:schemas-microsoft-com:vml" Requires="v">
                <p:oleObj spid="_x0000_s10322" name="Equation" r:id="rId4" imgW="1257120" imgH="241200" progId="Equation.3">
                  <p:embed/>
                </p:oleObj>
              </mc:Choice>
              <mc:Fallback>
                <p:oleObj name="Equation" r:id="rId4" imgW="1257120" imgH="241200" progId="Equation.3">
                  <p:embed/>
                  <p:pic>
                    <p:nvPicPr>
                      <p:cNvPr id="0" name="Object 7"/>
                      <p:cNvPicPr>
                        <a:picLocks noChangeAspect="1" noChangeArrowheads="1"/>
                      </p:cNvPicPr>
                      <p:nvPr/>
                    </p:nvPicPr>
                    <p:blipFill>
                      <a:blip r:embed="rId5"/>
                      <a:srcRect/>
                      <a:stretch>
                        <a:fillRect/>
                      </a:stretch>
                    </p:blipFill>
                    <p:spPr bwMode="auto">
                      <a:xfrm>
                        <a:off x="1003300" y="5551488"/>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8"/>
          <p:cNvGraphicFramePr>
            <a:graphicFrameLocks noChangeAspect="1"/>
          </p:cNvGraphicFramePr>
          <p:nvPr>
            <p:extLst>
              <p:ext uri="{D42A27DB-BD31-4B8C-83A1-F6EECF244321}">
                <p14:modId xmlns:p14="http://schemas.microsoft.com/office/powerpoint/2010/main" val="3704363259"/>
              </p:ext>
            </p:extLst>
          </p:nvPr>
        </p:nvGraphicFramePr>
        <p:xfrm>
          <a:off x="3459163" y="5551488"/>
          <a:ext cx="1892300" cy="381000"/>
        </p:xfrm>
        <a:graphic>
          <a:graphicData uri="http://schemas.openxmlformats.org/presentationml/2006/ole">
            <mc:AlternateContent xmlns:mc="http://schemas.openxmlformats.org/markup-compatibility/2006">
              <mc:Choice xmlns:v="urn:schemas-microsoft-com:vml" Requires="v">
                <p:oleObj spid="_x0000_s10323" name="Equation" r:id="rId6" imgW="1155600" imgH="241200" progId="Equation.3">
                  <p:embed/>
                </p:oleObj>
              </mc:Choice>
              <mc:Fallback>
                <p:oleObj name="Equation" r:id="rId6" imgW="1155600" imgH="241200" progId="Equation.3">
                  <p:embed/>
                  <p:pic>
                    <p:nvPicPr>
                      <p:cNvPr id="0" name="Object 8"/>
                      <p:cNvPicPr>
                        <a:picLocks noChangeAspect="1" noChangeArrowheads="1"/>
                      </p:cNvPicPr>
                      <p:nvPr/>
                    </p:nvPicPr>
                    <p:blipFill>
                      <a:blip r:embed="rId7"/>
                      <a:srcRect/>
                      <a:stretch>
                        <a:fillRect/>
                      </a:stretch>
                    </p:blipFill>
                    <p:spPr bwMode="auto">
                      <a:xfrm>
                        <a:off x="3459163" y="5551488"/>
                        <a:ext cx="18923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9"/>
          <p:cNvGraphicFramePr>
            <a:graphicFrameLocks noChangeAspect="1"/>
          </p:cNvGraphicFramePr>
          <p:nvPr>
            <p:extLst>
              <p:ext uri="{D42A27DB-BD31-4B8C-83A1-F6EECF244321}">
                <p14:modId xmlns:p14="http://schemas.microsoft.com/office/powerpoint/2010/main" val="3177100291"/>
              </p:ext>
            </p:extLst>
          </p:nvPr>
        </p:nvGraphicFramePr>
        <p:xfrm>
          <a:off x="5829300" y="5551488"/>
          <a:ext cx="2374900" cy="381000"/>
        </p:xfrm>
        <a:graphic>
          <a:graphicData uri="http://schemas.openxmlformats.org/presentationml/2006/ole">
            <mc:AlternateContent xmlns:mc="http://schemas.openxmlformats.org/markup-compatibility/2006">
              <mc:Choice xmlns:v="urn:schemas-microsoft-com:vml" Requires="v">
                <p:oleObj spid="_x0000_s10324" name="Equation" r:id="rId8" imgW="1307880" imgH="228600" progId="Equation.3">
                  <p:embed/>
                </p:oleObj>
              </mc:Choice>
              <mc:Fallback>
                <p:oleObj name="Equation" r:id="rId8" imgW="1307880" imgH="228600" progId="Equation.3">
                  <p:embed/>
                  <p:pic>
                    <p:nvPicPr>
                      <p:cNvPr id="0" name="Object 9"/>
                      <p:cNvPicPr>
                        <a:picLocks noChangeAspect="1" noChangeArrowheads="1"/>
                      </p:cNvPicPr>
                      <p:nvPr/>
                    </p:nvPicPr>
                    <p:blipFill>
                      <a:blip r:embed="rId9"/>
                      <a:srcRect/>
                      <a:stretch>
                        <a:fillRect/>
                      </a:stretch>
                    </p:blipFill>
                    <p:spPr bwMode="auto">
                      <a:xfrm>
                        <a:off x="5829300" y="5551488"/>
                        <a:ext cx="2374900"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10"/>
          <p:cNvGraphicFramePr>
            <a:graphicFrameLocks noGrp="1" noChangeAspect="1"/>
          </p:cNvGraphicFramePr>
          <p:nvPr>
            <p:ph idx="1"/>
            <p:extLst>
              <p:ext uri="{D42A27DB-BD31-4B8C-83A1-F6EECF244321}">
                <p14:modId xmlns:p14="http://schemas.microsoft.com/office/powerpoint/2010/main" val="1239439559"/>
              </p:ext>
            </p:extLst>
          </p:nvPr>
        </p:nvGraphicFramePr>
        <p:xfrm>
          <a:off x="539750" y="1870075"/>
          <a:ext cx="8077200" cy="3505200"/>
        </p:xfrm>
        <a:graphic>
          <a:graphicData uri="http://schemas.openxmlformats.org/presentationml/2006/ole">
            <mc:AlternateContent xmlns:mc="http://schemas.openxmlformats.org/markup-compatibility/2006">
              <mc:Choice xmlns:v="urn:schemas-microsoft-com:vml" Requires="v">
                <p:oleObj spid="_x0000_s10325" name="Chart" r:id="rId10" imgW="8934651" imgH="6276914" progId="Excel.Sheet.8">
                  <p:embed/>
                </p:oleObj>
              </mc:Choice>
              <mc:Fallback>
                <p:oleObj name="Chart" r:id="rId10" imgW="8934651" imgH="6276914" progId="Excel.Sheet.8">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750" y="1870075"/>
                        <a:ext cx="8077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2" name="Text Box 11"/>
          <p:cNvSpPr txBox="1">
            <a:spLocks noChangeArrowheads="1"/>
          </p:cNvSpPr>
          <p:nvPr/>
        </p:nvSpPr>
        <p:spPr bwMode="auto">
          <a:xfrm>
            <a:off x="685800" y="1347755"/>
            <a:ext cx="3429000" cy="457200"/>
          </a:xfrm>
          <a:prstGeom prst="rect">
            <a:avLst/>
          </a:prstGeom>
          <a:noFill/>
          <a:ln w="9525">
            <a:noFill/>
            <a:miter lim="800000"/>
            <a:headEnd/>
            <a:tailEnd/>
          </a:ln>
        </p:spPr>
        <p:txBody>
          <a:bodyPr>
            <a:spAutoFit/>
          </a:bodyPr>
          <a:lstStyle/>
          <a:p>
            <a:pPr>
              <a:spcBef>
                <a:spcPct val="50000"/>
              </a:spcBef>
            </a:pPr>
            <a:r>
              <a:rPr lang="en-US" sz="2400" b="1" dirty="0"/>
              <a:t>For a resistive load:</a:t>
            </a:r>
          </a:p>
        </p:txBody>
      </p:sp>
      <p:sp>
        <p:nvSpPr>
          <p:cNvPr id="10253" name="Rectangle 12"/>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46" name="Object 13"/>
          <p:cNvGraphicFramePr>
            <a:graphicFrameLocks noChangeAspect="1"/>
          </p:cNvGraphicFramePr>
          <p:nvPr>
            <p:extLst>
              <p:ext uri="{D42A27DB-BD31-4B8C-83A1-F6EECF244321}">
                <p14:modId xmlns:p14="http://schemas.microsoft.com/office/powerpoint/2010/main" val="3536142340"/>
              </p:ext>
            </p:extLst>
          </p:nvPr>
        </p:nvGraphicFramePr>
        <p:xfrm>
          <a:off x="3967163" y="1423988"/>
          <a:ext cx="3724275" cy="346075"/>
        </p:xfrm>
        <a:graphic>
          <a:graphicData uri="http://schemas.openxmlformats.org/presentationml/2006/ole">
            <mc:AlternateContent xmlns:mc="http://schemas.openxmlformats.org/markup-compatibility/2006">
              <mc:Choice xmlns:v="urn:schemas-microsoft-com:vml" Requires="v">
                <p:oleObj spid="_x0000_s10326" name="Equation" r:id="rId12" imgW="2425680" imgH="228600" progId="Equation.3">
                  <p:embed/>
                </p:oleObj>
              </mc:Choice>
              <mc:Fallback>
                <p:oleObj name="Equation" r:id="rId12" imgW="2425680" imgH="228600" progId="Equation.3">
                  <p:embed/>
                  <p:pic>
                    <p:nvPicPr>
                      <p:cNvPr id="0" name="Object 13"/>
                      <p:cNvPicPr>
                        <a:picLocks noChangeAspect="1" noChangeArrowheads="1"/>
                      </p:cNvPicPr>
                      <p:nvPr/>
                    </p:nvPicPr>
                    <p:blipFill>
                      <a:blip r:embed="rId13"/>
                      <a:srcRect/>
                      <a:stretch>
                        <a:fillRect/>
                      </a:stretch>
                    </p:blipFill>
                    <p:spPr bwMode="auto">
                      <a:xfrm>
                        <a:off x="3967163" y="1423988"/>
                        <a:ext cx="3724275"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4" name="Text Box 14"/>
          <p:cNvSpPr txBox="1">
            <a:spLocks noChangeArrowheads="1"/>
          </p:cNvSpPr>
          <p:nvPr/>
        </p:nvSpPr>
        <p:spPr bwMode="auto">
          <a:xfrm>
            <a:off x="3485636" y="5973763"/>
            <a:ext cx="1879600" cy="366712"/>
          </a:xfrm>
          <a:prstGeom prst="rect">
            <a:avLst/>
          </a:prstGeom>
          <a:noFill/>
          <a:ln w="9525">
            <a:noFill/>
            <a:miter lim="800000"/>
            <a:headEnd/>
            <a:tailEnd/>
          </a:ln>
        </p:spPr>
        <p:txBody>
          <a:bodyPr wrap="none">
            <a:spAutoFit/>
          </a:bodyPr>
          <a:lstStyle/>
          <a:p>
            <a:r>
              <a:rPr lang="en-US" dirty="0">
                <a:solidFill>
                  <a:srgbClr val="006600"/>
                </a:solidFill>
              </a:rPr>
              <a:t>P = 11520 Watts</a:t>
            </a:r>
          </a:p>
        </p:txBody>
      </p:sp>
      <p:sp>
        <p:nvSpPr>
          <p:cNvPr id="15"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32</a:t>
            </a:fld>
            <a:endParaRPr lang="en-US" dirty="0">
              <a:solidFill>
                <a:srgbClr val="000000"/>
              </a:solidFill>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p:txBody>
          <a:bodyPr/>
          <a:lstStyle/>
          <a:p>
            <a:pPr eaLnBrk="1" hangingPunct="1"/>
            <a:r>
              <a:rPr lang="en-US" sz="3600" b="1" dirty="0"/>
              <a:t>AC Theory</a:t>
            </a:r>
            <a:br>
              <a:rPr lang="en-US" sz="3600" b="1" dirty="0"/>
            </a:br>
            <a:r>
              <a:rPr lang="en-US" sz="3200" dirty="0"/>
              <a:t>Instantaneous Power</a:t>
            </a:r>
          </a:p>
        </p:txBody>
      </p:sp>
      <p:sp>
        <p:nvSpPr>
          <p:cNvPr id="11272" name="Rectangle 3"/>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sp>
        <p:nvSpPr>
          <p:cNvPr id="112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274" name="Rectangle 5"/>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sp>
        <p:nvSpPr>
          <p:cNvPr id="11275" name="Rectangle 6"/>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1266" name="Object 7"/>
          <p:cNvGraphicFramePr>
            <a:graphicFrameLocks noChangeAspect="1"/>
          </p:cNvGraphicFramePr>
          <p:nvPr>
            <p:extLst>
              <p:ext uri="{D42A27DB-BD31-4B8C-83A1-F6EECF244321}">
                <p14:modId xmlns:p14="http://schemas.microsoft.com/office/powerpoint/2010/main" val="2418223327"/>
              </p:ext>
            </p:extLst>
          </p:nvPr>
        </p:nvGraphicFramePr>
        <p:xfrm>
          <a:off x="920750" y="5588000"/>
          <a:ext cx="2109788" cy="387350"/>
        </p:xfrm>
        <a:graphic>
          <a:graphicData uri="http://schemas.openxmlformats.org/presentationml/2006/ole">
            <mc:AlternateContent xmlns:mc="http://schemas.openxmlformats.org/markup-compatibility/2006">
              <mc:Choice xmlns:v="urn:schemas-microsoft-com:vml" Requires="v">
                <p:oleObj spid="_x0000_s11346" name="Equation" r:id="rId4" imgW="1257120" imgH="241200" progId="Equation.3">
                  <p:embed/>
                </p:oleObj>
              </mc:Choice>
              <mc:Fallback>
                <p:oleObj name="Equation" r:id="rId4" imgW="1257120" imgH="241200" progId="Equation.3">
                  <p:embed/>
                  <p:pic>
                    <p:nvPicPr>
                      <p:cNvPr id="0" name="Object 7"/>
                      <p:cNvPicPr>
                        <a:picLocks noChangeAspect="1" noChangeArrowheads="1"/>
                      </p:cNvPicPr>
                      <p:nvPr/>
                    </p:nvPicPr>
                    <p:blipFill>
                      <a:blip r:embed="rId5"/>
                      <a:srcRect/>
                      <a:stretch>
                        <a:fillRect/>
                      </a:stretch>
                    </p:blipFill>
                    <p:spPr bwMode="auto">
                      <a:xfrm>
                        <a:off x="920750" y="5588000"/>
                        <a:ext cx="2109788"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8"/>
          <p:cNvGraphicFramePr>
            <a:graphicFrameLocks noChangeAspect="1"/>
          </p:cNvGraphicFramePr>
          <p:nvPr>
            <p:extLst>
              <p:ext uri="{D42A27DB-BD31-4B8C-83A1-F6EECF244321}">
                <p14:modId xmlns:p14="http://schemas.microsoft.com/office/powerpoint/2010/main" val="1478004771"/>
              </p:ext>
            </p:extLst>
          </p:nvPr>
        </p:nvGraphicFramePr>
        <p:xfrm>
          <a:off x="3282950" y="5588000"/>
          <a:ext cx="2368550" cy="381000"/>
        </p:xfrm>
        <a:graphic>
          <a:graphicData uri="http://schemas.openxmlformats.org/presentationml/2006/ole">
            <mc:AlternateContent xmlns:mc="http://schemas.openxmlformats.org/markup-compatibility/2006">
              <mc:Choice xmlns:v="urn:schemas-microsoft-com:vml" Requires="v">
                <p:oleObj spid="_x0000_s11347" name="Equation" r:id="rId6" imgW="1447560" imgH="241200" progId="Equation.3">
                  <p:embed/>
                </p:oleObj>
              </mc:Choice>
              <mc:Fallback>
                <p:oleObj name="Equation" r:id="rId6" imgW="1447560" imgH="241200" progId="Equation.3">
                  <p:embed/>
                  <p:pic>
                    <p:nvPicPr>
                      <p:cNvPr id="0" name="Object 8"/>
                      <p:cNvPicPr>
                        <a:picLocks noChangeAspect="1" noChangeArrowheads="1"/>
                      </p:cNvPicPr>
                      <p:nvPr/>
                    </p:nvPicPr>
                    <p:blipFill>
                      <a:blip r:embed="rId7"/>
                      <a:srcRect/>
                      <a:stretch>
                        <a:fillRect/>
                      </a:stretch>
                    </p:blipFill>
                    <p:spPr bwMode="auto">
                      <a:xfrm>
                        <a:off x="3282950" y="5588000"/>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9"/>
          <p:cNvGraphicFramePr>
            <a:graphicFrameLocks noChangeAspect="1"/>
          </p:cNvGraphicFramePr>
          <p:nvPr>
            <p:extLst>
              <p:ext uri="{D42A27DB-BD31-4B8C-83A1-F6EECF244321}">
                <p14:modId xmlns:p14="http://schemas.microsoft.com/office/powerpoint/2010/main" val="2665247951"/>
              </p:ext>
            </p:extLst>
          </p:nvPr>
        </p:nvGraphicFramePr>
        <p:xfrm>
          <a:off x="5884863" y="5588000"/>
          <a:ext cx="2566987" cy="381000"/>
        </p:xfrm>
        <a:graphic>
          <a:graphicData uri="http://schemas.openxmlformats.org/presentationml/2006/ole">
            <mc:AlternateContent xmlns:mc="http://schemas.openxmlformats.org/markup-compatibility/2006">
              <mc:Choice xmlns:v="urn:schemas-microsoft-com:vml" Requires="v">
                <p:oleObj spid="_x0000_s11348" name="Equation" r:id="rId8" imgW="1307880" imgH="203040" progId="Equation.3">
                  <p:embed/>
                </p:oleObj>
              </mc:Choice>
              <mc:Fallback>
                <p:oleObj name="Equation" r:id="rId8" imgW="1307880" imgH="203040" progId="Equation.3">
                  <p:embed/>
                  <p:pic>
                    <p:nvPicPr>
                      <p:cNvPr id="0" name="Object 9"/>
                      <p:cNvPicPr>
                        <a:picLocks noChangeAspect="1" noChangeArrowheads="1"/>
                      </p:cNvPicPr>
                      <p:nvPr/>
                    </p:nvPicPr>
                    <p:blipFill>
                      <a:blip r:embed="rId9"/>
                      <a:srcRect/>
                      <a:stretch>
                        <a:fillRect/>
                      </a:stretch>
                    </p:blipFill>
                    <p:spPr bwMode="auto">
                      <a:xfrm>
                        <a:off x="5884863" y="5588000"/>
                        <a:ext cx="2566987"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6" name="Text Box 10"/>
          <p:cNvSpPr txBox="1">
            <a:spLocks noChangeArrowheads="1"/>
          </p:cNvSpPr>
          <p:nvPr/>
        </p:nvSpPr>
        <p:spPr bwMode="auto">
          <a:xfrm>
            <a:off x="692150" y="1473200"/>
            <a:ext cx="3571875" cy="457200"/>
          </a:xfrm>
          <a:prstGeom prst="rect">
            <a:avLst/>
          </a:prstGeom>
          <a:noFill/>
          <a:ln w="9525">
            <a:noFill/>
            <a:miter lim="800000"/>
            <a:headEnd/>
            <a:tailEnd/>
          </a:ln>
        </p:spPr>
        <p:txBody>
          <a:bodyPr>
            <a:spAutoFit/>
          </a:bodyPr>
          <a:lstStyle/>
          <a:p>
            <a:pPr>
              <a:spcBef>
                <a:spcPct val="50000"/>
              </a:spcBef>
            </a:pPr>
            <a:r>
              <a:rPr lang="en-US" sz="2400" b="1"/>
              <a:t>For an inductive load:</a:t>
            </a:r>
          </a:p>
        </p:txBody>
      </p:sp>
      <p:sp>
        <p:nvSpPr>
          <p:cNvPr id="11277" name="Rectangle 11"/>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sp>
        <p:nvSpPr>
          <p:cNvPr id="11278" name="Text Box 12"/>
          <p:cNvSpPr txBox="1">
            <a:spLocks noChangeArrowheads="1"/>
          </p:cNvSpPr>
          <p:nvPr/>
        </p:nvSpPr>
        <p:spPr bwMode="auto">
          <a:xfrm>
            <a:off x="3694113" y="5992018"/>
            <a:ext cx="1371600" cy="366713"/>
          </a:xfrm>
          <a:prstGeom prst="rect">
            <a:avLst/>
          </a:prstGeom>
          <a:noFill/>
          <a:ln w="9525">
            <a:noFill/>
            <a:miter lim="800000"/>
            <a:headEnd/>
            <a:tailEnd/>
          </a:ln>
        </p:spPr>
        <p:txBody>
          <a:bodyPr wrap="none">
            <a:spAutoFit/>
          </a:bodyPr>
          <a:lstStyle/>
          <a:p>
            <a:r>
              <a:rPr lang="en-US" dirty="0">
                <a:solidFill>
                  <a:srgbClr val="006600"/>
                </a:solidFill>
              </a:rPr>
              <a:t>P = 0 Watts</a:t>
            </a:r>
          </a:p>
        </p:txBody>
      </p:sp>
      <p:graphicFrame>
        <p:nvGraphicFramePr>
          <p:cNvPr id="11269" name="Object 13"/>
          <p:cNvGraphicFramePr>
            <a:graphicFrameLocks noChangeAspect="1"/>
          </p:cNvGraphicFramePr>
          <p:nvPr>
            <p:extLst>
              <p:ext uri="{D42A27DB-BD31-4B8C-83A1-F6EECF244321}">
                <p14:modId xmlns:p14="http://schemas.microsoft.com/office/powerpoint/2010/main" val="2255443989"/>
              </p:ext>
            </p:extLst>
          </p:nvPr>
        </p:nvGraphicFramePr>
        <p:xfrm>
          <a:off x="4362450" y="1547813"/>
          <a:ext cx="4186238" cy="295275"/>
        </p:xfrm>
        <a:graphic>
          <a:graphicData uri="http://schemas.openxmlformats.org/presentationml/2006/ole">
            <mc:AlternateContent xmlns:mc="http://schemas.openxmlformats.org/markup-compatibility/2006">
              <mc:Choice xmlns:v="urn:schemas-microsoft-com:vml" Requires="v">
                <p:oleObj spid="_x0000_s11349" name="Equation" r:id="rId10" imgW="2882880" imgH="203040" progId="Equation.3">
                  <p:embed/>
                </p:oleObj>
              </mc:Choice>
              <mc:Fallback>
                <p:oleObj name="Equation" r:id="rId10" imgW="2882880" imgH="203040" progId="Equation.3">
                  <p:embed/>
                  <p:pic>
                    <p:nvPicPr>
                      <p:cNvPr id="0" name="Object 13"/>
                      <p:cNvPicPr>
                        <a:picLocks noChangeAspect="1" noChangeArrowheads="1"/>
                      </p:cNvPicPr>
                      <p:nvPr/>
                    </p:nvPicPr>
                    <p:blipFill>
                      <a:blip r:embed="rId11"/>
                      <a:srcRect/>
                      <a:stretch>
                        <a:fillRect/>
                      </a:stretch>
                    </p:blipFill>
                    <p:spPr bwMode="auto">
                      <a:xfrm>
                        <a:off x="4362450" y="1547813"/>
                        <a:ext cx="4186238"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14"/>
          <p:cNvGraphicFramePr>
            <a:graphicFrameLocks noGrp="1" noChangeAspect="1"/>
          </p:cNvGraphicFramePr>
          <p:nvPr>
            <p:ph idx="1"/>
          </p:nvPr>
        </p:nvGraphicFramePr>
        <p:xfrm>
          <a:off x="615950" y="1930400"/>
          <a:ext cx="7924800" cy="3505200"/>
        </p:xfrm>
        <a:graphic>
          <a:graphicData uri="http://schemas.openxmlformats.org/presentationml/2006/ole">
            <mc:AlternateContent xmlns:mc="http://schemas.openxmlformats.org/markup-compatibility/2006">
              <mc:Choice xmlns:v="urn:schemas-microsoft-com:vml" Requires="v">
                <p:oleObj spid="_x0000_s11350" name="Chart" r:id="rId12" imgW="8934651" imgH="6276914" progId="Excel.Sheet.8">
                  <p:embed/>
                </p:oleObj>
              </mc:Choice>
              <mc:Fallback>
                <p:oleObj name="Chart" r:id="rId12" imgW="8934651" imgH="6276914" progId="Excel.Sheet.8">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950" y="1930400"/>
                        <a:ext cx="7924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33</a:t>
            </a:fld>
            <a:endParaRPr lang="en-US" dirty="0">
              <a:solidFill>
                <a:srgbClr val="000000"/>
              </a:solidFill>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2"/>
          <p:cNvSpPr>
            <a:spLocks noGrp="1" noChangeArrowheads="1"/>
          </p:cNvSpPr>
          <p:nvPr>
            <p:ph type="title"/>
          </p:nvPr>
        </p:nvSpPr>
        <p:spPr/>
        <p:txBody>
          <a:bodyPr/>
          <a:lstStyle/>
          <a:p>
            <a:pPr eaLnBrk="1" hangingPunct="1"/>
            <a:r>
              <a:rPr lang="en-US" sz="3600" b="1" dirty="0"/>
              <a:t>AC Theory</a:t>
            </a:r>
            <a:br>
              <a:rPr lang="en-US" sz="3600" b="1" dirty="0"/>
            </a:br>
            <a:r>
              <a:rPr lang="en-US" sz="3600" b="1" dirty="0"/>
              <a:t> </a:t>
            </a:r>
            <a:r>
              <a:rPr lang="en-US" sz="2800" dirty="0"/>
              <a:t>Instantaneous Power</a:t>
            </a:r>
          </a:p>
        </p:txBody>
      </p:sp>
      <p:sp>
        <p:nvSpPr>
          <p:cNvPr id="12296" name="Rectangle 3"/>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sp>
        <p:nvSpPr>
          <p:cNvPr id="122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298" name="Rectangle 5"/>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sp>
        <p:nvSpPr>
          <p:cNvPr id="12299" name="Rectangle 6"/>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2290" name="Object 7"/>
          <p:cNvGraphicFramePr>
            <a:graphicFrameLocks noChangeAspect="1"/>
          </p:cNvGraphicFramePr>
          <p:nvPr>
            <p:extLst>
              <p:ext uri="{D42A27DB-BD31-4B8C-83A1-F6EECF244321}">
                <p14:modId xmlns:p14="http://schemas.microsoft.com/office/powerpoint/2010/main" val="1908652485"/>
              </p:ext>
            </p:extLst>
          </p:nvPr>
        </p:nvGraphicFramePr>
        <p:xfrm>
          <a:off x="958850" y="5588000"/>
          <a:ext cx="2109788" cy="387350"/>
        </p:xfrm>
        <a:graphic>
          <a:graphicData uri="http://schemas.openxmlformats.org/presentationml/2006/ole">
            <mc:AlternateContent xmlns:mc="http://schemas.openxmlformats.org/markup-compatibility/2006">
              <mc:Choice xmlns:v="urn:schemas-microsoft-com:vml" Requires="v">
                <p:oleObj spid="_x0000_s12370" name="Equation" r:id="rId4" imgW="1257120" imgH="241200" progId="Equation.3">
                  <p:embed/>
                </p:oleObj>
              </mc:Choice>
              <mc:Fallback>
                <p:oleObj name="Equation" r:id="rId4" imgW="1257120" imgH="241200" progId="Equation.3">
                  <p:embed/>
                  <p:pic>
                    <p:nvPicPr>
                      <p:cNvPr id="0" name="Object 7"/>
                      <p:cNvPicPr>
                        <a:picLocks noChangeAspect="1" noChangeArrowheads="1"/>
                      </p:cNvPicPr>
                      <p:nvPr/>
                    </p:nvPicPr>
                    <p:blipFill>
                      <a:blip r:embed="rId5"/>
                      <a:srcRect/>
                      <a:stretch>
                        <a:fillRect/>
                      </a:stretch>
                    </p:blipFill>
                    <p:spPr bwMode="auto">
                      <a:xfrm>
                        <a:off x="958850" y="5588000"/>
                        <a:ext cx="2109788"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8"/>
          <p:cNvGraphicFramePr>
            <a:graphicFrameLocks noChangeAspect="1"/>
          </p:cNvGraphicFramePr>
          <p:nvPr>
            <p:extLst>
              <p:ext uri="{D42A27DB-BD31-4B8C-83A1-F6EECF244321}">
                <p14:modId xmlns:p14="http://schemas.microsoft.com/office/powerpoint/2010/main" val="4010819706"/>
              </p:ext>
            </p:extLst>
          </p:nvPr>
        </p:nvGraphicFramePr>
        <p:xfrm>
          <a:off x="3321050" y="5588000"/>
          <a:ext cx="2368550" cy="381000"/>
        </p:xfrm>
        <a:graphic>
          <a:graphicData uri="http://schemas.openxmlformats.org/presentationml/2006/ole">
            <mc:AlternateContent xmlns:mc="http://schemas.openxmlformats.org/markup-compatibility/2006">
              <mc:Choice xmlns:v="urn:schemas-microsoft-com:vml" Requires="v">
                <p:oleObj spid="_x0000_s12371" name="Equation" r:id="rId6" imgW="1447560" imgH="241200" progId="Equation.3">
                  <p:embed/>
                </p:oleObj>
              </mc:Choice>
              <mc:Fallback>
                <p:oleObj name="Equation" r:id="rId6" imgW="1447560" imgH="241200" progId="Equation.3">
                  <p:embed/>
                  <p:pic>
                    <p:nvPicPr>
                      <p:cNvPr id="0" name="Object 8"/>
                      <p:cNvPicPr>
                        <a:picLocks noChangeAspect="1" noChangeArrowheads="1"/>
                      </p:cNvPicPr>
                      <p:nvPr/>
                    </p:nvPicPr>
                    <p:blipFill>
                      <a:blip r:embed="rId7"/>
                      <a:srcRect/>
                      <a:stretch>
                        <a:fillRect/>
                      </a:stretch>
                    </p:blipFill>
                    <p:spPr bwMode="auto">
                      <a:xfrm>
                        <a:off x="3321050" y="5588000"/>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9"/>
          <p:cNvGraphicFramePr>
            <a:graphicFrameLocks noChangeAspect="1"/>
          </p:cNvGraphicFramePr>
          <p:nvPr>
            <p:extLst>
              <p:ext uri="{D42A27DB-BD31-4B8C-83A1-F6EECF244321}">
                <p14:modId xmlns:p14="http://schemas.microsoft.com/office/powerpoint/2010/main" val="3107578632"/>
              </p:ext>
            </p:extLst>
          </p:nvPr>
        </p:nvGraphicFramePr>
        <p:xfrm>
          <a:off x="6024563" y="5588000"/>
          <a:ext cx="2365375" cy="381000"/>
        </p:xfrm>
        <a:graphic>
          <a:graphicData uri="http://schemas.openxmlformats.org/presentationml/2006/ole">
            <mc:AlternateContent xmlns:mc="http://schemas.openxmlformats.org/markup-compatibility/2006">
              <mc:Choice xmlns:v="urn:schemas-microsoft-com:vml" Requires="v">
                <p:oleObj spid="_x0000_s12372" name="Equation" r:id="rId8" imgW="1206360" imgH="203040" progId="Equation.3">
                  <p:embed/>
                </p:oleObj>
              </mc:Choice>
              <mc:Fallback>
                <p:oleObj name="Equation" r:id="rId8" imgW="1206360" imgH="203040" progId="Equation.3">
                  <p:embed/>
                  <p:pic>
                    <p:nvPicPr>
                      <p:cNvPr id="0" name="Object 9"/>
                      <p:cNvPicPr>
                        <a:picLocks noChangeAspect="1" noChangeArrowheads="1"/>
                      </p:cNvPicPr>
                      <p:nvPr/>
                    </p:nvPicPr>
                    <p:blipFill>
                      <a:blip r:embed="rId9"/>
                      <a:srcRect/>
                      <a:stretch>
                        <a:fillRect/>
                      </a:stretch>
                    </p:blipFill>
                    <p:spPr bwMode="auto">
                      <a:xfrm>
                        <a:off x="6024563" y="5588000"/>
                        <a:ext cx="2365375"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0" name="Text Box 10"/>
          <p:cNvSpPr txBox="1">
            <a:spLocks noChangeArrowheads="1"/>
          </p:cNvSpPr>
          <p:nvPr/>
        </p:nvSpPr>
        <p:spPr bwMode="auto">
          <a:xfrm>
            <a:off x="730250" y="1473200"/>
            <a:ext cx="3649663" cy="457200"/>
          </a:xfrm>
          <a:prstGeom prst="rect">
            <a:avLst/>
          </a:prstGeom>
          <a:noFill/>
          <a:ln w="9525">
            <a:noFill/>
            <a:miter lim="800000"/>
            <a:headEnd/>
            <a:tailEnd/>
          </a:ln>
        </p:spPr>
        <p:txBody>
          <a:bodyPr>
            <a:spAutoFit/>
          </a:bodyPr>
          <a:lstStyle/>
          <a:p>
            <a:pPr>
              <a:spcBef>
                <a:spcPct val="50000"/>
              </a:spcBef>
            </a:pPr>
            <a:r>
              <a:rPr lang="en-US" sz="2400" b="1"/>
              <a:t>For a capacitive load:</a:t>
            </a:r>
          </a:p>
        </p:txBody>
      </p:sp>
      <p:sp>
        <p:nvSpPr>
          <p:cNvPr id="12301" name="Rectangle 11"/>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sp>
        <p:nvSpPr>
          <p:cNvPr id="12302" name="Text Box 12"/>
          <p:cNvSpPr txBox="1">
            <a:spLocks noChangeArrowheads="1"/>
          </p:cNvSpPr>
          <p:nvPr/>
        </p:nvSpPr>
        <p:spPr bwMode="auto">
          <a:xfrm>
            <a:off x="3611875" y="5992018"/>
            <a:ext cx="1371600" cy="366713"/>
          </a:xfrm>
          <a:prstGeom prst="rect">
            <a:avLst/>
          </a:prstGeom>
          <a:noFill/>
          <a:ln w="9525">
            <a:noFill/>
            <a:miter lim="800000"/>
            <a:headEnd/>
            <a:tailEnd/>
          </a:ln>
        </p:spPr>
        <p:txBody>
          <a:bodyPr wrap="none">
            <a:spAutoFit/>
          </a:bodyPr>
          <a:lstStyle/>
          <a:p>
            <a:r>
              <a:rPr lang="en-US" dirty="0">
                <a:solidFill>
                  <a:srgbClr val="006600"/>
                </a:solidFill>
              </a:rPr>
              <a:t>P = 0 Watts</a:t>
            </a:r>
          </a:p>
        </p:txBody>
      </p:sp>
      <p:graphicFrame>
        <p:nvGraphicFramePr>
          <p:cNvPr id="12293" name="Object 13"/>
          <p:cNvGraphicFramePr>
            <a:graphicFrameLocks noChangeAspect="1"/>
          </p:cNvGraphicFramePr>
          <p:nvPr>
            <p:extLst>
              <p:ext uri="{D42A27DB-BD31-4B8C-83A1-F6EECF244321}">
                <p14:modId xmlns:p14="http://schemas.microsoft.com/office/powerpoint/2010/main" val="1488063520"/>
              </p:ext>
            </p:extLst>
          </p:nvPr>
        </p:nvGraphicFramePr>
        <p:xfrm>
          <a:off x="4486275" y="1547813"/>
          <a:ext cx="4057650" cy="295275"/>
        </p:xfrm>
        <a:graphic>
          <a:graphicData uri="http://schemas.openxmlformats.org/presentationml/2006/ole">
            <mc:AlternateContent xmlns:mc="http://schemas.openxmlformats.org/markup-compatibility/2006">
              <mc:Choice xmlns:v="urn:schemas-microsoft-com:vml" Requires="v">
                <p:oleObj spid="_x0000_s12373" name="Equation" r:id="rId10" imgW="2793960" imgH="203040" progId="Equation.3">
                  <p:embed/>
                </p:oleObj>
              </mc:Choice>
              <mc:Fallback>
                <p:oleObj name="Equation" r:id="rId10" imgW="2793960" imgH="203040" progId="Equation.3">
                  <p:embed/>
                  <p:pic>
                    <p:nvPicPr>
                      <p:cNvPr id="0" name="Object 13"/>
                      <p:cNvPicPr>
                        <a:picLocks noChangeAspect="1" noChangeArrowheads="1"/>
                      </p:cNvPicPr>
                      <p:nvPr/>
                    </p:nvPicPr>
                    <p:blipFill>
                      <a:blip r:embed="rId11"/>
                      <a:srcRect/>
                      <a:stretch>
                        <a:fillRect/>
                      </a:stretch>
                    </p:blipFill>
                    <p:spPr bwMode="auto">
                      <a:xfrm>
                        <a:off x="4486275" y="1547813"/>
                        <a:ext cx="405765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14"/>
          <p:cNvGraphicFramePr>
            <a:graphicFrameLocks noGrp="1" noChangeAspect="1"/>
          </p:cNvGraphicFramePr>
          <p:nvPr>
            <p:ph idx="1"/>
          </p:nvPr>
        </p:nvGraphicFramePr>
        <p:xfrm>
          <a:off x="577850" y="1930400"/>
          <a:ext cx="8001000" cy="3505200"/>
        </p:xfrm>
        <a:graphic>
          <a:graphicData uri="http://schemas.openxmlformats.org/presentationml/2006/ole">
            <mc:AlternateContent xmlns:mc="http://schemas.openxmlformats.org/markup-compatibility/2006">
              <mc:Choice xmlns:v="urn:schemas-microsoft-com:vml" Requires="v">
                <p:oleObj spid="_x0000_s12374" name="Chart" r:id="rId12" imgW="8934651" imgH="6276914" progId="Excel.Sheet.8">
                  <p:embed/>
                </p:oleObj>
              </mc:Choice>
              <mc:Fallback>
                <p:oleObj name="Chart" r:id="rId12" imgW="8934651" imgH="6276914" progId="Excel.Sheet.8">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7850" y="1930400"/>
                        <a:ext cx="8001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34</a:t>
            </a:fld>
            <a:endParaRPr lang="en-US" dirty="0">
              <a:solidFill>
                <a:srgbClr val="000000"/>
              </a:solidFill>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sz="3600"/>
              <a:t>AC Theory – Complex Circuits</a:t>
            </a:r>
          </a:p>
        </p:txBody>
      </p:sp>
      <p:sp>
        <p:nvSpPr>
          <p:cNvPr id="13318"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33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4" name="Object 5"/>
          <p:cNvGraphicFramePr>
            <a:graphicFrameLocks noGrp="1" noChangeAspect="1"/>
          </p:cNvGraphicFramePr>
          <p:nvPr>
            <p:ph idx="1"/>
          </p:nvPr>
        </p:nvGraphicFramePr>
        <p:xfrm>
          <a:off x="1066800" y="1295400"/>
          <a:ext cx="2992438" cy="2743200"/>
        </p:xfrm>
        <a:graphic>
          <a:graphicData uri="http://schemas.openxmlformats.org/presentationml/2006/ole">
            <mc:AlternateContent xmlns:mc="http://schemas.openxmlformats.org/markup-compatibility/2006">
              <mc:Choice xmlns:v="urn:schemas-microsoft-com:vml" Requires="v">
                <p:oleObj spid="_x0000_s13359" name="Visio" r:id="rId4" imgW="2992976" imgH="2241755" progId="">
                  <p:embed/>
                </p:oleObj>
              </mc:Choice>
              <mc:Fallback>
                <p:oleObj name="Visio" r:id="rId4" imgW="2992976" imgH="2241755"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95400"/>
                        <a:ext cx="299243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0" name="Rectangle 6"/>
          <p:cNvSpPr>
            <a:spLocks noChangeArrowheads="1"/>
          </p:cNvSpPr>
          <p:nvPr/>
        </p:nvSpPr>
        <p:spPr bwMode="auto">
          <a:xfrm>
            <a:off x="6315075" y="2143125"/>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5" name="Object 7"/>
          <p:cNvGraphicFramePr>
            <a:graphicFrameLocks noChangeAspect="1"/>
          </p:cNvGraphicFramePr>
          <p:nvPr/>
        </p:nvGraphicFramePr>
        <p:xfrm>
          <a:off x="4724400" y="2133600"/>
          <a:ext cx="2695575" cy="1157288"/>
        </p:xfrm>
        <a:graphic>
          <a:graphicData uri="http://schemas.openxmlformats.org/presentationml/2006/ole">
            <mc:AlternateContent xmlns:mc="http://schemas.openxmlformats.org/markup-compatibility/2006">
              <mc:Choice xmlns:v="urn:schemas-microsoft-com:vml" Requires="v">
                <p:oleObj spid="_x0000_s13360" name="Equation" r:id="rId6" imgW="1485255" imgH="634725" progId="Equation.3">
                  <p:embed/>
                </p:oleObj>
              </mc:Choice>
              <mc:Fallback>
                <p:oleObj name="Equation" r:id="rId6" imgW="1485255" imgH="634725"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133600"/>
                        <a:ext cx="2695575"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Text Box 8"/>
          <p:cNvSpPr txBox="1">
            <a:spLocks noChangeArrowheads="1"/>
          </p:cNvSpPr>
          <p:nvPr/>
        </p:nvSpPr>
        <p:spPr bwMode="auto">
          <a:xfrm>
            <a:off x="4648200" y="1600200"/>
            <a:ext cx="2819400" cy="366713"/>
          </a:xfrm>
          <a:prstGeom prst="rect">
            <a:avLst/>
          </a:prstGeom>
          <a:noFill/>
          <a:ln w="9525">
            <a:noFill/>
            <a:miter lim="800000"/>
            <a:headEnd/>
            <a:tailEnd/>
          </a:ln>
        </p:spPr>
        <p:txBody>
          <a:bodyPr>
            <a:spAutoFit/>
          </a:bodyPr>
          <a:lstStyle/>
          <a:p>
            <a:pPr algn="ctr">
              <a:spcBef>
                <a:spcPct val="50000"/>
              </a:spcBef>
            </a:pPr>
            <a:r>
              <a:rPr lang="en-US"/>
              <a:t>Amplitude (Current)</a:t>
            </a:r>
          </a:p>
        </p:txBody>
      </p:sp>
      <p:sp>
        <p:nvSpPr>
          <p:cNvPr id="13322" name="Rectangle 9"/>
          <p:cNvSpPr>
            <a:spLocks noChangeArrowheads="1"/>
          </p:cNvSpPr>
          <p:nvPr/>
        </p:nvSpPr>
        <p:spPr bwMode="auto">
          <a:xfrm>
            <a:off x="0" y="30241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6" name="Object 10"/>
          <p:cNvGraphicFramePr>
            <a:graphicFrameLocks noChangeAspect="1"/>
          </p:cNvGraphicFramePr>
          <p:nvPr>
            <p:extLst>
              <p:ext uri="{D42A27DB-BD31-4B8C-83A1-F6EECF244321}">
                <p14:modId xmlns:p14="http://schemas.microsoft.com/office/powerpoint/2010/main" val="1746307771"/>
              </p:ext>
            </p:extLst>
          </p:nvPr>
        </p:nvGraphicFramePr>
        <p:xfrm>
          <a:off x="4845050" y="4443413"/>
          <a:ext cx="2805113" cy="1495425"/>
        </p:xfrm>
        <a:graphic>
          <a:graphicData uri="http://schemas.openxmlformats.org/presentationml/2006/ole">
            <mc:AlternateContent xmlns:mc="http://schemas.openxmlformats.org/markup-compatibility/2006">
              <mc:Choice xmlns:v="urn:schemas-microsoft-com:vml" Requires="v">
                <p:oleObj spid="_x0000_s13361" name="Equation" r:id="rId8" imgW="1473120" imgH="787320" progId="Equation.3">
                  <p:embed/>
                </p:oleObj>
              </mc:Choice>
              <mc:Fallback>
                <p:oleObj name="Equation" r:id="rId8" imgW="1473120" imgH="787320" progId="Equation.3">
                  <p:embed/>
                  <p:pic>
                    <p:nvPicPr>
                      <p:cNvPr id="0" name="Object 10"/>
                      <p:cNvPicPr>
                        <a:picLocks noChangeAspect="1" noChangeArrowheads="1"/>
                      </p:cNvPicPr>
                      <p:nvPr/>
                    </p:nvPicPr>
                    <p:blipFill>
                      <a:blip r:embed="rId9"/>
                      <a:srcRect/>
                      <a:stretch>
                        <a:fillRect/>
                      </a:stretch>
                    </p:blipFill>
                    <p:spPr bwMode="auto">
                      <a:xfrm>
                        <a:off x="4845050" y="4443413"/>
                        <a:ext cx="2805113"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Text Box 11"/>
          <p:cNvSpPr txBox="1">
            <a:spLocks noChangeArrowheads="1"/>
          </p:cNvSpPr>
          <p:nvPr/>
        </p:nvSpPr>
        <p:spPr bwMode="auto">
          <a:xfrm>
            <a:off x="4800600" y="3733800"/>
            <a:ext cx="2819400" cy="366713"/>
          </a:xfrm>
          <a:prstGeom prst="rect">
            <a:avLst/>
          </a:prstGeom>
          <a:noFill/>
          <a:ln w="9525">
            <a:noFill/>
            <a:miter lim="800000"/>
            <a:headEnd/>
            <a:tailEnd/>
          </a:ln>
        </p:spPr>
        <p:txBody>
          <a:bodyPr>
            <a:spAutoFit/>
          </a:bodyPr>
          <a:lstStyle/>
          <a:p>
            <a:pPr algn="ctr">
              <a:spcBef>
                <a:spcPct val="50000"/>
              </a:spcBef>
            </a:pPr>
            <a:r>
              <a:rPr lang="en-US"/>
              <a:t>Phase (Current)</a:t>
            </a:r>
          </a:p>
        </p:txBody>
      </p:sp>
      <p:sp>
        <p:nvSpPr>
          <p:cNvPr id="13324" name="Line 12"/>
          <p:cNvSpPr>
            <a:spLocks noChangeShapeType="1"/>
          </p:cNvSpPr>
          <p:nvPr/>
        </p:nvSpPr>
        <p:spPr bwMode="auto">
          <a:xfrm flipV="1">
            <a:off x="2363788" y="4330700"/>
            <a:ext cx="3175" cy="1384300"/>
          </a:xfrm>
          <a:prstGeom prst="line">
            <a:avLst/>
          </a:prstGeom>
          <a:noFill/>
          <a:ln w="19050">
            <a:solidFill>
              <a:srgbClr val="008000"/>
            </a:solidFill>
            <a:round/>
            <a:headEnd/>
            <a:tailEnd type="triangle" w="med" len="med"/>
          </a:ln>
        </p:spPr>
        <p:txBody>
          <a:bodyPr/>
          <a:lstStyle/>
          <a:p>
            <a:endParaRPr lang="en-US"/>
          </a:p>
        </p:txBody>
      </p:sp>
      <p:sp>
        <p:nvSpPr>
          <p:cNvPr id="13325" name="Line 13"/>
          <p:cNvSpPr>
            <a:spLocks noChangeShapeType="1"/>
          </p:cNvSpPr>
          <p:nvPr/>
        </p:nvSpPr>
        <p:spPr bwMode="auto">
          <a:xfrm>
            <a:off x="2363788" y="5029200"/>
            <a:ext cx="328612" cy="0"/>
          </a:xfrm>
          <a:prstGeom prst="line">
            <a:avLst/>
          </a:prstGeom>
          <a:noFill/>
          <a:ln w="19050">
            <a:solidFill>
              <a:schemeClr val="tx1"/>
            </a:solidFill>
            <a:round/>
            <a:headEnd/>
            <a:tailEnd type="triangle" w="med" len="med"/>
          </a:ln>
        </p:spPr>
        <p:txBody>
          <a:bodyPr/>
          <a:lstStyle/>
          <a:p>
            <a:endParaRPr lang="en-US"/>
          </a:p>
        </p:txBody>
      </p:sp>
      <p:sp>
        <p:nvSpPr>
          <p:cNvPr id="13326" name="Line 14"/>
          <p:cNvSpPr>
            <a:spLocks noChangeShapeType="1"/>
          </p:cNvSpPr>
          <p:nvPr/>
        </p:nvSpPr>
        <p:spPr bwMode="auto">
          <a:xfrm>
            <a:off x="2406650" y="4333875"/>
            <a:ext cx="4763" cy="695325"/>
          </a:xfrm>
          <a:prstGeom prst="line">
            <a:avLst/>
          </a:prstGeom>
          <a:noFill/>
          <a:ln w="19050">
            <a:solidFill>
              <a:srgbClr val="0033CC"/>
            </a:solidFill>
            <a:round/>
            <a:headEnd/>
            <a:tailEnd type="triangle" w="med" len="med"/>
          </a:ln>
        </p:spPr>
        <p:txBody>
          <a:bodyPr/>
          <a:lstStyle/>
          <a:p>
            <a:endParaRPr lang="en-US"/>
          </a:p>
        </p:txBody>
      </p:sp>
      <p:sp>
        <p:nvSpPr>
          <p:cNvPr id="13327" name="Line 15"/>
          <p:cNvSpPr>
            <a:spLocks noChangeShapeType="1"/>
          </p:cNvSpPr>
          <p:nvPr/>
        </p:nvSpPr>
        <p:spPr bwMode="auto">
          <a:xfrm>
            <a:off x="2363788" y="5638800"/>
            <a:ext cx="0" cy="609600"/>
          </a:xfrm>
          <a:prstGeom prst="line">
            <a:avLst/>
          </a:prstGeom>
          <a:noFill/>
          <a:ln w="19050">
            <a:solidFill>
              <a:srgbClr val="0033CC"/>
            </a:solidFill>
            <a:round/>
            <a:headEnd/>
            <a:tailEnd type="triangle" w="med" len="med"/>
          </a:ln>
        </p:spPr>
        <p:txBody>
          <a:bodyPr/>
          <a:lstStyle/>
          <a:p>
            <a:endParaRPr lang="en-US"/>
          </a:p>
        </p:txBody>
      </p:sp>
      <p:sp>
        <p:nvSpPr>
          <p:cNvPr id="13328" name="Line 16"/>
          <p:cNvSpPr>
            <a:spLocks noChangeShapeType="1"/>
          </p:cNvSpPr>
          <p:nvPr/>
        </p:nvSpPr>
        <p:spPr bwMode="auto">
          <a:xfrm flipV="1">
            <a:off x="2363788" y="5029200"/>
            <a:ext cx="333375" cy="609600"/>
          </a:xfrm>
          <a:prstGeom prst="line">
            <a:avLst/>
          </a:prstGeom>
          <a:noFill/>
          <a:ln w="19050">
            <a:solidFill>
              <a:srgbClr val="F71A03"/>
            </a:solidFill>
            <a:round/>
            <a:headEnd/>
            <a:tailEnd type="triangle" w="med" len="med"/>
          </a:ln>
        </p:spPr>
        <p:txBody>
          <a:bodyPr/>
          <a:lstStyle/>
          <a:p>
            <a:endParaRPr lang="en-US"/>
          </a:p>
        </p:txBody>
      </p:sp>
      <p:sp>
        <p:nvSpPr>
          <p:cNvPr id="13329" name="Text Box 17"/>
          <p:cNvSpPr txBox="1">
            <a:spLocks noChangeArrowheads="1"/>
          </p:cNvSpPr>
          <p:nvPr/>
        </p:nvSpPr>
        <p:spPr bwMode="auto">
          <a:xfrm>
            <a:off x="1982788" y="5638800"/>
            <a:ext cx="530225" cy="304800"/>
          </a:xfrm>
          <a:prstGeom prst="rect">
            <a:avLst/>
          </a:prstGeom>
          <a:noFill/>
          <a:ln w="9525">
            <a:noFill/>
            <a:miter lim="800000"/>
            <a:headEnd/>
            <a:tailEnd/>
          </a:ln>
        </p:spPr>
        <p:txBody>
          <a:bodyPr>
            <a:spAutoFit/>
          </a:bodyPr>
          <a:lstStyle/>
          <a:p>
            <a:pPr>
              <a:spcBef>
                <a:spcPct val="50000"/>
              </a:spcBef>
            </a:pPr>
            <a:r>
              <a:rPr lang="en-US" sz="1400">
                <a:solidFill>
                  <a:srgbClr val="0000FF"/>
                </a:solidFill>
              </a:rPr>
              <a:t>V</a:t>
            </a:r>
            <a:r>
              <a:rPr lang="en-US" sz="1400" baseline="-25000">
                <a:solidFill>
                  <a:srgbClr val="0000FF"/>
                </a:solidFill>
              </a:rPr>
              <a:t>C</a:t>
            </a:r>
          </a:p>
        </p:txBody>
      </p:sp>
      <p:sp>
        <p:nvSpPr>
          <p:cNvPr id="13330" name="Text Box 18"/>
          <p:cNvSpPr txBox="1">
            <a:spLocks noChangeArrowheads="1"/>
          </p:cNvSpPr>
          <p:nvPr/>
        </p:nvSpPr>
        <p:spPr bwMode="auto">
          <a:xfrm>
            <a:off x="2439988" y="5257800"/>
            <a:ext cx="381000" cy="304800"/>
          </a:xfrm>
          <a:prstGeom prst="rect">
            <a:avLst/>
          </a:prstGeom>
          <a:noFill/>
          <a:ln w="9525">
            <a:noFill/>
            <a:miter lim="800000"/>
            <a:headEnd/>
            <a:tailEnd/>
          </a:ln>
        </p:spPr>
        <p:txBody>
          <a:bodyPr>
            <a:spAutoFit/>
          </a:bodyPr>
          <a:lstStyle/>
          <a:p>
            <a:pPr>
              <a:spcBef>
                <a:spcPct val="50000"/>
              </a:spcBef>
            </a:pPr>
            <a:r>
              <a:rPr lang="en-US" sz="1400">
                <a:solidFill>
                  <a:srgbClr val="F71A03"/>
                </a:solidFill>
              </a:rPr>
              <a:t>V</a:t>
            </a:r>
            <a:endParaRPr lang="en-US" sz="1400" baseline="-25000">
              <a:solidFill>
                <a:srgbClr val="F71A03"/>
              </a:solidFill>
            </a:endParaRPr>
          </a:p>
        </p:txBody>
      </p:sp>
      <p:sp>
        <p:nvSpPr>
          <p:cNvPr id="13331" name="Text Box 19"/>
          <p:cNvSpPr txBox="1">
            <a:spLocks noChangeArrowheads="1"/>
          </p:cNvSpPr>
          <p:nvPr/>
        </p:nvSpPr>
        <p:spPr bwMode="auto">
          <a:xfrm>
            <a:off x="1677988" y="5105400"/>
            <a:ext cx="381000" cy="304800"/>
          </a:xfrm>
          <a:prstGeom prst="rect">
            <a:avLst/>
          </a:prstGeom>
          <a:noFill/>
          <a:ln w="9525">
            <a:noFill/>
            <a:miter lim="800000"/>
            <a:headEnd/>
            <a:tailEnd/>
          </a:ln>
        </p:spPr>
        <p:txBody>
          <a:bodyPr>
            <a:spAutoFit/>
          </a:bodyPr>
          <a:lstStyle/>
          <a:p>
            <a:pPr>
              <a:spcBef>
                <a:spcPct val="50000"/>
              </a:spcBef>
            </a:pPr>
            <a:r>
              <a:rPr lang="en-US" sz="1400">
                <a:solidFill>
                  <a:srgbClr val="008000"/>
                </a:solidFill>
              </a:rPr>
              <a:t>V</a:t>
            </a:r>
            <a:r>
              <a:rPr lang="en-US" sz="1400" baseline="-25000">
                <a:solidFill>
                  <a:srgbClr val="008000"/>
                </a:solidFill>
              </a:rPr>
              <a:t>L</a:t>
            </a:r>
          </a:p>
        </p:txBody>
      </p:sp>
      <p:sp>
        <p:nvSpPr>
          <p:cNvPr id="13332" name="Line 20"/>
          <p:cNvSpPr>
            <a:spLocks noChangeShapeType="1"/>
          </p:cNvSpPr>
          <p:nvPr/>
        </p:nvSpPr>
        <p:spPr bwMode="auto">
          <a:xfrm>
            <a:off x="2363788" y="5638800"/>
            <a:ext cx="323850" cy="0"/>
          </a:xfrm>
          <a:prstGeom prst="line">
            <a:avLst/>
          </a:prstGeom>
          <a:noFill/>
          <a:ln w="19050">
            <a:solidFill>
              <a:schemeClr val="tx1"/>
            </a:solidFill>
            <a:round/>
            <a:headEnd/>
            <a:tailEnd type="triangle" w="med" len="med"/>
          </a:ln>
        </p:spPr>
        <p:txBody>
          <a:bodyPr/>
          <a:lstStyle/>
          <a:p>
            <a:endParaRPr lang="en-US"/>
          </a:p>
        </p:txBody>
      </p:sp>
      <p:sp>
        <p:nvSpPr>
          <p:cNvPr id="13333" name="Text Box 21"/>
          <p:cNvSpPr txBox="1">
            <a:spLocks noChangeArrowheads="1"/>
          </p:cNvSpPr>
          <p:nvPr/>
        </p:nvSpPr>
        <p:spPr bwMode="auto">
          <a:xfrm>
            <a:off x="2362200" y="4486275"/>
            <a:ext cx="457200" cy="304800"/>
          </a:xfrm>
          <a:prstGeom prst="rect">
            <a:avLst/>
          </a:prstGeom>
          <a:noFill/>
          <a:ln w="9525">
            <a:noFill/>
            <a:miter lim="800000"/>
            <a:headEnd/>
            <a:tailEnd/>
          </a:ln>
        </p:spPr>
        <p:txBody>
          <a:bodyPr>
            <a:spAutoFit/>
          </a:bodyPr>
          <a:lstStyle/>
          <a:p>
            <a:pPr>
              <a:spcBef>
                <a:spcPct val="50000"/>
              </a:spcBef>
            </a:pPr>
            <a:r>
              <a:rPr lang="en-US" sz="1400">
                <a:solidFill>
                  <a:srgbClr val="0000FF"/>
                </a:solidFill>
              </a:rPr>
              <a:t>V</a:t>
            </a:r>
            <a:r>
              <a:rPr lang="en-US" sz="1400" baseline="-25000">
                <a:solidFill>
                  <a:srgbClr val="0000FF"/>
                </a:solidFill>
              </a:rPr>
              <a:t>C</a:t>
            </a:r>
          </a:p>
        </p:txBody>
      </p:sp>
      <p:sp>
        <p:nvSpPr>
          <p:cNvPr id="13334" name="Line 22"/>
          <p:cNvSpPr>
            <a:spLocks noChangeShapeType="1"/>
          </p:cNvSpPr>
          <p:nvPr/>
        </p:nvSpPr>
        <p:spPr bwMode="auto">
          <a:xfrm>
            <a:off x="1906588" y="5638800"/>
            <a:ext cx="1752600" cy="0"/>
          </a:xfrm>
          <a:prstGeom prst="line">
            <a:avLst/>
          </a:prstGeom>
          <a:noFill/>
          <a:ln w="3175">
            <a:solidFill>
              <a:schemeClr val="tx1"/>
            </a:solidFill>
            <a:round/>
            <a:headEnd/>
            <a:tailEnd/>
          </a:ln>
        </p:spPr>
        <p:txBody>
          <a:bodyPr/>
          <a:lstStyle/>
          <a:p>
            <a:endParaRPr lang="en-US"/>
          </a:p>
        </p:txBody>
      </p:sp>
      <p:sp>
        <p:nvSpPr>
          <p:cNvPr id="13335" name="Line 23"/>
          <p:cNvSpPr>
            <a:spLocks noChangeShapeType="1"/>
          </p:cNvSpPr>
          <p:nvPr/>
        </p:nvSpPr>
        <p:spPr bwMode="auto">
          <a:xfrm flipH="1">
            <a:off x="2362200" y="4114800"/>
            <a:ext cx="4763" cy="2276475"/>
          </a:xfrm>
          <a:prstGeom prst="line">
            <a:avLst/>
          </a:prstGeom>
          <a:noFill/>
          <a:ln w="3175">
            <a:solidFill>
              <a:schemeClr val="tx1"/>
            </a:solidFill>
            <a:round/>
            <a:headEnd/>
            <a:tailEnd/>
          </a:ln>
        </p:spPr>
        <p:txBody>
          <a:bodyPr/>
          <a:lstStyle/>
          <a:p>
            <a:endParaRPr lang="en-US"/>
          </a:p>
        </p:txBody>
      </p:sp>
      <p:sp>
        <p:nvSpPr>
          <p:cNvPr id="13336" name="Text Box 24"/>
          <p:cNvSpPr txBox="1">
            <a:spLocks noChangeArrowheads="1"/>
          </p:cNvSpPr>
          <p:nvPr/>
        </p:nvSpPr>
        <p:spPr bwMode="auto">
          <a:xfrm>
            <a:off x="2405063" y="5610225"/>
            <a:ext cx="530225" cy="304800"/>
          </a:xfrm>
          <a:prstGeom prst="rect">
            <a:avLst/>
          </a:prstGeom>
          <a:noFill/>
          <a:ln w="9525">
            <a:noFill/>
            <a:miter lim="800000"/>
            <a:headEnd/>
            <a:tailEnd/>
          </a:ln>
        </p:spPr>
        <p:txBody>
          <a:bodyPr>
            <a:spAutoFit/>
          </a:bodyPr>
          <a:lstStyle/>
          <a:p>
            <a:pPr>
              <a:spcBef>
                <a:spcPct val="50000"/>
              </a:spcBef>
            </a:pPr>
            <a:r>
              <a:rPr lang="en-US" sz="1400"/>
              <a:t>V</a:t>
            </a:r>
            <a:r>
              <a:rPr lang="en-US" sz="1400" baseline="-25000"/>
              <a:t>R</a:t>
            </a:r>
          </a:p>
        </p:txBody>
      </p:sp>
      <p:sp>
        <p:nvSpPr>
          <p:cNvPr id="25"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35</a:t>
            </a:fld>
            <a:endParaRPr lang="en-US" dirty="0">
              <a:solidFill>
                <a:srgbClr val="000000"/>
              </a:solidFill>
              <a:latin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457200" y="274638"/>
            <a:ext cx="8229600" cy="868362"/>
          </a:xfrm>
        </p:spPr>
        <p:txBody>
          <a:bodyPr/>
          <a:lstStyle/>
          <a:p>
            <a:pPr eaLnBrk="1" hangingPunct="1"/>
            <a:r>
              <a:rPr lang="en-US" sz="3600"/>
              <a:t>AC Theory – Instantaneous Power</a:t>
            </a:r>
          </a:p>
        </p:txBody>
      </p:sp>
      <p:sp>
        <p:nvSpPr>
          <p:cNvPr id="14343"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434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4345"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4346"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38" name="Object 7"/>
          <p:cNvGraphicFramePr>
            <a:graphicFrameLocks noChangeAspect="1"/>
          </p:cNvGraphicFramePr>
          <p:nvPr>
            <p:extLst>
              <p:ext uri="{D42A27DB-BD31-4B8C-83A1-F6EECF244321}">
                <p14:modId xmlns:p14="http://schemas.microsoft.com/office/powerpoint/2010/main" val="4268839006"/>
              </p:ext>
            </p:extLst>
          </p:nvPr>
        </p:nvGraphicFramePr>
        <p:xfrm>
          <a:off x="2151236" y="5242235"/>
          <a:ext cx="1968500" cy="387350"/>
        </p:xfrm>
        <a:graphic>
          <a:graphicData uri="http://schemas.openxmlformats.org/presentationml/2006/ole">
            <mc:AlternateContent xmlns:mc="http://schemas.openxmlformats.org/markup-compatibility/2006">
              <mc:Choice xmlns:v="urn:schemas-microsoft-com:vml" Requires="v">
                <p:oleObj spid="_x0000_s14402" name="Equation" r:id="rId4" imgW="1257120" imgH="241200" progId="Equation.3">
                  <p:embed/>
                </p:oleObj>
              </mc:Choice>
              <mc:Fallback>
                <p:oleObj name="Equation" r:id="rId4" imgW="1257120" imgH="241200" progId="Equation.3">
                  <p:embed/>
                  <p:pic>
                    <p:nvPicPr>
                      <p:cNvPr id="0" name="Object 7"/>
                      <p:cNvPicPr>
                        <a:picLocks noChangeAspect="1" noChangeArrowheads="1"/>
                      </p:cNvPicPr>
                      <p:nvPr/>
                    </p:nvPicPr>
                    <p:blipFill>
                      <a:blip r:embed="rId5"/>
                      <a:srcRect/>
                      <a:stretch>
                        <a:fillRect/>
                      </a:stretch>
                    </p:blipFill>
                    <p:spPr bwMode="auto">
                      <a:xfrm>
                        <a:off x="2151236" y="5242235"/>
                        <a:ext cx="1968500"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8"/>
          <p:cNvGraphicFramePr>
            <a:graphicFrameLocks noChangeAspect="1"/>
          </p:cNvGraphicFramePr>
          <p:nvPr>
            <p:extLst>
              <p:ext uri="{D42A27DB-BD31-4B8C-83A1-F6EECF244321}">
                <p14:modId xmlns:p14="http://schemas.microsoft.com/office/powerpoint/2010/main" val="1958865141"/>
              </p:ext>
            </p:extLst>
          </p:nvPr>
        </p:nvGraphicFramePr>
        <p:xfrm>
          <a:off x="4994455" y="5237505"/>
          <a:ext cx="2368550" cy="381000"/>
        </p:xfrm>
        <a:graphic>
          <a:graphicData uri="http://schemas.openxmlformats.org/presentationml/2006/ole">
            <mc:AlternateContent xmlns:mc="http://schemas.openxmlformats.org/markup-compatibility/2006">
              <mc:Choice xmlns:v="urn:schemas-microsoft-com:vml" Requires="v">
                <p:oleObj spid="_x0000_s14403" name="Equation" r:id="rId6" imgW="1447560" imgH="241200" progId="Equation.3">
                  <p:embed/>
                </p:oleObj>
              </mc:Choice>
              <mc:Fallback>
                <p:oleObj name="Equation" r:id="rId6" imgW="1447560" imgH="241200" progId="Equation.3">
                  <p:embed/>
                  <p:pic>
                    <p:nvPicPr>
                      <p:cNvPr id="0" name="Object 8"/>
                      <p:cNvPicPr>
                        <a:picLocks noChangeAspect="1" noChangeArrowheads="1"/>
                      </p:cNvPicPr>
                      <p:nvPr/>
                    </p:nvPicPr>
                    <p:blipFill>
                      <a:blip r:embed="rId7"/>
                      <a:srcRect/>
                      <a:stretch>
                        <a:fillRect/>
                      </a:stretch>
                    </p:blipFill>
                    <p:spPr bwMode="auto">
                      <a:xfrm>
                        <a:off x="4994455" y="5237505"/>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9"/>
          <p:cNvGraphicFramePr>
            <a:graphicFrameLocks noChangeAspect="1"/>
          </p:cNvGraphicFramePr>
          <p:nvPr>
            <p:extLst>
              <p:ext uri="{D42A27DB-BD31-4B8C-83A1-F6EECF244321}">
                <p14:modId xmlns:p14="http://schemas.microsoft.com/office/powerpoint/2010/main" val="2190216439"/>
              </p:ext>
            </p:extLst>
          </p:nvPr>
        </p:nvGraphicFramePr>
        <p:xfrm>
          <a:off x="660400" y="5700713"/>
          <a:ext cx="7494588" cy="304800"/>
        </p:xfrm>
        <a:graphic>
          <a:graphicData uri="http://schemas.openxmlformats.org/presentationml/2006/ole">
            <mc:AlternateContent xmlns:mc="http://schemas.openxmlformats.org/markup-compatibility/2006">
              <mc:Choice xmlns:v="urn:schemas-microsoft-com:vml" Requires="v">
                <p:oleObj spid="_x0000_s14404" name="Equation" r:id="rId8" imgW="4572000" imgH="203040" progId="Equation.3">
                  <p:embed/>
                </p:oleObj>
              </mc:Choice>
              <mc:Fallback>
                <p:oleObj name="Equation" r:id="rId8" imgW="4572000" imgH="203040" progId="Equation.3">
                  <p:embed/>
                  <p:pic>
                    <p:nvPicPr>
                      <p:cNvPr id="0" name="Object 9"/>
                      <p:cNvPicPr>
                        <a:picLocks noChangeAspect="1" noChangeArrowheads="1"/>
                      </p:cNvPicPr>
                      <p:nvPr/>
                    </p:nvPicPr>
                    <p:blipFill>
                      <a:blip r:embed="rId9"/>
                      <a:srcRect/>
                      <a:stretch>
                        <a:fillRect/>
                      </a:stretch>
                    </p:blipFill>
                    <p:spPr bwMode="auto">
                      <a:xfrm>
                        <a:off x="660400" y="5700713"/>
                        <a:ext cx="7494588" cy="3048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1" name="Object 10"/>
          <p:cNvGraphicFramePr>
            <a:graphicFrameLocks noGrp="1" noChangeAspect="1"/>
          </p:cNvGraphicFramePr>
          <p:nvPr>
            <p:ph idx="1"/>
            <p:extLst>
              <p:ext uri="{D42A27DB-BD31-4B8C-83A1-F6EECF244321}">
                <p14:modId xmlns:p14="http://schemas.microsoft.com/office/powerpoint/2010/main" val="2744331493"/>
              </p:ext>
            </p:extLst>
          </p:nvPr>
        </p:nvGraphicFramePr>
        <p:xfrm>
          <a:off x="1213241" y="1211819"/>
          <a:ext cx="6869918" cy="3961597"/>
        </p:xfrm>
        <a:graphic>
          <a:graphicData uri="http://schemas.openxmlformats.org/presentationml/2006/ole">
            <mc:AlternateContent xmlns:mc="http://schemas.openxmlformats.org/markup-compatibility/2006">
              <mc:Choice xmlns:v="urn:schemas-microsoft-com:vml" Requires="v">
                <p:oleObj spid="_x0000_s14405" name="Chart" r:id="rId10" imgW="8934651" imgH="6276914" progId="Excel.Sheet.8">
                  <p:embed/>
                </p:oleObj>
              </mc:Choice>
              <mc:Fallback>
                <p:oleObj name="Chart" r:id="rId10" imgW="8934651" imgH="6276914" progId="Excel.Sheet.8">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3241" y="1211819"/>
                        <a:ext cx="6869918" cy="3961597"/>
                      </a:xfrm>
                      <a:prstGeom prst="rect">
                        <a:avLst/>
                      </a:prstGeom>
                      <a:noFill/>
                      <a:ln>
                        <a:noFill/>
                      </a:ln>
                      <a:effectLst/>
                      <a:extLst/>
                    </p:spPr>
                  </p:pic>
                </p:oleObj>
              </mc:Fallback>
            </mc:AlternateContent>
          </a:graphicData>
        </a:graphic>
      </p:graphicFrame>
      <p:sp>
        <p:nvSpPr>
          <p:cNvPr id="11"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36</a:t>
            </a:fld>
            <a:endParaRPr lang="en-US" dirty="0">
              <a:solidFill>
                <a:srgbClr val="000000"/>
              </a:solidFill>
              <a:latin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ChangeArrowheads="1"/>
          </p:cNvSpPr>
          <p:nvPr/>
        </p:nvSpPr>
        <p:spPr bwMode="auto">
          <a:xfrm>
            <a:off x="846138" y="2084388"/>
            <a:ext cx="7412037" cy="3495675"/>
          </a:xfrm>
          <a:prstGeom prst="rect">
            <a:avLst/>
          </a:prstGeom>
          <a:solidFill>
            <a:srgbClr val="0066FF"/>
          </a:solidFill>
          <a:ln w="57150">
            <a:solidFill>
              <a:srgbClr val="000066"/>
            </a:solidFill>
            <a:miter lim="800000"/>
            <a:headEnd/>
            <a:tailEnd/>
          </a:ln>
        </p:spPr>
        <p:txBody>
          <a:bodyPr wrap="none" anchor="ctr"/>
          <a:lstStyle/>
          <a:p>
            <a:endParaRPr lang="en-US"/>
          </a:p>
        </p:txBody>
      </p:sp>
      <p:sp>
        <p:nvSpPr>
          <p:cNvPr id="43011" name="Rectangle 2"/>
          <p:cNvSpPr>
            <a:spLocks noGrp="1" noChangeArrowheads="1"/>
          </p:cNvSpPr>
          <p:nvPr>
            <p:ph type="title"/>
          </p:nvPr>
        </p:nvSpPr>
        <p:spPr/>
        <p:txBody>
          <a:bodyPr/>
          <a:lstStyle/>
          <a:p>
            <a:pPr eaLnBrk="1" hangingPunct="1"/>
            <a:r>
              <a:rPr lang="en-US" sz="3600" b="1" dirty="0"/>
              <a:t>Three Phase Power</a:t>
            </a:r>
            <a:br>
              <a:rPr lang="en-US" sz="3600" b="1" dirty="0"/>
            </a:br>
            <a:r>
              <a:rPr lang="en-US" sz="3200" dirty="0" err="1"/>
              <a:t>Blondel’s</a:t>
            </a:r>
            <a:r>
              <a:rPr lang="en-US" sz="3200" dirty="0"/>
              <a:t> Theorem</a:t>
            </a:r>
          </a:p>
        </p:txBody>
      </p:sp>
      <p:sp>
        <p:nvSpPr>
          <p:cNvPr id="43012" name="Text Box 9"/>
          <p:cNvSpPr txBox="1">
            <a:spLocks noChangeArrowheads="1"/>
          </p:cNvSpPr>
          <p:nvPr/>
        </p:nvSpPr>
        <p:spPr bwMode="auto">
          <a:xfrm>
            <a:off x="885825" y="2122488"/>
            <a:ext cx="7372350" cy="3378200"/>
          </a:xfrm>
          <a:prstGeom prst="rect">
            <a:avLst/>
          </a:prstGeom>
          <a:solidFill>
            <a:srgbClr val="0000FF"/>
          </a:solidFill>
          <a:ln w="9525">
            <a:noFill/>
            <a:miter lim="800000"/>
            <a:headEnd/>
            <a:tailEnd/>
          </a:ln>
        </p:spPr>
        <p:txBody>
          <a:bodyPr>
            <a:spAutoFit/>
          </a:bodyPr>
          <a:lstStyle/>
          <a:p>
            <a:pPr>
              <a:spcBef>
                <a:spcPct val="50000"/>
              </a:spcBef>
            </a:pPr>
            <a:r>
              <a:rPr lang="en-US" sz="2400">
                <a:solidFill>
                  <a:srgbClr val="FFFF00"/>
                </a:solidFill>
              </a:rPr>
              <a:t>If energy be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p:txBody>
      </p:sp>
      <p:sp>
        <p:nvSpPr>
          <p:cNvPr id="5"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37</a:t>
            </a:fld>
            <a:endParaRPr lang="en-US" dirty="0">
              <a:solidFill>
                <a:srgbClr val="000000"/>
              </a:solidFill>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b="1" dirty="0"/>
              <a:t>Three Phase Power</a:t>
            </a:r>
            <a:br>
              <a:rPr lang="en-US" sz="3600" b="1" dirty="0"/>
            </a:br>
            <a:r>
              <a:rPr lang="en-US" sz="3200" dirty="0" err="1"/>
              <a:t>Blondel’s</a:t>
            </a:r>
            <a:r>
              <a:rPr lang="en-US" sz="3200" dirty="0"/>
              <a:t> Theorem</a:t>
            </a:r>
          </a:p>
        </p:txBody>
      </p:sp>
      <p:sp>
        <p:nvSpPr>
          <p:cNvPr id="44035" name="Rectangle 3"/>
          <p:cNvSpPr>
            <a:spLocks noGrp="1" noChangeArrowheads="1"/>
          </p:cNvSpPr>
          <p:nvPr>
            <p:ph type="body" idx="1"/>
          </p:nvPr>
        </p:nvSpPr>
        <p:spPr>
          <a:xfrm>
            <a:off x="457200" y="1969610"/>
            <a:ext cx="8229600" cy="3326595"/>
          </a:xfrm>
        </p:spPr>
        <p:txBody>
          <a:bodyPr/>
          <a:lstStyle/>
          <a:p>
            <a:pPr eaLnBrk="1" hangingPunct="1"/>
            <a:r>
              <a:rPr lang="en-US" dirty="0"/>
              <a:t>Simply – We can measure the power in a N wire system by measuring the power in N-1 conductors.</a:t>
            </a:r>
          </a:p>
          <a:p>
            <a:pPr eaLnBrk="1" hangingPunct="1"/>
            <a:r>
              <a:rPr lang="en-US" dirty="0"/>
              <a:t>For example, in a 4-wire, 3-phase system we need to measure the power in 3 circuits.</a:t>
            </a:r>
          </a:p>
        </p:txBody>
      </p:sp>
      <p:sp>
        <p:nvSpPr>
          <p:cNvPr id="4"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38</a:t>
            </a:fld>
            <a:endParaRPr lang="en-US" dirty="0">
              <a:solidFill>
                <a:srgbClr val="000000"/>
              </a:solidFill>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b="1" dirty="0"/>
              <a:t>Three Phase Power</a:t>
            </a:r>
            <a:br>
              <a:rPr lang="en-US" sz="3600" b="1" dirty="0"/>
            </a:br>
            <a:r>
              <a:rPr lang="en-US" sz="3200" dirty="0" err="1"/>
              <a:t>Blondel’s</a:t>
            </a:r>
            <a:r>
              <a:rPr lang="en-US" sz="3200" dirty="0"/>
              <a:t> Theorem</a:t>
            </a:r>
          </a:p>
        </p:txBody>
      </p:sp>
      <p:sp>
        <p:nvSpPr>
          <p:cNvPr id="45059" name="Rectangle 3"/>
          <p:cNvSpPr>
            <a:spLocks noGrp="1" noChangeArrowheads="1"/>
          </p:cNvSpPr>
          <p:nvPr>
            <p:ph type="body" idx="1"/>
          </p:nvPr>
        </p:nvSpPr>
        <p:spPr>
          <a:xfrm>
            <a:off x="457201" y="1892800"/>
            <a:ext cx="8229600" cy="3849687"/>
          </a:xfrm>
        </p:spPr>
        <p:txBody>
          <a:bodyPr/>
          <a:lstStyle/>
          <a:p>
            <a:pPr eaLnBrk="1" hangingPunct="1">
              <a:spcBef>
                <a:spcPct val="50000"/>
              </a:spcBef>
            </a:pPr>
            <a:r>
              <a:rPr lang="en-US" dirty="0"/>
              <a:t>If a meter installation meets </a:t>
            </a:r>
            <a:r>
              <a:rPr lang="en-US" dirty="0" err="1"/>
              <a:t>Blondel’s</a:t>
            </a:r>
            <a:r>
              <a:rPr lang="en-US" dirty="0"/>
              <a:t> Theorem then we will get accurate power measurements </a:t>
            </a:r>
            <a:r>
              <a:rPr lang="en-US" u="sng" dirty="0"/>
              <a:t>under all circumstances</a:t>
            </a:r>
            <a:r>
              <a:rPr lang="en-US" dirty="0"/>
              <a:t>.</a:t>
            </a:r>
          </a:p>
          <a:p>
            <a:pPr eaLnBrk="1" hangingPunct="1">
              <a:spcBef>
                <a:spcPct val="50000"/>
              </a:spcBef>
            </a:pPr>
            <a:r>
              <a:rPr lang="en-US" dirty="0"/>
              <a:t>If a metering system does not meet </a:t>
            </a:r>
            <a:r>
              <a:rPr lang="en-US" dirty="0" err="1"/>
              <a:t>Blondel’s</a:t>
            </a:r>
            <a:r>
              <a:rPr lang="en-US" dirty="0"/>
              <a:t> Theorem then we will only get accurate measurements if certain </a:t>
            </a:r>
            <a:r>
              <a:rPr lang="en-US" u="sng" dirty="0"/>
              <a:t>assumptions are met</a:t>
            </a:r>
            <a:r>
              <a:rPr lang="en-US" dirty="0"/>
              <a:t>.</a:t>
            </a:r>
          </a:p>
          <a:p>
            <a:pPr eaLnBrk="1" hangingPunct="1"/>
            <a:endParaRPr lang="en-US" dirty="0"/>
          </a:p>
        </p:txBody>
      </p:sp>
      <p:sp>
        <p:nvSpPr>
          <p:cNvPr id="4"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39</a:t>
            </a:fld>
            <a:endParaRPr lang="en-US" dirty="0">
              <a:solidFill>
                <a:srgbClr val="000000"/>
              </a:solidFill>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a:xfrm>
            <a:off x="457200" y="279790"/>
            <a:ext cx="8229600" cy="715962"/>
          </a:xfrm>
        </p:spPr>
        <p:txBody>
          <a:bodyPr/>
          <a:lstStyle/>
          <a:p>
            <a:pPr eaLnBrk="1" hangingPunct="1"/>
            <a:r>
              <a:rPr lang="en-US" sz="3600" b="1" dirty="0"/>
              <a:t>AC Theory - Phase</a:t>
            </a:r>
          </a:p>
        </p:txBody>
      </p:sp>
      <p:graphicFrame>
        <p:nvGraphicFramePr>
          <p:cNvPr id="2050" name="Object 3"/>
          <p:cNvGraphicFramePr>
            <a:graphicFrameLocks noGrp="1" noChangeAspect="1"/>
          </p:cNvGraphicFramePr>
          <p:nvPr>
            <p:ph sz="half" idx="1"/>
          </p:nvPr>
        </p:nvGraphicFramePr>
        <p:xfrm>
          <a:off x="762000" y="990600"/>
          <a:ext cx="7696200" cy="4870450"/>
        </p:xfrm>
        <a:graphic>
          <a:graphicData uri="http://schemas.openxmlformats.org/presentationml/2006/ole">
            <mc:AlternateContent xmlns:mc="http://schemas.openxmlformats.org/markup-compatibility/2006">
              <mc:Choice xmlns:v="urn:schemas-microsoft-com:vml" Requires="v">
                <p:oleObj spid="_x0000_s2110" name="Chart" r:id="rId4" imgW="8934651" imgH="6276914" progId="Excel.Sheet.8">
                  <p:embed/>
                </p:oleObj>
              </mc:Choice>
              <mc:Fallback>
                <p:oleObj name="Chart" r:id="rId4" imgW="8934651" imgH="627691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990600"/>
                        <a:ext cx="7696200" cy="487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Grp="1" noChangeAspect="1"/>
          </p:cNvGraphicFramePr>
          <p:nvPr>
            <p:ph sz="quarter" idx="2"/>
            <p:extLst>
              <p:ext uri="{D42A27DB-BD31-4B8C-83A1-F6EECF244321}">
                <p14:modId xmlns:p14="http://schemas.microsoft.com/office/powerpoint/2010/main" val="2490071291"/>
              </p:ext>
            </p:extLst>
          </p:nvPr>
        </p:nvGraphicFramePr>
        <p:xfrm>
          <a:off x="2239963" y="5940425"/>
          <a:ext cx="1741487" cy="361950"/>
        </p:xfrm>
        <a:graphic>
          <a:graphicData uri="http://schemas.openxmlformats.org/presentationml/2006/ole">
            <mc:AlternateContent xmlns:mc="http://schemas.openxmlformats.org/markup-compatibility/2006">
              <mc:Choice xmlns:v="urn:schemas-microsoft-com:vml" Requires="v">
                <p:oleObj spid="_x0000_s2111" name="Equation" r:id="rId6" imgW="977760" imgH="203040" progId="Equation.3">
                  <p:embed/>
                </p:oleObj>
              </mc:Choice>
              <mc:Fallback>
                <p:oleObj name="Equation" r:id="rId6" imgW="977760" imgH="203040" progId="Equation.3">
                  <p:embed/>
                  <p:pic>
                    <p:nvPicPr>
                      <p:cNvPr id="0" name="Object 4"/>
                      <p:cNvPicPr>
                        <a:picLocks noChangeAspect="1" noChangeArrowheads="1"/>
                      </p:cNvPicPr>
                      <p:nvPr/>
                    </p:nvPicPr>
                    <p:blipFill>
                      <a:blip r:embed="rId7"/>
                      <a:srcRect/>
                      <a:stretch>
                        <a:fillRect/>
                      </a:stretch>
                    </p:blipFill>
                    <p:spPr bwMode="auto">
                      <a:xfrm>
                        <a:off x="2239963" y="5940425"/>
                        <a:ext cx="1741487" cy="36195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205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2" name="Object 7"/>
          <p:cNvGraphicFramePr>
            <a:graphicFrameLocks noChangeAspect="1"/>
          </p:cNvGraphicFramePr>
          <p:nvPr/>
        </p:nvGraphicFramePr>
        <p:xfrm>
          <a:off x="0" y="0"/>
          <a:ext cx="1114425" cy="200025"/>
        </p:xfrm>
        <a:graphic>
          <a:graphicData uri="http://schemas.openxmlformats.org/presentationml/2006/ole">
            <mc:AlternateContent xmlns:mc="http://schemas.openxmlformats.org/markup-compatibility/2006">
              <mc:Choice xmlns:v="urn:schemas-microsoft-com:vml" Requires="v">
                <p:oleObj spid="_x0000_s2112" name="Equation" r:id="rId8" imgW="1117115" imgH="203112" progId="Equation.3">
                  <p:embed/>
                </p:oleObj>
              </mc:Choice>
              <mc:Fallback>
                <p:oleObj name="Equation" r:id="rId8" imgW="1117115" imgH="203112"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1144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Rectangle 8"/>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2058" name="Rectangle 9"/>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3" name="Object 10"/>
          <p:cNvGraphicFramePr>
            <a:graphicFrameLocks noGrp="1" noChangeAspect="1"/>
          </p:cNvGraphicFramePr>
          <p:nvPr>
            <p:ph sz="quarter" idx="3"/>
            <p:extLst>
              <p:ext uri="{D42A27DB-BD31-4B8C-83A1-F6EECF244321}">
                <p14:modId xmlns:p14="http://schemas.microsoft.com/office/powerpoint/2010/main" val="3939239053"/>
              </p:ext>
            </p:extLst>
          </p:nvPr>
        </p:nvGraphicFramePr>
        <p:xfrm>
          <a:off x="5032860" y="5964797"/>
          <a:ext cx="2209800" cy="354013"/>
        </p:xfrm>
        <a:graphic>
          <a:graphicData uri="http://schemas.openxmlformats.org/presentationml/2006/ole">
            <mc:AlternateContent xmlns:mc="http://schemas.openxmlformats.org/markup-compatibility/2006">
              <mc:Choice xmlns:v="urn:schemas-microsoft-com:vml" Requires="v">
                <p:oleObj spid="_x0000_s2113" name="Equation" r:id="rId10" imgW="1269720" imgH="203040" progId="Equation.3">
                  <p:embed/>
                </p:oleObj>
              </mc:Choice>
              <mc:Fallback>
                <p:oleObj name="Equation" r:id="rId10" imgW="1269720" imgH="203040" progId="Equation.3">
                  <p:embed/>
                  <p:pic>
                    <p:nvPicPr>
                      <p:cNvPr id="0" name="Object 10"/>
                      <p:cNvPicPr>
                        <a:picLocks noChangeAspect="1" noChangeArrowheads="1"/>
                      </p:cNvPicPr>
                      <p:nvPr/>
                    </p:nvPicPr>
                    <p:blipFill>
                      <a:blip r:embed="rId11"/>
                      <a:srcRect/>
                      <a:stretch>
                        <a:fillRect/>
                      </a:stretch>
                    </p:blipFill>
                    <p:spPr bwMode="auto">
                      <a:xfrm>
                        <a:off x="5032860" y="5964797"/>
                        <a:ext cx="2209800" cy="354013"/>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a:t>
            </a:fld>
            <a:endParaRPr lang="en-US" dirty="0">
              <a:solidFill>
                <a:srgbClr val="000000"/>
              </a:solidFill>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title"/>
          </p:nvPr>
        </p:nvSpPr>
        <p:spPr>
          <a:xfrm>
            <a:off x="457200" y="274637"/>
            <a:ext cx="8229600" cy="837237"/>
          </a:xfrm>
        </p:spPr>
        <p:txBody>
          <a:bodyPr/>
          <a:lstStyle/>
          <a:p>
            <a:pPr eaLnBrk="1" hangingPunct="1"/>
            <a:r>
              <a:rPr lang="en-US" sz="3600" b="1" dirty="0" err="1"/>
              <a:t>Blondel’s</a:t>
            </a:r>
            <a:r>
              <a:rPr lang="en-US" sz="3600" b="1" dirty="0"/>
              <a:t> Theorem</a:t>
            </a:r>
          </a:p>
        </p:txBody>
      </p:sp>
      <p:pic>
        <p:nvPicPr>
          <p:cNvPr id="46083" name="Picture 6" descr="3P3WD-2CT2VT-Form5"/>
          <p:cNvPicPr>
            <a:picLocks noGrp="1" noChangeAspect="1" noChangeArrowheads="1"/>
          </p:cNvPicPr>
          <p:nvPr>
            <p:ph sz="quarter" idx="1"/>
          </p:nvPr>
        </p:nvPicPr>
        <p:blipFill>
          <a:blip r:embed="rId3" cstate="print"/>
          <a:srcRect/>
          <a:stretch>
            <a:fillRect/>
          </a:stretch>
        </p:blipFill>
        <p:spPr>
          <a:xfrm>
            <a:off x="577880" y="1278320"/>
            <a:ext cx="4183062" cy="4419600"/>
          </a:xfrm>
          <a:noFill/>
        </p:spPr>
      </p:pic>
      <p:sp>
        <p:nvSpPr>
          <p:cNvPr id="46089" name="Rectangle 9"/>
          <p:cNvSpPr>
            <a:spLocks noGrp="1" noChangeArrowheads="1"/>
          </p:cNvSpPr>
          <p:nvPr>
            <p:ph type="body" sz="half" idx="3"/>
          </p:nvPr>
        </p:nvSpPr>
        <p:spPr>
          <a:xfrm>
            <a:off x="4664357" y="3523045"/>
            <a:ext cx="3807560" cy="2174875"/>
          </a:xfrm>
        </p:spPr>
        <p:txBody>
          <a:bodyPr/>
          <a:lstStyle/>
          <a:p>
            <a:pPr eaLnBrk="1" hangingPunct="1"/>
            <a:r>
              <a:rPr lang="en-US" sz="1800" dirty="0"/>
              <a:t>Three wires</a:t>
            </a:r>
          </a:p>
          <a:p>
            <a:pPr eaLnBrk="1" hangingPunct="1"/>
            <a:r>
              <a:rPr lang="en-US" sz="1800" dirty="0"/>
              <a:t>Two voltage measurements with one side common to Line 2</a:t>
            </a:r>
          </a:p>
          <a:p>
            <a:pPr eaLnBrk="1" hangingPunct="1"/>
            <a:r>
              <a:rPr lang="en-US" sz="1800" dirty="0"/>
              <a:t>Current measurements on lines 1 &amp; 3.</a:t>
            </a:r>
          </a:p>
          <a:p>
            <a:pPr algn="ctr" eaLnBrk="1" hangingPunct="1">
              <a:buFontTx/>
              <a:buNone/>
            </a:pPr>
            <a:r>
              <a:rPr lang="en-US" sz="1800" b="1" dirty="0">
                <a:solidFill>
                  <a:srgbClr val="FF0000"/>
                </a:solidFill>
              </a:rPr>
              <a:t>This satisfies </a:t>
            </a:r>
            <a:r>
              <a:rPr lang="en-US" sz="1800" b="1" dirty="0" err="1">
                <a:solidFill>
                  <a:srgbClr val="FF0000"/>
                </a:solidFill>
              </a:rPr>
              <a:t>Blondel’s</a:t>
            </a:r>
            <a:r>
              <a:rPr lang="en-US" sz="1800" b="1" dirty="0">
                <a:solidFill>
                  <a:srgbClr val="FF0000"/>
                </a:solidFill>
              </a:rPr>
              <a:t> Theorem.</a:t>
            </a:r>
          </a:p>
        </p:txBody>
      </p:sp>
      <p:pic>
        <p:nvPicPr>
          <p:cNvPr id="46085" name="Picture 10" descr="Form5s"/>
          <p:cNvPicPr>
            <a:picLocks noGrp="1" noChangeAspect="1" noChangeArrowheads="1"/>
          </p:cNvPicPr>
          <p:nvPr>
            <p:ph sz="quarter" idx="2"/>
          </p:nvPr>
        </p:nvPicPr>
        <p:blipFill>
          <a:blip r:embed="rId4" cstate="print"/>
          <a:srcRect/>
          <a:stretch>
            <a:fillRect/>
          </a:stretch>
        </p:blipFill>
        <p:spPr>
          <a:xfrm>
            <a:off x="5724150" y="1393535"/>
            <a:ext cx="1687512" cy="1847850"/>
          </a:xfrm>
          <a:noFill/>
        </p:spPr>
      </p:pic>
      <p:sp>
        <p:nvSpPr>
          <p:cNvPr id="6"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40</a:t>
            </a:fld>
            <a:endParaRPr lang="en-US" dirty="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9">
                                            <p:txEl>
                                              <p:pRg st="0" end="0"/>
                                            </p:txEl>
                                          </p:spTgt>
                                        </p:tgtEl>
                                        <p:attrNameLst>
                                          <p:attrName>style.visibility</p:attrName>
                                        </p:attrNameLst>
                                      </p:cBhvr>
                                      <p:to>
                                        <p:strVal val="visible"/>
                                      </p:to>
                                    </p:set>
                                    <p:animEffect transition="in" filter="dissolve">
                                      <p:cBhvr>
                                        <p:cTn id="7" dur="500"/>
                                        <p:tgtEl>
                                          <p:spTgt spid="460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9">
                                            <p:txEl>
                                              <p:pRg st="1" end="1"/>
                                            </p:txEl>
                                          </p:spTgt>
                                        </p:tgtEl>
                                        <p:attrNameLst>
                                          <p:attrName>style.visibility</p:attrName>
                                        </p:attrNameLst>
                                      </p:cBhvr>
                                      <p:to>
                                        <p:strVal val="visible"/>
                                      </p:to>
                                    </p:set>
                                    <p:animEffect transition="in" filter="dissolve">
                                      <p:cBhvr>
                                        <p:cTn id="12" dur="500"/>
                                        <p:tgtEl>
                                          <p:spTgt spid="460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9">
                                            <p:txEl>
                                              <p:pRg st="2" end="2"/>
                                            </p:txEl>
                                          </p:spTgt>
                                        </p:tgtEl>
                                        <p:attrNameLst>
                                          <p:attrName>style.visibility</p:attrName>
                                        </p:attrNameLst>
                                      </p:cBhvr>
                                      <p:to>
                                        <p:strVal val="visible"/>
                                      </p:to>
                                    </p:set>
                                    <p:animEffect transition="in" filter="dissolve">
                                      <p:cBhvr>
                                        <p:cTn id="17" dur="500"/>
                                        <p:tgtEl>
                                          <p:spTgt spid="460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9">
                                            <p:txEl>
                                              <p:pRg st="3" end="3"/>
                                            </p:txEl>
                                          </p:spTgt>
                                        </p:tgtEl>
                                        <p:attrNameLst>
                                          <p:attrName>style.visibility</p:attrName>
                                        </p:attrNameLst>
                                      </p:cBhvr>
                                      <p:to>
                                        <p:strVal val="visible"/>
                                      </p:to>
                                    </p:set>
                                    <p:animEffect transition="in" filter="dissolve">
                                      <p:cBhvr>
                                        <p:cTn id="22" dur="500"/>
                                        <p:tgtEl>
                                          <p:spTgt spid="460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614362"/>
          </a:xfrm>
        </p:spPr>
        <p:txBody>
          <a:bodyPr/>
          <a:lstStyle/>
          <a:p>
            <a:pPr eaLnBrk="1" hangingPunct="1"/>
            <a:r>
              <a:rPr lang="en-US" sz="3600" b="1" dirty="0" err="1"/>
              <a:t>Blondel’s</a:t>
            </a:r>
            <a:r>
              <a:rPr lang="en-US" sz="3600" b="1" dirty="0"/>
              <a:t> Theorem</a:t>
            </a:r>
          </a:p>
        </p:txBody>
      </p:sp>
      <p:sp>
        <p:nvSpPr>
          <p:cNvPr id="49156" name="Rectangle 4"/>
          <p:cNvSpPr>
            <a:spLocks noGrp="1" noChangeArrowheads="1"/>
          </p:cNvSpPr>
          <p:nvPr>
            <p:ph type="body" sz="half" idx="3"/>
          </p:nvPr>
        </p:nvSpPr>
        <p:spPr>
          <a:xfrm>
            <a:off x="4525934" y="3679403"/>
            <a:ext cx="4160866" cy="2457450"/>
          </a:xfrm>
        </p:spPr>
        <p:txBody>
          <a:bodyPr/>
          <a:lstStyle/>
          <a:p>
            <a:pPr eaLnBrk="1" hangingPunct="1"/>
            <a:r>
              <a:rPr lang="en-US" sz="1800" dirty="0"/>
              <a:t>Four wires</a:t>
            </a:r>
          </a:p>
          <a:p>
            <a:pPr eaLnBrk="1" hangingPunct="1"/>
            <a:r>
              <a:rPr lang="en-US" sz="1800" dirty="0"/>
              <a:t>Two voltage measurements to neutral</a:t>
            </a:r>
          </a:p>
          <a:p>
            <a:pPr eaLnBrk="1" hangingPunct="1"/>
            <a:r>
              <a:rPr lang="en-US" sz="1800" dirty="0"/>
              <a:t>Current measurements on lines 1 &amp; 3. How about line 2?</a:t>
            </a:r>
          </a:p>
          <a:p>
            <a:pPr algn="ctr" eaLnBrk="1" hangingPunct="1">
              <a:buFontTx/>
              <a:buNone/>
            </a:pPr>
            <a:r>
              <a:rPr lang="en-US" sz="1800" b="1" dirty="0">
                <a:solidFill>
                  <a:srgbClr val="FF0000"/>
                </a:solidFill>
              </a:rPr>
              <a:t>This DOES NOT satisfy </a:t>
            </a:r>
            <a:r>
              <a:rPr lang="en-US" sz="1800" b="1" dirty="0" err="1">
                <a:solidFill>
                  <a:srgbClr val="FF0000"/>
                </a:solidFill>
              </a:rPr>
              <a:t>Blondel’s</a:t>
            </a:r>
            <a:r>
              <a:rPr lang="en-US" sz="1800" b="1" dirty="0">
                <a:solidFill>
                  <a:srgbClr val="FF0000"/>
                </a:solidFill>
              </a:rPr>
              <a:t> Theorem.</a:t>
            </a:r>
          </a:p>
        </p:txBody>
      </p:sp>
      <p:pic>
        <p:nvPicPr>
          <p:cNvPr id="47108" name="Picture 5" descr="Form5s"/>
          <p:cNvPicPr>
            <a:picLocks noGrp="1" noChangeAspect="1" noChangeArrowheads="1"/>
          </p:cNvPicPr>
          <p:nvPr>
            <p:ph sz="quarter" idx="2"/>
          </p:nvPr>
        </p:nvPicPr>
        <p:blipFill>
          <a:blip r:embed="rId3" cstate="print"/>
          <a:srcRect/>
          <a:stretch>
            <a:fillRect/>
          </a:stretch>
        </p:blipFill>
        <p:spPr>
          <a:xfrm>
            <a:off x="5378505" y="1249638"/>
            <a:ext cx="2069284" cy="2265895"/>
          </a:xfrm>
          <a:noFill/>
        </p:spPr>
      </p:pic>
      <p:pic>
        <p:nvPicPr>
          <p:cNvPr id="47109" name="Picture 9" descr="3P4WY-2CT-Form5"/>
          <p:cNvPicPr>
            <a:picLocks noGrp="1" noChangeAspect="1" noChangeArrowheads="1"/>
          </p:cNvPicPr>
          <p:nvPr>
            <p:ph sz="quarter" idx="1"/>
          </p:nvPr>
        </p:nvPicPr>
        <p:blipFill>
          <a:blip r:embed="rId4" cstate="print"/>
          <a:srcRect/>
          <a:stretch>
            <a:fillRect/>
          </a:stretch>
        </p:blipFill>
        <p:spPr>
          <a:xfrm>
            <a:off x="723901" y="1355130"/>
            <a:ext cx="3656012" cy="4032250"/>
          </a:xfrm>
          <a:noFill/>
        </p:spPr>
      </p:pic>
      <p:pic>
        <p:nvPicPr>
          <p:cNvPr id="47110" name="Picture 10"/>
          <p:cNvPicPr>
            <a:picLocks noChangeAspect="1" noChangeArrowheads="1"/>
          </p:cNvPicPr>
          <p:nvPr/>
        </p:nvPicPr>
        <p:blipFill>
          <a:blip r:embed="rId5" cstate="print"/>
          <a:srcRect/>
          <a:stretch>
            <a:fillRect/>
          </a:stretch>
        </p:blipFill>
        <p:spPr bwMode="auto">
          <a:xfrm>
            <a:off x="577880" y="5272440"/>
            <a:ext cx="2112276" cy="811212"/>
          </a:xfrm>
          <a:prstGeom prst="rect">
            <a:avLst/>
          </a:prstGeom>
          <a:noFill/>
          <a:ln w="9525">
            <a:noFill/>
            <a:miter lim="800000"/>
            <a:headEnd/>
            <a:tailEnd/>
          </a:ln>
        </p:spPr>
      </p:pic>
      <p:sp>
        <p:nvSpPr>
          <p:cNvPr id="7"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41</a:t>
            </a:fld>
            <a:endParaRPr lang="en-US" dirty="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dissolve">
                                      <p:cBhvr>
                                        <p:cTn id="7" dur="500"/>
                                        <p:tgtEl>
                                          <p:spTgt spid="49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6">
                                            <p:txEl>
                                              <p:pRg st="1" end="1"/>
                                            </p:txEl>
                                          </p:spTgt>
                                        </p:tgtEl>
                                        <p:attrNameLst>
                                          <p:attrName>style.visibility</p:attrName>
                                        </p:attrNameLst>
                                      </p:cBhvr>
                                      <p:to>
                                        <p:strVal val="visible"/>
                                      </p:to>
                                    </p:set>
                                    <p:animEffect transition="in" filter="dissolve">
                                      <p:cBhvr>
                                        <p:cTn id="12" dur="500"/>
                                        <p:tgtEl>
                                          <p:spTgt spid="49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animEffect transition="in" filter="dissolve">
                                      <p:cBhvr>
                                        <p:cTn id="17" dur="500"/>
                                        <p:tgtEl>
                                          <p:spTgt spid="491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56">
                                            <p:txEl>
                                              <p:pRg st="3" end="3"/>
                                            </p:txEl>
                                          </p:spTgt>
                                        </p:tgtEl>
                                        <p:attrNameLst>
                                          <p:attrName>style.visibility</p:attrName>
                                        </p:attrNameLst>
                                      </p:cBhvr>
                                      <p:to>
                                        <p:strVal val="visible"/>
                                      </p:to>
                                    </p:set>
                                    <p:animEffect transition="in" filter="dissolve">
                                      <p:cBhvr>
                                        <p:cTn id="22" dur="500"/>
                                        <p:tgtEl>
                                          <p:spTgt spid="491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600" b="1" dirty="0" err="1"/>
              <a:t>Blondel’s</a:t>
            </a:r>
            <a:r>
              <a:rPr lang="en-US" sz="3600" b="1" dirty="0"/>
              <a:t> Theorem</a:t>
            </a:r>
          </a:p>
        </p:txBody>
      </p:sp>
      <p:sp>
        <p:nvSpPr>
          <p:cNvPr id="48131" name="Rectangle 3"/>
          <p:cNvSpPr>
            <a:spLocks noGrp="1" noChangeArrowheads="1"/>
          </p:cNvSpPr>
          <p:nvPr>
            <p:ph type="body" idx="1"/>
          </p:nvPr>
        </p:nvSpPr>
        <p:spPr>
          <a:xfrm>
            <a:off x="457200" y="1777585"/>
            <a:ext cx="8229600" cy="2304300"/>
          </a:xfrm>
        </p:spPr>
        <p:txBody>
          <a:bodyPr/>
          <a:lstStyle/>
          <a:p>
            <a:pPr eaLnBrk="1" hangingPunct="1"/>
            <a:r>
              <a:rPr lang="en-US" dirty="0"/>
              <a:t>In the previous example:</a:t>
            </a:r>
          </a:p>
          <a:p>
            <a:pPr lvl="1" eaLnBrk="1" hangingPunct="1"/>
            <a:r>
              <a:rPr lang="en-US" dirty="0"/>
              <a:t>What are the “ASSUMPTIONS”?</a:t>
            </a:r>
          </a:p>
          <a:p>
            <a:pPr lvl="1" eaLnBrk="1" hangingPunct="1"/>
            <a:r>
              <a:rPr lang="en-US" dirty="0"/>
              <a:t>When do we get errors?</a:t>
            </a:r>
          </a:p>
          <a:p>
            <a:pPr eaLnBrk="1" hangingPunct="1"/>
            <a:r>
              <a:rPr lang="en-US" dirty="0"/>
              <a:t>What would the “Right Answer” be?</a:t>
            </a:r>
          </a:p>
          <a:p>
            <a:pPr eaLnBrk="1" hangingPunct="1"/>
            <a:endParaRPr lang="en-US" dirty="0"/>
          </a:p>
          <a:p>
            <a:pPr eaLnBrk="1" hangingPunct="1"/>
            <a:r>
              <a:rPr lang="en-US" dirty="0"/>
              <a:t>What did we measure?</a:t>
            </a:r>
          </a:p>
        </p:txBody>
      </p:sp>
      <p:sp>
        <p:nvSpPr>
          <p:cNvPr id="4"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42</a:t>
            </a:fld>
            <a:endParaRPr lang="en-US" dirty="0">
              <a:solidFill>
                <a:srgbClr val="000000"/>
              </a:solidFill>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11504959"/>
              </p:ext>
            </p:extLst>
          </p:nvPr>
        </p:nvGraphicFramePr>
        <p:xfrm>
          <a:off x="739775" y="4081885"/>
          <a:ext cx="5991180" cy="512759"/>
        </p:xfrm>
        <a:graphic>
          <a:graphicData uri="http://schemas.openxmlformats.org/presentationml/2006/ole">
            <mc:AlternateContent xmlns:mc="http://schemas.openxmlformats.org/markup-compatibility/2006">
              <mc:Choice xmlns:v="urn:schemas-microsoft-com:vml" Requires="v">
                <p:oleObj spid="_x0000_s24599" name="Equation" r:id="rId4" imgW="2819160" imgH="241200" progId="Equation.3">
                  <p:embed/>
                </p:oleObj>
              </mc:Choice>
              <mc:Fallback>
                <p:oleObj name="Equation" r:id="rId4" imgW="2819160" imgH="241200" progId="Equation.3">
                  <p:embed/>
                  <p:pic>
                    <p:nvPicPr>
                      <p:cNvPr id="0" name=""/>
                      <p:cNvPicPr/>
                      <p:nvPr/>
                    </p:nvPicPr>
                    <p:blipFill>
                      <a:blip r:embed="rId5"/>
                      <a:stretch>
                        <a:fillRect/>
                      </a:stretch>
                    </p:blipFill>
                    <p:spPr>
                      <a:xfrm>
                        <a:off x="739775" y="4081885"/>
                        <a:ext cx="5991180" cy="51275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43395577"/>
              </p:ext>
            </p:extLst>
          </p:nvPr>
        </p:nvGraphicFramePr>
        <p:xfrm>
          <a:off x="739775" y="5230149"/>
          <a:ext cx="7664450" cy="512763"/>
        </p:xfrm>
        <a:graphic>
          <a:graphicData uri="http://schemas.openxmlformats.org/presentationml/2006/ole">
            <mc:AlternateContent xmlns:mc="http://schemas.openxmlformats.org/markup-compatibility/2006">
              <mc:Choice xmlns:v="urn:schemas-microsoft-com:vml" Requires="v">
                <p:oleObj spid="_x0000_s24600" name="Equation" r:id="rId6" imgW="3606480" imgH="241200" progId="Equation.3">
                  <p:embed/>
                </p:oleObj>
              </mc:Choice>
              <mc:Fallback>
                <p:oleObj name="Equation" r:id="rId6" imgW="3606480" imgH="241200" progId="Equation.3">
                  <p:embed/>
                  <p:pic>
                    <p:nvPicPr>
                      <p:cNvPr id="2" name="Object 1"/>
                      <p:cNvPicPr/>
                      <p:nvPr/>
                    </p:nvPicPr>
                    <p:blipFill>
                      <a:blip r:embed="rId7"/>
                      <a:stretch>
                        <a:fillRect/>
                      </a:stretch>
                    </p:blipFill>
                    <p:spPr>
                      <a:xfrm>
                        <a:off x="739775" y="5230149"/>
                        <a:ext cx="7664450" cy="512763"/>
                      </a:xfrm>
                      <a:prstGeom prst="rect">
                        <a:avLst/>
                      </a:prstGeom>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90562"/>
          </a:xfrm>
        </p:spPr>
        <p:txBody>
          <a:bodyPr/>
          <a:lstStyle/>
          <a:p>
            <a:pPr eaLnBrk="1" hangingPunct="1"/>
            <a:r>
              <a:rPr lang="en-US" sz="3600" b="1" dirty="0" err="1"/>
              <a:t>Blondel’s</a:t>
            </a:r>
            <a:r>
              <a:rPr lang="en-US" sz="3600" b="1" dirty="0"/>
              <a:t> Theorem</a:t>
            </a:r>
          </a:p>
        </p:txBody>
      </p:sp>
      <p:pic>
        <p:nvPicPr>
          <p:cNvPr id="49155" name="Picture 5" descr="Zcoil2"/>
          <p:cNvPicPr>
            <a:picLocks noChangeAspect="1" noChangeArrowheads="1"/>
          </p:cNvPicPr>
          <p:nvPr/>
        </p:nvPicPr>
        <p:blipFill>
          <a:blip r:embed="rId3" cstate="print"/>
          <a:srcRect/>
          <a:stretch>
            <a:fillRect/>
          </a:stretch>
        </p:blipFill>
        <p:spPr bwMode="auto">
          <a:xfrm>
            <a:off x="2065796" y="1270283"/>
            <a:ext cx="5012408" cy="4800702"/>
          </a:xfrm>
          <a:prstGeom prst="rect">
            <a:avLst/>
          </a:prstGeom>
          <a:noFill/>
          <a:ln w="9525">
            <a:noFill/>
            <a:miter lim="800000"/>
            <a:headEnd/>
            <a:tailEnd/>
          </a:ln>
        </p:spPr>
      </p:pic>
      <p:sp>
        <p:nvSpPr>
          <p:cNvPr id="4"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43</a:t>
            </a:fld>
            <a:endParaRPr lang="en-US" dirty="0">
              <a:solidFill>
                <a:srgbClr val="000000"/>
              </a:solidFill>
              <a:latin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690562"/>
          </a:xfrm>
        </p:spPr>
        <p:txBody>
          <a:bodyPr/>
          <a:lstStyle/>
          <a:p>
            <a:pPr eaLnBrk="1" hangingPunct="1"/>
            <a:r>
              <a:rPr lang="en-US" sz="3600" b="1" dirty="0" err="1"/>
              <a:t>Blondel’s</a:t>
            </a:r>
            <a:r>
              <a:rPr lang="en-US" sz="3600" b="1" dirty="0"/>
              <a:t> Theorem</a:t>
            </a:r>
          </a:p>
        </p:txBody>
      </p:sp>
      <p:sp>
        <p:nvSpPr>
          <p:cNvPr id="50179" name="Rectangle 3"/>
          <p:cNvSpPr>
            <a:spLocks noGrp="1" noChangeArrowheads="1"/>
          </p:cNvSpPr>
          <p:nvPr>
            <p:ph type="body" idx="1"/>
          </p:nvPr>
        </p:nvSpPr>
        <p:spPr>
          <a:xfrm>
            <a:off x="539750" y="1465262"/>
            <a:ext cx="8064500" cy="4416425"/>
          </a:xfrm>
        </p:spPr>
        <p:txBody>
          <a:bodyPr/>
          <a:lstStyle/>
          <a:p>
            <a:pPr eaLnBrk="1" hangingPunct="1">
              <a:lnSpc>
                <a:spcPct val="90000"/>
              </a:lnSpc>
            </a:pPr>
            <a:r>
              <a:rPr lang="en-US" dirty="0"/>
              <a:t>Phase B power would be:  </a:t>
            </a:r>
          </a:p>
          <a:p>
            <a:pPr lvl="1" eaLnBrk="1" hangingPunct="1">
              <a:lnSpc>
                <a:spcPct val="90000"/>
              </a:lnSpc>
            </a:pPr>
            <a:r>
              <a:rPr lang="en-US" dirty="0">
                <a:solidFill>
                  <a:srgbClr val="FF0000"/>
                </a:solidFill>
              </a:rPr>
              <a:t>P = </a:t>
            </a:r>
            <a:r>
              <a:rPr lang="en-US" dirty="0" err="1">
                <a:solidFill>
                  <a:srgbClr val="FF0000"/>
                </a:solidFill>
              </a:rPr>
              <a:t>Vb</a:t>
            </a:r>
            <a:r>
              <a:rPr lang="en-US" dirty="0">
                <a:solidFill>
                  <a:srgbClr val="FF0000"/>
                </a:solidFill>
              </a:rPr>
              <a:t> </a:t>
            </a:r>
            <a:r>
              <a:rPr lang="en-US" dirty="0" err="1">
                <a:solidFill>
                  <a:srgbClr val="FF0000"/>
                </a:solidFill>
              </a:rPr>
              <a:t>Ib</a:t>
            </a:r>
            <a:r>
              <a:rPr lang="en-US" dirty="0">
                <a:solidFill>
                  <a:srgbClr val="FF0000"/>
                </a:solidFill>
              </a:rPr>
              <a:t> cos</a:t>
            </a:r>
            <a:r>
              <a:rPr lang="el-GR" dirty="0">
                <a:solidFill>
                  <a:srgbClr val="FF0000"/>
                </a:solidFill>
                <a:cs typeface="Arial" pitchFamily="34" charset="0"/>
              </a:rPr>
              <a:t>θ</a:t>
            </a:r>
            <a:endParaRPr lang="en-US" dirty="0">
              <a:solidFill>
                <a:srgbClr val="FF0000"/>
              </a:solidFill>
              <a:cs typeface="Arial" pitchFamily="34" charset="0"/>
            </a:endParaRPr>
          </a:p>
          <a:p>
            <a:pPr eaLnBrk="1" hangingPunct="1">
              <a:lnSpc>
                <a:spcPct val="90000"/>
              </a:lnSpc>
            </a:pPr>
            <a:r>
              <a:rPr lang="en-US" dirty="0">
                <a:cs typeface="Arial" pitchFamily="34" charset="0"/>
              </a:rPr>
              <a:t>But we aren’t measuring </a:t>
            </a:r>
            <a:r>
              <a:rPr lang="en-US" dirty="0" err="1">
                <a:cs typeface="Arial" pitchFamily="34" charset="0"/>
              </a:rPr>
              <a:t>Vb</a:t>
            </a:r>
            <a:r>
              <a:rPr lang="en-US" dirty="0">
                <a:cs typeface="Arial" pitchFamily="34" charset="0"/>
              </a:rPr>
              <a:t> </a:t>
            </a:r>
          </a:p>
          <a:p>
            <a:pPr eaLnBrk="1" hangingPunct="1">
              <a:lnSpc>
                <a:spcPct val="90000"/>
              </a:lnSpc>
            </a:pPr>
            <a:r>
              <a:rPr lang="en-US" dirty="0">
                <a:cs typeface="Arial" pitchFamily="34" charset="0"/>
              </a:rPr>
              <a:t>What we are measuring is:</a:t>
            </a:r>
          </a:p>
          <a:p>
            <a:pPr lvl="1" eaLnBrk="1" hangingPunct="1">
              <a:lnSpc>
                <a:spcPct val="90000"/>
              </a:lnSpc>
            </a:pPr>
            <a:r>
              <a:rPr lang="en-US" dirty="0" err="1">
                <a:solidFill>
                  <a:srgbClr val="FF0000"/>
                </a:solidFill>
                <a:cs typeface="Arial" pitchFamily="34" charset="0"/>
              </a:rPr>
              <a:t>IbVacos</a:t>
            </a:r>
            <a:r>
              <a:rPr lang="en-US" dirty="0">
                <a:solidFill>
                  <a:srgbClr val="FF0000"/>
                </a:solidFill>
                <a:cs typeface="Arial" pitchFamily="34" charset="0"/>
              </a:rPr>
              <a:t>(60- </a:t>
            </a:r>
            <a:r>
              <a:rPr lang="el-GR" dirty="0">
                <a:solidFill>
                  <a:srgbClr val="FF0000"/>
                </a:solidFill>
                <a:cs typeface="Arial" pitchFamily="34" charset="0"/>
              </a:rPr>
              <a:t>θ</a:t>
            </a:r>
            <a:r>
              <a:rPr lang="en-US" dirty="0">
                <a:solidFill>
                  <a:srgbClr val="FF0000"/>
                </a:solidFill>
                <a:cs typeface="Arial" pitchFamily="34" charset="0"/>
              </a:rPr>
              <a:t>) + </a:t>
            </a:r>
            <a:r>
              <a:rPr lang="en-US" dirty="0" err="1">
                <a:solidFill>
                  <a:srgbClr val="FF0000"/>
                </a:solidFill>
                <a:cs typeface="Arial" pitchFamily="34" charset="0"/>
              </a:rPr>
              <a:t>IbVccos</a:t>
            </a:r>
            <a:r>
              <a:rPr lang="en-US" dirty="0">
                <a:solidFill>
                  <a:srgbClr val="FF0000"/>
                </a:solidFill>
                <a:cs typeface="Arial" pitchFamily="34" charset="0"/>
              </a:rPr>
              <a:t>(60+ </a:t>
            </a:r>
            <a:r>
              <a:rPr lang="el-GR" dirty="0">
                <a:solidFill>
                  <a:srgbClr val="FF0000"/>
                </a:solidFill>
                <a:cs typeface="Arial" pitchFamily="34" charset="0"/>
              </a:rPr>
              <a:t>θ</a:t>
            </a:r>
            <a:r>
              <a:rPr lang="en-US" dirty="0">
                <a:solidFill>
                  <a:srgbClr val="FF0000"/>
                </a:solidFill>
                <a:cs typeface="Arial" pitchFamily="34" charset="0"/>
              </a:rPr>
              <a:t>)</a:t>
            </a:r>
          </a:p>
          <a:p>
            <a:pPr eaLnBrk="1" hangingPunct="1">
              <a:lnSpc>
                <a:spcPct val="90000"/>
              </a:lnSpc>
            </a:pPr>
            <a:r>
              <a:rPr lang="en-US" dirty="0"/>
              <a:t>cos(</a:t>
            </a:r>
            <a:r>
              <a:rPr lang="el-GR" dirty="0">
                <a:cs typeface="Arial" pitchFamily="34" charset="0"/>
              </a:rPr>
              <a:t>α</a:t>
            </a:r>
            <a:r>
              <a:rPr lang="en-US" dirty="0">
                <a:cs typeface="Arial" pitchFamily="34" charset="0"/>
              </a:rPr>
              <a:t> + </a:t>
            </a:r>
            <a:r>
              <a:rPr lang="el-GR" dirty="0">
                <a:cs typeface="Arial" pitchFamily="34" charset="0"/>
              </a:rPr>
              <a:t>β</a:t>
            </a:r>
            <a:r>
              <a:rPr lang="en-US" dirty="0">
                <a:cs typeface="Arial" pitchFamily="34" charset="0"/>
              </a:rPr>
              <a:t>) = cos(</a:t>
            </a:r>
            <a:r>
              <a:rPr lang="el-GR" dirty="0">
                <a:cs typeface="Arial" pitchFamily="34" charset="0"/>
              </a:rPr>
              <a:t>α</a:t>
            </a:r>
            <a:r>
              <a:rPr lang="en-US" dirty="0">
                <a:cs typeface="Arial" pitchFamily="34" charset="0"/>
              </a:rPr>
              <a:t>)cos(</a:t>
            </a:r>
            <a:r>
              <a:rPr lang="el-GR" dirty="0">
                <a:cs typeface="Arial" pitchFamily="34" charset="0"/>
              </a:rPr>
              <a:t>β</a:t>
            </a:r>
            <a:r>
              <a:rPr lang="en-US" dirty="0">
                <a:cs typeface="Arial" pitchFamily="34" charset="0"/>
              </a:rPr>
              <a:t>) - sin(</a:t>
            </a:r>
            <a:r>
              <a:rPr lang="el-GR" dirty="0">
                <a:cs typeface="Arial" pitchFamily="34" charset="0"/>
              </a:rPr>
              <a:t>α</a:t>
            </a:r>
            <a:r>
              <a:rPr lang="en-US" dirty="0">
                <a:cs typeface="Arial" pitchFamily="34" charset="0"/>
              </a:rPr>
              <a:t>)sin(</a:t>
            </a:r>
            <a:r>
              <a:rPr lang="el-GR" dirty="0">
                <a:cs typeface="Arial" pitchFamily="34" charset="0"/>
              </a:rPr>
              <a:t>β</a:t>
            </a:r>
            <a:r>
              <a:rPr lang="en-US" dirty="0">
                <a:cs typeface="Arial" pitchFamily="34" charset="0"/>
              </a:rPr>
              <a:t>)</a:t>
            </a:r>
          </a:p>
          <a:p>
            <a:pPr eaLnBrk="1" hangingPunct="1">
              <a:lnSpc>
                <a:spcPct val="90000"/>
              </a:lnSpc>
            </a:pPr>
            <a:r>
              <a:rPr lang="en-US" dirty="0"/>
              <a:t>cos(</a:t>
            </a:r>
            <a:r>
              <a:rPr lang="el-GR" dirty="0">
                <a:cs typeface="Arial" pitchFamily="34" charset="0"/>
              </a:rPr>
              <a:t>α</a:t>
            </a:r>
            <a:r>
              <a:rPr lang="en-US" dirty="0">
                <a:cs typeface="Arial" pitchFamily="34" charset="0"/>
              </a:rPr>
              <a:t> - </a:t>
            </a:r>
            <a:r>
              <a:rPr lang="el-GR" dirty="0">
                <a:cs typeface="Arial" pitchFamily="34" charset="0"/>
              </a:rPr>
              <a:t>β</a:t>
            </a:r>
            <a:r>
              <a:rPr lang="en-US" dirty="0">
                <a:cs typeface="Arial" pitchFamily="34" charset="0"/>
              </a:rPr>
              <a:t>) = cos(</a:t>
            </a:r>
            <a:r>
              <a:rPr lang="el-GR" dirty="0">
                <a:cs typeface="Arial" pitchFamily="34" charset="0"/>
              </a:rPr>
              <a:t>α</a:t>
            </a:r>
            <a:r>
              <a:rPr lang="en-US" dirty="0">
                <a:cs typeface="Arial" pitchFamily="34" charset="0"/>
              </a:rPr>
              <a:t>)cos(</a:t>
            </a:r>
            <a:r>
              <a:rPr lang="el-GR" dirty="0">
                <a:cs typeface="Arial" pitchFamily="34" charset="0"/>
              </a:rPr>
              <a:t>β</a:t>
            </a:r>
            <a:r>
              <a:rPr lang="en-US" dirty="0">
                <a:cs typeface="Arial" pitchFamily="34" charset="0"/>
              </a:rPr>
              <a:t>) + sin(</a:t>
            </a:r>
            <a:r>
              <a:rPr lang="el-GR" dirty="0">
                <a:cs typeface="Arial" pitchFamily="34" charset="0"/>
              </a:rPr>
              <a:t>α</a:t>
            </a:r>
            <a:r>
              <a:rPr lang="en-US" dirty="0">
                <a:cs typeface="Arial" pitchFamily="34" charset="0"/>
              </a:rPr>
              <a:t>)sin(</a:t>
            </a:r>
            <a:r>
              <a:rPr lang="el-GR" dirty="0">
                <a:cs typeface="Arial" pitchFamily="34" charset="0"/>
              </a:rPr>
              <a:t>β</a:t>
            </a:r>
            <a:r>
              <a:rPr lang="en-US" dirty="0">
                <a:cs typeface="Arial" pitchFamily="34" charset="0"/>
              </a:rPr>
              <a:t>)</a:t>
            </a:r>
          </a:p>
          <a:p>
            <a:pPr eaLnBrk="1" hangingPunct="1">
              <a:lnSpc>
                <a:spcPct val="90000"/>
              </a:lnSpc>
            </a:pPr>
            <a:r>
              <a:rPr lang="en-US" dirty="0">
                <a:cs typeface="Arial" pitchFamily="34" charset="0"/>
              </a:rPr>
              <a:t>So</a:t>
            </a:r>
          </a:p>
          <a:p>
            <a:pPr lvl="1" eaLnBrk="1" hangingPunct="1">
              <a:lnSpc>
                <a:spcPct val="90000"/>
              </a:lnSpc>
            </a:pPr>
            <a:endParaRPr lang="el-GR" dirty="0">
              <a:cs typeface="Arial" pitchFamily="34" charset="0"/>
            </a:endParaRPr>
          </a:p>
        </p:txBody>
      </p:sp>
      <p:sp>
        <p:nvSpPr>
          <p:cNvPr id="4"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44</a:t>
            </a:fld>
            <a:endParaRPr lang="en-US" dirty="0">
              <a:solidFill>
                <a:srgbClr val="000000"/>
              </a:solidFill>
              <a:latin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690562"/>
          </a:xfrm>
        </p:spPr>
        <p:txBody>
          <a:bodyPr/>
          <a:lstStyle/>
          <a:p>
            <a:pPr eaLnBrk="1" hangingPunct="1"/>
            <a:r>
              <a:rPr lang="en-US" sz="3600" b="1" dirty="0" err="1"/>
              <a:t>Blondel’s</a:t>
            </a:r>
            <a:r>
              <a:rPr lang="en-US" sz="3600" b="1" dirty="0"/>
              <a:t> Theorem</a:t>
            </a:r>
          </a:p>
        </p:txBody>
      </p:sp>
      <p:sp>
        <p:nvSpPr>
          <p:cNvPr id="51203" name="Rectangle 3"/>
          <p:cNvSpPr>
            <a:spLocks noGrp="1" noChangeArrowheads="1"/>
          </p:cNvSpPr>
          <p:nvPr>
            <p:ph type="body" idx="1"/>
          </p:nvPr>
        </p:nvSpPr>
        <p:spPr>
          <a:xfrm>
            <a:off x="731500" y="1431940"/>
            <a:ext cx="8064500" cy="4224550"/>
          </a:xfrm>
        </p:spPr>
        <p:txBody>
          <a:bodyPr/>
          <a:lstStyle/>
          <a:p>
            <a:pPr eaLnBrk="1" hangingPunct="1">
              <a:lnSpc>
                <a:spcPct val="90000"/>
              </a:lnSpc>
            </a:pPr>
            <a:r>
              <a:rPr lang="en-US" sz="2800" dirty="0" err="1"/>
              <a:t>Pb</a:t>
            </a:r>
            <a:r>
              <a:rPr lang="en-US" sz="2800" dirty="0"/>
              <a:t> = </a:t>
            </a:r>
            <a:r>
              <a:rPr lang="en-US" sz="2800" dirty="0" err="1"/>
              <a:t>Ib</a:t>
            </a:r>
            <a:r>
              <a:rPr lang="en-US" sz="2800" dirty="0"/>
              <a:t> </a:t>
            </a:r>
            <a:r>
              <a:rPr lang="en-US" sz="2800" dirty="0" err="1"/>
              <a:t>Va</a:t>
            </a:r>
            <a:r>
              <a:rPr lang="en-US" sz="2800" dirty="0"/>
              <a:t> cos(60- </a:t>
            </a:r>
            <a:r>
              <a:rPr lang="el-GR" sz="2800" dirty="0">
                <a:cs typeface="Arial" pitchFamily="34" charset="0"/>
              </a:rPr>
              <a:t>θ</a:t>
            </a:r>
            <a:r>
              <a:rPr lang="en-US" sz="2800" dirty="0">
                <a:cs typeface="Arial" pitchFamily="34" charset="0"/>
              </a:rPr>
              <a:t>) + </a:t>
            </a:r>
            <a:r>
              <a:rPr lang="en-US" sz="2800" dirty="0" err="1">
                <a:cs typeface="Arial" pitchFamily="34" charset="0"/>
              </a:rPr>
              <a:t>Ib</a:t>
            </a:r>
            <a:r>
              <a:rPr lang="en-US" sz="2800" dirty="0">
                <a:cs typeface="Arial" pitchFamily="34" charset="0"/>
              </a:rPr>
              <a:t> </a:t>
            </a:r>
            <a:r>
              <a:rPr lang="en-US" sz="2800" dirty="0" err="1">
                <a:cs typeface="Arial" pitchFamily="34" charset="0"/>
              </a:rPr>
              <a:t>Vc</a:t>
            </a:r>
            <a:r>
              <a:rPr lang="en-US" sz="2800" dirty="0">
                <a:cs typeface="Arial" pitchFamily="34" charset="0"/>
              </a:rPr>
              <a:t> cos(60+ </a:t>
            </a:r>
            <a:r>
              <a:rPr lang="el-GR" sz="2800" dirty="0">
                <a:cs typeface="Arial" pitchFamily="34" charset="0"/>
              </a:rPr>
              <a:t>θ</a:t>
            </a:r>
            <a:r>
              <a:rPr lang="en-US" sz="2800" dirty="0">
                <a:cs typeface="Arial" pitchFamily="34" charset="0"/>
              </a:rPr>
              <a:t>)</a:t>
            </a:r>
          </a:p>
          <a:p>
            <a:pPr eaLnBrk="1" hangingPunct="1">
              <a:lnSpc>
                <a:spcPct val="90000"/>
              </a:lnSpc>
            </a:pPr>
            <a:r>
              <a:rPr lang="en-US" sz="2800" dirty="0">
                <a:cs typeface="Arial" pitchFamily="34" charset="0"/>
              </a:rPr>
              <a:t>Applying the trig identity</a:t>
            </a:r>
          </a:p>
          <a:p>
            <a:pPr lvl="1" eaLnBrk="1" hangingPunct="1">
              <a:lnSpc>
                <a:spcPct val="90000"/>
              </a:lnSpc>
            </a:pPr>
            <a:r>
              <a:rPr lang="en-US" sz="2400" dirty="0" err="1">
                <a:cs typeface="Arial" pitchFamily="34" charset="0"/>
              </a:rPr>
              <a:t>IbVa</a:t>
            </a:r>
            <a:r>
              <a:rPr lang="en-US" sz="2400" dirty="0">
                <a:cs typeface="Arial" pitchFamily="34" charset="0"/>
              </a:rPr>
              <a:t>(cos(60)cos(</a:t>
            </a:r>
            <a:r>
              <a:rPr lang="el-GR" sz="2400" dirty="0">
                <a:cs typeface="Arial" pitchFamily="34" charset="0"/>
              </a:rPr>
              <a:t>θ</a:t>
            </a:r>
            <a:r>
              <a:rPr lang="en-US" sz="2400" dirty="0">
                <a:cs typeface="Arial" pitchFamily="34" charset="0"/>
              </a:rPr>
              <a:t>) + sin(60)sin(</a:t>
            </a:r>
            <a:r>
              <a:rPr lang="el-GR" sz="2400" dirty="0">
                <a:cs typeface="Arial" pitchFamily="34" charset="0"/>
              </a:rPr>
              <a:t>θ</a:t>
            </a:r>
            <a:r>
              <a:rPr lang="en-US" sz="2400" dirty="0">
                <a:cs typeface="Arial" pitchFamily="34" charset="0"/>
              </a:rPr>
              <a:t>)) </a:t>
            </a:r>
          </a:p>
          <a:p>
            <a:pPr lvl="1" eaLnBrk="1" hangingPunct="1">
              <a:lnSpc>
                <a:spcPct val="90000"/>
              </a:lnSpc>
              <a:buFont typeface="Wingdings" pitchFamily="2" charset="2"/>
              <a:buNone/>
            </a:pPr>
            <a:r>
              <a:rPr lang="en-US" sz="2400" dirty="0">
                <a:cs typeface="Arial" pitchFamily="34" charset="0"/>
              </a:rPr>
              <a:t>	 </a:t>
            </a:r>
            <a:r>
              <a:rPr lang="en-US" sz="2400" dirty="0" err="1">
                <a:cs typeface="Arial" pitchFamily="34" charset="0"/>
              </a:rPr>
              <a:t>IbVc</a:t>
            </a:r>
            <a:r>
              <a:rPr lang="en-US" sz="2400" dirty="0">
                <a:cs typeface="Arial" pitchFamily="34" charset="0"/>
              </a:rPr>
              <a:t> (cos(60)cos(</a:t>
            </a:r>
            <a:r>
              <a:rPr lang="el-GR" sz="2400" dirty="0">
                <a:cs typeface="Arial" pitchFamily="34" charset="0"/>
              </a:rPr>
              <a:t>θ</a:t>
            </a:r>
            <a:r>
              <a:rPr lang="en-US" sz="2400" dirty="0">
                <a:cs typeface="Arial" pitchFamily="34" charset="0"/>
              </a:rPr>
              <a:t>) - sin(60)sin(</a:t>
            </a:r>
            <a:r>
              <a:rPr lang="el-GR" sz="2400" dirty="0">
                <a:cs typeface="Arial" pitchFamily="34" charset="0"/>
              </a:rPr>
              <a:t>θ</a:t>
            </a:r>
            <a:r>
              <a:rPr lang="en-US" sz="2400" dirty="0">
                <a:cs typeface="Arial" pitchFamily="34" charset="0"/>
              </a:rPr>
              <a:t>)) </a:t>
            </a:r>
          </a:p>
          <a:p>
            <a:pPr lvl="1" eaLnBrk="1" hangingPunct="1">
              <a:lnSpc>
                <a:spcPct val="90000"/>
              </a:lnSpc>
            </a:pPr>
            <a:r>
              <a:rPr lang="en-US" sz="2400" dirty="0" err="1">
                <a:cs typeface="Arial" pitchFamily="34" charset="0"/>
              </a:rPr>
              <a:t>Ib</a:t>
            </a:r>
            <a:r>
              <a:rPr lang="en-US" sz="2400" dirty="0">
                <a:cs typeface="Arial" pitchFamily="34" charset="0"/>
              </a:rPr>
              <a:t>(</a:t>
            </a:r>
            <a:r>
              <a:rPr lang="en-US" sz="2400" dirty="0" err="1">
                <a:cs typeface="Arial" pitchFamily="34" charset="0"/>
              </a:rPr>
              <a:t>Va+Vc</a:t>
            </a:r>
            <a:r>
              <a:rPr lang="en-US" sz="2400" dirty="0">
                <a:cs typeface="Arial" pitchFamily="34" charset="0"/>
              </a:rPr>
              <a:t>)0.5cos(</a:t>
            </a:r>
            <a:r>
              <a:rPr lang="el-GR" sz="2400" dirty="0">
                <a:cs typeface="Arial" pitchFamily="34" charset="0"/>
              </a:rPr>
              <a:t>θ</a:t>
            </a:r>
            <a:r>
              <a:rPr lang="en-US" sz="2400" dirty="0">
                <a:cs typeface="Arial" pitchFamily="34" charset="0"/>
              </a:rPr>
              <a:t>) + </a:t>
            </a:r>
            <a:r>
              <a:rPr lang="en-US" sz="2400" dirty="0" err="1">
                <a:cs typeface="Arial" pitchFamily="34" charset="0"/>
              </a:rPr>
              <a:t>Ib</a:t>
            </a:r>
            <a:r>
              <a:rPr lang="en-US" sz="2400" dirty="0">
                <a:cs typeface="Arial" pitchFamily="34" charset="0"/>
              </a:rPr>
              <a:t>(</a:t>
            </a:r>
            <a:r>
              <a:rPr lang="en-US" sz="2400" dirty="0" err="1">
                <a:cs typeface="Arial" pitchFamily="34" charset="0"/>
              </a:rPr>
              <a:t>Vc-Va</a:t>
            </a:r>
            <a:r>
              <a:rPr lang="en-US" sz="2400" dirty="0">
                <a:cs typeface="Arial" pitchFamily="34" charset="0"/>
              </a:rPr>
              <a:t>) 0.866sin(</a:t>
            </a:r>
            <a:r>
              <a:rPr lang="el-GR" sz="2400" dirty="0">
                <a:cs typeface="Arial" pitchFamily="34" charset="0"/>
              </a:rPr>
              <a:t>θ</a:t>
            </a:r>
            <a:r>
              <a:rPr lang="en-US" sz="2400" dirty="0">
                <a:cs typeface="Arial" pitchFamily="34" charset="0"/>
              </a:rPr>
              <a:t>) </a:t>
            </a:r>
          </a:p>
          <a:p>
            <a:pPr eaLnBrk="1" hangingPunct="1">
              <a:lnSpc>
                <a:spcPct val="90000"/>
              </a:lnSpc>
            </a:pPr>
            <a:r>
              <a:rPr lang="en-US" sz="2800" dirty="0">
                <a:cs typeface="Arial" pitchFamily="34" charset="0"/>
              </a:rPr>
              <a:t>Assuming</a:t>
            </a:r>
          </a:p>
          <a:p>
            <a:pPr lvl="1" eaLnBrk="1" hangingPunct="1">
              <a:lnSpc>
                <a:spcPct val="90000"/>
              </a:lnSpc>
            </a:pPr>
            <a:r>
              <a:rPr lang="en-US" sz="2400" dirty="0">
                <a:cs typeface="Arial" pitchFamily="34" charset="0"/>
              </a:rPr>
              <a:t>Assume </a:t>
            </a:r>
            <a:r>
              <a:rPr lang="en-US" sz="2400" dirty="0" err="1">
                <a:cs typeface="Arial" pitchFamily="34" charset="0"/>
              </a:rPr>
              <a:t>Vb</a:t>
            </a:r>
            <a:r>
              <a:rPr lang="en-US" sz="2400" dirty="0">
                <a:cs typeface="Arial" pitchFamily="34" charset="0"/>
              </a:rPr>
              <a:t> = </a:t>
            </a:r>
            <a:r>
              <a:rPr lang="en-US" sz="2400" dirty="0" err="1">
                <a:cs typeface="Arial" pitchFamily="34" charset="0"/>
              </a:rPr>
              <a:t>Va</a:t>
            </a:r>
            <a:r>
              <a:rPr lang="en-US" sz="2400" dirty="0">
                <a:cs typeface="Arial" pitchFamily="34" charset="0"/>
              </a:rPr>
              <a:t> = </a:t>
            </a:r>
            <a:r>
              <a:rPr lang="en-US" sz="2400" dirty="0" err="1">
                <a:cs typeface="Arial" pitchFamily="34" charset="0"/>
              </a:rPr>
              <a:t>Vc</a:t>
            </a:r>
            <a:endParaRPr lang="en-US" sz="2400" dirty="0">
              <a:cs typeface="Arial" pitchFamily="34" charset="0"/>
            </a:endParaRPr>
          </a:p>
          <a:p>
            <a:pPr lvl="1" eaLnBrk="1" hangingPunct="1">
              <a:lnSpc>
                <a:spcPct val="90000"/>
              </a:lnSpc>
            </a:pPr>
            <a:r>
              <a:rPr lang="en-US" sz="2400" dirty="0">
                <a:cs typeface="Arial" pitchFamily="34" charset="0"/>
              </a:rPr>
              <a:t>And, they are exactly 120° apart </a:t>
            </a:r>
          </a:p>
          <a:p>
            <a:pPr eaLnBrk="1" hangingPunct="1">
              <a:lnSpc>
                <a:spcPct val="90000"/>
              </a:lnSpc>
            </a:pPr>
            <a:r>
              <a:rPr lang="en-US" sz="2800" dirty="0" err="1">
                <a:cs typeface="Arial" pitchFamily="34" charset="0"/>
              </a:rPr>
              <a:t>Pb</a:t>
            </a:r>
            <a:r>
              <a:rPr lang="en-US" sz="2800" dirty="0">
                <a:cs typeface="Arial" pitchFamily="34" charset="0"/>
              </a:rPr>
              <a:t> = </a:t>
            </a:r>
            <a:r>
              <a:rPr lang="en-US" sz="2800" dirty="0" err="1">
                <a:cs typeface="Arial" pitchFamily="34" charset="0"/>
              </a:rPr>
              <a:t>Ib</a:t>
            </a:r>
            <a:r>
              <a:rPr lang="en-US" sz="2800" dirty="0">
                <a:cs typeface="Arial" pitchFamily="34" charset="0"/>
              </a:rPr>
              <a:t>(2Vb)(0.5cos</a:t>
            </a:r>
            <a:r>
              <a:rPr lang="el-GR" sz="2800" dirty="0">
                <a:cs typeface="Arial" pitchFamily="34" charset="0"/>
              </a:rPr>
              <a:t>θ</a:t>
            </a:r>
            <a:r>
              <a:rPr lang="en-US" sz="2800" dirty="0">
                <a:cs typeface="Arial" pitchFamily="34" charset="0"/>
              </a:rPr>
              <a:t>) = </a:t>
            </a:r>
            <a:r>
              <a:rPr lang="en-US" sz="2800" dirty="0" err="1">
                <a:cs typeface="Arial" pitchFamily="34" charset="0"/>
              </a:rPr>
              <a:t>IbVbcos</a:t>
            </a:r>
            <a:r>
              <a:rPr lang="el-GR" sz="2800" dirty="0">
                <a:cs typeface="Arial" pitchFamily="34" charset="0"/>
              </a:rPr>
              <a:t>θ</a:t>
            </a:r>
            <a:endParaRPr lang="en-US" sz="2800" dirty="0">
              <a:cs typeface="Arial" pitchFamily="34" charset="0"/>
            </a:endParaRPr>
          </a:p>
          <a:p>
            <a:pPr eaLnBrk="1" hangingPunct="1">
              <a:lnSpc>
                <a:spcPct val="90000"/>
              </a:lnSpc>
            </a:pPr>
            <a:endParaRPr lang="el-GR" sz="2800" dirty="0">
              <a:cs typeface="Arial" pitchFamily="34" charset="0"/>
            </a:endParaRPr>
          </a:p>
        </p:txBody>
      </p:sp>
      <p:sp>
        <p:nvSpPr>
          <p:cNvPr id="4"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45</a:t>
            </a:fld>
            <a:endParaRPr lang="en-US" dirty="0">
              <a:solidFill>
                <a:srgbClr val="000000"/>
              </a:solidFill>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690562"/>
          </a:xfrm>
        </p:spPr>
        <p:txBody>
          <a:bodyPr/>
          <a:lstStyle/>
          <a:p>
            <a:pPr eaLnBrk="1" hangingPunct="1"/>
            <a:r>
              <a:rPr lang="en-US" sz="3600" b="1" dirty="0" err="1"/>
              <a:t>Blondel’s</a:t>
            </a:r>
            <a:r>
              <a:rPr lang="en-US" sz="3600" b="1" dirty="0"/>
              <a:t> Theorem</a:t>
            </a:r>
          </a:p>
        </p:txBody>
      </p:sp>
      <p:sp>
        <p:nvSpPr>
          <p:cNvPr id="52227" name="Rectangle 3"/>
          <p:cNvSpPr>
            <a:spLocks noGrp="1" noChangeArrowheads="1"/>
          </p:cNvSpPr>
          <p:nvPr>
            <p:ph type="body" idx="1"/>
          </p:nvPr>
        </p:nvSpPr>
        <p:spPr>
          <a:xfrm>
            <a:off x="577850" y="1239838"/>
            <a:ext cx="8064500" cy="4724400"/>
          </a:xfrm>
        </p:spPr>
        <p:txBody>
          <a:bodyPr/>
          <a:lstStyle/>
          <a:p>
            <a:pPr eaLnBrk="1" hangingPunct="1"/>
            <a:endParaRPr lang="en-US" dirty="0">
              <a:cs typeface="Arial" pitchFamily="34" charset="0"/>
            </a:endParaRPr>
          </a:p>
          <a:p>
            <a:pPr eaLnBrk="1" hangingPunct="1"/>
            <a:r>
              <a:rPr lang="en-US" dirty="0"/>
              <a:t>If </a:t>
            </a:r>
            <a:r>
              <a:rPr lang="en-US" dirty="0" err="1"/>
              <a:t>Va</a:t>
            </a:r>
            <a:r>
              <a:rPr lang="en-US" dirty="0"/>
              <a:t> </a:t>
            </a:r>
            <a:r>
              <a:rPr lang="en-US" dirty="0">
                <a:cs typeface="Arial" pitchFamily="34" charset="0"/>
              </a:rPr>
              <a:t>≠ </a:t>
            </a:r>
            <a:r>
              <a:rPr lang="en-US" dirty="0" err="1">
                <a:cs typeface="Arial" pitchFamily="34" charset="0"/>
              </a:rPr>
              <a:t>Vb</a:t>
            </a:r>
            <a:r>
              <a:rPr lang="en-US" dirty="0">
                <a:cs typeface="Arial" pitchFamily="34" charset="0"/>
              </a:rPr>
              <a:t> ≠ </a:t>
            </a:r>
            <a:r>
              <a:rPr lang="en-US" dirty="0" err="1">
                <a:cs typeface="Arial" pitchFamily="34" charset="0"/>
              </a:rPr>
              <a:t>Vc</a:t>
            </a:r>
            <a:r>
              <a:rPr lang="en-US" dirty="0">
                <a:cs typeface="Arial" pitchFamily="34" charset="0"/>
              </a:rPr>
              <a:t> then the error is</a:t>
            </a:r>
          </a:p>
          <a:p>
            <a:pPr eaLnBrk="1" hangingPunct="1"/>
            <a:r>
              <a:rPr lang="en-US" dirty="0">
                <a:cs typeface="Arial" pitchFamily="34" charset="0"/>
              </a:rPr>
              <a:t>%Error = </a:t>
            </a:r>
          </a:p>
          <a:p>
            <a:pPr eaLnBrk="1" hangingPunct="1">
              <a:buFontTx/>
              <a:buNone/>
            </a:pPr>
            <a:r>
              <a:rPr lang="en-US" sz="2800" dirty="0">
                <a:cs typeface="Arial" pitchFamily="34" charset="0"/>
              </a:rPr>
              <a:t>     </a:t>
            </a:r>
            <a:r>
              <a:rPr lang="en-US" sz="2400" dirty="0">
                <a:cs typeface="Arial" pitchFamily="34" charset="0"/>
              </a:rPr>
              <a:t>-</a:t>
            </a:r>
            <a:r>
              <a:rPr lang="en-US" sz="2400" dirty="0" err="1">
                <a:cs typeface="Arial" pitchFamily="34" charset="0"/>
              </a:rPr>
              <a:t>Ib</a:t>
            </a:r>
            <a:r>
              <a:rPr lang="en-US" sz="2400" dirty="0">
                <a:cs typeface="Arial" pitchFamily="34" charset="0"/>
              </a:rPr>
              <a:t>{(</a:t>
            </a:r>
            <a:r>
              <a:rPr lang="en-US" sz="2400" dirty="0" err="1">
                <a:cs typeface="Arial" pitchFamily="34" charset="0"/>
              </a:rPr>
              <a:t>Va+Vc</a:t>
            </a:r>
            <a:r>
              <a:rPr lang="en-US" sz="2400" dirty="0">
                <a:cs typeface="Arial" pitchFamily="34" charset="0"/>
              </a:rPr>
              <a:t>)/(2Vb) - (</a:t>
            </a:r>
            <a:r>
              <a:rPr lang="en-US" sz="2400" dirty="0" err="1">
                <a:cs typeface="Arial" pitchFamily="34" charset="0"/>
              </a:rPr>
              <a:t>Va-Vc</a:t>
            </a:r>
            <a:r>
              <a:rPr lang="en-US" sz="2400" dirty="0">
                <a:cs typeface="Arial" pitchFamily="34" charset="0"/>
              </a:rPr>
              <a:t>) 0.866sin(</a:t>
            </a:r>
            <a:r>
              <a:rPr lang="el-GR" sz="2400" dirty="0">
                <a:cs typeface="Arial" pitchFamily="34" charset="0"/>
              </a:rPr>
              <a:t>θ</a:t>
            </a:r>
            <a:r>
              <a:rPr lang="en-US" sz="2400" dirty="0">
                <a:cs typeface="Arial" pitchFamily="34" charset="0"/>
              </a:rPr>
              <a:t>)/(</a:t>
            </a:r>
            <a:r>
              <a:rPr lang="en-US" sz="2400" dirty="0" err="1">
                <a:cs typeface="Arial" pitchFamily="34" charset="0"/>
              </a:rPr>
              <a:t>Vbcos</a:t>
            </a:r>
            <a:r>
              <a:rPr lang="en-US" sz="2400" dirty="0">
                <a:cs typeface="Arial" pitchFamily="34" charset="0"/>
              </a:rPr>
              <a:t>(</a:t>
            </a:r>
            <a:r>
              <a:rPr lang="el-GR" sz="2400" dirty="0">
                <a:cs typeface="Arial" pitchFamily="34" charset="0"/>
              </a:rPr>
              <a:t>θ</a:t>
            </a:r>
            <a:r>
              <a:rPr lang="en-US" sz="2400" dirty="0">
                <a:cs typeface="Arial" pitchFamily="34" charset="0"/>
              </a:rPr>
              <a:t>))</a:t>
            </a:r>
          </a:p>
          <a:p>
            <a:pPr eaLnBrk="1" hangingPunct="1">
              <a:buFontTx/>
              <a:buNone/>
            </a:pPr>
            <a:endParaRPr lang="en-US" sz="2800" dirty="0">
              <a:cs typeface="Arial" pitchFamily="34" charset="0"/>
            </a:endParaRPr>
          </a:p>
          <a:p>
            <a:pPr eaLnBrk="1" hangingPunct="1">
              <a:buFontTx/>
              <a:buNone/>
            </a:pPr>
            <a:r>
              <a:rPr lang="en-US" sz="2800" dirty="0">
                <a:cs typeface="Arial" pitchFamily="34" charset="0"/>
              </a:rPr>
              <a:t>How big is this in reality?  If</a:t>
            </a:r>
          </a:p>
          <a:p>
            <a:pPr eaLnBrk="1" hangingPunct="1">
              <a:buFontTx/>
              <a:buNone/>
            </a:pPr>
            <a:r>
              <a:rPr lang="en-US" sz="2400" dirty="0" err="1">
                <a:cs typeface="Arial" pitchFamily="34" charset="0"/>
              </a:rPr>
              <a:t>Va</a:t>
            </a:r>
            <a:r>
              <a:rPr lang="en-US" sz="2400" dirty="0">
                <a:cs typeface="Arial" pitchFamily="34" charset="0"/>
              </a:rPr>
              <a:t>=117, </a:t>
            </a:r>
            <a:r>
              <a:rPr lang="en-US" sz="2400" dirty="0" err="1">
                <a:cs typeface="Arial" pitchFamily="34" charset="0"/>
              </a:rPr>
              <a:t>Vb</a:t>
            </a:r>
            <a:r>
              <a:rPr lang="en-US" sz="2400" dirty="0">
                <a:cs typeface="Arial" pitchFamily="34" charset="0"/>
              </a:rPr>
              <a:t>=120, </a:t>
            </a:r>
            <a:r>
              <a:rPr lang="en-US" sz="2400" dirty="0" err="1">
                <a:cs typeface="Arial" pitchFamily="34" charset="0"/>
              </a:rPr>
              <a:t>Vc</a:t>
            </a:r>
            <a:r>
              <a:rPr lang="en-US" sz="2400" dirty="0">
                <a:cs typeface="Arial" pitchFamily="34" charset="0"/>
              </a:rPr>
              <a:t>=119, PF=1 then E=-1.67%</a:t>
            </a:r>
          </a:p>
          <a:p>
            <a:pPr eaLnBrk="1" hangingPunct="1">
              <a:buNone/>
            </a:pPr>
            <a:r>
              <a:rPr lang="en-US" sz="2400" dirty="0" err="1">
                <a:cs typeface="Arial" pitchFamily="34" charset="0"/>
              </a:rPr>
              <a:t>Va</a:t>
            </a:r>
            <a:r>
              <a:rPr lang="en-US" sz="2400" dirty="0">
                <a:cs typeface="Arial" pitchFamily="34" charset="0"/>
              </a:rPr>
              <a:t>=117, </a:t>
            </a:r>
            <a:r>
              <a:rPr lang="en-US" sz="2400" dirty="0" err="1">
                <a:cs typeface="Arial" pitchFamily="34" charset="0"/>
              </a:rPr>
              <a:t>Vb</a:t>
            </a:r>
            <a:r>
              <a:rPr lang="en-US" sz="2400" dirty="0">
                <a:cs typeface="Arial" pitchFamily="34" charset="0"/>
              </a:rPr>
              <a:t>=116, </a:t>
            </a:r>
            <a:r>
              <a:rPr lang="en-US" sz="2400" dirty="0" err="1">
                <a:cs typeface="Arial" pitchFamily="34" charset="0"/>
              </a:rPr>
              <a:t>Vc</a:t>
            </a:r>
            <a:r>
              <a:rPr lang="en-US" sz="2400" dirty="0">
                <a:cs typeface="Arial" pitchFamily="34" charset="0"/>
              </a:rPr>
              <a:t>=119, PF=.866 then E=-1.67%</a:t>
            </a:r>
          </a:p>
          <a:p>
            <a:pPr eaLnBrk="1" hangingPunct="1">
              <a:buFontTx/>
              <a:buNone/>
            </a:pPr>
            <a:endParaRPr lang="en-US" sz="2800" dirty="0">
              <a:cs typeface="Arial" pitchFamily="34" charset="0"/>
            </a:endParaRPr>
          </a:p>
          <a:p>
            <a:pPr eaLnBrk="1" hangingPunct="1"/>
            <a:endParaRPr lang="el-GR" dirty="0">
              <a:cs typeface="Arial" pitchFamily="34" charset="0"/>
            </a:endParaRPr>
          </a:p>
        </p:txBody>
      </p:sp>
      <p:sp>
        <p:nvSpPr>
          <p:cNvPr id="4"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46</a:t>
            </a:fld>
            <a:endParaRPr lang="en-US" dirty="0">
              <a:solidFill>
                <a:srgbClr val="000000"/>
              </a:solidFill>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690562"/>
          </a:xfrm>
        </p:spPr>
        <p:txBody>
          <a:bodyPr/>
          <a:lstStyle/>
          <a:p>
            <a:pPr eaLnBrk="1" hangingPunct="1"/>
            <a:r>
              <a:rPr lang="en-US" sz="3600" b="1" dirty="0" err="1"/>
              <a:t>Blondel’s</a:t>
            </a:r>
            <a:r>
              <a:rPr lang="en-US" sz="3600" b="1" dirty="0"/>
              <a:t> Theorem</a:t>
            </a:r>
          </a:p>
        </p:txBody>
      </p:sp>
      <p:sp>
        <p:nvSpPr>
          <p:cNvPr id="4"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47</a:t>
            </a:fld>
            <a:endParaRPr lang="en-US" dirty="0">
              <a:solidFill>
                <a:srgbClr val="000000"/>
              </a:solidFill>
              <a:latin typeface="Arial" charset="0"/>
            </a:endParaRPr>
          </a:p>
        </p:txBody>
      </p:sp>
      <p:graphicFrame>
        <p:nvGraphicFramePr>
          <p:cNvPr id="5" name="Table 4">
            <a:extLst>
              <a:ext uri="{FF2B5EF4-FFF2-40B4-BE49-F238E27FC236}">
                <a16:creationId xmlns:a16="http://schemas.microsoft.com/office/drawing/2014/main" xmlns="" id="{D9D1E199-A3F4-49C1-95FD-40F69DA4F474}"/>
              </a:ext>
            </a:extLst>
          </p:cNvPr>
          <p:cNvGraphicFramePr>
            <a:graphicFrameLocks noGrp="1"/>
          </p:cNvGraphicFramePr>
          <p:nvPr>
            <p:extLst>
              <p:ext uri="{D42A27DB-BD31-4B8C-83A1-F6EECF244321}">
                <p14:modId xmlns:p14="http://schemas.microsoft.com/office/powerpoint/2010/main" val="3349896432"/>
              </p:ext>
            </p:extLst>
          </p:nvPr>
        </p:nvGraphicFramePr>
        <p:xfrm>
          <a:off x="1633406" y="1355130"/>
          <a:ext cx="6029588" cy="4806503"/>
        </p:xfrm>
        <a:graphic>
          <a:graphicData uri="http://schemas.openxmlformats.org/drawingml/2006/table">
            <a:tbl>
              <a:tblPr/>
              <a:tblGrid>
                <a:gridCol w="1729996">
                  <a:extLst>
                    <a:ext uri="{9D8B030D-6E8A-4147-A177-3AD203B41FA5}">
                      <a16:colId xmlns:a16="http://schemas.microsoft.com/office/drawing/2014/main" xmlns="" val="936315789"/>
                    </a:ext>
                  </a:extLst>
                </a:gridCol>
                <a:gridCol w="353849">
                  <a:extLst>
                    <a:ext uri="{9D8B030D-6E8A-4147-A177-3AD203B41FA5}">
                      <a16:colId xmlns:a16="http://schemas.microsoft.com/office/drawing/2014/main" xmlns="" val="4014141463"/>
                    </a:ext>
                  </a:extLst>
                </a:gridCol>
                <a:gridCol w="393172">
                  <a:extLst>
                    <a:ext uri="{9D8B030D-6E8A-4147-A177-3AD203B41FA5}">
                      <a16:colId xmlns:a16="http://schemas.microsoft.com/office/drawing/2014/main" xmlns="" val="1709137812"/>
                    </a:ext>
                  </a:extLst>
                </a:gridCol>
                <a:gridCol w="393172">
                  <a:extLst>
                    <a:ext uri="{9D8B030D-6E8A-4147-A177-3AD203B41FA5}">
                      <a16:colId xmlns:a16="http://schemas.microsoft.com/office/drawing/2014/main" xmlns="" val="3783405793"/>
                    </a:ext>
                  </a:extLst>
                </a:gridCol>
                <a:gridCol w="353849">
                  <a:extLst>
                    <a:ext uri="{9D8B030D-6E8A-4147-A177-3AD203B41FA5}">
                      <a16:colId xmlns:a16="http://schemas.microsoft.com/office/drawing/2014/main" xmlns="" val="512564241"/>
                    </a:ext>
                  </a:extLst>
                </a:gridCol>
                <a:gridCol w="353849">
                  <a:extLst>
                    <a:ext uri="{9D8B030D-6E8A-4147-A177-3AD203B41FA5}">
                      <a16:colId xmlns:a16="http://schemas.microsoft.com/office/drawing/2014/main" xmlns="" val="753825033"/>
                    </a:ext>
                  </a:extLst>
                </a:gridCol>
                <a:gridCol w="353849">
                  <a:extLst>
                    <a:ext uri="{9D8B030D-6E8A-4147-A177-3AD203B41FA5}">
                      <a16:colId xmlns:a16="http://schemas.microsoft.com/office/drawing/2014/main" xmlns="" val="1310248885"/>
                    </a:ext>
                  </a:extLst>
                </a:gridCol>
                <a:gridCol w="353849">
                  <a:extLst>
                    <a:ext uri="{9D8B030D-6E8A-4147-A177-3AD203B41FA5}">
                      <a16:colId xmlns:a16="http://schemas.microsoft.com/office/drawing/2014/main" xmlns="" val="2159640862"/>
                    </a:ext>
                  </a:extLst>
                </a:gridCol>
                <a:gridCol w="353849">
                  <a:extLst>
                    <a:ext uri="{9D8B030D-6E8A-4147-A177-3AD203B41FA5}">
                      <a16:colId xmlns:a16="http://schemas.microsoft.com/office/drawing/2014/main" xmlns="" val="3778177705"/>
                    </a:ext>
                  </a:extLst>
                </a:gridCol>
                <a:gridCol w="393172">
                  <a:extLst>
                    <a:ext uri="{9D8B030D-6E8A-4147-A177-3AD203B41FA5}">
                      <a16:colId xmlns:a16="http://schemas.microsoft.com/office/drawing/2014/main" xmlns="" val="1997993478"/>
                    </a:ext>
                  </a:extLst>
                </a:gridCol>
                <a:gridCol w="498491">
                  <a:extLst>
                    <a:ext uri="{9D8B030D-6E8A-4147-A177-3AD203B41FA5}">
                      <a16:colId xmlns:a16="http://schemas.microsoft.com/office/drawing/2014/main" xmlns="" val="1951643536"/>
                    </a:ext>
                  </a:extLst>
                </a:gridCol>
                <a:gridCol w="498491">
                  <a:extLst>
                    <a:ext uri="{9D8B030D-6E8A-4147-A177-3AD203B41FA5}">
                      <a16:colId xmlns:a16="http://schemas.microsoft.com/office/drawing/2014/main" xmlns="" val="94935726"/>
                    </a:ext>
                  </a:extLst>
                </a:gridCol>
              </a:tblGrid>
              <a:tr h="466248">
                <a:tc rowSpan="2">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Condition</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 V</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 I</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Phase A</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Phase B</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non-Blondel</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828038269"/>
                  </a:ext>
                </a:extLst>
              </a:tr>
              <a:tr h="284298">
                <a:tc vMerge="1">
                  <a:txBody>
                    <a:bodyPr/>
                    <a:lstStyle/>
                    <a:p>
                      <a:endParaRPr lang="en-US"/>
                    </a:p>
                  </a:txBody>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Imb</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Imb</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V</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a:ln>
                            <a:noFill/>
                          </a:ln>
                          <a:solidFill>
                            <a:srgbClr val="000000"/>
                          </a:solidFill>
                          <a:effectLst/>
                          <a:latin typeface="Calibri" panose="020F0502020204030204" pitchFamily="34" charset="0"/>
                        </a:rPr>
                        <a:t>van</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I</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a:ln>
                            <a:noFill/>
                          </a:ln>
                          <a:solidFill>
                            <a:srgbClr val="000000"/>
                          </a:solidFill>
                          <a:effectLst/>
                          <a:latin typeface="Calibri" panose="020F0502020204030204" pitchFamily="34" charset="0"/>
                        </a:rPr>
                        <a:t>ian</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V</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a:ln>
                            <a:noFill/>
                          </a:ln>
                          <a:solidFill>
                            <a:srgbClr val="000000"/>
                          </a:solidFill>
                          <a:effectLst/>
                          <a:latin typeface="Calibri" panose="020F0502020204030204" pitchFamily="34" charset="0"/>
                        </a:rPr>
                        <a:t>vbn</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I</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a:ln>
                            <a:noFill/>
                          </a:ln>
                          <a:solidFill>
                            <a:srgbClr val="000000"/>
                          </a:solidFill>
                          <a:effectLst/>
                          <a:latin typeface="Calibri" panose="020F0502020204030204" pitchFamily="34" charset="0"/>
                        </a:rPr>
                        <a:t>ibn</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 Err</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6153766"/>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All balanced</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0923839"/>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voltages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91627700"/>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current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84794533"/>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V&amp;I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117</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123</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-0.25%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136281"/>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V&amp;I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-0.43%</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6514907"/>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V&amp;I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50%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50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-1.43%</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8109599"/>
                  </a:ext>
                </a:extLst>
              </a:tr>
              <a:tr h="238811">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V&amp;I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40%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75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-2.44%</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1605612"/>
                  </a:ext>
                </a:extLst>
              </a:tr>
              <a:tr h="30751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voltages</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0015778"/>
                  </a:ext>
                </a:extLst>
              </a:tr>
              <a:tr h="30372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current</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17248734"/>
                  </a:ext>
                </a:extLst>
              </a:tr>
              <a:tr h="30372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V&amp;I</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-0.99%</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4057778"/>
                  </a:ext>
                </a:extLst>
              </a:tr>
              <a:tr h="30751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V&amp;I</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40%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75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-2.44%</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1251082"/>
                  </a:ext>
                </a:extLst>
              </a:tr>
              <a:tr h="30751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voltages</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60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-2.61%</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1443872"/>
                  </a:ext>
                </a:extLst>
              </a:tr>
              <a:tr h="30372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current</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60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7483469"/>
                  </a:ext>
                </a:extLst>
              </a:tr>
              <a:tr h="30372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V&amp;I</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60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-3.46%</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7620078"/>
                  </a:ext>
                </a:extLst>
              </a:tr>
              <a:tr h="315094">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V&amp;I</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40%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75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60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-4.63%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3066586"/>
                  </a:ext>
                </a:extLst>
              </a:tr>
            </a:tbl>
          </a:graphicData>
        </a:graphic>
      </p:graphicFrame>
      <p:sp>
        <p:nvSpPr>
          <p:cNvPr id="6" name="TextBox 5">
            <a:extLst>
              <a:ext uri="{FF2B5EF4-FFF2-40B4-BE49-F238E27FC236}">
                <a16:creationId xmlns:a16="http://schemas.microsoft.com/office/drawing/2014/main" xmlns="" id="{E720DF5A-FDBF-4086-8688-4D19A56422ED}"/>
              </a:ext>
            </a:extLst>
          </p:cNvPr>
          <p:cNvSpPr txBox="1"/>
          <p:nvPr/>
        </p:nvSpPr>
        <p:spPr>
          <a:xfrm>
            <a:off x="1172547" y="965200"/>
            <a:ext cx="6951305" cy="369332"/>
          </a:xfrm>
          <a:prstGeom prst="rect">
            <a:avLst/>
          </a:prstGeom>
          <a:noFill/>
        </p:spPr>
        <p:txBody>
          <a:bodyPr wrap="square" rtlCol="0">
            <a:spAutoFit/>
          </a:bodyPr>
          <a:lstStyle/>
          <a:p>
            <a:pPr algn="ctr"/>
            <a:r>
              <a:rPr lang="en-US" dirty="0"/>
              <a:t>Power Measurements Handbook</a:t>
            </a:r>
          </a:p>
        </p:txBody>
      </p:sp>
    </p:spTree>
    <p:extLst>
      <p:ext uri="{BB962C8B-B14F-4D97-AF65-F5344CB8AC3E}">
        <p14:creationId xmlns:p14="http://schemas.microsoft.com/office/powerpoint/2010/main" val="2394547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792162"/>
          </a:xfrm>
        </p:spPr>
        <p:txBody>
          <a:bodyPr/>
          <a:lstStyle/>
          <a:p>
            <a:pPr eaLnBrk="1" hangingPunct="1"/>
            <a:r>
              <a:rPr lang="en-US" sz="3600" b="1" dirty="0"/>
              <a:t>AC Theory – Power</a:t>
            </a:r>
          </a:p>
        </p:txBody>
      </p:sp>
      <p:sp>
        <p:nvSpPr>
          <p:cNvPr id="53251" name="Rectangle 3"/>
          <p:cNvSpPr>
            <a:spLocks noGrp="1" noChangeArrowheads="1"/>
          </p:cNvSpPr>
          <p:nvPr>
            <p:ph type="body" idx="1"/>
          </p:nvPr>
        </p:nvSpPr>
        <p:spPr>
          <a:xfrm>
            <a:off x="457200" y="1295400"/>
            <a:ext cx="8229600" cy="4419600"/>
          </a:xfrm>
        </p:spPr>
        <p:txBody>
          <a:bodyPr/>
          <a:lstStyle/>
          <a:p>
            <a:pPr eaLnBrk="1" hangingPunct="1"/>
            <a:r>
              <a:rPr lang="en-US" sz="2800" dirty="0"/>
              <a:t>Power is defined as     P = VI</a:t>
            </a:r>
          </a:p>
          <a:p>
            <a:pPr eaLnBrk="1" hangingPunct="1"/>
            <a:r>
              <a:rPr lang="en-US" sz="2800" dirty="0"/>
              <a:t>Since the voltage and current at every point in time for an AC signal is different, we have to distinguish between instantaneous power and average power. Generally when we say “power” we mean average power.</a:t>
            </a:r>
          </a:p>
          <a:p>
            <a:pPr eaLnBrk="1" hangingPunct="1"/>
            <a:r>
              <a:rPr lang="en-US" sz="2800" dirty="0"/>
              <a:t>Average power is only defined over an integer number of cycles.</a:t>
            </a:r>
          </a:p>
          <a:p>
            <a:pPr lvl="1" eaLnBrk="1" hangingPunct="1"/>
            <a:endParaRPr lang="en-US" sz="2400" dirty="0"/>
          </a:p>
        </p:txBody>
      </p:sp>
      <p:sp>
        <p:nvSpPr>
          <p:cNvPr id="53252"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48</a:t>
            </a:fld>
            <a:endParaRPr lang="en-US" dirty="0">
              <a:solidFill>
                <a:srgbClr val="000000"/>
              </a:solidFill>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4000"/>
              <a:t>Harmonics</a:t>
            </a:r>
            <a:r>
              <a:rPr lang="en-US"/>
              <a:t/>
            </a:r>
            <a:br>
              <a:rPr lang="en-US"/>
            </a:br>
            <a:r>
              <a:rPr lang="en-US" sz="2800"/>
              <a:t>Curse of the Modern World</a:t>
            </a:r>
          </a:p>
        </p:txBody>
      </p:sp>
      <p:sp>
        <p:nvSpPr>
          <p:cNvPr id="54275" name="Rectangle 3"/>
          <p:cNvSpPr>
            <a:spLocks noGrp="1" noChangeArrowheads="1"/>
          </p:cNvSpPr>
          <p:nvPr>
            <p:ph type="body" idx="1"/>
          </p:nvPr>
        </p:nvSpPr>
        <p:spPr/>
        <p:txBody>
          <a:bodyPr/>
          <a:lstStyle/>
          <a:p>
            <a:pPr eaLnBrk="1" hangingPunct="1"/>
            <a:r>
              <a:rPr lang="en-US"/>
              <a:t>Every thing discussed so far was based on “Linear” loads.</a:t>
            </a:r>
          </a:p>
          <a:p>
            <a:pPr lvl="1" eaLnBrk="1" hangingPunct="1"/>
            <a:r>
              <a:rPr lang="en-US"/>
              <a:t>For linear loads the current is always a simple sine wave. Everything we have discussed is true.</a:t>
            </a:r>
          </a:p>
          <a:p>
            <a:pPr eaLnBrk="1" hangingPunct="1"/>
            <a:r>
              <a:rPr lang="en-US"/>
              <a:t>For nearly a century after AC power was in use ALL loads were linear.</a:t>
            </a:r>
          </a:p>
          <a:p>
            <a:pPr eaLnBrk="1" hangingPunct="1"/>
            <a:r>
              <a:rPr lang="en-US"/>
              <a:t>Today, many loads are NON-LINEAR.</a:t>
            </a:r>
          </a:p>
        </p:txBody>
      </p:sp>
      <p:sp>
        <p:nvSpPr>
          <p:cNvPr id="4"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49</a:t>
            </a:fld>
            <a:endParaRPr lang="en-US" dirty="0">
              <a:solidFill>
                <a:srgbClr val="000000"/>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327378440"/>
              </p:ext>
            </p:extLst>
          </p:nvPr>
        </p:nvGraphicFramePr>
        <p:xfrm>
          <a:off x="904323" y="1278319"/>
          <a:ext cx="7335354" cy="4723815"/>
        </p:xfrm>
        <a:graphic>
          <a:graphicData uri="http://schemas.openxmlformats.org/drawingml/2006/chart">
            <c:chart xmlns:c="http://schemas.openxmlformats.org/drawingml/2006/chart" xmlns:r="http://schemas.openxmlformats.org/officeDocument/2006/relationships" r:id="rId3"/>
          </a:graphicData>
        </a:graphic>
      </p:graphicFrame>
      <p:sp>
        <p:nvSpPr>
          <p:cNvPr id="22531" name="Rectangle 3"/>
          <p:cNvSpPr>
            <a:spLocks noGrp="1" noChangeArrowheads="1"/>
          </p:cNvSpPr>
          <p:nvPr>
            <p:ph type="title"/>
          </p:nvPr>
        </p:nvSpPr>
        <p:spPr/>
        <p:txBody>
          <a:bodyPr/>
          <a:lstStyle/>
          <a:p>
            <a:pPr eaLnBrk="1" hangingPunct="1"/>
            <a:r>
              <a:rPr lang="en-US" sz="4000" b="1" dirty="0"/>
              <a:t>Three Phase Theory</a:t>
            </a:r>
            <a:r>
              <a:rPr lang="en-US" sz="4800" b="1" dirty="0"/>
              <a:t/>
            </a:r>
            <a:br>
              <a:rPr lang="en-US" sz="4800" b="1" dirty="0"/>
            </a:br>
            <a:r>
              <a:rPr lang="en-US" sz="2800" dirty="0"/>
              <a:t>Single Phase -</a:t>
            </a:r>
            <a:r>
              <a:rPr lang="en-US" sz="2800" b="1" dirty="0"/>
              <a:t> </a:t>
            </a:r>
            <a:r>
              <a:rPr lang="en-US" sz="2800" dirty="0"/>
              <a:t>Voltage Plot</a:t>
            </a:r>
          </a:p>
        </p:txBody>
      </p:sp>
      <p:sp>
        <p:nvSpPr>
          <p:cNvPr id="22532" name="Line 4"/>
          <p:cNvSpPr>
            <a:spLocks noChangeShapeType="1"/>
          </p:cNvSpPr>
          <p:nvPr/>
        </p:nvSpPr>
        <p:spPr bwMode="auto">
          <a:xfrm flipV="1">
            <a:off x="4956049" y="2183711"/>
            <a:ext cx="1344175" cy="0"/>
          </a:xfrm>
          <a:prstGeom prst="line">
            <a:avLst/>
          </a:prstGeom>
          <a:noFill/>
          <a:ln w="9525">
            <a:solidFill>
              <a:schemeClr val="tx1"/>
            </a:solidFill>
            <a:round/>
            <a:headEnd/>
            <a:tailEnd type="triangle" w="med" len="med"/>
          </a:ln>
        </p:spPr>
        <p:txBody>
          <a:bodyPr/>
          <a:lstStyle/>
          <a:p>
            <a:endParaRPr lang="en-US" dirty="0"/>
          </a:p>
        </p:txBody>
      </p:sp>
      <p:sp>
        <p:nvSpPr>
          <p:cNvPr id="22533" name="Line 5"/>
          <p:cNvSpPr>
            <a:spLocks noChangeShapeType="1"/>
          </p:cNvSpPr>
          <p:nvPr/>
        </p:nvSpPr>
        <p:spPr bwMode="auto">
          <a:xfrm flipH="1" flipV="1">
            <a:off x="6345564" y="2000355"/>
            <a:ext cx="0" cy="2131077"/>
          </a:xfrm>
          <a:prstGeom prst="line">
            <a:avLst/>
          </a:prstGeom>
          <a:noFill/>
          <a:ln w="9525">
            <a:solidFill>
              <a:schemeClr val="tx1"/>
            </a:solidFill>
            <a:round/>
            <a:headEnd/>
            <a:tailEnd/>
          </a:ln>
        </p:spPr>
        <p:txBody>
          <a:bodyPr/>
          <a:lstStyle/>
          <a:p>
            <a:endParaRPr lang="en-US"/>
          </a:p>
        </p:txBody>
      </p:sp>
      <p:sp>
        <p:nvSpPr>
          <p:cNvPr id="22534" name="Line 6"/>
          <p:cNvSpPr>
            <a:spLocks noChangeShapeType="1"/>
          </p:cNvSpPr>
          <p:nvPr/>
        </p:nvSpPr>
        <p:spPr bwMode="auto">
          <a:xfrm flipH="1">
            <a:off x="1646112" y="2183711"/>
            <a:ext cx="1804987" cy="0"/>
          </a:xfrm>
          <a:prstGeom prst="line">
            <a:avLst/>
          </a:prstGeom>
          <a:noFill/>
          <a:ln w="9525">
            <a:solidFill>
              <a:schemeClr val="tx1"/>
            </a:solidFill>
            <a:round/>
            <a:headEnd/>
            <a:tailEnd type="triangle" w="med" len="med"/>
          </a:ln>
        </p:spPr>
        <p:txBody>
          <a:bodyPr/>
          <a:lstStyle/>
          <a:p>
            <a:endParaRPr lang="en-US"/>
          </a:p>
        </p:txBody>
      </p:sp>
      <p:sp>
        <p:nvSpPr>
          <p:cNvPr id="22535" name="Text Box 7"/>
          <p:cNvSpPr txBox="1">
            <a:spLocks noChangeArrowheads="1"/>
          </p:cNvSpPr>
          <p:nvPr/>
        </p:nvSpPr>
        <p:spPr bwMode="auto">
          <a:xfrm>
            <a:off x="3451099" y="2000355"/>
            <a:ext cx="1504950" cy="366712"/>
          </a:xfrm>
          <a:prstGeom prst="rect">
            <a:avLst/>
          </a:prstGeom>
          <a:noFill/>
          <a:ln w="9525">
            <a:noFill/>
            <a:miter lim="800000"/>
            <a:headEnd/>
            <a:tailEnd/>
          </a:ln>
        </p:spPr>
        <p:txBody>
          <a:bodyPr wrap="none">
            <a:spAutoFit/>
          </a:bodyPr>
          <a:lstStyle/>
          <a:p>
            <a:r>
              <a:rPr lang="en-US" dirty="0"/>
              <a:t>ONE CYCLE</a:t>
            </a:r>
          </a:p>
        </p:txBody>
      </p:sp>
      <p:sp>
        <p:nvSpPr>
          <p:cNvPr id="22536" name="Text Box 8"/>
          <p:cNvSpPr txBox="1">
            <a:spLocks noChangeArrowheads="1"/>
          </p:cNvSpPr>
          <p:nvPr/>
        </p:nvSpPr>
        <p:spPr bwMode="auto">
          <a:xfrm>
            <a:off x="2498129" y="2940925"/>
            <a:ext cx="590550" cy="366713"/>
          </a:xfrm>
          <a:prstGeom prst="rect">
            <a:avLst/>
          </a:prstGeom>
          <a:noFill/>
          <a:ln w="9525">
            <a:noFill/>
            <a:miter lim="800000"/>
            <a:headEnd/>
            <a:tailEnd/>
          </a:ln>
        </p:spPr>
        <p:txBody>
          <a:bodyPr wrap="none">
            <a:spAutoFit/>
          </a:bodyPr>
          <a:lstStyle/>
          <a:p>
            <a:r>
              <a:rPr lang="en-US" dirty="0"/>
              <a:t>Van</a:t>
            </a:r>
          </a:p>
        </p:txBody>
      </p:sp>
      <p:sp>
        <p:nvSpPr>
          <p:cNvPr id="9"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a:t>
            </a:fld>
            <a:endParaRPr lang="en-US" dirty="0">
              <a:solidFill>
                <a:srgbClr val="000000"/>
              </a:solidFill>
              <a:latin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274638"/>
            <a:ext cx="8229600" cy="792162"/>
          </a:xfrm>
        </p:spPr>
        <p:txBody>
          <a:bodyPr/>
          <a:lstStyle/>
          <a:p>
            <a:pPr eaLnBrk="1" hangingPunct="1"/>
            <a:r>
              <a:rPr lang="en-US" sz="3600"/>
              <a:t>Harmonic Load Waveform</a:t>
            </a:r>
          </a:p>
        </p:txBody>
      </p:sp>
      <p:graphicFrame>
        <p:nvGraphicFramePr>
          <p:cNvPr id="16386" name="Object 3"/>
          <p:cNvGraphicFramePr>
            <a:graphicFrameLocks noGrp="1" noChangeAspect="1"/>
          </p:cNvGraphicFramePr>
          <p:nvPr>
            <p:ph sz="half" idx="2"/>
          </p:nvPr>
        </p:nvGraphicFramePr>
        <p:xfrm>
          <a:off x="3733800" y="1066800"/>
          <a:ext cx="4953000" cy="5029200"/>
        </p:xfrm>
        <a:graphic>
          <a:graphicData uri="http://schemas.openxmlformats.org/presentationml/2006/ole">
            <mc:AlternateContent xmlns:mc="http://schemas.openxmlformats.org/markup-compatibility/2006">
              <mc:Choice xmlns:v="urn:schemas-microsoft-com:vml" Requires="v">
                <p:oleObj spid="_x0000_s16401" name="Chart" r:id="rId4" imgW="7096225" imgH="4200709" progId="Excel.Sheet.8">
                  <p:embed/>
                </p:oleObj>
              </mc:Choice>
              <mc:Fallback>
                <p:oleObj name="Chart" r:id="rId4" imgW="7096225" imgH="4200709"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066800"/>
                        <a:ext cx="4953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84" name="Group 4"/>
          <p:cNvGraphicFramePr>
            <a:graphicFrameLocks noGrp="1"/>
          </p:cNvGraphicFramePr>
          <p:nvPr>
            <p:ph sz="half" idx="1"/>
          </p:nvPr>
        </p:nvGraphicFramePr>
        <p:xfrm>
          <a:off x="457200" y="1295400"/>
          <a:ext cx="3124200" cy="4525968"/>
        </p:xfrm>
        <a:graphic>
          <a:graphicData uri="http://schemas.openxmlformats.org/drawingml/2006/table">
            <a:tbl>
              <a:tblPr/>
              <a:tblGrid>
                <a:gridCol w="544513">
                  <a:extLst>
                    <a:ext uri="{9D8B030D-6E8A-4147-A177-3AD203B41FA5}">
                      <a16:colId xmlns:a16="http://schemas.microsoft.com/office/drawing/2014/main" xmlns="" val="20000"/>
                    </a:ext>
                  </a:extLst>
                </a:gridCol>
                <a:gridCol w="1817687">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tblGrid>
              <a:tr h="2905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Eq.#</a:t>
                      </a:r>
                      <a:endParaRPr kumimoji="0" lang="en-US" sz="1800" b="0" i="0" u="none" strike="noStrike" cap="none" normalizeH="0" baseline="0">
                        <a:ln>
                          <a:noFill/>
                        </a:ln>
                        <a:solidFill>
                          <a:schemeClr val="tx1"/>
                        </a:solidFill>
                        <a:effectLst/>
                        <a:latin typeface="Arial" pitchFamily="34" charset="0"/>
                      </a:endParaRPr>
                    </a:p>
                  </a:txBody>
                  <a:tcPr anchor="b" horzOverflow="overflow">
                    <a:lnL cap="flat">
                      <a:noFill/>
                    </a:lnL>
                    <a:lnR>
                      <a:noFill/>
                    </a:lnR>
                    <a:lnT cap="flat">
                      <a:noFill/>
                    </a:lnT>
                    <a:lnB>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Quantity</a:t>
                      </a:r>
                      <a:endParaRPr kumimoji="0" lang="en-US" sz="1800" b="0" i="0" u="none" strike="noStrike" cap="none" normalizeH="0" baseline="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Phase A</a:t>
                      </a:r>
                      <a:endParaRPr kumimoji="0" lang="en-US" sz="1800" b="0" i="0" u="none" strike="noStrike" cap="none" normalizeH="0" baseline="0">
                        <a:ln>
                          <a:noFill/>
                        </a:ln>
                        <a:solidFill>
                          <a:schemeClr val="tx1"/>
                        </a:solidFill>
                        <a:effectLst/>
                        <a:latin typeface="Arial" pitchFamily="34" charset="0"/>
                      </a:endParaRPr>
                    </a:p>
                  </a:txBody>
                  <a:tcPr anchor="b" horzOverflow="overflow">
                    <a:lnL>
                      <a:noFill/>
                    </a:lnL>
                    <a:lnR cap="flat">
                      <a:noFill/>
                    </a:lnR>
                    <a:lnT cap="flat">
                      <a:noFill/>
                    </a:lnT>
                    <a:lnB>
                      <a:noFill/>
                    </a:lnB>
                    <a:lnTlToBr>
                      <a:noFill/>
                    </a:lnTlToBr>
                    <a:lnBlToTr>
                      <a:noFill/>
                    </a:lnBlToTr>
                    <a:solidFill>
                      <a:srgbClr val="FFFF99"/>
                    </a:solidFill>
                  </a:tcPr>
                </a:tc>
                <a:extLst>
                  <a:ext uri="{0D108BD9-81ED-4DB2-BD59-A6C34878D82A}">
                    <a16:rowId xmlns:a16="http://schemas.microsoft.com/office/drawing/2014/main" xmlns="" val="10000"/>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V(rms) (Direct Sum)</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I(rms) (Direct Sum)</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3</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V(rms) (Fourier)</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327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I(rms) (Fourier)</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5</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Pa = (∫ V(t)I(t)dt)</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Pb = ½∑V</a:t>
                      </a:r>
                      <a:r>
                        <a:rPr kumimoji="0" lang="en-US" sz="1200" b="0" i="1" u="none" strike="noStrike" cap="none" normalizeH="0" baseline="0">
                          <a:ln>
                            <a:noFill/>
                          </a:ln>
                          <a:solidFill>
                            <a:schemeClr val="tx1"/>
                          </a:solidFill>
                          <a:effectLst/>
                          <a:latin typeface="Arial" pitchFamily="34" charset="0"/>
                          <a:cs typeface="Arial" pitchFamily="34" charset="0"/>
                        </a:rPr>
                        <a:t>n</a:t>
                      </a:r>
                      <a:r>
                        <a:rPr kumimoji="0" lang="en-US" sz="1200" b="0" i="0" u="none" strike="noStrike" cap="none" normalizeH="0" baseline="0">
                          <a:ln>
                            <a:noFill/>
                          </a:ln>
                          <a:solidFill>
                            <a:schemeClr val="tx1"/>
                          </a:solidFill>
                          <a:effectLst/>
                          <a:latin typeface="Arial" pitchFamily="34" charset="0"/>
                          <a:cs typeface="Arial" pitchFamily="34" charset="0"/>
                        </a:rPr>
                        <a:t>In</a:t>
                      </a:r>
                      <a:r>
                        <a:rPr kumimoji="0" lang="en-US" sz="1200" b="1" i="0" u="none" strike="noStrike" cap="none" normalizeH="0" baseline="0">
                          <a:ln>
                            <a:noFill/>
                          </a:ln>
                          <a:solidFill>
                            <a:schemeClr val="tx1"/>
                          </a:solidFill>
                          <a:effectLst/>
                          <a:latin typeface="Arial" pitchFamily="34" charset="0"/>
                          <a:cs typeface="Arial" pitchFamily="34" charset="0"/>
                        </a:rPr>
                        <a:t>cos</a:t>
                      </a:r>
                      <a:r>
                        <a:rPr kumimoji="0" lang="en-US" sz="1200" b="0" i="0" u="none" strike="noStrike" cap="none" normalizeH="0" baseline="0">
                          <a:ln>
                            <a:noFill/>
                          </a:ln>
                          <a:solidFill>
                            <a:schemeClr val="tx1"/>
                          </a:solidFill>
                          <a:effectLst/>
                          <a:latin typeface="Arial" pitchFamily="34" charset="0"/>
                          <a:cs typeface="Arial" pitchFamily="34" charset="0"/>
                        </a:rPr>
                        <a:t>(θ)</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6"/>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7</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Q = ½∑VnIn</a:t>
                      </a:r>
                      <a:r>
                        <a:rPr kumimoji="0" lang="en-US" sz="1200" b="1" i="0" u="none" strike="noStrike" cap="none" normalizeH="0" baseline="0">
                          <a:ln>
                            <a:noFill/>
                          </a:ln>
                          <a:solidFill>
                            <a:schemeClr val="tx1"/>
                          </a:solidFill>
                          <a:effectLst/>
                          <a:latin typeface="Arial" pitchFamily="34" charset="0"/>
                          <a:cs typeface="Arial" pitchFamily="34" charset="0"/>
                        </a:rPr>
                        <a:t>sin</a:t>
                      </a:r>
                      <a:r>
                        <a:rPr kumimoji="0" lang="en-US" sz="1200" b="0" i="0" u="none" strike="noStrike" cap="none" normalizeH="0" baseline="0">
                          <a:ln>
                            <a:noFill/>
                          </a:ln>
                          <a:solidFill>
                            <a:schemeClr val="tx1"/>
                          </a:solidFill>
                          <a:effectLst/>
                          <a:latin typeface="Arial" pitchFamily="34" charset="0"/>
                          <a:cs typeface="Arial" pitchFamily="34" charset="0"/>
                        </a:rPr>
                        <a:t>(θ)</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7"/>
                  </a:ext>
                </a:extLst>
              </a:tr>
              <a:tr h="327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8</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Sa = Sqrt(P^2 +Q^2)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8"/>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9</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Sb = Vrms*Irms(DS)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10833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9"/>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Sc = Vrms*Irms(F)</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10833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0"/>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13</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Pa/Sa</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1"/>
                  </a:ext>
                </a:extLst>
              </a:tr>
              <a:tr h="327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14</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Pb/Sb</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0.923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2"/>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15</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Pb/Sc</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0.923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13"/>
                  </a:ext>
                </a:extLst>
              </a:tr>
            </a:tbl>
          </a:graphicData>
        </a:graphic>
      </p:graphicFrame>
      <p:sp>
        <p:nvSpPr>
          <p:cNvPr id="16431" name="Text Box 51"/>
          <p:cNvSpPr txBox="1">
            <a:spLocks noChangeArrowheads="1"/>
          </p:cNvSpPr>
          <p:nvPr/>
        </p:nvSpPr>
        <p:spPr bwMode="auto">
          <a:xfrm>
            <a:off x="1600200" y="6172200"/>
            <a:ext cx="5105400" cy="366713"/>
          </a:xfrm>
          <a:prstGeom prst="rect">
            <a:avLst/>
          </a:prstGeom>
          <a:noFill/>
          <a:ln w="9525">
            <a:noFill/>
            <a:miter lim="800000"/>
            <a:headEnd/>
            <a:tailEnd/>
          </a:ln>
        </p:spPr>
        <p:txBody>
          <a:bodyPr>
            <a:spAutoFit/>
          </a:bodyPr>
          <a:lstStyle/>
          <a:p>
            <a:pPr>
              <a:spcBef>
                <a:spcPct val="50000"/>
              </a:spcBef>
            </a:pPr>
            <a:r>
              <a:rPr lang="en-US"/>
              <a:t>V = 100Sin(</a:t>
            </a:r>
            <a:r>
              <a:rPr lang="el-GR">
                <a:latin typeface="Times New Roman" pitchFamily="18" charset="0"/>
                <a:cs typeface="Times New Roman" pitchFamily="18" charset="0"/>
              </a:rPr>
              <a:t>ω</a:t>
            </a:r>
            <a:r>
              <a:rPr lang="en-US">
                <a:latin typeface="Times New Roman" pitchFamily="18" charset="0"/>
                <a:cs typeface="Times New Roman" pitchFamily="18" charset="0"/>
              </a:rPr>
              <a:t>t)</a:t>
            </a:r>
            <a:r>
              <a:rPr lang="en-US">
                <a:cs typeface="Times New Roman" pitchFamily="18" charset="0"/>
              </a:rPr>
              <a:t>	I = 100Sin(</a:t>
            </a:r>
            <a:r>
              <a:rPr lang="el-GR"/>
              <a:t>ω</a:t>
            </a:r>
            <a:r>
              <a:rPr lang="en-US"/>
              <a:t>t) + 42Sin(5 </a:t>
            </a:r>
            <a:r>
              <a:rPr lang="el-GR"/>
              <a:t>ω</a:t>
            </a:r>
            <a:r>
              <a:rPr lang="en-US"/>
              <a:t>t)</a:t>
            </a:r>
            <a:endParaRPr lang="el-GR"/>
          </a:p>
        </p:txBody>
      </p:sp>
      <p:sp>
        <p:nvSpPr>
          <p:cNvPr id="6"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50</a:t>
            </a:fld>
            <a:endParaRPr lang="en-US" dirty="0">
              <a:solidFill>
                <a:srgbClr val="000000"/>
              </a:solidFill>
              <a:latin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74638"/>
            <a:ext cx="8229600" cy="715962"/>
          </a:xfrm>
        </p:spPr>
        <p:txBody>
          <a:bodyPr/>
          <a:lstStyle/>
          <a:p>
            <a:pPr eaLnBrk="1" hangingPunct="1"/>
            <a:r>
              <a:rPr lang="en-US" sz="3600"/>
              <a:t>Harmonic Load Waveform</a:t>
            </a:r>
          </a:p>
        </p:txBody>
      </p:sp>
      <p:graphicFrame>
        <p:nvGraphicFramePr>
          <p:cNvPr id="201731" name="Group 3"/>
          <p:cNvGraphicFramePr>
            <a:graphicFrameLocks noGrp="1"/>
          </p:cNvGraphicFramePr>
          <p:nvPr>
            <p:ph type="clipArt" sz="half" idx="1"/>
          </p:nvPr>
        </p:nvGraphicFramePr>
        <p:xfrm>
          <a:off x="457200" y="1143000"/>
          <a:ext cx="4038600" cy="4525968"/>
        </p:xfrm>
        <a:graphic>
          <a:graphicData uri="http://schemas.openxmlformats.org/drawingml/2006/table">
            <a:tbl>
              <a:tblPr/>
              <a:tblGrid>
                <a:gridCol w="703263">
                  <a:extLst>
                    <a:ext uri="{9D8B030D-6E8A-4147-A177-3AD203B41FA5}">
                      <a16:colId xmlns:a16="http://schemas.microsoft.com/office/drawing/2014/main" xmlns="" val="20000"/>
                    </a:ext>
                  </a:extLst>
                </a:gridCol>
                <a:gridCol w="2351087">
                  <a:extLst>
                    <a:ext uri="{9D8B030D-6E8A-4147-A177-3AD203B41FA5}">
                      <a16:colId xmlns:a16="http://schemas.microsoft.com/office/drawing/2014/main" xmlns="" val="20001"/>
                    </a:ext>
                  </a:extLst>
                </a:gridCol>
                <a:gridCol w="984250">
                  <a:extLst>
                    <a:ext uri="{9D8B030D-6E8A-4147-A177-3AD203B41FA5}">
                      <a16:colId xmlns:a16="http://schemas.microsoft.com/office/drawing/2014/main" xmlns="" val="20002"/>
                    </a:ext>
                  </a:extLst>
                </a:gridCol>
              </a:tblGrid>
              <a:tr h="2905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Eq.#</a:t>
                      </a:r>
                      <a:endParaRPr kumimoji="0" lang="en-US" sz="1800" b="0" i="0" u="none" strike="noStrike" cap="none" normalizeH="0" baseline="0">
                        <a:ln>
                          <a:noFill/>
                        </a:ln>
                        <a:solidFill>
                          <a:schemeClr val="tx1"/>
                        </a:solidFill>
                        <a:effectLst/>
                        <a:latin typeface="Arial" pitchFamily="34" charset="0"/>
                      </a:endParaRPr>
                    </a:p>
                  </a:txBody>
                  <a:tcPr anchor="b" horzOverflow="overflow">
                    <a:lnL cap="flat">
                      <a:noFill/>
                    </a:lnL>
                    <a:lnR>
                      <a:noFill/>
                    </a:lnR>
                    <a:lnT cap="flat">
                      <a:noFill/>
                    </a:lnT>
                    <a:lnB>
                      <a:noFill/>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Quantity</a:t>
                      </a:r>
                      <a:endParaRPr kumimoji="0" lang="en-US" sz="1800" b="0" i="0" u="none" strike="noStrike" cap="none" normalizeH="0" baseline="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solidFill>
                      <a:srgbClr val="FFFF99"/>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Phase A</a:t>
                      </a:r>
                      <a:endParaRPr kumimoji="0" lang="en-US" sz="1800" b="0" i="0" u="none" strike="noStrike" cap="none" normalizeH="0" baseline="0">
                        <a:ln>
                          <a:noFill/>
                        </a:ln>
                        <a:solidFill>
                          <a:schemeClr val="tx1"/>
                        </a:solidFill>
                        <a:effectLst/>
                        <a:latin typeface="Arial" pitchFamily="34" charset="0"/>
                      </a:endParaRPr>
                    </a:p>
                  </a:txBody>
                  <a:tcPr anchor="b" horzOverflow="overflow">
                    <a:lnL>
                      <a:noFill/>
                    </a:lnL>
                    <a:lnR cap="flat">
                      <a:noFill/>
                    </a:lnR>
                    <a:lnT cap="flat">
                      <a:noFill/>
                    </a:lnT>
                    <a:lnB>
                      <a:noFill/>
                    </a:lnB>
                    <a:lnTlToBr>
                      <a:noFill/>
                    </a:lnTlToBr>
                    <a:lnBlToTr>
                      <a:noFill/>
                    </a:lnBlToTr>
                    <a:solidFill>
                      <a:srgbClr val="FFFF99"/>
                    </a:solidFill>
                  </a:tcPr>
                </a:tc>
                <a:extLst>
                  <a:ext uri="{0D108BD9-81ED-4DB2-BD59-A6C34878D82A}">
                    <a16:rowId xmlns:a16="http://schemas.microsoft.com/office/drawing/2014/main" xmlns="" val="10000"/>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V(rms) (Direct Sum)</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I(rms) (Direct Sum)</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3</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V(rms) (Fourier)</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3270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I(rms) (Fourier)</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5</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Pa = (∫ V(t)I(t)dt)</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Pb = ½∑V</a:t>
                      </a:r>
                      <a:r>
                        <a:rPr kumimoji="0" lang="en-US" sz="1200" b="0" i="1" u="none" strike="noStrike" cap="none" normalizeH="0" baseline="0">
                          <a:ln>
                            <a:noFill/>
                          </a:ln>
                          <a:solidFill>
                            <a:schemeClr val="tx1"/>
                          </a:solidFill>
                          <a:effectLst/>
                          <a:latin typeface="Arial" pitchFamily="34" charset="0"/>
                          <a:cs typeface="Arial" pitchFamily="34" charset="0"/>
                        </a:rPr>
                        <a:t>n</a:t>
                      </a:r>
                      <a:r>
                        <a:rPr kumimoji="0" lang="en-US" sz="1200" b="0" i="0" u="none" strike="noStrike" cap="none" normalizeH="0" baseline="0">
                          <a:ln>
                            <a:noFill/>
                          </a:ln>
                          <a:solidFill>
                            <a:schemeClr val="tx1"/>
                          </a:solidFill>
                          <a:effectLst/>
                          <a:latin typeface="Arial" pitchFamily="34" charset="0"/>
                          <a:cs typeface="Arial" pitchFamily="34" charset="0"/>
                        </a:rPr>
                        <a:t>In</a:t>
                      </a:r>
                      <a:r>
                        <a:rPr kumimoji="0" lang="en-US" sz="1200" b="1" i="0" u="none" strike="noStrike" cap="none" normalizeH="0" baseline="0">
                          <a:ln>
                            <a:noFill/>
                          </a:ln>
                          <a:solidFill>
                            <a:schemeClr val="tx1"/>
                          </a:solidFill>
                          <a:effectLst/>
                          <a:latin typeface="Arial" pitchFamily="34" charset="0"/>
                          <a:cs typeface="Arial" pitchFamily="34" charset="0"/>
                        </a:rPr>
                        <a:t>cos</a:t>
                      </a:r>
                      <a:r>
                        <a:rPr kumimoji="0" lang="en-US" sz="1200" b="0" i="0" u="none" strike="noStrike" cap="none" normalizeH="0" baseline="0">
                          <a:ln>
                            <a:noFill/>
                          </a:ln>
                          <a:solidFill>
                            <a:schemeClr val="tx1"/>
                          </a:solidFill>
                          <a:effectLst/>
                          <a:latin typeface="Arial" pitchFamily="34" charset="0"/>
                          <a:cs typeface="Arial" pitchFamily="34" charset="0"/>
                        </a:rPr>
                        <a:t>(θ)</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6"/>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7</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Q = ½∑VnIn</a:t>
                      </a:r>
                      <a:r>
                        <a:rPr kumimoji="0" lang="en-US" sz="1200" b="1" i="0" u="none" strike="noStrike" cap="none" normalizeH="0" baseline="0">
                          <a:ln>
                            <a:noFill/>
                          </a:ln>
                          <a:solidFill>
                            <a:schemeClr val="tx1"/>
                          </a:solidFill>
                          <a:effectLst/>
                          <a:latin typeface="Arial" pitchFamily="34" charset="0"/>
                          <a:cs typeface="Arial" pitchFamily="34" charset="0"/>
                        </a:rPr>
                        <a:t>sin</a:t>
                      </a:r>
                      <a:r>
                        <a:rPr kumimoji="0" lang="en-US" sz="1200" b="0" i="0" u="none" strike="noStrike" cap="none" normalizeH="0" baseline="0">
                          <a:ln>
                            <a:noFill/>
                          </a:ln>
                          <a:solidFill>
                            <a:schemeClr val="tx1"/>
                          </a:solidFill>
                          <a:effectLst/>
                          <a:latin typeface="Arial" pitchFamily="34" charset="0"/>
                          <a:cs typeface="Arial" pitchFamily="34" charset="0"/>
                        </a:rPr>
                        <a:t>(θ)</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7"/>
                  </a:ext>
                </a:extLst>
              </a:tr>
              <a:tr h="3270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8</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Sa = Sqrt(P^2 +Q^2)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8"/>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9</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Sb = Vrms*Irms(DS)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10833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9"/>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Sc = Vrms*Irms(F)</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10833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0"/>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13</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Pa/Sa</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1"/>
                  </a:ext>
                </a:extLst>
              </a:tr>
              <a:tr h="3270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14</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Pb/Sb</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0.923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2"/>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15</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Pb/Sc</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0.923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13"/>
                  </a:ext>
                </a:extLst>
              </a:tr>
            </a:tbl>
          </a:graphicData>
        </a:graphic>
      </p:graphicFrame>
      <p:sp>
        <p:nvSpPr>
          <p:cNvPr id="17455" name="Rectangle 50"/>
          <p:cNvSpPr>
            <a:spLocks noGrp="1" noChangeArrowheads="1"/>
          </p:cNvSpPr>
          <p:nvPr>
            <p:ph type="body" sz="half" idx="2"/>
          </p:nvPr>
        </p:nvSpPr>
        <p:spPr>
          <a:xfrm>
            <a:off x="4648200" y="1143000"/>
            <a:ext cx="4038600" cy="4953000"/>
          </a:xfrm>
        </p:spPr>
        <p:txBody>
          <a:bodyPr/>
          <a:lstStyle/>
          <a:p>
            <a:pPr eaLnBrk="1" hangingPunct="1"/>
            <a:r>
              <a:rPr lang="en-US" sz="2000"/>
              <a:t>Important things to note:</a:t>
            </a:r>
          </a:p>
          <a:p>
            <a:pPr lvl="1" eaLnBrk="1" hangingPunct="1"/>
            <a:r>
              <a:rPr lang="en-US" sz="1800"/>
              <a:t>Because the voltage is NOT distorted, the harmonic in the current does not contribute to active power.</a:t>
            </a:r>
          </a:p>
          <a:p>
            <a:pPr lvl="1" eaLnBrk="1" hangingPunct="1"/>
            <a:r>
              <a:rPr lang="en-US" sz="1800"/>
              <a:t>It does contribute to the Apparent power.</a:t>
            </a:r>
          </a:p>
          <a:p>
            <a:pPr lvl="1" eaLnBrk="1" hangingPunct="1"/>
            <a:r>
              <a:rPr lang="en-US" sz="1800">
                <a:cs typeface="Arial" pitchFamily="34" charset="0"/>
              </a:rPr>
              <a:t>Does the Power Triangle hold</a:t>
            </a:r>
          </a:p>
          <a:p>
            <a:pPr lvl="1" eaLnBrk="1" hangingPunct="1"/>
            <a:endParaRPr lang="en-US" sz="1800">
              <a:cs typeface="Arial" pitchFamily="34" charset="0"/>
            </a:endParaRPr>
          </a:p>
          <a:p>
            <a:pPr lvl="1" eaLnBrk="1" hangingPunct="1"/>
            <a:endParaRPr lang="en-US" sz="1800">
              <a:cs typeface="Arial" pitchFamily="34" charset="0"/>
            </a:endParaRPr>
          </a:p>
          <a:p>
            <a:pPr lvl="1" eaLnBrk="1" hangingPunct="1"/>
            <a:r>
              <a:rPr lang="en-US" sz="1800">
                <a:cs typeface="Arial" pitchFamily="34" charset="0"/>
              </a:rPr>
              <a:t>There is considerable disagreement about the definition of various power quantities when harmonics are present.</a:t>
            </a:r>
          </a:p>
        </p:txBody>
      </p:sp>
      <p:sp>
        <p:nvSpPr>
          <p:cNvPr id="17456" name="Text Box 51"/>
          <p:cNvSpPr txBox="1">
            <a:spLocks noChangeArrowheads="1"/>
          </p:cNvSpPr>
          <p:nvPr/>
        </p:nvSpPr>
        <p:spPr bwMode="auto">
          <a:xfrm>
            <a:off x="1600200" y="6172200"/>
            <a:ext cx="5105400" cy="366713"/>
          </a:xfrm>
          <a:prstGeom prst="rect">
            <a:avLst/>
          </a:prstGeom>
          <a:noFill/>
          <a:ln w="9525">
            <a:noFill/>
            <a:miter lim="800000"/>
            <a:headEnd/>
            <a:tailEnd/>
          </a:ln>
        </p:spPr>
        <p:txBody>
          <a:bodyPr>
            <a:spAutoFit/>
          </a:bodyPr>
          <a:lstStyle/>
          <a:p>
            <a:pPr>
              <a:spcBef>
                <a:spcPct val="50000"/>
              </a:spcBef>
            </a:pPr>
            <a:r>
              <a:rPr lang="en-US"/>
              <a:t>V = 100Sin(</a:t>
            </a:r>
            <a:r>
              <a:rPr lang="el-GR">
                <a:latin typeface="Times New Roman" pitchFamily="18" charset="0"/>
                <a:cs typeface="Times New Roman" pitchFamily="18" charset="0"/>
              </a:rPr>
              <a:t>ω</a:t>
            </a:r>
            <a:r>
              <a:rPr lang="en-US">
                <a:latin typeface="Times New Roman" pitchFamily="18" charset="0"/>
                <a:cs typeface="Times New Roman" pitchFamily="18" charset="0"/>
              </a:rPr>
              <a:t>t)</a:t>
            </a:r>
            <a:r>
              <a:rPr lang="en-US">
                <a:cs typeface="Times New Roman" pitchFamily="18" charset="0"/>
              </a:rPr>
              <a:t>	I = 100Sin(</a:t>
            </a:r>
            <a:r>
              <a:rPr lang="el-GR"/>
              <a:t>ω</a:t>
            </a:r>
            <a:r>
              <a:rPr lang="en-US"/>
              <a:t>t) + 42Sin(5 </a:t>
            </a:r>
            <a:r>
              <a:rPr lang="el-GR"/>
              <a:t>ω</a:t>
            </a:r>
            <a:r>
              <a:rPr lang="en-US"/>
              <a:t>t)</a:t>
            </a:r>
            <a:endParaRPr lang="el-GR"/>
          </a:p>
        </p:txBody>
      </p:sp>
      <p:sp>
        <p:nvSpPr>
          <p:cNvPr id="17457" name="Rectangle 5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7410" name="Object 53"/>
          <p:cNvGraphicFramePr>
            <a:graphicFrameLocks noChangeAspect="1"/>
          </p:cNvGraphicFramePr>
          <p:nvPr/>
        </p:nvGraphicFramePr>
        <p:xfrm>
          <a:off x="5548313" y="3659188"/>
          <a:ext cx="2330450" cy="660400"/>
        </p:xfrm>
        <a:graphic>
          <a:graphicData uri="http://schemas.openxmlformats.org/presentationml/2006/ole">
            <mc:AlternateContent xmlns:mc="http://schemas.openxmlformats.org/markup-compatibility/2006">
              <mc:Choice xmlns:v="urn:schemas-microsoft-com:vml" Requires="v">
                <p:oleObj spid="_x0000_s17425" name="Equation" r:id="rId4" imgW="977760" imgH="279360" progId="Equation.3">
                  <p:embed/>
                </p:oleObj>
              </mc:Choice>
              <mc:Fallback>
                <p:oleObj name="Equation" r:id="rId4" imgW="977760" imgH="279360" progId="Equation.3">
                  <p:embed/>
                  <p:pic>
                    <p:nvPicPr>
                      <p:cNvPr id="0" name="Object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313" y="3659188"/>
                        <a:ext cx="233045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51</a:t>
            </a:fld>
            <a:endParaRPr lang="en-US" dirty="0">
              <a:solidFill>
                <a:srgbClr val="000000"/>
              </a:solidFill>
              <a:latin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811212"/>
          </a:xfrm>
        </p:spPr>
        <p:txBody>
          <a:bodyPr/>
          <a:lstStyle/>
          <a:p>
            <a:pPr eaLnBrk="1" hangingPunct="1"/>
            <a:r>
              <a:rPr lang="en-US" sz="4000"/>
              <a:t>3 Phase Power Measurement</a:t>
            </a:r>
          </a:p>
        </p:txBody>
      </p:sp>
      <p:sp>
        <p:nvSpPr>
          <p:cNvPr id="55299" name="Rectangle 3"/>
          <p:cNvSpPr>
            <a:spLocks noGrp="1" noChangeArrowheads="1"/>
          </p:cNvSpPr>
          <p:nvPr>
            <p:ph type="body" idx="1"/>
          </p:nvPr>
        </p:nvSpPr>
        <p:spPr>
          <a:xfrm>
            <a:off x="457200" y="1600200"/>
            <a:ext cx="8229600" cy="4440238"/>
          </a:xfrm>
        </p:spPr>
        <p:txBody>
          <a:bodyPr/>
          <a:lstStyle/>
          <a:p>
            <a:pPr eaLnBrk="1" hangingPunct="1"/>
            <a:r>
              <a:rPr lang="en-US"/>
              <a:t>We have discussed how to measure and view power quantities (W, VARs, VA) in a single phase case.</a:t>
            </a:r>
          </a:p>
          <a:p>
            <a:pPr eaLnBrk="1" hangingPunct="1"/>
            <a:r>
              <a:rPr lang="en-US"/>
              <a:t>How do we combine them in a multi-phase system?</a:t>
            </a:r>
          </a:p>
          <a:p>
            <a:pPr eaLnBrk="1" hangingPunct="1"/>
            <a:r>
              <a:rPr lang="en-US"/>
              <a:t>Two common approaches:</a:t>
            </a:r>
          </a:p>
          <a:p>
            <a:pPr lvl="1" eaLnBrk="1" hangingPunct="1"/>
            <a:r>
              <a:rPr lang="en-US"/>
              <a:t>Arithmetic</a:t>
            </a:r>
          </a:p>
          <a:p>
            <a:pPr lvl="1" eaLnBrk="1" hangingPunct="1"/>
            <a:r>
              <a:rPr lang="en-US"/>
              <a:t>Vectorial</a:t>
            </a:r>
          </a:p>
        </p:txBody>
      </p:sp>
      <p:sp>
        <p:nvSpPr>
          <p:cNvPr id="4"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52</a:t>
            </a:fld>
            <a:endParaRPr lang="en-US" dirty="0">
              <a:solidFill>
                <a:srgbClr val="000000"/>
              </a:solidFill>
              <a:latin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811212"/>
          </a:xfrm>
        </p:spPr>
        <p:txBody>
          <a:bodyPr/>
          <a:lstStyle/>
          <a:p>
            <a:pPr eaLnBrk="1" hangingPunct="1"/>
            <a:r>
              <a:rPr lang="en-US" sz="4000"/>
              <a:t>3 Phase Power Measurement</a:t>
            </a:r>
          </a:p>
        </p:txBody>
      </p:sp>
      <p:pic>
        <p:nvPicPr>
          <p:cNvPr id="56323" name="Picture 6" descr="Vector-Arithmetic VA-2"/>
          <p:cNvPicPr>
            <a:picLocks noChangeAspect="1" noChangeArrowheads="1"/>
          </p:cNvPicPr>
          <p:nvPr/>
        </p:nvPicPr>
        <p:blipFill>
          <a:blip r:embed="rId3" cstate="print"/>
          <a:srcRect/>
          <a:stretch>
            <a:fillRect/>
          </a:stretch>
        </p:blipFill>
        <p:spPr bwMode="auto">
          <a:xfrm>
            <a:off x="1230313" y="1163638"/>
            <a:ext cx="6569075" cy="5048250"/>
          </a:xfrm>
          <a:prstGeom prst="rect">
            <a:avLst/>
          </a:prstGeom>
          <a:noFill/>
          <a:ln w="9525">
            <a:noFill/>
            <a:miter lim="800000"/>
            <a:headEnd/>
            <a:tailEnd/>
          </a:ln>
        </p:spPr>
      </p:pic>
      <p:sp>
        <p:nvSpPr>
          <p:cNvPr id="4"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53</a:t>
            </a:fld>
            <a:endParaRPr lang="en-US" dirty="0">
              <a:solidFill>
                <a:srgbClr val="000000"/>
              </a:solidFill>
              <a:latin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z="4000"/>
              <a:t>3 Phase Power Measurement</a:t>
            </a:r>
          </a:p>
        </p:txBody>
      </p:sp>
      <p:sp>
        <p:nvSpPr>
          <p:cNvPr id="18436" name="Rectangle 5"/>
          <p:cNvSpPr>
            <a:spLocks noGrp="1" noChangeArrowheads="1"/>
          </p:cNvSpPr>
          <p:nvPr>
            <p:ph type="body" sz="half" idx="1"/>
          </p:nvPr>
        </p:nvSpPr>
        <p:spPr>
          <a:xfrm>
            <a:off x="457200" y="1600200"/>
            <a:ext cx="8070850" cy="1598613"/>
          </a:xfrm>
          <a:noFill/>
        </p:spPr>
        <p:txBody>
          <a:bodyPr/>
          <a:lstStyle/>
          <a:p>
            <a:pPr eaLnBrk="1" hangingPunct="1"/>
            <a:r>
              <a:rPr lang="en-US" sz="2800"/>
              <a:t>VAR and VA calculations can lead to some strange results:</a:t>
            </a:r>
          </a:p>
          <a:p>
            <a:pPr lvl="1" eaLnBrk="1" hangingPunct="1"/>
            <a:r>
              <a:rPr lang="en-US" sz="2400"/>
              <a:t>If we define</a:t>
            </a:r>
          </a:p>
        </p:txBody>
      </p:sp>
      <p:graphicFrame>
        <p:nvGraphicFramePr>
          <p:cNvPr id="208036" name="Group 164"/>
          <p:cNvGraphicFramePr>
            <a:graphicFrameLocks noGrp="1"/>
          </p:cNvGraphicFramePr>
          <p:nvPr>
            <p:ph sz="quarter" idx="2"/>
          </p:nvPr>
        </p:nvGraphicFramePr>
        <p:xfrm>
          <a:off x="654050" y="4427538"/>
          <a:ext cx="4038600" cy="1463040"/>
        </p:xfrm>
        <a:graphic>
          <a:graphicData uri="http://schemas.openxmlformats.org/drawingml/2006/table">
            <a:tbl>
              <a:tblPr/>
              <a:tblGrid>
                <a:gridCol w="946150">
                  <a:extLst>
                    <a:ext uri="{9D8B030D-6E8A-4147-A177-3AD203B41FA5}">
                      <a16:colId xmlns:a16="http://schemas.microsoft.com/office/drawing/2014/main" xmlns="" val="20000"/>
                    </a:ext>
                  </a:extLst>
                </a:gridCol>
                <a:gridCol w="1074738">
                  <a:extLst>
                    <a:ext uri="{9D8B030D-6E8A-4147-A177-3AD203B41FA5}">
                      <a16:colId xmlns:a16="http://schemas.microsoft.com/office/drawing/2014/main" xmlns="" val="20001"/>
                    </a:ext>
                  </a:extLst>
                </a:gridCol>
                <a:gridCol w="1008062">
                  <a:extLst>
                    <a:ext uri="{9D8B030D-6E8A-4147-A177-3AD203B41FA5}">
                      <a16:colId xmlns:a16="http://schemas.microsoft.com/office/drawing/2014/main" xmlns="" val="20002"/>
                    </a:ext>
                  </a:extLst>
                </a:gridCol>
                <a:gridCol w="1009650">
                  <a:extLst>
                    <a:ext uri="{9D8B030D-6E8A-4147-A177-3AD203B41FA5}">
                      <a16:colId xmlns:a16="http://schemas.microsoft.com/office/drawing/2014/main" xmlns="" val="20003"/>
                    </a:ext>
                  </a:extLst>
                </a:gridCol>
              </a:tblGrid>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PH</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W</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Q</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VA</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0"/>
                  </a:ext>
                </a:extLst>
              </a:tr>
              <a:tr h="1809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A</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809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B</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120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55</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132</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809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C</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120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-55</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132</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80975">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Arithmetic VA</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364</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80975">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Vector VA</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340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18470" name="Picture 4" descr="Vector-Arithmetic VA-1"/>
          <p:cNvPicPr>
            <a:picLocks noChangeAspect="1" noChangeArrowheads="1"/>
          </p:cNvPicPr>
          <p:nvPr/>
        </p:nvPicPr>
        <p:blipFill>
          <a:blip r:embed="rId4" cstate="print"/>
          <a:srcRect/>
          <a:stretch>
            <a:fillRect/>
          </a:stretch>
        </p:blipFill>
        <p:spPr bwMode="auto">
          <a:xfrm>
            <a:off x="5110163" y="4503738"/>
            <a:ext cx="3686175" cy="1327150"/>
          </a:xfrm>
          <a:prstGeom prst="rect">
            <a:avLst/>
          </a:prstGeom>
          <a:noFill/>
          <a:ln w="9525">
            <a:noFill/>
            <a:miter lim="800000"/>
            <a:headEnd/>
            <a:tailEnd/>
          </a:ln>
        </p:spPr>
      </p:pic>
      <p:graphicFrame>
        <p:nvGraphicFramePr>
          <p:cNvPr id="18434" name="Object 157"/>
          <p:cNvGraphicFramePr>
            <a:graphicFrameLocks noGrp="1" noChangeAspect="1"/>
          </p:cNvGraphicFramePr>
          <p:nvPr>
            <p:ph sz="quarter" idx="3"/>
          </p:nvPr>
        </p:nvGraphicFramePr>
        <p:xfrm>
          <a:off x="1692275" y="3044825"/>
          <a:ext cx="5645150" cy="625475"/>
        </p:xfrm>
        <a:graphic>
          <a:graphicData uri="http://schemas.openxmlformats.org/presentationml/2006/ole">
            <mc:AlternateContent xmlns:mc="http://schemas.openxmlformats.org/markup-compatibility/2006">
              <mc:Choice xmlns:v="urn:schemas-microsoft-com:vml" Requires="v">
                <p:oleObj spid="_x0000_s18449" name="Equation" r:id="rId5" imgW="2527200" imgH="279360" progId="Equation.3">
                  <p:embed/>
                </p:oleObj>
              </mc:Choice>
              <mc:Fallback>
                <p:oleObj name="Equation" r:id="rId5" imgW="2527200" imgH="279360" progId="Equation.3">
                  <p:embed/>
                  <p:pic>
                    <p:nvPicPr>
                      <p:cNvPr id="0" name="Object 1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3044825"/>
                        <a:ext cx="5645150"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54</a:t>
            </a:fld>
            <a:endParaRPr lang="en-US" dirty="0">
              <a:solidFill>
                <a:srgbClr val="000000"/>
              </a:solidFill>
              <a:latin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57200" y="274638"/>
            <a:ext cx="8229600" cy="1143000"/>
          </a:xfrm>
          <a:prstGeom prst="rect">
            <a:avLst/>
          </a:prstGeom>
          <a:solidFill>
            <a:srgbClr val="FF0000"/>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sz="3200" kern="0" dirty="0">
                <a:solidFill>
                  <a:schemeClr val="bg1"/>
                </a:solidFill>
              </a:rPr>
              <a:t>Questions and Discussion</a:t>
            </a:r>
          </a:p>
        </p:txBody>
      </p:sp>
      <p:pic>
        <p:nvPicPr>
          <p:cNvPr id="15"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p:cNvSpPr txBox="1">
            <a:spLocks noChangeArrowheads="1"/>
          </p:cNvSpPr>
          <p:nvPr/>
        </p:nvSpPr>
        <p:spPr>
          <a:xfrm>
            <a:off x="457200" y="1600200"/>
            <a:ext cx="8229600" cy="4525963"/>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80000"/>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SzPct val="80000"/>
              <a:buFont typeface="Arial" pitchFamily="34" charset="0"/>
              <a:buChar char="○"/>
              <a:defRPr sz="2000">
                <a:solidFill>
                  <a:schemeClr val="tx1"/>
                </a:solidFill>
                <a:latin typeface="+mn-lt"/>
              </a:defRPr>
            </a:lvl5pPr>
            <a:lvl6pPr marL="2514600" indent="-228600" algn="l" rtl="0" fontAlgn="base">
              <a:spcBef>
                <a:spcPct val="20000"/>
              </a:spcBef>
              <a:spcAft>
                <a:spcPct val="0"/>
              </a:spcAft>
              <a:buSzPct val="80000"/>
              <a:buFont typeface="Arial" pitchFamily="34" charset="0"/>
              <a:buChar char="○"/>
              <a:defRPr sz="2000">
                <a:solidFill>
                  <a:schemeClr val="tx1"/>
                </a:solidFill>
                <a:latin typeface="+mn-lt"/>
              </a:defRPr>
            </a:lvl6pPr>
            <a:lvl7pPr marL="2971800" indent="-228600" algn="l" rtl="0" fontAlgn="base">
              <a:spcBef>
                <a:spcPct val="20000"/>
              </a:spcBef>
              <a:spcAft>
                <a:spcPct val="0"/>
              </a:spcAft>
              <a:buSzPct val="80000"/>
              <a:buFont typeface="Arial" pitchFamily="34" charset="0"/>
              <a:buChar char="○"/>
              <a:defRPr sz="2000">
                <a:solidFill>
                  <a:schemeClr val="tx1"/>
                </a:solidFill>
                <a:latin typeface="+mn-lt"/>
              </a:defRPr>
            </a:lvl7pPr>
            <a:lvl8pPr marL="3429000" indent="-228600" algn="l" rtl="0" fontAlgn="base">
              <a:spcBef>
                <a:spcPct val="20000"/>
              </a:spcBef>
              <a:spcAft>
                <a:spcPct val="0"/>
              </a:spcAft>
              <a:buSzPct val="80000"/>
              <a:buFont typeface="Arial" pitchFamily="34" charset="0"/>
              <a:buChar char="○"/>
              <a:defRPr sz="2000">
                <a:solidFill>
                  <a:schemeClr val="tx1"/>
                </a:solidFill>
                <a:latin typeface="+mn-lt"/>
              </a:defRPr>
            </a:lvl8pPr>
            <a:lvl9pPr marL="3886200" indent="-228600" algn="l" rtl="0" fontAlgn="base">
              <a:spcBef>
                <a:spcPct val="20000"/>
              </a:spcBef>
              <a:spcAft>
                <a:spcPct val="0"/>
              </a:spcAft>
              <a:buSzPct val="80000"/>
              <a:buFont typeface="Arial" pitchFamily="34" charset="0"/>
              <a:buChar char="○"/>
              <a:defRPr sz="2000">
                <a:solidFill>
                  <a:schemeClr val="tx1"/>
                </a:solidFill>
                <a:latin typeface="+mn-lt"/>
              </a:defRPr>
            </a:lvl9pPr>
          </a:lstStyle>
          <a:p>
            <a:pPr algn="ctr" eaLnBrk="1" hangingPunct="1">
              <a:buFontTx/>
              <a:buNone/>
            </a:pPr>
            <a:r>
              <a:rPr lang="en-US" altLang="en-US" kern="0"/>
              <a:t>Bill Hardy</a:t>
            </a:r>
          </a:p>
          <a:p>
            <a:pPr algn="ctr" eaLnBrk="1" hangingPunct="1">
              <a:buFontTx/>
              <a:buNone/>
            </a:pPr>
            <a:r>
              <a:rPr lang="en-US" altLang="en-US" kern="0"/>
              <a:t>TESCO – The Eastern Specialty Company </a:t>
            </a:r>
          </a:p>
          <a:p>
            <a:pPr algn="ctr" eaLnBrk="1" hangingPunct="1">
              <a:buFontTx/>
              <a:buNone/>
            </a:pPr>
            <a:r>
              <a:rPr lang="en-US" altLang="en-US" sz="2400" kern="0"/>
              <a:t>Bristol, PA</a:t>
            </a:r>
          </a:p>
          <a:p>
            <a:pPr algn="ctr" eaLnBrk="1" hangingPunct="1">
              <a:buFontTx/>
              <a:buNone/>
            </a:pPr>
            <a:r>
              <a:rPr lang="en-US" altLang="en-US" sz="2400" kern="0"/>
              <a:t>215-688-0298 (cell)</a:t>
            </a:r>
          </a:p>
          <a:p>
            <a:pPr algn="ctr" eaLnBrk="1" hangingPunct="1">
              <a:buFontTx/>
              <a:buNone/>
            </a:pPr>
            <a:r>
              <a:rPr lang="en-US" altLang="en-US" sz="2400" kern="0"/>
              <a:t>215-785-2338</a:t>
            </a:r>
          </a:p>
          <a:p>
            <a:pPr algn="ctr" eaLnBrk="1" hangingPunct="1">
              <a:buFontTx/>
              <a:buNone/>
            </a:pPr>
            <a:r>
              <a:rPr lang="en-US" altLang="en-US" sz="2000" kern="0"/>
              <a:t/>
            </a:r>
            <a:br>
              <a:rPr lang="en-US" altLang="en-US" sz="2000" kern="0"/>
            </a:br>
            <a:r>
              <a:rPr lang="en-US" altLang="en-US" sz="2400" kern="0"/>
              <a:t>This presentation can also be found under Meter Conferences and Schools on the TESCO website: </a:t>
            </a:r>
            <a:r>
              <a:rPr lang="en-US" altLang="en-US" sz="2400" kern="0">
                <a:solidFill>
                  <a:srgbClr val="CC3300"/>
                </a:solidFill>
                <a:hlinkClick r:id="rId4"/>
              </a:rPr>
              <a:t>www.tesco-advent.com</a:t>
            </a:r>
            <a:endParaRPr lang="en-US" altLang="en-US" sz="2400" kern="0">
              <a:solidFill>
                <a:srgbClr val="CC3300"/>
              </a:solidFill>
            </a:endParaRPr>
          </a:p>
          <a:p>
            <a:pPr algn="ctr" eaLnBrk="1" hangingPunct="1">
              <a:buFontTx/>
              <a:buNone/>
            </a:pPr>
            <a:endParaRPr lang="en-US" altLang="en-US" sz="2400" kern="0" dirty="0">
              <a:solidFill>
                <a:srgbClr val="CC3300"/>
              </a:solidFill>
            </a:endParaRPr>
          </a:p>
        </p:txBody>
      </p:sp>
      <p:sp>
        <p:nvSpPr>
          <p:cNvPr id="17"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55</a:t>
            </a:fld>
            <a:endParaRPr lang="en-US" dirty="0">
              <a:solidFill>
                <a:srgbClr val="000000"/>
              </a:solidFill>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 name="Chart 11"/>
          <p:cNvGraphicFramePr>
            <a:graphicFrameLocks/>
          </p:cNvGraphicFramePr>
          <p:nvPr/>
        </p:nvGraphicFramePr>
        <p:xfrm>
          <a:off x="923526" y="1316725"/>
          <a:ext cx="7143330" cy="4739768"/>
        </p:xfrm>
        <a:graphic>
          <a:graphicData uri="http://schemas.openxmlformats.org/drawingml/2006/chart">
            <c:chart xmlns:c="http://schemas.openxmlformats.org/drawingml/2006/chart" xmlns:r="http://schemas.openxmlformats.org/officeDocument/2006/relationships" r:id="rId3"/>
          </a:graphicData>
        </a:graphic>
      </p:graphicFrame>
      <p:sp>
        <p:nvSpPr>
          <p:cNvPr id="162819" name="Rectangle 3"/>
          <p:cNvSpPr>
            <a:spLocks noGrp="1" noChangeArrowheads="1"/>
          </p:cNvSpPr>
          <p:nvPr>
            <p:ph type="title"/>
          </p:nvPr>
        </p:nvSpPr>
        <p:spPr/>
        <p:txBody>
          <a:bodyPr/>
          <a:lstStyle/>
          <a:p>
            <a:pPr eaLnBrk="1" hangingPunct="1"/>
            <a:r>
              <a:rPr lang="en-US" sz="4000" b="1" dirty="0"/>
              <a:t>Three Phase Theory</a:t>
            </a:r>
            <a:r>
              <a:rPr lang="en-US" sz="4800" b="1" dirty="0"/>
              <a:t/>
            </a:r>
            <a:br>
              <a:rPr lang="en-US" sz="4800" b="1" dirty="0"/>
            </a:br>
            <a:r>
              <a:rPr lang="en-US" sz="2800" dirty="0"/>
              <a:t>Two Phases -</a:t>
            </a:r>
            <a:r>
              <a:rPr lang="en-US" sz="2800" b="1" dirty="0"/>
              <a:t> </a:t>
            </a:r>
            <a:r>
              <a:rPr lang="en-US" sz="2800" dirty="0"/>
              <a:t>Voltage Plot</a:t>
            </a:r>
          </a:p>
        </p:txBody>
      </p:sp>
      <p:sp>
        <p:nvSpPr>
          <p:cNvPr id="23556" name="Line 4"/>
          <p:cNvSpPr>
            <a:spLocks noChangeShapeType="1"/>
          </p:cNvSpPr>
          <p:nvPr/>
        </p:nvSpPr>
        <p:spPr bwMode="auto">
          <a:xfrm flipV="1">
            <a:off x="4418380" y="1969610"/>
            <a:ext cx="1842720" cy="437"/>
          </a:xfrm>
          <a:prstGeom prst="line">
            <a:avLst/>
          </a:prstGeom>
          <a:noFill/>
          <a:ln w="9525">
            <a:solidFill>
              <a:schemeClr val="tx1"/>
            </a:solidFill>
            <a:round/>
            <a:headEnd/>
            <a:tailEnd type="triangle" w="med" len="med"/>
          </a:ln>
        </p:spPr>
        <p:txBody>
          <a:bodyPr/>
          <a:lstStyle/>
          <a:p>
            <a:endParaRPr lang="en-US"/>
          </a:p>
        </p:txBody>
      </p:sp>
      <p:sp>
        <p:nvSpPr>
          <p:cNvPr id="23557" name="Line 5"/>
          <p:cNvSpPr>
            <a:spLocks noChangeShapeType="1"/>
          </p:cNvSpPr>
          <p:nvPr/>
        </p:nvSpPr>
        <p:spPr bwMode="auto">
          <a:xfrm flipV="1">
            <a:off x="6261820" y="1854395"/>
            <a:ext cx="0" cy="1751012"/>
          </a:xfrm>
          <a:prstGeom prst="line">
            <a:avLst/>
          </a:prstGeom>
          <a:noFill/>
          <a:ln w="9525">
            <a:solidFill>
              <a:schemeClr val="tx1"/>
            </a:solidFill>
            <a:round/>
            <a:headEnd/>
            <a:tailEnd/>
          </a:ln>
        </p:spPr>
        <p:txBody>
          <a:bodyPr/>
          <a:lstStyle/>
          <a:p>
            <a:endParaRPr lang="en-US"/>
          </a:p>
        </p:txBody>
      </p:sp>
      <p:sp>
        <p:nvSpPr>
          <p:cNvPr id="23558" name="Line 6"/>
          <p:cNvSpPr>
            <a:spLocks noChangeShapeType="1"/>
          </p:cNvSpPr>
          <p:nvPr/>
        </p:nvSpPr>
        <p:spPr bwMode="auto">
          <a:xfrm flipH="1" flipV="1">
            <a:off x="1691625" y="1969610"/>
            <a:ext cx="1190625" cy="0"/>
          </a:xfrm>
          <a:prstGeom prst="line">
            <a:avLst/>
          </a:prstGeom>
          <a:noFill/>
          <a:ln w="9525">
            <a:solidFill>
              <a:schemeClr val="tx1"/>
            </a:solidFill>
            <a:round/>
            <a:headEnd/>
            <a:tailEnd type="triangle" w="med" len="med"/>
          </a:ln>
        </p:spPr>
        <p:txBody>
          <a:bodyPr/>
          <a:lstStyle/>
          <a:p>
            <a:endParaRPr lang="en-US"/>
          </a:p>
        </p:txBody>
      </p:sp>
      <p:sp>
        <p:nvSpPr>
          <p:cNvPr id="23559" name="Text Box 7"/>
          <p:cNvSpPr txBox="1">
            <a:spLocks noChangeArrowheads="1"/>
          </p:cNvSpPr>
          <p:nvPr/>
        </p:nvSpPr>
        <p:spPr bwMode="auto">
          <a:xfrm>
            <a:off x="2920585" y="1777585"/>
            <a:ext cx="1504950" cy="366713"/>
          </a:xfrm>
          <a:prstGeom prst="rect">
            <a:avLst/>
          </a:prstGeom>
          <a:noFill/>
          <a:ln w="9525">
            <a:noFill/>
            <a:miter lim="800000"/>
            <a:headEnd/>
            <a:tailEnd/>
          </a:ln>
        </p:spPr>
        <p:txBody>
          <a:bodyPr wrap="none">
            <a:spAutoFit/>
          </a:bodyPr>
          <a:lstStyle/>
          <a:p>
            <a:r>
              <a:rPr lang="en-US" dirty="0"/>
              <a:t>ONE CYCLE</a:t>
            </a:r>
          </a:p>
        </p:txBody>
      </p:sp>
      <p:sp>
        <p:nvSpPr>
          <p:cNvPr id="23560" name="Text Box 8"/>
          <p:cNvSpPr txBox="1">
            <a:spLocks noChangeArrowheads="1"/>
          </p:cNvSpPr>
          <p:nvPr/>
        </p:nvSpPr>
        <p:spPr bwMode="auto">
          <a:xfrm>
            <a:off x="2498725" y="2524125"/>
            <a:ext cx="590550" cy="366713"/>
          </a:xfrm>
          <a:prstGeom prst="rect">
            <a:avLst/>
          </a:prstGeom>
          <a:noFill/>
          <a:ln w="9525">
            <a:noFill/>
            <a:miter lim="800000"/>
            <a:headEnd/>
            <a:tailEnd/>
          </a:ln>
        </p:spPr>
        <p:txBody>
          <a:bodyPr wrap="none">
            <a:spAutoFit/>
          </a:bodyPr>
          <a:lstStyle/>
          <a:p>
            <a:r>
              <a:rPr lang="en-US"/>
              <a:t>Van</a:t>
            </a:r>
          </a:p>
        </p:txBody>
      </p:sp>
      <p:sp>
        <p:nvSpPr>
          <p:cNvPr id="23561" name="Text Box 9"/>
          <p:cNvSpPr txBox="1">
            <a:spLocks noChangeArrowheads="1"/>
          </p:cNvSpPr>
          <p:nvPr/>
        </p:nvSpPr>
        <p:spPr bwMode="auto">
          <a:xfrm>
            <a:off x="4057650" y="2524125"/>
            <a:ext cx="590550" cy="366713"/>
          </a:xfrm>
          <a:prstGeom prst="rect">
            <a:avLst/>
          </a:prstGeom>
          <a:noFill/>
          <a:ln w="9525">
            <a:noFill/>
            <a:miter lim="800000"/>
            <a:headEnd/>
            <a:tailEnd/>
          </a:ln>
        </p:spPr>
        <p:txBody>
          <a:bodyPr wrap="none">
            <a:spAutoFit/>
          </a:bodyPr>
          <a:lstStyle/>
          <a:p>
            <a:r>
              <a:rPr lang="en-US"/>
              <a:t>Vbn</a:t>
            </a:r>
          </a:p>
        </p:txBody>
      </p:sp>
      <p:sp>
        <p:nvSpPr>
          <p:cNvPr id="23562" name="Line 11"/>
          <p:cNvSpPr>
            <a:spLocks noChangeShapeType="1"/>
          </p:cNvSpPr>
          <p:nvPr/>
        </p:nvSpPr>
        <p:spPr bwMode="auto">
          <a:xfrm flipV="1">
            <a:off x="3227825" y="3467405"/>
            <a:ext cx="0" cy="1447800"/>
          </a:xfrm>
          <a:prstGeom prst="line">
            <a:avLst/>
          </a:prstGeom>
          <a:noFill/>
          <a:ln w="28575">
            <a:solidFill>
              <a:srgbClr val="FFFF00"/>
            </a:solidFill>
            <a:round/>
            <a:headEnd/>
            <a:tailEnd type="triangle" w="med" len="med"/>
          </a:ln>
        </p:spPr>
        <p:txBody>
          <a:bodyPr/>
          <a:lstStyle/>
          <a:p>
            <a:endParaRPr lang="en-US"/>
          </a:p>
        </p:txBody>
      </p:sp>
      <p:sp>
        <p:nvSpPr>
          <p:cNvPr id="11"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6</a:t>
            </a:fld>
            <a:endParaRPr lang="en-US" dirty="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fade">
                                      <p:cBhvr>
                                        <p:cTn id="7" dur="2000"/>
                                        <p:tgtEl>
                                          <p:spTgt spid="16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nvGraphicFramePr>
        <p:xfrm>
          <a:off x="885120" y="1278320"/>
          <a:ext cx="7143329" cy="4685411"/>
        </p:xfrm>
        <a:graphic>
          <a:graphicData uri="http://schemas.openxmlformats.org/drawingml/2006/chart">
            <c:chart xmlns:c="http://schemas.openxmlformats.org/drawingml/2006/chart" xmlns:r="http://schemas.openxmlformats.org/officeDocument/2006/relationships" r:id="rId3"/>
          </a:graphicData>
        </a:graphic>
      </p:graphicFrame>
      <p:sp>
        <p:nvSpPr>
          <p:cNvPr id="24578" name="Rectangle 2"/>
          <p:cNvSpPr>
            <a:spLocks noGrp="1" noChangeArrowheads="1"/>
          </p:cNvSpPr>
          <p:nvPr>
            <p:ph type="title"/>
          </p:nvPr>
        </p:nvSpPr>
        <p:spPr>
          <a:xfrm>
            <a:off x="457200" y="274638"/>
            <a:ext cx="8229600" cy="922337"/>
          </a:xfrm>
        </p:spPr>
        <p:txBody>
          <a:bodyPr/>
          <a:lstStyle/>
          <a:p>
            <a:pPr eaLnBrk="1" hangingPunct="1"/>
            <a:r>
              <a:rPr lang="en-US" sz="3600" b="1" dirty="0"/>
              <a:t>Three Phase Theory</a:t>
            </a:r>
            <a:r>
              <a:rPr lang="en-US" b="1" dirty="0"/>
              <a:t/>
            </a:r>
            <a:br>
              <a:rPr lang="en-US" b="1" dirty="0"/>
            </a:br>
            <a:r>
              <a:rPr lang="en-US" sz="2400" dirty="0"/>
              <a:t>Three Phase -</a:t>
            </a:r>
            <a:r>
              <a:rPr lang="en-US" sz="2400" b="1" dirty="0"/>
              <a:t> </a:t>
            </a:r>
            <a:r>
              <a:rPr lang="en-US" sz="2400" dirty="0"/>
              <a:t>Voltage Plot</a:t>
            </a:r>
          </a:p>
        </p:txBody>
      </p:sp>
      <p:sp>
        <p:nvSpPr>
          <p:cNvPr id="24580" name="Line 4"/>
          <p:cNvSpPr>
            <a:spLocks noChangeShapeType="1"/>
          </p:cNvSpPr>
          <p:nvPr/>
        </p:nvSpPr>
        <p:spPr bwMode="auto">
          <a:xfrm>
            <a:off x="4648200" y="2046288"/>
            <a:ext cx="1575215" cy="132"/>
          </a:xfrm>
          <a:prstGeom prst="line">
            <a:avLst/>
          </a:prstGeom>
          <a:noFill/>
          <a:ln w="9525">
            <a:solidFill>
              <a:schemeClr val="tx1"/>
            </a:solidFill>
            <a:round/>
            <a:headEnd/>
            <a:tailEnd type="triangle" w="med" len="med"/>
          </a:ln>
        </p:spPr>
        <p:txBody>
          <a:bodyPr/>
          <a:lstStyle/>
          <a:p>
            <a:endParaRPr lang="en-US"/>
          </a:p>
        </p:txBody>
      </p:sp>
      <p:sp>
        <p:nvSpPr>
          <p:cNvPr id="24581" name="Line 5"/>
          <p:cNvSpPr>
            <a:spLocks noChangeShapeType="1"/>
          </p:cNvSpPr>
          <p:nvPr/>
        </p:nvSpPr>
        <p:spPr bwMode="auto">
          <a:xfrm flipV="1">
            <a:off x="6223415" y="1892300"/>
            <a:ext cx="0" cy="1828800"/>
          </a:xfrm>
          <a:prstGeom prst="line">
            <a:avLst/>
          </a:prstGeom>
          <a:noFill/>
          <a:ln w="9525">
            <a:solidFill>
              <a:schemeClr val="tx1"/>
            </a:solidFill>
            <a:round/>
            <a:headEnd/>
            <a:tailEnd/>
          </a:ln>
        </p:spPr>
        <p:txBody>
          <a:bodyPr/>
          <a:lstStyle/>
          <a:p>
            <a:endParaRPr lang="en-US"/>
          </a:p>
        </p:txBody>
      </p:sp>
      <p:sp>
        <p:nvSpPr>
          <p:cNvPr id="24582" name="Line 6"/>
          <p:cNvSpPr>
            <a:spLocks noChangeShapeType="1"/>
          </p:cNvSpPr>
          <p:nvPr/>
        </p:nvSpPr>
        <p:spPr bwMode="auto">
          <a:xfrm flipH="1">
            <a:off x="1665288" y="2046288"/>
            <a:ext cx="1447800" cy="0"/>
          </a:xfrm>
          <a:prstGeom prst="line">
            <a:avLst/>
          </a:prstGeom>
          <a:noFill/>
          <a:ln w="9525">
            <a:solidFill>
              <a:schemeClr val="tx1"/>
            </a:solidFill>
            <a:round/>
            <a:headEnd/>
            <a:tailEnd type="triangle" w="med" len="med"/>
          </a:ln>
        </p:spPr>
        <p:txBody>
          <a:bodyPr/>
          <a:lstStyle/>
          <a:p>
            <a:endParaRPr lang="en-US"/>
          </a:p>
        </p:txBody>
      </p:sp>
      <p:sp>
        <p:nvSpPr>
          <p:cNvPr id="24583" name="Text Box 7"/>
          <p:cNvSpPr txBox="1">
            <a:spLocks noChangeArrowheads="1"/>
          </p:cNvSpPr>
          <p:nvPr/>
        </p:nvSpPr>
        <p:spPr bwMode="auto">
          <a:xfrm>
            <a:off x="3113088" y="1854200"/>
            <a:ext cx="1504950" cy="366713"/>
          </a:xfrm>
          <a:prstGeom prst="rect">
            <a:avLst/>
          </a:prstGeom>
          <a:noFill/>
          <a:ln w="9525">
            <a:noFill/>
            <a:miter lim="800000"/>
            <a:headEnd/>
            <a:tailEnd/>
          </a:ln>
        </p:spPr>
        <p:txBody>
          <a:bodyPr wrap="none">
            <a:spAutoFit/>
          </a:bodyPr>
          <a:lstStyle/>
          <a:p>
            <a:r>
              <a:rPr lang="en-US"/>
              <a:t>ONE CYCLE</a:t>
            </a:r>
          </a:p>
        </p:txBody>
      </p:sp>
      <p:sp>
        <p:nvSpPr>
          <p:cNvPr id="24584" name="Text Box 8"/>
          <p:cNvSpPr txBox="1">
            <a:spLocks noChangeArrowheads="1"/>
          </p:cNvSpPr>
          <p:nvPr/>
        </p:nvSpPr>
        <p:spPr bwMode="auto">
          <a:xfrm>
            <a:off x="2522538" y="2392363"/>
            <a:ext cx="590550" cy="366712"/>
          </a:xfrm>
          <a:prstGeom prst="rect">
            <a:avLst/>
          </a:prstGeom>
          <a:noFill/>
          <a:ln w="9525">
            <a:noFill/>
            <a:miter lim="800000"/>
            <a:headEnd/>
            <a:tailEnd/>
          </a:ln>
        </p:spPr>
        <p:txBody>
          <a:bodyPr wrap="none">
            <a:spAutoFit/>
          </a:bodyPr>
          <a:lstStyle/>
          <a:p>
            <a:r>
              <a:rPr lang="en-US" dirty="0"/>
              <a:t>Van</a:t>
            </a:r>
          </a:p>
        </p:txBody>
      </p:sp>
      <p:sp>
        <p:nvSpPr>
          <p:cNvPr id="24585" name="Text Box 9"/>
          <p:cNvSpPr txBox="1">
            <a:spLocks noChangeArrowheads="1"/>
          </p:cNvSpPr>
          <p:nvPr/>
        </p:nvSpPr>
        <p:spPr bwMode="auto">
          <a:xfrm>
            <a:off x="4057650" y="2409825"/>
            <a:ext cx="590550" cy="366713"/>
          </a:xfrm>
          <a:prstGeom prst="rect">
            <a:avLst/>
          </a:prstGeom>
          <a:noFill/>
          <a:ln w="9525">
            <a:noFill/>
            <a:miter lim="800000"/>
            <a:headEnd/>
            <a:tailEnd/>
          </a:ln>
        </p:spPr>
        <p:txBody>
          <a:bodyPr wrap="none">
            <a:spAutoFit/>
          </a:bodyPr>
          <a:lstStyle/>
          <a:p>
            <a:r>
              <a:rPr lang="en-US"/>
              <a:t>Vbn</a:t>
            </a:r>
          </a:p>
        </p:txBody>
      </p:sp>
      <p:sp>
        <p:nvSpPr>
          <p:cNvPr id="24586" name="Text Box 10"/>
          <p:cNvSpPr txBox="1">
            <a:spLocks noChangeArrowheads="1"/>
          </p:cNvSpPr>
          <p:nvPr/>
        </p:nvSpPr>
        <p:spPr bwMode="auto">
          <a:xfrm>
            <a:off x="5532125" y="2392363"/>
            <a:ext cx="577850" cy="366712"/>
          </a:xfrm>
          <a:prstGeom prst="rect">
            <a:avLst/>
          </a:prstGeom>
          <a:noFill/>
          <a:ln w="9525">
            <a:noFill/>
            <a:miter lim="800000"/>
            <a:headEnd/>
            <a:tailEnd/>
          </a:ln>
        </p:spPr>
        <p:txBody>
          <a:bodyPr wrap="none">
            <a:spAutoFit/>
          </a:bodyPr>
          <a:lstStyle/>
          <a:p>
            <a:r>
              <a:rPr lang="en-US" dirty="0" err="1"/>
              <a:t>Vcn</a:t>
            </a:r>
            <a:endParaRPr lang="en-US" dirty="0"/>
          </a:p>
        </p:txBody>
      </p:sp>
      <p:sp>
        <p:nvSpPr>
          <p:cNvPr id="24587" name="Line 11"/>
          <p:cNvSpPr>
            <a:spLocks noChangeShapeType="1"/>
          </p:cNvSpPr>
          <p:nvPr/>
        </p:nvSpPr>
        <p:spPr bwMode="auto">
          <a:xfrm flipV="1">
            <a:off x="3189420" y="3449170"/>
            <a:ext cx="0" cy="1447800"/>
          </a:xfrm>
          <a:prstGeom prst="line">
            <a:avLst/>
          </a:prstGeom>
          <a:noFill/>
          <a:ln w="38100">
            <a:solidFill>
              <a:srgbClr val="FFFF00"/>
            </a:solidFill>
            <a:round/>
            <a:headEnd/>
            <a:tailEnd type="triangle" w="med" len="med"/>
          </a:ln>
        </p:spPr>
        <p:txBody>
          <a:bodyPr/>
          <a:lstStyle/>
          <a:p>
            <a:endParaRPr lang="en-US"/>
          </a:p>
        </p:txBody>
      </p:sp>
      <p:sp>
        <p:nvSpPr>
          <p:cNvPr id="24588" name="Line 12"/>
          <p:cNvSpPr>
            <a:spLocks noChangeShapeType="1"/>
          </p:cNvSpPr>
          <p:nvPr/>
        </p:nvSpPr>
        <p:spPr bwMode="auto">
          <a:xfrm flipV="1">
            <a:off x="4705145" y="3454400"/>
            <a:ext cx="0" cy="1447800"/>
          </a:xfrm>
          <a:prstGeom prst="line">
            <a:avLst/>
          </a:prstGeom>
          <a:noFill/>
          <a:ln w="38100">
            <a:solidFill>
              <a:srgbClr val="0000FF"/>
            </a:solidFill>
            <a:round/>
            <a:headEnd/>
            <a:tailEnd type="triangle" w="med" len="med"/>
          </a:ln>
        </p:spPr>
        <p:txBody>
          <a:bodyPr/>
          <a:lstStyle/>
          <a:p>
            <a:endParaRPr lang="en-US"/>
          </a:p>
        </p:txBody>
      </p:sp>
      <p:sp>
        <p:nvSpPr>
          <p:cNvPr id="13"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7</a:t>
            </a:fld>
            <a:endParaRPr lang="en-US" dirty="0">
              <a:solidFill>
                <a:srgbClr val="000000"/>
              </a:solidFill>
              <a:latin typeface="Arial" charset="0"/>
            </a:endParaRPr>
          </a:p>
        </p:txBody>
      </p:sp>
      <p:sp>
        <p:nvSpPr>
          <p:cNvPr id="15" name="Line 12"/>
          <p:cNvSpPr>
            <a:spLocks noChangeShapeType="1"/>
          </p:cNvSpPr>
          <p:nvPr/>
        </p:nvSpPr>
        <p:spPr bwMode="auto">
          <a:xfrm flipV="1">
            <a:off x="6223415" y="3449170"/>
            <a:ext cx="0" cy="1447800"/>
          </a:xfrm>
          <a:prstGeom prst="line">
            <a:avLst/>
          </a:prstGeom>
          <a:noFill/>
          <a:ln w="38100">
            <a:solidFill>
              <a:srgbClr val="FF0000"/>
            </a:solidFill>
            <a:round/>
            <a:headEnd/>
            <a:tailEnd type="triangle" w="med" len="med"/>
          </a:ln>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nvGraphicFramePr>
        <p:xfrm>
          <a:off x="2805370" y="1508750"/>
          <a:ext cx="5760751" cy="3802095"/>
        </p:xfrm>
        <a:graphic>
          <a:graphicData uri="http://schemas.openxmlformats.org/drawingml/2006/chart">
            <c:chart xmlns:c="http://schemas.openxmlformats.org/drawingml/2006/chart" xmlns:r="http://schemas.openxmlformats.org/officeDocument/2006/relationships" r:id="rId3"/>
          </a:graphicData>
        </a:graphic>
      </p:graphicFrame>
      <p:sp>
        <p:nvSpPr>
          <p:cNvPr id="3075" name="Rectangle 2"/>
          <p:cNvSpPr>
            <a:spLocks noGrp="1" noChangeArrowheads="1"/>
          </p:cNvSpPr>
          <p:nvPr>
            <p:ph type="title"/>
          </p:nvPr>
        </p:nvSpPr>
        <p:spPr>
          <a:xfrm>
            <a:off x="457200" y="274638"/>
            <a:ext cx="8229600" cy="922337"/>
          </a:xfrm>
        </p:spPr>
        <p:txBody>
          <a:bodyPr/>
          <a:lstStyle/>
          <a:p>
            <a:pPr eaLnBrk="1" hangingPunct="1"/>
            <a:r>
              <a:rPr lang="en-US" sz="3600" b="1" dirty="0"/>
              <a:t>Three Phase Power</a:t>
            </a:r>
            <a:r>
              <a:rPr lang="en-US" sz="4000" b="1" dirty="0"/>
              <a:t/>
            </a:r>
            <a:br>
              <a:rPr lang="en-US" sz="4000" b="1" dirty="0"/>
            </a:br>
            <a:r>
              <a:rPr lang="en-US" sz="3200" dirty="0"/>
              <a:t>At the Generator</a:t>
            </a:r>
          </a:p>
        </p:txBody>
      </p:sp>
      <p:sp>
        <p:nvSpPr>
          <p:cNvPr id="3076" name="Text Box 14"/>
          <p:cNvSpPr txBox="1">
            <a:spLocks noChangeArrowheads="1"/>
          </p:cNvSpPr>
          <p:nvPr/>
        </p:nvSpPr>
        <p:spPr bwMode="auto">
          <a:xfrm>
            <a:off x="347663" y="1970088"/>
            <a:ext cx="2535237" cy="1603375"/>
          </a:xfrm>
          <a:prstGeom prst="rect">
            <a:avLst/>
          </a:prstGeom>
          <a:noFill/>
          <a:ln w="9525">
            <a:noFill/>
            <a:miter lim="800000"/>
            <a:headEnd/>
            <a:tailEnd/>
          </a:ln>
        </p:spPr>
        <p:txBody>
          <a:bodyPr>
            <a:spAutoFit/>
          </a:bodyPr>
          <a:lstStyle/>
          <a:p>
            <a:pPr>
              <a:spcBef>
                <a:spcPct val="50000"/>
              </a:spcBef>
            </a:pPr>
            <a:r>
              <a:rPr lang="en-US"/>
              <a:t>Three voltage vectors each separated by 120°.</a:t>
            </a:r>
          </a:p>
          <a:p>
            <a:pPr>
              <a:spcBef>
                <a:spcPct val="50000"/>
              </a:spcBef>
            </a:pPr>
            <a:r>
              <a:rPr lang="en-US"/>
              <a:t>Peak voltages essentially equal.</a:t>
            </a:r>
          </a:p>
        </p:txBody>
      </p:sp>
      <p:sp>
        <p:nvSpPr>
          <p:cNvPr id="3077" name="Text Box 16"/>
          <p:cNvSpPr txBox="1">
            <a:spLocks noChangeArrowheads="1"/>
          </p:cNvSpPr>
          <p:nvPr/>
        </p:nvSpPr>
        <p:spPr bwMode="auto">
          <a:xfrm>
            <a:off x="577850" y="5502275"/>
            <a:ext cx="8218488" cy="366713"/>
          </a:xfrm>
          <a:prstGeom prst="rect">
            <a:avLst/>
          </a:prstGeom>
          <a:noFill/>
          <a:ln w="9525">
            <a:noFill/>
            <a:miter lim="800000"/>
            <a:headEnd/>
            <a:tailEnd/>
          </a:ln>
        </p:spPr>
        <p:txBody>
          <a:bodyPr>
            <a:spAutoFit/>
          </a:bodyPr>
          <a:lstStyle/>
          <a:p>
            <a:pPr>
              <a:spcBef>
                <a:spcPct val="50000"/>
              </a:spcBef>
            </a:pPr>
            <a:endParaRPr lang="en-US"/>
          </a:p>
        </p:txBody>
      </p:sp>
      <p:sp>
        <p:nvSpPr>
          <p:cNvPr id="3078" name="Text Box 17"/>
          <p:cNvSpPr txBox="1">
            <a:spLocks noChangeArrowheads="1"/>
          </p:cNvSpPr>
          <p:nvPr/>
        </p:nvSpPr>
        <p:spPr bwMode="auto">
          <a:xfrm>
            <a:off x="577850" y="5364956"/>
            <a:ext cx="8218488" cy="641350"/>
          </a:xfrm>
          <a:prstGeom prst="rect">
            <a:avLst/>
          </a:prstGeom>
          <a:noFill/>
          <a:ln w="9525">
            <a:noFill/>
            <a:miter lim="800000"/>
            <a:headEnd/>
            <a:tailEnd/>
          </a:ln>
        </p:spPr>
        <p:txBody>
          <a:bodyPr>
            <a:spAutoFit/>
          </a:bodyPr>
          <a:lstStyle/>
          <a:p>
            <a:pPr>
              <a:spcBef>
                <a:spcPct val="50000"/>
              </a:spcBef>
            </a:pPr>
            <a:r>
              <a:rPr lang="en-US" b="1" dirty="0">
                <a:solidFill>
                  <a:srgbClr val="0000FF"/>
                </a:solidFill>
              </a:rPr>
              <a:t>Most of what makes three phase systems seem complex is what we do to this simple picture in the delivery system and loads.</a:t>
            </a:r>
          </a:p>
        </p:txBody>
      </p:sp>
      <p:sp>
        <p:nvSpPr>
          <p:cNvPr id="11" name="Text Box 22"/>
          <p:cNvSpPr txBox="1">
            <a:spLocks noChangeArrowheads="1"/>
          </p:cNvSpPr>
          <p:nvPr/>
        </p:nvSpPr>
        <p:spPr bwMode="auto">
          <a:xfrm>
            <a:off x="6530655" y="1777585"/>
            <a:ext cx="577850" cy="366713"/>
          </a:xfrm>
          <a:prstGeom prst="rect">
            <a:avLst/>
          </a:prstGeom>
          <a:noFill/>
          <a:ln w="9525">
            <a:noFill/>
            <a:miter lim="800000"/>
            <a:headEnd/>
            <a:tailEnd/>
          </a:ln>
        </p:spPr>
        <p:txBody>
          <a:bodyPr wrap="none">
            <a:spAutoFit/>
          </a:bodyPr>
          <a:lstStyle/>
          <a:p>
            <a:r>
              <a:rPr lang="en-US" dirty="0" err="1"/>
              <a:t>Vcn</a:t>
            </a:r>
            <a:endParaRPr lang="en-US" dirty="0"/>
          </a:p>
        </p:txBody>
      </p:sp>
      <p:sp>
        <p:nvSpPr>
          <p:cNvPr id="13" name="Text Box 20"/>
          <p:cNvSpPr txBox="1">
            <a:spLocks noChangeArrowheads="1"/>
          </p:cNvSpPr>
          <p:nvPr/>
        </p:nvSpPr>
        <p:spPr bwMode="auto">
          <a:xfrm>
            <a:off x="4034330" y="1777585"/>
            <a:ext cx="590550" cy="366713"/>
          </a:xfrm>
          <a:prstGeom prst="rect">
            <a:avLst/>
          </a:prstGeom>
          <a:noFill/>
          <a:ln w="9525">
            <a:noFill/>
            <a:miter lim="800000"/>
            <a:headEnd/>
            <a:tailEnd/>
          </a:ln>
        </p:spPr>
        <p:txBody>
          <a:bodyPr wrap="none">
            <a:spAutoFit/>
          </a:bodyPr>
          <a:lstStyle/>
          <a:p>
            <a:r>
              <a:rPr lang="en-US" dirty="0"/>
              <a:t>Van</a:t>
            </a:r>
          </a:p>
        </p:txBody>
      </p:sp>
      <p:sp>
        <p:nvSpPr>
          <p:cNvPr id="12" name="Text Box 21"/>
          <p:cNvSpPr txBox="1">
            <a:spLocks noChangeArrowheads="1"/>
          </p:cNvSpPr>
          <p:nvPr/>
        </p:nvSpPr>
        <p:spPr bwMode="auto">
          <a:xfrm>
            <a:off x="5263290" y="1777585"/>
            <a:ext cx="590550" cy="366713"/>
          </a:xfrm>
          <a:prstGeom prst="rect">
            <a:avLst/>
          </a:prstGeom>
          <a:noFill/>
          <a:ln w="9525">
            <a:noFill/>
            <a:miter lim="800000"/>
            <a:headEnd/>
            <a:tailEnd/>
          </a:ln>
        </p:spPr>
        <p:txBody>
          <a:bodyPr wrap="none">
            <a:spAutoFit/>
          </a:bodyPr>
          <a:lstStyle/>
          <a:p>
            <a:r>
              <a:rPr lang="en-US" dirty="0" err="1"/>
              <a:t>Vbn</a:t>
            </a:r>
            <a:endParaRPr lang="en-US" dirty="0"/>
          </a:p>
        </p:txBody>
      </p:sp>
      <p:sp>
        <p:nvSpPr>
          <p:cNvPr id="10"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8</a:t>
            </a:fld>
            <a:endParaRPr lang="en-US" dirty="0">
              <a:solidFill>
                <a:srgbClr val="000000"/>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74638"/>
            <a:ext cx="8229600" cy="922337"/>
          </a:xfrm>
        </p:spPr>
        <p:txBody>
          <a:bodyPr/>
          <a:lstStyle/>
          <a:p>
            <a:pPr eaLnBrk="1" hangingPunct="1"/>
            <a:r>
              <a:rPr lang="en-US" sz="3600" b="1" dirty="0"/>
              <a:t>Three Phase Power</a:t>
            </a:r>
            <a:br>
              <a:rPr lang="en-US" sz="3600" b="1" dirty="0"/>
            </a:br>
            <a:r>
              <a:rPr lang="en-US" sz="3200" dirty="0"/>
              <a:t>Basic Concept – Phase Rotation</a:t>
            </a:r>
          </a:p>
        </p:txBody>
      </p:sp>
      <p:grpSp>
        <p:nvGrpSpPr>
          <p:cNvPr id="4100" name="Group 3"/>
          <p:cNvGrpSpPr>
            <a:grpSpLocks/>
          </p:cNvGrpSpPr>
          <p:nvPr/>
        </p:nvGrpSpPr>
        <p:grpSpPr bwMode="auto">
          <a:xfrm>
            <a:off x="3230563" y="1892300"/>
            <a:ext cx="5448300" cy="3379788"/>
            <a:chOff x="1917" y="1192"/>
            <a:chExt cx="3547" cy="2338"/>
          </a:xfrm>
        </p:grpSpPr>
        <p:graphicFrame>
          <p:nvGraphicFramePr>
            <p:cNvPr id="4098" name="Object 4"/>
            <p:cNvGraphicFramePr>
              <a:graphicFrameLocks noChangeAspect="1"/>
            </p:cNvGraphicFramePr>
            <p:nvPr/>
          </p:nvGraphicFramePr>
          <p:xfrm>
            <a:off x="1917" y="1192"/>
            <a:ext cx="3547" cy="2338"/>
          </p:xfrm>
          <a:graphic>
            <a:graphicData uri="http://schemas.openxmlformats.org/presentationml/2006/ole">
              <mc:AlternateContent xmlns:mc="http://schemas.openxmlformats.org/markup-compatibility/2006">
                <mc:Choice xmlns:v="urn:schemas-microsoft-com:vml" Requires="v">
                  <p:oleObj spid="_x0000_s4113" name="Chart" r:id="rId4" imgW="6772335" imgH="4200655" progId="Excel.Sheet.8">
                    <p:embed/>
                  </p:oleObj>
                </mc:Choice>
                <mc:Fallback>
                  <p:oleObj name="Chart" r:id="rId4" imgW="6772335" imgH="4200655"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 y="1192"/>
                          <a:ext cx="3547" cy="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 Box 5"/>
            <p:cNvSpPr txBox="1">
              <a:spLocks noChangeArrowheads="1"/>
            </p:cNvSpPr>
            <p:nvPr/>
          </p:nvSpPr>
          <p:spPr bwMode="auto">
            <a:xfrm>
              <a:off x="4165" y="1352"/>
              <a:ext cx="385" cy="253"/>
            </a:xfrm>
            <a:prstGeom prst="rect">
              <a:avLst/>
            </a:prstGeom>
            <a:noFill/>
            <a:ln w="9525">
              <a:noFill/>
              <a:miter lim="800000"/>
              <a:headEnd/>
              <a:tailEnd/>
            </a:ln>
          </p:spPr>
          <p:txBody>
            <a:bodyPr wrap="none">
              <a:spAutoFit/>
            </a:bodyPr>
            <a:lstStyle/>
            <a:p>
              <a:r>
                <a:rPr lang="en-US" dirty="0"/>
                <a:t>Van</a:t>
              </a:r>
            </a:p>
          </p:txBody>
        </p:sp>
        <p:sp>
          <p:nvSpPr>
            <p:cNvPr id="4105" name="Text Box 6"/>
            <p:cNvSpPr txBox="1">
              <a:spLocks noChangeArrowheads="1"/>
            </p:cNvSpPr>
            <p:nvPr/>
          </p:nvSpPr>
          <p:spPr bwMode="auto">
            <a:xfrm>
              <a:off x="3415" y="1352"/>
              <a:ext cx="384" cy="253"/>
            </a:xfrm>
            <a:prstGeom prst="rect">
              <a:avLst/>
            </a:prstGeom>
            <a:noFill/>
            <a:ln w="9525">
              <a:noFill/>
              <a:miter lim="800000"/>
              <a:headEnd/>
              <a:tailEnd/>
            </a:ln>
          </p:spPr>
          <p:txBody>
            <a:bodyPr wrap="none">
              <a:spAutoFit/>
            </a:bodyPr>
            <a:lstStyle/>
            <a:p>
              <a:r>
                <a:rPr lang="en-US" dirty="0" err="1"/>
                <a:t>Vbn</a:t>
              </a:r>
              <a:endParaRPr lang="en-US" dirty="0"/>
            </a:p>
          </p:txBody>
        </p:sp>
        <p:sp>
          <p:nvSpPr>
            <p:cNvPr id="4106" name="Text Box 7"/>
            <p:cNvSpPr txBox="1">
              <a:spLocks noChangeArrowheads="1"/>
            </p:cNvSpPr>
            <p:nvPr/>
          </p:nvSpPr>
          <p:spPr bwMode="auto">
            <a:xfrm>
              <a:off x="2665" y="1352"/>
              <a:ext cx="376" cy="253"/>
            </a:xfrm>
            <a:prstGeom prst="rect">
              <a:avLst/>
            </a:prstGeom>
            <a:noFill/>
            <a:ln w="9525">
              <a:noFill/>
              <a:miter lim="800000"/>
              <a:headEnd/>
              <a:tailEnd/>
            </a:ln>
          </p:spPr>
          <p:txBody>
            <a:bodyPr wrap="none">
              <a:spAutoFit/>
            </a:bodyPr>
            <a:lstStyle/>
            <a:p>
              <a:r>
                <a:rPr lang="en-US" dirty="0" err="1"/>
                <a:t>Vcn</a:t>
              </a:r>
              <a:endParaRPr lang="en-US" dirty="0"/>
            </a:p>
          </p:txBody>
        </p:sp>
      </p:grpSp>
      <p:sp>
        <p:nvSpPr>
          <p:cNvPr id="4101" name="Text Box 8"/>
          <p:cNvSpPr txBox="1">
            <a:spLocks noChangeArrowheads="1"/>
          </p:cNvSpPr>
          <p:nvPr/>
        </p:nvSpPr>
        <p:spPr bwMode="auto">
          <a:xfrm>
            <a:off x="347663" y="1970088"/>
            <a:ext cx="2535237" cy="2841625"/>
          </a:xfrm>
          <a:prstGeom prst="rect">
            <a:avLst/>
          </a:prstGeom>
          <a:noFill/>
          <a:ln w="9525">
            <a:noFill/>
            <a:miter lim="800000"/>
            <a:headEnd/>
            <a:tailEnd/>
          </a:ln>
        </p:spPr>
        <p:txBody>
          <a:bodyPr>
            <a:spAutoFit/>
          </a:bodyPr>
          <a:lstStyle/>
          <a:p>
            <a:pPr>
              <a:spcBef>
                <a:spcPct val="50000"/>
              </a:spcBef>
            </a:pPr>
            <a:r>
              <a:rPr lang="en-US" b="1"/>
              <a:t>Phase Rotation:</a:t>
            </a:r>
          </a:p>
          <a:p>
            <a:pPr>
              <a:spcBef>
                <a:spcPct val="50000"/>
              </a:spcBef>
            </a:pPr>
            <a:r>
              <a:rPr lang="en-US"/>
              <a:t>The order in which the phases reach peak voltage.</a:t>
            </a:r>
          </a:p>
          <a:p>
            <a:pPr>
              <a:spcBef>
                <a:spcPct val="50000"/>
              </a:spcBef>
            </a:pPr>
            <a:r>
              <a:rPr lang="en-US"/>
              <a:t>There are only two possible sequences:</a:t>
            </a:r>
          </a:p>
          <a:p>
            <a:pPr>
              <a:spcBef>
                <a:spcPct val="50000"/>
              </a:spcBef>
            </a:pPr>
            <a:r>
              <a:rPr lang="en-US"/>
              <a:t>A-B-C  (previous slide)</a:t>
            </a:r>
          </a:p>
          <a:p>
            <a:pPr>
              <a:spcBef>
                <a:spcPct val="50000"/>
              </a:spcBef>
            </a:pPr>
            <a:r>
              <a:rPr lang="en-US"/>
              <a:t>C-B-A  (this slide)</a:t>
            </a:r>
          </a:p>
        </p:txBody>
      </p:sp>
      <p:sp>
        <p:nvSpPr>
          <p:cNvPr id="4102" name="Text Box 9"/>
          <p:cNvSpPr txBox="1">
            <a:spLocks noChangeArrowheads="1"/>
          </p:cNvSpPr>
          <p:nvPr/>
        </p:nvSpPr>
        <p:spPr bwMode="auto">
          <a:xfrm>
            <a:off x="577850" y="5502275"/>
            <a:ext cx="8218488" cy="366713"/>
          </a:xfrm>
          <a:prstGeom prst="rect">
            <a:avLst/>
          </a:prstGeom>
          <a:noFill/>
          <a:ln w="9525">
            <a:noFill/>
            <a:miter lim="800000"/>
            <a:headEnd/>
            <a:tailEnd/>
          </a:ln>
        </p:spPr>
        <p:txBody>
          <a:bodyPr>
            <a:spAutoFit/>
          </a:bodyPr>
          <a:lstStyle/>
          <a:p>
            <a:pPr>
              <a:spcBef>
                <a:spcPct val="50000"/>
              </a:spcBef>
            </a:pPr>
            <a:endParaRPr lang="en-US"/>
          </a:p>
        </p:txBody>
      </p:sp>
      <p:sp>
        <p:nvSpPr>
          <p:cNvPr id="4103" name="Text Box 10"/>
          <p:cNvSpPr txBox="1">
            <a:spLocks noChangeArrowheads="1"/>
          </p:cNvSpPr>
          <p:nvPr/>
        </p:nvSpPr>
        <p:spPr bwMode="auto">
          <a:xfrm>
            <a:off x="577850" y="5332973"/>
            <a:ext cx="8218488" cy="641350"/>
          </a:xfrm>
          <a:prstGeom prst="rect">
            <a:avLst/>
          </a:prstGeom>
          <a:noFill/>
          <a:ln w="9525">
            <a:noFill/>
            <a:miter lim="800000"/>
            <a:headEnd/>
            <a:tailEnd/>
          </a:ln>
        </p:spPr>
        <p:txBody>
          <a:bodyPr>
            <a:spAutoFit/>
          </a:bodyPr>
          <a:lstStyle/>
          <a:p>
            <a:pPr>
              <a:spcBef>
                <a:spcPct val="50000"/>
              </a:spcBef>
            </a:pPr>
            <a:r>
              <a:rPr lang="en-US" b="1" dirty="0">
                <a:solidFill>
                  <a:srgbClr val="0000FF"/>
                </a:solidFill>
              </a:rPr>
              <a:t>Phase rotation is important because the direction of rotation of a three phase motor is determined by the phase order.</a:t>
            </a:r>
          </a:p>
        </p:txBody>
      </p:sp>
      <p:sp>
        <p:nvSpPr>
          <p:cNvPr id="11" name="Slide Number Placeholder 3"/>
          <p:cNvSpPr>
            <a:spLocks noGrp="1"/>
          </p:cNvSpPr>
          <p:nvPr>
            <p:ph type="sldNum" sz="quarter" idx="11"/>
          </p:nvPr>
        </p:nvSpPr>
        <p:spPr>
          <a:xfrm>
            <a:off x="4114800" y="6381750"/>
            <a:ext cx="1066800" cy="400050"/>
          </a:xfrm>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9</a:t>
            </a:fld>
            <a:endParaRPr lang="en-US" dirty="0">
              <a:solidFill>
                <a:srgbClr val="000000"/>
              </a:solidFill>
              <a:latin typeface="Arial" charset="0"/>
            </a:endParaRPr>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3292</TotalTime>
  <Words>2490</Words>
  <Application>Microsoft Office PowerPoint</Application>
  <PresentationFormat>On-screen Show (4:3)</PresentationFormat>
  <Paragraphs>700</Paragraphs>
  <Slides>55</Slides>
  <Notes>55</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55</vt:i4>
      </vt:variant>
    </vt:vector>
  </HeadingPairs>
  <TitlesOfParts>
    <vt:vector size="61" baseType="lpstr">
      <vt:lpstr>1_Default Design</vt:lpstr>
      <vt:lpstr>Equation</vt:lpstr>
      <vt:lpstr>Chart</vt:lpstr>
      <vt:lpstr>PHOTO-PAINT</vt:lpstr>
      <vt:lpstr>Visio</vt:lpstr>
      <vt:lpstr>CorelDRAW</vt:lpstr>
      <vt:lpstr>PowerPoint Presentation</vt:lpstr>
      <vt:lpstr>Three Phase Power Introduction</vt:lpstr>
      <vt:lpstr>AC Theory – Sine Wave</vt:lpstr>
      <vt:lpstr>AC Theory - Phase</vt:lpstr>
      <vt:lpstr>Three Phase Theory Single Phase - Voltage Plot</vt:lpstr>
      <vt:lpstr>Three Phase Theory Two Phases - Voltage Plot</vt:lpstr>
      <vt:lpstr>Three Phase Theory Three Phase - Voltage Plot</vt:lpstr>
      <vt:lpstr>Three Phase Power At the Generator</vt:lpstr>
      <vt:lpstr>Three Phase Power Basic Concept – Phase Rotation</vt:lpstr>
      <vt:lpstr>Three Phase Theory Phasors and Vector Notation</vt:lpstr>
      <vt:lpstr>Three Phase Power Phasors and Vector Notation</vt:lpstr>
      <vt:lpstr>Three Phase Power Phasors and Vector Notation</vt:lpstr>
      <vt:lpstr>Three Phase Theory Symbols and Conventions</vt:lpstr>
      <vt:lpstr>Three Phase Theory Symbols and Conventions</vt:lpstr>
      <vt:lpstr>3 Phase, 4-Wire  “Y” Service 0° = Unity Power Factor</vt:lpstr>
      <vt:lpstr>Symbols and Conventions Labeling</vt:lpstr>
      <vt:lpstr>2 Phase, 3-Wire  “Y” Service “Network Connection”</vt:lpstr>
      <vt:lpstr>2 Phase, 3-Wire  “Network” Service</vt:lpstr>
      <vt:lpstr>3 Phase, 3-Wire  Delta Service</vt:lpstr>
      <vt:lpstr>3 Phase, 3-Wire  Delta Service  Resistive Loads</vt:lpstr>
      <vt:lpstr>3 Phase, 3-Wire  Delta Service Understanding the Diagram</vt:lpstr>
      <vt:lpstr>3 Phase, 3-Wire  Delta Service Understanding the Diagram</vt:lpstr>
      <vt:lpstr>3 Phase, 3-Wire  Delta Service  Resistive Load</vt:lpstr>
      <vt:lpstr>3 Phase, 4-Wire  Delta Service</vt:lpstr>
      <vt:lpstr>3 Phase, 4-Wire  Delta Service  Resistive Load</vt:lpstr>
      <vt:lpstr>AC Theory – Resistive Load</vt:lpstr>
      <vt:lpstr>AC Theory – Inductive Load</vt:lpstr>
      <vt:lpstr>AC Theory – Capacitive Load</vt:lpstr>
      <vt:lpstr>AC Theory – Power</vt:lpstr>
      <vt:lpstr>Time Out for Trig (Right Triangles)</vt:lpstr>
      <vt:lpstr>AC Theory – Power Triangle (Sinusoidal Waveforms)</vt:lpstr>
      <vt:lpstr>AC Theory Instantaneous Power</vt:lpstr>
      <vt:lpstr>AC Theory Instantaneous Power</vt:lpstr>
      <vt:lpstr>AC Theory  Instantaneous Power</vt:lpstr>
      <vt:lpstr>AC Theory – Complex Circuits</vt:lpstr>
      <vt:lpstr>AC Theory – Instantaneous Power</vt:lpstr>
      <vt:lpstr>Three Phase Power Blondel’s Theorem</vt:lpstr>
      <vt:lpstr>Three Phase Power Blondel’s Theorem</vt:lpstr>
      <vt:lpstr>Three Phase Power Blondel’s Theorem</vt:lpstr>
      <vt:lpstr>Blondel’s Theorem</vt:lpstr>
      <vt:lpstr>Blondel’s Theorem</vt:lpstr>
      <vt:lpstr>Blondel’s Theorem</vt:lpstr>
      <vt:lpstr>Blondel’s Theorem</vt:lpstr>
      <vt:lpstr>Blondel’s Theorem</vt:lpstr>
      <vt:lpstr>Blondel’s Theorem</vt:lpstr>
      <vt:lpstr>Blondel’s Theorem</vt:lpstr>
      <vt:lpstr>Blondel’s Theorem</vt:lpstr>
      <vt:lpstr>AC Theory – Power</vt:lpstr>
      <vt:lpstr>Harmonics Curse of the Modern World</vt:lpstr>
      <vt:lpstr>Harmonic Load Waveform</vt:lpstr>
      <vt:lpstr>Harmonic Load Waveform</vt:lpstr>
      <vt:lpstr>3 Phase Power Measurement</vt:lpstr>
      <vt:lpstr>3 Phase Power Measurement</vt:lpstr>
      <vt:lpstr>3 Phase Power Measurement</vt:lpstr>
      <vt:lpstr>PowerPoint Presentation</vt:lpstr>
    </vt:vector>
  </TitlesOfParts>
  <Company>Princeton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H. Hardy</dc:creator>
  <cp:lastModifiedBy>Andrea Koch</cp:lastModifiedBy>
  <cp:revision>80</cp:revision>
  <dcterms:created xsi:type="dcterms:W3CDTF">2004-09-29T00:35:47Z</dcterms:created>
  <dcterms:modified xsi:type="dcterms:W3CDTF">2017-07-14T14:44:46Z</dcterms:modified>
</cp:coreProperties>
</file>