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5"/>
  </p:notesMasterIdLst>
  <p:handoutMasterIdLst>
    <p:handoutMasterId r:id="rId46"/>
  </p:handoutMasterIdLst>
  <p:sldIdLst>
    <p:sldId id="378" r:id="rId2"/>
    <p:sldId id="312" r:id="rId3"/>
    <p:sldId id="333" r:id="rId4"/>
    <p:sldId id="309" r:id="rId5"/>
    <p:sldId id="310" r:id="rId6"/>
    <p:sldId id="311" r:id="rId7"/>
    <p:sldId id="331" r:id="rId8"/>
    <p:sldId id="335" r:id="rId9"/>
    <p:sldId id="337" r:id="rId10"/>
    <p:sldId id="336" r:id="rId11"/>
    <p:sldId id="385" r:id="rId12"/>
    <p:sldId id="324" r:id="rId13"/>
    <p:sldId id="319" r:id="rId14"/>
    <p:sldId id="320" r:id="rId15"/>
    <p:sldId id="321" r:id="rId16"/>
    <p:sldId id="326" r:id="rId17"/>
    <p:sldId id="327" r:id="rId18"/>
    <p:sldId id="379" r:id="rId19"/>
    <p:sldId id="334" r:id="rId20"/>
    <p:sldId id="380" r:id="rId21"/>
    <p:sldId id="381" r:id="rId22"/>
    <p:sldId id="382" r:id="rId23"/>
    <p:sldId id="339" r:id="rId24"/>
    <p:sldId id="328" r:id="rId25"/>
    <p:sldId id="340" r:id="rId26"/>
    <p:sldId id="384" r:id="rId27"/>
    <p:sldId id="353" r:id="rId28"/>
    <p:sldId id="354" r:id="rId29"/>
    <p:sldId id="372" r:id="rId30"/>
    <p:sldId id="358" r:id="rId31"/>
    <p:sldId id="355" r:id="rId32"/>
    <p:sldId id="370" r:id="rId33"/>
    <p:sldId id="371" r:id="rId34"/>
    <p:sldId id="366" r:id="rId35"/>
    <p:sldId id="365" r:id="rId36"/>
    <p:sldId id="377" r:id="rId37"/>
    <p:sldId id="367" r:id="rId38"/>
    <p:sldId id="368" r:id="rId39"/>
    <p:sldId id="373" r:id="rId40"/>
    <p:sldId id="374" r:id="rId41"/>
    <p:sldId id="375" r:id="rId42"/>
    <p:sldId id="376" r:id="rId43"/>
    <p:sldId id="383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86"/>
    <a:srgbClr val="003399"/>
    <a:srgbClr val="0066FF"/>
    <a:srgbClr val="FFCC00"/>
    <a:srgbClr val="000066"/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62" y="-90"/>
      </p:cViewPr>
      <p:guideLst>
        <p:guide orient="horz" pos="2929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948F3A52-A7EB-4A5E-9299-F4AE84D83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E0A36DA-FB1C-4F98-8E68-389B56614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A36DA-FB1C-4F98-8E68-389B566143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1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AEC-8161-42F7-8D8A-C184B1F485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AEC-8161-42F7-8D8A-C184B1F4857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25E6B-51E5-4D0A-96C8-A1CF913D1B0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9E185-02B7-499E-9976-159D6278EBF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23649-AE01-438F-AA34-E2E1CBDA34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41EBD-C34B-4AC4-90CF-77F9A32D48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B3679-2D3B-4FCB-AFB1-9E24F94883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F78D7-57FF-4832-A5F2-C67FBD8F076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09661-FDB6-429C-9EED-EDDCAA3E26A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4C7E4-9790-4D1A-B41F-7207EAA858E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B187B-0EE5-4A10-9D52-825D8054B34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06500-31D8-45A3-8CF0-09B2C542900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3D8B6-846B-402D-AF5F-D7DE638B5D5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CEB3C-6A90-4A8B-81C1-A61AA97D820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F0649-25E4-4F96-ADE2-DEFB8279ECE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F0649-25E4-4F96-ADE2-DEFB8279ECE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5A57D-4F5D-457F-AE7D-561B4F8667F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E33AA-9C03-409C-8CBD-9EF58BE7FEB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2794C-01EC-43D8-8360-93B0227332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D4270-A660-442F-A523-6CDFE174464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ED2B3-2BA9-4BCE-9937-5A1CB9BB06C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B95BC-4239-4FA6-8FC0-B2FDDFB6F3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340F6-0E52-46F6-8B1B-50F77E4896F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340F6-0E52-46F6-8B1B-50F77E4896F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62950-1763-44EC-AECA-4337BB059A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3F3FB-2E04-4C3C-9D55-CE317247C1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3FCDD4-E079-4171-B640-A9E12D61A57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39A25-4A11-43D3-BA82-72A733CD2243}" type="slidenum">
              <a:rPr lang="en-US" smtClean="0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6426"/>
            <a:ext cx="5485158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6DD5E-F1EF-44A0-A206-FF9C05C5E44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6DD5E-F1EF-44A0-A206-FF9C05C5E44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43DE3-75F5-4BFB-B60F-682F9B8857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05839-6871-4ECB-BCE8-014D543199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27C2D-E399-481B-95A3-CEA37E67B7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C761C-34EA-48A5-BF21-FB5A41B5212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7DF02-CA81-4A17-AB9F-70122B56DB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B98FB-4004-419F-B765-CCD7FC4674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1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5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79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38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89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04500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81756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3863" y="2276475"/>
            <a:ext cx="4054475" cy="184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3863" y="4276725"/>
            <a:ext cx="4054475" cy="18494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0738" y="2276475"/>
            <a:ext cx="4056062" cy="3849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9EDF-3CED-4D36-8871-5AB77B2A6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5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1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0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1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9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1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4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019800"/>
            <a:ext cx="8261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4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9831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17" descr="logo_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133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" y="2788444"/>
            <a:ext cx="1435393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14600" y="1561237"/>
            <a:ext cx="4191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2F549D"/>
                </a:solidFill>
              </a:rPr>
              <a:t>Introduction to Instrument Transformers</a:t>
            </a:r>
          </a:p>
        </p:txBody>
      </p:sp>
      <p:pic>
        <p:nvPicPr>
          <p:cNvPr id="12" name="Picture 11" descr="C:\Users\andrea.koch\Desktop\ncems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40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048000" y="4572000"/>
            <a:ext cx="586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Bill </a:t>
            </a:r>
            <a:r>
              <a:rPr lang="en-US" altLang="en-US" sz="2400" dirty="0" err="1">
                <a:solidFill>
                  <a:schemeClr val="bg1"/>
                </a:solidFill>
              </a:rPr>
              <a:t>Hardy,TESCO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North Carolina Electric Meter School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Wednesday, June 28, 2017 at 9:00 a.m.</a:t>
            </a:r>
            <a:endParaRPr lang="en-US" altLang="en-US" sz="1600" i="1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019800"/>
            <a:ext cx="8261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82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3863" y="471488"/>
            <a:ext cx="8229600" cy="65246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Accuracy Class 0.15S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20206" y="5942012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pic>
        <p:nvPicPr>
          <p:cNvPr id="13316" name="Picture 4" descr="kent6"/>
          <p:cNvPicPr>
            <a:picLocks noChangeAspect="1" noChangeArrowheads="1"/>
          </p:cNvPicPr>
          <p:nvPr/>
        </p:nvPicPr>
        <p:blipFill>
          <a:blip r:embed="rId3" cstate="print"/>
          <a:srcRect l="15053" t="3271" r="15054" b="5141"/>
          <a:stretch>
            <a:fillRect/>
          </a:stretch>
        </p:blipFill>
        <p:spPr bwMode="auto">
          <a:xfrm>
            <a:off x="1092287" y="1135063"/>
            <a:ext cx="6437226" cy="482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10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What NOT to do!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03F92D-B2E2-4876-B03B-FA416DB6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do “one size fits all.”</a:t>
            </a:r>
          </a:p>
          <a:p>
            <a:r>
              <a:rPr lang="en-US" dirty="0"/>
              <a:t>Talked to a guy yesterday whose company chose to use 500:5 CTs everywhere.</a:t>
            </a:r>
          </a:p>
          <a:p>
            <a:r>
              <a:rPr lang="en-US" dirty="0"/>
              <a:t>0.3% accuracy range is 250 to 2000A.</a:t>
            </a:r>
          </a:p>
          <a:p>
            <a:pPr lvl="1"/>
            <a:r>
              <a:rPr lang="en-US" dirty="0"/>
              <a:t>These were extended range </a:t>
            </a:r>
          </a:p>
          <a:p>
            <a:pPr lvl="1"/>
            <a:r>
              <a:rPr lang="en-US" dirty="0"/>
              <a:t>Normal range would be down to 500A</a:t>
            </a:r>
          </a:p>
          <a:p>
            <a:r>
              <a:rPr lang="en-US" dirty="0"/>
              <a:t>Most of the CTs were used well below 250A.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20206" y="5942012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11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6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56600"/>
            <a:ext cx="8229600" cy="1257888"/>
          </a:xfrm>
        </p:spPr>
        <p:txBody>
          <a:bodyPr/>
          <a:lstStyle/>
          <a:p>
            <a:pPr eaLnBrk="1" hangingPunct="1"/>
            <a:r>
              <a:rPr lang="en-US" b="1" dirty="0"/>
              <a:t>Errors with Current Transformers</a:t>
            </a:r>
            <a:endParaRPr lang="en-US" sz="2800" b="1" dirty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11200" y="1778000"/>
          <a:ext cx="714375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Bitmap Image" r:id="rId4" imgW="7302875" imgH="4381725" progId="PBrush">
                  <p:embed/>
                </p:oleObj>
              </mc:Choice>
              <mc:Fallback>
                <p:oleObj name="Bitmap Image" r:id="rId4" imgW="7302875" imgH="438172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778000"/>
                        <a:ext cx="714375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12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8195"/>
            <a:ext cx="8229600" cy="1296293"/>
          </a:xfrm>
        </p:spPr>
        <p:txBody>
          <a:bodyPr/>
          <a:lstStyle/>
          <a:p>
            <a:pPr eaLnBrk="1" hangingPunct="1"/>
            <a:r>
              <a:rPr lang="en-US" b="1" dirty="0"/>
              <a:t>Errors with Current Transformers</a:t>
            </a:r>
            <a:endParaRPr lang="en-US" sz="2800" b="1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1700213"/>
            <a:ext cx="8026400" cy="3687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CTs require a lot of care to insure accurate metering.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Burden – Over burden reduces CT accuracy.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Wiring – Faulty or improper wiring reduces accuracy by increasing burden.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Shunt – Failure to remove the safety shunt will not keep the CT from operating but it will reduce the readings by 50-80%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13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79790"/>
            <a:ext cx="8229600" cy="1296598"/>
          </a:xfrm>
        </p:spPr>
        <p:txBody>
          <a:bodyPr/>
          <a:lstStyle/>
          <a:p>
            <a:pPr eaLnBrk="1" hangingPunct="1"/>
            <a:r>
              <a:rPr lang="en-US" b="1" dirty="0"/>
              <a:t>Errors with Current Transformers</a:t>
            </a:r>
            <a:endParaRPr lang="en-US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050" y="1892300"/>
            <a:ext cx="3033713" cy="3849688"/>
          </a:xfrm>
        </p:spPr>
        <p:txBody>
          <a:bodyPr/>
          <a:lstStyle/>
          <a:p>
            <a:pPr eaLnBrk="1" hangingPunct="1"/>
            <a:r>
              <a:rPr lang="en-US" sz="2800"/>
              <a:t>When you see a CT spec sheet it will give you the burden at which the CT meets a specific accuracy Class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14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08" y="2353660"/>
            <a:ext cx="4791075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1385"/>
            <a:ext cx="8229600" cy="1344528"/>
          </a:xfrm>
        </p:spPr>
        <p:txBody>
          <a:bodyPr/>
          <a:lstStyle/>
          <a:p>
            <a:pPr eaLnBrk="1" hangingPunct="1"/>
            <a:r>
              <a:rPr lang="en-US" b="1" dirty="0"/>
              <a:t>Errors with Current Transformers</a:t>
            </a:r>
            <a:endParaRPr lang="en-US" sz="2800" b="1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3738" y="1930400"/>
            <a:ext cx="3570287" cy="3995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Many CTs are only rated at B0.1 and B0.2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#16 wire is 4.5 m</a:t>
            </a:r>
            <a:r>
              <a:rPr lang="el-GR" sz="2400">
                <a:cs typeface="Arial" charset="0"/>
              </a:rPr>
              <a:t>Ω</a:t>
            </a:r>
            <a:r>
              <a:rPr lang="en-US" sz="240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cs typeface="Arial" charset="0"/>
              </a:rPr>
              <a:t>#14 wire is 2.8 </a:t>
            </a:r>
            <a:r>
              <a:rPr lang="en-US" sz="2400"/>
              <a:t>m</a:t>
            </a:r>
            <a:r>
              <a:rPr lang="el-GR" sz="2400">
                <a:cs typeface="Arial" charset="0"/>
              </a:rPr>
              <a:t>Ω</a:t>
            </a:r>
            <a:r>
              <a:rPr lang="en-US" sz="240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cs typeface="Arial" charset="0"/>
              </a:rPr>
              <a:t>#12 wire is 1.8 </a:t>
            </a:r>
            <a:r>
              <a:rPr lang="en-US" sz="2400"/>
              <a:t>m</a:t>
            </a:r>
            <a:r>
              <a:rPr lang="el-GR" sz="2400">
                <a:cs typeface="Arial" charset="0"/>
              </a:rPr>
              <a:t>Ω</a:t>
            </a:r>
            <a:r>
              <a:rPr lang="en-US" sz="240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cs typeface="Arial" charset="0"/>
              </a:rPr>
              <a:t>#10 wire is 1.1 </a:t>
            </a:r>
            <a:r>
              <a:rPr lang="en-US" sz="2400"/>
              <a:t>m</a:t>
            </a:r>
            <a:r>
              <a:rPr lang="el-GR" sz="2400">
                <a:cs typeface="Arial" charset="0"/>
              </a:rPr>
              <a:t>Ω</a:t>
            </a:r>
            <a:r>
              <a:rPr lang="en-US" sz="240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cs typeface="Arial" charset="0"/>
              </a:rPr>
              <a:t>#8 wire is 0.7 </a:t>
            </a:r>
            <a:r>
              <a:rPr lang="en-US" sz="2400"/>
              <a:t>m</a:t>
            </a:r>
            <a:r>
              <a:rPr lang="el-GR" sz="2400">
                <a:cs typeface="Arial" charset="0"/>
              </a:rPr>
              <a:t>Ω</a:t>
            </a:r>
            <a:r>
              <a:rPr lang="en-US" sz="240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cs typeface="Arial" charset="0"/>
              </a:rPr>
              <a:t>50 ft of #12 wire is nearly 100 </a:t>
            </a:r>
            <a:r>
              <a:rPr lang="en-US" sz="2400"/>
              <a:t>m</a:t>
            </a:r>
            <a:r>
              <a:rPr lang="el-GR" sz="2400">
                <a:cs typeface="Arial" charset="0"/>
              </a:rPr>
              <a:t>Ω</a:t>
            </a:r>
            <a:endParaRPr lang="en-US" sz="2400">
              <a:cs typeface="Arial" charset="0"/>
            </a:endParaRPr>
          </a:p>
        </p:txBody>
      </p:sp>
      <p:pic>
        <p:nvPicPr>
          <p:cNvPr id="16389" name="Picture 6" descr="CT Specs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0288" y="1970088"/>
            <a:ext cx="3649662" cy="3571875"/>
          </a:xfrm>
          <a:noFill/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15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33388"/>
            <a:ext cx="8229600" cy="11049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Errors with Instrument Transformers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CT - Shunt</a:t>
            </a:r>
          </a:p>
        </p:txBody>
      </p:sp>
      <p:pic>
        <p:nvPicPr>
          <p:cNvPr id="17414" name="Picture 12" descr="CT1 Op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802430" y="2737710"/>
            <a:ext cx="3533260" cy="2649945"/>
          </a:xfrm>
          <a:noFill/>
        </p:spPr>
      </p:pic>
      <p:pic>
        <p:nvPicPr>
          <p:cNvPr id="17413" name="Picture 8" descr="CT1 Clos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23525" y="2737710"/>
            <a:ext cx="3571875" cy="2679700"/>
          </a:xfrm>
          <a:noFill/>
        </p:spPr>
      </p:pic>
      <p:sp>
        <p:nvSpPr>
          <p:cNvPr id="17412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769905" y="1752098"/>
            <a:ext cx="7796213" cy="882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Leaving the shunt in the wrong position produces wrong readings not no readings.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1192360" y="5464465"/>
            <a:ext cx="307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SHUNT CLOSED</a:t>
            </a: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5071265" y="5537303"/>
            <a:ext cx="307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SHUNT OPEN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16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71488"/>
            <a:ext cx="8229600" cy="11049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</a:rPr>
              <a:t>Errors with Instrument Transformers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CT - Polarity</a:t>
            </a:r>
          </a:p>
        </p:txBody>
      </p:sp>
      <p:pic>
        <p:nvPicPr>
          <p:cNvPr id="18437" name="Picture 12" descr="C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3872" y="2008015"/>
            <a:ext cx="2394924" cy="3379640"/>
          </a:xfrm>
          <a:noFill/>
        </p:spPr>
      </p:pic>
      <p:sp>
        <p:nvSpPr>
          <p:cNvPr id="1843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0433" y="1753799"/>
            <a:ext cx="3879850" cy="4148138"/>
          </a:xfrm>
        </p:spPr>
        <p:txBody>
          <a:bodyPr/>
          <a:lstStyle/>
          <a:p>
            <a:pPr eaLnBrk="1" hangingPunct="1"/>
            <a:r>
              <a:rPr lang="en-US" sz="2800" dirty="0"/>
              <a:t>Polarity of the connection matters.</a:t>
            </a:r>
          </a:p>
          <a:p>
            <a:pPr eaLnBrk="1" hangingPunct="1"/>
            <a:r>
              <a:rPr lang="en-US" sz="2800" dirty="0"/>
              <a:t>Wrong polarity means totally wrong metering.</a:t>
            </a:r>
          </a:p>
          <a:p>
            <a:pPr eaLnBrk="1" hangingPunct="1"/>
            <a:r>
              <a:rPr lang="en-US" sz="2800" dirty="0"/>
              <a:t>When PF</a:t>
            </a:r>
            <a:r>
              <a:rPr lang="en-US" sz="2800" dirty="0">
                <a:cs typeface="Arial" charset="0"/>
              </a:rPr>
              <a:t>≠0, reversed polarities may not be obvious.</a:t>
            </a:r>
          </a:p>
        </p:txBody>
      </p:sp>
      <p:sp>
        <p:nvSpPr>
          <p:cNvPr id="18438" name="Line 13"/>
          <p:cNvSpPr>
            <a:spLocks noChangeShapeType="1"/>
          </p:cNvSpPr>
          <p:nvPr/>
        </p:nvSpPr>
        <p:spPr bwMode="auto">
          <a:xfrm flipH="1" flipV="1">
            <a:off x="2242738" y="3582620"/>
            <a:ext cx="1881187" cy="1228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14"/>
          <p:cNvSpPr>
            <a:spLocks noChangeShapeType="1"/>
          </p:cNvSpPr>
          <p:nvPr/>
        </p:nvSpPr>
        <p:spPr bwMode="auto">
          <a:xfrm flipH="1" flipV="1">
            <a:off x="2434763" y="2737710"/>
            <a:ext cx="1344613" cy="382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17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33388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CT Rating Factor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The MOST Misunderstood Spec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46715" y="1700775"/>
            <a:ext cx="7412037" cy="4335462"/>
          </a:xfrm>
        </p:spPr>
        <p:txBody>
          <a:bodyPr/>
          <a:lstStyle/>
          <a:p>
            <a:pPr eaLnBrk="1" hangingPunct="1"/>
            <a:r>
              <a:rPr lang="en-US" dirty="0"/>
              <a:t>Rating Factor has absolutely nothing to do with burden.</a:t>
            </a:r>
          </a:p>
          <a:p>
            <a:pPr eaLnBrk="1" hangingPunct="1"/>
            <a:r>
              <a:rPr lang="en-US" dirty="0"/>
              <a:t>If a CT has a rating factor of 4 it means that at </a:t>
            </a:r>
            <a:r>
              <a:rPr lang="en-US" dirty="0">
                <a:solidFill>
                  <a:srgbClr val="FF0000"/>
                </a:solidFill>
              </a:rPr>
              <a:t>30°C</a:t>
            </a:r>
            <a:r>
              <a:rPr lang="en-US" dirty="0"/>
              <a:t> it can be used up to 4X its label current and maintain its accuracy Class.</a:t>
            </a:r>
          </a:p>
          <a:p>
            <a:pPr eaLnBrk="1" hangingPunct="1"/>
            <a:r>
              <a:rPr lang="en-US" dirty="0"/>
              <a:t>A CT with a label RF=4 only has an RF = 3 at </a:t>
            </a:r>
            <a:r>
              <a:rPr lang="en-US" dirty="0">
                <a:solidFill>
                  <a:srgbClr val="FF0000"/>
                </a:solidFill>
              </a:rPr>
              <a:t>55°C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18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0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817563"/>
            <a:ext cx="4416425" cy="844550"/>
          </a:xfrm>
        </p:spPr>
        <p:txBody>
          <a:bodyPr/>
          <a:lstStyle/>
          <a:p>
            <a:pPr eaLnBrk="1" hangingPunct="1"/>
            <a:r>
              <a:rPr lang="en-US" sz="4000" dirty="0"/>
              <a:t>CT Rating Factor</a:t>
            </a:r>
            <a:endParaRPr lang="en-US" sz="3200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050" y="1854200"/>
            <a:ext cx="4054475" cy="3849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Rating Factor is a strong function of temperature.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If a CT has a rating factor of 4 it means that at 30°C it can be used up to 4X its label current and maintain its accuracy Class.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Operating temperature affects Rating Factor significantly.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CT with RF=4 at </a:t>
            </a:r>
            <a:r>
              <a:rPr lang="en-US" sz="2000" dirty="0">
                <a:solidFill>
                  <a:srgbClr val="FF0000"/>
                </a:solidFill>
              </a:rPr>
              <a:t>30°C</a:t>
            </a:r>
            <a:r>
              <a:rPr lang="en-US" sz="2000" dirty="0"/>
              <a:t> is only RF=3 at </a:t>
            </a:r>
            <a:r>
              <a:rPr lang="en-US" sz="2000" dirty="0">
                <a:solidFill>
                  <a:srgbClr val="FF0000"/>
                </a:solidFill>
              </a:rPr>
              <a:t>55°C</a:t>
            </a:r>
          </a:p>
        </p:txBody>
      </p:sp>
      <p:pic>
        <p:nvPicPr>
          <p:cNvPr id="20485" name="Picture 5" descr="CT Rat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6175" y="587375"/>
            <a:ext cx="3209925" cy="5146675"/>
          </a:xfr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38300" y="5753100"/>
          <a:ext cx="2095500" cy="35433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19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95288"/>
            <a:ext cx="8229600" cy="796925"/>
          </a:xfrm>
        </p:spPr>
        <p:txBody>
          <a:bodyPr/>
          <a:lstStyle/>
          <a:p>
            <a:pPr eaLnBrk="1" hangingPunct="1"/>
            <a:r>
              <a:rPr lang="en-US" b="1" dirty="0"/>
              <a:t>Current Transformers (CT’s)</a:t>
            </a:r>
            <a:endParaRPr lang="en-US" sz="28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8038" y="1739900"/>
            <a:ext cx="4378325" cy="3340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CT’s allow the measurement of high currents at potentially high voltages.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They come in many shapes and sizes for different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They are potentially extremely dangerous.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6150" name="Group 5"/>
          <p:cNvGrpSpPr>
            <a:grpSpLocks/>
          </p:cNvGrpSpPr>
          <p:nvPr/>
        </p:nvGrpSpPr>
        <p:grpSpPr bwMode="auto">
          <a:xfrm>
            <a:off x="5262563" y="1547813"/>
            <a:ext cx="3179762" cy="4154487"/>
            <a:chOff x="3412" y="1241"/>
            <a:chExt cx="2003" cy="2617"/>
          </a:xfrm>
        </p:grpSpPr>
        <p:pic>
          <p:nvPicPr>
            <p:cNvPr id="6152" name="Picture 6" descr="CT Indoo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0" y="1434"/>
              <a:ext cx="72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7" descr="BarCT"/>
            <p:cNvPicPr>
              <a:picLocks noChangeAspect="1" noChangeArrowheads="1"/>
            </p:cNvPicPr>
            <p:nvPr/>
          </p:nvPicPr>
          <p:blipFill>
            <a:blip r:embed="rId4" cstate="print">
              <a:lum contrast="38000"/>
            </a:blip>
            <a:srcRect/>
            <a:stretch>
              <a:fillRect/>
            </a:stretch>
          </p:blipFill>
          <p:spPr bwMode="auto">
            <a:xfrm>
              <a:off x="3436" y="2886"/>
              <a:ext cx="1302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8" descr="CToutdoorgendef_19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77" y="2692"/>
              <a:ext cx="938" cy="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9" descr="CT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2" y="1241"/>
              <a:ext cx="1092" cy="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981719" y="4996388"/>
            <a:ext cx="4262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They can kill you!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95288"/>
            <a:ext cx="8229600" cy="730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CT Testing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3863" y="1624013"/>
            <a:ext cx="826293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Three Approaches in use today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/>
              <a:t>Direct RATIO measurement with applied burden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Most accurate approach tells us exactly what we want to know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Measures directly the quantities we care about CT Ratio and Phase Error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Is more complicated to perform.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20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6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95288"/>
            <a:ext cx="8229600" cy="730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CT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1963" y="1277938"/>
            <a:ext cx="8262937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Alternate Approaches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Burden only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 compromise:  tells us if circuit is stable under excess burden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Can’t give us the ratio which is what we really care about.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Admittance Testing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Allows us to look for changes from previous measurements.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Doesn’t directly give ratio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Accuracy typically </a:t>
            </a:r>
            <a:r>
              <a:rPr lang="en-US" dirty="0">
                <a:cs typeface="Arial" charset="0"/>
              </a:rPr>
              <a:t>±5%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21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95288"/>
            <a:ext cx="8229600" cy="730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CT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1963" y="1277938"/>
            <a:ext cx="8262937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Other Tests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Direct Burden Measurement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If you measure the voltage across the CT terminals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 current output of the 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Using Ohms Law you can compute the actual burden seen by the CT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dirty="0"/>
              <a:t>SIMPLY:     Burden = Voltage/Current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very simple and direct way to see if a CT is overburdened, but not to test its accuracy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22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09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1" descr="TypicalMetering-ComponentsIn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6313488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609600" y="381000"/>
            <a:ext cx="80772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On Site CT Testing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609600" y="914400"/>
            <a:ext cx="8077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The meter measures ONLY the voltage and current reaching the meter terminals.  </a:t>
            </a:r>
          </a:p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To verify that the CT is working at the site we have to test the entire circuit.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23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33388"/>
            <a:ext cx="8229600" cy="1036637"/>
          </a:xfrm>
        </p:spPr>
        <p:txBody>
          <a:bodyPr/>
          <a:lstStyle/>
          <a:p>
            <a:pPr eaLnBrk="1" hangingPunct="1"/>
            <a:r>
              <a:rPr lang="en-US" sz="3200" b="1" dirty="0"/>
              <a:t>CT Transformers</a:t>
            </a:r>
            <a:br>
              <a:rPr lang="en-US" sz="3200" b="1" dirty="0"/>
            </a:br>
            <a:r>
              <a:rPr lang="en-US" sz="2400" b="1" dirty="0"/>
              <a:t>Field Verification – Full Ratio Measurement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31838" y="1547813"/>
          <a:ext cx="7027862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Bitmap Image" r:id="rId4" imgW="7302875" imgH="4381725" progId="PBrush">
                  <p:embed/>
                </p:oleObj>
              </mc:Choice>
              <mc:Fallback>
                <p:oleObj name="Bitmap Image" r:id="rId4" imgW="7302875" imgH="438172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547813"/>
                        <a:ext cx="7027862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4"/>
          <p:cNvSpPr>
            <a:spLocks noChangeArrowheads="1"/>
          </p:cNvSpPr>
          <p:nvPr/>
        </p:nvSpPr>
        <p:spPr bwMode="auto">
          <a:xfrm>
            <a:off x="4418013" y="4465638"/>
            <a:ext cx="538162" cy="500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5532438" y="3390900"/>
            <a:ext cx="538162" cy="500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V="1">
            <a:off x="3841750" y="4887913"/>
            <a:ext cx="614363" cy="692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305175" y="5502275"/>
            <a:ext cx="107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Measure Here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6991350" y="3314700"/>
            <a:ext cx="107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Measure Here</a:t>
            </a:r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>
            <a:off x="5954713" y="3544888"/>
            <a:ext cx="998537" cy="77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24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57188"/>
            <a:ext cx="8229600" cy="730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CT Ratio with Burden Testing</a:t>
            </a:r>
          </a:p>
        </p:txBody>
      </p:sp>
      <p:pic>
        <p:nvPicPr>
          <p:cNvPr id="24581" name="Picture 7" descr="Padmount Primary CT Test Fle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6277" y="1201739"/>
            <a:ext cx="2969218" cy="2227262"/>
          </a:xfrm>
          <a:noFill/>
        </p:spPr>
      </p:pic>
      <p:pic>
        <p:nvPicPr>
          <p:cNvPr id="24582" name="Picture 8" descr="HV CT Test 257x19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994455" y="4464801"/>
            <a:ext cx="2193888" cy="1647550"/>
          </a:xfrm>
          <a:noFill/>
        </p:spPr>
      </p:pic>
      <p:sp>
        <p:nvSpPr>
          <p:cNvPr id="2458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30738" y="1201738"/>
            <a:ext cx="4022725" cy="3379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Ratio Testing is the preferred approach when we can gain access to the CT primary.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Various types of probes can be used for primary side.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Flex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HV</a:t>
            </a:r>
          </a:p>
        </p:txBody>
      </p:sp>
      <p:pic>
        <p:nvPicPr>
          <p:cNvPr id="24583" name="Picture 9" descr="HV CT 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277" y="3572795"/>
            <a:ext cx="2969218" cy="24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25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95288"/>
            <a:ext cx="8229600" cy="730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CT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1963" y="1277938"/>
            <a:ext cx="8262937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Direct Ratio vs Burden Only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26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20" y="1870003"/>
            <a:ext cx="2962656" cy="245364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1709"/>
              </p:ext>
            </p:extLst>
          </p:nvPr>
        </p:nvGraphicFramePr>
        <p:xfrm>
          <a:off x="731500" y="1856344"/>
          <a:ext cx="4378170" cy="2453640"/>
        </p:xfrm>
        <a:graphic>
          <a:graphicData uri="http://schemas.openxmlformats.org/drawingml/2006/table">
            <a:tbl>
              <a:tblPr/>
              <a:tblGrid>
                <a:gridCol w="1718640">
                  <a:extLst>
                    <a:ext uri="{9D8B030D-6E8A-4147-A177-3AD203B41FA5}">
                      <a16:colId xmlns:a16="http://schemas.microsoft.com/office/drawing/2014/main" val="2806538827"/>
                    </a:ext>
                  </a:extLst>
                </a:gridCol>
                <a:gridCol w="1350631">
                  <a:extLst>
                    <a:ext uri="{9D8B030D-6E8A-4147-A177-3AD203B41FA5}">
                      <a16:colId xmlns:a16="http://schemas.microsoft.com/office/drawing/2014/main" val="1398239890"/>
                    </a:ext>
                  </a:extLst>
                </a:gridCol>
                <a:gridCol w="1308899">
                  <a:extLst>
                    <a:ext uri="{9D8B030D-6E8A-4147-A177-3AD203B41FA5}">
                      <a16:colId xmlns:a16="http://schemas.microsoft.com/office/drawing/2014/main" val="2193925283"/>
                    </a:ext>
                  </a:extLst>
                </a:gridCol>
              </a:tblGrid>
              <a:tr h="706292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Un-burdened Value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Burdened Value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71577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Amps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154.58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151.63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87824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 Amps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3.8135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3.7337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617493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202.67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203.06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98542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Ratio Change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-0.19%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759356"/>
                  </a:ext>
                </a:extLst>
              </a:tr>
              <a:tr h="489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Secondary Change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2.14%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64361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1500" y="4458691"/>
            <a:ext cx="4762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simultaneously measuring primary and secondary currents we get an accurate picture of performance under load.  Only measuring secondary current change can give a false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024" y="4526217"/>
            <a:ext cx="2688298" cy="11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74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57188"/>
            <a:ext cx="8229600" cy="730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CT Ratio with Burden Testing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184900" y="1239838"/>
            <a:ext cx="2381250" cy="3648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Secondary connection is made through the test switch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Same connection that is used for the rest of the site testing.</a:t>
            </a:r>
          </a:p>
        </p:txBody>
      </p:sp>
      <p:pic>
        <p:nvPicPr>
          <p:cNvPr id="25605" name="Picture 7" descr="PA060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239838"/>
            <a:ext cx="4838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1499600" y="5021263"/>
            <a:ext cx="6567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Ratio Testing with applied burden is the most accurate and complete approach for testing at CT in service.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4900" y="3697835"/>
            <a:ext cx="2650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Disadvantage: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Requires access to the primary side if the CT to measure current.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27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7500"/>
            <a:ext cx="8229600" cy="10287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</a:rPr>
              <a:t>Testing Current Transformers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Ratio </a:t>
            </a:r>
            <a:r>
              <a:rPr lang="en-US" sz="2400" b="1" dirty="0" err="1">
                <a:solidFill>
                  <a:schemeClr val="bg1"/>
                </a:solidFill>
              </a:rPr>
              <a:t>vs</a:t>
            </a:r>
            <a:r>
              <a:rPr lang="en-US" sz="2400" b="1" dirty="0">
                <a:solidFill>
                  <a:schemeClr val="bg1"/>
                </a:solidFill>
              </a:rPr>
              <a:t> Applied Burden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1277938"/>
            <a:ext cx="8147050" cy="576262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66"/>
                </a:solidFill>
              </a:rPr>
              <a:t>CT testing can be done with very high accuracy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607175" y="2392363"/>
            <a:ext cx="20351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Reference CT measured using PowerMaster with 752 clamp-on probes.  Essentially NO ratio error, phase shift, or change in secondary current versus applied burden.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28</a:t>
            </a:fld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03495"/>
              </p:ext>
            </p:extLst>
          </p:nvPr>
        </p:nvGraphicFramePr>
        <p:xfrm>
          <a:off x="731500" y="2083474"/>
          <a:ext cx="5769587" cy="373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HOTO-PAINT" r:id="rId4" imgW="5391000" imgH="3485880" progId="CorelPHOTOPAINT.Image.17">
                  <p:embed/>
                </p:oleObj>
              </mc:Choice>
              <mc:Fallback>
                <p:oleObj name="PHOTO-PAINT" r:id="rId4" imgW="5391000" imgH="34858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500" y="2083474"/>
                        <a:ext cx="5769587" cy="373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7500"/>
            <a:ext cx="8229600" cy="10287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</a:rPr>
              <a:t>Testing Current Transformers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Ratio vs Applied Burden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1277938"/>
            <a:ext cx="8147050" cy="576262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66"/>
                </a:solidFill>
              </a:rPr>
              <a:t>CT testing can be done with very high accuracy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530654" y="2019300"/>
            <a:ext cx="21878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Field measurement using PowerMaster with 752 clamp-on probes.  Essentially NO ratio error or phase shift.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29</a:t>
            </a:fld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4E8117-322B-459D-B583-D41472FCA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60917"/>
              </p:ext>
            </p:extLst>
          </p:nvPr>
        </p:nvGraphicFramePr>
        <p:xfrm>
          <a:off x="808310" y="2019300"/>
          <a:ext cx="5664291" cy="367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HOTO-PAINT" r:id="rId4" imgW="3992760" imgH="2590560" progId="CorelPHOTOPAINT.Image.17">
                  <p:embed/>
                </p:oleObj>
              </mc:Choice>
              <mc:Fallback>
                <p:oleObj name="PHOTO-PAINT" r:id="rId4" imgW="3992760" imgH="25905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8310" y="2019300"/>
                        <a:ext cx="5664291" cy="3675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95288"/>
            <a:ext cx="8229600" cy="796925"/>
          </a:xfrm>
        </p:spPr>
        <p:txBody>
          <a:bodyPr/>
          <a:lstStyle/>
          <a:p>
            <a:pPr eaLnBrk="1" hangingPunct="1"/>
            <a:r>
              <a:rPr lang="en-US" b="1" dirty="0"/>
              <a:t>Current Transformers (CT’s)</a:t>
            </a: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69" y="1075612"/>
            <a:ext cx="7195563" cy="51940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7500"/>
            <a:ext cx="8229600" cy="10287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</a:rPr>
              <a:t>Testing Current Transformers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Ratio vs Applied Burden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874180" y="5337331"/>
            <a:ext cx="6614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Note: As additional burden is applied both ratio and phase errors increase.  The direction of change is in the customer’s favor.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30</a:t>
            </a:fld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B9E35B-0B11-4B3F-B4AE-C8053914C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26908"/>
              </p:ext>
            </p:extLst>
          </p:nvPr>
        </p:nvGraphicFramePr>
        <p:xfrm>
          <a:off x="1474890" y="1431940"/>
          <a:ext cx="6311696" cy="381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HOTO-PAINT" r:id="rId4" imgW="4053600" imgH="2453400" progId="CorelPHOTOPAINT.Image.17">
                  <p:embed/>
                </p:oleObj>
              </mc:Choice>
              <mc:Fallback>
                <p:oleObj name="PHOTO-PAINT" r:id="rId4" imgW="4053600" imgH="245340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4890" y="1431940"/>
                        <a:ext cx="6311696" cy="3819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B87D2D1-D031-4DDC-A7D5-05A86099B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677790"/>
              </p:ext>
            </p:extLst>
          </p:nvPr>
        </p:nvGraphicFramePr>
        <p:xfrm>
          <a:off x="1345694" y="1305541"/>
          <a:ext cx="6300211" cy="398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HOTO-PAINT" r:id="rId4" imgW="4609800" imgH="3002040" progId="CorelPHOTOPAINT.Image.17">
                  <p:embed/>
                </p:oleObj>
              </mc:Choice>
              <mc:Fallback>
                <p:oleObj name="PHOTO-PAINT" r:id="rId4" imgW="4609800" imgH="300204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5694" y="1305541"/>
                        <a:ext cx="6300211" cy="3982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7500"/>
            <a:ext cx="8229600" cy="10287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</a:rPr>
              <a:t>Testing Current Transformers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Ratio vs Applied Burden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382987" y="5476923"/>
            <a:ext cx="7795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Burden Class 0.1 CTs various issues: too small gauge wire, bad connections, high harmonic content.</a:t>
            </a:r>
          </a:p>
        </p:txBody>
      </p:sp>
      <p:sp>
        <p:nvSpPr>
          <p:cNvPr id="29704" name="Oval 11"/>
          <p:cNvSpPr>
            <a:spLocks noChangeArrowheads="1"/>
          </p:cNvSpPr>
          <p:nvPr/>
        </p:nvSpPr>
        <p:spPr bwMode="auto">
          <a:xfrm>
            <a:off x="3227387" y="3236119"/>
            <a:ext cx="1268413" cy="5381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 flipV="1">
            <a:off x="4534796" y="3159125"/>
            <a:ext cx="538162" cy="153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Oval 13"/>
          <p:cNvSpPr>
            <a:spLocks noChangeArrowheads="1"/>
          </p:cNvSpPr>
          <p:nvPr/>
        </p:nvSpPr>
        <p:spPr bwMode="auto">
          <a:xfrm>
            <a:off x="2996406" y="4602169"/>
            <a:ext cx="1268413" cy="5381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 flipV="1">
            <a:off x="7243540" y="4775598"/>
            <a:ext cx="538163" cy="153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 flipV="1">
            <a:off x="3957637" y="4568686"/>
            <a:ext cx="538162" cy="153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 flipV="1">
            <a:off x="3998254" y="4854509"/>
            <a:ext cx="538162" cy="153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31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7500"/>
            <a:ext cx="8229600" cy="10287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</a:rPr>
              <a:t>Testing Current Transformers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Ratio Error – In Whose Favor?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615950" y="1585913"/>
            <a:ext cx="7916863" cy="42624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/>
              <a:t>In the phase B test we measured 35.86 amps on the primary and 1.799 secondary amps.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00FF"/>
                </a:solidFill>
              </a:rPr>
              <a:t>Ratio = 5.0 * (Primary / Secondary) = 99.68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If the ratio had been 100:5 and the primary was 35.86 amps we should have measured 1.793 amps on the secondary.  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We measured 1.799 – </a:t>
            </a:r>
            <a:r>
              <a:rPr lang="en-US" sz="2400">
                <a:solidFill>
                  <a:srgbClr val="FF0000"/>
                </a:solidFill>
              </a:rPr>
              <a:t>MORE </a:t>
            </a:r>
            <a:r>
              <a:rPr lang="en-US" sz="2400"/>
              <a:t>than we should have.  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Therefore a tested ratio of 99.68 means that we are measuring more current than we should.  </a:t>
            </a:r>
            <a:r>
              <a:rPr lang="en-US" sz="2400">
                <a:solidFill>
                  <a:srgbClr val="0000FF"/>
                </a:solidFill>
              </a:rPr>
              <a:t>This error is in our favor.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32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1B632F-402A-4D1A-B66F-7DB188F38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58667"/>
              </p:ext>
            </p:extLst>
          </p:nvPr>
        </p:nvGraphicFramePr>
        <p:xfrm>
          <a:off x="571500" y="1915539"/>
          <a:ext cx="5277088" cy="318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PHOTO-PAINT" r:id="rId4" imgW="4076640" imgH="2460960" progId="CorelPHOTOPAINT.Image.17">
                  <p:embed/>
                </p:oleObj>
              </mc:Choice>
              <mc:Fallback>
                <p:oleObj name="PHOTO-PAINT" r:id="rId4" imgW="4076640" imgH="24609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" y="1915539"/>
                        <a:ext cx="5277088" cy="3185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7500"/>
            <a:ext cx="8229600" cy="10287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</a:rPr>
              <a:t>Testing Current Transformers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Ratio Error – In Whose Favor?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1470025"/>
            <a:ext cx="8147050" cy="5762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Suppose we add burden to the metering circuit.</a:t>
            </a:r>
            <a:r>
              <a:rPr lang="en-US" sz="2400">
                <a:solidFill>
                  <a:srgbClr val="0000FF"/>
                </a:solidFill>
              </a:rPr>
              <a:t> 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94995" y="2238375"/>
            <a:ext cx="25733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Notice that the ratio increases as we apply burden.  Just above 0.1 additional burden the ratio switches from less than 100:5 to greater than 100:5.  This is the point where things swing to being in favor of the customer.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H="1" flipV="1">
            <a:off x="1576410" y="2929735"/>
            <a:ext cx="44958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33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71488"/>
            <a:ext cx="82296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CT – Accuracy – Burden - Load</a:t>
            </a:r>
            <a:endParaRPr lang="en-US" sz="2800" dirty="0"/>
          </a:p>
        </p:txBody>
      </p:sp>
      <p:pic>
        <p:nvPicPr>
          <p:cNvPr id="39941" name="Picture 4" descr="Bathtub-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1838" y="1508125"/>
            <a:ext cx="7610475" cy="4724400"/>
          </a:xfrm>
          <a:noFill/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 flipV="1">
            <a:off x="3343275" y="2392363"/>
            <a:ext cx="199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5340350" y="2392363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5340350" y="4005263"/>
            <a:ext cx="1190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5454650" y="3044825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5532438" y="3006725"/>
            <a:ext cx="1266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Accuracy Spec</a:t>
            </a: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 flipH="1">
            <a:off x="3343275" y="3044825"/>
            <a:ext cx="191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3381375" y="262255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0.6 Spec</a:t>
            </a:r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 flipH="1">
            <a:off x="1960563" y="1778000"/>
            <a:ext cx="13827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Text Box 13"/>
          <p:cNvSpPr txBox="1">
            <a:spLocks noChangeArrowheads="1"/>
          </p:cNvSpPr>
          <p:nvPr/>
        </p:nvSpPr>
        <p:spPr bwMode="auto">
          <a:xfrm>
            <a:off x="2114550" y="17780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No Spec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4267200" y="65341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34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33388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Testing Current Transformers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What’s Wrong? </a:t>
            </a:r>
            <a:r>
              <a:rPr lang="en-US" sz="28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 b="1" dirty="0">
                <a:solidFill>
                  <a:schemeClr val="bg1"/>
                </a:solidFill>
              </a:rPr>
              <a:t>Power Theft</a:t>
            </a:r>
          </a:p>
        </p:txBody>
      </p:sp>
      <p:pic>
        <p:nvPicPr>
          <p:cNvPr id="44036" name="Picture 6" descr="us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958" y="1576388"/>
            <a:ext cx="5914095" cy="31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us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606" y="3966670"/>
            <a:ext cx="64531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35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33388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Testing Current Transformers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What’s Wrong? </a:t>
            </a:r>
            <a:r>
              <a:rPr lang="en-US" sz="28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 b="1" dirty="0">
                <a:solidFill>
                  <a:schemeClr val="bg1"/>
                </a:solidFill>
              </a:rPr>
              <a:t>Power Theft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723900" y="1714500"/>
            <a:ext cx="418623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F75B1D"/>
                </a:solidFill>
              </a:rPr>
              <a:t>A simple piece of wire wrapped around the CT.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3200"/>
            <a:ext cx="3429000" cy="32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86300" y="4991100"/>
            <a:ext cx="418623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F75B1D"/>
                </a:solidFill>
              </a:rPr>
              <a:t>Would you spot it?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66900"/>
            <a:ext cx="34544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36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33388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Testing Current Transformers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What’s Wrong?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460500" y="6232525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1600994" y="5865476"/>
            <a:ext cx="587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Phase A CT reversed.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37</a:t>
            </a:fld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47CCEA1-A0E2-40E2-8920-E3697E325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99866"/>
              </p:ext>
            </p:extLst>
          </p:nvPr>
        </p:nvGraphicFramePr>
        <p:xfrm>
          <a:off x="1487165" y="1725613"/>
          <a:ext cx="6102993" cy="404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PHOTO-PAINT" r:id="rId4" imgW="4449960" imgH="2948760" progId="CorelPHOTOPAINT.Image.17">
                  <p:embed/>
                </p:oleObj>
              </mc:Choice>
              <mc:Fallback>
                <p:oleObj name="PHOTO-PAINT" r:id="rId4" imgW="4449960" imgH="29487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7165" y="1725613"/>
                        <a:ext cx="6102993" cy="404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33388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Testing Current Transformers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What’s Wrong?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60500" y="6232525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600994" y="5866607"/>
            <a:ext cx="587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Phase A &amp; B CTs swapped.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38</a:t>
            </a:fld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495BAFD-67C5-4753-80BF-E03CA5E06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004598"/>
              </p:ext>
            </p:extLst>
          </p:nvPr>
        </p:nvGraphicFramePr>
        <p:xfrm>
          <a:off x="1499947" y="1594999"/>
          <a:ext cx="6445250" cy="424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PHOTO-PAINT" r:id="rId4" imgW="4594680" imgH="3025080" progId="CorelPHOTOPAINT.Image.17">
                  <p:embed/>
                </p:oleObj>
              </mc:Choice>
              <mc:Fallback>
                <p:oleObj name="PHOTO-PAINT" r:id="rId4" imgW="4594680" imgH="3025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9947" y="1594999"/>
                        <a:ext cx="6445250" cy="4244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04800"/>
            <a:ext cx="8229600" cy="862012"/>
          </a:xfrm>
        </p:spPr>
        <p:txBody>
          <a:bodyPr/>
          <a:lstStyle/>
          <a:p>
            <a:pPr eaLnBrk="1" hangingPunct="1"/>
            <a:r>
              <a:rPr lang="en-US" sz="4400" b="1" dirty="0"/>
              <a:t>Potential Transformers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66900"/>
            <a:ext cx="8382000" cy="3581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Another potentially low accuracy item in chain</a:t>
            </a:r>
          </a:p>
          <a:p>
            <a:pPr lvl="1" eaLnBrk="1" hangingPunct="1"/>
            <a:r>
              <a:rPr lang="en-US" dirty="0">
                <a:solidFill>
                  <a:srgbClr val="000066"/>
                </a:solidFill>
              </a:rPr>
              <a:t>0.3 percent basic accuracy</a:t>
            </a:r>
          </a:p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Accuracy decreases rapidly with burden</a:t>
            </a:r>
          </a:p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Power supplies in meters may cause measurement errors.</a:t>
            </a:r>
          </a:p>
          <a:p>
            <a:pPr eaLnBrk="1" hangingPunct="1"/>
            <a:endParaRPr lang="en-US" b="1" dirty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39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333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Current Transformers (CT’s)</a:t>
            </a:r>
            <a:br>
              <a:rPr lang="en-US" b="1" dirty="0"/>
            </a:br>
            <a:r>
              <a:rPr lang="en-US" sz="2800" b="1" dirty="0"/>
              <a:t>Basic Theory</a:t>
            </a:r>
            <a:endParaRPr lang="en-US" sz="2800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8038" y="1973310"/>
            <a:ext cx="7681912" cy="2881313"/>
          </a:xfrm>
        </p:spPr>
        <p:txBody>
          <a:bodyPr/>
          <a:lstStyle/>
          <a:p>
            <a:pPr eaLnBrk="1" hangingPunct="1"/>
            <a:r>
              <a:rPr lang="en-US" sz="2800" dirty="0"/>
              <a:t>Basic formula:    Is = </a:t>
            </a:r>
            <a:r>
              <a:rPr lang="en-US" sz="2800" dirty="0" err="1"/>
              <a:t>Ip</a:t>
            </a:r>
            <a:r>
              <a:rPr lang="en-US" sz="2800" dirty="0">
                <a:sym typeface="Wingdings" pitchFamily="2" charset="2"/>
              </a:rPr>
              <a:t>(Np/Ns) = </a:t>
            </a:r>
            <a:r>
              <a:rPr lang="en-US" sz="2800" dirty="0" err="1">
                <a:sym typeface="Wingdings" pitchFamily="2" charset="2"/>
              </a:rPr>
              <a:t>Ip</a:t>
            </a:r>
            <a:r>
              <a:rPr lang="en-US" sz="2800" dirty="0">
                <a:sym typeface="Wingdings" pitchFamily="2" charset="2"/>
              </a:rPr>
              <a:t>/Ns</a:t>
            </a:r>
          </a:p>
          <a:p>
            <a:pPr eaLnBrk="1" hangingPunct="1"/>
            <a:r>
              <a:rPr lang="en-US" sz="2800" dirty="0"/>
              <a:t>Open Circuit Voltage:</a:t>
            </a:r>
          </a:p>
          <a:p>
            <a:pPr eaLnBrk="1" hangingPunct="1"/>
            <a:r>
              <a:rPr lang="en-US" sz="2800" dirty="0"/>
              <a:t>Where:</a:t>
            </a:r>
          </a:p>
          <a:p>
            <a:pPr lvl="1" eaLnBrk="1" hangingPunct="1"/>
            <a:r>
              <a:rPr lang="en-US" sz="2400" dirty="0" err="1"/>
              <a:t>Zb</a:t>
            </a:r>
            <a:r>
              <a:rPr lang="en-US" sz="2400" dirty="0"/>
              <a:t> = Burden Impedance</a:t>
            </a:r>
          </a:p>
          <a:p>
            <a:pPr lvl="1" eaLnBrk="1" hangingPunct="1"/>
            <a:r>
              <a:rPr lang="en-US" sz="2400" dirty="0" err="1"/>
              <a:t>Ip</a:t>
            </a:r>
            <a:r>
              <a:rPr lang="en-US" sz="2400" dirty="0"/>
              <a:t> = Primary Current</a:t>
            </a:r>
          </a:p>
          <a:p>
            <a:pPr lvl="1" eaLnBrk="1" hangingPunct="1"/>
            <a:r>
              <a:rPr lang="en-US" sz="2400" dirty="0"/>
              <a:t>Ns = Number of Secondary Turns (Ratio to 1)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94582044"/>
              </p:ext>
            </p:extLst>
          </p:nvPr>
        </p:nvGraphicFramePr>
        <p:xfrm>
          <a:off x="4893501" y="2545685"/>
          <a:ext cx="33416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1384200" imgH="279360" progId="Equation.3">
                  <p:embed/>
                </p:oleObj>
              </mc:Choice>
              <mc:Fallback>
                <p:oleObj name="Equation" r:id="rId4" imgW="1384200" imgH="2793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501" y="2545685"/>
                        <a:ext cx="3341688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93513180"/>
              </p:ext>
            </p:extLst>
          </p:nvPr>
        </p:nvGraphicFramePr>
        <p:xfrm>
          <a:off x="1057275" y="5215731"/>
          <a:ext cx="40719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6" imgW="2171520" imgH="253800" progId="Equation.3">
                  <p:embed/>
                </p:oleObj>
              </mc:Choice>
              <mc:Fallback>
                <p:oleObj name="Equation" r:id="rId6" imgW="217152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5215731"/>
                        <a:ext cx="40719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4879975" y="5233988"/>
            <a:ext cx="360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378505" y="4995862"/>
            <a:ext cx="345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Tests have shown values ranging from 500 to 11,000 volts.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33388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Testing Potential Transformers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Ratio Test</a:t>
            </a:r>
          </a:p>
        </p:txBody>
      </p:sp>
      <p:sp>
        <p:nvSpPr>
          <p:cNvPr id="178179" name="Text Box 5"/>
          <p:cNvSpPr txBox="1">
            <a:spLocks noChangeArrowheads="1"/>
          </p:cNvSpPr>
          <p:nvPr/>
        </p:nvSpPr>
        <p:spPr bwMode="auto">
          <a:xfrm>
            <a:off x="1222940" y="5579680"/>
            <a:ext cx="6438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PT’s can be tested easily in the field.  Primary and secondary values can be accurately measured.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40</a:t>
            </a:fld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DF8FD2-56FC-4141-AB2C-180D17A4C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93992"/>
              </p:ext>
            </p:extLst>
          </p:nvPr>
        </p:nvGraphicFramePr>
        <p:xfrm>
          <a:off x="1415485" y="1573041"/>
          <a:ext cx="6246355" cy="410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PHOTO-PAINT" r:id="rId4" imgW="4602240" imgH="3025080" progId="CorelPHOTOPAINT.Image.17">
                  <p:embed/>
                </p:oleObj>
              </mc:Choice>
              <mc:Fallback>
                <p:oleObj name="PHOTO-PAINT" r:id="rId4" imgW="4602240" imgH="3025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5485" y="1573041"/>
                        <a:ext cx="6246355" cy="4106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03263"/>
          </a:xfrm>
        </p:spPr>
        <p:txBody>
          <a:bodyPr/>
          <a:lstStyle/>
          <a:p>
            <a:pPr eaLnBrk="1" hangingPunct="1"/>
            <a:r>
              <a:rPr lang="en-US" sz="4000" dirty="0"/>
              <a:t>Overloaded PT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66800"/>
            <a:ext cx="80772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Under sized PT can lead to overburden situation and waveform distortion.  Especially with high end meters.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80227" name="Text Box 11"/>
          <p:cNvSpPr txBox="1">
            <a:spLocks noChangeArrowheads="1"/>
          </p:cNvSpPr>
          <p:nvPr/>
        </p:nvSpPr>
        <p:spPr bwMode="auto">
          <a:xfrm>
            <a:off x="6705600" y="2514600"/>
            <a:ext cx="205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Yellow</a:t>
            </a:r>
            <a:r>
              <a:rPr lang="en-US"/>
              <a:t> –– PT output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Blue</a:t>
            </a:r>
            <a:r>
              <a:rPr lang="en-US"/>
              <a:t> – Current being drawn by meter from this phase</a:t>
            </a:r>
          </a:p>
        </p:txBody>
      </p:sp>
      <p:pic>
        <p:nvPicPr>
          <p:cNvPr id="180228" name="Picture 6" descr="E:\TEK004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5743575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41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03263"/>
          </a:xfrm>
        </p:spPr>
        <p:txBody>
          <a:bodyPr/>
          <a:lstStyle/>
          <a:p>
            <a:pPr eaLnBrk="1" hangingPunct="1"/>
            <a:r>
              <a:rPr lang="en-US" sz="4000" dirty="0"/>
              <a:t>Overloaded PT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66800"/>
            <a:ext cx="80772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Under sized PT can lead to overburden situation and waveform distortion.  Especially with high end meters.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80227" name="Text Box 11"/>
          <p:cNvSpPr txBox="1">
            <a:spLocks noChangeArrowheads="1"/>
          </p:cNvSpPr>
          <p:nvPr/>
        </p:nvSpPr>
        <p:spPr bwMode="auto">
          <a:xfrm>
            <a:off x="1922055" y="5579206"/>
            <a:ext cx="6156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Primary waveform is undistorted vet secondary waveform shows clipped voltage on phase powering meter.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42</a:t>
            </a:fld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E4DB273-FEE3-4845-A1D6-5AD0F792E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684804"/>
              </p:ext>
            </p:extLst>
          </p:nvPr>
        </p:nvGraphicFramePr>
        <p:xfrm>
          <a:off x="1384385" y="1598246"/>
          <a:ext cx="6096636" cy="398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PHOTO-PAINT" r:id="rId4" imgW="4213800" imgH="2750760" progId="CorelPHOTOPAINT.Image.17">
                  <p:embed/>
                </p:oleObj>
              </mc:Choice>
              <mc:Fallback>
                <p:oleObj name="PHOTO-PAINT" r:id="rId4" imgW="4213800" imgH="27507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4385" y="1598246"/>
                        <a:ext cx="6096636" cy="398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Questions and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43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6" name="Picture 7" descr="MC90043151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/>
              <a:t>Bill Hardy</a:t>
            </a:r>
          </a:p>
          <a:p>
            <a:pPr algn="ctr" eaLnBrk="1" hangingPunct="1">
              <a:buFontTx/>
              <a:buNone/>
            </a:pPr>
            <a:r>
              <a:rPr lang="en-US" altLang="en-US" dirty="0"/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215-688-0298 (cell)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215-785-2338</a:t>
            </a:r>
          </a:p>
          <a:p>
            <a:pPr algn="ctr" eaLnBrk="1" hangingPunct="1">
              <a:buFontTx/>
              <a:buNone/>
            </a:pPr>
            <a:br>
              <a:rPr lang="en-US" altLang="en-US" sz="2000" dirty="0"/>
            </a:br>
            <a:r>
              <a:rPr lang="en-US" altLang="en-US" sz="2400" dirty="0"/>
              <a:t>This presentation can also be found under Meter Conferences and Schools on the TESCO website: </a:t>
            </a:r>
            <a:r>
              <a:rPr lang="en-US" altLang="en-US" sz="2400" dirty="0">
                <a:solidFill>
                  <a:srgbClr val="CC3300"/>
                </a:solidFill>
                <a:hlinkClick r:id="rId3"/>
              </a:rPr>
              <a:t>www.tesco-advent.com</a:t>
            </a:r>
            <a:endParaRPr lang="en-US" altLang="en-US" sz="2400" dirty="0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2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57188"/>
            <a:ext cx="8229600" cy="806450"/>
          </a:xfrm>
        </p:spPr>
        <p:txBody>
          <a:bodyPr/>
          <a:lstStyle/>
          <a:p>
            <a:pPr eaLnBrk="1" hangingPunct="1"/>
            <a:r>
              <a:rPr lang="en-US" b="1" dirty="0"/>
              <a:t>CT – Accuracy Class/Burden</a:t>
            </a:r>
            <a:endParaRPr lang="en-US" sz="280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6138" y="1816100"/>
            <a:ext cx="3994150" cy="3956050"/>
          </a:xfrm>
        </p:spPr>
        <p:txBody>
          <a:bodyPr/>
          <a:lstStyle/>
          <a:p>
            <a:pPr eaLnBrk="1" hangingPunct="1"/>
            <a:r>
              <a:rPr lang="en-US" sz="2400"/>
              <a:t>Most CTs used in North America are 0.3 (0.3 percent) Class devices.</a:t>
            </a:r>
          </a:p>
          <a:p>
            <a:pPr eaLnBrk="1" hangingPunct="1"/>
            <a:r>
              <a:rPr lang="en-US" sz="2400"/>
              <a:t>When an accuracy class is specified the maximum burden for which the device meets the class accuracy is also specified.</a:t>
            </a:r>
          </a:p>
          <a:p>
            <a:pPr eaLnBrk="1" hangingPunct="1">
              <a:buFontTx/>
              <a:buNone/>
            </a:pPr>
            <a:endParaRPr lang="en-US" sz="2400"/>
          </a:p>
        </p:txBody>
      </p:sp>
      <p:pic>
        <p:nvPicPr>
          <p:cNvPr id="8198" name="Picture 8" descr="CT Parallelogram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68875" y="1624013"/>
            <a:ext cx="3449638" cy="4416425"/>
          </a:xfrm>
          <a:noFill/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5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95288"/>
            <a:ext cx="8229600" cy="806450"/>
          </a:xfrm>
        </p:spPr>
        <p:txBody>
          <a:bodyPr/>
          <a:lstStyle/>
          <a:p>
            <a:pPr eaLnBrk="1" hangingPunct="1"/>
            <a:r>
              <a:rPr lang="en-US" b="1" dirty="0"/>
              <a:t>CT – Class 0.3</a:t>
            </a:r>
            <a:endParaRPr lang="en-US" sz="280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6138" y="1547813"/>
            <a:ext cx="4264025" cy="4146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Metering error shall be less than 0.3% when the CT is used at FULL RATED LOAD and with rated burden.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Metering error shall be less than 0.6% when the CT is used between 10% and 100% of full rated load.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Error is a combination of amplitude and phase error.</a:t>
            </a:r>
          </a:p>
        </p:txBody>
      </p:sp>
      <p:pic>
        <p:nvPicPr>
          <p:cNvPr id="9222" name="Picture 8" descr="CT Parallelogram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78450" y="1393825"/>
            <a:ext cx="3006725" cy="3849688"/>
          </a:xfrm>
          <a:noFill/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6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71488"/>
            <a:ext cx="82296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CT – Accuracy – Burden - Load</a:t>
            </a:r>
            <a:endParaRPr lang="en-US" sz="2800" dirty="0"/>
          </a:p>
        </p:txBody>
      </p:sp>
      <p:pic>
        <p:nvPicPr>
          <p:cNvPr id="10245" name="Picture 10" descr="Bathtub-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1838" y="1508125"/>
            <a:ext cx="7610475" cy="4724400"/>
          </a:xfr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 flipV="1">
            <a:off x="3343275" y="2392363"/>
            <a:ext cx="199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5340350" y="2392363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>
            <a:off x="5340350" y="4005263"/>
            <a:ext cx="1190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>
            <a:off x="5454650" y="3044825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5532438" y="3006725"/>
            <a:ext cx="1266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Accuracy Spec</a:t>
            </a:r>
          </a:p>
        </p:txBody>
      </p:sp>
      <p:sp>
        <p:nvSpPr>
          <p:cNvPr id="10251" name="Line 16"/>
          <p:cNvSpPr>
            <a:spLocks noChangeShapeType="1"/>
          </p:cNvSpPr>
          <p:nvPr/>
        </p:nvSpPr>
        <p:spPr bwMode="auto">
          <a:xfrm flipH="1">
            <a:off x="3343275" y="3044825"/>
            <a:ext cx="191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3381375" y="262255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0.6 Spec</a:t>
            </a:r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 flipH="1">
            <a:off x="1960563" y="1778000"/>
            <a:ext cx="13827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2114550" y="17780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No Spec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7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7"/>
          <p:cNvSpPr>
            <a:spLocks noGrp="1" noChangeArrowheads="1"/>
          </p:cNvSpPr>
          <p:nvPr>
            <p:ph type="title"/>
          </p:nvPr>
        </p:nvSpPr>
        <p:spPr>
          <a:xfrm>
            <a:off x="423863" y="471488"/>
            <a:ext cx="8229600" cy="65246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Accuracy Class 0.3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43775" y="5921221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pic>
        <p:nvPicPr>
          <p:cNvPr id="11268" name="Picture 6" descr="kent2"/>
          <p:cNvPicPr>
            <a:picLocks noChangeAspect="1" noChangeArrowheads="1"/>
          </p:cNvPicPr>
          <p:nvPr/>
        </p:nvPicPr>
        <p:blipFill>
          <a:blip r:embed="rId3" cstate="print"/>
          <a:srcRect l="15417" t="3738" r="15718" b="4672"/>
          <a:stretch>
            <a:fillRect/>
          </a:stretch>
        </p:blipFill>
        <p:spPr bwMode="auto">
          <a:xfrm>
            <a:off x="1077144" y="1036639"/>
            <a:ext cx="6646043" cy="498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8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423863" y="471488"/>
            <a:ext cx="8229600" cy="65246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Accuracy Class 0.15</a:t>
            </a:r>
          </a:p>
        </p:txBody>
      </p:sp>
      <p:pic>
        <p:nvPicPr>
          <p:cNvPr id="12291" name="Picture 2" descr="kent4"/>
          <p:cNvPicPr>
            <a:picLocks noChangeAspect="1" noChangeArrowheads="1"/>
          </p:cNvPicPr>
          <p:nvPr/>
        </p:nvPicPr>
        <p:blipFill>
          <a:blip r:embed="rId3" cstate="print"/>
          <a:srcRect l="15053" t="3271" r="15054" b="5141"/>
          <a:stretch>
            <a:fillRect/>
          </a:stretch>
        </p:blipFill>
        <p:spPr bwMode="auto">
          <a:xfrm>
            <a:off x="1077145" y="1123950"/>
            <a:ext cx="6402357" cy="480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810669" y="5970008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9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10734</TotalTime>
  <Words>1547</Words>
  <Application>Microsoft Office PowerPoint</Application>
  <PresentationFormat>On-screen Show (4:3)</PresentationFormat>
  <Paragraphs>278</Paragraphs>
  <Slides>43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Wingdings</vt:lpstr>
      <vt:lpstr>2_Custom Design</vt:lpstr>
      <vt:lpstr>Equation</vt:lpstr>
      <vt:lpstr>Bitmap Image</vt:lpstr>
      <vt:lpstr>PHOTO-PAINT</vt:lpstr>
      <vt:lpstr>Corel PHOTO-PAINT X7 Image</vt:lpstr>
      <vt:lpstr>PowerPoint Presentation</vt:lpstr>
      <vt:lpstr>Current Transformers (CT’s)</vt:lpstr>
      <vt:lpstr>Current Transformers (CT’s)</vt:lpstr>
      <vt:lpstr>Current Transformers (CT’s) Basic Theory</vt:lpstr>
      <vt:lpstr>CT – Accuracy Class/Burden</vt:lpstr>
      <vt:lpstr>CT – Class 0.3</vt:lpstr>
      <vt:lpstr>CT – Accuracy – Burden - Load</vt:lpstr>
      <vt:lpstr>Accuracy Class 0.3</vt:lpstr>
      <vt:lpstr>Accuracy Class 0.15</vt:lpstr>
      <vt:lpstr>Accuracy Class 0.15S</vt:lpstr>
      <vt:lpstr>What NOT to do!</vt:lpstr>
      <vt:lpstr>Errors with Current Transformers</vt:lpstr>
      <vt:lpstr>Errors with Current Transformers</vt:lpstr>
      <vt:lpstr>Errors with Current Transformers</vt:lpstr>
      <vt:lpstr>Errors with Current Transformers</vt:lpstr>
      <vt:lpstr>Errors with Instrument Transformers  CT - Shunt</vt:lpstr>
      <vt:lpstr>Errors with Instrument Transformers CT - Polarity</vt:lpstr>
      <vt:lpstr>CT Rating Factor The MOST Misunderstood Spec</vt:lpstr>
      <vt:lpstr>CT Rating Factor</vt:lpstr>
      <vt:lpstr>CT Testing</vt:lpstr>
      <vt:lpstr>CT Testing</vt:lpstr>
      <vt:lpstr>CT Testing</vt:lpstr>
      <vt:lpstr>PowerPoint Presentation</vt:lpstr>
      <vt:lpstr>CT Transformers Field Verification – Full Ratio Measurement</vt:lpstr>
      <vt:lpstr>CT Ratio with Burden Testing</vt:lpstr>
      <vt:lpstr>CT Testing</vt:lpstr>
      <vt:lpstr>CT Ratio with Burden Testing</vt:lpstr>
      <vt:lpstr>Testing Current Transformers Ratio vs Applied Burden</vt:lpstr>
      <vt:lpstr>Testing Current Transformers Ratio vs Applied Burden</vt:lpstr>
      <vt:lpstr>Testing Current Transformers Ratio vs Applied Burden</vt:lpstr>
      <vt:lpstr>Testing Current Transformers Ratio vs Applied Burden</vt:lpstr>
      <vt:lpstr>Testing Current Transformers Ratio Error – In Whose Favor?</vt:lpstr>
      <vt:lpstr>Testing Current Transformers Ratio Error – In Whose Favor?</vt:lpstr>
      <vt:lpstr>CT – Accuracy – Burden - Load</vt:lpstr>
      <vt:lpstr>Testing Current Transformers What’s Wrong?  Power Theft</vt:lpstr>
      <vt:lpstr>Testing Current Transformers What’s Wrong?  Power Theft</vt:lpstr>
      <vt:lpstr>Testing Current Transformers What’s Wrong?</vt:lpstr>
      <vt:lpstr>Testing Current Transformers What’s Wrong?</vt:lpstr>
      <vt:lpstr>Potential Transformers</vt:lpstr>
      <vt:lpstr>Testing Potential Transformers Ratio Test</vt:lpstr>
      <vt:lpstr>Overloaded PT</vt:lpstr>
      <vt:lpstr>Overloaded PT</vt:lpstr>
      <vt:lpstr>Questions and Discussion</vt:lpstr>
    </vt:vector>
  </TitlesOfParts>
  <Company>Princeton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H. Hardy</dc:creator>
  <cp:lastModifiedBy>Bill Hardy</cp:lastModifiedBy>
  <cp:revision>145</cp:revision>
  <dcterms:created xsi:type="dcterms:W3CDTF">2004-09-29T00:35:47Z</dcterms:created>
  <dcterms:modified xsi:type="dcterms:W3CDTF">2017-06-28T04:18:26Z</dcterms:modified>
</cp:coreProperties>
</file>