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67"/>
  </p:notesMasterIdLst>
  <p:handoutMasterIdLst>
    <p:handoutMasterId r:id="rId68"/>
  </p:handoutMasterIdLst>
  <p:sldIdLst>
    <p:sldId id="443" r:id="rId2"/>
    <p:sldId id="356" r:id="rId3"/>
    <p:sldId id="385" r:id="rId4"/>
    <p:sldId id="388" r:id="rId5"/>
    <p:sldId id="374" r:id="rId6"/>
    <p:sldId id="375" r:id="rId7"/>
    <p:sldId id="389" r:id="rId8"/>
    <p:sldId id="391" r:id="rId9"/>
    <p:sldId id="392" r:id="rId10"/>
    <p:sldId id="386" r:id="rId11"/>
    <p:sldId id="376" r:id="rId12"/>
    <p:sldId id="373" r:id="rId13"/>
    <p:sldId id="393" r:id="rId14"/>
    <p:sldId id="419" r:id="rId15"/>
    <p:sldId id="420" r:id="rId16"/>
    <p:sldId id="395" r:id="rId17"/>
    <p:sldId id="399" r:id="rId18"/>
    <p:sldId id="400" r:id="rId19"/>
    <p:sldId id="394" r:id="rId20"/>
    <p:sldId id="396" r:id="rId21"/>
    <p:sldId id="397" r:id="rId22"/>
    <p:sldId id="398" r:id="rId23"/>
    <p:sldId id="421" r:id="rId24"/>
    <p:sldId id="382" r:id="rId25"/>
    <p:sldId id="422" r:id="rId26"/>
    <p:sldId id="401" r:id="rId27"/>
    <p:sldId id="423" r:id="rId28"/>
    <p:sldId id="405" r:id="rId29"/>
    <p:sldId id="402" r:id="rId30"/>
    <p:sldId id="380" r:id="rId31"/>
    <p:sldId id="403" r:id="rId32"/>
    <p:sldId id="404" r:id="rId33"/>
    <p:sldId id="431" r:id="rId34"/>
    <p:sldId id="426" r:id="rId35"/>
    <p:sldId id="427" r:id="rId36"/>
    <p:sldId id="428" r:id="rId37"/>
    <p:sldId id="377" r:id="rId38"/>
    <p:sldId id="379" r:id="rId39"/>
    <p:sldId id="429" r:id="rId40"/>
    <p:sldId id="430" r:id="rId41"/>
    <p:sldId id="381" r:id="rId42"/>
    <p:sldId id="406" r:id="rId43"/>
    <p:sldId id="407" r:id="rId44"/>
    <p:sldId id="409" r:id="rId45"/>
    <p:sldId id="410" r:id="rId46"/>
    <p:sldId id="411" r:id="rId47"/>
    <p:sldId id="412" r:id="rId48"/>
    <p:sldId id="413" r:id="rId49"/>
    <p:sldId id="414" r:id="rId50"/>
    <p:sldId id="415" r:id="rId51"/>
    <p:sldId id="416" r:id="rId52"/>
    <p:sldId id="417" r:id="rId53"/>
    <p:sldId id="418" r:id="rId54"/>
    <p:sldId id="432" r:id="rId55"/>
    <p:sldId id="433" r:id="rId56"/>
    <p:sldId id="434" r:id="rId57"/>
    <p:sldId id="435" r:id="rId58"/>
    <p:sldId id="436" r:id="rId59"/>
    <p:sldId id="437" r:id="rId60"/>
    <p:sldId id="438" r:id="rId61"/>
    <p:sldId id="439" r:id="rId62"/>
    <p:sldId id="440" r:id="rId63"/>
    <p:sldId id="441" r:id="rId64"/>
    <p:sldId id="378" r:id="rId65"/>
    <p:sldId id="354" r:id="rId66"/>
  </p:sldIdLst>
  <p:sldSz cx="9144000" cy="6858000" type="screen4x3"/>
  <p:notesSz cx="6950075" cy="9236075"/>
  <p:embeddedFontLst>
    <p:embeddedFont>
      <p:font typeface="Bookman Old Style" panose="02050604050505020204" pitchFamily="18" charset="0"/>
      <p:regular r:id="rId69"/>
      <p:bold r:id="rId70"/>
      <p:italic r:id="rId71"/>
      <p:boldItalic r:id="rId72"/>
    </p:embeddedFont>
  </p:embeddedFontLst>
  <p:defaultTextStyle>
    <a:defPPr>
      <a:defRPr lang="ru-RU"/>
    </a:defPPr>
    <a:lvl1pPr algn="ctr" rtl="0" fontAlgn="base">
      <a:spcBef>
        <a:spcPct val="30000"/>
      </a:spcBef>
      <a:spcAft>
        <a:spcPct val="0"/>
      </a:spcAft>
      <a:defRPr kern="1200">
        <a:solidFill>
          <a:srgbClr val="000000"/>
        </a:solidFill>
        <a:latin typeface="Arial" pitchFamily="34" charset="0"/>
        <a:ea typeface="+mn-ea"/>
        <a:cs typeface="+mn-cs"/>
      </a:defRPr>
    </a:lvl1pPr>
    <a:lvl2pPr marL="457200" algn="ctr" rtl="0" fontAlgn="base">
      <a:spcBef>
        <a:spcPct val="30000"/>
      </a:spcBef>
      <a:spcAft>
        <a:spcPct val="0"/>
      </a:spcAft>
      <a:defRPr kern="1200">
        <a:solidFill>
          <a:srgbClr val="000000"/>
        </a:solidFill>
        <a:latin typeface="Arial" pitchFamily="34" charset="0"/>
        <a:ea typeface="+mn-ea"/>
        <a:cs typeface="+mn-cs"/>
      </a:defRPr>
    </a:lvl2pPr>
    <a:lvl3pPr marL="914400" algn="ctr" rtl="0" fontAlgn="base">
      <a:spcBef>
        <a:spcPct val="30000"/>
      </a:spcBef>
      <a:spcAft>
        <a:spcPct val="0"/>
      </a:spcAft>
      <a:defRPr kern="1200">
        <a:solidFill>
          <a:srgbClr val="000000"/>
        </a:solidFill>
        <a:latin typeface="Arial" pitchFamily="34" charset="0"/>
        <a:ea typeface="+mn-ea"/>
        <a:cs typeface="+mn-cs"/>
      </a:defRPr>
    </a:lvl3pPr>
    <a:lvl4pPr marL="1371600" algn="ctr" rtl="0" fontAlgn="base">
      <a:spcBef>
        <a:spcPct val="30000"/>
      </a:spcBef>
      <a:spcAft>
        <a:spcPct val="0"/>
      </a:spcAft>
      <a:defRPr kern="1200">
        <a:solidFill>
          <a:srgbClr val="000000"/>
        </a:solidFill>
        <a:latin typeface="Arial" pitchFamily="34" charset="0"/>
        <a:ea typeface="+mn-ea"/>
        <a:cs typeface="+mn-cs"/>
      </a:defRPr>
    </a:lvl4pPr>
    <a:lvl5pPr marL="1828800" algn="ctr" rtl="0" fontAlgn="base">
      <a:spcBef>
        <a:spcPct val="30000"/>
      </a:spcBef>
      <a:spcAft>
        <a:spcPct val="0"/>
      </a:spcAft>
      <a:defRPr kern="1200">
        <a:solidFill>
          <a:srgbClr val="000000"/>
        </a:solidFill>
        <a:latin typeface="Arial" pitchFamily="34" charset="0"/>
        <a:ea typeface="+mn-ea"/>
        <a:cs typeface="+mn-cs"/>
      </a:defRPr>
    </a:lvl5pPr>
    <a:lvl6pPr marL="2286000" algn="l" defTabSz="914400" rtl="0" eaLnBrk="1" latinLnBrk="0" hangingPunct="1">
      <a:defRPr kern="1200">
        <a:solidFill>
          <a:srgbClr val="000000"/>
        </a:solidFill>
        <a:latin typeface="Arial" pitchFamily="34" charset="0"/>
        <a:ea typeface="+mn-ea"/>
        <a:cs typeface="+mn-cs"/>
      </a:defRPr>
    </a:lvl6pPr>
    <a:lvl7pPr marL="2743200" algn="l" defTabSz="914400" rtl="0" eaLnBrk="1" latinLnBrk="0" hangingPunct="1">
      <a:defRPr kern="1200">
        <a:solidFill>
          <a:srgbClr val="000000"/>
        </a:solidFill>
        <a:latin typeface="Arial" pitchFamily="34" charset="0"/>
        <a:ea typeface="+mn-ea"/>
        <a:cs typeface="+mn-cs"/>
      </a:defRPr>
    </a:lvl7pPr>
    <a:lvl8pPr marL="3200400" algn="l" defTabSz="914400" rtl="0" eaLnBrk="1" latinLnBrk="0" hangingPunct="1">
      <a:defRPr kern="1200">
        <a:solidFill>
          <a:srgbClr val="000000"/>
        </a:solidFill>
        <a:latin typeface="Arial" pitchFamily="34" charset="0"/>
        <a:ea typeface="+mn-ea"/>
        <a:cs typeface="+mn-cs"/>
      </a:defRPr>
    </a:lvl8pPr>
    <a:lvl9pPr marL="3657600" algn="l" defTabSz="914400" rtl="0" eaLnBrk="1" latinLnBrk="0" hangingPunct="1">
      <a:defRPr kern="1200">
        <a:solidFill>
          <a:srgbClr val="000000"/>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CCFF66"/>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82" autoAdjust="0"/>
    <p:restoredTop sz="94660"/>
  </p:normalViewPr>
  <p:slideViewPr>
    <p:cSldViewPr>
      <p:cViewPr varScale="1">
        <p:scale>
          <a:sx n="84" d="100"/>
          <a:sy n="84" d="100"/>
        </p:scale>
        <p:origin x="-1258" y="-6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8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2.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bwMode="auto">
          <a:xfrm>
            <a:off x="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l" defTabSz="925513">
              <a:defRPr sz="1200">
                <a:latin typeface="Times New Roman" pitchFamily="18" charset="0"/>
              </a:defRPr>
            </a:lvl1pPr>
          </a:lstStyle>
          <a:p>
            <a:pPr>
              <a:defRPr/>
            </a:pPr>
            <a:endParaRPr lang="en-US" altLang="en-US"/>
          </a:p>
        </p:txBody>
      </p:sp>
      <p:sp>
        <p:nvSpPr>
          <p:cNvPr id="95235" name="Rectangle 3"/>
          <p:cNvSpPr>
            <a:spLocks noGrp="1" noChangeArrowheads="1"/>
          </p:cNvSpPr>
          <p:nvPr>
            <p:ph type="dt" sz="quarter" idx="1"/>
          </p:nvPr>
        </p:nvSpPr>
        <p:spPr bwMode="auto">
          <a:xfrm>
            <a:off x="3938588" y="0"/>
            <a:ext cx="301148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r" defTabSz="925513">
              <a:defRPr sz="1200">
                <a:latin typeface="Times New Roman" pitchFamily="18" charset="0"/>
              </a:defRPr>
            </a:lvl1pPr>
          </a:lstStyle>
          <a:p>
            <a:pPr>
              <a:defRPr/>
            </a:pPr>
            <a:endParaRPr lang="en-US" altLang="en-US"/>
          </a:p>
        </p:txBody>
      </p:sp>
      <p:sp>
        <p:nvSpPr>
          <p:cNvPr id="95236" name="Rectangle 4"/>
          <p:cNvSpPr>
            <a:spLocks noGrp="1" noChangeArrowheads="1"/>
          </p:cNvSpPr>
          <p:nvPr>
            <p:ph type="ftr" sz="quarter" idx="2"/>
          </p:nvPr>
        </p:nvSpPr>
        <p:spPr bwMode="auto">
          <a:xfrm>
            <a:off x="0" y="8774113"/>
            <a:ext cx="3011488"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l" defTabSz="925513">
              <a:defRPr sz="1200">
                <a:latin typeface="Times New Roman" pitchFamily="18" charset="0"/>
              </a:defRPr>
            </a:lvl1pPr>
          </a:lstStyle>
          <a:p>
            <a:pPr>
              <a:defRPr/>
            </a:pPr>
            <a:endParaRPr lang="en-US" altLang="en-US"/>
          </a:p>
        </p:txBody>
      </p:sp>
      <p:sp>
        <p:nvSpPr>
          <p:cNvPr id="95237" name="Rectangle 5"/>
          <p:cNvSpPr>
            <a:spLocks noGrp="1" noChangeArrowheads="1"/>
          </p:cNvSpPr>
          <p:nvPr>
            <p:ph type="sldNum" sz="quarter" idx="3"/>
          </p:nvPr>
        </p:nvSpPr>
        <p:spPr bwMode="auto">
          <a:xfrm>
            <a:off x="3938588" y="8774113"/>
            <a:ext cx="30114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r" defTabSz="925513">
              <a:defRPr sz="1200">
                <a:latin typeface="Times New Roman" pitchFamily="18" charset="0"/>
              </a:defRPr>
            </a:lvl1pPr>
          </a:lstStyle>
          <a:p>
            <a:pPr>
              <a:defRPr/>
            </a:pPr>
            <a:fld id="{EF4BBE46-736E-4204-969E-0A52AB7CB48E}" type="slidenum">
              <a:rPr lang="en-US" altLang="en-US"/>
              <a:pPr>
                <a:defRPr/>
              </a:pPr>
              <a:t>‹#›</a:t>
            </a:fld>
            <a:endParaRPr lang="en-US" altLang="en-US"/>
          </a:p>
        </p:txBody>
      </p:sp>
    </p:spTree>
    <p:extLst>
      <p:ext uri="{BB962C8B-B14F-4D97-AF65-F5344CB8AC3E}">
        <p14:creationId xmlns:p14="http://schemas.microsoft.com/office/powerpoint/2010/main" val="4762346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l" defTabSz="925513">
              <a:spcBef>
                <a:spcPct val="0"/>
              </a:spcBef>
              <a:defRPr sz="1200">
                <a:solidFill>
                  <a:schemeClr val="tx1"/>
                </a:solidFill>
                <a:latin typeface="Arial" charset="0"/>
              </a:defRPr>
            </a:lvl1pPr>
          </a:lstStyle>
          <a:p>
            <a:pPr>
              <a:defRPr/>
            </a:pPr>
            <a:endParaRPr lang="ru-RU" altLang="en-US"/>
          </a:p>
        </p:txBody>
      </p:sp>
      <p:sp>
        <p:nvSpPr>
          <p:cNvPr id="2051" name="Rectangle 3"/>
          <p:cNvSpPr>
            <a:spLocks noGrp="1" noChangeArrowheads="1"/>
          </p:cNvSpPr>
          <p:nvPr>
            <p:ph type="dt" idx="1"/>
          </p:nvPr>
        </p:nvSpPr>
        <p:spPr bwMode="auto">
          <a:xfrm>
            <a:off x="393700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r" defTabSz="925513">
              <a:spcBef>
                <a:spcPct val="0"/>
              </a:spcBef>
              <a:defRPr sz="1200">
                <a:solidFill>
                  <a:schemeClr val="tx1"/>
                </a:solidFill>
                <a:latin typeface="Arial" charset="0"/>
              </a:defRPr>
            </a:lvl1pPr>
          </a:lstStyle>
          <a:p>
            <a:pPr>
              <a:defRPr/>
            </a:pPr>
            <a:endParaRPr lang="ru-RU" altLang="en-US"/>
          </a:p>
        </p:txBody>
      </p:sp>
      <p:sp>
        <p:nvSpPr>
          <p:cNvPr id="31748" name="Rectangle 4"/>
          <p:cNvSpPr>
            <a:spLocks noGrp="1" noRot="1" noChangeAspect="1" noChangeArrowheads="1" noTextEdit="1"/>
          </p:cNvSpPr>
          <p:nvPr>
            <p:ph type="sldImg" idx="2"/>
          </p:nvPr>
        </p:nvSpPr>
        <p:spPr bwMode="auto">
          <a:xfrm>
            <a:off x="1166813" y="693738"/>
            <a:ext cx="4616450" cy="346233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695325" y="4387850"/>
            <a:ext cx="5559425" cy="415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p>
            <a:pPr lvl="0"/>
            <a:r>
              <a:rPr lang="ru-RU" altLang="en-US" noProof="0" smtClean="0"/>
              <a:t>Click to edit Master text styles</a:t>
            </a:r>
          </a:p>
          <a:p>
            <a:pPr lvl="1"/>
            <a:r>
              <a:rPr lang="ru-RU" altLang="en-US" noProof="0" smtClean="0"/>
              <a:t>Second level</a:t>
            </a:r>
          </a:p>
          <a:p>
            <a:pPr lvl="2"/>
            <a:r>
              <a:rPr lang="ru-RU" altLang="en-US" noProof="0" smtClean="0"/>
              <a:t>Third level</a:t>
            </a:r>
          </a:p>
          <a:p>
            <a:pPr lvl="3"/>
            <a:r>
              <a:rPr lang="ru-RU" altLang="en-US" noProof="0" smtClean="0"/>
              <a:t>Fourth level</a:t>
            </a:r>
          </a:p>
          <a:p>
            <a:pPr lvl="4"/>
            <a:r>
              <a:rPr lang="ru-RU" altLang="en-US" noProof="0" smtClean="0"/>
              <a:t>Fifth level</a:t>
            </a:r>
          </a:p>
        </p:txBody>
      </p:sp>
      <p:sp>
        <p:nvSpPr>
          <p:cNvPr id="2054" name="Rectangle 6"/>
          <p:cNvSpPr>
            <a:spLocks noGrp="1" noChangeArrowheads="1"/>
          </p:cNvSpPr>
          <p:nvPr>
            <p:ph type="ftr" sz="quarter" idx="4"/>
          </p:nvPr>
        </p:nvSpPr>
        <p:spPr bwMode="auto">
          <a:xfrm>
            <a:off x="0" y="8774113"/>
            <a:ext cx="30114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l" defTabSz="925513">
              <a:spcBef>
                <a:spcPct val="0"/>
              </a:spcBef>
              <a:defRPr sz="1200">
                <a:solidFill>
                  <a:schemeClr val="tx1"/>
                </a:solidFill>
                <a:latin typeface="Arial" charset="0"/>
              </a:defRPr>
            </a:lvl1pPr>
          </a:lstStyle>
          <a:p>
            <a:pPr>
              <a:defRPr/>
            </a:pPr>
            <a:endParaRPr lang="ru-RU" altLang="en-US"/>
          </a:p>
        </p:txBody>
      </p:sp>
      <p:sp>
        <p:nvSpPr>
          <p:cNvPr id="2055" name="Rectangle 7"/>
          <p:cNvSpPr>
            <a:spLocks noGrp="1" noChangeArrowheads="1"/>
          </p:cNvSpPr>
          <p:nvPr>
            <p:ph type="sldNum" sz="quarter" idx="5"/>
          </p:nvPr>
        </p:nvSpPr>
        <p:spPr bwMode="auto">
          <a:xfrm>
            <a:off x="3937000" y="8774113"/>
            <a:ext cx="30114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r" defTabSz="925513">
              <a:spcBef>
                <a:spcPct val="0"/>
              </a:spcBef>
              <a:defRPr sz="1200">
                <a:solidFill>
                  <a:schemeClr val="tx1"/>
                </a:solidFill>
                <a:latin typeface="Arial" charset="0"/>
              </a:defRPr>
            </a:lvl1pPr>
          </a:lstStyle>
          <a:p>
            <a:pPr>
              <a:defRPr/>
            </a:pPr>
            <a:fld id="{CB65B2D8-7FEF-4532-80CA-D11AADF7E82E}" type="slidenum">
              <a:rPr lang="ru-RU" altLang="en-US"/>
              <a:pPr>
                <a:defRPr/>
              </a:pPr>
              <a:t>‹#›</a:t>
            </a:fld>
            <a:endParaRPr lang="ru-RU" altLang="en-US"/>
          </a:p>
        </p:txBody>
      </p:sp>
    </p:spTree>
    <p:extLst>
      <p:ext uri="{BB962C8B-B14F-4D97-AF65-F5344CB8AC3E}">
        <p14:creationId xmlns:p14="http://schemas.microsoft.com/office/powerpoint/2010/main" val="9828486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pitchFamily="34" charset="0"/>
              </a:defRPr>
            </a:lvl1pPr>
            <a:lvl2pPr marL="742950" indent="-285750" algn="l" defTabSz="925513" eaLnBrk="0" hangingPunct="0">
              <a:defRPr sz="1200">
                <a:solidFill>
                  <a:schemeClr val="tx1"/>
                </a:solidFill>
                <a:latin typeface="Arial" pitchFamily="34" charset="0"/>
              </a:defRPr>
            </a:lvl2pPr>
            <a:lvl3pPr marL="1143000" indent="-228600" algn="l" defTabSz="925513" eaLnBrk="0" hangingPunct="0">
              <a:defRPr sz="1200">
                <a:solidFill>
                  <a:schemeClr val="tx1"/>
                </a:solidFill>
                <a:latin typeface="Arial" pitchFamily="34" charset="0"/>
              </a:defRPr>
            </a:lvl3pPr>
            <a:lvl4pPr marL="1600200" indent="-228600" algn="l" defTabSz="925513" eaLnBrk="0" hangingPunct="0">
              <a:defRPr sz="1200">
                <a:solidFill>
                  <a:schemeClr val="tx1"/>
                </a:solidFill>
                <a:latin typeface="Arial" pitchFamily="34" charset="0"/>
              </a:defRPr>
            </a:lvl4pPr>
            <a:lvl5pPr marL="2057400" indent="-228600" algn="l" defTabSz="925513" eaLnBrk="0" hangingPunct="0">
              <a:defRPr sz="1200">
                <a:solidFill>
                  <a:schemeClr val="tx1"/>
                </a:solidFill>
                <a:latin typeface="Arial" pitchFamily="34" charset="0"/>
              </a:defRPr>
            </a:lvl5pPr>
            <a:lvl6pPr marL="2514600" indent="-228600" defTabSz="925513" eaLnBrk="0" fontAlgn="base" hangingPunct="0">
              <a:spcBef>
                <a:spcPct val="30000"/>
              </a:spcBef>
              <a:spcAft>
                <a:spcPct val="0"/>
              </a:spcAft>
              <a:defRPr sz="1200">
                <a:solidFill>
                  <a:schemeClr val="tx1"/>
                </a:solidFill>
                <a:latin typeface="Arial" pitchFamily="34" charset="0"/>
              </a:defRPr>
            </a:lvl6pPr>
            <a:lvl7pPr marL="2971800" indent="-228600" defTabSz="925513" eaLnBrk="0" fontAlgn="base" hangingPunct="0">
              <a:spcBef>
                <a:spcPct val="30000"/>
              </a:spcBef>
              <a:spcAft>
                <a:spcPct val="0"/>
              </a:spcAft>
              <a:defRPr sz="1200">
                <a:solidFill>
                  <a:schemeClr val="tx1"/>
                </a:solidFill>
                <a:latin typeface="Arial" pitchFamily="34" charset="0"/>
              </a:defRPr>
            </a:lvl7pPr>
            <a:lvl8pPr marL="3429000" indent="-228600" defTabSz="925513" eaLnBrk="0" fontAlgn="base" hangingPunct="0">
              <a:spcBef>
                <a:spcPct val="30000"/>
              </a:spcBef>
              <a:spcAft>
                <a:spcPct val="0"/>
              </a:spcAft>
              <a:defRPr sz="1200">
                <a:solidFill>
                  <a:schemeClr val="tx1"/>
                </a:solidFill>
                <a:latin typeface="Arial" pitchFamily="34" charset="0"/>
              </a:defRPr>
            </a:lvl8pPr>
            <a:lvl9pPr marL="3886200" indent="-228600" defTabSz="925513" eaLnBrk="0" fontAlgn="base" hangingPunct="0">
              <a:spcBef>
                <a:spcPct val="30000"/>
              </a:spcBef>
              <a:spcAft>
                <a:spcPct val="0"/>
              </a:spcAft>
              <a:defRPr sz="1200">
                <a:solidFill>
                  <a:schemeClr val="tx1"/>
                </a:solidFill>
                <a:latin typeface="Arial" pitchFamily="34" charset="0"/>
              </a:defRPr>
            </a:lvl9pPr>
          </a:lstStyle>
          <a:p>
            <a:pPr algn="r" eaLnBrk="1" hangingPunct="1"/>
            <a:fld id="{FB4640CE-4ED2-412A-94BD-E929F6573F8A}" type="slidenum">
              <a:rPr lang="ru-RU" altLang="en-US" smtClean="0"/>
              <a:pPr algn="r" eaLnBrk="1" hangingPunct="1"/>
              <a:t>1</a:t>
            </a:fld>
            <a:endParaRPr lang="ru-RU" altLang="en-US" smtClean="0"/>
          </a:p>
        </p:txBody>
      </p:sp>
      <p:sp>
        <p:nvSpPr>
          <p:cNvPr id="32771" name="Rectangle 7"/>
          <p:cNvSpPr txBox="1">
            <a:spLocks noGrp="1" noChangeArrowheads="1"/>
          </p:cNvSpPr>
          <p:nvPr/>
        </p:nvSpPr>
        <p:spPr bwMode="auto">
          <a:xfrm>
            <a:off x="3937000" y="8772525"/>
            <a:ext cx="3011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2" tIns="46246" rIns="92492" bIns="46246" anchor="b"/>
          <a:lstStyle>
            <a:lvl1pPr algn="l" defTabSz="925513" eaLnBrk="0" hangingPunct="0">
              <a:defRPr sz="1200">
                <a:solidFill>
                  <a:schemeClr val="tx1"/>
                </a:solidFill>
                <a:latin typeface="Arial" pitchFamily="34" charset="0"/>
              </a:defRPr>
            </a:lvl1pPr>
            <a:lvl2pPr marL="750888" indent="-288925" algn="l" defTabSz="925513" eaLnBrk="0" hangingPunct="0">
              <a:defRPr sz="1200">
                <a:solidFill>
                  <a:schemeClr val="tx1"/>
                </a:solidFill>
                <a:latin typeface="Arial" pitchFamily="34" charset="0"/>
              </a:defRPr>
            </a:lvl2pPr>
            <a:lvl3pPr marL="1155700" indent="-230188" algn="l" defTabSz="925513" eaLnBrk="0" hangingPunct="0">
              <a:defRPr sz="1200">
                <a:solidFill>
                  <a:schemeClr val="tx1"/>
                </a:solidFill>
                <a:latin typeface="Arial" pitchFamily="34" charset="0"/>
              </a:defRPr>
            </a:lvl3pPr>
            <a:lvl4pPr marL="1619250" indent="-231775" algn="l" defTabSz="925513" eaLnBrk="0" hangingPunct="0">
              <a:defRPr sz="1200">
                <a:solidFill>
                  <a:schemeClr val="tx1"/>
                </a:solidFill>
                <a:latin typeface="Arial" pitchFamily="34" charset="0"/>
              </a:defRPr>
            </a:lvl4pPr>
            <a:lvl5pPr marL="2081213" indent="-231775" algn="l" defTabSz="925513" eaLnBrk="0" hangingPunct="0">
              <a:defRPr sz="1200">
                <a:solidFill>
                  <a:schemeClr val="tx1"/>
                </a:solidFill>
                <a:latin typeface="Arial" pitchFamily="34" charset="0"/>
              </a:defRPr>
            </a:lvl5pPr>
            <a:lvl6pPr marL="2538413" indent="-231775" defTabSz="925513" eaLnBrk="0" fontAlgn="base" hangingPunct="0">
              <a:spcBef>
                <a:spcPct val="30000"/>
              </a:spcBef>
              <a:spcAft>
                <a:spcPct val="0"/>
              </a:spcAft>
              <a:defRPr sz="1200">
                <a:solidFill>
                  <a:schemeClr val="tx1"/>
                </a:solidFill>
                <a:latin typeface="Arial" pitchFamily="34" charset="0"/>
              </a:defRPr>
            </a:lvl6pPr>
            <a:lvl7pPr marL="2995613" indent="-231775" defTabSz="925513" eaLnBrk="0" fontAlgn="base" hangingPunct="0">
              <a:spcBef>
                <a:spcPct val="30000"/>
              </a:spcBef>
              <a:spcAft>
                <a:spcPct val="0"/>
              </a:spcAft>
              <a:defRPr sz="1200">
                <a:solidFill>
                  <a:schemeClr val="tx1"/>
                </a:solidFill>
                <a:latin typeface="Arial" pitchFamily="34" charset="0"/>
              </a:defRPr>
            </a:lvl7pPr>
            <a:lvl8pPr marL="3452813" indent="-231775" defTabSz="925513" eaLnBrk="0" fontAlgn="base" hangingPunct="0">
              <a:spcBef>
                <a:spcPct val="30000"/>
              </a:spcBef>
              <a:spcAft>
                <a:spcPct val="0"/>
              </a:spcAft>
              <a:defRPr sz="1200">
                <a:solidFill>
                  <a:schemeClr val="tx1"/>
                </a:solidFill>
                <a:latin typeface="Arial" pitchFamily="34" charset="0"/>
              </a:defRPr>
            </a:lvl8pPr>
            <a:lvl9pPr marL="3910013" indent="-231775" defTabSz="9255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C1A907F9-AF8D-4EE8-AF9E-BB66FAC2F8F8}" type="slidenum">
              <a:rPr lang="en-US" altLang="en-US"/>
              <a:pPr algn="r" eaLnBrk="1" hangingPunct="1">
                <a:spcBef>
                  <a:spcPct val="0"/>
                </a:spcBef>
              </a:pPr>
              <a:t>1</a:t>
            </a:fld>
            <a:endParaRPr lang="en-US" altLang="en-US"/>
          </a:p>
        </p:txBody>
      </p:sp>
      <p:sp>
        <p:nvSpPr>
          <p:cNvPr id="32772" name="Rectangle 2"/>
          <p:cNvSpPr>
            <a:spLocks noGrp="1" noRot="1" noChangeAspect="1" noChangeArrowheads="1" noTextEdit="1"/>
          </p:cNvSpPr>
          <p:nvPr>
            <p:ph type="sldImg"/>
          </p:nvPr>
        </p:nvSpPr>
        <p:spPr>
          <a:xfrm>
            <a:off x="1165225" y="692150"/>
            <a:ext cx="4619625" cy="3463925"/>
          </a:xfrm>
          <a:ln/>
        </p:spPr>
      </p:sp>
      <p:sp>
        <p:nvSpPr>
          <p:cNvPr id="32773" name="Rectangle 3"/>
          <p:cNvSpPr>
            <a:spLocks noGrp="1" noChangeArrowheads="1"/>
          </p:cNvSpPr>
          <p:nvPr>
            <p:ph type="body" idx="1"/>
          </p:nvPr>
        </p:nvSpPr>
        <p:spPr>
          <a:xfrm>
            <a:off x="695325" y="4387850"/>
            <a:ext cx="5559425" cy="4156075"/>
          </a:xfrm>
          <a:noFill/>
        </p:spPr>
        <p:txBody>
          <a:bodyPr lIns="92492" tIns="46246" rIns="92492" bIns="46246"/>
          <a:lstStyle/>
          <a:p>
            <a:pPr eaLnBrk="1" hangingPunct="1"/>
            <a:endParaRPr lang="en-US" altLang="en-US" dirty="0"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24</a:t>
            </a:fld>
            <a:endParaRPr lang="ru-RU" altLang="en-US"/>
          </a:p>
        </p:txBody>
      </p:sp>
    </p:spTree>
    <p:extLst>
      <p:ext uri="{BB962C8B-B14F-4D97-AF65-F5344CB8AC3E}">
        <p14:creationId xmlns:p14="http://schemas.microsoft.com/office/powerpoint/2010/main" val="17394627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2</a:t>
            </a:fld>
            <a:endParaRPr lang="ru-RU" altLang="en-US"/>
          </a:p>
        </p:txBody>
      </p:sp>
    </p:spTree>
    <p:extLst>
      <p:ext uri="{BB962C8B-B14F-4D97-AF65-F5344CB8AC3E}">
        <p14:creationId xmlns:p14="http://schemas.microsoft.com/office/powerpoint/2010/main" val="2901681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30</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34</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35</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36</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37</a:t>
            </a:fld>
            <a:endParaRPr lang="ru-RU" altLang="en-US"/>
          </a:p>
        </p:txBody>
      </p:sp>
    </p:spTree>
    <p:extLst>
      <p:ext uri="{BB962C8B-B14F-4D97-AF65-F5344CB8AC3E}">
        <p14:creationId xmlns:p14="http://schemas.microsoft.com/office/powerpoint/2010/main" val="2724389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38</a:t>
            </a:fld>
            <a:endParaRPr lang="ru-RU" altLang="en-US"/>
          </a:p>
        </p:txBody>
      </p:sp>
    </p:spTree>
    <p:extLst>
      <p:ext uri="{BB962C8B-B14F-4D97-AF65-F5344CB8AC3E}">
        <p14:creationId xmlns:p14="http://schemas.microsoft.com/office/powerpoint/2010/main" val="36254844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39</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40</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41</a:t>
            </a:fld>
            <a:endParaRPr lang="ru-RU" altLang="en-US"/>
          </a:p>
        </p:txBody>
      </p:sp>
    </p:spTree>
    <p:extLst>
      <p:ext uri="{BB962C8B-B14F-4D97-AF65-F5344CB8AC3E}">
        <p14:creationId xmlns:p14="http://schemas.microsoft.com/office/powerpoint/2010/main" val="18673967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42</a:t>
            </a:fld>
            <a:endParaRPr lang="en-US" altLang="en-US" sz="240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smtClean="0"/>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smtClean="0"/>
          </a:p>
          <a:p>
            <a:r>
              <a:rPr lang="en-US" altLang="en-US" smtClean="0"/>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smtClean="0"/>
          </a:p>
          <a:p>
            <a:r>
              <a:rPr lang="en-US" altLang="en-US" smtClean="0"/>
              <a:t>Standards properly deployed can also help to ensure information security by making the </a:t>
            </a:r>
            <a:r>
              <a:rPr lang="en-US" altLang="en-US" i="1" smtClean="0"/>
              <a:t>structure</a:t>
            </a:r>
            <a:r>
              <a:rPr lang="en-US" altLang="en-US" smtClean="0"/>
              <a:t> of the “lock” public knowledge but making the exact </a:t>
            </a:r>
            <a:r>
              <a:rPr lang="en-US" altLang="en-US" i="1" smtClean="0"/>
              <a:t>key</a:t>
            </a:r>
            <a:r>
              <a:rPr lang="en-US" altLang="en-US" smtClean="0"/>
              <a:t> private.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5E091B98-3CAA-4F38-A429-8729772FB394}" type="slidenum">
              <a:rPr lang="en-US" altLang="en-US" sz="2400"/>
              <a:pPr/>
              <a:t>43</a:t>
            </a:fld>
            <a:endParaRPr lang="en-US" altLang="en-US" sz="2400"/>
          </a:p>
        </p:txBody>
      </p:sp>
      <p:sp>
        <p:nvSpPr>
          <p:cNvPr id="95235"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5236"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smtClean="0"/>
              <a:t>The process of moving from the old to the new is not trivial.  We have the inertia of existing practices, the use of private “standards” - normal for the utility industry, the need for a defining vision for the future, the identification of existing standards to use as building blocks, and the hard work of gaining consensus and working out all the details.</a:t>
            </a:r>
          </a:p>
          <a:p>
            <a:endParaRPr lang="en-US" altLang="en-US" smtClean="0"/>
          </a:p>
          <a:p>
            <a:r>
              <a:rPr lang="en-US" altLang="en-US" smtClean="0"/>
              <a:t>Sometimes it is just easier to continue with the status quo.  But, as we will see, the rewards are worth it, and the end user doesn’t need, in the end, to deal with all of the details.  Leave that to the experts.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 1885</a:t>
            </a:r>
            <a:r>
              <a:rPr lang="en-US" baseline="0" dirty="0" smtClean="0"/>
              <a:t> Proceeding of the National Electric Light Association:  Pg. 4 &amp; 12: http://babel.hathitrust.org/cgi/pt?id=mdp.39015011403139;view=1up;seq=13 </a:t>
            </a:r>
          </a:p>
          <a:p>
            <a:pPr marL="231229" indent="-231229" defTabSz="924916" eaLnBrk="1" fontAlgn="auto" hangingPunct="1">
              <a:spcBef>
                <a:spcPts val="0"/>
              </a:spcBef>
              <a:spcAft>
                <a:spcPts val="0"/>
              </a:spcAft>
              <a:buFontTx/>
              <a:buAutoNum type="arabicPeriod"/>
              <a:defRPr/>
            </a:pPr>
            <a:r>
              <a:rPr lang="en-US" dirty="0">
                <a:latin typeface="Bookman Old Style" panose="02050604050505020204" pitchFamily="18" charset="0"/>
              </a:rPr>
              <a:t>Incandescent lighting, particularly in regard to length of</a:t>
            </a:r>
            <a:br>
              <a:rPr lang="en-US" dirty="0">
                <a:latin typeface="Bookman Old Style" panose="02050604050505020204" pitchFamily="18" charset="0"/>
              </a:rPr>
            </a:br>
            <a:r>
              <a:rPr lang="en-US" dirty="0">
                <a:latin typeface="Bookman Old Style" panose="02050604050505020204" pitchFamily="18" charset="0"/>
              </a:rPr>
              <a:t>circuit upon which it can be run with profit.</a:t>
            </a:r>
            <a:br>
              <a:rPr lang="en-US" dirty="0">
                <a:latin typeface="Bookman Old Style" panose="02050604050505020204" pitchFamily="18" charset="0"/>
              </a:rPr>
            </a:br>
            <a:r>
              <a:rPr lang="en-US" dirty="0">
                <a:latin typeface="Bookman Old Style" panose="02050604050505020204" pitchFamily="18" charset="0"/>
              </a:rPr>
              <a:t>2. Locating and avoiding crosses with telephone wires.</a:t>
            </a:r>
            <a:br>
              <a:rPr lang="en-US" dirty="0">
                <a:latin typeface="Bookman Old Style" panose="02050604050505020204" pitchFamily="18" charset="0"/>
              </a:rPr>
            </a:br>
            <a:r>
              <a:rPr lang="en-US" dirty="0">
                <a:latin typeface="Bookman Old Style" panose="02050604050505020204" pitchFamily="18" charset="0"/>
              </a:rPr>
              <a:t>3. Power and its conversion into light.</a:t>
            </a:r>
            <a:br>
              <a:rPr lang="en-US" dirty="0">
                <a:latin typeface="Bookman Old Style" panose="02050604050505020204" pitchFamily="18" charset="0"/>
              </a:rPr>
            </a:br>
            <a:r>
              <a:rPr lang="en-US" dirty="0">
                <a:latin typeface="Bookman Old Style" panose="02050604050505020204" pitchFamily="18" charset="0"/>
              </a:rPr>
              <a:t>4. Electric light globes and shades.</a:t>
            </a:r>
            <a:br>
              <a:rPr lang="en-US" dirty="0">
                <a:latin typeface="Bookman Old Style" panose="02050604050505020204" pitchFamily="18" charset="0"/>
              </a:rPr>
            </a:br>
            <a:r>
              <a:rPr lang="en-US" dirty="0">
                <a:latin typeface="Bookman Old Style" panose="02050604050505020204" pitchFamily="18" charset="0"/>
              </a:rPr>
              <a:t>5. The best modes of connecting dynamos with power.</a:t>
            </a:r>
            <a:br>
              <a:rPr lang="en-US" dirty="0">
                <a:latin typeface="Bookman Old Style" panose="02050604050505020204" pitchFamily="18" charset="0"/>
              </a:rPr>
            </a:br>
            <a:r>
              <a:rPr lang="en-US" dirty="0">
                <a:latin typeface="Bookman Old Style" panose="02050604050505020204" pitchFamily="18" charset="0"/>
              </a:rPr>
              <a:t>6. Electric lighting by water power.</a:t>
            </a:r>
            <a:br>
              <a:rPr lang="en-US" dirty="0">
                <a:latin typeface="Bookman Old Style" panose="02050604050505020204" pitchFamily="18" charset="0"/>
              </a:rPr>
            </a:br>
            <a:r>
              <a:rPr lang="en-US" dirty="0">
                <a:latin typeface="Bookman Old Style" panose="02050604050505020204" pitchFamily="18" charset="0"/>
              </a:rPr>
              <a:t>7. Rates and rebates on electric lights by the year.</a:t>
            </a:r>
            <a:br>
              <a:rPr lang="en-US" dirty="0">
                <a:latin typeface="Bookman Old Style" panose="02050604050505020204" pitchFamily="18" charset="0"/>
              </a:rPr>
            </a:br>
            <a:r>
              <a:rPr lang="en-US" dirty="0">
                <a:latin typeface="Bookman Old Style" panose="02050604050505020204" pitchFamily="18" charset="0"/>
              </a:rPr>
              <a:t>8. The use of electricity as applied to motors.</a:t>
            </a:r>
            <a:br>
              <a:rPr lang="en-US" dirty="0">
                <a:latin typeface="Bookman Old Style" panose="02050604050505020204" pitchFamily="18" charset="0"/>
              </a:rPr>
            </a:br>
            <a:r>
              <a:rPr lang="en-US" dirty="0">
                <a:latin typeface="Bookman Old Style" panose="02050604050505020204" pitchFamily="18" charset="0"/>
              </a:rPr>
              <a:t>9. Where an electric light system requires No. 6 </a:t>
            </a:r>
            <a:r>
              <a:rPr lang="en-US" dirty="0" err="1">
                <a:latin typeface="Bookman Old Style" panose="02050604050505020204" pitchFamily="18" charset="0"/>
              </a:rPr>
              <a:t>conductors,is</a:t>
            </a:r>
            <a:r>
              <a:rPr lang="en-US" dirty="0">
                <a:latin typeface="Bookman Old Style" panose="02050604050505020204" pitchFamily="18" charset="0"/>
              </a:rPr>
              <a:t> it desirable to use No. 6 and No. 4 in the same line?</a:t>
            </a:r>
          </a:p>
          <a:p>
            <a:pPr marL="231229" indent="-231229" defTabSz="924916" eaLnBrk="1" fontAlgn="auto" hangingPunct="1">
              <a:spcBef>
                <a:spcPts val="0"/>
              </a:spcBef>
              <a:spcAft>
                <a:spcPts val="0"/>
              </a:spcAft>
              <a:buFontTx/>
              <a:buAutoNum type="arabicPeriod"/>
              <a:defRPr/>
            </a:pPr>
            <a:r>
              <a:rPr lang="en-US" dirty="0">
                <a:latin typeface="Bookman Old Style" panose="02050604050505020204" pitchFamily="18" charset="0"/>
              </a:rPr>
              <a:t>10. Will armatures become affected by frost when exposed in</a:t>
            </a:r>
            <a:br>
              <a:rPr lang="en-US" dirty="0">
                <a:latin typeface="Bookman Old Style" panose="02050604050505020204" pitchFamily="18" charset="0"/>
              </a:rPr>
            </a:br>
            <a:r>
              <a:rPr lang="en-US" dirty="0">
                <a:latin typeface="Bookman Old Style" panose="02050604050505020204" pitchFamily="18" charset="0"/>
              </a:rPr>
              <a:t>transportation?</a:t>
            </a:r>
            <a:br>
              <a:rPr lang="en-US" dirty="0">
                <a:latin typeface="Bookman Old Style" panose="02050604050505020204" pitchFamily="18" charset="0"/>
              </a:rPr>
            </a:br>
            <a:r>
              <a:rPr lang="en-US" dirty="0">
                <a:latin typeface="Bookman Old Style" panose="02050604050505020204" pitchFamily="18" charset="0"/>
              </a:rPr>
              <a:t>11. Special insulation or guards between insulations of lines</a:t>
            </a:r>
            <a:br>
              <a:rPr lang="en-US" dirty="0">
                <a:latin typeface="Bookman Old Style" panose="02050604050505020204" pitchFamily="18" charset="0"/>
              </a:rPr>
            </a:br>
            <a:r>
              <a:rPr lang="en-US" dirty="0">
                <a:latin typeface="Bookman Old Style" panose="02050604050505020204" pitchFamily="18" charset="0"/>
              </a:rPr>
              <a:t>at dangerous points and places.</a:t>
            </a:r>
            <a:br>
              <a:rPr lang="en-US" dirty="0">
                <a:latin typeface="Bookman Old Style" panose="02050604050505020204" pitchFamily="18" charset="0"/>
              </a:rPr>
            </a:br>
            <a:r>
              <a:rPr lang="en-US" dirty="0">
                <a:latin typeface="Bookman Old Style" panose="02050604050505020204" pitchFamily="18" charset="0"/>
              </a:rPr>
              <a:t>12. Street lighting, the best manner and modes of accomplish-</a:t>
            </a:r>
            <a:r>
              <a:rPr lang="en-US" dirty="0" err="1">
                <a:latin typeface="Bookman Old Style" panose="02050604050505020204" pitchFamily="18" charset="0"/>
              </a:rPr>
              <a:t>ing</a:t>
            </a:r>
            <a:r>
              <a:rPr lang="en-US" dirty="0">
                <a:latin typeface="Bookman Old Style" panose="02050604050505020204" pitchFamily="18" charset="0"/>
              </a:rPr>
              <a:t> it. Location of lights and running the circuits for the same.</a:t>
            </a:r>
            <a:br>
              <a:rPr lang="en-US" dirty="0">
                <a:latin typeface="Bookman Old Style" panose="02050604050505020204" pitchFamily="18" charset="0"/>
              </a:rPr>
            </a:br>
            <a:r>
              <a:rPr lang="en-US" dirty="0">
                <a:latin typeface="Bookman Old Style" panose="02050604050505020204" pitchFamily="18" charset="0"/>
              </a:rPr>
              <a:t>13. Experience and results in the use of underground con-</a:t>
            </a:r>
            <a:r>
              <a:rPr lang="en-US" dirty="0" err="1">
                <a:latin typeface="Bookman Old Style" panose="02050604050505020204" pitchFamily="18" charset="0"/>
              </a:rPr>
              <a:t>ductors</a:t>
            </a:r>
            <a:r>
              <a:rPr lang="en-US" dirty="0">
                <a:latin typeface="Bookman Old Style" panose="02050604050505020204" pitchFamily="18" charset="0"/>
              </a:rPr>
              <a:t>.</a:t>
            </a:r>
            <a:br>
              <a:rPr lang="en-US" dirty="0">
                <a:latin typeface="Bookman Old Style" panose="02050604050505020204" pitchFamily="18" charset="0"/>
              </a:rPr>
            </a:br>
            <a:r>
              <a:rPr lang="en-US" dirty="0">
                <a:latin typeface="Bookman Old Style" panose="02050604050505020204" pitchFamily="18" charset="0"/>
              </a:rPr>
              <a:t>14. That the fireman should receive more pay than the engineer.</a:t>
            </a:r>
            <a:br>
              <a:rPr lang="en-US" dirty="0">
                <a:latin typeface="Bookman Old Style" panose="02050604050505020204" pitchFamily="18" charset="0"/>
              </a:rPr>
            </a:br>
            <a:r>
              <a:rPr lang="en-US" dirty="0">
                <a:latin typeface="Bookman Old Style" panose="02050604050505020204" pitchFamily="18" charset="0"/>
              </a:rPr>
              <a:t>15. Help generally.</a:t>
            </a:r>
            <a:br>
              <a:rPr lang="en-US" dirty="0">
                <a:latin typeface="Bookman Old Style" panose="02050604050505020204" pitchFamily="18" charset="0"/>
              </a:rPr>
            </a:br>
            <a:r>
              <a:rPr lang="en-US" dirty="0">
                <a:latin typeface="Bookman Old Style" panose="02050604050505020204" pitchFamily="18" charset="0"/>
              </a:rPr>
              <a:t>16. Experience of electric light companies in the use of cop-</a:t>
            </a:r>
            <a:br>
              <a:rPr lang="en-US" dirty="0">
                <a:latin typeface="Bookman Old Style" panose="02050604050505020204" pitchFamily="18" charset="0"/>
              </a:rPr>
            </a:br>
            <a:r>
              <a:rPr lang="en-US" dirty="0">
                <a:latin typeface="Bookman Old Style" panose="02050604050505020204" pitchFamily="18" charset="0"/>
              </a:rPr>
              <a:t>per-coated and bare carbons.</a:t>
            </a:r>
          </a:p>
          <a:p>
            <a:pPr defTabSz="924916" eaLnBrk="1" fontAlgn="auto" hangingPunct="1">
              <a:spcBef>
                <a:spcPts val="0"/>
              </a:spcBef>
              <a:spcAft>
                <a:spcPts val="0"/>
              </a:spcAft>
              <a:defRPr/>
            </a:pPr>
            <a:endParaRPr lang="en-US" dirty="0">
              <a:latin typeface="Bookman Old Style" panose="02050604050505020204" pitchFamily="18" charset="0"/>
            </a:endParaRPr>
          </a:p>
          <a:p>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77B4A00A-3491-46B9-98F6-63BE0797CBED}" type="slidenum">
              <a:rPr lang="en-US" smtClean="0"/>
              <a:t>44</a:t>
            </a:fld>
            <a:endParaRPr lang="en-US"/>
          </a:p>
        </p:txBody>
      </p:sp>
    </p:spTree>
    <p:extLst>
      <p:ext uri="{BB962C8B-B14F-4D97-AF65-F5344CB8AC3E}">
        <p14:creationId xmlns:p14="http://schemas.microsoft.com/office/powerpoint/2010/main" val="22672869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B4A00A-3491-46B9-98F6-63BE0797CBED}" type="slidenum">
              <a:rPr lang="en-US" smtClean="0"/>
              <a:t>53</a:t>
            </a:fld>
            <a:endParaRPr lang="en-US"/>
          </a:p>
        </p:txBody>
      </p:sp>
    </p:spTree>
    <p:extLst>
      <p:ext uri="{BB962C8B-B14F-4D97-AF65-F5344CB8AC3E}">
        <p14:creationId xmlns:p14="http://schemas.microsoft.com/office/powerpoint/2010/main" val="32542183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54</a:t>
            </a:fld>
            <a:endParaRPr lang="en-US" altLang="en-US" sz="240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smtClean="0"/>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smtClean="0"/>
          </a:p>
          <a:p>
            <a:r>
              <a:rPr lang="en-US" altLang="en-US" smtClean="0"/>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smtClean="0"/>
          </a:p>
          <a:p>
            <a:r>
              <a:rPr lang="en-US" altLang="en-US" smtClean="0"/>
              <a:t>Standards properly deployed can also help to ensure information security by making the </a:t>
            </a:r>
            <a:r>
              <a:rPr lang="en-US" altLang="en-US" i="1" smtClean="0"/>
              <a:t>structure</a:t>
            </a:r>
            <a:r>
              <a:rPr lang="en-US" altLang="en-US" smtClean="0"/>
              <a:t> of the “lock” public knowledge but making the exact </a:t>
            </a:r>
            <a:r>
              <a:rPr lang="en-US" altLang="en-US" i="1" smtClean="0"/>
              <a:t>key</a:t>
            </a:r>
            <a:r>
              <a:rPr lang="en-US" altLang="en-US" smtClean="0"/>
              <a:t> private.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55</a:t>
            </a:fld>
            <a:endParaRPr lang="en-US" altLang="en-US" sz="240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smtClean="0"/>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smtClean="0"/>
          </a:p>
          <a:p>
            <a:r>
              <a:rPr lang="en-US" altLang="en-US" smtClean="0"/>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smtClean="0"/>
          </a:p>
          <a:p>
            <a:r>
              <a:rPr lang="en-US" altLang="en-US" smtClean="0"/>
              <a:t>Standards properly deployed can also help to ensure information security by making the </a:t>
            </a:r>
            <a:r>
              <a:rPr lang="en-US" altLang="en-US" i="1" smtClean="0"/>
              <a:t>structure</a:t>
            </a:r>
            <a:r>
              <a:rPr lang="en-US" altLang="en-US" smtClean="0"/>
              <a:t> of the “lock” public knowledge but making the exact </a:t>
            </a:r>
            <a:r>
              <a:rPr lang="en-US" altLang="en-US" i="1" smtClean="0"/>
              <a:t>key</a:t>
            </a:r>
            <a:r>
              <a:rPr lang="en-US" altLang="en-US" smtClean="0"/>
              <a:t> private.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5</a:t>
            </a:fld>
            <a:endParaRPr lang="ru-RU" altLang="en-US"/>
          </a:p>
        </p:txBody>
      </p:sp>
    </p:spTree>
    <p:extLst>
      <p:ext uri="{BB962C8B-B14F-4D97-AF65-F5344CB8AC3E}">
        <p14:creationId xmlns:p14="http://schemas.microsoft.com/office/powerpoint/2010/main" val="23319104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56</a:t>
            </a:fld>
            <a:endParaRPr lang="en-US" altLang="en-US" sz="240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smtClean="0"/>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smtClean="0"/>
          </a:p>
          <a:p>
            <a:r>
              <a:rPr lang="en-US" altLang="en-US" smtClean="0"/>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smtClean="0"/>
          </a:p>
          <a:p>
            <a:r>
              <a:rPr lang="en-US" altLang="en-US" smtClean="0"/>
              <a:t>Standards properly deployed can also help to ensure information security by making the </a:t>
            </a:r>
            <a:r>
              <a:rPr lang="en-US" altLang="en-US" i="1" smtClean="0"/>
              <a:t>structure</a:t>
            </a:r>
            <a:r>
              <a:rPr lang="en-US" altLang="en-US" smtClean="0"/>
              <a:t> of the “lock” public knowledge but making the exact </a:t>
            </a:r>
            <a:r>
              <a:rPr lang="en-US" altLang="en-US" i="1" smtClean="0"/>
              <a:t>key</a:t>
            </a:r>
            <a:r>
              <a:rPr lang="en-US" altLang="en-US" smtClean="0"/>
              <a:t> private.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57</a:t>
            </a:fld>
            <a:endParaRPr lang="en-US" altLang="en-US" sz="240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smtClean="0"/>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smtClean="0"/>
          </a:p>
          <a:p>
            <a:r>
              <a:rPr lang="en-US" altLang="en-US" smtClean="0"/>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smtClean="0"/>
          </a:p>
          <a:p>
            <a:r>
              <a:rPr lang="en-US" altLang="en-US" smtClean="0"/>
              <a:t>Standards properly deployed can also help to ensure information security by making the </a:t>
            </a:r>
            <a:r>
              <a:rPr lang="en-US" altLang="en-US" i="1" smtClean="0"/>
              <a:t>structure</a:t>
            </a:r>
            <a:r>
              <a:rPr lang="en-US" altLang="en-US" smtClean="0"/>
              <a:t> of the “lock” public knowledge but making the exact </a:t>
            </a:r>
            <a:r>
              <a:rPr lang="en-US" altLang="en-US" i="1" smtClean="0"/>
              <a:t>key</a:t>
            </a:r>
            <a:r>
              <a:rPr lang="en-US" altLang="en-US" smtClean="0"/>
              <a:t> private.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58</a:t>
            </a:fld>
            <a:endParaRPr lang="en-US" altLang="en-US" sz="240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smtClean="0"/>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smtClean="0"/>
          </a:p>
          <a:p>
            <a:r>
              <a:rPr lang="en-US" altLang="en-US" smtClean="0"/>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smtClean="0"/>
          </a:p>
          <a:p>
            <a:r>
              <a:rPr lang="en-US" altLang="en-US" smtClean="0"/>
              <a:t>Standards properly deployed can also help to ensure information security by making the </a:t>
            </a:r>
            <a:r>
              <a:rPr lang="en-US" altLang="en-US" i="1" smtClean="0"/>
              <a:t>structure</a:t>
            </a:r>
            <a:r>
              <a:rPr lang="en-US" altLang="en-US" smtClean="0"/>
              <a:t> of the “lock” public knowledge but making the exact </a:t>
            </a:r>
            <a:r>
              <a:rPr lang="en-US" altLang="en-US" i="1" smtClean="0"/>
              <a:t>key</a:t>
            </a:r>
            <a:r>
              <a:rPr lang="en-US" altLang="en-US" smtClean="0"/>
              <a:t> private.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59</a:t>
            </a:fld>
            <a:endParaRPr lang="en-US" altLang="en-US" sz="240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smtClean="0"/>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smtClean="0"/>
          </a:p>
          <a:p>
            <a:r>
              <a:rPr lang="en-US" altLang="en-US" smtClean="0"/>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smtClean="0"/>
          </a:p>
          <a:p>
            <a:r>
              <a:rPr lang="en-US" altLang="en-US" smtClean="0"/>
              <a:t>Standards properly deployed can also help to ensure information security by making the </a:t>
            </a:r>
            <a:r>
              <a:rPr lang="en-US" altLang="en-US" i="1" smtClean="0"/>
              <a:t>structure</a:t>
            </a:r>
            <a:r>
              <a:rPr lang="en-US" altLang="en-US" smtClean="0"/>
              <a:t> of the “lock” public knowledge but making the exact </a:t>
            </a:r>
            <a:r>
              <a:rPr lang="en-US" altLang="en-US" i="1" smtClean="0"/>
              <a:t>key</a:t>
            </a:r>
            <a:r>
              <a:rPr lang="en-US" altLang="en-US" smtClean="0"/>
              <a:t> private.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60</a:t>
            </a:fld>
            <a:endParaRPr lang="en-US" altLang="en-US" sz="240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smtClean="0"/>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smtClean="0"/>
          </a:p>
          <a:p>
            <a:r>
              <a:rPr lang="en-US" altLang="en-US" smtClean="0"/>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smtClean="0"/>
          </a:p>
          <a:p>
            <a:r>
              <a:rPr lang="en-US" altLang="en-US" smtClean="0"/>
              <a:t>Standards properly deployed can also help to ensure information security by making the </a:t>
            </a:r>
            <a:r>
              <a:rPr lang="en-US" altLang="en-US" i="1" smtClean="0"/>
              <a:t>structure</a:t>
            </a:r>
            <a:r>
              <a:rPr lang="en-US" altLang="en-US" smtClean="0"/>
              <a:t> of the “lock” public knowledge but making the exact </a:t>
            </a:r>
            <a:r>
              <a:rPr lang="en-US" altLang="en-US" i="1" smtClean="0"/>
              <a:t>key</a:t>
            </a:r>
            <a:r>
              <a:rPr lang="en-US" altLang="en-US" smtClean="0"/>
              <a:t> private.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61</a:t>
            </a:fld>
            <a:endParaRPr lang="en-US" altLang="en-US" sz="240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smtClean="0"/>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smtClean="0"/>
          </a:p>
          <a:p>
            <a:r>
              <a:rPr lang="en-US" altLang="en-US" smtClean="0"/>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smtClean="0"/>
          </a:p>
          <a:p>
            <a:r>
              <a:rPr lang="en-US" altLang="en-US" smtClean="0"/>
              <a:t>Standards properly deployed can also help to ensure information security by making the </a:t>
            </a:r>
            <a:r>
              <a:rPr lang="en-US" altLang="en-US" i="1" smtClean="0"/>
              <a:t>structure</a:t>
            </a:r>
            <a:r>
              <a:rPr lang="en-US" altLang="en-US" smtClean="0"/>
              <a:t> of the “lock” public knowledge but making the exact </a:t>
            </a:r>
            <a:r>
              <a:rPr lang="en-US" altLang="en-US" i="1" smtClean="0"/>
              <a:t>key</a:t>
            </a:r>
            <a:r>
              <a:rPr lang="en-US" altLang="en-US" smtClean="0"/>
              <a:t> private.</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62</a:t>
            </a:fld>
            <a:endParaRPr lang="en-US" altLang="en-US" sz="240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smtClean="0"/>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smtClean="0"/>
          </a:p>
          <a:p>
            <a:r>
              <a:rPr lang="en-US" altLang="en-US" smtClean="0"/>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smtClean="0"/>
          </a:p>
          <a:p>
            <a:r>
              <a:rPr lang="en-US" altLang="en-US" smtClean="0"/>
              <a:t>Standards properly deployed can also help to ensure information security by making the </a:t>
            </a:r>
            <a:r>
              <a:rPr lang="en-US" altLang="en-US" i="1" smtClean="0"/>
              <a:t>structure</a:t>
            </a:r>
            <a:r>
              <a:rPr lang="en-US" altLang="en-US" smtClean="0"/>
              <a:t> of the “lock” public knowledge but making the exact </a:t>
            </a:r>
            <a:r>
              <a:rPr lang="en-US" altLang="en-US" i="1" smtClean="0"/>
              <a:t>key</a:t>
            </a:r>
            <a:r>
              <a:rPr lang="en-US" altLang="en-US" smtClean="0"/>
              <a:t> private.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63</a:t>
            </a:fld>
            <a:endParaRPr lang="en-US" altLang="en-US" sz="240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smtClean="0"/>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smtClean="0"/>
          </a:p>
          <a:p>
            <a:r>
              <a:rPr lang="en-US" altLang="en-US" smtClean="0"/>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smtClean="0"/>
          </a:p>
          <a:p>
            <a:r>
              <a:rPr lang="en-US" altLang="en-US" smtClean="0"/>
              <a:t>Standards properly deployed can also help to ensure information security by making the </a:t>
            </a:r>
            <a:r>
              <a:rPr lang="en-US" altLang="en-US" i="1" smtClean="0"/>
              <a:t>structure</a:t>
            </a:r>
            <a:r>
              <a:rPr lang="en-US" altLang="en-US" smtClean="0"/>
              <a:t> of the “lock” public knowledge but making the exact </a:t>
            </a:r>
            <a:r>
              <a:rPr lang="en-US" altLang="en-US" i="1" smtClean="0"/>
              <a:t>key</a:t>
            </a:r>
            <a:r>
              <a:rPr lang="en-US" altLang="en-US" smtClean="0"/>
              <a:t> private.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64</a:t>
            </a:fld>
            <a:endParaRPr lang="ru-RU" altLang="en-US"/>
          </a:p>
        </p:txBody>
      </p:sp>
    </p:spTree>
    <p:extLst>
      <p:ext uri="{BB962C8B-B14F-4D97-AF65-F5344CB8AC3E}">
        <p14:creationId xmlns:p14="http://schemas.microsoft.com/office/powerpoint/2010/main" val="25730628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pitchFamily="34" charset="0"/>
              </a:defRPr>
            </a:lvl1pPr>
            <a:lvl2pPr marL="742950" indent="-285750" algn="l" defTabSz="925513" eaLnBrk="0" hangingPunct="0">
              <a:defRPr sz="1200">
                <a:solidFill>
                  <a:schemeClr val="tx1"/>
                </a:solidFill>
                <a:latin typeface="Arial" pitchFamily="34" charset="0"/>
              </a:defRPr>
            </a:lvl2pPr>
            <a:lvl3pPr marL="1143000" indent="-228600" algn="l" defTabSz="925513" eaLnBrk="0" hangingPunct="0">
              <a:defRPr sz="1200">
                <a:solidFill>
                  <a:schemeClr val="tx1"/>
                </a:solidFill>
                <a:latin typeface="Arial" pitchFamily="34" charset="0"/>
              </a:defRPr>
            </a:lvl3pPr>
            <a:lvl4pPr marL="1600200" indent="-228600" algn="l" defTabSz="925513" eaLnBrk="0" hangingPunct="0">
              <a:defRPr sz="1200">
                <a:solidFill>
                  <a:schemeClr val="tx1"/>
                </a:solidFill>
                <a:latin typeface="Arial" pitchFamily="34" charset="0"/>
              </a:defRPr>
            </a:lvl4pPr>
            <a:lvl5pPr marL="2057400" indent="-228600" algn="l" defTabSz="925513" eaLnBrk="0" hangingPunct="0">
              <a:defRPr sz="1200">
                <a:solidFill>
                  <a:schemeClr val="tx1"/>
                </a:solidFill>
                <a:latin typeface="Arial" pitchFamily="34" charset="0"/>
              </a:defRPr>
            </a:lvl5pPr>
            <a:lvl6pPr marL="2514600" indent="-228600" defTabSz="925513" eaLnBrk="0" fontAlgn="base" hangingPunct="0">
              <a:spcBef>
                <a:spcPct val="30000"/>
              </a:spcBef>
              <a:spcAft>
                <a:spcPct val="0"/>
              </a:spcAft>
              <a:defRPr sz="1200">
                <a:solidFill>
                  <a:schemeClr val="tx1"/>
                </a:solidFill>
                <a:latin typeface="Arial" pitchFamily="34" charset="0"/>
              </a:defRPr>
            </a:lvl6pPr>
            <a:lvl7pPr marL="2971800" indent="-228600" defTabSz="925513" eaLnBrk="0" fontAlgn="base" hangingPunct="0">
              <a:spcBef>
                <a:spcPct val="30000"/>
              </a:spcBef>
              <a:spcAft>
                <a:spcPct val="0"/>
              </a:spcAft>
              <a:defRPr sz="1200">
                <a:solidFill>
                  <a:schemeClr val="tx1"/>
                </a:solidFill>
                <a:latin typeface="Arial" pitchFamily="34" charset="0"/>
              </a:defRPr>
            </a:lvl7pPr>
            <a:lvl8pPr marL="3429000" indent="-228600" defTabSz="925513" eaLnBrk="0" fontAlgn="base" hangingPunct="0">
              <a:spcBef>
                <a:spcPct val="30000"/>
              </a:spcBef>
              <a:spcAft>
                <a:spcPct val="0"/>
              </a:spcAft>
              <a:defRPr sz="1200">
                <a:solidFill>
                  <a:schemeClr val="tx1"/>
                </a:solidFill>
                <a:latin typeface="Arial" pitchFamily="34" charset="0"/>
              </a:defRPr>
            </a:lvl8pPr>
            <a:lvl9pPr marL="3886200" indent="-228600" defTabSz="925513" eaLnBrk="0" fontAlgn="base" hangingPunct="0">
              <a:spcBef>
                <a:spcPct val="30000"/>
              </a:spcBef>
              <a:spcAft>
                <a:spcPct val="0"/>
              </a:spcAft>
              <a:defRPr sz="1200">
                <a:solidFill>
                  <a:schemeClr val="tx1"/>
                </a:solidFill>
                <a:latin typeface="Arial" pitchFamily="34" charset="0"/>
              </a:defRPr>
            </a:lvl9pPr>
          </a:lstStyle>
          <a:p>
            <a:pPr algn="r" eaLnBrk="1" hangingPunct="1"/>
            <a:fld id="{8049FD43-9CF3-4929-92ED-CAD31DCB0854}" type="slidenum">
              <a:rPr lang="ru-RU" altLang="en-US" smtClean="0"/>
              <a:pPr algn="r" eaLnBrk="1" hangingPunct="1"/>
              <a:t>65</a:t>
            </a:fld>
            <a:endParaRPr lang="ru-RU" altLang="en-US" smtClean="0"/>
          </a:p>
        </p:txBody>
      </p:sp>
      <p:sp>
        <p:nvSpPr>
          <p:cNvPr id="38915" name="Rectangle 2"/>
          <p:cNvSpPr>
            <a:spLocks noGrp="1" noRot="1" noChangeAspect="1" noChangeArrowheads="1" noTextEdit="1"/>
          </p:cNvSpPr>
          <p:nvPr>
            <p:ph type="sldImg"/>
          </p:nvPr>
        </p:nvSpPr>
        <p:spPr>
          <a:xfrm>
            <a:off x="1166813" y="692150"/>
            <a:ext cx="4618037" cy="3463925"/>
          </a:xfrm>
          <a:ln/>
        </p:spPr>
      </p:sp>
      <p:sp>
        <p:nvSpPr>
          <p:cNvPr id="38916" name="Rectangle 3"/>
          <p:cNvSpPr>
            <a:spLocks noGrp="1" noChangeArrowheads="1"/>
          </p:cNvSpPr>
          <p:nvPr>
            <p:ph type="body" idx="1"/>
          </p:nvPr>
        </p:nvSpPr>
        <p:spPr>
          <a:xfrm>
            <a:off x="695325" y="4387850"/>
            <a:ext cx="5559425" cy="4156075"/>
          </a:xfrm>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6</a:t>
            </a:fld>
            <a:endParaRPr lang="ru-RU" altLang="en-US"/>
          </a:p>
        </p:txBody>
      </p:sp>
    </p:spTree>
    <p:extLst>
      <p:ext uri="{BB962C8B-B14F-4D97-AF65-F5344CB8AC3E}">
        <p14:creationId xmlns:p14="http://schemas.microsoft.com/office/powerpoint/2010/main" val="1305346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11</a:t>
            </a:fld>
            <a:endParaRPr lang="ru-RU" altLang="en-US"/>
          </a:p>
        </p:txBody>
      </p:sp>
    </p:spTree>
    <p:extLst>
      <p:ext uri="{BB962C8B-B14F-4D97-AF65-F5344CB8AC3E}">
        <p14:creationId xmlns:p14="http://schemas.microsoft.com/office/powerpoint/2010/main" val="2470108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12</a:t>
            </a:fld>
            <a:endParaRPr lang="ru-RU" altLang="en-US"/>
          </a:p>
        </p:txBody>
      </p:sp>
    </p:spTree>
    <p:extLst>
      <p:ext uri="{BB962C8B-B14F-4D97-AF65-F5344CB8AC3E}">
        <p14:creationId xmlns:p14="http://schemas.microsoft.com/office/powerpoint/2010/main" val="3744368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6346730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8642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9406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457200" y="1600200"/>
            <a:ext cx="4038600" cy="4525963"/>
          </a:xfrm>
          <a:prstGeom prst="rect">
            <a:avLst/>
          </a:prstGeo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7134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2607" y="328442"/>
            <a:ext cx="8434552" cy="1143000"/>
          </a:xfrm>
          <a:prstGeom prst="rect">
            <a:avLst/>
          </a:prstGeom>
          <a:solidFill>
            <a:srgbClr val="FF0000"/>
          </a:solidFill>
        </p:spPr>
        <p:txBody>
          <a:bodyPr/>
          <a:lstStyle/>
          <a:p>
            <a:endParaRPr lang="en-US" dirty="0"/>
          </a:p>
        </p:txBody>
      </p:sp>
      <p:sp>
        <p:nvSpPr>
          <p:cNvPr id="3" name="Text Placeholder 2"/>
          <p:cNvSpPr>
            <a:spLocks noGrp="1"/>
          </p:cNvSpPr>
          <p:nvPr>
            <p:ph type="body" sz="half" idx="1"/>
          </p:nvPr>
        </p:nvSpPr>
        <p:spPr>
          <a:xfrm>
            <a:off x="685800" y="19050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2118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34708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11667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48995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074560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752530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344246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9169611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436486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Text Box 8"/>
          <p:cNvSpPr txBox="1">
            <a:spLocks noChangeArrowheads="1"/>
          </p:cNvSpPr>
          <p:nvPr/>
        </p:nvSpPr>
        <p:spPr bwMode="auto">
          <a:xfrm>
            <a:off x="8686800" y="6360956"/>
            <a:ext cx="3619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l" eaLnBrk="1" hangingPunct="1">
              <a:spcBef>
                <a:spcPct val="0"/>
              </a:spcBef>
              <a:defRPr/>
            </a:pPr>
            <a:fld id="{7200D7F1-6D93-4EEA-BBA1-002C153BD9C6}" type="slidenum">
              <a:rPr lang="ru-RU" altLang="en-US" sz="1200" smtClean="0">
                <a:solidFill>
                  <a:schemeClr val="tx1"/>
                </a:solidFill>
              </a:rPr>
              <a:pPr algn="l" eaLnBrk="1" hangingPunct="1">
                <a:spcBef>
                  <a:spcPct val="0"/>
                </a:spcBef>
                <a:defRPr/>
              </a:pPr>
              <a:t>‹#›</a:t>
            </a:fld>
            <a:endParaRPr lang="ru-RU" altLang="en-US" sz="1200" smtClean="0">
              <a:solidFill>
                <a:schemeClr val="tx1"/>
              </a:solidFill>
            </a:endParaRPr>
          </a:p>
        </p:txBody>
      </p:sp>
      <p:sp>
        <p:nvSpPr>
          <p:cNvPr id="1027" name="Text Box 13"/>
          <p:cNvSpPr txBox="1">
            <a:spLocks noChangeArrowheads="1"/>
          </p:cNvSpPr>
          <p:nvPr/>
        </p:nvSpPr>
        <p:spPr bwMode="auto">
          <a:xfrm>
            <a:off x="0" y="914400"/>
            <a:ext cx="1676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eaLnBrk="1" hangingPunct="1">
              <a:spcBef>
                <a:spcPct val="50000"/>
              </a:spcBef>
              <a:defRPr/>
            </a:pPr>
            <a:endParaRPr lang="en-US" altLang="en-US" sz="900" smtClean="0">
              <a:solidFill>
                <a:schemeClr val="tx1"/>
              </a:solidFill>
              <a:latin typeface="AvantGarde"/>
            </a:endParaRPr>
          </a:p>
        </p:txBody>
      </p:sp>
      <p:sp>
        <p:nvSpPr>
          <p:cNvPr id="1042" name="Rectangle 2"/>
          <p:cNvSpPr>
            <a:spLocks noChangeArrowheads="1"/>
          </p:cNvSpPr>
          <p:nvPr/>
        </p:nvSpPr>
        <p:spPr bwMode="auto">
          <a:xfrm>
            <a:off x="457200" y="304800"/>
            <a:ext cx="8229600" cy="1143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0"/>
              </a:spcBef>
              <a:defRPr sz="4400">
                <a:solidFill>
                  <a:srgbClr val="000000"/>
                </a:solidFill>
                <a:latin typeface="Times New Roman" pitchFamily="18" charset="0"/>
              </a:defRPr>
            </a:lvl1pPr>
            <a:lvl2pPr>
              <a:spcBef>
                <a:spcPct val="0"/>
              </a:spcBef>
              <a:defRPr sz="4400">
                <a:solidFill>
                  <a:srgbClr val="000000"/>
                </a:solidFill>
                <a:latin typeface="Times New Roman" pitchFamily="18" charset="0"/>
              </a:defRPr>
            </a:lvl2pPr>
            <a:lvl3pPr>
              <a:spcBef>
                <a:spcPct val="0"/>
              </a:spcBef>
              <a:defRPr sz="4400">
                <a:solidFill>
                  <a:srgbClr val="000000"/>
                </a:solidFill>
                <a:latin typeface="Times New Roman" pitchFamily="18" charset="0"/>
              </a:defRPr>
            </a:lvl3pPr>
            <a:lvl4pPr>
              <a:spcBef>
                <a:spcPct val="0"/>
              </a:spcBef>
              <a:defRPr sz="4400">
                <a:solidFill>
                  <a:srgbClr val="000000"/>
                </a:solidFill>
                <a:latin typeface="Times New Roman" pitchFamily="18" charset="0"/>
              </a:defRPr>
            </a:lvl4pPr>
            <a:lvl5pPr>
              <a:spcBef>
                <a:spcPct val="0"/>
              </a:spcBef>
              <a:defRPr sz="4400">
                <a:solidFill>
                  <a:srgbClr val="000000"/>
                </a:solidFill>
                <a:latin typeface="Times New Roman" pitchFamily="18" charset="0"/>
              </a:defRPr>
            </a:lvl5pPr>
            <a:lvl6pPr marL="457200" algn="ctr" fontAlgn="base">
              <a:spcBef>
                <a:spcPct val="0"/>
              </a:spcBef>
              <a:spcAft>
                <a:spcPct val="0"/>
              </a:spcAft>
              <a:defRPr sz="4400">
                <a:solidFill>
                  <a:srgbClr val="000000"/>
                </a:solidFill>
                <a:latin typeface="Times New Roman" pitchFamily="18" charset="0"/>
              </a:defRPr>
            </a:lvl6pPr>
            <a:lvl7pPr marL="914400" algn="ctr" fontAlgn="base">
              <a:spcBef>
                <a:spcPct val="0"/>
              </a:spcBef>
              <a:spcAft>
                <a:spcPct val="0"/>
              </a:spcAft>
              <a:defRPr sz="4400">
                <a:solidFill>
                  <a:srgbClr val="000000"/>
                </a:solidFill>
                <a:latin typeface="Times New Roman" pitchFamily="18" charset="0"/>
              </a:defRPr>
            </a:lvl7pPr>
            <a:lvl8pPr marL="1371600" algn="ctr" fontAlgn="base">
              <a:spcBef>
                <a:spcPct val="0"/>
              </a:spcBef>
              <a:spcAft>
                <a:spcPct val="0"/>
              </a:spcAft>
              <a:defRPr sz="4400">
                <a:solidFill>
                  <a:srgbClr val="000000"/>
                </a:solidFill>
                <a:latin typeface="Times New Roman" pitchFamily="18" charset="0"/>
              </a:defRPr>
            </a:lvl8pPr>
            <a:lvl9pPr marL="1828800" algn="ctr" fontAlgn="base">
              <a:spcBef>
                <a:spcPct val="0"/>
              </a:spcBef>
              <a:spcAft>
                <a:spcPct val="0"/>
              </a:spcAft>
              <a:defRPr sz="4400">
                <a:solidFill>
                  <a:srgbClr val="000000"/>
                </a:solidFill>
                <a:latin typeface="Times New Roman" pitchFamily="18" charset="0"/>
              </a:defRPr>
            </a:lvl9pPr>
          </a:lstStyle>
          <a:p>
            <a:pPr>
              <a:defRPr/>
            </a:pPr>
            <a:endParaRPr lang="en-US" altLang="en-US" smtClean="0"/>
          </a:p>
        </p:txBody>
      </p:sp>
      <p:pic>
        <p:nvPicPr>
          <p:cNvPr id="5" name="Picture 4"/>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43800" y="6076078"/>
            <a:ext cx="1219200" cy="62574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id="1" dur="indefinite" restart="never" nodeType="tmRoot"/>
      </p:par>
    </p:tnLst>
  </p:timing>
  <p:txStyles>
    <p:titleStyle>
      <a:lvl1pPr algn="ctr" rtl="0" eaLnBrk="0" fontAlgn="base" hangingPunct="0">
        <a:spcBef>
          <a:spcPct val="0"/>
        </a:spcBef>
        <a:spcAft>
          <a:spcPct val="0"/>
        </a:spcAft>
        <a:defRPr sz="4400">
          <a:solidFill>
            <a:srgbClr val="000000"/>
          </a:solidFill>
          <a:latin typeface="+mj-lt"/>
          <a:ea typeface="+mj-ea"/>
          <a:cs typeface="+mj-cs"/>
        </a:defRPr>
      </a:lvl1pPr>
      <a:lvl2pPr algn="ctr" rtl="0" eaLnBrk="0" fontAlgn="base" hangingPunct="0">
        <a:spcBef>
          <a:spcPct val="0"/>
        </a:spcBef>
        <a:spcAft>
          <a:spcPct val="0"/>
        </a:spcAft>
        <a:defRPr sz="4400">
          <a:solidFill>
            <a:srgbClr val="000000"/>
          </a:solidFill>
          <a:latin typeface="Times New Roman" pitchFamily="18" charset="0"/>
        </a:defRPr>
      </a:lvl2pPr>
      <a:lvl3pPr algn="ctr" rtl="0" eaLnBrk="0" fontAlgn="base" hangingPunct="0">
        <a:spcBef>
          <a:spcPct val="0"/>
        </a:spcBef>
        <a:spcAft>
          <a:spcPct val="0"/>
        </a:spcAft>
        <a:defRPr sz="4400">
          <a:solidFill>
            <a:srgbClr val="000000"/>
          </a:solidFill>
          <a:latin typeface="Times New Roman" pitchFamily="18" charset="0"/>
        </a:defRPr>
      </a:lvl3pPr>
      <a:lvl4pPr algn="ctr" rtl="0" eaLnBrk="0" fontAlgn="base" hangingPunct="0">
        <a:spcBef>
          <a:spcPct val="0"/>
        </a:spcBef>
        <a:spcAft>
          <a:spcPct val="0"/>
        </a:spcAft>
        <a:defRPr sz="4400">
          <a:solidFill>
            <a:srgbClr val="000000"/>
          </a:solidFill>
          <a:latin typeface="Times New Roman" pitchFamily="18" charset="0"/>
        </a:defRPr>
      </a:lvl4pPr>
      <a:lvl5pPr algn="ctr" rtl="0" eaLnBrk="0" fontAlgn="base" hangingPunct="0">
        <a:spcBef>
          <a:spcPct val="0"/>
        </a:spcBef>
        <a:spcAft>
          <a:spcPct val="0"/>
        </a:spcAft>
        <a:defRPr sz="4400">
          <a:solidFill>
            <a:srgbClr val="000000"/>
          </a:solidFill>
          <a:latin typeface="Times New Roman" pitchFamily="18" charset="0"/>
        </a:defRPr>
      </a:lvl5pPr>
      <a:lvl6pPr marL="457200" algn="ctr" rtl="0" fontAlgn="base">
        <a:spcBef>
          <a:spcPct val="0"/>
        </a:spcBef>
        <a:spcAft>
          <a:spcPct val="0"/>
        </a:spcAft>
        <a:defRPr sz="4400">
          <a:solidFill>
            <a:srgbClr val="000000"/>
          </a:solidFill>
          <a:latin typeface="Times New Roman" pitchFamily="18" charset="0"/>
        </a:defRPr>
      </a:lvl6pPr>
      <a:lvl7pPr marL="914400" algn="ctr" rtl="0" fontAlgn="base">
        <a:spcBef>
          <a:spcPct val="0"/>
        </a:spcBef>
        <a:spcAft>
          <a:spcPct val="0"/>
        </a:spcAft>
        <a:defRPr sz="4400">
          <a:solidFill>
            <a:srgbClr val="000000"/>
          </a:solidFill>
          <a:latin typeface="Times New Roman" pitchFamily="18" charset="0"/>
        </a:defRPr>
      </a:lvl7pPr>
      <a:lvl8pPr marL="1371600" algn="ctr" rtl="0" fontAlgn="base">
        <a:spcBef>
          <a:spcPct val="0"/>
        </a:spcBef>
        <a:spcAft>
          <a:spcPct val="0"/>
        </a:spcAft>
        <a:defRPr sz="4400">
          <a:solidFill>
            <a:srgbClr val="000000"/>
          </a:solidFill>
          <a:latin typeface="Times New Roman" pitchFamily="18" charset="0"/>
        </a:defRPr>
      </a:lvl8pPr>
      <a:lvl9pPr marL="1828800" algn="ctr" rtl="0" fontAlgn="base">
        <a:spcBef>
          <a:spcPct val="0"/>
        </a:spcBef>
        <a:spcAft>
          <a:spcPct val="0"/>
        </a:spcAft>
        <a:defRPr sz="4400">
          <a:solidFill>
            <a:srgbClr val="000000"/>
          </a:solidFill>
          <a:latin typeface="Times New Roman" pitchFamily="18" charset="0"/>
        </a:defRPr>
      </a:lvl9pPr>
    </p:titleStyle>
    <p:bodyStyle>
      <a:lvl1pPr marL="342900" indent="-342900" algn="l" rtl="0" eaLnBrk="0" fontAlgn="base" hangingPunct="0">
        <a:spcBef>
          <a:spcPct val="20000"/>
        </a:spcBef>
        <a:spcAft>
          <a:spcPct val="0"/>
        </a:spcAft>
        <a:buFont typeface="Times New Roman" pitchFamily="18" charset="0"/>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Font typeface="Times New Roman" pitchFamily="18" charset="0"/>
        <a:buChar char="–"/>
        <a:defRPr sz="2800">
          <a:solidFill>
            <a:srgbClr val="000000"/>
          </a:solidFill>
          <a:latin typeface="+mn-lt"/>
        </a:defRPr>
      </a:lvl2pPr>
      <a:lvl3pPr marL="1143000" indent="-228600" algn="l" rtl="0" eaLnBrk="0" fontAlgn="base" hangingPunct="0">
        <a:spcBef>
          <a:spcPct val="20000"/>
        </a:spcBef>
        <a:spcAft>
          <a:spcPct val="0"/>
        </a:spcAft>
        <a:buFont typeface="Times New Roman" pitchFamily="18" charset="0"/>
        <a:buChar char="•"/>
        <a:defRPr sz="2400">
          <a:solidFill>
            <a:srgbClr val="000000"/>
          </a:solidFill>
          <a:latin typeface="+mn-lt"/>
        </a:defRPr>
      </a:lvl3pPr>
      <a:lvl4pPr marL="16002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4pPr>
      <a:lvl5pPr marL="20574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5pPr>
      <a:lvl6pPr marL="2514600" indent="-228600" algn="l" rtl="0" fontAlgn="base">
        <a:spcBef>
          <a:spcPct val="20000"/>
        </a:spcBef>
        <a:spcAft>
          <a:spcPct val="0"/>
        </a:spcAft>
        <a:buFont typeface="Times New Roman" pitchFamily="18" charset="0"/>
        <a:buChar char="»"/>
        <a:defRPr sz="2000">
          <a:solidFill>
            <a:srgbClr val="000000"/>
          </a:solidFill>
          <a:latin typeface="+mn-lt"/>
        </a:defRPr>
      </a:lvl6pPr>
      <a:lvl7pPr marL="2971800" indent="-228600" algn="l" rtl="0" fontAlgn="base">
        <a:spcBef>
          <a:spcPct val="20000"/>
        </a:spcBef>
        <a:spcAft>
          <a:spcPct val="0"/>
        </a:spcAft>
        <a:buFont typeface="Times New Roman" pitchFamily="18" charset="0"/>
        <a:buChar char="»"/>
        <a:defRPr sz="2000">
          <a:solidFill>
            <a:srgbClr val="000000"/>
          </a:solidFill>
          <a:latin typeface="+mn-lt"/>
        </a:defRPr>
      </a:lvl7pPr>
      <a:lvl8pPr marL="3429000" indent="-228600" algn="l" rtl="0" fontAlgn="base">
        <a:spcBef>
          <a:spcPct val="20000"/>
        </a:spcBef>
        <a:spcAft>
          <a:spcPct val="0"/>
        </a:spcAft>
        <a:buFont typeface="Times New Roman" pitchFamily="18" charset="0"/>
        <a:buChar char="»"/>
        <a:defRPr sz="2000">
          <a:solidFill>
            <a:srgbClr val="000000"/>
          </a:solidFill>
          <a:latin typeface="+mn-lt"/>
        </a:defRPr>
      </a:lvl8pPr>
      <a:lvl9pPr marL="3886200" indent="-228600" algn="l" rtl="0" fontAlgn="base">
        <a:spcBef>
          <a:spcPct val="20000"/>
        </a:spcBef>
        <a:spcAft>
          <a:spcPct val="0"/>
        </a:spcAft>
        <a:buFont typeface="Times New Roman" pitchFamily="18" charset="0"/>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35.wmf"/><Relationship Id="rId4" Type="http://schemas.openxmlformats.org/officeDocument/2006/relationships/oleObject" Target="../embeddings/oleObject1.bin"/></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www.watthourmeters.com/fortwayne/duncan-watt.html"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hyperlink" Target="http://www.watthourmeters.com/duncan/"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www.watthourmeters.com/westinghouse/shall-watt.html"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hyperlink" Target="http://www.watthourmeters.com/generalelectric/trw-th.html"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hyperlink" Target="http://www.watthourmeters.com/sangamo/gutmann-b.html"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4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jpg"/><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8.png"/><Relationship Id="rId7" Type="http://schemas.openxmlformats.org/officeDocument/2006/relationships/image" Target="../media/image53.png"/><Relationship Id="rId2" Type="http://schemas.openxmlformats.org/officeDocument/2006/relationships/image" Target="../media/image46.jpg"/><Relationship Id="rId1" Type="http://schemas.openxmlformats.org/officeDocument/2006/relationships/slideLayout" Target="../slideLayouts/slideLayout5.xml"/><Relationship Id="rId6" Type="http://schemas.openxmlformats.org/officeDocument/2006/relationships/image" Target="../media/image52.png"/><Relationship Id="rId11" Type="http://schemas.openxmlformats.org/officeDocument/2006/relationships/image" Target="../media/image57.jpeg"/><Relationship Id="rId5" Type="http://schemas.openxmlformats.org/officeDocument/2006/relationships/image" Target="../media/image51.png"/><Relationship Id="rId10" Type="http://schemas.openxmlformats.org/officeDocument/2006/relationships/image" Target="../media/image56.jpg"/><Relationship Id="rId4" Type="http://schemas.openxmlformats.org/officeDocument/2006/relationships/image" Target="../media/image50.png"/><Relationship Id="rId9"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66.jpg"/></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6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hyperlink" Target="http://www.tesco-advent.com/" TargetMode="External"/><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Date Placeholder 3"/>
          <p:cNvSpPr txBox="1">
            <a:spLocks noGrp="1"/>
          </p:cNvSpPr>
          <p:nvPr/>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l" eaLnBrk="1" hangingPunct="1">
              <a:spcBef>
                <a:spcPct val="0"/>
              </a:spcBef>
            </a:pPr>
            <a:r>
              <a:rPr lang="en-US" altLang="en-US" sz="1400">
                <a:solidFill>
                  <a:schemeClr val="tx1"/>
                </a:solidFill>
              </a:rPr>
              <a:t>10/02/2012</a:t>
            </a:r>
          </a:p>
        </p:txBody>
      </p:sp>
      <p:sp>
        <p:nvSpPr>
          <p:cNvPr id="2051" name="Slide Number Placeholder 4"/>
          <p:cNvSpPr txBox="1">
            <a:spLocks noGrp="1"/>
          </p:cNvSpPr>
          <p:nvPr/>
        </p:nvSpPr>
        <p:spPr bwMode="auto">
          <a:xfrm>
            <a:off x="3810000" y="6248400"/>
            <a:ext cx="1066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r" eaLnBrk="1" hangingPunct="1">
              <a:spcBef>
                <a:spcPct val="0"/>
              </a:spcBef>
            </a:pPr>
            <a:r>
              <a:rPr lang="en-US" altLang="en-US" sz="1400">
                <a:solidFill>
                  <a:schemeClr val="tx1"/>
                </a:solidFill>
              </a:rPr>
              <a:t>Slide </a:t>
            </a:r>
            <a:fld id="{532F31D4-161B-45F0-B994-24D3A90216CA}" type="slidenum">
              <a:rPr lang="en-US" altLang="en-US" sz="1400">
                <a:solidFill>
                  <a:schemeClr val="tx1"/>
                </a:solidFill>
              </a:rPr>
              <a:pPr algn="r" eaLnBrk="1" hangingPunct="1">
                <a:spcBef>
                  <a:spcPct val="0"/>
                </a:spcBef>
              </a:pPr>
              <a:t>1</a:t>
            </a:fld>
            <a:endParaRPr lang="en-US" altLang="en-US" sz="1400">
              <a:solidFill>
                <a:schemeClr val="tx1"/>
              </a:solidFill>
            </a:endParaRPr>
          </a:p>
        </p:txBody>
      </p:sp>
      <p:pic>
        <p:nvPicPr>
          <p:cNvPr id="2052" name="Picture 11" descr="tesco-ami-meter-fa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Rectangle 12"/>
          <p:cNvSpPr>
            <a:spLocks noChangeArrowheads="1"/>
          </p:cNvSpPr>
          <p:nvPr/>
        </p:nvSpPr>
        <p:spPr bwMode="auto">
          <a:xfrm>
            <a:off x="0" y="0"/>
            <a:ext cx="9144000" cy="6858000"/>
          </a:xfrm>
          <a:prstGeom prst="rect">
            <a:avLst/>
          </a:prstGeom>
          <a:solidFill>
            <a:srgbClr val="003399">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eaLnBrk="1" hangingPunct="1">
              <a:spcBef>
                <a:spcPct val="0"/>
              </a:spcBef>
            </a:pPr>
            <a:endParaRPr lang="en-US" altLang="en-US">
              <a:solidFill>
                <a:schemeClr val="tx1"/>
              </a:solidFill>
            </a:endParaRPr>
          </a:p>
        </p:txBody>
      </p:sp>
      <p:sp>
        <p:nvSpPr>
          <p:cNvPr id="2054" name="Rectangle 5"/>
          <p:cNvSpPr>
            <a:spLocks noChangeArrowheads="1"/>
          </p:cNvSpPr>
          <p:nvPr/>
        </p:nvSpPr>
        <p:spPr bwMode="auto">
          <a:xfrm>
            <a:off x="0" y="1143000"/>
            <a:ext cx="9144000" cy="2514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l" eaLnBrk="1" hangingPunct="1">
              <a:spcBef>
                <a:spcPct val="0"/>
              </a:spcBef>
            </a:pPr>
            <a:endParaRPr lang="en-US" altLang="en-US">
              <a:solidFill>
                <a:schemeClr val="tx1"/>
              </a:solidFill>
            </a:endParaRPr>
          </a:p>
        </p:txBody>
      </p:sp>
      <p:sp>
        <p:nvSpPr>
          <p:cNvPr id="2055" name="Text Box 4"/>
          <p:cNvSpPr txBox="1">
            <a:spLocks noChangeArrowheads="1"/>
          </p:cNvSpPr>
          <p:nvPr/>
        </p:nvSpPr>
        <p:spPr bwMode="auto">
          <a:xfrm>
            <a:off x="1600200" y="1524000"/>
            <a:ext cx="6400800"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eaLnBrk="1" hangingPunct="1">
              <a:spcBef>
                <a:spcPct val="50000"/>
              </a:spcBef>
            </a:pPr>
            <a:r>
              <a:rPr lang="en-US" altLang="en-US" sz="3500" b="1" dirty="0" smtClean="0">
                <a:solidFill>
                  <a:srgbClr val="2F549D"/>
                </a:solidFill>
              </a:rPr>
              <a:t>History </a:t>
            </a:r>
            <a:r>
              <a:rPr lang="en-US" altLang="en-US" sz="3500" b="1" dirty="0">
                <a:solidFill>
                  <a:srgbClr val="2F549D"/>
                </a:solidFill>
              </a:rPr>
              <a:t/>
            </a:r>
            <a:br>
              <a:rPr lang="en-US" altLang="en-US" sz="3500" b="1" dirty="0">
                <a:solidFill>
                  <a:srgbClr val="2F549D"/>
                </a:solidFill>
              </a:rPr>
            </a:br>
            <a:r>
              <a:rPr lang="en-US" altLang="en-US" sz="3500" b="1" dirty="0" smtClean="0">
                <a:solidFill>
                  <a:srgbClr val="2F549D"/>
                </a:solidFill>
              </a:rPr>
              <a:t>of</a:t>
            </a:r>
            <a:br>
              <a:rPr lang="en-US" altLang="en-US" sz="3500" b="1" dirty="0" smtClean="0">
                <a:solidFill>
                  <a:srgbClr val="2F549D"/>
                </a:solidFill>
              </a:rPr>
            </a:br>
            <a:r>
              <a:rPr lang="en-US" altLang="en-US" sz="3500" b="1" dirty="0" smtClean="0">
                <a:solidFill>
                  <a:srgbClr val="2F549D"/>
                </a:solidFill>
              </a:rPr>
              <a:t>Electric Metering</a:t>
            </a:r>
          </a:p>
        </p:txBody>
      </p:sp>
      <p:pic>
        <p:nvPicPr>
          <p:cNvPr id="2056" name="Picture 17" descr="logo_pla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905000"/>
            <a:ext cx="2362200" cy="117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0"/>
          <p:cNvSpPr txBox="1">
            <a:spLocks noChangeArrowheads="1"/>
          </p:cNvSpPr>
          <p:nvPr/>
        </p:nvSpPr>
        <p:spPr bwMode="auto">
          <a:xfrm>
            <a:off x="762000" y="4800600"/>
            <a:ext cx="82296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2400" dirty="0">
                <a:solidFill>
                  <a:schemeClr val="bg1"/>
                </a:solidFill>
              </a:rPr>
              <a:t>Prepared by Tom </a:t>
            </a:r>
            <a:r>
              <a:rPr lang="en-US" altLang="en-US" sz="2400" dirty="0" err="1">
                <a:solidFill>
                  <a:schemeClr val="bg1"/>
                </a:solidFill>
              </a:rPr>
              <a:t>Lawton,TESCO</a:t>
            </a:r>
            <a:endParaRPr lang="en-US" altLang="en-US" sz="2400" dirty="0">
              <a:solidFill>
                <a:schemeClr val="bg1"/>
              </a:solidFill>
            </a:endParaRPr>
          </a:p>
          <a:p>
            <a:pPr algn="r" eaLnBrk="1" hangingPunct="1">
              <a:spcBef>
                <a:spcPct val="0"/>
              </a:spcBef>
              <a:buFontTx/>
              <a:buNone/>
            </a:pPr>
            <a:r>
              <a:rPr lang="en-US" altLang="en-US" sz="1600" dirty="0">
                <a:solidFill>
                  <a:schemeClr val="bg1"/>
                </a:solidFill>
              </a:rPr>
              <a:t>The Eastern Specialty Company</a:t>
            </a:r>
          </a:p>
          <a:p>
            <a:pPr algn="r" eaLnBrk="1" hangingPunct="1">
              <a:spcBef>
                <a:spcPct val="0"/>
              </a:spcBef>
              <a:buFontTx/>
              <a:buNone/>
            </a:pPr>
            <a:endParaRPr lang="en-US" altLang="en-US" sz="2400" dirty="0" smtClean="0">
              <a:solidFill>
                <a:schemeClr val="bg1"/>
              </a:solidFill>
            </a:endParaRPr>
          </a:p>
          <a:p>
            <a:pPr algn="r" eaLnBrk="1" hangingPunct="1">
              <a:spcBef>
                <a:spcPct val="0"/>
              </a:spcBef>
              <a:spcAft>
                <a:spcPts val="0"/>
              </a:spcAft>
              <a:buFontTx/>
              <a:buNone/>
            </a:pPr>
            <a:r>
              <a:rPr lang="en-US" altLang="en-US" sz="1600" i="1" dirty="0" smtClean="0">
                <a:solidFill>
                  <a:schemeClr val="bg1"/>
                </a:solidFill>
              </a:rPr>
              <a:t>For 86</a:t>
            </a:r>
            <a:r>
              <a:rPr lang="en-US" altLang="en-US" sz="1600" i="1" baseline="30000" dirty="0" smtClean="0">
                <a:solidFill>
                  <a:schemeClr val="bg1"/>
                </a:solidFill>
              </a:rPr>
              <a:t>th</a:t>
            </a:r>
            <a:r>
              <a:rPr lang="en-US" altLang="en-US" sz="1600" i="1" dirty="0" smtClean="0">
                <a:solidFill>
                  <a:schemeClr val="bg1"/>
                </a:solidFill>
              </a:rPr>
              <a:t> Annual North Carolina Electric Meter School</a:t>
            </a:r>
          </a:p>
          <a:p>
            <a:pPr algn="r" eaLnBrk="1" hangingPunct="1">
              <a:spcBef>
                <a:spcPct val="0"/>
              </a:spcBef>
              <a:spcAft>
                <a:spcPts val="0"/>
              </a:spcAft>
              <a:buFontTx/>
              <a:buNone/>
            </a:pPr>
            <a:r>
              <a:rPr lang="en-US" altLang="en-US" sz="1600" i="1" dirty="0" err="1" smtClean="0">
                <a:solidFill>
                  <a:schemeClr val="bg1"/>
                </a:solidFill>
              </a:rPr>
              <a:t>Polyphase</a:t>
            </a:r>
            <a:r>
              <a:rPr lang="en-US" altLang="en-US" sz="1600" i="1" dirty="0" smtClean="0">
                <a:solidFill>
                  <a:schemeClr val="bg1"/>
                </a:solidFill>
              </a:rPr>
              <a:t> Session</a:t>
            </a:r>
            <a:r>
              <a:rPr lang="en-US" altLang="en-US" sz="1600" i="1" smtClean="0">
                <a:solidFill>
                  <a:schemeClr val="bg1"/>
                </a:solidFill>
              </a:rPr>
              <a:t>, Kensington A</a:t>
            </a:r>
            <a:endParaRPr lang="en-US" altLang="en-US" sz="1600" i="1" dirty="0" smtClean="0">
              <a:solidFill>
                <a:schemeClr val="bg1"/>
              </a:solidFill>
            </a:endParaRPr>
          </a:p>
          <a:p>
            <a:pPr algn="r" eaLnBrk="1" hangingPunct="1">
              <a:spcBef>
                <a:spcPct val="0"/>
              </a:spcBef>
              <a:spcAft>
                <a:spcPts val="0"/>
              </a:spcAft>
              <a:buFontTx/>
              <a:buNone/>
            </a:pPr>
            <a:r>
              <a:rPr lang="en-US" altLang="en-US" sz="1600" i="1" dirty="0" smtClean="0">
                <a:solidFill>
                  <a:schemeClr val="bg1"/>
                </a:solidFill>
              </a:rPr>
              <a:t>Monday, June 26, 2017 at 2:45 p.m.</a:t>
            </a:r>
            <a:endParaRPr lang="en-US" altLang="en-US" sz="1600" i="1" dirty="0">
              <a:solidFill>
                <a:schemeClr val="bg1"/>
              </a:solidFill>
            </a:endParaRPr>
          </a:p>
        </p:txBody>
      </p:sp>
      <p:pic>
        <p:nvPicPr>
          <p:cNvPr id="8194" name="Picture 2" descr="C:\Users\andrea.koch\Desktop\ncems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6563" y="1685925"/>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4583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First Practical Meters</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457200" y="1600200"/>
            <a:ext cx="8153400" cy="4525963"/>
          </a:xfrm>
        </p:spPr>
        <p:txBody>
          <a:bodyPr/>
          <a:lstStyle/>
          <a:p>
            <a:r>
              <a:rPr lang="en-US" sz="2000" dirty="0">
                <a:latin typeface="Arial" panose="020B0604020202020204" pitchFamily="34" charset="0"/>
                <a:cs typeface="Arial" panose="020B0604020202020204" pitchFamily="34" charset="0"/>
              </a:rPr>
              <a:t>After the invention of the incandescent lamp by Edison in 1879 and the subdivision of lighting circuits for individual control of the lamps, measuring lamp hours was no longer practical (although this practice continued for arc-lamp street lighting circuits into the 1890’s)</a:t>
            </a:r>
          </a:p>
          <a:p>
            <a:r>
              <a:rPr lang="en-US" sz="2000" dirty="0">
                <a:latin typeface="Arial" panose="020B0604020202020204" pitchFamily="34" charset="0"/>
                <a:cs typeface="Arial" panose="020B0604020202020204" pitchFamily="34" charset="0"/>
              </a:rPr>
              <a:t>1881 – The Fort Wayne Electric Co. was incorporated to sell a dynamo and arc lamps patented by James Jenney.  The company was founded by Ronald T. McDonald who was also the first President.</a:t>
            </a:r>
          </a:p>
          <a:p>
            <a:r>
              <a:rPr lang="en-US" sz="2000" dirty="0">
                <a:latin typeface="Arial" panose="020B0604020202020204" pitchFamily="34" charset="0"/>
                <a:cs typeface="Arial" panose="020B0604020202020204" pitchFamily="34" charset="0"/>
              </a:rPr>
              <a:t>1882 – Edison starts up his first electric company for incandescent illumination starting first with a per lamp flat rate but then quickly moving to a chemical meter as more items were added to the circuit and lights we capable of being turned on and off.    </a:t>
            </a:r>
          </a:p>
          <a:p>
            <a:endParaRPr lang="en-US" dirty="0"/>
          </a:p>
        </p:txBody>
      </p:sp>
    </p:spTree>
    <p:extLst>
      <p:ext uri="{BB962C8B-B14F-4D97-AF65-F5344CB8AC3E}">
        <p14:creationId xmlns:p14="http://schemas.microsoft.com/office/powerpoint/2010/main" val="15313605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609600"/>
            <a:ext cx="8229600" cy="1143000"/>
          </a:xfrm>
        </p:spPr>
        <p:txBody>
          <a:bodyPr/>
          <a:lstStyle/>
          <a:p>
            <a:r>
              <a:rPr lang="en-US" altLang="en-US" sz="2800" b="1" dirty="0" smtClean="0">
                <a:solidFill>
                  <a:schemeClr val="bg1"/>
                </a:solidFill>
                <a:latin typeface="Arial" pitchFamily="34" charset="0"/>
              </a:rPr>
              <a:t>Thomson Walking Beam Meter (1889-1889)</a:t>
            </a:r>
            <a:endParaRPr lang="en-US" sz="2800" b="1" dirty="0"/>
          </a:p>
        </p:txBody>
      </p:sp>
      <p:sp>
        <p:nvSpPr>
          <p:cNvPr id="5" name="Rectangle 4"/>
          <p:cNvSpPr/>
          <p:nvPr/>
        </p:nvSpPr>
        <p:spPr>
          <a:xfrm>
            <a:off x="457200" y="1600200"/>
            <a:ext cx="4876800" cy="5078313"/>
          </a:xfrm>
          <a:prstGeom prst="rect">
            <a:avLst/>
          </a:prstGeom>
        </p:spPr>
        <p:txBody>
          <a:bodyPr wrap="square">
            <a:spAutoFit/>
          </a:bodyPr>
          <a:lstStyle/>
          <a:p>
            <a:pPr marL="285750" indent="-285750" algn="l">
              <a:buFont typeface="Arial" panose="020B0604020202020204" pitchFamily="34" charset="0"/>
              <a:buChar char="•"/>
            </a:pPr>
            <a:r>
              <a:rPr lang="en-US" sz="1500" dirty="0" smtClean="0">
                <a:cs typeface="Arial" panose="020B0604020202020204" pitchFamily="34" charset="0"/>
              </a:rPr>
              <a:t>1883 The Thomson-Houston Electric Company was organized in Lynn, MA to manufacture the inventions of Professor </a:t>
            </a:r>
            <a:r>
              <a:rPr lang="en-US" sz="1500" dirty="0" err="1" smtClean="0">
                <a:cs typeface="Arial" panose="020B0604020202020204" pitchFamily="34" charset="0"/>
              </a:rPr>
              <a:t>Elihu</a:t>
            </a:r>
            <a:r>
              <a:rPr lang="en-US" sz="1500" dirty="0" smtClean="0">
                <a:cs typeface="Arial" panose="020B0604020202020204" pitchFamily="34" charset="0"/>
              </a:rPr>
              <a:t> Thomson and Edwin Houston.  Charles A Coffin was the President and one of the investors who helped establish the company.  </a:t>
            </a:r>
          </a:p>
          <a:p>
            <a:pPr marL="285750" indent="-285750" algn="l">
              <a:buFont typeface="Arial" panose="020B0604020202020204" pitchFamily="34" charset="0"/>
              <a:buChar char="•"/>
            </a:pPr>
            <a:r>
              <a:rPr lang="en-US" sz="1500" dirty="0" smtClean="0">
                <a:cs typeface="Arial" panose="020B0604020202020204" pitchFamily="34" charset="0"/>
              </a:rPr>
              <a:t>One of their fist developments was the Walking beam meter. This </a:t>
            </a:r>
            <a:r>
              <a:rPr lang="en-US" sz="1500" dirty="0">
                <a:cs typeface="Arial" panose="020B0604020202020204" pitchFamily="34" charset="0"/>
              </a:rPr>
              <a:t>meter was developed by </a:t>
            </a:r>
            <a:r>
              <a:rPr lang="en-US" sz="1500" dirty="0" err="1">
                <a:cs typeface="Arial" panose="020B0604020202020204" pitchFamily="34" charset="0"/>
              </a:rPr>
              <a:t>Elihu</a:t>
            </a:r>
            <a:r>
              <a:rPr lang="en-US" sz="1500" dirty="0">
                <a:cs typeface="Arial" panose="020B0604020202020204" pitchFamily="34" charset="0"/>
              </a:rPr>
              <a:t> Thomson and was so complex and delicate </a:t>
            </a:r>
            <a:r>
              <a:rPr lang="en-US" sz="1500" dirty="0" smtClean="0">
                <a:cs typeface="Arial" panose="020B0604020202020204" pitchFamily="34" charset="0"/>
              </a:rPr>
              <a:t>that the meter proved of little commercial value. </a:t>
            </a:r>
            <a:r>
              <a:rPr lang="en-US" sz="1500" dirty="0">
                <a:cs typeface="Arial" panose="020B0604020202020204" pitchFamily="34" charset="0"/>
              </a:rPr>
              <a:t>A heating element was connected into the circuit and warmed the lower bottle closest to it. As the alcohol warmed, it evaporated and flowed into the opposite upper bottle. This would upset the balance, shifting the other lower bottle closer to the heater and emptying the upper bottle that was just filled. As the meter rocked, an escapement drove the register which was marked off in lamp-hours.</a:t>
            </a:r>
          </a:p>
          <a:p>
            <a:pPr marL="285750" indent="-285750" algn="l">
              <a:buFont typeface="Arial" panose="020B0604020202020204" pitchFamily="34" charset="0"/>
              <a:buChar char="•"/>
            </a:pPr>
            <a:r>
              <a:rPr lang="en-US" sz="1500" dirty="0" smtClean="0">
                <a:cs typeface="Arial" panose="020B0604020202020204" pitchFamily="34" charset="0"/>
              </a:rPr>
              <a:t>Thomson learned from this and later developed the far more robust </a:t>
            </a:r>
            <a:r>
              <a:rPr lang="en-US" sz="1500" dirty="0">
                <a:cs typeface="Arial" panose="020B0604020202020204" pitchFamily="34" charset="0"/>
              </a:rPr>
              <a:t>and very successful Thomson Recording </a:t>
            </a:r>
            <a:r>
              <a:rPr lang="en-US" sz="1500" dirty="0" smtClean="0">
                <a:cs typeface="Arial" panose="020B0604020202020204" pitchFamily="34" charset="0"/>
              </a:rPr>
              <a:t>Wattmeter.</a:t>
            </a:r>
          </a:p>
        </p:txBody>
      </p:sp>
      <p:pic>
        <p:nvPicPr>
          <p:cNvPr id="4098" name="Picture 2" descr="Thomson walking-beam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8064" y="2438400"/>
            <a:ext cx="3214936" cy="2870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8510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altLang="en-US" sz="2800" b="1" dirty="0" smtClean="0">
                <a:solidFill>
                  <a:schemeClr val="bg1"/>
                </a:solidFill>
                <a:latin typeface="Arial" pitchFamily="34" charset="0"/>
              </a:rPr>
              <a:t>Edison Chemical Meter (1878 to late 1880s)</a:t>
            </a:r>
            <a:endParaRPr lang="en-US" sz="2800" b="1" dirty="0"/>
          </a:p>
        </p:txBody>
      </p:sp>
      <p:sp>
        <p:nvSpPr>
          <p:cNvPr id="4" name="Rectangle 3"/>
          <p:cNvSpPr/>
          <p:nvPr/>
        </p:nvSpPr>
        <p:spPr>
          <a:xfrm>
            <a:off x="457200" y="1667976"/>
            <a:ext cx="4710112" cy="2554545"/>
          </a:xfrm>
          <a:prstGeom prst="rect">
            <a:avLst/>
          </a:prstGeom>
        </p:spPr>
        <p:txBody>
          <a:bodyPr wrap="square">
            <a:spAutoFit/>
          </a:bodyPr>
          <a:lstStyle/>
          <a:p>
            <a:pPr algn="l"/>
            <a:r>
              <a:rPr lang="en-US" sz="1600" dirty="0">
                <a:cs typeface="Arial" panose="020B0604020202020204" pitchFamily="34" charset="0"/>
              </a:rPr>
              <a:t>Edison developed the first meter </a:t>
            </a:r>
            <a:r>
              <a:rPr lang="en-US" sz="1600" dirty="0" smtClean="0">
                <a:cs typeface="Arial" panose="020B0604020202020204" pitchFamily="34" charset="0"/>
              </a:rPr>
              <a:t>that </a:t>
            </a:r>
            <a:r>
              <a:rPr lang="en-US" sz="1600" dirty="0">
                <a:cs typeface="Arial" panose="020B0604020202020204" pitchFamily="34" charset="0"/>
              </a:rPr>
              <a:t>measured the amount of electricity instead of how long the circuit was energized. This meter was connected across a shunt in the load and consisted of several jars with zinc plates and a chemical solution. One set of jars was intended for the main reading while the second set was operated off a smaller shunt and was intended for </a:t>
            </a:r>
            <a:r>
              <a:rPr lang="en-US" sz="1600" dirty="0" smtClean="0">
                <a:cs typeface="Arial" panose="020B0604020202020204" pitchFamily="34" charset="0"/>
              </a:rPr>
              <a:t>comparison </a:t>
            </a:r>
            <a:r>
              <a:rPr lang="en-US" sz="1600" dirty="0">
                <a:cs typeface="Arial" panose="020B0604020202020204" pitchFamily="34" charset="0"/>
              </a:rPr>
              <a:t>purposes (a primitive check on the meter's accuracy). </a:t>
            </a:r>
          </a:p>
        </p:txBody>
      </p:sp>
      <p:sp>
        <p:nvSpPr>
          <p:cNvPr id="5" name="Rectangle 4"/>
          <p:cNvSpPr/>
          <p:nvPr/>
        </p:nvSpPr>
        <p:spPr>
          <a:xfrm>
            <a:off x="457200" y="4191000"/>
            <a:ext cx="8305800" cy="2062103"/>
          </a:xfrm>
          <a:prstGeom prst="rect">
            <a:avLst/>
          </a:prstGeom>
        </p:spPr>
        <p:txBody>
          <a:bodyPr wrap="square">
            <a:spAutoFit/>
          </a:bodyPr>
          <a:lstStyle/>
          <a:p>
            <a:pPr algn="l"/>
            <a:r>
              <a:rPr lang="en-US" sz="1600" dirty="0">
                <a:cs typeface="Arial" panose="020B0604020202020204" pitchFamily="34" charset="0"/>
              </a:rPr>
              <a:t>The monthly reading was made by removing the plates from the jars and weighing them with a laboratory balance. The change in the plates' weight between readings was a measure of electricity consumption. This meter was very inconvenient to </a:t>
            </a:r>
            <a:r>
              <a:rPr lang="en-US" sz="1600" dirty="0" smtClean="0">
                <a:cs typeface="Arial" panose="020B0604020202020204" pitchFamily="34" charset="0"/>
              </a:rPr>
              <a:t>use </a:t>
            </a:r>
            <a:r>
              <a:rPr lang="en-US" sz="1600" dirty="0">
                <a:cs typeface="Arial" panose="020B0604020202020204" pitchFamily="34" charset="0"/>
              </a:rPr>
              <a:t>and in a couple </a:t>
            </a:r>
            <a:r>
              <a:rPr lang="en-US" sz="1600" dirty="0" smtClean="0">
                <a:cs typeface="Arial" panose="020B0604020202020204" pitchFamily="34" charset="0"/>
              </a:rPr>
              <a:t>cases </a:t>
            </a:r>
            <a:r>
              <a:rPr lang="en-US" sz="1600" dirty="0">
                <a:cs typeface="Arial" panose="020B0604020202020204" pitchFamily="34" charset="0"/>
              </a:rPr>
              <a:t>mishandling of the plates resulted in large billing errors. Also, as there was no ready way to indicate the usage to the customer, this also made it hard for them to trust its accuracy. These disadvantages and the </a:t>
            </a:r>
            <a:r>
              <a:rPr lang="en-US" sz="1600" dirty="0" smtClean="0">
                <a:cs typeface="Arial" panose="020B0604020202020204" pitchFamily="34" charset="0"/>
              </a:rPr>
              <a:t>fact </a:t>
            </a:r>
            <a:r>
              <a:rPr lang="en-US" sz="1600" dirty="0">
                <a:cs typeface="Arial" panose="020B0604020202020204" pitchFamily="34" charset="0"/>
              </a:rPr>
              <a:t>this meter itself had high internal losses made it unpopular enough that these meters were rapidly replaced by more reliable meters in the late 1880's, including the Thomson Recording Wattmeter.</a:t>
            </a:r>
          </a:p>
        </p:txBody>
      </p:sp>
      <p:pic>
        <p:nvPicPr>
          <p:cNvPr id="1029" name="Picture 5" descr="Edison chemical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1305" y="1764536"/>
            <a:ext cx="36385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3831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5334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The Problem with Direct Current</a:t>
            </a:r>
          </a:p>
        </p:txBody>
      </p:sp>
      <p:sp>
        <p:nvSpPr>
          <p:cNvPr id="23555" name="Rectangle 3"/>
          <p:cNvSpPr>
            <a:spLocks noGrp="1" noChangeArrowheads="1"/>
          </p:cNvSpPr>
          <p:nvPr>
            <p:ph sz="half" idx="1"/>
          </p:nvPr>
        </p:nvSpPr>
        <p:spPr>
          <a:xfrm>
            <a:off x="457200" y="1743075"/>
            <a:ext cx="3581400" cy="3733800"/>
          </a:xfrm>
        </p:spPr>
        <p:txBody>
          <a:bodyPr/>
          <a:lstStyle/>
          <a:p>
            <a:pPr>
              <a:lnSpc>
                <a:spcPct val="90000"/>
              </a:lnSpc>
            </a:pPr>
            <a:r>
              <a:rPr lang="en-US" altLang="en-US" sz="2400" dirty="0" smtClean="0">
                <a:latin typeface="Arial" panose="020B0604020202020204" pitchFamily="34" charset="0"/>
                <a:cs typeface="Arial" panose="020B0604020202020204" pitchFamily="34" charset="0"/>
              </a:rPr>
              <a:t>High losses required generators near the loads – maximum of one mile without huge conductors</a:t>
            </a:r>
          </a:p>
          <a:p>
            <a:pPr marL="0" indent="0">
              <a:lnSpc>
                <a:spcPct val="90000"/>
              </a:lnSpc>
              <a:buNone/>
            </a:pPr>
            <a:endParaRPr lang="en-US" altLang="en-US" sz="2400" dirty="0" smtClean="0">
              <a:latin typeface="Arial" panose="020B0604020202020204" pitchFamily="34" charset="0"/>
              <a:cs typeface="Arial" panose="020B0604020202020204" pitchFamily="34" charset="0"/>
            </a:endParaRPr>
          </a:p>
          <a:p>
            <a:pPr>
              <a:lnSpc>
                <a:spcPct val="90000"/>
              </a:lnSpc>
            </a:pPr>
            <a:r>
              <a:rPr lang="en-US" altLang="en-US" sz="2400" dirty="0" smtClean="0">
                <a:latin typeface="Arial" panose="020B0604020202020204" pitchFamily="34" charset="0"/>
                <a:cs typeface="Arial" panose="020B0604020202020204" pitchFamily="34" charset="0"/>
              </a:rPr>
              <a:t>Difficult to change voltages for transmission with DC</a:t>
            </a:r>
          </a:p>
        </p:txBody>
      </p:sp>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7350" y="1743075"/>
            <a:ext cx="4489450" cy="341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43844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Westinghouse</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457200" y="1600200"/>
            <a:ext cx="4953000" cy="4525963"/>
          </a:xfrm>
        </p:spPr>
        <p:txBody>
          <a:bodyPr/>
          <a:lstStyle/>
          <a:p>
            <a:r>
              <a:rPr lang="en-US" sz="1800" dirty="0" smtClean="0">
                <a:latin typeface="Arial" panose="020B0604020202020204" pitchFamily="34" charset="0"/>
                <a:cs typeface="Arial" panose="020B0604020202020204" pitchFamily="34" charset="0"/>
              </a:rPr>
              <a:t>1884 – George Westinghouse establishes the Union Switch &amp; Signal Co. in Pittsburgh, PA</a:t>
            </a:r>
          </a:p>
          <a:p>
            <a:r>
              <a:rPr lang="en-US" sz="1800" dirty="0" smtClean="0">
                <a:latin typeface="Arial" panose="020B0604020202020204" pitchFamily="34" charset="0"/>
                <a:cs typeface="Arial" panose="020B0604020202020204" pitchFamily="34" charset="0"/>
              </a:rPr>
              <a:t>Buys the U.S. rights to a transformer patented in Europe</a:t>
            </a:r>
          </a:p>
          <a:p>
            <a:r>
              <a:rPr lang="en-US" sz="1800" dirty="0" smtClean="0">
                <a:latin typeface="Arial" panose="020B0604020202020204" pitchFamily="34" charset="0"/>
                <a:cs typeface="Arial" panose="020B0604020202020204" pitchFamily="34" charset="0"/>
              </a:rPr>
              <a:t>The company reorganizes as the Westinghouse Electric and Manufacturing Company</a:t>
            </a:r>
          </a:p>
          <a:p>
            <a:r>
              <a:rPr lang="en-US" sz="1800" dirty="0" smtClean="0">
                <a:latin typeface="Arial" panose="020B0604020202020204" pitchFamily="34" charset="0"/>
                <a:cs typeface="Arial" panose="020B0604020202020204" pitchFamily="34" charset="0"/>
              </a:rPr>
              <a:t>William Stanley joins the company as the chief electrical engineer and Oliver B. </a:t>
            </a:r>
            <a:r>
              <a:rPr lang="en-US" sz="1800" dirty="0" err="1" smtClean="0">
                <a:latin typeface="Arial" panose="020B0604020202020204" pitchFamily="34" charset="0"/>
                <a:cs typeface="Arial" panose="020B0604020202020204" pitchFamily="34" charset="0"/>
              </a:rPr>
              <a:t>Shallenberger</a:t>
            </a:r>
            <a:r>
              <a:rPr lang="en-US" sz="1800" dirty="0" smtClean="0">
                <a:latin typeface="Arial" panose="020B0604020202020204" pitchFamily="34" charset="0"/>
                <a:cs typeface="Arial" panose="020B0604020202020204" pitchFamily="34" charset="0"/>
              </a:rPr>
              <a:t> resigns as an officer in the U.S. Navy to work under him as the chief electrician.  </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8341" y="1752600"/>
            <a:ext cx="2605087" cy="3302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798341" y="5054823"/>
            <a:ext cx="2605087" cy="276999"/>
          </a:xfrm>
          <a:prstGeom prst="rect">
            <a:avLst/>
          </a:prstGeom>
          <a:noFill/>
        </p:spPr>
        <p:txBody>
          <a:bodyPr wrap="square" rtlCol="0">
            <a:spAutoFit/>
          </a:bodyPr>
          <a:lstStyle/>
          <a:p>
            <a:r>
              <a:rPr lang="en-US" sz="1200" dirty="0" smtClean="0"/>
              <a:t>George Westinghouse</a:t>
            </a:r>
            <a:endParaRPr lang="en-US" sz="1200" dirty="0"/>
          </a:p>
        </p:txBody>
      </p:sp>
    </p:spTree>
    <p:extLst>
      <p:ext uri="{BB962C8B-B14F-4D97-AF65-F5344CB8AC3E}">
        <p14:creationId xmlns:p14="http://schemas.microsoft.com/office/powerpoint/2010/main" val="18730035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AC Starts to Win</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457200" y="1600200"/>
            <a:ext cx="8153400" cy="4525963"/>
          </a:xfrm>
        </p:spPr>
        <p:txBody>
          <a:bodyPr/>
          <a:lstStyle/>
          <a:p>
            <a:r>
              <a:rPr lang="en-US" sz="1800" dirty="0" smtClean="0">
                <a:latin typeface="Arial" panose="020B0604020202020204" pitchFamily="34" charset="0"/>
                <a:cs typeface="Arial" panose="020B0604020202020204" pitchFamily="34" charset="0"/>
              </a:rPr>
              <a:t>Stanley and </a:t>
            </a:r>
            <a:r>
              <a:rPr lang="en-US" sz="1800" dirty="0" err="1" smtClean="0">
                <a:latin typeface="Arial" panose="020B0604020202020204" pitchFamily="34" charset="0"/>
                <a:cs typeface="Arial" panose="020B0604020202020204" pitchFamily="34" charset="0"/>
              </a:rPr>
              <a:t>Schallenberger</a:t>
            </a:r>
            <a:r>
              <a:rPr lang="en-US" sz="1800" dirty="0">
                <a:latin typeface="Arial" panose="020B0604020202020204" pitchFamily="34" charset="0"/>
                <a:cs typeface="Arial" panose="020B0604020202020204" pitchFamily="34" charset="0"/>
              </a:rPr>
              <a:t>:</a:t>
            </a:r>
            <a:r>
              <a:rPr lang="en-US" sz="1800" dirty="0" smtClean="0">
                <a:latin typeface="Arial" panose="020B0604020202020204" pitchFamily="34" charset="0"/>
                <a:cs typeface="Arial" panose="020B0604020202020204" pitchFamily="34" charset="0"/>
              </a:rPr>
              <a:t> They </a:t>
            </a:r>
            <a:r>
              <a:rPr lang="en-US" sz="1800" dirty="0">
                <a:latin typeface="Arial" panose="020B0604020202020204" pitchFamily="34" charset="0"/>
                <a:cs typeface="Arial" panose="020B0604020202020204" pitchFamily="34" charset="0"/>
              </a:rPr>
              <a:t>refine the transformer design and in 1886 Stanley demonstrates the first complete system of high voltage AC transmissions including generators, </a:t>
            </a:r>
            <a:r>
              <a:rPr lang="en-US" sz="1800" dirty="0" smtClean="0">
                <a:latin typeface="Arial" panose="020B0604020202020204" pitchFamily="34" charset="0"/>
                <a:cs typeface="Arial" panose="020B0604020202020204" pitchFamily="34" charset="0"/>
              </a:rPr>
              <a:t>transformers, </a:t>
            </a:r>
            <a:r>
              <a:rPr lang="en-US" sz="1800" dirty="0">
                <a:latin typeface="Arial" panose="020B0604020202020204" pitchFamily="34" charset="0"/>
                <a:cs typeface="Arial" panose="020B0604020202020204" pitchFamily="34" charset="0"/>
              </a:rPr>
              <a:t>and high voltage transmission </a:t>
            </a:r>
            <a:r>
              <a:rPr lang="en-US" sz="1800" dirty="0" smtClean="0">
                <a:latin typeface="Arial" panose="020B0604020202020204" pitchFamily="34" charset="0"/>
                <a:cs typeface="Arial" panose="020B0604020202020204" pitchFamily="34" charset="0"/>
              </a:rPr>
              <a:t>lines.  </a:t>
            </a:r>
          </a:p>
          <a:p>
            <a:pPr marL="0" indent="0">
              <a:buNone/>
            </a:pPr>
            <a:endParaRPr lang="en-US" sz="1800" dirty="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AC had none of the issues of DC (voltage drop in long lines and a lack of an easy way to increase or decrease the voltage).  However there was no meter that could accurately record the usage of electricity on AC circuits.</a:t>
            </a:r>
            <a:endParaRPr lang="en-US" sz="1800" dirty="0">
              <a:latin typeface="Arial" panose="020B0604020202020204" pitchFamily="34" charset="0"/>
              <a:cs typeface="Arial" panose="020B0604020202020204" pitchFamily="34"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0882" y="4216926"/>
            <a:ext cx="1443037" cy="1885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8700" y="4216926"/>
            <a:ext cx="1562099" cy="1926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600200" y="6102875"/>
            <a:ext cx="1600200" cy="276999"/>
          </a:xfrm>
          <a:prstGeom prst="rect">
            <a:avLst/>
          </a:prstGeom>
          <a:noFill/>
        </p:spPr>
        <p:txBody>
          <a:bodyPr wrap="square" rtlCol="0">
            <a:spAutoFit/>
          </a:bodyPr>
          <a:lstStyle/>
          <a:p>
            <a:r>
              <a:rPr lang="en-US" sz="1200" dirty="0" smtClean="0"/>
              <a:t>William Stanley, Jr.</a:t>
            </a:r>
            <a:endParaRPr lang="en-US" sz="1200" dirty="0"/>
          </a:p>
        </p:txBody>
      </p:sp>
      <p:sp>
        <p:nvSpPr>
          <p:cNvPr id="7" name="TextBox 6"/>
          <p:cNvSpPr txBox="1"/>
          <p:nvPr/>
        </p:nvSpPr>
        <p:spPr>
          <a:xfrm>
            <a:off x="4730840" y="6108908"/>
            <a:ext cx="1723746" cy="276999"/>
          </a:xfrm>
          <a:prstGeom prst="rect">
            <a:avLst/>
          </a:prstGeom>
          <a:noFill/>
        </p:spPr>
        <p:txBody>
          <a:bodyPr wrap="square" rtlCol="0">
            <a:spAutoFit/>
          </a:bodyPr>
          <a:lstStyle/>
          <a:p>
            <a:r>
              <a:rPr lang="en-US" sz="1200" dirty="0" smtClean="0"/>
              <a:t>Oliver </a:t>
            </a:r>
            <a:r>
              <a:rPr lang="en-US" sz="1200" dirty="0" err="1" smtClean="0"/>
              <a:t>Schallenberger</a:t>
            </a:r>
            <a:endParaRPr lang="en-US" sz="1200" dirty="0"/>
          </a:p>
        </p:txBody>
      </p:sp>
    </p:spTree>
    <p:extLst>
      <p:ext uri="{BB962C8B-B14F-4D97-AF65-F5344CB8AC3E}">
        <p14:creationId xmlns:p14="http://schemas.microsoft.com/office/powerpoint/2010/main" val="20055259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5334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Thomas Edison - 1889</a:t>
            </a:r>
          </a:p>
        </p:txBody>
      </p:sp>
      <p:sp>
        <p:nvSpPr>
          <p:cNvPr id="4" name="Oval Callout 3"/>
          <p:cNvSpPr/>
          <p:nvPr/>
        </p:nvSpPr>
        <p:spPr bwMode="auto">
          <a:xfrm>
            <a:off x="1371600" y="1981200"/>
            <a:ext cx="6019800" cy="3429000"/>
          </a:xfrm>
          <a:prstGeom prst="wedgeEllipseCallout">
            <a:avLst/>
          </a:prstGeom>
          <a:solidFill>
            <a:srgbClr val="CCFF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r>
              <a:rPr lang="en-US" sz="2800" dirty="0"/>
              <a:t>"Fooling around with alternating current is just a waste of time. Nobody will use it, ever." </a:t>
            </a:r>
            <a:endParaRPr lang="en-US" sz="2800" dirty="0" smtClean="0"/>
          </a:p>
          <a:p>
            <a:endParaRPr lang="en-US" sz="1200" dirty="0" smtClean="0"/>
          </a:p>
          <a:p>
            <a:r>
              <a:rPr lang="en-US" sz="2000" dirty="0" smtClean="0"/>
              <a:t>- Thomas Edison, 1889</a:t>
            </a:r>
            <a:endParaRPr lang="en-US" sz="2000" dirty="0"/>
          </a:p>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Arial" charset="0"/>
            </a:endParaRPr>
          </a:p>
        </p:txBody>
      </p:sp>
    </p:spTree>
    <p:extLst>
      <p:ext uri="{BB962C8B-B14F-4D97-AF65-F5344CB8AC3E}">
        <p14:creationId xmlns:p14="http://schemas.microsoft.com/office/powerpoint/2010/main" val="986947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488950" y="609600"/>
            <a:ext cx="8197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Galileo Ferraris</a:t>
            </a:r>
          </a:p>
        </p:txBody>
      </p:sp>
      <p:sp>
        <p:nvSpPr>
          <p:cNvPr id="29699" name="Rectangle 3"/>
          <p:cNvSpPr>
            <a:spLocks noGrp="1" noChangeArrowheads="1"/>
          </p:cNvSpPr>
          <p:nvPr>
            <p:ph idx="1"/>
          </p:nvPr>
        </p:nvSpPr>
        <p:spPr>
          <a:xfrm>
            <a:off x="609600" y="1600200"/>
            <a:ext cx="4419600" cy="4525962"/>
          </a:xfrm>
        </p:spPr>
        <p:txBody>
          <a:bodyPr/>
          <a:lstStyle/>
          <a:p>
            <a:r>
              <a:rPr lang="en-US" altLang="en-US" sz="2000" dirty="0" smtClean="0">
                <a:latin typeface="Arial" panose="020B0604020202020204" pitchFamily="34" charset="0"/>
                <a:cs typeface="Arial" panose="020B0604020202020204" pitchFamily="34" charset="0"/>
              </a:rPr>
              <a:t>Tesla in 1882 identified concept of rotating magnetic field</a:t>
            </a:r>
          </a:p>
          <a:p>
            <a:endParaRPr lang="en-US" altLang="en-US" sz="2000" dirty="0" smtClean="0">
              <a:latin typeface="Arial" panose="020B0604020202020204" pitchFamily="34" charset="0"/>
              <a:cs typeface="Arial" panose="020B0604020202020204" pitchFamily="34" charset="0"/>
            </a:endParaRPr>
          </a:p>
          <a:p>
            <a:r>
              <a:rPr lang="en-US" altLang="en-US" sz="2000" dirty="0" smtClean="0">
                <a:latin typeface="Arial" panose="020B0604020202020204" pitchFamily="34" charset="0"/>
                <a:cs typeface="Arial" panose="020B0604020202020204" pitchFamily="34" charset="0"/>
              </a:rPr>
              <a:t>Dr. Ferraris, in 1885, proved that torque could be produced electromagnetically by two alternating-current fluxes, which have a time displacement and a space displacement in the direction of proposed motion.</a:t>
            </a:r>
          </a:p>
        </p:txBody>
      </p:sp>
      <p:pic>
        <p:nvPicPr>
          <p:cNvPr id="29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828800"/>
            <a:ext cx="1878013" cy="260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791200" y="4430712"/>
            <a:ext cx="1878013" cy="276999"/>
          </a:xfrm>
          <a:prstGeom prst="rect">
            <a:avLst/>
          </a:prstGeom>
          <a:noFill/>
        </p:spPr>
        <p:txBody>
          <a:bodyPr wrap="square" rtlCol="0">
            <a:spAutoFit/>
          </a:bodyPr>
          <a:lstStyle/>
          <a:p>
            <a:r>
              <a:rPr lang="en-US" sz="1200" dirty="0" smtClean="0"/>
              <a:t>Dr. Galileo Ferraris</a:t>
            </a:r>
            <a:endParaRPr lang="en-US" sz="1200" dirty="0"/>
          </a:p>
        </p:txBody>
      </p:sp>
    </p:spTree>
    <p:extLst>
      <p:ext uri="{BB962C8B-B14F-4D97-AF65-F5344CB8AC3E}">
        <p14:creationId xmlns:p14="http://schemas.microsoft.com/office/powerpoint/2010/main" val="20928830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533400"/>
            <a:ext cx="8229600" cy="1143000"/>
          </a:xfrm>
        </p:spPr>
        <p:txBody>
          <a:bodyPr>
            <a:normAutofit/>
          </a:bodyPr>
          <a:lstStyle/>
          <a:p>
            <a:pPr fontAlgn="auto">
              <a:spcAft>
                <a:spcPts val="0"/>
              </a:spcAft>
              <a:defRPr/>
            </a:pPr>
            <a:r>
              <a:rPr lang="en-US" altLang="en-US" sz="3200" b="1" dirty="0" smtClean="0">
                <a:solidFill>
                  <a:schemeClr val="bg1"/>
                </a:solidFill>
                <a:latin typeface="Arial" panose="020B0604020202020204" pitchFamily="34" charset="0"/>
                <a:cs typeface="Arial" panose="020B0604020202020204" pitchFamily="34" charset="0"/>
              </a:rPr>
              <a:t>1893 Nikola Tesla Induction Motor Patent</a:t>
            </a:r>
          </a:p>
        </p:txBody>
      </p:sp>
      <p:sp>
        <p:nvSpPr>
          <p:cNvPr id="30723" name="Rectangle 3"/>
          <p:cNvSpPr>
            <a:spLocks noGrp="1" noChangeArrowheads="1"/>
          </p:cNvSpPr>
          <p:nvPr>
            <p:ph idx="1"/>
          </p:nvPr>
        </p:nvSpPr>
        <p:spPr>
          <a:xfrm>
            <a:off x="457200" y="1600200"/>
            <a:ext cx="4114800" cy="4525963"/>
          </a:xfrm>
        </p:spPr>
        <p:txBody>
          <a:bodyPr/>
          <a:lstStyle/>
          <a:p>
            <a:r>
              <a:rPr lang="en-US" altLang="en-US" sz="1800" dirty="0" smtClean="0">
                <a:latin typeface="Arial" panose="020B0604020202020204" pitchFamily="34" charset="0"/>
                <a:cs typeface="Arial" panose="020B0604020202020204" pitchFamily="34" charset="0"/>
              </a:rPr>
              <a:t>Nikola Tesla takes out a patent covering Ferraris' discovery of the induction motor principle. </a:t>
            </a:r>
          </a:p>
          <a:p>
            <a:r>
              <a:rPr lang="en-US" altLang="en-US" sz="1800" dirty="0" smtClean="0">
                <a:latin typeface="Arial" panose="020B0604020202020204" pitchFamily="34" charset="0"/>
                <a:cs typeface="Arial" panose="020B0604020202020204" pitchFamily="34" charset="0"/>
              </a:rPr>
              <a:t>There was a brief patent infringement suit, but Tesla was awarded priority. This was just one of Tesla's many patents later purchased by George Westinghouse.</a:t>
            </a:r>
          </a:p>
          <a:p>
            <a:r>
              <a:rPr lang="en-US" altLang="en-US" sz="1800" dirty="0">
                <a:latin typeface="Arial" panose="020B0604020202020204" pitchFamily="34" charset="0"/>
                <a:cs typeface="Arial" panose="020B0604020202020204" pitchFamily="34" charset="0"/>
              </a:rPr>
              <a:t>This discovery </a:t>
            </a:r>
            <a:r>
              <a:rPr lang="en-US" altLang="en-US" sz="1800" dirty="0" smtClean="0">
                <a:latin typeface="Arial" panose="020B0604020202020204" pitchFamily="34" charset="0"/>
                <a:cs typeface="Arial" panose="020B0604020202020204" pitchFamily="34" charset="0"/>
              </a:rPr>
              <a:t>by Ferraris and patent by Tesla spurs </a:t>
            </a:r>
            <a:r>
              <a:rPr lang="en-US" altLang="en-US" sz="1800" dirty="0">
                <a:latin typeface="Arial" panose="020B0604020202020204" pitchFamily="34" charset="0"/>
                <a:cs typeface="Arial" panose="020B0604020202020204" pitchFamily="34" charset="0"/>
              </a:rPr>
              <a:t>the development of induction-type motors as well as paving the way for the development of the induction-type watthour meter.</a:t>
            </a:r>
          </a:p>
          <a:p>
            <a:endParaRPr lang="en-US" altLang="en-US" sz="1800" dirty="0" smtClean="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742527"/>
            <a:ext cx="3733800" cy="273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876800" y="4476818"/>
            <a:ext cx="3733800" cy="738664"/>
          </a:xfrm>
          <a:prstGeom prst="rect">
            <a:avLst/>
          </a:prstGeom>
          <a:noFill/>
        </p:spPr>
        <p:txBody>
          <a:bodyPr wrap="square" rtlCol="0">
            <a:spAutoFit/>
          </a:bodyPr>
          <a:lstStyle/>
          <a:p>
            <a:r>
              <a:rPr lang="en-US" sz="1400" dirty="0" smtClean="0"/>
              <a:t>One of the original AC Tesla Induction Motors on display in the British Science Museum in London.</a:t>
            </a:r>
            <a:endParaRPr lang="en-US" sz="1400" dirty="0"/>
          </a:p>
        </p:txBody>
      </p:sp>
    </p:spTree>
    <p:extLst>
      <p:ext uri="{BB962C8B-B14F-4D97-AF65-F5344CB8AC3E}">
        <p14:creationId xmlns:p14="http://schemas.microsoft.com/office/powerpoint/2010/main" val="6186725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575" y="1600199"/>
            <a:ext cx="2178425" cy="2904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0" name="Rectangle 4"/>
          <p:cNvSpPr>
            <a:spLocks noGrp="1" noChangeArrowheads="1"/>
          </p:cNvSpPr>
          <p:nvPr>
            <p:ph type="title"/>
          </p:nvPr>
        </p:nvSpPr>
        <p:spPr bwMode="auto">
          <a:xfrm>
            <a:off x="685800" y="533400"/>
            <a:ext cx="77724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80000"/>
              </a:lnSpc>
            </a:pPr>
            <a:r>
              <a:rPr lang="en-US" altLang="en-US" sz="2500" b="1" dirty="0" smtClean="0">
                <a:solidFill>
                  <a:schemeClr val="bg1"/>
                </a:solidFill>
                <a:latin typeface="Arial" panose="020B0604020202020204" pitchFamily="34" charset="0"/>
                <a:cs typeface="Arial" panose="020B0604020202020204" pitchFamily="34" charset="0"/>
              </a:rPr>
              <a:t>1888: A Young Serb Named </a:t>
            </a:r>
            <a:r>
              <a:rPr lang="sr-Latn-CS" altLang="en-US" sz="2500" b="1" dirty="0" smtClean="0">
                <a:solidFill>
                  <a:schemeClr val="bg1"/>
                </a:solidFill>
                <a:latin typeface="Arial" panose="020B0604020202020204" pitchFamily="34" charset="0"/>
                <a:cs typeface="Arial" panose="020B0604020202020204" pitchFamily="34" charset="0"/>
              </a:rPr>
              <a:t>Никола Тесла</a:t>
            </a:r>
            <a:r>
              <a:rPr lang="en-US" altLang="en-US" sz="2500" b="1" dirty="0" smtClean="0">
                <a:solidFill>
                  <a:schemeClr val="bg1"/>
                </a:solidFill>
                <a:latin typeface="Arial" panose="020B0604020202020204" pitchFamily="34" charset="0"/>
                <a:cs typeface="Arial" panose="020B0604020202020204" pitchFamily="34" charset="0"/>
              </a:rPr>
              <a:t> (Nicola Tesla) Meets George Westinghouse</a:t>
            </a:r>
          </a:p>
        </p:txBody>
      </p:sp>
      <p:sp>
        <p:nvSpPr>
          <p:cNvPr id="24581" name="Text Box 5"/>
          <p:cNvSpPr txBox="1">
            <a:spLocks noChangeArrowheads="1"/>
          </p:cNvSpPr>
          <p:nvPr/>
        </p:nvSpPr>
        <p:spPr bwMode="auto">
          <a:xfrm>
            <a:off x="2693894" y="3581436"/>
            <a:ext cx="194462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l">
              <a:spcBef>
                <a:spcPct val="0"/>
              </a:spcBef>
              <a:buFontTx/>
              <a:buNone/>
            </a:pPr>
            <a:r>
              <a:rPr lang="en-US" altLang="en-US" sz="1800" dirty="0" smtClean="0">
                <a:latin typeface="Arial" panose="020B0604020202020204" pitchFamily="34" charset="0"/>
                <a:cs typeface="Arial" panose="020B0604020202020204" pitchFamily="34" charset="0"/>
              </a:rPr>
              <a:t>Nicola Tesla, "</a:t>
            </a:r>
            <a:r>
              <a:rPr lang="en-US" altLang="en-US" sz="1800" dirty="0">
                <a:latin typeface="Arial" panose="020B0604020202020204" pitchFamily="34" charset="0"/>
                <a:cs typeface="Arial" panose="020B0604020202020204" pitchFamily="34" charset="0"/>
              </a:rPr>
              <a:t>The </a:t>
            </a:r>
            <a:r>
              <a:rPr lang="en-US" altLang="en-US" sz="1800" dirty="0" smtClean="0">
                <a:latin typeface="Arial" panose="020B0604020202020204" pitchFamily="34" charset="0"/>
                <a:cs typeface="Arial" panose="020B0604020202020204" pitchFamily="34" charset="0"/>
              </a:rPr>
              <a:t>Wizard of </a:t>
            </a:r>
            <a:r>
              <a:rPr lang="en-US" altLang="en-US" sz="1800" dirty="0">
                <a:latin typeface="Arial" panose="020B0604020202020204" pitchFamily="34" charset="0"/>
                <a:cs typeface="Arial" panose="020B0604020202020204" pitchFamily="34" charset="0"/>
              </a:rPr>
              <a:t>The West" </a:t>
            </a: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2197" y="1600200"/>
            <a:ext cx="3257671" cy="208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bwMode="auto">
          <a:xfrm>
            <a:off x="488576" y="4724400"/>
            <a:ext cx="8135472" cy="152400"/>
          </a:xfrm>
          <a:prstGeom prst="rect">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smtClean="0">
              <a:ln>
                <a:noFill/>
              </a:ln>
              <a:solidFill>
                <a:srgbClr val="000000"/>
              </a:solidFill>
              <a:effectLst/>
              <a:latin typeface="Arial" charset="0"/>
            </a:endParaRPr>
          </a:p>
        </p:txBody>
      </p:sp>
      <p:sp>
        <p:nvSpPr>
          <p:cNvPr id="3" name="TextBox 2"/>
          <p:cNvSpPr txBox="1"/>
          <p:nvPr/>
        </p:nvSpPr>
        <p:spPr>
          <a:xfrm>
            <a:off x="4953000" y="3801217"/>
            <a:ext cx="3671048" cy="646331"/>
          </a:xfrm>
          <a:prstGeom prst="rect">
            <a:avLst/>
          </a:prstGeom>
          <a:noFill/>
          <a:ln w="19050">
            <a:solidFill>
              <a:srgbClr val="FF0000"/>
            </a:solidFill>
          </a:ln>
        </p:spPr>
        <p:txBody>
          <a:bodyPr wrap="square" rtlCol="0">
            <a:spAutoFit/>
          </a:bodyPr>
          <a:lstStyle/>
          <a:p>
            <a:r>
              <a:rPr lang="en-US" b="1" dirty="0" smtClean="0">
                <a:solidFill>
                  <a:srgbClr val="FF0000"/>
                </a:solidFill>
              </a:rPr>
              <a:t>1893: World’s Fair Chicago lighted by Westinghouse / Tesla</a:t>
            </a:r>
            <a:endParaRPr lang="en-US" b="1" dirty="0">
              <a:solidFill>
                <a:srgbClr val="FF0000"/>
              </a:solidFill>
            </a:endParaRPr>
          </a:p>
        </p:txBody>
      </p:sp>
      <p:sp>
        <p:nvSpPr>
          <p:cNvPr id="14" name="TextBox 13"/>
          <p:cNvSpPr txBox="1"/>
          <p:nvPr/>
        </p:nvSpPr>
        <p:spPr>
          <a:xfrm>
            <a:off x="663388" y="5375784"/>
            <a:ext cx="1704766" cy="923330"/>
          </a:xfrm>
          <a:prstGeom prst="rect">
            <a:avLst/>
          </a:prstGeom>
          <a:noFill/>
          <a:ln w="19050">
            <a:solidFill>
              <a:srgbClr val="FF0000"/>
            </a:solidFill>
          </a:ln>
        </p:spPr>
        <p:txBody>
          <a:bodyPr wrap="square" rtlCol="0">
            <a:spAutoFit/>
          </a:bodyPr>
          <a:lstStyle/>
          <a:p>
            <a:r>
              <a:rPr lang="en-US" b="1" dirty="0" smtClean="0">
                <a:solidFill>
                  <a:srgbClr val="FF0000"/>
                </a:solidFill>
              </a:rPr>
              <a:t>1882: Induction Motor</a:t>
            </a:r>
            <a:endParaRPr lang="en-US" b="1" dirty="0">
              <a:solidFill>
                <a:srgbClr val="FF0000"/>
              </a:solidFill>
            </a:endParaRPr>
          </a:p>
        </p:txBody>
      </p:sp>
      <p:cxnSp>
        <p:nvCxnSpPr>
          <p:cNvPr id="5" name="Straight Connector 4"/>
          <p:cNvCxnSpPr>
            <a:endCxn id="14" idx="0"/>
          </p:cNvCxnSpPr>
          <p:nvPr/>
        </p:nvCxnSpPr>
        <p:spPr bwMode="auto">
          <a:xfrm>
            <a:off x="1515771" y="4876800"/>
            <a:ext cx="0" cy="498984"/>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a:off x="7010400" y="4465866"/>
            <a:ext cx="0" cy="350672"/>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p:cNvSpPr txBox="1"/>
          <p:nvPr/>
        </p:nvSpPr>
        <p:spPr>
          <a:xfrm>
            <a:off x="3505200" y="5126292"/>
            <a:ext cx="2895600" cy="1200329"/>
          </a:xfrm>
          <a:prstGeom prst="rect">
            <a:avLst/>
          </a:prstGeom>
          <a:noFill/>
          <a:ln w="19050">
            <a:solidFill>
              <a:srgbClr val="FF0000"/>
            </a:solidFill>
          </a:ln>
        </p:spPr>
        <p:txBody>
          <a:bodyPr wrap="square" rtlCol="0">
            <a:spAutoFit/>
          </a:bodyPr>
          <a:lstStyle/>
          <a:p>
            <a:r>
              <a:rPr lang="en-US" b="1" dirty="0" smtClean="0">
                <a:solidFill>
                  <a:srgbClr val="FF0000"/>
                </a:solidFill>
              </a:rPr>
              <a:t>1888: Westinghouse, American entrepreneur and engineer meets Tesla</a:t>
            </a:r>
            <a:endParaRPr lang="en-US" b="1" dirty="0">
              <a:solidFill>
                <a:srgbClr val="FF0000"/>
              </a:solidFill>
            </a:endParaRPr>
          </a:p>
        </p:txBody>
      </p:sp>
      <p:cxnSp>
        <p:nvCxnSpPr>
          <p:cNvPr id="10" name="Straight Connector 9"/>
          <p:cNvCxnSpPr>
            <a:endCxn id="8" idx="0"/>
          </p:cNvCxnSpPr>
          <p:nvPr/>
        </p:nvCxnSpPr>
        <p:spPr bwMode="auto">
          <a:xfrm>
            <a:off x="4953000" y="4876800"/>
            <a:ext cx="0" cy="249492"/>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3182571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Abstract</a:t>
            </a:r>
          </a:p>
        </p:txBody>
      </p:sp>
      <p:sp>
        <p:nvSpPr>
          <p:cNvPr id="3075" name="Rectangle 3"/>
          <p:cNvSpPr>
            <a:spLocks noGrp="1" noChangeArrowheads="1"/>
          </p:cNvSpPr>
          <p:nvPr>
            <p:ph type="body" idx="1"/>
          </p:nvPr>
        </p:nvSpPr>
        <p:spPr bwMode="auto">
          <a:xfrm>
            <a:off x="457200" y="1570038"/>
            <a:ext cx="8229600" cy="49831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en-US" altLang="en-US" sz="1800" dirty="0" smtClean="0">
                <a:latin typeface="Arial" panose="020B0604020202020204" pitchFamily="34" charset="0"/>
                <a:cs typeface="Arial" panose="020B0604020202020204" pitchFamily="34" charset="0"/>
              </a:rPr>
              <a:t>Circa 1870 - Prior to the Watt-Hour Meter</a:t>
            </a:r>
          </a:p>
          <a:p>
            <a:pPr eaLnBrk="1" hangingPunct="1"/>
            <a:r>
              <a:rPr lang="en-US" altLang="en-US" sz="1800" dirty="0" smtClean="0">
                <a:latin typeface="Arial" panose="020B0604020202020204" pitchFamily="34" charset="0"/>
                <a:cs typeface="Arial" panose="020B0604020202020204" pitchFamily="34" charset="0"/>
              </a:rPr>
              <a:t>Early Metering luminaries</a:t>
            </a:r>
          </a:p>
          <a:p>
            <a:pPr lvl="1" eaLnBrk="1" hangingPunct="1"/>
            <a:r>
              <a:rPr lang="en-US" altLang="en-US" sz="1800" dirty="0" smtClean="0">
                <a:latin typeface="Arial" panose="020B0604020202020204" pitchFamily="34" charset="0"/>
                <a:cs typeface="Arial" panose="020B0604020202020204" pitchFamily="34" charset="0"/>
              </a:rPr>
              <a:t>Like today – a small metering community</a:t>
            </a:r>
            <a:endParaRPr lang="en-US" altLang="en-US" sz="1800" dirty="0">
              <a:latin typeface="Arial" panose="020B0604020202020204" pitchFamily="34" charset="0"/>
              <a:cs typeface="Arial" panose="020B0604020202020204" pitchFamily="34" charset="0"/>
            </a:endParaRPr>
          </a:p>
          <a:p>
            <a:pPr lvl="1" eaLnBrk="1" hangingPunct="1"/>
            <a:r>
              <a:rPr lang="en-US" altLang="en-US" sz="1800" dirty="0" err="1" smtClean="0">
                <a:latin typeface="Arial" panose="020B0604020202020204" pitchFamily="34" charset="0"/>
                <a:cs typeface="Arial" panose="020B0604020202020204" pitchFamily="34" charset="0"/>
              </a:rPr>
              <a:t>Elihu</a:t>
            </a:r>
            <a:r>
              <a:rPr lang="en-US" altLang="en-US" sz="1800" dirty="0" smtClean="0">
                <a:latin typeface="Arial" panose="020B0604020202020204" pitchFamily="34" charset="0"/>
                <a:cs typeface="Arial" panose="020B0604020202020204" pitchFamily="34" charset="0"/>
              </a:rPr>
              <a:t> </a:t>
            </a:r>
            <a:r>
              <a:rPr lang="en-US" altLang="en-US" sz="1800" dirty="0" smtClean="0">
                <a:latin typeface="Arial" panose="020B0604020202020204" pitchFamily="34" charset="0"/>
                <a:cs typeface="Arial" panose="020B0604020202020204" pitchFamily="34" charset="0"/>
              </a:rPr>
              <a:t>Thomson</a:t>
            </a:r>
            <a:endParaRPr lang="en-US" altLang="en-US" sz="1800" dirty="0" smtClean="0">
              <a:latin typeface="Arial" panose="020B0604020202020204" pitchFamily="34" charset="0"/>
              <a:cs typeface="Arial" panose="020B0604020202020204" pitchFamily="34" charset="0"/>
            </a:endParaRPr>
          </a:p>
          <a:p>
            <a:pPr lvl="1" eaLnBrk="1" hangingPunct="1"/>
            <a:r>
              <a:rPr lang="en-US" altLang="en-US" sz="1800" dirty="0" smtClean="0">
                <a:latin typeface="Arial" panose="020B0604020202020204" pitchFamily="34" charset="0"/>
                <a:cs typeface="Arial" panose="020B0604020202020204" pitchFamily="34" charset="0"/>
              </a:rPr>
              <a:t>Thomas </a:t>
            </a:r>
            <a:r>
              <a:rPr lang="en-US" altLang="en-US" sz="1800" dirty="0">
                <a:latin typeface="Arial" panose="020B0604020202020204" pitchFamily="34" charset="0"/>
                <a:cs typeface="Arial" panose="020B0604020202020204" pitchFamily="34" charset="0"/>
              </a:rPr>
              <a:t>Edison </a:t>
            </a:r>
            <a:endParaRPr lang="en-US" altLang="en-US" sz="1800" dirty="0" smtClean="0">
              <a:latin typeface="Arial" panose="020B0604020202020204" pitchFamily="34" charset="0"/>
              <a:cs typeface="Arial" panose="020B0604020202020204" pitchFamily="34" charset="0"/>
            </a:endParaRPr>
          </a:p>
          <a:p>
            <a:pPr lvl="1" eaLnBrk="1" hangingPunct="1"/>
            <a:r>
              <a:rPr lang="en-US" altLang="en-US" sz="1800" dirty="0" smtClean="0">
                <a:latin typeface="Arial" panose="020B0604020202020204" pitchFamily="34" charset="0"/>
                <a:cs typeface="Arial" panose="020B0604020202020204" pitchFamily="34" charset="0"/>
              </a:rPr>
              <a:t>George Westinghouse</a:t>
            </a:r>
            <a:endParaRPr lang="en-US" altLang="en-US" sz="1800" dirty="0">
              <a:latin typeface="Arial" panose="020B0604020202020204" pitchFamily="34" charset="0"/>
              <a:cs typeface="Arial" panose="020B0604020202020204" pitchFamily="34" charset="0"/>
            </a:endParaRPr>
          </a:p>
          <a:p>
            <a:pPr lvl="1" eaLnBrk="1" hangingPunct="1"/>
            <a:r>
              <a:rPr lang="en-US" altLang="en-US" sz="1800" dirty="0" smtClean="0">
                <a:latin typeface="Arial" panose="020B0604020202020204" pitchFamily="34" charset="0"/>
                <a:cs typeface="Arial" panose="020B0604020202020204" pitchFamily="34" charset="0"/>
              </a:rPr>
              <a:t>Oliver </a:t>
            </a:r>
            <a:r>
              <a:rPr lang="en-US" altLang="en-US" sz="1800" dirty="0">
                <a:latin typeface="Arial" panose="020B0604020202020204" pitchFamily="34" charset="0"/>
                <a:cs typeface="Arial" panose="020B0604020202020204" pitchFamily="34" charset="0"/>
              </a:rPr>
              <a:t>B. </a:t>
            </a:r>
            <a:r>
              <a:rPr lang="en-US" altLang="en-US" sz="1800" dirty="0" err="1" smtClean="0">
                <a:latin typeface="Arial" panose="020B0604020202020204" pitchFamily="34" charset="0"/>
                <a:cs typeface="Arial" panose="020B0604020202020204" pitchFamily="34" charset="0"/>
              </a:rPr>
              <a:t>Shallenberger</a:t>
            </a:r>
            <a:endParaRPr lang="en-US" altLang="en-US" sz="1800" dirty="0" smtClean="0">
              <a:latin typeface="Arial" panose="020B0604020202020204" pitchFamily="34" charset="0"/>
              <a:cs typeface="Arial" panose="020B0604020202020204" pitchFamily="34" charset="0"/>
            </a:endParaRPr>
          </a:p>
          <a:p>
            <a:pPr lvl="1" eaLnBrk="1" hangingPunct="1"/>
            <a:r>
              <a:rPr lang="en-US" altLang="en-US" sz="1800" dirty="0" smtClean="0">
                <a:latin typeface="Arial" panose="020B0604020202020204" pitchFamily="34" charset="0"/>
                <a:cs typeface="Arial" panose="020B0604020202020204" pitchFamily="34" charset="0"/>
              </a:rPr>
              <a:t>Robert C. </a:t>
            </a:r>
            <a:r>
              <a:rPr lang="en-US" altLang="en-US" sz="1800" dirty="0" err="1" smtClean="0">
                <a:latin typeface="Arial" panose="020B0604020202020204" pitchFamily="34" charset="0"/>
                <a:cs typeface="Arial" panose="020B0604020202020204" pitchFamily="34" charset="0"/>
              </a:rPr>
              <a:t>Lanphier</a:t>
            </a:r>
            <a:endParaRPr lang="en-US" altLang="en-US" sz="1800" dirty="0">
              <a:latin typeface="Arial" panose="020B0604020202020204" pitchFamily="34" charset="0"/>
              <a:cs typeface="Arial" panose="020B0604020202020204" pitchFamily="34" charset="0"/>
            </a:endParaRPr>
          </a:p>
          <a:p>
            <a:pPr lvl="1" eaLnBrk="1" hangingPunct="1"/>
            <a:r>
              <a:rPr lang="en-US" altLang="en-US" sz="1800" dirty="0" smtClean="0">
                <a:latin typeface="Arial" panose="020B0604020202020204" pitchFamily="34" charset="0"/>
                <a:cs typeface="Arial" panose="020B0604020202020204" pitchFamily="34" charset="0"/>
              </a:rPr>
              <a:t>Thomas Duncan</a:t>
            </a:r>
            <a:endParaRPr lang="en-US" altLang="en-US" sz="1800" dirty="0">
              <a:latin typeface="Arial" panose="020B0604020202020204" pitchFamily="34" charset="0"/>
              <a:cs typeface="Arial" panose="020B0604020202020204" pitchFamily="34" charset="0"/>
            </a:endParaRPr>
          </a:p>
          <a:p>
            <a:pPr marL="342900" lvl="1" indent="-342900" eaLnBrk="1" hangingPunct="1">
              <a:buFont typeface="Times New Roman" pitchFamily="18" charset="0"/>
              <a:buChar char="•"/>
            </a:pPr>
            <a:r>
              <a:rPr lang="en-US" altLang="en-US" sz="1800" dirty="0" smtClean="0">
                <a:latin typeface="Arial" panose="020B0604020202020204" pitchFamily="34" charset="0"/>
                <a:ea typeface="+mn-ea"/>
                <a:cs typeface="Arial" panose="020B0604020202020204" pitchFamily="34" charset="0"/>
              </a:rPr>
              <a:t>AC </a:t>
            </a:r>
            <a:r>
              <a:rPr lang="en-US" altLang="en-US" sz="1800" dirty="0">
                <a:latin typeface="Arial" panose="020B0604020202020204" pitchFamily="34" charset="0"/>
                <a:ea typeface="+mn-ea"/>
                <a:cs typeface="Arial" panose="020B0604020202020204" pitchFamily="34" charset="0"/>
              </a:rPr>
              <a:t>versus DC (battle of the currents)</a:t>
            </a:r>
          </a:p>
          <a:p>
            <a:pPr eaLnBrk="1" hangingPunct="1"/>
            <a:r>
              <a:rPr lang="en-US" altLang="en-US" sz="1800" dirty="0">
                <a:latin typeface="Arial" panose="020B0604020202020204" pitchFamily="34" charset="0"/>
                <a:cs typeface="Arial" panose="020B0604020202020204" pitchFamily="34" charset="0"/>
              </a:rPr>
              <a:t>Meter Manufacturers</a:t>
            </a:r>
          </a:p>
          <a:p>
            <a:pPr eaLnBrk="1" hangingPunct="1"/>
            <a:r>
              <a:rPr lang="en-US" altLang="en-US" sz="1800" dirty="0" smtClean="0">
                <a:latin typeface="Arial" panose="020B0604020202020204" pitchFamily="34" charset="0"/>
                <a:cs typeface="Arial" panose="020B0604020202020204" pitchFamily="34" charset="0"/>
              </a:rPr>
              <a:t>The Watt-Hour Meter</a:t>
            </a:r>
          </a:p>
          <a:p>
            <a:pPr eaLnBrk="1" hangingPunct="1"/>
            <a:r>
              <a:rPr lang="en-US" altLang="en-US" sz="1800" dirty="0" smtClean="0">
                <a:latin typeface="Arial" panose="020B0604020202020204" pitchFamily="34" charset="0"/>
                <a:cs typeface="Arial" panose="020B0604020202020204" pitchFamily="34" charset="0"/>
              </a:rPr>
              <a:t>How Metering Has Changed </a:t>
            </a:r>
          </a:p>
          <a:p>
            <a:pPr eaLnBrk="1" hangingPunct="1"/>
            <a:r>
              <a:rPr lang="en-US" altLang="en-US" sz="1800" dirty="0" smtClean="0">
                <a:latin typeface="Arial" panose="020B0604020202020204" pitchFamily="34" charset="0"/>
                <a:cs typeface="Arial" panose="020B0604020202020204" pitchFamily="34" charset="0"/>
              </a:rPr>
              <a:t>Metering Today</a:t>
            </a:r>
          </a:p>
          <a:p>
            <a:pPr marL="0" indent="0" eaLnBrk="1" hangingPunct="1">
              <a:buNone/>
            </a:pPr>
            <a:endParaRPr lang="en-US" altLang="en-US" sz="2200" dirty="0" smtClean="0"/>
          </a:p>
          <a:p>
            <a:pPr marL="0" indent="0" eaLnBrk="1" hangingPunct="1">
              <a:buNone/>
            </a:pPr>
            <a:endParaRPr lang="en-US" altLang="en-US" sz="2200" dirty="0" smtClean="0"/>
          </a:p>
          <a:p>
            <a:pPr marL="0" indent="0" eaLnBrk="1" hangingPunct="1">
              <a:buNone/>
            </a:pPr>
            <a:endParaRPr lang="en-US" altLang="en-US" sz="2200"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533400"/>
            <a:ext cx="77724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The Battle of the Currents</a:t>
            </a:r>
          </a:p>
        </p:txBody>
      </p:sp>
      <p:sp>
        <p:nvSpPr>
          <p:cNvPr id="16387" name="Rectangle 3"/>
          <p:cNvSpPr>
            <a:spLocks noGrp="1" noChangeArrowheads="1"/>
          </p:cNvSpPr>
          <p:nvPr>
            <p:ph idx="1"/>
          </p:nvPr>
        </p:nvSpPr>
        <p:spPr>
          <a:xfrm>
            <a:off x="4572000" y="1700213"/>
            <a:ext cx="4038600" cy="3024187"/>
          </a:xfrm>
        </p:spPr>
        <p:txBody>
          <a:bodyPr rtlCol="0">
            <a:normAutofit/>
          </a:bodyPr>
          <a:lstStyle/>
          <a:p>
            <a:pPr fontAlgn="auto">
              <a:lnSpc>
                <a:spcPct val="9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Edison was a shrewd businessman who wanted to profit from his inventions</a:t>
            </a:r>
          </a:p>
          <a:p>
            <a:pPr fontAlgn="auto">
              <a:lnSpc>
                <a:spcPct val="9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Tesla was a brilliant scientist but not a good businessman</a:t>
            </a:r>
          </a:p>
          <a:p>
            <a:pPr fontAlgn="auto">
              <a:lnSpc>
                <a:spcPct val="9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Edison took advantage of Tesla’s technical skills without compensating him</a:t>
            </a:r>
          </a:p>
          <a:p>
            <a:pPr fontAlgn="auto">
              <a:lnSpc>
                <a:spcPct val="9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Westinghouse treated Tesla with respect and funded his experiments in AC power</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752600"/>
            <a:ext cx="38100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3400" y="4800600"/>
            <a:ext cx="8001000" cy="1006429"/>
          </a:xfrm>
          <a:prstGeom prst="rect">
            <a:avLst/>
          </a:prstGeom>
          <a:noFill/>
        </p:spPr>
        <p:txBody>
          <a:bodyPr wrap="square" rtlCol="0">
            <a:spAutoFit/>
          </a:bodyPr>
          <a:lstStyle/>
          <a:p>
            <a:pPr marL="285750" indent="-285750" algn="l">
              <a:buFont typeface="Arial" panose="020B0604020202020204" pitchFamily="34" charset="0"/>
              <a:buChar char="•"/>
            </a:pPr>
            <a:r>
              <a:rPr lang="en-US" altLang="en-US" dirty="0">
                <a:cs typeface="Arial" panose="020B0604020202020204" pitchFamily="34" charset="0"/>
              </a:rPr>
              <a:t>Edison lobbied for AC power to be used in executions and then claimed AC was “too dangerous”</a:t>
            </a:r>
          </a:p>
          <a:p>
            <a:endParaRPr lang="en-US" dirty="0"/>
          </a:p>
        </p:txBody>
      </p:sp>
    </p:spTree>
    <p:extLst>
      <p:ext uri="{BB962C8B-B14F-4D97-AF65-F5344CB8AC3E}">
        <p14:creationId xmlns:p14="http://schemas.microsoft.com/office/powerpoint/2010/main" val="29652879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488950" y="457200"/>
            <a:ext cx="8197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500" b="1" dirty="0" smtClean="0">
                <a:solidFill>
                  <a:schemeClr val="bg1"/>
                </a:solidFill>
                <a:latin typeface="Arial" panose="020B0604020202020204" pitchFamily="34" charset="0"/>
                <a:cs typeface="Arial" panose="020B0604020202020204" pitchFamily="34" charset="0"/>
              </a:rPr>
              <a:t>1893: Westinghouse Awarded the Contract for Powerhouse at Niagara Falls</a:t>
            </a:r>
          </a:p>
        </p:txBody>
      </p:sp>
      <p:pic>
        <p:nvPicPr>
          <p:cNvPr id="27651" name="Picture 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28663" y="1778000"/>
            <a:ext cx="3495675" cy="2487613"/>
          </a:xfrm>
          <a:noFill/>
          <a:ln w="63500">
            <a:solidFill>
              <a:srgbClr val="FF0000"/>
            </a:solidFill>
            <a:miter lim="800000"/>
            <a:headEnd/>
            <a:tailEnd/>
          </a:ln>
        </p:spPr>
      </p:pic>
      <p:sp>
        <p:nvSpPr>
          <p:cNvPr id="27652" name="Rectangle 3"/>
          <p:cNvSpPr>
            <a:spLocks noGrp="1" noChangeArrowheads="1"/>
          </p:cNvSpPr>
          <p:nvPr>
            <p:ph sz="half" idx="2"/>
          </p:nvPr>
        </p:nvSpPr>
        <p:spPr>
          <a:xfrm>
            <a:off x="685800" y="4554538"/>
            <a:ext cx="7772400" cy="1312862"/>
          </a:xfrm>
        </p:spPr>
        <p:txBody>
          <a:bodyPr/>
          <a:lstStyle/>
          <a:p>
            <a:pPr marL="0" indent="3175">
              <a:lnSpc>
                <a:spcPct val="90000"/>
              </a:lnSpc>
              <a:buFont typeface="Monotype Sorts" charset="2"/>
              <a:buNone/>
            </a:pPr>
            <a:r>
              <a:rPr lang="en-US" altLang="en-US" sz="1800" dirty="0" smtClean="0">
                <a:latin typeface="Arial" panose="020B0604020202020204" pitchFamily="34" charset="0"/>
                <a:cs typeface="Arial" panose="020B0604020202020204" pitchFamily="34" charset="0"/>
              </a:rPr>
              <a:t>Edward Dean Adams power station at Niagara, with ten 5,000-horsepower Tesla/Westinghouse AC generators — the culmination of Tesla's dream. </a:t>
            </a:r>
            <a:br>
              <a:rPr lang="en-US" altLang="en-US" sz="1800" dirty="0" smtClean="0">
                <a:latin typeface="Arial" panose="020B0604020202020204" pitchFamily="34" charset="0"/>
                <a:cs typeface="Arial" panose="020B0604020202020204" pitchFamily="34" charset="0"/>
              </a:rPr>
            </a:br>
            <a:r>
              <a:rPr lang="en-US" altLang="en-US" sz="1800" b="1" dirty="0" smtClean="0">
                <a:latin typeface="Arial" panose="020B0604020202020204" pitchFamily="34" charset="0"/>
                <a:cs typeface="Arial" panose="020B0604020202020204" pitchFamily="34" charset="0"/>
              </a:rPr>
              <a:t>(Courtesy Smithsonian Institution)</a:t>
            </a:r>
            <a:r>
              <a:rPr lang="en-US" altLang="en-US" sz="1800" dirty="0" smtClean="0">
                <a:latin typeface="Arial" panose="020B0604020202020204" pitchFamily="34" charset="0"/>
                <a:cs typeface="Arial" panose="020B0604020202020204" pitchFamily="34" charset="0"/>
              </a:rPr>
              <a:t> </a:t>
            </a:r>
          </a:p>
        </p:txBody>
      </p:sp>
      <p:pic>
        <p:nvPicPr>
          <p:cNvPr id="276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2525" y="1778000"/>
            <a:ext cx="3724275" cy="2487613"/>
          </a:xfrm>
          <a:prstGeom prst="rect">
            <a:avLst/>
          </a:prstGeom>
          <a:noFill/>
          <a:ln w="63500">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69914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457200" y="5334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Types of Early Electric Meters</a:t>
            </a:r>
          </a:p>
        </p:txBody>
      </p:sp>
      <p:sp>
        <p:nvSpPr>
          <p:cNvPr id="28675" name="Rectangle 3"/>
          <p:cNvSpPr>
            <a:spLocks noGrp="1" noChangeArrowheads="1"/>
          </p:cNvSpPr>
          <p:nvPr>
            <p:ph idx="1"/>
          </p:nvPr>
        </p:nvSpPr>
        <p:spPr/>
        <p:txBody>
          <a:bodyPr/>
          <a:lstStyle/>
          <a:p>
            <a:pPr>
              <a:lnSpc>
                <a:spcPct val="80000"/>
              </a:lnSpc>
            </a:pPr>
            <a:r>
              <a:rPr lang="en-US" altLang="en-US" sz="2000" i="1" dirty="0" smtClean="0">
                <a:latin typeface="Arial" panose="020B0604020202020204" pitchFamily="34" charset="0"/>
                <a:cs typeface="Arial" panose="020B0604020202020204" pitchFamily="34" charset="0"/>
              </a:rPr>
              <a:t>Electrolytic Meters</a:t>
            </a:r>
            <a:r>
              <a:rPr lang="en-US" altLang="en-US" sz="2000" dirty="0" smtClean="0">
                <a:latin typeface="Arial" panose="020B0604020202020204" pitchFamily="34" charset="0"/>
                <a:cs typeface="Arial" panose="020B0604020202020204" pitchFamily="34" charset="0"/>
              </a:rPr>
              <a:t> are exclusively ampere-hour meters</a:t>
            </a:r>
          </a:p>
          <a:p>
            <a:pPr lvl="1">
              <a:lnSpc>
                <a:spcPct val="80000"/>
              </a:lnSpc>
            </a:pPr>
            <a:r>
              <a:rPr lang="en-US" altLang="en-US" sz="2000" dirty="0" smtClean="0">
                <a:latin typeface="Arial" panose="020B0604020202020204" pitchFamily="34" charset="0"/>
                <a:cs typeface="Arial" panose="020B0604020202020204" pitchFamily="34" charset="0"/>
              </a:rPr>
              <a:t>Chemical cells measure electricity by change of weight of cell plates</a:t>
            </a:r>
          </a:p>
          <a:p>
            <a:pPr lvl="1">
              <a:lnSpc>
                <a:spcPct val="80000"/>
              </a:lnSpc>
            </a:pPr>
            <a:endParaRPr lang="en-US" altLang="en-US" sz="2000" dirty="0" smtClean="0">
              <a:latin typeface="Arial" panose="020B0604020202020204" pitchFamily="34" charset="0"/>
              <a:cs typeface="Arial" panose="020B0604020202020204" pitchFamily="34" charset="0"/>
            </a:endParaRPr>
          </a:p>
          <a:p>
            <a:pPr>
              <a:lnSpc>
                <a:spcPct val="80000"/>
              </a:lnSpc>
            </a:pPr>
            <a:r>
              <a:rPr lang="en-US" altLang="en-US" sz="2000" i="1" dirty="0" smtClean="0">
                <a:latin typeface="Arial" panose="020B0604020202020204" pitchFamily="34" charset="0"/>
                <a:cs typeface="Arial" panose="020B0604020202020204" pitchFamily="34" charset="0"/>
              </a:rPr>
              <a:t>Motor</a:t>
            </a:r>
            <a:r>
              <a:rPr lang="en-US" altLang="en-US" sz="2000" dirty="0" smtClean="0">
                <a:latin typeface="Arial" panose="020B0604020202020204" pitchFamily="34" charset="0"/>
                <a:cs typeface="Arial" panose="020B0604020202020204" pitchFamily="34" charset="0"/>
              </a:rPr>
              <a:t> Meters </a:t>
            </a:r>
          </a:p>
          <a:p>
            <a:pPr lvl="1">
              <a:lnSpc>
                <a:spcPct val="80000"/>
              </a:lnSpc>
            </a:pPr>
            <a:r>
              <a:rPr lang="en-US" altLang="en-US" sz="2000" dirty="0" smtClean="0">
                <a:latin typeface="Arial" panose="020B0604020202020204" pitchFamily="34" charset="0"/>
                <a:cs typeface="Arial" panose="020B0604020202020204" pitchFamily="34" charset="0"/>
              </a:rPr>
              <a:t>Typically ampere-hour meters.  AC or DC electric motor</a:t>
            </a:r>
          </a:p>
          <a:p>
            <a:pPr lvl="1">
              <a:lnSpc>
                <a:spcPct val="80000"/>
              </a:lnSpc>
            </a:pPr>
            <a:endParaRPr lang="en-US" altLang="en-US" sz="2000" dirty="0" smtClean="0">
              <a:latin typeface="Arial" panose="020B0604020202020204" pitchFamily="34" charset="0"/>
              <a:cs typeface="Arial" panose="020B0604020202020204" pitchFamily="34" charset="0"/>
            </a:endParaRPr>
          </a:p>
          <a:p>
            <a:pPr>
              <a:lnSpc>
                <a:spcPct val="80000"/>
              </a:lnSpc>
            </a:pPr>
            <a:r>
              <a:rPr lang="en-US" altLang="en-US" sz="2000" i="1" dirty="0" smtClean="0">
                <a:latin typeface="Arial" panose="020B0604020202020204" pitchFamily="34" charset="0"/>
                <a:cs typeface="Arial" panose="020B0604020202020204" pitchFamily="34" charset="0"/>
              </a:rPr>
              <a:t>Intermittent Registering Meters</a:t>
            </a:r>
            <a:r>
              <a:rPr lang="en-US" altLang="en-US" sz="2000" dirty="0" smtClean="0">
                <a:latin typeface="Arial" panose="020B0604020202020204" pitchFamily="34" charset="0"/>
                <a:cs typeface="Arial" panose="020B0604020202020204" pitchFamily="34" charset="0"/>
              </a:rPr>
              <a:t> </a:t>
            </a:r>
          </a:p>
          <a:p>
            <a:pPr lvl="1">
              <a:lnSpc>
                <a:spcPct val="80000"/>
              </a:lnSpc>
            </a:pPr>
            <a:r>
              <a:rPr lang="en-US" altLang="en-US" sz="2000" dirty="0" smtClean="0">
                <a:latin typeface="Arial" panose="020B0604020202020204" pitchFamily="34" charset="0"/>
                <a:cs typeface="Arial" panose="020B0604020202020204" pitchFamily="34" charset="0"/>
              </a:rPr>
              <a:t>Some form of ampere-meter or watt-meter registers the current or power passing into the house </a:t>
            </a:r>
          </a:p>
          <a:p>
            <a:pPr lvl="1">
              <a:lnSpc>
                <a:spcPct val="80000"/>
              </a:lnSpc>
            </a:pPr>
            <a:r>
              <a:rPr lang="en-US" altLang="en-US" sz="2000" dirty="0" smtClean="0">
                <a:latin typeface="Arial" panose="020B0604020202020204" pitchFamily="34" charset="0"/>
                <a:cs typeface="Arial" panose="020B0604020202020204" pitchFamily="34" charset="0"/>
              </a:rPr>
              <a:t>A clock makes periodic readings of the ampere-meter or watt-meter and adds to a mechanical register</a:t>
            </a:r>
          </a:p>
          <a:p>
            <a:pPr lvl="1">
              <a:lnSpc>
                <a:spcPct val="80000"/>
              </a:lnSpc>
            </a:pPr>
            <a:endParaRPr lang="en-US" altLang="en-US" sz="2000" dirty="0" smtClean="0">
              <a:latin typeface="Arial" panose="020B0604020202020204" pitchFamily="34" charset="0"/>
              <a:cs typeface="Arial" panose="020B0604020202020204" pitchFamily="34" charset="0"/>
            </a:endParaRPr>
          </a:p>
          <a:p>
            <a:pPr>
              <a:lnSpc>
                <a:spcPct val="80000"/>
              </a:lnSpc>
            </a:pPr>
            <a:r>
              <a:rPr lang="en-US" altLang="en-US" sz="2000" i="1" dirty="0" smtClean="0">
                <a:latin typeface="Arial" panose="020B0604020202020204" pitchFamily="34" charset="0"/>
                <a:cs typeface="Arial" panose="020B0604020202020204" pitchFamily="34" charset="0"/>
              </a:rPr>
              <a:t>Induction Meters</a:t>
            </a:r>
            <a:r>
              <a:rPr lang="en-US" altLang="en-US" sz="2000" dirty="0" smtClean="0">
                <a:latin typeface="Arial" panose="020B0604020202020204" pitchFamily="34" charset="0"/>
                <a:cs typeface="Arial" panose="020B0604020202020204" pitchFamily="34" charset="0"/>
              </a:rPr>
              <a:t> – AC only. Predecessors of modern electricity meters</a:t>
            </a:r>
          </a:p>
        </p:txBody>
      </p:sp>
    </p:spTree>
    <p:extLst>
      <p:ext uri="{BB962C8B-B14F-4D97-AF65-F5344CB8AC3E}">
        <p14:creationId xmlns:p14="http://schemas.microsoft.com/office/powerpoint/2010/main" val="41729020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57200" y="1559858"/>
            <a:ext cx="8229600" cy="4307541"/>
          </a:xfrm>
          <a:prstGeom prst="rect">
            <a:avLst/>
          </a:prstGeom>
          <a:blipFill dpi="0" rotWithShape="1">
            <a:blip r:embed="rId2">
              <a:alphaModFix amt="43000"/>
              <a:duotone>
                <a:schemeClr val="accent2">
                  <a:shade val="45000"/>
                  <a:satMod val="135000"/>
                </a:schemeClr>
                <a:prstClr val="white"/>
              </a:duotone>
            </a:blip>
            <a:srcRect/>
            <a:stretch>
              <a:fillRect/>
            </a:stretch>
          </a:blip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smtClean="0">
              <a:ln>
                <a:noFill/>
              </a:ln>
              <a:solidFill>
                <a:srgbClr val="000000"/>
              </a:solidFill>
              <a:effectLst/>
              <a:latin typeface="Arial" charset="0"/>
            </a:endParaRPr>
          </a:p>
        </p:txBody>
      </p:sp>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Fort Wayne is Bought </a:t>
            </a:r>
            <a:r>
              <a:rPr lang="en-US" sz="3200" b="1" dirty="0">
                <a:solidFill>
                  <a:schemeClr val="bg1"/>
                </a:solidFill>
                <a:latin typeface="Arial" panose="020B0604020202020204" pitchFamily="34" charset="0"/>
                <a:cs typeface="Arial" panose="020B0604020202020204" pitchFamily="34" charset="0"/>
              </a:rPr>
              <a:t>O</a:t>
            </a:r>
            <a:r>
              <a:rPr lang="en-US" sz="3200" b="1" dirty="0" smtClean="0">
                <a:solidFill>
                  <a:schemeClr val="bg1"/>
                </a:solidFill>
                <a:latin typeface="Arial" panose="020B0604020202020204" pitchFamily="34" charset="0"/>
                <a:cs typeface="Arial" panose="020B0604020202020204" pitchFamily="34" charset="0"/>
              </a:rPr>
              <a:t>ut</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33400" y="1600200"/>
            <a:ext cx="7924800" cy="4525963"/>
          </a:xfrm>
        </p:spPr>
        <p:txBody>
          <a:bodyPr/>
          <a:lstStyle/>
          <a:p>
            <a:endParaRPr lang="en-US" sz="2000" b="1" dirty="0" smtClean="0">
              <a:latin typeface="Arial" panose="020B0604020202020204" pitchFamily="34" charset="0"/>
              <a:cs typeface="Arial" panose="020B0604020202020204" pitchFamily="34" charset="0"/>
            </a:endParaRPr>
          </a:p>
          <a:p>
            <a:r>
              <a:rPr lang="en-US" sz="2000" b="1" dirty="0" smtClean="0">
                <a:latin typeface="Arial" panose="020B0604020202020204" pitchFamily="34" charset="0"/>
                <a:cs typeface="Arial" panose="020B0604020202020204" pitchFamily="34" charset="0"/>
              </a:rPr>
              <a:t>In 1888 the Fort Wayne Electric Company needed additional capital to expand.  Ronald T. McDonald was a good friend of Charles A. Coffin and the Thomson-Houston company purchased a controlling interest in Fort Wayne (who was making a fairly complex lamp-hour meter at the time).  </a:t>
            </a:r>
          </a:p>
          <a:p>
            <a:endParaRPr lang="en-US" sz="2000" b="1" dirty="0" smtClean="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a:p>
            <a:endParaRPr lang="en-US" sz="2000" b="1" dirty="0" smtClean="0">
              <a:latin typeface="Arial" panose="020B0604020202020204" pitchFamily="34" charset="0"/>
              <a:cs typeface="Arial" panose="020B0604020202020204" pitchFamily="34" charset="0"/>
            </a:endParaRPr>
          </a:p>
          <a:p>
            <a:r>
              <a:rPr lang="en-US" sz="2000" b="1" dirty="0" smtClean="0">
                <a:latin typeface="Arial" panose="020B0604020202020204" pitchFamily="34" charset="0"/>
                <a:cs typeface="Arial" panose="020B0604020202020204" pitchFamily="34" charset="0"/>
              </a:rPr>
              <a:t>In 1890, 100 Thomson-Houston electric employees move to Fort Wayne, IN, to work on a new arc-lighting system including Thomas Duncan.</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42882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457200" y="2857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charset="0"/>
                <a:cs typeface="Arial" charset="0"/>
              </a:rPr>
              <a:t/>
            </a:r>
            <a:br>
              <a:rPr kumimoji="0" lang="en-US" altLang="en-US" sz="1800" b="0" i="0" u="none" strike="noStrike" cap="none" normalizeH="0" baseline="0" smtClean="0">
                <a:ln>
                  <a:noFill/>
                </a:ln>
                <a:solidFill>
                  <a:schemeClr val="tx1"/>
                </a:solidFill>
                <a:effectLst/>
                <a:latin typeface="Arial" charset="0"/>
                <a:cs typeface="Arial" charset="0"/>
              </a:rPr>
            </a:br>
            <a:endParaRPr kumimoji="0" lang="en-US" altLang="en-US" sz="1800" b="0" i="0" u="none" strike="noStrike" cap="none" normalizeH="0" baseline="0" smtClean="0">
              <a:ln>
                <a:noFill/>
              </a:ln>
              <a:solidFill>
                <a:schemeClr val="tx1"/>
              </a:solidFill>
              <a:effectLst/>
              <a:latin typeface="Arial" charset="0"/>
              <a:cs typeface="Arial" charset="0"/>
            </a:endParaRPr>
          </a:p>
        </p:txBody>
      </p:sp>
      <p:sp>
        <p:nvSpPr>
          <p:cNvPr id="4" name="Rectangle 3"/>
          <p:cNvSpPr/>
          <p:nvPr/>
        </p:nvSpPr>
        <p:spPr>
          <a:xfrm>
            <a:off x="609600" y="1774371"/>
            <a:ext cx="4572000" cy="1938992"/>
          </a:xfrm>
          <a:prstGeom prst="rect">
            <a:avLst/>
          </a:prstGeom>
        </p:spPr>
        <p:txBody>
          <a:bodyPr>
            <a:spAutoFit/>
          </a:bodyPr>
          <a:lstStyle/>
          <a:p>
            <a:pPr marL="342900" indent="-342900" algn="l">
              <a:buFont typeface="Arial" panose="020B0604020202020204" pitchFamily="34" charset="0"/>
              <a:buChar char="•"/>
            </a:pPr>
            <a:r>
              <a:rPr lang="en-US" sz="2000" dirty="0">
                <a:cs typeface="Arial" panose="020B0604020202020204" pitchFamily="34" charset="0"/>
              </a:rPr>
              <a:t>Not much is known right now about this meter, but it was a lamp-hour meter to go with the electric system developed by Marmaduke </a:t>
            </a:r>
            <a:r>
              <a:rPr lang="en-US" sz="2000" dirty="0" err="1">
                <a:cs typeface="Arial" panose="020B0604020202020204" pitchFamily="34" charset="0"/>
              </a:rPr>
              <a:t>Marcelus</a:t>
            </a:r>
            <a:r>
              <a:rPr lang="en-US" sz="2000" dirty="0">
                <a:cs typeface="Arial" panose="020B0604020202020204" pitchFamily="34" charset="0"/>
              </a:rPr>
              <a:t> Michael Slattery (whew!) for the Fort Wayne Electric </a:t>
            </a:r>
            <a:r>
              <a:rPr lang="en-US" sz="2000" dirty="0" smtClean="0">
                <a:cs typeface="Arial" panose="020B0604020202020204" pitchFamily="34" charset="0"/>
              </a:rPr>
              <a:t>Company</a:t>
            </a:r>
          </a:p>
        </p:txBody>
      </p:sp>
      <p:pic>
        <p:nvPicPr>
          <p:cNvPr id="2051" name="Picture 3" descr="Slattery lamp-hour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569773"/>
            <a:ext cx="2425038" cy="23481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338953" y="558225"/>
            <a:ext cx="2400785" cy="584775"/>
          </a:xfrm>
          <a:prstGeom prst="rect">
            <a:avLst/>
          </a:prstGeom>
        </p:spPr>
        <p:txBody>
          <a:bodyPr wrap="none">
            <a:spAutoFit/>
          </a:bodyPr>
          <a:lstStyle/>
          <a:p>
            <a:r>
              <a:rPr lang="en-US" sz="3200" b="1" dirty="0" smtClean="0">
                <a:solidFill>
                  <a:schemeClr val="bg1"/>
                </a:solidFill>
              </a:rPr>
              <a:t>Fort Wayne</a:t>
            </a:r>
            <a:endParaRPr lang="en-US" sz="3200" b="1" dirty="0">
              <a:solidFill>
                <a:schemeClr val="bg1"/>
              </a:solidFill>
            </a:endParaRPr>
          </a:p>
        </p:txBody>
      </p:sp>
      <p:sp>
        <p:nvSpPr>
          <p:cNvPr id="2" name="TextBox 1"/>
          <p:cNvSpPr txBox="1"/>
          <p:nvPr/>
        </p:nvSpPr>
        <p:spPr>
          <a:xfrm>
            <a:off x="609600" y="4175028"/>
            <a:ext cx="7696200" cy="1991314"/>
          </a:xfrm>
          <a:prstGeom prst="rect">
            <a:avLst/>
          </a:prstGeom>
          <a:noFill/>
        </p:spPr>
        <p:txBody>
          <a:bodyPr wrap="square" rtlCol="0">
            <a:spAutoFit/>
          </a:bodyPr>
          <a:lstStyle/>
          <a:p>
            <a:pPr marL="285750" indent="-285750" algn="l">
              <a:buFont typeface="Arial" panose="020B0604020202020204" pitchFamily="34" charset="0"/>
              <a:buChar char="•"/>
            </a:pPr>
            <a:r>
              <a:rPr lang="en-US" sz="2000" dirty="0">
                <a:cs typeface="Arial" panose="020B0604020202020204" pitchFamily="34" charset="0"/>
              </a:rPr>
              <a:t>This meter was designed and sold prior to Thomas Duncan's arrival at Fort Wayne, and was discontinued after Slattery passed away in 1892 (all the equipment he had developed was quickly discontinued in favor of better equipment developed by J. J. Wood and others at Fort Wayne)</a:t>
            </a:r>
          </a:p>
          <a:p>
            <a:endParaRPr lang="en-US" dirty="0"/>
          </a:p>
        </p:txBody>
      </p:sp>
    </p:spTree>
    <p:extLst>
      <p:ext uri="{BB962C8B-B14F-4D97-AF65-F5344CB8AC3E}">
        <p14:creationId xmlns:p14="http://schemas.microsoft.com/office/powerpoint/2010/main" val="7456990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Mistakes and Meters</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marL="0" indent="0" algn="ctr">
              <a:buNone/>
            </a:pPr>
            <a:r>
              <a:rPr lang="en-US" sz="2000" dirty="0" smtClean="0">
                <a:latin typeface="Arial" panose="020B0604020202020204" pitchFamily="34" charset="0"/>
                <a:cs typeface="Arial" panose="020B0604020202020204" pitchFamily="34" charset="0"/>
              </a:rPr>
              <a:t>In April 1888 O.B. </a:t>
            </a:r>
            <a:r>
              <a:rPr lang="en-US" sz="2000" dirty="0" err="1" smtClean="0">
                <a:latin typeface="Arial" panose="020B0604020202020204" pitchFamily="34" charset="0"/>
                <a:cs typeface="Arial" panose="020B0604020202020204" pitchFamily="34" charset="0"/>
              </a:rPr>
              <a:t>Schallenberger</a:t>
            </a:r>
            <a:r>
              <a:rPr lang="en-US" sz="2000" dirty="0" smtClean="0">
                <a:latin typeface="Arial" panose="020B0604020202020204" pitchFamily="34" charset="0"/>
                <a:cs typeface="Arial" panose="020B0604020202020204" pitchFamily="34" charset="0"/>
              </a:rPr>
              <a:t> and an assistant are working on a new AC arc lamp and a spring fell out and came to rest inside the lamp.  </a:t>
            </a:r>
            <a:r>
              <a:rPr lang="en-US" sz="2000" dirty="0" err="1" smtClean="0">
                <a:latin typeface="Arial" panose="020B0604020202020204" pitchFamily="34" charset="0"/>
                <a:cs typeface="Arial" panose="020B0604020202020204" pitchFamily="34" charset="0"/>
              </a:rPr>
              <a:t>Schallenberger</a:t>
            </a:r>
            <a:r>
              <a:rPr lang="en-US" sz="2000" dirty="0" smtClean="0">
                <a:latin typeface="Arial" panose="020B0604020202020204" pitchFamily="34" charset="0"/>
                <a:cs typeface="Arial" panose="020B0604020202020204" pitchFamily="34" charset="0"/>
              </a:rPr>
              <a:t> notices that before his assistant can pick up the spring,  the spring had rotated.  He realized the spring had rotated due to rotating electric fields in the lamp and designs an AC ampere-hour meter in three weeks that went to market three months later.  Over 120,000 are sold by Westinghouse Electric within 10 years.</a:t>
            </a:r>
            <a:endParaRPr lang="en-US" sz="2000" dirty="0">
              <a:latin typeface="Arial" panose="020B0604020202020204" pitchFamily="34" charset="0"/>
              <a:cs typeface="Arial" panose="020B0604020202020204" pitchFamily="34" charset="0"/>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4038600"/>
            <a:ext cx="2457450" cy="239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85511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457200" y="5334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err="1" smtClean="0">
                <a:solidFill>
                  <a:schemeClr val="bg1"/>
                </a:solidFill>
                <a:latin typeface="Arial" panose="020B0604020202020204" pitchFamily="34" charset="0"/>
                <a:cs typeface="Arial" panose="020B0604020202020204" pitchFamily="34" charset="0"/>
              </a:rPr>
              <a:t>Elihu</a:t>
            </a:r>
            <a:r>
              <a:rPr lang="en-US" altLang="en-US" sz="3200" b="1" dirty="0" smtClean="0">
                <a:solidFill>
                  <a:schemeClr val="bg1"/>
                </a:solidFill>
                <a:latin typeface="Arial" panose="020B0604020202020204" pitchFamily="34" charset="0"/>
                <a:cs typeface="Arial" panose="020B0604020202020204" pitchFamily="34" charset="0"/>
              </a:rPr>
              <a:t> Thomson</a:t>
            </a:r>
          </a:p>
        </p:txBody>
      </p:sp>
      <p:sp>
        <p:nvSpPr>
          <p:cNvPr id="31747" name="Rectangle 3"/>
          <p:cNvSpPr>
            <a:spLocks noGrp="1" noChangeArrowheads="1"/>
          </p:cNvSpPr>
          <p:nvPr>
            <p:ph idx="1"/>
          </p:nvPr>
        </p:nvSpPr>
        <p:spPr>
          <a:xfrm>
            <a:off x="457200" y="1600200"/>
            <a:ext cx="4495800" cy="4525963"/>
          </a:xfrm>
        </p:spPr>
        <p:txBody>
          <a:bodyPr/>
          <a:lstStyle/>
          <a:p>
            <a:pPr>
              <a:lnSpc>
                <a:spcPct val="90000"/>
              </a:lnSpc>
            </a:pPr>
            <a:r>
              <a:rPr lang="en-US" altLang="en-US" sz="1800" dirty="0" smtClean="0">
                <a:latin typeface="Arial" panose="020B0604020202020204" pitchFamily="34" charset="0"/>
                <a:cs typeface="Arial" panose="020B0604020202020204" pitchFamily="34" charset="0"/>
              </a:rPr>
              <a:t>1889 Thomson introduced his recording wattmeter (AC or DC – a commutator-type meter). </a:t>
            </a:r>
          </a:p>
          <a:p>
            <a:pPr>
              <a:lnSpc>
                <a:spcPct val="90000"/>
              </a:lnSpc>
            </a:pPr>
            <a:r>
              <a:rPr lang="en-US" altLang="en-US" sz="1800" dirty="0" smtClean="0">
                <a:latin typeface="Arial" panose="020B0604020202020204" pitchFamily="34" charset="0"/>
                <a:cs typeface="Arial" panose="020B0604020202020204" pitchFamily="34" charset="0"/>
              </a:rPr>
              <a:t>This was the first true watthour meter, and it was an immediate commercial success, many utilities adopting it as their "standard" model. </a:t>
            </a:r>
          </a:p>
          <a:p>
            <a:pPr>
              <a:lnSpc>
                <a:spcPct val="90000"/>
              </a:lnSpc>
            </a:pPr>
            <a:r>
              <a:rPr lang="en-US" altLang="en-US" sz="1800" dirty="0" smtClean="0">
                <a:latin typeface="Arial" panose="020B0604020202020204" pitchFamily="34" charset="0"/>
                <a:cs typeface="Arial" panose="020B0604020202020204" pitchFamily="34" charset="0"/>
              </a:rPr>
              <a:t>Although this meter was initially designed for use on AC circuits, it worked equally well with the DC circuits in use at the time. </a:t>
            </a:r>
          </a:p>
          <a:p>
            <a:pPr>
              <a:lnSpc>
                <a:spcPct val="90000"/>
              </a:lnSpc>
            </a:pPr>
            <a:r>
              <a:rPr lang="en-US" altLang="en-US" sz="1800" dirty="0" smtClean="0">
                <a:latin typeface="Arial" panose="020B0604020202020204" pitchFamily="34" charset="0"/>
                <a:cs typeface="Arial" panose="020B0604020202020204" pitchFamily="34" charset="0"/>
              </a:rPr>
              <a:t>The introduction and rapid acceptance of induction-type watthour meters in the late 1890s relegated the use of this commutator-type meter to DC circuits.</a:t>
            </a:r>
          </a:p>
          <a:p>
            <a:pPr>
              <a:lnSpc>
                <a:spcPct val="90000"/>
              </a:lnSpc>
            </a:pPr>
            <a:endParaRPr lang="en-US" altLang="en-US" sz="2400" dirty="0" smtClean="0"/>
          </a:p>
        </p:txBody>
      </p:sp>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1676400"/>
            <a:ext cx="3365500" cy="3900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82609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General Electric</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09600" y="1676400"/>
            <a:ext cx="7772400" cy="4525963"/>
          </a:xfrm>
        </p:spPr>
        <p:txBody>
          <a:bodyPr/>
          <a:lstStyle/>
          <a:p>
            <a:r>
              <a:rPr lang="en-US" sz="2000" dirty="0" smtClean="0">
                <a:latin typeface="Arial" panose="020B0604020202020204" pitchFamily="34" charset="0"/>
                <a:cs typeface="Arial" panose="020B0604020202020204" pitchFamily="34" charset="0"/>
              </a:rPr>
              <a:t>In 1891 Edison General Electric Company wins the lawsuit over the light bulb patent and they start merger discussions with Thomson-Houston as their patents are highly complementary (light bulbs and AC distribution)</a:t>
            </a:r>
          </a:p>
          <a:p>
            <a:r>
              <a:rPr lang="en-US" sz="2000" dirty="0" smtClean="0">
                <a:latin typeface="Arial" panose="020B0604020202020204" pitchFamily="34" charset="0"/>
                <a:cs typeface="Arial" panose="020B0604020202020204" pitchFamily="34" charset="0"/>
              </a:rPr>
              <a:t>In 1892 the two companies merge forming General Electric</a:t>
            </a:r>
            <a:r>
              <a:rPr lang="en-US" dirty="0" smtClean="0">
                <a:latin typeface="Arial" panose="020B0604020202020204" pitchFamily="34" charset="0"/>
                <a:cs typeface="Arial" panose="020B0604020202020204" pitchFamily="34" charset="0"/>
              </a:rPr>
              <a:t>.</a:t>
            </a:r>
          </a:p>
          <a:p>
            <a:endParaRPr lang="en-US" dirty="0"/>
          </a:p>
        </p:txBody>
      </p:sp>
      <p:pic>
        <p:nvPicPr>
          <p:cNvPr id="18437" name="Picture 5"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671046"/>
            <a:ext cx="3886200" cy="26717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71600" y="5867400"/>
            <a:ext cx="2057400" cy="276999"/>
          </a:xfrm>
          <a:prstGeom prst="rect">
            <a:avLst/>
          </a:prstGeom>
          <a:noFill/>
        </p:spPr>
        <p:txBody>
          <a:bodyPr wrap="square" rtlCol="0">
            <a:spAutoFit/>
          </a:bodyPr>
          <a:lstStyle/>
          <a:p>
            <a:pPr algn="r"/>
            <a:r>
              <a:rPr lang="en-US" sz="1200" dirty="0" smtClean="0"/>
              <a:t>Original GE logo</a:t>
            </a:r>
            <a:endParaRPr lang="en-US" sz="1200" dirty="0"/>
          </a:p>
        </p:txBody>
      </p:sp>
    </p:spTree>
    <p:extLst>
      <p:ext uri="{BB962C8B-B14F-4D97-AF65-F5344CB8AC3E}">
        <p14:creationId xmlns:p14="http://schemas.microsoft.com/office/powerpoint/2010/main" val="15465534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457200" y="6096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Magnetic Gaps vs. Jewel </a:t>
            </a:r>
            <a:r>
              <a:rPr lang="en-US" altLang="en-US" sz="3200" b="1" dirty="0">
                <a:solidFill>
                  <a:schemeClr val="bg1"/>
                </a:solidFill>
                <a:latin typeface="Arial" panose="020B0604020202020204" pitchFamily="34" charset="0"/>
                <a:cs typeface="Arial" panose="020B0604020202020204" pitchFamily="34" charset="0"/>
              </a:rPr>
              <a:t>B</a:t>
            </a:r>
            <a:r>
              <a:rPr lang="en-US" altLang="en-US" sz="3200" b="1" dirty="0" smtClean="0">
                <a:solidFill>
                  <a:schemeClr val="bg1"/>
                </a:solidFill>
                <a:latin typeface="Arial" panose="020B0604020202020204" pitchFamily="34" charset="0"/>
                <a:cs typeface="Arial" panose="020B0604020202020204" pitchFamily="34" charset="0"/>
              </a:rPr>
              <a:t>earings</a:t>
            </a:r>
          </a:p>
        </p:txBody>
      </p:sp>
      <p:sp>
        <p:nvSpPr>
          <p:cNvPr id="35843" name="Rectangle 3"/>
          <p:cNvSpPr>
            <a:spLocks noGrp="1" noChangeArrowheads="1"/>
          </p:cNvSpPr>
          <p:nvPr>
            <p:ph idx="1"/>
          </p:nvPr>
        </p:nvSpPr>
        <p:spPr>
          <a:xfrm>
            <a:off x="457200" y="1676400"/>
            <a:ext cx="8153400" cy="4525962"/>
          </a:xfrm>
        </p:spPr>
        <p:txBody>
          <a:bodyPr/>
          <a:lstStyle/>
          <a:p>
            <a:pPr>
              <a:lnSpc>
                <a:spcPct val="80000"/>
              </a:lnSpc>
            </a:pPr>
            <a:r>
              <a:rPr lang="en-US" sz="2000" dirty="0">
                <a:latin typeface="Arial" panose="020B0604020202020204" pitchFamily="34" charset="0"/>
                <a:cs typeface="Arial" panose="020B0604020202020204" pitchFamily="34" charset="0"/>
              </a:rPr>
              <a:t>In 1895 William Stanley returned to Great Barrington, MA to establish the Stanley Instrument Co. to sell watthour meters designed by himself and Fredrick Darlington. This meter was unique - it used a disk that was floated in the magnet gap without using the traditional jewel bearing. This model worked at first but problems forced the company to produce a few other models with jewel bearings</a:t>
            </a:r>
            <a:r>
              <a:rPr lang="en-US" sz="2000" dirty="0" smtClean="0">
                <a:latin typeface="Arial" panose="020B0604020202020204" pitchFamily="34" charset="0"/>
                <a:cs typeface="Arial" panose="020B0604020202020204" pitchFamily="34" charset="0"/>
              </a:rPr>
              <a:t>.</a:t>
            </a:r>
          </a:p>
          <a:p>
            <a:pPr>
              <a:lnSpc>
                <a:spcPct val="80000"/>
              </a:lnSpc>
            </a:pPr>
            <a:endParaRPr lang="en-US" sz="2000" dirty="0">
              <a:latin typeface="Arial" panose="020B0604020202020204" pitchFamily="34" charset="0"/>
              <a:cs typeface="Arial" panose="020B0604020202020204" pitchFamily="34" charset="0"/>
            </a:endParaRPr>
          </a:p>
          <a:p>
            <a:pPr>
              <a:lnSpc>
                <a:spcPct val="80000"/>
              </a:lnSpc>
            </a:pPr>
            <a:endParaRPr lang="en-US" sz="2000" dirty="0">
              <a:latin typeface="Arial" panose="020B0604020202020204" pitchFamily="34" charset="0"/>
              <a:cs typeface="Arial" panose="020B0604020202020204" pitchFamily="34" charset="0"/>
            </a:endParaRPr>
          </a:p>
        </p:txBody>
      </p:sp>
      <p:sp>
        <p:nvSpPr>
          <p:cNvPr id="2" name="Rounded Rectangle 1"/>
          <p:cNvSpPr/>
          <p:nvPr/>
        </p:nvSpPr>
        <p:spPr bwMode="auto">
          <a:xfrm>
            <a:off x="587188" y="6006353"/>
            <a:ext cx="6705599" cy="623047"/>
          </a:xfrm>
          <a:prstGeom prst="round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3000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rPr>
              <a:t>Fun Fact: </a:t>
            </a:r>
            <a:r>
              <a:rPr kumimoji="0" lang="en-US" sz="1400" b="0" i="0" u="none" strike="noStrike" cap="none" normalizeH="0" baseline="0" dirty="0" smtClean="0">
                <a:ln>
                  <a:noFill/>
                </a:ln>
                <a:solidFill>
                  <a:srgbClr val="000000"/>
                </a:solidFill>
                <a:effectLst/>
                <a:latin typeface="Arial" charset="0"/>
              </a:rPr>
              <a:t>William’s son, Harold Stanley,</a:t>
            </a:r>
            <a:r>
              <a:rPr kumimoji="0" lang="en-US" sz="1400" b="0" i="0" u="none" strike="noStrike" cap="none" normalizeH="0" dirty="0" smtClean="0">
                <a:ln>
                  <a:noFill/>
                </a:ln>
                <a:solidFill>
                  <a:srgbClr val="000000"/>
                </a:solidFill>
                <a:effectLst/>
                <a:latin typeface="Arial" charset="0"/>
              </a:rPr>
              <a:t> founded Morgan Stanley with                         J.P. Morgan’s grandson, Henry Sturgis Morgan.</a:t>
            </a:r>
            <a:endParaRPr kumimoji="0" lang="en-US" sz="1400" b="0" i="0" u="none" strike="noStrike" cap="none" normalizeH="0" baseline="0" dirty="0" smtClean="0">
              <a:ln>
                <a:noFill/>
              </a:ln>
              <a:solidFill>
                <a:srgbClr val="000000"/>
              </a:solidFill>
              <a:effectLst/>
              <a:latin typeface="Arial" charset="0"/>
            </a:endParaRP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6494" y="3348317"/>
            <a:ext cx="3485670" cy="2550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219200" y="4038600"/>
            <a:ext cx="3200400" cy="1569660"/>
          </a:xfrm>
          <a:prstGeom prst="rect">
            <a:avLst/>
          </a:prstGeom>
          <a:noFill/>
        </p:spPr>
        <p:txBody>
          <a:bodyPr wrap="square" rtlCol="0">
            <a:spAutoFit/>
          </a:bodyPr>
          <a:lstStyle/>
          <a:p>
            <a:pPr algn="r"/>
            <a:r>
              <a:rPr lang="en-US" sz="1600" dirty="0" smtClean="0"/>
              <a:t>Stanley (second row, second from right) in Philadelphia on May 19, 1915 during the awarding of the Franklin Medal with Thomas Alva Edison, courtesy of Wikipedia.</a:t>
            </a:r>
            <a:endParaRPr lang="en-US" sz="1600" dirty="0"/>
          </a:p>
        </p:txBody>
      </p:sp>
    </p:spTree>
    <p:extLst>
      <p:ext uri="{BB962C8B-B14F-4D97-AF65-F5344CB8AC3E}">
        <p14:creationId xmlns:p14="http://schemas.microsoft.com/office/powerpoint/2010/main" val="23475062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393700" y="533400"/>
            <a:ext cx="8418513"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Induction Watthour Meter</a:t>
            </a:r>
          </a:p>
        </p:txBody>
      </p:sp>
      <p:sp>
        <p:nvSpPr>
          <p:cNvPr id="32771" name="Rectangle 3"/>
          <p:cNvSpPr>
            <a:spLocks noGrp="1" noChangeArrowheads="1"/>
          </p:cNvSpPr>
          <p:nvPr>
            <p:ph idx="1"/>
          </p:nvPr>
        </p:nvSpPr>
        <p:spPr>
          <a:xfrm>
            <a:off x="3041650" y="1581150"/>
            <a:ext cx="5416550" cy="4902200"/>
          </a:xfrm>
        </p:spPr>
        <p:txBody>
          <a:bodyPr/>
          <a:lstStyle/>
          <a:p>
            <a:pPr>
              <a:lnSpc>
                <a:spcPct val="80000"/>
              </a:lnSpc>
            </a:pPr>
            <a:r>
              <a:rPr lang="en-US" altLang="en-US" sz="1800" dirty="0" smtClean="0">
                <a:latin typeface="Arial" panose="020B0604020202020204" pitchFamily="34" charset="0"/>
                <a:cs typeface="Arial" panose="020B0604020202020204" pitchFamily="34" charset="0"/>
              </a:rPr>
              <a:t>1892 Thomas Duncan develops the first induction watthour meter to use a single disk for both the driving and braking element but the design never went into production.</a:t>
            </a:r>
          </a:p>
          <a:p>
            <a:pPr>
              <a:lnSpc>
                <a:spcPct val="80000"/>
              </a:lnSpc>
            </a:pPr>
            <a:r>
              <a:rPr lang="en-US" altLang="en-US" sz="1800" dirty="0" smtClean="0">
                <a:latin typeface="Arial" panose="020B0604020202020204" pitchFamily="34" charset="0"/>
                <a:cs typeface="Arial" panose="020B0604020202020204" pitchFamily="34" charset="0"/>
              </a:rPr>
              <a:t>1894: With the rapid growth of the electric industry at this time, AC was now being used to run motors, and the existing ampere-hour meters and commutator-type watthour meters were unable to take into account varying voltages and low power factors on AC circuits. </a:t>
            </a:r>
          </a:p>
          <a:p>
            <a:pPr>
              <a:lnSpc>
                <a:spcPct val="80000"/>
              </a:lnSpc>
            </a:pPr>
            <a:r>
              <a:rPr lang="en-US" altLang="en-US" sz="1800" dirty="0" smtClean="0">
                <a:latin typeface="Arial" panose="020B0604020202020204" pitchFamily="34" charset="0"/>
                <a:cs typeface="Arial" panose="020B0604020202020204" pitchFamily="34" charset="0"/>
              </a:rPr>
              <a:t>Several inventors worked to develop a new meter to meet this need, but </a:t>
            </a:r>
            <a:r>
              <a:rPr lang="en-US" altLang="en-US" sz="1800" dirty="0" err="1" smtClean="0">
                <a:latin typeface="Arial" panose="020B0604020202020204" pitchFamily="34" charset="0"/>
                <a:cs typeface="Arial" panose="020B0604020202020204" pitchFamily="34" charset="0"/>
              </a:rPr>
              <a:t>Shallenberger</a:t>
            </a:r>
            <a:r>
              <a:rPr lang="en-US" altLang="en-US" sz="1800" dirty="0" smtClean="0">
                <a:latin typeface="Arial" panose="020B0604020202020204" pitchFamily="34" charset="0"/>
                <a:cs typeface="Arial" panose="020B0604020202020204" pitchFamily="34" charset="0"/>
              </a:rPr>
              <a:t> hit on the most workable approach -  a small induction motor with the voltage and current coils 90 degrees out of phase with each other. </a:t>
            </a:r>
          </a:p>
          <a:p>
            <a:pPr>
              <a:lnSpc>
                <a:spcPct val="80000"/>
              </a:lnSpc>
            </a:pPr>
            <a:r>
              <a:rPr lang="en-US" altLang="en-US" sz="1800" dirty="0" smtClean="0">
                <a:latin typeface="Arial" panose="020B0604020202020204" pitchFamily="34" charset="0"/>
                <a:cs typeface="Arial" panose="020B0604020202020204" pitchFamily="34" charset="0"/>
              </a:rPr>
              <a:t>This concept was refined into the first commercially produced induction watthour meter. This model was one of the heaviest ever offered at 41 pounds and one of the most expensive of its time.</a:t>
            </a:r>
          </a:p>
        </p:txBody>
      </p:sp>
      <p:pic>
        <p:nvPicPr>
          <p:cNvPr id="327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688" y="1651000"/>
            <a:ext cx="193357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688" y="4159250"/>
            <a:ext cx="195262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13818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708150"/>
            <a:ext cx="22479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1" name="Rectangle 3"/>
          <p:cNvSpPr>
            <a:spLocks noGrp="1" noChangeArrowheads="1"/>
          </p:cNvSpPr>
          <p:nvPr>
            <p:ph type="title"/>
          </p:nvPr>
        </p:nvSpPr>
        <p:spPr bwMode="auto">
          <a:xfrm>
            <a:off x="685800" y="533400"/>
            <a:ext cx="77724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dirty="0" smtClean="0">
                <a:solidFill>
                  <a:schemeClr val="bg1"/>
                </a:solidFill>
                <a:latin typeface="Arial" panose="020B0604020202020204" pitchFamily="34" charset="0"/>
                <a:cs typeface="Arial" panose="020B0604020202020204" pitchFamily="34" charset="0"/>
              </a:rPr>
              <a:t>Electric Arc Lamp Invented 1802</a:t>
            </a:r>
          </a:p>
        </p:txBody>
      </p:sp>
      <p:sp>
        <p:nvSpPr>
          <p:cNvPr id="17412" name="Rectangle 4"/>
          <p:cNvSpPr>
            <a:spLocks noGrp="1" noChangeArrowheads="1"/>
          </p:cNvSpPr>
          <p:nvPr>
            <p:ph sz="half" idx="1"/>
          </p:nvPr>
        </p:nvSpPr>
        <p:spPr>
          <a:xfrm>
            <a:off x="3962400" y="1708150"/>
            <a:ext cx="4548187" cy="4114800"/>
          </a:xfrm>
        </p:spPr>
        <p:txBody>
          <a:bodyPr/>
          <a:lstStyle/>
          <a:p>
            <a:pPr>
              <a:lnSpc>
                <a:spcPct val="90000"/>
              </a:lnSpc>
            </a:pPr>
            <a:r>
              <a:rPr lang="en-US" altLang="en-US" sz="1800" dirty="0" smtClean="0">
                <a:latin typeface="Arial" panose="020B0604020202020204" pitchFamily="34" charset="0"/>
                <a:cs typeface="Arial" panose="020B0604020202020204" pitchFamily="34" charset="0"/>
              </a:rPr>
              <a:t>Not practical because of lack of constant electricity supply</a:t>
            </a:r>
          </a:p>
          <a:p>
            <a:pPr>
              <a:lnSpc>
                <a:spcPct val="90000"/>
              </a:lnSpc>
            </a:pPr>
            <a:endParaRPr lang="en-US" altLang="en-US" sz="1800" dirty="0" smtClean="0">
              <a:latin typeface="Arial" panose="020B0604020202020204" pitchFamily="34" charset="0"/>
              <a:cs typeface="Arial" panose="020B0604020202020204" pitchFamily="34" charset="0"/>
            </a:endParaRPr>
          </a:p>
          <a:p>
            <a:pPr>
              <a:lnSpc>
                <a:spcPct val="90000"/>
              </a:lnSpc>
            </a:pPr>
            <a:r>
              <a:rPr lang="en-US" altLang="en-US" sz="1800" dirty="0" smtClean="0">
                <a:latin typeface="Arial" panose="020B0604020202020204" pitchFamily="34" charset="0"/>
                <a:cs typeface="Arial" panose="020B0604020202020204" pitchFamily="34" charset="0"/>
              </a:rPr>
              <a:t>Practical dynamos demonstrated by </a:t>
            </a:r>
            <a:r>
              <a:rPr lang="en-US" altLang="en-US" sz="1800" dirty="0" err="1" smtClean="0">
                <a:latin typeface="Arial" panose="020B0604020202020204" pitchFamily="34" charset="0"/>
                <a:cs typeface="Arial" panose="020B0604020202020204" pitchFamily="34" charset="0"/>
              </a:rPr>
              <a:t>Staite</a:t>
            </a:r>
            <a:r>
              <a:rPr lang="en-US" altLang="en-US" sz="1800" dirty="0" smtClean="0">
                <a:latin typeface="Arial" panose="020B0604020202020204" pitchFamily="34" charset="0"/>
                <a:cs typeface="Arial" panose="020B0604020202020204" pitchFamily="34" charset="0"/>
              </a:rPr>
              <a:t> and Brush in 1870’s</a:t>
            </a:r>
          </a:p>
          <a:p>
            <a:pPr>
              <a:lnSpc>
                <a:spcPct val="90000"/>
              </a:lnSpc>
            </a:pPr>
            <a:endParaRPr lang="en-US" altLang="en-US" sz="1800" dirty="0" smtClean="0">
              <a:latin typeface="Arial" panose="020B0604020202020204" pitchFamily="34" charset="0"/>
              <a:cs typeface="Arial" panose="020B0604020202020204" pitchFamily="34" charset="0"/>
            </a:endParaRPr>
          </a:p>
          <a:p>
            <a:pPr>
              <a:lnSpc>
                <a:spcPct val="90000"/>
              </a:lnSpc>
            </a:pPr>
            <a:r>
              <a:rPr lang="en-US" altLang="en-US" sz="1800" dirty="0" smtClean="0">
                <a:latin typeface="Arial" panose="020B0604020202020204" pitchFamily="34" charset="0"/>
                <a:cs typeface="Arial" panose="020B0604020202020204" pitchFamily="34" charset="0"/>
              </a:rPr>
              <a:t>Charles F. Brush established Brush Electric Company in 1880 to provide arc lighting.  Brush was lighting Broadway two years before Edison started the Pearl Street Generating Station in New York City</a:t>
            </a:r>
          </a:p>
        </p:txBody>
      </p:sp>
    </p:spTree>
    <p:extLst>
      <p:ext uri="{BB962C8B-B14F-4D97-AF65-F5344CB8AC3E}">
        <p14:creationId xmlns:p14="http://schemas.microsoft.com/office/powerpoint/2010/main" val="33489520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417493"/>
            <a:ext cx="7391400" cy="954107"/>
          </a:xfrm>
          <a:prstGeom prst="rect">
            <a:avLst/>
          </a:prstGeom>
        </p:spPr>
        <p:txBody>
          <a:bodyPr wrap="square">
            <a:spAutoFit/>
          </a:bodyPr>
          <a:lstStyle/>
          <a:p>
            <a:r>
              <a:rPr lang="en-US" sz="2800" b="1" dirty="0" err="1">
                <a:solidFill>
                  <a:schemeClr val="bg1"/>
                </a:solidFill>
              </a:rPr>
              <a:t>Shallenberger</a:t>
            </a:r>
            <a:r>
              <a:rPr lang="en-US" sz="2800" b="1" dirty="0">
                <a:solidFill>
                  <a:schemeClr val="bg1"/>
                </a:solidFill>
              </a:rPr>
              <a:t> Integrating Wattmeter </a:t>
            </a:r>
            <a:br>
              <a:rPr lang="en-US" sz="2800" b="1" dirty="0">
                <a:solidFill>
                  <a:schemeClr val="bg1"/>
                </a:solidFill>
              </a:rPr>
            </a:br>
            <a:r>
              <a:rPr lang="en-US" sz="2800" b="1" dirty="0" smtClean="0">
                <a:solidFill>
                  <a:schemeClr val="bg1"/>
                </a:solidFill>
              </a:rPr>
              <a:t>(</a:t>
            </a:r>
            <a:r>
              <a:rPr lang="en-US" sz="2800" b="1" dirty="0">
                <a:solidFill>
                  <a:schemeClr val="bg1"/>
                </a:solidFill>
              </a:rPr>
              <a:t>1894 to 1897)</a:t>
            </a:r>
            <a:endParaRPr lang="en-US" sz="2800" dirty="0">
              <a:solidFill>
                <a:schemeClr val="bg1"/>
              </a:solidFill>
            </a:endParaRPr>
          </a:p>
        </p:txBody>
      </p:sp>
      <p:sp>
        <p:nvSpPr>
          <p:cNvPr id="4" name="Rectangle 3"/>
          <p:cNvSpPr/>
          <p:nvPr/>
        </p:nvSpPr>
        <p:spPr>
          <a:xfrm>
            <a:off x="470034" y="1447800"/>
            <a:ext cx="4724400" cy="4962897"/>
          </a:xfrm>
          <a:prstGeom prst="rect">
            <a:avLst/>
          </a:prstGeom>
        </p:spPr>
        <p:txBody>
          <a:bodyPr wrap="square">
            <a:spAutoFit/>
          </a:bodyPr>
          <a:lstStyle/>
          <a:p>
            <a:pPr marL="285750" indent="-285750" algn="l">
              <a:buFont typeface="Arial" panose="020B0604020202020204" pitchFamily="34" charset="0"/>
              <a:buChar char="•"/>
            </a:pPr>
            <a:r>
              <a:rPr lang="en-US" sz="1500" dirty="0">
                <a:cs typeface="Arial" panose="020B0604020202020204" pitchFamily="34" charset="0"/>
              </a:rPr>
              <a:t>By the mid-1890s, </a:t>
            </a:r>
            <a:r>
              <a:rPr lang="en-US" sz="1500" dirty="0" err="1">
                <a:cs typeface="Arial" panose="020B0604020202020204" pitchFamily="34" charset="0"/>
              </a:rPr>
              <a:t>Shallenberger's</a:t>
            </a:r>
            <a:r>
              <a:rPr lang="en-US" sz="1500" dirty="0">
                <a:cs typeface="Arial" panose="020B0604020202020204" pitchFamily="34" charset="0"/>
              </a:rPr>
              <a:t> ampere-hour meter was popular but because of the increasing use of motors, a true watthour meter was needed to account for varying voltages and power factors. </a:t>
            </a:r>
            <a:endParaRPr lang="en-US" sz="1500" dirty="0" smtClean="0">
              <a:cs typeface="Arial" panose="020B0604020202020204" pitchFamily="34" charset="0"/>
            </a:endParaRPr>
          </a:p>
          <a:p>
            <a:pPr marL="285750" indent="-285750" algn="l">
              <a:buFont typeface="Arial" panose="020B0604020202020204" pitchFamily="34" charset="0"/>
              <a:buChar char="•"/>
            </a:pPr>
            <a:r>
              <a:rPr lang="en-US" sz="1500" dirty="0" smtClean="0">
                <a:cs typeface="Arial" panose="020B0604020202020204" pitchFamily="34" charset="0"/>
              </a:rPr>
              <a:t>First commercially </a:t>
            </a:r>
            <a:r>
              <a:rPr lang="en-US" sz="1500" dirty="0">
                <a:cs typeface="Arial" panose="020B0604020202020204" pitchFamily="34" charset="0"/>
              </a:rPr>
              <a:t>produced induction watthour meter. </a:t>
            </a:r>
            <a:endParaRPr lang="en-US" sz="1500" dirty="0" smtClean="0">
              <a:cs typeface="Arial" panose="020B0604020202020204" pitchFamily="34" charset="0"/>
            </a:endParaRPr>
          </a:p>
          <a:p>
            <a:pPr marL="285750" indent="-285750" algn="l">
              <a:buFont typeface="Arial" panose="020B0604020202020204" pitchFamily="34" charset="0"/>
              <a:buChar char="•"/>
            </a:pPr>
            <a:r>
              <a:rPr lang="en-US" sz="1500" dirty="0" smtClean="0">
                <a:cs typeface="Arial" panose="020B0604020202020204" pitchFamily="34" charset="0"/>
              </a:rPr>
              <a:t>Large and heavy </a:t>
            </a:r>
            <a:r>
              <a:rPr lang="en-US" sz="1500" dirty="0">
                <a:cs typeface="Arial" panose="020B0604020202020204" pitchFamily="34" charset="0"/>
              </a:rPr>
              <a:t>(41 </a:t>
            </a:r>
            <a:r>
              <a:rPr lang="en-US" sz="1500" dirty="0" smtClean="0">
                <a:cs typeface="Arial" panose="020B0604020202020204" pitchFamily="34" charset="0"/>
              </a:rPr>
              <a:t>pounds)</a:t>
            </a:r>
          </a:p>
          <a:p>
            <a:pPr marL="285750" indent="-285750" algn="l">
              <a:buFont typeface="Arial" panose="020B0604020202020204" pitchFamily="34" charset="0"/>
              <a:buChar char="•"/>
            </a:pPr>
            <a:r>
              <a:rPr lang="en-US" sz="1500" dirty="0" smtClean="0">
                <a:cs typeface="Arial" panose="020B0604020202020204" pitchFamily="34" charset="0"/>
              </a:rPr>
              <a:t>More </a:t>
            </a:r>
            <a:r>
              <a:rPr lang="en-US" sz="1500" dirty="0">
                <a:cs typeface="Arial" panose="020B0604020202020204" pitchFamily="34" charset="0"/>
              </a:rPr>
              <a:t>than twice as expensive as comparable meters in its time. </a:t>
            </a:r>
            <a:endParaRPr lang="en-US" sz="1500" dirty="0" smtClean="0">
              <a:cs typeface="Arial" panose="020B0604020202020204" pitchFamily="34" charset="0"/>
            </a:endParaRPr>
          </a:p>
          <a:p>
            <a:pPr marL="285750" indent="-285750" algn="l">
              <a:buFont typeface="Arial" panose="020B0604020202020204" pitchFamily="34" charset="0"/>
              <a:buChar char="•"/>
            </a:pPr>
            <a:r>
              <a:rPr lang="en-US" sz="1500" dirty="0" smtClean="0">
                <a:cs typeface="Arial" panose="020B0604020202020204" pitchFamily="34" charset="0"/>
              </a:rPr>
              <a:t>This </a:t>
            </a:r>
            <a:r>
              <a:rPr lang="en-US" sz="1500" dirty="0">
                <a:cs typeface="Arial" panose="020B0604020202020204" pitchFamily="34" charset="0"/>
              </a:rPr>
              <a:t>meter was one of the first models to use a cyclometer register. </a:t>
            </a:r>
            <a:endParaRPr lang="en-US" sz="1500" dirty="0" smtClean="0">
              <a:cs typeface="Arial" panose="020B0604020202020204" pitchFamily="34" charset="0"/>
            </a:endParaRPr>
          </a:p>
          <a:p>
            <a:pPr marL="285750" indent="-285750" algn="l">
              <a:buFont typeface="Arial" panose="020B0604020202020204" pitchFamily="34" charset="0"/>
              <a:buChar char="•"/>
            </a:pPr>
            <a:r>
              <a:rPr lang="en-US" sz="1500" dirty="0" smtClean="0">
                <a:cs typeface="Arial" panose="020B0604020202020204" pitchFamily="34" charset="0"/>
              </a:rPr>
              <a:t>Depending </a:t>
            </a:r>
            <a:r>
              <a:rPr lang="en-US" sz="1500" dirty="0">
                <a:cs typeface="Arial" panose="020B0604020202020204" pitchFamily="34" charset="0"/>
              </a:rPr>
              <a:t>on the customer's preference, this register was equipped with 4 drums (registering in kwh) or 7 drums (registering in watthours). </a:t>
            </a:r>
            <a:endParaRPr lang="en-US" sz="1500" dirty="0" smtClean="0">
              <a:cs typeface="Arial" panose="020B0604020202020204" pitchFamily="34" charset="0"/>
            </a:endParaRPr>
          </a:p>
          <a:p>
            <a:pPr marL="285750" indent="-285750" algn="l">
              <a:buFont typeface="Arial" panose="020B0604020202020204" pitchFamily="34" charset="0"/>
              <a:buChar char="•"/>
            </a:pPr>
            <a:r>
              <a:rPr lang="en-US" sz="1500" dirty="0" smtClean="0">
                <a:cs typeface="Arial" panose="020B0604020202020204" pitchFamily="34" charset="0"/>
              </a:rPr>
              <a:t>The </a:t>
            </a:r>
            <a:r>
              <a:rPr lang="en-US" sz="1500" dirty="0">
                <a:cs typeface="Arial" panose="020B0604020202020204" pitchFamily="34" charset="0"/>
              </a:rPr>
              <a:t>stator was similar to ones in later meters with its voltage and current coils arranged on opposite sides of the disk and had a magnet assembly to damp the disk's </a:t>
            </a:r>
            <a:r>
              <a:rPr lang="en-US" sz="1500" dirty="0" smtClean="0">
                <a:cs typeface="Arial" panose="020B0604020202020204" pitchFamily="34" charset="0"/>
              </a:rPr>
              <a:t>speed</a:t>
            </a:r>
          </a:p>
          <a:p>
            <a:pPr marL="285750" indent="-285750" algn="l">
              <a:buFont typeface="Arial" panose="020B0604020202020204" pitchFamily="34" charset="0"/>
              <a:buChar char="•"/>
            </a:pPr>
            <a:r>
              <a:rPr lang="en-US" sz="1500" dirty="0" smtClean="0">
                <a:cs typeface="Arial" panose="020B0604020202020204" pitchFamily="34" charset="0"/>
              </a:rPr>
              <a:t>Becomes the modern day meter</a:t>
            </a:r>
            <a:endParaRPr lang="en-US" sz="1500" dirty="0">
              <a:cs typeface="Arial" panose="020B0604020202020204" pitchFamily="34" charset="0"/>
            </a:endParaRPr>
          </a:p>
        </p:txBody>
      </p:sp>
      <p:pic>
        <p:nvPicPr>
          <p:cNvPr id="8194" name="Picture 2" descr="Shallenberger Integrating Watt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1600200"/>
            <a:ext cx="1933575" cy="238125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Meter interna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4033929"/>
            <a:ext cx="1952625"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749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457200" y="5334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Induction Meters</a:t>
            </a:r>
          </a:p>
        </p:txBody>
      </p:sp>
      <p:sp>
        <p:nvSpPr>
          <p:cNvPr id="23555" name="Rectangle 3"/>
          <p:cNvSpPr>
            <a:spLocks noGrp="1" noChangeArrowheads="1"/>
          </p:cNvSpPr>
          <p:nvPr>
            <p:ph idx="1"/>
          </p:nvPr>
        </p:nvSpPr>
        <p:spPr>
          <a:xfrm>
            <a:off x="298450" y="1628774"/>
            <a:ext cx="5089525" cy="4772025"/>
          </a:xfrm>
        </p:spPr>
        <p:txBody>
          <a:bodyPr rtlCol="0">
            <a:normAutofit lnSpcReduction="10000"/>
          </a:bodyPr>
          <a:lstStyle/>
          <a:p>
            <a:pPr fontAlgn="auto">
              <a:lnSpc>
                <a:spcPct val="8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Using concepts put forth by Tesla and Ferraris, several inventors created early  induction watthour meters</a:t>
            </a:r>
          </a:p>
          <a:p>
            <a:pPr marL="0" indent="0" fontAlgn="auto">
              <a:lnSpc>
                <a:spcPct val="80000"/>
              </a:lnSpc>
              <a:spcAft>
                <a:spcPts val="0"/>
              </a:spcAft>
              <a:buNone/>
              <a:defRPr/>
            </a:pPr>
            <a:endParaRPr lang="en-US" altLang="en-US" sz="1800" dirty="0" smtClean="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Two coils and a conducting (usually aluminum) disk.  A braking magnet.</a:t>
            </a:r>
          </a:p>
          <a:p>
            <a:pPr marL="0" indent="0" fontAlgn="auto">
              <a:lnSpc>
                <a:spcPct val="80000"/>
              </a:lnSpc>
              <a:spcAft>
                <a:spcPts val="0"/>
              </a:spcAft>
              <a:buNone/>
              <a:defRPr/>
            </a:pPr>
            <a:endParaRPr lang="en-US" altLang="en-US" sz="1800" dirty="0" smtClean="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Magnetic field from the first coil generates </a:t>
            </a:r>
            <a:r>
              <a:rPr lang="en-US" altLang="en-US" sz="1800" i="1" dirty="0" smtClean="0">
                <a:latin typeface="Arial" panose="020B0604020202020204" pitchFamily="34" charset="0"/>
                <a:cs typeface="Arial" panose="020B0604020202020204" pitchFamily="34" charset="0"/>
              </a:rPr>
              <a:t>eddy currents</a:t>
            </a:r>
            <a:r>
              <a:rPr lang="en-US" altLang="en-US" sz="1800" dirty="0" smtClean="0">
                <a:latin typeface="Arial" panose="020B0604020202020204" pitchFamily="34" charset="0"/>
                <a:cs typeface="Arial" panose="020B0604020202020204" pitchFamily="34" charset="0"/>
              </a:rPr>
              <a:t> in the disk</a:t>
            </a:r>
          </a:p>
          <a:p>
            <a:pPr marL="0" indent="0" fontAlgn="auto">
              <a:lnSpc>
                <a:spcPct val="80000"/>
              </a:lnSpc>
              <a:spcAft>
                <a:spcPts val="0"/>
              </a:spcAft>
              <a:buNone/>
              <a:defRPr/>
            </a:pPr>
            <a:endParaRPr lang="en-US" altLang="en-US" sz="1800" dirty="0" smtClean="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Magnetic field from the second coil interacts with the eddy currents to cause motion</a:t>
            </a:r>
          </a:p>
          <a:p>
            <a:pPr marL="0" indent="0" fontAlgn="auto">
              <a:lnSpc>
                <a:spcPct val="80000"/>
              </a:lnSpc>
              <a:spcAft>
                <a:spcPts val="0"/>
              </a:spcAft>
              <a:buNone/>
              <a:defRPr/>
            </a:pPr>
            <a:endParaRPr lang="en-US" altLang="en-US" sz="1800" dirty="0" smtClean="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Disk would accelerate without bound except for eddy currents caused by motion through fixed magnetic field which slows the disk</a:t>
            </a:r>
          </a:p>
          <a:p>
            <a:pPr marL="0" indent="0" fontAlgn="auto">
              <a:lnSpc>
                <a:spcPct val="80000"/>
              </a:lnSpc>
              <a:spcAft>
                <a:spcPts val="0"/>
              </a:spcAft>
              <a:buNone/>
              <a:defRPr/>
            </a:pPr>
            <a:endParaRPr lang="en-US" altLang="en-US" sz="1800" dirty="0" smtClean="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The end result is that each revolution of the disk measures a constant amount of energy</a:t>
            </a:r>
          </a:p>
          <a:p>
            <a:pPr fontAlgn="auto">
              <a:lnSpc>
                <a:spcPct val="80000"/>
              </a:lnSpc>
              <a:spcAft>
                <a:spcPts val="0"/>
              </a:spcAft>
              <a:buFont typeface="Arial" panose="020B0604020202020204" pitchFamily="34" charset="0"/>
              <a:buChar char="•"/>
              <a:defRPr/>
            </a:pPr>
            <a:endParaRPr lang="en-US" altLang="en-US" sz="2000" dirty="0" smtClean="0"/>
          </a:p>
        </p:txBody>
      </p:sp>
      <p:pic>
        <p:nvPicPr>
          <p:cNvPr id="3379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7975" y="1676400"/>
            <a:ext cx="3070225" cy="265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45765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685800" y="533400"/>
            <a:ext cx="7772400" cy="6096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Basic Energy Formula</a:t>
            </a:r>
          </a:p>
        </p:txBody>
      </p:sp>
      <p:sp>
        <p:nvSpPr>
          <p:cNvPr id="34819" name="Rectangle 3"/>
          <p:cNvSpPr>
            <a:spLocks noGrp="1" noChangeArrowheads="1"/>
          </p:cNvSpPr>
          <p:nvPr>
            <p:ph type="body" sz="half" idx="1"/>
          </p:nvPr>
        </p:nvSpPr>
        <p:spPr>
          <a:xfrm>
            <a:off x="685800" y="1905000"/>
            <a:ext cx="7772400" cy="4114800"/>
          </a:xfrm>
        </p:spPr>
        <p:txBody>
          <a:bodyPr/>
          <a:lstStyle/>
          <a:p>
            <a:r>
              <a:rPr lang="en-US" altLang="en-US" sz="2000" dirty="0" smtClean="0">
                <a:latin typeface="Arial" panose="020B0604020202020204" pitchFamily="34" charset="0"/>
                <a:cs typeface="Arial" panose="020B0604020202020204" pitchFamily="34" charset="0"/>
              </a:rPr>
              <a:t>The essential specification of a watthour meter’s measurement is given by the value </a:t>
            </a:r>
            <a:br>
              <a:rPr lang="en-US" altLang="en-US" sz="2000" dirty="0" smtClean="0">
                <a:latin typeface="Arial" panose="020B0604020202020204" pitchFamily="34" charset="0"/>
                <a:cs typeface="Arial" panose="020B0604020202020204" pitchFamily="34" charset="0"/>
              </a:rPr>
            </a:br>
            <a:r>
              <a:rPr lang="en-US" altLang="en-US" sz="2000" dirty="0" smtClean="0">
                <a:latin typeface="Arial" panose="020B0604020202020204" pitchFamily="34" charset="0"/>
                <a:cs typeface="Arial" panose="020B0604020202020204" pitchFamily="34" charset="0"/>
              </a:rPr>
              <a:t>	</a:t>
            </a:r>
            <a:r>
              <a:rPr lang="en-US" altLang="en-US" sz="2000" i="1" dirty="0" err="1" smtClean="0">
                <a:latin typeface="Arial" panose="020B0604020202020204" pitchFamily="34" charset="0"/>
                <a:cs typeface="Arial" panose="020B0604020202020204" pitchFamily="34" charset="0"/>
              </a:rPr>
              <a:t>K</a:t>
            </a:r>
            <a:r>
              <a:rPr lang="en-US" altLang="en-US" sz="2000" i="1" baseline="-25000" dirty="0" err="1" smtClean="0">
                <a:latin typeface="Arial" panose="020B0604020202020204" pitchFamily="34" charset="0"/>
                <a:cs typeface="Arial" panose="020B0604020202020204" pitchFamily="34" charset="0"/>
              </a:rPr>
              <a:t>h</a:t>
            </a:r>
            <a:r>
              <a:rPr lang="en-US" altLang="en-US" sz="2000" baseline="-25000" dirty="0" smtClean="0">
                <a:latin typeface="Arial" panose="020B0604020202020204" pitchFamily="34" charset="0"/>
                <a:cs typeface="Arial" panose="020B0604020202020204" pitchFamily="34" charset="0"/>
              </a:rPr>
              <a:t> </a:t>
            </a:r>
            <a:r>
              <a:rPr lang="en-US" altLang="en-US" sz="2000" dirty="0" smtClean="0">
                <a:latin typeface="Arial" panose="020B0604020202020204" pitchFamily="34" charset="0"/>
                <a:cs typeface="Arial" panose="020B0604020202020204" pitchFamily="34" charset="0"/>
              </a:rPr>
              <a:t>[ Watthours per disk revolution ]</a:t>
            </a:r>
          </a:p>
          <a:p>
            <a:endParaRPr lang="en-US" altLang="en-US" sz="2000" dirty="0" smtClean="0">
              <a:latin typeface="Arial" panose="020B0604020202020204" pitchFamily="34" charset="0"/>
              <a:cs typeface="Arial" panose="020B0604020202020204" pitchFamily="34" charset="0"/>
            </a:endParaRPr>
          </a:p>
          <a:p>
            <a:r>
              <a:rPr lang="en-US" altLang="en-US" sz="2000" dirty="0" smtClean="0">
                <a:latin typeface="Arial" panose="020B0604020202020204" pitchFamily="34" charset="0"/>
                <a:cs typeface="Arial" panose="020B0604020202020204" pitchFamily="34" charset="0"/>
              </a:rPr>
              <a:t>The watthour meter formula is as follows:</a:t>
            </a:r>
          </a:p>
          <a:p>
            <a:pPr>
              <a:buFont typeface="Monotype Sorts" charset="2"/>
              <a:buNone/>
            </a:pPr>
            <a:endParaRPr lang="en-US" altLang="en-US" sz="2800" dirty="0" smtClean="0"/>
          </a:p>
          <a:p>
            <a:endParaRPr lang="en-US" altLang="en-US" sz="2800" dirty="0" smtClean="0"/>
          </a:p>
        </p:txBody>
      </p:sp>
      <p:graphicFrame>
        <p:nvGraphicFramePr>
          <p:cNvPr id="34820" name="Object 4"/>
          <p:cNvGraphicFramePr>
            <a:graphicFrameLocks noGrp="1" noChangeAspect="1"/>
          </p:cNvGraphicFramePr>
          <p:nvPr>
            <p:ph sz="half" idx="2"/>
            <p:extLst>
              <p:ext uri="{D42A27DB-BD31-4B8C-83A1-F6EECF244321}">
                <p14:modId xmlns:p14="http://schemas.microsoft.com/office/powerpoint/2010/main" val="1495293279"/>
              </p:ext>
            </p:extLst>
          </p:nvPr>
        </p:nvGraphicFramePr>
        <p:xfrm>
          <a:off x="1447800" y="4038600"/>
          <a:ext cx="6416675" cy="744538"/>
        </p:xfrm>
        <a:graphic>
          <a:graphicData uri="http://schemas.openxmlformats.org/presentationml/2006/ole">
            <mc:AlternateContent xmlns:mc="http://schemas.openxmlformats.org/markup-compatibility/2006">
              <mc:Choice xmlns:v="urn:schemas-microsoft-com:vml" Requires="v">
                <p:oleObj spid="_x0000_s7207" name="Equation" r:id="rId4" imgW="3721100" imgH="431800" progId="Equation.3">
                  <p:embed/>
                </p:oleObj>
              </mc:Choice>
              <mc:Fallback>
                <p:oleObj name="Equation" r:id="rId4" imgW="3721100" imgH="431800" progId="Equation.3">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4038600"/>
                        <a:ext cx="6416675" cy="744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454219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457200" y="6096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1893: </a:t>
            </a:r>
            <a:r>
              <a:rPr lang="en-US" altLang="en-US" sz="3200" b="1" dirty="0" err="1" smtClean="0">
                <a:solidFill>
                  <a:schemeClr val="bg1"/>
                </a:solidFill>
                <a:latin typeface="Arial" panose="020B0604020202020204" pitchFamily="34" charset="0"/>
                <a:cs typeface="Arial" panose="020B0604020202020204" pitchFamily="34" charset="0"/>
              </a:rPr>
              <a:t>Blondel’s</a:t>
            </a:r>
            <a:r>
              <a:rPr lang="en-US" altLang="en-US" sz="3200" b="1" dirty="0" smtClean="0">
                <a:solidFill>
                  <a:schemeClr val="bg1"/>
                </a:solidFill>
                <a:latin typeface="Arial" panose="020B0604020202020204" pitchFamily="34" charset="0"/>
                <a:cs typeface="Arial" panose="020B0604020202020204" pitchFamily="34" charset="0"/>
              </a:rPr>
              <a:t> Theorem</a:t>
            </a:r>
          </a:p>
        </p:txBody>
      </p:sp>
      <p:sp>
        <p:nvSpPr>
          <p:cNvPr id="35843" name="Rectangle 3"/>
          <p:cNvSpPr>
            <a:spLocks noGrp="1" noChangeArrowheads="1"/>
          </p:cNvSpPr>
          <p:nvPr>
            <p:ph idx="1"/>
          </p:nvPr>
        </p:nvSpPr>
        <p:spPr>
          <a:xfrm>
            <a:off x="457200" y="1676400"/>
            <a:ext cx="8001000" cy="1600200"/>
          </a:xfrm>
        </p:spPr>
        <p:txBody>
          <a:bodyPr/>
          <a:lstStyle/>
          <a:p>
            <a:pPr>
              <a:spcBef>
                <a:spcPts val="0"/>
              </a:spcBef>
            </a:pPr>
            <a:r>
              <a:rPr lang="en-US" altLang="en-US" sz="1800" dirty="0" smtClean="0">
                <a:latin typeface="Arial" panose="020B0604020202020204" pitchFamily="34" charset="0"/>
                <a:cs typeface="Arial" panose="020B0604020202020204" pitchFamily="34" charset="0"/>
              </a:rPr>
              <a:t>The theory of </a:t>
            </a:r>
            <a:r>
              <a:rPr lang="en-US" altLang="en-US" sz="1800" dirty="0" err="1" smtClean="0">
                <a:latin typeface="Arial" panose="020B0604020202020204" pitchFamily="34" charset="0"/>
                <a:cs typeface="Arial" panose="020B0604020202020204" pitchFamily="34" charset="0"/>
              </a:rPr>
              <a:t>polyphase</a:t>
            </a:r>
            <a:r>
              <a:rPr lang="en-US" altLang="en-US" sz="1800" dirty="0" smtClean="0">
                <a:latin typeface="Arial" panose="020B0604020202020204" pitchFamily="34" charset="0"/>
                <a:cs typeface="Arial" panose="020B0604020202020204" pitchFamily="34" charset="0"/>
              </a:rPr>
              <a:t> watthour metering was first set forth on a scientific basis in 1893 by Andre E. </a:t>
            </a:r>
            <a:r>
              <a:rPr lang="en-US" altLang="en-US" sz="1800" dirty="0" err="1" smtClean="0">
                <a:latin typeface="Arial" panose="020B0604020202020204" pitchFamily="34" charset="0"/>
                <a:cs typeface="Arial" panose="020B0604020202020204" pitchFamily="34" charset="0"/>
              </a:rPr>
              <a:t>Blondel</a:t>
            </a:r>
            <a:r>
              <a:rPr lang="en-US" altLang="en-US" sz="1800" dirty="0" smtClean="0">
                <a:latin typeface="Arial" panose="020B0604020202020204" pitchFamily="34" charset="0"/>
                <a:cs typeface="Arial" panose="020B0604020202020204" pitchFamily="34" charset="0"/>
              </a:rPr>
              <a:t>, engineer and mathematician. His theorem applies to the measurement of real power in a </a:t>
            </a:r>
            <a:r>
              <a:rPr lang="en-US" altLang="en-US" sz="1800" dirty="0" err="1" smtClean="0">
                <a:latin typeface="Arial" panose="020B0604020202020204" pitchFamily="34" charset="0"/>
                <a:cs typeface="Arial" panose="020B0604020202020204" pitchFamily="34" charset="0"/>
              </a:rPr>
              <a:t>polyphase</a:t>
            </a:r>
            <a:r>
              <a:rPr lang="en-US" altLang="en-US" sz="1800" dirty="0" smtClean="0">
                <a:latin typeface="Arial" panose="020B0604020202020204" pitchFamily="34" charset="0"/>
                <a:cs typeface="Arial" panose="020B0604020202020204" pitchFamily="34" charset="0"/>
              </a:rPr>
              <a:t> system of any number of wires. The theorem is as follows:</a:t>
            </a:r>
            <a:r>
              <a:rPr lang="en-US" altLang="en-US" sz="2000" dirty="0" smtClean="0">
                <a:latin typeface="Arial" panose="020B0604020202020204" pitchFamily="34" charset="0"/>
                <a:cs typeface="Arial" panose="020B0604020202020204" pitchFamily="34" charset="0"/>
              </a:rPr>
              <a:t/>
            </a:r>
            <a:br>
              <a:rPr lang="en-US" altLang="en-US" sz="2000" dirty="0" smtClean="0">
                <a:latin typeface="Arial" panose="020B0604020202020204" pitchFamily="34" charset="0"/>
                <a:cs typeface="Arial" panose="020B0604020202020204" pitchFamily="34" charset="0"/>
              </a:rPr>
            </a:br>
            <a:endParaRPr lang="en-US" altLang="en-US" sz="2000" dirty="0" smtClean="0">
              <a:latin typeface="Arial" panose="020B0604020202020204" pitchFamily="34" charset="0"/>
              <a:cs typeface="Arial" panose="020B0604020202020204" pitchFamily="34" charset="0"/>
            </a:endParaRP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200400"/>
            <a:ext cx="1600200" cy="2304288"/>
          </a:xfrm>
          <a:prstGeom prst="rect">
            <a:avLst/>
          </a:prstGeom>
          <a:noFill/>
          <a:ln w="34925" cmpd="thickThin">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762000" y="3056965"/>
            <a:ext cx="5715000" cy="2945422"/>
          </a:xfrm>
          <a:prstGeom prst="rect">
            <a:avLst/>
          </a:prstGeom>
          <a:noFill/>
        </p:spPr>
        <p:txBody>
          <a:bodyPr wrap="square" rtlCol="0">
            <a:spAutoFit/>
          </a:bodyPr>
          <a:lstStyle/>
          <a:p>
            <a:pPr marL="0" lvl="1" algn="l"/>
            <a:r>
              <a:rPr lang="en-US" altLang="en-US" dirty="0" smtClean="0">
                <a:cs typeface="Arial" panose="020B0604020202020204" pitchFamily="34" charset="0"/>
              </a:rPr>
              <a:t>- If </a:t>
            </a:r>
            <a:r>
              <a:rPr lang="en-US" altLang="en-US" dirty="0">
                <a:cs typeface="Arial" panose="020B0604020202020204" pitchFamily="34" charset="0"/>
              </a:rPr>
              <a:t>energy is supplied to any system of conductors through N wires, the total power in the system is given by the algebraic sum of the readings of N </a:t>
            </a:r>
            <a:r>
              <a:rPr lang="en-US" altLang="en-US" dirty="0" err="1">
                <a:cs typeface="Arial" panose="020B0604020202020204" pitchFamily="34" charset="0"/>
              </a:rPr>
              <a:t>wattmeters</a:t>
            </a:r>
            <a:r>
              <a:rPr lang="en-US" altLang="en-US" dirty="0">
                <a:cs typeface="Arial" panose="020B0604020202020204" pitchFamily="34" charset="0"/>
              </a:rPr>
              <a:t>, so arranged that each of the N wires contains one current coil, the corresponding voltage coil being connected between that wire and some common point. If this common point is on one of the N wires, the measurement may be made by the use of N-1 </a:t>
            </a:r>
            <a:r>
              <a:rPr lang="en-US" altLang="en-US" dirty="0" err="1">
                <a:cs typeface="Arial" panose="020B0604020202020204" pitchFamily="34" charset="0"/>
              </a:rPr>
              <a:t>wattmeters</a:t>
            </a:r>
            <a:r>
              <a:rPr lang="en-US" altLang="en-US" dirty="0">
                <a:cs typeface="Arial" panose="020B0604020202020204" pitchFamily="34" charset="0"/>
              </a:rPr>
              <a:t>.</a:t>
            </a:r>
          </a:p>
          <a:p>
            <a:endParaRPr lang="en-US" dirty="0"/>
          </a:p>
        </p:txBody>
      </p:sp>
    </p:spTree>
    <p:extLst>
      <p:ext uri="{BB962C8B-B14F-4D97-AF65-F5344CB8AC3E}">
        <p14:creationId xmlns:p14="http://schemas.microsoft.com/office/powerpoint/2010/main" val="16262296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609600"/>
            <a:ext cx="7391400" cy="584775"/>
          </a:xfrm>
          <a:prstGeom prst="rect">
            <a:avLst/>
          </a:prstGeom>
        </p:spPr>
        <p:txBody>
          <a:bodyPr wrap="square">
            <a:spAutoFit/>
          </a:bodyPr>
          <a:lstStyle/>
          <a:p>
            <a:r>
              <a:rPr lang="en-US" sz="3200" b="1" dirty="0" err="1">
                <a:solidFill>
                  <a:schemeClr val="bg1"/>
                </a:solidFill>
              </a:rPr>
              <a:t>Shallenberger</a:t>
            </a:r>
            <a:r>
              <a:rPr lang="en-US" sz="3200" b="1" dirty="0">
                <a:solidFill>
                  <a:schemeClr val="bg1"/>
                </a:solidFill>
              </a:rPr>
              <a:t> </a:t>
            </a:r>
            <a:r>
              <a:rPr lang="en-US" sz="3200" b="1" dirty="0" err="1" smtClean="0">
                <a:solidFill>
                  <a:schemeClr val="bg1"/>
                </a:solidFill>
              </a:rPr>
              <a:t>Polyphase</a:t>
            </a:r>
            <a:r>
              <a:rPr lang="en-US" sz="3200" b="1" dirty="0" smtClean="0">
                <a:solidFill>
                  <a:schemeClr val="bg1"/>
                </a:solidFill>
              </a:rPr>
              <a:t> Meter</a:t>
            </a:r>
            <a:endParaRPr lang="en-US" sz="3200" dirty="0">
              <a:solidFill>
                <a:schemeClr val="bg1"/>
              </a:solidFill>
            </a:endParaRPr>
          </a:p>
        </p:txBody>
      </p:sp>
      <p:sp>
        <p:nvSpPr>
          <p:cNvPr id="4" name="Rectangle 3"/>
          <p:cNvSpPr/>
          <p:nvPr/>
        </p:nvSpPr>
        <p:spPr>
          <a:xfrm>
            <a:off x="990600" y="1752600"/>
            <a:ext cx="7315200" cy="1015663"/>
          </a:xfrm>
          <a:prstGeom prst="rect">
            <a:avLst/>
          </a:prstGeom>
        </p:spPr>
        <p:txBody>
          <a:bodyPr wrap="square">
            <a:spAutoFit/>
          </a:bodyPr>
          <a:lstStyle/>
          <a:p>
            <a:pPr algn="l"/>
            <a:r>
              <a:rPr lang="en-US" sz="2000" dirty="0" err="1" smtClean="0">
                <a:cs typeface="Arial" panose="020B0604020202020204" pitchFamily="34" charset="0"/>
              </a:rPr>
              <a:t>Shallenberger</a:t>
            </a:r>
            <a:r>
              <a:rPr lang="en-US" sz="2000" dirty="0" smtClean="0">
                <a:cs typeface="Arial" panose="020B0604020202020204" pitchFamily="34" charset="0"/>
              </a:rPr>
              <a:t> modifies his meter to work on a </a:t>
            </a:r>
            <a:r>
              <a:rPr lang="en-US" sz="2000" dirty="0" err="1" smtClean="0">
                <a:cs typeface="Arial" panose="020B0604020202020204" pitchFamily="34" charset="0"/>
              </a:rPr>
              <a:t>polyphase</a:t>
            </a:r>
            <a:r>
              <a:rPr lang="en-US" sz="2000" dirty="0" smtClean="0">
                <a:cs typeface="Arial" panose="020B0604020202020204" pitchFamily="34" charset="0"/>
              </a:rPr>
              <a:t> circuit but the close spacing of the stators and the use of a solid disk resulted in the meter being less accurate than expected.  </a:t>
            </a:r>
            <a:endParaRPr lang="en-US" sz="2000" dirty="0">
              <a:cs typeface="Arial" panose="020B0604020202020204" pitchFamily="34" charset="0"/>
            </a:endParaRP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7671" y="2971800"/>
            <a:ext cx="2809875" cy="3054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10089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558225"/>
            <a:ext cx="7391400" cy="584775"/>
          </a:xfrm>
          <a:prstGeom prst="rect">
            <a:avLst/>
          </a:prstGeom>
        </p:spPr>
        <p:txBody>
          <a:bodyPr wrap="square">
            <a:spAutoFit/>
          </a:bodyPr>
          <a:lstStyle/>
          <a:p>
            <a:r>
              <a:rPr lang="en-US" sz="3200" b="1" dirty="0" smtClean="0">
                <a:solidFill>
                  <a:schemeClr val="bg1"/>
                </a:solidFill>
              </a:rPr>
              <a:t>GE – Westinghouse Agreement</a:t>
            </a:r>
            <a:endParaRPr lang="en-US" sz="3200" dirty="0">
              <a:solidFill>
                <a:schemeClr val="bg1"/>
              </a:solidFill>
            </a:endParaRPr>
          </a:p>
        </p:txBody>
      </p:sp>
      <p:sp>
        <p:nvSpPr>
          <p:cNvPr id="4" name="Rectangle 3"/>
          <p:cNvSpPr/>
          <p:nvPr/>
        </p:nvSpPr>
        <p:spPr>
          <a:xfrm>
            <a:off x="609600" y="1752600"/>
            <a:ext cx="7696200" cy="1015663"/>
          </a:xfrm>
          <a:prstGeom prst="rect">
            <a:avLst/>
          </a:prstGeom>
        </p:spPr>
        <p:txBody>
          <a:bodyPr wrap="square">
            <a:spAutoFit/>
          </a:bodyPr>
          <a:lstStyle/>
          <a:p>
            <a:pPr algn="l"/>
            <a:r>
              <a:rPr lang="en-US" sz="2000" dirty="0" smtClean="0">
                <a:cs typeface="Arial" panose="020B0604020202020204" pitchFamily="34" charset="0"/>
              </a:rPr>
              <a:t>1896 – another patent war loomed between Westinghouse and GE.  They “agreed” to set up a Board of Patent control that allowed them to license each other’s patents.  </a:t>
            </a:r>
            <a:endParaRPr lang="en-US" sz="2000" dirty="0">
              <a:cs typeface="Arial" panose="020B0604020202020204" pitchFamily="34" charset="0"/>
            </a:endParaRPr>
          </a:p>
        </p:txBody>
      </p:sp>
      <p:pic>
        <p:nvPicPr>
          <p:cNvPr id="225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6471" y="2768263"/>
            <a:ext cx="6477000" cy="3943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31298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558225"/>
            <a:ext cx="7391400" cy="584775"/>
          </a:xfrm>
          <a:prstGeom prst="rect">
            <a:avLst/>
          </a:prstGeom>
        </p:spPr>
        <p:txBody>
          <a:bodyPr wrap="square">
            <a:spAutoFit/>
          </a:bodyPr>
          <a:lstStyle/>
          <a:p>
            <a:r>
              <a:rPr lang="en-US" sz="3200" b="1" dirty="0" smtClean="0">
                <a:solidFill>
                  <a:schemeClr val="bg1"/>
                </a:solidFill>
              </a:rPr>
              <a:t>1897</a:t>
            </a:r>
            <a:endParaRPr lang="en-US" sz="3200" dirty="0">
              <a:solidFill>
                <a:schemeClr val="bg1"/>
              </a:solidFill>
            </a:endParaRPr>
          </a:p>
        </p:txBody>
      </p:sp>
      <p:sp>
        <p:nvSpPr>
          <p:cNvPr id="4" name="Rectangle 3"/>
          <p:cNvSpPr/>
          <p:nvPr/>
        </p:nvSpPr>
        <p:spPr>
          <a:xfrm>
            <a:off x="457200" y="1676400"/>
            <a:ext cx="8077200" cy="4431983"/>
          </a:xfrm>
          <a:prstGeom prst="rect">
            <a:avLst/>
          </a:prstGeom>
        </p:spPr>
        <p:txBody>
          <a:bodyPr wrap="square">
            <a:spAutoFit/>
          </a:bodyPr>
          <a:lstStyle/>
          <a:p>
            <a:pPr marL="457200" indent="-457200" algn="l">
              <a:buFont typeface="Arial" panose="020B0604020202020204" pitchFamily="34" charset="0"/>
              <a:buChar char="•"/>
            </a:pPr>
            <a:r>
              <a:rPr lang="en-US" sz="2000" dirty="0" err="1" smtClean="0">
                <a:cs typeface="Arial" panose="020B0604020202020204" pitchFamily="34" charset="0"/>
              </a:rPr>
              <a:t>Schallenberger</a:t>
            </a:r>
            <a:r>
              <a:rPr lang="en-US" sz="2000" dirty="0" smtClean="0">
                <a:cs typeface="Arial" panose="020B0604020202020204" pitchFamily="34" charset="0"/>
              </a:rPr>
              <a:t> meter is redesigned into a smaller, lighter 12 pound meter.  This significantly less expensive meter is known as the “round meter”.  </a:t>
            </a:r>
            <a:br>
              <a:rPr lang="en-US" sz="2000" dirty="0" smtClean="0">
                <a:cs typeface="Arial" panose="020B0604020202020204" pitchFamily="34" charset="0"/>
              </a:rPr>
            </a:br>
            <a:endParaRPr lang="en-US" sz="2000" dirty="0" smtClean="0">
              <a:cs typeface="Arial" panose="020B0604020202020204" pitchFamily="34" charset="0"/>
            </a:endParaRPr>
          </a:p>
          <a:p>
            <a:pPr marL="457200" indent="-457200" algn="l">
              <a:buFont typeface="Arial" panose="020B0604020202020204" pitchFamily="34" charset="0"/>
              <a:buChar char="•"/>
            </a:pPr>
            <a:endParaRPr lang="en-US" sz="2000" dirty="0">
              <a:cs typeface="Arial" panose="020B0604020202020204" pitchFamily="34" charset="0"/>
            </a:endParaRPr>
          </a:p>
          <a:p>
            <a:pPr marL="457200" indent="-457200" algn="l">
              <a:buFont typeface="Arial" panose="020B0604020202020204" pitchFamily="34" charset="0"/>
              <a:buChar char="•"/>
            </a:pPr>
            <a:endParaRPr lang="en-US" sz="2000" dirty="0" smtClean="0">
              <a:cs typeface="Arial" panose="020B0604020202020204" pitchFamily="34" charset="0"/>
            </a:endParaRPr>
          </a:p>
          <a:p>
            <a:pPr marL="457200" indent="-457200" algn="l">
              <a:buFont typeface="Arial" panose="020B0604020202020204" pitchFamily="34" charset="0"/>
              <a:buChar char="•"/>
            </a:pPr>
            <a:endParaRPr lang="en-US" sz="2000" dirty="0">
              <a:cs typeface="Arial" panose="020B0604020202020204" pitchFamily="34" charset="0"/>
            </a:endParaRPr>
          </a:p>
          <a:p>
            <a:pPr marL="457200" indent="-457200" algn="l">
              <a:buFont typeface="Arial" panose="020B0604020202020204" pitchFamily="34" charset="0"/>
              <a:buChar char="•"/>
            </a:pPr>
            <a:endParaRPr lang="en-US" sz="2000" dirty="0" smtClean="0">
              <a:cs typeface="Arial" panose="020B0604020202020204" pitchFamily="34" charset="0"/>
            </a:endParaRPr>
          </a:p>
          <a:p>
            <a:pPr marL="457200" indent="-457200" algn="l">
              <a:buFont typeface="Arial" panose="020B0604020202020204" pitchFamily="34" charset="0"/>
              <a:buChar char="•"/>
            </a:pPr>
            <a:endParaRPr lang="en-US" sz="2000" dirty="0" smtClean="0">
              <a:cs typeface="Arial" panose="020B0604020202020204" pitchFamily="34" charset="0"/>
            </a:endParaRPr>
          </a:p>
          <a:p>
            <a:pPr marL="457200" indent="-457200" algn="l">
              <a:buFont typeface="Arial" panose="020B0604020202020204" pitchFamily="34" charset="0"/>
              <a:buChar char="•"/>
            </a:pPr>
            <a:endParaRPr lang="en-US" sz="2000" dirty="0" smtClean="0">
              <a:cs typeface="Arial" panose="020B0604020202020204" pitchFamily="34" charset="0"/>
            </a:endParaRPr>
          </a:p>
          <a:p>
            <a:pPr marL="457200" indent="-457200" algn="l">
              <a:buFont typeface="Arial" panose="020B0604020202020204" pitchFamily="34" charset="0"/>
              <a:buChar char="•"/>
            </a:pPr>
            <a:r>
              <a:rPr lang="en-US" sz="2000" dirty="0" smtClean="0">
                <a:cs typeface="Arial" panose="020B0604020202020204" pitchFamily="34" charset="0"/>
              </a:rPr>
              <a:t>Duncan develops a watthour meter for the Fort Wayne Electric Co before GE buys them out completely.  </a:t>
            </a:r>
            <a:endParaRPr lang="en-US" sz="2000" dirty="0">
              <a:cs typeface="Arial" panose="020B0604020202020204" pitchFamily="34" charset="0"/>
            </a:endParaRPr>
          </a:p>
        </p:txBody>
      </p:sp>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819400"/>
            <a:ext cx="3124200"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62753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676400"/>
            <a:ext cx="4953000" cy="4247317"/>
          </a:xfrm>
          <a:prstGeom prst="rect">
            <a:avLst/>
          </a:prstGeom>
        </p:spPr>
        <p:txBody>
          <a:bodyPr wrap="square">
            <a:spAutoFit/>
          </a:bodyPr>
          <a:lstStyle/>
          <a:p>
            <a:pPr algn="l"/>
            <a:r>
              <a:rPr lang="en-US" sz="1500" dirty="0">
                <a:cs typeface="Arial" panose="020B0604020202020204" pitchFamily="34" charset="0"/>
              </a:rPr>
              <a:t>After R.T. McDonald died in 1899, Duncan left Fort Wayne for a brief stint at Westinghouse before coming back to Ft. Wayne. Shortly after his return, he and several other employees were lured away by C.S. Knight (who was a manager at Ft. Wayne himself before being hired by S &amp; H). Once at S &amp; H, Duncan refined his </a:t>
            </a:r>
            <a:r>
              <a:rPr lang="en-US" sz="1500" dirty="0">
                <a:cs typeface="Arial" panose="020B0604020202020204" pitchFamily="34" charset="0"/>
                <a:hlinkClick r:id="rId3"/>
              </a:rPr>
              <a:t>watthour meter</a:t>
            </a:r>
            <a:r>
              <a:rPr lang="en-US" sz="1500" dirty="0">
                <a:cs typeface="Arial" panose="020B0604020202020204" pitchFamily="34" charset="0"/>
              </a:rPr>
              <a:t> into a slimmer, top-connected version. The light load adjustment was changed to use a copper ring with an iron core. In early 1900, shortly after Duncan's arrival, there were widespread strikes in the Chicago area, and Siemens &amp; </a:t>
            </a:r>
            <a:r>
              <a:rPr lang="en-US" sz="1500" dirty="0" err="1">
                <a:cs typeface="Arial" panose="020B0604020202020204" pitchFamily="34" charset="0"/>
              </a:rPr>
              <a:t>Halske's</a:t>
            </a:r>
            <a:r>
              <a:rPr lang="en-US" sz="1500" dirty="0">
                <a:cs typeface="Arial" panose="020B0604020202020204" pitchFamily="34" charset="0"/>
              </a:rPr>
              <a:t> plant was one of the affected companies. This put the company in such a position they had to sell out to GE, but the strikes were soon settled and existing orders were filled. Late that year, GE closed the S &amp; H plant and moved the tooling and many employees to Fort Wayne. However, Duncan felt the time was right to leave for Lafayette, IN to establish the </a:t>
            </a:r>
            <a:r>
              <a:rPr lang="en-US" sz="1500" dirty="0">
                <a:cs typeface="Arial" panose="020B0604020202020204" pitchFamily="34" charset="0"/>
                <a:hlinkClick r:id="rId4"/>
              </a:rPr>
              <a:t>Duncan Electric Mfg. Co.</a:t>
            </a:r>
            <a:endParaRPr lang="en-US" sz="1500" dirty="0">
              <a:cs typeface="Arial" panose="020B0604020202020204" pitchFamily="34" charset="0"/>
            </a:endParaRPr>
          </a:p>
        </p:txBody>
      </p:sp>
      <p:pic>
        <p:nvPicPr>
          <p:cNvPr id="5122" name="Picture 2" descr="Siemens-Halske me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1752600"/>
            <a:ext cx="2286000" cy="391885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57200" y="457200"/>
            <a:ext cx="8229600" cy="609600"/>
          </a:xfrm>
          <a:prstGeom prst="rect">
            <a:avLst/>
          </a:prstGeom>
        </p:spPr>
        <p:txBody>
          <a:bodyPr/>
          <a:lstStyle>
            <a:lvl1pPr algn="ctr" rtl="0" eaLnBrk="0" fontAlgn="base" hangingPunct="0">
              <a:spcBef>
                <a:spcPct val="0"/>
              </a:spcBef>
              <a:spcAft>
                <a:spcPct val="0"/>
              </a:spcAft>
              <a:defRPr sz="4400">
                <a:solidFill>
                  <a:srgbClr val="000000"/>
                </a:solidFill>
                <a:latin typeface="+mj-lt"/>
                <a:ea typeface="+mj-ea"/>
                <a:cs typeface="+mj-cs"/>
              </a:defRPr>
            </a:lvl1pPr>
            <a:lvl2pPr algn="ctr" rtl="0" eaLnBrk="0" fontAlgn="base" hangingPunct="0">
              <a:spcBef>
                <a:spcPct val="0"/>
              </a:spcBef>
              <a:spcAft>
                <a:spcPct val="0"/>
              </a:spcAft>
              <a:defRPr sz="4400">
                <a:solidFill>
                  <a:srgbClr val="000000"/>
                </a:solidFill>
                <a:latin typeface="Times New Roman" pitchFamily="18" charset="0"/>
              </a:defRPr>
            </a:lvl2pPr>
            <a:lvl3pPr algn="ctr" rtl="0" eaLnBrk="0" fontAlgn="base" hangingPunct="0">
              <a:spcBef>
                <a:spcPct val="0"/>
              </a:spcBef>
              <a:spcAft>
                <a:spcPct val="0"/>
              </a:spcAft>
              <a:defRPr sz="4400">
                <a:solidFill>
                  <a:srgbClr val="000000"/>
                </a:solidFill>
                <a:latin typeface="Times New Roman" pitchFamily="18" charset="0"/>
              </a:defRPr>
            </a:lvl3pPr>
            <a:lvl4pPr algn="ctr" rtl="0" eaLnBrk="0" fontAlgn="base" hangingPunct="0">
              <a:spcBef>
                <a:spcPct val="0"/>
              </a:spcBef>
              <a:spcAft>
                <a:spcPct val="0"/>
              </a:spcAft>
              <a:defRPr sz="4400">
                <a:solidFill>
                  <a:srgbClr val="000000"/>
                </a:solidFill>
                <a:latin typeface="Times New Roman" pitchFamily="18" charset="0"/>
              </a:defRPr>
            </a:lvl4pPr>
            <a:lvl5pPr algn="ctr" rtl="0" eaLnBrk="0" fontAlgn="base" hangingPunct="0">
              <a:spcBef>
                <a:spcPct val="0"/>
              </a:spcBef>
              <a:spcAft>
                <a:spcPct val="0"/>
              </a:spcAft>
              <a:defRPr sz="4400">
                <a:solidFill>
                  <a:srgbClr val="000000"/>
                </a:solidFill>
                <a:latin typeface="Times New Roman" pitchFamily="18" charset="0"/>
              </a:defRPr>
            </a:lvl5pPr>
            <a:lvl6pPr marL="457200" algn="ctr" rtl="0" fontAlgn="base">
              <a:spcBef>
                <a:spcPct val="0"/>
              </a:spcBef>
              <a:spcAft>
                <a:spcPct val="0"/>
              </a:spcAft>
              <a:defRPr sz="4400">
                <a:solidFill>
                  <a:srgbClr val="000000"/>
                </a:solidFill>
                <a:latin typeface="Times New Roman" pitchFamily="18" charset="0"/>
              </a:defRPr>
            </a:lvl6pPr>
            <a:lvl7pPr marL="914400" algn="ctr" rtl="0" fontAlgn="base">
              <a:spcBef>
                <a:spcPct val="0"/>
              </a:spcBef>
              <a:spcAft>
                <a:spcPct val="0"/>
              </a:spcAft>
              <a:defRPr sz="4400">
                <a:solidFill>
                  <a:srgbClr val="000000"/>
                </a:solidFill>
                <a:latin typeface="Times New Roman" pitchFamily="18" charset="0"/>
              </a:defRPr>
            </a:lvl7pPr>
            <a:lvl8pPr marL="1371600" algn="ctr" rtl="0" fontAlgn="base">
              <a:spcBef>
                <a:spcPct val="0"/>
              </a:spcBef>
              <a:spcAft>
                <a:spcPct val="0"/>
              </a:spcAft>
              <a:defRPr sz="4400">
                <a:solidFill>
                  <a:srgbClr val="000000"/>
                </a:solidFill>
                <a:latin typeface="Times New Roman" pitchFamily="18" charset="0"/>
              </a:defRPr>
            </a:lvl8pPr>
            <a:lvl9pPr marL="1828800" algn="ctr" rtl="0" fontAlgn="base">
              <a:spcBef>
                <a:spcPct val="0"/>
              </a:spcBef>
              <a:spcAft>
                <a:spcPct val="0"/>
              </a:spcAft>
              <a:defRPr sz="4400">
                <a:solidFill>
                  <a:srgbClr val="000000"/>
                </a:solidFill>
                <a:latin typeface="Times New Roman" pitchFamily="18" charset="0"/>
              </a:defRPr>
            </a:lvl9pPr>
          </a:lstStyle>
          <a:p>
            <a:r>
              <a:rPr lang="en-US" altLang="en-US" sz="2800" b="1" kern="0" dirty="0" smtClean="0">
                <a:solidFill>
                  <a:schemeClr val="bg1"/>
                </a:solidFill>
                <a:latin typeface="Arial" pitchFamily="34" charset="0"/>
              </a:rPr>
              <a:t>Siemens &amp; </a:t>
            </a:r>
            <a:r>
              <a:rPr lang="en-US" altLang="en-US" sz="2800" b="1" kern="0" dirty="0" err="1" smtClean="0">
                <a:solidFill>
                  <a:schemeClr val="bg1"/>
                </a:solidFill>
                <a:latin typeface="Arial" pitchFamily="34" charset="0"/>
              </a:rPr>
              <a:t>Halske</a:t>
            </a:r>
            <a:r>
              <a:rPr lang="en-US" altLang="en-US" sz="2800" b="1" kern="0" dirty="0" smtClean="0">
                <a:solidFill>
                  <a:schemeClr val="bg1"/>
                </a:solidFill>
                <a:latin typeface="Arial" pitchFamily="34" charset="0"/>
              </a:rPr>
              <a:t> Duncan Integrating Wattmeter (1899, 1900)</a:t>
            </a:r>
            <a:endParaRPr lang="en-US" sz="2800" b="1" kern="0" dirty="0"/>
          </a:p>
        </p:txBody>
      </p:sp>
    </p:spTree>
    <p:extLst>
      <p:ext uri="{BB962C8B-B14F-4D97-AF65-F5344CB8AC3E}">
        <p14:creationId xmlns:p14="http://schemas.microsoft.com/office/powerpoint/2010/main" val="12496648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524000"/>
            <a:ext cx="5562600" cy="5112169"/>
          </a:xfrm>
          <a:prstGeom prst="rect">
            <a:avLst/>
          </a:prstGeom>
        </p:spPr>
        <p:txBody>
          <a:bodyPr wrap="square">
            <a:spAutoFit/>
          </a:bodyPr>
          <a:lstStyle/>
          <a:p>
            <a:pPr algn="l"/>
            <a:r>
              <a:rPr lang="en-US" sz="1400" dirty="0" smtClean="0">
                <a:cs typeface="Arial" panose="020B0604020202020204" pitchFamily="34" charset="0"/>
              </a:rPr>
              <a:t>The </a:t>
            </a:r>
            <a:r>
              <a:rPr lang="en-US" sz="1400" dirty="0">
                <a:cs typeface="Arial" panose="020B0604020202020204" pitchFamily="34" charset="0"/>
              </a:rPr>
              <a:t>first model shown represented a landmark in watthour meter development. This model was developed by Thomas Duncan in 1892, two years before O.B. </a:t>
            </a:r>
            <a:r>
              <a:rPr lang="en-US" sz="1400" dirty="0" err="1">
                <a:cs typeface="Arial" panose="020B0604020202020204" pitchFamily="34" charset="0"/>
              </a:rPr>
              <a:t>Shallenberger</a:t>
            </a:r>
            <a:r>
              <a:rPr lang="en-US" sz="1400" dirty="0">
                <a:cs typeface="Arial" panose="020B0604020202020204" pitchFamily="34" charset="0"/>
              </a:rPr>
              <a:t> introduced his </a:t>
            </a:r>
            <a:r>
              <a:rPr lang="en-US" sz="1400" dirty="0">
                <a:cs typeface="Arial" panose="020B0604020202020204" pitchFamily="34" charset="0"/>
                <a:hlinkClick r:id="rId3"/>
              </a:rPr>
              <a:t>watthour</a:t>
            </a:r>
            <a:r>
              <a:rPr lang="en-US" sz="1400" dirty="0">
                <a:cs typeface="Arial" panose="020B0604020202020204" pitchFamily="34" charset="0"/>
              </a:rPr>
              <a:t> meter. This also predated Tesla's patent on the induction motor principle - this was one of his many patents bought by Westinghouse, and the one that was invoked in 1903 against all the other manufacturers (except for GE due to a licensing arrangement). It was also the first meter to use a single disk for both the driving and braking element. For reasons unknown, Duncan never patented or adapted this model for production. If he had done so, Duncan would have had a significant advantage over GE and Westinghouse!</a:t>
            </a:r>
          </a:p>
          <a:p>
            <a:pPr algn="l"/>
            <a:r>
              <a:rPr lang="en-US" sz="1400" dirty="0">
                <a:cs typeface="Arial" panose="020B0604020202020204" pitchFamily="34" charset="0"/>
              </a:rPr>
              <a:t>The second model shown is of the watthour meter Duncan later developed for the Fort Wayne Electric Corporation. The overall appearance of this meter is very similar in design to the </a:t>
            </a:r>
            <a:r>
              <a:rPr lang="en-US" sz="1400" dirty="0">
                <a:cs typeface="Arial" panose="020B0604020202020204" pitchFamily="34" charset="0"/>
                <a:hlinkClick r:id="rId4"/>
              </a:rPr>
              <a:t>Thomson Recording Wattmeter</a:t>
            </a:r>
            <a:r>
              <a:rPr lang="en-US" sz="1400" dirty="0">
                <a:cs typeface="Arial" panose="020B0604020202020204" pitchFamily="34" charset="0"/>
              </a:rPr>
              <a:t> introduced by Thomson-Houston around that time. The main difference between this model and the T.R.W. is in the arrangement of the coils and the can-type rotor (which carried over into the K series of meters). Duncan may have been inspired to base his new meter design on the TRW as he did work for a short time in the 1888-1889 timeframe at Thomson-Houston alongside </a:t>
            </a:r>
            <a:r>
              <a:rPr lang="en-US" sz="1400" dirty="0" err="1">
                <a:cs typeface="Arial" panose="020B0604020202020204" pitchFamily="34" charset="0"/>
              </a:rPr>
              <a:t>Elihu</a:t>
            </a:r>
            <a:r>
              <a:rPr lang="en-US" sz="1400" dirty="0">
                <a:cs typeface="Arial" panose="020B0604020202020204" pitchFamily="34" charset="0"/>
              </a:rPr>
              <a:t> Thomson while the Ft. Wayne Electric Co. rebuilt its facility after </a:t>
            </a:r>
            <a:r>
              <a:rPr lang="en-US" sz="1400" dirty="0" smtClean="0">
                <a:cs typeface="Arial" panose="020B0604020202020204" pitchFamily="34" charset="0"/>
              </a:rPr>
              <a:t>a fire destroyed the plant in 1888</a:t>
            </a:r>
            <a:r>
              <a:rPr lang="en-US" sz="1400" dirty="0">
                <a:cs typeface="Arial" panose="020B0604020202020204" pitchFamily="34" charset="0"/>
              </a:rPr>
              <a:t>.</a:t>
            </a:r>
          </a:p>
        </p:txBody>
      </p:sp>
      <p:sp>
        <p:nvSpPr>
          <p:cNvPr id="3" name="Rectangle 2"/>
          <p:cNvSpPr/>
          <p:nvPr/>
        </p:nvSpPr>
        <p:spPr>
          <a:xfrm>
            <a:off x="1294158" y="609600"/>
            <a:ext cx="6490367" cy="523220"/>
          </a:xfrm>
          <a:prstGeom prst="rect">
            <a:avLst/>
          </a:prstGeom>
        </p:spPr>
        <p:txBody>
          <a:bodyPr wrap="none">
            <a:spAutoFit/>
          </a:bodyPr>
          <a:lstStyle/>
          <a:p>
            <a:r>
              <a:rPr lang="en-US" sz="2800" b="1" dirty="0">
                <a:solidFill>
                  <a:schemeClr val="bg1"/>
                </a:solidFill>
              </a:rPr>
              <a:t>Duncan </a:t>
            </a:r>
            <a:r>
              <a:rPr lang="en-US" sz="2800" b="1" dirty="0" smtClean="0">
                <a:solidFill>
                  <a:schemeClr val="bg1"/>
                </a:solidFill>
              </a:rPr>
              <a:t>Watthour </a:t>
            </a:r>
            <a:r>
              <a:rPr lang="en-US" sz="2800" b="1" dirty="0">
                <a:solidFill>
                  <a:schemeClr val="bg1"/>
                </a:solidFill>
              </a:rPr>
              <a:t>M</a:t>
            </a:r>
            <a:r>
              <a:rPr lang="en-US" sz="2800" b="1" dirty="0" smtClean="0">
                <a:solidFill>
                  <a:schemeClr val="bg1"/>
                </a:solidFill>
              </a:rPr>
              <a:t>eters </a:t>
            </a:r>
            <a:r>
              <a:rPr lang="en-US" sz="2800" b="1" dirty="0">
                <a:solidFill>
                  <a:schemeClr val="bg1"/>
                </a:solidFill>
              </a:rPr>
              <a:t>(1892-1898)</a:t>
            </a:r>
            <a:endParaRPr lang="en-US" sz="2800" dirty="0">
              <a:solidFill>
                <a:schemeClr val="bg1"/>
              </a:solidFill>
            </a:endParaRPr>
          </a:p>
        </p:txBody>
      </p:sp>
      <p:pic>
        <p:nvPicPr>
          <p:cNvPr id="7170" name="Picture 2" descr="Duncan prototy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2910" y="1600200"/>
            <a:ext cx="2259783" cy="206184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uncan watthou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9976" y="3810000"/>
            <a:ext cx="2025649"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4394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558225"/>
            <a:ext cx="7391400" cy="584775"/>
          </a:xfrm>
          <a:prstGeom prst="rect">
            <a:avLst/>
          </a:prstGeom>
        </p:spPr>
        <p:txBody>
          <a:bodyPr wrap="square">
            <a:spAutoFit/>
          </a:bodyPr>
          <a:lstStyle/>
          <a:p>
            <a:r>
              <a:rPr lang="en-US" sz="3200" b="1" dirty="0" smtClean="0">
                <a:solidFill>
                  <a:schemeClr val="bg1"/>
                </a:solidFill>
              </a:rPr>
              <a:t>1899 to 1902</a:t>
            </a:r>
            <a:endParaRPr lang="en-US" sz="3200" dirty="0">
              <a:solidFill>
                <a:schemeClr val="bg1"/>
              </a:solidFill>
            </a:endParaRPr>
          </a:p>
        </p:txBody>
      </p:sp>
      <p:sp>
        <p:nvSpPr>
          <p:cNvPr id="4" name="Rectangle 3"/>
          <p:cNvSpPr/>
          <p:nvPr/>
        </p:nvSpPr>
        <p:spPr>
          <a:xfrm>
            <a:off x="457200" y="1600200"/>
            <a:ext cx="8153400" cy="4031873"/>
          </a:xfrm>
          <a:prstGeom prst="rect">
            <a:avLst/>
          </a:prstGeom>
        </p:spPr>
        <p:txBody>
          <a:bodyPr wrap="square">
            <a:spAutoFit/>
          </a:bodyPr>
          <a:lstStyle/>
          <a:p>
            <a:pPr marL="457200" indent="-457200" algn="l">
              <a:buFont typeface="Arial" panose="020B0604020202020204" pitchFamily="34" charset="0"/>
              <a:buChar char="•"/>
            </a:pPr>
            <a:r>
              <a:rPr lang="en-US" sz="2000" dirty="0" smtClean="0">
                <a:cs typeface="Arial" panose="020B0604020202020204" pitchFamily="34" charset="0"/>
              </a:rPr>
              <a:t>Westinghouse develops a viable </a:t>
            </a:r>
            <a:r>
              <a:rPr lang="en-US" sz="2000" dirty="0" err="1" smtClean="0">
                <a:cs typeface="Arial" panose="020B0604020202020204" pitchFamily="34" charset="0"/>
              </a:rPr>
              <a:t>polyphhase</a:t>
            </a:r>
            <a:r>
              <a:rPr lang="en-US" sz="2000" dirty="0" smtClean="0">
                <a:cs typeface="Arial" panose="020B0604020202020204" pitchFamily="34" charset="0"/>
              </a:rPr>
              <a:t> meter – two single phase meters in a tall case with a common shaft and register.  This design remains in use until 1969.</a:t>
            </a:r>
          </a:p>
          <a:p>
            <a:pPr marL="457200" indent="-457200" algn="l">
              <a:buFont typeface="Arial" panose="020B0604020202020204" pitchFamily="34" charset="0"/>
              <a:buChar char="•"/>
            </a:pPr>
            <a:endParaRPr lang="en-US" sz="2000" dirty="0" smtClean="0">
              <a:cs typeface="Arial" panose="020B0604020202020204" pitchFamily="34" charset="0"/>
            </a:endParaRPr>
          </a:p>
          <a:p>
            <a:pPr marL="457200" indent="-457200" algn="l">
              <a:buFont typeface="Arial" panose="020B0604020202020204" pitchFamily="34" charset="0"/>
              <a:buChar char="•"/>
            </a:pPr>
            <a:r>
              <a:rPr lang="en-US" sz="2000" dirty="0" smtClean="0">
                <a:cs typeface="Arial" panose="020B0604020202020204" pitchFamily="34" charset="0"/>
              </a:rPr>
              <a:t>Thomas Duncan founds the Duncan Electric Manufacturing Company and starts shipping meters a year later.</a:t>
            </a:r>
          </a:p>
          <a:p>
            <a:pPr marL="457200" indent="-457200" algn="l">
              <a:buFont typeface="Arial" panose="020B0604020202020204" pitchFamily="34" charset="0"/>
              <a:buChar char="•"/>
            </a:pPr>
            <a:endParaRPr lang="en-US" sz="2000" dirty="0" smtClean="0">
              <a:cs typeface="Arial" panose="020B0604020202020204" pitchFamily="34" charset="0"/>
            </a:endParaRPr>
          </a:p>
          <a:p>
            <a:pPr marL="457200" indent="-457200" algn="l">
              <a:buFont typeface="Arial" panose="020B0604020202020204" pitchFamily="34" charset="0"/>
              <a:buChar char="•"/>
            </a:pPr>
            <a:r>
              <a:rPr lang="en-US" sz="2000" dirty="0" err="1" smtClean="0">
                <a:cs typeface="Arial" panose="020B0604020202020204" pitchFamily="34" charset="0"/>
              </a:rPr>
              <a:t>Sangamo</a:t>
            </a:r>
            <a:r>
              <a:rPr lang="en-US" sz="2000" dirty="0" smtClean="0">
                <a:cs typeface="Arial" panose="020B0604020202020204" pitchFamily="34" charset="0"/>
              </a:rPr>
              <a:t> Electric ships their first electric meter.</a:t>
            </a:r>
          </a:p>
          <a:p>
            <a:pPr marL="457200" indent="-457200" algn="l">
              <a:buFont typeface="Arial" panose="020B0604020202020204" pitchFamily="34" charset="0"/>
              <a:buChar char="•"/>
            </a:pPr>
            <a:endParaRPr lang="en-US" sz="2000" dirty="0" smtClean="0">
              <a:cs typeface="Arial" panose="020B0604020202020204" pitchFamily="34" charset="0"/>
            </a:endParaRPr>
          </a:p>
          <a:p>
            <a:pPr marL="457200" indent="-457200" algn="l">
              <a:buFont typeface="Arial" panose="020B0604020202020204" pitchFamily="34" charset="0"/>
              <a:buChar char="•"/>
            </a:pPr>
            <a:r>
              <a:rPr lang="en-US" sz="2000" dirty="0" smtClean="0">
                <a:cs typeface="Arial" panose="020B0604020202020204" pitchFamily="34" charset="0"/>
              </a:rPr>
              <a:t>Westinghouse releases the Type A meter with a ball bearing instead of a pivot.</a:t>
            </a:r>
          </a:p>
        </p:txBody>
      </p:sp>
    </p:spTree>
    <p:extLst>
      <p:ext uri="{BB962C8B-B14F-4D97-AF65-F5344CB8AC3E}">
        <p14:creationId xmlns:p14="http://schemas.microsoft.com/office/powerpoint/2010/main" val="39978265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First Meters</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457200" y="1722437"/>
            <a:ext cx="7848600" cy="4525963"/>
          </a:xfrm>
        </p:spPr>
        <p:txBody>
          <a:bodyPr/>
          <a:lstStyle/>
          <a:p>
            <a:r>
              <a:rPr lang="en-US" sz="1800" dirty="0" smtClean="0">
                <a:latin typeface="Arial" panose="020B0604020202020204" pitchFamily="34" charset="0"/>
                <a:cs typeface="Arial" panose="020B0604020202020204" pitchFamily="34" charset="0"/>
              </a:rPr>
              <a:t>1872 - Samuel </a:t>
            </a:r>
            <a:r>
              <a:rPr lang="en-US" sz="1800" dirty="0">
                <a:latin typeface="Arial" panose="020B0604020202020204" pitchFamily="34" charset="0"/>
                <a:cs typeface="Arial" panose="020B0604020202020204" pitchFamily="34" charset="0"/>
              </a:rPr>
              <a:t>Gardiner takes out the first known patent on an electric meter. This was a DC lamp-hour meter that was a clock with an electromagnet that started and stopped the mechanism</a:t>
            </a:r>
            <a:r>
              <a:rPr lang="en-US" sz="1800" dirty="0" smtClean="0">
                <a:latin typeface="Arial" panose="020B0604020202020204" pitchFamily="34" charset="0"/>
                <a:cs typeface="Arial" panose="020B0604020202020204" pitchFamily="34" charset="0"/>
              </a:rPr>
              <a:t>.</a:t>
            </a:r>
            <a:br>
              <a:rPr lang="en-US" sz="1800" dirty="0" smtClean="0">
                <a:latin typeface="Arial" panose="020B0604020202020204" pitchFamily="34" charset="0"/>
                <a:cs typeface="Arial" panose="020B0604020202020204" pitchFamily="34" charset="0"/>
              </a:rPr>
            </a:br>
            <a:endParaRPr lang="en-US" sz="1800" dirty="0" smtClean="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1878 - J.B</a:t>
            </a:r>
            <a:r>
              <a:rPr lang="en-US" sz="1800" dirty="0">
                <a:latin typeface="Arial" panose="020B0604020202020204" pitchFamily="34" charset="0"/>
                <a:cs typeface="Arial" panose="020B0604020202020204" pitchFamily="34" charset="0"/>
              </a:rPr>
              <a:t>. Fuller takes out a patent on an AC lamp-hour meter that was a clock operated by an armature that vibrated between two coils.</a:t>
            </a:r>
          </a:p>
          <a:p>
            <a:endParaRPr lang="en-US" dirty="0">
              <a:latin typeface="Arial" panose="020B0604020202020204" pitchFamily="34" charset="0"/>
              <a:cs typeface="Arial" panose="020B0604020202020204" pitchFamily="34" charset="0"/>
            </a:endParaRPr>
          </a:p>
          <a:p>
            <a:endParaRPr lang="en-US" dirty="0"/>
          </a:p>
        </p:txBody>
      </p:sp>
      <p:pic>
        <p:nvPicPr>
          <p:cNvPr id="922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27092" y="3581400"/>
            <a:ext cx="3519486" cy="2382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701052" y="6124199"/>
            <a:ext cx="5571565" cy="276999"/>
          </a:xfrm>
          <a:prstGeom prst="rect">
            <a:avLst/>
          </a:prstGeom>
          <a:noFill/>
        </p:spPr>
        <p:txBody>
          <a:bodyPr wrap="square" rtlCol="0">
            <a:spAutoFit/>
          </a:bodyPr>
          <a:lstStyle/>
          <a:p>
            <a:r>
              <a:rPr lang="en-US" sz="1200" dirty="0" smtClean="0"/>
              <a:t>Image from original patent for Samuel Gardiner’s electric meter.</a:t>
            </a:r>
            <a:endParaRPr lang="en-US" sz="1200" dirty="0"/>
          </a:p>
        </p:txBody>
      </p:sp>
    </p:spTree>
    <p:extLst>
      <p:ext uri="{BB962C8B-B14F-4D97-AF65-F5344CB8AC3E}">
        <p14:creationId xmlns:p14="http://schemas.microsoft.com/office/powerpoint/2010/main" val="41193258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558225"/>
            <a:ext cx="7391400" cy="584775"/>
          </a:xfrm>
          <a:prstGeom prst="rect">
            <a:avLst/>
          </a:prstGeom>
        </p:spPr>
        <p:txBody>
          <a:bodyPr wrap="square">
            <a:spAutoFit/>
          </a:bodyPr>
          <a:lstStyle/>
          <a:p>
            <a:r>
              <a:rPr lang="en-US" sz="3200" b="1" dirty="0" smtClean="0">
                <a:solidFill>
                  <a:schemeClr val="bg1"/>
                </a:solidFill>
              </a:rPr>
              <a:t>Patent </a:t>
            </a:r>
            <a:r>
              <a:rPr lang="en-US" sz="3200" b="1" dirty="0" err="1" smtClean="0">
                <a:solidFill>
                  <a:schemeClr val="bg1"/>
                </a:solidFill>
              </a:rPr>
              <a:t>Infrigement</a:t>
            </a:r>
            <a:r>
              <a:rPr lang="en-US" sz="3200" b="1" dirty="0" smtClean="0">
                <a:solidFill>
                  <a:schemeClr val="bg1"/>
                </a:solidFill>
              </a:rPr>
              <a:t> 1903</a:t>
            </a:r>
            <a:endParaRPr lang="en-US" sz="3200" dirty="0">
              <a:solidFill>
                <a:schemeClr val="bg1"/>
              </a:solidFill>
            </a:endParaRPr>
          </a:p>
        </p:txBody>
      </p:sp>
      <p:sp>
        <p:nvSpPr>
          <p:cNvPr id="4" name="Rectangle 3"/>
          <p:cNvSpPr/>
          <p:nvPr/>
        </p:nvSpPr>
        <p:spPr>
          <a:xfrm>
            <a:off x="457200" y="1730514"/>
            <a:ext cx="8153400" cy="1015663"/>
          </a:xfrm>
          <a:prstGeom prst="rect">
            <a:avLst/>
          </a:prstGeom>
        </p:spPr>
        <p:txBody>
          <a:bodyPr wrap="square">
            <a:spAutoFit/>
          </a:bodyPr>
          <a:lstStyle/>
          <a:p>
            <a:pPr marL="457200" indent="-457200" algn="l">
              <a:buFont typeface="Arial" panose="020B0604020202020204" pitchFamily="34" charset="0"/>
              <a:buChar char="•"/>
            </a:pPr>
            <a:r>
              <a:rPr lang="en-US" sz="2000" dirty="0" smtClean="0">
                <a:cs typeface="Arial" panose="020B0604020202020204" pitchFamily="34" charset="0"/>
              </a:rPr>
              <a:t>Westinghouse sues </a:t>
            </a:r>
            <a:r>
              <a:rPr lang="en-US" sz="2000" dirty="0" err="1" smtClean="0">
                <a:cs typeface="Arial" panose="020B0604020202020204" pitchFamily="34" charset="0"/>
              </a:rPr>
              <a:t>Sangamo</a:t>
            </a:r>
            <a:r>
              <a:rPr lang="en-US" sz="2000" dirty="0" smtClean="0">
                <a:cs typeface="Arial" panose="020B0604020202020204" pitchFamily="34" charset="0"/>
              </a:rPr>
              <a:t> and Duncan over infringement of the Tesla patents and forces them out of the induction meter business until 1910.</a:t>
            </a: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300" y="3352800"/>
            <a:ext cx="2743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09963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88943" y="558225"/>
            <a:ext cx="4100803" cy="584775"/>
          </a:xfrm>
          <a:prstGeom prst="rect">
            <a:avLst/>
          </a:prstGeom>
        </p:spPr>
        <p:txBody>
          <a:bodyPr wrap="none">
            <a:spAutoFit/>
          </a:bodyPr>
          <a:lstStyle/>
          <a:p>
            <a:r>
              <a:rPr lang="en-US" sz="3200" b="1" dirty="0" err="1" smtClean="0">
                <a:solidFill>
                  <a:schemeClr val="bg1"/>
                </a:solidFill>
              </a:rPr>
              <a:t>Sangamo</a:t>
            </a:r>
            <a:r>
              <a:rPr lang="en-US" sz="3200" b="1" dirty="0" smtClean="0">
                <a:solidFill>
                  <a:schemeClr val="bg1"/>
                </a:solidFill>
              </a:rPr>
              <a:t> </a:t>
            </a:r>
            <a:r>
              <a:rPr lang="en-US" sz="3200" b="1" dirty="0">
                <a:solidFill>
                  <a:schemeClr val="bg1"/>
                </a:solidFill>
              </a:rPr>
              <a:t>1899-1975</a:t>
            </a:r>
          </a:p>
        </p:txBody>
      </p:sp>
      <p:sp>
        <p:nvSpPr>
          <p:cNvPr id="3" name="Rectangle 2"/>
          <p:cNvSpPr/>
          <p:nvPr/>
        </p:nvSpPr>
        <p:spPr>
          <a:xfrm>
            <a:off x="496854" y="1568832"/>
            <a:ext cx="6056346" cy="2862322"/>
          </a:xfrm>
          <a:prstGeom prst="rect">
            <a:avLst/>
          </a:prstGeom>
        </p:spPr>
        <p:txBody>
          <a:bodyPr wrap="square">
            <a:spAutoFit/>
          </a:bodyPr>
          <a:lstStyle/>
          <a:p>
            <a:pPr algn="l"/>
            <a:r>
              <a:rPr lang="en-US" sz="1500" dirty="0">
                <a:cs typeface="Arial" panose="020B0604020202020204" pitchFamily="34" charset="0"/>
              </a:rPr>
              <a:t>After being barred from making induction meters until the end of 1910 (following a patent lawsuit brought by Westinghouse) in 1903, Robert </a:t>
            </a:r>
            <a:r>
              <a:rPr lang="en-US" sz="1500" dirty="0" err="1">
                <a:cs typeface="Arial" panose="020B0604020202020204" pitchFamily="34" charset="0"/>
              </a:rPr>
              <a:t>Lanphier</a:t>
            </a:r>
            <a:r>
              <a:rPr lang="en-US" sz="1500" dirty="0">
                <a:cs typeface="Arial" panose="020B0604020202020204" pitchFamily="34" charset="0"/>
              </a:rPr>
              <a:t> sought out a design for a meter that didn't infringe on Tesla's patents (held by Westinghouse). He decided to work with the mercury-motor meter which was widely used in England at the time, and developed the first practical mercury-motor watthour meter. The design of this meter was unique, since this meter used the voltage coil to generate the braking field instead of the permanent magnets normally used for the brake. The coarse full-load adjustment was made by adjusting the resistance of a shunt inside the meter, and the fine adjustment was made by adjusting the depth of the contacts into the mercury chamber. The light load adjustment was made by </a:t>
            </a:r>
            <a:r>
              <a:rPr lang="en-US" sz="1500" dirty="0" smtClean="0">
                <a:cs typeface="Arial" panose="020B0604020202020204" pitchFamily="34" charset="0"/>
              </a:rPr>
              <a:t>varying</a:t>
            </a:r>
            <a:endParaRPr lang="en-US" sz="1500" dirty="0">
              <a:cs typeface="Arial" panose="020B0604020202020204" pitchFamily="34" charset="0"/>
            </a:endParaRPr>
          </a:p>
        </p:txBody>
      </p:sp>
      <p:pic>
        <p:nvPicPr>
          <p:cNvPr id="1028" name="Picture 4" descr="Type 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752600"/>
            <a:ext cx="1743075" cy="2381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6854" y="4343400"/>
            <a:ext cx="8028021" cy="2219069"/>
          </a:xfrm>
          <a:prstGeom prst="rect">
            <a:avLst/>
          </a:prstGeom>
          <a:noFill/>
        </p:spPr>
        <p:txBody>
          <a:bodyPr wrap="square" rtlCol="0">
            <a:spAutoFit/>
          </a:bodyPr>
          <a:lstStyle/>
          <a:p>
            <a:pPr algn="l"/>
            <a:r>
              <a:rPr lang="en-US" sz="1500" dirty="0">
                <a:cs typeface="Arial" panose="020B0604020202020204" pitchFamily="34" charset="0"/>
              </a:rPr>
              <a:t>the resistance of the voltage circuit. Unlike the later mercury-motor meters, this model depended on the disk's natural buoyancy in mercury alone. The rotation of the element was indicated by a hand on the top of the shaft assembly and was visible through a window set in top of the meter cover (which was factory-sealed just like the previous </a:t>
            </a:r>
            <a:r>
              <a:rPr lang="en-US" sz="1500" dirty="0" err="1">
                <a:cs typeface="Arial" panose="020B0604020202020204" pitchFamily="34" charset="0"/>
              </a:rPr>
              <a:t>Gutmann</a:t>
            </a:r>
            <a:r>
              <a:rPr lang="en-US" sz="1500" dirty="0">
                <a:cs typeface="Arial" panose="020B0604020202020204" pitchFamily="34" charset="0"/>
              </a:rPr>
              <a:t> </a:t>
            </a:r>
            <a:r>
              <a:rPr lang="en-US" sz="1500" dirty="0">
                <a:cs typeface="Arial" panose="020B0604020202020204" pitchFamily="34" charset="0"/>
                <a:hlinkClick r:id="rId4"/>
              </a:rPr>
              <a:t>Type B</a:t>
            </a:r>
            <a:r>
              <a:rPr lang="en-US" sz="1500" dirty="0">
                <a:cs typeface="Arial" panose="020B0604020202020204" pitchFamily="34" charset="0"/>
              </a:rPr>
              <a:t> meter). This design had several major flaws, the fatal one being that the material used for the mercury chamber softened when the temperature of the surroundings got too warm and leaked. All the Type C meters were recalled and replaced with an improved version (the first version of the Type D).</a:t>
            </a:r>
          </a:p>
          <a:p>
            <a:pPr algn="l"/>
            <a:endParaRPr lang="en-US" sz="1400" dirty="0"/>
          </a:p>
        </p:txBody>
      </p:sp>
    </p:spTree>
    <p:extLst>
      <p:ext uri="{BB962C8B-B14F-4D97-AF65-F5344CB8AC3E}">
        <p14:creationId xmlns:p14="http://schemas.microsoft.com/office/powerpoint/2010/main" val="8614536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And Now a Need for Standards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altLang="en-US" sz="2000" dirty="0" smtClean="0">
                <a:latin typeface="Arial" panose="020B0604020202020204" pitchFamily="34" charset="0"/>
                <a:cs typeface="Arial" panose="020B0604020202020204" pitchFamily="34" charset="0"/>
              </a:rPr>
              <a:t>Safety - Standards specify minimum behavior of systems</a:t>
            </a:r>
          </a:p>
          <a:p>
            <a:pPr>
              <a:lnSpc>
                <a:spcPct val="80000"/>
              </a:lnSpc>
            </a:pPr>
            <a:endParaRPr lang="en-US" altLang="en-US" sz="2000" dirty="0" smtClean="0">
              <a:latin typeface="Arial" panose="020B0604020202020204" pitchFamily="34" charset="0"/>
              <a:cs typeface="Arial" panose="020B0604020202020204" pitchFamily="34" charset="0"/>
            </a:endParaRPr>
          </a:p>
          <a:p>
            <a:pPr>
              <a:lnSpc>
                <a:spcPct val="80000"/>
              </a:lnSpc>
            </a:pPr>
            <a:r>
              <a:rPr lang="en-US" altLang="en-US" sz="2000" dirty="0" smtClean="0">
                <a:latin typeface="Arial" panose="020B0604020202020204" pitchFamily="34" charset="0"/>
                <a:cs typeface="Arial" panose="020B0604020202020204" pitchFamily="34" charset="0"/>
              </a:rPr>
              <a:t>Accuracy - Standards can specify system accuracy</a:t>
            </a:r>
          </a:p>
          <a:p>
            <a:pPr>
              <a:lnSpc>
                <a:spcPct val="80000"/>
              </a:lnSpc>
            </a:pPr>
            <a:endParaRPr lang="en-US" altLang="en-US" sz="2000" dirty="0" smtClean="0">
              <a:latin typeface="Arial" panose="020B0604020202020204" pitchFamily="34" charset="0"/>
              <a:cs typeface="Arial" panose="020B0604020202020204" pitchFamily="34" charset="0"/>
            </a:endParaRPr>
          </a:p>
          <a:p>
            <a:pPr>
              <a:lnSpc>
                <a:spcPct val="80000"/>
              </a:lnSpc>
            </a:pPr>
            <a:r>
              <a:rPr lang="en-US" altLang="en-US" sz="2000" dirty="0" smtClean="0">
                <a:latin typeface="Arial" panose="020B0604020202020204" pitchFamily="34" charset="0"/>
                <a:cs typeface="Arial" panose="020B0604020202020204" pitchFamily="34" charset="0"/>
              </a:rPr>
              <a:t>Reliability - Standards can specify system reliability</a:t>
            </a:r>
          </a:p>
          <a:p>
            <a:pPr>
              <a:lnSpc>
                <a:spcPct val="80000"/>
              </a:lnSpc>
            </a:pPr>
            <a:endParaRPr lang="en-US" altLang="en-US" sz="2000" dirty="0" smtClean="0">
              <a:latin typeface="Arial" panose="020B0604020202020204" pitchFamily="34" charset="0"/>
              <a:cs typeface="Arial" panose="020B0604020202020204" pitchFamily="34" charset="0"/>
            </a:endParaRPr>
          </a:p>
          <a:p>
            <a:pPr>
              <a:lnSpc>
                <a:spcPct val="80000"/>
              </a:lnSpc>
            </a:pPr>
            <a:r>
              <a:rPr lang="en-US" altLang="en-US" sz="2000" dirty="0" smtClean="0">
                <a:latin typeface="Arial" panose="020B0604020202020204" pitchFamily="34" charset="0"/>
                <a:cs typeface="Arial" panose="020B0604020202020204" pitchFamily="34" charset="0"/>
              </a:rPr>
              <a:t>Security - Standards can help to ensure information and system security</a:t>
            </a:r>
          </a:p>
          <a:p>
            <a:pPr>
              <a:lnSpc>
                <a:spcPct val="80000"/>
              </a:lnSpc>
            </a:pPr>
            <a:endParaRPr lang="en-US" altLang="en-US" sz="2000" dirty="0" smtClean="0">
              <a:latin typeface="Arial" panose="020B0604020202020204" pitchFamily="34" charset="0"/>
              <a:cs typeface="Arial" panose="020B0604020202020204" pitchFamily="34" charset="0"/>
            </a:endParaRPr>
          </a:p>
          <a:p>
            <a:pPr>
              <a:lnSpc>
                <a:spcPct val="80000"/>
              </a:lnSpc>
            </a:pPr>
            <a:r>
              <a:rPr lang="en-US" altLang="en-US" sz="2000" dirty="0" smtClean="0">
                <a:latin typeface="Arial" panose="020B0604020202020204" pitchFamily="34" charset="0"/>
                <a:cs typeface="Arial" panose="020B0604020202020204" pitchFamily="34" charset="0"/>
              </a:rPr>
              <a:t>Openness - Standards give users options.  Standards also give vendors the ability to specialize rather than build the entire system</a:t>
            </a:r>
          </a:p>
        </p:txBody>
      </p:sp>
    </p:spTree>
    <p:extLst>
      <p:ext uri="{BB962C8B-B14F-4D97-AF65-F5344CB8AC3E}">
        <p14:creationId xmlns:p14="http://schemas.microsoft.com/office/powerpoint/2010/main" val="24880632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381000" y="585788"/>
            <a:ext cx="8458200" cy="1166812"/>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charset="0"/>
                <a:cs typeface="Arial" charset="0"/>
              </a:rPr>
              <a:t>But the Process is Not Trivial</a:t>
            </a:r>
          </a:p>
        </p:txBody>
      </p:sp>
      <p:sp>
        <p:nvSpPr>
          <p:cNvPr id="37891" name="Rectangle 3"/>
          <p:cNvSpPr>
            <a:spLocks noGrp="1" noChangeArrowheads="1"/>
          </p:cNvSpPr>
          <p:nvPr>
            <p:ph idx="1"/>
          </p:nvPr>
        </p:nvSpPr>
        <p:spPr>
          <a:xfrm>
            <a:off x="533400" y="1600200"/>
            <a:ext cx="7772400" cy="4114800"/>
          </a:xfrm>
        </p:spPr>
        <p:txBody>
          <a:bodyPr/>
          <a:lstStyle/>
          <a:p>
            <a:pPr>
              <a:lnSpc>
                <a:spcPct val="90000"/>
              </a:lnSpc>
            </a:pPr>
            <a:r>
              <a:rPr lang="en-US" altLang="en-US" sz="2000" dirty="0" smtClean="0">
                <a:latin typeface="Arial" panose="020B0604020202020204" pitchFamily="34" charset="0"/>
                <a:cs typeface="Arial" panose="020B0604020202020204" pitchFamily="34" charset="0"/>
              </a:rPr>
              <a:t>Inertia of existing practices</a:t>
            </a:r>
          </a:p>
          <a:p>
            <a:pPr>
              <a:lnSpc>
                <a:spcPct val="90000"/>
              </a:lnSpc>
            </a:pPr>
            <a:endParaRPr lang="en-US" altLang="en-US" sz="2000" dirty="0" smtClean="0">
              <a:latin typeface="Arial" panose="020B0604020202020204" pitchFamily="34" charset="0"/>
              <a:cs typeface="Arial" panose="020B0604020202020204" pitchFamily="34" charset="0"/>
            </a:endParaRPr>
          </a:p>
          <a:p>
            <a:pPr>
              <a:lnSpc>
                <a:spcPct val="90000"/>
              </a:lnSpc>
            </a:pPr>
            <a:r>
              <a:rPr lang="en-US" altLang="en-US" sz="2000" dirty="0" smtClean="0">
                <a:latin typeface="Arial" panose="020B0604020202020204" pitchFamily="34" charset="0"/>
                <a:cs typeface="Arial" panose="020B0604020202020204" pitchFamily="34" charset="0"/>
              </a:rPr>
              <a:t>Proprietary “standards”</a:t>
            </a:r>
          </a:p>
          <a:p>
            <a:pPr>
              <a:lnSpc>
                <a:spcPct val="90000"/>
              </a:lnSpc>
            </a:pPr>
            <a:endParaRPr lang="en-US" altLang="en-US" sz="2000" dirty="0" smtClean="0">
              <a:latin typeface="Arial" panose="020B0604020202020204" pitchFamily="34" charset="0"/>
              <a:cs typeface="Arial" panose="020B0604020202020204" pitchFamily="34" charset="0"/>
            </a:endParaRPr>
          </a:p>
          <a:p>
            <a:pPr>
              <a:lnSpc>
                <a:spcPct val="90000"/>
              </a:lnSpc>
            </a:pPr>
            <a:r>
              <a:rPr lang="en-US" altLang="en-US" sz="2000" dirty="0" smtClean="0">
                <a:latin typeface="Arial" panose="020B0604020202020204" pitchFamily="34" charset="0"/>
                <a:cs typeface="Arial" panose="020B0604020202020204" pitchFamily="34" charset="0"/>
              </a:rPr>
              <a:t>Defining a vision</a:t>
            </a:r>
          </a:p>
          <a:p>
            <a:pPr>
              <a:lnSpc>
                <a:spcPct val="90000"/>
              </a:lnSpc>
            </a:pPr>
            <a:endParaRPr lang="en-US" altLang="en-US" sz="2000" dirty="0" smtClean="0">
              <a:latin typeface="Arial" panose="020B0604020202020204" pitchFamily="34" charset="0"/>
              <a:cs typeface="Arial" panose="020B0604020202020204" pitchFamily="34" charset="0"/>
            </a:endParaRPr>
          </a:p>
          <a:p>
            <a:pPr>
              <a:lnSpc>
                <a:spcPct val="90000"/>
              </a:lnSpc>
            </a:pPr>
            <a:r>
              <a:rPr lang="en-US" altLang="en-US" sz="2000" dirty="0" smtClean="0">
                <a:latin typeface="Arial" panose="020B0604020202020204" pitchFamily="34" charset="0"/>
                <a:cs typeface="Arial" panose="020B0604020202020204" pitchFamily="34" charset="0"/>
              </a:rPr>
              <a:t>Identifying existing standards to use as building blocks</a:t>
            </a:r>
          </a:p>
          <a:p>
            <a:pPr>
              <a:lnSpc>
                <a:spcPct val="90000"/>
              </a:lnSpc>
            </a:pPr>
            <a:endParaRPr lang="en-US" altLang="en-US" sz="2000" dirty="0" smtClean="0">
              <a:latin typeface="Arial" panose="020B0604020202020204" pitchFamily="34" charset="0"/>
              <a:cs typeface="Arial" panose="020B0604020202020204" pitchFamily="34" charset="0"/>
            </a:endParaRPr>
          </a:p>
          <a:p>
            <a:pPr>
              <a:lnSpc>
                <a:spcPct val="90000"/>
              </a:lnSpc>
            </a:pPr>
            <a:r>
              <a:rPr lang="en-US" altLang="en-US" sz="2000" dirty="0" smtClean="0">
                <a:latin typeface="Arial" panose="020B0604020202020204" pitchFamily="34" charset="0"/>
                <a:cs typeface="Arial" panose="020B0604020202020204" pitchFamily="34" charset="0"/>
              </a:rPr>
              <a:t>Gaining consensus</a:t>
            </a:r>
          </a:p>
          <a:p>
            <a:pPr>
              <a:lnSpc>
                <a:spcPct val="90000"/>
              </a:lnSpc>
            </a:pPr>
            <a:endParaRPr lang="en-US" altLang="en-US" sz="2000" dirty="0" smtClean="0">
              <a:latin typeface="Arial" panose="020B0604020202020204" pitchFamily="34" charset="0"/>
              <a:cs typeface="Arial" panose="020B0604020202020204" pitchFamily="34" charset="0"/>
            </a:endParaRPr>
          </a:p>
          <a:p>
            <a:pPr>
              <a:lnSpc>
                <a:spcPct val="90000"/>
              </a:lnSpc>
            </a:pPr>
            <a:r>
              <a:rPr lang="en-US" altLang="en-US" sz="2000" dirty="0" smtClean="0">
                <a:latin typeface="Arial" panose="020B0604020202020204" pitchFamily="34" charset="0"/>
                <a:cs typeface="Arial" panose="020B0604020202020204" pitchFamily="34" charset="0"/>
              </a:rPr>
              <a:t>Hammering out details, details, details, details, details…..</a:t>
            </a:r>
          </a:p>
        </p:txBody>
      </p:sp>
      <p:sp>
        <p:nvSpPr>
          <p:cNvPr id="2" name="Slide Number Placeholder 1"/>
          <p:cNvSpPr>
            <a:spLocks noGrp="1"/>
          </p:cNvSpPr>
          <p:nvPr>
            <p:ph type="sldNum" sz="quarter" idx="4294967295"/>
          </p:nvPr>
        </p:nvSpPr>
        <p:spPr>
          <a:xfrm>
            <a:off x="2959100" y="6356350"/>
            <a:ext cx="2133600" cy="365125"/>
          </a:xfrm>
          <a:prstGeom prst="rect">
            <a:avLst/>
          </a:prstGeom>
        </p:spPr>
        <p:txBody>
          <a:bodyPr/>
          <a:lstStyle/>
          <a:p>
            <a:pPr>
              <a:defRPr/>
            </a:pPr>
            <a:fld id="{B91DEBCA-CF05-4C19-8FCD-CA606FA10D33}" type="slidenum">
              <a:rPr lang="en-US"/>
              <a:pPr>
                <a:defRPr/>
              </a:pPr>
              <a:t>43</a:t>
            </a:fld>
            <a:endParaRPr lang="en-US"/>
          </a:p>
        </p:txBody>
      </p:sp>
    </p:spTree>
    <p:extLst>
      <p:ext uri="{BB962C8B-B14F-4D97-AF65-F5344CB8AC3E}">
        <p14:creationId xmlns:p14="http://schemas.microsoft.com/office/powerpoint/2010/main" val="41663777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type="wd">
                                    <p:tmAbs val="300"/>
                                  </p:iterate>
                                  <p:childTnLst>
                                    <p:set>
                                      <p:cBhvr>
                                        <p:cTn id="6" dur="1" fill="hold">
                                          <p:stCondLst>
                                            <p:cond delay="299"/>
                                          </p:stCondLst>
                                        </p:cTn>
                                        <p:tgtEl>
                                          <p:spTgt spid="3789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0" end="0"/>
                                            </p:txEl>
                                          </p:spTgt>
                                        </p:tgtEl>
                                        <p:attrNameLst>
                                          <p:attrName>ppt_c</p:attrName>
                                        </p:attrNameLst>
                                      </p:cBhvr>
                                      <p:to>
                                        <a:schemeClr val="bg2"/>
                                      </p:to>
                                    </p:animClr>
                                  </p:subTnLst>
                                </p:cTn>
                              </p:par>
                            </p:childTnLst>
                          </p:cTn>
                        </p:par>
                        <p:par>
                          <p:cTn id="7" fill="hold" nodeType="afterGroup">
                            <p:stCondLst>
                              <p:cond delay="1200"/>
                            </p:stCondLst>
                            <p:childTnLst>
                              <p:par>
                                <p:cTn id="8" presetID="1" presetClass="entr" presetSubtype="0" fill="hold" grpId="0" nodeType="afterEffect">
                                  <p:stCondLst>
                                    <p:cond delay="0"/>
                                  </p:stCondLst>
                                  <p:iterate type="wd">
                                    <p:tmAbs val="300"/>
                                  </p:iterate>
                                  <p:childTnLst>
                                    <p:set>
                                      <p:cBhvr>
                                        <p:cTn id="9" dur="1" fill="hold">
                                          <p:stCondLst>
                                            <p:cond delay="299"/>
                                          </p:stCondLst>
                                        </p:cTn>
                                        <p:tgtEl>
                                          <p:spTgt spid="37891">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2" end="2"/>
                                            </p:txEl>
                                          </p:spTgt>
                                        </p:tgtEl>
                                        <p:attrNameLst>
                                          <p:attrName>ppt_c</p:attrName>
                                        </p:attrNameLst>
                                      </p:cBhvr>
                                      <p:to>
                                        <a:schemeClr val="bg2"/>
                                      </p:to>
                                    </p:animClr>
                                  </p:subTnLst>
                                </p:cTn>
                              </p:par>
                            </p:childTnLst>
                          </p:cTn>
                        </p:par>
                        <p:par>
                          <p:cTn id="10" fill="hold" nodeType="afterGroup">
                            <p:stCondLst>
                              <p:cond delay="2400"/>
                            </p:stCondLst>
                            <p:childTnLst>
                              <p:par>
                                <p:cTn id="11" presetID="1" presetClass="entr" presetSubtype="0" fill="hold" grpId="0" nodeType="afterEffect">
                                  <p:stCondLst>
                                    <p:cond delay="0"/>
                                  </p:stCondLst>
                                  <p:iterate type="wd">
                                    <p:tmAbs val="300"/>
                                  </p:iterate>
                                  <p:childTnLst>
                                    <p:set>
                                      <p:cBhvr>
                                        <p:cTn id="12" dur="1" fill="hold">
                                          <p:stCondLst>
                                            <p:cond delay="299"/>
                                          </p:stCondLst>
                                        </p:cTn>
                                        <p:tgtEl>
                                          <p:spTgt spid="37891">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4" end="4"/>
                                            </p:txEl>
                                          </p:spTgt>
                                        </p:tgtEl>
                                        <p:attrNameLst>
                                          <p:attrName>ppt_c</p:attrName>
                                        </p:attrNameLst>
                                      </p:cBhvr>
                                      <p:to>
                                        <a:schemeClr val="bg2"/>
                                      </p:to>
                                    </p:animClr>
                                  </p:subTnLst>
                                </p:cTn>
                              </p:par>
                            </p:childTnLst>
                          </p:cTn>
                        </p:par>
                        <p:par>
                          <p:cTn id="13" fill="hold" nodeType="afterGroup">
                            <p:stCondLst>
                              <p:cond delay="3300"/>
                            </p:stCondLst>
                            <p:childTnLst>
                              <p:par>
                                <p:cTn id="14" presetID="1" presetClass="entr" presetSubtype="0" fill="hold" grpId="0" nodeType="afterEffect">
                                  <p:stCondLst>
                                    <p:cond delay="0"/>
                                  </p:stCondLst>
                                  <p:iterate type="wd">
                                    <p:tmAbs val="300"/>
                                  </p:iterate>
                                  <p:childTnLst>
                                    <p:set>
                                      <p:cBhvr>
                                        <p:cTn id="15" dur="1" fill="hold">
                                          <p:stCondLst>
                                            <p:cond delay="299"/>
                                          </p:stCondLst>
                                        </p:cTn>
                                        <p:tgtEl>
                                          <p:spTgt spid="37891">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6" end="6"/>
                                            </p:txEl>
                                          </p:spTgt>
                                        </p:tgtEl>
                                        <p:attrNameLst>
                                          <p:attrName>ppt_c</p:attrName>
                                        </p:attrNameLst>
                                      </p:cBhvr>
                                      <p:to>
                                        <a:schemeClr val="bg2"/>
                                      </p:to>
                                    </p:animClr>
                                  </p:subTnLst>
                                </p:cTn>
                              </p:par>
                            </p:childTnLst>
                          </p:cTn>
                        </p:par>
                        <p:par>
                          <p:cTn id="16" fill="hold" nodeType="afterGroup">
                            <p:stCondLst>
                              <p:cond delay="5700"/>
                            </p:stCondLst>
                            <p:childTnLst>
                              <p:par>
                                <p:cTn id="17" presetID="1" presetClass="entr" presetSubtype="0" fill="hold" grpId="0" nodeType="afterEffect">
                                  <p:stCondLst>
                                    <p:cond delay="0"/>
                                  </p:stCondLst>
                                  <p:iterate type="wd">
                                    <p:tmAbs val="300"/>
                                  </p:iterate>
                                  <p:childTnLst>
                                    <p:set>
                                      <p:cBhvr>
                                        <p:cTn id="18" dur="1" fill="hold">
                                          <p:stCondLst>
                                            <p:cond delay="299"/>
                                          </p:stCondLst>
                                        </p:cTn>
                                        <p:tgtEl>
                                          <p:spTgt spid="37891">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8" end="8"/>
                                            </p:txEl>
                                          </p:spTgt>
                                        </p:tgtEl>
                                        <p:attrNameLst>
                                          <p:attrName>ppt_c</p:attrName>
                                        </p:attrNameLst>
                                      </p:cBhvr>
                                      <p:to>
                                        <a:schemeClr val="bg2"/>
                                      </p:to>
                                    </p:animClr>
                                  </p:subTnLst>
                                </p:cTn>
                              </p:par>
                            </p:childTnLst>
                          </p:cTn>
                        </p:par>
                        <p:par>
                          <p:cTn id="19" fill="hold" nodeType="afterGroup">
                            <p:stCondLst>
                              <p:cond delay="6300"/>
                            </p:stCondLst>
                            <p:childTnLst>
                              <p:par>
                                <p:cTn id="20" presetID="1" presetClass="entr" presetSubtype="0" fill="hold" grpId="0" nodeType="afterEffect">
                                  <p:stCondLst>
                                    <p:cond delay="0"/>
                                  </p:stCondLst>
                                  <p:iterate type="wd">
                                    <p:tmAbs val="300"/>
                                  </p:iterate>
                                  <p:childTnLst>
                                    <p:set>
                                      <p:cBhvr>
                                        <p:cTn id="21" dur="1" fill="hold">
                                          <p:stCondLst>
                                            <p:cond delay="299"/>
                                          </p:stCondLst>
                                        </p:cTn>
                                        <p:tgtEl>
                                          <p:spTgt spid="37891">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10" end="10"/>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autoUpdateAnimBg="0"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a:bodyPr>
          <a:lstStyle/>
          <a:p>
            <a:r>
              <a:rPr lang="en-US" sz="3200" b="1" dirty="0" smtClean="0">
                <a:solidFill>
                  <a:schemeClr val="bg1"/>
                </a:solidFill>
                <a:latin typeface="Arial" panose="020B0604020202020204" pitchFamily="34" charset="0"/>
                <a:cs typeface="Arial" panose="020B0604020202020204" pitchFamily="34" charset="0"/>
              </a:rPr>
              <a:t>National Electric Light Association</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76400"/>
            <a:ext cx="3581400" cy="4449763"/>
          </a:xfrm>
        </p:spPr>
        <p:txBody>
          <a:bodyPr>
            <a:normAutofit/>
          </a:bodyPr>
          <a:lstStyle/>
          <a:p>
            <a:r>
              <a:rPr lang="en-US" sz="2000" dirty="0" smtClean="0">
                <a:latin typeface="Arial" panose="020B0604020202020204" pitchFamily="34" charset="0"/>
                <a:cs typeface="Arial" panose="020B0604020202020204" pitchFamily="34" charset="0"/>
              </a:rPr>
              <a:t>Formed in 1885</a:t>
            </a:r>
          </a:p>
          <a:p>
            <a:r>
              <a:rPr lang="en-US" sz="2000" dirty="0" smtClean="0">
                <a:latin typeface="Arial" panose="020B0604020202020204" pitchFamily="34" charset="0"/>
                <a:cs typeface="Arial" panose="020B0604020202020204" pitchFamily="34" charset="0"/>
              </a:rPr>
              <a:t>J. Frank Morrison, </a:t>
            </a:r>
            <a:r>
              <a:rPr lang="en-US" sz="2000" u="sng" dirty="0" smtClean="0">
                <a:latin typeface="Arial" panose="020B0604020202020204" pitchFamily="34" charset="0"/>
                <a:cs typeface="Arial" panose="020B0604020202020204" pitchFamily="34" charset="0"/>
              </a:rPr>
              <a:t>Brush Company of Baltimore  </a:t>
            </a:r>
            <a:r>
              <a:rPr lang="en-US" sz="2000" dirty="0" smtClean="0">
                <a:latin typeface="Arial" panose="020B0604020202020204" pitchFamily="34" charset="0"/>
                <a:cs typeface="Arial" panose="020B0604020202020204" pitchFamily="34" charset="0"/>
              </a:rPr>
              <a:t>Baltimore, MD  1</a:t>
            </a:r>
            <a:r>
              <a:rPr lang="en-US" sz="2000" baseline="30000" dirty="0" smtClean="0">
                <a:latin typeface="Arial" panose="020B0604020202020204" pitchFamily="34" charset="0"/>
                <a:cs typeface="Arial" panose="020B0604020202020204" pitchFamily="34" charset="0"/>
              </a:rPr>
              <a:t>st</a:t>
            </a:r>
            <a:r>
              <a:rPr lang="en-US" sz="2000" dirty="0" smtClean="0">
                <a:latin typeface="Arial" panose="020B0604020202020204" pitchFamily="34" charset="0"/>
                <a:cs typeface="Arial" panose="020B0604020202020204" pitchFamily="34" charset="0"/>
              </a:rPr>
              <a:t> President </a:t>
            </a:r>
          </a:p>
          <a:p>
            <a:r>
              <a:rPr lang="en-US" sz="2000" dirty="0" smtClean="0">
                <a:latin typeface="Arial" panose="020B0604020202020204" pitchFamily="34" charset="0"/>
                <a:cs typeface="Arial" panose="020B0604020202020204" pitchFamily="34" charset="0"/>
              </a:rPr>
              <a:t>Held at the Grand Pacific Hotel </a:t>
            </a:r>
          </a:p>
          <a:p>
            <a:r>
              <a:rPr lang="en-US" sz="2000" dirty="0" smtClean="0">
                <a:latin typeface="Arial" panose="020B0604020202020204" pitchFamily="34" charset="0"/>
                <a:cs typeface="Arial" panose="020B0604020202020204" pitchFamily="34" charset="0"/>
              </a:rPr>
              <a:t>Vendor Dominated</a:t>
            </a:r>
          </a:p>
          <a:p>
            <a:r>
              <a:rPr lang="en-US" sz="2000" dirty="0" smtClean="0">
                <a:latin typeface="Arial" panose="020B0604020202020204" pitchFamily="34" charset="0"/>
                <a:cs typeface="Arial" panose="020B0604020202020204" pitchFamily="34" charset="0"/>
              </a:rPr>
              <a:t>One Operating Committee</a:t>
            </a:r>
            <a:endParaRPr lang="en-US" sz="20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8398" y="1676400"/>
            <a:ext cx="4613035" cy="266535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4572000"/>
            <a:ext cx="1673604" cy="1673604"/>
          </a:xfrm>
          <a:prstGeom prst="rect">
            <a:avLst/>
          </a:prstGeom>
        </p:spPr>
      </p:pic>
    </p:spTree>
    <p:extLst>
      <p:ext uri="{BB962C8B-B14F-4D97-AF65-F5344CB8AC3E}">
        <p14:creationId xmlns:p14="http://schemas.microsoft.com/office/powerpoint/2010/main" val="28302532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US" sz="3200" b="1" dirty="0" smtClean="0">
                <a:solidFill>
                  <a:schemeClr val="bg1"/>
                </a:solidFill>
                <a:latin typeface="Arial" panose="020B0604020202020204" pitchFamily="34" charset="0"/>
                <a:cs typeface="Arial" panose="020B0604020202020204" pitchFamily="34" charset="0"/>
              </a:rPr>
              <a:t>Association of Edison </a:t>
            </a:r>
            <a:br>
              <a:rPr lang="en-US" sz="3200" b="1" dirty="0" smtClean="0">
                <a:solidFill>
                  <a:schemeClr val="bg1"/>
                </a:solidFill>
                <a:latin typeface="Arial" panose="020B0604020202020204" pitchFamily="34" charset="0"/>
                <a:cs typeface="Arial" panose="020B0604020202020204" pitchFamily="34" charset="0"/>
              </a:rPr>
            </a:br>
            <a:r>
              <a:rPr lang="en-US" sz="3200" b="1" dirty="0" smtClean="0">
                <a:solidFill>
                  <a:schemeClr val="bg1"/>
                </a:solidFill>
                <a:latin typeface="Arial" panose="020B0604020202020204" pitchFamily="34" charset="0"/>
                <a:cs typeface="Arial" panose="020B0604020202020204" pitchFamily="34" charset="0"/>
              </a:rPr>
              <a:t>Illuminating Companies</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1"/>
            <a:ext cx="4724400" cy="4114800"/>
          </a:xfrm>
        </p:spPr>
        <p:txBody>
          <a:bodyPr>
            <a:normAutofit/>
          </a:bodyPr>
          <a:lstStyle/>
          <a:p>
            <a:r>
              <a:rPr lang="en-US" sz="2200" dirty="0" smtClean="0">
                <a:latin typeface="Arial" panose="020B0604020202020204" pitchFamily="34" charset="0"/>
                <a:cs typeface="Arial" panose="020B0604020202020204" pitchFamily="34" charset="0"/>
              </a:rPr>
              <a:t>AEIC was formed in 1885</a:t>
            </a:r>
          </a:p>
          <a:p>
            <a:r>
              <a:rPr lang="en-US" sz="2200" dirty="0" smtClean="0">
                <a:latin typeface="Arial" panose="020B0604020202020204" pitchFamily="34" charset="0"/>
                <a:cs typeface="Arial" panose="020B0604020202020204" pitchFamily="34" charset="0"/>
              </a:rPr>
              <a:t>James S. </a:t>
            </a:r>
            <a:r>
              <a:rPr lang="en-US" sz="2200" dirty="0" err="1" smtClean="0">
                <a:latin typeface="Arial" panose="020B0604020202020204" pitchFamily="34" charset="0"/>
                <a:cs typeface="Arial" panose="020B0604020202020204" pitchFamily="34" charset="0"/>
              </a:rPr>
              <a:t>Humbird</a:t>
            </a:r>
            <a:r>
              <a:rPr lang="en-US" sz="2200" dirty="0" smtClean="0">
                <a:latin typeface="Arial" panose="020B0604020202020204" pitchFamily="34" charset="0"/>
                <a:cs typeface="Arial" panose="020B0604020202020204" pitchFamily="34" charset="0"/>
              </a:rPr>
              <a:t> of Cumberland, MD, First President</a:t>
            </a:r>
          </a:p>
          <a:p>
            <a:r>
              <a:rPr lang="en-US" sz="2200" dirty="0" smtClean="0">
                <a:latin typeface="Arial" panose="020B0604020202020204" pitchFamily="34" charset="0"/>
                <a:cs typeface="Arial" panose="020B0604020202020204" pitchFamily="34" charset="0"/>
              </a:rPr>
              <a:t>Held in Harrisburg, PA at Harrisburg Edison Electric Light Co.</a:t>
            </a:r>
          </a:p>
          <a:p>
            <a:r>
              <a:rPr lang="en-US" sz="2200" dirty="0" smtClean="0">
                <a:latin typeface="Arial" panose="020B0604020202020204" pitchFamily="34" charset="0"/>
                <a:cs typeface="Arial" panose="020B0604020202020204" pitchFamily="34" charset="0"/>
              </a:rPr>
              <a:t>Only Edison Franchisees and Guests Were Invited to First Meeting </a:t>
            </a:r>
          </a:p>
          <a:p>
            <a:endParaRPr lang="en-US" dirty="0" smtClean="0"/>
          </a:p>
          <a:p>
            <a:pPr marL="0"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1600200"/>
            <a:ext cx="2984897" cy="4419601"/>
          </a:xfrm>
          <a:prstGeom prst="rect">
            <a:avLst/>
          </a:prstGeom>
        </p:spPr>
      </p:pic>
    </p:spTree>
    <p:extLst>
      <p:ext uri="{BB962C8B-B14F-4D97-AF65-F5344CB8AC3E}">
        <p14:creationId xmlns:p14="http://schemas.microsoft.com/office/powerpoint/2010/main" val="45147295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NELA vs. AEIC</a:t>
            </a:r>
            <a:endParaRPr lang="en-US" sz="3200" b="1"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381000" y="2754312"/>
            <a:ext cx="4040188" cy="3951288"/>
          </a:xfrm>
        </p:spPr>
        <p:txBody>
          <a:bodyPr>
            <a:normAutofit/>
          </a:bodyPr>
          <a:lstStyle/>
          <a:p>
            <a:r>
              <a:rPr lang="en-US" sz="2000" dirty="0" smtClean="0">
                <a:latin typeface="Arial" panose="020B0604020202020204" pitchFamily="34" charset="0"/>
                <a:cs typeface="Arial" panose="020B0604020202020204" pitchFamily="34" charset="0"/>
              </a:rPr>
              <a:t>Large Flashy Industry Meetings</a:t>
            </a:r>
          </a:p>
          <a:p>
            <a:r>
              <a:rPr lang="en-US" sz="2000" dirty="0" smtClean="0">
                <a:latin typeface="Arial" panose="020B0604020202020204" pitchFamily="34" charset="0"/>
                <a:cs typeface="Arial" panose="020B0604020202020204" pitchFamily="34" charset="0"/>
              </a:rPr>
              <a:t>Objective was to promote Lighting Manufacturers, Apparatus Integration, and Systems Construction</a:t>
            </a:r>
          </a:p>
          <a:p>
            <a:r>
              <a:rPr lang="en-US" sz="2000" dirty="0" smtClean="0">
                <a:latin typeface="Arial" panose="020B0604020202020204" pitchFamily="34" charset="0"/>
                <a:cs typeface="Arial" panose="020B0604020202020204" pitchFamily="34" charset="0"/>
              </a:rPr>
              <a:t>Focused On Arc-Lighting Systems Promotion</a:t>
            </a:r>
          </a:p>
          <a:p>
            <a:r>
              <a:rPr lang="en-US" sz="2000" dirty="0" smtClean="0">
                <a:latin typeface="Arial" panose="020B0604020202020204" pitchFamily="34" charset="0"/>
                <a:cs typeface="Arial" panose="020B0604020202020204" pitchFamily="34" charset="0"/>
              </a:rPr>
              <a:t>Prioritized </a:t>
            </a:r>
            <a:r>
              <a:rPr lang="en-US" sz="2000" u="sng" dirty="0" smtClean="0">
                <a:latin typeface="Arial" panose="020B0604020202020204" pitchFamily="34" charset="0"/>
                <a:cs typeface="Arial" panose="020B0604020202020204" pitchFamily="34" charset="0"/>
              </a:rPr>
              <a:t>Expansion</a:t>
            </a:r>
            <a:r>
              <a:rPr lang="en-US" sz="2000" dirty="0" smtClean="0">
                <a:latin typeface="Arial" panose="020B0604020202020204" pitchFamily="34" charset="0"/>
                <a:cs typeface="Arial" panose="020B0604020202020204" pitchFamily="34" charset="0"/>
              </a:rPr>
              <a:t> of Electric Systems, Regardless of AC or DC</a:t>
            </a:r>
            <a:endParaRPr lang="en-US" sz="2000" dirty="0">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724400" y="2754312"/>
            <a:ext cx="4041775" cy="3951288"/>
          </a:xfrm>
        </p:spPr>
        <p:txBody>
          <a:bodyPr>
            <a:normAutofit/>
          </a:bodyPr>
          <a:lstStyle/>
          <a:p>
            <a:r>
              <a:rPr lang="en-US" sz="2000" dirty="0" smtClean="0">
                <a:latin typeface="Arial" panose="020B0604020202020204" pitchFamily="34" charset="0"/>
                <a:cs typeface="Arial" panose="020B0604020202020204" pitchFamily="34" charset="0"/>
              </a:rPr>
              <a:t>Small, Focused Utility Group Meetings</a:t>
            </a:r>
          </a:p>
          <a:p>
            <a:r>
              <a:rPr lang="en-US" sz="2000" dirty="0" smtClean="0">
                <a:latin typeface="Arial" panose="020B0604020202020204" pitchFamily="34" charset="0"/>
                <a:cs typeface="Arial" panose="020B0604020202020204" pitchFamily="34" charset="0"/>
              </a:rPr>
              <a:t>1885 By-Laws - Objectives: “Mutual Protection of (Electric System) Owner Interests; Thoughtful Information Collection and Dissemination”</a:t>
            </a:r>
          </a:p>
          <a:p>
            <a:r>
              <a:rPr lang="en-US" sz="2000" dirty="0" smtClean="0">
                <a:latin typeface="Arial" panose="020B0604020202020204" pitchFamily="34" charset="0"/>
                <a:cs typeface="Arial" panose="020B0604020202020204" pitchFamily="34" charset="0"/>
              </a:rPr>
              <a:t>Focused on Incandescent Lighting Promotion </a:t>
            </a:r>
          </a:p>
          <a:p>
            <a:r>
              <a:rPr lang="en-US" sz="2000" dirty="0" smtClean="0">
                <a:latin typeface="Arial" panose="020B0604020202020204" pitchFamily="34" charset="0"/>
                <a:cs typeface="Arial" panose="020B0604020202020204" pitchFamily="34" charset="0"/>
              </a:rPr>
              <a:t>Prioritized </a:t>
            </a:r>
            <a:r>
              <a:rPr lang="en-US" sz="2000" u="sng" dirty="0" smtClean="0">
                <a:latin typeface="Arial" panose="020B0604020202020204" pitchFamily="34" charset="0"/>
                <a:cs typeface="Arial" panose="020B0604020202020204" pitchFamily="34" charset="0"/>
              </a:rPr>
              <a:t>Standardization</a:t>
            </a:r>
            <a:r>
              <a:rPr lang="en-US" sz="2000" dirty="0" smtClean="0">
                <a:latin typeface="Arial" panose="020B0604020202020204" pitchFamily="34" charset="0"/>
                <a:cs typeface="Arial" panose="020B0604020202020204" pitchFamily="34" charset="0"/>
              </a:rPr>
              <a:t> of electrical Systems</a:t>
            </a:r>
            <a:endParaRPr lang="en-US" sz="2000" u="sng"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5888" y="1632065"/>
            <a:ext cx="1064004" cy="106400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3068" y="1565538"/>
            <a:ext cx="1828800" cy="1130531"/>
          </a:xfrm>
          <a:prstGeom prst="rect">
            <a:avLst/>
          </a:prstGeom>
        </p:spPr>
      </p:pic>
      <p:sp>
        <p:nvSpPr>
          <p:cNvPr id="2" name="Rectangle 1"/>
          <p:cNvSpPr/>
          <p:nvPr/>
        </p:nvSpPr>
        <p:spPr bwMode="auto">
          <a:xfrm>
            <a:off x="381000" y="1565538"/>
            <a:ext cx="3962400" cy="5063862"/>
          </a:xfrm>
          <a:prstGeom prst="rect">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smtClean="0">
              <a:ln>
                <a:noFill/>
              </a:ln>
              <a:solidFill>
                <a:srgbClr val="000000"/>
              </a:solidFill>
              <a:effectLst/>
              <a:latin typeface="Arial" charset="0"/>
            </a:endParaRPr>
          </a:p>
        </p:txBody>
      </p:sp>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9918" y="1575084"/>
            <a:ext cx="3975100" cy="507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91938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Meeting Attendance</a:t>
            </a:r>
            <a:endParaRPr lang="en-US" sz="3200" b="1" dirty="0">
              <a:solidFill>
                <a:schemeClr val="bg1"/>
              </a:solidFill>
              <a:latin typeface="Arial" panose="020B0604020202020204" pitchFamily="34" charset="0"/>
              <a:cs typeface="Arial" panose="020B0604020202020204" pitchFamily="34" charset="0"/>
            </a:endParaRPr>
          </a:p>
        </p:txBody>
      </p:sp>
      <p:sp>
        <p:nvSpPr>
          <p:cNvPr id="7" name="Content Placeholder 5"/>
          <p:cNvSpPr txBox="1">
            <a:spLocks/>
          </p:cNvSpPr>
          <p:nvPr/>
        </p:nvSpPr>
        <p:spPr>
          <a:xfrm>
            <a:off x="457200" y="2174875"/>
            <a:ext cx="4040188" cy="39512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buNone/>
            </a:pP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9391" y="1522648"/>
            <a:ext cx="764918" cy="76491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1298" y="1487940"/>
            <a:ext cx="1286456" cy="795264"/>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206" y="2393279"/>
            <a:ext cx="1371600" cy="174379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4257" y="4581525"/>
            <a:ext cx="2128481" cy="2003942"/>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0914" y="2393279"/>
            <a:ext cx="1981200" cy="1886447"/>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0946" y="4776827"/>
            <a:ext cx="1065508" cy="1428750"/>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364" y="4776827"/>
            <a:ext cx="1080135" cy="1418905"/>
          </a:xfrm>
          <a:prstGeom prst="rect">
            <a:avLst/>
          </a:prstGeom>
        </p:spPr>
      </p:pic>
      <p:sp>
        <p:nvSpPr>
          <p:cNvPr id="18" name="TextBox 17"/>
          <p:cNvSpPr txBox="1"/>
          <p:nvPr/>
        </p:nvSpPr>
        <p:spPr>
          <a:xfrm>
            <a:off x="457200" y="6152595"/>
            <a:ext cx="2123613" cy="369332"/>
          </a:xfrm>
          <a:prstGeom prst="rect">
            <a:avLst/>
          </a:prstGeom>
          <a:noFill/>
        </p:spPr>
        <p:txBody>
          <a:bodyPr wrap="square" rtlCol="0">
            <a:spAutoFit/>
          </a:bodyPr>
          <a:lstStyle/>
          <a:p>
            <a:r>
              <a:rPr lang="en-US" dirty="0" smtClean="0"/>
              <a:t>Thomson-Houston</a:t>
            </a:r>
            <a:endParaRPr lang="en-US" dirty="0"/>
          </a:p>
        </p:txBody>
      </p:sp>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77294" y="2393279"/>
            <a:ext cx="1232806" cy="1849210"/>
          </a:xfrm>
          <a:prstGeom prst="rect">
            <a:avLst/>
          </a:prstGeom>
        </p:spPr>
      </p:pic>
      <p:sp>
        <p:nvSpPr>
          <p:cNvPr id="20" name="TextBox 19"/>
          <p:cNvSpPr txBox="1"/>
          <p:nvPr/>
        </p:nvSpPr>
        <p:spPr>
          <a:xfrm>
            <a:off x="2204806" y="4180571"/>
            <a:ext cx="1788124" cy="369332"/>
          </a:xfrm>
          <a:prstGeom prst="rect">
            <a:avLst/>
          </a:prstGeom>
          <a:noFill/>
        </p:spPr>
        <p:txBody>
          <a:bodyPr wrap="square" rtlCol="0">
            <a:spAutoFit/>
          </a:bodyPr>
          <a:lstStyle/>
          <a:p>
            <a:r>
              <a:rPr lang="en-US" dirty="0" smtClean="0"/>
              <a:t>Lord Stanley</a:t>
            </a:r>
            <a:endParaRPr lang="en-US" dirty="0"/>
          </a:p>
        </p:txBody>
      </p:sp>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37773" y="2397285"/>
            <a:ext cx="1470660" cy="1878434"/>
          </a:xfrm>
          <a:prstGeom prst="rect">
            <a:avLst/>
          </a:prstGeom>
        </p:spPr>
      </p:pic>
      <p:pic>
        <p:nvPicPr>
          <p:cNvPr id="8194" name="Picture 2" descr="http://ethw.org/images/e/e7/Alex_Dow.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72200" y="4581524"/>
            <a:ext cx="1238250" cy="1704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4484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AEIC Meter Committee</a:t>
            </a:r>
            <a:endParaRPr lang="en-US" sz="3200" b="1"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idx="1"/>
          </p:nvPr>
        </p:nvSpPr>
        <p:spPr>
          <a:xfrm>
            <a:off x="457200" y="1600200"/>
            <a:ext cx="4876800" cy="4525963"/>
          </a:xfrm>
        </p:spPr>
        <p:txBody>
          <a:bodyPr>
            <a:noAutofit/>
          </a:bodyPr>
          <a:lstStyle/>
          <a:p>
            <a:r>
              <a:rPr lang="en-US" sz="1800" dirty="0" smtClean="0">
                <a:latin typeface="Arial" panose="020B0604020202020204" pitchFamily="34" charset="0"/>
                <a:cs typeface="Arial" panose="020B0604020202020204" pitchFamily="34" charset="0"/>
              </a:rPr>
              <a:t>The Issue of metering was discussed as early as 1887 as part of the formal meeting.  </a:t>
            </a:r>
          </a:p>
          <a:p>
            <a:r>
              <a:rPr lang="en-US" sz="1800" dirty="0" smtClean="0">
                <a:latin typeface="Arial" panose="020B0604020202020204" pitchFamily="34" charset="0"/>
                <a:cs typeface="Arial" panose="020B0604020202020204" pitchFamily="34" charset="0"/>
              </a:rPr>
              <a:t>The AEIC Committee on Meters was first discussed in 1896</a:t>
            </a:r>
          </a:p>
          <a:p>
            <a:r>
              <a:rPr lang="en-US" sz="1800" dirty="0">
                <a:latin typeface="Arial" panose="020B0604020202020204" pitchFamily="34" charset="0"/>
                <a:cs typeface="Arial" panose="020B0604020202020204" pitchFamily="34" charset="0"/>
              </a:rPr>
              <a:t>T</a:t>
            </a:r>
            <a:r>
              <a:rPr lang="en-US" sz="1800" dirty="0" smtClean="0">
                <a:latin typeface="Arial" panose="020B0604020202020204" pitchFamily="34" charset="0"/>
                <a:cs typeface="Arial" panose="020B0604020202020204" pitchFamily="34" charset="0"/>
              </a:rPr>
              <a:t>he committee was established in 1898, with Alex Dow, Edison Illuminating company of Detroit, presiding as chair.</a:t>
            </a:r>
          </a:p>
          <a:p>
            <a:r>
              <a:rPr lang="en-US" sz="1800" dirty="0" smtClean="0">
                <a:latin typeface="Arial" panose="020B0604020202020204" pitchFamily="34" charset="0"/>
                <a:cs typeface="Arial" panose="020B0604020202020204" pitchFamily="34" charset="0"/>
              </a:rPr>
              <a:t>About Alex Dow…. Scotland to Cunard Lines to Baltimore to the Brush Company to do lighting for the World’s Fair in Chicago, to helping Detroit to design and supervise a city-owned electric company, to manager of the Detroit Edison Illuminating Company (1896) which became Detroit Edison in 1903, rising from General Manager to President in 1912.</a:t>
            </a:r>
            <a:endParaRPr lang="en-US" sz="18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1600200"/>
            <a:ext cx="1798389" cy="247624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9305" y="4191000"/>
            <a:ext cx="2466975" cy="1847850"/>
          </a:xfrm>
          <a:prstGeom prst="rect">
            <a:avLst/>
          </a:prstGeom>
        </p:spPr>
      </p:pic>
    </p:spTree>
    <p:extLst>
      <p:ext uri="{BB962C8B-B14F-4D97-AF65-F5344CB8AC3E}">
        <p14:creationId xmlns:p14="http://schemas.microsoft.com/office/powerpoint/2010/main" val="7547228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3200" b="1" dirty="0" smtClean="0">
                <a:solidFill>
                  <a:schemeClr val="bg1"/>
                </a:solidFill>
                <a:latin typeface="Arial" panose="020B0604020202020204" pitchFamily="34" charset="0"/>
                <a:cs typeface="Arial" panose="020B0604020202020204" pitchFamily="34" charset="0"/>
              </a:rPr>
              <a:t>Early AEIC Meter Committee Activity</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0"/>
            <a:ext cx="4572000" cy="4525963"/>
          </a:xfrm>
        </p:spPr>
        <p:txBody>
          <a:bodyPr>
            <a:normAutofit/>
          </a:bodyPr>
          <a:lstStyle/>
          <a:p>
            <a:r>
              <a:rPr lang="en-US" sz="2000" dirty="0" smtClean="0">
                <a:latin typeface="Arial" panose="020B0604020202020204" pitchFamily="34" charset="0"/>
                <a:cs typeface="Arial" panose="020B0604020202020204" pitchFamily="34" charset="0"/>
              </a:rPr>
              <a:t>The Wright vs. Barstow Debate</a:t>
            </a:r>
          </a:p>
          <a:p>
            <a:pPr lvl="1"/>
            <a:r>
              <a:rPr lang="en-US" sz="1600" dirty="0" smtClean="0">
                <a:latin typeface="Arial" panose="020B0604020202020204" pitchFamily="34" charset="0"/>
                <a:cs typeface="Arial" panose="020B0604020202020204" pitchFamily="34" charset="0"/>
              </a:rPr>
              <a:t>Barstow – TOU</a:t>
            </a:r>
          </a:p>
          <a:p>
            <a:pPr lvl="1"/>
            <a:r>
              <a:rPr lang="en-US" sz="1600" dirty="0" smtClean="0">
                <a:latin typeface="Arial" panose="020B0604020202020204" pitchFamily="34" charset="0"/>
                <a:cs typeface="Arial" panose="020B0604020202020204" pitchFamily="34" charset="0"/>
              </a:rPr>
              <a:t>Wright – Demand</a:t>
            </a:r>
          </a:p>
          <a:p>
            <a:pPr lvl="1"/>
            <a:endParaRPr lang="en-US" sz="16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Emerging Technologies</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Research and Development </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Pre-Paid Metering</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Battery Storage Implications</a:t>
            </a:r>
          </a:p>
          <a:p>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1600200"/>
            <a:ext cx="2133600" cy="237066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4267200"/>
            <a:ext cx="2133600" cy="2137867"/>
          </a:xfrm>
          <a:prstGeom prst="rect">
            <a:avLst/>
          </a:prstGeom>
        </p:spPr>
      </p:pic>
    </p:spTree>
    <p:extLst>
      <p:ext uri="{BB962C8B-B14F-4D97-AF65-F5344CB8AC3E}">
        <p14:creationId xmlns:p14="http://schemas.microsoft.com/office/powerpoint/2010/main" val="18097696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5029200" cy="4525963"/>
          </a:xfrm>
        </p:spPr>
        <p:txBody>
          <a:bodyPr/>
          <a:lstStyle/>
          <a:p>
            <a:r>
              <a:rPr lang="en-US" sz="1800" dirty="0" smtClean="0">
                <a:latin typeface="Arial" panose="020B0604020202020204" pitchFamily="34" charset="0"/>
                <a:cs typeface="Arial" panose="020B0604020202020204" pitchFamily="34" charset="0"/>
              </a:rPr>
              <a:t>This </a:t>
            </a:r>
            <a:r>
              <a:rPr lang="en-US" sz="1800" dirty="0">
                <a:latin typeface="Arial" panose="020B0604020202020204" pitchFamily="34" charset="0"/>
                <a:cs typeface="Arial" panose="020B0604020202020204" pitchFamily="34" charset="0"/>
              </a:rPr>
              <a:t>was one of the earliest meters and the first known model to be patented. It was used with the earliest DC arc-lamp systems and only measured the time energy was supplied to the load as all the lamps connected to this meter were controlled by one switch. The internal workings were nothing more than a clock that was started and stopped by a electromagnet that was connected in series with the load. </a:t>
            </a:r>
            <a:endParaRPr lang="en-US" sz="1800" dirty="0" smtClean="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Once lights could be independently turned off and on, this type of flat rate metering became obsolete and a new generation of meters had to be developed. Some of the early innovators were Edison's </a:t>
            </a:r>
            <a:r>
              <a:rPr lang="en-US" sz="1800" dirty="0">
                <a:latin typeface="Arial" panose="020B0604020202020204" pitchFamily="34" charset="0"/>
                <a:cs typeface="Arial" panose="020B0604020202020204" pitchFamily="34" charset="0"/>
              </a:rPr>
              <a:t>chemical </a:t>
            </a:r>
            <a:r>
              <a:rPr lang="en-US" sz="1800" dirty="0" smtClean="0">
                <a:latin typeface="Arial" panose="020B0604020202020204" pitchFamily="34" charset="0"/>
                <a:cs typeface="Arial" panose="020B0604020202020204" pitchFamily="34" charset="0"/>
              </a:rPr>
              <a:t>meter, </a:t>
            </a:r>
            <a:r>
              <a:rPr lang="en-US" sz="1800" dirty="0" err="1">
                <a:latin typeface="Arial" panose="020B0604020202020204" pitchFamily="34" charset="0"/>
                <a:cs typeface="Arial" panose="020B0604020202020204" pitchFamily="34" charset="0"/>
              </a:rPr>
              <a:t>Shallenberger's</a:t>
            </a:r>
            <a:r>
              <a:rPr lang="en-US" sz="1800" dirty="0">
                <a:latin typeface="Arial" panose="020B0604020202020204" pitchFamily="34" charset="0"/>
                <a:cs typeface="Arial" panose="020B0604020202020204" pitchFamily="34" charset="0"/>
              </a:rPr>
              <a:t> ampere-hour </a:t>
            </a:r>
            <a:r>
              <a:rPr lang="en-US" sz="1800" dirty="0" smtClean="0">
                <a:latin typeface="Arial" panose="020B0604020202020204" pitchFamily="34" charset="0"/>
                <a:cs typeface="Arial" panose="020B0604020202020204" pitchFamily="34" charset="0"/>
              </a:rPr>
              <a:t>meter </a:t>
            </a:r>
            <a:r>
              <a:rPr lang="en-US" sz="1800" dirty="0">
                <a:latin typeface="Arial" panose="020B0604020202020204" pitchFamily="34" charset="0"/>
                <a:cs typeface="Arial" panose="020B0604020202020204" pitchFamily="34" charset="0"/>
              </a:rPr>
              <a:t>and the </a:t>
            </a:r>
            <a:r>
              <a:rPr lang="en-US" sz="1800" dirty="0" smtClean="0">
                <a:latin typeface="Arial" panose="020B0604020202020204" pitchFamily="34" charset="0"/>
                <a:cs typeface="Arial" panose="020B0604020202020204" pitchFamily="34" charset="0"/>
              </a:rPr>
              <a:t>Thomson Recording </a:t>
            </a:r>
            <a:r>
              <a:rPr lang="en-US" sz="1800" dirty="0">
                <a:latin typeface="Arial" panose="020B0604020202020204" pitchFamily="34" charset="0"/>
                <a:cs typeface="Arial" panose="020B0604020202020204" pitchFamily="34" charset="0"/>
              </a:rPr>
              <a:t>Wattmeter.</a:t>
            </a:r>
          </a:p>
        </p:txBody>
      </p:sp>
      <p:sp>
        <p:nvSpPr>
          <p:cNvPr id="4" name="Title 1"/>
          <p:cNvSpPr>
            <a:spLocks noGrp="1"/>
          </p:cNvSpPr>
          <p:nvPr>
            <p:ph type="title"/>
          </p:nvPr>
        </p:nvSpPr>
        <p:spPr>
          <a:xfrm>
            <a:off x="457200" y="609600"/>
            <a:ext cx="8229600" cy="609600"/>
          </a:xfrm>
        </p:spPr>
        <p:txBody>
          <a:bodyPr/>
          <a:lstStyle/>
          <a:p>
            <a:r>
              <a:rPr lang="en-US" altLang="en-US" sz="2800" b="1" dirty="0" smtClean="0">
                <a:solidFill>
                  <a:schemeClr val="bg1"/>
                </a:solidFill>
                <a:latin typeface="Arial" pitchFamily="34" charset="0"/>
              </a:rPr>
              <a:t>Samuel Gardiner’s Lamp-Hour Meter (1872)</a:t>
            </a:r>
            <a:endParaRPr lang="en-US" sz="2800" b="1" dirty="0"/>
          </a:p>
        </p:txBody>
      </p:sp>
      <p:pic>
        <p:nvPicPr>
          <p:cNvPr id="2052" name="Picture 4" descr="Gardiner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828800"/>
            <a:ext cx="3138221"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10636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3200" b="1" dirty="0" smtClean="0">
                <a:solidFill>
                  <a:schemeClr val="bg1"/>
                </a:solidFill>
                <a:latin typeface="Arial" panose="020B0604020202020204" pitchFamily="34" charset="0"/>
                <a:cs typeface="Arial" panose="020B0604020202020204" pitchFamily="34" charset="0"/>
              </a:rPr>
              <a:t>The Rise of the NELA Meter Committee </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0"/>
            <a:ext cx="4953000" cy="4525963"/>
          </a:xfrm>
        </p:spPr>
        <p:txBody>
          <a:bodyPr>
            <a:normAutofit/>
          </a:bodyPr>
          <a:lstStyle/>
          <a:p>
            <a:r>
              <a:rPr lang="en-US" sz="2000" dirty="0" smtClean="0">
                <a:latin typeface="Arial" panose="020B0604020202020204" pitchFamily="34" charset="0"/>
                <a:cs typeface="Arial" panose="020B0604020202020204" pitchFamily="34" charset="0"/>
              </a:rPr>
              <a:t>NELA Meter Committee Established in 1908, With Alex Dow, Edison Illuminating Company of Detroit, Presiding</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Samuel </a:t>
            </a:r>
            <a:r>
              <a:rPr lang="en-US" sz="2000" dirty="0" err="1" smtClean="0">
                <a:latin typeface="Arial" panose="020B0604020202020204" pitchFamily="34" charset="0"/>
                <a:cs typeface="Arial" panose="020B0604020202020204" pitchFamily="34" charset="0"/>
              </a:rPr>
              <a:t>Insull</a:t>
            </a:r>
            <a:r>
              <a:rPr lang="en-US" sz="2000" dirty="0" smtClean="0">
                <a:latin typeface="Arial" panose="020B0604020202020204" pitchFamily="34" charset="0"/>
                <a:cs typeface="Arial" panose="020B0604020202020204" pitchFamily="34" charset="0"/>
              </a:rPr>
              <a:t> had great </a:t>
            </a:r>
            <a:r>
              <a:rPr lang="en-US" sz="2000" dirty="0">
                <a:latin typeface="Arial" panose="020B0604020202020204" pitchFamily="34" charset="0"/>
                <a:cs typeface="Arial" panose="020B0604020202020204" pitchFamily="34" charset="0"/>
              </a:rPr>
              <a:t>i</a:t>
            </a:r>
            <a:r>
              <a:rPr lang="en-US" sz="2000" dirty="0" smtClean="0">
                <a:latin typeface="Arial" panose="020B0604020202020204" pitchFamily="34" charset="0"/>
                <a:cs typeface="Arial" panose="020B0604020202020204" pitchFamily="34" charset="0"/>
              </a:rPr>
              <a:t>nfluence on both the formation of the Committee and the topics </a:t>
            </a:r>
            <a:r>
              <a:rPr lang="en-US" sz="2000" dirty="0">
                <a:latin typeface="Arial" panose="020B0604020202020204" pitchFamily="34" charset="0"/>
                <a:cs typeface="Arial" panose="020B0604020202020204" pitchFamily="34" charset="0"/>
              </a:rPr>
              <a:t>c</a:t>
            </a:r>
            <a:r>
              <a:rPr lang="en-US" sz="2000" dirty="0" smtClean="0">
                <a:latin typeface="Arial" panose="020B0604020202020204" pitchFamily="34" charset="0"/>
                <a:cs typeface="Arial" panose="020B0604020202020204" pitchFamily="34" charset="0"/>
              </a:rPr>
              <a:t>overed </a:t>
            </a:r>
          </a:p>
          <a:p>
            <a:endParaRPr lang="en-US" dirty="0" smtClean="0"/>
          </a:p>
          <a:p>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1600200"/>
            <a:ext cx="2647802" cy="4140200"/>
          </a:xfrm>
          <a:prstGeom prst="rect">
            <a:avLst/>
          </a:prstGeom>
        </p:spPr>
      </p:pic>
    </p:spTree>
    <p:extLst>
      <p:ext uri="{BB962C8B-B14F-4D97-AF65-F5344CB8AC3E}">
        <p14:creationId xmlns:p14="http://schemas.microsoft.com/office/powerpoint/2010/main" val="190115281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a:bodyPr>
          <a:lstStyle/>
          <a:p>
            <a:r>
              <a:rPr lang="en-US" sz="3200" b="1" dirty="0" smtClean="0">
                <a:solidFill>
                  <a:schemeClr val="bg1"/>
                </a:solidFill>
                <a:latin typeface="Arial" panose="020B0604020202020204" pitchFamily="34" charset="0"/>
                <a:cs typeface="Arial" panose="020B0604020202020204" pitchFamily="34" charset="0"/>
              </a:rPr>
              <a:t>Publishing The First Works</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1"/>
            <a:ext cx="5105400" cy="4419599"/>
          </a:xfrm>
        </p:spPr>
        <p:txBody>
          <a:bodyPr>
            <a:normAutofit/>
          </a:bodyPr>
          <a:lstStyle/>
          <a:p>
            <a:r>
              <a:rPr lang="en-US" sz="2000" dirty="0" smtClean="0">
                <a:latin typeface="Arial" panose="020B0604020202020204" pitchFamily="34" charset="0"/>
                <a:cs typeface="Arial" panose="020B0604020202020204" pitchFamily="34" charset="0"/>
              </a:rPr>
              <a:t>Beginning in 1897, NELA put a focus on developing the first edition of the National Electric Code</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Beginning in 1902, AEIC began work on collecting requirements from </a:t>
            </a:r>
            <a:r>
              <a:rPr lang="en-US" sz="2000" dirty="0">
                <a:latin typeface="Arial" panose="020B0604020202020204" pitchFamily="34" charset="0"/>
                <a:cs typeface="Arial" panose="020B0604020202020204" pitchFamily="34" charset="0"/>
              </a:rPr>
              <a:t>m</a:t>
            </a:r>
            <a:r>
              <a:rPr lang="en-US" sz="2000" dirty="0" smtClean="0">
                <a:latin typeface="Arial" panose="020B0604020202020204" pitchFamily="34" charset="0"/>
                <a:cs typeface="Arial" panose="020B0604020202020204" pitchFamily="34" charset="0"/>
              </a:rPr>
              <a:t>ember companies for meter standardization</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By 1908, the AEIC Committee began work on the Code for Electricity Meters</a:t>
            </a:r>
          </a:p>
          <a:p>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1660908"/>
            <a:ext cx="1819275" cy="1905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3733800"/>
            <a:ext cx="1543050" cy="2857500"/>
          </a:xfrm>
          <a:prstGeom prst="rect">
            <a:avLst/>
          </a:prstGeom>
        </p:spPr>
      </p:pic>
    </p:spTree>
    <p:extLst>
      <p:ext uri="{BB962C8B-B14F-4D97-AF65-F5344CB8AC3E}">
        <p14:creationId xmlns:p14="http://schemas.microsoft.com/office/powerpoint/2010/main" val="65143154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The Coming Together</a:t>
            </a:r>
            <a:endParaRPr lang="en-US" sz="3200" b="1" dirty="0">
              <a:solidFill>
                <a:schemeClr val="bg1"/>
              </a:solidFill>
              <a:latin typeface="Arial" panose="020B0604020202020204" pitchFamily="34" charset="0"/>
              <a:cs typeface="Arial" panose="020B0604020202020204" pitchFamily="34" charset="0"/>
            </a:endParaRPr>
          </a:p>
        </p:txBody>
      </p:sp>
      <p:sp>
        <p:nvSpPr>
          <p:cNvPr id="5" name="Content Placeholder 4"/>
          <p:cNvSpPr>
            <a:spLocks noGrp="1"/>
          </p:cNvSpPr>
          <p:nvPr>
            <p:ph sz="half" idx="1"/>
          </p:nvPr>
        </p:nvSpPr>
        <p:spPr/>
        <p:txBody>
          <a:bodyPr>
            <a:normAutofit/>
          </a:bodyPr>
          <a:lstStyle/>
          <a:p>
            <a:r>
              <a:rPr lang="en-US" sz="2000" dirty="0" smtClean="0">
                <a:latin typeface="Arial" panose="020B0604020202020204" pitchFamily="34" charset="0"/>
                <a:cs typeface="Arial" panose="020B0604020202020204" pitchFamily="34" charset="0"/>
              </a:rPr>
              <a:t>The AEIC and NELA Metering Committee first Met in 1910 at the Hotel Frontenac in Thousand Islands, NY</a:t>
            </a:r>
          </a:p>
          <a:p>
            <a:r>
              <a:rPr lang="en-US" sz="2000" dirty="0" smtClean="0">
                <a:latin typeface="Arial" panose="020B0604020202020204" pitchFamily="34" charset="0"/>
                <a:cs typeface="Arial" panose="020B0604020202020204" pitchFamily="34" charset="0"/>
              </a:rPr>
              <a:t>They met for the historic publishing of the AEIC Code For Electricity Meters – The predecessor to ANSI C12 </a:t>
            </a:r>
          </a:p>
          <a:p>
            <a:r>
              <a:rPr lang="en-US" sz="2000" dirty="0" smtClean="0">
                <a:latin typeface="Arial" panose="020B0604020202020204" pitchFamily="34" charset="0"/>
                <a:cs typeface="Arial" panose="020B0604020202020204" pitchFamily="34" charset="0"/>
              </a:rPr>
              <a:t>It was deemed in 1910 that all future work on the Code for Electricity Meters shall be collaborative between NELA and AEIC</a:t>
            </a:r>
            <a:endParaRPr lang="en-US" sz="20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1828800"/>
            <a:ext cx="3999650" cy="2914746"/>
          </a:xfrm>
          <a:prstGeom prst="rect">
            <a:avLst/>
          </a:prstGeom>
        </p:spPr>
      </p:pic>
    </p:spTree>
    <p:extLst>
      <p:ext uri="{BB962C8B-B14F-4D97-AF65-F5344CB8AC3E}">
        <p14:creationId xmlns:p14="http://schemas.microsoft.com/office/powerpoint/2010/main" val="376435122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The “Handbook”</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457200" y="1600200"/>
            <a:ext cx="4343400" cy="4525963"/>
          </a:xfrm>
        </p:spPr>
        <p:txBody>
          <a:bodyPr>
            <a:normAutofit fontScale="92500"/>
          </a:bodyPr>
          <a:lstStyle/>
          <a:p>
            <a:r>
              <a:rPr lang="en-US" sz="2000" dirty="0" smtClean="0">
                <a:latin typeface="Arial" panose="020B0604020202020204" pitchFamily="34" charset="0"/>
                <a:cs typeface="Arial" panose="020B0604020202020204" pitchFamily="34" charset="0"/>
              </a:rPr>
              <a:t>Based on the work of the AEIC Code, NELA Members began work on the first “Electric </a:t>
            </a:r>
            <a:r>
              <a:rPr lang="en-US" sz="2000" dirty="0" err="1" smtClean="0">
                <a:latin typeface="Arial" panose="020B0604020202020204" pitchFamily="34" charset="0"/>
                <a:cs typeface="Arial" panose="020B0604020202020204" pitchFamily="34" charset="0"/>
              </a:rPr>
              <a:t>Meterman’s</a:t>
            </a:r>
            <a:r>
              <a:rPr lang="en-US" sz="2000" dirty="0" smtClean="0">
                <a:latin typeface="Arial" panose="020B0604020202020204" pitchFamily="34" charset="0"/>
                <a:cs typeface="Arial" panose="020B0604020202020204" pitchFamily="34" charset="0"/>
              </a:rPr>
              <a:t> Handbook”</a:t>
            </a:r>
          </a:p>
          <a:p>
            <a:r>
              <a:rPr lang="en-US" sz="2000" dirty="0" smtClean="0">
                <a:latin typeface="Arial" panose="020B0604020202020204" pitchFamily="34" charset="0"/>
                <a:cs typeface="Arial" panose="020B0604020202020204" pitchFamily="34" charset="0"/>
              </a:rPr>
              <a:t>Presented at the Historic Hotel Washington in Seattle, WA</a:t>
            </a:r>
          </a:p>
          <a:p>
            <a:r>
              <a:rPr lang="en-US" sz="2000" dirty="0" smtClean="0">
                <a:latin typeface="Arial" panose="020B0604020202020204" pitchFamily="34" charset="0"/>
                <a:cs typeface="Arial" panose="020B0604020202020204" pitchFamily="34" charset="0"/>
              </a:rPr>
              <a:t>The NELA/AEIC Joint Presentation also Featured Vendors: Thomson (General Electric), Westinghouse, Fort Wayne, </a:t>
            </a:r>
            <a:r>
              <a:rPr lang="en-US" sz="2000" dirty="0" err="1" smtClean="0">
                <a:latin typeface="Arial" panose="020B0604020202020204" pitchFamily="34" charset="0"/>
                <a:cs typeface="Arial" panose="020B0604020202020204" pitchFamily="34" charset="0"/>
              </a:rPr>
              <a:t>Sangamo</a:t>
            </a:r>
            <a:r>
              <a:rPr lang="en-US" sz="2000" dirty="0" smtClean="0">
                <a:latin typeface="Arial" panose="020B0604020202020204" pitchFamily="34" charset="0"/>
                <a:cs typeface="Arial" panose="020B0604020202020204" pitchFamily="34" charset="0"/>
              </a:rPr>
              <a:t>, Duncan Columbia, The Eastern Specialty </a:t>
            </a:r>
            <a:r>
              <a:rPr lang="en-US" sz="2000" dirty="0" smtClean="0">
                <a:latin typeface="Arial" panose="020B0604020202020204" pitchFamily="34" charset="0"/>
                <a:cs typeface="Arial" panose="020B0604020202020204" pitchFamily="34" charset="0"/>
              </a:rPr>
              <a:t>Company (TESCO), </a:t>
            </a:r>
            <a:r>
              <a:rPr lang="en-US" sz="2000" dirty="0" smtClean="0">
                <a:latin typeface="Arial" panose="020B0604020202020204" pitchFamily="34" charset="0"/>
                <a:cs typeface="Arial" panose="020B0604020202020204" pitchFamily="34" charset="0"/>
              </a:rPr>
              <a:t>Cutler-Hammer, Biddle, Leeds &amp; Northrup and The States Company </a:t>
            </a:r>
          </a:p>
          <a:p>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724400" y="1697905"/>
            <a:ext cx="2053961" cy="2895600"/>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400" y="3276600"/>
            <a:ext cx="2159369" cy="2633810"/>
          </a:xfrm>
          <a:prstGeom prst="rect">
            <a:avLst/>
          </a:prstGeom>
        </p:spPr>
      </p:pic>
    </p:spTree>
    <p:extLst>
      <p:ext uri="{BB962C8B-B14F-4D97-AF65-F5344CB8AC3E}">
        <p14:creationId xmlns:p14="http://schemas.microsoft.com/office/powerpoint/2010/main" val="10373191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After the Patent…</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1800" dirty="0">
                <a:latin typeface="Arial" panose="020B0604020202020204" pitchFamily="34" charset="0"/>
                <a:cs typeface="Arial" panose="020B0604020202020204" pitchFamily="34" charset="0"/>
              </a:rPr>
              <a:t>After the Tesla patents expired in December 1910, </a:t>
            </a:r>
            <a:r>
              <a:rPr lang="en-US" sz="1800" dirty="0" err="1">
                <a:latin typeface="Arial" panose="020B0604020202020204" pitchFamily="34" charset="0"/>
                <a:cs typeface="Arial" panose="020B0604020202020204" pitchFamily="34" charset="0"/>
              </a:rPr>
              <a:t>Sangamo</a:t>
            </a:r>
            <a:r>
              <a:rPr lang="en-US" sz="1800" dirty="0">
                <a:latin typeface="Arial" panose="020B0604020202020204" pitchFamily="34" charset="0"/>
                <a:cs typeface="Arial" panose="020B0604020202020204" pitchFamily="34" charset="0"/>
              </a:rPr>
              <a:t> immediately introduced a new induction-type meter known as the Type H. As with the previous </a:t>
            </a:r>
            <a:r>
              <a:rPr lang="en-US" sz="1800" dirty="0" err="1">
                <a:latin typeface="Arial" panose="020B0604020202020204" pitchFamily="34" charset="0"/>
                <a:cs typeface="Arial" panose="020B0604020202020204" pitchFamily="34" charset="0"/>
              </a:rPr>
              <a:t>Gutmann</a:t>
            </a:r>
            <a:r>
              <a:rPr lang="en-US" sz="1800" dirty="0">
                <a:latin typeface="Arial" panose="020B0604020202020204" pitchFamily="34" charset="0"/>
                <a:cs typeface="Arial" panose="020B0604020202020204" pitchFamily="34" charset="0"/>
              </a:rPr>
              <a:t> meters, the disk rotated clockwise (to the left) unlike its competitors' which all rotated to the right</a:t>
            </a:r>
            <a:r>
              <a:rPr lang="en-US" sz="1800" dirty="0" smtClean="0">
                <a:latin typeface="Arial" panose="020B0604020202020204" pitchFamily="34" charset="0"/>
                <a:cs typeface="Arial" panose="020B0604020202020204" pitchFamily="34" charset="0"/>
              </a:rPr>
              <a:t>.</a:t>
            </a:r>
          </a:p>
          <a:p>
            <a:pPr>
              <a:lnSpc>
                <a:spcPct val="80000"/>
              </a:lnSpc>
            </a:pPr>
            <a:endParaRPr lang="en-US" sz="1800" dirty="0" smtClean="0">
              <a:latin typeface="Arial" panose="020B0604020202020204" pitchFamily="34" charset="0"/>
              <a:cs typeface="Arial" panose="020B0604020202020204" pitchFamily="34" charset="0"/>
            </a:endParaRPr>
          </a:p>
          <a:p>
            <a:pPr>
              <a:lnSpc>
                <a:spcPct val="80000"/>
              </a:lnSpc>
            </a:pPr>
            <a:r>
              <a:rPr lang="en-US" sz="1800" dirty="0">
                <a:latin typeface="Arial" panose="020B0604020202020204" pitchFamily="34" charset="0"/>
                <a:cs typeface="Arial" panose="020B0604020202020204" pitchFamily="34" charset="0"/>
              </a:rPr>
              <a:t>20 years after Duncan developed his single-disk meter, the Duncan Electric Mfg. Co. introduces its first induction-type meter, the Model M. It was not as sound as its competitors' offerings as two improved versions of this model (Models M1 and M2) came out in the next 3 years.</a:t>
            </a:r>
            <a:endParaRPr lang="en-US" sz="1800" dirty="0" smtClean="0">
              <a:latin typeface="Arial" panose="020B0604020202020204" pitchFamily="34" charset="0"/>
              <a:cs typeface="Arial" panose="020B0604020202020204" pitchFamily="34" charset="0"/>
            </a:endParaRP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157009"/>
            <a:ext cx="2438400" cy="2293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225136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1920’s</a:t>
            </a:r>
          </a:p>
        </p:txBody>
      </p:sp>
      <p:sp>
        <p:nvSpPr>
          <p:cNvPr id="46083" name="Rectangle 3"/>
          <p:cNvSpPr>
            <a:spLocks noGrp="1" noChangeArrowheads="1"/>
          </p:cNvSpPr>
          <p:nvPr>
            <p:ph idx="1"/>
          </p:nvPr>
        </p:nvSpPr>
        <p:spPr>
          <a:xfrm>
            <a:off x="533400" y="1744663"/>
            <a:ext cx="7924800" cy="4114800"/>
          </a:xfrm>
        </p:spPr>
        <p:txBody>
          <a:bodyPr/>
          <a:lstStyle/>
          <a:p>
            <a:pPr>
              <a:lnSpc>
                <a:spcPct val="80000"/>
              </a:lnSpc>
            </a:pPr>
            <a:r>
              <a:rPr lang="en-US" sz="1800" dirty="0">
                <a:latin typeface="Arial" panose="020B0604020202020204" pitchFamily="34" charset="0"/>
                <a:cs typeface="Arial" panose="020B0604020202020204" pitchFamily="34" charset="0"/>
              </a:rPr>
              <a:t>The late 1920s saw several key advances in meter design. With the introduction of meter service cabinets to protect the meter connections, </a:t>
            </a:r>
            <a:r>
              <a:rPr lang="en-US" sz="1800" dirty="0" err="1">
                <a:latin typeface="Arial" panose="020B0604020202020204" pitchFamily="34" charset="0"/>
                <a:cs typeface="Arial" panose="020B0604020202020204" pitchFamily="34" charset="0"/>
              </a:rPr>
              <a:t>polyphase</a:t>
            </a:r>
            <a:r>
              <a:rPr lang="en-US" sz="1800" dirty="0">
                <a:latin typeface="Arial" panose="020B0604020202020204" pitchFamily="34" charset="0"/>
                <a:cs typeface="Arial" panose="020B0604020202020204" pitchFamily="34" charset="0"/>
              </a:rPr>
              <a:t> meters were redesigned to move the terminal chambers from the sides to the bottom. Also, all meters were redesigned to add two types of compensation to improve performance. Temperature compensation enabled meters to maintain accuracy over a wide range of temperatures. Before temperature compensation, the utilities were seeing seasonal fluctuations in accuracy that required readjustment of the meter. Overload compensation enabled meters to handle a broader range of loads and provide accurate metering over this range (in fact, a typical modern meter that can handle 200 amperes actually has a nominal rating of 30 amperes). Before overload compensation was added, low-capacity meters could not handle overloads well, and high-capacity meters were insensitive to light loads</a:t>
            </a:r>
            <a:r>
              <a:rPr lang="en-US" sz="1800" dirty="0" smtClean="0">
                <a:latin typeface="Arial" panose="020B0604020202020204" pitchFamily="34" charset="0"/>
                <a:cs typeface="Arial" panose="020B0604020202020204" pitchFamily="34" charset="0"/>
              </a:rPr>
              <a:t>.</a:t>
            </a:r>
          </a:p>
          <a:p>
            <a:pPr>
              <a:lnSpc>
                <a:spcPct val="80000"/>
              </a:lnSpc>
            </a:pPr>
            <a:endParaRPr lang="en-US" sz="1800" dirty="0" smtClean="0">
              <a:latin typeface="Arial" panose="020B0604020202020204" pitchFamily="34" charset="0"/>
              <a:cs typeface="Arial" panose="020B0604020202020204" pitchFamily="34" charset="0"/>
            </a:endParaRPr>
          </a:p>
          <a:p>
            <a:pPr>
              <a:lnSpc>
                <a:spcPct val="80000"/>
              </a:lnSpc>
            </a:pPr>
            <a:r>
              <a:rPr lang="en-US" sz="1800" dirty="0">
                <a:latin typeface="Arial" panose="020B0604020202020204" pitchFamily="34" charset="0"/>
                <a:cs typeface="Arial" panose="020B0604020202020204" pitchFamily="34" charset="0"/>
              </a:rPr>
              <a:t>Westinghouse introduces the first socket-type meter, the OB "</a:t>
            </a:r>
            <a:r>
              <a:rPr lang="en-US" sz="1800" dirty="0" smtClean="0">
                <a:latin typeface="Arial" panose="020B0604020202020204" pitchFamily="34" charset="0"/>
                <a:cs typeface="Arial" panose="020B0604020202020204" pitchFamily="34" charset="0"/>
              </a:rPr>
              <a:t>detachable“ – Manufactured in Newark, NJ and released in 1928.</a:t>
            </a:r>
          </a:p>
        </p:txBody>
      </p:sp>
    </p:spTree>
    <p:extLst>
      <p:ext uri="{BB962C8B-B14F-4D97-AF65-F5344CB8AC3E}">
        <p14:creationId xmlns:p14="http://schemas.microsoft.com/office/powerpoint/2010/main" val="200465210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1930’s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1800" dirty="0">
                <a:latin typeface="Arial" panose="020B0604020202020204" pitchFamily="34" charset="0"/>
                <a:cs typeface="Arial" panose="020B0604020202020204" pitchFamily="34" charset="0"/>
              </a:rPr>
              <a:t>The National Electric Code was revised to allow the meter to be connected ahead of switches and fuses, which made it harder for dishonest customers to tap into the unmetered part of the electrical service on their property. This change along with the introduction of socket-type meters a couple years later made it possible for utilities to start moving the meters outside where they could be read without entering the customer's premises</a:t>
            </a:r>
            <a:r>
              <a:rPr lang="en-US" sz="1800" dirty="0" smtClean="0">
                <a:latin typeface="Arial" panose="020B0604020202020204" pitchFamily="34" charset="0"/>
                <a:cs typeface="Arial" panose="020B0604020202020204" pitchFamily="34" charset="0"/>
              </a:rPr>
              <a:t>.</a:t>
            </a:r>
          </a:p>
          <a:p>
            <a:pPr>
              <a:lnSpc>
                <a:spcPct val="80000"/>
              </a:lnSpc>
            </a:pPr>
            <a:endParaRPr lang="en-US" sz="1800" dirty="0" smtClean="0">
              <a:latin typeface="Arial" panose="020B0604020202020204" pitchFamily="34" charset="0"/>
              <a:cs typeface="Arial" panose="020B0604020202020204" pitchFamily="34" charset="0"/>
            </a:endParaRPr>
          </a:p>
          <a:p>
            <a:pPr>
              <a:lnSpc>
                <a:spcPct val="80000"/>
              </a:lnSpc>
            </a:pPr>
            <a:r>
              <a:rPr lang="en-US" sz="1800" dirty="0">
                <a:latin typeface="Arial" panose="020B0604020202020204" pitchFamily="34" charset="0"/>
                <a:cs typeface="Arial" panose="020B0604020202020204" pitchFamily="34" charset="0"/>
              </a:rPr>
              <a:t>Up to the mid-1930s, meters made by different manufacturers (or even different models or versions of the same model) were made with little attention to consistency in design. This resulted in a problem for electric utilities in that a meter </a:t>
            </a:r>
            <a:r>
              <a:rPr lang="en-US" sz="1800" dirty="0" err="1">
                <a:latin typeface="Arial" panose="020B0604020202020204" pitchFamily="34" charset="0"/>
                <a:cs typeface="Arial" panose="020B0604020202020204" pitchFamily="34" charset="0"/>
              </a:rPr>
              <a:t>changeout</a:t>
            </a:r>
            <a:r>
              <a:rPr lang="en-US" sz="1800" dirty="0">
                <a:latin typeface="Arial" panose="020B0604020202020204" pitchFamily="34" charset="0"/>
                <a:cs typeface="Arial" panose="020B0604020202020204" pitchFamily="34" charset="0"/>
              </a:rPr>
              <a:t> often required rearranging the wiring to the meter. In 1934, a committee consisting of representatives from the manufacturers and the larger electric utilities came up with two new standardized designs ("S" type or socket and "A-base" or bottom-connected) for the meter enclosures. This simplified meter change-outs in the field to simply taking out the old meter and installing the new.</a:t>
            </a:r>
            <a:endParaRPr lang="en-US" sz="18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220426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1930’s cont.</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1800" dirty="0" smtClean="0">
                <a:latin typeface="Arial" panose="020B0604020202020204" pitchFamily="34" charset="0"/>
                <a:cs typeface="Arial" panose="020B0604020202020204" pitchFamily="34" charset="0"/>
              </a:rPr>
              <a:t>1934 - </a:t>
            </a:r>
            <a:r>
              <a:rPr lang="en-US" sz="1800" dirty="0" err="1" smtClean="0">
                <a:latin typeface="Arial" panose="020B0604020202020204" pitchFamily="34" charset="0"/>
                <a:cs typeface="Arial" panose="020B0604020202020204" pitchFamily="34" charset="0"/>
              </a:rPr>
              <a:t>Sangamo</a:t>
            </a:r>
            <a:r>
              <a:rPr lang="en-US" sz="1800" dirty="0" smtClean="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introduces the last mechanical prepayment meter, the Type HFP. By this time, prepayment metering was falling out of favor due to fraud and decreasing costs of electricity</a:t>
            </a:r>
            <a:r>
              <a:rPr lang="en-US" sz="1800" dirty="0" smtClean="0">
                <a:latin typeface="Arial" panose="020B0604020202020204" pitchFamily="34" charset="0"/>
                <a:cs typeface="Arial" panose="020B0604020202020204" pitchFamily="34" charset="0"/>
              </a:rPr>
              <a:t>.</a:t>
            </a:r>
          </a:p>
          <a:p>
            <a:pPr>
              <a:lnSpc>
                <a:spcPct val="80000"/>
              </a:lnSpc>
            </a:pPr>
            <a:r>
              <a:rPr lang="en-US" sz="1800" dirty="0">
                <a:latin typeface="Arial" panose="020B0604020202020204" pitchFamily="34" charset="0"/>
                <a:cs typeface="Arial" panose="020B0604020202020204" pitchFamily="34" charset="0"/>
              </a:rPr>
              <a:t>The late 1930s saw another round of improvements to meter design. </a:t>
            </a:r>
            <a:r>
              <a:rPr lang="en-US" sz="1800" dirty="0" err="1">
                <a:latin typeface="Arial" panose="020B0604020202020204" pitchFamily="34" charset="0"/>
                <a:cs typeface="Arial" panose="020B0604020202020204" pitchFamily="34" charset="0"/>
              </a:rPr>
              <a:t>Polyphase</a:t>
            </a:r>
            <a:r>
              <a:rPr lang="en-US" sz="1800" dirty="0">
                <a:latin typeface="Arial" panose="020B0604020202020204" pitchFamily="34" charset="0"/>
                <a:cs typeface="Arial" panose="020B0604020202020204" pitchFamily="34" charset="0"/>
              </a:rPr>
              <a:t> meters were redesigned to incorporate a laminated disk, which allowed the stators in the meter to be placed side by side without interacting with each other. </a:t>
            </a:r>
            <a:r>
              <a:rPr lang="en-US" sz="1800" dirty="0" err="1">
                <a:latin typeface="Arial" panose="020B0604020202020204" pitchFamily="34" charset="0"/>
                <a:cs typeface="Arial" panose="020B0604020202020204" pitchFamily="34" charset="0"/>
              </a:rPr>
              <a:t>Polyphase</a:t>
            </a:r>
            <a:r>
              <a:rPr lang="en-US" sz="1800" dirty="0">
                <a:latin typeface="Arial" panose="020B0604020202020204" pitchFamily="34" charset="0"/>
                <a:cs typeface="Arial" panose="020B0604020202020204" pitchFamily="34" charset="0"/>
              </a:rPr>
              <a:t> meters made with this new design were only slightly larger than single-phase meters (Westinghouse continued with the multiple-disk design until 1954, and Duncan abandoned the laminated disk in 1950, reverting to the multiple-disk design until 1969). The other major improvement was in response to a problem that became obvious once meters were installed outdoors in rural areas. After lightning storms, some meters started running fast since the brake magnets were weakened by power surges during the storm. This was solved by replacing the chrome steel magnets with magnets that were made of Alnico, which did a much better job of holding their strength. Westinghouse took a different approach by heavily copper-plating their chrome steel magnets and continued this practice until 1954.</a:t>
            </a:r>
            <a:endParaRPr lang="en-US" sz="18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413970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1940’s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smtClean="0">
                <a:latin typeface="Arial" panose="020B0604020202020204" pitchFamily="34" charset="0"/>
                <a:cs typeface="Arial" panose="020B0604020202020204" pitchFamily="34" charset="0"/>
              </a:rPr>
              <a:t>1940 - </a:t>
            </a:r>
            <a:r>
              <a:rPr lang="en-US" sz="2000" dirty="0">
                <a:latin typeface="Arial" panose="020B0604020202020204" pitchFamily="34" charset="0"/>
                <a:cs typeface="Arial" panose="020B0604020202020204" pitchFamily="34" charset="0"/>
              </a:rPr>
              <a:t>GE begins development on a new type of bearing using the magnetic suspension principle (as attempted in the Stanley meters) but work on this was put on hold when the US entered WWII</a:t>
            </a:r>
            <a:r>
              <a:rPr lang="en-US" sz="2000" dirty="0" smtClean="0">
                <a:latin typeface="Arial" panose="020B0604020202020204" pitchFamily="34" charset="0"/>
                <a:cs typeface="Arial" panose="020B0604020202020204" pitchFamily="34" charset="0"/>
              </a:rPr>
              <a:t>.</a:t>
            </a:r>
          </a:p>
          <a:p>
            <a:pPr>
              <a:lnSpc>
                <a:spcPct val="80000"/>
              </a:lnSpc>
            </a:pPr>
            <a:r>
              <a:rPr lang="en-US" sz="2000" dirty="0" smtClean="0">
                <a:latin typeface="Arial" panose="020B0604020202020204" pitchFamily="34" charset="0"/>
                <a:cs typeface="Arial" panose="020B0604020202020204" pitchFamily="34" charset="0"/>
              </a:rPr>
              <a:t>1948 - GE </a:t>
            </a:r>
            <a:r>
              <a:rPr lang="en-US" sz="2000" dirty="0">
                <a:latin typeface="Arial" panose="020B0604020202020204" pitchFamily="34" charset="0"/>
                <a:cs typeface="Arial" panose="020B0604020202020204" pitchFamily="34" charset="0"/>
              </a:rPr>
              <a:t>opened a new meter plant in Somersworth, NH. Also, the magnetic bearing GE had been working on was finally introduced on the I-50 </a:t>
            </a:r>
            <a:r>
              <a:rPr lang="en-US" sz="2000" dirty="0" err="1">
                <a:latin typeface="Arial" panose="020B0604020202020204" pitchFamily="34" charset="0"/>
                <a:cs typeface="Arial" panose="020B0604020202020204" pitchFamily="34" charset="0"/>
              </a:rPr>
              <a:t>singlephase</a:t>
            </a:r>
            <a:r>
              <a:rPr lang="en-US" sz="2000" dirty="0">
                <a:latin typeface="Arial" panose="020B0604020202020204" pitchFamily="34" charset="0"/>
                <a:cs typeface="Arial" panose="020B0604020202020204" pitchFamily="34" charset="0"/>
              </a:rPr>
              <a:t> meter (which was billed "The first all-new meter in 50 years").</a:t>
            </a:r>
            <a:endParaRPr lang="en-US" sz="2000" dirty="0" smtClean="0">
              <a:latin typeface="Arial" panose="020B0604020202020204" pitchFamily="34" charset="0"/>
              <a:cs typeface="Arial" panose="020B0604020202020204" pitchFamily="34" charset="0"/>
            </a:endParaRPr>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003060"/>
            <a:ext cx="4242089" cy="2489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384258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1950’s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smtClean="0">
                <a:latin typeface="Arial" panose="020B0604020202020204" pitchFamily="34" charset="0"/>
                <a:cs typeface="Arial" panose="020B0604020202020204" pitchFamily="34" charset="0"/>
              </a:rPr>
              <a:t>1952 - Duncan </a:t>
            </a:r>
            <a:r>
              <a:rPr lang="en-US" sz="2000" dirty="0">
                <a:latin typeface="Arial" panose="020B0604020202020204" pitchFamily="34" charset="0"/>
                <a:cs typeface="Arial" panose="020B0604020202020204" pitchFamily="34" charset="0"/>
              </a:rPr>
              <a:t>relocates its meter plant to a larger location </a:t>
            </a:r>
            <a:r>
              <a:rPr lang="en-US" sz="2000" dirty="0" smtClean="0">
                <a:latin typeface="Arial" panose="020B0604020202020204" pitchFamily="34" charset="0"/>
                <a:cs typeface="Arial" panose="020B0604020202020204" pitchFamily="34" charset="0"/>
              </a:rPr>
              <a:t>just </a:t>
            </a:r>
            <a:r>
              <a:rPr lang="en-US" sz="2000" dirty="0">
                <a:latin typeface="Arial" panose="020B0604020202020204" pitchFamily="34" charset="0"/>
                <a:cs typeface="Arial" panose="020B0604020202020204" pitchFamily="34" charset="0"/>
              </a:rPr>
              <a:t>outside Lafayette, IN</a:t>
            </a:r>
            <a:r>
              <a:rPr lang="en-US" sz="2000" dirty="0" smtClean="0">
                <a:latin typeface="Arial" panose="020B0604020202020204" pitchFamily="34" charset="0"/>
                <a:cs typeface="Arial" panose="020B0604020202020204" pitchFamily="34" charset="0"/>
              </a:rPr>
              <a:t>.</a:t>
            </a:r>
          </a:p>
          <a:p>
            <a:pPr>
              <a:lnSpc>
                <a:spcPct val="80000"/>
              </a:lnSpc>
            </a:pPr>
            <a:endParaRPr lang="en-US" sz="2000" dirty="0" smtClean="0">
              <a:latin typeface="Arial" panose="020B0604020202020204" pitchFamily="34" charset="0"/>
              <a:cs typeface="Arial" panose="020B0604020202020204" pitchFamily="34" charset="0"/>
            </a:endParaRPr>
          </a:p>
          <a:p>
            <a:pPr>
              <a:lnSpc>
                <a:spcPct val="80000"/>
              </a:lnSpc>
            </a:pPr>
            <a:r>
              <a:rPr lang="en-US" sz="2000" dirty="0" smtClean="0">
                <a:latin typeface="Arial" panose="020B0604020202020204" pitchFamily="34" charset="0"/>
                <a:cs typeface="Arial" panose="020B0604020202020204" pitchFamily="34" charset="0"/>
              </a:rPr>
              <a:t>1954 - </a:t>
            </a:r>
            <a:r>
              <a:rPr lang="en-US" sz="2000" dirty="0">
                <a:latin typeface="Arial" panose="020B0604020202020204" pitchFamily="34" charset="0"/>
                <a:cs typeface="Arial" panose="020B0604020202020204" pitchFamily="34" charset="0"/>
              </a:rPr>
              <a:t>GE moves all remaining watthour meter production from the original Lynn, </a:t>
            </a:r>
            <a:r>
              <a:rPr lang="en-US" sz="2000" dirty="0" smtClean="0">
                <a:latin typeface="Arial" panose="020B0604020202020204" pitchFamily="34" charset="0"/>
                <a:cs typeface="Arial" panose="020B0604020202020204" pitchFamily="34" charset="0"/>
              </a:rPr>
              <a:t>MA, </a:t>
            </a:r>
            <a:r>
              <a:rPr lang="en-US" sz="2000" dirty="0">
                <a:latin typeface="Arial" panose="020B0604020202020204" pitchFamily="34" charset="0"/>
                <a:cs typeface="Arial" panose="020B0604020202020204" pitchFamily="34" charset="0"/>
              </a:rPr>
              <a:t>plant to Somersworth, NH</a:t>
            </a:r>
            <a:r>
              <a:rPr lang="en-US" sz="2000" dirty="0" smtClean="0">
                <a:latin typeface="Arial" panose="020B0604020202020204" pitchFamily="34" charset="0"/>
                <a:cs typeface="Arial" panose="020B0604020202020204" pitchFamily="34" charset="0"/>
              </a:rPr>
              <a:t>.</a:t>
            </a:r>
          </a:p>
          <a:p>
            <a:pPr>
              <a:lnSpc>
                <a:spcPct val="80000"/>
              </a:lnSpc>
            </a:pPr>
            <a:endParaRPr lang="en-US" sz="2000" dirty="0" smtClean="0">
              <a:latin typeface="Arial" panose="020B0604020202020204" pitchFamily="34" charset="0"/>
              <a:cs typeface="Arial" panose="020B0604020202020204" pitchFamily="34" charset="0"/>
            </a:endParaRPr>
          </a:p>
          <a:p>
            <a:pPr>
              <a:lnSpc>
                <a:spcPct val="80000"/>
              </a:lnSpc>
            </a:pPr>
            <a:r>
              <a:rPr lang="en-US" sz="2000" dirty="0" smtClean="0">
                <a:latin typeface="Arial" panose="020B0604020202020204" pitchFamily="34" charset="0"/>
                <a:cs typeface="Arial" panose="020B0604020202020204" pitchFamily="34" charset="0"/>
              </a:rPr>
              <a:t>1957 - </a:t>
            </a:r>
            <a:r>
              <a:rPr lang="en-US" sz="2000" dirty="0">
                <a:latin typeface="Arial" panose="020B0604020202020204" pitchFamily="34" charset="0"/>
                <a:cs typeface="Arial" panose="020B0604020202020204" pitchFamily="34" charset="0"/>
              </a:rPr>
              <a:t>Westinghouse moves meter production from Newark, </a:t>
            </a:r>
            <a:r>
              <a:rPr lang="en-US" sz="2000" dirty="0" smtClean="0">
                <a:latin typeface="Arial" panose="020B0604020202020204" pitchFamily="34" charset="0"/>
                <a:cs typeface="Arial" panose="020B0604020202020204" pitchFamily="34" charset="0"/>
              </a:rPr>
              <a:t>NJ, </a:t>
            </a:r>
            <a:r>
              <a:rPr lang="en-US" sz="2000" dirty="0">
                <a:latin typeface="Arial" panose="020B0604020202020204" pitchFamily="34" charset="0"/>
                <a:cs typeface="Arial" panose="020B0604020202020204" pitchFamily="34" charset="0"/>
              </a:rPr>
              <a:t>to a new plant in Raleigh, NC</a:t>
            </a:r>
            <a:r>
              <a:rPr lang="en-US" sz="2000" dirty="0" smtClean="0">
                <a:latin typeface="Arial" panose="020B0604020202020204" pitchFamily="34" charset="0"/>
                <a:cs typeface="Arial" panose="020B0604020202020204" pitchFamily="34" charset="0"/>
              </a:rPr>
              <a:t>.</a:t>
            </a:r>
          </a:p>
          <a:p>
            <a:pPr>
              <a:lnSpc>
                <a:spcPct val="80000"/>
              </a:lnSpc>
            </a:pPr>
            <a:endParaRPr lang="en-US" sz="2000" dirty="0" smtClean="0">
              <a:latin typeface="Arial" panose="020B0604020202020204" pitchFamily="34" charset="0"/>
              <a:cs typeface="Arial" panose="020B0604020202020204" pitchFamily="34" charset="0"/>
            </a:endParaRPr>
          </a:p>
          <a:p>
            <a:pPr>
              <a:lnSpc>
                <a:spcPct val="80000"/>
              </a:lnSpc>
            </a:pPr>
            <a:r>
              <a:rPr lang="en-US" sz="2000" dirty="0">
                <a:latin typeface="Arial" panose="020B0604020202020204" pitchFamily="34" charset="0"/>
                <a:cs typeface="Arial" panose="020B0604020202020204" pitchFamily="34" charset="0"/>
              </a:rPr>
              <a:t>The mid- to late 1950s saw another fundamental evolution in meter design, which was to abandon the metal base used in socket meters in favor of compression-molded bases made of various materials. Also, an improved type of Alnico magnet was introduced which allowed the brake magnets to be incorporated into the frame, simplifying the design and improving calibration stability.</a:t>
            </a:r>
            <a:endParaRPr lang="en-US" sz="2000" dirty="0" smtClean="0">
              <a:latin typeface="Arial" panose="020B0604020202020204" pitchFamily="34" charset="0"/>
              <a:cs typeface="Arial" panose="020B0604020202020204" pitchFamily="34" charset="0"/>
            </a:endParaRPr>
          </a:p>
          <a:p>
            <a:pPr>
              <a:lnSpc>
                <a:spcPct val="80000"/>
              </a:lnSpc>
            </a:pPr>
            <a:endParaRPr lang="en-US" sz="2000" dirty="0" smtClean="0"/>
          </a:p>
        </p:txBody>
      </p:sp>
    </p:spTree>
    <p:extLst>
      <p:ext uri="{BB962C8B-B14F-4D97-AF65-F5344CB8AC3E}">
        <p14:creationId xmlns:p14="http://schemas.microsoft.com/office/powerpoint/2010/main" val="21632595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609600"/>
            <a:ext cx="8229600" cy="609600"/>
          </a:xfrm>
          <a:prstGeom prst="rect">
            <a:avLst/>
          </a:prstGeom>
        </p:spPr>
        <p:txBody>
          <a:bodyPr/>
          <a:lstStyle>
            <a:lvl1pPr algn="ctr" rtl="0" eaLnBrk="0" fontAlgn="base" hangingPunct="0">
              <a:spcBef>
                <a:spcPct val="0"/>
              </a:spcBef>
              <a:spcAft>
                <a:spcPct val="0"/>
              </a:spcAft>
              <a:defRPr sz="4400">
                <a:solidFill>
                  <a:srgbClr val="000000"/>
                </a:solidFill>
                <a:latin typeface="+mj-lt"/>
                <a:ea typeface="+mj-ea"/>
                <a:cs typeface="+mj-cs"/>
              </a:defRPr>
            </a:lvl1pPr>
            <a:lvl2pPr algn="ctr" rtl="0" eaLnBrk="0" fontAlgn="base" hangingPunct="0">
              <a:spcBef>
                <a:spcPct val="0"/>
              </a:spcBef>
              <a:spcAft>
                <a:spcPct val="0"/>
              </a:spcAft>
              <a:defRPr sz="4400">
                <a:solidFill>
                  <a:srgbClr val="000000"/>
                </a:solidFill>
                <a:latin typeface="Times New Roman" pitchFamily="18" charset="0"/>
              </a:defRPr>
            </a:lvl2pPr>
            <a:lvl3pPr algn="ctr" rtl="0" eaLnBrk="0" fontAlgn="base" hangingPunct="0">
              <a:spcBef>
                <a:spcPct val="0"/>
              </a:spcBef>
              <a:spcAft>
                <a:spcPct val="0"/>
              </a:spcAft>
              <a:defRPr sz="4400">
                <a:solidFill>
                  <a:srgbClr val="000000"/>
                </a:solidFill>
                <a:latin typeface="Times New Roman" pitchFamily="18" charset="0"/>
              </a:defRPr>
            </a:lvl3pPr>
            <a:lvl4pPr algn="ctr" rtl="0" eaLnBrk="0" fontAlgn="base" hangingPunct="0">
              <a:spcBef>
                <a:spcPct val="0"/>
              </a:spcBef>
              <a:spcAft>
                <a:spcPct val="0"/>
              </a:spcAft>
              <a:defRPr sz="4400">
                <a:solidFill>
                  <a:srgbClr val="000000"/>
                </a:solidFill>
                <a:latin typeface="Times New Roman" pitchFamily="18" charset="0"/>
              </a:defRPr>
            </a:lvl4pPr>
            <a:lvl5pPr algn="ctr" rtl="0" eaLnBrk="0" fontAlgn="base" hangingPunct="0">
              <a:spcBef>
                <a:spcPct val="0"/>
              </a:spcBef>
              <a:spcAft>
                <a:spcPct val="0"/>
              </a:spcAft>
              <a:defRPr sz="4400">
                <a:solidFill>
                  <a:srgbClr val="000000"/>
                </a:solidFill>
                <a:latin typeface="Times New Roman" pitchFamily="18" charset="0"/>
              </a:defRPr>
            </a:lvl5pPr>
            <a:lvl6pPr marL="457200" algn="ctr" rtl="0" fontAlgn="base">
              <a:spcBef>
                <a:spcPct val="0"/>
              </a:spcBef>
              <a:spcAft>
                <a:spcPct val="0"/>
              </a:spcAft>
              <a:defRPr sz="4400">
                <a:solidFill>
                  <a:srgbClr val="000000"/>
                </a:solidFill>
                <a:latin typeface="Times New Roman" pitchFamily="18" charset="0"/>
              </a:defRPr>
            </a:lvl6pPr>
            <a:lvl7pPr marL="914400" algn="ctr" rtl="0" fontAlgn="base">
              <a:spcBef>
                <a:spcPct val="0"/>
              </a:spcBef>
              <a:spcAft>
                <a:spcPct val="0"/>
              </a:spcAft>
              <a:defRPr sz="4400">
                <a:solidFill>
                  <a:srgbClr val="000000"/>
                </a:solidFill>
                <a:latin typeface="Times New Roman" pitchFamily="18" charset="0"/>
              </a:defRPr>
            </a:lvl7pPr>
            <a:lvl8pPr marL="1371600" algn="ctr" rtl="0" fontAlgn="base">
              <a:spcBef>
                <a:spcPct val="0"/>
              </a:spcBef>
              <a:spcAft>
                <a:spcPct val="0"/>
              </a:spcAft>
              <a:defRPr sz="4400">
                <a:solidFill>
                  <a:srgbClr val="000000"/>
                </a:solidFill>
                <a:latin typeface="Times New Roman" pitchFamily="18" charset="0"/>
              </a:defRPr>
            </a:lvl8pPr>
            <a:lvl9pPr marL="1828800" algn="ctr" rtl="0" fontAlgn="base">
              <a:spcBef>
                <a:spcPct val="0"/>
              </a:spcBef>
              <a:spcAft>
                <a:spcPct val="0"/>
              </a:spcAft>
              <a:defRPr sz="4400">
                <a:solidFill>
                  <a:srgbClr val="000000"/>
                </a:solidFill>
                <a:latin typeface="Times New Roman" pitchFamily="18" charset="0"/>
              </a:defRPr>
            </a:lvl9pPr>
          </a:lstStyle>
          <a:p>
            <a:r>
              <a:rPr lang="en-US" altLang="en-US" sz="2800" b="1" kern="0" dirty="0" smtClean="0">
                <a:solidFill>
                  <a:schemeClr val="bg1"/>
                </a:solidFill>
                <a:latin typeface="Arial" pitchFamily="34" charset="0"/>
              </a:rPr>
              <a:t>J.B. Fuller’s Lamp-Hour Meter (1878)</a:t>
            </a:r>
            <a:endParaRPr lang="en-US" sz="2800" b="1" kern="0" dirty="0"/>
          </a:p>
        </p:txBody>
      </p:sp>
      <p:sp>
        <p:nvSpPr>
          <p:cNvPr id="3" name="Rectangle 2"/>
          <p:cNvSpPr/>
          <p:nvPr/>
        </p:nvSpPr>
        <p:spPr>
          <a:xfrm>
            <a:off x="457200" y="1676400"/>
            <a:ext cx="8229600" cy="2031325"/>
          </a:xfrm>
          <a:prstGeom prst="rect">
            <a:avLst/>
          </a:prstGeom>
        </p:spPr>
        <p:txBody>
          <a:bodyPr wrap="square">
            <a:spAutoFit/>
          </a:bodyPr>
          <a:lstStyle/>
          <a:p>
            <a:pPr algn="l"/>
            <a:r>
              <a:rPr lang="en-US" dirty="0">
                <a:cs typeface="Arial" panose="020B0604020202020204" pitchFamily="34" charset="0"/>
              </a:rPr>
              <a:t>This meter was the first known AC meter to be patented, and like the Gardiner DC lamp-hour meter that preceded it, </a:t>
            </a:r>
            <a:r>
              <a:rPr lang="en-US" dirty="0" smtClean="0">
                <a:cs typeface="Arial" panose="020B0604020202020204" pitchFamily="34" charset="0"/>
              </a:rPr>
              <a:t>this meter only </a:t>
            </a:r>
            <a:r>
              <a:rPr lang="en-US" dirty="0">
                <a:cs typeface="Arial" panose="020B0604020202020204" pitchFamily="34" charset="0"/>
              </a:rPr>
              <a:t>measured the time energy </a:t>
            </a:r>
            <a:r>
              <a:rPr lang="en-US" dirty="0" smtClean="0">
                <a:cs typeface="Arial" panose="020B0604020202020204" pitchFamily="34" charset="0"/>
              </a:rPr>
              <a:t>that was </a:t>
            </a:r>
            <a:r>
              <a:rPr lang="en-US" dirty="0">
                <a:cs typeface="Arial" panose="020B0604020202020204" pitchFamily="34" charset="0"/>
              </a:rPr>
              <a:t>supplied to the load. The meter was simply a clock operated by the alternating fields of the two coils. Lamp-hour meters were soon abandoned as </a:t>
            </a:r>
            <a:r>
              <a:rPr lang="en-US" dirty="0" smtClean="0">
                <a:cs typeface="Arial" panose="020B0604020202020204" pitchFamily="34" charset="0"/>
              </a:rPr>
              <a:t>soon as the lines could be sub-divided and customers </a:t>
            </a:r>
            <a:r>
              <a:rPr lang="en-US" dirty="0">
                <a:cs typeface="Arial" panose="020B0604020202020204" pitchFamily="34" charset="0"/>
              </a:rPr>
              <a:t>started adding other electrical </a:t>
            </a:r>
            <a:r>
              <a:rPr lang="en-US" dirty="0" smtClean="0">
                <a:cs typeface="Arial" panose="020B0604020202020204" pitchFamily="34" charset="0"/>
              </a:rPr>
              <a:t>appliances and </a:t>
            </a:r>
            <a:r>
              <a:rPr lang="en-US" dirty="0">
                <a:cs typeface="Arial" panose="020B0604020202020204" pitchFamily="34" charset="0"/>
              </a:rPr>
              <a:t>the need arose for meters </a:t>
            </a:r>
            <a:r>
              <a:rPr lang="en-US" dirty="0" smtClean="0">
                <a:cs typeface="Arial" panose="020B0604020202020204" pitchFamily="34" charset="0"/>
              </a:rPr>
              <a:t>that </a:t>
            </a:r>
            <a:r>
              <a:rPr lang="en-US" dirty="0">
                <a:cs typeface="Arial" panose="020B0604020202020204" pitchFamily="34" charset="0"/>
              </a:rPr>
              <a:t>measured energy, </a:t>
            </a:r>
            <a:r>
              <a:rPr lang="en-US" dirty="0" smtClean="0">
                <a:cs typeface="Arial" panose="020B0604020202020204" pitchFamily="34" charset="0"/>
              </a:rPr>
              <a:t>like </a:t>
            </a:r>
            <a:r>
              <a:rPr lang="en-US" dirty="0" err="1" smtClean="0">
                <a:cs typeface="Arial" panose="020B0604020202020204" pitchFamily="34" charset="0"/>
              </a:rPr>
              <a:t>Shallenberger’s</a:t>
            </a:r>
            <a:r>
              <a:rPr lang="en-US" dirty="0" smtClean="0">
                <a:cs typeface="Arial" panose="020B0604020202020204" pitchFamily="34" charset="0"/>
              </a:rPr>
              <a:t> ampere-hour meter.</a:t>
            </a:r>
            <a:endParaRPr lang="en-US" dirty="0">
              <a:cs typeface="Arial" panose="020B0604020202020204" pitchFamily="34" charset="0"/>
            </a:endParaRPr>
          </a:p>
        </p:txBody>
      </p:sp>
      <p:pic>
        <p:nvPicPr>
          <p:cNvPr id="3074" name="Picture 2" descr="J.B. Fuller's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770904"/>
            <a:ext cx="3676650" cy="2381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34435" y="3770904"/>
            <a:ext cx="4154021" cy="1560427"/>
          </a:xfrm>
          <a:prstGeom prst="rect">
            <a:avLst/>
          </a:prstGeom>
          <a:noFill/>
        </p:spPr>
        <p:txBody>
          <a:bodyPr wrap="square" rtlCol="0">
            <a:spAutoFit/>
          </a:bodyPr>
          <a:lstStyle/>
          <a:p>
            <a:pPr algn="l"/>
            <a:r>
              <a:rPr lang="en-US" dirty="0" smtClean="0">
                <a:cs typeface="Arial" panose="020B0604020202020204" pitchFamily="34" charset="0"/>
              </a:rPr>
              <a:t>One </a:t>
            </a:r>
            <a:r>
              <a:rPr lang="en-US" dirty="0">
                <a:cs typeface="Arial" panose="020B0604020202020204" pitchFamily="34" charset="0"/>
              </a:rPr>
              <a:t>of Jim B. Fuller's assistants was James J. Wood, who would soon become one of the key people at the  </a:t>
            </a:r>
            <a:r>
              <a:rPr lang="en-US" dirty="0" smtClean="0">
                <a:cs typeface="Arial" panose="020B0604020202020204" pitchFamily="34" charset="0"/>
              </a:rPr>
              <a:t>           Ft</a:t>
            </a:r>
            <a:r>
              <a:rPr lang="en-US" dirty="0">
                <a:cs typeface="Arial" panose="020B0604020202020204" pitchFamily="34" charset="0"/>
              </a:rPr>
              <a:t>. Wayne Electric Co.</a:t>
            </a:r>
          </a:p>
          <a:p>
            <a:endParaRPr lang="en-US" dirty="0"/>
          </a:p>
        </p:txBody>
      </p:sp>
    </p:spTree>
    <p:extLst>
      <p:ext uri="{BB962C8B-B14F-4D97-AF65-F5344CB8AC3E}">
        <p14:creationId xmlns:p14="http://schemas.microsoft.com/office/powerpoint/2010/main" val="189531488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1960’s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a:latin typeface="Arial" panose="020B0604020202020204" pitchFamily="34" charset="0"/>
                <a:cs typeface="Arial" panose="020B0604020202020204" pitchFamily="34" charset="0"/>
              </a:rPr>
              <a:t>Duncan, </a:t>
            </a:r>
            <a:r>
              <a:rPr lang="en-US" sz="2000" dirty="0" err="1">
                <a:latin typeface="Arial" panose="020B0604020202020204" pitchFamily="34" charset="0"/>
                <a:cs typeface="Arial" panose="020B0604020202020204" pitchFamily="34" charset="0"/>
              </a:rPr>
              <a:t>Sangamo</a:t>
            </a:r>
            <a:r>
              <a:rPr lang="en-US" sz="2000" dirty="0">
                <a:latin typeface="Arial" panose="020B0604020202020204" pitchFamily="34" charset="0"/>
                <a:cs typeface="Arial" panose="020B0604020202020204" pitchFamily="34" charset="0"/>
              </a:rPr>
              <a:t>, and Westinghouse all introduce meters using magnetic bearings</a:t>
            </a:r>
            <a:r>
              <a:rPr lang="en-US" sz="2000" dirty="0" smtClean="0">
                <a:latin typeface="Arial" panose="020B0604020202020204" pitchFamily="34" charset="0"/>
                <a:cs typeface="Arial" panose="020B0604020202020204" pitchFamily="34" charset="0"/>
              </a:rPr>
              <a:t>.</a:t>
            </a:r>
          </a:p>
          <a:p>
            <a:pPr>
              <a:lnSpc>
                <a:spcPct val="80000"/>
              </a:lnSpc>
            </a:pPr>
            <a:endParaRPr lang="en-US" sz="2000" dirty="0" smtClean="0">
              <a:latin typeface="Arial" panose="020B0604020202020204" pitchFamily="34" charset="0"/>
              <a:cs typeface="Arial" panose="020B0604020202020204" pitchFamily="34" charset="0"/>
            </a:endParaRPr>
          </a:p>
          <a:p>
            <a:pPr>
              <a:lnSpc>
                <a:spcPct val="80000"/>
              </a:lnSpc>
            </a:pPr>
            <a:r>
              <a:rPr lang="en-US" sz="2000" dirty="0">
                <a:latin typeface="Arial" panose="020B0604020202020204" pitchFamily="34" charset="0"/>
                <a:cs typeface="Arial" panose="020B0604020202020204" pitchFamily="34" charset="0"/>
              </a:rPr>
              <a:t>In the late 1960s, the single-phase watthour meter underwent its final major change: It was redesigned for a lower profile to make it less obvious and less prone to damage. This redesign also had another benefit - the new models were at least one pound lighter than the older models</a:t>
            </a:r>
            <a:r>
              <a:rPr lang="en-US" sz="2000" dirty="0" smtClean="0">
                <a:latin typeface="Arial" panose="020B0604020202020204" pitchFamily="34" charset="0"/>
                <a:cs typeface="Arial" panose="020B0604020202020204" pitchFamily="34" charset="0"/>
              </a:rPr>
              <a:t>.</a:t>
            </a: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5940" y="4267200"/>
            <a:ext cx="208597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2802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1970’s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smtClean="0">
                <a:latin typeface="Arial" panose="020B0604020202020204" pitchFamily="34" charset="0"/>
                <a:cs typeface="Arial" panose="020B0604020202020204" pitchFamily="34" charset="0"/>
              </a:rPr>
              <a:t>1975 - Landis </a:t>
            </a:r>
            <a:r>
              <a:rPr lang="en-US" sz="2000" dirty="0">
                <a:latin typeface="Arial" panose="020B0604020202020204" pitchFamily="34" charset="0"/>
                <a:cs typeface="Arial" panose="020B0604020202020204" pitchFamily="34" charset="0"/>
              </a:rPr>
              <a:t>&amp; </a:t>
            </a:r>
            <a:r>
              <a:rPr lang="en-US" sz="2000" dirty="0" err="1">
                <a:latin typeface="Arial" panose="020B0604020202020204" pitchFamily="34" charset="0"/>
                <a:cs typeface="Arial" panose="020B0604020202020204" pitchFamily="34" charset="0"/>
              </a:rPr>
              <a:t>Gyr</a:t>
            </a:r>
            <a:r>
              <a:rPr lang="en-US" sz="2000" dirty="0">
                <a:latin typeface="Arial" panose="020B0604020202020204" pitchFamily="34" charset="0"/>
                <a:cs typeface="Arial" panose="020B0604020202020204" pitchFamily="34" charset="0"/>
              </a:rPr>
              <a:t> of Switzerland buys Duncan Electric Co. and continued operations in Lafayette, </a:t>
            </a:r>
            <a:r>
              <a:rPr lang="en-US" sz="2000" dirty="0" smtClean="0">
                <a:latin typeface="Arial" panose="020B0604020202020204" pitchFamily="34" charset="0"/>
                <a:cs typeface="Arial" panose="020B0604020202020204" pitchFamily="34" charset="0"/>
              </a:rPr>
              <a:t>IN, </a:t>
            </a:r>
            <a:r>
              <a:rPr lang="en-US" sz="2000" dirty="0">
                <a:latin typeface="Arial" panose="020B0604020202020204" pitchFamily="34" charset="0"/>
                <a:cs typeface="Arial" panose="020B0604020202020204" pitchFamily="34" charset="0"/>
              </a:rPr>
              <a:t>unchanged, </a:t>
            </a:r>
            <a:r>
              <a:rPr lang="en-US" sz="2000" dirty="0" smtClean="0">
                <a:latin typeface="Arial" panose="020B0604020202020204" pitchFamily="34" charset="0"/>
                <a:cs typeface="Arial" panose="020B0604020202020204" pitchFamily="34" charset="0"/>
              </a:rPr>
              <a:t>relabeling </a:t>
            </a:r>
            <a:r>
              <a:rPr lang="en-US" sz="2000" dirty="0">
                <a:latin typeface="Arial" panose="020B0604020202020204" pitchFamily="34" charset="0"/>
                <a:cs typeface="Arial" panose="020B0604020202020204" pitchFamily="34" charset="0"/>
              </a:rPr>
              <a:t>the meters with the Landis &amp; </a:t>
            </a:r>
            <a:r>
              <a:rPr lang="en-US" sz="2000" dirty="0" err="1">
                <a:latin typeface="Arial" panose="020B0604020202020204" pitchFamily="34" charset="0"/>
                <a:cs typeface="Arial" panose="020B0604020202020204" pitchFamily="34" charset="0"/>
              </a:rPr>
              <a:t>Gyr</a:t>
            </a:r>
            <a:r>
              <a:rPr lang="en-US" sz="2000" dirty="0">
                <a:latin typeface="Arial" panose="020B0604020202020204" pitchFamily="34" charset="0"/>
                <a:cs typeface="Arial" panose="020B0604020202020204" pitchFamily="34" charset="0"/>
              </a:rPr>
              <a:t> name starting in 1984</a:t>
            </a:r>
            <a:r>
              <a:rPr lang="en-US" sz="2000" dirty="0" smtClean="0">
                <a:latin typeface="Arial" panose="020B0604020202020204" pitchFamily="34" charset="0"/>
                <a:cs typeface="Arial" panose="020B0604020202020204" pitchFamily="34" charset="0"/>
              </a:rPr>
              <a:t>.</a:t>
            </a:r>
          </a:p>
          <a:p>
            <a:pPr>
              <a:lnSpc>
                <a:spcPct val="80000"/>
              </a:lnSpc>
            </a:pPr>
            <a:endParaRPr lang="en-US" sz="2000" dirty="0">
              <a:latin typeface="Arial" panose="020B0604020202020204" pitchFamily="34" charset="0"/>
              <a:cs typeface="Arial" panose="020B0604020202020204" pitchFamily="34" charset="0"/>
            </a:endParaRPr>
          </a:p>
          <a:p>
            <a:pPr>
              <a:lnSpc>
                <a:spcPct val="80000"/>
              </a:lnSpc>
            </a:pPr>
            <a:r>
              <a:rPr lang="en-US" sz="2000" dirty="0" smtClean="0">
                <a:latin typeface="Arial" panose="020B0604020202020204" pitchFamily="34" charset="0"/>
                <a:cs typeface="Arial" panose="020B0604020202020204" pitchFamily="34" charset="0"/>
              </a:rPr>
              <a:t>1975 - Schlumberger </a:t>
            </a:r>
            <a:r>
              <a:rPr lang="en-US" sz="2000" dirty="0">
                <a:latin typeface="Arial" panose="020B0604020202020204" pitchFamily="34" charset="0"/>
                <a:cs typeface="Arial" panose="020B0604020202020204" pitchFamily="34" charset="0"/>
              </a:rPr>
              <a:t>of France buys </a:t>
            </a:r>
            <a:r>
              <a:rPr lang="en-US" sz="2000" dirty="0" err="1">
                <a:latin typeface="Arial" panose="020B0604020202020204" pitchFamily="34" charset="0"/>
                <a:cs typeface="Arial" panose="020B0604020202020204" pitchFamily="34" charset="0"/>
              </a:rPr>
              <a:t>Sangamo</a:t>
            </a:r>
            <a:r>
              <a:rPr lang="en-US" sz="2000" dirty="0">
                <a:latin typeface="Arial" panose="020B0604020202020204" pitchFamily="34" charset="0"/>
                <a:cs typeface="Arial" panose="020B0604020202020204" pitchFamily="34" charset="0"/>
              </a:rPr>
              <a:t> Electric Co. and moved meter production from the original facility in Springfield, </a:t>
            </a:r>
            <a:r>
              <a:rPr lang="en-US" sz="2000" dirty="0" smtClean="0">
                <a:latin typeface="Arial" panose="020B0604020202020204" pitchFamily="34" charset="0"/>
                <a:cs typeface="Arial" panose="020B0604020202020204" pitchFamily="34" charset="0"/>
              </a:rPr>
              <a:t>IL, </a:t>
            </a:r>
            <a:r>
              <a:rPr lang="en-US" sz="2000" dirty="0">
                <a:latin typeface="Arial" panose="020B0604020202020204" pitchFamily="34" charset="0"/>
                <a:cs typeface="Arial" panose="020B0604020202020204" pitchFamily="34" charset="0"/>
              </a:rPr>
              <a:t>to another one of </a:t>
            </a:r>
            <a:r>
              <a:rPr lang="en-US" sz="2000" dirty="0" err="1">
                <a:latin typeface="Arial" panose="020B0604020202020204" pitchFamily="34" charset="0"/>
                <a:cs typeface="Arial" panose="020B0604020202020204" pitchFamily="34" charset="0"/>
              </a:rPr>
              <a:t>Sangamo's</a:t>
            </a:r>
            <a:r>
              <a:rPr lang="en-US" sz="2000" dirty="0">
                <a:latin typeface="Arial" panose="020B0604020202020204" pitchFamily="34" charset="0"/>
                <a:cs typeface="Arial" panose="020B0604020202020204" pitchFamily="34" charset="0"/>
              </a:rPr>
              <a:t> plants in West Union, SC</a:t>
            </a:r>
            <a:r>
              <a:rPr lang="en-US" sz="2000" dirty="0" smtClean="0">
                <a:latin typeface="Arial" panose="020B0604020202020204" pitchFamily="34" charset="0"/>
                <a:cs typeface="Arial" panose="020B0604020202020204" pitchFamily="34" charset="0"/>
              </a:rPr>
              <a:t>.</a:t>
            </a:r>
          </a:p>
          <a:p>
            <a:pPr>
              <a:lnSpc>
                <a:spcPct val="80000"/>
              </a:lnSpc>
            </a:pPr>
            <a:endParaRPr lang="en-US" sz="2000" dirty="0">
              <a:latin typeface="Arial" panose="020B0604020202020204" pitchFamily="34" charset="0"/>
              <a:cs typeface="Arial" panose="020B0604020202020204" pitchFamily="34" charset="0"/>
            </a:endParaRPr>
          </a:p>
          <a:p>
            <a:pPr>
              <a:lnSpc>
                <a:spcPct val="80000"/>
              </a:lnSpc>
            </a:pPr>
            <a:r>
              <a:rPr lang="en-US" sz="2000" dirty="0">
                <a:latin typeface="Arial" panose="020B0604020202020204" pitchFamily="34" charset="0"/>
                <a:cs typeface="Arial" panose="020B0604020202020204" pitchFamily="34" charset="0"/>
              </a:rPr>
              <a:t>With the advances in electronics in the 1970s, the manufacturers (as well as a few third-party companies) started introducing electronic registers and automatic meter reading devices</a:t>
            </a:r>
            <a:r>
              <a:rPr lang="en-US" sz="2000" dirty="0" smtClean="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84439623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1980’s and 1990’s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a:latin typeface="Arial" panose="020B0604020202020204" pitchFamily="34" charset="0"/>
                <a:cs typeface="Arial" panose="020B0604020202020204" pitchFamily="34" charset="0"/>
              </a:rPr>
              <a:t>By the mid-1980s, the manufacturers were offering hybrid meters with electronic registers mounted on induction-type meters</a:t>
            </a:r>
            <a:r>
              <a:rPr lang="en-US" sz="2000" dirty="0" smtClean="0">
                <a:latin typeface="Arial" panose="020B0604020202020204" pitchFamily="34" charset="0"/>
                <a:cs typeface="Arial" panose="020B0604020202020204" pitchFamily="34" charset="0"/>
              </a:rPr>
              <a:t>.</a:t>
            </a:r>
          </a:p>
          <a:p>
            <a:pPr>
              <a:lnSpc>
                <a:spcPct val="80000"/>
              </a:lnSpc>
            </a:pPr>
            <a:r>
              <a:rPr lang="en-US" sz="2000" dirty="0" smtClean="0">
                <a:latin typeface="Arial" panose="020B0604020202020204" pitchFamily="34" charset="0"/>
                <a:cs typeface="Arial" panose="020B0604020202020204" pitchFamily="34" charset="0"/>
              </a:rPr>
              <a:t>1990 - ABB </a:t>
            </a:r>
            <a:r>
              <a:rPr lang="en-US" sz="2000" dirty="0">
                <a:latin typeface="Arial" panose="020B0604020202020204" pitchFamily="34" charset="0"/>
                <a:cs typeface="Arial" panose="020B0604020202020204" pitchFamily="34" charset="0"/>
              </a:rPr>
              <a:t>of Switzerland buys Westinghouse's meter and load control division and continues production unchanged except for re-labeling all the product with the ABB logo. (In 1998, the load control business was sold to Cannon Technologies</a:t>
            </a:r>
            <a:r>
              <a:rPr lang="en-US" sz="2000" dirty="0" smtClean="0">
                <a:latin typeface="Arial" panose="020B0604020202020204" pitchFamily="34" charset="0"/>
                <a:cs typeface="Arial" panose="020B0604020202020204" pitchFamily="34" charset="0"/>
              </a:rPr>
              <a:t>.)</a:t>
            </a:r>
          </a:p>
          <a:p>
            <a:pPr>
              <a:lnSpc>
                <a:spcPct val="80000"/>
              </a:lnSpc>
            </a:pPr>
            <a:r>
              <a:rPr lang="en-US" sz="2000" dirty="0" smtClean="0">
                <a:latin typeface="Arial" panose="020B0604020202020204" pitchFamily="34" charset="0"/>
                <a:cs typeface="Arial" panose="020B0604020202020204" pitchFamily="34" charset="0"/>
              </a:rPr>
              <a:t>AMR is introduced and communication modules are introduced into meters</a:t>
            </a:r>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4191000"/>
            <a:ext cx="2954723"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532851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2000 to Present</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smtClean="0">
                <a:latin typeface="Arial" panose="020B0604020202020204" pitchFamily="34" charset="0"/>
                <a:cs typeface="Arial" panose="020B0604020202020204" pitchFamily="34" charset="0"/>
              </a:rPr>
              <a:t>The last electromechanical meters are produced.  All new meters in North America are electronic</a:t>
            </a:r>
          </a:p>
          <a:p>
            <a:pPr>
              <a:lnSpc>
                <a:spcPct val="80000"/>
              </a:lnSpc>
            </a:pPr>
            <a:r>
              <a:rPr lang="en-US" sz="2000" dirty="0" smtClean="0">
                <a:latin typeface="Arial" panose="020B0604020202020204" pitchFamily="34" charset="0"/>
                <a:cs typeface="Arial" panose="020B0604020202020204" pitchFamily="34" charset="0"/>
              </a:rPr>
              <a:t>AMI is introduced and a host of new communication vendors enter the market</a:t>
            </a:r>
          </a:p>
          <a:p>
            <a:pPr>
              <a:lnSpc>
                <a:spcPct val="80000"/>
              </a:lnSpc>
            </a:pPr>
            <a:r>
              <a:rPr lang="en-US" sz="2000" dirty="0" smtClean="0">
                <a:latin typeface="Arial" panose="020B0604020202020204" pitchFamily="34" charset="0"/>
                <a:cs typeface="Arial" panose="020B0604020202020204" pitchFamily="34" charset="0"/>
              </a:rPr>
              <a:t>L&amp;G becomes L+G</a:t>
            </a:r>
          </a:p>
          <a:p>
            <a:pPr>
              <a:lnSpc>
                <a:spcPct val="80000"/>
              </a:lnSpc>
            </a:pPr>
            <a:r>
              <a:rPr lang="en-US" sz="2000" dirty="0" smtClean="0">
                <a:latin typeface="Arial" panose="020B0604020202020204" pitchFamily="34" charset="0"/>
                <a:cs typeface="Arial" panose="020B0604020202020204" pitchFamily="34" charset="0"/>
              </a:rPr>
              <a:t>Schlumberger becomes </a:t>
            </a:r>
            <a:r>
              <a:rPr lang="en-US" sz="2000" dirty="0" err="1" smtClean="0">
                <a:latin typeface="Arial" panose="020B0604020202020204" pitchFamily="34" charset="0"/>
                <a:cs typeface="Arial" panose="020B0604020202020204" pitchFamily="34" charset="0"/>
              </a:rPr>
              <a:t>Itron</a:t>
            </a:r>
            <a:endParaRPr lang="en-US" sz="2000" dirty="0" smtClean="0">
              <a:latin typeface="Arial" panose="020B0604020202020204" pitchFamily="34" charset="0"/>
              <a:cs typeface="Arial" panose="020B0604020202020204" pitchFamily="34" charset="0"/>
            </a:endParaRPr>
          </a:p>
          <a:p>
            <a:pPr>
              <a:lnSpc>
                <a:spcPct val="80000"/>
              </a:lnSpc>
            </a:pPr>
            <a:r>
              <a:rPr lang="en-US" sz="2000" dirty="0" err="1" smtClean="0">
                <a:latin typeface="Arial" panose="020B0604020202020204" pitchFamily="34" charset="0"/>
                <a:cs typeface="Arial" panose="020B0604020202020204" pitchFamily="34" charset="0"/>
              </a:rPr>
              <a:t>Sensus</a:t>
            </a:r>
            <a:r>
              <a:rPr lang="en-US" sz="2000" dirty="0" smtClean="0">
                <a:latin typeface="Arial" panose="020B0604020202020204" pitchFamily="34" charset="0"/>
                <a:cs typeface="Arial" panose="020B0604020202020204" pitchFamily="34" charset="0"/>
              </a:rPr>
              <a:t> enters the market</a:t>
            </a:r>
          </a:p>
          <a:p>
            <a:pPr>
              <a:lnSpc>
                <a:spcPct val="80000"/>
              </a:lnSpc>
            </a:pPr>
            <a:r>
              <a:rPr lang="en-US" sz="2000" dirty="0" smtClean="0">
                <a:latin typeface="Arial" panose="020B0604020202020204" pitchFamily="34" charset="0"/>
                <a:cs typeface="Arial" panose="020B0604020202020204" pitchFamily="34" charset="0"/>
              </a:rPr>
              <a:t>ABB becomes </a:t>
            </a:r>
            <a:r>
              <a:rPr lang="en-US" sz="2000" dirty="0" err="1" smtClean="0">
                <a:latin typeface="Arial" panose="020B0604020202020204" pitchFamily="34" charset="0"/>
                <a:cs typeface="Arial" panose="020B0604020202020204" pitchFamily="34" charset="0"/>
              </a:rPr>
              <a:t>Elster</a:t>
            </a:r>
            <a:r>
              <a:rPr lang="en-US" sz="2000" dirty="0" smtClean="0">
                <a:latin typeface="Arial" panose="020B0604020202020204" pitchFamily="34" charset="0"/>
                <a:cs typeface="Arial" panose="020B0604020202020204" pitchFamily="34" charset="0"/>
              </a:rPr>
              <a:t> becomes Honeywell</a:t>
            </a:r>
          </a:p>
          <a:p>
            <a:pPr>
              <a:lnSpc>
                <a:spcPct val="80000"/>
              </a:lnSpc>
            </a:pPr>
            <a:r>
              <a:rPr lang="en-US" sz="2000" dirty="0" smtClean="0">
                <a:latin typeface="Arial" panose="020B0604020202020204" pitchFamily="34" charset="0"/>
                <a:cs typeface="Arial" panose="020B0604020202020204" pitchFamily="34" charset="0"/>
              </a:rPr>
              <a:t>GE becomes </a:t>
            </a:r>
            <a:r>
              <a:rPr lang="en-US" sz="2000" dirty="0" err="1" smtClean="0">
                <a:latin typeface="Arial" panose="020B0604020202020204" pitchFamily="34" charset="0"/>
                <a:cs typeface="Arial" panose="020B0604020202020204" pitchFamily="34" charset="0"/>
              </a:rPr>
              <a:t>Aclara</a:t>
            </a:r>
            <a:endParaRPr lang="en-US" sz="2000" dirty="0" smtClean="0">
              <a:latin typeface="Arial" panose="020B0604020202020204" pitchFamily="34" charset="0"/>
              <a:cs typeface="Arial" panose="020B0604020202020204" pitchFamily="34" charset="0"/>
            </a:endParaRP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8672" y="2747476"/>
            <a:ext cx="15240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599" y="4518547"/>
            <a:ext cx="1905000" cy="764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8073" y="4484123"/>
            <a:ext cx="2658341" cy="809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973" y="5294035"/>
            <a:ext cx="2362200" cy="118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6414" y="5011749"/>
            <a:ext cx="1463386" cy="1463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76677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76400"/>
            <a:ext cx="8382000" cy="2768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txBox="1">
            <a:spLocks/>
          </p:cNvSpPr>
          <p:nvPr/>
        </p:nvSpPr>
        <p:spPr>
          <a:xfrm>
            <a:off x="457200" y="533400"/>
            <a:ext cx="8229600" cy="1143000"/>
          </a:xfrm>
          <a:prstGeom prst="rect">
            <a:avLst/>
          </a:prstGeom>
        </p:spPr>
        <p:txBody>
          <a:bodyPr/>
          <a:lstStyle>
            <a:lvl1pPr algn="ctr" rtl="0" eaLnBrk="0" fontAlgn="base" hangingPunct="0">
              <a:spcBef>
                <a:spcPct val="0"/>
              </a:spcBef>
              <a:spcAft>
                <a:spcPct val="0"/>
              </a:spcAft>
              <a:defRPr sz="4400">
                <a:solidFill>
                  <a:srgbClr val="000000"/>
                </a:solidFill>
                <a:latin typeface="+mj-lt"/>
                <a:ea typeface="+mj-ea"/>
                <a:cs typeface="+mj-cs"/>
              </a:defRPr>
            </a:lvl1pPr>
            <a:lvl2pPr algn="ctr" rtl="0" eaLnBrk="0" fontAlgn="base" hangingPunct="0">
              <a:spcBef>
                <a:spcPct val="0"/>
              </a:spcBef>
              <a:spcAft>
                <a:spcPct val="0"/>
              </a:spcAft>
              <a:defRPr sz="4400">
                <a:solidFill>
                  <a:srgbClr val="000000"/>
                </a:solidFill>
                <a:latin typeface="Times New Roman" pitchFamily="18" charset="0"/>
              </a:defRPr>
            </a:lvl2pPr>
            <a:lvl3pPr algn="ctr" rtl="0" eaLnBrk="0" fontAlgn="base" hangingPunct="0">
              <a:spcBef>
                <a:spcPct val="0"/>
              </a:spcBef>
              <a:spcAft>
                <a:spcPct val="0"/>
              </a:spcAft>
              <a:defRPr sz="4400">
                <a:solidFill>
                  <a:srgbClr val="000000"/>
                </a:solidFill>
                <a:latin typeface="Times New Roman" pitchFamily="18" charset="0"/>
              </a:defRPr>
            </a:lvl3pPr>
            <a:lvl4pPr algn="ctr" rtl="0" eaLnBrk="0" fontAlgn="base" hangingPunct="0">
              <a:spcBef>
                <a:spcPct val="0"/>
              </a:spcBef>
              <a:spcAft>
                <a:spcPct val="0"/>
              </a:spcAft>
              <a:defRPr sz="4400">
                <a:solidFill>
                  <a:srgbClr val="000000"/>
                </a:solidFill>
                <a:latin typeface="Times New Roman" pitchFamily="18" charset="0"/>
              </a:defRPr>
            </a:lvl4pPr>
            <a:lvl5pPr algn="ctr" rtl="0" eaLnBrk="0" fontAlgn="base" hangingPunct="0">
              <a:spcBef>
                <a:spcPct val="0"/>
              </a:spcBef>
              <a:spcAft>
                <a:spcPct val="0"/>
              </a:spcAft>
              <a:defRPr sz="4400">
                <a:solidFill>
                  <a:srgbClr val="000000"/>
                </a:solidFill>
                <a:latin typeface="Times New Roman" pitchFamily="18" charset="0"/>
              </a:defRPr>
            </a:lvl5pPr>
            <a:lvl6pPr marL="457200" algn="ctr" rtl="0" fontAlgn="base">
              <a:spcBef>
                <a:spcPct val="0"/>
              </a:spcBef>
              <a:spcAft>
                <a:spcPct val="0"/>
              </a:spcAft>
              <a:defRPr sz="4400">
                <a:solidFill>
                  <a:srgbClr val="000000"/>
                </a:solidFill>
                <a:latin typeface="Times New Roman" pitchFamily="18" charset="0"/>
              </a:defRPr>
            </a:lvl6pPr>
            <a:lvl7pPr marL="914400" algn="ctr" rtl="0" fontAlgn="base">
              <a:spcBef>
                <a:spcPct val="0"/>
              </a:spcBef>
              <a:spcAft>
                <a:spcPct val="0"/>
              </a:spcAft>
              <a:defRPr sz="4400">
                <a:solidFill>
                  <a:srgbClr val="000000"/>
                </a:solidFill>
                <a:latin typeface="Times New Roman" pitchFamily="18" charset="0"/>
              </a:defRPr>
            </a:lvl7pPr>
            <a:lvl8pPr marL="1371600" algn="ctr" rtl="0" fontAlgn="base">
              <a:spcBef>
                <a:spcPct val="0"/>
              </a:spcBef>
              <a:spcAft>
                <a:spcPct val="0"/>
              </a:spcAft>
              <a:defRPr sz="4400">
                <a:solidFill>
                  <a:srgbClr val="000000"/>
                </a:solidFill>
                <a:latin typeface="Times New Roman" pitchFamily="18" charset="0"/>
              </a:defRPr>
            </a:lvl8pPr>
            <a:lvl9pPr marL="1828800" algn="ctr" rtl="0" fontAlgn="base">
              <a:spcBef>
                <a:spcPct val="0"/>
              </a:spcBef>
              <a:spcAft>
                <a:spcPct val="0"/>
              </a:spcAft>
              <a:defRPr sz="4400">
                <a:solidFill>
                  <a:srgbClr val="000000"/>
                </a:solidFill>
                <a:latin typeface="Times New Roman" pitchFamily="18" charset="0"/>
              </a:defRPr>
            </a:lvl9pPr>
          </a:lstStyle>
          <a:p>
            <a:r>
              <a:rPr lang="en-US" altLang="en-US" sz="3200" b="1" kern="0" dirty="0" smtClean="0">
                <a:solidFill>
                  <a:schemeClr val="bg1"/>
                </a:solidFill>
                <a:latin typeface="Arial" pitchFamily="34" charset="0"/>
              </a:rPr>
              <a:t>www.watthourmeters.com</a:t>
            </a:r>
            <a:endParaRPr lang="en-US" sz="3200" b="1" kern="0" dirty="0"/>
          </a:p>
        </p:txBody>
      </p:sp>
    </p:spTree>
    <p:extLst>
      <p:ext uri="{BB962C8B-B14F-4D97-AF65-F5344CB8AC3E}">
        <p14:creationId xmlns:p14="http://schemas.microsoft.com/office/powerpoint/2010/main" val="256300740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ctrTitle" idx="4294967295"/>
          </p:nvPr>
        </p:nvSpPr>
        <p:spPr bwMode="auto">
          <a:xfrm>
            <a:off x="609600" y="304800"/>
            <a:ext cx="7772400" cy="1089025"/>
          </a:xfrm>
          <a:prstGeom prst="rect">
            <a:avLst/>
          </a:prstGeom>
          <a:noFill/>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altLang="en-US" sz="3200" b="1" dirty="0" smtClean="0">
                <a:solidFill>
                  <a:schemeClr val="bg1"/>
                </a:solidFill>
                <a:latin typeface="Arial" panose="020B0604020202020204" pitchFamily="34" charset="0"/>
                <a:cs typeface="Arial" panose="020B0604020202020204" pitchFamily="34" charset="0"/>
              </a:rPr>
              <a:t>Questions?</a:t>
            </a:r>
            <a:endParaRPr lang="en-US" altLang="en-US" sz="1800" dirty="0" smtClean="0">
              <a:latin typeface="Arial" panose="020B0604020202020204" pitchFamily="34" charset="0"/>
              <a:cs typeface="Arial" panose="020B0604020202020204" pitchFamily="34" charset="0"/>
            </a:endParaRPr>
          </a:p>
        </p:txBody>
      </p:sp>
      <p:sp>
        <p:nvSpPr>
          <p:cNvPr id="30724" name="Text Box 5"/>
          <p:cNvSpPr txBox="1">
            <a:spLocks noChangeArrowheads="1"/>
          </p:cNvSpPr>
          <p:nvPr/>
        </p:nvSpPr>
        <p:spPr bwMode="auto">
          <a:xfrm>
            <a:off x="1050925" y="5675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l" eaLnBrk="1" hangingPunct="1">
              <a:spcBef>
                <a:spcPct val="0"/>
              </a:spcBef>
            </a:pPr>
            <a:endParaRPr lang="en-US" altLang="en-US">
              <a:solidFill>
                <a:schemeClr val="tx1"/>
              </a:solidFill>
            </a:endParaRPr>
          </a:p>
        </p:txBody>
      </p:sp>
      <p:sp>
        <p:nvSpPr>
          <p:cNvPr id="6" name="Rectangle 5"/>
          <p:cNvSpPr txBox="1">
            <a:spLocks noChangeArrowheads="1"/>
          </p:cNvSpPr>
          <p:nvPr/>
        </p:nvSpPr>
        <p:spPr>
          <a:xfrm>
            <a:off x="1205877" y="3130618"/>
            <a:ext cx="6553200" cy="2590800"/>
          </a:xfrm>
          <a:prstGeom prst="rect">
            <a:avLst/>
          </a:prstGeom>
        </p:spPr>
        <p:txBody>
          <a:bodyPr/>
          <a:lstStyle>
            <a:lvl1pPr marL="342900" indent="-342900" algn="l" rtl="0" eaLnBrk="0" fontAlgn="base" hangingPunct="0">
              <a:spcBef>
                <a:spcPct val="20000"/>
              </a:spcBef>
              <a:spcAft>
                <a:spcPct val="0"/>
              </a:spcAft>
              <a:buFont typeface="Times New Roman" pitchFamily="18" charset="0"/>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Font typeface="Times New Roman" pitchFamily="18" charset="0"/>
              <a:buChar char="–"/>
              <a:defRPr sz="2800">
                <a:solidFill>
                  <a:srgbClr val="000000"/>
                </a:solidFill>
                <a:latin typeface="+mn-lt"/>
              </a:defRPr>
            </a:lvl2pPr>
            <a:lvl3pPr marL="1143000" indent="-228600" algn="l" rtl="0" eaLnBrk="0" fontAlgn="base" hangingPunct="0">
              <a:spcBef>
                <a:spcPct val="20000"/>
              </a:spcBef>
              <a:spcAft>
                <a:spcPct val="0"/>
              </a:spcAft>
              <a:buFont typeface="Times New Roman" pitchFamily="18" charset="0"/>
              <a:buChar char="•"/>
              <a:defRPr sz="2400">
                <a:solidFill>
                  <a:srgbClr val="000000"/>
                </a:solidFill>
                <a:latin typeface="+mn-lt"/>
              </a:defRPr>
            </a:lvl3pPr>
            <a:lvl4pPr marL="16002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4pPr>
            <a:lvl5pPr marL="20574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5pPr>
            <a:lvl6pPr marL="2514600" indent="-228600" algn="l" rtl="0" fontAlgn="base">
              <a:spcBef>
                <a:spcPct val="20000"/>
              </a:spcBef>
              <a:spcAft>
                <a:spcPct val="0"/>
              </a:spcAft>
              <a:buFont typeface="Times New Roman" pitchFamily="18" charset="0"/>
              <a:buChar char="»"/>
              <a:defRPr sz="2000">
                <a:solidFill>
                  <a:srgbClr val="000000"/>
                </a:solidFill>
                <a:latin typeface="+mn-lt"/>
              </a:defRPr>
            </a:lvl6pPr>
            <a:lvl7pPr marL="2971800" indent="-228600" algn="l" rtl="0" fontAlgn="base">
              <a:spcBef>
                <a:spcPct val="20000"/>
              </a:spcBef>
              <a:spcAft>
                <a:spcPct val="0"/>
              </a:spcAft>
              <a:buFont typeface="Times New Roman" pitchFamily="18" charset="0"/>
              <a:buChar char="»"/>
              <a:defRPr sz="2000">
                <a:solidFill>
                  <a:srgbClr val="000000"/>
                </a:solidFill>
                <a:latin typeface="+mn-lt"/>
              </a:defRPr>
            </a:lvl7pPr>
            <a:lvl8pPr marL="3429000" indent="-228600" algn="l" rtl="0" fontAlgn="base">
              <a:spcBef>
                <a:spcPct val="20000"/>
              </a:spcBef>
              <a:spcAft>
                <a:spcPct val="0"/>
              </a:spcAft>
              <a:buFont typeface="Times New Roman" pitchFamily="18" charset="0"/>
              <a:buChar char="»"/>
              <a:defRPr sz="2000">
                <a:solidFill>
                  <a:srgbClr val="000000"/>
                </a:solidFill>
                <a:latin typeface="+mn-lt"/>
              </a:defRPr>
            </a:lvl8pPr>
            <a:lvl9pPr marL="3886200" indent="-228600" algn="l" rtl="0" fontAlgn="base">
              <a:spcBef>
                <a:spcPct val="20000"/>
              </a:spcBef>
              <a:spcAft>
                <a:spcPct val="0"/>
              </a:spcAft>
              <a:buFont typeface="Times New Roman" pitchFamily="18" charset="0"/>
              <a:buChar char="»"/>
              <a:defRPr sz="2000">
                <a:solidFill>
                  <a:srgbClr val="000000"/>
                </a:solidFill>
                <a:latin typeface="+mn-lt"/>
              </a:defRPr>
            </a:lvl9pPr>
          </a:lstStyle>
          <a:p>
            <a:pPr algn="ctr" eaLnBrk="1" hangingPunct="1">
              <a:buFontTx/>
              <a:buNone/>
            </a:pPr>
            <a:r>
              <a:rPr lang="en-US" altLang="en-US" sz="2400" b="1" kern="0" dirty="0" smtClean="0">
                <a:latin typeface="Arial" panose="020B0604020202020204" pitchFamily="34" charset="0"/>
                <a:cs typeface="Arial" panose="020B0604020202020204" pitchFamily="34" charset="0"/>
              </a:rPr>
              <a:t>Tom Lawton</a:t>
            </a:r>
          </a:p>
          <a:p>
            <a:pPr algn="ctr" eaLnBrk="1" hangingPunct="1">
              <a:buFontTx/>
              <a:buNone/>
            </a:pPr>
            <a:r>
              <a:rPr lang="en-US" altLang="en-US" sz="2000" kern="0" dirty="0" smtClean="0">
                <a:latin typeface="Arial" panose="020B0604020202020204" pitchFamily="34" charset="0"/>
                <a:cs typeface="Arial" panose="020B0604020202020204" pitchFamily="34" charset="0"/>
              </a:rPr>
              <a:t>TESCO – The Eastern Specialty Company </a:t>
            </a:r>
          </a:p>
          <a:p>
            <a:pPr algn="ctr" eaLnBrk="1" hangingPunct="1">
              <a:buFontTx/>
              <a:buNone/>
            </a:pPr>
            <a:r>
              <a:rPr lang="en-US" altLang="en-US" sz="2000" i="1" kern="0" dirty="0" smtClean="0">
                <a:latin typeface="Arial" panose="020B0604020202020204" pitchFamily="34" charset="0"/>
                <a:cs typeface="Arial" panose="020B0604020202020204" pitchFamily="34" charset="0"/>
              </a:rPr>
              <a:t>Bristol, PA</a:t>
            </a:r>
          </a:p>
          <a:p>
            <a:pPr algn="ctr" eaLnBrk="1" hangingPunct="1">
              <a:buFontTx/>
              <a:buNone/>
            </a:pPr>
            <a:r>
              <a:rPr lang="en-US" altLang="en-US" sz="2000" kern="0" dirty="0" smtClean="0">
                <a:latin typeface="Arial" panose="020B0604020202020204" pitchFamily="34" charset="0"/>
                <a:cs typeface="Arial" panose="020B0604020202020204" pitchFamily="34" charset="0"/>
              </a:rPr>
              <a:t>215-785-2338</a:t>
            </a:r>
          </a:p>
          <a:p>
            <a:pPr algn="ctr" eaLnBrk="1" hangingPunct="1">
              <a:buFontTx/>
              <a:buNone/>
            </a:pPr>
            <a:r>
              <a:rPr lang="en-US" altLang="en-US" sz="2800" kern="0" dirty="0" smtClean="0">
                <a:latin typeface="Arial" panose="020B0604020202020204" pitchFamily="34" charset="0"/>
                <a:cs typeface="Arial" panose="020B0604020202020204" pitchFamily="34" charset="0"/>
              </a:rPr>
              <a:t/>
            </a:r>
            <a:br>
              <a:rPr lang="en-US" altLang="en-US" sz="2800" kern="0" dirty="0" smtClean="0">
                <a:latin typeface="Arial" panose="020B0604020202020204" pitchFamily="34" charset="0"/>
                <a:cs typeface="Arial" panose="020B0604020202020204" pitchFamily="34" charset="0"/>
              </a:rPr>
            </a:br>
            <a:r>
              <a:rPr lang="en-US" altLang="en-US" sz="2000" kern="0" dirty="0" smtClean="0">
                <a:latin typeface="Arial" panose="020B0604020202020204" pitchFamily="34" charset="0"/>
                <a:cs typeface="Arial" panose="020B0604020202020204" pitchFamily="34" charset="0"/>
              </a:rPr>
              <a:t>This presentation can also be found under Meter Conferences and Schools on the TESCO web site: </a:t>
            </a:r>
            <a:r>
              <a:rPr lang="en-US" altLang="en-US" sz="2000" kern="0" dirty="0" smtClean="0">
                <a:solidFill>
                  <a:srgbClr val="CC3300"/>
                </a:solidFill>
                <a:latin typeface="Arial" panose="020B0604020202020204" pitchFamily="34" charset="0"/>
                <a:cs typeface="Arial" panose="020B0604020202020204" pitchFamily="34" charset="0"/>
                <a:hlinkClick r:id="rId3"/>
              </a:rPr>
              <a:t>www.tesco-advent.com</a:t>
            </a:r>
            <a:endParaRPr lang="en-US" altLang="en-US" sz="2000" kern="0" dirty="0" smtClean="0">
              <a:solidFill>
                <a:srgbClr val="CC3300"/>
              </a:solidFill>
              <a:latin typeface="Arial" panose="020B0604020202020204" pitchFamily="34" charset="0"/>
              <a:cs typeface="Arial" panose="020B0604020202020204" pitchFamily="34" charset="0"/>
            </a:endParaRPr>
          </a:p>
          <a:p>
            <a:pPr algn="ctr" eaLnBrk="1" hangingPunct="1">
              <a:buFontTx/>
              <a:buNone/>
            </a:pPr>
            <a:endParaRPr lang="en-US" altLang="en-US" sz="2300" kern="0" dirty="0" smtClean="0">
              <a:solidFill>
                <a:srgbClr val="CC3300"/>
              </a:solidFill>
            </a:endParaRPr>
          </a:p>
        </p:txBody>
      </p:sp>
      <p:sp>
        <p:nvSpPr>
          <p:cNvPr id="2" name="TextBox 1"/>
          <p:cNvSpPr txBox="1"/>
          <p:nvPr/>
        </p:nvSpPr>
        <p:spPr>
          <a:xfrm>
            <a:off x="838200" y="1524000"/>
            <a:ext cx="7620000" cy="1200329"/>
          </a:xfrm>
          <a:prstGeom prst="rect">
            <a:avLst/>
          </a:prstGeom>
          <a:noFill/>
        </p:spPr>
        <p:txBody>
          <a:bodyPr wrap="square" rtlCol="0">
            <a:spAutoFit/>
          </a:bodyPr>
          <a:lstStyle/>
          <a:p>
            <a:r>
              <a:rPr lang="en-US" altLang="en-US" dirty="0">
                <a:cs typeface="Arial" panose="020B0604020202020204" pitchFamily="34" charset="0"/>
              </a:rPr>
              <a:t>Please feel free to call or e-mail any questions.</a:t>
            </a:r>
            <a:br>
              <a:rPr lang="en-US" altLang="en-US" dirty="0">
                <a:cs typeface="Arial" panose="020B0604020202020204" pitchFamily="34" charset="0"/>
              </a:rPr>
            </a:br>
            <a:r>
              <a:rPr lang="en-US" altLang="en-US" dirty="0">
                <a:cs typeface="Arial" panose="020B0604020202020204" pitchFamily="34" charset="0"/>
              </a:rPr>
              <a:t>Please also feel free to share any additional information you may have on the history of metering, pictures of old meters,</a:t>
            </a:r>
            <a:br>
              <a:rPr lang="en-US" altLang="en-US" dirty="0">
                <a:cs typeface="Arial" panose="020B0604020202020204" pitchFamily="34" charset="0"/>
              </a:rPr>
            </a:br>
            <a:r>
              <a:rPr lang="en-US" altLang="en-US" dirty="0">
                <a:cs typeface="Arial" panose="020B0604020202020204" pitchFamily="34" charset="0"/>
              </a:rPr>
              <a:t> or metering practices. </a:t>
            </a:r>
            <a:endParaRPr lang="en-US" dirty="0"/>
          </a:p>
        </p:txBody>
      </p:sp>
      <p:pic>
        <p:nvPicPr>
          <p:cNvPr id="8" name="Picture 7" descr="MC90043151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1524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Flat Rate Billing</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457200" y="1600200"/>
            <a:ext cx="8153400" cy="4525963"/>
          </a:xfrm>
        </p:spPr>
        <p:txBody>
          <a:bodyPr/>
          <a:lstStyle/>
          <a:p>
            <a:r>
              <a:rPr lang="en-US" sz="1800" dirty="0">
                <a:latin typeface="Arial" panose="020B0604020202020204" pitchFamily="34" charset="0"/>
                <a:cs typeface="Arial" panose="020B0604020202020204" pitchFamily="34" charset="0"/>
              </a:rPr>
              <a:t>Up to the 1870s, electricity had little use beyond the telephone and telegraph. Brush’s arc lamps were connected in series. Since the current was constant and the voltage required for each lamp was known, and all of the lamps were controlled by one switch, it was adequate to measure only the time current </a:t>
            </a:r>
            <a:r>
              <a:rPr lang="en-US" sz="1800" dirty="0" smtClean="0">
                <a:latin typeface="Arial" panose="020B0604020202020204" pitchFamily="34" charset="0"/>
                <a:cs typeface="Arial" panose="020B0604020202020204" pitchFamily="34" charset="0"/>
              </a:rPr>
              <a:t>that flowed </a:t>
            </a:r>
            <a:r>
              <a:rPr lang="en-US" sz="1800" dirty="0">
                <a:latin typeface="Arial" panose="020B0604020202020204" pitchFamily="34" charset="0"/>
                <a:cs typeface="Arial" panose="020B0604020202020204" pitchFamily="34" charset="0"/>
              </a:rPr>
              <a:t>in the circuit (lamp-hours). </a:t>
            </a:r>
          </a:p>
          <a:p>
            <a:r>
              <a:rPr lang="en-US" sz="1800" dirty="0">
                <a:latin typeface="Arial" panose="020B0604020202020204" pitchFamily="34" charset="0"/>
                <a:cs typeface="Arial" panose="020B0604020202020204" pitchFamily="34" charset="0"/>
              </a:rPr>
              <a:t>Edison’s incandescent lamps provided a softer glow closer to the familiar candle light and he also started with a flat rate tariff that charged by the number of bulbs the user had in service</a:t>
            </a:r>
            <a:r>
              <a:rPr lang="en-US" sz="1800" dirty="0" smtClean="0">
                <a:latin typeface="Arial" panose="020B0604020202020204" pitchFamily="34" charset="0"/>
                <a:cs typeface="Arial" panose="020B0604020202020204" pitchFamily="34" charset="0"/>
              </a:rPr>
              <a:t>.</a:t>
            </a: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But the </a:t>
            </a:r>
            <a:r>
              <a:rPr lang="en-US" sz="1800" dirty="0" smtClean="0">
                <a:latin typeface="Arial" panose="020B0604020202020204" pitchFamily="34" charset="0"/>
                <a:cs typeface="Arial" panose="020B0604020202020204" pitchFamily="34" charset="0"/>
              </a:rPr>
              <a:t>Thomson-Houston </a:t>
            </a:r>
            <a:r>
              <a:rPr lang="en-US" sz="1800" dirty="0">
                <a:latin typeface="Arial" panose="020B0604020202020204" pitchFamily="34" charset="0"/>
                <a:cs typeface="Arial" panose="020B0604020202020204" pitchFamily="34" charset="0"/>
              </a:rPr>
              <a:t>Electric Company changed the game again with the development of arc lamps that could be independently turned off.  Now we needed a meter.  The Thomson-Houston Company was formed in 1883 in Lynn MA when Charles Coffin brought a struggling electric company (the American Electric Company) to town.  The Company was led </a:t>
            </a:r>
            <a:r>
              <a:rPr lang="en-US" sz="1800" dirty="0" smtClean="0">
                <a:latin typeface="Arial" panose="020B0604020202020204" pitchFamily="34" charset="0"/>
                <a:cs typeface="Arial" panose="020B0604020202020204" pitchFamily="34" charset="0"/>
              </a:rPr>
              <a:t>by </a:t>
            </a:r>
            <a:r>
              <a:rPr lang="en-US" sz="1800" dirty="0">
                <a:latin typeface="Arial" panose="020B0604020202020204" pitchFamily="34" charset="0"/>
                <a:cs typeface="Arial" panose="020B0604020202020204" pitchFamily="34" charset="0"/>
              </a:rPr>
              <a:t>the former owners and engineers </a:t>
            </a:r>
            <a:r>
              <a:rPr lang="en-US" sz="1800" dirty="0" err="1">
                <a:latin typeface="Arial" panose="020B0604020202020204" pitchFamily="34" charset="0"/>
                <a:cs typeface="Arial" panose="020B0604020202020204" pitchFamily="34" charset="0"/>
              </a:rPr>
              <a:t>Elihu</a:t>
            </a:r>
            <a:r>
              <a:rPr lang="en-US" sz="1800" dirty="0">
                <a:latin typeface="Arial" panose="020B0604020202020204" pitchFamily="34" charset="0"/>
                <a:cs typeface="Arial" panose="020B0604020202020204" pitchFamily="34" charset="0"/>
              </a:rPr>
              <a:t> Thomson and Edwin Houston. Coffin renamed the company for his two engineers.  </a:t>
            </a:r>
          </a:p>
          <a:p>
            <a:pPr marL="0" indent="0">
              <a:buNone/>
            </a:pP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42566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457200" y="6096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Incandescent Light Bulb</a:t>
            </a:r>
          </a:p>
        </p:txBody>
      </p:sp>
      <p:sp>
        <p:nvSpPr>
          <p:cNvPr id="20483" name="Rectangle 3"/>
          <p:cNvSpPr>
            <a:spLocks noGrp="1" noChangeArrowheads="1"/>
          </p:cNvSpPr>
          <p:nvPr>
            <p:ph sz="half" idx="1"/>
          </p:nvPr>
        </p:nvSpPr>
        <p:spPr/>
        <p:txBody>
          <a:bodyPr/>
          <a:lstStyle/>
          <a:p>
            <a:r>
              <a:rPr lang="en-US" altLang="en-US" sz="2400" dirty="0" smtClean="0">
                <a:latin typeface="Arial" panose="020B0604020202020204" pitchFamily="34" charset="0"/>
                <a:cs typeface="Arial" panose="020B0604020202020204" pitchFamily="34" charset="0"/>
              </a:rPr>
              <a:t>October 21, 1879  – Thomas Alva Edison invents electric light bulb</a:t>
            </a:r>
          </a:p>
          <a:p>
            <a:pPr marL="0" indent="0">
              <a:buNone/>
            </a:pPr>
            <a:endParaRPr lang="en-US" altLang="en-US" sz="2400" dirty="0" smtClean="0">
              <a:latin typeface="Arial" panose="020B0604020202020204" pitchFamily="34" charset="0"/>
              <a:cs typeface="Arial" panose="020B0604020202020204" pitchFamily="34" charset="0"/>
            </a:endParaRPr>
          </a:p>
          <a:p>
            <a:r>
              <a:rPr lang="en-US" altLang="en-US" sz="2400" dirty="0" smtClean="0">
                <a:latin typeface="Arial" panose="020B0604020202020204" pitchFamily="34" charset="0"/>
                <a:cs typeface="Arial" panose="020B0604020202020204" pitchFamily="34" charset="0"/>
              </a:rPr>
              <a:t>Electricity originally used to provide light only</a:t>
            </a:r>
          </a:p>
          <a:p>
            <a:pPr marL="0" indent="0">
              <a:buNone/>
            </a:pPr>
            <a:endParaRPr lang="en-US" altLang="en-US" sz="2400" dirty="0" smtClean="0">
              <a:latin typeface="Arial" panose="020B0604020202020204" pitchFamily="34" charset="0"/>
              <a:cs typeface="Arial" panose="020B0604020202020204" pitchFamily="34" charset="0"/>
            </a:endParaRPr>
          </a:p>
          <a:p>
            <a:r>
              <a:rPr lang="en-US" altLang="en-US" sz="2400" dirty="0" smtClean="0">
                <a:latin typeface="Arial" panose="020B0604020202020204" pitchFamily="34" charset="0"/>
                <a:cs typeface="Arial" panose="020B0604020202020204" pitchFamily="34" charset="0"/>
              </a:rPr>
              <a:t>Edison system: Batteries delivered DC directly to user facilities</a:t>
            </a:r>
          </a:p>
          <a:p>
            <a:endParaRPr lang="en-US" altLang="en-US" sz="2000" dirty="0" smtClean="0"/>
          </a:p>
        </p:txBody>
      </p:sp>
      <p:pic>
        <p:nvPicPr>
          <p:cNvPr id="20484"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53000" y="1676400"/>
            <a:ext cx="3055938" cy="41148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spTree>
    <p:extLst>
      <p:ext uri="{BB962C8B-B14F-4D97-AF65-F5344CB8AC3E}">
        <p14:creationId xmlns:p14="http://schemas.microsoft.com/office/powerpoint/2010/main" val="10272085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381000"/>
            <a:ext cx="8229600" cy="1143000"/>
          </a:xfrm>
        </p:spPr>
        <p:txBody>
          <a:bodyPr>
            <a:normAutofit/>
          </a:bodyPr>
          <a:lstStyle/>
          <a:p>
            <a:pPr fontAlgn="auto">
              <a:spcAft>
                <a:spcPts val="0"/>
              </a:spcAft>
              <a:defRPr/>
            </a:pPr>
            <a:r>
              <a:rPr lang="en-US" altLang="en-US" sz="3200" b="1" dirty="0" smtClean="0">
                <a:solidFill>
                  <a:schemeClr val="bg1"/>
                </a:solidFill>
                <a:latin typeface="Arial" panose="020B0604020202020204" pitchFamily="34" charset="0"/>
                <a:cs typeface="Arial" panose="020B0604020202020204" pitchFamily="34" charset="0"/>
              </a:rPr>
              <a:t>1880: Edison Illuminating Company Formed</a:t>
            </a:r>
          </a:p>
        </p:txBody>
      </p:sp>
      <p:sp>
        <p:nvSpPr>
          <p:cNvPr id="21507" name="Rectangle 3"/>
          <p:cNvSpPr>
            <a:spLocks noGrp="1" noChangeArrowheads="1"/>
          </p:cNvSpPr>
          <p:nvPr>
            <p:ph sz="half" idx="1"/>
          </p:nvPr>
        </p:nvSpPr>
        <p:spPr>
          <a:xfrm>
            <a:off x="4572000" y="1905000"/>
            <a:ext cx="3810000" cy="4114800"/>
          </a:xfrm>
        </p:spPr>
        <p:txBody>
          <a:bodyPr/>
          <a:lstStyle/>
          <a:p>
            <a:r>
              <a:rPr lang="en-US" altLang="en-US" sz="2000" dirty="0" smtClean="0">
                <a:latin typeface="Arial" panose="020B0604020202020204" pitchFamily="34" charset="0"/>
                <a:cs typeface="Arial" panose="020B0604020202020204" pitchFamily="34" charset="0"/>
              </a:rPr>
              <a:t>September 4, 1882: First central power plant-Pearl Street Station in lower Manhattan</a:t>
            </a:r>
          </a:p>
          <a:p>
            <a:pPr marL="0" indent="0">
              <a:buNone/>
            </a:pPr>
            <a:endParaRPr lang="en-US" altLang="en-US" sz="2000" dirty="0" smtClean="0">
              <a:latin typeface="Arial" panose="020B0604020202020204" pitchFamily="34" charset="0"/>
              <a:cs typeface="Arial" panose="020B0604020202020204" pitchFamily="34" charset="0"/>
            </a:endParaRPr>
          </a:p>
          <a:p>
            <a:r>
              <a:rPr lang="en-US" altLang="en-US" sz="2000" dirty="0" smtClean="0">
                <a:latin typeface="Arial" panose="020B0604020202020204" pitchFamily="34" charset="0"/>
                <a:cs typeface="Arial" panose="020B0604020202020204" pitchFamily="34" charset="0"/>
              </a:rPr>
              <a:t>One generator produced power for 800 electric light bulbs. </a:t>
            </a:r>
          </a:p>
          <a:p>
            <a:pPr marL="0" indent="0">
              <a:buNone/>
            </a:pPr>
            <a:endParaRPr lang="en-US" altLang="en-US" sz="2000" dirty="0" smtClean="0">
              <a:latin typeface="Arial" panose="020B0604020202020204" pitchFamily="34" charset="0"/>
              <a:cs typeface="Arial" panose="020B0604020202020204" pitchFamily="34" charset="0"/>
            </a:endParaRPr>
          </a:p>
          <a:p>
            <a:r>
              <a:rPr lang="en-US" altLang="en-US" sz="2000" dirty="0" smtClean="0">
                <a:latin typeface="Arial" panose="020B0604020202020204" pitchFamily="34" charset="0"/>
                <a:cs typeface="Arial" panose="020B0604020202020204" pitchFamily="34" charset="0"/>
              </a:rPr>
              <a:t>In 14 months, Pearl Street Station had 508 subscribers and 12,732 bulbs. </a:t>
            </a:r>
          </a:p>
        </p:txBody>
      </p:sp>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800225"/>
            <a:ext cx="298132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0509669"/>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30000"/>
          </a:spcBef>
          <a:spcAft>
            <a:spcPct val="0"/>
          </a:spcAft>
          <a:buClrTx/>
          <a:buSzTx/>
          <a:buFontTx/>
          <a:buNone/>
          <a:tabLst/>
          <a:defRPr kumimoji="0" lang="ru-RU" altLang="en-US" sz="1800" b="0"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30000"/>
          </a:spcBef>
          <a:spcAft>
            <a:spcPct val="0"/>
          </a:spcAft>
          <a:buClrTx/>
          <a:buSzTx/>
          <a:buFontTx/>
          <a:buNone/>
          <a:tabLst/>
          <a:defRPr kumimoji="0" lang="ru-RU" altLang="en-US" sz="1800" b="0" i="0" u="none" strike="noStrike" cap="none" normalizeH="0" baseline="0" smtClean="0">
            <a:ln>
              <a:noFill/>
            </a:ln>
            <a:solidFill>
              <a:srgbClr val="0000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3248</TotalTime>
  <Words>6973</Words>
  <Application>Microsoft Office PowerPoint</Application>
  <PresentationFormat>On-screen Show (4:3)</PresentationFormat>
  <Paragraphs>447</Paragraphs>
  <Slides>65</Slides>
  <Notes>49</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65</vt:i4>
      </vt:variant>
    </vt:vector>
  </HeadingPairs>
  <TitlesOfParts>
    <vt:vector size="72" baseType="lpstr">
      <vt:lpstr>Arial</vt:lpstr>
      <vt:lpstr>Times New Roman</vt:lpstr>
      <vt:lpstr>Monotype Sorts</vt:lpstr>
      <vt:lpstr>Bookman Old Style</vt:lpstr>
      <vt:lpstr>AvantGarde</vt:lpstr>
      <vt:lpstr>Default Design</vt:lpstr>
      <vt:lpstr>Equation</vt:lpstr>
      <vt:lpstr>PowerPoint Presentation</vt:lpstr>
      <vt:lpstr>Abstract</vt:lpstr>
      <vt:lpstr>Electric Arc Lamp Invented 1802</vt:lpstr>
      <vt:lpstr>First Meters</vt:lpstr>
      <vt:lpstr>Samuel Gardiner’s Lamp-Hour Meter (1872)</vt:lpstr>
      <vt:lpstr>PowerPoint Presentation</vt:lpstr>
      <vt:lpstr>Flat Rate Billing</vt:lpstr>
      <vt:lpstr>Incandescent Light Bulb</vt:lpstr>
      <vt:lpstr>1880: Edison Illuminating Company Formed</vt:lpstr>
      <vt:lpstr>First Practical Meters</vt:lpstr>
      <vt:lpstr>Thomson Walking Beam Meter (1889-1889)</vt:lpstr>
      <vt:lpstr>Edison Chemical Meter (1878 to late 1880s)</vt:lpstr>
      <vt:lpstr>The Problem with Direct Current</vt:lpstr>
      <vt:lpstr>Westinghouse</vt:lpstr>
      <vt:lpstr>AC Starts to Win</vt:lpstr>
      <vt:lpstr>Thomas Edison - 1889</vt:lpstr>
      <vt:lpstr>Galileo Ferraris</vt:lpstr>
      <vt:lpstr>1893 Nikola Tesla Induction Motor Patent</vt:lpstr>
      <vt:lpstr>1888: A Young Serb Named Никола Тесла (Nicola Tesla) Meets George Westinghouse</vt:lpstr>
      <vt:lpstr>The Battle of the Currents</vt:lpstr>
      <vt:lpstr>1893: Westinghouse Awarded the Contract for Powerhouse at Niagara Falls</vt:lpstr>
      <vt:lpstr>Types of Early Electric Meters</vt:lpstr>
      <vt:lpstr>Fort Wayne is Bought Out</vt:lpstr>
      <vt:lpstr>PowerPoint Presentation</vt:lpstr>
      <vt:lpstr>Mistakes and Meters</vt:lpstr>
      <vt:lpstr>Elihu Thomson</vt:lpstr>
      <vt:lpstr>General Electric</vt:lpstr>
      <vt:lpstr>Magnetic Gaps vs. Jewel Bearings</vt:lpstr>
      <vt:lpstr>Induction Watthour Meter</vt:lpstr>
      <vt:lpstr>PowerPoint Presentation</vt:lpstr>
      <vt:lpstr>Induction Meters</vt:lpstr>
      <vt:lpstr>Basic Energy Formula</vt:lpstr>
      <vt:lpstr>1893: Blondel’s Theorem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And Now a Need for Standards</vt:lpstr>
      <vt:lpstr>But the Process is Not Trivial</vt:lpstr>
      <vt:lpstr>National Electric Light Association</vt:lpstr>
      <vt:lpstr>Association of Edison  Illuminating Companies</vt:lpstr>
      <vt:lpstr>NELA vs. AEIC</vt:lpstr>
      <vt:lpstr>Meeting Attendance</vt:lpstr>
      <vt:lpstr>AEIC Meter Committee</vt:lpstr>
      <vt:lpstr>Early AEIC Meter Committee Activity</vt:lpstr>
      <vt:lpstr>The Rise of the NELA Meter Committee </vt:lpstr>
      <vt:lpstr>Publishing The First Works</vt:lpstr>
      <vt:lpstr>The Coming Together</vt:lpstr>
      <vt:lpstr>The “Handbook”</vt:lpstr>
      <vt:lpstr>After the Patent…</vt:lpstr>
      <vt:lpstr>1920’s</vt:lpstr>
      <vt:lpstr>1930’s</vt:lpstr>
      <vt:lpstr>1930’s cont.</vt:lpstr>
      <vt:lpstr>1940’s</vt:lpstr>
      <vt:lpstr>1950’s</vt:lpstr>
      <vt:lpstr>1960’s</vt:lpstr>
      <vt:lpstr>1970’s</vt:lpstr>
      <vt:lpstr>1980’s and 1990’s</vt:lpstr>
      <vt:lpstr>2000 to Present</vt:lpstr>
      <vt:lpstr>PowerPoint Presentation</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dc:creator>
  <cp:lastModifiedBy>Tom Lawton</cp:lastModifiedBy>
  <cp:revision>129</cp:revision>
  <cp:lastPrinted>2004-05-03T19:12:21Z</cp:lastPrinted>
  <dcterms:created xsi:type="dcterms:W3CDTF">2004-03-09T01:40:14Z</dcterms:created>
  <dcterms:modified xsi:type="dcterms:W3CDTF">2017-06-26T11:31:48Z</dcterms:modified>
</cp:coreProperties>
</file>