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7"/>
  </p:notesMasterIdLst>
  <p:handoutMasterIdLst>
    <p:handoutMasterId r:id="rId68"/>
  </p:handoutMasterIdLst>
  <p:sldIdLst>
    <p:sldId id="372" r:id="rId2"/>
    <p:sldId id="356" r:id="rId3"/>
    <p:sldId id="385" r:id="rId4"/>
    <p:sldId id="388" r:id="rId5"/>
    <p:sldId id="374" r:id="rId6"/>
    <p:sldId id="375" r:id="rId7"/>
    <p:sldId id="389" r:id="rId8"/>
    <p:sldId id="391" r:id="rId9"/>
    <p:sldId id="392" r:id="rId10"/>
    <p:sldId id="386" r:id="rId11"/>
    <p:sldId id="376" r:id="rId12"/>
    <p:sldId id="373" r:id="rId13"/>
    <p:sldId id="393" r:id="rId14"/>
    <p:sldId id="419" r:id="rId15"/>
    <p:sldId id="420" r:id="rId16"/>
    <p:sldId id="395" r:id="rId17"/>
    <p:sldId id="399" r:id="rId18"/>
    <p:sldId id="400" r:id="rId19"/>
    <p:sldId id="394" r:id="rId20"/>
    <p:sldId id="396" r:id="rId21"/>
    <p:sldId id="397" r:id="rId22"/>
    <p:sldId id="398" r:id="rId23"/>
    <p:sldId id="421" r:id="rId24"/>
    <p:sldId id="382" r:id="rId25"/>
    <p:sldId id="422" r:id="rId26"/>
    <p:sldId id="401" r:id="rId27"/>
    <p:sldId id="423" r:id="rId28"/>
    <p:sldId id="405" r:id="rId29"/>
    <p:sldId id="402" r:id="rId30"/>
    <p:sldId id="380" r:id="rId31"/>
    <p:sldId id="403" r:id="rId32"/>
    <p:sldId id="404" r:id="rId33"/>
    <p:sldId id="431" r:id="rId34"/>
    <p:sldId id="426" r:id="rId35"/>
    <p:sldId id="427" r:id="rId36"/>
    <p:sldId id="428" r:id="rId37"/>
    <p:sldId id="377" r:id="rId38"/>
    <p:sldId id="379" r:id="rId39"/>
    <p:sldId id="429" r:id="rId40"/>
    <p:sldId id="430" r:id="rId41"/>
    <p:sldId id="381" r:id="rId42"/>
    <p:sldId id="406" r:id="rId43"/>
    <p:sldId id="407" r:id="rId44"/>
    <p:sldId id="409" r:id="rId45"/>
    <p:sldId id="410" r:id="rId46"/>
    <p:sldId id="411" r:id="rId47"/>
    <p:sldId id="412" r:id="rId48"/>
    <p:sldId id="413" r:id="rId49"/>
    <p:sldId id="414" r:id="rId50"/>
    <p:sldId id="415" r:id="rId51"/>
    <p:sldId id="416" r:id="rId52"/>
    <p:sldId id="417" r:id="rId53"/>
    <p:sldId id="418" r:id="rId54"/>
    <p:sldId id="432" r:id="rId55"/>
    <p:sldId id="433" r:id="rId56"/>
    <p:sldId id="434" r:id="rId57"/>
    <p:sldId id="435" r:id="rId58"/>
    <p:sldId id="436" r:id="rId59"/>
    <p:sldId id="437" r:id="rId60"/>
    <p:sldId id="438" r:id="rId61"/>
    <p:sldId id="439" r:id="rId62"/>
    <p:sldId id="440" r:id="rId63"/>
    <p:sldId id="441" r:id="rId64"/>
    <p:sldId id="378" r:id="rId65"/>
    <p:sldId id="354" r:id="rId66"/>
  </p:sldIdLst>
  <p:sldSz cx="9144000" cy="6858000" type="screen4x3"/>
  <p:notesSz cx="6950075" cy="9236075"/>
  <p:embeddedFontLst>
    <p:embeddedFont>
      <p:font typeface="Bookman Old Style" panose="02050604050505020204" pitchFamily="18" charset="0"/>
      <p:regular r:id="rId69"/>
      <p:bold r:id="rId70"/>
      <p:italic r:id="rId71"/>
      <p:boldItalic r:id="rId72"/>
    </p:embeddedFont>
    <p:embeddedFont>
      <p:font typeface="Trebuchet MS" panose="020B0603020202020204" pitchFamily="34" charset="0"/>
      <p:regular r:id="rId73"/>
      <p:bold r:id="rId74"/>
      <p:italic r:id="rId75"/>
      <p:boldItalic r:id="rId76"/>
    </p:embeddedFont>
  </p:embeddedFontLst>
  <p:defaultTextStyle>
    <a:defPPr>
      <a:defRPr lang="ru-RU"/>
    </a:defPPr>
    <a:lvl1pPr algn="ctr" rtl="0" fontAlgn="base">
      <a:spcBef>
        <a:spcPct val="30000"/>
      </a:spcBef>
      <a:spcAft>
        <a:spcPct val="0"/>
      </a:spcAft>
      <a:defRPr kern="1200">
        <a:solidFill>
          <a:srgbClr val="000000"/>
        </a:solidFill>
        <a:latin typeface="Arial" pitchFamily="34" charset="0"/>
        <a:ea typeface="+mn-ea"/>
        <a:cs typeface="+mn-cs"/>
      </a:defRPr>
    </a:lvl1pPr>
    <a:lvl2pPr marL="457200" algn="ctr" rtl="0" fontAlgn="base">
      <a:spcBef>
        <a:spcPct val="30000"/>
      </a:spcBef>
      <a:spcAft>
        <a:spcPct val="0"/>
      </a:spcAft>
      <a:defRPr kern="1200">
        <a:solidFill>
          <a:srgbClr val="000000"/>
        </a:solidFill>
        <a:latin typeface="Arial" pitchFamily="34" charset="0"/>
        <a:ea typeface="+mn-ea"/>
        <a:cs typeface="+mn-cs"/>
      </a:defRPr>
    </a:lvl2pPr>
    <a:lvl3pPr marL="914400" algn="ctr" rtl="0" fontAlgn="base">
      <a:spcBef>
        <a:spcPct val="30000"/>
      </a:spcBef>
      <a:spcAft>
        <a:spcPct val="0"/>
      </a:spcAft>
      <a:defRPr kern="1200">
        <a:solidFill>
          <a:srgbClr val="000000"/>
        </a:solidFill>
        <a:latin typeface="Arial" pitchFamily="34" charset="0"/>
        <a:ea typeface="+mn-ea"/>
        <a:cs typeface="+mn-cs"/>
      </a:defRPr>
    </a:lvl3pPr>
    <a:lvl4pPr marL="1371600" algn="ctr" rtl="0" fontAlgn="base">
      <a:spcBef>
        <a:spcPct val="30000"/>
      </a:spcBef>
      <a:spcAft>
        <a:spcPct val="0"/>
      </a:spcAft>
      <a:defRPr kern="1200">
        <a:solidFill>
          <a:srgbClr val="000000"/>
        </a:solidFill>
        <a:latin typeface="Arial" pitchFamily="34" charset="0"/>
        <a:ea typeface="+mn-ea"/>
        <a:cs typeface="+mn-cs"/>
      </a:defRPr>
    </a:lvl4pPr>
    <a:lvl5pPr marL="1828800" algn="ctr"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82" autoAdjust="0"/>
    <p:restoredTop sz="94660"/>
  </p:normalViewPr>
  <p:slideViewPr>
    <p:cSldViewPr>
      <p:cViewPr varScale="1">
        <p:scale>
          <a:sx n="55" d="100"/>
          <a:sy n="55" d="100"/>
        </p:scale>
        <p:origin x="-76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EF4BBE46-736E-4204-969E-0A52AB7CB48E}" type="slidenum">
              <a:rPr lang="en-US" altLang="en-US"/>
              <a:pPr>
                <a:defRPr/>
              </a:pPr>
              <a:t>‹#›</a:t>
            </a:fld>
            <a:endParaRPr lang="en-US" altLang="en-US"/>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FB4640CE-4ED2-412A-94BD-E929F6573F8A}" type="slidenum">
              <a:rPr lang="ru-RU" altLang="en-US" smtClean="0"/>
              <a:pPr algn="r" eaLnBrk="1" hangingPunct="1"/>
              <a:t>1</a:t>
            </a:fld>
            <a:endParaRPr lang="ru-RU" altLang="en-US" smtClean="0"/>
          </a:p>
        </p:txBody>
      </p:sp>
      <p:sp>
        <p:nvSpPr>
          <p:cNvPr id="32771"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pitchFamily="34" charset="0"/>
              </a:defRPr>
            </a:lvl1pPr>
            <a:lvl2pPr marL="750888" indent="-288925" algn="l" defTabSz="925513" eaLnBrk="0" hangingPunct="0">
              <a:defRPr sz="1200">
                <a:solidFill>
                  <a:schemeClr val="tx1"/>
                </a:solidFill>
                <a:latin typeface="Arial" pitchFamily="34" charset="0"/>
              </a:defRPr>
            </a:lvl2pPr>
            <a:lvl3pPr marL="1155700" indent="-230188" algn="l" defTabSz="925513" eaLnBrk="0" hangingPunct="0">
              <a:defRPr sz="1200">
                <a:solidFill>
                  <a:schemeClr val="tx1"/>
                </a:solidFill>
                <a:latin typeface="Arial" pitchFamily="34" charset="0"/>
              </a:defRPr>
            </a:lvl3pPr>
            <a:lvl4pPr marL="1619250" indent="-231775" algn="l" defTabSz="925513" eaLnBrk="0" hangingPunct="0">
              <a:defRPr sz="1200">
                <a:solidFill>
                  <a:schemeClr val="tx1"/>
                </a:solidFill>
                <a:latin typeface="Arial" pitchFamily="34" charset="0"/>
              </a:defRPr>
            </a:lvl4pPr>
            <a:lvl5pPr marL="2081213" indent="-231775" algn="l"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1A907F9-AF8D-4EE8-AF9E-BB66FAC2F8F8}" type="slidenum">
              <a:rPr lang="en-US" altLang="en-US"/>
              <a:pPr algn="r" eaLnBrk="1" hangingPunct="1">
                <a:spcBef>
                  <a:spcPct val="0"/>
                </a:spcBef>
              </a:pPr>
              <a:t>1</a:t>
            </a:fld>
            <a:endParaRPr lang="en-US" altLang="en-US"/>
          </a:p>
        </p:txBody>
      </p:sp>
      <p:sp>
        <p:nvSpPr>
          <p:cNvPr id="32772" name="Rectangle 2"/>
          <p:cNvSpPr>
            <a:spLocks noGrp="1" noRot="1" noChangeAspect="1" noChangeArrowheads="1" noTextEdit="1"/>
          </p:cNvSpPr>
          <p:nvPr>
            <p:ph type="sldImg"/>
          </p:nvPr>
        </p:nvSpPr>
        <p:spPr>
          <a:xfrm>
            <a:off x="1165225" y="692150"/>
            <a:ext cx="4619625" cy="3463925"/>
          </a:xfrm>
          <a:ln/>
        </p:spPr>
      </p:sp>
      <p:sp>
        <p:nvSpPr>
          <p:cNvPr id="32773"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24</a:t>
            </a:fld>
            <a:endParaRPr lang="ru-RU" altLang="en-US"/>
          </a:p>
        </p:txBody>
      </p:sp>
    </p:spTree>
    <p:extLst>
      <p:ext uri="{BB962C8B-B14F-4D97-AF65-F5344CB8AC3E}">
        <p14:creationId xmlns:p14="http://schemas.microsoft.com/office/powerpoint/2010/main" val="1739462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2</a:t>
            </a:fld>
            <a:endParaRPr lang="ru-RU" altLang="en-US"/>
          </a:p>
        </p:txBody>
      </p:sp>
    </p:spTree>
    <p:extLst>
      <p:ext uri="{BB962C8B-B14F-4D97-AF65-F5344CB8AC3E}">
        <p14:creationId xmlns:p14="http://schemas.microsoft.com/office/powerpoint/2010/main" val="290168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30</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34</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35</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36</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37</a:t>
            </a:fld>
            <a:endParaRPr lang="ru-RU" altLang="en-US"/>
          </a:p>
        </p:txBody>
      </p:sp>
    </p:spTree>
    <p:extLst>
      <p:ext uri="{BB962C8B-B14F-4D97-AF65-F5344CB8AC3E}">
        <p14:creationId xmlns:p14="http://schemas.microsoft.com/office/powerpoint/2010/main" val="272438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38</a:t>
            </a:fld>
            <a:endParaRPr lang="ru-RU" altLang="en-US"/>
          </a:p>
        </p:txBody>
      </p:sp>
    </p:spTree>
    <p:extLst>
      <p:ext uri="{BB962C8B-B14F-4D97-AF65-F5344CB8AC3E}">
        <p14:creationId xmlns:p14="http://schemas.microsoft.com/office/powerpoint/2010/main" val="362548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39</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40</a:t>
            </a:fld>
            <a:endParaRPr lang="ru-RU" altLang="en-US"/>
          </a:p>
        </p:txBody>
      </p:sp>
    </p:spTree>
    <p:extLst>
      <p:ext uri="{BB962C8B-B14F-4D97-AF65-F5344CB8AC3E}">
        <p14:creationId xmlns:p14="http://schemas.microsoft.com/office/powerpoint/2010/main" val="2724482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41</a:t>
            </a:fld>
            <a:endParaRPr lang="ru-RU" altLang="en-US"/>
          </a:p>
        </p:txBody>
      </p:sp>
    </p:spTree>
    <p:extLst>
      <p:ext uri="{BB962C8B-B14F-4D97-AF65-F5344CB8AC3E}">
        <p14:creationId xmlns:p14="http://schemas.microsoft.com/office/powerpoint/2010/main" val="1867396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42</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5E091B98-3CAA-4F38-A429-8729772FB394}" type="slidenum">
              <a:rPr lang="en-US" altLang="en-US" sz="2400"/>
              <a:pPr/>
              <a:t>43</a:t>
            </a:fld>
            <a:endParaRPr lang="en-US" altLang="en-US" sz="2400"/>
          </a:p>
        </p:txBody>
      </p:sp>
      <p:sp>
        <p:nvSpPr>
          <p:cNvPr id="95235"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5236"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 process of moving from the old to the new is not trivial.  We have the inertia of existing practices, the use of private “standards” - normal for the utility industry, the need for a defining vision for the future, the identification of existing standards to use as building blocks, and the hard work of gaining consensus and working out all the details.</a:t>
            </a:r>
          </a:p>
          <a:p>
            <a:endParaRPr lang="en-US" altLang="en-US" smtClean="0"/>
          </a:p>
          <a:p>
            <a:r>
              <a:rPr lang="en-US" altLang="en-US" smtClean="0"/>
              <a:t>Sometimes it is just easier to continue with the status quo.  But, as we will see, the rewards are worth it, and the end user doesn’t need, in the end, to deal with all of the details.  Leave that to the experts.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 1885</a:t>
            </a:r>
            <a:r>
              <a:rPr lang="en-US" baseline="0" dirty="0" smtClean="0"/>
              <a:t> Proceeding of the National Electric Light Association:  Pg. 4 &amp; 12: http://babel.hathitrust.org/cgi/pt?id=mdp.39015011403139;view=1up;seq=13 </a:t>
            </a:r>
          </a:p>
          <a:p>
            <a:pPr marL="231229" indent="-231229" defTabSz="924916" eaLnBrk="1" fontAlgn="auto" hangingPunct="1">
              <a:spcBef>
                <a:spcPts val="0"/>
              </a:spcBef>
              <a:spcAft>
                <a:spcPts val="0"/>
              </a:spcAft>
              <a:buFontTx/>
              <a:buAutoNum type="arabicPeriod"/>
              <a:defRPr/>
            </a:pPr>
            <a:r>
              <a:rPr lang="en-US" dirty="0">
                <a:latin typeface="Bookman Old Style" panose="02050604050505020204" pitchFamily="18" charset="0"/>
              </a:rPr>
              <a:t>Incandescent lighting, particularly in regard to length of</a:t>
            </a:r>
            <a:br>
              <a:rPr lang="en-US" dirty="0">
                <a:latin typeface="Bookman Old Style" panose="02050604050505020204" pitchFamily="18" charset="0"/>
              </a:rPr>
            </a:br>
            <a:r>
              <a:rPr lang="en-US" dirty="0">
                <a:latin typeface="Bookman Old Style" panose="02050604050505020204" pitchFamily="18" charset="0"/>
              </a:rPr>
              <a:t>circuit upon which it can be run with profit.</a:t>
            </a:r>
            <a:br>
              <a:rPr lang="en-US" dirty="0">
                <a:latin typeface="Bookman Old Style" panose="02050604050505020204" pitchFamily="18" charset="0"/>
              </a:rPr>
            </a:br>
            <a:r>
              <a:rPr lang="en-US" dirty="0">
                <a:latin typeface="Bookman Old Style" panose="02050604050505020204" pitchFamily="18" charset="0"/>
              </a:rPr>
              <a:t>2. Locating and avoiding crosses with telephone wires.</a:t>
            </a:r>
            <a:br>
              <a:rPr lang="en-US" dirty="0">
                <a:latin typeface="Bookman Old Style" panose="02050604050505020204" pitchFamily="18" charset="0"/>
              </a:rPr>
            </a:br>
            <a:r>
              <a:rPr lang="en-US" dirty="0">
                <a:latin typeface="Bookman Old Style" panose="02050604050505020204" pitchFamily="18" charset="0"/>
              </a:rPr>
              <a:t>3. Power and its conversion into light.</a:t>
            </a:r>
            <a:br>
              <a:rPr lang="en-US" dirty="0">
                <a:latin typeface="Bookman Old Style" panose="02050604050505020204" pitchFamily="18" charset="0"/>
              </a:rPr>
            </a:br>
            <a:r>
              <a:rPr lang="en-US" dirty="0">
                <a:latin typeface="Bookman Old Style" panose="02050604050505020204" pitchFamily="18" charset="0"/>
              </a:rPr>
              <a:t>4. Electric light globes and shades.</a:t>
            </a:r>
            <a:br>
              <a:rPr lang="en-US" dirty="0">
                <a:latin typeface="Bookman Old Style" panose="02050604050505020204" pitchFamily="18" charset="0"/>
              </a:rPr>
            </a:br>
            <a:r>
              <a:rPr lang="en-US" dirty="0">
                <a:latin typeface="Bookman Old Style" panose="02050604050505020204" pitchFamily="18" charset="0"/>
              </a:rPr>
              <a:t>5. The best modes of connecting dynamos with power.</a:t>
            </a:r>
            <a:br>
              <a:rPr lang="en-US" dirty="0">
                <a:latin typeface="Bookman Old Style" panose="02050604050505020204" pitchFamily="18" charset="0"/>
              </a:rPr>
            </a:br>
            <a:r>
              <a:rPr lang="en-US" dirty="0">
                <a:latin typeface="Bookman Old Style" panose="02050604050505020204" pitchFamily="18" charset="0"/>
              </a:rPr>
              <a:t>6. Electric lighting by water power.</a:t>
            </a:r>
            <a:br>
              <a:rPr lang="en-US" dirty="0">
                <a:latin typeface="Bookman Old Style" panose="02050604050505020204" pitchFamily="18" charset="0"/>
              </a:rPr>
            </a:br>
            <a:r>
              <a:rPr lang="en-US" dirty="0">
                <a:latin typeface="Bookman Old Style" panose="02050604050505020204" pitchFamily="18" charset="0"/>
              </a:rPr>
              <a:t>7. Rates and rebates on electric lights by the year.</a:t>
            </a:r>
            <a:br>
              <a:rPr lang="en-US" dirty="0">
                <a:latin typeface="Bookman Old Style" panose="02050604050505020204" pitchFamily="18" charset="0"/>
              </a:rPr>
            </a:br>
            <a:r>
              <a:rPr lang="en-US" dirty="0">
                <a:latin typeface="Bookman Old Style" panose="02050604050505020204" pitchFamily="18" charset="0"/>
              </a:rPr>
              <a:t>8. The use of electricity as applied to motors.</a:t>
            </a:r>
            <a:br>
              <a:rPr lang="en-US" dirty="0">
                <a:latin typeface="Bookman Old Style" panose="02050604050505020204" pitchFamily="18" charset="0"/>
              </a:rPr>
            </a:br>
            <a:r>
              <a:rPr lang="en-US" dirty="0">
                <a:latin typeface="Bookman Old Style" panose="02050604050505020204" pitchFamily="18" charset="0"/>
              </a:rPr>
              <a:t>9. Where an electric light system requires No. 6 </a:t>
            </a:r>
            <a:r>
              <a:rPr lang="en-US" dirty="0" err="1">
                <a:latin typeface="Bookman Old Style" panose="02050604050505020204" pitchFamily="18" charset="0"/>
              </a:rPr>
              <a:t>conductors,is</a:t>
            </a:r>
            <a:r>
              <a:rPr lang="en-US" dirty="0">
                <a:latin typeface="Bookman Old Style" panose="02050604050505020204" pitchFamily="18" charset="0"/>
              </a:rPr>
              <a:t> it desirable to use No. 6 and No. 4 in the same line?</a:t>
            </a:r>
          </a:p>
          <a:p>
            <a:pPr marL="231229" indent="-231229" defTabSz="924916" eaLnBrk="1" fontAlgn="auto" hangingPunct="1">
              <a:spcBef>
                <a:spcPts val="0"/>
              </a:spcBef>
              <a:spcAft>
                <a:spcPts val="0"/>
              </a:spcAft>
              <a:buFontTx/>
              <a:buAutoNum type="arabicPeriod"/>
              <a:defRPr/>
            </a:pPr>
            <a:r>
              <a:rPr lang="en-US" dirty="0">
                <a:latin typeface="Bookman Old Style" panose="02050604050505020204" pitchFamily="18" charset="0"/>
              </a:rPr>
              <a:t>10. Will armatures become affected by frost when exposed in</a:t>
            </a:r>
            <a:br>
              <a:rPr lang="en-US" dirty="0">
                <a:latin typeface="Bookman Old Style" panose="02050604050505020204" pitchFamily="18" charset="0"/>
              </a:rPr>
            </a:br>
            <a:r>
              <a:rPr lang="en-US" dirty="0">
                <a:latin typeface="Bookman Old Style" panose="02050604050505020204" pitchFamily="18" charset="0"/>
              </a:rPr>
              <a:t>transportation?</a:t>
            </a:r>
            <a:br>
              <a:rPr lang="en-US" dirty="0">
                <a:latin typeface="Bookman Old Style" panose="02050604050505020204" pitchFamily="18" charset="0"/>
              </a:rPr>
            </a:br>
            <a:r>
              <a:rPr lang="en-US" dirty="0">
                <a:latin typeface="Bookman Old Style" panose="02050604050505020204" pitchFamily="18" charset="0"/>
              </a:rPr>
              <a:t>11. Special insulation or guards between insulations of lines</a:t>
            </a:r>
            <a:br>
              <a:rPr lang="en-US" dirty="0">
                <a:latin typeface="Bookman Old Style" panose="02050604050505020204" pitchFamily="18" charset="0"/>
              </a:rPr>
            </a:br>
            <a:r>
              <a:rPr lang="en-US" dirty="0">
                <a:latin typeface="Bookman Old Style" panose="02050604050505020204" pitchFamily="18" charset="0"/>
              </a:rPr>
              <a:t>at dangerous points and places.</a:t>
            </a:r>
            <a:br>
              <a:rPr lang="en-US" dirty="0">
                <a:latin typeface="Bookman Old Style" panose="02050604050505020204" pitchFamily="18" charset="0"/>
              </a:rPr>
            </a:br>
            <a:r>
              <a:rPr lang="en-US" dirty="0">
                <a:latin typeface="Bookman Old Style" panose="02050604050505020204" pitchFamily="18" charset="0"/>
              </a:rPr>
              <a:t>12. Street lighting, the best manner and modes of accomplish-</a:t>
            </a:r>
            <a:r>
              <a:rPr lang="en-US" dirty="0" err="1">
                <a:latin typeface="Bookman Old Style" panose="02050604050505020204" pitchFamily="18" charset="0"/>
              </a:rPr>
              <a:t>ing</a:t>
            </a:r>
            <a:r>
              <a:rPr lang="en-US" dirty="0">
                <a:latin typeface="Bookman Old Style" panose="02050604050505020204" pitchFamily="18" charset="0"/>
              </a:rPr>
              <a:t> it. Location of lights and running the circuits for the same.</a:t>
            </a:r>
            <a:br>
              <a:rPr lang="en-US" dirty="0">
                <a:latin typeface="Bookman Old Style" panose="02050604050505020204" pitchFamily="18" charset="0"/>
              </a:rPr>
            </a:br>
            <a:r>
              <a:rPr lang="en-US" dirty="0">
                <a:latin typeface="Bookman Old Style" panose="02050604050505020204" pitchFamily="18" charset="0"/>
              </a:rPr>
              <a:t>13. Experience and results in the use of underground con-</a:t>
            </a:r>
            <a:r>
              <a:rPr lang="en-US" dirty="0" err="1">
                <a:latin typeface="Bookman Old Style" panose="02050604050505020204" pitchFamily="18" charset="0"/>
              </a:rPr>
              <a:t>ductors</a:t>
            </a:r>
            <a:r>
              <a:rPr lang="en-US" dirty="0">
                <a:latin typeface="Bookman Old Style" panose="02050604050505020204" pitchFamily="18" charset="0"/>
              </a:rPr>
              <a:t>.</a:t>
            </a:r>
            <a:br>
              <a:rPr lang="en-US" dirty="0">
                <a:latin typeface="Bookman Old Style" panose="02050604050505020204" pitchFamily="18" charset="0"/>
              </a:rPr>
            </a:br>
            <a:r>
              <a:rPr lang="en-US" dirty="0">
                <a:latin typeface="Bookman Old Style" panose="02050604050505020204" pitchFamily="18" charset="0"/>
              </a:rPr>
              <a:t>14. That the fireman should receive more pay than the engineer.</a:t>
            </a:r>
            <a:br>
              <a:rPr lang="en-US" dirty="0">
                <a:latin typeface="Bookman Old Style" panose="02050604050505020204" pitchFamily="18" charset="0"/>
              </a:rPr>
            </a:br>
            <a:r>
              <a:rPr lang="en-US" dirty="0">
                <a:latin typeface="Bookman Old Style" panose="02050604050505020204" pitchFamily="18" charset="0"/>
              </a:rPr>
              <a:t>15. Help generally.</a:t>
            </a:r>
            <a:br>
              <a:rPr lang="en-US" dirty="0">
                <a:latin typeface="Bookman Old Style" panose="02050604050505020204" pitchFamily="18" charset="0"/>
              </a:rPr>
            </a:br>
            <a:r>
              <a:rPr lang="en-US" dirty="0">
                <a:latin typeface="Bookman Old Style" panose="02050604050505020204" pitchFamily="18" charset="0"/>
              </a:rPr>
              <a:t>16. Experience of electric light companies in the use of cop-</a:t>
            </a:r>
            <a:br>
              <a:rPr lang="en-US" dirty="0">
                <a:latin typeface="Bookman Old Style" panose="02050604050505020204" pitchFamily="18" charset="0"/>
              </a:rPr>
            </a:br>
            <a:r>
              <a:rPr lang="en-US" dirty="0">
                <a:latin typeface="Bookman Old Style" panose="02050604050505020204" pitchFamily="18" charset="0"/>
              </a:rPr>
              <a:t>per-coated and bare carbons.</a:t>
            </a:r>
          </a:p>
          <a:p>
            <a:pPr defTabSz="924916" eaLnBrk="1" fontAlgn="auto" hangingPunct="1">
              <a:spcBef>
                <a:spcPts val="0"/>
              </a:spcBef>
              <a:spcAft>
                <a:spcPts val="0"/>
              </a:spcAft>
              <a:defRPr/>
            </a:pPr>
            <a:endParaRPr lang="en-US" dirty="0">
              <a:latin typeface="Bookman Old Style" panose="02050604050505020204" pitchFamily="18" charset="0"/>
            </a:endParaRP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7B4A00A-3491-46B9-98F6-63BE0797CBED}" type="slidenum">
              <a:rPr lang="en-US" smtClean="0"/>
              <a:t>44</a:t>
            </a:fld>
            <a:endParaRPr lang="en-US"/>
          </a:p>
        </p:txBody>
      </p:sp>
    </p:spTree>
    <p:extLst>
      <p:ext uri="{BB962C8B-B14F-4D97-AF65-F5344CB8AC3E}">
        <p14:creationId xmlns:p14="http://schemas.microsoft.com/office/powerpoint/2010/main" val="2267286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4A00A-3491-46B9-98F6-63BE0797CBED}" type="slidenum">
              <a:rPr lang="en-US" smtClean="0"/>
              <a:t>53</a:t>
            </a:fld>
            <a:endParaRPr lang="en-US"/>
          </a:p>
        </p:txBody>
      </p:sp>
    </p:spTree>
    <p:extLst>
      <p:ext uri="{BB962C8B-B14F-4D97-AF65-F5344CB8AC3E}">
        <p14:creationId xmlns:p14="http://schemas.microsoft.com/office/powerpoint/2010/main" val="3254218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54</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55</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5</a:t>
            </a:fld>
            <a:endParaRPr lang="ru-RU" altLang="en-US"/>
          </a:p>
        </p:txBody>
      </p:sp>
    </p:spTree>
    <p:extLst>
      <p:ext uri="{BB962C8B-B14F-4D97-AF65-F5344CB8AC3E}">
        <p14:creationId xmlns:p14="http://schemas.microsoft.com/office/powerpoint/2010/main" val="233191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56</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57</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58</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59</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60</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61</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62</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936566" y="8773356"/>
            <a:ext cx="3012001" cy="461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sz="2300">
                <a:solidFill>
                  <a:schemeClr val="tx1"/>
                </a:solidFill>
                <a:latin typeface="Arial" charset="0"/>
              </a:defRPr>
            </a:lvl1pPr>
            <a:lvl2pPr marL="736677" indent="-282519">
              <a:defRPr sz="2300">
                <a:solidFill>
                  <a:schemeClr val="tx1"/>
                </a:solidFill>
                <a:latin typeface="Arial" charset="0"/>
              </a:defRPr>
            </a:lvl2pPr>
            <a:lvl3pPr marL="1134634" indent="-226320">
              <a:defRPr sz="2300">
                <a:solidFill>
                  <a:schemeClr val="tx1"/>
                </a:solidFill>
                <a:latin typeface="Arial" charset="0"/>
              </a:defRPr>
            </a:lvl3pPr>
            <a:lvl4pPr marL="1588790" indent="-226320">
              <a:defRPr sz="2300">
                <a:solidFill>
                  <a:schemeClr val="tx1"/>
                </a:solidFill>
                <a:latin typeface="Arial" charset="0"/>
              </a:defRPr>
            </a:lvl4pPr>
            <a:lvl5pPr marL="2042948" indent="-226320">
              <a:defRPr sz="2300">
                <a:solidFill>
                  <a:schemeClr val="tx1"/>
                </a:solidFill>
                <a:latin typeface="Arial" charset="0"/>
              </a:defRPr>
            </a:lvl5pPr>
            <a:lvl6pPr marL="2480397" indent="-226320" eaLnBrk="0" fontAlgn="base" hangingPunct="0">
              <a:spcBef>
                <a:spcPct val="0"/>
              </a:spcBef>
              <a:spcAft>
                <a:spcPct val="0"/>
              </a:spcAft>
              <a:defRPr sz="2300">
                <a:solidFill>
                  <a:schemeClr val="tx1"/>
                </a:solidFill>
                <a:latin typeface="Arial" charset="0"/>
              </a:defRPr>
            </a:lvl6pPr>
            <a:lvl7pPr marL="2917846" indent="-226320" eaLnBrk="0" fontAlgn="base" hangingPunct="0">
              <a:spcBef>
                <a:spcPct val="0"/>
              </a:spcBef>
              <a:spcAft>
                <a:spcPct val="0"/>
              </a:spcAft>
              <a:defRPr sz="2300">
                <a:solidFill>
                  <a:schemeClr val="tx1"/>
                </a:solidFill>
                <a:latin typeface="Arial" charset="0"/>
              </a:defRPr>
            </a:lvl7pPr>
            <a:lvl8pPr marL="3355295" indent="-226320" eaLnBrk="0" fontAlgn="base" hangingPunct="0">
              <a:spcBef>
                <a:spcPct val="0"/>
              </a:spcBef>
              <a:spcAft>
                <a:spcPct val="0"/>
              </a:spcAft>
              <a:defRPr sz="2300">
                <a:solidFill>
                  <a:schemeClr val="tx1"/>
                </a:solidFill>
                <a:latin typeface="Arial" charset="0"/>
              </a:defRPr>
            </a:lvl8pPr>
            <a:lvl9pPr marL="3792744" indent="-226320" eaLnBrk="0" fontAlgn="base" hangingPunct="0">
              <a:spcBef>
                <a:spcPct val="0"/>
              </a:spcBef>
              <a:spcAft>
                <a:spcPct val="0"/>
              </a:spcAft>
              <a:defRPr sz="2300">
                <a:solidFill>
                  <a:schemeClr val="tx1"/>
                </a:solidFill>
                <a:latin typeface="Arial" charset="0"/>
              </a:defRPr>
            </a:lvl9pPr>
          </a:lstStyle>
          <a:p>
            <a:fld id="{94EE7871-7072-4A04-8066-47A194A095A5}" type="slidenum">
              <a:rPr lang="en-US" altLang="en-US" sz="2400"/>
              <a:pPr/>
              <a:t>63</a:t>
            </a:fld>
            <a:endParaRPr lang="en-US" altLang="en-US" sz="2400"/>
          </a:p>
        </p:txBody>
      </p:sp>
      <p:sp>
        <p:nvSpPr>
          <p:cNvPr id="94211"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94212" name="Rectangle 3"/>
          <p:cNvSpPr>
            <a:spLocks noGrp="1" noChangeArrowheads="1"/>
          </p:cNvSpPr>
          <p:nvPr>
            <p:ph type="body" idx="1"/>
          </p:nvPr>
        </p:nvSpPr>
        <p:spPr>
          <a:xfrm>
            <a:off x="927582" y="4372171"/>
            <a:ext cx="5094912" cy="4144628"/>
          </a:xfrm>
          <a:solidFill>
            <a:srgbClr val="FFFFFF"/>
          </a:solidFill>
          <a:ln w="12700">
            <a:solidFill>
              <a:srgbClr val="000000"/>
            </a:solidFill>
            <a:miter lim="800000"/>
            <a:headEnd/>
            <a:tailEnd/>
          </a:ln>
        </p:spPr>
        <p:txBody>
          <a:bodyPr lIns="90746" tIns="45373" rIns="90746" bIns="45373"/>
          <a:lstStyle/>
          <a:p>
            <a:r>
              <a:rPr lang="en-US" altLang="en-US" smtClean="0"/>
              <a:t>There are lots of good reasons to use standards.  The utility industry has identified - and used - many of these in the construction of our modern systems.  Imagine a world in which we had not agreed on service voltage, frequency, or interface connectors.  Imagine a world in which electricity meters were engineered from the ground up for each utility company.</a:t>
            </a:r>
          </a:p>
          <a:p>
            <a:endParaRPr lang="en-US" altLang="en-US" smtClean="0"/>
          </a:p>
          <a:p>
            <a:r>
              <a:rPr lang="en-US" altLang="en-US" smtClean="0"/>
              <a:t>Standards have served us well to ensure safety, accuracy, reliability, and low cost.  Standards allow vendors to specialize by building niche devices which interoperate with other devices from other manufacturers without any vendor needing to “build it all”.</a:t>
            </a:r>
          </a:p>
          <a:p>
            <a:endParaRPr lang="en-US" altLang="en-US" smtClean="0"/>
          </a:p>
          <a:p>
            <a:r>
              <a:rPr lang="en-US" altLang="en-US" smtClean="0"/>
              <a:t>Standards properly deployed can also help to ensure information security by making the </a:t>
            </a:r>
            <a:r>
              <a:rPr lang="en-US" altLang="en-US" i="1" smtClean="0"/>
              <a:t>structure</a:t>
            </a:r>
            <a:r>
              <a:rPr lang="en-US" altLang="en-US" smtClean="0"/>
              <a:t> of the “lock” public knowledge but making the exact </a:t>
            </a:r>
            <a:r>
              <a:rPr lang="en-US" altLang="en-US" i="1" smtClean="0"/>
              <a:t>key</a:t>
            </a:r>
            <a:r>
              <a:rPr lang="en-US" altLang="en-US" smtClean="0"/>
              <a:t> private.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64</a:t>
            </a:fld>
            <a:endParaRPr lang="ru-RU" altLang="en-US"/>
          </a:p>
        </p:txBody>
      </p:sp>
    </p:spTree>
    <p:extLst>
      <p:ext uri="{BB962C8B-B14F-4D97-AF65-F5344CB8AC3E}">
        <p14:creationId xmlns:p14="http://schemas.microsoft.com/office/powerpoint/2010/main" val="2573062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65</a:t>
            </a:fld>
            <a:endParaRPr lang="ru-RU" altLang="en-US" smtClean="0"/>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6</a:t>
            </a:fld>
            <a:endParaRPr lang="ru-RU" altLang="en-US"/>
          </a:p>
        </p:txBody>
      </p:sp>
    </p:spTree>
    <p:extLst>
      <p:ext uri="{BB962C8B-B14F-4D97-AF65-F5344CB8AC3E}">
        <p14:creationId xmlns:p14="http://schemas.microsoft.com/office/powerpoint/2010/main" val="130534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11</a:t>
            </a:fld>
            <a:endParaRPr lang="ru-RU" altLang="en-US"/>
          </a:p>
        </p:txBody>
      </p:sp>
    </p:spTree>
    <p:extLst>
      <p:ext uri="{BB962C8B-B14F-4D97-AF65-F5344CB8AC3E}">
        <p14:creationId xmlns:p14="http://schemas.microsoft.com/office/powerpoint/2010/main" val="247010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12</a:t>
            </a:fld>
            <a:endParaRPr lang="ru-RU" altLang="en-US"/>
          </a:p>
        </p:txBody>
      </p:sp>
    </p:spTree>
    <p:extLst>
      <p:ext uri="{BB962C8B-B14F-4D97-AF65-F5344CB8AC3E}">
        <p14:creationId xmlns:p14="http://schemas.microsoft.com/office/powerpoint/2010/main" val="374436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3467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42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40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13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607" y="328442"/>
            <a:ext cx="8434552" cy="1143000"/>
          </a:xfrm>
          <a:prstGeom prst="rect">
            <a:avLst/>
          </a:prstGeom>
          <a:solidFill>
            <a:srgbClr val="FF0000"/>
          </a:solidFill>
        </p:spPr>
        <p:txBody>
          <a:bodyPr/>
          <a:lstStyle/>
          <a:p>
            <a:endParaRPr lang="en-US" dirty="0"/>
          </a:p>
        </p:txBody>
      </p:sp>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1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47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166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99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0745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5253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4424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16961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3648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8686800" y="6360956"/>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7200D7F1-6D93-4EEA-BBA1-002C153BD9C6}" type="slidenum">
              <a:rPr lang="ru-RU" altLang="en-US" sz="1200" smtClean="0">
                <a:solidFill>
                  <a:schemeClr val="tx1"/>
                </a:solidFill>
              </a:rPr>
              <a:pPr algn="l" eaLnBrk="1" hangingPunct="1">
                <a:spcBef>
                  <a:spcPct val="0"/>
                </a:spcBef>
                <a:defRPr/>
              </a:pPr>
              <a:t>‹#›</a:t>
            </a:fld>
            <a:endParaRPr lang="ru-RU" altLang="en-US" sz="1200" smtClean="0">
              <a:solidFill>
                <a:schemeClr val="tx1"/>
              </a:solidFill>
            </a:endParaRPr>
          </a:p>
        </p:txBody>
      </p:sp>
      <p:sp>
        <p:nvSpPr>
          <p:cNvPr id="1027" name="Text Box 13"/>
          <p:cNvSpPr txBox="1">
            <a:spLocks noChangeArrowheads="1"/>
          </p:cNvSpPr>
          <p:nvPr/>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smtClean="0">
              <a:solidFill>
                <a:schemeClr val="tx1"/>
              </a:solidFill>
              <a:latin typeface="AvantGarde"/>
            </a:endParaRPr>
          </a:p>
        </p:txBody>
      </p:sp>
      <p:sp>
        <p:nvSpPr>
          <p:cNvPr id="1042" name="Rectangle 2"/>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smtClean="0"/>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watthourmeters.com/fortwayne/duncan-watt.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watthourmeters.com/dunca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watthourmeters.com/westinghouse/shall-watt.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watthourmeters.com/generalelectric/trw-th.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watthourmeters.com/sangamo/gutmann-b.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1.jp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g"/><Relationship Id="rId4" Type="http://schemas.openxmlformats.org/officeDocument/2006/relationships/image" Target="../media/image34.png"/><Relationship Id="rId9"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532F31D4-161B-45F0-B994-24D3A90216CA}"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1600200" y="1524000"/>
            <a:ext cx="6400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pPr>
            <a:r>
              <a:rPr lang="en-US" altLang="en-US" sz="3500" dirty="0" smtClean="0">
                <a:solidFill>
                  <a:srgbClr val="2F549D"/>
                </a:solidFill>
              </a:rPr>
              <a:t>History </a:t>
            </a:r>
            <a:r>
              <a:rPr lang="en-US" altLang="en-US" sz="3500" dirty="0">
                <a:solidFill>
                  <a:srgbClr val="2F549D"/>
                </a:solidFill>
              </a:rPr>
              <a:t/>
            </a:r>
            <a:br>
              <a:rPr lang="en-US" altLang="en-US" sz="3500" dirty="0">
                <a:solidFill>
                  <a:srgbClr val="2F549D"/>
                </a:solidFill>
              </a:rPr>
            </a:br>
            <a:r>
              <a:rPr lang="en-US" altLang="en-US" sz="3500" dirty="0" smtClean="0">
                <a:solidFill>
                  <a:srgbClr val="2F549D"/>
                </a:solidFill>
              </a:rPr>
              <a:t>of</a:t>
            </a:r>
            <a:br>
              <a:rPr lang="en-US" altLang="en-US" sz="3500" dirty="0" smtClean="0">
                <a:solidFill>
                  <a:srgbClr val="2F549D"/>
                </a:solidFill>
              </a:rPr>
            </a:br>
            <a:r>
              <a:rPr lang="en-US" altLang="en-US" sz="3500" dirty="0" smtClean="0">
                <a:solidFill>
                  <a:srgbClr val="2F549D"/>
                </a:solidFill>
              </a:rPr>
              <a:t>Electric Metering</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362200" cy="11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0"/>
          <p:cNvSpPr txBox="1">
            <a:spLocks noChangeArrowheads="1"/>
          </p:cNvSpPr>
          <p:nvPr/>
        </p:nvSpPr>
        <p:spPr bwMode="auto">
          <a:xfrm>
            <a:off x="645607" y="4572000"/>
            <a:ext cx="8229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endParaRPr lang="en-US" altLang="en-US" sz="1600" dirty="0">
              <a:solidFill>
                <a:schemeClr val="bg1"/>
              </a:solidFill>
            </a:endParaRPr>
          </a:p>
          <a:p>
            <a:pPr algn="r" eaLnBrk="1" hangingPunct="1">
              <a:spcBef>
                <a:spcPct val="0"/>
              </a:spcBef>
              <a:spcAft>
                <a:spcPct val="100000"/>
              </a:spcAft>
            </a:pPr>
            <a:r>
              <a:rPr lang="en-US" altLang="en-US" sz="2400" dirty="0">
                <a:solidFill>
                  <a:schemeClr val="bg1"/>
                </a:solidFill>
              </a:rPr>
              <a:t>Tom </a:t>
            </a:r>
            <a:r>
              <a:rPr lang="en-US" altLang="en-US" sz="2400" dirty="0" err="1">
                <a:solidFill>
                  <a:schemeClr val="bg1"/>
                </a:solidFill>
              </a:rPr>
              <a:t>Lawton,TESCO</a:t>
            </a:r>
            <a:r>
              <a:rPr lang="en-US" altLang="en-US" sz="2400" dirty="0">
                <a:solidFill>
                  <a:schemeClr val="bg1"/>
                </a:solidFill>
              </a:rPr>
              <a:t/>
            </a:r>
            <a:br>
              <a:rPr lang="en-US" altLang="en-US" sz="2400" dirty="0">
                <a:solidFill>
                  <a:schemeClr val="bg1"/>
                </a:solidFill>
              </a:rPr>
            </a:br>
            <a:r>
              <a:rPr lang="en-US" altLang="en-US" sz="1600" dirty="0">
                <a:solidFill>
                  <a:schemeClr val="bg1"/>
                </a:solidFill>
              </a:rPr>
              <a:t>The Eastern Specialty </a:t>
            </a:r>
            <a:r>
              <a:rPr lang="en-US" altLang="en-US" sz="1600" dirty="0" smtClean="0">
                <a:solidFill>
                  <a:schemeClr val="bg1"/>
                </a:solidFill>
              </a:rPr>
              <a:t>Company</a:t>
            </a:r>
          </a:p>
          <a:p>
            <a:pPr algn="r" eaLnBrk="1" hangingPunct="1">
              <a:spcBef>
                <a:spcPct val="0"/>
              </a:spcBef>
              <a:spcAft>
                <a:spcPct val="100000"/>
              </a:spcAft>
            </a:pPr>
            <a:endParaRPr lang="en-US" altLang="en-US" sz="1600" dirty="0">
              <a:solidFill>
                <a:schemeClr val="bg1"/>
              </a:solidFill>
            </a:endParaRPr>
          </a:p>
          <a:p>
            <a:pPr algn="r" eaLnBrk="1" hangingPunct="1">
              <a:spcBef>
                <a:spcPct val="0"/>
              </a:spcBef>
              <a:spcAft>
                <a:spcPct val="100000"/>
              </a:spcAft>
            </a:pPr>
            <a:r>
              <a:rPr lang="en-US" altLang="en-US" sz="1600" i="1" dirty="0">
                <a:solidFill>
                  <a:schemeClr val="bg1"/>
                </a:solidFill>
              </a:rPr>
              <a:t>For the North Carolina Electric Meter School 2016</a:t>
            </a:r>
          </a:p>
          <a:p>
            <a:pPr algn="r" eaLnBrk="1" hangingPunct="1">
              <a:spcBef>
                <a:spcPct val="0"/>
              </a:spcBef>
              <a:spcAft>
                <a:spcPct val="100000"/>
              </a:spcAft>
            </a:pPr>
            <a:endParaRPr lang="en-US" altLang="en-US" sz="1600" dirty="0">
              <a:solidFill>
                <a:schemeClr val="bg1"/>
              </a:solidFill>
            </a:endParaRPr>
          </a:p>
          <a:p>
            <a:pPr algn="r" eaLnBrk="1" hangingPunct="1">
              <a:spcBef>
                <a:spcPct val="0"/>
              </a:spcBef>
              <a:spcAft>
                <a:spcPct val="100000"/>
              </a:spcAft>
            </a:pPr>
            <a:r>
              <a:rPr lang="en-US" altLang="en-US" sz="1600" dirty="0">
                <a:solidFill>
                  <a:schemeClr val="bg1"/>
                </a:solidFill>
              </a:rPr>
              <a:t/>
            </a:r>
            <a:br>
              <a:rPr lang="en-US" altLang="en-US" sz="1600" dirty="0">
                <a:solidFill>
                  <a:schemeClr val="bg1"/>
                </a:solidFill>
              </a:rPr>
            </a:br>
            <a:endParaRPr lang="en-US" altLang="en-US" sz="1600" dirty="0">
              <a:solidFill>
                <a:schemeClr val="bg1"/>
              </a:solidFill>
            </a:endParaRPr>
          </a:p>
        </p:txBody>
      </p:sp>
      <p:grpSp>
        <p:nvGrpSpPr>
          <p:cNvPr id="12" name="Group 21"/>
          <p:cNvGrpSpPr>
            <a:grpSpLocks/>
          </p:cNvGrpSpPr>
          <p:nvPr/>
        </p:nvGrpSpPr>
        <p:grpSpPr bwMode="auto">
          <a:xfrm>
            <a:off x="7239000" y="1631960"/>
            <a:ext cx="1300163" cy="1600200"/>
            <a:chOff x="4560" y="1008"/>
            <a:chExt cx="960" cy="1182"/>
          </a:xfrm>
        </p:grpSpPr>
        <p:pic>
          <p:nvPicPr>
            <p:cNvPr id="1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1008"/>
              <a:ext cx="960" cy="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1920"/>
              <a:ext cx="9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First Practical Meters</a:t>
            </a:r>
            <a:endParaRPr lang="en-US" sz="3200" b="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84733602"/>
              </p:ext>
            </p:extLst>
          </p:nvPr>
        </p:nvGraphicFramePr>
        <p:xfrm>
          <a:off x="904985" y="1578103"/>
          <a:ext cx="7324615" cy="6462776"/>
        </p:xfrm>
        <a:graphic>
          <a:graphicData uri="http://schemas.openxmlformats.org/drawingml/2006/table">
            <a:tbl>
              <a:tblPr/>
              <a:tblGrid>
                <a:gridCol w="1304815"/>
                <a:gridCol w="6019800"/>
              </a:tblGrid>
              <a:tr h="1698497">
                <a:tc gridSpan="2">
                  <a:txBody>
                    <a:bodyPr/>
                    <a:lstStyle/>
                    <a:p>
                      <a:r>
                        <a:rPr lang="en-US" sz="1800" dirty="0" smtClean="0"/>
                        <a:t>After the invention of the incandescent lamp by Edison in 1879 and the subdivision of lighting circuits</a:t>
                      </a:r>
                      <a:r>
                        <a:rPr lang="en-US" sz="1800" baseline="0" dirty="0" smtClean="0"/>
                        <a:t> for individual control of the lamps, measuring lamp hours was no longer practical (although this practice continued for arc-lamp street lighting circuits into the 1890’s)</a:t>
                      </a:r>
                    </a:p>
                    <a:p>
                      <a:endParaRPr lang="en-US" sz="1800" baseline="0" dirty="0" smtClean="0"/>
                    </a:p>
                    <a:p>
                      <a:r>
                        <a:rPr lang="en-US" sz="1800" baseline="0" dirty="0" smtClean="0"/>
                        <a:t>1881 – The Fort Wayne Electric Co. was incorporated to sell a dynamo and arc lamps patented by James Jenney.  The company was founded by Ronald T. McDonald who was also the first President.</a:t>
                      </a:r>
                    </a:p>
                    <a:p>
                      <a:endParaRPr lang="en-US" sz="1800" baseline="0" dirty="0" smtClean="0"/>
                    </a:p>
                    <a:p>
                      <a:r>
                        <a:rPr lang="en-US" sz="1800" baseline="0" dirty="0" smtClean="0"/>
                        <a:t>1882 – Edison starts up his first electric company for incandescent illumination starting first with a per lamp flat rate but then quickly moving to a chemical meter as more items were added to the circuit and lights we capable of being turned on and off.    </a:t>
                      </a:r>
                      <a:endParaRPr lang="en-US" sz="1800" dirty="0"/>
                    </a:p>
                  </a:txBody>
                  <a:tcPr marL="60346" marR="60346" marT="30173" marB="30173" anchor="ctr">
                    <a:lnL>
                      <a:noFill/>
                    </a:lnL>
                    <a:lnR>
                      <a:noFill/>
                    </a:lnR>
                    <a:lnT>
                      <a:noFill/>
                    </a:lnT>
                    <a:lnB>
                      <a:noFill/>
                    </a:lnB>
                  </a:tcPr>
                </a:tc>
                <a:tc hMerge="1">
                  <a:txBody>
                    <a:bodyPr/>
                    <a:lstStyle/>
                    <a:p>
                      <a:endParaRPr lang="en-US"/>
                    </a:p>
                  </a:txBody>
                  <a:tcPr/>
                </a:tc>
              </a:tr>
              <a:tr h="1689693">
                <a:tc>
                  <a:txBody>
                    <a:bodyPr/>
                    <a:lstStyle/>
                    <a:p>
                      <a:endParaRPr lang="en-US" sz="1200" dirty="0"/>
                    </a:p>
                  </a:txBody>
                  <a:tcPr marL="60346" marR="60346" marT="30173" marB="30173">
                    <a:lnL>
                      <a:noFill/>
                    </a:lnL>
                    <a:lnR>
                      <a:noFill/>
                    </a:lnR>
                    <a:lnT>
                      <a:noFill/>
                    </a:lnT>
                    <a:lnB>
                      <a:noFill/>
                    </a:lnB>
                  </a:tcPr>
                </a:tc>
                <a:tc>
                  <a:txBody>
                    <a:bodyPr/>
                    <a:lstStyle/>
                    <a:p>
                      <a:endParaRPr lang="en-US" sz="1200" dirty="0"/>
                    </a:p>
                  </a:txBody>
                  <a:tcPr marL="60346" marR="60346" marT="30173" marB="30173" anchor="ctr">
                    <a:lnL>
                      <a:noFill/>
                    </a:lnL>
                    <a:lnR>
                      <a:noFill/>
                    </a:lnR>
                    <a:lnT>
                      <a:noFill/>
                    </a:lnT>
                    <a:lnB>
                      <a:noFill/>
                    </a:lnB>
                  </a:tcPr>
                </a:tc>
              </a:tr>
              <a:tr h="1146577">
                <a:tc>
                  <a:txBody>
                    <a:bodyPr/>
                    <a:lstStyle/>
                    <a:p>
                      <a:endParaRPr lang="en-US" sz="1200" dirty="0"/>
                    </a:p>
                  </a:txBody>
                  <a:tcPr marL="60346" marR="60346" marT="30173" marB="30173">
                    <a:lnL>
                      <a:noFill/>
                    </a:lnL>
                    <a:lnR>
                      <a:noFill/>
                    </a:lnR>
                    <a:lnT>
                      <a:noFill/>
                    </a:lnT>
                    <a:lnB>
                      <a:noFill/>
                    </a:lnB>
                  </a:tcPr>
                </a:tc>
                <a:tc>
                  <a:txBody>
                    <a:bodyPr/>
                    <a:lstStyle/>
                    <a:p>
                      <a:endParaRPr lang="en-US" sz="1200" dirty="0"/>
                    </a:p>
                  </a:txBody>
                  <a:tcPr marL="60346" marR="60346" marT="30173" marB="30173" anchor="ctr">
                    <a:lnL>
                      <a:noFill/>
                    </a:lnL>
                    <a:lnR>
                      <a:noFill/>
                    </a:lnR>
                    <a:lnT>
                      <a:noFill/>
                    </a:lnT>
                    <a:lnB>
                      <a:noFill/>
                    </a:lnB>
                  </a:tcPr>
                </a:tc>
              </a:tr>
            </a:tbl>
          </a:graphicData>
        </a:graphic>
      </p:graphicFrame>
    </p:spTree>
    <p:extLst>
      <p:ext uri="{BB962C8B-B14F-4D97-AF65-F5344CB8AC3E}">
        <p14:creationId xmlns:p14="http://schemas.microsoft.com/office/powerpoint/2010/main" val="153136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lstStyle/>
          <a:p>
            <a:r>
              <a:rPr lang="en-US" altLang="en-US" sz="2800" b="1" dirty="0" smtClean="0">
                <a:solidFill>
                  <a:schemeClr val="bg1"/>
                </a:solidFill>
                <a:latin typeface="Arial" pitchFamily="34" charset="0"/>
              </a:rPr>
              <a:t>Thomson Walking Beam Meter (1889-1889)</a:t>
            </a:r>
            <a:endParaRPr lang="en-US" sz="2800" b="1" dirty="0"/>
          </a:p>
        </p:txBody>
      </p:sp>
      <p:sp>
        <p:nvSpPr>
          <p:cNvPr id="5" name="Rectangle 4"/>
          <p:cNvSpPr/>
          <p:nvPr/>
        </p:nvSpPr>
        <p:spPr>
          <a:xfrm>
            <a:off x="457200" y="1600200"/>
            <a:ext cx="4572000" cy="4847481"/>
          </a:xfrm>
          <a:prstGeom prst="rect">
            <a:avLst/>
          </a:prstGeom>
        </p:spPr>
        <p:txBody>
          <a:bodyPr>
            <a:spAutoFit/>
          </a:bodyPr>
          <a:lstStyle/>
          <a:p>
            <a:pPr marL="285750" indent="-285750" algn="l">
              <a:buFont typeface="Arial" panose="020B0604020202020204" pitchFamily="34" charset="0"/>
              <a:buChar char="•"/>
            </a:pPr>
            <a:r>
              <a:rPr lang="en-US" sz="1500" dirty="0" smtClean="0">
                <a:latin typeface="+mj-lt"/>
              </a:rPr>
              <a:t>1883 The Thomson-Houston Electric Company was organized in Lynn, MA to manufacture the inventions of Professor </a:t>
            </a:r>
            <a:r>
              <a:rPr lang="en-US" sz="1500" dirty="0" err="1" smtClean="0">
                <a:latin typeface="+mj-lt"/>
              </a:rPr>
              <a:t>Elihu</a:t>
            </a:r>
            <a:r>
              <a:rPr lang="en-US" sz="1500" dirty="0" smtClean="0">
                <a:latin typeface="+mj-lt"/>
              </a:rPr>
              <a:t> Thomson and Edwin Houston.  Charles A Coffin was the President and one of the investors who helped establish the company.  </a:t>
            </a:r>
          </a:p>
          <a:p>
            <a:pPr marL="285750" indent="-285750" algn="l">
              <a:buFont typeface="Arial" panose="020B0604020202020204" pitchFamily="34" charset="0"/>
              <a:buChar char="•"/>
            </a:pPr>
            <a:r>
              <a:rPr lang="en-US" sz="1500" dirty="0" smtClean="0">
                <a:latin typeface="+mj-lt"/>
              </a:rPr>
              <a:t>One of their fist developments was the Walking beam meter. This </a:t>
            </a:r>
            <a:r>
              <a:rPr lang="en-US" sz="1500" dirty="0">
                <a:latin typeface="+mj-lt"/>
              </a:rPr>
              <a:t>meter was developed by </a:t>
            </a:r>
            <a:r>
              <a:rPr lang="en-US" sz="1500" dirty="0" err="1">
                <a:latin typeface="+mj-lt"/>
              </a:rPr>
              <a:t>Elihu</a:t>
            </a:r>
            <a:r>
              <a:rPr lang="en-US" sz="1500" dirty="0">
                <a:latin typeface="+mj-lt"/>
              </a:rPr>
              <a:t> Thomson and was so complex and delicate </a:t>
            </a:r>
            <a:r>
              <a:rPr lang="en-US" sz="1500" dirty="0" smtClean="0">
                <a:latin typeface="+mj-lt"/>
              </a:rPr>
              <a:t>that the meter proved of little commercial value. </a:t>
            </a:r>
            <a:r>
              <a:rPr lang="en-US" sz="1500" dirty="0">
                <a:latin typeface="+mj-lt"/>
              </a:rPr>
              <a:t>A heating element was connected into the circuit and warmed the lower bottle closest to it. As the alcohol warmed, it evaporated and flowed into the opposite upper bottle. This would upset the balance, shifting the other lower bottle closer to the heater and emptying the upper bottle that was just filled. As the meter rocked, an escapement drove the register which was marked off in lamp-hours.</a:t>
            </a:r>
          </a:p>
          <a:p>
            <a:pPr marL="285750" indent="-285750" algn="l">
              <a:buFont typeface="Arial" panose="020B0604020202020204" pitchFamily="34" charset="0"/>
              <a:buChar char="•"/>
            </a:pPr>
            <a:r>
              <a:rPr lang="en-US" sz="1500" dirty="0" smtClean="0">
                <a:latin typeface="+mj-lt"/>
              </a:rPr>
              <a:t>Thomson learned from this and later developed the far more robust </a:t>
            </a:r>
            <a:r>
              <a:rPr lang="en-US" sz="1500" dirty="0">
                <a:latin typeface="+mj-lt"/>
              </a:rPr>
              <a:t>and very successful Thomson Recording </a:t>
            </a:r>
            <a:r>
              <a:rPr lang="en-US" sz="1500" dirty="0" smtClean="0">
                <a:latin typeface="+mj-lt"/>
              </a:rPr>
              <a:t>Wattmeter.</a:t>
            </a:r>
          </a:p>
        </p:txBody>
      </p:sp>
      <p:pic>
        <p:nvPicPr>
          <p:cNvPr id="4098" name="Picture 2" descr="Thomson walking-beam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25321"/>
            <a:ext cx="3581400" cy="319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5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ltLang="en-US" sz="2800" b="1" dirty="0" smtClean="0">
                <a:solidFill>
                  <a:schemeClr val="bg1"/>
                </a:solidFill>
                <a:latin typeface="Arial" pitchFamily="34" charset="0"/>
              </a:rPr>
              <a:t>Edison Chemical Meter (1878 to late 1880s)</a:t>
            </a:r>
            <a:endParaRPr lang="en-US" sz="2800" b="1" dirty="0"/>
          </a:p>
        </p:txBody>
      </p:sp>
      <p:sp>
        <p:nvSpPr>
          <p:cNvPr id="4" name="Rectangle 3"/>
          <p:cNvSpPr/>
          <p:nvPr/>
        </p:nvSpPr>
        <p:spPr>
          <a:xfrm>
            <a:off x="457200" y="1667976"/>
            <a:ext cx="4710112" cy="2446824"/>
          </a:xfrm>
          <a:prstGeom prst="rect">
            <a:avLst/>
          </a:prstGeom>
        </p:spPr>
        <p:txBody>
          <a:bodyPr wrap="square">
            <a:spAutoFit/>
          </a:bodyPr>
          <a:lstStyle/>
          <a:p>
            <a:pPr algn="l"/>
            <a:r>
              <a:rPr lang="en-US" sz="1700" dirty="0">
                <a:latin typeface="+mj-lt"/>
              </a:rPr>
              <a:t>Edison developed the first meter </a:t>
            </a:r>
            <a:r>
              <a:rPr lang="en-US" sz="1700" dirty="0" smtClean="0">
                <a:latin typeface="+mj-lt"/>
              </a:rPr>
              <a:t>that </a:t>
            </a:r>
            <a:r>
              <a:rPr lang="en-US" sz="1700" dirty="0">
                <a:latin typeface="+mj-lt"/>
              </a:rPr>
              <a:t>measured the amount of electricity instead of how long the circuit was energized. This meter was connected across a shunt in the load and consisted of several jars with zinc plates and a chemical solution. One set of jars was intended for the main reading while the second set was operated off a smaller shunt and was intended for </a:t>
            </a:r>
            <a:r>
              <a:rPr lang="en-US" sz="1700" dirty="0" smtClean="0">
                <a:latin typeface="+mj-lt"/>
              </a:rPr>
              <a:t>comparison </a:t>
            </a:r>
            <a:r>
              <a:rPr lang="en-US" sz="1700" dirty="0">
                <a:latin typeface="+mj-lt"/>
              </a:rPr>
              <a:t>purposes (a primitive check on the meter's accuracy). </a:t>
            </a:r>
          </a:p>
        </p:txBody>
      </p:sp>
      <p:sp>
        <p:nvSpPr>
          <p:cNvPr id="5" name="Rectangle 4"/>
          <p:cNvSpPr/>
          <p:nvPr/>
        </p:nvSpPr>
        <p:spPr>
          <a:xfrm>
            <a:off x="457200" y="4191000"/>
            <a:ext cx="8305800" cy="2185214"/>
          </a:xfrm>
          <a:prstGeom prst="rect">
            <a:avLst/>
          </a:prstGeom>
        </p:spPr>
        <p:txBody>
          <a:bodyPr wrap="square">
            <a:spAutoFit/>
          </a:bodyPr>
          <a:lstStyle/>
          <a:p>
            <a:pPr algn="l"/>
            <a:r>
              <a:rPr lang="en-US" sz="1700" dirty="0">
                <a:latin typeface="+mj-lt"/>
              </a:rPr>
              <a:t>The monthly reading was made by removing the plates from the jars and weighing them with a laboratory balance. The change in the plates' weight between readings was a measure of electricity consumption. This meter was very inconvenient to use, and in a couple cases mishandling of the plates resulted in large billing errors. Also, as there was no ready way to indicate the usage to the customer, this also made it hard for them to trust its accuracy. These disadvantages and the fact that this meter itself had high internal losses made it unpopular enough that these meters were rapidly replaced by more reliable meters in the late 1880's, including the Thomson Recording Wattmeter.</a:t>
            </a:r>
          </a:p>
        </p:txBody>
      </p:sp>
      <p:pic>
        <p:nvPicPr>
          <p:cNvPr id="1029" name="Picture 5" descr="Edison chemical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305" y="1764536"/>
            <a:ext cx="36385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83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The Problem with Direct Current</a:t>
            </a:r>
          </a:p>
        </p:txBody>
      </p:sp>
      <p:sp>
        <p:nvSpPr>
          <p:cNvPr id="23555" name="Rectangle 3"/>
          <p:cNvSpPr>
            <a:spLocks noGrp="1" noChangeArrowheads="1"/>
          </p:cNvSpPr>
          <p:nvPr>
            <p:ph sz="half" idx="1"/>
          </p:nvPr>
        </p:nvSpPr>
        <p:spPr>
          <a:xfrm>
            <a:off x="457200" y="1743075"/>
            <a:ext cx="3200400" cy="3733800"/>
          </a:xfrm>
        </p:spPr>
        <p:txBody>
          <a:bodyPr/>
          <a:lstStyle/>
          <a:p>
            <a:pPr>
              <a:lnSpc>
                <a:spcPct val="90000"/>
              </a:lnSpc>
            </a:pPr>
            <a:r>
              <a:rPr lang="en-US" altLang="en-US" sz="1800" dirty="0" smtClean="0"/>
              <a:t>High losses required generators near the loads – maximum of one mile without huge conductors.</a:t>
            </a:r>
          </a:p>
          <a:p>
            <a:pPr>
              <a:lnSpc>
                <a:spcPct val="90000"/>
              </a:lnSpc>
            </a:pPr>
            <a:r>
              <a:rPr lang="en-US" altLang="en-US" sz="1800" dirty="0" smtClean="0"/>
              <a:t>Difficult to change voltages for transmission with DC</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743075"/>
            <a:ext cx="4489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38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Westinghouse</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8382000" cy="4525963"/>
          </a:xfrm>
        </p:spPr>
        <p:txBody>
          <a:bodyPr/>
          <a:lstStyle/>
          <a:p>
            <a:r>
              <a:rPr lang="en-US" sz="1800" dirty="0" smtClean="0"/>
              <a:t>1884 – George Westinghouse establishes the Union Switch &amp; Signal Co. in Pittsburgh, PA.  </a:t>
            </a:r>
          </a:p>
          <a:p>
            <a:r>
              <a:rPr lang="en-US" sz="1800" dirty="0" smtClean="0"/>
              <a:t>Buys the US rights to a transformer patented in Europe</a:t>
            </a:r>
          </a:p>
          <a:p>
            <a:r>
              <a:rPr lang="en-US" sz="1800" dirty="0" smtClean="0"/>
              <a:t>The Company reorganizes as the Westinghouse Electric and Manufacturing Company.</a:t>
            </a:r>
          </a:p>
          <a:p>
            <a:r>
              <a:rPr lang="en-US" sz="1800" dirty="0" smtClean="0"/>
              <a:t>William Stanley joins the company as the chief electrical engineer and Oliver B. </a:t>
            </a:r>
            <a:r>
              <a:rPr lang="en-US" sz="1800" dirty="0" err="1" smtClean="0"/>
              <a:t>Shallenberger</a:t>
            </a:r>
            <a:r>
              <a:rPr lang="en-US" sz="1800" dirty="0" smtClean="0"/>
              <a:t> resigns as an officer in the U.S. Navy to work under him as the chief electrician.  </a:t>
            </a:r>
          </a:p>
        </p:txBody>
      </p:sp>
    </p:spTree>
    <p:extLst>
      <p:ext uri="{BB962C8B-B14F-4D97-AF65-F5344CB8AC3E}">
        <p14:creationId xmlns:p14="http://schemas.microsoft.com/office/powerpoint/2010/main" val="1873003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AC Starts to Win</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8153400" cy="4525963"/>
          </a:xfrm>
        </p:spPr>
        <p:txBody>
          <a:bodyPr/>
          <a:lstStyle/>
          <a:p>
            <a:r>
              <a:rPr lang="en-US" sz="1800" dirty="0" smtClean="0"/>
              <a:t>Stanley and </a:t>
            </a:r>
            <a:r>
              <a:rPr lang="en-US" sz="1800" dirty="0" err="1" smtClean="0"/>
              <a:t>Schallenberger</a:t>
            </a:r>
            <a:r>
              <a:rPr lang="en-US" sz="1800" dirty="0" smtClean="0"/>
              <a:t> They </a:t>
            </a:r>
            <a:r>
              <a:rPr lang="en-US" sz="1800" dirty="0"/>
              <a:t>refine the transformer design and in 1886 Stanley demonstrates the first complete system of high voltage AC transmissions including generators, transformers and high voltage transmission lines).  </a:t>
            </a:r>
          </a:p>
          <a:p>
            <a:r>
              <a:rPr lang="en-US" sz="1800" dirty="0" smtClean="0"/>
              <a:t>AC had none of the issues of DC (voltage drop in long lines and a lack of an easy way to increase or decrease the voltage).  However three was no meter that could accurately record the usage of electricity on AC circuits.</a:t>
            </a:r>
            <a:endParaRPr lang="en-US" sz="1800" dirty="0"/>
          </a:p>
        </p:txBody>
      </p:sp>
    </p:spTree>
    <p:extLst>
      <p:ext uri="{BB962C8B-B14F-4D97-AF65-F5344CB8AC3E}">
        <p14:creationId xmlns:p14="http://schemas.microsoft.com/office/powerpoint/2010/main" val="200552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Thomas Edison - 1889</a:t>
            </a:r>
          </a:p>
        </p:txBody>
      </p:sp>
      <p:sp>
        <p:nvSpPr>
          <p:cNvPr id="15363" name="Rectangle 3"/>
          <p:cNvSpPr>
            <a:spLocks noGrp="1" noChangeArrowheads="1"/>
          </p:cNvSpPr>
          <p:nvPr>
            <p:ph idx="1"/>
          </p:nvPr>
        </p:nvSpPr>
        <p:spPr>
          <a:xfrm>
            <a:off x="1271588" y="2524125"/>
            <a:ext cx="6599237" cy="1808163"/>
          </a:xfrm>
        </p:spPr>
        <p:txBody>
          <a:bodyPr rtlCol="0">
            <a:normAutofit lnSpcReduction="10000"/>
          </a:bodyPr>
          <a:lstStyle/>
          <a:p>
            <a:pPr fontAlgn="auto">
              <a:lnSpc>
                <a:spcPct val="80000"/>
              </a:lnSpc>
              <a:spcAft>
                <a:spcPts val="0"/>
              </a:spcAft>
              <a:buFont typeface="Monotype Sorts" charset="2"/>
              <a:buNone/>
              <a:defRPr/>
            </a:pPr>
            <a:r>
              <a:rPr lang="en-US" altLang="en-US" sz="4000" smtClean="0"/>
              <a:t>"Fooling around with alternating current is just a waste of time. Nobody will use it, ever." </a:t>
            </a:r>
          </a:p>
        </p:txBody>
      </p:sp>
    </p:spTree>
    <p:extLst>
      <p:ext uri="{BB962C8B-B14F-4D97-AF65-F5344CB8AC3E}">
        <p14:creationId xmlns:p14="http://schemas.microsoft.com/office/powerpoint/2010/main" val="9869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88950" y="6096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Galileo Ferraris</a:t>
            </a:r>
          </a:p>
        </p:txBody>
      </p:sp>
      <p:sp>
        <p:nvSpPr>
          <p:cNvPr id="29699" name="Rectangle 3"/>
          <p:cNvSpPr>
            <a:spLocks noGrp="1" noChangeArrowheads="1"/>
          </p:cNvSpPr>
          <p:nvPr>
            <p:ph idx="1"/>
          </p:nvPr>
        </p:nvSpPr>
        <p:spPr>
          <a:xfrm>
            <a:off x="609600" y="1600200"/>
            <a:ext cx="4419600" cy="4525962"/>
          </a:xfrm>
        </p:spPr>
        <p:txBody>
          <a:bodyPr/>
          <a:lstStyle/>
          <a:p>
            <a:r>
              <a:rPr lang="en-US" altLang="en-US" sz="1800" dirty="0" smtClean="0"/>
              <a:t>Tesla in 1882 identified concept of rotating magnetic field</a:t>
            </a:r>
          </a:p>
          <a:p>
            <a:r>
              <a:rPr lang="en-US" altLang="en-US" sz="1800" dirty="0" smtClean="0"/>
              <a:t>Dr. Ferraris, in 1885, proved that torque could be produced electromagnetically by two alternating-current fluxes, which have a time displacement and a space displacement in the direction of proposed motion.</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1878013" cy="26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88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1143000"/>
          </a:xfrm>
        </p:spPr>
        <p:txBody>
          <a:bodyPr>
            <a:normAutofit/>
          </a:bodyPr>
          <a:lstStyle/>
          <a:p>
            <a:pPr fontAlgn="auto">
              <a:spcAft>
                <a:spcPts val="0"/>
              </a:spcAft>
              <a:defRPr/>
            </a:pPr>
            <a:r>
              <a:rPr lang="en-US" altLang="en-US" sz="3200" b="1" dirty="0" smtClean="0">
                <a:solidFill>
                  <a:schemeClr val="bg1"/>
                </a:solidFill>
                <a:latin typeface="Arial" panose="020B0604020202020204" pitchFamily="34" charset="0"/>
                <a:cs typeface="Arial" panose="020B0604020202020204" pitchFamily="34" charset="0"/>
              </a:rPr>
              <a:t>1893 Nikola Tesla Induction Motor Patent</a:t>
            </a:r>
          </a:p>
        </p:txBody>
      </p:sp>
      <p:sp>
        <p:nvSpPr>
          <p:cNvPr id="30723" name="Rectangle 3"/>
          <p:cNvSpPr>
            <a:spLocks noGrp="1" noChangeArrowheads="1"/>
          </p:cNvSpPr>
          <p:nvPr>
            <p:ph idx="1"/>
          </p:nvPr>
        </p:nvSpPr>
        <p:spPr/>
        <p:txBody>
          <a:bodyPr/>
          <a:lstStyle/>
          <a:p>
            <a:r>
              <a:rPr lang="en-US" altLang="en-US" sz="1800" dirty="0" smtClean="0"/>
              <a:t>Nikola Tesla takes out a patent covering Ferraris' discovery of the induction motor principle. </a:t>
            </a:r>
          </a:p>
          <a:p>
            <a:r>
              <a:rPr lang="en-US" altLang="en-US" sz="1800" dirty="0" smtClean="0"/>
              <a:t>There was a brief patent infringement suit, but Tesla was awarded priority. This was just one of Tesla's many patents later purchased by George Westinghouse.</a:t>
            </a:r>
          </a:p>
          <a:p>
            <a:r>
              <a:rPr lang="en-US" altLang="en-US" sz="1800" dirty="0"/>
              <a:t>This discovery </a:t>
            </a:r>
            <a:r>
              <a:rPr lang="en-US" altLang="en-US" sz="1800" dirty="0" smtClean="0"/>
              <a:t>by Ferraris and patent by Tesla spurs </a:t>
            </a:r>
            <a:r>
              <a:rPr lang="en-US" altLang="en-US" sz="1800" dirty="0"/>
              <a:t>the development of induction-type motors as well as paving the way for the development of the induction-type watthour meter.</a:t>
            </a:r>
          </a:p>
          <a:p>
            <a:endParaRPr lang="en-US" altLang="en-US" sz="1800" dirty="0" smtClean="0"/>
          </a:p>
        </p:txBody>
      </p:sp>
    </p:spTree>
    <p:extLst>
      <p:ext uri="{BB962C8B-B14F-4D97-AF65-F5344CB8AC3E}">
        <p14:creationId xmlns:p14="http://schemas.microsoft.com/office/powerpoint/2010/main" val="61867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921" y="1752600"/>
            <a:ext cx="2057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109" y="1752600"/>
            <a:ext cx="210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xfrm>
            <a:off x="685800" y="533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500" b="1" dirty="0" smtClean="0">
                <a:solidFill>
                  <a:schemeClr val="bg1"/>
                </a:solidFill>
                <a:latin typeface="Arial" panose="020B0604020202020204" pitchFamily="34" charset="0"/>
                <a:cs typeface="Arial" panose="020B0604020202020204" pitchFamily="34" charset="0"/>
              </a:rPr>
              <a:t>1888: A Young Serb Named </a:t>
            </a:r>
            <a:r>
              <a:rPr lang="sr-Latn-CS" altLang="en-US" sz="2500" b="1" dirty="0" smtClean="0">
                <a:solidFill>
                  <a:schemeClr val="bg1"/>
                </a:solidFill>
                <a:latin typeface="Arial" panose="020B0604020202020204" pitchFamily="34" charset="0"/>
                <a:cs typeface="Arial" panose="020B0604020202020204" pitchFamily="34" charset="0"/>
              </a:rPr>
              <a:t>Никола Тесла</a:t>
            </a:r>
            <a:r>
              <a:rPr lang="en-US" altLang="en-US" sz="2500" b="1" dirty="0" smtClean="0">
                <a:solidFill>
                  <a:schemeClr val="bg1"/>
                </a:solidFill>
                <a:latin typeface="Arial" panose="020B0604020202020204" pitchFamily="34" charset="0"/>
                <a:cs typeface="Arial" panose="020B0604020202020204" pitchFamily="34" charset="0"/>
              </a:rPr>
              <a:t> (Nicola Tesla) Meets George Westinghouse</a:t>
            </a:r>
          </a:p>
        </p:txBody>
      </p:sp>
      <p:sp>
        <p:nvSpPr>
          <p:cNvPr id="24581" name="Text Box 5"/>
          <p:cNvSpPr txBox="1">
            <a:spLocks noChangeArrowheads="1"/>
          </p:cNvSpPr>
          <p:nvPr/>
        </p:nvSpPr>
        <p:spPr bwMode="auto">
          <a:xfrm>
            <a:off x="81756" y="2087562"/>
            <a:ext cx="2362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b="1" dirty="0" smtClean="0">
                <a:latin typeface="Arial" charset="0"/>
              </a:rPr>
              <a:t>Tesla</a:t>
            </a:r>
          </a:p>
          <a:p>
            <a:pPr>
              <a:spcBef>
                <a:spcPct val="0"/>
              </a:spcBef>
              <a:buFontTx/>
              <a:buNone/>
            </a:pPr>
            <a:r>
              <a:rPr lang="en-US" altLang="en-US" sz="2400" b="1" dirty="0" smtClean="0">
                <a:latin typeface="Arial" charset="0"/>
              </a:rPr>
              <a:t> </a:t>
            </a:r>
            <a:r>
              <a:rPr lang="en-US" altLang="en-US" sz="2400" b="1" dirty="0">
                <a:latin typeface="Times New Roman" pitchFamily="18" charset="0"/>
              </a:rPr>
              <a:t>"The Wizard </a:t>
            </a:r>
            <a:r>
              <a:rPr lang="en-US" altLang="en-US" sz="2400" b="1" dirty="0" smtClean="0">
                <a:latin typeface="Times New Roman" pitchFamily="18" charset="0"/>
              </a:rPr>
              <a:t/>
            </a:r>
            <a:br>
              <a:rPr lang="en-US" altLang="en-US" sz="2400" b="1" dirty="0" smtClean="0">
                <a:latin typeface="Times New Roman" pitchFamily="18" charset="0"/>
              </a:rPr>
            </a:br>
            <a:r>
              <a:rPr lang="en-US" altLang="en-US" sz="2400" b="1" dirty="0" smtClean="0">
                <a:latin typeface="Times New Roman" pitchFamily="18" charset="0"/>
              </a:rPr>
              <a:t>of </a:t>
            </a:r>
            <a:r>
              <a:rPr lang="en-US" altLang="en-US" sz="2400" b="1" dirty="0">
                <a:latin typeface="Times New Roman" pitchFamily="18" charset="0"/>
              </a:rPr>
              <a:t>The West"</a:t>
            </a:r>
            <a:r>
              <a:rPr lang="en-US" altLang="en-US" sz="2400" dirty="0">
                <a:latin typeface="Times New Roman" pitchFamily="18" charset="0"/>
              </a:rPr>
              <a:t> </a:t>
            </a:r>
          </a:p>
        </p:txBody>
      </p:sp>
      <p:sp>
        <p:nvSpPr>
          <p:cNvPr id="24582" name="Text Box 6"/>
          <p:cNvSpPr txBox="1">
            <a:spLocks noChangeArrowheads="1"/>
          </p:cNvSpPr>
          <p:nvPr/>
        </p:nvSpPr>
        <p:spPr bwMode="auto">
          <a:xfrm>
            <a:off x="6553200" y="2087562"/>
            <a:ext cx="2438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b="1" dirty="0" smtClean="0">
                <a:latin typeface="Arial" charset="0"/>
              </a:rPr>
              <a:t>Westinghouse </a:t>
            </a:r>
            <a:r>
              <a:rPr lang="en-US" altLang="en-US" sz="2400" b="1" dirty="0">
                <a:latin typeface="Times New Roman" pitchFamily="18" charset="0"/>
              </a:rPr>
              <a:t>American entrepreneur and engineer</a:t>
            </a:r>
            <a:r>
              <a:rPr lang="en-US" altLang="en-US" sz="2400" dirty="0">
                <a:latin typeface="Times New Roman" pitchFamily="18" charset="0"/>
              </a:rPr>
              <a:t> </a:t>
            </a:r>
          </a:p>
        </p:txBody>
      </p:sp>
      <p:sp>
        <p:nvSpPr>
          <p:cNvPr id="24583" name="Text Box 7"/>
          <p:cNvSpPr txBox="1">
            <a:spLocks noChangeArrowheads="1"/>
          </p:cNvSpPr>
          <p:nvPr/>
        </p:nvSpPr>
        <p:spPr bwMode="auto">
          <a:xfrm>
            <a:off x="984094" y="4800600"/>
            <a:ext cx="29867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latin typeface="Times New Roman" pitchFamily="18" charset="0"/>
              </a:rPr>
              <a:t>1882: </a:t>
            </a:r>
            <a:r>
              <a:rPr lang="en-US" altLang="en-US" sz="2400" dirty="0" smtClean="0">
                <a:latin typeface="Times New Roman" pitchFamily="18" charset="0"/>
              </a:rPr>
              <a:t>Induction </a:t>
            </a:r>
            <a:r>
              <a:rPr lang="en-US" altLang="en-US" sz="2400" dirty="0">
                <a:latin typeface="Times New Roman" pitchFamily="18" charset="0"/>
              </a:rPr>
              <a:t>M</a:t>
            </a:r>
            <a:r>
              <a:rPr lang="en-US" altLang="en-US" sz="2400" dirty="0" smtClean="0">
                <a:latin typeface="Times New Roman" pitchFamily="18" charset="0"/>
              </a:rPr>
              <a:t>otor</a:t>
            </a:r>
            <a:endParaRPr lang="en-US" altLang="en-US" sz="2400" dirty="0">
              <a:latin typeface="Times New Roman" pitchFamily="18" charset="0"/>
            </a:endParaRPr>
          </a:p>
          <a:p>
            <a:pPr>
              <a:spcBef>
                <a:spcPct val="0"/>
              </a:spcBef>
              <a:buFontTx/>
              <a:buNone/>
            </a:pPr>
            <a:endParaRPr lang="en-US" altLang="en-US" sz="2400" dirty="0">
              <a:latin typeface="Times New Roman" pitchFamily="18" charset="0"/>
            </a:endParaRPr>
          </a:p>
        </p:txBody>
      </p:sp>
      <p:sp>
        <p:nvSpPr>
          <p:cNvPr id="24584" name="Text Box 8"/>
          <p:cNvSpPr txBox="1">
            <a:spLocks noChangeArrowheads="1"/>
          </p:cNvSpPr>
          <p:nvPr/>
        </p:nvSpPr>
        <p:spPr bwMode="auto">
          <a:xfrm>
            <a:off x="4531109" y="4677804"/>
            <a:ext cx="35115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latin typeface="Times New Roman" pitchFamily="18" charset="0"/>
              </a:rPr>
              <a:t>1893 World’s Fair Chicago</a:t>
            </a:r>
          </a:p>
          <a:p>
            <a:pPr>
              <a:spcBef>
                <a:spcPct val="0"/>
              </a:spcBef>
              <a:buFontTx/>
              <a:buNone/>
            </a:pPr>
            <a:r>
              <a:rPr lang="en-US" altLang="en-US" sz="2400" dirty="0">
                <a:latin typeface="Times New Roman" pitchFamily="18" charset="0"/>
              </a:rPr>
              <a:t>Lighted by </a:t>
            </a:r>
            <a:br>
              <a:rPr lang="en-US" altLang="en-US" sz="2400" dirty="0">
                <a:latin typeface="Times New Roman" pitchFamily="18" charset="0"/>
              </a:rPr>
            </a:br>
            <a:r>
              <a:rPr lang="en-US" altLang="en-US" sz="2400" dirty="0">
                <a:latin typeface="Times New Roman" pitchFamily="18" charset="0"/>
              </a:rPr>
              <a:t>Westinghouse / Tesla</a:t>
            </a:r>
          </a:p>
        </p:txBody>
      </p:sp>
    </p:spTree>
    <p:extLst>
      <p:ext uri="{BB962C8B-B14F-4D97-AF65-F5344CB8AC3E}">
        <p14:creationId xmlns:p14="http://schemas.microsoft.com/office/powerpoint/2010/main" val="231825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Abstract</a:t>
            </a:r>
          </a:p>
        </p:txBody>
      </p:sp>
      <p:sp>
        <p:nvSpPr>
          <p:cNvPr id="3075" name="Rectangle 3"/>
          <p:cNvSpPr>
            <a:spLocks noGrp="1" noChangeArrowheads="1"/>
          </p:cNvSpPr>
          <p:nvPr>
            <p:ph type="body" idx="1"/>
          </p:nvPr>
        </p:nvSpPr>
        <p:spPr bwMode="auto">
          <a:xfrm>
            <a:off x="457200" y="1570038"/>
            <a:ext cx="8229600" cy="49831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1800" dirty="0" smtClean="0"/>
              <a:t>Circa 1870  - Prior to the Watt-Hour Meter</a:t>
            </a:r>
          </a:p>
          <a:p>
            <a:pPr eaLnBrk="1" hangingPunct="1"/>
            <a:r>
              <a:rPr lang="en-US" altLang="en-US" sz="1800" dirty="0" smtClean="0"/>
              <a:t>Early Metering </a:t>
            </a:r>
            <a:r>
              <a:rPr lang="en-US" altLang="en-US" sz="1800" dirty="0" err="1" smtClean="0"/>
              <a:t>nees</a:t>
            </a:r>
            <a:endParaRPr lang="en-US" altLang="en-US" sz="1800" dirty="0" smtClean="0"/>
          </a:p>
          <a:p>
            <a:pPr lvl="1" eaLnBrk="1" hangingPunct="1"/>
            <a:r>
              <a:rPr lang="en-US" altLang="en-US" sz="1800" dirty="0" smtClean="0"/>
              <a:t>Like today – a small metering </a:t>
            </a:r>
            <a:r>
              <a:rPr lang="en-US" altLang="en-US" sz="1800" dirty="0" smtClean="0"/>
              <a:t>community</a:t>
            </a:r>
            <a:endParaRPr lang="en-US" altLang="en-US" sz="1800" dirty="0" smtClean="0"/>
          </a:p>
          <a:p>
            <a:pPr lvl="1" eaLnBrk="1" hangingPunct="1"/>
            <a:r>
              <a:rPr lang="en-US" altLang="en-US" sz="1800" dirty="0" smtClean="0"/>
              <a:t>Thomas </a:t>
            </a:r>
            <a:r>
              <a:rPr lang="en-US" altLang="en-US" sz="1800" dirty="0"/>
              <a:t>Edison </a:t>
            </a:r>
          </a:p>
          <a:p>
            <a:pPr lvl="1" eaLnBrk="1" hangingPunct="1"/>
            <a:r>
              <a:rPr lang="en-US" altLang="en-US" sz="1800" dirty="0" err="1" smtClean="0"/>
              <a:t>Elihu</a:t>
            </a:r>
            <a:r>
              <a:rPr lang="en-US" altLang="en-US" sz="1800" dirty="0" smtClean="0"/>
              <a:t> Thomson </a:t>
            </a:r>
          </a:p>
          <a:p>
            <a:pPr lvl="1" eaLnBrk="1" hangingPunct="1"/>
            <a:r>
              <a:rPr lang="en-US" altLang="en-US" sz="1800" dirty="0" smtClean="0"/>
              <a:t>George Westinghouse</a:t>
            </a:r>
            <a:endParaRPr lang="en-US" altLang="en-US" sz="1800" dirty="0"/>
          </a:p>
          <a:p>
            <a:pPr lvl="1" eaLnBrk="1" hangingPunct="1"/>
            <a:r>
              <a:rPr lang="en-US" altLang="en-US" sz="1800" dirty="0" smtClean="0"/>
              <a:t>Oliver </a:t>
            </a:r>
            <a:r>
              <a:rPr lang="en-US" altLang="en-US" sz="1800" dirty="0"/>
              <a:t>B. </a:t>
            </a:r>
            <a:r>
              <a:rPr lang="en-US" altLang="en-US" sz="1800" dirty="0" err="1" smtClean="0"/>
              <a:t>Shallenberger</a:t>
            </a:r>
            <a:endParaRPr lang="en-US" altLang="en-US" sz="1800" dirty="0" smtClean="0"/>
          </a:p>
          <a:p>
            <a:pPr lvl="1" eaLnBrk="1" hangingPunct="1"/>
            <a:r>
              <a:rPr lang="en-US" altLang="en-US" sz="1800" dirty="0" smtClean="0"/>
              <a:t>Robert C. </a:t>
            </a:r>
            <a:r>
              <a:rPr lang="en-US" altLang="en-US" sz="1800" dirty="0" err="1" smtClean="0"/>
              <a:t>Lanphier</a:t>
            </a:r>
            <a:endParaRPr lang="en-US" altLang="en-US" sz="1800" dirty="0"/>
          </a:p>
          <a:p>
            <a:pPr lvl="1" eaLnBrk="1" hangingPunct="1"/>
            <a:r>
              <a:rPr lang="en-US" altLang="en-US" sz="1800" dirty="0" smtClean="0"/>
              <a:t>Thomas Duncan</a:t>
            </a:r>
            <a:endParaRPr lang="en-US" altLang="en-US" sz="1800" dirty="0"/>
          </a:p>
          <a:p>
            <a:pPr marL="342900" lvl="1" indent="-342900" eaLnBrk="1" hangingPunct="1">
              <a:buFont typeface="Times New Roman" pitchFamily="18" charset="0"/>
              <a:buChar char="•"/>
            </a:pPr>
            <a:r>
              <a:rPr lang="en-US" altLang="en-US" sz="1800" dirty="0">
                <a:ea typeface="+mn-ea"/>
                <a:cs typeface="+mn-cs"/>
              </a:rPr>
              <a:t> </a:t>
            </a:r>
            <a:r>
              <a:rPr lang="en-US" altLang="en-US" sz="1800" dirty="0" smtClean="0">
                <a:ea typeface="+mn-ea"/>
                <a:cs typeface="+mn-cs"/>
              </a:rPr>
              <a:t>AC </a:t>
            </a:r>
            <a:r>
              <a:rPr lang="en-US" altLang="en-US" sz="1800" dirty="0">
                <a:ea typeface="+mn-ea"/>
                <a:cs typeface="+mn-cs"/>
              </a:rPr>
              <a:t>versus DC (battle of the currents)</a:t>
            </a:r>
          </a:p>
          <a:p>
            <a:pPr eaLnBrk="1" hangingPunct="1"/>
            <a:r>
              <a:rPr lang="en-US" altLang="en-US" sz="1800" dirty="0"/>
              <a:t>Meter Manufacturers</a:t>
            </a:r>
          </a:p>
          <a:p>
            <a:pPr eaLnBrk="1" hangingPunct="1"/>
            <a:r>
              <a:rPr lang="en-US" altLang="en-US" sz="1800" dirty="0" smtClean="0"/>
              <a:t>The Watt-Hour Meter</a:t>
            </a:r>
          </a:p>
          <a:p>
            <a:pPr eaLnBrk="1" hangingPunct="1"/>
            <a:r>
              <a:rPr lang="en-US" altLang="en-US" sz="1800" dirty="0" smtClean="0"/>
              <a:t>How Metering Has Changed </a:t>
            </a:r>
          </a:p>
          <a:p>
            <a:pPr eaLnBrk="1" hangingPunct="1"/>
            <a:r>
              <a:rPr lang="en-US" altLang="en-US" sz="1800" dirty="0" smtClean="0"/>
              <a:t>Metering Today</a:t>
            </a:r>
          </a:p>
          <a:p>
            <a:pPr marL="0" indent="0" eaLnBrk="1" hangingPunct="1">
              <a:buNone/>
            </a:pPr>
            <a:endParaRPr lang="en-US" altLang="en-US" sz="2200" dirty="0" smtClean="0"/>
          </a:p>
          <a:p>
            <a:pPr marL="0" indent="0" eaLnBrk="1" hangingPunct="1">
              <a:buNone/>
            </a:pPr>
            <a:endParaRPr lang="en-US" altLang="en-US" sz="2200" dirty="0" smtClean="0"/>
          </a:p>
          <a:p>
            <a:pPr marL="0" indent="0" eaLnBrk="1" hangingPunct="1">
              <a:buNone/>
            </a:pPr>
            <a:endParaRPr lang="en-US" altLang="en-US"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533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The Battle of the Currents</a:t>
            </a:r>
          </a:p>
        </p:txBody>
      </p:sp>
      <p:sp>
        <p:nvSpPr>
          <p:cNvPr id="16387" name="Rectangle 3"/>
          <p:cNvSpPr>
            <a:spLocks noGrp="1" noChangeArrowheads="1"/>
          </p:cNvSpPr>
          <p:nvPr>
            <p:ph idx="1"/>
          </p:nvPr>
        </p:nvSpPr>
        <p:spPr>
          <a:xfrm>
            <a:off x="685800" y="1700213"/>
            <a:ext cx="7772400" cy="4114800"/>
          </a:xfrm>
        </p:spPr>
        <p:txBody>
          <a:bodyPr rtlCol="0">
            <a:normAutofit/>
          </a:bodyPr>
          <a:lstStyle/>
          <a:p>
            <a:pPr fontAlgn="auto">
              <a:lnSpc>
                <a:spcPct val="90000"/>
              </a:lnSpc>
              <a:spcAft>
                <a:spcPts val="0"/>
              </a:spcAft>
              <a:buFont typeface="Arial" panose="020B0604020202020204" pitchFamily="34" charset="0"/>
              <a:buChar char="•"/>
              <a:defRPr/>
            </a:pPr>
            <a:r>
              <a:rPr lang="en-US" altLang="en-US" sz="1800" dirty="0" smtClean="0"/>
              <a:t>Edison was a shrewd businessman who wanted to profit from his inventions.</a:t>
            </a:r>
          </a:p>
          <a:p>
            <a:pPr fontAlgn="auto">
              <a:lnSpc>
                <a:spcPct val="90000"/>
              </a:lnSpc>
              <a:spcAft>
                <a:spcPts val="0"/>
              </a:spcAft>
              <a:buFont typeface="Arial" panose="020B0604020202020204" pitchFamily="34" charset="0"/>
              <a:buChar char="•"/>
              <a:defRPr/>
            </a:pPr>
            <a:r>
              <a:rPr lang="en-US" altLang="en-US" sz="1800" dirty="0" smtClean="0"/>
              <a:t>Tesla was a brilliant scientist but not a good businessman.</a:t>
            </a:r>
          </a:p>
          <a:p>
            <a:pPr fontAlgn="auto">
              <a:lnSpc>
                <a:spcPct val="90000"/>
              </a:lnSpc>
              <a:spcAft>
                <a:spcPts val="0"/>
              </a:spcAft>
              <a:buFont typeface="Arial" panose="020B0604020202020204" pitchFamily="34" charset="0"/>
              <a:buChar char="•"/>
              <a:defRPr/>
            </a:pPr>
            <a:r>
              <a:rPr lang="en-US" altLang="en-US" sz="1800" dirty="0" smtClean="0"/>
              <a:t>Edison took advantage of Tesla’s technical skills without compensating him.</a:t>
            </a:r>
          </a:p>
          <a:p>
            <a:pPr fontAlgn="auto">
              <a:lnSpc>
                <a:spcPct val="90000"/>
              </a:lnSpc>
              <a:spcAft>
                <a:spcPts val="0"/>
              </a:spcAft>
              <a:buFont typeface="Arial" panose="020B0604020202020204" pitchFamily="34" charset="0"/>
              <a:buChar char="•"/>
              <a:defRPr/>
            </a:pPr>
            <a:r>
              <a:rPr lang="en-US" altLang="en-US" sz="1800" dirty="0" smtClean="0"/>
              <a:t>Westinghouse treated Tesla with respect and funded his experiments in AC power.</a:t>
            </a:r>
          </a:p>
          <a:p>
            <a:pPr fontAlgn="auto">
              <a:lnSpc>
                <a:spcPct val="90000"/>
              </a:lnSpc>
              <a:spcAft>
                <a:spcPts val="0"/>
              </a:spcAft>
              <a:buFont typeface="Arial" panose="020B0604020202020204" pitchFamily="34" charset="0"/>
              <a:buChar char="•"/>
              <a:defRPr/>
            </a:pPr>
            <a:r>
              <a:rPr lang="en-US" altLang="en-US" sz="1800" dirty="0" smtClean="0"/>
              <a:t>Edison lobbied for AC power to be used in executions and then claimed AC was “too dangerous”.</a:t>
            </a:r>
          </a:p>
        </p:txBody>
      </p:sp>
    </p:spTree>
    <p:extLst>
      <p:ext uri="{BB962C8B-B14F-4D97-AF65-F5344CB8AC3E}">
        <p14:creationId xmlns:p14="http://schemas.microsoft.com/office/powerpoint/2010/main" val="2965287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88950" y="4572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500" b="1" dirty="0" smtClean="0">
                <a:solidFill>
                  <a:schemeClr val="bg1"/>
                </a:solidFill>
                <a:latin typeface="Arial" panose="020B0604020202020204" pitchFamily="34" charset="0"/>
                <a:cs typeface="Arial" panose="020B0604020202020204" pitchFamily="34" charset="0"/>
              </a:rPr>
              <a:t>1893: Westinghouse Awarded the Contract 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8663" y="1778000"/>
            <a:ext cx="3495675" cy="2487613"/>
          </a:xfrm>
          <a:noFill/>
          <a:ln w="63500">
            <a:solidFill>
              <a:srgbClr val="FF0000"/>
            </a:solidFill>
            <a:miter lim="800000"/>
            <a:headEnd/>
            <a:tailEnd/>
          </a:ln>
        </p:spPr>
      </p:pic>
      <p:sp>
        <p:nvSpPr>
          <p:cNvPr id="27652" name="Rectangle 3"/>
          <p:cNvSpPr>
            <a:spLocks noGrp="1" noChangeArrowheads="1"/>
          </p:cNvSpPr>
          <p:nvPr>
            <p:ph sz="half" idx="2"/>
          </p:nvPr>
        </p:nvSpPr>
        <p:spPr>
          <a:xfrm>
            <a:off x="685800" y="4554538"/>
            <a:ext cx="7772400" cy="2819400"/>
          </a:xfrm>
        </p:spPr>
        <p:txBody>
          <a:bodyPr/>
          <a:lstStyle/>
          <a:p>
            <a:pPr marL="0" indent="3175">
              <a:lnSpc>
                <a:spcPct val="90000"/>
              </a:lnSpc>
              <a:buFont typeface="Monotype Sorts" charset="2"/>
              <a:buNone/>
            </a:pPr>
            <a:r>
              <a:rPr lang="en-US" altLang="en-US" sz="1800" dirty="0" smtClean="0"/>
              <a:t>Edward Dean Adams power station at Niagara, with ten 5,000 horsepower Tesla/Westinghouse AC generators—the culmination of Tesla's dream. </a:t>
            </a:r>
            <a:br>
              <a:rPr lang="en-US" altLang="en-US" sz="1800" dirty="0" smtClean="0"/>
            </a:br>
            <a:r>
              <a:rPr lang="en-US" altLang="en-US" sz="1800" b="1" dirty="0" smtClean="0"/>
              <a:t>(Courtesy Smithsonian Institution)</a:t>
            </a:r>
            <a:r>
              <a:rPr lang="en-US" altLang="en-US" sz="1800" dirty="0" smtClean="0"/>
              <a:t> </a:t>
            </a:r>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778000"/>
            <a:ext cx="3724275" cy="2487613"/>
          </a:xfrm>
          <a:prstGeom prst="rect">
            <a:avLst/>
          </a:prstGeom>
          <a:noFill/>
          <a:ln w="635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991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Types of Early Electric Meters</a:t>
            </a:r>
          </a:p>
        </p:txBody>
      </p:sp>
      <p:sp>
        <p:nvSpPr>
          <p:cNvPr id="28675" name="Rectangle 3"/>
          <p:cNvSpPr>
            <a:spLocks noGrp="1" noChangeArrowheads="1"/>
          </p:cNvSpPr>
          <p:nvPr>
            <p:ph idx="1"/>
          </p:nvPr>
        </p:nvSpPr>
        <p:spPr/>
        <p:txBody>
          <a:bodyPr/>
          <a:lstStyle/>
          <a:p>
            <a:pPr>
              <a:lnSpc>
                <a:spcPct val="80000"/>
              </a:lnSpc>
            </a:pPr>
            <a:r>
              <a:rPr lang="en-US" altLang="en-US" sz="2000" i="1" dirty="0" smtClean="0"/>
              <a:t>Electrolytic Meters</a:t>
            </a:r>
            <a:r>
              <a:rPr lang="en-US" altLang="en-US" sz="2000" dirty="0" smtClean="0"/>
              <a:t> are exclusively ampere-hour meters.  </a:t>
            </a:r>
          </a:p>
          <a:p>
            <a:pPr lvl="1">
              <a:lnSpc>
                <a:spcPct val="80000"/>
              </a:lnSpc>
            </a:pPr>
            <a:r>
              <a:rPr lang="en-US" altLang="en-US" sz="2000" dirty="0" smtClean="0"/>
              <a:t>Chemical cells measure electricity by change of weight of cell plates.</a:t>
            </a:r>
          </a:p>
          <a:p>
            <a:pPr>
              <a:lnSpc>
                <a:spcPct val="80000"/>
              </a:lnSpc>
            </a:pPr>
            <a:r>
              <a:rPr lang="en-US" altLang="en-US" sz="2000" i="1" dirty="0" smtClean="0"/>
              <a:t>Motor</a:t>
            </a:r>
            <a:r>
              <a:rPr lang="en-US" altLang="en-US" sz="2000" dirty="0" smtClean="0"/>
              <a:t> Meters </a:t>
            </a:r>
          </a:p>
          <a:p>
            <a:pPr lvl="1">
              <a:lnSpc>
                <a:spcPct val="80000"/>
              </a:lnSpc>
            </a:pPr>
            <a:r>
              <a:rPr lang="en-US" altLang="en-US" sz="2000" dirty="0" smtClean="0"/>
              <a:t>Typically ampere-hour meters.  AC or DC electric motor.</a:t>
            </a:r>
          </a:p>
          <a:p>
            <a:pPr>
              <a:lnSpc>
                <a:spcPct val="80000"/>
              </a:lnSpc>
            </a:pPr>
            <a:r>
              <a:rPr lang="en-US" altLang="en-US" sz="2000" i="1" dirty="0" smtClean="0"/>
              <a:t>Intermittent Registering Meters</a:t>
            </a:r>
            <a:r>
              <a:rPr lang="en-US" altLang="en-US" sz="2000" dirty="0" smtClean="0"/>
              <a:t> </a:t>
            </a:r>
          </a:p>
          <a:p>
            <a:pPr lvl="1">
              <a:lnSpc>
                <a:spcPct val="80000"/>
              </a:lnSpc>
            </a:pPr>
            <a:r>
              <a:rPr lang="en-US" altLang="en-US" sz="2000" dirty="0" smtClean="0"/>
              <a:t>Some form of ampere-meter or watt-meter registers the current or power passing into the house; </a:t>
            </a:r>
          </a:p>
          <a:p>
            <a:pPr lvl="1">
              <a:lnSpc>
                <a:spcPct val="80000"/>
              </a:lnSpc>
            </a:pPr>
            <a:r>
              <a:rPr lang="en-US" altLang="en-US" sz="2000" dirty="0" smtClean="0"/>
              <a:t>A clock makes periodic readings of the ampere-meter or watt-meter and adds to a mechanical register</a:t>
            </a:r>
          </a:p>
          <a:p>
            <a:pPr>
              <a:lnSpc>
                <a:spcPct val="80000"/>
              </a:lnSpc>
            </a:pPr>
            <a:r>
              <a:rPr lang="en-US" altLang="en-US" sz="2000" i="1" dirty="0" smtClean="0"/>
              <a:t>Induction Meters</a:t>
            </a:r>
            <a:r>
              <a:rPr lang="en-US" altLang="en-US" sz="2000" dirty="0" smtClean="0"/>
              <a:t> – AC only. Predecessors of modern electricity meters</a:t>
            </a:r>
          </a:p>
        </p:txBody>
      </p:sp>
    </p:spTree>
    <p:extLst>
      <p:ext uri="{BB962C8B-B14F-4D97-AF65-F5344CB8AC3E}">
        <p14:creationId xmlns:p14="http://schemas.microsoft.com/office/powerpoint/2010/main" val="4172902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Fort Wayne is Bought </a:t>
            </a:r>
            <a:r>
              <a:rPr lang="en-US" sz="3200" b="1" dirty="0">
                <a:solidFill>
                  <a:schemeClr val="bg1"/>
                </a:solidFill>
                <a:latin typeface="Arial" panose="020B0604020202020204" pitchFamily="34" charset="0"/>
                <a:cs typeface="Arial" panose="020B0604020202020204" pitchFamily="34" charset="0"/>
              </a:rPr>
              <a:t>O</a:t>
            </a:r>
            <a:r>
              <a:rPr lang="en-US" sz="3200" b="1" dirty="0" smtClean="0">
                <a:solidFill>
                  <a:schemeClr val="bg1"/>
                </a:solidFill>
                <a:latin typeface="Arial" panose="020B0604020202020204" pitchFamily="34" charset="0"/>
                <a:cs typeface="Arial" panose="020B0604020202020204" pitchFamily="34" charset="0"/>
              </a:rPr>
              <a:t>ut</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00200"/>
            <a:ext cx="7772400" cy="4525963"/>
          </a:xfrm>
        </p:spPr>
        <p:txBody>
          <a:bodyPr/>
          <a:lstStyle/>
          <a:p>
            <a:r>
              <a:rPr lang="en-US" sz="2000" dirty="0" smtClean="0"/>
              <a:t>In 1888 the Fort Wayne Electric Company needed additional capital to expand.  Ronald T. McDonald was a good friend of Charles A. Coffin and the Thomson-Houston company purchased a controlling interest in Fort Wayne (who was making a fairly complex lamp-hour meter at the time).  </a:t>
            </a:r>
          </a:p>
          <a:p>
            <a:r>
              <a:rPr lang="en-US" sz="2000" dirty="0" smtClean="0"/>
              <a:t>In 1890 100 Thomson-Houston electric employees move to Fort Wayne IN to work on a new arc-lighting system including Thomas Duncan</a:t>
            </a:r>
            <a:endParaRPr lang="en-US" sz="2000" dirty="0"/>
          </a:p>
        </p:txBody>
      </p:sp>
    </p:spTree>
    <p:extLst>
      <p:ext uri="{BB962C8B-B14F-4D97-AF65-F5344CB8AC3E}">
        <p14:creationId xmlns:p14="http://schemas.microsoft.com/office/powerpoint/2010/main" val="171428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a:xfrm>
            <a:off x="609600" y="1774371"/>
            <a:ext cx="4572000" cy="4093428"/>
          </a:xfrm>
          <a:prstGeom prst="rect">
            <a:avLst/>
          </a:prstGeom>
        </p:spPr>
        <p:txBody>
          <a:bodyPr>
            <a:spAutoFit/>
          </a:bodyPr>
          <a:lstStyle/>
          <a:p>
            <a:pPr algn="l"/>
            <a:r>
              <a:rPr lang="en-US" sz="2000" dirty="0">
                <a:latin typeface="+mj-lt"/>
              </a:rPr>
              <a:t>Not much is known right now about this meter, but it was a lamp-hour meter to go with the electric system developed by Marmaduke </a:t>
            </a:r>
            <a:r>
              <a:rPr lang="en-US" sz="2000" dirty="0" err="1">
                <a:latin typeface="+mj-lt"/>
              </a:rPr>
              <a:t>Marcelus</a:t>
            </a:r>
            <a:r>
              <a:rPr lang="en-US" sz="2000" dirty="0">
                <a:latin typeface="+mj-lt"/>
              </a:rPr>
              <a:t> Michael Slattery (whew!) for the Fort Wayne Electric Company.</a:t>
            </a:r>
            <a:br>
              <a:rPr lang="en-US" sz="2000" dirty="0">
                <a:latin typeface="+mj-lt"/>
              </a:rPr>
            </a:br>
            <a:r>
              <a:rPr lang="en-US" sz="2000" dirty="0">
                <a:latin typeface="+mj-lt"/>
              </a:rPr>
              <a:t>This meter was designed and sold prior to Thomas Duncan's arrival at Fort Wayne, and was discontinued after Slattery passed away in 1892 (all the equipment he had developed was quickly discontinued in favor of better equipment developed by J. J. Wood and others at Fort Wayne)</a:t>
            </a:r>
          </a:p>
        </p:txBody>
      </p:sp>
      <p:pic>
        <p:nvPicPr>
          <p:cNvPr id="2051" name="Picture 3" descr="Slattery lamp-hour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599"/>
            <a:ext cx="2705100" cy="2619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38953" y="558225"/>
            <a:ext cx="2400785" cy="584775"/>
          </a:xfrm>
          <a:prstGeom prst="rect">
            <a:avLst/>
          </a:prstGeom>
        </p:spPr>
        <p:txBody>
          <a:bodyPr wrap="none">
            <a:spAutoFit/>
          </a:bodyPr>
          <a:lstStyle/>
          <a:p>
            <a:r>
              <a:rPr lang="en-US" sz="3200" b="1" dirty="0" smtClean="0">
                <a:solidFill>
                  <a:schemeClr val="bg1"/>
                </a:solidFill>
              </a:rPr>
              <a:t>Fort Wayne</a:t>
            </a:r>
            <a:endParaRPr lang="en-US" sz="3200" b="1" dirty="0">
              <a:solidFill>
                <a:schemeClr val="bg1"/>
              </a:solidFill>
            </a:endParaRPr>
          </a:p>
        </p:txBody>
      </p:sp>
    </p:spTree>
    <p:extLst>
      <p:ext uri="{BB962C8B-B14F-4D97-AF65-F5344CB8AC3E}">
        <p14:creationId xmlns:p14="http://schemas.microsoft.com/office/powerpoint/2010/main" val="74569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Mistakes and Meters</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smtClean="0"/>
              <a:t>In April 1888 O.B. </a:t>
            </a:r>
            <a:r>
              <a:rPr lang="en-US" sz="2000" dirty="0" err="1" smtClean="0"/>
              <a:t>Schallenberger</a:t>
            </a:r>
            <a:r>
              <a:rPr lang="en-US" sz="2000" dirty="0" smtClean="0"/>
              <a:t> and an assistant are working on a new AC arc lamp and a spring fell out and came to rest inside the lamp.  </a:t>
            </a:r>
            <a:r>
              <a:rPr lang="en-US" sz="2000" dirty="0" err="1" smtClean="0"/>
              <a:t>Schallenberger</a:t>
            </a:r>
            <a:r>
              <a:rPr lang="en-US" sz="2000" dirty="0" smtClean="0"/>
              <a:t> notices that before his assistant can pick up the spring the spring had rotated.  He realized that the spring had rotated due to rotating electric fields in the lamp and designs an AC ampere-hour meter in three weeks that went to market three months later.  Over 120,000 are sold by Westinghouse Electric within 10 years.</a:t>
            </a:r>
            <a:endParaRPr lang="en-US" sz="2000" dirty="0"/>
          </a:p>
        </p:txBody>
      </p:sp>
    </p:spTree>
    <p:extLst>
      <p:ext uri="{BB962C8B-B14F-4D97-AF65-F5344CB8AC3E}">
        <p14:creationId xmlns:p14="http://schemas.microsoft.com/office/powerpoint/2010/main" val="2868551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smtClean="0">
                <a:solidFill>
                  <a:schemeClr val="bg1"/>
                </a:solidFill>
                <a:latin typeface="Arial" panose="020B0604020202020204" pitchFamily="34" charset="0"/>
                <a:cs typeface="Arial" panose="020B0604020202020204" pitchFamily="34" charset="0"/>
              </a:rPr>
              <a:t>Elihu</a:t>
            </a:r>
            <a:r>
              <a:rPr lang="en-US" altLang="en-US" sz="3200" b="1" dirty="0" smtClean="0">
                <a:solidFill>
                  <a:schemeClr val="bg1"/>
                </a:solidFill>
                <a:latin typeface="Arial" panose="020B0604020202020204" pitchFamily="34" charset="0"/>
                <a:cs typeface="Arial" panose="020B0604020202020204" pitchFamily="34" charset="0"/>
              </a:rPr>
              <a:t> Thomson</a:t>
            </a:r>
          </a:p>
        </p:txBody>
      </p:sp>
      <p:sp>
        <p:nvSpPr>
          <p:cNvPr id="31747" name="Rectangle 3"/>
          <p:cNvSpPr>
            <a:spLocks noGrp="1" noChangeArrowheads="1"/>
          </p:cNvSpPr>
          <p:nvPr>
            <p:ph idx="1"/>
          </p:nvPr>
        </p:nvSpPr>
        <p:spPr>
          <a:xfrm>
            <a:off x="457200" y="1600200"/>
            <a:ext cx="7696200" cy="4525963"/>
          </a:xfrm>
        </p:spPr>
        <p:txBody>
          <a:bodyPr/>
          <a:lstStyle/>
          <a:p>
            <a:pPr>
              <a:lnSpc>
                <a:spcPct val="90000"/>
              </a:lnSpc>
            </a:pPr>
            <a:r>
              <a:rPr lang="en-US" altLang="en-US" sz="2000" dirty="0" smtClean="0"/>
              <a:t>1889 Thomson introduced his recording wattmeter (AC or DC – a commutator-type meter). </a:t>
            </a:r>
          </a:p>
          <a:p>
            <a:pPr>
              <a:lnSpc>
                <a:spcPct val="90000"/>
              </a:lnSpc>
            </a:pPr>
            <a:r>
              <a:rPr lang="en-US" altLang="en-US" sz="2000" dirty="0" smtClean="0"/>
              <a:t>This was the first true watthour meter, and it was an immediate commercial success, many utilities adopting it as their "standard" model. </a:t>
            </a:r>
          </a:p>
          <a:p>
            <a:pPr>
              <a:lnSpc>
                <a:spcPct val="90000"/>
              </a:lnSpc>
            </a:pPr>
            <a:r>
              <a:rPr lang="en-US" altLang="en-US" sz="2000" dirty="0" smtClean="0"/>
              <a:t>Although this meter was initially designed for use on AC circuits, it worked equally well with the DC circuits in use at the time. </a:t>
            </a:r>
          </a:p>
          <a:p>
            <a:pPr>
              <a:lnSpc>
                <a:spcPct val="90000"/>
              </a:lnSpc>
            </a:pPr>
            <a:r>
              <a:rPr lang="en-US" altLang="en-US" sz="2000" dirty="0" smtClean="0"/>
              <a:t>The introduction and rapid acceptance of induction-type watthour meters in the late 1890s relegated the use of this commutator-type meter to DC circuits.</a:t>
            </a:r>
          </a:p>
          <a:p>
            <a:pPr>
              <a:lnSpc>
                <a:spcPct val="90000"/>
              </a:lnSpc>
            </a:pPr>
            <a:endParaRPr lang="en-US" altLang="en-US" sz="2400" dirty="0" smtClean="0"/>
          </a:p>
        </p:txBody>
      </p:sp>
    </p:spTree>
    <p:extLst>
      <p:ext uri="{BB962C8B-B14F-4D97-AF65-F5344CB8AC3E}">
        <p14:creationId xmlns:p14="http://schemas.microsoft.com/office/powerpoint/2010/main" val="3168260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General Electric</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76400"/>
            <a:ext cx="7772400" cy="4525963"/>
          </a:xfrm>
        </p:spPr>
        <p:txBody>
          <a:bodyPr/>
          <a:lstStyle/>
          <a:p>
            <a:r>
              <a:rPr lang="en-US" sz="2000" dirty="0" smtClean="0"/>
              <a:t>In 1891 Edison General Electric Company wins the lawsuit over the light bulb patent and they start merger discussions with Thomson-Houston as their patents are highly complementary (light bulbs and AC distribution)</a:t>
            </a:r>
          </a:p>
          <a:p>
            <a:r>
              <a:rPr lang="en-US" sz="2000" dirty="0" smtClean="0"/>
              <a:t>In 1892 the two companies merge forming General Electric</a:t>
            </a:r>
            <a:r>
              <a:rPr lang="en-US" dirty="0" smtClean="0"/>
              <a:t>.</a:t>
            </a:r>
          </a:p>
          <a:p>
            <a:endParaRPr lang="en-US" dirty="0"/>
          </a:p>
        </p:txBody>
      </p:sp>
    </p:spTree>
    <p:extLst>
      <p:ext uri="{BB962C8B-B14F-4D97-AF65-F5344CB8AC3E}">
        <p14:creationId xmlns:p14="http://schemas.microsoft.com/office/powerpoint/2010/main" val="1546553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609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Magnetic gaps vs. jewel bearings</a:t>
            </a:r>
          </a:p>
        </p:txBody>
      </p:sp>
      <p:sp>
        <p:nvSpPr>
          <p:cNvPr id="35843" name="Rectangle 3"/>
          <p:cNvSpPr>
            <a:spLocks noGrp="1" noChangeArrowheads="1"/>
          </p:cNvSpPr>
          <p:nvPr>
            <p:ph idx="1"/>
          </p:nvPr>
        </p:nvSpPr>
        <p:spPr>
          <a:xfrm>
            <a:off x="457200" y="1676400"/>
            <a:ext cx="8001000" cy="4525962"/>
          </a:xfrm>
        </p:spPr>
        <p:txBody>
          <a:bodyPr/>
          <a:lstStyle/>
          <a:p>
            <a:pPr>
              <a:lnSpc>
                <a:spcPct val="80000"/>
              </a:lnSpc>
            </a:pPr>
            <a:r>
              <a:rPr lang="en-US" sz="2000" dirty="0"/>
              <a:t>In 1895 William Stanley returned to Great Barrington, MA to establish the Stanley Instrument Co. to sell watthour meters designed by himself and Fredrick Darlington. This meter was unique - it used a disk that was floated in the </a:t>
            </a:r>
            <a:r>
              <a:rPr lang="en-US" sz="2000" dirty="0" smtClean="0"/>
              <a:t>magnetic </a:t>
            </a:r>
            <a:r>
              <a:rPr lang="en-US" sz="2000" dirty="0"/>
              <a:t>gap without using the traditional jewel bearing. This model worked at first but problems forced the company to produce a few other models with jewel bearings</a:t>
            </a:r>
            <a:r>
              <a:rPr lang="en-US" sz="2000" dirty="0" smtClean="0"/>
              <a:t>.</a:t>
            </a:r>
            <a:endParaRPr lang="en-US" sz="2000" dirty="0"/>
          </a:p>
        </p:txBody>
      </p:sp>
    </p:spTree>
    <p:extLst>
      <p:ext uri="{BB962C8B-B14F-4D97-AF65-F5344CB8AC3E}">
        <p14:creationId xmlns:p14="http://schemas.microsoft.com/office/powerpoint/2010/main" val="2347506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393700" y="533400"/>
            <a:ext cx="8418513"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Induction Watthour Meter</a:t>
            </a:r>
          </a:p>
        </p:txBody>
      </p:sp>
      <p:sp>
        <p:nvSpPr>
          <p:cNvPr id="32771" name="Rectangle 3"/>
          <p:cNvSpPr>
            <a:spLocks noGrp="1" noChangeArrowheads="1"/>
          </p:cNvSpPr>
          <p:nvPr>
            <p:ph idx="1"/>
          </p:nvPr>
        </p:nvSpPr>
        <p:spPr>
          <a:xfrm>
            <a:off x="3041650" y="1581150"/>
            <a:ext cx="5416550" cy="4902200"/>
          </a:xfrm>
        </p:spPr>
        <p:txBody>
          <a:bodyPr/>
          <a:lstStyle/>
          <a:p>
            <a:pPr>
              <a:lnSpc>
                <a:spcPct val="80000"/>
              </a:lnSpc>
            </a:pPr>
            <a:r>
              <a:rPr lang="en-US" altLang="en-US" sz="1800" dirty="0" smtClean="0"/>
              <a:t>1892 Thomas Duncan develops the first induction watthour meter to use a single disk for both the driving and braking element but the design never went into production.</a:t>
            </a:r>
          </a:p>
          <a:p>
            <a:pPr>
              <a:lnSpc>
                <a:spcPct val="80000"/>
              </a:lnSpc>
            </a:pPr>
            <a:r>
              <a:rPr lang="en-US" altLang="en-US" sz="1800" dirty="0" smtClean="0"/>
              <a:t>1894: With the rapid growth of the electric industry at this time, AC was now being used to run motors, and the existing ampere-hour meters and commutator-type watthour meters were unable to take into account varying voltages and low power factors on AC circuits. </a:t>
            </a:r>
          </a:p>
          <a:p>
            <a:pPr>
              <a:lnSpc>
                <a:spcPct val="80000"/>
              </a:lnSpc>
            </a:pPr>
            <a:r>
              <a:rPr lang="en-US" altLang="en-US" sz="1800" dirty="0" smtClean="0"/>
              <a:t>Several inventors worked to develop a new meter to meet this need, but </a:t>
            </a:r>
            <a:r>
              <a:rPr lang="en-US" altLang="en-US" sz="1800" dirty="0" err="1" smtClean="0"/>
              <a:t>Shallenberger</a:t>
            </a:r>
            <a:r>
              <a:rPr lang="en-US" altLang="en-US" sz="1800" dirty="0" smtClean="0"/>
              <a:t> hit on the most workable approach - a small induction motor with the voltage and current coils 90 degrees out of phase with each other. </a:t>
            </a:r>
          </a:p>
          <a:p>
            <a:pPr>
              <a:lnSpc>
                <a:spcPct val="80000"/>
              </a:lnSpc>
            </a:pPr>
            <a:r>
              <a:rPr lang="en-US" altLang="en-US" sz="1800" dirty="0" smtClean="0"/>
              <a:t>This concept was refined into the first commercially produced induction watthour meter. This model was one of the heaviest ever offered at 41 pounds and one of the most expensive of its time.</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651000"/>
            <a:ext cx="19335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4159250"/>
            <a:ext cx="19526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38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08150"/>
            <a:ext cx="22479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noChangeArrowheads="1"/>
          </p:cNvSpPr>
          <p:nvPr>
            <p:ph type="title"/>
          </p:nvPr>
        </p:nvSpPr>
        <p:spPr bwMode="auto">
          <a:xfrm>
            <a:off x="685800" y="533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bg1"/>
                </a:solidFill>
                <a:latin typeface="Arial" panose="020B0604020202020204" pitchFamily="34" charset="0"/>
                <a:cs typeface="Arial" panose="020B0604020202020204" pitchFamily="34" charset="0"/>
              </a:rPr>
              <a:t>Electric Arc Lamp Invented 1802</a:t>
            </a:r>
          </a:p>
        </p:txBody>
      </p:sp>
      <p:sp>
        <p:nvSpPr>
          <p:cNvPr id="17412" name="Rectangle 4"/>
          <p:cNvSpPr>
            <a:spLocks noGrp="1" noChangeArrowheads="1"/>
          </p:cNvSpPr>
          <p:nvPr>
            <p:ph sz="half" idx="1"/>
          </p:nvPr>
        </p:nvSpPr>
        <p:spPr>
          <a:xfrm>
            <a:off x="3962400" y="1708150"/>
            <a:ext cx="4548187" cy="4114800"/>
          </a:xfrm>
        </p:spPr>
        <p:txBody>
          <a:bodyPr/>
          <a:lstStyle/>
          <a:p>
            <a:pPr>
              <a:lnSpc>
                <a:spcPct val="90000"/>
              </a:lnSpc>
            </a:pPr>
            <a:r>
              <a:rPr lang="en-US" altLang="en-US" sz="1800" dirty="0" smtClean="0"/>
              <a:t>Not practical because of lack of constant electricity supply</a:t>
            </a:r>
          </a:p>
          <a:p>
            <a:pPr>
              <a:lnSpc>
                <a:spcPct val="90000"/>
              </a:lnSpc>
            </a:pPr>
            <a:r>
              <a:rPr lang="en-US" altLang="en-US" sz="1800" dirty="0" smtClean="0"/>
              <a:t>Practical dynamos demonstrated by </a:t>
            </a:r>
            <a:r>
              <a:rPr lang="en-US" altLang="en-US" sz="1800" dirty="0" err="1" smtClean="0"/>
              <a:t>Staite</a:t>
            </a:r>
            <a:r>
              <a:rPr lang="en-US" altLang="en-US" sz="1800" dirty="0" smtClean="0"/>
              <a:t> and Brush in 1870’s</a:t>
            </a:r>
          </a:p>
          <a:p>
            <a:pPr>
              <a:lnSpc>
                <a:spcPct val="90000"/>
              </a:lnSpc>
            </a:pPr>
            <a:r>
              <a:rPr lang="en-US" altLang="en-US" sz="1800" dirty="0" smtClean="0"/>
              <a:t>Charles F. Brush established Brush Electric Company in 1880 to provide arc lighting.  Brush was lighting Broadway two years before Edison started the Pearl Street Generating Station in New York City</a:t>
            </a:r>
          </a:p>
        </p:txBody>
      </p:sp>
    </p:spTree>
    <p:extLst>
      <p:ext uri="{BB962C8B-B14F-4D97-AF65-F5344CB8AC3E}">
        <p14:creationId xmlns:p14="http://schemas.microsoft.com/office/powerpoint/2010/main" val="3348952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17493"/>
            <a:ext cx="7391400" cy="954107"/>
          </a:xfrm>
          <a:prstGeom prst="rect">
            <a:avLst/>
          </a:prstGeom>
        </p:spPr>
        <p:txBody>
          <a:bodyPr wrap="square">
            <a:spAutoFit/>
          </a:bodyPr>
          <a:lstStyle/>
          <a:p>
            <a:r>
              <a:rPr lang="en-US" sz="2800" b="1" dirty="0" err="1">
                <a:solidFill>
                  <a:schemeClr val="bg1"/>
                </a:solidFill>
              </a:rPr>
              <a:t>Shallenberger</a:t>
            </a:r>
            <a:r>
              <a:rPr lang="en-US" sz="2800" b="1" dirty="0">
                <a:solidFill>
                  <a:schemeClr val="bg1"/>
                </a:solidFill>
              </a:rPr>
              <a:t> Integrating Wattmeter </a:t>
            </a:r>
            <a:br>
              <a:rPr lang="en-US" sz="2800" b="1" dirty="0">
                <a:solidFill>
                  <a:schemeClr val="bg1"/>
                </a:solidFill>
              </a:rPr>
            </a:br>
            <a:r>
              <a:rPr lang="en-US" sz="2800" b="1" dirty="0" smtClean="0">
                <a:solidFill>
                  <a:schemeClr val="bg1"/>
                </a:solidFill>
              </a:rPr>
              <a:t>(</a:t>
            </a:r>
            <a:r>
              <a:rPr lang="en-US" sz="2800" b="1" dirty="0">
                <a:solidFill>
                  <a:schemeClr val="bg1"/>
                </a:solidFill>
              </a:rPr>
              <a:t>1894 to 1897)</a:t>
            </a:r>
            <a:endParaRPr lang="en-US" sz="2800" dirty="0">
              <a:solidFill>
                <a:schemeClr val="bg1"/>
              </a:solidFill>
            </a:endParaRPr>
          </a:p>
        </p:txBody>
      </p:sp>
      <p:sp>
        <p:nvSpPr>
          <p:cNvPr id="4" name="Rectangle 3"/>
          <p:cNvSpPr/>
          <p:nvPr/>
        </p:nvSpPr>
        <p:spPr>
          <a:xfrm>
            <a:off x="470034" y="1447800"/>
            <a:ext cx="4724400" cy="5287601"/>
          </a:xfrm>
          <a:prstGeom prst="rect">
            <a:avLst/>
          </a:prstGeom>
        </p:spPr>
        <p:txBody>
          <a:bodyPr wrap="square">
            <a:spAutoFit/>
          </a:bodyPr>
          <a:lstStyle/>
          <a:p>
            <a:pPr marL="285750" indent="-285750" algn="l">
              <a:buFont typeface="Arial" panose="020B0604020202020204" pitchFamily="34" charset="0"/>
              <a:buChar char="•"/>
            </a:pPr>
            <a:r>
              <a:rPr lang="en-US" sz="1600" dirty="0">
                <a:latin typeface="+mj-lt"/>
              </a:rPr>
              <a:t>By the mid-1890s, </a:t>
            </a:r>
            <a:r>
              <a:rPr lang="en-US" sz="1600" dirty="0" err="1">
                <a:latin typeface="+mj-lt"/>
              </a:rPr>
              <a:t>Shallenberger's</a:t>
            </a:r>
            <a:r>
              <a:rPr lang="en-US" sz="1600" dirty="0">
                <a:latin typeface="+mj-lt"/>
              </a:rPr>
              <a:t> ampere-hour meter was popular but because of the increasing use of motors, a true watthour meter was needed to account for varying voltages and power factors. </a:t>
            </a:r>
            <a:endParaRPr lang="en-US" sz="1600" dirty="0" smtClean="0">
              <a:latin typeface="+mj-lt"/>
            </a:endParaRPr>
          </a:p>
          <a:p>
            <a:pPr marL="285750" indent="-285750" algn="l">
              <a:buFont typeface="Arial" panose="020B0604020202020204" pitchFamily="34" charset="0"/>
              <a:buChar char="•"/>
            </a:pPr>
            <a:r>
              <a:rPr lang="en-US" sz="1600" dirty="0" smtClean="0">
                <a:latin typeface="+mj-lt"/>
              </a:rPr>
              <a:t>First commercially </a:t>
            </a:r>
            <a:r>
              <a:rPr lang="en-US" sz="1600" dirty="0">
                <a:latin typeface="+mj-lt"/>
              </a:rPr>
              <a:t>produced induction watthour meter. </a:t>
            </a:r>
            <a:endParaRPr lang="en-US" sz="1600" dirty="0" smtClean="0">
              <a:latin typeface="+mj-lt"/>
            </a:endParaRPr>
          </a:p>
          <a:p>
            <a:pPr marL="285750" indent="-285750" algn="l">
              <a:buFont typeface="Arial" panose="020B0604020202020204" pitchFamily="34" charset="0"/>
              <a:buChar char="•"/>
            </a:pPr>
            <a:r>
              <a:rPr lang="en-US" sz="1600" dirty="0" smtClean="0">
                <a:latin typeface="+mj-lt"/>
              </a:rPr>
              <a:t>Large and heavy </a:t>
            </a:r>
            <a:r>
              <a:rPr lang="en-US" sz="1600" dirty="0">
                <a:latin typeface="+mj-lt"/>
              </a:rPr>
              <a:t>(41 </a:t>
            </a:r>
            <a:r>
              <a:rPr lang="en-US" sz="1600" dirty="0" smtClean="0">
                <a:latin typeface="+mj-lt"/>
              </a:rPr>
              <a:t>pounds)</a:t>
            </a:r>
          </a:p>
          <a:p>
            <a:pPr marL="285750" indent="-285750" algn="l">
              <a:buFont typeface="Arial" panose="020B0604020202020204" pitchFamily="34" charset="0"/>
              <a:buChar char="•"/>
            </a:pPr>
            <a:r>
              <a:rPr lang="en-US" sz="1600" dirty="0" smtClean="0">
                <a:latin typeface="+mj-lt"/>
              </a:rPr>
              <a:t>More </a:t>
            </a:r>
            <a:r>
              <a:rPr lang="en-US" sz="1600" dirty="0">
                <a:latin typeface="+mj-lt"/>
              </a:rPr>
              <a:t>than twice as expensive as comparable meters in its time. </a:t>
            </a:r>
            <a:endParaRPr lang="en-US" sz="1600" dirty="0" smtClean="0">
              <a:latin typeface="+mj-lt"/>
            </a:endParaRPr>
          </a:p>
          <a:p>
            <a:pPr marL="285750" indent="-285750" algn="l">
              <a:buFont typeface="Arial" panose="020B0604020202020204" pitchFamily="34" charset="0"/>
              <a:buChar char="•"/>
            </a:pPr>
            <a:r>
              <a:rPr lang="en-US" sz="1600" dirty="0" smtClean="0">
                <a:latin typeface="+mj-lt"/>
              </a:rPr>
              <a:t>This </a:t>
            </a:r>
            <a:r>
              <a:rPr lang="en-US" sz="1600" dirty="0">
                <a:latin typeface="+mj-lt"/>
              </a:rPr>
              <a:t>meter was one of the first models to use a cyclometer register. </a:t>
            </a:r>
            <a:endParaRPr lang="en-US" sz="1600" dirty="0" smtClean="0">
              <a:latin typeface="+mj-lt"/>
            </a:endParaRPr>
          </a:p>
          <a:p>
            <a:pPr marL="285750" indent="-285750" algn="l">
              <a:buFont typeface="Arial" panose="020B0604020202020204" pitchFamily="34" charset="0"/>
              <a:buChar char="•"/>
            </a:pPr>
            <a:r>
              <a:rPr lang="en-US" sz="1600" dirty="0" smtClean="0">
                <a:latin typeface="+mj-lt"/>
              </a:rPr>
              <a:t>Depending </a:t>
            </a:r>
            <a:r>
              <a:rPr lang="en-US" sz="1600" dirty="0">
                <a:latin typeface="+mj-lt"/>
              </a:rPr>
              <a:t>on the customer's preference, this register was equipped with 4 drums (registering in kwh) or 7 drums (registering in watthours). </a:t>
            </a:r>
            <a:endParaRPr lang="en-US" sz="1600" dirty="0" smtClean="0">
              <a:latin typeface="+mj-lt"/>
            </a:endParaRPr>
          </a:p>
          <a:p>
            <a:pPr marL="285750" indent="-285750" algn="l">
              <a:buFont typeface="Arial" panose="020B0604020202020204" pitchFamily="34" charset="0"/>
              <a:buChar char="•"/>
            </a:pPr>
            <a:r>
              <a:rPr lang="en-US" sz="1600" dirty="0" smtClean="0">
                <a:latin typeface="+mj-lt"/>
              </a:rPr>
              <a:t>The </a:t>
            </a:r>
            <a:r>
              <a:rPr lang="en-US" sz="1600" dirty="0">
                <a:latin typeface="+mj-lt"/>
              </a:rPr>
              <a:t>stator was similar to ones in later meters with its voltage and current coils arranged on opposite sides of the disk and had a magnet assembly to damp the disk's </a:t>
            </a:r>
            <a:r>
              <a:rPr lang="en-US" sz="1600" dirty="0" smtClean="0">
                <a:latin typeface="+mj-lt"/>
              </a:rPr>
              <a:t>speed</a:t>
            </a:r>
          </a:p>
          <a:p>
            <a:pPr marL="285750" indent="-285750" algn="l">
              <a:buFont typeface="Arial" panose="020B0604020202020204" pitchFamily="34" charset="0"/>
              <a:buChar char="•"/>
            </a:pPr>
            <a:r>
              <a:rPr lang="en-US" sz="1600" dirty="0" smtClean="0">
                <a:latin typeface="+mj-lt"/>
              </a:rPr>
              <a:t>Becomes the modern day meter</a:t>
            </a:r>
            <a:endParaRPr lang="en-US" sz="1600" dirty="0">
              <a:latin typeface="+mj-lt"/>
            </a:endParaRPr>
          </a:p>
        </p:txBody>
      </p:sp>
      <p:pic>
        <p:nvPicPr>
          <p:cNvPr id="8194" name="Picture 2" descr="Shallenberger Integrating Watt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1600200"/>
            <a:ext cx="19335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eter intern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1952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4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Induction Meters</a:t>
            </a:r>
          </a:p>
        </p:txBody>
      </p:sp>
      <p:sp>
        <p:nvSpPr>
          <p:cNvPr id="23555" name="Rectangle 3"/>
          <p:cNvSpPr>
            <a:spLocks noGrp="1" noChangeArrowheads="1"/>
          </p:cNvSpPr>
          <p:nvPr>
            <p:ph idx="1"/>
          </p:nvPr>
        </p:nvSpPr>
        <p:spPr>
          <a:xfrm>
            <a:off x="298450" y="1628775"/>
            <a:ext cx="5089525" cy="4114800"/>
          </a:xfrm>
        </p:spPr>
        <p:txBody>
          <a:bodyPr rtlCol="0">
            <a:normAutofit/>
          </a:bodyPr>
          <a:lstStyle/>
          <a:p>
            <a:pPr fontAlgn="auto">
              <a:lnSpc>
                <a:spcPct val="80000"/>
              </a:lnSpc>
              <a:spcAft>
                <a:spcPts val="0"/>
              </a:spcAft>
              <a:buFont typeface="Arial" panose="020B0604020202020204" pitchFamily="34" charset="0"/>
              <a:buChar char="•"/>
              <a:defRPr/>
            </a:pPr>
            <a:r>
              <a:rPr lang="en-US" altLang="en-US" sz="2000" dirty="0" smtClean="0"/>
              <a:t>Using concepts put forth by Tesla and Ferraris, several inventors created early  induction watthour meters</a:t>
            </a:r>
          </a:p>
          <a:p>
            <a:pPr fontAlgn="auto">
              <a:lnSpc>
                <a:spcPct val="80000"/>
              </a:lnSpc>
              <a:spcAft>
                <a:spcPts val="0"/>
              </a:spcAft>
              <a:buFont typeface="Arial" panose="020B0604020202020204" pitchFamily="34" charset="0"/>
              <a:buChar char="•"/>
              <a:defRPr/>
            </a:pPr>
            <a:r>
              <a:rPr lang="en-US" altLang="en-US" sz="2000" dirty="0" smtClean="0"/>
              <a:t>Two coils and a conducting (usually aluminum) disk.  A braking magnet.</a:t>
            </a:r>
          </a:p>
          <a:p>
            <a:pPr fontAlgn="auto">
              <a:lnSpc>
                <a:spcPct val="80000"/>
              </a:lnSpc>
              <a:spcAft>
                <a:spcPts val="0"/>
              </a:spcAft>
              <a:buFont typeface="Arial" panose="020B0604020202020204" pitchFamily="34" charset="0"/>
              <a:buChar char="•"/>
              <a:defRPr/>
            </a:pPr>
            <a:r>
              <a:rPr lang="en-US" altLang="en-US" sz="2000" dirty="0" smtClean="0"/>
              <a:t>Magnetic field from the first coil generates </a:t>
            </a:r>
            <a:r>
              <a:rPr lang="en-US" altLang="en-US" sz="2000" i="1" dirty="0" smtClean="0"/>
              <a:t>eddy currents</a:t>
            </a:r>
            <a:r>
              <a:rPr lang="en-US" altLang="en-US" sz="2000" dirty="0" smtClean="0"/>
              <a:t> in the disk</a:t>
            </a:r>
          </a:p>
          <a:p>
            <a:pPr fontAlgn="auto">
              <a:lnSpc>
                <a:spcPct val="80000"/>
              </a:lnSpc>
              <a:spcAft>
                <a:spcPts val="0"/>
              </a:spcAft>
              <a:buFont typeface="Arial" panose="020B0604020202020204" pitchFamily="34" charset="0"/>
              <a:buChar char="•"/>
              <a:defRPr/>
            </a:pPr>
            <a:r>
              <a:rPr lang="en-US" altLang="en-US" sz="2000" dirty="0" smtClean="0"/>
              <a:t>Magnetic field from the second coil interacts with the eddy currents to cause motion</a:t>
            </a:r>
          </a:p>
          <a:p>
            <a:pPr fontAlgn="auto">
              <a:lnSpc>
                <a:spcPct val="80000"/>
              </a:lnSpc>
              <a:spcAft>
                <a:spcPts val="0"/>
              </a:spcAft>
              <a:buFont typeface="Arial" panose="020B0604020202020204" pitchFamily="34" charset="0"/>
              <a:buChar char="•"/>
              <a:defRPr/>
            </a:pPr>
            <a:r>
              <a:rPr lang="en-US" altLang="en-US" sz="2000" dirty="0" smtClean="0"/>
              <a:t>Disk would accelerate without bound except for eddy currents caused by motion through fixed magnetic field which slows the disk</a:t>
            </a:r>
          </a:p>
          <a:p>
            <a:pPr fontAlgn="auto">
              <a:lnSpc>
                <a:spcPct val="80000"/>
              </a:lnSpc>
              <a:spcAft>
                <a:spcPts val="0"/>
              </a:spcAft>
              <a:buFont typeface="Arial" panose="020B0604020202020204" pitchFamily="34" charset="0"/>
              <a:buChar char="•"/>
              <a:defRPr/>
            </a:pPr>
            <a:r>
              <a:rPr lang="en-US" altLang="en-US" sz="2000" dirty="0" smtClean="0"/>
              <a:t>The end result is that each revolution of the disk measures a constant amount of energy</a:t>
            </a:r>
          </a:p>
          <a:p>
            <a:pPr fontAlgn="auto">
              <a:lnSpc>
                <a:spcPct val="80000"/>
              </a:lnSpc>
              <a:spcAft>
                <a:spcPts val="0"/>
              </a:spcAft>
              <a:buFont typeface="Arial" panose="020B0604020202020204" pitchFamily="34" charset="0"/>
              <a:buChar char="•"/>
              <a:defRPr/>
            </a:pPr>
            <a:endParaRPr lang="en-US" altLang="en-US" sz="2000" dirty="0" smtClean="0"/>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576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533400"/>
            <a:ext cx="7772400" cy="609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Basic Energy Formula</a:t>
            </a:r>
          </a:p>
        </p:txBody>
      </p:sp>
      <p:sp>
        <p:nvSpPr>
          <p:cNvPr id="34819" name="Rectangle 3"/>
          <p:cNvSpPr>
            <a:spLocks noGrp="1" noChangeArrowheads="1"/>
          </p:cNvSpPr>
          <p:nvPr>
            <p:ph type="body" sz="half" idx="1"/>
          </p:nvPr>
        </p:nvSpPr>
        <p:spPr>
          <a:xfrm>
            <a:off x="685800" y="1905000"/>
            <a:ext cx="7772400" cy="4114800"/>
          </a:xfrm>
        </p:spPr>
        <p:txBody>
          <a:bodyPr/>
          <a:lstStyle/>
          <a:p>
            <a:r>
              <a:rPr lang="en-US" altLang="en-US" sz="2000" dirty="0" smtClean="0"/>
              <a:t>The essential specification of a watthour meter’s measurement is given by the value </a:t>
            </a:r>
            <a:br>
              <a:rPr lang="en-US" altLang="en-US" sz="2000" dirty="0" smtClean="0"/>
            </a:br>
            <a:r>
              <a:rPr lang="en-US" altLang="en-US" sz="2000" dirty="0" smtClean="0"/>
              <a:t>	</a:t>
            </a:r>
            <a:r>
              <a:rPr lang="en-US" altLang="en-US" sz="2000" i="1" dirty="0" err="1" smtClean="0">
                <a:latin typeface="Times New Roman" pitchFamily="18" charset="0"/>
              </a:rPr>
              <a:t>K</a:t>
            </a:r>
            <a:r>
              <a:rPr lang="en-US" altLang="en-US" sz="2000" i="1" baseline="-25000" dirty="0" err="1" smtClean="0">
                <a:latin typeface="Times New Roman" pitchFamily="18" charset="0"/>
              </a:rPr>
              <a:t>h</a:t>
            </a:r>
            <a:r>
              <a:rPr lang="en-US" altLang="en-US" sz="2000" baseline="-25000" dirty="0" smtClean="0"/>
              <a:t> </a:t>
            </a:r>
            <a:r>
              <a:rPr lang="en-US" altLang="en-US" sz="2000" dirty="0" smtClean="0"/>
              <a:t>[ Watthours per disk revolution ]</a:t>
            </a:r>
          </a:p>
          <a:p>
            <a:endParaRPr lang="en-US" altLang="en-US" sz="2000" dirty="0" smtClean="0"/>
          </a:p>
          <a:p>
            <a:r>
              <a:rPr lang="en-US" altLang="en-US" sz="2000" dirty="0" smtClean="0"/>
              <a:t>The watthour meter formula is as follows:</a:t>
            </a:r>
          </a:p>
          <a:p>
            <a:pPr>
              <a:buFont typeface="Monotype Sorts" charset="2"/>
              <a:buNone/>
            </a:pPr>
            <a:endParaRPr lang="en-US" altLang="en-US" sz="2800" dirty="0" smtClean="0"/>
          </a:p>
          <a:p>
            <a:endParaRPr lang="en-US" altLang="en-US" sz="2800" dirty="0" smtClean="0"/>
          </a:p>
        </p:txBody>
      </p:sp>
      <p:graphicFrame>
        <p:nvGraphicFramePr>
          <p:cNvPr id="34820" name="Object 4"/>
          <p:cNvGraphicFramePr>
            <a:graphicFrameLocks noGrp="1" noChangeAspect="1"/>
          </p:cNvGraphicFramePr>
          <p:nvPr>
            <p:ph sz="half" idx="2"/>
            <p:extLst>
              <p:ext uri="{D42A27DB-BD31-4B8C-83A1-F6EECF244321}">
                <p14:modId xmlns:p14="http://schemas.microsoft.com/office/powerpoint/2010/main" val="1495293279"/>
              </p:ext>
            </p:extLst>
          </p:nvPr>
        </p:nvGraphicFramePr>
        <p:xfrm>
          <a:off x="1447800" y="4038600"/>
          <a:ext cx="6416675" cy="744538"/>
        </p:xfrm>
        <a:graphic>
          <a:graphicData uri="http://schemas.openxmlformats.org/presentationml/2006/ole">
            <mc:AlternateContent xmlns:mc="http://schemas.openxmlformats.org/markup-compatibility/2006">
              <mc:Choice xmlns:v="urn:schemas-microsoft-com:vml" Requires="v">
                <p:oleObj spid="_x0000_s7186" name="Equation" r:id="rId4" imgW="3721100" imgH="431800" progId="Equation.3">
                  <p:embed/>
                </p:oleObj>
              </mc:Choice>
              <mc:Fallback>
                <p:oleObj name="Equation" r:id="rId4" imgW="3721100" imgH="4318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038600"/>
                        <a:ext cx="6416675"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5421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609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1893: </a:t>
            </a:r>
            <a:r>
              <a:rPr lang="en-US" altLang="en-US" sz="3200" b="1" dirty="0" err="1" smtClean="0">
                <a:solidFill>
                  <a:schemeClr val="bg1"/>
                </a:solidFill>
                <a:latin typeface="Arial" panose="020B0604020202020204" pitchFamily="34" charset="0"/>
                <a:cs typeface="Arial" panose="020B0604020202020204" pitchFamily="34" charset="0"/>
              </a:rPr>
              <a:t>Blondel’s</a:t>
            </a:r>
            <a:r>
              <a:rPr lang="en-US" altLang="en-US" sz="3200" b="1" dirty="0" smtClean="0">
                <a:solidFill>
                  <a:schemeClr val="bg1"/>
                </a:solidFill>
                <a:latin typeface="Arial" panose="020B0604020202020204" pitchFamily="34" charset="0"/>
                <a:cs typeface="Arial" panose="020B0604020202020204" pitchFamily="34" charset="0"/>
              </a:rPr>
              <a:t> Theorem</a:t>
            </a:r>
          </a:p>
        </p:txBody>
      </p:sp>
      <p:sp>
        <p:nvSpPr>
          <p:cNvPr id="35843" name="Rectangle 3"/>
          <p:cNvSpPr>
            <a:spLocks noGrp="1" noChangeArrowheads="1"/>
          </p:cNvSpPr>
          <p:nvPr>
            <p:ph idx="1"/>
          </p:nvPr>
        </p:nvSpPr>
        <p:spPr>
          <a:xfrm>
            <a:off x="457200" y="1676400"/>
            <a:ext cx="8001000" cy="4525962"/>
          </a:xfrm>
        </p:spPr>
        <p:txBody>
          <a:bodyPr/>
          <a:lstStyle/>
          <a:p>
            <a:pPr>
              <a:lnSpc>
                <a:spcPct val="80000"/>
              </a:lnSpc>
            </a:pPr>
            <a:r>
              <a:rPr lang="en-US" altLang="en-US" sz="2000" dirty="0" smtClean="0"/>
              <a:t>The theory of </a:t>
            </a:r>
            <a:r>
              <a:rPr lang="en-US" altLang="en-US" sz="2000" dirty="0" err="1" smtClean="0"/>
              <a:t>polyphase</a:t>
            </a:r>
            <a:r>
              <a:rPr lang="en-US" altLang="en-US" sz="2000" dirty="0" smtClean="0"/>
              <a:t> watthour metering was first set forth on a scientific basis in 1893 by Andre E. </a:t>
            </a:r>
            <a:r>
              <a:rPr lang="en-US" altLang="en-US" sz="2000" dirty="0" err="1" smtClean="0"/>
              <a:t>Blondel</a:t>
            </a:r>
            <a:r>
              <a:rPr lang="en-US" altLang="en-US" sz="2000" dirty="0" smtClean="0"/>
              <a:t>, engineer and mathematician. His theorem applies to the measurement of real power in a </a:t>
            </a:r>
            <a:r>
              <a:rPr lang="en-US" altLang="en-US" sz="2000" dirty="0" err="1" smtClean="0"/>
              <a:t>polyphase</a:t>
            </a:r>
            <a:r>
              <a:rPr lang="en-US" altLang="en-US" sz="2000" dirty="0" smtClean="0"/>
              <a:t> system of any number of wires. The theorem is as follows:</a:t>
            </a:r>
            <a:br>
              <a:rPr lang="en-US" altLang="en-US" sz="2000" dirty="0" smtClean="0"/>
            </a:br>
            <a:endParaRPr lang="en-US" altLang="en-US" sz="2000" dirty="0" smtClean="0"/>
          </a:p>
          <a:p>
            <a:pPr lvl="1">
              <a:lnSpc>
                <a:spcPct val="80000"/>
              </a:lnSpc>
            </a:pPr>
            <a:r>
              <a:rPr lang="en-US" altLang="en-US" sz="2000" dirty="0" smtClean="0"/>
              <a:t>If energy is supplied to any system of conductors through N wires, the total power in the system is given by the algebraic sum of the readings of N </a:t>
            </a:r>
            <a:r>
              <a:rPr lang="en-US" altLang="en-US" sz="2000" dirty="0" err="1" smtClean="0"/>
              <a:t>wattmeters</a:t>
            </a:r>
            <a:r>
              <a:rPr lang="en-US" altLang="en-US" sz="2000" dirty="0" smtClean="0"/>
              <a:t>, so arranged that each of the N wires contains one current coil, the corresponding voltage coil being connected between that wire and some common point. If this common point is on one of the N wires, the measurement may be made by the use of N-1 </a:t>
            </a:r>
            <a:r>
              <a:rPr lang="en-US" altLang="en-US" sz="2000" dirty="0" err="1" smtClean="0"/>
              <a:t>wattmeters</a:t>
            </a:r>
            <a:r>
              <a:rPr lang="en-US" altLang="en-US" sz="2000" dirty="0" smtClean="0"/>
              <a:t>.</a:t>
            </a:r>
          </a:p>
        </p:txBody>
      </p:sp>
    </p:spTree>
    <p:extLst>
      <p:ext uri="{BB962C8B-B14F-4D97-AF65-F5344CB8AC3E}">
        <p14:creationId xmlns:p14="http://schemas.microsoft.com/office/powerpoint/2010/main" val="1626229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391400" cy="584775"/>
          </a:xfrm>
          <a:prstGeom prst="rect">
            <a:avLst/>
          </a:prstGeom>
        </p:spPr>
        <p:txBody>
          <a:bodyPr wrap="square">
            <a:spAutoFit/>
          </a:bodyPr>
          <a:lstStyle/>
          <a:p>
            <a:r>
              <a:rPr lang="en-US" sz="3200" b="1" dirty="0" err="1">
                <a:solidFill>
                  <a:schemeClr val="bg1"/>
                </a:solidFill>
              </a:rPr>
              <a:t>Shallenberger</a:t>
            </a:r>
            <a:r>
              <a:rPr lang="en-US" sz="3200" b="1" dirty="0">
                <a:solidFill>
                  <a:schemeClr val="bg1"/>
                </a:solidFill>
              </a:rPr>
              <a:t> </a:t>
            </a:r>
            <a:r>
              <a:rPr lang="en-US" sz="3200" b="1" dirty="0" err="1" smtClean="0">
                <a:solidFill>
                  <a:schemeClr val="bg1"/>
                </a:solidFill>
              </a:rPr>
              <a:t>Polyphase</a:t>
            </a:r>
            <a:r>
              <a:rPr lang="en-US" sz="3200" b="1" dirty="0" smtClean="0">
                <a:solidFill>
                  <a:schemeClr val="bg1"/>
                </a:solidFill>
              </a:rPr>
              <a:t> Meter</a:t>
            </a:r>
            <a:endParaRPr lang="en-US" sz="3200" dirty="0">
              <a:solidFill>
                <a:schemeClr val="bg1"/>
              </a:solidFill>
            </a:endParaRPr>
          </a:p>
        </p:txBody>
      </p:sp>
      <p:sp>
        <p:nvSpPr>
          <p:cNvPr id="4" name="Rectangle 3"/>
          <p:cNvSpPr/>
          <p:nvPr/>
        </p:nvSpPr>
        <p:spPr>
          <a:xfrm>
            <a:off x="990600" y="1752600"/>
            <a:ext cx="7315200" cy="1015663"/>
          </a:xfrm>
          <a:prstGeom prst="rect">
            <a:avLst/>
          </a:prstGeom>
        </p:spPr>
        <p:txBody>
          <a:bodyPr wrap="square">
            <a:spAutoFit/>
          </a:bodyPr>
          <a:lstStyle/>
          <a:p>
            <a:pPr algn="l"/>
            <a:r>
              <a:rPr lang="en-US" sz="2000" dirty="0" err="1" smtClean="0">
                <a:latin typeface="+mj-lt"/>
              </a:rPr>
              <a:t>Shallenberger</a:t>
            </a:r>
            <a:r>
              <a:rPr lang="en-US" sz="2000" dirty="0" smtClean="0">
                <a:latin typeface="+mj-lt"/>
              </a:rPr>
              <a:t> modifies his meter to work on a </a:t>
            </a:r>
            <a:r>
              <a:rPr lang="en-US" sz="2000" dirty="0" err="1" smtClean="0">
                <a:latin typeface="+mj-lt"/>
              </a:rPr>
              <a:t>polyphase</a:t>
            </a:r>
            <a:r>
              <a:rPr lang="en-US" sz="2000" dirty="0" smtClean="0">
                <a:latin typeface="+mj-lt"/>
              </a:rPr>
              <a:t> circuit but the close spacing of the stators and the use of a solid disk resulted in the meter being less accurate than expected.  </a:t>
            </a:r>
            <a:endParaRPr lang="en-US" sz="2000" dirty="0">
              <a:latin typeface="+mj-lt"/>
            </a:endParaRPr>
          </a:p>
        </p:txBody>
      </p:sp>
    </p:spTree>
    <p:extLst>
      <p:ext uri="{BB962C8B-B14F-4D97-AF65-F5344CB8AC3E}">
        <p14:creationId xmlns:p14="http://schemas.microsoft.com/office/powerpoint/2010/main" val="3211008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58225"/>
            <a:ext cx="7391400" cy="584775"/>
          </a:xfrm>
          <a:prstGeom prst="rect">
            <a:avLst/>
          </a:prstGeom>
        </p:spPr>
        <p:txBody>
          <a:bodyPr wrap="square">
            <a:spAutoFit/>
          </a:bodyPr>
          <a:lstStyle/>
          <a:p>
            <a:r>
              <a:rPr lang="en-US" sz="3200" b="1" dirty="0" smtClean="0">
                <a:solidFill>
                  <a:schemeClr val="bg1"/>
                </a:solidFill>
              </a:rPr>
              <a:t>GE – Westinghouse Agreement</a:t>
            </a:r>
            <a:endParaRPr lang="en-US" sz="3200" dirty="0">
              <a:solidFill>
                <a:schemeClr val="bg1"/>
              </a:solidFill>
            </a:endParaRPr>
          </a:p>
        </p:txBody>
      </p:sp>
      <p:sp>
        <p:nvSpPr>
          <p:cNvPr id="4" name="Rectangle 3"/>
          <p:cNvSpPr/>
          <p:nvPr/>
        </p:nvSpPr>
        <p:spPr>
          <a:xfrm>
            <a:off x="609600" y="1752600"/>
            <a:ext cx="7696200" cy="1015663"/>
          </a:xfrm>
          <a:prstGeom prst="rect">
            <a:avLst/>
          </a:prstGeom>
        </p:spPr>
        <p:txBody>
          <a:bodyPr wrap="square">
            <a:spAutoFit/>
          </a:bodyPr>
          <a:lstStyle/>
          <a:p>
            <a:pPr algn="l"/>
            <a:r>
              <a:rPr lang="en-US" sz="2000" dirty="0" smtClean="0">
                <a:latin typeface="+mj-lt"/>
              </a:rPr>
              <a:t>1896 – another patent war loomed between Westinghouse and GE.  They “agreed” to set up a Board of Patent control that allowed them to license each other’s patents.  </a:t>
            </a:r>
            <a:endParaRPr lang="en-US" sz="2000" dirty="0">
              <a:latin typeface="+mj-lt"/>
            </a:endParaRPr>
          </a:p>
        </p:txBody>
      </p:sp>
    </p:spTree>
    <p:extLst>
      <p:ext uri="{BB962C8B-B14F-4D97-AF65-F5344CB8AC3E}">
        <p14:creationId xmlns:p14="http://schemas.microsoft.com/office/powerpoint/2010/main" val="3283129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58225"/>
            <a:ext cx="7391400" cy="584775"/>
          </a:xfrm>
          <a:prstGeom prst="rect">
            <a:avLst/>
          </a:prstGeom>
        </p:spPr>
        <p:txBody>
          <a:bodyPr wrap="square">
            <a:spAutoFit/>
          </a:bodyPr>
          <a:lstStyle/>
          <a:p>
            <a:r>
              <a:rPr lang="en-US" sz="3200" b="1" dirty="0" smtClean="0">
                <a:solidFill>
                  <a:schemeClr val="bg1"/>
                </a:solidFill>
              </a:rPr>
              <a:t>1897</a:t>
            </a:r>
            <a:endParaRPr lang="en-US" sz="3200" dirty="0">
              <a:solidFill>
                <a:schemeClr val="bg1"/>
              </a:solidFill>
            </a:endParaRPr>
          </a:p>
        </p:txBody>
      </p:sp>
      <p:sp>
        <p:nvSpPr>
          <p:cNvPr id="4" name="Rectangle 3"/>
          <p:cNvSpPr/>
          <p:nvPr/>
        </p:nvSpPr>
        <p:spPr>
          <a:xfrm>
            <a:off x="457200" y="1676400"/>
            <a:ext cx="8077200" cy="1723549"/>
          </a:xfrm>
          <a:prstGeom prst="rect">
            <a:avLst/>
          </a:prstGeom>
        </p:spPr>
        <p:txBody>
          <a:bodyPr wrap="square">
            <a:spAutoFit/>
          </a:bodyPr>
          <a:lstStyle/>
          <a:p>
            <a:pPr marL="457200" indent="-457200" algn="l">
              <a:buFont typeface="Arial" panose="020B0604020202020204" pitchFamily="34" charset="0"/>
              <a:buChar char="•"/>
            </a:pPr>
            <a:r>
              <a:rPr lang="en-US" sz="2000" dirty="0" err="1" smtClean="0">
                <a:latin typeface="+mj-lt"/>
              </a:rPr>
              <a:t>Schallenberg</a:t>
            </a:r>
            <a:r>
              <a:rPr lang="en-US" sz="2000" dirty="0" smtClean="0">
                <a:latin typeface="+mj-lt"/>
              </a:rPr>
              <a:t> meter is redesigned into a smaller, lighter 12 pound meter.  This significantly less expensive meter is known as the “round meter”.  </a:t>
            </a:r>
            <a:br>
              <a:rPr lang="en-US" sz="2000" dirty="0" smtClean="0">
                <a:latin typeface="+mj-lt"/>
              </a:rPr>
            </a:br>
            <a:endParaRPr lang="en-US" sz="2000" dirty="0" smtClean="0">
              <a:latin typeface="+mj-lt"/>
            </a:endParaRPr>
          </a:p>
          <a:p>
            <a:pPr marL="457200" indent="-457200" algn="l">
              <a:buFont typeface="Arial" panose="020B0604020202020204" pitchFamily="34" charset="0"/>
              <a:buChar char="•"/>
            </a:pPr>
            <a:r>
              <a:rPr lang="en-US" sz="2000" dirty="0" smtClean="0">
                <a:latin typeface="+mj-lt"/>
              </a:rPr>
              <a:t>Duncan develops a </a:t>
            </a:r>
            <a:r>
              <a:rPr lang="en-US" sz="2000" dirty="0" smtClean="0">
                <a:latin typeface="+mj-lt"/>
              </a:rPr>
              <a:t>watthour </a:t>
            </a:r>
            <a:r>
              <a:rPr lang="en-US" sz="2000" dirty="0" smtClean="0">
                <a:latin typeface="+mj-lt"/>
              </a:rPr>
              <a:t>meter for the Fort Wayne Electric Co before GE buys them out completely.  </a:t>
            </a:r>
            <a:endParaRPr lang="en-US" sz="2000" dirty="0">
              <a:latin typeface="+mj-lt"/>
            </a:endParaRPr>
          </a:p>
        </p:txBody>
      </p:sp>
    </p:spTree>
    <p:extLst>
      <p:ext uri="{BB962C8B-B14F-4D97-AF65-F5344CB8AC3E}">
        <p14:creationId xmlns:p14="http://schemas.microsoft.com/office/powerpoint/2010/main" val="576275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4572000" cy="4770537"/>
          </a:xfrm>
          <a:prstGeom prst="rect">
            <a:avLst/>
          </a:prstGeom>
        </p:spPr>
        <p:txBody>
          <a:bodyPr>
            <a:spAutoFit/>
          </a:bodyPr>
          <a:lstStyle/>
          <a:p>
            <a:pPr algn="l"/>
            <a:r>
              <a:rPr lang="en-US" sz="1600" dirty="0">
                <a:latin typeface="+mj-lt"/>
              </a:rPr>
              <a:t>After R.T. McDonald died in 1899, Duncan left Fort Wayne for a brief stint at Westinghouse before coming back to Ft. Wayne. Shortly after his return, he and several other employees were lured away by C.S. Knight (who was a manager at Ft. Wayne himself before being hired by S &amp; H). Once at S &amp; H, Duncan refined his </a:t>
            </a:r>
            <a:r>
              <a:rPr lang="en-US" sz="1600" dirty="0">
                <a:latin typeface="+mj-lt"/>
                <a:hlinkClick r:id="rId3"/>
              </a:rPr>
              <a:t>watthour meter</a:t>
            </a:r>
            <a:r>
              <a:rPr lang="en-US" sz="1600" dirty="0">
                <a:latin typeface="+mj-lt"/>
              </a:rPr>
              <a:t> into a slimmer, top-connected version. The light load adjustment was changed to use a copper ring with an iron core. In early 1900, shortly after Duncan's arrival, there were widespread strikes in the Chicago area, and Siemens &amp; </a:t>
            </a:r>
            <a:r>
              <a:rPr lang="en-US" sz="1600" dirty="0" err="1">
                <a:latin typeface="+mj-lt"/>
              </a:rPr>
              <a:t>Halske's</a:t>
            </a:r>
            <a:r>
              <a:rPr lang="en-US" sz="1600" dirty="0">
                <a:latin typeface="+mj-lt"/>
              </a:rPr>
              <a:t> plant was one of the affected companies. This put the company in such a </a:t>
            </a:r>
            <a:r>
              <a:rPr lang="en-US" sz="1600" dirty="0" smtClean="0">
                <a:latin typeface="+mj-lt"/>
              </a:rPr>
              <a:t>bad financial position </a:t>
            </a:r>
            <a:r>
              <a:rPr lang="en-US" sz="1600" dirty="0">
                <a:latin typeface="+mj-lt"/>
              </a:rPr>
              <a:t>they had to sell out to </a:t>
            </a:r>
            <a:r>
              <a:rPr lang="en-US" sz="1600" dirty="0" smtClean="0">
                <a:latin typeface="+mj-lt"/>
              </a:rPr>
              <a:t>GE.  The strikes </a:t>
            </a:r>
            <a:r>
              <a:rPr lang="en-US" sz="1600" dirty="0">
                <a:latin typeface="+mj-lt"/>
              </a:rPr>
              <a:t>were soon settled and existing orders were filled. Late that year, GE closed the S &amp; H plant and moved the tooling and many employees to Fort Wayne. However, Duncan felt the time was right to leave for Lafayette, IN to establish the </a:t>
            </a:r>
            <a:r>
              <a:rPr lang="en-US" sz="1600" dirty="0">
                <a:latin typeface="+mj-lt"/>
                <a:hlinkClick r:id="rId4"/>
              </a:rPr>
              <a:t>Duncan Electric Mfg. Co.</a:t>
            </a:r>
            <a:endParaRPr lang="en-US" sz="1600" dirty="0">
              <a:latin typeface="+mj-lt"/>
            </a:endParaRPr>
          </a:p>
        </p:txBody>
      </p:sp>
      <p:pic>
        <p:nvPicPr>
          <p:cNvPr id="5122" name="Picture 2" descr="Siemens-Halske 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752600"/>
            <a:ext cx="2286000" cy="39188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457200"/>
            <a:ext cx="8229600" cy="609600"/>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r>
              <a:rPr lang="en-US" altLang="en-US" sz="2800" b="1" kern="0" dirty="0" smtClean="0">
                <a:solidFill>
                  <a:schemeClr val="bg1"/>
                </a:solidFill>
                <a:latin typeface="Arial" pitchFamily="34" charset="0"/>
              </a:rPr>
              <a:t>Siemens &amp; </a:t>
            </a:r>
            <a:r>
              <a:rPr lang="en-US" altLang="en-US" sz="2800" b="1" kern="0" dirty="0" err="1" smtClean="0">
                <a:solidFill>
                  <a:schemeClr val="bg1"/>
                </a:solidFill>
                <a:latin typeface="Arial" pitchFamily="34" charset="0"/>
              </a:rPr>
              <a:t>Halske</a:t>
            </a:r>
            <a:r>
              <a:rPr lang="en-US" altLang="en-US" sz="2800" b="1" kern="0" dirty="0" smtClean="0">
                <a:solidFill>
                  <a:schemeClr val="bg1"/>
                </a:solidFill>
                <a:latin typeface="Arial" pitchFamily="34" charset="0"/>
              </a:rPr>
              <a:t> Duncan Integrating Wattmeter (1899, 1900)</a:t>
            </a:r>
            <a:endParaRPr lang="en-US" sz="2800" b="1" kern="0" dirty="0"/>
          </a:p>
        </p:txBody>
      </p:sp>
    </p:spTree>
    <p:extLst>
      <p:ext uri="{BB962C8B-B14F-4D97-AF65-F5344CB8AC3E}">
        <p14:creationId xmlns:p14="http://schemas.microsoft.com/office/powerpoint/2010/main" val="1249664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5257800" cy="4896725"/>
          </a:xfrm>
          <a:prstGeom prst="rect">
            <a:avLst/>
          </a:prstGeom>
        </p:spPr>
        <p:txBody>
          <a:bodyPr wrap="square">
            <a:spAutoFit/>
          </a:bodyPr>
          <a:lstStyle/>
          <a:p>
            <a:pPr algn="l"/>
            <a:r>
              <a:rPr lang="en-US" sz="1400" dirty="0" smtClean="0">
                <a:latin typeface="+mj-lt"/>
              </a:rPr>
              <a:t>The </a:t>
            </a:r>
            <a:r>
              <a:rPr lang="en-US" sz="1400" dirty="0">
                <a:latin typeface="+mj-lt"/>
              </a:rPr>
              <a:t>first model shown represented a landmark in watthour meter development. This model was developed by Thomas Duncan in 1892, two years before O.B. </a:t>
            </a:r>
            <a:r>
              <a:rPr lang="en-US" sz="1400" dirty="0" err="1">
                <a:latin typeface="+mj-lt"/>
              </a:rPr>
              <a:t>Shallenberger</a:t>
            </a:r>
            <a:r>
              <a:rPr lang="en-US" sz="1400" dirty="0">
                <a:latin typeface="+mj-lt"/>
              </a:rPr>
              <a:t> introduced his </a:t>
            </a:r>
            <a:r>
              <a:rPr lang="en-US" sz="1400" dirty="0">
                <a:latin typeface="+mj-lt"/>
                <a:hlinkClick r:id="rId3"/>
              </a:rPr>
              <a:t>watthour</a:t>
            </a:r>
            <a:r>
              <a:rPr lang="en-US" sz="1400" dirty="0">
                <a:latin typeface="+mj-lt"/>
              </a:rPr>
              <a:t> meter. This also predated Tesla's patent on the induction motor principle - this was one of his many patents bought by Westinghouse, and the one that was invoked in 1903 against all the other manufacturers (except for GE due to a licensing arrangement). It was also the first meter to use a single disk for both the driving and braking element. For reasons unknown, Duncan never patented or adapted this model for production. If he had done so, Duncan would have had a significant advantage over GE and Westinghouse!</a:t>
            </a:r>
          </a:p>
          <a:p>
            <a:pPr algn="l"/>
            <a:r>
              <a:rPr lang="en-US" sz="1400" dirty="0">
                <a:latin typeface="+mj-lt"/>
              </a:rPr>
              <a:t>The second model shown is of the watthour meter Duncan later developed for the Fort Wayne Electric Corporation. The overall appearance of this meter is very similar in design to the </a:t>
            </a:r>
            <a:r>
              <a:rPr lang="en-US" sz="1400" dirty="0">
                <a:latin typeface="+mj-lt"/>
                <a:hlinkClick r:id="rId4"/>
              </a:rPr>
              <a:t>Thomson Recording Wattmeter</a:t>
            </a:r>
            <a:r>
              <a:rPr lang="en-US" sz="1400" dirty="0">
                <a:latin typeface="+mj-lt"/>
              </a:rPr>
              <a:t> introduced by Thomson-Houston around that time. The main difference between this model and the T.R.W. is in the arrangement of the coils and the can-type rotor (which carried over into the K series of meters). Duncan may have been inspired to base his new meter design on the TRW as he did work </a:t>
            </a:r>
            <a:r>
              <a:rPr lang="en-US" sz="1400" dirty="0" smtClean="0">
                <a:latin typeface="+mj-lt"/>
              </a:rPr>
              <a:t>there for </a:t>
            </a:r>
            <a:r>
              <a:rPr lang="en-US" sz="1400" dirty="0">
                <a:latin typeface="+mj-lt"/>
              </a:rPr>
              <a:t>a short time in the 1888-1889 </a:t>
            </a:r>
            <a:r>
              <a:rPr lang="en-US" sz="1400" dirty="0" smtClean="0">
                <a:latin typeface="+mj-lt"/>
              </a:rPr>
              <a:t>timeframe.  He worked alongside </a:t>
            </a:r>
            <a:r>
              <a:rPr lang="en-US" sz="1400" dirty="0" err="1">
                <a:latin typeface="+mj-lt"/>
              </a:rPr>
              <a:t>Elihu</a:t>
            </a:r>
            <a:r>
              <a:rPr lang="en-US" sz="1400" dirty="0">
                <a:latin typeface="+mj-lt"/>
              </a:rPr>
              <a:t> Thomson </a:t>
            </a:r>
            <a:r>
              <a:rPr lang="en-US" sz="1400" dirty="0" smtClean="0">
                <a:latin typeface="+mj-lt"/>
              </a:rPr>
              <a:t>in his plant while </a:t>
            </a:r>
            <a:r>
              <a:rPr lang="en-US" sz="1400" dirty="0">
                <a:latin typeface="+mj-lt"/>
              </a:rPr>
              <a:t>the Ft. Wayne Electric Co. rebuilt its facility after </a:t>
            </a:r>
            <a:r>
              <a:rPr lang="en-US" sz="1400" dirty="0" smtClean="0">
                <a:latin typeface="+mj-lt"/>
              </a:rPr>
              <a:t>a fire destroyed the plant in 1888</a:t>
            </a:r>
            <a:r>
              <a:rPr lang="en-US" sz="1400" dirty="0">
                <a:latin typeface="+mj-lt"/>
              </a:rPr>
              <a:t>.</a:t>
            </a:r>
          </a:p>
        </p:txBody>
      </p:sp>
      <p:sp>
        <p:nvSpPr>
          <p:cNvPr id="3" name="Rectangle 2"/>
          <p:cNvSpPr/>
          <p:nvPr/>
        </p:nvSpPr>
        <p:spPr>
          <a:xfrm>
            <a:off x="1294158" y="609600"/>
            <a:ext cx="6490367" cy="523220"/>
          </a:xfrm>
          <a:prstGeom prst="rect">
            <a:avLst/>
          </a:prstGeom>
        </p:spPr>
        <p:txBody>
          <a:bodyPr wrap="none">
            <a:spAutoFit/>
          </a:bodyPr>
          <a:lstStyle/>
          <a:p>
            <a:r>
              <a:rPr lang="en-US" sz="2800" b="1" dirty="0">
                <a:solidFill>
                  <a:schemeClr val="bg1"/>
                </a:solidFill>
              </a:rPr>
              <a:t>Duncan </a:t>
            </a:r>
            <a:r>
              <a:rPr lang="en-US" sz="2800" b="1" dirty="0" smtClean="0">
                <a:solidFill>
                  <a:schemeClr val="bg1"/>
                </a:solidFill>
              </a:rPr>
              <a:t>Watthour </a:t>
            </a:r>
            <a:r>
              <a:rPr lang="en-US" sz="2800" b="1" dirty="0">
                <a:solidFill>
                  <a:schemeClr val="bg1"/>
                </a:solidFill>
              </a:rPr>
              <a:t>M</a:t>
            </a:r>
            <a:r>
              <a:rPr lang="en-US" sz="2800" b="1" dirty="0" smtClean="0">
                <a:solidFill>
                  <a:schemeClr val="bg1"/>
                </a:solidFill>
              </a:rPr>
              <a:t>eters </a:t>
            </a:r>
            <a:r>
              <a:rPr lang="en-US" sz="2800" b="1" dirty="0">
                <a:solidFill>
                  <a:schemeClr val="bg1"/>
                </a:solidFill>
              </a:rPr>
              <a:t>(1892-1898)</a:t>
            </a:r>
            <a:endParaRPr lang="en-US" sz="2800" dirty="0">
              <a:solidFill>
                <a:schemeClr val="bg1"/>
              </a:solidFill>
            </a:endParaRPr>
          </a:p>
        </p:txBody>
      </p:sp>
      <p:pic>
        <p:nvPicPr>
          <p:cNvPr id="7170" name="Picture 2" descr="Duncan prot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95754"/>
            <a:ext cx="2259783" cy="20618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uncan watth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1534" y="3810000"/>
            <a:ext cx="202564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39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58225"/>
            <a:ext cx="7391400" cy="584775"/>
          </a:xfrm>
          <a:prstGeom prst="rect">
            <a:avLst/>
          </a:prstGeom>
        </p:spPr>
        <p:txBody>
          <a:bodyPr wrap="square">
            <a:spAutoFit/>
          </a:bodyPr>
          <a:lstStyle/>
          <a:p>
            <a:r>
              <a:rPr lang="en-US" sz="3200" b="1" dirty="0" smtClean="0">
                <a:solidFill>
                  <a:schemeClr val="bg1"/>
                </a:solidFill>
              </a:rPr>
              <a:t>1899 to 1902</a:t>
            </a:r>
            <a:endParaRPr lang="en-US" sz="3200" dirty="0">
              <a:solidFill>
                <a:schemeClr val="bg1"/>
              </a:solidFill>
            </a:endParaRPr>
          </a:p>
        </p:txBody>
      </p:sp>
      <p:sp>
        <p:nvSpPr>
          <p:cNvPr id="4" name="Rectangle 3"/>
          <p:cNvSpPr/>
          <p:nvPr/>
        </p:nvSpPr>
        <p:spPr>
          <a:xfrm>
            <a:off x="457200" y="1600200"/>
            <a:ext cx="8153400" cy="2831544"/>
          </a:xfrm>
          <a:prstGeom prst="rect">
            <a:avLst/>
          </a:prstGeom>
        </p:spPr>
        <p:txBody>
          <a:bodyPr wrap="square">
            <a:spAutoFit/>
          </a:bodyPr>
          <a:lstStyle/>
          <a:p>
            <a:pPr marL="457200" indent="-457200" algn="l">
              <a:buFont typeface="Arial" panose="020B0604020202020204" pitchFamily="34" charset="0"/>
              <a:buChar char="•"/>
            </a:pPr>
            <a:r>
              <a:rPr lang="en-US" sz="2000" dirty="0" smtClean="0">
                <a:latin typeface="+mj-lt"/>
              </a:rPr>
              <a:t>Westinghouse develops a viable </a:t>
            </a:r>
            <a:r>
              <a:rPr lang="en-US" sz="2000" dirty="0" err="1" smtClean="0">
                <a:latin typeface="+mj-lt"/>
              </a:rPr>
              <a:t>polyphase</a:t>
            </a:r>
            <a:r>
              <a:rPr lang="en-US" sz="2000" dirty="0" smtClean="0">
                <a:latin typeface="+mj-lt"/>
              </a:rPr>
              <a:t> </a:t>
            </a:r>
            <a:r>
              <a:rPr lang="en-US" sz="2000" dirty="0" smtClean="0">
                <a:latin typeface="+mj-lt"/>
              </a:rPr>
              <a:t>meter – two single phase meters in a tall case with a common shaft and register.  This design remains in use until 1969.  </a:t>
            </a:r>
          </a:p>
          <a:p>
            <a:pPr marL="457200" indent="-457200" algn="l">
              <a:buFont typeface="Arial" panose="020B0604020202020204" pitchFamily="34" charset="0"/>
              <a:buChar char="•"/>
            </a:pPr>
            <a:r>
              <a:rPr lang="en-US" sz="2000" dirty="0" smtClean="0">
                <a:latin typeface="+mj-lt"/>
              </a:rPr>
              <a:t>Thomas Duncan founds the Duncan electric Manufacturing Company and starts shipping meters a year later.</a:t>
            </a:r>
          </a:p>
          <a:p>
            <a:pPr marL="457200" indent="-457200" algn="l">
              <a:buFont typeface="Arial" panose="020B0604020202020204" pitchFamily="34" charset="0"/>
              <a:buChar char="•"/>
            </a:pPr>
            <a:r>
              <a:rPr lang="en-US" sz="2000" dirty="0" err="1" smtClean="0">
                <a:latin typeface="+mj-lt"/>
              </a:rPr>
              <a:t>Sangamo</a:t>
            </a:r>
            <a:r>
              <a:rPr lang="en-US" sz="2000" dirty="0" smtClean="0">
                <a:latin typeface="+mj-lt"/>
              </a:rPr>
              <a:t> Electric ships their first electric meter.</a:t>
            </a:r>
          </a:p>
          <a:p>
            <a:pPr marL="457200" indent="-457200" algn="l">
              <a:buFont typeface="Arial" panose="020B0604020202020204" pitchFamily="34" charset="0"/>
              <a:buChar char="•"/>
            </a:pPr>
            <a:r>
              <a:rPr lang="en-US" sz="2000" dirty="0" smtClean="0">
                <a:latin typeface="+mj-lt"/>
              </a:rPr>
              <a:t>Westinghouse releases the Type A meter with a ball bearing instead of a pivot.</a:t>
            </a:r>
          </a:p>
        </p:txBody>
      </p:sp>
    </p:spTree>
    <p:extLst>
      <p:ext uri="{BB962C8B-B14F-4D97-AF65-F5344CB8AC3E}">
        <p14:creationId xmlns:p14="http://schemas.microsoft.com/office/powerpoint/2010/main" val="3997826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First Meters</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722437"/>
            <a:ext cx="7848600" cy="4525963"/>
          </a:xfrm>
        </p:spPr>
        <p:txBody>
          <a:bodyPr/>
          <a:lstStyle/>
          <a:p>
            <a:r>
              <a:rPr lang="en-US" sz="1800" dirty="0" smtClean="0"/>
              <a:t>1872 - Samuel </a:t>
            </a:r>
            <a:r>
              <a:rPr lang="en-US" sz="1800" dirty="0"/>
              <a:t>Gardiner takes out the first known patent on an electric meter. This was a DC lamp-hour meter that was a clock with an electromagnet that started and stopped the mechanism</a:t>
            </a:r>
            <a:r>
              <a:rPr lang="en-US" sz="1800" dirty="0" smtClean="0"/>
              <a:t>.</a:t>
            </a:r>
            <a:br>
              <a:rPr lang="en-US" sz="1800" dirty="0" smtClean="0"/>
            </a:br>
            <a:endParaRPr lang="en-US" sz="1800" dirty="0" smtClean="0"/>
          </a:p>
          <a:p>
            <a:r>
              <a:rPr lang="en-US" sz="1800" dirty="0" smtClean="0"/>
              <a:t>1878 - J.B</a:t>
            </a:r>
            <a:r>
              <a:rPr lang="en-US" sz="1800" dirty="0"/>
              <a:t>. Fuller takes out a patent on an AC lamp-hour meter that was a clock operated by an armature that vibrated between two coils.</a:t>
            </a:r>
          </a:p>
          <a:p>
            <a:endParaRPr lang="en-US" dirty="0"/>
          </a:p>
          <a:p>
            <a:endParaRPr lang="en-US" dirty="0"/>
          </a:p>
        </p:txBody>
      </p:sp>
    </p:spTree>
    <p:extLst>
      <p:ext uri="{BB962C8B-B14F-4D97-AF65-F5344CB8AC3E}">
        <p14:creationId xmlns:p14="http://schemas.microsoft.com/office/powerpoint/2010/main" val="4119325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58225"/>
            <a:ext cx="7391400" cy="584775"/>
          </a:xfrm>
          <a:prstGeom prst="rect">
            <a:avLst/>
          </a:prstGeom>
        </p:spPr>
        <p:txBody>
          <a:bodyPr wrap="square">
            <a:spAutoFit/>
          </a:bodyPr>
          <a:lstStyle/>
          <a:p>
            <a:r>
              <a:rPr lang="en-US" sz="3200" b="1" dirty="0" smtClean="0">
                <a:solidFill>
                  <a:schemeClr val="bg1"/>
                </a:solidFill>
              </a:rPr>
              <a:t>Patent </a:t>
            </a:r>
            <a:r>
              <a:rPr lang="en-US" sz="3200" b="1" dirty="0" err="1" smtClean="0">
                <a:solidFill>
                  <a:schemeClr val="bg1"/>
                </a:solidFill>
              </a:rPr>
              <a:t>Infrigement</a:t>
            </a:r>
            <a:r>
              <a:rPr lang="en-US" sz="3200" b="1" dirty="0" smtClean="0">
                <a:solidFill>
                  <a:schemeClr val="bg1"/>
                </a:solidFill>
              </a:rPr>
              <a:t> 1903</a:t>
            </a:r>
            <a:endParaRPr lang="en-US" sz="3200" dirty="0">
              <a:solidFill>
                <a:schemeClr val="bg1"/>
              </a:solidFill>
            </a:endParaRPr>
          </a:p>
        </p:txBody>
      </p:sp>
      <p:sp>
        <p:nvSpPr>
          <p:cNvPr id="4" name="Rectangle 3"/>
          <p:cNvSpPr/>
          <p:nvPr/>
        </p:nvSpPr>
        <p:spPr>
          <a:xfrm>
            <a:off x="457200" y="1730514"/>
            <a:ext cx="8153400" cy="707886"/>
          </a:xfrm>
          <a:prstGeom prst="rect">
            <a:avLst/>
          </a:prstGeom>
        </p:spPr>
        <p:txBody>
          <a:bodyPr wrap="square">
            <a:spAutoFit/>
          </a:bodyPr>
          <a:lstStyle/>
          <a:p>
            <a:pPr marL="457200" indent="-457200" algn="l">
              <a:buFont typeface="Arial" panose="020B0604020202020204" pitchFamily="34" charset="0"/>
              <a:buChar char="•"/>
            </a:pPr>
            <a:r>
              <a:rPr lang="en-US" sz="2000" dirty="0" smtClean="0">
                <a:latin typeface="+mj-lt"/>
              </a:rPr>
              <a:t>Westinghouse sues </a:t>
            </a:r>
            <a:r>
              <a:rPr lang="en-US" sz="2000" dirty="0" err="1" smtClean="0">
                <a:latin typeface="+mj-lt"/>
              </a:rPr>
              <a:t>Sangamo</a:t>
            </a:r>
            <a:r>
              <a:rPr lang="en-US" sz="2000" dirty="0" smtClean="0">
                <a:latin typeface="+mj-lt"/>
              </a:rPr>
              <a:t> and Duncan over infringement of the Tesla patents and forces them out of the induction meter business until 1910.</a:t>
            </a:r>
          </a:p>
        </p:txBody>
      </p:sp>
    </p:spTree>
    <p:extLst>
      <p:ext uri="{BB962C8B-B14F-4D97-AF65-F5344CB8AC3E}">
        <p14:creationId xmlns:p14="http://schemas.microsoft.com/office/powerpoint/2010/main" val="2200996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8943" y="558225"/>
            <a:ext cx="4100803" cy="584775"/>
          </a:xfrm>
          <a:prstGeom prst="rect">
            <a:avLst/>
          </a:prstGeom>
        </p:spPr>
        <p:txBody>
          <a:bodyPr wrap="none">
            <a:spAutoFit/>
          </a:bodyPr>
          <a:lstStyle/>
          <a:p>
            <a:r>
              <a:rPr lang="en-US" sz="3200" b="1" dirty="0" err="1" smtClean="0">
                <a:solidFill>
                  <a:schemeClr val="bg1"/>
                </a:solidFill>
              </a:rPr>
              <a:t>Sangamo</a:t>
            </a:r>
            <a:r>
              <a:rPr lang="en-US" sz="3200" b="1" dirty="0" smtClean="0">
                <a:solidFill>
                  <a:schemeClr val="bg1"/>
                </a:solidFill>
              </a:rPr>
              <a:t> </a:t>
            </a:r>
            <a:r>
              <a:rPr lang="en-US" sz="3200" b="1" dirty="0">
                <a:solidFill>
                  <a:schemeClr val="bg1"/>
                </a:solidFill>
              </a:rPr>
              <a:t>1899-1975</a:t>
            </a:r>
          </a:p>
        </p:txBody>
      </p:sp>
      <p:sp>
        <p:nvSpPr>
          <p:cNvPr id="3" name="Rectangle 2"/>
          <p:cNvSpPr/>
          <p:nvPr/>
        </p:nvSpPr>
        <p:spPr>
          <a:xfrm>
            <a:off x="496854" y="1568832"/>
            <a:ext cx="6056346" cy="4708981"/>
          </a:xfrm>
          <a:prstGeom prst="rect">
            <a:avLst/>
          </a:prstGeom>
        </p:spPr>
        <p:txBody>
          <a:bodyPr wrap="square">
            <a:spAutoFit/>
          </a:bodyPr>
          <a:lstStyle/>
          <a:p>
            <a:pPr algn="l"/>
            <a:r>
              <a:rPr lang="en-US" sz="1500" dirty="0">
                <a:latin typeface="+mj-lt"/>
              </a:rPr>
              <a:t>After being barred from making induction meters until the end of 1910 (following </a:t>
            </a:r>
            <a:r>
              <a:rPr lang="en-US" sz="1500" dirty="0" smtClean="0">
                <a:latin typeface="+mj-lt"/>
              </a:rPr>
              <a:t>the </a:t>
            </a:r>
            <a:r>
              <a:rPr lang="en-US" sz="1500" dirty="0">
                <a:latin typeface="+mj-lt"/>
              </a:rPr>
              <a:t>patent lawsuit brought by Westinghouse) in 1903, Robert </a:t>
            </a:r>
            <a:r>
              <a:rPr lang="en-US" sz="1500" dirty="0" err="1">
                <a:latin typeface="+mj-lt"/>
              </a:rPr>
              <a:t>Lanphier</a:t>
            </a:r>
            <a:r>
              <a:rPr lang="en-US" sz="1500" dirty="0">
                <a:latin typeface="+mj-lt"/>
              </a:rPr>
              <a:t> sought out a design for a meter that didn't infringe on Tesla's patents (held by Westinghouse). He decided to work with the mercury-motor meter which was widely used in England at the time, and developed the first practical mercury-motor watthour meter. The design of this meter was unique, since this meter used the voltage coil to generate the braking field instead of the permanent magnets normally used for the brake. The coarse full-load adjustment was made by adjusting the resistance of a shunt inside the meter, and the fine adjustment was made by adjusting the depth of the contacts into the mercury chamber. The light load adjustment was made by varying the resistance of the voltage circuit. Unlike the later mercury-motor meters, this model depended on the disk's natural buoyancy in mercury alone. The rotation of the element was indicated by a hand on the top of the shaft assembly and was visible through a window set in top of the meter cover (which was factory-sealed just like the previous </a:t>
            </a:r>
            <a:r>
              <a:rPr lang="en-US" sz="1500" dirty="0" err="1">
                <a:latin typeface="+mj-lt"/>
              </a:rPr>
              <a:t>Gutmann</a:t>
            </a:r>
            <a:r>
              <a:rPr lang="en-US" sz="1500" dirty="0">
                <a:latin typeface="+mj-lt"/>
              </a:rPr>
              <a:t> </a:t>
            </a:r>
            <a:r>
              <a:rPr lang="en-US" sz="1500" dirty="0">
                <a:latin typeface="+mj-lt"/>
                <a:hlinkClick r:id="rId3"/>
              </a:rPr>
              <a:t>Type B</a:t>
            </a:r>
            <a:r>
              <a:rPr lang="en-US" sz="1500" dirty="0">
                <a:latin typeface="+mj-lt"/>
              </a:rPr>
              <a:t> meter). This design had several major flaws, the fatal one being that the material used for the mercury chamber softened when the temperature of the surroundings got too warm and leaked. All the Type C meters were recalled and replaced with an improved version (the first version of the Type D).</a:t>
            </a:r>
          </a:p>
        </p:txBody>
      </p:sp>
      <p:pic>
        <p:nvPicPr>
          <p:cNvPr id="1028" name="Picture 4" descr="Type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752600"/>
            <a:ext cx="17430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53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And now a need for Standards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altLang="en-US" sz="2000" dirty="0" smtClean="0"/>
              <a:t>Safety - Standards specify minimum behavior of systems.</a:t>
            </a:r>
          </a:p>
          <a:p>
            <a:pPr>
              <a:lnSpc>
                <a:spcPct val="80000"/>
              </a:lnSpc>
            </a:pPr>
            <a:r>
              <a:rPr lang="en-US" altLang="en-US" sz="2000" dirty="0" smtClean="0"/>
              <a:t>Accuracy - Standards can specify system accuracy.</a:t>
            </a:r>
          </a:p>
          <a:p>
            <a:pPr>
              <a:lnSpc>
                <a:spcPct val="80000"/>
              </a:lnSpc>
            </a:pPr>
            <a:r>
              <a:rPr lang="en-US" altLang="en-US" sz="2000" dirty="0" smtClean="0"/>
              <a:t>Reliability - Standards can specify system reliability.</a:t>
            </a:r>
          </a:p>
          <a:p>
            <a:pPr>
              <a:lnSpc>
                <a:spcPct val="80000"/>
              </a:lnSpc>
            </a:pPr>
            <a:r>
              <a:rPr lang="en-US" altLang="en-US" sz="2000" dirty="0" smtClean="0"/>
              <a:t>Security - Standards can help to ensure information and system security.</a:t>
            </a:r>
          </a:p>
          <a:p>
            <a:pPr>
              <a:lnSpc>
                <a:spcPct val="80000"/>
              </a:lnSpc>
            </a:pPr>
            <a:r>
              <a:rPr lang="en-US" altLang="en-US" sz="2000" dirty="0" smtClean="0"/>
              <a:t>Openness - Standards give users options.  Standards also give vendors the ability to specialize rather than build the entire system.</a:t>
            </a:r>
          </a:p>
        </p:txBody>
      </p:sp>
    </p:spTree>
    <p:extLst>
      <p:ext uri="{BB962C8B-B14F-4D97-AF65-F5344CB8AC3E}">
        <p14:creationId xmlns:p14="http://schemas.microsoft.com/office/powerpoint/2010/main" val="2488063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381000" y="585788"/>
            <a:ext cx="8458200" cy="116681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charset="0"/>
                <a:cs typeface="Arial" charset="0"/>
              </a:rPr>
              <a:t>But the Process is Not Trivial</a:t>
            </a:r>
          </a:p>
        </p:txBody>
      </p:sp>
      <p:sp>
        <p:nvSpPr>
          <p:cNvPr id="37891" name="Rectangle 3"/>
          <p:cNvSpPr>
            <a:spLocks noGrp="1" noChangeArrowheads="1"/>
          </p:cNvSpPr>
          <p:nvPr>
            <p:ph idx="1"/>
          </p:nvPr>
        </p:nvSpPr>
        <p:spPr>
          <a:xfrm>
            <a:off x="533400" y="1600200"/>
            <a:ext cx="7772400" cy="4114800"/>
          </a:xfrm>
        </p:spPr>
        <p:txBody>
          <a:bodyPr/>
          <a:lstStyle/>
          <a:p>
            <a:pPr>
              <a:lnSpc>
                <a:spcPct val="90000"/>
              </a:lnSpc>
            </a:pPr>
            <a:r>
              <a:rPr lang="en-US" altLang="en-US" sz="2000" dirty="0" smtClean="0"/>
              <a:t>Inertia of existing practices</a:t>
            </a:r>
          </a:p>
          <a:p>
            <a:pPr>
              <a:lnSpc>
                <a:spcPct val="90000"/>
              </a:lnSpc>
            </a:pPr>
            <a:r>
              <a:rPr lang="en-US" altLang="en-US" sz="2000" dirty="0" smtClean="0"/>
              <a:t>Proprietary “standards”</a:t>
            </a:r>
          </a:p>
          <a:p>
            <a:pPr>
              <a:lnSpc>
                <a:spcPct val="90000"/>
              </a:lnSpc>
            </a:pPr>
            <a:r>
              <a:rPr lang="en-US" altLang="en-US" sz="2000" dirty="0" smtClean="0"/>
              <a:t>Defining a vision</a:t>
            </a:r>
          </a:p>
          <a:p>
            <a:pPr>
              <a:lnSpc>
                <a:spcPct val="90000"/>
              </a:lnSpc>
            </a:pPr>
            <a:r>
              <a:rPr lang="en-US" altLang="en-US" sz="2000" dirty="0" smtClean="0"/>
              <a:t>Identifying existing standards to use as building blocks</a:t>
            </a:r>
          </a:p>
          <a:p>
            <a:pPr>
              <a:lnSpc>
                <a:spcPct val="90000"/>
              </a:lnSpc>
            </a:pPr>
            <a:r>
              <a:rPr lang="en-US" altLang="en-US" sz="2000" dirty="0" smtClean="0"/>
              <a:t>Gaining consensus</a:t>
            </a:r>
          </a:p>
          <a:p>
            <a:pPr>
              <a:lnSpc>
                <a:spcPct val="90000"/>
              </a:lnSpc>
            </a:pPr>
            <a:r>
              <a:rPr lang="en-US" altLang="en-US" sz="2000" dirty="0" smtClean="0"/>
              <a:t>Hammering out details, details, details, details, details…..</a:t>
            </a:r>
          </a:p>
        </p:txBody>
      </p:sp>
      <p:sp>
        <p:nvSpPr>
          <p:cNvPr id="2" name="Slide Number Placeholder 1"/>
          <p:cNvSpPr>
            <a:spLocks noGrp="1"/>
          </p:cNvSpPr>
          <p:nvPr>
            <p:ph type="sldNum" sz="quarter" idx="4294967295"/>
          </p:nvPr>
        </p:nvSpPr>
        <p:spPr>
          <a:xfrm>
            <a:off x="2959100" y="6356350"/>
            <a:ext cx="2133600" cy="365125"/>
          </a:xfrm>
          <a:prstGeom prst="rect">
            <a:avLst/>
          </a:prstGeom>
        </p:spPr>
        <p:txBody>
          <a:bodyPr/>
          <a:lstStyle/>
          <a:p>
            <a:pPr>
              <a:defRPr/>
            </a:pPr>
            <a:fld id="{B91DEBCA-CF05-4C19-8FCD-CA606FA10D33}" type="slidenum">
              <a:rPr lang="en-US"/>
              <a:pPr>
                <a:defRPr/>
              </a:pPr>
              <a:t>43</a:t>
            </a:fld>
            <a:endParaRPr lang="en-US"/>
          </a:p>
        </p:txBody>
      </p:sp>
    </p:spTree>
    <p:extLst>
      <p:ext uri="{BB962C8B-B14F-4D97-AF65-F5344CB8AC3E}">
        <p14:creationId xmlns:p14="http://schemas.microsoft.com/office/powerpoint/2010/main" val="4166377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78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0" end="0"/>
                                            </p:txEl>
                                          </p:spTgt>
                                        </p:tgtEl>
                                        <p:attrNameLst>
                                          <p:attrName>ppt_c</p:attrName>
                                        </p:attrNameLst>
                                      </p:cBhvr>
                                      <p:to>
                                        <a:schemeClr val="bg2"/>
                                      </p:to>
                                    </p:animClr>
                                  </p:subTnLst>
                                </p:cTn>
                              </p:par>
                            </p:childTnLst>
                          </p:cTn>
                        </p:par>
                        <p:par>
                          <p:cTn id="7" fill="hold" nodeType="afterGroup">
                            <p:stCondLst>
                              <p:cond delay="1200"/>
                            </p:stCondLst>
                            <p:childTnLst>
                              <p:par>
                                <p:cTn id="8" presetID="1" presetClass="entr" presetSubtype="0" fill="hold" grpId="0" nodeType="afterEffect">
                                  <p:stCondLst>
                                    <p:cond delay="0"/>
                                  </p:stCondLst>
                                  <p:iterate type="wd">
                                    <p:tmAbs val="300"/>
                                  </p:iterate>
                                  <p:childTnLst>
                                    <p:set>
                                      <p:cBhvr>
                                        <p:cTn id="9" dur="1" fill="hold">
                                          <p:stCondLst>
                                            <p:cond delay="299"/>
                                          </p:stCondLst>
                                        </p:cTn>
                                        <p:tgtEl>
                                          <p:spTgt spid="378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1" end="1"/>
                                            </p:txEl>
                                          </p:spTgt>
                                        </p:tgtEl>
                                        <p:attrNameLst>
                                          <p:attrName>ppt_c</p:attrName>
                                        </p:attrNameLst>
                                      </p:cBhvr>
                                      <p:to>
                                        <a:schemeClr val="bg2"/>
                                      </p:to>
                                    </p:animClr>
                                  </p:subTnLst>
                                </p:cTn>
                              </p:par>
                            </p:childTnLst>
                          </p:cTn>
                        </p:par>
                        <p:par>
                          <p:cTn id="10" fill="hold" nodeType="afterGroup">
                            <p:stCondLst>
                              <p:cond delay="2400"/>
                            </p:stCondLst>
                            <p:childTnLst>
                              <p:par>
                                <p:cTn id="11" presetID="1" presetClass="entr" presetSubtype="0" fill="hold" grpId="0" nodeType="afterEffect">
                                  <p:stCondLst>
                                    <p:cond delay="0"/>
                                  </p:stCondLst>
                                  <p:iterate type="wd">
                                    <p:tmAbs val="300"/>
                                  </p:iterate>
                                  <p:childTnLst>
                                    <p:set>
                                      <p:cBhvr>
                                        <p:cTn id="12" dur="1" fill="hold">
                                          <p:stCondLst>
                                            <p:cond delay="299"/>
                                          </p:stCondLst>
                                        </p:cTn>
                                        <p:tgtEl>
                                          <p:spTgt spid="378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2" end="2"/>
                                            </p:txEl>
                                          </p:spTgt>
                                        </p:tgtEl>
                                        <p:attrNameLst>
                                          <p:attrName>ppt_c</p:attrName>
                                        </p:attrNameLst>
                                      </p:cBhvr>
                                      <p:to>
                                        <a:schemeClr val="bg2"/>
                                      </p:to>
                                    </p:animClr>
                                  </p:subTnLst>
                                </p:cTn>
                              </p:par>
                            </p:childTnLst>
                          </p:cTn>
                        </p:par>
                        <p:par>
                          <p:cTn id="13" fill="hold" nodeType="afterGroup">
                            <p:stCondLst>
                              <p:cond delay="3300"/>
                            </p:stCondLst>
                            <p:childTnLst>
                              <p:par>
                                <p:cTn id="14" presetID="1" presetClass="entr" presetSubtype="0" fill="hold" grpId="0" nodeType="afterEffect">
                                  <p:stCondLst>
                                    <p:cond delay="0"/>
                                  </p:stCondLst>
                                  <p:iterate type="wd">
                                    <p:tmAbs val="300"/>
                                  </p:iterate>
                                  <p:childTnLst>
                                    <p:set>
                                      <p:cBhvr>
                                        <p:cTn id="15" dur="1" fill="hold">
                                          <p:stCondLst>
                                            <p:cond delay="299"/>
                                          </p:stCondLst>
                                        </p:cTn>
                                        <p:tgtEl>
                                          <p:spTgt spid="378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3" end="3"/>
                                            </p:txEl>
                                          </p:spTgt>
                                        </p:tgtEl>
                                        <p:attrNameLst>
                                          <p:attrName>ppt_c</p:attrName>
                                        </p:attrNameLst>
                                      </p:cBhvr>
                                      <p:to>
                                        <a:schemeClr val="bg2"/>
                                      </p:to>
                                    </p:animClr>
                                  </p:subTnLst>
                                </p:cTn>
                              </p:par>
                            </p:childTnLst>
                          </p:cTn>
                        </p:par>
                        <p:par>
                          <p:cTn id="16" fill="hold" nodeType="afterGroup">
                            <p:stCondLst>
                              <p:cond delay="5700"/>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378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4" end="4"/>
                                            </p:txEl>
                                          </p:spTgt>
                                        </p:tgtEl>
                                        <p:attrNameLst>
                                          <p:attrName>ppt_c</p:attrName>
                                        </p:attrNameLst>
                                      </p:cBhvr>
                                      <p:to>
                                        <a:schemeClr val="bg2"/>
                                      </p:to>
                                    </p:animClr>
                                  </p:subTnLst>
                                </p:cTn>
                              </p:par>
                            </p:childTnLst>
                          </p:cTn>
                        </p:par>
                        <p:par>
                          <p:cTn id="19" fill="hold" nodeType="afterGroup">
                            <p:stCondLst>
                              <p:cond delay="6300"/>
                            </p:stCondLst>
                            <p:childTnLst>
                              <p:par>
                                <p:cTn id="20" presetID="1" presetClass="entr" presetSubtype="0" fill="hold" grpId="0" nodeType="afterEffect">
                                  <p:stCondLst>
                                    <p:cond delay="0"/>
                                  </p:stCondLst>
                                  <p:iterate type="wd">
                                    <p:tmAbs val="300"/>
                                  </p:iterate>
                                  <p:childTnLst>
                                    <p:set>
                                      <p:cBhvr>
                                        <p:cTn id="21" dur="1" fill="hold">
                                          <p:stCondLst>
                                            <p:cond delay="299"/>
                                          </p:stCondLst>
                                        </p:cTn>
                                        <p:tgtEl>
                                          <p:spTgt spid="378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National Electric Light Association</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3581400" cy="4525963"/>
          </a:xfrm>
        </p:spPr>
        <p:txBody>
          <a:bodyPr>
            <a:normAutofit/>
          </a:bodyPr>
          <a:lstStyle/>
          <a:p>
            <a:r>
              <a:rPr lang="en-US" sz="2000" dirty="0" smtClean="0">
                <a:latin typeface="+mj-lt"/>
              </a:rPr>
              <a:t>Formed in 1885</a:t>
            </a:r>
          </a:p>
          <a:p>
            <a:r>
              <a:rPr lang="en-US" sz="2000" dirty="0" smtClean="0">
                <a:latin typeface="+mj-lt"/>
              </a:rPr>
              <a:t>J. Frank Morrison, </a:t>
            </a:r>
            <a:r>
              <a:rPr lang="en-US" sz="2000" u="sng" dirty="0" smtClean="0">
                <a:latin typeface="+mj-lt"/>
              </a:rPr>
              <a:t>Brush Company of Baltimore  </a:t>
            </a:r>
            <a:r>
              <a:rPr lang="en-US" sz="2000" dirty="0" smtClean="0">
                <a:latin typeface="+mj-lt"/>
              </a:rPr>
              <a:t>Baltimore, MD  1</a:t>
            </a:r>
            <a:r>
              <a:rPr lang="en-US" sz="2000" baseline="30000" dirty="0" smtClean="0">
                <a:latin typeface="+mj-lt"/>
              </a:rPr>
              <a:t>st</a:t>
            </a:r>
            <a:r>
              <a:rPr lang="en-US" sz="2000" dirty="0" smtClean="0">
                <a:latin typeface="+mj-lt"/>
              </a:rPr>
              <a:t> President </a:t>
            </a:r>
          </a:p>
          <a:p>
            <a:r>
              <a:rPr lang="en-US" sz="2000" dirty="0" smtClean="0">
                <a:latin typeface="+mj-lt"/>
              </a:rPr>
              <a:t>Held at the Grand Pacific Hotel </a:t>
            </a:r>
          </a:p>
          <a:p>
            <a:r>
              <a:rPr lang="en-US" sz="2000" dirty="0" smtClean="0">
                <a:latin typeface="+mj-lt"/>
              </a:rPr>
              <a:t>Vendor Dominated</a:t>
            </a:r>
          </a:p>
          <a:p>
            <a:r>
              <a:rPr lang="en-US" sz="2000" dirty="0" smtClean="0">
                <a:latin typeface="+mj-lt"/>
              </a:rPr>
              <a:t>One Operating Committee</a:t>
            </a:r>
            <a:endParaRPr lang="en-US" sz="20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398" y="1676400"/>
            <a:ext cx="4613035" cy="26653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572000"/>
            <a:ext cx="1673604" cy="1673604"/>
          </a:xfrm>
          <a:prstGeom prst="rect">
            <a:avLst/>
          </a:prstGeom>
        </p:spPr>
      </p:pic>
    </p:spTree>
    <p:extLst>
      <p:ext uri="{BB962C8B-B14F-4D97-AF65-F5344CB8AC3E}">
        <p14:creationId xmlns:p14="http://schemas.microsoft.com/office/powerpoint/2010/main" val="2830253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Association of Edison </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Illuminating Companies</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4724400" cy="4114800"/>
          </a:xfrm>
        </p:spPr>
        <p:txBody>
          <a:bodyPr>
            <a:normAutofit/>
          </a:bodyPr>
          <a:lstStyle/>
          <a:p>
            <a:r>
              <a:rPr lang="en-US" sz="2200" dirty="0" smtClean="0"/>
              <a:t>AEIC was formed in 1885</a:t>
            </a:r>
          </a:p>
          <a:p>
            <a:r>
              <a:rPr lang="en-US" sz="2200" dirty="0" smtClean="0"/>
              <a:t>James S. </a:t>
            </a:r>
            <a:r>
              <a:rPr lang="en-US" sz="2200" dirty="0" err="1" smtClean="0"/>
              <a:t>Humbird</a:t>
            </a:r>
            <a:r>
              <a:rPr lang="en-US" sz="2200" dirty="0" smtClean="0"/>
              <a:t> of Cumberland, MD, First President</a:t>
            </a:r>
          </a:p>
          <a:p>
            <a:r>
              <a:rPr lang="en-US" sz="2200" dirty="0" smtClean="0"/>
              <a:t>Held in Harrisburg, PA at Harrisburg Edison Electric Light Co.</a:t>
            </a:r>
          </a:p>
          <a:p>
            <a:r>
              <a:rPr lang="en-US" sz="2200" dirty="0" smtClean="0"/>
              <a:t>Only Edison Franchisees and Guests Were Invited to First Meeting </a:t>
            </a:r>
          </a:p>
          <a:p>
            <a:endParaRPr lang="en-US" dirty="0" smtClean="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00200"/>
            <a:ext cx="2984897" cy="4419601"/>
          </a:xfrm>
          <a:prstGeom prst="rect">
            <a:avLst/>
          </a:prstGeom>
        </p:spPr>
      </p:pic>
    </p:spTree>
    <p:extLst>
      <p:ext uri="{BB962C8B-B14F-4D97-AF65-F5344CB8AC3E}">
        <p14:creationId xmlns:p14="http://schemas.microsoft.com/office/powerpoint/2010/main" val="451472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NELA vs. AEIC</a:t>
            </a:r>
            <a:endParaRPr lang="en-US" sz="3200" b="1" dirty="0">
              <a:solidFill>
                <a:schemeClr val="bg1"/>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381000" y="2754312"/>
            <a:ext cx="4040188" cy="3951288"/>
          </a:xfrm>
        </p:spPr>
        <p:txBody>
          <a:bodyPr>
            <a:normAutofit/>
          </a:bodyPr>
          <a:lstStyle/>
          <a:p>
            <a:r>
              <a:rPr lang="en-US" sz="2000" dirty="0" smtClean="0"/>
              <a:t>Large Flashy Industry Meetings</a:t>
            </a:r>
          </a:p>
          <a:p>
            <a:r>
              <a:rPr lang="en-US" sz="2000" dirty="0" smtClean="0"/>
              <a:t>Objective was to promote Lighting Manufacturers, Apparatus Integration, and Systems Construction</a:t>
            </a:r>
          </a:p>
          <a:p>
            <a:r>
              <a:rPr lang="en-US" sz="2000" dirty="0" smtClean="0"/>
              <a:t>Focused On Arc-Lighting Systems Promotion</a:t>
            </a:r>
          </a:p>
          <a:p>
            <a:r>
              <a:rPr lang="en-US" sz="2000" dirty="0" smtClean="0"/>
              <a:t>Prioritized </a:t>
            </a:r>
            <a:r>
              <a:rPr lang="en-US" sz="2000" u="sng" dirty="0" smtClean="0"/>
              <a:t>Expansion</a:t>
            </a:r>
            <a:r>
              <a:rPr lang="en-US" sz="2000" dirty="0" smtClean="0"/>
              <a:t> of Electric Systems, Regardless of AC or DC</a:t>
            </a:r>
            <a:endParaRPr lang="en-US" sz="2000" dirty="0"/>
          </a:p>
        </p:txBody>
      </p:sp>
      <p:sp>
        <p:nvSpPr>
          <p:cNvPr id="8" name="Content Placeholder 7"/>
          <p:cNvSpPr>
            <a:spLocks noGrp="1"/>
          </p:cNvSpPr>
          <p:nvPr>
            <p:ph sz="quarter" idx="4"/>
          </p:nvPr>
        </p:nvSpPr>
        <p:spPr>
          <a:xfrm>
            <a:off x="4724400" y="2754312"/>
            <a:ext cx="4041775" cy="3951288"/>
          </a:xfrm>
        </p:spPr>
        <p:txBody>
          <a:bodyPr>
            <a:normAutofit/>
          </a:bodyPr>
          <a:lstStyle/>
          <a:p>
            <a:r>
              <a:rPr lang="en-US" sz="2000" dirty="0" smtClean="0"/>
              <a:t>Small, Focused Utility Group Meetings</a:t>
            </a:r>
          </a:p>
          <a:p>
            <a:r>
              <a:rPr lang="en-US" sz="2000" dirty="0" smtClean="0"/>
              <a:t>1885 By-Laws - Objectives: “Mutual Protection of (Electric System) Owner Interests; Thoughtful Information Collection and Dissemination”</a:t>
            </a:r>
          </a:p>
          <a:p>
            <a:r>
              <a:rPr lang="en-US" sz="2000" dirty="0" smtClean="0"/>
              <a:t>Focused on Incandescent Lighting Promotion </a:t>
            </a:r>
          </a:p>
          <a:p>
            <a:r>
              <a:rPr lang="en-US" sz="2000" dirty="0" smtClean="0"/>
              <a:t>Prioritized </a:t>
            </a:r>
            <a:r>
              <a:rPr lang="en-US" sz="2000" u="sng" dirty="0" smtClean="0"/>
              <a:t>Standardization</a:t>
            </a:r>
            <a:r>
              <a:rPr lang="en-US" sz="2000" dirty="0" smtClean="0"/>
              <a:t> of electrical Systems</a:t>
            </a:r>
            <a:endParaRPr lang="en-US" sz="2000"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888" y="1565538"/>
            <a:ext cx="1064004" cy="106400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457" y="1565538"/>
            <a:ext cx="1828800" cy="1130531"/>
          </a:xfrm>
          <a:prstGeom prst="rect">
            <a:avLst/>
          </a:prstGeom>
        </p:spPr>
      </p:pic>
    </p:spTree>
    <p:extLst>
      <p:ext uri="{BB962C8B-B14F-4D97-AF65-F5344CB8AC3E}">
        <p14:creationId xmlns:p14="http://schemas.microsoft.com/office/powerpoint/2010/main" val="3399193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Meeting Attendance</a:t>
            </a:r>
            <a:endParaRPr lang="en-US" sz="3200" b="1" dirty="0">
              <a:solidFill>
                <a:schemeClr val="bg1"/>
              </a:solidFill>
              <a:latin typeface="Arial" panose="020B0604020202020204" pitchFamily="34" charset="0"/>
              <a:cs typeface="Arial" panose="020B0604020202020204" pitchFamily="34" charset="0"/>
            </a:endParaRPr>
          </a:p>
        </p:txBody>
      </p:sp>
      <p:sp>
        <p:nvSpPr>
          <p:cNvPr id="7" name="Content Placeholder 5"/>
          <p:cNvSpPr txBox="1">
            <a:spLocks/>
          </p:cNvSpPr>
          <p:nvPr/>
        </p:nvSpPr>
        <p:spPr>
          <a:xfrm>
            <a:off x="443345" y="4255936"/>
            <a:ext cx="1476046" cy="438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1400" dirty="0" smtClean="0"/>
              <a:t>George Westinghouse</a:t>
            </a:r>
            <a:endParaRPr lang="en-US" sz="1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391" y="1522648"/>
            <a:ext cx="764918" cy="7649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298" y="1487940"/>
            <a:ext cx="1286456" cy="79526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94" y="2406726"/>
            <a:ext cx="1371600" cy="174379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2038" y="4729162"/>
            <a:ext cx="1790700" cy="16859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4028" y="2369489"/>
            <a:ext cx="1981200" cy="188644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0696" y="4949734"/>
            <a:ext cx="1065508" cy="142875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345" y="4961671"/>
            <a:ext cx="1080135" cy="1418905"/>
          </a:xfrm>
          <a:prstGeom prst="rect">
            <a:avLst/>
          </a:prstGeom>
        </p:spPr>
      </p:pic>
      <p:sp>
        <p:nvSpPr>
          <p:cNvPr id="18" name="TextBox 17"/>
          <p:cNvSpPr txBox="1"/>
          <p:nvPr/>
        </p:nvSpPr>
        <p:spPr>
          <a:xfrm>
            <a:off x="498888" y="6380576"/>
            <a:ext cx="2123613" cy="307777"/>
          </a:xfrm>
          <a:prstGeom prst="rect">
            <a:avLst/>
          </a:prstGeom>
          <a:noFill/>
        </p:spPr>
        <p:txBody>
          <a:bodyPr wrap="square" rtlCol="0">
            <a:spAutoFit/>
          </a:bodyPr>
          <a:lstStyle/>
          <a:p>
            <a:r>
              <a:rPr lang="en-US" sz="1400" dirty="0" smtClean="0"/>
              <a:t>Thomson-Houston</a:t>
            </a:r>
            <a:endParaRPr lang="en-US" sz="1400" dirty="0"/>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3617" y="2406726"/>
            <a:ext cx="1232806" cy="1849210"/>
          </a:xfrm>
          <a:prstGeom prst="rect">
            <a:avLst/>
          </a:prstGeom>
        </p:spPr>
      </p:pic>
      <p:sp>
        <p:nvSpPr>
          <p:cNvPr id="20" name="TextBox 19"/>
          <p:cNvSpPr txBox="1"/>
          <p:nvPr/>
        </p:nvSpPr>
        <p:spPr>
          <a:xfrm>
            <a:off x="2629428" y="4357224"/>
            <a:ext cx="1401183" cy="307777"/>
          </a:xfrm>
          <a:prstGeom prst="rect">
            <a:avLst/>
          </a:prstGeom>
          <a:noFill/>
        </p:spPr>
        <p:txBody>
          <a:bodyPr wrap="square" rtlCol="0">
            <a:spAutoFit/>
          </a:bodyPr>
          <a:lstStyle/>
          <a:p>
            <a:r>
              <a:rPr lang="en-US" sz="1400" dirty="0" smtClean="0">
                <a:latin typeface="+mn-lt"/>
              </a:rPr>
              <a:t>Lord Stanly</a:t>
            </a:r>
            <a:endParaRPr lang="en-US" sz="1400" dirty="0">
              <a:latin typeface="+mn-lt"/>
            </a:endParaRP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7014" y="2339405"/>
            <a:ext cx="1470660" cy="1878434"/>
          </a:xfrm>
          <a:prstGeom prst="rect">
            <a:avLst/>
          </a:prstGeom>
        </p:spPr>
      </p:pic>
      <p:pic>
        <p:nvPicPr>
          <p:cNvPr id="8194" name="Picture 2" descr="http://ethw.org/images/e/e7/Alex_Dow.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4694290"/>
            <a:ext cx="1238250" cy="1704976"/>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5"/>
          <p:cNvSpPr txBox="1">
            <a:spLocks/>
          </p:cNvSpPr>
          <p:nvPr/>
        </p:nvSpPr>
        <p:spPr>
          <a:xfrm>
            <a:off x="4749965" y="4373669"/>
            <a:ext cx="1476046" cy="43835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smtClean="0"/>
              <a:t>Thomas Edison</a:t>
            </a:r>
            <a:endParaRPr lang="en-US" dirty="0"/>
          </a:p>
        </p:txBody>
      </p:sp>
      <p:sp>
        <p:nvSpPr>
          <p:cNvPr id="25" name="Content Placeholder 5"/>
          <p:cNvSpPr txBox="1">
            <a:spLocks/>
          </p:cNvSpPr>
          <p:nvPr/>
        </p:nvSpPr>
        <p:spPr>
          <a:xfrm>
            <a:off x="7051628" y="4373669"/>
            <a:ext cx="1476046" cy="438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1400" dirty="0" smtClean="0"/>
              <a:t>Henry Ford</a:t>
            </a:r>
            <a:endParaRPr lang="en-US" sz="1400" dirty="0"/>
          </a:p>
        </p:txBody>
      </p:sp>
      <p:sp>
        <p:nvSpPr>
          <p:cNvPr id="26" name="Content Placeholder 5"/>
          <p:cNvSpPr txBox="1">
            <a:spLocks/>
          </p:cNvSpPr>
          <p:nvPr/>
        </p:nvSpPr>
        <p:spPr>
          <a:xfrm>
            <a:off x="3759365" y="6380576"/>
            <a:ext cx="1476046" cy="438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1400" dirty="0" smtClean="0"/>
              <a:t>Nikola Tesla</a:t>
            </a:r>
            <a:endParaRPr lang="en-US" sz="1400" dirty="0"/>
          </a:p>
        </p:txBody>
      </p:sp>
      <p:sp>
        <p:nvSpPr>
          <p:cNvPr id="27" name="Content Placeholder 5"/>
          <p:cNvSpPr txBox="1">
            <a:spLocks/>
          </p:cNvSpPr>
          <p:nvPr/>
        </p:nvSpPr>
        <p:spPr>
          <a:xfrm>
            <a:off x="6006503" y="6401857"/>
            <a:ext cx="1476046" cy="438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1400" dirty="0" smtClean="0"/>
              <a:t>Alex Dow</a:t>
            </a:r>
            <a:endParaRPr lang="en-US" sz="1400" dirty="0"/>
          </a:p>
        </p:txBody>
      </p:sp>
    </p:spTree>
    <p:extLst>
      <p:ext uri="{BB962C8B-B14F-4D97-AF65-F5344CB8AC3E}">
        <p14:creationId xmlns:p14="http://schemas.microsoft.com/office/powerpoint/2010/main" val="2227448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AEIC Meter Committee</a:t>
            </a:r>
            <a:endParaRPr lang="en-US" sz="3200" b="1" dirty="0">
              <a:solidFill>
                <a:schemeClr val="bg1"/>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457200" y="1600200"/>
            <a:ext cx="4876800" cy="4525963"/>
          </a:xfrm>
        </p:spPr>
        <p:txBody>
          <a:bodyPr>
            <a:normAutofit fontScale="62500" lnSpcReduction="20000"/>
          </a:bodyPr>
          <a:lstStyle/>
          <a:p>
            <a:r>
              <a:rPr lang="en-US" dirty="0" smtClean="0"/>
              <a:t>The Issue of metering was discussed as early as 1887 as part of the formal meeting.  </a:t>
            </a:r>
          </a:p>
          <a:p>
            <a:r>
              <a:rPr lang="en-US" dirty="0" smtClean="0"/>
              <a:t>The AEIC Committee On Meters was first discussed in 1896</a:t>
            </a:r>
          </a:p>
          <a:p>
            <a:r>
              <a:rPr lang="en-US" dirty="0"/>
              <a:t>T</a:t>
            </a:r>
            <a:r>
              <a:rPr lang="en-US" dirty="0" smtClean="0"/>
              <a:t>he committee was established in 1898, With Alex Dow, Edison Illuminating company of Detroit, Presiding as Chair.</a:t>
            </a:r>
          </a:p>
          <a:p>
            <a:r>
              <a:rPr lang="en-US" dirty="0" smtClean="0"/>
              <a:t>About Alex Dow…. Scotland to Cunard Lines to Baltimore to the Brush Company to lighting for the World’s Fair in Chicago to helping Detroit to design and supervise a city owned electric company to manager of the Detroit Edison Illuminating Company (1896) which became Detroit Edison in 1903 rising from General Manager to President in 1912.</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600200"/>
            <a:ext cx="1798389" cy="24762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305" y="4191000"/>
            <a:ext cx="2466975" cy="1847850"/>
          </a:xfrm>
          <a:prstGeom prst="rect">
            <a:avLst/>
          </a:prstGeom>
        </p:spPr>
      </p:pic>
    </p:spTree>
    <p:extLst>
      <p:ext uri="{BB962C8B-B14F-4D97-AF65-F5344CB8AC3E}">
        <p14:creationId xmlns:p14="http://schemas.microsoft.com/office/powerpoint/2010/main" val="754722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Early AEIC Meter Committee Activity</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572000" cy="4525963"/>
          </a:xfrm>
        </p:spPr>
        <p:txBody>
          <a:bodyPr>
            <a:normAutofit/>
          </a:bodyPr>
          <a:lstStyle/>
          <a:p>
            <a:r>
              <a:rPr lang="en-US" sz="2000" dirty="0" smtClean="0"/>
              <a:t>The Wright vs. Barstow Debate</a:t>
            </a:r>
          </a:p>
          <a:p>
            <a:pPr lvl="1"/>
            <a:r>
              <a:rPr lang="en-US" sz="1600" dirty="0" smtClean="0"/>
              <a:t>Barstow – TOU</a:t>
            </a:r>
          </a:p>
          <a:p>
            <a:pPr lvl="1"/>
            <a:r>
              <a:rPr lang="en-US" sz="1600" dirty="0" smtClean="0"/>
              <a:t>Wright - Demand</a:t>
            </a:r>
          </a:p>
          <a:p>
            <a:r>
              <a:rPr lang="en-US" sz="2000" dirty="0" smtClean="0"/>
              <a:t>Emerging Technologies</a:t>
            </a:r>
          </a:p>
          <a:p>
            <a:r>
              <a:rPr lang="en-US" sz="2000" dirty="0" smtClean="0"/>
              <a:t>Research and Development </a:t>
            </a:r>
          </a:p>
          <a:p>
            <a:r>
              <a:rPr lang="en-US" sz="2000" dirty="0" smtClean="0"/>
              <a:t>Pre-Paid Metering</a:t>
            </a:r>
          </a:p>
          <a:p>
            <a:r>
              <a:rPr lang="en-US" sz="2000" dirty="0" smtClean="0"/>
              <a:t>Battery Storage Implications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00200"/>
            <a:ext cx="2133600" cy="23706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267200"/>
            <a:ext cx="2133600" cy="2137867"/>
          </a:xfrm>
          <a:prstGeom prst="rect">
            <a:avLst/>
          </a:prstGeom>
        </p:spPr>
      </p:pic>
    </p:spTree>
    <p:extLst>
      <p:ext uri="{BB962C8B-B14F-4D97-AF65-F5344CB8AC3E}">
        <p14:creationId xmlns:p14="http://schemas.microsoft.com/office/powerpoint/2010/main" val="1809769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525963"/>
          </a:xfrm>
        </p:spPr>
        <p:txBody>
          <a:bodyPr/>
          <a:lstStyle/>
          <a:p>
            <a:r>
              <a:rPr lang="en-US" sz="1800" dirty="0" smtClean="0"/>
              <a:t>This </a:t>
            </a:r>
            <a:r>
              <a:rPr lang="en-US" sz="1800" dirty="0"/>
              <a:t>was one of the earliest meters and the first known model to be patented. It was used with the earliest DC arc-lamp systems and only measured the time energy was supplied to the load as all the lamps connected to this meter were controlled by one switch. The internal workings were nothing more than a clock that was started and stopped by a electromagnet that was connected in series with the load. </a:t>
            </a:r>
            <a:endParaRPr lang="en-US" sz="1800" dirty="0" smtClean="0"/>
          </a:p>
          <a:p>
            <a:r>
              <a:rPr lang="en-US" sz="1800" dirty="0" smtClean="0"/>
              <a:t>With </a:t>
            </a:r>
            <a:r>
              <a:rPr lang="en-US" sz="1800" dirty="0"/>
              <a:t>the introduction of Edison's light bulb, subdividing lighting circuits became practical and this meter became obsolete, replaced by meters such as Edison's chemical meter and the Thomson Recording Wattmeter.</a:t>
            </a:r>
          </a:p>
        </p:txBody>
      </p:sp>
      <p:sp>
        <p:nvSpPr>
          <p:cNvPr id="4" name="Title 1"/>
          <p:cNvSpPr>
            <a:spLocks noGrp="1"/>
          </p:cNvSpPr>
          <p:nvPr>
            <p:ph type="title"/>
          </p:nvPr>
        </p:nvSpPr>
        <p:spPr>
          <a:xfrm>
            <a:off x="457200" y="609600"/>
            <a:ext cx="8229600" cy="609600"/>
          </a:xfrm>
        </p:spPr>
        <p:txBody>
          <a:bodyPr/>
          <a:lstStyle/>
          <a:p>
            <a:r>
              <a:rPr lang="en-US" altLang="en-US" sz="2800" b="1" dirty="0" smtClean="0">
                <a:solidFill>
                  <a:schemeClr val="bg1"/>
                </a:solidFill>
                <a:latin typeface="Arial" pitchFamily="34" charset="0"/>
              </a:rPr>
              <a:t>Samuel Gardiner’s Lamp-Hour Meter (1872)</a:t>
            </a:r>
            <a:endParaRPr lang="en-US" sz="2800" b="1" dirty="0"/>
          </a:p>
        </p:txBody>
      </p:sp>
      <p:pic>
        <p:nvPicPr>
          <p:cNvPr id="2052" name="Picture 4" descr="Gardiner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1382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06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The Rise of the NELA Meter Committee </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953000" cy="4525963"/>
          </a:xfrm>
        </p:spPr>
        <p:txBody>
          <a:bodyPr>
            <a:normAutofit/>
          </a:bodyPr>
          <a:lstStyle/>
          <a:p>
            <a:r>
              <a:rPr lang="en-US" sz="2000" dirty="0" smtClean="0"/>
              <a:t>NELA Meter Committee Established in 1908, With Alex Dow, Edison Illuminating Company of Detroit, Presiding</a:t>
            </a:r>
          </a:p>
          <a:p>
            <a:r>
              <a:rPr lang="en-US" sz="2000" dirty="0" smtClean="0"/>
              <a:t>Samuel </a:t>
            </a:r>
            <a:r>
              <a:rPr lang="en-US" sz="2000" dirty="0" err="1" smtClean="0"/>
              <a:t>Insull</a:t>
            </a:r>
            <a:r>
              <a:rPr lang="en-US" sz="2000" dirty="0" smtClean="0"/>
              <a:t>, former personal secretary to Edison, VP of GE and then the President of Commonwealth Edison and the “father” of utility and railroa</a:t>
            </a:r>
            <a:r>
              <a:rPr lang="en-US" sz="2000" dirty="0" smtClean="0"/>
              <a:t>d holding companies.  He h</a:t>
            </a:r>
            <a:r>
              <a:rPr lang="en-US" sz="2000" dirty="0" smtClean="0"/>
              <a:t>ad </a:t>
            </a:r>
            <a:r>
              <a:rPr lang="en-US" sz="2000" dirty="0" smtClean="0"/>
              <a:t>great </a:t>
            </a:r>
            <a:r>
              <a:rPr lang="en-US" sz="2000" dirty="0"/>
              <a:t>i</a:t>
            </a:r>
            <a:r>
              <a:rPr lang="en-US" sz="2000" dirty="0" smtClean="0"/>
              <a:t>nfluence on both the formation of the Committee and the topics </a:t>
            </a:r>
            <a:r>
              <a:rPr lang="en-US" sz="2000" dirty="0"/>
              <a:t>c</a:t>
            </a:r>
            <a:r>
              <a:rPr lang="en-US" sz="2000" dirty="0" smtClean="0"/>
              <a:t>overed </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00200"/>
            <a:ext cx="2647802" cy="4140200"/>
          </a:xfrm>
          <a:prstGeom prst="rect">
            <a:avLst/>
          </a:prstGeom>
        </p:spPr>
      </p:pic>
    </p:spTree>
    <p:extLst>
      <p:ext uri="{BB962C8B-B14F-4D97-AF65-F5344CB8AC3E}">
        <p14:creationId xmlns:p14="http://schemas.microsoft.com/office/powerpoint/2010/main" val="1901152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Publishing The First Works</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5105400" cy="4419599"/>
          </a:xfrm>
        </p:spPr>
        <p:txBody>
          <a:bodyPr>
            <a:normAutofit/>
          </a:bodyPr>
          <a:lstStyle/>
          <a:p>
            <a:r>
              <a:rPr lang="en-US" sz="2000" dirty="0" smtClean="0"/>
              <a:t>Beginning in 1897, NELA put a focus on developing the first edition of the National Electric Code</a:t>
            </a:r>
          </a:p>
          <a:p>
            <a:r>
              <a:rPr lang="en-US" sz="2000" dirty="0" smtClean="0"/>
              <a:t>Beginning in 1902, AEIC began work on collecting requirements from </a:t>
            </a:r>
            <a:r>
              <a:rPr lang="en-US" sz="2000" dirty="0"/>
              <a:t>m</a:t>
            </a:r>
            <a:r>
              <a:rPr lang="en-US" sz="2000" dirty="0" smtClean="0"/>
              <a:t>ember companies for meter standardization</a:t>
            </a:r>
          </a:p>
          <a:p>
            <a:r>
              <a:rPr lang="en-US" sz="2000" dirty="0" smtClean="0"/>
              <a:t>By 1908, the AEIC Committee began work on the Code for Electricity Meters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60908"/>
            <a:ext cx="1819275" cy="190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1543050" cy="2857500"/>
          </a:xfrm>
          <a:prstGeom prst="rect">
            <a:avLst/>
          </a:prstGeom>
        </p:spPr>
      </p:pic>
    </p:spTree>
    <p:extLst>
      <p:ext uri="{BB962C8B-B14F-4D97-AF65-F5344CB8AC3E}">
        <p14:creationId xmlns:p14="http://schemas.microsoft.com/office/powerpoint/2010/main" val="651431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The Coming Together</a:t>
            </a:r>
            <a:endParaRPr lang="en-US" sz="3200" b="1" dirty="0">
              <a:solidFill>
                <a:schemeClr val="bg1"/>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a:bodyPr>
          <a:lstStyle/>
          <a:p>
            <a:r>
              <a:rPr lang="en-US" sz="2000" dirty="0" smtClean="0"/>
              <a:t>The AEIC and NELA Metering Committee first Met in 1910 at the Hotel Frontenac in Thousand Islands, NY</a:t>
            </a:r>
          </a:p>
          <a:p>
            <a:r>
              <a:rPr lang="en-US" sz="2000" dirty="0" smtClean="0"/>
              <a:t>They met for the historic publishing of the AEIC Code For Electricity Meters – The predecessor to ANSI C12 </a:t>
            </a:r>
          </a:p>
          <a:p>
            <a:r>
              <a:rPr lang="en-US" sz="2000" dirty="0" smtClean="0"/>
              <a:t>It was deemed in 1910 that all future work on the Code for Electricity Meters shall be collaborative between NELA and AEIC</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828800"/>
            <a:ext cx="3999650" cy="2914746"/>
          </a:xfrm>
          <a:prstGeom prst="rect">
            <a:avLst/>
          </a:prstGeom>
        </p:spPr>
      </p:pic>
    </p:spTree>
    <p:extLst>
      <p:ext uri="{BB962C8B-B14F-4D97-AF65-F5344CB8AC3E}">
        <p14:creationId xmlns:p14="http://schemas.microsoft.com/office/powerpoint/2010/main" val="3764351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The “Handbook”</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4343400" cy="4525963"/>
          </a:xfrm>
        </p:spPr>
        <p:txBody>
          <a:bodyPr>
            <a:normAutofit/>
          </a:bodyPr>
          <a:lstStyle/>
          <a:p>
            <a:r>
              <a:rPr lang="en-US" sz="2000" dirty="0" smtClean="0"/>
              <a:t>Based on the work of the AEIC Code, NELA Members began work on the first “Electric </a:t>
            </a:r>
            <a:r>
              <a:rPr lang="en-US" sz="2000" dirty="0" err="1" smtClean="0"/>
              <a:t>Meterman’s</a:t>
            </a:r>
            <a:r>
              <a:rPr lang="en-US" sz="2000" dirty="0" smtClean="0"/>
              <a:t> Handbook”</a:t>
            </a:r>
          </a:p>
          <a:p>
            <a:r>
              <a:rPr lang="en-US" sz="2000" dirty="0" smtClean="0"/>
              <a:t>Presented at the Historic Hotel Washington in Seattle, WA</a:t>
            </a:r>
          </a:p>
          <a:p>
            <a:r>
              <a:rPr lang="en-US" sz="2000" dirty="0" smtClean="0"/>
              <a:t>The NELA/AEIC Joint Presentation also Featured Vendors: Thomson (General Electric), Westinghouse, Fort Wayne, </a:t>
            </a:r>
            <a:r>
              <a:rPr lang="en-US" sz="2000" dirty="0" err="1" smtClean="0"/>
              <a:t>Sangamo</a:t>
            </a:r>
            <a:r>
              <a:rPr lang="en-US" sz="2000" dirty="0" smtClean="0"/>
              <a:t>, Duncan Columbia, The Eastern Specialty </a:t>
            </a:r>
            <a:r>
              <a:rPr lang="en-US" sz="2000" dirty="0" smtClean="0"/>
              <a:t>Company (TESCO), </a:t>
            </a:r>
            <a:r>
              <a:rPr lang="en-US" sz="2000" dirty="0" smtClean="0"/>
              <a:t>Cutler-Hammer, Biddle, Leeds &amp; Northrup and The States Company </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697905"/>
            <a:ext cx="2053961" cy="28956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276600"/>
            <a:ext cx="2159369" cy="2633810"/>
          </a:xfrm>
          <a:prstGeom prst="rect">
            <a:avLst/>
          </a:prstGeom>
        </p:spPr>
      </p:pic>
    </p:spTree>
    <p:extLst>
      <p:ext uri="{BB962C8B-B14F-4D97-AF65-F5344CB8AC3E}">
        <p14:creationId xmlns:p14="http://schemas.microsoft.com/office/powerpoint/2010/main" val="1037319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After the patent…</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a:t>After the Tesla patents expired in December 1910, </a:t>
            </a:r>
            <a:r>
              <a:rPr lang="en-US" sz="2000" dirty="0" err="1"/>
              <a:t>Sangamo</a:t>
            </a:r>
            <a:r>
              <a:rPr lang="en-US" sz="2000" dirty="0"/>
              <a:t> immediately introduced a new induction-type meter known as the Type H. As with the previous </a:t>
            </a:r>
            <a:r>
              <a:rPr lang="en-US" sz="2000" dirty="0" err="1"/>
              <a:t>Gutmann</a:t>
            </a:r>
            <a:r>
              <a:rPr lang="en-US" sz="2000" dirty="0"/>
              <a:t> meters, the disk rotated clockwise (to the left) unlike its competitors' which all rotated to the right</a:t>
            </a:r>
            <a:r>
              <a:rPr lang="en-US" sz="2000" dirty="0" smtClean="0"/>
              <a:t>.</a:t>
            </a:r>
          </a:p>
          <a:p>
            <a:pPr>
              <a:lnSpc>
                <a:spcPct val="80000"/>
              </a:lnSpc>
            </a:pPr>
            <a:r>
              <a:rPr lang="en-US" sz="2000" dirty="0"/>
              <a:t>20 years after Duncan developed his single-disk meter, the Duncan Electric Mfg. Co. introduces its first induction-type meter, the Model M. </a:t>
            </a:r>
            <a:r>
              <a:rPr lang="en-US" sz="2000" dirty="0" smtClean="0"/>
              <a:t>This meter </a:t>
            </a:r>
            <a:r>
              <a:rPr lang="en-US" sz="2000" dirty="0" smtClean="0"/>
              <a:t>was </a:t>
            </a:r>
            <a:r>
              <a:rPr lang="en-US" sz="2000" dirty="0"/>
              <a:t>not as sound as its competitors' offerings as two improved versions of this model (Models M1 and M2) came out in the next 3 years.</a:t>
            </a:r>
            <a:endParaRPr lang="en-US" sz="2000" dirty="0" smtClean="0"/>
          </a:p>
        </p:txBody>
      </p:sp>
    </p:spTree>
    <p:extLst>
      <p:ext uri="{BB962C8B-B14F-4D97-AF65-F5344CB8AC3E}">
        <p14:creationId xmlns:p14="http://schemas.microsoft.com/office/powerpoint/2010/main" val="962251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1920’s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a:t>The late 1920s saw several key advances in meter design. With the introduction of meter service cabinets to protect the meter connections, </a:t>
            </a:r>
            <a:r>
              <a:rPr lang="en-US" sz="2000" dirty="0" err="1"/>
              <a:t>polyphase</a:t>
            </a:r>
            <a:r>
              <a:rPr lang="en-US" sz="2000" dirty="0"/>
              <a:t> meters were redesigned to move the terminal chambers from the sides to the bottom. Also, all meters were redesigned to add two types of compensation to improve performance. Temperature compensation enabled meters to maintain accuracy over a wide range of temperatures. Before temperature compensation, the utilities were seeing seasonal fluctuations in accuracy that required readjustment of the meter. Overload compensation enabled meters to handle a broader range of loads and provide accurate metering over this range </a:t>
            </a:r>
            <a:r>
              <a:rPr lang="en-US" sz="2000" dirty="0" smtClean="0"/>
              <a:t>(a </a:t>
            </a:r>
            <a:r>
              <a:rPr lang="en-US" sz="2000" dirty="0"/>
              <a:t>typical modern meter that can handle 200 amperes actually has a nominal rating of 30 amperes). Before overload compensation was added, low-capacity meters could not handle overloads well, and high-capacity meters were insensitive to light loads</a:t>
            </a:r>
            <a:r>
              <a:rPr lang="en-US" sz="2000" dirty="0" smtClean="0"/>
              <a:t>.</a:t>
            </a:r>
          </a:p>
          <a:p>
            <a:pPr>
              <a:lnSpc>
                <a:spcPct val="80000"/>
              </a:lnSpc>
            </a:pPr>
            <a:r>
              <a:rPr lang="en-US" sz="2000" dirty="0"/>
              <a:t>Westinghouse introduces the first socket-type meter, the OB "</a:t>
            </a:r>
            <a:r>
              <a:rPr lang="en-US" sz="2000" dirty="0" smtClean="0"/>
              <a:t>detachable“ – Manufactured in Newark NJ and released in 1928</a:t>
            </a:r>
          </a:p>
        </p:txBody>
      </p:sp>
    </p:spTree>
    <p:extLst>
      <p:ext uri="{BB962C8B-B14F-4D97-AF65-F5344CB8AC3E}">
        <p14:creationId xmlns:p14="http://schemas.microsoft.com/office/powerpoint/2010/main" val="2004652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1930’s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a:t>The National Electric Code was revised to allow the meter to be connected ahead of switches and fuses, which made it harder for dishonest customers to tap into the unmetered part of the electrical service on their property. This change along with the introduction of socket-type meters a couple years later made it possible for utilities to start moving the meters outside where they could be read without entering the customer's premises</a:t>
            </a:r>
            <a:r>
              <a:rPr lang="en-US" sz="2000" dirty="0" smtClean="0"/>
              <a:t>.</a:t>
            </a:r>
          </a:p>
          <a:p>
            <a:pPr>
              <a:lnSpc>
                <a:spcPct val="80000"/>
              </a:lnSpc>
            </a:pPr>
            <a:r>
              <a:rPr lang="en-US" sz="2000" dirty="0"/>
              <a:t>Up to the mid-1930s, meters made by different manufacturers (or even different models or versions of the same model) were made with little attention to consistency in design. This resulted in a problem for electric </a:t>
            </a:r>
            <a:r>
              <a:rPr lang="en-US" sz="2000" dirty="0" smtClean="0"/>
              <a:t>utilities.  A meter change out </a:t>
            </a:r>
            <a:r>
              <a:rPr lang="en-US" sz="2000" dirty="0"/>
              <a:t>often required rearranging the wiring to the meter. In 1934, a committee consisting of representatives from the manufacturers and the larger electric utilities came up with two new standardized designs ("S" type or socket and "A-base" or bottom-connected) for the meter enclosures. This simplified meter change-outs in the field to simply taking out the old meter and installing the new.</a:t>
            </a:r>
            <a:endParaRPr lang="en-US" sz="2000" dirty="0" smtClean="0"/>
          </a:p>
        </p:txBody>
      </p:sp>
    </p:spTree>
    <p:extLst>
      <p:ext uri="{BB962C8B-B14F-4D97-AF65-F5344CB8AC3E}">
        <p14:creationId xmlns:p14="http://schemas.microsoft.com/office/powerpoint/2010/main" val="2532204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1930’s cont.</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smtClean="0"/>
              <a:t>1934 - </a:t>
            </a:r>
            <a:r>
              <a:rPr lang="en-US" sz="2000" dirty="0" err="1" smtClean="0"/>
              <a:t>Sangamo</a:t>
            </a:r>
            <a:r>
              <a:rPr lang="en-US" sz="2000" dirty="0" smtClean="0"/>
              <a:t> </a:t>
            </a:r>
            <a:r>
              <a:rPr lang="en-US" sz="2000" dirty="0"/>
              <a:t>introduces the last mechanical prepayment meter, the Type HFP. By this time, prepayment metering was falling out of favor due to fraud and decreasing costs of electricity</a:t>
            </a:r>
            <a:r>
              <a:rPr lang="en-US" sz="2000" dirty="0" smtClean="0"/>
              <a:t>.</a:t>
            </a:r>
          </a:p>
          <a:p>
            <a:pPr>
              <a:lnSpc>
                <a:spcPct val="80000"/>
              </a:lnSpc>
            </a:pPr>
            <a:r>
              <a:rPr lang="en-US" sz="2000" dirty="0"/>
              <a:t>The late 1930s saw another round of improvements to meter design. </a:t>
            </a:r>
            <a:r>
              <a:rPr lang="en-US" sz="2000" dirty="0" err="1"/>
              <a:t>Polyphase</a:t>
            </a:r>
            <a:r>
              <a:rPr lang="en-US" sz="2000" dirty="0"/>
              <a:t> meters were redesigned to incorporate a laminated disk, which allowed the stators in the meter to be placed side by side without interacting with each other. </a:t>
            </a:r>
            <a:r>
              <a:rPr lang="en-US" sz="2000" dirty="0" err="1"/>
              <a:t>Polyphase</a:t>
            </a:r>
            <a:r>
              <a:rPr lang="en-US" sz="2000" dirty="0"/>
              <a:t> meters made with this new design were only slightly larger than single-phase meters (Westinghouse continued with the multiple-disk design until 1954, and Duncan abandoned the laminated disk in 1950, reverting to the multiple-disk design until 1969). The other major improvement was in response to a problem that became obvious once meters were installed outdoors in rural areas. After lightning storms, some meters started running fast since the brake magnets were weakened by power surges during the storm. This was solved by replacing the chrome steel magnets with magnets that were made of Alnico, which did a much better job of holding their strength. Westinghouse took a different approach by heavily copper-plating their chrome steel magnets and continued this practice until 1954.</a:t>
            </a:r>
            <a:endParaRPr lang="en-US" sz="2000" dirty="0" smtClean="0"/>
          </a:p>
        </p:txBody>
      </p:sp>
    </p:spTree>
    <p:extLst>
      <p:ext uri="{BB962C8B-B14F-4D97-AF65-F5344CB8AC3E}">
        <p14:creationId xmlns:p14="http://schemas.microsoft.com/office/powerpoint/2010/main" val="2734139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1940’s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smtClean="0"/>
              <a:t>1940 - </a:t>
            </a:r>
            <a:r>
              <a:rPr lang="en-US" sz="2000" dirty="0"/>
              <a:t>GE begins development on a new type of bearing using the magnetic suspension principle (as attempted in the Stanley meters) but work on this was put on hold when the US entered WWII</a:t>
            </a:r>
            <a:r>
              <a:rPr lang="en-US" sz="2000" dirty="0" smtClean="0"/>
              <a:t>.</a:t>
            </a:r>
          </a:p>
          <a:p>
            <a:pPr>
              <a:lnSpc>
                <a:spcPct val="80000"/>
              </a:lnSpc>
            </a:pPr>
            <a:r>
              <a:rPr lang="en-US" sz="2000" dirty="0" smtClean="0"/>
              <a:t>1948 - GE </a:t>
            </a:r>
            <a:r>
              <a:rPr lang="en-US" sz="2000" dirty="0"/>
              <a:t>opened a new meter plant in Somersworth, NH. Also, the magnetic bearing GE had been working on was finally introduced on the I-50 </a:t>
            </a:r>
            <a:r>
              <a:rPr lang="en-US" sz="2000" dirty="0" err="1"/>
              <a:t>singlephase</a:t>
            </a:r>
            <a:r>
              <a:rPr lang="en-US" sz="2000" dirty="0"/>
              <a:t> meter (which was billed "The first all-new meter in 50 years").</a:t>
            </a:r>
            <a:endParaRPr lang="en-US" sz="2000" dirty="0" smtClean="0"/>
          </a:p>
        </p:txBody>
      </p:sp>
    </p:spTree>
    <p:extLst>
      <p:ext uri="{BB962C8B-B14F-4D97-AF65-F5344CB8AC3E}">
        <p14:creationId xmlns:p14="http://schemas.microsoft.com/office/powerpoint/2010/main" val="643842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1950’s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smtClean="0"/>
              <a:t>1952 - Duncan </a:t>
            </a:r>
            <a:r>
              <a:rPr lang="en-US" sz="2000" dirty="0"/>
              <a:t>relocates its meter plant to a larger location </a:t>
            </a:r>
            <a:r>
              <a:rPr lang="en-US" sz="2000" dirty="0" smtClean="0"/>
              <a:t>just </a:t>
            </a:r>
            <a:r>
              <a:rPr lang="en-US" sz="2000" dirty="0"/>
              <a:t>outside Lafayette, IN</a:t>
            </a:r>
            <a:r>
              <a:rPr lang="en-US" sz="2000" dirty="0" smtClean="0"/>
              <a:t>.</a:t>
            </a:r>
          </a:p>
          <a:p>
            <a:pPr>
              <a:lnSpc>
                <a:spcPct val="80000"/>
              </a:lnSpc>
            </a:pPr>
            <a:endParaRPr lang="en-US" sz="2000" dirty="0" smtClean="0"/>
          </a:p>
          <a:p>
            <a:pPr>
              <a:lnSpc>
                <a:spcPct val="80000"/>
              </a:lnSpc>
            </a:pPr>
            <a:r>
              <a:rPr lang="en-US" sz="2000" dirty="0" smtClean="0"/>
              <a:t>1954 - </a:t>
            </a:r>
            <a:r>
              <a:rPr lang="en-US" sz="2000" dirty="0"/>
              <a:t>GE moves all remaining watthour meter production from the original Lynn, MA plant to Somersworth, NH</a:t>
            </a:r>
            <a:r>
              <a:rPr lang="en-US" sz="2000" dirty="0" smtClean="0"/>
              <a:t>.</a:t>
            </a:r>
          </a:p>
          <a:p>
            <a:pPr>
              <a:lnSpc>
                <a:spcPct val="80000"/>
              </a:lnSpc>
            </a:pPr>
            <a:endParaRPr lang="en-US" sz="2000" dirty="0" smtClean="0"/>
          </a:p>
          <a:p>
            <a:pPr>
              <a:lnSpc>
                <a:spcPct val="80000"/>
              </a:lnSpc>
            </a:pPr>
            <a:r>
              <a:rPr lang="en-US" sz="2000" dirty="0" smtClean="0"/>
              <a:t>1957 - </a:t>
            </a:r>
            <a:r>
              <a:rPr lang="en-US" sz="2000" dirty="0"/>
              <a:t>Westinghouse moves meter production from Newark, NJ to a new plant in Raleigh, NC</a:t>
            </a:r>
            <a:r>
              <a:rPr lang="en-US" sz="2000" dirty="0" smtClean="0"/>
              <a:t>.</a:t>
            </a:r>
          </a:p>
          <a:p>
            <a:pPr>
              <a:lnSpc>
                <a:spcPct val="80000"/>
              </a:lnSpc>
            </a:pPr>
            <a:endParaRPr lang="en-US" sz="2000" dirty="0" smtClean="0"/>
          </a:p>
          <a:p>
            <a:pPr>
              <a:lnSpc>
                <a:spcPct val="80000"/>
              </a:lnSpc>
            </a:pPr>
            <a:r>
              <a:rPr lang="en-US" sz="2000" dirty="0"/>
              <a:t>The mid- to late 1950s saw another fundamental evolution in meter design, which was to abandon the metal base used in socket meters in favor of compression-molded bases made of various materials. Also, an improved type of Alnico magnet was introduced which allowed the brake magnets to be incorporated into the frame, simplifying the design and improving calibration stability.</a:t>
            </a:r>
            <a:endParaRPr lang="en-US" sz="2000" dirty="0" smtClean="0"/>
          </a:p>
          <a:p>
            <a:pPr>
              <a:lnSpc>
                <a:spcPct val="80000"/>
              </a:lnSpc>
            </a:pPr>
            <a:endParaRPr lang="en-US" sz="2000" dirty="0" smtClean="0"/>
          </a:p>
        </p:txBody>
      </p:sp>
    </p:spTree>
    <p:extLst>
      <p:ext uri="{BB962C8B-B14F-4D97-AF65-F5344CB8AC3E}">
        <p14:creationId xmlns:p14="http://schemas.microsoft.com/office/powerpoint/2010/main" val="216325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09600"/>
            <a:ext cx="8229600" cy="609600"/>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r>
              <a:rPr lang="en-US" altLang="en-US" sz="2800" b="1" kern="0" dirty="0" smtClean="0">
                <a:solidFill>
                  <a:schemeClr val="bg1"/>
                </a:solidFill>
                <a:latin typeface="Arial" pitchFamily="34" charset="0"/>
              </a:rPr>
              <a:t>J.B. Fuller’s Lamp-Hour Meter (1878)</a:t>
            </a:r>
            <a:endParaRPr lang="en-US" sz="2800" b="1" kern="0" dirty="0"/>
          </a:p>
        </p:txBody>
      </p:sp>
      <p:sp>
        <p:nvSpPr>
          <p:cNvPr id="3" name="Rectangle 2"/>
          <p:cNvSpPr/>
          <p:nvPr/>
        </p:nvSpPr>
        <p:spPr>
          <a:xfrm>
            <a:off x="457200" y="1676400"/>
            <a:ext cx="4191000" cy="4330416"/>
          </a:xfrm>
          <a:prstGeom prst="rect">
            <a:avLst/>
          </a:prstGeom>
        </p:spPr>
        <p:txBody>
          <a:bodyPr wrap="square">
            <a:spAutoFit/>
          </a:bodyPr>
          <a:lstStyle/>
          <a:p>
            <a:pPr algn="l"/>
            <a:r>
              <a:rPr lang="en-US" dirty="0">
                <a:latin typeface="+mj-lt"/>
              </a:rPr>
              <a:t>This meter was the first known AC meter to be patented, and like the </a:t>
            </a:r>
            <a:r>
              <a:rPr lang="en-US" dirty="0" smtClean="0">
                <a:latin typeface="+mj-lt"/>
              </a:rPr>
              <a:t>earlier Gardiner </a:t>
            </a:r>
            <a:r>
              <a:rPr lang="en-US" dirty="0">
                <a:latin typeface="+mj-lt"/>
              </a:rPr>
              <a:t>DC lamp-hour </a:t>
            </a:r>
            <a:r>
              <a:rPr lang="en-US" dirty="0" smtClean="0">
                <a:latin typeface="+mj-lt"/>
              </a:rPr>
              <a:t>meter, only </a:t>
            </a:r>
            <a:r>
              <a:rPr lang="en-US" dirty="0">
                <a:latin typeface="+mj-lt"/>
              </a:rPr>
              <a:t>measured the time energy was supplied to the load. The meter was simply a clock operated by the alternating fields of the two coils. Lamp-hour meters were soon abandoned as customers started adding other electrical appliances and the need arose for meters that meters that measured energy, like </a:t>
            </a:r>
            <a:r>
              <a:rPr lang="en-US" dirty="0" err="1">
                <a:latin typeface="+mj-lt"/>
              </a:rPr>
              <a:t>Shallenberger's</a:t>
            </a:r>
            <a:r>
              <a:rPr lang="en-US" dirty="0">
                <a:latin typeface="+mj-lt"/>
              </a:rPr>
              <a:t> ampere-hour meter.</a:t>
            </a:r>
          </a:p>
          <a:p>
            <a:pPr algn="l"/>
            <a:r>
              <a:rPr lang="en-US" dirty="0">
                <a:latin typeface="+mj-lt"/>
              </a:rPr>
              <a:t>One of Jim B. Fuller's assistants was James J. Wood, who would soon become one of the key people at the Ft. Wayne Electric Co.</a:t>
            </a:r>
          </a:p>
        </p:txBody>
      </p:sp>
      <p:pic>
        <p:nvPicPr>
          <p:cNvPr id="3074" name="Picture 2" descr="J.B. Fuller'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828800"/>
            <a:ext cx="36766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14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1960’s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a:t>Duncan, </a:t>
            </a:r>
            <a:r>
              <a:rPr lang="en-US" sz="2000" dirty="0" err="1"/>
              <a:t>Sangamo</a:t>
            </a:r>
            <a:r>
              <a:rPr lang="en-US" sz="2000" dirty="0"/>
              <a:t>, and Westinghouse all introduce meters using magnetic bearings</a:t>
            </a:r>
            <a:r>
              <a:rPr lang="en-US" sz="2000" dirty="0" smtClean="0"/>
              <a:t>.</a:t>
            </a:r>
          </a:p>
          <a:p>
            <a:pPr>
              <a:lnSpc>
                <a:spcPct val="80000"/>
              </a:lnSpc>
            </a:pPr>
            <a:endParaRPr lang="en-US" sz="2000" dirty="0" smtClean="0"/>
          </a:p>
          <a:p>
            <a:pPr>
              <a:lnSpc>
                <a:spcPct val="80000"/>
              </a:lnSpc>
            </a:pPr>
            <a:r>
              <a:rPr lang="en-US" sz="2000" dirty="0"/>
              <a:t>In the late 1960s, the single-phase watthour meter underwent its final major change: </a:t>
            </a:r>
            <a:r>
              <a:rPr lang="en-US" sz="2000" dirty="0" smtClean="0"/>
              <a:t>The meter </a:t>
            </a:r>
            <a:r>
              <a:rPr lang="en-US" sz="2000" dirty="0" smtClean="0"/>
              <a:t>was </a:t>
            </a:r>
            <a:r>
              <a:rPr lang="en-US" sz="2000" dirty="0"/>
              <a:t>redesigned for a lower profile to make </a:t>
            </a:r>
            <a:r>
              <a:rPr lang="en-US" sz="2000" dirty="0" smtClean="0"/>
              <a:t>the meter less </a:t>
            </a:r>
            <a:r>
              <a:rPr lang="en-US" sz="2000" dirty="0"/>
              <a:t>obvious and less prone to damage. This redesign also had another benefit - the new models were at least one pound lighter than the older models</a:t>
            </a:r>
            <a:r>
              <a:rPr lang="en-US" sz="2000" dirty="0" smtClean="0"/>
              <a:t>.</a:t>
            </a:r>
          </a:p>
        </p:txBody>
      </p:sp>
    </p:spTree>
    <p:extLst>
      <p:ext uri="{BB962C8B-B14F-4D97-AF65-F5344CB8AC3E}">
        <p14:creationId xmlns:p14="http://schemas.microsoft.com/office/powerpoint/2010/main" val="17228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1970’s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smtClean="0"/>
              <a:t>1975 - Landis </a:t>
            </a:r>
            <a:r>
              <a:rPr lang="en-US" sz="2000" dirty="0"/>
              <a:t>&amp; </a:t>
            </a:r>
            <a:r>
              <a:rPr lang="en-US" sz="2000" dirty="0" err="1"/>
              <a:t>Gyr</a:t>
            </a:r>
            <a:r>
              <a:rPr lang="en-US" sz="2000" dirty="0"/>
              <a:t> of Switzerland buys Duncan Electric Co. and continued operations in Lafayette, IN unchanged, </a:t>
            </a:r>
            <a:r>
              <a:rPr lang="en-US" sz="2000" dirty="0" smtClean="0"/>
              <a:t>relabeling </a:t>
            </a:r>
            <a:r>
              <a:rPr lang="en-US" sz="2000" dirty="0"/>
              <a:t>the meters with the Landis &amp; </a:t>
            </a:r>
            <a:r>
              <a:rPr lang="en-US" sz="2000" dirty="0" err="1"/>
              <a:t>Gyr</a:t>
            </a:r>
            <a:r>
              <a:rPr lang="en-US" sz="2000" dirty="0"/>
              <a:t> name starting in 1984</a:t>
            </a:r>
            <a:r>
              <a:rPr lang="en-US" sz="2000" dirty="0" smtClean="0"/>
              <a:t>.</a:t>
            </a:r>
          </a:p>
          <a:p>
            <a:pPr>
              <a:lnSpc>
                <a:spcPct val="80000"/>
              </a:lnSpc>
            </a:pPr>
            <a:endParaRPr lang="en-US" sz="2000" dirty="0"/>
          </a:p>
          <a:p>
            <a:pPr>
              <a:lnSpc>
                <a:spcPct val="80000"/>
              </a:lnSpc>
            </a:pPr>
            <a:r>
              <a:rPr lang="en-US" sz="2000" dirty="0" smtClean="0"/>
              <a:t>1975 - Schlumberger </a:t>
            </a:r>
            <a:r>
              <a:rPr lang="en-US" sz="2000" dirty="0"/>
              <a:t>of France buys </a:t>
            </a:r>
            <a:r>
              <a:rPr lang="en-US" sz="2000" dirty="0" err="1"/>
              <a:t>Sangamo</a:t>
            </a:r>
            <a:r>
              <a:rPr lang="en-US" sz="2000" dirty="0"/>
              <a:t> Electric Co. and moved meter production from the original facility in Springfield, IL to another one of </a:t>
            </a:r>
            <a:r>
              <a:rPr lang="en-US" sz="2000" dirty="0" err="1"/>
              <a:t>Sangamo's</a:t>
            </a:r>
            <a:r>
              <a:rPr lang="en-US" sz="2000" dirty="0"/>
              <a:t> plants in West Union, SC</a:t>
            </a:r>
            <a:r>
              <a:rPr lang="en-US" sz="2000" dirty="0" smtClean="0"/>
              <a:t>.</a:t>
            </a:r>
          </a:p>
          <a:p>
            <a:pPr>
              <a:lnSpc>
                <a:spcPct val="80000"/>
              </a:lnSpc>
            </a:pPr>
            <a:endParaRPr lang="en-US" sz="2000" dirty="0"/>
          </a:p>
          <a:p>
            <a:pPr>
              <a:lnSpc>
                <a:spcPct val="80000"/>
              </a:lnSpc>
            </a:pPr>
            <a:r>
              <a:rPr lang="en-US" sz="2000" dirty="0"/>
              <a:t>With the advances in electronics in the 1970s, the manufacturers (as well as a few third-party companies) started introducing electronic registers and automatic meter reading devices</a:t>
            </a:r>
            <a:r>
              <a:rPr lang="en-US" sz="2000" dirty="0" smtClean="0"/>
              <a:t>.</a:t>
            </a:r>
          </a:p>
        </p:txBody>
      </p:sp>
    </p:spTree>
    <p:extLst>
      <p:ext uri="{BB962C8B-B14F-4D97-AF65-F5344CB8AC3E}">
        <p14:creationId xmlns:p14="http://schemas.microsoft.com/office/powerpoint/2010/main" val="3844396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1980’s and 1990’s</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a:t>By the mid-1980s, the manufacturers were offering hybrid meters with electronic registers mounted on induction-type meters</a:t>
            </a:r>
            <a:r>
              <a:rPr lang="en-US" sz="2000" dirty="0" smtClean="0"/>
              <a:t>.</a:t>
            </a:r>
          </a:p>
          <a:p>
            <a:pPr>
              <a:lnSpc>
                <a:spcPct val="80000"/>
              </a:lnSpc>
            </a:pPr>
            <a:endParaRPr lang="en-US" sz="2000" dirty="0" smtClean="0"/>
          </a:p>
          <a:p>
            <a:pPr>
              <a:lnSpc>
                <a:spcPct val="80000"/>
              </a:lnSpc>
            </a:pPr>
            <a:r>
              <a:rPr lang="en-US" sz="2000" dirty="0" smtClean="0"/>
              <a:t>1990 </a:t>
            </a:r>
            <a:r>
              <a:rPr lang="en-US" sz="2000" dirty="0" smtClean="0"/>
              <a:t>- ABB </a:t>
            </a:r>
            <a:r>
              <a:rPr lang="en-US" sz="2000" dirty="0"/>
              <a:t>of Switzerland buys Westinghouse's meter and load control division and continues production unchanged except for re-labeling all the product with the ABB logo. (In 1998, the load control business was sold to Cannon Technologies</a:t>
            </a:r>
            <a:r>
              <a:rPr lang="en-US" sz="2000" dirty="0" smtClean="0"/>
              <a:t>.)</a:t>
            </a:r>
          </a:p>
          <a:p>
            <a:pPr>
              <a:lnSpc>
                <a:spcPct val="80000"/>
              </a:lnSpc>
            </a:pPr>
            <a:endParaRPr lang="en-US" sz="2000" dirty="0" smtClean="0"/>
          </a:p>
          <a:p>
            <a:pPr>
              <a:lnSpc>
                <a:spcPct val="80000"/>
              </a:lnSpc>
            </a:pPr>
            <a:r>
              <a:rPr lang="en-US" sz="2000" dirty="0" smtClean="0"/>
              <a:t>Late 1980’s and 1990’s Automated Meter Reading (AMR) </a:t>
            </a:r>
            <a:r>
              <a:rPr lang="en-US" sz="2000" dirty="0" smtClean="0"/>
              <a:t>is introduced and communication modules are introduced into meters</a:t>
            </a:r>
          </a:p>
        </p:txBody>
      </p:sp>
    </p:spTree>
    <p:extLst>
      <p:ext uri="{BB962C8B-B14F-4D97-AF65-F5344CB8AC3E}">
        <p14:creationId xmlns:p14="http://schemas.microsoft.com/office/powerpoint/2010/main" val="3815328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81000" y="533400"/>
            <a:ext cx="8324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2000 to Present</a:t>
            </a:r>
          </a:p>
        </p:txBody>
      </p:sp>
      <p:sp>
        <p:nvSpPr>
          <p:cNvPr id="46083" name="Rectangle 3"/>
          <p:cNvSpPr>
            <a:spLocks noGrp="1" noChangeArrowheads="1"/>
          </p:cNvSpPr>
          <p:nvPr>
            <p:ph idx="1"/>
          </p:nvPr>
        </p:nvSpPr>
        <p:spPr>
          <a:xfrm>
            <a:off x="685800" y="1744663"/>
            <a:ext cx="7772400" cy="4114800"/>
          </a:xfrm>
        </p:spPr>
        <p:txBody>
          <a:bodyPr/>
          <a:lstStyle/>
          <a:p>
            <a:pPr>
              <a:lnSpc>
                <a:spcPct val="80000"/>
              </a:lnSpc>
            </a:pPr>
            <a:r>
              <a:rPr lang="en-US" sz="2000" dirty="0" smtClean="0"/>
              <a:t>The last electromechanical meters are produced.  All new meters in North America are electronic</a:t>
            </a:r>
          </a:p>
          <a:p>
            <a:pPr>
              <a:lnSpc>
                <a:spcPct val="80000"/>
              </a:lnSpc>
            </a:pPr>
            <a:r>
              <a:rPr lang="en-US" sz="2000" dirty="0" smtClean="0"/>
              <a:t>AMI is introduced and a host of new communication vendors enter the market</a:t>
            </a:r>
          </a:p>
          <a:p>
            <a:pPr>
              <a:lnSpc>
                <a:spcPct val="80000"/>
              </a:lnSpc>
            </a:pPr>
            <a:r>
              <a:rPr lang="en-US" sz="2000" dirty="0" smtClean="0"/>
              <a:t>L&amp;G becomes L+G</a:t>
            </a:r>
          </a:p>
          <a:p>
            <a:pPr>
              <a:lnSpc>
                <a:spcPct val="80000"/>
              </a:lnSpc>
            </a:pPr>
            <a:r>
              <a:rPr lang="en-US" sz="2000" dirty="0" smtClean="0"/>
              <a:t>Schlumberger becomes </a:t>
            </a:r>
            <a:r>
              <a:rPr lang="en-US" sz="2000" dirty="0" err="1" smtClean="0"/>
              <a:t>Itron</a:t>
            </a:r>
            <a:endParaRPr lang="en-US" sz="2000" dirty="0" smtClean="0"/>
          </a:p>
          <a:p>
            <a:pPr>
              <a:lnSpc>
                <a:spcPct val="80000"/>
              </a:lnSpc>
            </a:pPr>
            <a:r>
              <a:rPr lang="en-US" sz="2000" dirty="0" err="1" smtClean="0"/>
              <a:t>Sensus</a:t>
            </a:r>
            <a:r>
              <a:rPr lang="en-US" sz="2000" dirty="0" smtClean="0"/>
              <a:t> enters the market</a:t>
            </a:r>
          </a:p>
          <a:p>
            <a:pPr>
              <a:lnSpc>
                <a:spcPct val="80000"/>
              </a:lnSpc>
            </a:pPr>
            <a:r>
              <a:rPr lang="en-US" sz="2000" dirty="0" smtClean="0"/>
              <a:t>ABB becomes </a:t>
            </a:r>
            <a:r>
              <a:rPr lang="en-US" sz="2000" dirty="0" err="1" smtClean="0"/>
              <a:t>Elster</a:t>
            </a:r>
            <a:endParaRPr lang="en-US" sz="2000" dirty="0" smtClean="0"/>
          </a:p>
          <a:p>
            <a:pPr>
              <a:lnSpc>
                <a:spcPct val="80000"/>
              </a:lnSpc>
            </a:pPr>
            <a:r>
              <a:rPr lang="en-US" sz="2000" dirty="0" smtClean="0"/>
              <a:t>GE becomes </a:t>
            </a:r>
            <a:r>
              <a:rPr lang="en-US" sz="2000" dirty="0" err="1" smtClean="0"/>
              <a:t>Aclara</a:t>
            </a:r>
            <a:endParaRPr lang="en-US" sz="2000" dirty="0" smtClean="0"/>
          </a:p>
        </p:txBody>
      </p:sp>
    </p:spTree>
    <p:extLst>
      <p:ext uri="{BB962C8B-B14F-4D97-AF65-F5344CB8AC3E}">
        <p14:creationId xmlns:p14="http://schemas.microsoft.com/office/powerpoint/2010/main" val="50766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276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533400"/>
            <a:ext cx="8229600" cy="1143000"/>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r>
              <a:rPr lang="en-US" altLang="en-US" sz="3200" b="1" kern="0" dirty="0" smtClean="0">
                <a:solidFill>
                  <a:schemeClr val="bg1"/>
                </a:solidFill>
                <a:latin typeface="Arial" pitchFamily="34" charset="0"/>
              </a:rPr>
              <a:t>www.watthourmeters.com</a:t>
            </a:r>
            <a:endParaRPr lang="en-US" sz="3200" b="1" kern="0" dirty="0"/>
          </a:p>
        </p:txBody>
      </p:sp>
    </p:spTree>
    <p:extLst>
      <p:ext uri="{BB962C8B-B14F-4D97-AF65-F5344CB8AC3E}">
        <p14:creationId xmlns:p14="http://schemas.microsoft.com/office/powerpoint/2010/main" val="2563007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1066800"/>
            <a:ext cx="7772400" cy="1470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a:t>
            </a:r>
            <a:r>
              <a:rPr lang="en-US" altLang="en-US" sz="4000" b="1" dirty="0" smtClean="0">
                <a:solidFill>
                  <a:schemeClr val="bg1"/>
                </a:solidFill>
              </a:rPr>
              <a:t/>
            </a:r>
            <a:br>
              <a:rPr lang="en-US" altLang="en-US" sz="4000" b="1" dirty="0" smtClean="0">
                <a:solidFill>
                  <a:schemeClr val="bg1"/>
                </a:solidFill>
              </a:rPr>
            </a:br>
            <a:r>
              <a:rPr lang="en-US" altLang="en-US" sz="4000" b="1" dirty="0" smtClean="0"/>
              <a:t/>
            </a:r>
            <a:br>
              <a:rPr lang="en-US" altLang="en-US" sz="4000" b="1" dirty="0" smtClean="0"/>
            </a:br>
            <a:r>
              <a:rPr lang="en-US" altLang="en-US" sz="2200" b="1" dirty="0" smtClean="0"/>
              <a:t>Please feel free to call or e-mail any questions</a:t>
            </a:r>
            <a:br>
              <a:rPr lang="en-US" altLang="en-US" sz="2200" b="1" dirty="0" smtClean="0"/>
            </a:br>
            <a:r>
              <a:rPr lang="en-US" altLang="en-US" sz="2200" b="1" dirty="0" smtClean="0"/>
              <a:t>Please also feel free to share any additional information you may have on the history of metering or pictures of old meters or metering practices </a:t>
            </a:r>
            <a:endParaRPr lang="en-US" altLang="en-US" sz="4000" b="1" dirty="0" smtClean="0"/>
          </a:p>
        </p:txBody>
      </p:sp>
      <p:sp>
        <p:nvSpPr>
          <p:cNvPr id="30723" name="Rectangle 5"/>
          <p:cNvSpPr>
            <a:spLocks noGrp="1" noChangeArrowheads="1"/>
          </p:cNvSpPr>
          <p:nvPr>
            <p:ph type="subTitle" idx="4294967295"/>
          </p:nvPr>
        </p:nvSpPr>
        <p:spPr bwMode="auto">
          <a:xfrm>
            <a:off x="1409700" y="3352800"/>
            <a:ext cx="6400800" cy="914400"/>
          </a:xfrm>
          <a:prstGeom prst="rect">
            <a:avLst/>
          </a:prstGeom>
          <a:solidFill>
            <a:srgbClr val="FFFFFF"/>
          </a:solidFill>
          <a:ln>
            <a:solidFill>
              <a:srgbClr val="000000"/>
            </a:solidFill>
            <a:miter lim="800000"/>
            <a:headEnd/>
            <a:tailEnd/>
          </a:ln>
        </p:spPr>
        <p:txBody>
          <a:bodyPr/>
          <a:lstStyle/>
          <a:p>
            <a:pPr marL="0" indent="0" algn="ctr" eaLnBrk="1" hangingPunct="1">
              <a:lnSpc>
                <a:spcPct val="90000"/>
              </a:lnSpc>
              <a:buFont typeface="Times New Roman" pitchFamily="18" charset="0"/>
              <a:buNone/>
            </a:pPr>
            <a:r>
              <a:rPr lang="en-US" altLang="en-US" sz="3600" dirty="0" smtClean="0"/>
              <a:t>Tom Lawton</a:t>
            </a:r>
          </a:p>
          <a:p>
            <a:pPr marL="0" indent="0" algn="ctr" eaLnBrk="1" hangingPunct="1">
              <a:lnSpc>
                <a:spcPct val="90000"/>
              </a:lnSpc>
              <a:buFont typeface="Times New Roman" pitchFamily="18" charset="0"/>
              <a:buNone/>
            </a:pPr>
            <a:r>
              <a:rPr lang="en-US" altLang="en-US" sz="1800" dirty="0" smtClean="0">
                <a:solidFill>
                  <a:srgbClr val="FF0000"/>
                </a:solidFill>
              </a:rPr>
              <a:t>Tom.Lawton@tescometering.com  </a:t>
            </a:r>
            <a:r>
              <a:rPr lang="en-US" altLang="en-US" sz="1800" dirty="0" smtClean="0">
                <a:solidFill>
                  <a:srgbClr val="FF0000"/>
                </a:solidFill>
                <a:latin typeface="Trebuchet MS" pitchFamily="34" charset="0"/>
              </a:rPr>
              <a:t>·</a:t>
            </a:r>
            <a:r>
              <a:rPr lang="en-US" altLang="en-US" sz="1800" dirty="0" smtClean="0">
                <a:solidFill>
                  <a:srgbClr val="FF0000"/>
                </a:solidFill>
              </a:rPr>
              <a:t> </a:t>
            </a:r>
            <a:r>
              <a:rPr lang="en-US" altLang="en-US" sz="1800" dirty="0" smtClean="0"/>
              <a:t> </a:t>
            </a:r>
            <a:r>
              <a:rPr lang="en-US" altLang="en-US" sz="1800" dirty="0" smtClean="0">
                <a:solidFill>
                  <a:srgbClr val="FF0000"/>
                </a:solidFill>
              </a:rPr>
              <a:t>215-688-0298 (cell)</a:t>
            </a:r>
            <a:r>
              <a:rPr lang="en-US" altLang="en-US" sz="1800" dirty="0" smtClean="0"/>
              <a:t> </a:t>
            </a: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a:solidFill>
                <a:schemeClr val="tx1"/>
              </a:solidFill>
            </a:endParaRPr>
          </a:p>
        </p:txBody>
      </p:sp>
      <p:pic>
        <p:nvPicPr>
          <p:cNvPr id="30725" name="Picture 7" descr="Tesco-the eastern specialty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95800"/>
            <a:ext cx="2971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Flat Rate Billing</a:t>
            </a:r>
            <a:endParaRPr lang="en-US" sz="3200" b="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20050343"/>
              </p:ext>
            </p:extLst>
          </p:nvPr>
        </p:nvGraphicFramePr>
        <p:xfrm>
          <a:off x="685801" y="1524000"/>
          <a:ext cx="7924799" cy="7742936"/>
        </p:xfrm>
        <a:graphic>
          <a:graphicData uri="http://schemas.openxmlformats.org/drawingml/2006/table">
            <a:tbl>
              <a:tblPr/>
              <a:tblGrid>
                <a:gridCol w="1600200"/>
                <a:gridCol w="6324599"/>
              </a:tblGrid>
              <a:tr h="1698497">
                <a:tc gridSpan="2">
                  <a:txBody>
                    <a:bodyPr/>
                    <a:lstStyle/>
                    <a:p>
                      <a:r>
                        <a:rPr lang="en-US" sz="1800" dirty="0"/>
                        <a:t>Up to the 1870s, electricity had little use beyond the telephone and telegraph. </a:t>
                      </a:r>
                      <a:r>
                        <a:rPr lang="en-US" sz="1800" dirty="0" smtClean="0"/>
                        <a:t>Brush’s arc lamps </a:t>
                      </a:r>
                      <a:r>
                        <a:rPr lang="en-US" sz="1800" dirty="0" smtClean="0"/>
                        <a:t>began to change this but they were </a:t>
                      </a:r>
                      <a:r>
                        <a:rPr lang="en-US" sz="1800" dirty="0" smtClean="0"/>
                        <a:t>connected </a:t>
                      </a:r>
                      <a:r>
                        <a:rPr lang="en-US" sz="1800" dirty="0"/>
                        <a:t>in series. Since the current was constant and the voltage required for each lamp was known, and all of the lamps were controlled by one switch, it was adequate to measure only the time current flowed in the circuit (lamp-hours</a:t>
                      </a:r>
                      <a:r>
                        <a:rPr lang="en-US" sz="1800" dirty="0" smtClean="0"/>
                        <a:t>). </a:t>
                      </a:r>
                    </a:p>
                    <a:p>
                      <a:endParaRPr lang="en-US" sz="1800" dirty="0" smtClean="0"/>
                    </a:p>
                    <a:p>
                      <a:r>
                        <a:rPr lang="en-US" sz="1800" baseline="0" dirty="0" smtClean="0"/>
                        <a:t>Edison’s incandescent lamps </a:t>
                      </a:r>
                      <a:r>
                        <a:rPr lang="en-US" sz="1800" baseline="0" dirty="0" smtClean="0"/>
                        <a:t>only incrementally changed this at first.  These bulbs provided </a:t>
                      </a:r>
                      <a:r>
                        <a:rPr lang="en-US" sz="1800" baseline="0" dirty="0" smtClean="0"/>
                        <a:t>a softer glow closer to the familiar candle </a:t>
                      </a:r>
                      <a:r>
                        <a:rPr lang="en-US" sz="1800" baseline="0" dirty="0" smtClean="0"/>
                        <a:t>light, but he </a:t>
                      </a:r>
                      <a:r>
                        <a:rPr lang="en-US" sz="1800" baseline="0" dirty="0" smtClean="0"/>
                        <a:t>also started with a flat rate tariff that charged by the number of bulbs the user had in service.</a:t>
                      </a:r>
                    </a:p>
                    <a:p>
                      <a:r>
                        <a:rPr lang="en-US" sz="1800" baseline="0" dirty="0" smtClean="0"/>
                        <a:t>  </a:t>
                      </a:r>
                      <a:endParaRPr lang="en-US" sz="1800" dirty="0" smtClean="0"/>
                    </a:p>
                    <a:p>
                      <a:r>
                        <a:rPr lang="en-US" sz="1800" baseline="0" dirty="0" smtClean="0"/>
                        <a:t>The Thomson-Houston </a:t>
                      </a:r>
                      <a:r>
                        <a:rPr lang="en-US" sz="1800" baseline="0" dirty="0" smtClean="0"/>
                        <a:t>Electric Company changed the game again with the development of arc lamps that could be independently turned off.  Now we needed a </a:t>
                      </a:r>
                      <a:r>
                        <a:rPr lang="en-US" sz="1800" baseline="0" dirty="0" smtClean="0"/>
                        <a:t>meter closer to the conventional meters we know and love today.  The </a:t>
                      </a:r>
                      <a:r>
                        <a:rPr lang="en-US" sz="1800" baseline="0" dirty="0" smtClean="0"/>
                        <a:t>Thomson-Houston Company was formed in 1883 in Lynn MA when Charles Coffin brought a struggling electric companies(the American Electric Company) to town that was led by the engineers </a:t>
                      </a:r>
                      <a:r>
                        <a:rPr lang="en-US" sz="1800" baseline="0" dirty="0" err="1" smtClean="0"/>
                        <a:t>Elihu</a:t>
                      </a:r>
                      <a:r>
                        <a:rPr lang="en-US" sz="1800" baseline="0" dirty="0" smtClean="0"/>
                        <a:t> Thomson and Edwin Houston. Coffin renamed the company for his two engineers.  </a:t>
                      </a:r>
                    </a:p>
                    <a:p>
                      <a:endParaRPr lang="en-US" sz="1200" dirty="0"/>
                    </a:p>
                  </a:txBody>
                  <a:tcPr marL="60346" marR="60346" marT="30173" marB="30173" anchor="ctr">
                    <a:lnL>
                      <a:noFill/>
                    </a:lnL>
                    <a:lnR>
                      <a:noFill/>
                    </a:lnR>
                    <a:lnT>
                      <a:noFill/>
                    </a:lnT>
                    <a:lnB>
                      <a:noFill/>
                    </a:lnB>
                  </a:tcPr>
                </a:tc>
                <a:tc hMerge="1">
                  <a:txBody>
                    <a:bodyPr/>
                    <a:lstStyle/>
                    <a:p>
                      <a:endParaRPr lang="en-US"/>
                    </a:p>
                  </a:txBody>
                  <a:tcPr/>
                </a:tc>
              </a:tr>
              <a:tr h="1689693">
                <a:tc>
                  <a:txBody>
                    <a:bodyPr/>
                    <a:lstStyle/>
                    <a:p>
                      <a:endParaRPr lang="en-US" sz="1200" dirty="0"/>
                    </a:p>
                  </a:txBody>
                  <a:tcPr marL="60346" marR="60346" marT="30173" marB="30173">
                    <a:lnL>
                      <a:noFill/>
                    </a:lnL>
                    <a:lnR>
                      <a:noFill/>
                    </a:lnR>
                    <a:lnT>
                      <a:noFill/>
                    </a:lnT>
                    <a:lnB>
                      <a:noFill/>
                    </a:lnB>
                  </a:tcPr>
                </a:tc>
                <a:tc>
                  <a:txBody>
                    <a:bodyPr/>
                    <a:lstStyle/>
                    <a:p>
                      <a:endParaRPr lang="en-US" sz="1200" dirty="0"/>
                    </a:p>
                  </a:txBody>
                  <a:tcPr marL="60346" marR="60346" marT="30173" marB="30173" anchor="ctr">
                    <a:lnL>
                      <a:noFill/>
                    </a:lnL>
                    <a:lnR>
                      <a:noFill/>
                    </a:lnR>
                    <a:lnT>
                      <a:noFill/>
                    </a:lnT>
                    <a:lnB>
                      <a:noFill/>
                    </a:lnB>
                  </a:tcPr>
                </a:tc>
              </a:tr>
              <a:tr h="1146577">
                <a:tc>
                  <a:txBody>
                    <a:bodyPr/>
                    <a:lstStyle/>
                    <a:p>
                      <a:endParaRPr lang="en-US" sz="1200" dirty="0"/>
                    </a:p>
                  </a:txBody>
                  <a:tcPr marL="60346" marR="60346" marT="30173" marB="30173">
                    <a:lnL>
                      <a:noFill/>
                    </a:lnL>
                    <a:lnR>
                      <a:noFill/>
                    </a:lnR>
                    <a:lnT>
                      <a:noFill/>
                    </a:lnT>
                    <a:lnB>
                      <a:noFill/>
                    </a:lnB>
                  </a:tcPr>
                </a:tc>
                <a:tc>
                  <a:txBody>
                    <a:bodyPr/>
                    <a:lstStyle/>
                    <a:p>
                      <a:endParaRPr lang="en-US" sz="1200" dirty="0"/>
                    </a:p>
                  </a:txBody>
                  <a:tcPr marL="60346" marR="60346" marT="30173" marB="30173" anchor="ctr">
                    <a:lnL>
                      <a:noFill/>
                    </a:lnL>
                    <a:lnR>
                      <a:noFill/>
                    </a:lnR>
                    <a:lnT>
                      <a:noFill/>
                    </a:lnT>
                    <a:lnB>
                      <a:noFill/>
                    </a:lnB>
                  </a:tcPr>
                </a:tc>
              </a:tr>
            </a:tbl>
          </a:graphicData>
        </a:graphic>
      </p:graphicFrame>
    </p:spTree>
    <p:extLst>
      <p:ext uri="{BB962C8B-B14F-4D97-AF65-F5344CB8AC3E}">
        <p14:creationId xmlns:p14="http://schemas.microsoft.com/office/powerpoint/2010/main" val="74425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609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Incandescent Light Bulb</a:t>
            </a:r>
          </a:p>
        </p:txBody>
      </p:sp>
      <p:sp>
        <p:nvSpPr>
          <p:cNvPr id="20483" name="Rectangle 3"/>
          <p:cNvSpPr>
            <a:spLocks noGrp="1" noChangeArrowheads="1"/>
          </p:cNvSpPr>
          <p:nvPr>
            <p:ph sz="half" idx="1"/>
          </p:nvPr>
        </p:nvSpPr>
        <p:spPr/>
        <p:txBody>
          <a:bodyPr/>
          <a:lstStyle/>
          <a:p>
            <a:r>
              <a:rPr lang="en-US" altLang="en-US" sz="2000" dirty="0" smtClean="0"/>
              <a:t>October 21, 1879 – Thomas Alva Edison invents electric light bulb</a:t>
            </a:r>
          </a:p>
          <a:p>
            <a:r>
              <a:rPr lang="en-US" altLang="en-US" sz="2000" dirty="0" smtClean="0"/>
              <a:t>Electricity originally used to provide light only</a:t>
            </a:r>
          </a:p>
          <a:p>
            <a:r>
              <a:rPr lang="en-US" altLang="en-US" sz="2000" dirty="0" smtClean="0"/>
              <a:t>Edison system: Batteries delivered DC directly to user facilities</a:t>
            </a:r>
          </a:p>
          <a:p>
            <a:endParaRPr lang="en-US" altLang="en-US" sz="2000" dirty="0" smtClean="0"/>
          </a:p>
        </p:txBody>
      </p:sp>
      <p:pic>
        <p:nvPicPr>
          <p:cNvPr id="2048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676400"/>
            <a:ext cx="3055938" cy="4114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02720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1143000"/>
          </a:xfrm>
        </p:spPr>
        <p:txBody>
          <a:bodyPr>
            <a:normAutofit/>
          </a:bodyPr>
          <a:lstStyle/>
          <a:p>
            <a:pPr fontAlgn="auto">
              <a:spcAft>
                <a:spcPts val="0"/>
              </a:spcAft>
              <a:defRPr/>
            </a:pPr>
            <a:r>
              <a:rPr lang="en-US" altLang="en-US" sz="3200" b="1" dirty="0" smtClean="0">
                <a:solidFill>
                  <a:schemeClr val="bg1"/>
                </a:solidFill>
                <a:latin typeface="Arial" panose="020B0604020202020204" pitchFamily="34" charset="0"/>
                <a:cs typeface="Arial" panose="020B0604020202020204" pitchFamily="34" charset="0"/>
              </a:rPr>
              <a:t>1880: Edison Illuminating Company Formed</a:t>
            </a:r>
          </a:p>
        </p:txBody>
      </p:sp>
      <p:sp>
        <p:nvSpPr>
          <p:cNvPr id="21507" name="Rectangle 3"/>
          <p:cNvSpPr>
            <a:spLocks noGrp="1" noChangeArrowheads="1"/>
          </p:cNvSpPr>
          <p:nvPr>
            <p:ph sz="half" idx="1"/>
          </p:nvPr>
        </p:nvSpPr>
        <p:spPr>
          <a:xfrm>
            <a:off x="4572000" y="1905000"/>
            <a:ext cx="3810000" cy="4114800"/>
          </a:xfrm>
        </p:spPr>
        <p:txBody>
          <a:bodyPr/>
          <a:lstStyle/>
          <a:p>
            <a:r>
              <a:rPr lang="en-US" altLang="en-US" sz="1800" dirty="0" smtClean="0"/>
              <a:t>September 4, 1882: First central power plant-Pearl Street Station in lower Manhattan</a:t>
            </a:r>
          </a:p>
          <a:p>
            <a:r>
              <a:rPr lang="en-US" altLang="en-US" sz="1800" dirty="0" smtClean="0"/>
              <a:t>One generator produced power for 800 electric light bulbs. </a:t>
            </a:r>
          </a:p>
          <a:p>
            <a:r>
              <a:rPr lang="en-US" altLang="en-US" sz="1800" dirty="0" smtClean="0"/>
              <a:t>In 14 months, Pearl Street Station had 508 subscribers and 12,732 bulbs.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00225"/>
            <a:ext cx="29813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509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6719</Words>
  <Application>Microsoft Office PowerPoint</Application>
  <PresentationFormat>On-screen Show (4:3)</PresentationFormat>
  <Paragraphs>394</Paragraphs>
  <Slides>65</Slides>
  <Notes>49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3" baseType="lpstr">
      <vt:lpstr>Arial</vt:lpstr>
      <vt:lpstr>Times New Roman</vt:lpstr>
      <vt:lpstr>Monotype Sorts</vt:lpstr>
      <vt:lpstr>Bookman Old Style</vt:lpstr>
      <vt:lpstr>AvantGarde</vt:lpstr>
      <vt:lpstr>Trebuchet MS</vt:lpstr>
      <vt:lpstr>Default Design</vt:lpstr>
      <vt:lpstr>Equation</vt:lpstr>
      <vt:lpstr>PowerPoint Presentation</vt:lpstr>
      <vt:lpstr>Abstract</vt:lpstr>
      <vt:lpstr>Electric Arc Lamp Invented 1802</vt:lpstr>
      <vt:lpstr>First Meters</vt:lpstr>
      <vt:lpstr>Samuel Gardiner’s Lamp-Hour Meter (1872)</vt:lpstr>
      <vt:lpstr>PowerPoint Presentation</vt:lpstr>
      <vt:lpstr>Flat Rate Billing</vt:lpstr>
      <vt:lpstr>Incandescent Light Bulb</vt:lpstr>
      <vt:lpstr>1880: Edison Illuminating Company Formed</vt:lpstr>
      <vt:lpstr>First Practical Meters</vt:lpstr>
      <vt:lpstr>Thomson Walking Beam Meter (1889-1889)</vt:lpstr>
      <vt:lpstr>Edison Chemical Meter (1878 to late 1880s)</vt:lpstr>
      <vt:lpstr>The Problem with Direct Current</vt:lpstr>
      <vt:lpstr>Westinghouse</vt:lpstr>
      <vt:lpstr>AC Starts to Win</vt:lpstr>
      <vt:lpstr>Thomas Edison - 1889</vt:lpstr>
      <vt:lpstr>Galileo Ferraris</vt:lpstr>
      <vt:lpstr>1893 Nikola Tesla Induction Motor Patent</vt:lpstr>
      <vt:lpstr>1888: A Young Serb Named Никола Тесла (Nicola Tesla) Meets George Westinghouse</vt:lpstr>
      <vt:lpstr>The Battle of the Currents</vt:lpstr>
      <vt:lpstr>1893: Westinghouse Awarded the Contract for Powerhouse at Niagara Falls</vt:lpstr>
      <vt:lpstr>Types of Early Electric Meters</vt:lpstr>
      <vt:lpstr>Fort Wayne is Bought Out</vt:lpstr>
      <vt:lpstr>PowerPoint Presentation</vt:lpstr>
      <vt:lpstr>Mistakes and Meters</vt:lpstr>
      <vt:lpstr>Elihu Thomson</vt:lpstr>
      <vt:lpstr>General Electric</vt:lpstr>
      <vt:lpstr>Magnetic gaps vs. jewel bearings</vt:lpstr>
      <vt:lpstr>Induction Watthour Meter</vt:lpstr>
      <vt:lpstr>PowerPoint Presentation</vt:lpstr>
      <vt:lpstr>Induction Meters</vt:lpstr>
      <vt:lpstr>Basic Energy Formula</vt:lpstr>
      <vt:lpstr>1893: Blondel’s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a need for Standards</vt:lpstr>
      <vt:lpstr>But the Process is Not Trivial</vt:lpstr>
      <vt:lpstr>National Electric Light Association</vt:lpstr>
      <vt:lpstr>Association of Edison  Illuminating Companies</vt:lpstr>
      <vt:lpstr>NELA vs. AEIC</vt:lpstr>
      <vt:lpstr>Meeting Attendance</vt:lpstr>
      <vt:lpstr>AEIC Meter Committee</vt:lpstr>
      <vt:lpstr>Early AEIC Meter Committee Activity</vt:lpstr>
      <vt:lpstr>The Rise of the NELA Meter Committee </vt:lpstr>
      <vt:lpstr>Publishing The First Works</vt:lpstr>
      <vt:lpstr>The Coming Together</vt:lpstr>
      <vt:lpstr>The “Handbook”</vt:lpstr>
      <vt:lpstr>After the patent…</vt:lpstr>
      <vt:lpstr>1920’s</vt:lpstr>
      <vt:lpstr>1930’s</vt:lpstr>
      <vt:lpstr>1930’s cont.</vt:lpstr>
      <vt:lpstr>1940’s</vt:lpstr>
      <vt:lpstr>1950’s</vt:lpstr>
      <vt:lpstr>1960’s</vt:lpstr>
      <vt:lpstr>1970’s</vt:lpstr>
      <vt:lpstr>1980’s and 1990’s</vt:lpstr>
      <vt:lpstr>2000 to Present</vt:lpstr>
      <vt:lpstr>PowerPoint Presentation</vt:lpstr>
      <vt:lpstr>Questions?  Please feel free to call or e-mail any questions Please also feel free to share any additional information you may have on the history of metering or pictures of old meters or metering practices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101</cp:revision>
  <cp:lastPrinted>2004-05-03T19:12:21Z</cp:lastPrinted>
  <dcterms:created xsi:type="dcterms:W3CDTF">2004-03-09T01:40:14Z</dcterms:created>
  <dcterms:modified xsi:type="dcterms:W3CDTF">2016-06-27T18:18:32Z</dcterms:modified>
</cp:coreProperties>
</file>