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7" r:id="rId1"/>
  </p:sldMasterIdLst>
  <p:notesMasterIdLst>
    <p:notesMasterId r:id="rId23"/>
  </p:notesMasterIdLst>
  <p:handoutMasterIdLst>
    <p:handoutMasterId r:id="rId24"/>
  </p:handoutMasterIdLst>
  <p:sldIdLst>
    <p:sldId id="458" r:id="rId2"/>
    <p:sldId id="357" r:id="rId3"/>
    <p:sldId id="448" r:id="rId4"/>
    <p:sldId id="451" r:id="rId5"/>
    <p:sldId id="457" r:id="rId6"/>
    <p:sldId id="453" r:id="rId7"/>
    <p:sldId id="466" r:id="rId8"/>
    <p:sldId id="452" r:id="rId9"/>
    <p:sldId id="461" r:id="rId10"/>
    <p:sldId id="454" r:id="rId11"/>
    <p:sldId id="460" r:id="rId12"/>
    <p:sldId id="469" r:id="rId13"/>
    <p:sldId id="463" r:id="rId14"/>
    <p:sldId id="465" r:id="rId15"/>
    <p:sldId id="467" r:id="rId16"/>
    <p:sldId id="464" r:id="rId17"/>
    <p:sldId id="445" r:id="rId18"/>
    <p:sldId id="462" r:id="rId19"/>
    <p:sldId id="470" r:id="rId20"/>
    <p:sldId id="459" r:id="rId21"/>
    <p:sldId id="468" r:id="rId22"/>
  </p:sldIdLst>
  <p:sldSz cx="9144000" cy="6858000" type="screen4x3"/>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F338F1-1142-4A30-B763-7D154CDD5E8C}">
          <p14:sldIdLst>
            <p14:sldId id="458"/>
            <p14:sldId id="357"/>
            <p14:sldId id="448"/>
            <p14:sldId id="451"/>
            <p14:sldId id="457"/>
            <p14:sldId id="453"/>
            <p14:sldId id="466"/>
            <p14:sldId id="452"/>
            <p14:sldId id="461"/>
            <p14:sldId id="454"/>
            <p14:sldId id="460"/>
            <p14:sldId id="469"/>
            <p14:sldId id="463"/>
            <p14:sldId id="465"/>
            <p14:sldId id="467"/>
            <p14:sldId id="464"/>
            <p14:sldId id="445"/>
            <p14:sldId id="462"/>
            <p14:sldId id="470"/>
            <p14:sldId id="459"/>
            <p14:sldId id="468"/>
          </p14:sldIdLst>
        </p14:section>
        <p14:section name="Untitled Section" id="{E38AC6EE-5E0F-4738-B15C-F98FBB2DB74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02" autoAdjust="0"/>
    <p:restoredTop sz="96327" autoAdjust="0"/>
  </p:normalViewPr>
  <p:slideViewPr>
    <p:cSldViewPr>
      <p:cViewPr varScale="1">
        <p:scale>
          <a:sx n="124" d="100"/>
          <a:sy n="124" d="100"/>
        </p:scale>
        <p:origin x="2048" y="168"/>
      </p:cViewPr>
      <p:guideLst>
        <p:guide orient="horz" pos="2160"/>
        <p:guide pos="2880"/>
      </p:guideLst>
    </p:cSldViewPr>
  </p:slideViewPr>
  <p:notesTextViewPr>
    <p:cViewPr>
      <p:scale>
        <a:sx n="1" d="1"/>
        <a:sy n="1" d="1"/>
      </p:scale>
      <p:origin x="0" y="0"/>
    </p:cViewPr>
  </p:notesTextViewPr>
  <p:sorterViewPr>
    <p:cViewPr>
      <p:scale>
        <a:sx n="100" d="100"/>
        <a:sy n="100" d="100"/>
      </p:scale>
      <p:origin x="0" y="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019121-7B6C-432C-B17D-0C5B8ABB5C75}" type="datetime1">
              <a:rPr lang="en-US" smtClean="0"/>
              <a:t>3/7/24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13D6C9-B556-47A7-B820-1C596A9CA335}" type="slidenum">
              <a:rPr lang="en-US" smtClean="0"/>
              <a:t>‹#›</a:t>
            </a:fld>
            <a:endParaRPr lang="en-US"/>
          </a:p>
        </p:txBody>
      </p:sp>
    </p:spTree>
    <p:extLst>
      <p:ext uri="{BB962C8B-B14F-4D97-AF65-F5344CB8AC3E}">
        <p14:creationId xmlns:p14="http://schemas.microsoft.com/office/powerpoint/2010/main" val="229829063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367DF8-BDB4-48F3-A650-C21D86E5EE24}" type="datetime1">
              <a:rPr lang="en-US" smtClean="0"/>
              <a:t>3/7/24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997E98-F346-4AD9-A37E-AA7470C95BDC}" type="slidenum">
              <a:rPr lang="en-US" smtClean="0"/>
              <a:t>‹#›</a:t>
            </a:fld>
            <a:endParaRPr lang="en-US" dirty="0"/>
          </a:p>
        </p:txBody>
      </p:sp>
    </p:spTree>
    <p:extLst>
      <p:ext uri="{BB962C8B-B14F-4D97-AF65-F5344CB8AC3E}">
        <p14:creationId xmlns:p14="http://schemas.microsoft.com/office/powerpoint/2010/main" val="356754796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t>In the past we had Corporate asset management systems that originated on the financial side of the business and we had meter record systems that handled all metering test results.  Between the two we would have all of our bases covered.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As organizations bring inventory into their warehouses they are concerned with where product is stored, how it is distributed to locations and customers, how to track units sold, and when to replenish inventory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Date Placeholder 3"/>
          <p:cNvSpPr>
            <a:spLocks noGrp="1"/>
          </p:cNvSpPr>
          <p:nvPr>
            <p:ph type="dt" idx="10"/>
          </p:nvPr>
        </p:nvSpPr>
        <p:spPr/>
        <p:txBody>
          <a:bodyPr/>
          <a:lstStyle/>
          <a:p>
            <a:fld id="{B548F760-D995-4F18-A994-211744D1E8CB}" type="datetime1">
              <a:rPr lang="en-US" smtClean="0"/>
              <a:t>3/7/24</a:t>
            </a:fld>
            <a:endParaRPr lang="en-US" dirty="0"/>
          </a:p>
        </p:txBody>
      </p:sp>
      <p:sp>
        <p:nvSpPr>
          <p:cNvPr id="5" name="Slide Number Placeholder 4"/>
          <p:cNvSpPr>
            <a:spLocks noGrp="1"/>
          </p:cNvSpPr>
          <p:nvPr>
            <p:ph type="sldNum" sz="quarter" idx="11"/>
          </p:nvPr>
        </p:nvSpPr>
        <p:spPr/>
        <p:txBody>
          <a:bodyPr/>
          <a:lstStyle/>
          <a:p>
            <a:fld id="{57997E98-F346-4AD9-A37E-AA7470C95BDC}" type="slidenum">
              <a:rPr lang="en-US" smtClean="0"/>
              <a:t>3</a:t>
            </a:fld>
            <a:endParaRPr lang="en-US" dirty="0"/>
          </a:p>
        </p:txBody>
      </p:sp>
    </p:spTree>
    <p:extLst>
      <p:ext uri="{BB962C8B-B14F-4D97-AF65-F5344CB8AC3E}">
        <p14:creationId xmlns:p14="http://schemas.microsoft.com/office/powerpoint/2010/main" val="2189823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Calibri" panose="020F0502020204030204" pitchFamily="34" charset="0"/>
              </a:rPr>
              <a:t>Cost Reduction</a:t>
            </a:r>
            <a:r>
              <a:rPr lang="en-US" dirty="0">
                <a:latin typeface="Calibri" panose="020F0502020204030204" pitchFamily="34" charset="0"/>
              </a:rPr>
              <a:t>—Optimize inventory, reduce shrinkage, and lower labor costs</a:t>
            </a:r>
          </a:p>
          <a:p>
            <a:r>
              <a:rPr lang="en-US" b="1" dirty="0">
                <a:latin typeface="Calibri" panose="020F0502020204030204" pitchFamily="34" charset="0"/>
              </a:rPr>
              <a:t>Increased Revenue</a:t>
            </a:r>
            <a:r>
              <a:rPr lang="en-US" dirty="0">
                <a:latin typeface="Calibri" panose="020F0502020204030204" pitchFamily="34" charset="0"/>
              </a:rPr>
              <a:t>—Reduce out-of-stock SKUs, better monitor sales trends to optimize sales revenue</a:t>
            </a:r>
          </a:p>
          <a:p>
            <a:pPr>
              <a:buFont typeface="Arial"/>
              <a:buChar char="•"/>
            </a:pPr>
            <a:r>
              <a:rPr lang="en-US" b="1" dirty="0">
                <a:latin typeface="Calibri" panose="020F0502020204030204" pitchFamily="34" charset="0"/>
              </a:rPr>
              <a:t>Improved Efficiencies</a:t>
            </a:r>
            <a:r>
              <a:rPr lang="en-US" dirty="0">
                <a:latin typeface="Calibri" panose="020F0502020204030204" pitchFamily="34" charset="0"/>
              </a:rPr>
              <a:t>—Increased accuracy, reduction of data entry errors, and automated data collection to provide real-time monitoring</a:t>
            </a:r>
          </a:p>
          <a:p>
            <a:pPr>
              <a:buFont typeface="Arial"/>
              <a:buChar char="•"/>
            </a:pPr>
            <a:r>
              <a:rPr lang="en-US" b="1" dirty="0">
                <a:latin typeface="Calibri" panose="020F0502020204030204" pitchFamily="34" charset="0"/>
              </a:rPr>
              <a:t>Increased Traceability </a:t>
            </a:r>
            <a:r>
              <a:rPr lang="en-US" dirty="0">
                <a:latin typeface="Calibri" panose="020F0502020204030204" pitchFamily="34" charset="0"/>
              </a:rPr>
              <a:t>—Gain greater insight into key aspects of your organization</a:t>
            </a:r>
          </a:p>
          <a:p>
            <a:pPr>
              <a:buFont typeface="Arial"/>
              <a:buChar char="•"/>
            </a:pPr>
            <a:endParaRPr lang="en-US" dirty="0">
              <a:latin typeface="Calibri" panose="020F0502020204030204" pitchFamily="34" charset="0"/>
            </a:endParaRPr>
          </a:p>
          <a:p>
            <a:r>
              <a:rPr lang="en-US" b="1" dirty="0">
                <a:latin typeface="Calibri" panose="020F0502020204030204" pitchFamily="34" charset="0"/>
              </a:rPr>
              <a:t>Identify your organization’s objectives</a:t>
            </a:r>
            <a:r>
              <a:rPr lang="en-US" dirty="0">
                <a:latin typeface="Calibri" panose="020F0502020204030204" pitchFamily="34" charset="0"/>
              </a:rPr>
              <a:t>—What do you want to track? How do you want it managed? What systems should be integrated into your solution?</a:t>
            </a:r>
          </a:p>
          <a:p>
            <a:pPr>
              <a:buFont typeface="Arial"/>
              <a:buChar char="•"/>
            </a:pPr>
            <a:r>
              <a:rPr lang="en-US" b="1" dirty="0">
                <a:latin typeface="Calibri" panose="020F0502020204030204" pitchFamily="34" charset="0"/>
              </a:rPr>
              <a:t>Develop a site survey and technology plan</a:t>
            </a:r>
            <a:r>
              <a:rPr lang="en-US" dirty="0">
                <a:latin typeface="Calibri" panose="020F0502020204030204" pitchFamily="34" charset="0"/>
              </a:rPr>
              <a:t>—Understand that asset and inventory data will need to be collected and analyzed in order to determine the right solution.</a:t>
            </a:r>
          </a:p>
          <a:p>
            <a:pPr>
              <a:buFont typeface="Arial"/>
              <a:buChar char="•"/>
            </a:pPr>
            <a:r>
              <a:rPr lang="en-US" b="1" dirty="0">
                <a:latin typeface="Calibri" panose="020F0502020204030204" pitchFamily="34" charset="0"/>
              </a:rPr>
              <a:t>Create a pilot program</a:t>
            </a:r>
            <a:r>
              <a:rPr lang="en-US" dirty="0">
                <a:latin typeface="Calibri" panose="020F0502020204030204" pitchFamily="34" charset="0"/>
              </a:rPr>
              <a:t>—If asset management and inventory tracking technology is new to your organization, it is often recommended to pilot your solution in a small area of your organization. Piloting will help you to refine requirements and better understand the components needed</a:t>
            </a:r>
          </a:p>
          <a:p>
            <a:endParaRPr lang="en-US" dirty="0"/>
          </a:p>
        </p:txBody>
      </p:sp>
      <p:sp>
        <p:nvSpPr>
          <p:cNvPr id="4" name="Date Placeholder 3"/>
          <p:cNvSpPr>
            <a:spLocks noGrp="1"/>
          </p:cNvSpPr>
          <p:nvPr>
            <p:ph type="dt" idx="10"/>
          </p:nvPr>
        </p:nvSpPr>
        <p:spPr/>
        <p:txBody>
          <a:bodyPr/>
          <a:lstStyle/>
          <a:p>
            <a:fld id="{D1035814-FBE1-4C5C-A2E6-D7E7E0C1DCFF}" type="datetime1">
              <a:rPr lang="en-US" smtClean="0"/>
              <a:t>3/7/24</a:t>
            </a:fld>
            <a:endParaRPr lang="en-US" dirty="0"/>
          </a:p>
        </p:txBody>
      </p:sp>
      <p:sp>
        <p:nvSpPr>
          <p:cNvPr id="5" name="Slide Number Placeholder 4"/>
          <p:cNvSpPr>
            <a:spLocks noGrp="1"/>
          </p:cNvSpPr>
          <p:nvPr>
            <p:ph type="sldNum" sz="quarter" idx="11"/>
          </p:nvPr>
        </p:nvSpPr>
        <p:spPr/>
        <p:txBody>
          <a:bodyPr/>
          <a:lstStyle/>
          <a:p>
            <a:fld id="{57997E98-F346-4AD9-A37E-AA7470C95BDC}" type="slidenum">
              <a:rPr lang="en-US" smtClean="0"/>
              <a:t>4</a:t>
            </a:fld>
            <a:endParaRPr lang="en-US" dirty="0"/>
          </a:p>
        </p:txBody>
      </p:sp>
    </p:spTree>
    <p:extLst>
      <p:ext uri="{BB962C8B-B14F-4D97-AF65-F5344CB8AC3E}">
        <p14:creationId xmlns:p14="http://schemas.microsoft.com/office/powerpoint/2010/main" val="3272160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322A738-471E-40D6-920B-7FF196412D5D}" type="datetime1">
              <a:rPr lang="en-US" smtClean="0"/>
              <a:t>3/7/24</a:t>
            </a:fld>
            <a:endParaRPr lang="en-US" dirty="0"/>
          </a:p>
        </p:txBody>
      </p:sp>
      <p:sp>
        <p:nvSpPr>
          <p:cNvPr id="5" name="Slide Number Placeholder 4"/>
          <p:cNvSpPr>
            <a:spLocks noGrp="1"/>
          </p:cNvSpPr>
          <p:nvPr>
            <p:ph type="sldNum" sz="quarter" idx="11"/>
          </p:nvPr>
        </p:nvSpPr>
        <p:spPr/>
        <p:txBody>
          <a:bodyPr/>
          <a:lstStyle/>
          <a:p>
            <a:fld id="{57997E98-F346-4AD9-A37E-AA7470C95BDC}" type="slidenum">
              <a:rPr lang="en-US" smtClean="0"/>
              <a:t>6</a:t>
            </a:fld>
            <a:endParaRPr lang="en-US" dirty="0"/>
          </a:p>
        </p:txBody>
      </p:sp>
    </p:spTree>
    <p:extLst>
      <p:ext uri="{BB962C8B-B14F-4D97-AF65-F5344CB8AC3E}">
        <p14:creationId xmlns:p14="http://schemas.microsoft.com/office/powerpoint/2010/main" val="90470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Choose the methodology that will deliver the most value, with the least impact on those delivering it. We will evaluate organizational goals, the constraints and dependencies, risks involved, the project size, cost, and of course, the complexity of the project.</a:t>
            </a:r>
          </a:p>
          <a:p>
            <a:endParaRPr lang="en-US" dirty="0"/>
          </a:p>
        </p:txBody>
      </p:sp>
      <p:sp>
        <p:nvSpPr>
          <p:cNvPr id="4" name="Date Placeholder 3"/>
          <p:cNvSpPr>
            <a:spLocks noGrp="1"/>
          </p:cNvSpPr>
          <p:nvPr>
            <p:ph type="dt" idx="10"/>
          </p:nvPr>
        </p:nvSpPr>
        <p:spPr/>
        <p:txBody>
          <a:bodyPr/>
          <a:lstStyle/>
          <a:p>
            <a:fld id="{3202E1E6-A694-4BEC-9C38-25114B891AD7}" type="datetime1">
              <a:rPr lang="en-US" smtClean="0"/>
              <a:t>3/7/24</a:t>
            </a:fld>
            <a:endParaRPr lang="en-US" dirty="0"/>
          </a:p>
        </p:txBody>
      </p:sp>
      <p:sp>
        <p:nvSpPr>
          <p:cNvPr id="5" name="Slide Number Placeholder 4"/>
          <p:cNvSpPr>
            <a:spLocks noGrp="1"/>
          </p:cNvSpPr>
          <p:nvPr>
            <p:ph type="sldNum" sz="quarter" idx="11"/>
          </p:nvPr>
        </p:nvSpPr>
        <p:spPr/>
        <p:txBody>
          <a:bodyPr/>
          <a:lstStyle/>
          <a:p>
            <a:fld id="{57997E98-F346-4AD9-A37E-AA7470C95BDC}" type="slidenum">
              <a:rPr lang="en-US" smtClean="0"/>
              <a:t>7</a:t>
            </a:fld>
            <a:endParaRPr lang="en-US" dirty="0"/>
          </a:p>
        </p:txBody>
      </p:sp>
    </p:spTree>
    <p:extLst>
      <p:ext uri="{BB962C8B-B14F-4D97-AF65-F5344CB8AC3E}">
        <p14:creationId xmlns:p14="http://schemas.microsoft.com/office/powerpoint/2010/main" val="3632527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Level to which we can track</a:t>
            </a:r>
            <a:r>
              <a:rPr lang="en-US" baseline="0" dirty="0"/>
              <a:t> inventory… What level… Shop, employee, vehicle… </a:t>
            </a:r>
            <a:endParaRPr lang="en-US" dirty="0"/>
          </a:p>
        </p:txBody>
      </p:sp>
      <p:sp>
        <p:nvSpPr>
          <p:cNvPr id="4" name="Date Placeholder 3"/>
          <p:cNvSpPr>
            <a:spLocks noGrp="1"/>
          </p:cNvSpPr>
          <p:nvPr>
            <p:ph type="dt" idx="10"/>
          </p:nvPr>
        </p:nvSpPr>
        <p:spPr/>
        <p:txBody>
          <a:bodyPr/>
          <a:lstStyle/>
          <a:p>
            <a:fld id="{084EB425-BDFB-47C2-9309-F14C53133A8F}" type="datetime1">
              <a:rPr lang="en-US" smtClean="0"/>
              <a:t>3/7/24</a:t>
            </a:fld>
            <a:endParaRPr lang="en-US" dirty="0"/>
          </a:p>
        </p:txBody>
      </p:sp>
      <p:sp>
        <p:nvSpPr>
          <p:cNvPr id="5" name="Slide Number Placeholder 4"/>
          <p:cNvSpPr>
            <a:spLocks noGrp="1"/>
          </p:cNvSpPr>
          <p:nvPr>
            <p:ph type="sldNum" sz="quarter" idx="11"/>
          </p:nvPr>
        </p:nvSpPr>
        <p:spPr/>
        <p:txBody>
          <a:bodyPr/>
          <a:lstStyle/>
          <a:p>
            <a:fld id="{57997E98-F346-4AD9-A37E-AA7470C95BDC}" type="slidenum">
              <a:rPr lang="en-US" smtClean="0"/>
              <a:t>14</a:t>
            </a:fld>
            <a:endParaRPr lang="en-US" dirty="0"/>
          </a:p>
        </p:txBody>
      </p:sp>
    </p:spTree>
    <p:extLst>
      <p:ext uri="{BB962C8B-B14F-4D97-AF65-F5344CB8AC3E}">
        <p14:creationId xmlns:p14="http://schemas.microsoft.com/office/powerpoint/2010/main" val="4104454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built platforms continuously</a:t>
            </a:r>
            <a:r>
              <a:rPr lang="en-US" baseline="0" dirty="0"/>
              <a:t> get enhanced/improved from usage and needs. Subsequent installations… One need becomes a core module.  </a:t>
            </a:r>
          </a:p>
          <a:p>
            <a:endParaRPr lang="en-US" baseline="0" dirty="0"/>
          </a:p>
          <a:p>
            <a:r>
              <a:rPr lang="en-US" baseline="0" dirty="0"/>
              <a:t>User defined tasks and fields. </a:t>
            </a:r>
            <a:endParaRPr lang="en-US" dirty="0"/>
          </a:p>
        </p:txBody>
      </p:sp>
      <p:sp>
        <p:nvSpPr>
          <p:cNvPr id="4" name="Date Placeholder 3"/>
          <p:cNvSpPr>
            <a:spLocks noGrp="1"/>
          </p:cNvSpPr>
          <p:nvPr>
            <p:ph type="dt" idx="10"/>
          </p:nvPr>
        </p:nvSpPr>
        <p:spPr/>
        <p:txBody>
          <a:bodyPr/>
          <a:lstStyle/>
          <a:p>
            <a:fld id="{D04EE32A-D553-407C-8F30-D15A2BF032C7}" type="datetime1">
              <a:rPr lang="en-US" smtClean="0"/>
              <a:t>3/7/24</a:t>
            </a:fld>
            <a:endParaRPr lang="en-US" dirty="0"/>
          </a:p>
        </p:txBody>
      </p:sp>
      <p:sp>
        <p:nvSpPr>
          <p:cNvPr id="5" name="Slide Number Placeholder 4"/>
          <p:cNvSpPr>
            <a:spLocks noGrp="1"/>
          </p:cNvSpPr>
          <p:nvPr>
            <p:ph type="sldNum" sz="quarter" idx="11"/>
          </p:nvPr>
        </p:nvSpPr>
        <p:spPr/>
        <p:txBody>
          <a:bodyPr/>
          <a:lstStyle/>
          <a:p>
            <a:fld id="{57997E98-F346-4AD9-A37E-AA7470C95BDC}" type="slidenum">
              <a:rPr lang="en-US" smtClean="0"/>
              <a:t>15</a:t>
            </a:fld>
            <a:endParaRPr lang="en-US" dirty="0"/>
          </a:p>
        </p:txBody>
      </p:sp>
    </p:spTree>
    <p:extLst>
      <p:ext uri="{BB962C8B-B14F-4D97-AF65-F5344CB8AC3E}">
        <p14:creationId xmlns:p14="http://schemas.microsoft.com/office/powerpoint/2010/main" val="3250754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Measuremen</a:t>
            </a:r>
            <a:r>
              <a:rPr lang="en-US" baseline="0" dirty="0"/>
              <a:t>t Systems, </a:t>
            </a:r>
            <a:endParaRPr lang="en-US" dirty="0"/>
          </a:p>
        </p:txBody>
      </p:sp>
      <p:sp>
        <p:nvSpPr>
          <p:cNvPr id="4" name="Date Placeholder 3"/>
          <p:cNvSpPr>
            <a:spLocks noGrp="1"/>
          </p:cNvSpPr>
          <p:nvPr>
            <p:ph type="dt" idx="10"/>
          </p:nvPr>
        </p:nvSpPr>
        <p:spPr/>
        <p:txBody>
          <a:bodyPr/>
          <a:lstStyle/>
          <a:p>
            <a:fld id="{73ACDD3B-F628-485F-9512-4D0E52794E48}" type="datetime1">
              <a:rPr lang="en-US" smtClean="0"/>
              <a:t>3/7/24</a:t>
            </a:fld>
            <a:endParaRPr lang="en-US" dirty="0"/>
          </a:p>
        </p:txBody>
      </p:sp>
      <p:sp>
        <p:nvSpPr>
          <p:cNvPr id="5" name="Slide Number Placeholder 4"/>
          <p:cNvSpPr>
            <a:spLocks noGrp="1"/>
          </p:cNvSpPr>
          <p:nvPr>
            <p:ph type="sldNum" sz="quarter" idx="11"/>
          </p:nvPr>
        </p:nvSpPr>
        <p:spPr/>
        <p:txBody>
          <a:bodyPr/>
          <a:lstStyle/>
          <a:p>
            <a:fld id="{57997E98-F346-4AD9-A37E-AA7470C95BDC}" type="slidenum">
              <a:rPr lang="en-US" smtClean="0"/>
              <a:t>17</a:t>
            </a:fld>
            <a:endParaRPr lang="en-US" dirty="0"/>
          </a:p>
        </p:txBody>
      </p:sp>
    </p:spTree>
    <p:extLst>
      <p:ext uri="{BB962C8B-B14F-4D97-AF65-F5344CB8AC3E}">
        <p14:creationId xmlns:p14="http://schemas.microsoft.com/office/powerpoint/2010/main" val="1893594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
            <a:extLst>
              <a:ext uri="{FF2B5EF4-FFF2-40B4-BE49-F238E27FC236}">
                <a16:creationId xmlns:a16="http://schemas.microsoft.com/office/drawing/2014/main" id="{8A48CEE0-64AC-4D00-B568-F562453C76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0160" y="272492"/>
            <a:ext cx="2378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Tree>
    <p:extLst>
      <p:ext uri="{BB962C8B-B14F-4D97-AF65-F5344CB8AC3E}">
        <p14:creationId xmlns:p14="http://schemas.microsoft.com/office/powerpoint/2010/main" val="3806786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Slide </a:t>
            </a:r>
            <a:fld id="{0CFEC368-1D7A-4F81-ABF6-AE0E36BAF64C}" type="slidenum">
              <a:rPr lang="en-US" smtClean="0"/>
              <a:pPr/>
              <a:t>‹#›</a:t>
            </a:fld>
            <a:endParaRPr lang="en-US" dirty="0"/>
          </a:p>
        </p:txBody>
      </p:sp>
      <p:pic>
        <p:nvPicPr>
          <p:cNvPr id="8" name="Picture 1">
            <a:extLst>
              <a:ext uri="{FF2B5EF4-FFF2-40B4-BE49-F238E27FC236}">
                <a16:creationId xmlns:a16="http://schemas.microsoft.com/office/drawing/2014/main" id="{A861D364-CC6A-4127-B764-DC850C0081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3156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1">
            <a:extLst>
              <a:ext uri="{FF2B5EF4-FFF2-40B4-BE49-F238E27FC236}">
                <a16:creationId xmlns:a16="http://schemas.microsoft.com/office/drawing/2014/main" id="{8DC7E85C-6D40-493F-A187-8DF021C4226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a:t>Slide </a:t>
            </a:r>
            <a:fld id="{0CFEC368-1D7A-4F81-ABF6-AE0E36BAF64C}" type="slidenum">
              <a:rPr lang="en-US" smtClean="0"/>
              <a:pPr algn="ctr"/>
              <a:t>‹#›</a:t>
            </a:fld>
            <a:endParaRPr lang="en-US" dirty="0"/>
          </a:p>
        </p:txBody>
      </p:sp>
    </p:spTree>
    <p:extLst>
      <p:ext uri="{BB962C8B-B14F-4D97-AF65-F5344CB8AC3E}">
        <p14:creationId xmlns:p14="http://schemas.microsoft.com/office/powerpoint/2010/main" val="4111804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1120347"/>
            <a:ext cx="6838308" cy="3442130"/>
          </a:xfrm>
        </p:spPr>
        <p:txBody>
          <a:bodyPr anchor="b">
            <a:noAutofit/>
          </a:bodyPr>
          <a:lstStyle>
            <a:lvl1pPr>
              <a:defRPr sz="88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Slide </a:t>
            </a:r>
            <a:fld id="{0CFEC368-1D7A-4F81-ABF6-AE0E36BAF64C}" type="slidenum">
              <a:rPr lang="en-US" smtClean="0"/>
              <a:pPr/>
              <a:t>‹#›</a:t>
            </a:fld>
            <a:endParaRPr lang="en-US" dirty="0"/>
          </a:p>
        </p:txBody>
      </p:sp>
      <p:pic>
        <p:nvPicPr>
          <p:cNvPr id="9" name="Picture 1">
            <a:extLst>
              <a:ext uri="{FF2B5EF4-FFF2-40B4-BE49-F238E27FC236}">
                <a16:creationId xmlns:a16="http://schemas.microsoft.com/office/drawing/2014/main" id="{8770EDB6-0DB6-41C7-B56F-5598F5DCF4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8263" y="668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582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Slide </a:t>
            </a:r>
            <a:fld id="{0CFEC368-1D7A-4F81-ABF6-AE0E36BAF64C}" type="slidenum">
              <a:rPr lang="en-US" smtClean="0"/>
              <a:pPr/>
              <a:t>‹#›</a:t>
            </a:fld>
            <a:endParaRPr lang="en-US" dirty="0"/>
          </a:p>
        </p:txBody>
      </p:sp>
      <p:pic>
        <p:nvPicPr>
          <p:cNvPr id="10" name="Picture 1">
            <a:extLst>
              <a:ext uri="{FF2B5EF4-FFF2-40B4-BE49-F238E27FC236}">
                <a16:creationId xmlns:a16="http://schemas.microsoft.com/office/drawing/2014/main" id="{2479AA7E-B1DD-4254-B2CD-4A631A4E76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738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Slide </a:t>
            </a:r>
            <a:fld id="{0CFEC368-1D7A-4F81-ABF6-AE0E36BAF64C}" type="slidenum">
              <a:rPr lang="en-US" smtClean="0"/>
              <a:pPr/>
              <a:t>‹#›</a:t>
            </a:fld>
            <a:endParaRPr lang="en-US" dirty="0"/>
          </a:p>
        </p:txBody>
      </p:sp>
      <p:pic>
        <p:nvPicPr>
          <p:cNvPr id="12" name="Picture 1">
            <a:extLst>
              <a:ext uri="{FF2B5EF4-FFF2-40B4-BE49-F238E27FC236}">
                <a16:creationId xmlns:a16="http://schemas.microsoft.com/office/drawing/2014/main" id="{43027FC8-DA9E-4820-8BE3-9100EFED7F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0138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Slide </a:t>
            </a:r>
            <a:fld id="{0CFEC368-1D7A-4F81-ABF6-AE0E36BAF64C}" type="slidenum">
              <a:rPr lang="en-US" smtClean="0"/>
              <a:pPr/>
              <a:t>‹#›</a:t>
            </a:fld>
            <a:endParaRPr lang="en-US" dirty="0"/>
          </a:p>
        </p:txBody>
      </p:sp>
      <p:pic>
        <p:nvPicPr>
          <p:cNvPr id="8" name="Picture 1">
            <a:extLst>
              <a:ext uri="{FF2B5EF4-FFF2-40B4-BE49-F238E27FC236}">
                <a16:creationId xmlns:a16="http://schemas.microsoft.com/office/drawing/2014/main" id="{5ACEB650-E4DF-4271-9A3B-13B66E01BA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497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Slide </a:t>
            </a:r>
            <a:fld id="{0CFEC368-1D7A-4F81-ABF6-AE0E36BAF64C}" type="slidenum">
              <a:rPr lang="en-US" smtClean="0"/>
              <a:pPr/>
              <a:t>‹#›</a:t>
            </a:fld>
            <a:endParaRPr lang="en-US" dirty="0"/>
          </a:p>
        </p:txBody>
      </p:sp>
      <p:pic>
        <p:nvPicPr>
          <p:cNvPr id="9" name="Picture 1">
            <a:extLst>
              <a:ext uri="{FF2B5EF4-FFF2-40B4-BE49-F238E27FC236}">
                <a16:creationId xmlns:a16="http://schemas.microsoft.com/office/drawing/2014/main" id="{BED3FEE9-77D6-4682-87C2-7994F36C96C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582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Slide </a:t>
            </a:r>
            <a:fld id="{0CFEC368-1D7A-4F81-ABF6-AE0E36BAF64C}" type="slidenum">
              <a:rPr lang="en-US" smtClean="0"/>
              <a:pPr/>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
            <a:extLst>
              <a:ext uri="{FF2B5EF4-FFF2-40B4-BE49-F238E27FC236}">
                <a16:creationId xmlns:a16="http://schemas.microsoft.com/office/drawing/2014/main" id="{6123D6F8-4E67-4056-8A9B-9FF546E912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43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Slide </a:t>
            </a:r>
            <a:fld id="{0CFEC368-1D7A-4F81-ABF6-AE0E36BAF64C}" type="slidenum">
              <a:rPr lang="en-US" smtClean="0"/>
              <a:pPr/>
              <a:t>‹#›</a:t>
            </a:fld>
            <a:endParaRPr lang="en-US" dirty="0"/>
          </a:p>
        </p:txBody>
      </p:sp>
      <p:pic>
        <p:nvPicPr>
          <p:cNvPr id="10" name="Picture 1">
            <a:extLst>
              <a:ext uri="{FF2B5EF4-FFF2-40B4-BE49-F238E27FC236}">
                <a16:creationId xmlns:a16="http://schemas.microsoft.com/office/drawing/2014/main" id="{B76DDA16-6047-452B-B3D3-39D063AEBD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290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tescometering.com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Slide </a:t>
            </a:r>
            <a:fld id="{0CFEC368-1D7A-4F81-ABF6-AE0E36BAF64C}" type="slidenum">
              <a:rPr lang="en-US" smtClean="0"/>
              <a:pPr/>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0026544"/>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Ls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tesco-advent.com/" TargetMode="External"/><Relationship Id="rId2" Type="http://schemas.openxmlformats.org/officeDocument/2006/relationships/hyperlink" Target="mailto:paul.fratellone@tescometering.com" TargetMode="Externa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600200"/>
            <a:ext cx="9144000" cy="25213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FF"/>
                </a:solidFill>
              </a:rPr>
              <a:t>Asset Management &amp; </a:t>
            </a:r>
          </a:p>
          <a:p>
            <a:pPr algn="ctr"/>
            <a:r>
              <a:rPr lang="en-US" sz="2800" b="1" dirty="0">
                <a:solidFill>
                  <a:srgbClr val="0000FF"/>
                </a:solidFill>
              </a:rPr>
              <a:t>Inventory Tracking Systems </a:t>
            </a:r>
          </a:p>
          <a:p>
            <a:pPr algn="ctr"/>
            <a:r>
              <a:rPr lang="en-US" sz="2800" b="1" dirty="0">
                <a:solidFill>
                  <a:srgbClr val="0000FF"/>
                </a:solidFill>
              </a:rPr>
              <a:t>for Metering Services</a:t>
            </a:r>
          </a:p>
        </p:txBody>
      </p:sp>
      <p:sp>
        <p:nvSpPr>
          <p:cNvPr id="17" name="Text Box 10"/>
          <p:cNvSpPr txBox="1">
            <a:spLocks noChangeArrowheads="1"/>
          </p:cNvSpPr>
          <p:nvPr/>
        </p:nvSpPr>
        <p:spPr bwMode="auto">
          <a:xfrm>
            <a:off x="2725572" y="4343400"/>
            <a:ext cx="6324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spcAft>
                <a:spcPct val="100000"/>
              </a:spcAft>
              <a:buFontTx/>
              <a:buNone/>
            </a:pPr>
            <a:r>
              <a:rPr lang="en-US" altLang="en-US" sz="2400" dirty="0">
                <a:solidFill>
                  <a:schemeClr val="bg1"/>
                </a:solidFill>
              </a:rPr>
              <a:t>Prepared by Paul Fratellone, TESCO</a:t>
            </a:r>
            <a:br>
              <a:rPr lang="en-US" altLang="en-US" sz="2400" dirty="0">
                <a:solidFill>
                  <a:schemeClr val="bg1"/>
                </a:solidFill>
              </a:rPr>
            </a:br>
            <a:r>
              <a:rPr lang="en-US" altLang="en-US" sz="1600" dirty="0">
                <a:solidFill>
                  <a:schemeClr val="bg1"/>
                </a:solidFill>
              </a:rPr>
              <a:t>The Eastern Specialty Company</a:t>
            </a:r>
          </a:p>
        </p:txBody>
      </p:sp>
      <p:sp>
        <p:nvSpPr>
          <p:cNvPr id="3" name="Footer Placeholder 2">
            <a:extLst>
              <a:ext uri="{FF2B5EF4-FFF2-40B4-BE49-F238E27FC236}">
                <a16:creationId xmlns:a16="http://schemas.microsoft.com/office/drawing/2014/main" id="{EA0C7327-56E4-4CF6-94D8-16CF9EDA61C2}"/>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7D98A53F-01E3-4B6E-9AE8-0568B9D89B62}"/>
              </a:ext>
            </a:extLst>
          </p:cNvPr>
          <p:cNvSpPr>
            <a:spLocks noGrp="1"/>
          </p:cNvSpPr>
          <p:nvPr>
            <p:ph type="sldNum" sz="quarter" idx="4"/>
          </p:nvPr>
        </p:nvSpPr>
        <p:spPr/>
        <p:txBody>
          <a:bodyPr/>
          <a:lstStyle/>
          <a:p>
            <a:pPr algn="ctr"/>
            <a:r>
              <a:rPr lang="en-US"/>
              <a:t>Slide </a:t>
            </a:r>
            <a:fld id="{0CFEC368-1D7A-4F81-ABF6-AE0E36BAF64C}" type="slidenum">
              <a:rPr lang="en-US" smtClean="0"/>
              <a:pPr algn="ctr"/>
              <a:t>1</a:t>
            </a:fld>
            <a:endParaRPr lang="en-US" dirty="0"/>
          </a:p>
        </p:txBody>
      </p:sp>
    </p:spTree>
    <p:extLst>
      <p:ext uri="{BB962C8B-B14F-4D97-AF65-F5344CB8AC3E}">
        <p14:creationId xmlns:p14="http://schemas.microsoft.com/office/powerpoint/2010/main" val="356661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90600"/>
          </a:xfrm>
        </p:spPr>
        <p:txBody>
          <a:bodyPr>
            <a:normAutofit fontScale="90000"/>
          </a:bodyPr>
          <a:lstStyle/>
          <a:p>
            <a:pPr algn="ctr"/>
            <a:r>
              <a:rPr lang="en-US" dirty="0"/>
              <a:t>Utility 2.0 – </a:t>
            </a:r>
            <a:r>
              <a:rPr lang="en-US" altLang="en-US" dirty="0">
                <a:latin typeface="Calibri" panose="020F0502020204030204" pitchFamily="34" charset="0"/>
              </a:rPr>
              <a:t>Asset/Inventory Mgmt.  </a:t>
            </a:r>
            <a:br>
              <a:rPr lang="en-US" altLang="en-US" dirty="0">
                <a:latin typeface="Calibri" panose="020F0502020204030204" pitchFamily="34" charset="0"/>
              </a:rPr>
            </a:br>
            <a:r>
              <a:rPr lang="en-US" altLang="en-US" dirty="0">
                <a:latin typeface="Calibri" panose="020F0502020204030204" pitchFamily="34" charset="0"/>
              </a:rPr>
              <a:t>Systems for Metering Services</a:t>
            </a:r>
            <a:endParaRPr lang="en-US" dirty="0"/>
          </a:p>
        </p:txBody>
      </p:sp>
      <p:sp>
        <p:nvSpPr>
          <p:cNvPr id="3" name="Slide Number Placeholder 2"/>
          <p:cNvSpPr>
            <a:spLocks noGrp="1"/>
          </p:cNvSpPr>
          <p:nvPr>
            <p:ph type="sldNum" sz="quarter" idx="4"/>
          </p:nvPr>
        </p:nvSpPr>
        <p:spPr/>
        <p:txBody>
          <a:bodyPr/>
          <a:lstStyle/>
          <a:p>
            <a:fld id="{0CFEC368-1D7A-4F81-ABF6-AE0E36BAF64C}" type="slidenum">
              <a:rPr lang="en-US" smtClean="0"/>
              <a:pPr/>
              <a:t>10</a:t>
            </a:fld>
            <a:endParaRPr lang="en-US" dirty="0"/>
          </a:p>
        </p:txBody>
      </p:sp>
      <p:pic>
        <p:nvPicPr>
          <p:cNvPr id="5" name="Picture 2" descr="Electric Markets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144000"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3024537"/>
            <a:ext cx="8229600" cy="707886"/>
          </a:xfrm>
          <a:prstGeom prst="rect">
            <a:avLst/>
          </a:prstGeom>
          <a:solidFill>
            <a:schemeClr val="bg1"/>
          </a:solidFill>
        </p:spPr>
        <p:txBody>
          <a:bodyPr wrap="square" rtlCol="0">
            <a:spAutoFit/>
          </a:bodyPr>
          <a:lstStyle/>
          <a:p>
            <a:r>
              <a:rPr lang="en-US" sz="2000" dirty="0"/>
              <a:t>I will use the previous slides as a backdrop to go into details about the MM functions and highlight and emphasize the AMI impacts</a:t>
            </a:r>
          </a:p>
        </p:txBody>
      </p:sp>
      <p:pic>
        <p:nvPicPr>
          <p:cNvPr id="7" name="Picture 2" descr="C:\Users\paul.fratellone\AppData\Local\Microsoft\Windows\Temporary Internet Files\Content.Outlook\3R86Q1PH\Meter-Manager_circles (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24536"/>
            <a:ext cx="9144000" cy="383346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856E16F5-5D01-46A3-AB71-51DACB92AD65}"/>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876699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pPr algn="ctr"/>
            <a:r>
              <a:rPr lang="en-US" sz="3600" dirty="0"/>
              <a:t>Meter Shop &amp; Field Operations</a:t>
            </a:r>
          </a:p>
        </p:txBody>
      </p:sp>
      <p:sp>
        <p:nvSpPr>
          <p:cNvPr id="3" name="Slide Number Placeholder 2"/>
          <p:cNvSpPr>
            <a:spLocks noGrp="1"/>
          </p:cNvSpPr>
          <p:nvPr>
            <p:ph type="sldNum" sz="quarter" idx="4"/>
          </p:nvPr>
        </p:nvSpPr>
        <p:spPr/>
        <p:txBody>
          <a:bodyPr/>
          <a:lstStyle/>
          <a:p>
            <a:fld id="{0CFEC368-1D7A-4F81-ABF6-AE0E36BAF64C}" type="slidenum">
              <a:rPr lang="en-US" smtClean="0"/>
              <a:pPr/>
              <a:t>11</a:t>
            </a:fld>
            <a:endParaRPr lang="en-US" dirty="0"/>
          </a:p>
        </p:txBody>
      </p:sp>
      <p:pic>
        <p:nvPicPr>
          <p:cNvPr id="4" name="Picture 2"/>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5562600" y="2057400"/>
            <a:ext cx="2895600" cy="2450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txBox="1">
            <a:spLocks noChangeArrowheads="1"/>
          </p:cNvSpPr>
          <p:nvPr/>
        </p:nvSpPr>
        <p:spPr bwMode="auto">
          <a:xfrm>
            <a:off x="102512" y="2590800"/>
            <a:ext cx="5460088" cy="1600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92100" marR="0" lvl="0" indent="-292100" algn="l" defTabSz="914400" rtl="0" eaLnBrk="1" fontAlgn="base" latinLnBrk="0" hangingPunct="1">
              <a:lnSpc>
                <a:spcPct val="80000"/>
              </a:lnSpc>
              <a:spcBef>
                <a:spcPts val="0"/>
              </a:spcBef>
              <a:spcAft>
                <a:spcPts val="600"/>
              </a:spcAft>
              <a:buClr>
                <a:srgbClr val="C00000"/>
              </a:buClr>
              <a:buSzPct val="110000"/>
              <a:buFontTx/>
              <a:buChar char="•"/>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pitchFamily="34" charset="0"/>
              </a:rPr>
              <a:t>Meters on the system</a:t>
            </a:r>
            <a:r>
              <a:rPr kumimoji="0" lang="en-US" altLang="en-US" sz="2000" b="0" i="0" u="none" strike="noStrike" kern="0" cap="none" spc="0" normalizeH="0" noProof="0" dirty="0">
                <a:ln>
                  <a:noFill/>
                </a:ln>
                <a:solidFill>
                  <a:srgbClr val="000000"/>
                </a:solidFill>
                <a:effectLst/>
                <a:uLnTx/>
                <a:uFillTx/>
                <a:latin typeface="Calibri" panose="020F0502020204030204" pitchFamily="34" charset="0"/>
              </a:rPr>
              <a:t> (inventory and installed)</a:t>
            </a:r>
          </a:p>
          <a:p>
            <a:pPr marL="292100" marR="0" lvl="0" indent="-292100" algn="l" defTabSz="914400" rtl="0" eaLnBrk="1" fontAlgn="base" latinLnBrk="0" hangingPunct="1">
              <a:lnSpc>
                <a:spcPct val="80000"/>
              </a:lnSpc>
              <a:spcBef>
                <a:spcPts val="0"/>
              </a:spcBef>
              <a:spcAft>
                <a:spcPts val="600"/>
              </a:spcAft>
              <a:buClr>
                <a:srgbClr val="C00000"/>
              </a:buClr>
              <a:buSzPct val="110000"/>
              <a:buFontTx/>
              <a:buChar char="•"/>
              <a:tabLst/>
              <a:defRPr/>
            </a:pPr>
            <a:r>
              <a:rPr lang="en-US" altLang="en-US" sz="2000" kern="0" baseline="0" dirty="0">
                <a:solidFill>
                  <a:srgbClr val="000000"/>
                </a:solidFill>
                <a:latin typeface="Calibri" panose="020F0502020204030204" pitchFamily="34" charset="0"/>
              </a:rPr>
              <a:t>Meter test records (accuracy)</a:t>
            </a:r>
          </a:p>
          <a:p>
            <a:pPr marL="292100" marR="0" lvl="0" indent="-292100" algn="l" defTabSz="914400" rtl="0" eaLnBrk="1" fontAlgn="base" latinLnBrk="0" hangingPunct="1">
              <a:lnSpc>
                <a:spcPct val="80000"/>
              </a:lnSpc>
              <a:spcBef>
                <a:spcPts val="0"/>
              </a:spcBef>
              <a:spcAft>
                <a:spcPts val="600"/>
              </a:spcAft>
              <a:buClr>
                <a:srgbClr val="C00000"/>
              </a:buClr>
              <a:buSzPct val="110000"/>
              <a:buFontTx/>
              <a:buChar char="•"/>
              <a:tabLst/>
              <a:defRPr/>
            </a:pPr>
            <a:r>
              <a:rPr lang="en-US" altLang="en-US" sz="2000" kern="0" dirty="0">
                <a:solidFill>
                  <a:srgbClr val="000000"/>
                </a:solidFill>
                <a:latin typeface="Calibri" panose="020F0502020204030204" pitchFamily="34" charset="0"/>
              </a:rPr>
              <a:t>AQL Sample</a:t>
            </a:r>
            <a:endParaRPr lang="en-US" altLang="en-US" sz="2000" kern="0" baseline="0" dirty="0">
              <a:solidFill>
                <a:srgbClr val="000000"/>
              </a:solidFill>
              <a:latin typeface="Calibri" panose="020F0502020204030204" pitchFamily="34" charset="0"/>
            </a:endParaRPr>
          </a:p>
          <a:p>
            <a:pPr marL="292100" marR="0" lvl="0" indent="-292100" algn="l" defTabSz="914400" rtl="0" eaLnBrk="1" fontAlgn="base" latinLnBrk="0" hangingPunct="1">
              <a:lnSpc>
                <a:spcPct val="80000"/>
              </a:lnSpc>
              <a:spcBef>
                <a:spcPts val="0"/>
              </a:spcBef>
              <a:spcAft>
                <a:spcPts val="600"/>
              </a:spcAft>
              <a:buClr>
                <a:srgbClr val="C00000"/>
              </a:buClr>
              <a:buSzPct val="110000"/>
              <a:buFontTx/>
              <a:buChar char="•"/>
              <a:tabLst/>
              <a:defRPr/>
            </a:pPr>
            <a:r>
              <a:rPr kumimoji="0" lang="en-US" altLang="en-US" sz="2000" b="0" i="0" u="none" strike="noStrike" kern="0" cap="none" spc="0" normalizeH="0" noProof="0" dirty="0">
                <a:ln>
                  <a:noFill/>
                </a:ln>
                <a:solidFill>
                  <a:srgbClr val="000000"/>
                </a:solidFill>
                <a:effectLst/>
                <a:uLnTx/>
                <a:uFillTx/>
                <a:latin typeface="Calibri" panose="020F0502020204030204" pitchFamily="34" charset="0"/>
              </a:rPr>
              <a:t>PSC/PUC  Random and Periodic Sample</a:t>
            </a:r>
            <a:r>
              <a:rPr kumimoji="0" lang="en-US" altLang="en-US" sz="2000" b="0" i="0" u="none" strike="noStrike" kern="0" cap="none" spc="0" normalizeH="0" baseline="0" noProof="0" dirty="0">
                <a:ln>
                  <a:noFill/>
                </a:ln>
                <a:solidFill>
                  <a:srgbClr val="000000"/>
                </a:solidFill>
                <a:effectLst/>
                <a:uLnTx/>
                <a:uFillTx/>
                <a:latin typeface="Calibri" panose="020F0502020204030204" pitchFamily="34" charset="0"/>
              </a:rPr>
              <a:t> </a:t>
            </a:r>
          </a:p>
          <a:p>
            <a:pPr marL="292100" marR="0" lvl="0" indent="-292100" algn="l" defTabSz="914400" rtl="0" eaLnBrk="1" fontAlgn="base" latinLnBrk="0" hangingPunct="1">
              <a:lnSpc>
                <a:spcPct val="80000"/>
              </a:lnSpc>
              <a:spcBef>
                <a:spcPts val="0"/>
              </a:spcBef>
              <a:spcAft>
                <a:spcPts val="600"/>
              </a:spcAft>
              <a:buClr>
                <a:srgbClr val="C00000"/>
              </a:buClr>
              <a:buSzPct val="110000"/>
              <a:buFontTx/>
              <a:buChar char="•"/>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pitchFamily="34" charset="0"/>
              </a:rPr>
              <a:t>Instrument transformers</a:t>
            </a:r>
          </a:p>
          <a:p>
            <a:pPr marL="292100" marR="0" lvl="0" indent="-292100" algn="l" defTabSz="914400" rtl="0" eaLnBrk="1" fontAlgn="base" latinLnBrk="0" hangingPunct="1">
              <a:lnSpc>
                <a:spcPct val="80000"/>
              </a:lnSpc>
              <a:spcBef>
                <a:spcPts val="0"/>
              </a:spcBef>
              <a:spcAft>
                <a:spcPts val="600"/>
              </a:spcAft>
              <a:buClr>
                <a:srgbClr val="C00000"/>
              </a:buClr>
              <a:buSzPct val="110000"/>
              <a:buFontTx/>
              <a:buChar char="•"/>
              <a:tabLst/>
              <a:defRPr/>
            </a:pPr>
            <a:r>
              <a:rPr lang="en-US" altLang="en-US" sz="2000" kern="0" dirty="0">
                <a:solidFill>
                  <a:srgbClr val="000000"/>
                </a:solidFill>
                <a:latin typeface="Calibri" panose="020F0502020204030204" pitchFamily="34" charset="0"/>
              </a:rPr>
              <a:t>Site Verification</a:t>
            </a:r>
            <a:endParaRPr kumimoji="0" lang="en-US" altLang="en-US" sz="2000" b="0" i="0" u="none" strike="noStrike" kern="0" cap="none" spc="0" normalizeH="0" baseline="0" noProof="0" dirty="0">
              <a:ln>
                <a:noFill/>
              </a:ln>
              <a:solidFill>
                <a:srgbClr val="000000"/>
              </a:solidFill>
              <a:effectLst/>
              <a:uLnTx/>
              <a:uFillTx/>
              <a:latin typeface="Calibri" panose="020F0502020204030204" pitchFamily="34" charset="0"/>
            </a:endParaRPr>
          </a:p>
          <a:p>
            <a:pPr marL="292100" marR="0" lvl="0" indent="-292100" algn="l" defTabSz="914400" rtl="0" eaLnBrk="1" fontAlgn="base" latinLnBrk="0" hangingPunct="1">
              <a:lnSpc>
                <a:spcPct val="80000"/>
              </a:lnSpc>
              <a:spcBef>
                <a:spcPts val="0"/>
              </a:spcBef>
              <a:spcAft>
                <a:spcPts val="600"/>
              </a:spcAft>
              <a:buClr>
                <a:srgbClr val="C00000"/>
              </a:buClr>
              <a:buSzPct val="110000"/>
              <a:buFontTx/>
              <a:buChar char="•"/>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pitchFamily="34" charset="0"/>
              </a:rPr>
              <a:t>Personal Protective Equipment (PPE) </a:t>
            </a:r>
          </a:p>
          <a:p>
            <a:pPr marL="292100" marR="0" lvl="0" indent="-292100" algn="l" defTabSz="914400" rtl="0" eaLnBrk="1" fontAlgn="base" latinLnBrk="0" hangingPunct="1">
              <a:lnSpc>
                <a:spcPct val="80000"/>
              </a:lnSpc>
              <a:spcBef>
                <a:spcPts val="0"/>
              </a:spcBef>
              <a:spcAft>
                <a:spcPts val="600"/>
              </a:spcAft>
              <a:buClr>
                <a:srgbClr val="C00000"/>
              </a:buClr>
              <a:buSzPct val="110000"/>
              <a:buFontTx/>
              <a:buChar char="•"/>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pitchFamily="34" charset="0"/>
              </a:rPr>
              <a:t>Tools &amp; Instruments</a:t>
            </a:r>
          </a:p>
        </p:txBody>
      </p:sp>
      <p:sp>
        <p:nvSpPr>
          <p:cNvPr id="7" name="Rectangle 6"/>
          <p:cNvSpPr/>
          <p:nvPr/>
        </p:nvSpPr>
        <p:spPr>
          <a:xfrm>
            <a:off x="1016912" y="1447800"/>
            <a:ext cx="7060288" cy="769441"/>
          </a:xfrm>
          <a:prstGeom prst="rect">
            <a:avLst/>
          </a:prstGeom>
        </p:spPr>
        <p:txBody>
          <a:bodyPr wrap="square">
            <a:spAutoFit/>
          </a:bodyPr>
          <a:lstStyle/>
          <a:p>
            <a:r>
              <a:rPr lang="en-US" sz="2200" b="1" dirty="0">
                <a:solidFill>
                  <a:srgbClr val="C00000"/>
                </a:solidFill>
                <a:latin typeface="Calibri" panose="020F0502020204030204" pitchFamily="34" charset="0"/>
              </a:rPr>
              <a:t>Traditionally Meter Service Departments have typically been tasked with tracking:</a:t>
            </a:r>
          </a:p>
        </p:txBody>
      </p:sp>
      <p:pic>
        <p:nvPicPr>
          <p:cNvPr id="8" name="Picture 20" descr="http://www.legionsafety.com/images/D/salisbury-linemans-insulating-rubber-gloves-class-2-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4836740"/>
            <a:ext cx="1676400" cy="164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mart Meter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4953000"/>
            <a:ext cx="1487379"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2" descr="http://g01.a.alicdn.com/kf/HTB1OqTsHVXXXXc0XFXXq6xXFXXXR/Similar-to-font-b-Fluke-b-font-15B-font-b-Digital-b-font-font-b-Multime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5029200"/>
            <a:ext cx="92392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a:extLst>
              <a:ext uri="{FF2B5EF4-FFF2-40B4-BE49-F238E27FC236}">
                <a16:creationId xmlns:a16="http://schemas.microsoft.com/office/drawing/2014/main" id="{4C411CCA-1A39-4F27-A64D-F5243809DA27}"/>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403782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pPr algn="ctr"/>
            <a:r>
              <a:rPr lang="en-US" sz="3600" dirty="0"/>
              <a:t>Challenges Introduced by AMI</a:t>
            </a:r>
          </a:p>
        </p:txBody>
      </p:sp>
      <p:sp>
        <p:nvSpPr>
          <p:cNvPr id="3" name="Slide Number Placeholder 2"/>
          <p:cNvSpPr>
            <a:spLocks noGrp="1"/>
          </p:cNvSpPr>
          <p:nvPr>
            <p:ph type="sldNum" sz="quarter" idx="4"/>
          </p:nvPr>
        </p:nvSpPr>
        <p:spPr/>
        <p:txBody>
          <a:bodyPr/>
          <a:lstStyle/>
          <a:p>
            <a:fld id="{0CFEC368-1D7A-4F81-ABF6-AE0E36BAF64C}" type="slidenum">
              <a:rPr lang="en-US" smtClean="0"/>
              <a:pPr/>
              <a:t>12</a:t>
            </a:fld>
            <a:endParaRPr lang="en-US" dirty="0"/>
          </a:p>
        </p:txBody>
      </p:sp>
      <p:sp>
        <p:nvSpPr>
          <p:cNvPr id="6" name="Rectangle 5"/>
          <p:cNvSpPr/>
          <p:nvPr/>
        </p:nvSpPr>
        <p:spPr>
          <a:xfrm>
            <a:off x="381000" y="3657600"/>
            <a:ext cx="8229600" cy="2800767"/>
          </a:xfrm>
          <a:prstGeom prst="rect">
            <a:avLst/>
          </a:prstGeom>
        </p:spPr>
        <p:txBody>
          <a:bodyPr wrap="square">
            <a:spAutoFit/>
          </a:bodyPr>
          <a:lstStyle/>
          <a:p>
            <a:pPr marL="342900" indent="-342900">
              <a:buClr>
                <a:srgbClr val="C00000"/>
              </a:buClr>
              <a:buSzPct val="105000"/>
              <a:buFont typeface="Arial" panose="020B0604020202020204" pitchFamily="34" charset="0"/>
              <a:buChar char="•"/>
            </a:pPr>
            <a:r>
              <a:rPr lang="en-US" sz="2200" dirty="0">
                <a:latin typeface="Calibri" panose="020F0502020204030204" pitchFamily="34" charset="0"/>
              </a:rPr>
              <a:t>Track both the hardware and firmware version for the meter and AMI Modules </a:t>
            </a:r>
          </a:p>
          <a:p>
            <a:pPr marL="342900" indent="-342900">
              <a:buClr>
                <a:srgbClr val="C00000"/>
              </a:buClr>
              <a:buSzPct val="105000"/>
              <a:buFont typeface="Arial" panose="020B0604020202020204" pitchFamily="34" charset="0"/>
              <a:buChar char="•"/>
            </a:pPr>
            <a:r>
              <a:rPr lang="en-US" sz="2200" dirty="0">
                <a:latin typeface="Calibri" panose="020F0502020204030204" pitchFamily="34" charset="0"/>
              </a:rPr>
              <a:t>Tracking network devices (bridges, relays, extenders…)</a:t>
            </a:r>
          </a:p>
          <a:p>
            <a:pPr marL="342900" indent="-342900">
              <a:buClr>
                <a:srgbClr val="C00000"/>
              </a:buClr>
              <a:buSzPct val="105000"/>
              <a:buFont typeface="Arial" panose="020B0604020202020204" pitchFamily="34" charset="0"/>
              <a:buChar char="•"/>
            </a:pPr>
            <a:r>
              <a:rPr lang="en-US" sz="2200" dirty="0">
                <a:latin typeface="Calibri" panose="020F0502020204030204" pitchFamily="34" charset="0"/>
              </a:rPr>
              <a:t>Ability to track functional test results as well as accuracy/demand  results</a:t>
            </a:r>
          </a:p>
          <a:p>
            <a:pPr marL="342900" indent="-342900">
              <a:buClr>
                <a:srgbClr val="C00000"/>
              </a:buClr>
              <a:buSzPct val="105000"/>
              <a:buFont typeface="Arial" panose="020B0604020202020204" pitchFamily="34" charset="0"/>
              <a:buChar char="•"/>
            </a:pPr>
            <a:r>
              <a:rPr lang="en-US" sz="2200" dirty="0">
                <a:latin typeface="Calibri" panose="020F0502020204030204" pitchFamily="34" charset="0"/>
              </a:rPr>
              <a:t>Track complete site information for transformer rated customers</a:t>
            </a:r>
          </a:p>
          <a:p>
            <a:pPr marL="342900" indent="-342900">
              <a:buClr>
                <a:srgbClr val="C00000"/>
              </a:buClr>
              <a:buSzPct val="105000"/>
              <a:buFont typeface="Arial" panose="020B0604020202020204" pitchFamily="34" charset="0"/>
              <a:buChar char="•"/>
            </a:pPr>
            <a:r>
              <a:rPr lang="en-US" sz="2200" dirty="0">
                <a:latin typeface="Calibri" panose="020F0502020204030204" pitchFamily="34" charset="0"/>
              </a:rPr>
              <a:t>Seamlessly handle PPE i.e. rubber goods, tools and instruments</a:t>
            </a:r>
          </a:p>
          <a:p>
            <a:pPr marL="342900" indent="-342900">
              <a:buClr>
                <a:srgbClr val="C00000"/>
              </a:buClr>
              <a:buSzPct val="105000"/>
              <a:buFont typeface="Arial" panose="020B0604020202020204" pitchFamily="34" charset="0"/>
              <a:buChar char="•"/>
            </a:pPr>
            <a:r>
              <a:rPr lang="en-US" sz="2200" dirty="0">
                <a:latin typeface="Calibri" panose="020F0502020204030204" pitchFamily="34" charset="0"/>
              </a:rPr>
              <a:t>Deployments require robust RMA processing &amp; tracking</a:t>
            </a:r>
          </a:p>
        </p:txBody>
      </p:sp>
      <p:pic>
        <p:nvPicPr>
          <p:cNvPr id="2050" name="Picture 2" descr="C:\Users\paul.fratellone\Pictures\IMG_077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81000" y="1282033"/>
            <a:ext cx="2323454" cy="21196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95600" y="1650861"/>
            <a:ext cx="6172200" cy="1785104"/>
          </a:xfrm>
          <a:prstGeom prst="rect">
            <a:avLst/>
          </a:prstGeom>
        </p:spPr>
        <p:txBody>
          <a:bodyPr wrap="square">
            <a:spAutoFit/>
          </a:bodyPr>
          <a:lstStyle/>
          <a:p>
            <a:pPr marL="342900" indent="-342900">
              <a:buClr>
                <a:srgbClr val="C00000"/>
              </a:buClr>
              <a:buSzPct val="105000"/>
              <a:buFont typeface="Arial" panose="020B0604020202020204" pitchFamily="34" charset="0"/>
              <a:buChar char="•"/>
            </a:pPr>
            <a:r>
              <a:rPr lang="en-US" sz="2200" dirty="0">
                <a:latin typeface="Calibri" panose="020F0502020204030204" pitchFamily="34" charset="0"/>
              </a:rPr>
              <a:t>Track multiple serialized devices under the cover of a single meter</a:t>
            </a:r>
          </a:p>
          <a:p>
            <a:pPr marL="342900" indent="-342900">
              <a:buClr>
                <a:srgbClr val="C00000"/>
              </a:buClr>
              <a:buSzPct val="105000"/>
              <a:buFont typeface="Arial" panose="020B0604020202020204" pitchFamily="34" charset="0"/>
              <a:buChar char="•"/>
            </a:pPr>
            <a:r>
              <a:rPr lang="en-US" sz="2200" dirty="0">
                <a:latin typeface="Calibri" panose="020F0502020204030204" pitchFamily="34" charset="0"/>
              </a:rPr>
              <a:t>Swap out and/or add additional devices at some later date to an installation</a:t>
            </a:r>
          </a:p>
          <a:p>
            <a:pPr marL="342900" indent="-342900">
              <a:buClr>
                <a:srgbClr val="C00000"/>
              </a:buClr>
              <a:buSzPct val="105000"/>
              <a:buFont typeface="Arial" panose="020B0604020202020204" pitchFamily="34" charset="0"/>
              <a:buChar char="•"/>
            </a:pPr>
            <a:r>
              <a:rPr lang="en-US" sz="2200" dirty="0">
                <a:latin typeface="Calibri" panose="020F0502020204030204" pitchFamily="34" charset="0"/>
              </a:rPr>
              <a:t>Track and update Program ID</a:t>
            </a:r>
          </a:p>
        </p:txBody>
      </p:sp>
      <p:sp>
        <p:nvSpPr>
          <p:cNvPr id="5" name="Footer Placeholder 4">
            <a:extLst>
              <a:ext uri="{FF2B5EF4-FFF2-40B4-BE49-F238E27FC236}">
                <a16:creationId xmlns:a16="http://schemas.microsoft.com/office/drawing/2014/main" id="{18C4A537-8EC2-4906-A888-1E6C42BCF0B9}"/>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630498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468437"/>
            <a:ext cx="5638800"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81000"/>
            <a:ext cx="8229600" cy="762000"/>
          </a:xfrm>
        </p:spPr>
        <p:txBody>
          <a:bodyPr>
            <a:normAutofit/>
          </a:bodyPr>
          <a:lstStyle/>
          <a:p>
            <a:pPr algn="ctr"/>
            <a:r>
              <a:rPr lang="en-US" sz="3600" dirty="0"/>
              <a:t>Typical Meter Life-Cycle</a:t>
            </a:r>
          </a:p>
        </p:txBody>
      </p:sp>
      <p:sp>
        <p:nvSpPr>
          <p:cNvPr id="3" name="Slide Number Placeholder 2"/>
          <p:cNvSpPr>
            <a:spLocks noGrp="1"/>
          </p:cNvSpPr>
          <p:nvPr>
            <p:ph type="sldNum" sz="quarter" idx="4"/>
          </p:nvPr>
        </p:nvSpPr>
        <p:spPr/>
        <p:txBody>
          <a:bodyPr/>
          <a:lstStyle/>
          <a:p>
            <a:fld id="{0CFEC368-1D7A-4F81-ABF6-AE0E36BAF64C}" type="slidenum">
              <a:rPr lang="en-US" smtClean="0"/>
              <a:pPr/>
              <a:t>13</a:t>
            </a:fld>
            <a:endParaRPr lang="en-US" dirty="0"/>
          </a:p>
        </p:txBody>
      </p:sp>
      <p:sp>
        <p:nvSpPr>
          <p:cNvPr id="5" name="Rectangle 4"/>
          <p:cNvSpPr/>
          <p:nvPr/>
        </p:nvSpPr>
        <p:spPr>
          <a:xfrm>
            <a:off x="76200" y="1752600"/>
            <a:ext cx="4572000" cy="4493538"/>
          </a:xfrm>
          <a:prstGeom prst="rect">
            <a:avLst/>
          </a:prstGeom>
        </p:spPr>
        <p:txBody>
          <a:bodyPr>
            <a:spAutoFit/>
          </a:bodyPr>
          <a:lstStyle/>
          <a:p>
            <a:r>
              <a:rPr lang="en-US" altLang="en-US" sz="2200" b="1" dirty="0">
                <a:latin typeface="Calibri" panose="020F0502020204030204" pitchFamily="34" charset="0"/>
              </a:rPr>
              <a:t>New Meter Purchase</a:t>
            </a:r>
          </a:p>
          <a:p>
            <a:pPr lvl="1"/>
            <a:r>
              <a:rPr lang="en-US" altLang="en-US" sz="2200" dirty="0">
                <a:latin typeface="Calibri" panose="020F0502020204030204" pitchFamily="34" charset="0"/>
              </a:rPr>
              <a:t>First Article</a:t>
            </a:r>
          </a:p>
          <a:p>
            <a:pPr lvl="1"/>
            <a:r>
              <a:rPr lang="en-US" altLang="en-US" sz="2200" dirty="0">
                <a:latin typeface="Calibri" panose="020F0502020204030204" pitchFamily="34" charset="0"/>
              </a:rPr>
              <a:t>Purchase Order</a:t>
            </a:r>
          </a:p>
          <a:p>
            <a:pPr lvl="1"/>
            <a:r>
              <a:rPr lang="en-US" altLang="en-US" sz="2200" dirty="0">
                <a:latin typeface="Calibri" panose="020F0502020204030204" pitchFamily="34" charset="0"/>
              </a:rPr>
              <a:t>Vendor File (device creation)</a:t>
            </a:r>
          </a:p>
          <a:p>
            <a:pPr lvl="1"/>
            <a:r>
              <a:rPr lang="en-US" altLang="en-US" sz="2200" dirty="0">
                <a:latin typeface="Calibri" panose="020F0502020204030204" pitchFamily="34" charset="0"/>
              </a:rPr>
              <a:t>Meter Receiving</a:t>
            </a:r>
          </a:p>
          <a:p>
            <a:pPr lvl="1"/>
            <a:r>
              <a:rPr lang="en-US" altLang="en-US" sz="2200" dirty="0">
                <a:latin typeface="Calibri" panose="020F0502020204030204" pitchFamily="34" charset="0"/>
              </a:rPr>
              <a:t>Acceptance Testing</a:t>
            </a:r>
          </a:p>
          <a:p>
            <a:pPr lvl="1"/>
            <a:r>
              <a:rPr lang="en-US" altLang="en-US" sz="2200" dirty="0">
                <a:latin typeface="Calibri" panose="020F0502020204030204" pitchFamily="34" charset="0"/>
              </a:rPr>
              <a:t>Device Release to Stock</a:t>
            </a:r>
          </a:p>
          <a:p>
            <a:endParaRPr lang="en-US" altLang="en-US" sz="2200" dirty="0">
              <a:latin typeface="Calibri" panose="020F0502020204030204" pitchFamily="34" charset="0"/>
            </a:endParaRPr>
          </a:p>
          <a:p>
            <a:r>
              <a:rPr lang="en-US" altLang="en-US" sz="2200" b="1" dirty="0">
                <a:latin typeface="Calibri" panose="020F0502020204030204" pitchFamily="34" charset="0"/>
              </a:rPr>
              <a:t>Used Meter Processing</a:t>
            </a:r>
          </a:p>
          <a:p>
            <a:pPr lvl="1"/>
            <a:r>
              <a:rPr lang="en-US" altLang="en-US" sz="2200" dirty="0">
                <a:latin typeface="Calibri" panose="020F0502020204030204" pitchFamily="34" charset="0"/>
              </a:rPr>
              <a:t>Meter Check-in</a:t>
            </a:r>
          </a:p>
          <a:p>
            <a:pPr lvl="1"/>
            <a:r>
              <a:rPr lang="en-US" altLang="en-US" sz="2200" dirty="0">
                <a:latin typeface="Calibri" panose="020F0502020204030204" pitchFamily="34" charset="0"/>
              </a:rPr>
              <a:t>Meter Testing</a:t>
            </a:r>
          </a:p>
          <a:p>
            <a:pPr lvl="1"/>
            <a:r>
              <a:rPr lang="en-US" altLang="en-US" sz="2200" dirty="0">
                <a:latin typeface="Calibri" panose="020F0502020204030204" pitchFamily="34" charset="0"/>
              </a:rPr>
              <a:t>Device Restocking</a:t>
            </a:r>
          </a:p>
          <a:p>
            <a:pPr lvl="1"/>
            <a:r>
              <a:rPr lang="en-US" altLang="en-US" sz="2200" dirty="0">
                <a:latin typeface="Calibri" panose="020F0502020204030204" pitchFamily="34" charset="0"/>
              </a:rPr>
              <a:t>Retirement</a:t>
            </a:r>
          </a:p>
        </p:txBody>
      </p:sp>
      <p:sp>
        <p:nvSpPr>
          <p:cNvPr id="4" name="Footer Placeholder 3">
            <a:extLst>
              <a:ext uri="{FF2B5EF4-FFF2-40B4-BE49-F238E27FC236}">
                <a16:creationId xmlns:a16="http://schemas.microsoft.com/office/drawing/2014/main" id="{4BC8AF8A-C7E8-4E6B-AE33-4978539EE7EA}"/>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132465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pPr algn="ctr"/>
            <a:r>
              <a:rPr lang="en-US" sz="3600" dirty="0"/>
              <a:t>Typical Meter Life-Cycle (cont’d)</a:t>
            </a:r>
          </a:p>
        </p:txBody>
      </p:sp>
      <p:sp>
        <p:nvSpPr>
          <p:cNvPr id="3" name="Slide Number Placeholder 2"/>
          <p:cNvSpPr>
            <a:spLocks noGrp="1"/>
          </p:cNvSpPr>
          <p:nvPr>
            <p:ph type="sldNum" sz="quarter" idx="4"/>
          </p:nvPr>
        </p:nvSpPr>
        <p:spPr/>
        <p:txBody>
          <a:bodyPr/>
          <a:lstStyle/>
          <a:p>
            <a:fld id="{0CFEC368-1D7A-4F81-ABF6-AE0E36BAF64C}" type="slidenum">
              <a:rPr lang="en-US" smtClean="0"/>
              <a:pPr/>
              <a:t>14</a:t>
            </a:fld>
            <a:endParaRPr lang="en-US" dirty="0"/>
          </a:p>
        </p:txBody>
      </p:sp>
      <p:sp>
        <p:nvSpPr>
          <p:cNvPr id="4" name="Rectangle 3"/>
          <p:cNvSpPr/>
          <p:nvPr/>
        </p:nvSpPr>
        <p:spPr>
          <a:xfrm>
            <a:off x="533400" y="1432441"/>
            <a:ext cx="8001000" cy="4893647"/>
          </a:xfrm>
          <a:prstGeom prst="rect">
            <a:avLst/>
          </a:prstGeom>
        </p:spPr>
        <p:txBody>
          <a:bodyPr wrap="square">
            <a:spAutoFit/>
          </a:bodyPr>
          <a:lstStyle/>
          <a:p>
            <a:pPr>
              <a:spcAft>
                <a:spcPts val="1200"/>
              </a:spcAft>
            </a:pPr>
            <a:r>
              <a:rPr lang="en-US" sz="2800" b="1" dirty="0">
                <a:latin typeface="Calibri" panose="020F0502020204030204" pitchFamily="34" charset="0"/>
              </a:rPr>
              <a:t>                              Inventory Tracking</a:t>
            </a:r>
          </a:p>
          <a:p>
            <a:pPr marL="285750" indent="-285750">
              <a:spcAft>
                <a:spcPts val="600"/>
              </a:spcAft>
              <a:buClr>
                <a:srgbClr val="C00000"/>
              </a:buClr>
              <a:buSzPct val="110000"/>
              <a:buFont typeface="Wingdings" panose="05000000000000000000" pitchFamily="2" charset="2"/>
              <a:buChar char="ü"/>
            </a:pPr>
            <a:r>
              <a:rPr lang="en-US" sz="2400" dirty="0">
                <a:latin typeface="Calibri" panose="020F0502020204030204" pitchFamily="34" charset="0"/>
              </a:rPr>
              <a:t>Track Inventory within shops, warehouses, storerooms, down to the container and/or shelf</a:t>
            </a:r>
          </a:p>
          <a:p>
            <a:pPr marL="285750" indent="-285750">
              <a:buClr>
                <a:srgbClr val="C00000"/>
              </a:buClr>
              <a:buSzPct val="110000"/>
              <a:buFont typeface="Wingdings" panose="05000000000000000000" pitchFamily="2" charset="2"/>
              <a:buChar char="ü"/>
            </a:pPr>
            <a:r>
              <a:rPr lang="en-US" sz="2400" dirty="0">
                <a:latin typeface="Calibri" panose="020F0502020204030204" pitchFamily="34" charset="0"/>
              </a:rPr>
              <a:t>Track Inventory to the person or truck</a:t>
            </a:r>
          </a:p>
          <a:p>
            <a:pPr marL="742950" lvl="1" indent="-285750">
              <a:buClr>
                <a:srgbClr val="C00000"/>
              </a:buClr>
              <a:buSzPct val="110000"/>
              <a:buFont typeface="Arial" panose="020B0604020202020204" pitchFamily="34" charset="0"/>
              <a:buChar char="•"/>
            </a:pPr>
            <a:r>
              <a:rPr lang="en-US" sz="2400" dirty="0">
                <a:latin typeface="Calibri" panose="020F0502020204030204" pitchFamily="34" charset="0"/>
              </a:rPr>
              <a:t>Meters are assigned to the person / truck</a:t>
            </a:r>
          </a:p>
          <a:p>
            <a:pPr marL="742950" lvl="1" indent="-285750">
              <a:buClr>
                <a:srgbClr val="C00000"/>
              </a:buClr>
              <a:buSzPct val="110000"/>
              <a:buFont typeface="Arial" panose="020B0604020202020204" pitchFamily="34" charset="0"/>
              <a:buChar char="•"/>
            </a:pPr>
            <a:r>
              <a:rPr lang="en-US" sz="2400" dirty="0">
                <a:latin typeface="Calibri" panose="020F0502020204030204" pitchFamily="34" charset="0"/>
              </a:rPr>
              <a:t>As meters are set, they are removed from inventory</a:t>
            </a:r>
          </a:p>
          <a:p>
            <a:pPr marL="742950" lvl="1" indent="-285750">
              <a:buClr>
                <a:srgbClr val="C00000"/>
              </a:buClr>
              <a:buSzPct val="110000"/>
              <a:buFont typeface="Arial" panose="020B0604020202020204" pitchFamily="34" charset="0"/>
              <a:buChar char="•"/>
            </a:pPr>
            <a:r>
              <a:rPr lang="en-US" sz="2400" dirty="0">
                <a:latin typeface="Calibri" panose="020F0502020204030204" pitchFamily="34" charset="0"/>
              </a:rPr>
              <a:t>Used meters are tracked from removal to meter shop</a:t>
            </a:r>
          </a:p>
          <a:p>
            <a:pPr marL="742950" lvl="1" indent="-285750">
              <a:spcAft>
                <a:spcPts val="600"/>
              </a:spcAft>
              <a:buClr>
                <a:srgbClr val="C00000"/>
              </a:buClr>
              <a:buSzPct val="110000"/>
              <a:buFont typeface="Arial" panose="020B0604020202020204" pitchFamily="34" charset="0"/>
              <a:buChar char="•"/>
            </a:pPr>
            <a:r>
              <a:rPr lang="en-US" sz="2400" dirty="0">
                <a:latin typeface="Calibri" panose="020F0502020204030204" pitchFamily="34" charset="0"/>
              </a:rPr>
              <a:t>Physical inventory counts may be performed at any time</a:t>
            </a:r>
          </a:p>
          <a:p>
            <a:pPr marL="285750" indent="-285750">
              <a:buClr>
                <a:srgbClr val="C00000"/>
              </a:buClr>
              <a:buSzPct val="110000"/>
              <a:buFont typeface="Wingdings" panose="05000000000000000000" pitchFamily="2" charset="2"/>
              <a:buChar char="ü"/>
            </a:pPr>
            <a:r>
              <a:rPr lang="en-US" sz="2400" dirty="0">
                <a:latin typeface="Calibri" panose="020F0502020204030204" pitchFamily="34" charset="0"/>
              </a:rPr>
              <a:t>Quality management</a:t>
            </a:r>
          </a:p>
          <a:p>
            <a:pPr marL="742950" lvl="1" indent="-285750">
              <a:buClr>
                <a:srgbClr val="C00000"/>
              </a:buClr>
              <a:buSzPct val="110000"/>
              <a:buFont typeface="Arial" panose="020B0604020202020204" pitchFamily="34" charset="0"/>
              <a:buChar char="•"/>
            </a:pPr>
            <a:r>
              <a:rPr lang="en-US" sz="2400" dirty="0">
                <a:latin typeface="Calibri" panose="020F0502020204030204" pitchFamily="34" charset="0"/>
              </a:rPr>
              <a:t>Detailed analysis of meter performance</a:t>
            </a:r>
          </a:p>
          <a:p>
            <a:pPr marL="742950" lvl="1" indent="-285750">
              <a:buClr>
                <a:srgbClr val="C00000"/>
              </a:buClr>
              <a:buSzPct val="110000"/>
              <a:buFont typeface="Arial" panose="020B0604020202020204" pitchFamily="34" charset="0"/>
              <a:buChar char="•"/>
            </a:pPr>
            <a:r>
              <a:rPr lang="en-US" sz="2400" dirty="0">
                <a:latin typeface="Calibri" panose="020F0502020204030204" pitchFamily="34" charset="0"/>
              </a:rPr>
              <a:t>In-service, random sample, and periodic test plans</a:t>
            </a:r>
          </a:p>
          <a:p>
            <a:pPr marL="742950" lvl="1" indent="-285750">
              <a:buClr>
                <a:srgbClr val="C00000"/>
              </a:buClr>
              <a:buSzPct val="110000"/>
              <a:buFont typeface="Arial" panose="020B0604020202020204" pitchFamily="34" charset="0"/>
              <a:buChar char="•"/>
            </a:pPr>
            <a:r>
              <a:rPr lang="en-US" sz="2400" dirty="0">
                <a:latin typeface="Calibri" panose="020F0502020204030204" pitchFamily="34" charset="0"/>
              </a:rPr>
              <a:t>Full RMA tracking</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85800"/>
            <a:ext cx="144020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a:extLst>
              <a:ext uri="{FF2B5EF4-FFF2-40B4-BE49-F238E27FC236}">
                <a16:creationId xmlns:a16="http://schemas.microsoft.com/office/drawing/2014/main" id="{F8901D90-58A7-4857-9FA4-9598D3BA8795}"/>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2589159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838200"/>
          </a:xfrm>
        </p:spPr>
        <p:txBody>
          <a:bodyPr>
            <a:normAutofit/>
          </a:bodyPr>
          <a:lstStyle/>
          <a:p>
            <a:pPr algn="ctr"/>
            <a:r>
              <a:rPr lang="en-US" sz="3600" dirty="0"/>
              <a:t>Configurable &amp; Customizable – Out of the Box</a:t>
            </a:r>
          </a:p>
        </p:txBody>
      </p:sp>
      <p:sp>
        <p:nvSpPr>
          <p:cNvPr id="4" name="Slide Number Placeholder 3"/>
          <p:cNvSpPr>
            <a:spLocks noGrp="1"/>
          </p:cNvSpPr>
          <p:nvPr>
            <p:ph type="sldNum" sz="quarter" idx="4"/>
          </p:nvPr>
        </p:nvSpPr>
        <p:spPr/>
        <p:txBody>
          <a:bodyPr/>
          <a:lstStyle/>
          <a:p>
            <a:fld id="{0CFEC368-1D7A-4F81-ABF6-AE0E36BAF64C}" type="slidenum">
              <a:rPr lang="en-US" smtClean="0"/>
              <a:pPr/>
              <a:t>15</a:t>
            </a:fld>
            <a:endParaRPr lang="en-US"/>
          </a:p>
        </p:txBody>
      </p:sp>
      <p:sp>
        <p:nvSpPr>
          <p:cNvPr id="3" name="Rectangle 2"/>
          <p:cNvSpPr/>
          <p:nvPr/>
        </p:nvSpPr>
        <p:spPr>
          <a:xfrm>
            <a:off x="685800" y="1371600"/>
            <a:ext cx="8001000" cy="1200329"/>
          </a:xfrm>
          <a:prstGeom prst="rect">
            <a:avLst/>
          </a:prstGeom>
        </p:spPr>
        <p:txBody>
          <a:bodyPr wrap="square">
            <a:spAutoFit/>
          </a:bodyPr>
          <a:lstStyle/>
          <a:p>
            <a:r>
              <a:rPr lang="en-US" sz="2400" dirty="0">
                <a:latin typeface="Calibri" panose="020F0502020204030204" pitchFamily="34" charset="0"/>
              </a:rPr>
              <a:t>The software must be able to turn features on/off,  based on security but also ensure the workflows are aligned with how your organization operates. </a:t>
            </a:r>
          </a:p>
        </p:txBody>
      </p:sp>
      <p:sp>
        <p:nvSpPr>
          <p:cNvPr id="5" name="TextBox 4"/>
          <p:cNvSpPr txBox="1"/>
          <p:nvPr/>
        </p:nvSpPr>
        <p:spPr>
          <a:xfrm>
            <a:off x="685800" y="2743200"/>
            <a:ext cx="2510239" cy="2554545"/>
          </a:xfrm>
          <a:prstGeom prst="rect">
            <a:avLst/>
          </a:prstGeom>
          <a:noFill/>
        </p:spPr>
        <p:txBody>
          <a:bodyPr wrap="none" rtlCol="0">
            <a:spAutoFit/>
          </a:bodyPr>
          <a:lstStyle/>
          <a:p>
            <a:r>
              <a:rPr lang="en-US" sz="2000" b="1" dirty="0">
                <a:latin typeface="Calibri" panose="020F0502020204030204" pitchFamily="34" charset="0"/>
              </a:rPr>
              <a:t>Reference Tables</a:t>
            </a:r>
          </a:p>
          <a:p>
            <a:pPr marL="285750" indent="-285750">
              <a:buFont typeface="Arial" panose="020B0604020202020204" pitchFamily="34" charset="0"/>
              <a:buChar char="•"/>
            </a:pPr>
            <a:r>
              <a:rPr lang="en-US" sz="2000" dirty="0">
                <a:latin typeface="Calibri" panose="020F0502020204030204" pitchFamily="34" charset="0"/>
              </a:rPr>
              <a:t>Operating Areas</a:t>
            </a:r>
          </a:p>
          <a:p>
            <a:pPr marL="285750" indent="-285750">
              <a:buFont typeface="Arial" panose="020B0604020202020204" pitchFamily="34" charset="0"/>
              <a:buChar char="•"/>
            </a:pPr>
            <a:r>
              <a:rPr lang="en-US" sz="2000" dirty="0">
                <a:latin typeface="Calibri" panose="020F0502020204030204" pitchFamily="34" charset="0"/>
              </a:rPr>
              <a:t>Inventory Locations</a:t>
            </a:r>
          </a:p>
          <a:p>
            <a:pPr marL="285750" indent="-285750">
              <a:buFont typeface="Arial" panose="020B0604020202020204" pitchFamily="34" charset="0"/>
              <a:buChar char="•"/>
            </a:pPr>
            <a:r>
              <a:rPr lang="en-US" sz="2000" dirty="0">
                <a:latin typeface="Calibri" panose="020F0502020204030204" pitchFamily="34" charset="0"/>
              </a:rPr>
              <a:t>Meter shops</a:t>
            </a:r>
          </a:p>
          <a:p>
            <a:pPr marL="285750" indent="-285750">
              <a:buFont typeface="Arial" panose="020B0604020202020204" pitchFamily="34" charset="0"/>
              <a:buChar char="•"/>
            </a:pPr>
            <a:r>
              <a:rPr lang="en-US" sz="2000" dirty="0">
                <a:latin typeface="Calibri" panose="020F0502020204030204" pitchFamily="34" charset="0"/>
              </a:rPr>
              <a:t>Container types</a:t>
            </a:r>
          </a:p>
          <a:p>
            <a:pPr marL="285750" indent="-285750">
              <a:buFont typeface="Arial" panose="020B0604020202020204" pitchFamily="34" charset="0"/>
              <a:buChar char="•"/>
            </a:pPr>
            <a:r>
              <a:rPr lang="en-US" sz="2000" dirty="0">
                <a:latin typeface="Calibri" panose="020F0502020204030204" pitchFamily="34" charset="0"/>
              </a:rPr>
              <a:t>Test Boards</a:t>
            </a:r>
          </a:p>
          <a:p>
            <a:pPr marL="285750" indent="-285750">
              <a:buFont typeface="Arial" panose="020B0604020202020204" pitchFamily="34" charset="0"/>
              <a:buChar char="•"/>
            </a:pPr>
            <a:r>
              <a:rPr lang="en-US" sz="2000" dirty="0">
                <a:latin typeface="Calibri" panose="020F0502020204030204" pitchFamily="34" charset="0"/>
              </a:rPr>
              <a:t>Scanners</a:t>
            </a:r>
          </a:p>
          <a:p>
            <a:endParaRPr lang="en-US" sz="2000" dirty="0">
              <a:latin typeface="Calibri" panose="020F0502020204030204" pitchFamily="34" charset="0"/>
            </a:endParaRPr>
          </a:p>
        </p:txBody>
      </p:sp>
      <p:sp>
        <p:nvSpPr>
          <p:cNvPr id="10" name="TextBox 9"/>
          <p:cNvSpPr txBox="1"/>
          <p:nvPr/>
        </p:nvSpPr>
        <p:spPr>
          <a:xfrm>
            <a:off x="3417934" y="2743200"/>
            <a:ext cx="3024098" cy="2862322"/>
          </a:xfrm>
          <a:prstGeom prst="rect">
            <a:avLst/>
          </a:prstGeom>
          <a:noFill/>
        </p:spPr>
        <p:txBody>
          <a:bodyPr wrap="none" rtlCol="0">
            <a:spAutoFit/>
          </a:bodyPr>
          <a:lstStyle/>
          <a:p>
            <a:r>
              <a:rPr lang="en-US" sz="2000" b="1" dirty="0">
                <a:latin typeface="Calibri" panose="020F0502020204030204" pitchFamily="34" charset="0"/>
              </a:rPr>
              <a:t>Operational Tables</a:t>
            </a:r>
          </a:p>
          <a:p>
            <a:pPr marL="285750" indent="-285750">
              <a:buFont typeface="Arial" panose="020B0604020202020204" pitchFamily="34" charset="0"/>
              <a:buChar char="•"/>
            </a:pPr>
            <a:r>
              <a:rPr lang="en-US" sz="2000" dirty="0">
                <a:latin typeface="Calibri" panose="020F0502020204030204" pitchFamily="34" charset="0"/>
              </a:rPr>
              <a:t>Item Models</a:t>
            </a:r>
          </a:p>
          <a:p>
            <a:pPr marL="285750" indent="-285750">
              <a:buFont typeface="Arial" panose="020B0604020202020204" pitchFamily="34" charset="0"/>
              <a:buChar char="•"/>
            </a:pPr>
            <a:r>
              <a:rPr lang="en-US" sz="2000" dirty="0">
                <a:latin typeface="Calibri" panose="020F0502020204030204" pitchFamily="34" charset="0"/>
              </a:rPr>
              <a:t>Device Types</a:t>
            </a:r>
          </a:p>
          <a:p>
            <a:pPr marL="285750" indent="-285750">
              <a:buFont typeface="Arial" panose="020B0604020202020204" pitchFamily="34" charset="0"/>
              <a:buChar char="•"/>
            </a:pPr>
            <a:r>
              <a:rPr lang="en-US" sz="2000" dirty="0">
                <a:latin typeface="Calibri" panose="020F0502020204030204" pitchFamily="34" charset="0"/>
              </a:rPr>
              <a:t>Failure Reasons</a:t>
            </a:r>
          </a:p>
          <a:p>
            <a:pPr marL="285750" indent="-285750">
              <a:buFont typeface="Arial" panose="020B0604020202020204" pitchFamily="34" charset="0"/>
              <a:buChar char="•"/>
            </a:pPr>
            <a:r>
              <a:rPr lang="en-US" sz="2000" dirty="0">
                <a:latin typeface="Calibri" panose="020F0502020204030204" pitchFamily="34" charset="0"/>
              </a:rPr>
              <a:t>Test Types (work-orders)</a:t>
            </a:r>
          </a:p>
          <a:p>
            <a:pPr marL="285750" indent="-285750">
              <a:buFont typeface="Arial" panose="020B0604020202020204" pitchFamily="34" charset="0"/>
              <a:buChar char="•"/>
            </a:pPr>
            <a:r>
              <a:rPr lang="en-US" sz="2000" dirty="0">
                <a:latin typeface="Calibri" panose="020F0502020204030204" pitchFamily="34" charset="0"/>
              </a:rPr>
              <a:t>Retirement Reasons</a:t>
            </a:r>
          </a:p>
          <a:p>
            <a:pPr marL="285750" indent="-285750">
              <a:buFont typeface="Arial" panose="020B0604020202020204" pitchFamily="34" charset="0"/>
              <a:buChar char="•"/>
            </a:pPr>
            <a:r>
              <a:rPr lang="en-US" sz="2000" dirty="0">
                <a:latin typeface="Calibri" panose="020F0502020204030204" pitchFamily="34" charset="0"/>
              </a:rPr>
              <a:t>Test Sequences &amp; Limits</a:t>
            </a:r>
          </a:p>
          <a:p>
            <a:pPr marL="285750" indent="-285750">
              <a:buFont typeface="Arial" panose="020B0604020202020204" pitchFamily="34" charset="0"/>
              <a:buChar char="•"/>
            </a:pPr>
            <a:r>
              <a:rPr lang="en-US" sz="2000" dirty="0">
                <a:latin typeface="Calibri" panose="020F0502020204030204" pitchFamily="34" charset="0"/>
              </a:rPr>
              <a:t>Warranty</a:t>
            </a:r>
          </a:p>
          <a:p>
            <a:endParaRPr lang="en-US" sz="2000" dirty="0">
              <a:latin typeface="Calibri" panose="020F0502020204030204" pitchFamily="34" charset="0"/>
            </a:endParaRPr>
          </a:p>
        </p:txBody>
      </p:sp>
      <p:sp>
        <p:nvSpPr>
          <p:cNvPr id="11" name="TextBox 10"/>
          <p:cNvSpPr txBox="1"/>
          <p:nvPr/>
        </p:nvSpPr>
        <p:spPr>
          <a:xfrm>
            <a:off x="6705600" y="2743200"/>
            <a:ext cx="1932004" cy="1938992"/>
          </a:xfrm>
          <a:prstGeom prst="rect">
            <a:avLst/>
          </a:prstGeom>
          <a:noFill/>
        </p:spPr>
        <p:txBody>
          <a:bodyPr wrap="none" rtlCol="0">
            <a:spAutoFit/>
          </a:bodyPr>
          <a:lstStyle/>
          <a:p>
            <a:r>
              <a:rPr lang="en-US" sz="2000" b="1" dirty="0">
                <a:latin typeface="Calibri" panose="020F0502020204030204" pitchFamily="34" charset="0"/>
              </a:rPr>
              <a:t>Security &amp; Users</a:t>
            </a:r>
          </a:p>
          <a:p>
            <a:pPr marL="285750" indent="-285750">
              <a:buFont typeface="Arial" panose="020B0604020202020204" pitchFamily="34" charset="0"/>
              <a:buChar char="•"/>
            </a:pPr>
            <a:r>
              <a:rPr lang="en-US" sz="2000" dirty="0">
                <a:latin typeface="Calibri" panose="020F0502020204030204" pitchFamily="34" charset="0"/>
              </a:rPr>
              <a:t>People</a:t>
            </a:r>
          </a:p>
          <a:p>
            <a:pPr marL="285750" indent="-285750">
              <a:buFont typeface="Arial" panose="020B0604020202020204" pitchFamily="34" charset="0"/>
              <a:buChar char="•"/>
            </a:pPr>
            <a:r>
              <a:rPr lang="en-US" sz="2000" dirty="0">
                <a:latin typeface="Calibri" panose="020F0502020204030204" pitchFamily="34" charset="0"/>
              </a:rPr>
              <a:t>Users</a:t>
            </a:r>
          </a:p>
          <a:p>
            <a:pPr marL="285750" indent="-285750">
              <a:buFont typeface="Arial" panose="020B0604020202020204" pitchFamily="34" charset="0"/>
              <a:buChar char="•"/>
            </a:pPr>
            <a:r>
              <a:rPr lang="en-US" sz="2000" dirty="0">
                <a:latin typeface="Calibri" panose="020F0502020204030204" pitchFamily="34" charset="0"/>
              </a:rPr>
              <a:t>Roles</a:t>
            </a:r>
          </a:p>
          <a:p>
            <a:pPr marL="285750" indent="-285750">
              <a:buFont typeface="Arial" panose="020B0604020202020204" pitchFamily="34" charset="0"/>
              <a:buChar char="•"/>
            </a:pPr>
            <a:r>
              <a:rPr lang="en-US" sz="2000" dirty="0">
                <a:latin typeface="Calibri" panose="020F0502020204030204" pitchFamily="34" charset="0"/>
              </a:rPr>
              <a:t>Modules </a:t>
            </a:r>
          </a:p>
          <a:p>
            <a:endParaRPr lang="en-US" sz="2000" dirty="0">
              <a:latin typeface="Calibri" panose="020F0502020204030204" pitchFamily="34" charset="0"/>
            </a:endParaRPr>
          </a:p>
        </p:txBody>
      </p:sp>
      <p:sp>
        <p:nvSpPr>
          <p:cNvPr id="12" name="Rectangle 11"/>
          <p:cNvSpPr/>
          <p:nvPr/>
        </p:nvSpPr>
        <p:spPr>
          <a:xfrm>
            <a:off x="838200" y="5334000"/>
            <a:ext cx="8001000" cy="1200329"/>
          </a:xfrm>
          <a:prstGeom prst="rect">
            <a:avLst/>
          </a:prstGeom>
        </p:spPr>
        <p:txBody>
          <a:bodyPr wrap="square">
            <a:spAutoFit/>
          </a:bodyPr>
          <a:lstStyle/>
          <a:p>
            <a:r>
              <a:rPr lang="en-US" sz="2400" dirty="0">
                <a:solidFill>
                  <a:srgbClr val="C00000"/>
                </a:solidFill>
                <a:latin typeface="Calibri" panose="020F0502020204030204" pitchFamily="34" charset="0"/>
              </a:rPr>
              <a:t>The software must support user defined fields and customizable workflows. These are essential to minimizing disruption to existing systems</a:t>
            </a:r>
          </a:p>
        </p:txBody>
      </p:sp>
      <p:sp>
        <p:nvSpPr>
          <p:cNvPr id="6" name="Footer Placeholder 5">
            <a:extLst>
              <a:ext uri="{FF2B5EF4-FFF2-40B4-BE49-F238E27FC236}">
                <a16:creationId xmlns:a16="http://schemas.microsoft.com/office/drawing/2014/main" id="{2568875D-2461-41D8-9E99-4EE1D429E27B}"/>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278520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675" y="2935287"/>
            <a:ext cx="3743325"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81000"/>
            <a:ext cx="8229600" cy="914400"/>
          </a:xfrm>
        </p:spPr>
        <p:txBody>
          <a:bodyPr>
            <a:normAutofit/>
          </a:bodyPr>
          <a:lstStyle/>
          <a:p>
            <a:pPr algn="ctr"/>
            <a:r>
              <a:rPr lang="en-US" sz="3600" dirty="0"/>
              <a:t>Paradigm Shift – Meter Testing</a:t>
            </a:r>
          </a:p>
        </p:txBody>
      </p:sp>
      <p:sp>
        <p:nvSpPr>
          <p:cNvPr id="3" name="Slide Number Placeholder 2"/>
          <p:cNvSpPr>
            <a:spLocks noGrp="1"/>
          </p:cNvSpPr>
          <p:nvPr>
            <p:ph type="sldNum" sz="quarter" idx="4"/>
          </p:nvPr>
        </p:nvSpPr>
        <p:spPr/>
        <p:txBody>
          <a:bodyPr/>
          <a:lstStyle/>
          <a:p>
            <a:fld id="{0CFEC368-1D7A-4F81-ABF6-AE0E36BAF64C}" type="slidenum">
              <a:rPr lang="en-US" smtClean="0"/>
              <a:pPr/>
              <a:t>16</a:t>
            </a:fld>
            <a:endParaRPr lang="en-US" dirty="0"/>
          </a:p>
        </p:txBody>
      </p:sp>
      <p:sp>
        <p:nvSpPr>
          <p:cNvPr id="4" name="TextBox 3"/>
          <p:cNvSpPr txBox="1"/>
          <p:nvPr/>
        </p:nvSpPr>
        <p:spPr>
          <a:xfrm>
            <a:off x="152400" y="1371600"/>
            <a:ext cx="8915399" cy="954107"/>
          </a:xfrm>
          <a:prstGeom prst="rect">
            <a:avLst/>
          </a:prstGeom>
          <a:noFill/>
        </p:spPr>
        <p:txBody>
          <a:bodyPr wrap="square" rtlCol="0">
            <a:spAutoFit/>
          </a:bodyPr>
          <a:lstStyle/>
          <a:p>
            <a:r>
              <a:rPr lang="en-US" sz="2800" dirty="0">
                <a:latin typeface="Calibri" panose="020F0502020204030204" pitchFamily="34" charset="0"/>
              </a:rPr>
              <a:t>AMI has fundamentally changed what is tested, recorded and tracked. Accuracy Testing is only one component</a:t>
            </a:r>
          </a:p>
        </p:txBody>
      </p:sp>
      <p:sp>
        <p:nvSpPr>
          <p:cNvPr id="5" name="TextBox 4"/>
          <p:cNvSpPr txBox="1"/>
          <p:nvPr/>
        </p:nvSpPr>
        <p:spPr>
          <a:xfrm>
            <a:off x="838200" y="2538948"/>
            <a:ext cx="5334000" cy="3785652"/>
          </a:xfrm>
          <a:prstGeom prst="rect">
            <a:avLst/>
          </a:prstGeom>
          <a:noFill/>
        </p:spPr>
        <p:txBody>
          <a:bodyPr wrap="square" rtlCol="0">
            <a:spAutoFit/>
          </a:bodyPr>
          <a:lstStyle/>
          <a:p>
            <a:r>
              <a:rPr lang="en-US" sz="2400" b="1" dirty="0">
                <a:latin typeface="Calibri" panose="020F0502020204030204" pitchFamily="34" charset="0"/>
              </a:rPr>
              <a:t>FUNCTIONAL TESTING – Need to Verify</a:t>
            </a:r>
          </a:p>
          <a:p>
            <a:pPr marL="342900" indent="-342900">
              <a:buClr>
                <a:srgbClr val="C00000"/>
              </a:buClr>
              <a:buSzPct val="110000"/>
              <a:buFont typeface="Wingdings" panose="05000000000000000000" pitchFamily="2" charset="2"/>
              <a:buChar char="ü"/>
            </a:pPr>
            <a:r>
              <a:rPr lang="en-US" sz="2400" dirty="0">
                <a:latin typeface="Calibri" panose="020F0502020204030204" pitchFamily="34" charset="0"/>
              </a:rPr>
              <a:t>Display and program ID</a:t>
            </a:r>
          </a:p>
          <a:p>
            <a:pPr marL="342900" indent="-342900">
              <a:buClr>
                <a:srgbClr val="C00000"/>
              </a:buClr>
              <a:buSzPct val="110000"/>
              <a:buFont typeface="Wingdings" panose="05000000000000000000" pitchFamily="2" charset="2"/>
              <a:buChar char="ü"/>
            </a:pPr>
            <a:r>
              <a:rPr lang="en-US" sz="2400" dirty="0">
                <a:latin typeface="Calibri" panose="020F0502020204030204" pitchFamily="34" charset="0"/>
              </a:rPr>
              <a:t>Seals</a:t>
            </a:r>
          </a:p>
          <a:p>
            <a:pPr marL="342900" indent="-342900">
              <a:buClr>
                <a:srgbClr val="C00000"/>
              </a:buClr>
              <a:buSzPct val="110000"/>
              <a:buFont typeface="Wingdings" panose="05000000000000000000" pitchFamily="2" charset="2"/>
              <a:buChar char="ü"/>
            </a:pPr>
            <a:r>
              <a:rPr lang="en-US" sz="2400" dirty="0">
                <a:latin typeface="Calibri" panose="020F0502020204030204" pitchFamily="34" charset="0"/>
              </a:rPr>
              <a:t>Soft switches</a:t>
            </a:r>
          </a:p>
          <a:p>
            <a:pPr marL="342900" indent="-342900">
              <a:buClr>
                <a:srgbClr val="C00000"/>
              </a:buClr>
              <a:buSzPct val="110000"/>
              <a:buFont typeface="Wingdings" panose="05000000000000000000" pitchFamily="2" charset="2"/>
              <a:buChar char="ü"/>
            </a:pPr>
            <a:r>
              <a:rPr lang="en-US" sz="2400" dirty="0">
                <a:latin typeface="Calibri" panose="020F0502020204030204" pitchFamily="34" charset="0"/>
              </a:rPr>
              <a:t>AMI module hardware &amp; firmware</a:t>
            </a:r>
          </a:p>
          <a:p>
            <a:pPr marL="342900" indent="-342900">
              <a:buClr>
                <a:srgbClr val="C00000"/>
              </a:buClr>
              <a:buSzPct val="110000"/>
              <a:buFont typeface="Wingdings" panose="05000000000000000000" pitchFamily="2" charset="2"/>
              <a:buChar char="ü"/>
            </a:pPr>
            <a:r>
              <a:rPr lang="en-US" sz="2400" dirty="0">
                <a:latin typeface="Calibri" panose="020F0502020204030204" pitchFamily="34" charset="0"/>
              </a:rPr>
              <a:t>Meter hardware &amp; firmware</a:t>
            </a:r>
          </a:p>
          <a:p>
            <a:pPr marL="342900" indent="-342900">
              <a:buClr>
                <a:srgbClr val="C00000"/>
              </a:buClr>
              <a:buSzPct val="110000"/>
              <a:buFont typeface="Wingdings" panose="05000000000000000000" pitchFamily="2" charset="2"/>
              <a:buChar char="ü"/>
            </a:pPr>
            <a:r>
              <a:rPr lang="en-US" sz="2400" dirty="0">
                <a:latin typeface="Calibri" panose="020F0502020204030204" pitchFamily="34" charset="0"/>
              </a:rPr>
              <a:t>Master reset</a:t>
            </a:r>
          </a:p>
          <a:p>
            <a:pPr marL="342900" indent="-342900">
              <a:buClr>
                <a:srgbClr val="C00000"/>
              </a:buClr>
              <a:buSzPct val="110000"/>
              <a:buFont typeface="Wingdings" panose="05000000000000000000" pitchFamily="2" charset="2"/>
              <a:buChar char="ü"/>
            </a:pPr>
            <a:r>
              <a:rPr lang="en-US" sz="2400" dirty="0">
                <a:latin typeface="Calibri" panose="020F0502020204030204" pitchFamily="34" charset="0"/>
              </a:rPr>
              <a:t>Communications Check</a:t>
            </a:r>
          </a:p>
          <a:p>
            <a:pPr marL="342900" indent="-342900">
              <a:buClr>
                <a:srgbClr val="C00000"/>
              </a:buClr>
              <a:buSzPct val="110000"/>
              <a:buFont typeface="Wingdings" panose="05000000000000000000" pitchFamily="2" charset="2"/>
              <a:buChar char="ü"/>
            </a:pPr>
            <a:r>
              <a:rPr lang="en-US" sz="2400" dirty="0">
                <a:latin typeface="Calibri" panose="020F0502020204030204" pitchFamily="34" charset="0"/>
              </a:rPr>
              <a:t>Disconnect switch (if applicable)</a:t>
            </a:r>
          </a:p>
          <a:p>
            <a:pPr marL="342900" indent="-342900">
              <a:buClr>
                <a:srgbClr val="C00000"/>
              </a:buClr>
              <a:buSzPct val="110000"/>
              <a:buFont typeface="Wingdings" panose="05000000000000000000" pitchFamily="2" charset="2"/>
              <a:buChar char="ü"/>
            </a:pPr>
            <a:r>
              <a:rPr lang="en-US" sz="2400" dirty="0">
                <a:latin typeface="Calibri" panose="020F0502020204030204" pitchFamily="34" charset="0"/>
              </a:rPr>
              <a:t>Security Check</a:t>
            </a:r>
          </a:p>
        </p:txBody>
      </p:sp>
      <p:sp>
        <p:nvSpPr>
          <p:cNvPr id="6" name="Footer Placeholder 5">
            <a:extLst>
              <a:ext uri="{FF2B5EF4-FFF2-40B4-BE49-F238E27FC236}">
                <a16:creationId xmlns:a16="http://schemas.microsoft.com/office/drawing/2014/main" id="{9BEEEAD4-AB1D-4E03-8FAA-9AD9821F77A2}"/>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3136561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971800"/>
            <a:ext cx="14478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981200" y="1183243"/>
            <a:ext cx="7086600" cy="5663089"/>
          </a:xfrm>
          <a:prstGeom prst="rect">
            <a:avLst/>
          </a:prstGeom>
        </p:spPr>
        <p:txBody>
          <a:bodyPr wrap="square">
            <a:spAutoFit/>
          </a:bodyPr>
          <a:lstStyle/>
          <a:p>
            <a:pPr marL="617220" lvl="1" indent="-342900">
              <a:buClr>
                <a:srgbClr val="C00000"/>
              </a:buClr>
              <a:buSzPct val="105000"/>
              <a:buFont typeface="Wingdings" panose="05000000000000000000" pitchFamily="2" charset="2"/>
              <a:buChar char="ü"/>
            </a:pPr>
            <a:r>
              <a:rPr lang="en-US" sz="2200" dirty="0">
                <a:latin typeface="Calibri" panose="020F0502020204030204" pitchFamily="34" charset="0"/>
              </a:rPr>
              <a:t>AMI Inventory &amp; Asset Management</a:t>
            </a:r>
          </a:p>
          <a:p>
            <a:pPr marL="1074420" lvl="2" indent="-342900">
              <a:buClr>
                <a:srgbClr val="C00000"/>
              </a:buClr>
              <a:buSzPct val="105000"/>
              <a:buFont typeface="Arial" panose="020B0604020202020204" pitchFamily="34" charset="0"/>
              <a:buChar char="•"/>
            </a:pPr>
            <a:r>
              <a:rPr lang="en-US" sz="2000" dirty="0">
                <a:latin typeface="Calibri" panose="020F0502020204030204" pitchFamily="34" charset="0"/>
              </a:rPr>
              <a:t>Bridges, Range Extenders</a:t>
            </a:r>
          </a:p>
          <a:p>
            <a:pPr marL="1074420" lvl="2" indent="-342900">
              <a:buClr>
                <a:srgbClr val="C00000"/>
              </a:buClr>
              <a:buSzPct val="105000"/>
              <a:buFont typeface="Arial" panose="020B0604020202020204" pitchFamily="34" charset="0"/>
              <a:buChar char="•"/>
            </a:pPr>
            <a:r>
              <a:rPr lang="en-US" sz="2000" dirty="0">
                <a:latin typeface="Calibri" panose="020F0502020204030204" pitchFamily="34" charset="0"/>
              </a:rPr>
              <a:t>Warranty &amp; Battery Replacement</a:t>
            </a:r>
          </a:p>
          <a:p>
            <a:pPr marL="617220" lvl="1" indent="-342900">
              <a:buClr>
                <a:srgbClr val="C00000"/>
              </a:buClr>
              <a:buSzPct val="105000"/>
              <a:buFont typeface="Wingdings" panose="05000000000000000000" pitchFamily="2" charset="2"/>
              <a:buChar char="ü"/>
            </a:pPr>
            <a:r>
              <a:rPr lang="en-US" sz="2200" dirty="0">
                <a:latin typeface="Calibri" panose="020F0502020204030204" pitchFamily="34" charset="0"/>
              </a:rPr>
              <a:t>Integration with Test Boards</a:t>
            </a:r>
          </a:p>
          <a:p>
            <a:pPr marL="1074420" lvl="2" indent="-342900">
              <a:buClr>
                <a:srgbClr val="C00000"/>
              </a:buClr>
              <a:buSzPct val="105000"/>
              <a:buFont typeface="Arial" panose="020B0604020202020204" pitchFamily="34" charset="0"/>
              <a:buChar char="•"/>
            </a:pPr>
            <a:r>
              <a:rPr lang="en-US" sz="2000" dirty="0">
                <a:latin typeface="Calibri" panose="020F0502020204030204" pitchFamily="34" charset="0"/>
              </a:rPr>
              <a:t>WECO, RFL, KNOPP, TESCO, GAS PROVERS  </a:t>
            </a:r>
          </a:p>
          <a:p>
            <a:pPr marL="617220" lvl="1" indent="-342900">
              <a:buClr>
                <a:srgbClr val="C00000"/>
              </a:buClr>
              <a:buSzPct val="105000"/>
              <a:buFont typeface="Wingdings" panose="05000000000000000000" pitchFamily="2" charset="2"/>
              <a:buChar char="ü"/>
            </a:pPr>
            <a:r>
              <a:rPr lang="en-US" sz="2200" dirty="0">
                <a:latin typeface="Calibri" panose="020F0502020204030204" pitchFamily="34" charset="0"/>
              </a:rPr>
              <a:t>Kiosk workstation to accelerate meter shop &amp; stores operations</a:t>
            </a:r>
          </a:p>
          <a:p>
            <a:pPr marL="617220" lvl="1" indent="-342900">
              <a:buClr>
                <a:srgbClr val="C00000"/>
              </a:buClr>
              <a:buSzPct val="105000"/>
              <a:buFont typeface="Wingdings" panose="05000000000000000000" pitchFamily="2" charset="2"/>
              <a:buChar char="ü"/>
            </a:pPr>
            <a:r>
              <a:rPr lang="en-US" sz="2200" dirty="0">
                <a:latin typeface="Calibri" panose="020F0502020204030204" pitchFamily="34" charset="0"/>
              </a:rPr>
              <a:t>Automated Meter Manufacturing File processing</a:t>
            </a:r>
          </a:p>
          <a:p>
            <a:pPr marL="617220" lvl="1" indent="-342900">
              <a:buClr>
                <a:srgbClr val="C00000"/>
              </a:buClr>
              <a:buSzPct val="105000"/>
              <a:buFont typeface="Wingdings" panose="05000000000000000000" pitchFamily="2" charset="2"/>
              <a:buChar char="ü"/>
            </a:pPr>
            <a:r>
              <a:rPr lang="en-US" sz="2200" dirty="0">
                <a:latin typeface="Calibri" panose="020F0502020204030204" pitchFamily="34" charset="0"/>
              </a:rPr>
              <a:t>Barcode scanning for managing shipments and inventory movements</a:t>
            </a:r>
          </a:p>
          <a:p>
            <a:pPr marL="617220" lvl="1" indent="-342900">
              <a:buClr>
                <a:srgbClr val="C00000"/>
              </a:buClr>
              <a:buSzPct val="105000"/>
              <a:buFont typeface="Wingdings" panose="05000000000000000000" pitchFamily="2" charset="2"/>
              <a:buChar char="ü"/>
            </a:pPr>
            <a:r>
              <a:rPr lang="en-US" sz="2200" dirty="0">
                <a:latin typeface="Calibri" panose="020F0502020204030204" pitchFamily="34" charset="0"/>
              </a:rPr>
              <a:t>Configurable Workflows</a:t>
            </a:r>
          </a:p>
          <a:p>
            <a:pPr marL="1074420" lvl="2" indent="-342900">
              <a:buClr>
                <a:srgbClr val="C00000"/>
              </a:buClr>
              <a:buSzPct val="105000"/>
              <a:buFont typeface="Arial" panose="020B0604020202020204" pitchFamily="34" charset="0"/>
              <a:buChar char="•"/>
            </a:pPr>
            <a:r>
              <a:rPr lang="en-US" sz="2000" dirty="0">
                <a:latin typeface="Calibri" panose="020F0502020204030204" pitchFamily="34" charset="0"/>
              </a:rPr>
              <a:t>Test Sequences, Tasks &amp; Limits</a:t>
            </a:r>
          </a:p>
          <a:p>
            <a:pPr marL="1074420" lvl="2" indent="-342900">
              <a:buClr>
                <a:srgbClr val="C00000"/>
              </a:buClr>
              <a:buSzPct val="105000"/>
              <a:buFont typeface="Arial" panose="020B0604020202020204" pitchFamily="34" charset="0"/>
              <a:buChar char="•"/>
            </a:pPr>
            <a:r>
              <a:rPr lang="en-US" sz="2000" dirty="0">
                <a:latin typeface="Calibri" panose="020F0502020204030204" pitchFamily="34" charset="0"/>
              </a:rPr>
              <a:t>Work orders &amp; test types</a:t>
            </a:r>
          </a:p>
          <a:p>
            <a:pPr marL="1074420" lvl="2" indent="-342900">
              <a:buClr>
                <a:srgbClr val="C00000"/>
              </a:buClr>
              <a:buSzPct val="105000"/>
              <a:buFont typeface="Arial" panose="020B0604020202020204" pitchFamily="34" charset="0"/>
              <a:buChar char="•"/>
            </a:pPr>
            <a:r>
              <a:rPr lang="en-US" sz="2000" dirty="0">
                <a:latin typeface="Calibri" panose="020F0502020204030204" pitchFamily="34" charset="0"/>
              </a:rPr>
              <a:t>Role based security</a:t>
            </a:r>
          </a:p>
          <a:p>
            <a:pPr marL="617220" lvl="1" indent="-342900">
              <a:buClr>
                <a:srgbClr val="C00000"/>
              </a:buClr>
              <a:buSzPct val="105000"/>
              <a:buFont typeface="Wingdings" panose="05000000000000000000" pitchFamily="2" charset="2"/>
              <a:buChar char="ü"/>
            </a:pPr>
            <a:r>
              <a:rPr lang="en-US" sz="2200" dirty="0">
                <a:latin typeface="Calibri" panose="020F0502020204030204" pitchFamily="34" charset="0"/>
              </a:rPr>
              <a:t>Inventory Forecasting &amp; Procurements</a:t>
            </a:r>
          </a:p>
          <a:p>
            <a:pPr marL="617220" lvl="1" indent="-342900">
              <a:buClr>
                <a:srgbClr val="C00000"/>
              </a:buClr>
              <a:buSzPct val="105000"/>
              <a:buFont typeface="Wingdings" panose="05000000000000000000" pitchFamily="2" charset="2"/>
              <a:buChar char="ü"/>
            </a:pPr>
            <a:r>
              <a:rPr lang="en-US" sz="2200" dirty="0">
                <a:latin typeface="Calibri" panose="020F0502020204030204" pitchFamily="34" charset="0"/>
              </a:rPr>
              <a:t>Regulatory Compliance</a:t>
            </a:r>
          </a:p>
          <a:p>
            <a:pPr marL="617220" lvl="1" indent="-342900">
              <a:buClr>
                <a:srgbClr val="C00000"/>
              </a:buClr>
              <a:buSzPct val="105000"/>
              <a:buFont typeface="Wingdings" panose="05000000000000000000" pitchFamily="2" charset="2"/>
              <a:buChar char="ü"/>
            </a:pPr>
            <a:r>
              <a:rPr lang="en-US" sz="2200" dirty="0">
                <a:latin typeface="Calibri" panose="020F0502020204030204" pitchFamily="34" charset="0"/>
              </a:rPr>
              <a:t>Reporting</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343400"/>
            <a:ext cx="1447800" cy="1060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533400" y="268843"/>
            <a:ext cx="8229600" cy="914400"/>
          </a:xfrm>
        </p:spPr>
        <p:txBody>
          <a:bodyPr>
            <a:normAutofit/>
          </a:bodyPr>
          <a:lstStyle/>
          <a:p>
            <a:r>
              <a:rPr lang="en-US" sz="3600" dirty="0">
                <a:latin typeface="Calibri" panose="020F0502020204030204" pitchFamily="34" charset="0"/>
              </a:rPr>
              <a:t>Advancing Business Process Optimization</a:t>
            </a:r>
          </a:p>
        </p:txBody>
      </p:sp>
      <p:sp>
        <p:nvSpPr>
          <p:cNvPr id="2" name="Slide Number Placeholder 1"/>
          <p:cNvSpPr>
            <a:spLocks noGrp="1"/>
          </p:cNvSpPr>
          <p:nvPr>
            <p:ph type="sldNum" sz="quarter" idx="4"/>
          </p:nvPr>
        </p:nvSpPr>
        <p:spPr/>
        <p:txBody>
          <a:bodyPr/>
          <a:lstStyle/>
          <a:p>
            <a:fld id="{0CFEC368-1D7A-4F81-ABF6-AE0E36BAF64C}" type="slidenum">
              <a:rPr lang="en-US" smtClean="0"/>
              <a:pPr/>
              <a:t>17</a:t>
            </a:fld>
            <a:endParaRPr lang="en-US"/>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8441" y="1521995"/>
            <a:ext cx="1594884" cy="1373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167" y="5562600"/>
            <a:ext cx="1473433" cy="1111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a:extLst>
              <a:ext uri="{FF2B5EF4-FFF2-40B4-BE49-F238E27FC236}">
                <a16:creationId xmlns:a16="http://schemas.microsoft.com/office/drawing/2014/main" id="{12B0EF72-E680-416E-AD00-4F3B7225BEF2}"/>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78309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pPr algn="ctr"/>
            <a:r>
              <a:rPr lang="en-US" sz="3600" dirty="0"/>
              <a:t>The Promise of AMI</a:t>
            </a:r>
          </a:p>
        </p:txBody>
      </p:sp>
      <p:sp>
        <p:nvSpPr>
          <p:cNvPr id="3" name="Slide Number Placeholder 2"/>
          <p:cNvSpPr>
            <a:spLocks noGrp="1"/>
          </p:cNvSpPr>
          <p:nvPr>
            <p:ph type="sldNum" sz="quarter" idx="4"/>
          </p:nvPr>
        </p:nvSpPr>
        <p:spPr/>
        <p:txBody>
          <a:bodyPr/>
          <a:lstStyle/>
          <a:p>
            <a:fld id="{0CFEC368-1D7A-4F81-ABF6-AE0E36BAF64C}" type="slidenum">
              <a:rPr lang="en-US" smtClean="0"/>
              <a:pPr/>
              <a:t>18</a:t>
            </a:fld>
            <a:endParaRPr lang="en-US" dirty="0"/>
          </a:p>
        </p:txBody>
      </p:sp>
      <p:sp>
        <p:nvSpPr>
          <p:cNvPr id="7" name="Rectangle 3"/>
          <p:cNvSpPr txBox="1">
            <a:spLocks noChangeArrowheads="1"/>
          </p:cNvSpPr>
          <p:nvPr/>
        </p:nvSpPr>
        <p:spPr>
          <a:xfrm>
            <a:off x="304800" y="1371600"/>
            <a:ext cx="8153400" cy="2123658"/>
          </a:xfrm>
          <a:prstGeom prst="rect">
            <a:avLst/>
          </a:prstGeom>
          <a:noFill/>
        </p:spPr>
        <p:txBody>
          <a:bodyPr wrap="square"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altLang="en-US" sz="2000">
                <a:latin typeface="Calibri" panose="020F0502020204030204" pitchFamily="34" charset="0"/>
              </a:rPr>
              <a:t>The introduction ten years ago and the continued development of an Advanced Meter Infrastructure (AMI) system promised more effective and more efficient Meter Service Operations.  </a:t>
            </a:r>
          </a:p>
          <a:p>
            <a:pPr marL="0"/>
            <a:endParaRPr lang="en-US" altLang="en-US" sz="2000">
              <a:latin typeface="Calibri" panose="020F0502020204030204" pitchFamily="34" charset="0"/>
            </a:endParaRPr>
          </a:p>
          <a:p>
            <a:pPr marL="0"/>
            <a:endParaRPr lang="en-US" altLang="en-US" sz="2000">
              <a:latin typeface="Calibri" panose="020F0502020204030204" pitchFamily="34" charset="0"/>
            </a:endParaRPr>
          </a:p>
          <a:p>
            <a:pPr marL="0"/>
            <a:endParaRPr lang="en-US" altLang="en-US" sz="2000" dirty="0">
              <a:latin typeface="Calibri" panose="020F0502020204030204" pitchFamily="34" charset="0"/>
            </a:endParaRPr>
          </a:p>
        </p:txBody>
      </p:sp>
      <p:sp>
        <p:nvSpPr>
          <p:cNvPr id="8" name="Rectangle 7"/>
          <p:cNvSpPr/>
          <p:nvPr/>
        </p:nvSpPr>
        <p:spPr>
          <a:xfrm>
            <a:off x="304800" y="2493526"/>
            <a:ext cx="5638800" cy="3754874"/>
          </a:xfrm>
          <a:prstGeom prst="rect">
            <a:avLst/>
          </a:prstGeom>
        </p:spPr>
        <p:txBody>
          <a:bodyPr>
            <a:spAutoFit/>
          </a:bodyPr>
          <a:lstStyle/>
          <a:p>
            <a:pPr eaLnBrk="1" hangingPunct="1">
              <a:lnSpc>
                <a:spcPct val="80000"/>
              </a:lnSpc>
              <a:spcAft>
                <a:spcPts val="600"/>
              </a:spcAft>
              <a:defRPr/>
            </a:pPr>
            <a:r>
              <a:rPr lang="en-US" altLang="en-US" sz="2000" dirty="0">
                <a:latin typeface="Calibri" panose="020F0502020204030204" pitchFamily="34" charset="0"/>
              </a:rPr>
              <a:t>This was to be accomplished in a variety of ways starting with:</a:t>
            </a:r>
          </a:p>
          <a:p>
            <a:pPr marL="742950" lvl="1" indent="-285750" eaLnBrk="1" hangingPunct="1">
              <a:lnSpc>
                <a:spcPct val="80000"/>
              </a:lnSpc>
              <a:spcAft>
                <a:spcPts val="600"/>
              </a:spcAft>
              <a:buClr>
                <a:srgbClr val="C00000"/>
              </a:buClr>
              <a:buSzPct val="106000"/>
              <a:buFont typeface="Arial" panose="020B0604020202020204" pitchFamily="34" charset="0"/>
              <a:buChar char="•"/>
              <a:defRPr/>
            </a:pPr>
            <a:r>
              <a:rPr lang="en-US" altLang="en-US" sz="2000" dirty="0">
                <a:latin typeface="Calibri" panose="020F0502020204030204" pitchFamily="34" charset="0"/>
              </a:rPr>
              <a:t>No need to read meters (if AMR had not previously been deployed)</a:t>
            </a:r>
          </a:p>
          <a:p>
            <a:pPr marL="742950" lvl="1" indent="-285750" eaLnBrk="1" hangingPunct="1">
              <a:lnSpc>
                <a:spcPct val="80000"/>
              </a:lnSpc>
              <a:spcAft>
                <a:spcPts val="600"/>
              </a:spcAft>
              <a:buClr>
                <a:srgbClr val="C00000"/>
              </a:buClr>
              <a:buSzPct val="106000"/>
              <a:buFont typeface="Arial" panose="020B0604020202020204" pitchFamily="34" charset="0"/>
              <a:buChar char="•"/>
              <a:defRPr/>
            </a:pPr>
            <a:r>
              <a:rPr lang="en-US" altLang="en-US" sz="2000" dirty="0">
                <a:latin typeface="Calibri" panose="020F0502020204030204" pitchFamily="34" charset="0"/>
              </a:rPr>
              <a:t>No need to roll a truck to perform a disconnect or a reconnect</a:t>
            </a:r>
          </a:p>
          <a:p>
            <a:pPr marL="742950" lvl="1" indent="-285750" eaLnBrk="1" hangingPunct="1">
              <a:lnSpc>
                <a:spcPct val="80000"/>
              </a:lnSpc>
              <a:spcAft>
                <a:spcPts val="600"/>
              </a:spcAft>
              <a:buClr>
                <a:srgbClr val="C00000"/>
              </a:buClr>
              <a:buSzPct val="106000"/>
              <a:buFont typeface="Arial" panose="020B0604020202020204" pitchFamily="34" charset="0"/>
              <a:buChar char="•"/>
              <a:defRPr/>
            </a:pPr>
            <a:r>
              <a:rPr lang="en-US" altLang="en-US" sz="2000" dirty="0">
                <a:latin typeface="Calibri" panose="020F0502020204030204" pitchFamily="34" charset="0"/>
              </a:rPr>
              <a:t>Better ability to detect and respond to outages</a:t>
            </a:r>
          </a:p>
          <a:p>
            <a:pPr marL="742950" lvl="1" indent="-285750" eaLnBrk="1" hangingPunct="1">
              <a:lnSpc>
                <a:spcPct val="80000"/>
              </a:lnSpc>
              <a:spcAft>
                <a:spcPts val="600"/>
              </a:spcAft>
              <a:buClr>
                <a:srgbClr val="C00000"/>
              </a:buClr>
              <a:buSzPct val="106000"/>
              <a:buFont typeface="Arial" panose="020B0604020202020204" pitchFamily="34" charset="0"/>
              <a:buChar char="•"/>
              <a:defRPr/>
            </a:pPr>
            <a:r>
              <a:rPr lang="en-US" altLang="en-US" sz="2000" dirty="0">
                <a:latin typeface="Calibri" panose="020F0502020204030204" pitchFamily="34" charset="0"/>
              </a:rPr>
              <a:t>Better ability to detect theft</a:t>
            </a:r>
          </a:p>
          <a:p>
            <a:pPr marL="742950" lvl="1" indent="-285750" eaLnBrk="1" hangingPunct="1">
              <a:lnSpc>
                <a:spcPct val="80000"/>
              </a:lnSpc>
              <a:spcAft>
                <a:spcPts val="600"/>
              </a:spcAft>
              <a:buClr>
                <a:srgbClr val="C00000"/>
              </a:buClr>
              <a:buSzPct val="106000"/>
              <a:buFont typeface="Arial" panose="020B0604020202020204" pitchFamily="34" charset="0"/>
              <a:buChar char="•"/>
              <a:defRPr/>
            </a:pPr>
            <a:r>
              <a:rPr lang="en-US" altLang="en-US" sz="2000" dirty="0">
                <a:latin typeface="Calibri" panose="020F0502020204030204" pitchFamily="34" charset="0"/>
              </a:rPr>
              <a:t>Better ability to detect (and eventually capture) unbilled energy</a:t>
            </a:r>
          </a:p>
          <a:p>
            <a:pPr marL="742950" lvl="1" indent="-285750" eaLnBrk="1" hangingPunct="1">
              <a:lnSpc>
                <a:spcPct val="80000"/>
              </a:lnSpc>
              <a:spcAft>
                <a:spcPts val="600"/>
              </a:spcAft>
              <a:buClr>
                <a:srgbClr val="C00000"/>
              </a:buClr>
              <a:buSzPct val="106000"/>
              <a:buFont typeface="Arial" panose="020B0604020202020204" pitchFamily="34" charset="0"/>
              <a:buChar char="•"/>
              <a:defRPr/>
            </a:pPr>
            <a:r>
              <a:rPr lang="en-US" altLang="en-US" sz="2000" dirty="0">
                <a:latin typeface="Calibri" panose="020F0502020204030204" pitchFamily="34" charset="0"/>
              </a:rPr>
              <a:t>Better understand customer usage and make </a:t>
            </a:r>
            <a:br>
              <a:rPr lang="en-US" altLang="en-US" sz="2000" dirty="0">
                <a:latin typeface="Calibri" panose="020F0502020204030204" pitchFamily="34" charset="0"/>
              </a:rPr>
            </a:br>
            <a:r>
              <a:rPr lang="en-US" altLang="en-US" sz="2000" dirty="0">
                <a:latin typeface="Calibri" panose="020F0502020204030204" pitchFamily="34" charset="0"/>
              </a:rPr>
              <a:t>better energy buying decisions</a:t>
            </a:r>
          </a:p>
        </p:txBody>
      </p:sp>
      <p:pic>
        <p:nvPicPr>
          <p:cNvPr id="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314700"/>
            <a:ext cx="276225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a:extLst>
              <a:ext uri="{FF2B5EF4-FFF2-40B4-BE49-F238E27FC236}">
                <a16:creationId xmlns:a16="http://schemas.microsoft.com/office/drawing/2014/main" id="{4CB2345A-E971-4FF4-B644-3702F1D1033B}"/>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2124345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fontScale="90000"/>
          </a:bodyPr>
          <a:lstStyle/>
          <a:p>
            <a:pPr algn="ctr"/>
            <a:r>
              <a:rPr lang="en-US" sz="3600" dirty="0"/>
              <a:t>What Data Are We Getting and                                 How Are We Using It?</a:t>
            </a:r>
          </a:p>
        </p:txBody>
      </p:sp>
      <p:sp>
        <p:nvSpPr>
          <p:cNvPr id="3" name="Slide Number Placeholder 2"/>
          <p:cNvSpPr>
            <a:spLocks noGrp="1"/>
          </p:cNvSpPr>
          <p:nvPr>
            <p:ph type="sldNum" sz="quarter" idx="4"/>
          </p:nvPr>
        </p:nvSpPr>
        <p:spPr/>
        <p:txBody>
          <a:bodyPr/>
          <a:lstStyle/>
          <a:p>
            <a:fld id="{0CFEC368-1D7A-4F81-ABF6-AE0E36BAF64C}" type="slidenum">
              <a:rPr lang="en-US" smtClean="0"/>
              <a:pPr/>
              <a:t>19</a:t>
            </a:fld>
            <a:endParaRPr lang="en-US" dirty="0"/>
          </a:p>
        </p:txBody>
      </p:sp>
      <p:sp>
        <p:nvSpPr>
          <p:cNvPr id="10" name="Rectangle 9"/>
          <p:cNvSpPr/>
          <p:nvPr/>
        </p:nvSpPr>
        <p:spPr>
          <a:xfrm>
            <a:off x="457200" y="1447800"/>
            <a:ext cx="8458200" cy="2862322"/>
          </a:xfrm>
          <a:prstGeom prst="rect">
            <a:avLst/>
          </a:prstGeom>
        </p:spPr>
        <p:txBody>
          <a:bodyPr wrap="square">
            <a:spAutoFit/>
          </a:bodyPr>
          <a:lstStyle/>
          <a:p>
            <a:pPr algn="ctr">
              <a:defRPr/>
            </a:pPr>
            <a:r>
              <a:rPr lang="en-US" altLang="en-US" sz="2400" b="1" dirty="0">
                <a:latin typeface="Calibri" panose="020F0502020204030204" pitchFamily="34" charset="0"/>
              </a:rPr>
              <a:t>Meter Quality Assurance:</a:t>
            </a:r>
            <a:r>
              <a:rPr lang="en-US" altLang="en-US" sz="2400" dirty="0">
                <a:latin typeface="Calibri" panose="020F0502020204030204" pitchFamily="34" charset="0"/>
              </a:rPr>
              <a:t> </a:t>
            </a:r>
          </a:p>
          <a:p>
            <a:pPr algn="ctr">
              <a:defRPr/>
            </a:pPr>
            <a:endParaRPr lang="en-US" altLang="en-US" sz="1200" dirty="0">
              <a:latin typeface="Calibri" panose="020F0502020204030204" pitchFamily="34" charset="0"/>
            </a:endParaRPr>
          </a:p>
          <a:p>
            <a:pPr>
              <a:defRPr/>
            </a:pPr>
            <a:r>
              <a:rPr lang="en-US" altLang="en-US" sz="2400" dirty="0">
                <a:latin typeface="Calibri" panose="020F0502020204030204" pitchFamily="34" charset="0"/>
              </a:rPr>
              <a:t>Focusing on meter reading performance enables utilities to ensure AMI reliability. For instance, when meter readings are expected but not delivered, the system takes note, and calculates overall performance statistics for the AMI system. Utilities are made privy to problems they never would have been able to identify in the past.  </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9244" y="4191000"/>
            <a:ext cx="3694112" cy="1995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a:extLst>
              <a:ext uri="{FF2B5EF4-FFF2-40B4-BE49-F238E27FC236}">
                <a16:creationId xmlns:a16="http://schemas.microsoft.com/office/drawing/2014/main" id="{21A5859C-2A91-48EB-B817-071956398B5C}"/>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3615714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pPr algn="ctr"/>
            <a:r>
              <a:rPr lang="en-US" dirty="0"/>
              <a:t>Agenda </a:t>
            </a:r>
          </a:p>
        </p:txBody>
      </p:sp>
      <p:sp>
        <p:nvSpPr>
          <p:cNvPr id="5" name="Slide Number Placeholder 4"/>
          <p:cNvSpPr>
            <a:spLocks noGrp="1"/>
          </p:cNvSpPr>
          <p:nvPr>
            <p:ph type="sldNum" sz="quarter" idx="4"/>
          </p:nvPr>
        </p:nvSpPr>
        <p:spPr/>
        <p:txBody>
          <a:bodyPr/>
          <a:lstStyle/>
          <a:p>
            <a:fld id="{0CFEC368-1D7A-4F81-ABF6-AE0E36BAF64C}" type="slidenum">
              <a:rPr lang="en-US" smtClean="0"/>
              <a:pPr/>
              <a:t>2</a:t>
            </a:fld>
            <a:endParaRPr lang="en-US" dirty="0"/>
          </a:p>
        </p:txBody>
      </p:sp>
      <p:pic>
        <p:nvPicPr>
          <p:cNvPr id="921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33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0472" y="1295400"/>
            <a:ext cx="9164472"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1676400"/>
            <a:ext cx="3657600" cy="4401205"/>
          </a:xfrm>
          <a:prstGeom prst="rect">
            <a:avLst/>
          </a:prstGeom>
          <a:noFill/>
        </p:spPr>
        <p:txBody>
          <a:bodyPr wrap="square" rtlCol="0">
            <a:spAutoFit/>
          </a:bodyPr>
          <a:lstStyle/>
          <a:p>
            <a:pPr marL="457200" indent="-457200">
              <a:spcAft>
                <a:spcPts val="600"/>
              </a:spcAft>
              <a:buClr>
                <a:srgbClr val="C00000"/>
              </a:buClr>
              <a:buSzPct val="110000"/>
              <a:buFont typeface="Arial" panose="020B0604020202020204" pitchFamily="34" charset="0"/>
              <a:buChar char="•"/>
            </a:pPr>
            <a:r>
              <a:rPr lang="en-US" sz="2500" dirty="0">
                <a:latin typeface="Calibri" panose="020F0502020204030204" pitchFamily="34" charset="0"/>
              </a:rPr>
              <a:t>Asset &amp; Inventory Overview</a:t>
            </a:r>
          </a:p>
          <a:p>
            <a:pPr marL="457200" indent="-457200">
              <a:spcAft>
                <a:spcPts val="600"/>
              </a:spcAft>
              <a:buClr>
                <a:srgbClr val="C00000"/>
              </a:buClr>
              <a:buSzPct val="110000"/>
              <a:buFont typeface="Arial" panose="020B0604020202020204" pitchFamily="34" charset="0"/>
              <a:buChar char="•"/>
            </a:pPr>
            <a:r>
              <a:rPr lang="en-US" sz="2500" dirty="0">
                <a:latin typeface="Calibri" panose="020F0502020204030204" pitchFamily="34" charset="0"/>
              </a:rPr>
              <a:t>Benefits &amp; Return on Investment</a:t>
            </a:r>
          </a:p>
          <a:p>
            <a:pPr marL="457200" indent="-457200">
              <a:spcAft>
                <a:spcPts val="600"/>
              </a:spcAft>
              <a:buClr>
                <a:srgbClr val="C00000"/>
              </a:buClr>
              <a:buSzPct val="110000"/>
              <a:buFont typeface="Arial" panose="020B0604020202020204" pitchFamily="34" charset="0"/>
              <a:buChar char="•"/>
            </a:pPr>
            <a:r>
              <a:rPr lang="en-US" sz="2500" dirty="0">
                <a:latin typeface="Calibri" panose="020F0502020204030204" pitchFamily="34" charset="0"/>
              </a:rPr>
              <a:t>Owners &amp; Perspectives</a:t>
            </a:r>
          </a:p>
          <a:p>
            <a:pPr marL="457200" indent="-457200">
              <a:spcAft>
                <a:spcPts val="600"/>
              </a:spcAft>
              <a:buClr>
                <a:srgbClr val="C00000"/>
              </a:buClr>
              <a:buSzPct val="110000"/>
              <a:buFont typeface="Arial" panose="020B0604020202020204" pitchFamily="34" charset="0"/>
              <a:buChar char="•"/>
            </a:pPr>
            <a:r>
              <a:rPr lang="en-US" sz="2500" dirty="0">
                <a:latin typeface="Calibri" panose="020F0502020204030204" pitchFamily="34" charset="0"/>
              </a:rPr>
              <a:t>Build vs. Buy</a:t>
            </a:r>
          </a:p>
          <a:p>
            <a:pPr marL="457200" indent="-457200">
              <a:spcAft>
                <a:spcPts val="600"/>
              </a:spcAft>
              <a:buClr>
                <a:srgbClr val="C00000"/>
              </a:buClr>
              <a:buSzPct val="110000"/>
              <a:buFont typeface="Arial" panose="020B0604020202020204" pitchFamily="34" charset="0"/>
              <a:buChar char="•"/>
            </a:pPr>
            <a:r>
              <a:rPr lang="en-US" sz="2500" dirty="0">
                <a:latin typeface="Calibri" panose="020F0502020204030204" pitchFamily="34" charset="0"/>
              </a:rPr>
              <a:t>Project Methodology</a:t>
            </a:r>
          </a:p>
          <a:p>
            <a:pPr marL="457200" indent="-457200">
              <a:spcAft>
                <a:spcPts val="600"/>
              </a:spcAft>
              <a:buClr>
                <a:srgbClr val="C00000"/>
              </a:buClr>
              <a:buSzPct val="110000"/>
              <a:buFont typeface="Arial" panose="020B0604020202020204" pitchFamily="34" charset="0"/>
              <a:buChar char="•"/>
            </a:pPr>
            <a:r>
              <a:rPr lang="en-US" sz="2500" dirty="0">
                <a:latin typeface="Calibri" panose="020F0502020204030204" pitchFamily="34" charset="0"/>
              </a:rPr>
              <a:t>Getting Started</a:t>
            </a:r>
          </a:p>
          <a:p>
            <a:pPr marL="457200" indent="-457200">
              <a:spcAft>
                <a:spcPts val="600"/>
              </a:spcAft>
              <a:buClr>
                <a:srgbClr val="C00000"/>
              </a:buClr>
              <a:buSzPct val="110000"/>
              <a:buFont typeface="Arial" panose="020B0604020202020204" pitchFamily="34" charset="0"/>
              <a:buChar char="•"/>
            </a:pPr>
            <a:r>
              <a:rPr lang="en-US" sz="2500" dirty="0">
                <a:latin typeface="Calibri" panose="020F0502020204030204" pitchFamily="34" charset="0"/>
              </a:rPr>
              <a:t>The Portfolio Landscape </a:t>
            </a:r>
          </a:p>
        </p:txBody>
      </p:sp>
      <p:sp>
        <p:nvSpPr>
          <p:cNvPr id="7" name="TextBox 6"/>
          <p:cNvSpPr txBox="1"/>
          <p:nvPr/>
        </p:nvSpPr>
        <p:spPr>
          <a:xfrm>
            <a:off x="5638800" y="1699260"/>
            <a:ext cx="3276600" cy="3939540"/>
          </a:xfrm>
          <a:prstGeom prst="rect">
            <a:avLst/>
          </a:prstGeom>
          <a:noFill/>
        </p:spPr>
        <p:txBody>
          <a:bodyPr wrap="square" rtlCol="0">
            <a:spAutoFit/>
          </a:bodyPr>
          <a:lstStyle/>
          <a:p>
            <a:pPr marL="457200" indent="-457200">
              <a:spcAft>
                <a:spcPts val="600"/>
              </a:spcAft>
              <a:buClr>
                <a:srgbClr val="C00000"/>
              </a:buClr>
              <a:buSzPct val="110000"/>
              <a:buFont typeface="Arial" panose="020B0604020202020204" pitchFamily="34" charset="0"/>
              <a:buChar char="•"/>
            </a:pPr>
            <a:r>
              <a:rPr lang="en-US" sz="2500" dirty="0">
                <a:latin typeface="Calibri" panose="020F0502020204030204" pitchFamily="34" charset="0"/>
              </a:rPr>
              <a:t>Meter Shop &amp; Field Operations</a:t>
            </a:r>
          </a:p>
          <a:p>
            <a:pPr marL="457200" indent="-457200">
              <a:spcAft>
                <a:spcPts val="600"/>
              </a:spcAft>
              <a:buClr>
                <a:srgbClr val="C00000"/>
              </a:buClr>
              <a:buSzPct val="110000"/>
              <a:buFont typeface="Arial" panose="020B0604020202020204" pitchFamily="34" charset="0"/>
              <a:buChar char="•"/>
            </a:pPr>
            <a:r>
              <a:rPr lang="en-US" sz="2500" dirty="0">
                <a:latin typeface="Calibri" panose="020F0502020204030204" pitchFamily="34" charset="0"/>
              </a:rPr>
              <a:t>Challenges in AMI</a:t>
            </a:r>
          </a:p>
          <a:p>
            <a:pPr marL="457200" indent="-457200">
              <a:spcAft>
                <a:spcPts val="600"/>
              </a:spcAft>
              <a:buClr>
                <a:srgbClr val="C00000"/>
              </a:buClr>
              <a:buSzPct val="110000"/>
              <a:buFont typeface="Arial" panose="020B0604020202020204" pitchFamily="34" charset="0"/>
              <a:buChar char="•"/>
            </a:pPr>
            <a:r>
              <a:rPr lang="en-US" sz="2500" dirty="0">
                <a:latin typeface="Calibri" panose="020F0502020204030204" pitchFamily="34" charset="0"/>
              </a:rPr>
              <a:t>Meter Life-Cycle</a:t>
            </a:r>
          </a:p>
          <a:p>
            <a:pPr marL="457200" indent="-457200">
              <a:spcAft>
                <a:spcPts val="600"/>
              </a:spcAft>
              <a:buClr>
                <a:srgbClr val="C00000"/>
              </a:buClr>
              <a:buSzPct val="110000"/>
              <a:buFont typeface="Arial" panose="020B0604020202020204" pitchFamily="34" charset="0"/>
              <a:buChar char="•"/>
            </a:pPr>
            <a:r>
              <a:rPr lang="en-US" sz="2500" dirty="0">
                <a:latin typeface="Calibri" panose="020F0502020204030204" pitchFamily="34" charset="0"/>
              </a:rPr>
              <a:t>Out-of-the-Box</a:t>
            </a:r>
          </a:p>
          <a:p>
            <a:pPr marL="457200" indent="-457200">
              <a:spcAft>
                <a:spcPts val="600"/>
              </a:spcAft>
              <a:buClr>
                <a:srgbClr val="C00000"/>
              </a:buClr>
              <a:buSzPct val="110000"/>
              <a:buFont typeface="Arial" panose="020B0604020202020204" pitchFamily="34" charset="0"/>
              <a:buChar char="•"/>
            </a:pPr>
            <a:r>
              <a:rPr lang="en-US" sz="2500" dirty="0">
                <a:latin typeface="Calibri" panose="020F0502020204030204" pitchFamily="34" charset="0"/>
              </a:rPr>
              <a:t>Paradigm Shift </a:t>
            </a:r>
          </a:p>
          <a:p>
            <a:pPr marL="457200" indent="-457200">
              <a:spcAft>
                <a:spcPts val="600"/>
              </a:spcAft>
              <a:buClr>
                <a:srgbClr val="C00000"/>
              </a:buClr>
              <a:buSzPct val="110000"/>
              <a:buFont typeface="Arial" panose="020B0604020202020204" pitchFamily="34" charset="0"/>
              <a:buChar char="•"/>
            </a:pPr>
            <a:r>
              <a:rPr lang="en-US" sz="2500" dirty="0">
                <a:latin typeface="Calibri" panose="020F0502020204030204" pitchFamily="34" charset="0"/>
              </a:rPr>
              <a:t>Advancing Business Process Optimization</a:t>
            </a:r>
          </a:p>
        </p:txBody>
      </p:sp>
      <p:sp>
        <p:nvSpPr>
          <p:cNvPr id="3" name="Footer Placeholder 2">
            <a:extLst>
              <a:ext uri="{FF2B5EF4-FFF2-40B4-BE49-F238E27FC236}">
                <a16:creationId xmlns:a16="http://schemas.microsoft.com/office/drawing/2014/main" id="{512C1892-7719-43FC-B853-D89CBF2CF59E}"/>
              </a:ext>
            </a:extLst>
          </p:cNvPr>
          <p:cNvSpPr>
            <a:spLocks noGrp="1"/>
          </p:cNvSpPr>
          <p:nvPr>
            <p:ph type="ftr" sz="quarter" idx="3"/>
          </p:nvPr>
        </p:nvSpPr>
        <p:spPr/>
        <p:txBody>
          <a:bodyPr/>
          <a:lstStyle/>
          <a:p>
            <a:r>
              <a:rPr lang="en-US"/>
              <a:t>tescometering.com</a:t>
            </a:r>
            <a:endParaRPr lang="en-US" dirty="0"/>
          </a:p>
        </p:txBody>
      </p:sp>
    </p:spTree>
    <p:custDataLst>
      <p:tags r:id="rId1"/>
    </p:custDataLst>
    <p:extLst>
      <p:ext uri="{BB962C8B-B14F-4D97-AF65-F5344CB8AC3E}">
        <p14:creationId xmlns:p14="http://schemas.microsoft.com/office/powerpoint/2010/main" val="3707257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4"/>
          </p:nvPr>
        </p:nvSpPr>
        <p:spPr/>
        <p:txBody>
          <a:bodyPr/>
          <a:lstStyle/>
          <a:p>
            <a:fld id="{0CFEC368-1D7A-4F81-ABF6-AE0E36BAF64C}" type="slidenum">
              <a:rPr lang="en-US" smtClean="0"/>
              <a:pPr/>
              <a:t>20</a:t>
            </a:fld>
            <a:endParaRPr lang="en-US" dirty="0"/>
          </a:p>
        </p:txBody>
      </p:sp>
      <p:pic>
        <p:nvPicPr>
          <p:cNvPr id="3074" name="Picture 2" descr="C:\Users\paul.fratellone\Pictures\IMG_08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448579"/>
            <a:ext cx="7619999" cy="707886"/>
          </a:xfrm>
          <a:prstGeom prst="rect">
            <a:avLst/>
          </a:prstGeom>
          <a:noFill/>
        </p:spPr>
        <p:txBody>
          <a:bodyPr wrap="square" rtlCol="0">
            <a:spAutoFit/>
          </a:bodyPr>
          <a:lstStyle/>
          <a:p>
            <a:r>
              <a:rPr lang="en-US" sz="4000" dirty="0">
                <a:solidFill>
                  <a:schemeClr val="bg1"/>
                </a:solidFill>
                <a:latin typeface="Calibri" panose="020F0502020204030204" pitchFamily="34" charset="0"/>
              </a:rPr>
              <a:t>AMI will end a century of metering </a:t>
            </a:r>
          </a:p>
        </p:txBody>
      </p:sp>
      <p:sp>
        <p:nvSpPr>
          <p:cNvPr id="5" name="Footer Placeholder 4">
            <a:extLst>
              <a:ext uri="{FF2B5EF4-FFF2-40B4-BE49-F238E27FC236}">
                <a16:creationId xmlns:a16="http://schemas.microsoft.com/office/drawing/2014/main" id="{56031023-14AC-434D-8590-7492E8F6314E}"/>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769630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Grp="1" noChangeArrowheads="1"/>
          </p:cNvSpPr>
          <p:nvPr>
            <p:ph type="title"/>
          </p:nvPr>
        </p:nvSpPr>
        <p:spPr>
          <a:xfrm>
            <a:off x="476250" y="228600"/>
            <a:ext cx="8229600" cy="1143000"/>
          </a:xfrm>
          <a:solidFill>
            <a:srgbClr val="FF0000"/>
          </a:solidFill>
        </p:spPr>
        <p:txBody>
          <a:bodyPr/>
          <a:lstStyle/>
          <a:p>
            <a:pPr eaLnBrk="1" hangingPunct="1"/>
            <a:r>
              <a:rPr lang="en-US" altLang="en-US" sz="3000" b="1" dirty="0">
                <a:solidFill>
                  <a:schemeClr val="bg1"/>
                </a:solidFill>
              </a:rPr>
              <a:t>Questions and Discussion</a:t>
            </a:r>
            <a:r>
              <a:rPr lang="en-US" altLang="en-US" sz="4000" b="1" dirty="0">
                <a:solidFill>
                  <a:schemeClr val="bg1"/>
                </a:solidFill>
              </a:rPr>
              <a:t>  </a:t>
            </a:r>
          </a:p>
        </p:txBody>
      </p:sp>
      <p:sp>
        <p:nvSpPr>
          <p:cNvPr id="5" name="Slide Number Placeholder 4"/>
          <p:cNvSpPr>
            <a:spLocks noGrp="1"/>
          </p:cNvSpPr>
          <p:nvPr>
            <p:ph type="sldNum" sz="quarter" idx="4"/>
          </p:nvPr>
        </p:nvSpPr>
        <p:spPr/>
        <p:txBody>
          <a:bodyPr/>
          <a:lstStyle/>
          <a:p>
            <a:fld id="{0CFEC368-1D7A-4F81-ABF6-AE0E36BAF64C}" type="slidenum">
              <a:rPr lang="en-US" smtClean="0"/>
              <a:pPr/>
              <a:t>21</a:t>
            </a:fld>
            <a:endParaRPr lang="en-US"/>
          </a:p>
        </p:txBody>
      </p:sp>
      <p:sp>
        <p:nvSpPr>
          <p:cNvPr id="7" name="Rectangle 6"/>
          <p:cNvSpPr/>
          <p:nvPr/>
        </p:nvSpPr>
        <p:spPr>
          <a:xfrm>
            <a:off x="1143000" y="1921808"/>
            <a:ext cx="6743700" cy="3754874"/>
          </a:xfrm>
          <a:prstGeom prst="rect">
            <a:avLst/>
          </a:prstGeom>
        </p:spPr>
        <p:txBody>
          <a:bodyPr wrap="square">
            <a:spAutoFit/>
          </a:bodyPr>
          <a:lstStyle/>
          <a:p>
            <a:pPr algn="ctr"/>
            <a:r>
              <a:rPr lang="en-US" sz="3200" b="1" dirty="0">
                <a:solidFill>
                  <a:srgbClr val="1F497D"/>
                </a:solidFill>
                <a:latin typeface="Calibri"/>
                <a:ea typeface="Calibri"/>
                <a:cs typeface="Times New Roman"/>
              </a:rPr>
              <a:t>Paul Fratellone</a:t>
            </a:r>
          </a:p>
          <a:p>
            <a:pPr algn="ctr"/>
            <a:r>
              <a:rPr lang="en-US" b="1" dirty="0">
                <a:solidFill>
                  <a:srgbClr val="1F497D"/>
                </a:solidFill>
                <a:latin typeface="Calibri"/>
                <a:ea typeface="Calibri"/>
                <a:cs typeface="Times New Roman"/>
              </a:rPr>
              <a:t>Quality Assurance</a:t>
            </a:r>
            <a:endParaRPr lang="en-US" sz="2400" dirty="0">
              <a:latin typeface="Calibri"/>
              <a:ea typeface="Calibri"/>
              <a:cs typeface="Times New Roman"/>
            </a:endParaRPr>
          </a:p>
          <a:p>
            <a:pPr algn="ctr"/>
            <a:r>
              <a:rPr lang="en-US" sz="2800" b="1" dirty="0">
                <a:solidFill>
                  <a:srgbClr val="1F497D"/>
                </a:solidFill>
                <a:latin typeface="Calibri"/>
                <a:ea typeface="Calibri"/>
                <a:cs typeface="Times New Roman"/>
              </a:rPr>
              <a:t>TESCO – The Eastern Specialty Company</a:t>
            </a:r>
            <a:endParaRPr lang="en-US" sz="2800" dirty="0">
              <a:latin typeface="Calibri"/>
              <a:ea typeface="Calibri"/>
              <a:cs typeface="Times New Roman"/>
            </a:endParaRPr>
          </a:p>
          <a:p>
            <a:pPr algn="ctr"/>
            <a:r>
              <a:rPr lang="en-US" dirty="0">
                <a:latin typeface="Calibri"/>
                <a:ea typeface="Calibri"/>
                <a:cs typeface="Times New Roman"/>
              </a:rPr>
              <a:t>Bristol, PA 19007</a:t>
            </a:r>
          </a:p>
          <a:p>
            <a:pPr algn="ctr"/>
            <a:endParaRPr lang="en-US" dirty="0">
              <a:latin typeface="Calibri"/>
              <a:ea typeface="Calibri"/>
              <a:cs typeface="Times New Roman"/>
            </a:endParaRPr>
          </a:p>
          <a:p>
            <a:pPr algn="ctr"/>
            <a:r>
              <a:rPr lang="en-US" dirty="0">
                <a:latin typeface="Calibri"/>
                <a:ea typeface="Calibri"/>
                <a:cs typeface="Times New Roman"/>
              </a:rPr>
              <a:t>email: </a:t>
            </a:r>
            <a:r>
              <a:rPr lang="en-US" dirty="0">
                <a:latin typeface="Calibri"/>
                <a:ea typeface="Calibri"/>
                <a:cs typeface="Times New Roman"/>
                <a:hlinkClick r:id="rId2"/>
              </a:rPr>
              <a:t>paul.fratellone@tescometering.com</a:t>
            </a:r>
            <a:endParaRPr lang="en-US" dirty="0">
              <a:latin typeface="Calibri"/>
              <a:ea typeface="Calibri"/>
              <a:cs typeface="Times New Roman"/>
            </a:endParaRPr>
          </a:p>
          <a:p>
            <a:pPr algn="ctr"/>
            <a:r>
              <a:rPr lang="en-US" sz="1600" dirty="0">
                <a:latin typeface="Calibri" panose="020F0502020204030204" pitchFamily="34" charset="0"/>
              </a:rPr>
              <a:t>Mobile: 267-588-1418</a:t>
            </a:r>
          </a:p>
          <a:p>
            <a:pPr algn="ctr"/>
            <a:endParaRPr lang="en-US" dirty="0">
              <a:latin typeface="Calibri"/>
              <a:ea typeface="Calibri"/>
              <a:cs typeface="Times New Roman"/>
            </a:endParaRPr>
          </a:p>
          <a:p>
            <a:pPr algn="ctr"/>
            <a:endParaRPr lang="en-US" dirty="0">
              <a:latin typeface="Calibri"/>
              <a:ea typeface="Calibri"/>
              <a:cs typeface="Times New Roman"/>
            </a:endParaRPr>
          </a:p>
          <a:p>
            <a:pPr algn="ctr"/>
            <a:r>
              <a:rPr lang="en-US" dirty="0">
                <a:latin typeface="Calibri"/>
                <a:ea typeface="Calibri"/>
                <a:cs typeface="Times New Roman"/>
              </a:rPr>
              <a:t>This presentation can also be found on the TESCO website:</a:t>
            </a:r>
          </a:p>
          <a:p>
            <a:pPr algn="ctr"/>
            <a:r>
              <a:rPr lang="en-US" u="sng" dirty="0">
                <a:latin typeface="Calibri"/>
                <a:ea typeface="Calibri"/>
                <a:cs typeface="Times New Roman"/>
                <a:hlinkClick r:id="rId3"/>
              </a:rPr>
              <a:t>www.tesco-advent.com</a:t>
            </a:r>
            <a:endParaRPr lang="en-US" u="sng" dirty="0">
              <a:latin typeface="Calibri"/>
              <a:ea typeface="Calibri"/>
              <a:cs typeface="Times New Roman"/>
            </a:endParaRPr>
          </a:p>
          <a:p>
            <a:pPr algn="ctr"/>
            <a:endParaRPr lang="en-US" dirty="0">
              <a:latin typeface="Calibri"/>
              <a:ea typeface="Calibri"/>
              <a:cs typeface="Times New Roman"/>
            </a:endParaRPr>
          </a:p>
        </p:txBody>
      </p:sp>
      <p:pic>
        <p:nvPicPr>
          <p:cNvPr id="13"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511932"/>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4DA04AA0-2E08-4F4D-A516-CA6FBB1A01A8}"/>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234830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pPr algn="ctr"/>
            <a:r>
              <a:rPr lang="en-US" sz="3600" dirty="0"/>
              <a:t>Asset Management &amp; Inventory Tracking</a:t>
            </a:r>
          </a:p>
        </p:txBody>
      </p:sp>
      <p:sp>
        <p:nvSpPr>
          <p:cNvPr id="3" name="Slide Number Placeholder 2"/>
          <p:cNvSpPr>
            <a:spLocks noGrp="1"/>
          </p:cNvSpPr>
          <p:nvPr>
            <p:ph type="sldNum" sz="quarter" idx="4"/>
          </p:nvPr>
        </p:nvSpPr>
        <p:spPr/>
        <p:txBody>
          <a:bodyPr/>
          <a:lstStyle/>
          <a:p>
            <a:fld id="{0CFEC368-1D7A-4F81-ABF6-AE0E36BAF64C}" type="slidenum">
              <a:rPr lang="en-US" smtClean="0"/>
              <a:pPr/>
              <a:t>3</a:t>
            </a:fld>
            <a:endParaRPr lang="en-US" dirty="0"/>
          </a:p>
        </p:txBody>
      </p:sp>
      <p:sp>
        <p:nvSpPr>
          <p:cNvPr id="4" name="Rectangle 3"/>
          <p:cNvSpPr/>
          <p:nvPr/>
        </p:nvSpPr>
        <p:spPr>
          <a:xfrm>
            <a:off x="381000" y="1447800"/>
            <a:ext cx="7772400" cy="1892826"/>
          </a:xfrm>
          <a:prstGeom prst="rect">
            <a:avLst/>
          </a:prstGeom>
        </p:spPr>
        <p:txBody>
          <a:bodyPr wrap="square">
            <a:spAutoFit/>
          </a:bodyPr>
          <a:lstStyle/>
          <a:p>
            <a:pPr algn="ctr"/>
            <a:r>
              <a:rPr lang="en-US" sz="2800" b="1" dirty="0">
                <a:latin typeface="Calibri" panose="020F0502020204030204" pitchFamily="34" charset="0"/>
              </a:rPr>
              <a:t>Asset Management</a:t>
            </a:r>
          </a:p>
          <a:p>
            <a:endParaRPr lang="en-US" sz="1100" dirty="0">
              <a:latin typeface="Calibri" panose="020F0502020204030204" pitchFamily="34" charset="0"/>
            </a:endParaRPr>
          </a:p>
          <a:p>
            <a:r>
              <a:rPr lang="en-US" sz="2600" dirty="0">
                <a:latin typeface="Calibri" panose="020F0502020204030204" pitchFamily="34" charset="0"/>
              </a:rPr>
              <a:t>Asset management refers to tracking unique items of value. They are often called physical assets or fixed assets. </a:t>
            </a:r>
          </a:p>
        </p:txBody>
      </p:sp>
      <p:sp>
        <p:nvSpPr>
          <p:cNvPr id="5" name="Rectangle 4"/>
          <p:cNvSpPr/>
          <p:nvPr/>
        </p:nvSpPr>
        <p:spPr>
          <a:xfrm>
            <a:off x="381000" y="3272641"/>
            <a:ext cx="7772400" cy="1892826"/>
          </a:xfrm>
          <a:prstGeom prst="rect">
            <a:avLst/>
          </a:prstGeom>
        </p:spPr>
        <p:txBody>
          <a:bodyPr wrap="square">
            <a:spAutoFit/>
          </a:bodyPr>
          <a:lstStyle/>
          <a:p>
            <a:pPr algn="ctr"/>
            <a:r>
              <a:rPr lang="en-US" sz="2800" b="1" dirty="0">
                <a:latin typeface="Calibri" panose="020F0502020204030204" pitchFamily="34" charset="0"/>
              </a:rPr>
              <a:t>Inventory Tracking</a:t>
            </a:r>
          </a:p>
          <a:p>
            <a:endParaRPr lang="en-US" sz="1100" dirty="0">
              <a:latin typeface="Calibri" panose="020F0502020204030204" pitchFamily="34" charset="0"/>
            </a:endParaRPr>
          </a:p>
          <a:p>
            <a:r>
              <a:rPr lang="en-US" sz="2600" dirty="0">
                <a:latin typeface="Calibri" panose="020F0502020204030204" pitchFamily="34" charset="0"/>
              </a:rPr>
              <a:t>Inventory tracking refers to tracking non-unique items of value. These are often called stock or consumable items that track quantity, disposition, location…</a:t>
            </a:r>
          </a:p>
        </p:txBody>
      </p:sp>
      <p:sp>
        <p:nvSpPr>
          <p:cNvPr id="6" name="Rectangle 5"/>
          <p:cNvSpPr/>
          <p:nvPr/>
        </p:nvSpPr>
        <p:spPr>
          <a:xfrm>
            <a:off x="838200" y="5334000"/>
            <a:ext cx="7315200" cy="954107"/>
          </a:xfrm>
          <a:prstGeom prst="rect">
            <a:avLst/>
          </a:prstGeom>
        </p:spPr>
        <p:txBody>
          <a:bodyPr wrap="square">
            <a:spAutoFit/>
          </a:bodyPr>
          <a:lstStyle/>
          <a:p>
            <a:pPr algn="ctr"/>
            <a:r>
              <a:rPr lang="en-US" sz="2800" dirty="0">
                <a:solidFill>
                  <a:srgbClr val="C00000"/>
                </a:solidFill>
                <a:latin typeface="Calibri" panose="020F0502020204030204" pitchFamily="34" charset="0"/>
              </a:rPr>
              <a:t>Organizations strive to gain greater control and efficiencies when managing their assets</a:t>
            </a:r>
          </a:p>
        </p:txBody>
      </p:sp>
      <p:sp>
        <p:nvSpPr>
          <p:cNvPr id="7" name="Footer Placeholder 6">
            <a:extLst>
              <a:ext uri="{FF2B5EF4-FFF2-40B4-BE49-F238E27FC236}">
                <a16:creationId xmlns:a16="http://schemas.microsoft.com/office/drawing/2014/main" id="{BD5DCF34-777A-47F7-B229-F6B77ECEFA88}"/>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83833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pPr algn="ctr"/>
            <a:r>
              <a:rPr lang="en-US" sz="3600" dirty="0"/>
              <a:t>Benefits &amp; Considerations</a:t>
            </a:r>
          </a:p>
        </p:txBody>
      </p:sp>
      <p:sp>
        <p:nvSpPr>
          <p:cNvPr id="3" name="Slide Number Placeholder 2"/>
          <p:cNvSpPr>
            <a:spLocks noGrp="1"/>
          </p:cNvSpPr>
          <p:nvPr>
            <p:ph type="sldNum" sz="quarter" idx="4"/>
          </p:nvPr>
        </p:nvSpPr>
        <p:spPr/>
        <p:txBody>
          <a:bodyPr/>
          <a:lstStyle/>
          <a:p>
            <a:fld id="{0CFEC368-1D7A-4F81-ABF6-AE0E36BAF64C}" type="slidenum">
              <a:rPr lang="en-US" smtClean="0"/>
              <a:pPr/>
              <a:t>4</a:t>
            </a:fld>
            <a:endParaRPr lang="en-US" dirty="0"/>
          </a:p>
        </p:txBody>
      </p:sp>
      <p:sp>
        <p:nvSpPr>
          <p:cNvPr id="5" name="Rectangle 4"/>
          <p:cNvSpPr/>
          <p:nvPr/>
        </p:nvSpPr>
        <p:spPr>
          <a:xfrm>
            <a:off x="609600" y="1828403"/>
            <a:ext cx="8001000" cy="2667397"/>
          </a:xfrm>
          <a:prstGeom prst="rect">
            <a:avLst/>
          </a:prstGeom>
        </p:spPr>
        <p:txBody>
          <a:bodyPr wrap="square">
            <a:spAutoFit/>
          </a:bodyPr>
          <a:lstStyle/>
          <a:p>
            <a:pPr>
              <a:spcAft>
                <a:spcPts val="1000"/>
              </a:spcAft>
            </a:pPr>
            <a:r>
              <a:rPr lang="en-US" sz="3200" b="1" dirty="0">
                <a:latin typeface="Calibri" panose="020F0502020204030204" pitchFamily="34" charset="0"/>
              </a:rPr>
              <a:t>Business Drivers</a:t>
            </a:r>
          </a:p>
          <a:p>
            <a:pPr marL="285750" indent="-285750">
              <a:spcAft>
                <a:spcPts val="600"/>
              </a:spcAft>
              <a:buClr>
                <a:srgbClr val="C00000"/>
              </a:buClr>
              <a:buSzPct val="110000"/>
              <a:buFont typeface="Arial" panose="020B0604020202020204" pitchFamily="34" charset="0"/>
              <a:buChar char="•"/>
            </a:pPr>
            <a:r>
              <a:rPr lang="en-US" sz="2800" b="1" dirty="0">
                <a:latin typeface="Calibri" panose="020F0502020204030204" pitchFamily="34" charset="0"/>
              </a:rPr>
              <a:t>Cost Reduction</a:t>
            </a:r>
          </a:p>
          <a:p>
            <a:pPr marL="285750" indent="-285750">
              <a:spcAft>
                <a:spcPts val="600"/>
              </a:spcAft>
              <a:buClr>
                <a:srgbClr val="C00000"/>
              </a:buClr>
              <a:buSzPct val="110000"/>
              <a:buFont typeface="Arial" panose="020B0604020202020204" pitchFamily="34" charset="0"/>
              <a:buChar char="•"/>
            </a:pPr>
            <a:r>
              <a:rPr lang="en-US" sz="2800" b="1" dirty="0">
                <a:latin typeface="Calibri" panose="020F0502020204030204" pitchFamily="34" charset="0"/>
              </a:rPr>
              <a:t>Increased Revenue</a:t>
            </a:r>
            <a:endParaRPr lang="en-US" sz="2800" dirty="0">
              <a:latin typeface="Calibri" panose="020F0502020204030204" pitchFamily="34" charset="0"/>
            </a:endParaRPr>
          </a:p>
          <a:p>
            <a:pPr marL="285750" indent="-285750">
              <a:spcAft>
                <a:spcPts val="600"/>
              </a:spcAft>
              <a:buClr>
                <a:srgbClr val="C00000"/>
              </a:buClr>
              <a:buSzPct val="110000"/>
              <a:buFont typeface="Arial" panose="020B0604020202020204" pitchFamily="34" charset="0"/>
              <a:buChar char="•"/>
            </a:pPr>
            <a:r>
              <a:rPr lang="en-US" sz="2800" b="1" dirty="0">
                <a:latin typeface="Calibri" panose="020F0502020204030204" pitchFamily="34" charset="0"/>
              </a:rPr>
              <a:t>Improved Efficiencies</a:t>
            </a:r>
          </a:p>
          <a:p>
            <a:pPr marL="285750" indent="-285750">
              <a:spcAft>
                <a:spcPts val="600"/>
              </a:spcAft>
              <a:buClr>
                <a:srgbClr val="C00000"/>
              </a:buClr>
              <a:buSzPct val="110000"/>
              <a:buFont typeface="Arial" panose="020B0604020202020204" pitchFamily="34" charset="0"/>
              <a:buChar char="•"/>
            </a:pPr>
            <a:r>
              <a:rPr lang="en-US" sz="2800" b="1" dirty="0">
                <a:latin typeface="Calibri" panose="020F0502020204030204" pitchFamily="34" charset="0"/>
              </a:rPr>
              <a:t>Increased Traceability</a:t>
            </a:r>
            <a:r>
              <a:rPr lang="en-US" sz="2800" b="1" dirty="0">
                <a:effectLst/>
                <a:latin typeface="Calibri" panose="020F0502020204030204" pitchFamily="34" charset="0"/>
              </a:rPr>
              <a:t> </a:t>
            </a:r>
            <a:endParaRPr lang="en-US" sz="2400" dirty="0">
              <a:effectLst/>
              <a:latin typeface="Calibri" panose="020F0502020204030204" pitchFamily="34" charset="0"/>
            </a:endParaRPr>
          </a:p>
        </p:txBody>
      </p:sp>
      <p:pic>
        <p:nvPicPr>
          <p:cNvPr id="10" name="Picture 5" descr="Inventory System Improves Bottom 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508427"/>
            <a:ext cx="1257300" cy="12683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Barcode System Improves Accuracy"/>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142174" y="1371600"/>
            <a:ext cx="1411026" cy="14234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Inventory Software Improves Company Workflow"/>
          <p:cNvPicPr>
            <a:picLocks noChangeAspect="1" noChangeArrowheads="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315200" y="3733800"/>
            <a:ext cx="1295400" cy="130676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5358" y="5181600"/>
            <a:ext cx="6603242" cy="1107996"/>
          </a:xfrm>
          <a:prstGeom prst="rect">
            <a:avLst/>
          </a:prstGeom>
        </p:spPr>
        <p:txBody>
          <a:bodyPr wrap="square">
            <a:spAutoFit/>
          </a:bodyPr>
          <a:lstStyle/>
          <a:p>
            <a:pPr lvl="0" algn="ctr"/>
            <a:r>
              <a:rPr lang="en-US" sz="2200" dirty="0">
                <a:solidFill>
                  <a:srgbClr val="C00000"/>
                </a:solidFill>
                <a:latin typeface="Calibri" panose="020F0502020204030204" pitchFamily="34" charset="0"/>
              </a:rPr>
              <a:t>The system should provide the necessary knowledge both for the warehouse worker to perform daily tasks and management to have product and financial insight.</a:t>
            </a:r>
          </a:p>
        </p:txBody>
      </p:sp>
      <p:sp>
        <p:nvSpPr>
          <p:cNvPr id="4" name="Footer Placeholder 3">
            <a:extLst>
              <a:ext uri="{FF2B5EF4-FFF2-40B4-BE49-F238E27FC236}">
                <a16:creationId xmlns:a16="http://schemas.microsoft.com/office/drawing/2014/main" id="{97C25B1C-6DCD-4B27-A12C-434839C2217B}"/>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350250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pPr algn="ctr"/>
            <a:r>
              <a:rPr lang="en-US" sz="3600" dirty="0"/>
              <a:t>Owners Perspectives, Needs &amp; Wants</a:t>
            </a:r>
          </a:p>
        </p:txBody>
      </p:sp>
      <p:sp>
        <p:nvSpPr>
          <p:cNvPr id="3" name="Slide Number Placeholder 2"/>
          <p:cNvSpPr>
            <a:spLocks noGrp="1"/>
          </p:cNvSpPr>
          <p:nvPr>
            <p:ph type="sldNum" sz="quarter" idx="4"/>
          </p:nvPr>
        </p:nvSpPr>
        <p:spPr/>
        <p:txBody>
          <a:bodyPr/>
          <a:lstStyle/>
          <a:p>
            <a:fld id="{0CFEC368-1D7A-4F81-ABF6-AE0E36BAF64C}" type="slidenum">
              <a:rPr lang="en-US" smtClean="0"/>
              <a:pPr/>
              <a:t>5</a:t>
            </a:fld>
            <a:endParaRPr lang="en-US" dirty="0"/>
          </a:p>
        </p:txBody>
      </p:sp>
      <p:sp>
        <p:nvSpPr>
          <p:cNvPr id="5" name="Rectangle 4"/>
          <p:cNvSpPr/>
          <p:nvPr/>
        </p:nvSpPr>
        <p:spPr>
          <a:xfrm>
            <a:off x="685800" y="1744920"/>
            <a:ext cx="2967251" cy="2369880"/>
          </a:xfrm>
          <a:prstGeom prst="rect">
            <a:avLst/>
          </a:prstGeom>
        </p:spPr>
        <p:txBody>
          <a:bodyPr wrap="square">
            <a:spAutoFit/>
          </a:bodyPr>
          <a:lstStyle/>
          <a:p>
            <a:pPr lvl="0"/>
            <a:r>
              <a:rPr lang="en-US" sz="2800" b="1" dirty="0">
                <a:solidFill>
                  <a:prstClr val="black"/>
                </a:solidFill>
                <a:latin typeface="Calibri" panose="020F0502020204030204" pitchFamily="34" charset="0"/>
              </a:rPr>
              <a:t>Owners</a:t>
            </a:r>
          </a:p>
          <a:p>
            <a:pPr lvl="0"/>
            <a:r>
              <a:rPr lang="en-US" sz="2400" dirty="0">
                <a:solidFill>
                  <a:prstClr val="black"/>
                </a:solidFill>
                <a:latin typeface="Calibri" panose="020F0502020204030204" pitchFamily="34" charset="0"/>
              </a:rPr>
              <a:t>Meter Shop</a:t>
            </a:r>
          </a:p>
          <a:p>
            <a:pPr lvl="0"/>
            <a:r>
              <a:rPr lang="en-US" sz="2400" dirty="0">
                <a:solidFill>
                  <a:prstClr val="black"/>
                </a:solidFill>
                <a:latin typeface="Calibri" panose="020F0502020204030204" pitchFamily="34" charset="0"/>
              </a:rPr>
              <a:t>Field Operations</a:t>
            </a:r>
          </a:p>
          <a:p>
            <a:pPr lvl="0"/>
            <a:r>
              <a:rPr lang="en-US" sz="2400" dirty="0">
                <a:solidFill>
                  <a:prstClr val="black"/>
                </a:solidFill>
                <a:latin typeface="Calibri" panose="020F0502020204030204" pitchFamily="34" charset="0"/>
              </a:rPr>
              <a:t>Revenue Protection</a:t>
            </a:r>
          </a:p>
          <a:p>
            <a:pPr lvl="0"/>
            <a:r>
              <a:rPr lang="en-US" sz="2400" dirty="0">
                <a:solidFill>
                  <a:prstClr val="black"/>
                </a:solidFill>
                <a:latin typeface="Calibri" panose="020F0502020204030204" pitchFamily="34" charset="0"/>
              </a:rPr>
              <a:t>Administration</a:t>
            </a:r>
          </a:p>
          <a:p>
            <a:pPr lvl="0"/>
            <a:r>
              <a:rPr lang="en-US" sz="2400" dirty="0">
                <a:solidFill>
                  <a:prstClr val="black"/>
                </a:solidFill>
                <a:latin typeface="Calibri" panose="020F0502020204030204" pitchFamily="34" charset="0"/>
              </a:rPr>
              <a:t>Technology</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147501"/>
            <a:ext cx="3962400" cy="3405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38601" y="2076271"/>
            <a:ext cx="5105399" cy="1200329"/>
          </a:xfrm>
          <a:prstGeom prst="rect">
            <a:avLst/>
          </a:prstGeom>
          <a:noFill/>
        </p:spPr>
        <p:txBody>
          <a:bodyPr wrap="square" rtlCol="0">
            <a:spAutoFit/>
          </a:bodyPr>
          <a:lstStyle/>
          <a:p>
            <a:r>
              <a:rPr lang="en-US" sz="2400" dirty="0">
                <a:latin typeface="Calibri" panose="020F0502020204030204" pitchFamily="34" charset="0"/>
              </a:rPr>
              <a:t>Each owner will have their own perspective and objectives for the asset/inventory management system.</a:t>
            </a:r>
          </a:p>
        </p:txBody>
      </p:sp>
      <p:sp>
        <p:nvSpPr>
          <p:cNvPr id="8" name="TextBox 7"/>
          <p:cNvSpPr txBox="1"/>
          <p:nvPr/>
        </p:nvSpPr>
        <p:spPr>
          <a:xfrm>
            <a:off x="152400" y="4575410"/>
            <a:ext cx="4386049" cy="830997"/>
          </a:xfrm>
          <a:prstGeom prst="rect">
            <a:avLst/>
          </a:prstGeom>
          <a:noFill/>
        </p:spPr>
        <p:txBody>
          <a:bodyPr wrap="square" rtlCol="0">
            <a:spAutoFit/>
          </a:bodyPr>
          <a:lstStyle/>
          <a:p>
            <a:r>
              <a:rPr lang="en-US" sz="2400" dirty="0">
                <a:solidFill>
                  <a:srgbClr val="C00000"/>
                </a:solidFill>
                <a:latin typeface="Calibri" panose="020F0502020204030204" pitchFamily="34" charset="0"/>
              </a:rPr>
              <a:t>Ensure a 360 degree view of your organizations is represented </a:t>
            </a:r>
          </a:p>
        </p:txBody>
      </p:sp>
      <p:sp>
        <p:nvSpPr>
          <p:cNvPr id="6" name="Footer Placeholder 5">
            <a:extLst>
              <a:ext uri="{FF2B5EF4-FFF2-40B4-BE49-F238E27FC236}">
                <a16:creationId xmlns:a16="http://schemas.microsoft.com/office/drawing/2014/main" id="{3C0BFEC8-608A-4134-98CE-3058D2E899B6}"/>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2289879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pPr algn="ctr"/>
            <a:r>
              <a:rPr lang="en-US" sz="3600" dirty="0"/>
              <a:t>Build vs. Buy</a:t>
            </a:r>
          </a:p>
        </p:txBody>
      </p:sp>
      <p:sp>
        <p:nvSpPr>
          <p:cNvPr id="3" name="Slide Number Placeholder 2"/>
          <p:cNvSpPr>
            <a:spLocks noGrp="1"/>
          </p:cNvSpPr>
          <p:nvPr>
            <p:ph type="sldNum" sz="quarter" idx="4"/>
          </p:nvPr>
        </p:nvSpPr>
        <p:spPr>
          <a:xfrm>
            <a:off x="8077200" y="6477000"/>
            <a:ext cx="1066800" cy="329184"/>
          </a:xfrm>
        </p:spPr>
        <p:txBody>
          <a:bodyPr/>
          <a:lstStyle/>
          <a:p>
            <a:fld id="{0CFEC368-1D7A-4F81-ABF6-AE0E36BAF64C}" type="slidenum">
              <a:rPr lang="en-US" smtClean="0"/>
              <a:pPr/>
              <a:t>6</a:t>
            </a:fld>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241054"/>
            <a:ext cx="476250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6774" y="1295400"/>
            <a:ext cx="8347670" cy="1569660"/>
          </a:xfrm>
          <a:prstGeom prst="rect">
            <a:avLst/>
          </a:prstGeom>
          <a:noFill/>
        </p:spPr>
        <p:txBody>
          <a:bodyPr wrap="none" rtlCol="0">
            <a:spAutoFit/>
          </a:bodyPr>
          <a:lstStyle/>
          <a:p>
            <a:pPr algn="ctr"/>
            <a:r>
              <a:rPr lang="en-US" sz="2400" b="1" dirty="0">
                <a:latin typeface="Calibri" panose="020F0502020204030204" pitchFamily="34" charset="0"/>
              </a:rPr>
              <a:t>You must consider:</a:t>
            </a:r>
          </a:p>
          <a:p>
            <a:r>
              <a:rPr lang="en-US" sz="2400" dirty="0">
                <a:latin typeface="Calibri" panose="020F0502020204030204" pitchFamily="34" charset="0"/>
              </a:rPr>
              <a:t>Creating a weighted decision matrix to qualify &amp; quantify vendors</a:t>
            </a:r>
          </a:p>
          <a:p>
            <a:r>
              <a:rPr lang="en-US" sz="2400" dirty="0">
                <a:latin typeface="Calibri" panose="020F0502020204030204" pitchFamily="34" charset="0"/>
              </a:rPr>
              <a:t>Ensure ALL business owners are included </a:t>
            </a:r>
          </a:p>
          <a:p>
            <a:r>
              <a:rPr lang="en-US" sz="2400" dirty="0">
                <a:latin typeface="Calibri" panose="020F0502020204030204" pitchFamily="34" charset="0"/>
              </a:rPr>
              <a:t>Always remember  It’s business FIRST, technology SECOND</a:t>
            </a:r>
          </a:p>
        </p:txBody>
      </p:sp>
      <p:sp>
        <p:nvSpPr>
          <p:cNvPr id="6" name="TextBox 5"/>
          <p:cNvSpPr txBox="1"/>
          <p:nvPr/>
        </p:nvSpPr>
        <p:spPr>
          <a:xfrm>
            <a:off x="752101" y="2971800"/>
            <a:ext cx="2621423" cy="1631216"/>
          </a:xfrm>
          <a:prstGeom prst="rect">
            <a:avLst/>
          </a:prstGeom>
          <a:noFill/>
        </p:spPr>
        <p:txBody>
          <a:bodyPr wrap="none" rtlCol="0">
            <a:spAutoFit/>
          </a:bodyPr>
          <a:lstStyle/>
          <a:p>
            <a:pPr algn="ctr"/>
            <a:r>
              <a:rPr lang="en-US" sz="2000" b="1" dirty="0">
                <a:latin typeface="Calibri" panose="020F0502020204030204" pitchFamily="34" charset="0"/>
              </a:rPr>
              <a:t>BUILD</a:t>
            </a:r>
          </a:p>
          <a:p>
            <a:pPr marL="342900" indent="-342900">
              <a:buClr>
                <a:srgbClr val="C00000"/>
              </a:buClr>
              <a:buSzPct val="105000"/>
              <a:buFont typeface="Wingdings" panose="05000000000000000000" pitchFamily="2" charset="2"/>
              <a:buChar char="ü"/>
            </a:pPr>
            <a:r>
              <a:rPr lang="en-US" sz="2000" dirty="0">
                <a:latin typeface="Calibri" panose="020F0502020204030204" pitchFamily="34" charset="0"/>
              </a:rPr>
              <a:t>Speed to market</a:t>
            </a:r>
          </a:p>
          <a:p>
            <a:pPr marL="342900" indent="-342900">
              <a:buClr>
                <a:srgbClr val="C00000"/>
              </a:buClr>
              <a:buSzPct val="105000"/>
              <a:buFont typeface="Wingdings" panose="05000000000000000000" pitchFamily="2" charset="2"/>
              <a:buChar char="ü"/>
            </a:pPr>
            <a:r>
              <a:rPr lang="en-US" sz="2000" dirty="0">
                <a:latin typeface="Calibri" panose="020F0502020204030204" pitchFamily="34" charset="0"/>
              </a:rPr>
              <a:t>Quality </a:t>
            </a:r>
          </a:p>
          <a:p>
            <a:pPr marL="342900" indent="-342900">
              <a:buClr>
                <a:srgbClr val="C00000"/>
              </a:buClr>
              <a:buSzPct val="105000"/>
              <a:buFont typeface="Wingdings" panose="05000000000000000000" pitchFamily="2" charset="2"/>
              <a:buChar char="ü"/>
            </a:pPr>
            <a:r>
              <a:rPr lang="en-US" sz="2000" dirty="0">
                <a:latin typeface="Calibri" panose="020F0502020204030204" pitchFamily="34" charset="0"/>
              </a:rPr>
              <a:t>Maintenance &amp; TCO</a:t>
            </a:r>
          </a:p>
          <a:p>
            <a:pPr marL="342900" indent="-342900">
              <a:buClr>
                <a:srgbClr val="C00000"/>
              </a:buClr>
              <a:buSzPct val="105000"/>
              <a:buFont typeface="Wingdings" panose="05000000000000000000" pitchFamily="2" charset="2"/>
              <a:buChar char="ü"/>
            </a:pPr>
            <a:r>
              <a:rPr lang="en-US" sz="2000" dirty="0">
                <a:latin typeface="Calibri" panose="020F0502020204030204" pitchFamily="34" charset="0"/>
              </a:rPr>
              <a:t>Trade-offs</a:t>
            </a:r>
          </a:p>
        </p:txBody>
      </p:sp>
      <p:grpSp>
        <p:nvGrpSpPr>
          <p:cNvPr id="10" name="Group 9"/>
          <p:cNvGrpSpPr/>
          <p:nvPr/>
        </p:nvGrpSpPr>
        <p:grpSpPr>
          <a:xfrm>
            <a:off x="6477000" y="5105400"/>
            <a:ext cx="2133600" cy="1383429"/>
            <a:chOff x="7010400" y="5310503"/>
            <a:chExt cx="2133600" cy="1383429"/>
          </a:xfrm>
        </p:grpSpPr>
        <p:grpSp>
          <p:nvGrpSpPr>
            <p:cNvPr id="8" name="Group 7"/>
            <p:cNvGrpSpPr/>
            <p:nvPr/>
          </p:nvGrpSpPr>
          <p:grpSpPr>
            <a:xfrm>
              <a:off x="7010400" y="5310503"/>
              <a:ext cx="1971675" cy="1090297"/>
              <a:chOff x="7172325" y="5234303"/>
              <a:chExt cx="1971675" cy="1090297"/>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2325" y="5234303"/>
                <a:ext cx="1971675" cy="1090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620000" y="5381625"/>
                <a:ext cx="748923" cy="369332"/>
              </a:xfrm>
              <a:prstGeom prst="rect">
                <a:avLst/>
              </a:prstGeom>
              <a:noFill/>
            </p:spPr>
            <p:txBody>
              <a:bodyPr wrap="none" rtlCol="0">
                <a:spAutoFit/>
              </a:bodyPr>
              <a:lstStyle/>
              <a:p>
                <a:r>
                  <a:rPr lang="en-US" dirty="0"/>
                  <a:t>SaaS</a:t>
                </a:r>
              </a:p>
            </p:txBody>
          </p:sp>
        </p:grpSp>
        <p:sp>
          <p:nvSpPr>
            <p:cNvPr id="9" name="TextBox 8"/>
            <p:cNvSpPr txBox="1"/>
            <p:nvPr/>
          </p:nvSpPr>
          <p:spPr>
            <a:xfrm>
              <a:off x="7728228" y="6324600"/>
              <a:ext cx="1415772" cy="369332"/>
            </a:xfrm>
            <a:prstGeom prst="rect">
              <a:avLst/>
            </a:prstGeom>
            <a:solidFill>
              <a:schemeClr val="bg1"/>
            </a:solidFill>
          </p:spPr>
          <p:txBody>
            <a:bodyPr wrap="none" rtlCol="0">
              <a:spAutoFit/>
            </a:bodyPr>
            <a:lstStyle/>
            <a:p>
              <a:r>
                <a:rPr lang="en-US" dirty="0"/>
                <a:t>On-Premise</a:t>
              </a:r>
            </a:p>
          </p:txBody>
        </p:sp>
      </p:grpSp>
      <p:cxnSp>
        <p:nvCxnSpPr>
          <p:cNvPr id="12" name="Straight Arrow Connector 11"/>
          <p:cNvCxnSpPr>
            <a:endCxn id="7" idx="1"/>
          </p:cNvCxnSpPr>
          <p:nvPr/>
        </p:nvCxnSpPr>
        <p:spPr>
          <a:xfrm flipV="1">
            <a:off x="6286500" y="5437388"/>
            <a:ext cx="638175" cy="4418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9" idx="1"/>
          </p:cNvCxnSpPr>
          <p:nvPr/>
        </p:nvCxnSpPr>
        <p:spPr>
          <a:xfrm>
            <a:off x="6286500" y="5879230"/>
            <a:ext cx="908328" cy="4249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752850" y="2971800"/>
            <a:ext cx="5010150" cy="1938992"/>
          </a:xfrm>
          <a:prstGeom prst="rect">
            <a:avLst/>
          </a:prstGeom>
          <a:noFill/>
        </p:spPr>
        <p:txBody>
          <a:bodyPr wrap="square" rtlCol="0">
            <a:spAutoFit/>
          </a:bodyPr>
          <a:lstStyle/>
          <a:p>
            <a:pPr algn="ctr"/>
            <a:r>
              <a:rPr lang="en-US" sz="2000" b="1" dirty="0">
                <a:latin typeface="Calibri" panose="020F0502020204030204" pitchFamily="34" charset="0"/>
              </a:rPr>
              <a:t>BUY</a:t>
            </a:r>
          </a:p>
          <a:p>
            <a:pPr marL="342900" indent="-342900">
              <a:buClr>
                <a:srgbClr val="C00000"/>
              </a:buClr>
              <a:buSzPct val="105000"/>
              <a:buFont typeface="Wingdings" panose="05000000000000000000" pitchFamily="2" charset="2"/>
              <a:buChar char="ü"/>
            </a:pPr>
            <a:r>
              <a:rPr lang="en-US" sz="2000" dirty="0">
                <a:latin typeface="Calibri" panose="020F0502020204030204" pitchFamily="34" charset="0"/>
              </a:rPr>
              <a:t>Vendor’s domain knowledge &amp; experience? </a:t>
            </a:r>
          </a:p>
          <a:p>
            <a:pPr marL="342900" indent="-342900">
              <a:buClr>
                <a:srgbClr val="C00000"/>
              </a:buClr>
              <a:buSzPct val="105000"/>
              <a:buFont typeface="Wingdings" panose="05000000000000000000" pitchFamily="2" charset="2"/>
              <a:buChar char="ü"/>
            </a:pPr>
            <a:r>
              <a:rPr lang="en-US" sz="2000" dirty="0">
                <a:latin typeface="Calibri" panose="020F0502020204030204" pitchFamily="34" charset="0"/>
              </a:rPr>
              <a:t>Does the solution meet ALL requirements? (Gas, Electric &amp; Water)</a:t>
            </a:r>
          </a:p>
          <a:p>
            <a:pPr marL="342900" indent="-342900">
              <a:buClr>
                <a:srgbClr val="C00000"/>
              </a:buClr>
              <a:buSzPct val="105000"/>
              <a:buFont typeface="Wingdings" panose="05000000000000000000" pitchFamily="2" charset="2"/>
              <a:buChar char="ü"/>
            </a:pPr>
            <a:r>
              <a:rPr lang="en-US" sz="2000" dirty="0">
                <a:latin typeface="Calibri" panose="020F0502020204030204" pitchFamily="34" charset="0"/>
              </a:rPr>
              <a:t>Track record &amp; success stories</a:t>
            </a:r>
          </a:p>
          <a:p>
            <a:pPr marL="342900" indent="-342900">
              <a:buClr>
                <a:srgbClr val="C00000"/>
              </a:buClr>
              <a:buSzPct val="105000"/>
              <a:buFont typeface="Wingdings" panose="05000000000000000000" pitchFamily="2" charset="2"/>
              <a:buChar char="ü"/>
            </a:pPr>
            <a:r>
              <a:rPr lang="en-US" sz="2000" dirty="0">
                <a:latin typeface="Calibri" panose="020F0502020204030204" pitchFamily="34" charset="0"/>
              </a:rPr>
              <a:t>Total Cost of Ownership</a:t>
            </a:r>
          </a:p>
        </p:txBody>
      </p:sp>
      <p:sp>
        <p:nvSpPr>
          <p:cNvPr id="11" name="Footer Placeholder 10">
            <a:extLst>
              <a:ext uri="{FF2B5EF4-FFF2-40B4-BE49-F238E27FC236}">
                <a16:creationId xmlns:a16="http://schemas.microsoft.com/office/drawing/2014/main" id="{84BD81EF-1B6B-4D9E-853C-F19C1C33B52B}"/>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558328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pPr algn="ctr"/>
            <a:r>
              <a:rPr lang="en-US" sz="3600" dirty="0"/>
              <a:t>Project Methodology</a:t>
            </a:r>
          </a:p>
        </p:txBody>
      </p:sp>
      <p:sp>
        <p:nvSpPr>
          <p:cNvPr id="3" name="Slide Number Placeholder 2"/>
          <p:cNvSpPr>
            <a:spLocks noGrp="1"/>
          </p:cNvSpPr>
          <p:nvPr>
            <p:ph type="sldNum" sz="quarter" idx="4"/>
          </p:nvPr>
        </p:nvSpPr>
        <p:spPr/>
        <p:txBody>
          <a:bodyPr/>
          <a:lstStyle/>
          <a:p>
            <a:fld id="{0CFEC368-1D7A-4F81-ABF6-AE0E36BAF64C}" type="slidenum">
              <a:rPr lang="en-US" smtClean="0"/>
              <a:pPr/>
              <a:t>7</a:t>
            </a:fld>
            <a:endParaRPr lang="en-US" dirty="0"/>
          </a:p>
        </p:txBody>
      </p:sp>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914400" y="2362200"/>
            <a:ext cx="7194931" cy="297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28600" y="1295400"/>
            <a:ext cx="8534400" cy="830997"/>
          </a:xfrm>
          <a:prstGeom prst="rect">
            <a:avLst/>
          </a:prstGeom>
        </p:spPr>
        <p:txBody>
          <a:bodyPr wrap="square">
            <a:spAutoFit/>
          </a:bodyPr>
          <a:lstStyle/>
          <a:p>
            <a:pPr algn="ctr"/>
            <a:r>
              <a:rPr lang="en-US" sz="2400" dirty="0">
                <a:latin typeface="Calibri" panose="020F0502020204030204" pitchFamily="34" charset="0"/>
              </a:rPr>
              <a:t>Your vendor should realize that there is </a:t>
            </a:r>
            <a:r>
              <a:rPr lang="en-US" sz="2400" b="1" u="sng" dirty="0">
                <a:latin typeface="Calibri" panose="020F0502020204030204" pitchFamily="34" charset="0"/>
              </a:rPr>
              <a:t>no</a:t>
            </a:r>
            <a:r>
              <a:rPr lang="en-US" sz="2400" dirty="0">
                <a:latin typeface="Calibri" panose="020F0502020204030204" pitchFamily="34" charset="0"/>
              </a:rPr>
              <a:t> “one-size-fits-all” that works for all business types, sizes or industries. </a:t>
            </a:r>
          </a:p>
        </p:txBody>
      </p:sp>
      <p:sp>
        <p:nvSpPr>
          <p:cNvPr id="7" name="Rectangle 6"/>
          <p:cNvSpPr/>
          <p:nvPr/>
        </p:nvSpPr>
        <p:spPr>
          <a:xfrm>
            <a:off x="914400" y="5493603"/>
            <a:ext cx="7194931" cy="830997"/>
          </a:xfrm>
          <a:prstGeom prst="rect">
            <a:avLst/>
          </a:prstGeom>
        </p:spPr>
        <p:txBody>
          <a:bodyPr wrap="square">
            <a:spAutoFit/>
          </a:bodyPr>
          <a:lstStyle/>
          <a:p>
            <a:pPr algn="ctr"/>
            <a:r>
              <a:rPr lang="en-US" sz="2400" b="1" dirty="0">
                <a:solidFill>
                  <a:prstClr val="black"/>
                </a:solidFill>
                <a:latin typeface="Calibri" panose="020F0502020204030204" pitchFamily="34" charset="0"/>
              </a:rPr>
              <a:t>The vendor should be ready to assist and guide you through every phase of the initiative</a:t>
            </a:r>
            <a:endParaRPr lang="en-US" dirty="0"/>
          </a:p>
        </p:txBody>
      </p:sp>
      <p:sp>
        <p:nvSpPr>
          <p:cNvPr id="5" name="Footer Placeholder 4">
            <a:extLst>
              <a:ext uri="{FF2B5EF4-FFF2-40B4-BE49-F238E27FC236}">
                <a16:creationId xmlns:a16="http://schemas.microsoft.com/office/drawing/2014/main" id="{456F4918-82F2-4191-856F-EFA31ADF111A}"/>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4217729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283660"/>
            <a:ext cx="2514600" cy="2193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381000"/>
            <a:ext cx="8229600" cy="762000"/>
          </a:xfrm>
        </p:spPr>
        <p:txBody>
          <a:bodyPr>
            <a:normAutofit/>
          </a:bodyPr>
          <a:lstStyle/>
          <a:p>
            <a:pPr algn="ctr"/>
            <a:r>
              <a:rPr lang="en-US" sz="3600" dirty="0"/>
              <a:t>Getting Started</a:t>
            </a:r>
          </a:p>
        </p:txBody>
      </p:sp>
      <p:sp>
        <p:nvSpPr>
          <p:cNvPr id="3" name="Slide Number Placeholder 2"/>
          <p:cNvSpPr>
            <a:spLocks noGrp="1"/>
          </p:cNvSpPr>
          <p:nvPr>
            <p:ph type="sldNum" sz="quarter" idx="4"/>
          </p:nvPr>
        </p:nvSpPr>
        <p:spPr/>
        <p:txBody>
          <a:bodyPr/>
          <a:lstStyle/>
          <a:p>
            <a:fld id="{0CFEC368-1D7A-4F81-ABF6-AE0E36BAF64C}" type="slidenum">
              <a:rPr lang="en-US" smtClean="0"/>
              <a:pPr/>
              <a:t>8</a:t>
            </a:fld>
            <a:endParaRPr lang="en-US" dirty="0"/>
          </a:p>
        </p:txBody>
      </p:sp>
      <p:sp>
        <p:nvSpPr>
          <p:cNvPr id="4" name="Rectangle 3"/>
          <p:cNvSpPr/>
          <p:nvPr/>
        </p:nvSpPr>
        <p:spPr>
          <a:xfrm>
            <a:off x="304800" y="1143000"/>
            <a:ext cx="8382000" cy="4524315"/>
          </a:xfrm>
          <a:prstGeom prst="rect">
            <a:avLst/>
          </a:prstGeom>
        </p:spPr>
        <p:txBody>
          <a:bodyPr wrap="square">
            <a:spAutoFit/>
          </a:bodyPr>
          <a:lstStyle/>
          <a:p>
            <a:r>
              <a:rPr lang="en-US" sz="2400" b="1" dirty="0">
                <a:latin typeface="Calibri" panose="020F0502020204030204" pitchFamily="34" charset="0"/>
              </a:rPr>
              <a:t>Their approach should include:</a:t>
            </a:r>
          </a:p>
          <a:p>
            <a:pPr marL="285750" indent="-285750">
              <a:buClr>
                <a:srgbClr val="C00000"/>
              </a:buClr>
              <a:buSzPct val="110000"/>
              <a:buFont typeface="Arial" panose="020B0604020202020204" pitchFamily="34" charset="0"/>
              <a:buChar char="•"/>
            </a:pPr>
            <a:r>
              <a:rPr lang="en-US" sz="2400" dirty="0">
                <a:latin typeface="Calibri" panose="020F0502020204030204" pitchFamily="34" charset="0"/>
              </a:rPr>
              <a:t>An initial discovery session to understand your goals, requirements, timeline and budget</a:t>
            </a:r>
          </a:p>
          <a:p>
            <a:pPr marL="285750" indent="-285750">
              <a:buClr>
                <a:srgbClr val="C00000"/>
              </a:buClr>
              <a:buSzPct val="110000"/>
              <a:buFont typeface="Arial" panose="020B0604020202020204" pitchFamily="34" charset="0"/>
              <a:buChar char="•"/>
            </a:pPr>
            <a:r>
              <a:rPr lang="en-US" sz="2400" dirty="0">
                <a:latin typeface="Calibri" panose="020F0502020204030204" pitchFamily="34" charset="0"/>
              </a:rPr>
              <a:t>An assessment review of your existing environment, definition of project requirements, and success criteria</a:t>
            </a:r>
          </a:p>
          <a:p>
            <a:pPr marL="285750" indent="-285750">
              <a:buClr>
                <a:srgbClr val="C00000"/>
              </a:buClr>
              <a:buSzPct val="110000"/>
              <a:buFont typeface="Arial" panose="020B0604020202020204" pitchFamily="34" charset="0"/>
              <a:buChar char="•"/>
            </a:pPr>
            <a:r>
              <a:rPr lang="en-US" sz="2400" dirty="0">
                <a:latin typeface="Calibri" panose="020F0502020204030204" pitchFamily="34" charset="0"/>
              </a:rPr>
              <a:t>Defining which systems will be the “system of record” </a:t>
            </a:r>
          </a:p>
          <a:p>
            <a:pPr marL="285750" indent="-285750">
              <a:buClr>
                <a:srgbClr val="C00000"/>
              </a:buClr>
              <a:buSzPct val="110000"/>
              <a:buFont typeface="Arial" panose="020B0604020202020204" pitchFamily="34" charset="0"/>
              <a:buChar char="•"/>
            </a:pPr>
            <a:r>
              <a:rPr lang="en-US" sz="2400" dirty="0">
                <a:latin typeface="Calibri" panose="020F0502020204030204" pitchFamily="34" charset="0"/>
              </a:rPr>
              <a:t>Offer recommendations for business process improvements</a:t>
            </a:r>
          </a:p>
          <a:p>
            <a:pPr marL="285750" indent="-285750">
              <a:buClr>
                <a:srgbClr val="C00000"/>
              </a:buClr>
              <a:buSzPct val="110000"/>
              <a:buFont typeface="Arial" panose="020B0604020202020204" pitchFamily="34" charset="0"/>
              <a:buChar char="•"/>
            </a:pPr>
            <a:r>
              <a:rPr lang="en-US" sz="2400" dirty="0">
                <a:latin typeface="Calibri" panose="020F0502020204030204" pitchFamily="34" charset="0"/>
              </a:rPr>
              <a:t>Data conversion, cleansing and migration</a:t>
            </a:r>
          </a:p>
          <a:p>
            <a:pPr marL="285750" indent="-285750">
              <a:buClr>
                <a:srgbClr val="C00000"/>
              </a:buClr>
              <a:buSzPct val="110000"/>
              <a:buFont typeface="Arial" panose="020B0604020202020204" pitchFamily="34" charset="0"/>
              <a:buChar char="•"/>
            </a:pPr>
            <a:r>
              <a:rPr lang="en-US" sz="2400" dirty="0">
                <a:latin typeface="Calibri" panose="020F0502020204030204" pitchFamily="34" charset="0"/>
              </a:rPr>
              <a:t>Interfacing with other systems </a:t>
            </a:r>
          </a:p>
          <a:p>
            <a:pPr marL="285750" indent="-285750">
              <a:buClr>
                <a:srgbClr val="C00000"/>
              </a:buClr>
              <a:buSzPct val="110000"/>
              <a:buFont typeface="Arial" panose="020B0604020202020204" pitchFamily="34" charset="0"/>
              <a:buChar char="•"/>
            </a:pPr>
            <a:r>
              <a:rPr lang="en-US" sz="2400" dirty="0">
                <a:latin typeface="Calibri" panose="020F0502020204030204" pitchFamily="34" charset="0"/>
              </a:rPr>
              <a:t>Configuration, and deployment of the final </a:t>
            </a:r>
          </a:p>
          <a:p>
            <a:pPr>
              <a:buClr>
                <a:srgbClr val="C00000"/>
              </a:buClr>
              <a:buSzPct val="110000"/>
            </a:pPr>
            <a:r>
              <a:rPr lang="en-US" sz="2400" dirty="0">
                <a:latin typeface="Calibri" panose="020F0502020204030204" pitchFamily="34" charset="0"/>
              </a:rPr>
              <a:t>     solution</a:t>
            </a:r>
          </a:p>
          <a:p>
            <a:pPr marL="285750" indent="-285750">
              <a:buClr>
                <a:srgbClr val="C00000"/>
              </a:buClr>
              <a:buSzPct val="110000"/>
              <a:buFont typeface="Arial" panose="020B0604020202020204" pitchFamily="34" charset="0"/>
              <a:buChar char="•"/>
            </a:pPr>
            <a:r>
              <a:rPr lang="en-US" sz="2400" dirty="0">
                <a:latin typeface="Calibri" panose="020F0502020204030204" pitchFamily="34" charset="0"/>
              </a:rPr>
              <a:t>Product lifecycle support</a:t>
            </a:r>
            <a:endParaRPr lang="en-US" sz="2400" dirty="0">
              <a:effectLst/>
              <a:latin typeface="Calibri" panose="020F0502020204030204" pitchFamily="34" charset="0"/>
            </a:endParaRPr>
          </a:p>
        </p:txBody>
      </p:sp>
      <p:sp>
        <p:nvSpPr>
          <p:cNvPr id="5" name="Footer Placeholder 4">
            <a:extLst>
              <a:ext uri="{FF2B5EF4-FFF2-40B4-BE49-F238E27FC236}">
                <a16:creationId xmlns:a16="http://schemas.microsoft.com/office/drawing/2014/main" id="{345CEE58-9E7F-4EE5-A7E6-1644FC996DE9}"/>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2661158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pPr algn="ctr"/>
            <a:r>
              <a:rPr lang="en-US" sz="3600" dirty="0"/>
              <a:t>The Portfolio Landscape </a:t>
            </a:r>
          </a:p>
        </p:txBody>
      </p:sp>
      <p:sp>
        <p:nvSpPr>
          <p:cNvPr id="3" name="Slide Number Placeholder 2"/>
          <p:cNvSpPr>
            <a:spLocks noGrp="1"/>
          </p:cNvSpPr>
          <p:nvPr>
            <p:ph type="sldNum" sz="quarter" idx="4"/>
          </p:nvPr>
        </p:nvSpPr>
        <p:spPr/>
        <p:txBody>
          <a:bodyPr/>
          <a:lstStyle/>
          <a:p>
            <a:fld id="{0CFEC368-1D7A-4F81-ABF6-AE0E36BAF64C}" type="slidenum">
              <a:rPr lang="en-US" smtClean="0"/>
              <a:pPr/>
              <a:t>9</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062" y="1905000"/>
            <a:ext cx="7119938"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657600" y="4970017"/>
            <a:ext cx="939681" cy="461665"/>
          </a:xfrm>
          <a:prstGeom prst="rect">
            <a:avLst/>
          </a:prstGeom>
          <a:noFill/>
        </p:spPr>
        <p:txBody>
          <a:bodyPr wrap="none" rtlCol="0">
            <a:spAutoFit/>
          </a:bodyPr>
          <a:lstStyle/>
          <a:p>
            <a:r>
              <a:rPr lang="en-US" sz="2400" dirty="0">
                <a:latin typeface="Calibri" panose="020F0502020204030204" pitchFamily="34" charset="0"/>
              </a:rPr>
              <a:t>Billing</a:t>
            </a:r>
          </a:p>
        </p:txBody>
      </p:sp>
      <p:sp>
        <p:nvSpPr>
          <p:cNvPr id="6" name="TextBox 5"/>
          <p:cNvSpPr txBox="1"/>
          <p:nvPr/>
        </p:nvSpPr>
        <p:spPr>
          <a:xfrm>
            <a:off x="5384919" y="5445709"/>
            <a:ext cx="2006481" cy="830997"/>
          </a:xfrm>
          <a:prstGeom prst="rect">
            <a:avLst/>
          </a:prstGeom>
          <a:noFill/>
        </p:spPr>
        <p:txBody>
          <a:bodyPr wrap="square" rtlCol="0">
            <a:spAutoFit/>
          </a:bodyPr>
          <a:lstStyle/>
          <a:p>
            <a:pPr algn="ctr"/>
            <a:r>
              <a:rPr lang="en-US" sz="2400" dirty="0">
                <a:latin typeface="Calibri" panose="020F0502020204030204" pitchFamily="34" charset="0"/>
              </a:rPr>
              <a:t>Customer Service</a:t>
            </a:r>
          </a:p>
        </p:txBody>
      </p:sp>
      <p:sp>
        <p:nvSpPr>
          <p:cNvPr id="7" name="TextBox 6"/>
          <p:cNvSpPr txBox="1"/>
          <p:nvPr/>
        </p:nvSpPr>
        <p:spPr>
          <a:xfrm>
            <a:off x="2152553" y="1828800"/>
            <a:ext cx="3943447" cy="461665"/>
          </a:xfrm>
          <a:prstGeom prst="rect">
            <a:avLst/>
          </a:prstGeom>
          <a:noFill/>
        </p:spPr>
        <p:txBody>
          <a:bodyPr wrap="square" rtlCol="0">
            <a:spAutoFit/>
          </a:bodyPr>
          <a:lstStyle/>
          <a:p>
            <a:r>
              <a:rPr lang="en-US" sz="2400" dirty="0">
                <a:latin typeface="Calibri" panose="020F0502020204030204" pitchFamily="34" charset="0"/>
              </a:rPr>
              <a:t>Meter Data Management</a:t>
            </a:r>
          </a:p>
        </p:txBody>
      </p:sp>
      <p:sp>
        <p:nvSpPr>
          <p:cNvPr id="8" name="TextBox 7"/>
          <p:cNvSpPr txBox="1"/>
          <p:nvPr/>
        </p:nvSpPr>
        <p:spPr>
          <a:xfrm>
            <a:off x="5715000" y="2209800"/>
            <a:ext cx="1478290" cy="461665"/>
          </a:xfrm>
          <a:prstGeom prst="rect">
            <a:avLst/>
          </a:prstGeom>
          <a:noFill/>
        </p:spPr>
        <p:txBody>
          <a:bodyPr wrap="none" rtlCol="0">
            <a:spAutoFit/>
          </a:bodyPr>
          <a:lstStyle/>
          <a:p>
            <a:r>
              <a:rPr lang="en-US" sz="2400" dirty="0">
                <a:latin typeface="Calibri" panose="020F0502020204030204" pitchFamily="34" charset="0"/>
              </a:rPr>
              <a:t>Head-End </a:t>
            </a:r>
          </a:p>
        </p:txBody>
      </p:sp>
      <p:sp>
        <p:nvSpPr>
          <p:cNvPr id="9" name="TextBox 8"/>
          <p:cNvSpPr txBox="1"/>
          <p:nvPr/>
        </p:nvSpPr>
        <p:spPr>
          <a:xfrm>
            <a:off x="6096000" y="4267200"/>
            <a:ext cx="1930281" cy="830997"/>
          </a:xfrm>
          <a:prstGeom prst="rect">
            <a:avLst/>
          </a:prstGeom>
          <a:noFill/>
        </p:spPr>
        <p:txBody>
          <a:bodyPr wrap="square" rtlCol="0">
            <a:spAutoFit/>
          </a:bodyPr>
          <a:lstStyle/>
          <a:p>
            <a:pPr algn="r"/>
            <a:r>
              <a:rPr lang="en-US" sz="2400" dirty="0">
                <a:latin typeface="Calibri" panose="020F0502020204030204" pitchFamily="34" charset="0"/>
              </a:rPr>
              <a:t>Work Management</a:t>
            </a:r>
          </a:p>
        </p:txBody>
      </p:sp>
      <p:sp>
        <p:nvSpPr>
          <p:cNvPr id="10" name="TextBox 9"/>
          <p:cNvSpPr txBox="1"/>
          <p:nvPr/>
        </p:nvSpPr>
        <p:spPr>
          <a:xfrm>
            <a:off x="457200" y="4038600"/>
            <a:ext cx="2133600" cy="1200329"/>
          </a:xfrm>
          <a:prstGeom prst="rect">
            <a:avLst/>
          </a:prstGeom>
          <a:noFill/>
        </p:spPr>
        <p:txBody>
          <a:bodyPr wrap="square" rtlCol="0">
            <a:spAutoFit/>
          </a:bodyPr>
          <a:lstStyle/>
          <a:p>
            <a:r>
              <a:rPr lang="en-US" sz="2400" dirty="0">
                <a:latin typeface="Calibri" panose="020F0502020204030204" pitchFamily="34" charset="0"/>
              </a:rPr>
              <a:t>3</a:t>
            </a:r>
            <a:r>
              <a:rPr lang="en-US" sz="2400" baseline="30000" dirty="0">
                <a:latin typeface="Calibri" panose="020F0502020204030204" pitchFamily="34" charset="0"/>
              </a:rPr>
              <a:t>rd</a:t>
            </a:r>
            <a:r>
              <a:rPr lang="en-US" sz="2400" dirty="0">
                <a:latin typeface="Calibri" panose="020F0502020204030204" pitchFamily="34" charset="0"/>
              </a:rPr>
              <a:t> Party Vendors &amp; Manufacturers</a:t>
            </a:r>
          </a:p>
        </p:txBody>
      </p:sp>
      <p:sp>
        <p:nvSpPr>
          <p:cNvPr id="11" name="TextBox 10"/>
          <p:cNvSpPr txBox="1"/>
          <p:nvPr/>
        </p:nvSpPr>
        <p:spPr>
          <a:xfrm>
            <a:off x="7284710" y="2662535"/>
            <a:ext cx="1581843" cy="461665"/>
          </a:xfrm>
          <a:prstGeom prst="rect">
            <a:avLst/>
          </a:prstGeom>
          <a:noFill/>
        </p:spPr>
        <p:txBody>
          <a:bodyPr wrap="none" rtlCol="0">
            <a:spAutoFit/>
          </a:bodyPr>
          <a:lstStyle/>
          <a:p>
            <a:r>
              <a:rPr lang="en-US" sz="2400" dirty="0">
                <a:latin typeface="Calibri" panose="020F0502020204030204" pitchFamily="34" charset="0"/>
              </a:rPr>
              <a:t>Accounting</a:t>
            </a:r>
          </a:p>
        </p:txBody>
      </p:sp>
      <p:sp>
        <p:nvSpPr>
          <p:cNvPr id="12" name="TextBox 11"/>
          <p:cNvSpPr txBox="1"/>
          <p:nvPr/>
        </p:nvSpPr>
        <p:spPr>
          <a:xfrm>
            <a:off x="1295400" y="2667000"/>
            <a:ext cx="2133600" cy="461665"/>
          </a:xfrm>
          <a:prstGeom prst="rect">
            <a:avLst/>
          </a:prstGeom>
          <a:noFill/>
        </p:spPr>
        <p:txBody>
          <a:bodyPr wrap="square" rtlCol="0">
            <a:spAutoFit/>
          </a:bodyPr>
          <a:lstStyle/>
          <a:p>
            <a:r>
              <a:rPr lang="en-US" sz="2400" dirty="0">
                <a:latin typeface="Calibri" panose="020F0502020204030204" pitchFamily="34" charset="0"/>
              </a:rPr>
              <a:t>Test Boards</a:t>
            </a:r>
          </a:p>
        </p:txBody>
      </p:sp>
      <p:sp>
        <p:nvSpPr>
          <p:cNvPr id="5" name="Footer Placeholder 4">
            <a:extLst>
              <a:ext uri="{FF2B5EF4-FFF2-40B4-BE49-F238E27FC236}">
                <a16:creationId xmlns:a16="http://schemas.microsoft.com/office/drawing/2014/main" id="{249A8D0C-26A7-42F7-8E98-8AEBF284171D}"/>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29905971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c102b5c43d1276df47e40adda6c6d8312970d7"/>
  <p:tag name="ARTICULATE_PROJECT_OPEN" val="0"/>
  <p:tag name="ARTICULATE_SLIDE_COUNT" val="6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TESCO Template 2022</Template>
  <TotalTime>46564</TotalTime>
  <Words>1629</Words>
  <Application>Microsoft Macintosh PowerPoint</Application>
  <PresentationFormat>On-screen Show (4:3)</PresentationFormat>
  <Paragraphs>281</Paragraphs>
  <Slides>21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TESCO Template</vt:lpstr>
      <vt:lpstr>PowerPoint Presentation</vt:lpstr>
      <vt:lpstr>Agenda </vt:lpstr>
      <vt:lpstr>Asset Management &amp; Inventory Tracking</vt:lpstr>
      <vt:lpstr>Benefits &amp; Considerations</vt:lpstr>
      <vt:lpstr>Owners Perspectives, Needs &amp; Wants</vt:lpstr>
      <vt:lpstr>Build vs. Buy</vt:lpstr>
      <vt:lpstr>Project Methodology</vt:lpstr>
      <vt:lpstr>Getting Started</vt:lpstr>
      <vt:lpstr>The Portfolio Landscape </vt:lpstr>
      <vt:lpstr>Utility 2.0 – Asset/Inventory Mgmt.   Systems for Metering Services</vt:lpstr>
      <vt:lpstr>Meter Shop &amp; Field Operations</vt:lpstr>
      <vt:lpstr>Challenges Introduced by AMI</vt:lpstr>
      <vt:lpstr>Typical Meter Life-Cycle</vt:lpstr>
      <vt:lpstr>Typical Meter Life-Cycle (cont’d)</vt:lpstr>
      <vt:lpstr>Configurable &amp; Customizable – Out of the Box</vt:lpstr>
      <vt:lpstr>Paradigm Shift – Meter Testing</vt:lpstr>
      <vt:lpstr>Advancing Business Process Optimization</vt:lpstr>
      <vt:lpstr>The Promise of AMI</vt:lpstr>
      <vt:lpstr>What Data Are We Getting and                                 How Are We Using It?</vt:lpstr>
      <vt:lpstr>PowerPoint Presentation</vt:lpstr>
      <vt:lpstr>Questions and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TESCO Meter Manager</dc:title>
  <dc:creator>Tesco Meter Mngr</dc:creator>
  <cp:lastModifiedBy>Jed Tamayo</cp:lastModifiedBy>
  <cp:revision>532</cp:revision>
  <dcterms:created xsi:type="dcterms:W3CDTF">2013-03-21T18:46:58Z</dcterms:created>
  <dcterms:modified xsi:type="dcterms:W3CDTF">2024-03-07T17:01:36Z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EB147055-BD8B-4096-90E9-2B2122A697E2</vt:lpwstr>
  </property>
  <property fmtid="{D5CDD505-2E9C-101B-9397-08002B2CF9AE}" pid="3" name="ArticulatePath">
    <vt:lpwstr>TESCO Meter Manager Overview</vt:lpwstr>
  </property>
</Properties>
</file>