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handoutMasterIdLst>
    <p:handoutMasterId r:id="rId40"/>
  </p:handoutMasterIdLst>
  <p:sldIdLst>
    <p:sldId id="372" r:id="rId2"/>
    <p:sldId id="356" r:id="rId3"/>
    <p:sldId id="388" r:id="rId4"/>
    <p:sldId id="394" r:id="rId5"/>
    <p:sldId id="389" r:id="rId6"/>
    <p:sldId id="390" r:id="rId7"/>
    <p:sldId id="393" r:id="rId8"/>
    <p:sldId id="392" r:id="rId9"/>
    <p:sldId id="343" r:id="rId10"/>
    <p:sldId id="398" r:id="rId11"/>
    <p:sldId id="425" r:id="rId12"/>
    <p:sldId id="429" r:id="rId13"/>
    <p:sldId id="427" r:id="rId14"/>
    <p:sldId id="426" r:id="rId15"/>
    <p:sldId id="428" r:id="rId16"/>
    <p:sldId id="411" r:id="rId17"/>
    <p:sldId id="405" r:id="rId18"/>
    <p:sldId id="413" r:id="rId19"/>
    <p:sldId id="420" r:id="rId20"/>
    <p:sldId id="422" r:id="rId21"/>
    <p:sldId id="419" r:id="rId22"/>
    <p:sldId id="399" r:id="rId23"/>
    <p:sldId id="400" r:id="rId24"/>
    <p:sldId id="401" r:id="rId25"/>
    <p:sldId id="402" r:id="rId26"/>
    <p:sldId id="403" r:id="rId27"/>
    <p:sldId id="421" r:id="rId28"/>
    <p:sldId id="404" r:id="rId29"/>
    <p:sldId id="416" r:id="rId30"/>
    <p:sldId id="415" r:id="rId31"/>
    <p:sldId id="418" r:id="rId32"/>
    <p:sldId id="407" r:id="rId33"/>
    <p:sldId id="430" r:id="rId34"/>
    <p:sldId id="406" r:id="rId35"/>
    <p:sldId id="408" r:id="rId36"/>
    <p:sldId id="409" r:id="rId37"/>
    <p:sldId id="387" r:id="rId38"/>
  </p:sldIdLst>
  <p:sldSz cx="9144000" cy="6858000" type="screen4x3"/>
  <p:notesSz cx="6950075" cy="9236075"/>
  <p:embeddedFontLst>
    <p:embeddedFont>
      <p:font typeface="Franklin Gothic Book" panose="020B0503020102020204" pitchFamily="34" charset="0"/>
      <p:regular r:id="rId41"/>
      <p:italic r:id="rId42"/>
    </p:embeddedFont>
    <p:embeddedFont>
      <p:font typeface="Calibri" panose="020F0502020204030204" pitchFamily="34" charset="0"/>
      <p:regular r:id="rId43"/>
      <p:bold r:id="rId44"/>
      <p:italic r:id="rId45"/>
      <p:boldItalic r:id="rId46"/>
    </p:embeddedFont>
  </p:embeddedFontLst>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75090" autoAdjust="0"/>
  </p:normalViewPr>
  <p:slideViewPr>
    <p:cSldViewPr>
      <p:cViewPr>
        <p:scale>
          <a:sx n="89" d="100"/>
          <a:sy n="89" d="100"/>
        </p:scale>
        <p:origin x="-2274" y="-7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smtClean="0"/>
              <a:t>Click to edit Master text styles</a:t>
            </a:r>
          </a:p>
          <a:p>
            <a:pPr lvl="1"/>
            <a:r>
              <a:rPr lang="ru-RU" altLang="en-US" noProof="0" smtClean="0"/>
              <a:t>Second level</a:t>
            </a:r>
          </a:p>
          <a:p>
            <a:pPr lvl="2"/>
            <a:r>
              <a:rPr lang="ru-RU" altLang="en-US" noProof="0" smtClean="0"/>
              <a:t>Third level</a:t>
            </a:r>
          </a:p>
          <a:p>
            <a:pPr lvl="3"/>
            <a:r>
              <a:rPr lang="ru-RU" altLang="en-US" noProof="0" smtClean="0"/>
              <a:t>Fourth level</a:t>
            </a:r>
          </a:p>
          <a:p>
            <a:pPr lvl="4"/>
            <a:r>
              <a:rPr lang="ru-RU" altLang="en-US" noProof="0" smtClean="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smtClean="0"/>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23391"/>
            <a:fld id="{3FAD28B0-1791-41CC-9AEF-36265BC5D31F}" type="slidenum">
              <a:rPr lang="en-US" smtClean="0"/>
              <a:pPr defTabSz="923391"/>
              <a:t>23</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17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23391"/>
            <a:fld id="{745879D4-5300-4B3B-ADC3-516AC3277007}" type="slidenum">
              <a:rPr lang="en-US" smtClean="0"/>
              <a:pPr defTabSz="923391"/>
              <a:t>24</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90292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23391"/>
            <a:fld id="{0B9F1769-F16A-4885-9887-DC2E1D673114}" type="slidenum">
              <a:rPr lang="en-US" smtClean="0"/>
              <a:pPr defTabSz="923391"/>
              <a:t>25</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8547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23391"/>
            <a:fld id="{CBC345FB-EB50-4A9C-BD41-DF32C3A21CAD}" type="slidenum">
              <a:rPr lang="en-US" smtClean="0"/>
              <a:pPr defTabSz="923391"/>
              <a:t>26</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763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37</a:t>
            </a:fld>
            <a:endParaRPr lang="ru-RU" altLang="en-US" smtClean="0"/>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391"/>
            <a:fld id="{34C491AC-1E01-43F2-9F40-F726823851DE}" type="slidenum">
              <a:rPr lang="en-US" smtClean="0"/>
              <a:pPr defTabSz="923391"/>
              <a:t>10</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391"/>
            <a:fld id="{34C491AC-1E01-43F2-9F40-F726823851DE}" type="slidenum">
              <a:rPr lang="en-US" smtClean="0"/>
              <a:pPr defTabSz="923391"/>
              <a:t>11</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391"/>
            <a:fld id="{34C491AC-1E01-43F2-9F40-F726823851DE}" type="slidenum">
              <a:rPr lang="en-US" smtClean="0"/>
              <a:pPr defTabSz="923391"/>
              <a:t>12</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391"/>
            <a:fld id="{34C491AC-1E01-43F2-9F40-F726823851DE}" type="slidenum">
              <a:rPr lang="en-US" smtClean="0"/>
              <a:pPr defTabSz="923391"/>
              <a:t>13</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391"/>
            <a:fld id="{34C491AC-1E01-43F2-9F40-F726823851DE}" type="slidenum">
              <a:rPr lang="en-US" smtClean="0"/>
              <a:pPr defTabSz="923391"/>
              <a:t>14</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391"/>
            <a:fld id="{34C491AC-1E01-43F2-9F40-F726823851DE}" type="slidenum">
              <a:rPr lang="en-US" smtClean="0"/>
              <a:pPr defTabSz="923391"/>
              <a:t>15</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391"/>
            <a:fld id="{34C491AC-1E01-43F2-9F40-F726823851DE}" type="slidenum">
              <a:rPr lang="en-US" smtClean="0"/>
              <a:pPr defTabSz="923391"/>
              <a:t>21</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3391"/>
            <a:fld id="{FC31A7A8-8FAE-4DCF-827A-7AEC7A3D0D40}" type="slidenum">
              <a:rPr lang="en-US" smtClean="0"/>
              <a:pPr defTabSz="923391"/>
              <a:t>22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9286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5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0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377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9144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160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0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51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690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489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69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4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33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smtClean="0">
              <a:solidFill>
                <a:schemeClr val="tx1"/>
              </a:solidFill>
            </a:endParaRPr>
          </a:p>
        </p:txBody>
      </p:sp>
      <p:sp>
        <p:nvSpPr>
          <p:cNvPr id="1027" name="Text Box 13"/>
          <p:cNvSpPr txBox="1">
            <a:spLocks noChangeArrowheads="1"/>
          </p:cNvSpPr>
          <p:nvPr/>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smtClean="0">
              <a:solidFill>
                <a:schemeClr val="tx1"/>
              </a:solidFill>
              <a:latin typeface="AvantGarde"/>
            </a:endParaRPr>
          </a:p>
        </p:txBody>
      </p:sp>
      <p:sp>
        <p:nvSpPr>
          <p:cNvPr id="1042" name="Rectangle 2"/>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smtClean="0"/>
          </a:p>
        </p:txBody>
      </p:sp>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05561" y="6076078"/>
            <a:ext cx="1219200" cy="625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Microsoft_Word_97_-_2003_Document3.doc"/></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8.jpeg"/><Relationship Id="rId5" Type="http://schemas.openxmlformats.org/officeDocument/2006/relationships/image" Target="../media/image21.jpe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dirty="0">
                <a:solidFill>
                  <a:schemeClr val="tx1"/>
                </a:solidFill>
              </a:rPr>
              <a:t>Slide </a:t>
            </a:r>
            <a:fld id="{B5746CF4-46DD-45AD-BFA5-BAC84EE7E736}"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dirty="0">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dirty="0">
              <a:solidFill>
                <a:schemeClr val="tx1"/>
              </a:solidFill>
            </a:endParaRPr>
          </a:p>
        </p:txBody>
      </p:sp>
      <p:sp>
        <p:nvSpPr>
          <p:cNvPr id="2055" name="Text Box 4"/>
          <p:cNvSpPr txBox="1">
            <a:spLocks noChangeArrowheads="1"/>
          </p:cNvSpPr>
          <p:nvPr/>
        </p:nvSpPr>
        <p:spPr bwMode="auto">
          <a:xfrm>
            <a:off x="2971800" y="1761663"/>
            <a:ext cx="58674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dirty="0" smtClean="0">
                <a:solidFill>
                  <a:srgbClr val="2F549D"/>
                </a:solidFill>
              </a:rPr>
              <a:t>Learning the Language</a:t>
            </a:r>
          </a:p>
          <a:p>
            <a:pPr eaLnBrk="1" hangingPunct="1">
              <a:spcBef>
                <a:spcPct val="50000"/>
              </a:spcBef>
            </a:pPr>
            <a:r>
              <a:rPr lang="en-US" altLang="en-US" sz="2800" i="1" dirty="0" smtClean="0">
                <a:solidFill>
                  <a:srgbClr val="2F549D"/>
                </a:solidFill>
              </a:rPr>
              <a:t>(Meter Testing 101)</a:t>
            </a:r>
            <a:endParaRPr lang="en-US" altLang="en-US" sz="2800" i="1" dirty="0">
              <a:solidFill>
                <a:srgbClr val="2F549D"/>
              </a:solidFill>
            </a:endParaRPr>
          </a:p>
        </p:txBody>
      </p:sp>
      <p:sp>
        <p:nvSpPr>
          <p:cNvPr id="11" name="Text Box 10"/>
          <p:cNvSpPr txBox="1">
            <a:spLocks noChangeArrowheads="1"/>
          </p:cNvSpPr>
          <p:nvPr/>
        </p:nvSpPr>
        <p:spPr bwMode="auto">
          <a:xfrm>
            <a:off x="762000" y="4721711"/>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a:t>
            </a:r>
            <a:r>
              <a:rPr lang="en-US" altLang="en-US" sz="2400" dirty="0" smtClean="0">
                <a:solidFill>
                  <a:schemeClr val="bg1"/>
                </a:solidFill>
              </a:rPr>
              <a:t>, TESCO</a:t>
            </a:r>
            <a:endParaRPr lang="en-US" altLang="en-US" sz="2400" dirty="0">
              <a:solidFill>
                <a:schemeClr val="bg1"/>
              </a:solidFill>
            </a:endParaRP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Mid-South Electric Metering Association Meter School</a:t>
            </a:r>
          </a:p>
          <a:p>
            <a:pPr algn="r" eaLnBrk="1" hangingPunct="1">
              <a:spcBef>
                <a:spcPct val="0"/>
              </a:spcBef>
              <a:spcAft>
                <a:spcPts val="0"/>
              </a:spcAft>
              <a:buFontTx/>
              <a:buNone/>
            </a:pPr>
            <a:r>
              <a:rPr lang="en-US" altLang="en-US" sz="1600" i="1" dirty="0" smtClean="0">
                <a:solidFill>
                  <a:schemeClr val="bg1"/>
                </a:solidFill>
              </a:rPr>
              <a:t>Monday, May 6, 2019</a:t>
            </a:r>
          </a:p>
          <a:p>
            <a:pPr algn="r" eaLnBrk="1" hangingPunct="1">
              <a:spcBef>
                <a:spcPct val="0"/>
              </a:spcBef>
              <a:spcAft>
                <a:spcPts val="0"/>
              </a:spcAft>
              <a:buFontTx/>
              <a:buNone/>
            </a:pPr>
            <a:r>
              <a:rPr lang="en-US" altLang="en-US" sz="1600" i="1" dirty="0" smtClean="0">
                <a:solidFill>
                  <a:schemeClr val="bg1"/>
                </a:solidFill>
              </a:rPr>
              <a:t>3:00 p.m., Group 1</a:t>
            </a:r>
            <a:endParaRPr lang="en-US" altLang="en-US" sz="1600" i="1" dirty="0">
              <a:solidFill>
                <a:schemeClr val="bg1"/>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53327"/>
            <a:ext cx="21209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80368"/>
            <a:ext cx="23622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447800"/>
            <a:ext cx="8229600" cy="4419600"/>
          </a:xfrm>
        </p:spPr>
        <p:txBody>
          <a:bodyPr/>
          <a:lstStyle/>
          <a:p>
            <a:pPr eaLnBrk="1" hangingPunct="1"/>
            <a:r>
              <a:rPr lang="en-US" sz="2800" b="1" dirty="0">
                <a:latin typeface="Arial" panose="020B0604020202020204" pitchFamily="34" charset="0"/>
                <a:cs typeface="Arial" panose="020B0604020202020204" pitchFamily="34" charset="0"/>
              </a:rPr>
              <a:t>Active Power</a:t>
            </a:r>
            <a:r>
              <a:rPr lang="en-US" sz="2800" dirty="0">
                <a:latin typeface="Arial" panose="020B0604020202020204" pitchFamily="34" charset="0"/>
                <a:cs typeface="Arial" panose="020B0604020202020204" pitchFamily="34" charset="0"/>
              </a:rPr>
              <a:t> is defined as     P = </a:t>
            </a:r>
            <a:r>
              <a:rPr lang="en-US" sz="2800" dirty="0" smtClean="0">
                <a:latin typeface="Arial" panose="020B0604020202020204" pitchFamily="34" charset="0"/>
                <a:cs typeface="Arial" panose="020B0604020202020204" pitchFamily="34" charset="0"/>
              </a:rPr>
              <a:t>VA</a:t>
            </a:r>
            <a:endParaRPr lang="en-US" sz="28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Power is a rate, i.e. Energy per unit time.</a:t>
            </a:r>
          </a:p>
          <a:p>
            <a:pPr eaLnBrk="1" hangingPunct="1"/>
            <a:r>
              <a:rPr lang="en-US" sz="2800" dirty="0">
                <a:latin typeface="Arial" panose="020B0604020202020204" pitchFamily="34" charset="0"/>
                <a:cs typeface="Arial" panose="020B0604020202020204" pitchFamily="34" charset="0"/>
              </a:rPr>
              <a:t>The Watt is the unit for Power</a:t>
            </a:r>
          </a:p>
          <a:p>
            <a:pPr lvl="1" eaLnBrk="1" hangingPunct="1"/>
            <a:r>
              <a:rPr lang="en-US" sz="2400" dirty="0">
                <a:latin typeface="Arial" panose="020B0604020202020204" pitchFamily="34" charset="0"/>
                <a:cs typeface="Arial" panose="020B0604020202020204" pitchFamily="34" charset="0"/>
              </a:rPr>
              <a:t>1 Watt = 1000 Joules/sec</a:t>
            </a:r>
          </a:p>
          <a:p>
            <a:pPr eaLnBrk="1" hangingPunct="1"/>
            <a:r>
              <a:rPr lang="en-US" sz="2800" dirty="0">
                <a:latin typeface="Arial" panose="020B0604020202020204" pitchFamily="34" charset="0"/>
                <a:cs typeface="Arial" panose="020B0604020202020204" pitchFamily="34" charset="0"/>
              </a:rPr>
              <a:t>Since the voltage and current at every point in time for an AC signal is different, we have to distinguish between </a:t>
            </a:r>
            <a:r>
              <a:rPr lang="en-US" sz="2800" b="1" dirty="0">
                <a:latin typeface="Arial" panose="020B0604020202020204" pitchFamily="34" charset="0"/>
                <a:cs typeface="Arial" panose="020B0604020202020204" pitchFamily="34" charset="0"/>
              </a:rPr>
              <a:t>instantaneous power</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average power</a:t>
            </a:r>
            <a:r>
              <a:rPr lang="en-US" sz="2800" dirty="0">
                <a:latin typeface="Arial" panose="020B0604020202020204" pitchFamily="34" charset="0"/>
                <a:cs typeface="Arial" panose="020B0604020202020204" pitchFamily="34" charset="0"/>
              </a:rPr>
              <a:t>. </a:t>
            </a:r>
          </a:p>
          <a:p>
            <a:pPr eaLnBrk="1" hangingPunct="1"/>
            <a:r>
              <a:rPr lang="en-US" sz="2800" dirty="0">
                <a:latin typeface="Arial" panose="020B0604020202020204" pitchFamily="34" charset="0"/>
                <a:cs typeface="Arial" panose="020B0604020202020204" pitchFamily="34" charset="0"/>
              </a:rPr>
              <a:t>Generally when we say “power” we mean average power. </a:t>
            </a:r>
          </a:p>
          <a:p>
            <a:pPr eaLnBrk="1" hangingPunct="1">
              <a:lnSpc>
                <a:spcPct val="90000"/>
              </a:lnSpc>
              <a:buFont typeface="Wingdings" panose="05000000000000000000" pitchFamily="2" charset="2"/>
              <a:buChar char="Ø"/>
            </a:pPr>
            <a:endParaRPr lang="en-US" sz="3000" dirty="0" smtClean="0">
              <a:solidFill>
                <a:srgbClr val="002060"/>
              </a:solidFill>
              <a:latin typeface="Calibri" panose="020F0502020204030204" pitchFamily="34" charset="0"/>
            </a:endParaRP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10</a:t>
            </a:fld>
            <a:endParaRPr lang="en-US" dirty="0">
              <a:solidFill>
                <a:srgbClr val="000000"/>
              </a:solidFill>
            </a:endParaRPr>
          </a:p>
        </p:txBody>
      </p:sp>
      <p:sp>
        <p:nvSpPr>
          <p:cNvPr id="2" name="Title 1"/>
          <p:cNvSpPr>
            <a:spLocks noGrp="1"/>
          </p:cNvSpPr>
          <p:nvPr>
            <p:ph type="title"/>
          </p:nvPr>
        </p:nvSpPr>
        <p:spPr/>
        <p:txBody>
          <a:bodyPr anchor="ctr"/>
          <a:lstStyle/>
          <a:p>
            <a:r>
              <a:rPr lang="en-US" b="1" dirty="0" smtClean="0">
                <a:solidFill>
                  <a:schemeClr val="bg1"/>
                </a:solidFill>
                <a:latin typeface="Arial" panose="020B0604020202020204" pitchFamily="34" charset="0"/>
                <a:cs typeface="Arial" panose="020B0604020202020204" pitchFamily="34" charset="0"/>
              </a:rPr>
              <a:t>AC Theory – Active Power</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489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868362"/>
          </a:xfrm>
        </p:spPr>
        <p:txBody>
          <a:bodyPr anchor="ctr"/>
          <a:lstStyle/>
          <a:p>
            <a:pPr eaLnBrk="1" hangingPunct="1"/>
            <a:r>
              <a:rPr lang="en-US" b="1" dirty="0" smtClean="0">
                <a:solidFill>
                  <a:schemeClr val="bg1"/>
                </a:solidFill>
                <a:latin typeface="Arial" panose="020B0604020202020204" pitchFamily="34" charset="0"/>
                <a:cs typeface="Arial" panose="020B0604020202020204" pitchFamily="34" charset="0"/>
              </a:rPr>
              <a:t>AC Theory - Energy</a:t>
            </a:r>
            <a:endParaRPr lang="en-US" b="1" dirty="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idx="1"/>
          </p:nvPr>
        </p:nvSpPr>
        <p:spPr>
          <a:xfrm>
            <a:off x="457200" y="1676400"/>
            <a:ext cx="8229600" cy="4191000"/>
          </a:xfrm>
        </p:spPr>
        <p:txBody>
          <a:bodyPr/>
          <a:lstStyle/>
          <a:p>
            <a:pPr eaLnBrk="1" hangingPunct="1"/>
            <a:r>
              <a:rPr lang="en-US" sz="2800" dirty="0">
                <a:latin typeface="Arial" panose="020B0604020202020204" pitchFamily="34" charset="0"/>
                <a:cs typeface="Arial" panose="020B0604020202020204" pitchFamily="34" charset="0"/>
              </a:rPr>
              <a:t>Energy is power integrated over a period of time. </a:t>
            </a:r>
          </a:p>
          <a:p>
            <a:pPr eaLnBrk="1" hangingPunct="1"/>
            <a:r>
              <a:rPr lang="en-US" sz="2800" dirty="0">
                <a:latin typeface="Arial" panose="020B0604020202020204" pitchFamily="34" charset="0"/>
                <a:cs typeface="Arial" panose="020B0604020202020204" pitchFamily="34" charset="0"/>
              </a:rPr>
              <a:t>The units of Energy are:</a:t>
            </a:r>
          </a:p>
          <a:p>
            <a:pPr lvl="1" eaLnBrk="1" hangingPunct="1"/>
            <a:r>
              <a:rPr lang="en-US" sz="2400" dirty="0">
                <a:latin typeface="Arial" panose="020B0604020202020204" pitchFamily="34" charset="0"/>
                <a:cs typeface="Arial" panose="020B0604020202020204" pitchFamily="34" charset="0"/>
              </a:rPr>
              <a:t>Watt-Hour (abbreviated Wh)</a:t>
            </a:r>
          </a:p>
          <a:p>
            <a:pPr lvl="1" eaLnBrk="1" hangingPunct="1"/>
            <a:r>
              <a:rPr lang="en-US" sz="2400" dirty="0">
                <a:latin typeface="Arial" panose="020B0604020202020204" pitchFamily="34" charset="0"/>
                <a:cs typeface="Arial" panose="020B0604020202020204" pitchFamily="34" charset="0"/>
              </a:rPr>
              <a:t>Kilowatt-Hour (abbreviated kWh)</a:t>
            </a:r>
          </a:p>
          <a:p>
            <a:pPr eaLnBrk="1" hangingPunct="1"/>
            <a:r>
              <a:rPr lang="en-US" sz="2800" dirty="0">
                <a:latin typeface="Arial" panose="020B0604020202020204" pitchFamily="34" charset="0"/>
                <a:cs typeface="Arial" panose="020B0604020202020204" pitchFamily="34" charset="0"/>
              </a:rPr>
              <a:t>A Wh is the total energy consumed when a load draws one Watt for one hour.</a:t>
            </a:r>
          </a:p>
          <a:p>
            <a:pPr eaLnBrk="1" hangingPunct="1">
              <a:lnSpc>
                <a:spcPct val="90000"/>
              </a:lnSpc>
              <a:buFont typeface="Wingdings" panose="05000000000000000000" pitchFamily="2" charset="2"/>
              <a:buChar char="Ø"/>
            </a:pPr>
            <a:endParaRPr lang="en-US" sz="3000" dirty="0" smtClean="0">
              <a:solidFill>
                <a:srgbClr val="002060"/>
              </a:solidFill>
              <a:latin typeface="Calibri" panose="020F0502020204030204" pitchFamily="34" charset="0"/>
            </a:endParaRP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11</a:t>
            </a:fld>
            <a:endParaRPr lang="en-US" dirty="0">
              <a:solidFill>
                <a:srgbClr val="000000"/>
              </a:solidFill>
            </a:endParaRPr>
          </a:p>
        </p:txBody>
      </p:sp>
    </p:spTree>
    <p:extLst>
      <p:ext uri="{BB962C8B-B14F-4D97-AF65-F5344CB8AC3E}">
        <p14:creationId xmlns:p14="http://schemas.microsoft.com/office/powerpoint/2010/main" val="3726579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p:spPr>
        <p:txBody>
          <a:bodyPr anchor="b"/>
          <a:lstStyle/>
          <a:p>
            <a:pPr eaLnBrk="1" hangingPunct="1"/>
            <a:r>
              <a:rPr lang="en-US" sz="4000" b="1" dirty="0" smtClean="0">
                <a:solidFill>
                  <a:schemeClr val="bg1"/>
                </a:solidFill>
                <a:latin typeface="Arial" panose="020B0604020202020204" pitchFamily="34" charset="0"/>
                <a:cs typeface="Arial" panose="020B0604020202020204" pitchFamily="34" charset="0"/>
              </a:rPr>
              <a:t>Harmonics</a:t>
            </a:r>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Curse of the Modern World</a:t>
            </a:r>
            <a:endParaRPr lang="en-US" sz="3200" dirty="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idx="1"/>
          </p:nvPr>
        </p:nvSpPr>
        <p:spPr>
          <a:xfrm>
            <a:off x="457200" y="1447800"/>
            <a:ext cx="8229600" cy="4419600"/>
          </a:xfrm>
        </p:spPr>
        <p:txBody>
          <a:bodyPr/>
          <a:lstStyle/>
          <a:p>
            <a:pPr eaLnBrk="1" hangingPunct="1"/>
            <a:r>
              <a:rPr lang="en-US" dirty="0">
                <a:latin typeface="Arial" panose="020B0604020202020204" pitchFamily="34" charset="0"/>
                <a:cs typeface="Arial" panose="020B0604020202020204" pitchFamily="34" charset="0"/>
              </a:rPr>
              <a:t>Every thing discussed so far was based on “Linear” loads.</a:t>
            </a:r>
          </a:p>
          <a:p>
            <a:pPr lvl="1" eaLnBrk="1" hangingPunct="1"/>
            <a:r>
              <a:rPr lang="en-US" dirty="0">
                <a:latin typeface="Arial" panose="020B0604020202020204" pitchFamily="34" charset="0"/>
                <a:cs typeface="Arial" panose="020B0604020202020204" pitchFamily="34" charset="0"/>
              </a:rPr>
              <a:t>For linear loads the current is always a simple sine wave. Everything we have discussed is true.</a:t>
            </a:r>
          </a:p>
          <a:p>
            <a:pPr eaLnBrk="1" hangingPunct="1"/>
            <a:r>
              <a:rPr lang="en-US" dirty="0">
                <a:latin typeface="Arial" panose="020B0604020202020204" pitchFamily="34" charset="0"/>
                <a:cs typeface="Arial" panose="020B0604020202020204" pitchFamily="34" charset="0"/>
              </a:rPr>
              <a:t>For nearly a century after AC power was in use ALL loads were linear.</a:t>
            </a:r>
          </a:p>
          <a:p>
            <a:pPr eaLnBrk="1" hangingPunct="1"/>
            <a:r>
              <a:rPr lang="en-US" dirty="0">
                <a:latin typeface="Arial" panose="020B0604020202020204" pitchFamily="34" charset="0"/>
                <a:cs typeface="Arial" panose="020B0604020202020204" pitchFamily="34" charset="0"/>
              </a:rPr>
              <a:t>Today, many loads are NON-LINEAR.</a:t>
            </a:r>
          </a:p>
          <a:p>
            <a:pPr eaLnBrk="1" hangingPunct="1">
              <a:lnSpc>
                <a:spcPct val="90000"/>
              </a:lnSpc>
              <a:buFont typeface="Wingdings" panose="05000000000000000000" pitchFamily="2" charset="2"/>
              <a:buChar char="Ø"/>
            </a:pPr>
            <a:endParaRPr lang="en-US" sz="3000" dirty="0" smtClean="0">
              <a:solidFill>
                <a:srgbClr val="002060"/>
              </a:solidFill>
              <a:latin typeface="Calibri" panose="020F0502020204030204" pitchFamily="34" charset="0"/>
            </a:endParaRP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12</a:t>
            </a:fld>
            <a:endParaRPr lang="en-US" dirty="0">
              <a:solidFill>
                <a:srgbClr val="000000"/>
              </a:solidFill>
            </a:endParaRPr>
          </a:p>
        </p:txBody>
      </p:sp>
    </p:spTree>
    <p:extLst>
      <p:ext uri="{BB962C8B-B14F-4D97-AF65-F5344CB8AC3E}">
        <p14:creationId xmlns:p14="http://schemas.microsoft.com/office/powerpoint/2010/main" val="57284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868362"/>
          </a:xfrm>
        </p:spPr>
        <p:txBody>
          <a:bodyPr anchor="ctr"/>
          <a:lstStyle/>
          <a:p>
            <a:pPr eaLnBrk="1" hangingPunct="1"/>
            <a:r>
              <a:rPr lang="en-US" b="1" dirty="0" smtClean="0">
                <a:solidFill>
                  <a:schemeClr val="bg1"/>
                </a:solidFill>
                <a:latin typeface="Arial" panose="020B0604020202020204" pitchFamily="34" charset="0"/>
                <a:cs typeface="Arial" panose="020B0604020202020204" pitchFamily="34" charset="0"/>
              </a:rPr>
              <a:t>Harmonic Load Waveforms</a:t>
            </a:r>
            <a:endParaRPr lang="en-US"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13</a:t>
            </a:fld>
            <a:endParaRPr lang="en-US" dirty="0">
              <a:solidFill>
                <a:srgbClr val="000000"/>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39200" cy="518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129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868362"/>
          </a:xfrm>
        </p:spPr>
        <p:txBody>
          <a:bodyPr/>
          <a:lstStyle/>
          <a:p>
            <a:pPr eaLnBrk="1" hangingPunct="1"/>
            <a:r>
              <a:rPr lang="en-US" b="1" dirty="0" smtClean="0">
                <a:solidFill>
                  <a:schemeClr val="bg1"/>
                </a:solidFill>
                <a:latin typeface="Arial" panose="020B0604020202020204" pitchFamily="34" charset="0"/>
                <a:cs typeface="Arial" panose="020B0604020202020204" pitchFamily="34" charset="0"/>
              </a:rPr>
              <a:t>Active vs. Apparent Power</a:t>
            </a:r>
            <a:endParaRPr lang="en-US" b="1" dirty="0">
              <a:solidFill>
                <a:schemeClr val="bg1"/>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idx="1"/>
          </p:nvPr>
        </p:nvSpPr>
        <p:spPr>
          <a:xfrm>
            <a:off x="457200" y="1447800"/>
            <a:ext cx="8229600" cy="4419600"/>
          </a:xfrm>
        </p:spPr>
        <p:txBody>
          <a:bodyPr/>
          <a:lstStyle/>
          <a:p>
            <a:pPr marL="0" indent="0">
              <a:buNone/>
            </a:pPr>
            <a:r>
              <a:rPr lang="en-US" sz="2800" b="1" dirty="0">
                <a:latin typeface="Arial" panose="020B0604020202020204" pitchFamily="34" charset="0"/>
                <a:cs typeface="Arial" panose="020B0604020202020204" pitchFamily="34" charset="0"/>
              </a:rPr>
              <a:t>Apparent Power - S</a:t>
            </a:r>
          </a:p>
          <a:p>
            <a:r>
              <a:rPr lang="en-US" sz="2800" dirty="0">
                <a:latin typeface="Arial" panose="020B0604020202020204" pitchFamily="34" charset="0"/>
                <a:cs typeface="Arial" panose="020B0604020202020204" pitchFamily="34" charset="0"/>
              </a:rPr>
              <a:t>The apparent power is the power supplied to the electric circuit - typical from a power supplier to the grid - to cover the real and reactive power consumption in the loads.  </a:t>
            </a:r>
            <a:r>
              <a:rPr lang="en-US" sz="2800" dirty="0" smtClean="0">
                <a:latin typeface="Arial" panose="020B0604020202020204" pitchFamily="34" charset="0"/>
                <a:cs typeface="Arial" panose="020B0604020202020204" pitchFamily="34" charset="0"/>
              </a:rPr>
              <a:t>Measured in VA.</a:t>
            </a:r>
            <a:endParaRPr lang="en-US" sz="28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Active Power - P</a:t>
            </a:r>
          </a:p>
          <a:p>
            <a:r>
              <a:rPr lang="en-US" sz="2800" dirty="0">
                <a:latin typeface="Arial" panose="020B0604020202020204" pitchFamily="34" charset="0"/>
                <a:cs typeface="Arial" panose="020B0604020202020204" pitchFamily="34" charset="0"/>
              </a:rPr>
              <a:t>Active - or real or true - power do the actual work in the load. Active power is measured in </a:t>
            </a:r>
            <a:r>
              <a:rPr lang="en-US" sz="2800" i="1" dirty="0">
                <a:latin typeface="Arial" panose="020B0604020202020204" pitchFamily="34" charset="0"/>
                <a:cs typeface="Arial" panose="020B0604020202020204" pitchFamily="34" charset="0"/>
              </a:rPr>
              <a:t>watts (W)</a:t>
            </a:r>
            <a:r>
              <a:rPr lang="en-US" sz="2800" dirty="0">
                <a:latin typeface="Arial" panose="020B0604020202020204" pitchFamily="34" charset="0"/>
                <a:cs typeface="Arial" panose="020B0604020202020204" pitchFamily="34" charset="0"/>
              </a:rPr>
              <a:t> and is the power consumed by electrical resistance</a:t>
            </a:r>
            <a:r>
              <a:rPr lang="en-US" sz="2800" dirty="0" smtClean="0">
                <a:latin typeface="Arial" panose="020B0604020202020204" pitchFamily="34" charset="0"/>
                <a:cs typeface="Arial" panose="020B0604020202020204" pitchFamily="34" charset="0"/>
              </a:rPr>
              <a:t>. Measured in Watts</a:t>
            </a:r>
            <a:endParaRPr lang="en-US" sz="2800" dirty="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Ø"/>
            </a:pPr>
            <a:endParaRPr lang="en-US" sz="3000" dirty="0" smtClean="0">
              <a:solidFill>
                <a:srgbClr val="002060"/>
              </a:solidFill>
              <a:latin typeface="Calibri" panose="020F0502020204030204" pitchFamily="34" charset="0"/>
            </a:endParaRP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14</a:t>
            </a:fld>
            <a:endParaRPr lang="en-US" dirty="0">
              <a:solidFill>
                <a:srgbClr val="000000"/>
              </a:solidFill>
            </a:endParaRPr>
          </a:p>
        </p:txBody>
      </p:sp>
    </p:spTree>
    <p:extLst>
      <p:ext uri="{BB962C8B-B14F-4D97-AF65-F5344CB8AC3E}">
        <p14:creationId xmlns:p14="http://schemas.microsoft.com/office/powerpoint/2010/main" val="324574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868362"/>
          </a:xfrm>
        </p:spPr>
        <p:txBody>
          <a:bodyPr anchor="ctr"/>
          <a:lstStyle/>
          <a:p>
            <a:pPr eaLnBrk="1" hangingPunct="1"/>
            <a:r>
              <a:rPr lang="en-US" b="1" dirty="0" smtClean="0">
                <a:solidFill>
                  <a:schemeClr val="bg1"/>
                </a:solidFill>
                <a:latin typeface="Arial" panose="020B0604020202020204" pitchFamily="34" charset="0"/>
                <a:cs typeface="Arial" panose="020B0604020202020204" pitchFamily="34" charset="0"/>
              </a:rPr>
              <a:t>AC Theory – Phasors</a:t>
            </a:r>
            <a:endParaRPr lang="en-US"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15</a:t>
            </a:fld>
            <a:endParaRPr lang="en-US" dirty="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945188"/>
              </p:ext>
            </p:extLst>
          </p:nvPr>
        </p:nvGraphicFramePr>
        <p:xfrm>
          <a:off x="3124200" y="1600200"/>
          <a:ext cx="5530850" cy="4313238"/>
        </p:xfrm>
        <a:graphic>
          <a:graphicData uri="http://schemas.openxmlformats.org/presentationml/2006/ole">
            <mc:AlternateContent xmlns:mc="http://schemas.openxmlformats.org/markup-compatibility/2006">
              <mc:Choice xmlns:v="urn:schemas-microsoft-com:vml" Requires="v">
                <p:oleObj spid="_x0000_s19467" name="CorelDRAW" r:id="rId4" imgW="4596120" imgH="3586680" progId="CorelDraw.Graphic.17">
                  <p:embed/>
                </p:oleObj>
              </mc:Choice>
              <mc:Fallback>
                <p:oleObj name="CorelDRAW" r:id="rId4" imgW="4596120" imgH="3586680" progId="CorelDraw.Graphic.1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00200"/>
                        <a:ext cx="553085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457199" y="1752600"/>
            <a:ext cx="2743201" cy="1569660"/>
          </a:xfrm>
          <a:prstGeom prst="rect">
            <a:avLst/>
          </a:prstGeom>
        </p:spPr>
        <p:txBody>
          <a:bodyPr wrap="square">
            <a:spAutoFit/>
          </a:bodyPr>
          <a:lstStyle/>
          <a:p>
            <a:pPr eaLnBrk="1" hangingPunct="1"/>
            <a:r>
              <a:rPr lang="en-US" sz="3200" dirty="0"/>
              <a:t>An easier way to view AC data</a:t>
            </a:r>
          </a:p>
        </p:txBody>
      </p:sp>
    </p:spTree>
    <p:extLst>
      <p:ext uri="{BB962C8B-B14F-4D97-AF65-F5344CB8AC3E}">
        <p14:creationId xmlns:p14="http://schemas.microsoft.com/office/powerpoint/2010/main" val="547016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0000"/>
          </a:solidFill>
        </p:spPr>
        <p:txBody>
          <a:bodyPr anchor="ctr"/>
          <a:lstStyle/>
          <a:p>
            <a:pPr eaLnBrk="1" hangingPunct="1"/>
            <a:r>
              <a:rPr lang="en-US" altLang="en-US" b="1" dirty="0" smtClean="0">
                <a:solidFill>
                  <a:schemeClr val="bg1"/>
                </a:solidFill>
                <a:latin typeface="Arial" panose="020B0604020202020204" pitchFamily="34" charset="0"/>
                <a:cs typeface="Arial" panose="020B0604020202020204" pitchFamily="34" charset="0"/>
              </a:rPr>
              <a:t>Self Contained Metering</a:t>
            </a:r>
          </a:p>
        </p:txBody>
      </p:sp>
      <p:sp>
        <p:nvSpPr>
          <p:cNvPr id="6" name="Rectangle 5"/>
          <p:cNvSpPr/>
          <p:nvPr/>
        </p:nvSpPr>
        <p:spPr>
          <a:xfrm>
            <a:off x="609600" y="1524000"/>
            <a:ext cx="3962400" cy="3786188"/>
          </a:xfrm>
          <a:prstGeom prst="rect">
            <a:avLst/>
          </a:prstGeom>
        </p:spPr>
        <p:txBody>
          <a:bodyPr>
            <a:spAutoFit/>
          </a:bodyPr>
          <a:lstStyle/>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  Typically found in residential metering</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  Meters are capable of handling the direct incoming amperage</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  Meter is connected directly to the load being measured</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  Meter is part of the circuit</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  When the meter is removed from the socket, power to the customer is interrupted</a:t>
            </a:r>
          </a:p>
        </p:txBody>
      </p:sp>
      <p:pic>
        <p:nvPicPr>
          <p:cNvPr id="4100" name="Content Placeholder 4" descr="self contained doc_001"/>
          <p:cNvPicPr>
            <a:picLocks noChangeAspect="1" noChangeArrowheads="1"/>
          </p:cNvPicPr>
          <p:nvPr/>
        </p:nvPicPr>
        <p:blipFill>
          <a:blip r:embed="rId2">
            <a:extLst>
              <a:ext uri="{28A0092B-C50C-407E-A947-70E740481C1C}">
                <a14:useLocalDpi xmlns:a14="http://schemas.microsoft.com/office/drawing/2010/main" val="0"/>
              </a:ext>
            </a:extLst>
          </a:blip>
          <a:srcRect l="15686" t="18182" r="15686" b="35152"/>
          <a:stretch>
            <a:fillRect/>
          </a:stretch>
        </p:blipFill>
        <p:spPr bwMode="auto">
          <a:xfrm>
            <a:off x="4648200" y="1524000"/>
            <a:ext cx="4387850"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767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0000"/>
          </a:solidFill>
        </p:spPr>
        <p:txBody>
          <a:bodyPr anchor="ctr"/>
          <a:lstStyle/>
          <a:p>
            <a:pPr eaLnBrk="1" hangingPunct="1"/>
            <a:r>
              <a:rPr lang="en-US" altLang="en-US" sz="4000" b="1" dirty="0" smtClean="0">
                <a:solidFill>
                  <a:schemeClr val="bg1"/>
                </a:solidFill>
                <a:latin typeface="Arial" panose="020B0604020202020204" pitchFamily="34" charset="0"/>
                <a:cs typeface="Arial" panose="020B0604020202020204" pitchFamily="34" charset="0"/>
              </a:rPr>
              <a:t>Transformer Rated Metering</a:t>
            </a:r>
          </a:p>
        </p:txBody>
      </p:sp>
      <p:sp>
        <p:nvSpPr>
          <p:cNvPr id="3" name="Rectangle 2"/>
          <p:cNvSpPr/>
          <p:nvPr/>
        </p:nvSpPr>
        <p:spPr>
          <a:xfrm>
            <a:off x="304800" y="1905000"/>
            <a:ext cx="4438650" cy="3632200"/>
          </a:xfrm>
          <a:prstGeom prst="rect">
            <a:avLst/>
          </a:prstGeom>
        </p:spPr>
        <p:txBody>
          <a:bodyPr>
            <a:spAutoFit/>
          </a:bodyPr>
          <a:lstStyle/>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Meter measures scaled down representation of the load.</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Scaling is accomplished by the use of external current transformers (CTs) and sometimes voltage transformers or PTs).</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The meter is NOT part of the circuit</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When the meter is removed from the socket, power to the customer is not effected.</a:t>
            </a:r>
          </a:p>
        </p:txBody>
      </p:sp>
      <p:pic>
        <p:nvPicPr>
          <p:cNvPr id="5124" name="Picture 7" descr="factory_001"/>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610100" y="1925638"/>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78056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0000"/>
          </a:solidFill>
        </p:spPr>
        <p:txBody>
          <a:bodyPr anchor="ctr"/>
          <a:lstStyle/>
          <a:p>
            <a:pPr eaLnBrk="1" hangingPunct="1"/>
            <a:r>
              <a:rPr lang="en-US" altLang="en-US" sz="3000" b="1" dirty="0" smtClean="0">
                <a:solidFill>
                  <a:schemeClr val="bg1"/>
                </a:solidFill>
                <a:latin typeface="Arial" panose="020B0604020202020204" pitchFamily="34" charset="0"/>
                <a:cs typeface="Arial" panose="020B0604020202020204" pitchFamily="34" charset="0"/>
              </a:rPr>
              <a:t>Pre-Wired Transformer Rated Enclosures</a:t>
            </a:r>
          </a:p>
        </p:txBody>
      </p:sp>
      <p:pic>
        <p:nvPicPr>
          <p:cNvPr id="3" name="Picture 2" descr="907020 rev1"/>
          <p:cNvPicPr>
            <a:picLocks noChangeAspect="1" noChangeArrowheads="1"/>
          </p:cNvPicPr>
          <p:nvPr/>
        </p:nvPicPr>
        <p:blipFill>
          <a:blip r:embed="rId2"/>
          <a:srcRect/>
          <a:stretch>
            <a:fillRect/>
          </a:stretch>
        </p:blipFill>
        <p:spPr bwMode="auto">
          <a:xfrm>
            <a:off x="457200" y="1981200"/>
            <a:ext cx="5431536" cy="4195382"/>
          </a:xfrm>
          <a:prstGeom prst="rect">
            <a:avLst/>
          </a:prstGeom>
          <a:noFill/>
        </p:spPr>
      </p:pic>
      <p:sp>
        <p:nvSpPr>
          <p:cNvPr id="4" name="Text Box 5"/>
          <p:cNvSpPr txBox="1">
            <a:spLocks noChangeArrowheads="1"/>
          </p:cNvSpPr>
          <p:nvPr/>
        </p:nvSpPr>
        <p:spPr bwMode="auto">
          <a:xfrm>
            <a:off x="6172200" y="2133600"/>
            <a:ext cx="2514600" cy="1532727"/>
          </a:xfrm>
          <a:prstGeom prst="rect">
            <a:avLst/>
          </a:prstGeom>
          <a:noFill/>
          <a:ln w="9525">
            <a:noFill/>
            <a:miter lim="800000"/>
            <a:headEnd/>
            <a:tailEnd/>
          </a:ln>
          <a:effectLst/>
        </p:spPr>
        <p:txBody>
          <a:bodyPr wrap="square">
            <a:spAutoFit/>
          </a:bodyPr>
          <a:lstStyle/>
          <a:p>
            <a:pPr marL="457200" indent="-457200" algn="l">
              <a:buClr>
                <a:srgbClr val="1CADE4"/>
              </a:buClr>
              <a:buFont typeface="Arial" panose="020B0604020202020204" pitchFamily="34" charset="0"/>
              <a:buChar char="•"/>
            </a:pPr>
            <a:r>
              <a:rPr lang="en-US" sz="2600" dirty="0">
                <a:solidFill>
                  <a:schemeClr val="tx1">
                    <a:lumMod val="75000"/>
                    <a:lumOff val="25000"/>
                  </a:schemeClr>
                </a:solidFill>
                <a:latin typeface="Arial" panose="020B0604020202020204" pitchFamily="34" charset="0"/>
                <a:cs typeface="Arial" panose="020B0604020202020204" pitchFamily="34" charset="0"/>
              </a:rPr>
              <a:t>Cover Types</a:t>
            </a:r>
          </a:p>
          <a:p>
            <a:pPr marL="457200" indent="-457200" algn="l">
              <a:buClr>
                <a:srgbClr val="1CADE4"/>
              </a:buClr>
              <a:buFont typeface="Arial" panose="020B0604020202020204" pitchFamily="34" charset="0"/>
              <a:buChar char="•"/>
            </a:pPr>
            <a:r>
              <a:rPr lang="en-US" sz="2600" dirty="0">
                <a:solidFill>
                  <a:schemeClr val="tx1">
                    <a:lumMod val="75000"/>
                    <a:lumOff val="25000"/>
                  </a:schemeClr>
                </a:solidFill>
                <a:latin typeface="Arial" panose="020B0604020202020204" pitchFamily="34" charset="0"/>
                <a:cs typeface="Arial" panose="020B0604020202020204" pitchFamily="34" charset="0"/>
              </a:rPr>
              <a:t>Wiring</a:t>
            </a:r>
          </a:p>
          <a:p>
            <a:pPr marL="457200" indent="-457200" algn="l">
              <a:buClr>
                <a:srgbClr val="1CADE4"/>
              </a:buClr>
              <a:buFont typeface="Arial" panose="020B0604020202020204" pitchFamily="34" charset="0"/>
              <a:buChar char="•"/>
            </a:pPr>
            <a:r>
              <a:rPr lang="en-US" sz="2600" dirty="0">
                <a:solidFill>
                  <a:schemeClr val="tx1">
                    <a:lumMod val="75000"/>
                    <a:lumOff val="25000"/>
                  </a:schemeClr>
                </a:solidFill>
                <a:latin typeface="Arial" panose="020B0604020202020204" pitchFamily="34" charset="0"/>
                <a:cs typeface="Arial" panose="020B0604020202020204" pitchFamily="34" charset="0"/>
              </a:rPr>
              <a:t>Sockets</a:t>
            </a:r>
          </a:p>
        </p:txBody>
      </p:sp>
    </p:spTree>
    <p:extLst>
      <p:ext uri="{BB962C8B-B14F-4D97-AF65-F5344CB8AC3E}">
        <p14:creationId xmlns:p14="http://schemas.microsoft.com/office/powerpoint/2010/main" val="1085207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189787"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solidFill>
            <a:srgbClr val="FF0000"/>
          </a:solidFill>
        </p:spPr>
        <p:txBody>
          <a:bodyPr anchor="ctr"/>
          <a:lstStyle/>
          <a:p>
            <a:pPr eaLnBrk="1" hangingPunct="1"/>
            <a:r>
              <a:rPr lang="en-US" altLang="en-US" b="1" dirty="0" smtClean="0">
                <a:solidFill>
                  <a:schemeClr val="bg1"/>
                </a:solidFill>
                <a:latin typeface="Arial" panose="020B0604020202020204" pitchFamily="34" charset="0"/>
                <a:cs typeface="Arial" panose="020B0604020202020204" pitchFamily="34" charset="0"/>
              </a:rPr>
              <a:t>The Basic Components</a:t>
            </a:r>
          </a:p>
        </p:txBody>
      </p:sp>
    </p:spTree>
    <p:extLst>
      <p:ext uri="{BB962C8B-B14F-4D97-AF65-F5344CB8AC3E}">
        <p14:creationId xmlns:p14="http://schemas.microsoft.com/office/powerpoint/2010/main" val="103601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smtClean="0">
                <a:solidFill>
                  <a:schemeClr val="bg1"/>
                </a:solidFill>
                <a:latin typeface="Arial" charset="0"/>
              </a:rPr>
              <a:t>Our Goal Today</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latin typeface="Arial" charset="0"/>
                <a:cs typeface="Arial" charset="0"/>
              </a:rPr>
              <a:t>To give you enough background to be able to understand the basic concepts being introduced or to refresh you on the basic concepts about to be introduced and in both cases give you some level of background to help better understand each of them.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a:solidFill>
            <a:srgbClr val="FF0000"/>
          </a:solidFill>
        </p:spPr>
        <p:txBody>
          <a:bodyPr anchor="ctr"/>
          <a:lstStyle/>
          <a:p>
            <a:pPr eaLnBrk="1" hangingPunct="1"/>
            <a:r>
              <a:rPr lang="en-US" altLang="en-US" b="1" dirty="0" smtClean="0">
                <a:solidFill>
                  <a:schemeClr val="bg1"/>
                </a:solidFill>
                <a:latin typeface="Arial" panose="020B0604020202020204" pitchFamily="34" charset="0"/>
                <a:cs typeface="Arial" panose="020B0604020202020204" pitchFamily="34" charset="0"/>
              </a:rPr>
              <a:t>Typical Connections</a:t>
            </a:r>
          </a:p>
        </p:txBody>
      </p:sp>
      <p:sp>
        <p:nvSpPr>
          <p:cNvPr id="7171" name="Subtitle 2"/>
          <p:cNvSpPr txBox="1">
            <a:spLocks/>
          </p:cNvSpPr>
          <p:nvPr/>
        </p:nvSpPr>
        <p:spPr bwMode="auto">
          <a:xfrm>
            <a:off x="4724400" y="1681163"/>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spcBef>
                <a:spcPts val="800"/>
              </a:spcBef>
              <a:buFontTx/>
              <a:buNone/>
            </a:pPr>
            <a:endParaRPr lang="en-US" altLang="en-US" sz="2000" b="1" dirty="0">
              <a:latin typeface="Franklin Gothic Book" pitchFamily="34" charset="0"/>
            </a:endParaRPr>
          </a:p>
          <a:p>
            <a:pPr algn="ctr" eaLnBrk="1" hangingPunct="1">
              <a:spcBef>
                <a:spcPts val="800"/>
              </a:spcBef>
              <a:buFontTx/>
              <a:buNone/>
            </a:pPr>
            <a:r>
              <a:rPr lang="en-US" altLang="en-US" sz="2000" dirty="0">
                <a:cs typeface="Arial" charset="0"/>
              </a:rPr>
              <a:t>Typical Connections for Common Transformer (Instrument) Rated Meter Forms</a:t>
            </a:r>
          </a:p>
        </p:txBody>
      </p:sp>
      <p:pic>
        <p:nvPicPr>
          <p:cNvPr id="7172" name="Picture 5" descr="TESCO Meter F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350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290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715962"/>
          </a:xfrm>
        </p:spPr>
        <p:txBody>
          <a:bodyPr anchor="ctr"/>
          <a:lstStyle/>
          <a:p>
            <a:pPr eaLnBrk="1" hangingPunct="1"/>
            <a:r>
              <a:rPr lang="en-US" b="1" dirty="0">
                <a:solidFill>
                  <a:schemeClr val="bg1"/>
                </a:solidFill>
                <a:latin typeface="Arial" panose="020B0604020202020204" pitchFamily="34" charset="0"/>
                <a:cs typeface="Arial" panose="020B0604020202020204" pitchFamily="34" charset="0"/>
              </a:rPr>
              <a:t>ANSI</a:t>
            </a:r>
          </a:p>
        </p:txBody>
      </p:sp>
      <p:sp>
        <p:nvSpPr>
          <p:cNvPr id="5123" name="Rectangle 3"/>
          <p:cNvSpPr>
            <a:spLocks noGrp="1" noChangeArrowheads="1"/>
          </p:cNvSpPr>
          <p:nvPr>
            <p:ph idx="1"/>
          </p:nvPr>
        </p:nvSpPr>
        <p:spPr>
          <a:xfrm>
            <a:off x="457200" y="1447800"/>
            <a:ext cx="8229600" cy="4419600"/>
          </a:xfrm>
        </p:spPr>
        <p:txBody>
          <a:bodyPr/>
          <a:lstStyle/>
          <a:p>
            <a:pPr eaLnBrk="1" hangingPunct="1">
              <a:lnSpc>
                <a:spcPct val="90000"/>
              </a:lnSpc>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American National Standard Institute, Inc.</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Not a government agency</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Standards do not have force of Law</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All compliance is voluntary</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ANSI doesn’t actually generate any standards</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Each standard is controlled by an industry organization as the “secretariat”</a:t>
            </a:r>
          </a:p>
          <a:p>
            <a:pPr lvl="2" eaLnBrk="1" hangingPunct="1">
              <a:lnSpc>
                <a:spcPct val="9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For C12 NEMA (National Electrical Manufacturer’s Association) is the secretariat</a:t>
            </a:r>
          </a:p>
          <a:p>
            <a:pPr lvl="2" eaLnBrk="1" hangingPunct="1">
              <a:lnSpc>
                <a:spcPct val="9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Paul Orr </a:t>
            </a:r>
            <a:r>
              <a:rPr lang="en-US" sz="2200" dirty="0" smtClean="0">
                <a:solidFill>
                  <a:schemeClr val="tx1"/>
                </a:solidFill>
                <a:latin typeface="Arial" panose="020B0604020202020204" pitchFamily="34" charset="0"/>
                <a:cs typeface="Arial" panose="020B0604020202020204" pitchFamily="34" charset="0"/>
              </a:rPr>
              <a:t>has been the NEMA’s </a:t>
            </a:r>
            <a:r>
              <a:rPr lang="en-US" sz="2200" dirty="0">
                <a:solidFill>
                  <a:schemeClr val="tx1"/>
                </a:solidFill>
                <a:latin typeface="Arial" panose="020B0604020202020204" pitchFamily="34" charset="0"/>
                <a:cs typeface="Arial" panose="020B0604020202020204" pitchFamily="34" charset="0"/>
              </a:rPr>
              <a:t>secretary </a:t>
            </a:r>
            <a:r>
              <a:rPr lang="en-US" sz="2200" dirty="0" smtClean="0">
                <a:solidFill>
                  <a:schemeClr val="tx1"/>
                </a:solidFill>
                <a:latin typeface="Arial" panose="020B0604020202020204" pitchFamily="34" charset="0"/>
                <a:cs typeface="Arial" panose="020B0604020202020204" pitchFamily="34" charset="0"/>
              </a:rPr>
              <a:t>assigned to C12 for over ten years providing continuity to the process </a:t>
            </a:r>
            <a:endParaRPr lang="en-US" sz="2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21</a:t>
            </a:fld>
            <a:endParaRPr lang="en-US" dirty="0">
              <a:solidFill>
                <a:srgbClr val="000000"/>
              </a:solidFill>
            </a:endParaRPr>
          </a:p>
        </p:txBody>
      </p:sp>
    </p:spTree>
    <p:extLst>
      <p:ext uri="{BB962C8B-B14F-4D97-AF65-F5344CB8AC3E}">
        <p14:creationId xmlns:p14="http://schemas.microsoft.com/office/powerpoint/2010/main" val="3532473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47800"/>
            <a:ext cx="8229600" cy="4419600"/>
          </a:xfrm>
        </p:spPr>
        <p:txBody>
          <a:bodyPr/>
          <a:lstStyle/>
          <a:p>
            <a:pPr eaLnBrk="1" hangingPunct="1">
              <a:lnSpc>
                <a:spcPct val="90000"/>
              </a:lnSpc>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American National Standard Institute, Inc.</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NEMA organizes committees to propose and review standards</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Standards are republished approximately every 5 years</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Standards codify consensus approaches in common practice</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Generally, they do not break new ground or deal in controversial </a:t>
            </a:r>
            <a:r>
              <a:rPr lang="en-US" sz="2600" dirty="0" smtClean="0">
                <a:solidFill>
                  <a:schemeClr val="tx1"/>
                </a:solidFill>
                <a:latin typeface="Arial" panose="020B0604020202020204" pitchFamily="34" charset="0"/>
                <a:cs typeface="Arial" panose="020B0604020202020204" pitchFamily="34" charset="0"/>
              </a:rPr>
              <a:t>issues</a:t>
            </a:r>
            <a:endParaRPr lang="en-US" sz="2600" dirty="0">
              <a:solidFill>
                <a:schemeClr val="tx1"/>
              </a:solidFill>
              <a:latin typeface="Arial" panose="020B0604020202020204" pitchFamily="34" charset="0"/>
              <a:cs typeface="Arial" panose="020B0604020202020204" pitchFamily="34" charset="0"/>
            </a:endParaRPr>
          </a:p>
          <a:p>
            <a:pPr lvl="2" eaLnBrk="1" hangingPunct="1">
              <a:lnSpc>
                <a:spcPct val="9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This is changing.  Can’t avoid issues any longer.</a:t>
            </a: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22</a:t>
            </a:fld>
            <a:endParaRPr lang="en-US" dirty="0">
              <a:solidFill>
                <a:srgbClr val="000000"/>
              </a:solidFill>
            </a:endParaRPr>
          </a:p>
        </p:txBody>
      </p:sp>
      <p:sp>
        <p:nvSpPr>
          <p:cNvPr id="2" name="Title 1"/>
          <p:cNvSpPr>
            <a:spLocks noGrp="1"/>
          </p:cNvSpPr>
          <p:nvPr>
            <p:ph type="title"/>
          </p:nvPr>
        </p:nvSpPr>
        <p:spPr/>
        <p:txBody>
          <a:bodyPr anchor="ctr"/>
          <a:lstStyle/>
          <a:p>
            <a:r>
              <a:rPr lang="en-US" b="1" dirty="0" smtClean="0">
                <a:solidFill>
                  <a:schemeClr val="bg1"/>
                </a:solidFill>
                <a:latin typeface="Arial" panose="020B0604020202020204" pitchFamily="34" charset="0"/>
                <a:cs typeface="Arial" panose="020B0604020202020204" pitchFamily="34" charset="0"/>
              </a:rPr>
              <a:t>ANSI</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207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33400"/>
            <a:ext cx="8229600" cy="609600"/>
          </a:xfrm>
        </p:spPr>
        <p:txBody>
          <a:bodyPr anchor="ctr"/>
          <a:lstStyle/>
          <a:p>
            <a:pPr eaLnBrk="1" hangingPunct="1"/>
            <a:r>
              <a:rPr lang="en-US" b="1" dirty="0">
                <a:solidFill>
                  <a:schemeClr val="bg1"/>
                </a:solidFill>
                <a:latin typeface="Arial" panose="020B0604020202020204" pitchFamily="34" charset="0"/>
                <a:cs typeface="Arial" panose="020B0604020202020204" pitchFamily="34" charset="0"/>
              </a:rPr>
              <a:t>ANSI C12</a:t>
            </a:r>
          </a:p>
        </p:txBody>
      </p:sp>
      <p:sp>
        <p:nvSpPr>
          <p:cNvPr id="7171" name="Rectangle 3"/>
          <p:cNvSpPr>
            <a:spLocks noGrp="1" noChangeArrowheads="1"/>
          </p:cNvSpPr>
          <p:nvPr>
            <p:ph idx="1"/>
          </p:nvPr>
        </p:nvSpPr>
        <p:spPr>
          <a:xfrm>
            <a:off x="381000" y="1447800"/>
            <a:ext cx="8382000" cy="4800600"/>
          </a:xfrm>
        </p:spPr>
        <p:txBody>
          <a:bodyPr/>
          <a:lstStyle/>
          <a:p>
            <a:pPr eaLnBrk="1" hangingPunct="1">
              <a:lnSpc>
                <a:spcPct val="90000"/>
              </a:lnSpc>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C12 Main Committee</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General makeup has expanded slightly over last few years</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34 voting members with representation from three groups:</a:t>
            </a:r>
          </a:p>
          <a:p>
            <a:pPr lvl="2" eaLnBrk="1" hangingPunct="1">
              <a:lnSpc>
                <a:spcPct val="9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12 - Manufacturers: Meter, Socket, Test Equipment, etc.</a:t>
            </a:r>
          </a:p>
          <a:p>
            <a:pPr lvl="2" eaLnBrk="1" hangingPunct="1">
              <a:lnSpc>
                <a:spcPct val="9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13 - Users: Utilities</a:t>
            </a:r>
          </a:p>
          <a:p>
            <a:pPr lvl="2" eaLnBrk="1" hangingPunct="1">
              <a:lnSpc>
                <a:spcPct val="9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9 - General Interest: PUC, UL, IEEE, Consultants, etc.</a:t>
            </a:r>
          </a:p>
          <a:p>
            <a:pPr lvl="1" eaLnBrk="1" hangingPunct="1">
              <a:lnSpc>
                <a:spcPct val="90000"/>
              </a:lnSpc>
              <a:buFont typeface="Arial" panose="020B0604020202020204" pitchFamily="34" charset="0"/>
              <a:buChar char="•"/>
            </a:pPr>
            <a:r>
              <a:rPr lang="en-US" sz="2600" dirty="0" smtClean="0">
                <a:solidFill>
                  <a:schemeClr val="tx1"/>
                </a:solidFill>
                <a:latin typeface="Arial" panose="020B0604020202020204" pitchFamily="34" charset="0"/>
                <a:cs typeface="Arial" panose="020B0604020202020204" pitchFamily="34" charset="0"/>
              </a:rPr>
              <a:t>Meets </a:t>
            </a:r>
            <a:r>
              <a:rPr lang="en-US" sz="2600" dirty="0">
                <a:solidFill>
                  <a:schemeClr val="tx1"/>
                </a:solidFill>
                <a:latin typeface="Arial" panose="020B0604020202020204" pitchFamily="34" charset="0"/>
                <a:cs typeface="Arial" panose="020B0604020202020204" pitchFamily="34" charset="0"/>
              </a:rPr>
              <a:t>twice a year in conjunction with </a:t>
            </a:r>
            <a:r>
              <a:rPr lang="en-US" sz="2600" dirty="0" smtClean="0">
                <a:solidFill>
                  <a:schemeClr val="tx1"/>
                </a:solidFill>
                <a:latin typeface="Arial" panose="020B0604020202020204" pitchFamily="34" charset="0"/>
                <a:cs typeface="Arial" panose="020B0604020202020204" pitchFamily="34" charset="0"/>
              </a:rPr>
              <a:t>EEI/AEIC Meter conference.  </a:t>
            </a:r>
            <a:endParaRPr lang="en-US" sz="26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23</a:t>
            </a:fld>
            <a:endParaRPr lang="en-US" dirty="0">
              <a:solidFill>
                <a:srgbClr val="000000"/>
              </a:solidFill>
            </a:endParaRPr>
          </a:p>
        </p:txBody>
      </p:sp>
    </p:spTree>
    <p:extLst>
      <p:ext uri="{BB962C8B-B14F-4D97-AF65-F5344CB8AC3E}">
        <p14:creationId xmlns:p14="http://schemas.microsoft.com/office/powerpoint/2010/main" val="3736936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524000"/>
            <a:ext cx="8229600" cy="4572000"/>
          </a:xfrm>
        </p:spPr>
        <p:txBody>
          <a:bodyPr/>
          <a:lstStyle/>
          <a:p>
            <a:pPr eaLnBrk="1" hangingPunct="1">
              <a:lnSpc>
                <a:spcPct val="9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C12 Main Committee</a:t>
            </a:r>
          </a:p>
          <a:p>
            <a:pPr lvl="1" eaLnBrk="1" hangingPunct="1">
              <a:lnSpc>
                <a:spcPct val="9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Has final approval for all activities on any C12 family </a:t>
            </a:r>
            <a:r>
              <a:rPr lang="en-US" sz="2400" dirty="0" smtClean="0">
                <a:solidFill>
                  <a:schemeClr val="tx1"/>
                </a:solidFill>
                <a:latin typeface="Arial" panose="020B0604020202020204" pitchFamily="34" charset="0"/>
                <a:cs typeface="Arial" panose="020B0604020202020204" pitchFamily="34" charset="0"/>
              </a:rPr>
              <a:t>standard</a:t>
            </a:r>
            <a:endParaRPr lang="en-US" sz="2400" dirty="0">
              <a:solidFill>
                <a:schemeClr val="tx1"/>
              </a:solidFill>
              <a:latin typeface="Arial" panose="020B0604020202020204" pitchFamily="34" charset="0"/>
              <a:cs typeface="Arial" panose="020B0604020202020204" pitchFamily="34" charset="0"/>
            </a:endParaRPr>
          </a:p>
          <a:p>
            <a:pPr lvl="1" eaLnBrk="1" hangingPunct="1">
              <a:lnSpc>
                <a:spcPct val="9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Establishes </a:t>
            </a:r>
            <a:r>
              <a:rPr lang="en-US" sz="2400" dirty="0" smtClean="0">
                <a:solidFill>
                  <a:schemeClr val="tx1"/>
                </a:solidFill>
                <a:latin typeface="Arial" panose="020B0604020202020204" pitchFamily="34" charset="0"/>
                <a:cs typeface="Arial" panose="020B0604020202020204" pitchFamily="34" charset="0"/>
              </a:rPr>
              <a:t>Subcommittees </a:t>
            </a:r>
            <a:r>
              <a:rPr lang="en-US" sz="2400" dirty="0">
                <a:solidFill>
                  <a:schemeClr val="tx1"/>
                </a:solidFill>
                <a:latin typeface="Arial" panose="020B0604020202020204" pitchFamily="34" charset="0"/>
                <a:cs typeface="Arial" panose="020B0604020202020204" pitchFamily="34" charset="0"/>
              </a:rPr>
              <a:t>(SC) and Working Groups (WG) to address various standards and </a:t>
            </a:r>
            <a:r>
              <a:rPr lang="en-US" sz="2400" dirty="0" smtClean="0">
                <a:solidFill>
                  <a:schemeClr val="tx1"/>
                </a:solidFill>
                <a:latin typeface="Arial" panose="020B0604020202020204" pitchFamily="34" charset="0"/>
                <a:cs typeface="Arial" panose="020B0604020202020204" pitchFamily="34" charset="0"/>
              </a:rPr>
              <a:t>issues</a:t>
            </a:r>
            <a:endParaRPr lang="en-US" sz="2400" dirty="0">
              <a:solidFill>
                <a:schemeClr val="tx1"/>
              </a:solidFill>
              <a:latin typeface="Arial" panose="020B0604020202020204" pitchFamily="34" charset="0"/>
              <a:cs typeface="Arial" panose="020B0604020202020204" pitchFamily="34" charset="0"/>
            </a:endParaRPr>
          </a:p>
          <a:p>
            <a:pPr lvl="1" eaLnBrk="1" hangingPunct="1">
              <a:lnSpc>
                <a:spcPct val="90000"/>
              </a:lnSpc>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Sub committees and Working Groups also meet twice </a:t>
            </a:r>
            <a:r>
              <a:rPr lang="en-US" sz="2400" dirty="0">
                <a:solidFill>
                  <a:schemeClr val="tx1"/>
                </a:solidFill>
                <a:latin typeface="Arial" panose="020B0604020202020204" pitchFamily="34" charset="0"/>
                <a:cs typeface="Arial" panose="020B0604020202020204" pitchFamily="34" charset="0"/>
              </a:rPr>
              <a:t>a year in conjunction with EEI Transmission, Distribution and Metering </a:t>
            </a:r>
            <a:r>
              <a:rPr lang="en-US" sz="2400" dirty="0" smtClean="0">
                <a:solidFill>
                  <a:schemeClr val="tx1"/>
                </a:solidFill>
                <a:latin typeface="Arial" panose="020B0604020202020204" pitchFamily="34" charset="0"/>
                <a:cs typeface="Arial" panose="020B0604020202020204" pitchFamily="34" charset="0"/>
              </a:rPr>
              <a:t>Conference and also hold regular or ad hoc conference calls throughout the year as members put together drafts and other technical material for consideration at the next face to face meeting.</a:t>
            </a:r>
            <a:endParaRPr lang="en-US" sz="2400" dirty="0">
              <a:solidFill>
                <a:schemeClr val="tx1"/>
              </a:solidFill>
              <a:latin typeface="Arial" panose="020B0604020202020204" pitchFamily="34" charset="0"/>
              <a:cs typeface="Arial" panose="020B0604020202020204" pitchFamily="34" charset="0"/>
            </a:endParaRPr>
          </a:p>
          <a:p>
            <a:pPr lvl="1" eaLnBrk="1" hangingPunct="1">
              <a:lnSpc>
                <a:spcPct val="90000"/>
              </a:lnSpc>
            </a:pPr>
            <a:endParaRPr lang="en-US" sz="2600" dirty="0">
              <a:solidFill>
                <a:srgbClr val="000066"/>
              </a:solidFill>
            </a:endParaRP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24</a:t>
            </a:fld>
            <a:endParaRPr lang="en-US" dirty="0">
              <a:solidFill>
                <a:srgbClr val="000000"/>
              </a:solidFill>
            </a:endParaRPr>
          </a:p>
        </p:txBody>
      </p:sp>
      <p:sp>
        <p:nvSpPr>
          <p:cNvPr id="5" name="Rectangle 2"/>
          <p:cNvSpPr txBox="1">
            <a:spLocks noChangeArrowheads="1"/>
          </p:cNvSpPr>
          <p:nvPr/>
        </p:nvSpPr>
        <p:spPr>
          <a:xfrm>
            <a:off x="457200" y="457200"/>
            <a:ext cx="8229600" cy="715962"/>
          </a:xfrm>
          <a:prstGeom prst="rect">
            <a:avLst/>
          </a:prstGeom>
        </p:spPr>
        <p:txBody>
          <a:bodyPr/>
          <a:lst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eaLnBrk="1" hangingPunct="1"/>
            <a:r>
              <a:rPr lang="en-US" b="1" kern="0" dirty="0" smtClean="0">
                <a:solidFill>
                  <a:schemeClr val="bg1"/>
                </a:solidFill>
                <a:latin typeface="Arial" panose="020B0604020202020204" pitchFamily="34" charset="0"/>
                <a:cs typeface="Arial" panose="020B0604020202020204" pitchFamily="34" charset="0"/>
              </a:rPr>
              <a:t>ANSI</a:t>
            </a:r>
            <a:endParaRPr lang="en-US"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800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1600200"/>
            <a:ext cx="8229600" cy="4572000"/>
          </a:xfrm>
        </p:spPr>
        <p:txBody>
          <a:bodyPr/>
          <a:lstStyle/>
          <a:p>
            <a:pPr eaLnBrk="1" hangingPunct="1">
              <a:lnSpc>
                <a:spcPct val="90000"/>
              </a:lnSpc>
              <a:buFont typeface="Arial" panose="020B0604020202020204" pitchFamily="34" charset="0"/>
              <a:buChar char="•"/>
            </a:pPr>
            <a:r>
              <a:rPr lang="en-US" sz="3000" dirty="0">
                <a:solidFill>
                  <a:schemeClr val="tx1"/>
                </a:solidFill>
                <a:latin typeface="Arial" panose="020B0604020202020204" pitchFamily="34" charset="0"/>
                <a:cs typeface="Arial" panose="020B0604020202020204" pitchFamily="34" charset="0"/>
              </a:rPr>
              <a:t>C12 Subcommittees</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Various subcommittees have been organized to review specific standards</a:t>
            </a:r>
          </a:p>
          <a:p>
            <a:pPr lvl="1" eaLnBrk="1" hangingPunct="1">
              <a:lnSpc>
                <a:spcPct val="90000"/>
              </a:lnSpc>
              <a:buFont typeface="Arial" panose="020B0604020202020204" pitchFamily="34" charset="0"/>
              <a:buChar char="•"/>
            </a:pPr>
            <a:r>
              <a:rPr lang="en-US" sz="2600" dirty="0">
                <a:solidFill>
                  <a:srgbClr val="FF0000"/>
                </a:solidFill>
                <a:latin typeface="Arial" panose="020B0604020202020204" pitchFamily="34" charset="0"/>
                <a:cs typeface="Arial" panose="020B0604020202020204" pitchFamily="34" charset="0"/>
              </a:rPr>
              <a:t>This is where the work is really </a:t>
            </a:r>
            <a:r>
              <a:rPr lang="en-US" sz="2600" dirty="0" smtClean="0">
                <a:solidFill>
                  <a:srgbClr val="FF0000"/>
                </a:solidFill>
                <a:latin typeface="Arial" panose="020B0604020202020204" pitchFamily="34" charset="0"/>
                <a:cs typeface="Arial" panose="020B0604020202020204" pitchFamily="34" charset="0"/>
              </a:rPr>
              <a:t>done</a:t>
            </a:r>
            <a:endParaRPr lang="en-US" sz="2600" dirty="0">
              <a:solidFill>
                <a:srgbClr val="FF0000"/>
              </a:solidFill>
              <a:latin typeface="Arial" panose="020B0604020202020204" pitchFamily="34" charset="0"/>
              <a:cs typeface="Arial" panose="020B0604020202020204" pitchFamily="34" charset="0"/>
            </a:endParaRP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Each operates slightly differently</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Each meets on a schedule of its own choosing</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Most meet at EEI Biannual Transmission, Distribution and Metering Meetings</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Communication WG meets more often and longer</a:t>
            </a:r>
          </a:p>
          <a:p>
            <a:pPr lvl="1" eaLnBrk="1" hangingPunct="1">
              <a:lnSpc>
                <a:spcPct val="90000"/>
              </a:lnSpc>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Various subgroups meet frequently by </a:t>
            </a:r>
            <a:r>
              <a:rPr lang="en-US" sz="2600" dirty="0" smtClean="0">
                <a:solidFill>
                  <a:schemeClr val="tx1"/>
                </a:solidFill>
                <a:latin typeface="Arial" panose="020B0604020202020204" pitchFamily="34" charset="0"/>
                <a:cs typeface="Arial" panose="020B0604020202020204" pitchFamily="34" charset="0"/>
              </a:rPr>
              <a:t>teleconference</a:t>
            </a:r>
            <a:endParaRPr lang="en-US" sz="26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25</a:t>
            </a:fld>
            <a:endParaRPr lang="en-US" dirty="0">
              <a:solidFill>
                <a:srgbClr val="000000"/>
              </a:solidFill>
            </a:endParaRPr>
          </a:p>
        </p:txBody>
      </p:sp>
      <p:sp>
        <p:nvSpPr>
          <p:cNvPr id="6" name="Rectangle 2"/>
          <p:cNvSpPr txBox="1">
            <a:spLocks noChangeArrowheads="1"/>
          </p:cNvSpPr>
          <p:nvPr/>
        </p:nvSpPr>
        <p:spPr>
          <a:xfrm>
            <a:off x="457200" y="457200"/>
            <a:ext cx="8229600" cy="715962"/>
          </a:xfrm>
          <a:prstGeom prst="rect">
            <a:avLst/>
          </a:prstGeom>
        </p:spPr>
        <p:txBody>
          <a:bodyPr/>
          <a:lst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eaLnBrk="1" hangingPunct="1"/>
            <a:r>
              <a:rPr lang="en-US" b="1" kern="0" dirty="0" smtClean="0">
                <a:solidFill>
                  <a:schemeClr val="bg1"/>
                </a:solidFill>
                <a:latin typeface="Arial" panose="020B0604020202020204" pitchFamily="34" charset="0"/>
                <a:cs typeface="Arial" panose="020B0604020202020204" pitchFamily="34" charset="0"/>
              </a:rPr>
              <a:t>ANSI</a:t>
            </a:r>
            <a:endParaRPr lang="en-US"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256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p:spPr>
        <p:txBody>
          <a:bodyPr anchor="ctr"/>
          <a:lstStyle/>
          <a:p>
            <a:pPr eaLnBrk="1" hangingPunct="1"/>
            <a:r>
              <a:rPr lang="en-US" b="1" dirty="0">
                <a:solidFill>
                  <a:schemeClr val="bg1"/>
                </a:solidFill>
              </a:rPr>
              <a:t>ANSI C12 – Sub-Committees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5226398"/>
              </p:ext>
            </p:extLst>
          </p:nvPr>
        </p:nvGraphicFramePr>
        <p:xfrm>
          <a:off x="457200" y="1219200"/>
          <a:ext cx="8229600" cy="4724616"/>
        </p:xfrm>
        <a:graphic>
          <a:graphicData uri="http://schemas.openxmlformats.org/drawingml/2006/table">
            <a:tbl>
              <a:tblPr firstRow="1" bandRow="1">
                <a:tableStyleId>{5940675A-B579-460E-94D1-54222C63F5DA}</a:tableStyleId>
              </a:tblPr>
              <a:tblGrid>
                <a:gridCol w="2491530">
                  <a:extLst>
                    <a:ext uri="{9D8B030D-6E8A-4147-A177-3AD203B41FA5}">
                      <a16:colId xmlns:a16="http://schemas.microsoft.com/office/drawing/2014/main" xmlns="" val="20000"/>
                    </a:ext>
                  </a:extLst>
                </a:gridCol>
                <a:gridCol w="5738070">
                  <a:extLst>
                    <a:ext uri="{9D8B030D-6E8A-4147-A177-3AD203B41FA5}">
                      <a16:colId xmlns:a16="http://schemas.microsoft.com/office/drawing/2014/main" xmlns="" val="20001"/>
                    </a:ext>
                  </a:extLst>
                </a:gridCol>
              </a:tblGrid>
              <a:tr h="501515">
                <a:tc>
                  <a:txBody>
                    <a:bodyPr/>
                    <a:lstStyle/>
                    <a:p>
                      <a:r>
                        <a:rPr lang="en-US" sz="2400" b="1" dirty="0"/>
                        <a:t>Sub-Committee</a:t>
                      </a:r>
                    </a:p>
                  </a:txBody>
                  <a:tcPr anchor="ctr">
                    <a:solidFill>
                      <a:srgbClr val="FFFFCC"/>
                    </a:solidFill>
                  </a:tcPr>
                </a:tc>
                <a:tc>
                  <a:txBody>
                    <a:bodyPr/>
                    <a:lstStyle/>
                    <a:p>
                      <a:r>
                        <a:rPr lang="en-US" sz="2400" b="1" dirty="0"/>
                        <a:t>Standards</a:t>
                      </a:r>
                    </a:p>
                  </a:txBody>
                  <a:tcPr anchor="ctr">
                    <a:solidFill>
                      <a:srgbClr val="FFFFCC"/>
                    </a:solidFill>
                  </a:tcPr>
                </a:tc>
                <a:extLst>
                  <a:ext uri="{0D108BD9-81ED-4DB2-BD59-A6C34878D82A}">
                    <a16:rowId xmlns:a16="http://schemas.microsoft.com/office/drawing/2014/main" xmlns="" val="10000"/>
                  </a:ext>
                </a:extLst>
              </a:tr>
              <a:tr h="501515">
                <a:tc>
                  <a:txBody>
                    <a:bodyPr/>
                    <a:lstStyle/>
                    <a:p>
                      <a:r>
                        <a:rPr lang="en-US" dirty="0"/>
                        <a:t>C12</a:t>
                      </a:r>
                      <a:r>
                        <a:rPr lang="en-US" baseline="0" dirty="0"/>
                        <a:t> SC1</a:t>
                      </a:r>
                      <a:endParaRPr lang="en-US" dirty="0"/>
                    </a:p>
                  </a:txBody>
                  <a:tcPr anchor="ctr"/>
                </a:tc>
                <a:tc>
                  <a:txBody>
                    <a:bodyPr/>
                    <a:lstStyle/>
                    <a:p>
                      <a:r>
                        <a:rPr lang="en-US" dirty="0"/>
                        <a:t>C12.1, C12.4, C12.5, C12.10</a:t>
                      </a:r>
                    </a:p>
                  </a:txBody>
                  <a:tcPr anchor="ctr"/>
                </a:tc>
                <a:extLst>
                  <a:ext uri="{0D108BD9-81ED-4DB2-BD59-A6C34878D82A}">
                    <a16:rowId xmlns:a16="http://schemas.microsoft.com/office/drawing/2014/main" xmlns="" val="10001"/>
                  </a:ext>
                </a:extLst>
              </a:tr>
              <a:tr h="501515">
                <a:tc>
                  <a:txBody>
                    <a:bodyPr/>
                    <a:lstStyle/>
                    <a:p>
                      <a:r>
                        <a:rPr lang="en-US" dirty="0"/>
                        <a:t>C12 SC15</a:t>
                      </a:r>
                    </a:p>
                  </a:txBody>
                  <a:tcPr anchor="ctr"/>
                </a:tc>
                <a:tc>
                  <a:txBody>
                    <a:bodyPr/>
                    <a:lstStyle/>
                    <a:p>
                      <a:r>
                        <a:rPr lang="en-US" dirty="0"/>
                        <a:t>C12.6, C12.7, C12.8, C12.9, C12.11</a:t>
                      </a:r>
                    </a:p>
                  </a:txBody>
                  <a:tcPr anchor="ctr"/>
                </a:tc>
                <a:extLst>
                  <a:ext uri="{0D108BD9-81ED-4DB2-BD59-A6C34878D82A}">
                    <a16:rowId xmlns:a16="http://schemas.microsoft.com/office/drawing/2014/main" xmlns="" val="10002"/>
                  </a:ext>
                </a:extLst>
              </a:tr>
              <a:tr h="501515">
                <a:tc>
                  <a:txBody>
                    <a:bodyPr/>
                    <a:lstStyle/>
                    <a:p>
                      <a:r>
                        <a:rPr lang="en-US" dirty="0"/>
                        <a:t>C12 SC16</a:t>
                      </a:r>
                    </a:p>
                  </a:txBody>
                  <a:tcPr anchor="ctr"/>
                </a:tc>
                <a:tc>
                  <a:txBody>
                    <a:bodyPr/>
                    <a:lstStyle/>
                    <a:p>
                      <a:r>
                        <a:rPr lang="en-US" dirty="0" smtClean="0"/>
                        <a:t>C12.20, C12.24</a:t>
                      </a:r>
                      <a:endParaRPr lang="en-US" dirty="0"/>
                    </a:p>
                  </a:txBody>
                  <a:tcPr anchor="ctr"/>
                </a:tc>
                <a:extLst>
                  <a:ext uri="{0D108BD9-81ED-4DB2-BD59-A6C34878D82A}">
                    <a16:rowId xmlns:a16="http://schemas.microsoft.com/office/drawing/2014/main" xmlns="" val="10003"/>
                  </a:ext>
                </a:extLst>
              </a:tr>
              <a:tr h="501515">
                <a:tc>
                  <a:txBody>
                    <a:bodyPr/>
                    <a:lstStyle/>
                    <a:p>
                      <a:r>
                        <a:rPr lang="en-US" dirty="0"/>
                        <a:t>C12 SC17</a:t>
                      </a:r>
                    </a:p>
                  </a:txBody>
                  <a:tcPr anchor="ctr"/>
                </a:tc>
                <a:tc>
                  <a:txBody>
                    <a:bodyPr/>
                    <a:lstStyle/>
                    <a:p>
                      <a:r>
                        <a:rPr lang="en-US" dirty="0"/>
                        <a:t>C12.18, C12.19, C12.21, C12.22, C12.23, C12.26</a:t>
                      </a:r>
                    </a:p>
                  </a:txBody>
                  <a:tcPr anchor="ctr"/>
                </a:tc>
                <a:extLst>
                  <a:ext uri="{0D108BD9-81ED-4DB2-BD59-A6C34878D82A}">
                    <a16:rowId xmlns:a16="http://schemas.microsoft.com/office/drawing/2014/main" xmlns="" val="10004"/>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a:t>
                      </a:r>
                      <a:r>
                        <a:rPr lang="en-US" baseline="0" dirty="0"/>
                        <a:t> SC29</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C12.29 Standard for Field Testing</a:t>
                      </a:r>
                      <a:r>
                        <a:rPr lang="en-US" baseline="0" dirty="0"/>
                        <a:t> of Metering Sites</a:t>
                      </a:r>
                      <a:endParaRPr lang="en-US" dirty="0"/>
                    </a:p>
                  </a:txBody>
                  <a:tcPr anchor="ctr"/>
                </a:tc>
                <a:extLst>
                  <a:ext uri="{0D108BD9-81ED-4DB2-BD59-A6C34878D82A}">
                    <a16:rowId xmlns:a16="http://schemas.microsoft.com/office/drawing/2014/main" xmlns="" val="10006"/>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 SC31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C12.31 VA Measurement Standard</a:t>
                      </a:r>
                    </a:p>
                  </a:txBody>
                  <a:tcPr anchor="ctr"/>
                </a:tc>
                <a:extLst>
                  <a:ext uri="{0D108BD9-81ED-4DB2-BD59-A6C34878D82A}">
                    <a16:rowId xmlns:a16="http://schemas.microsoft.com/office/drawing/2014/main" xmlns="" val="10007"/>
                  </a:ext>
                </a:extLst>
              </a:tr>
              <a:tr h="1214011">
                <a:tc>
                  <a:txBody>
                    <a:bodyPr/>
                    <a:lstStyle/>
                    <a:p>
                      <a:r>
                        <a:rPr lang="en-US" dirty="0"/>
                        <a:t>C12 SC46</a:t>
                      </a:r>
                    </a:p>
                  </a:txBody>
                  <a:tcPr anchor="ctr"/>
                </a:tc>
                <a:tc>
                  <a:txBody>
                    <a:bodyPr/>
                    <a:lstStyle/>
                    <a:p>
                      <a:r>
                        <a:rPr lang="en-GB" sz="1800" b="0" kern="1200" dirty="0">
                          <a:solidFill>
                            <a:schemeClr val="tx1"/>
                          </a:solidFill>
                          <a:latin typeface="+mn-lt"/>
                          <a:ea typeface="+mn-ea"/>
                          <a:cs typeface="+mn-cs"/>
                        </a:rPr>
                        <a:t>C12.46 American National Standard for Electricity Meters</a:t>
                      </a:r>
                      <a:r>
                        <a:rPr lang="en-GB" sz="1800" b="0" kern="1200" baseline="0" dirty="0">
                          <a:solidFill>
                            <a:schemeClr val="tx1"/>
                          </a:solidFill>
                          <a:latin typeface="+mn-lt"/>
                          <a:ea typeface="+mn-ea"/>
                          <a:cs typeface="+mn-cs"/>
                        </a:rPr>
                        <a:t> - </a:t>
                      </a:r>
                      <a:r>
                        <a:rPr lang="en-GB" sz="1800" b="0" kern="1200" dirty="0">
                          <a:solidFill>
                            <a:schemeClr val="tx1"/>
                          </a:solidFill>
                          <a:latin typeface="+mn-lt"/>
                          <a:ea typeface="+mn-ea"/>
                          <a:cs typeface="+mn-cs"/>
                        </a:rPr>
                        <a:t>0.1, 0.2 and 0.5 Accuracy Classes for the Measurement of Active, Apparent and Reactive Power</a:t>
                      </a:r>
                      <a:endParaRPr lang="en-US" sz="1800" b="0" kern="1200" dirty="0">
                        <a:solidFill>
                          <a:schemeClr val="tx1"/>
                        </a:solidFill>
                        <a:latin typeface="+mn-lt"/>
                        <a:ea typeface="+mn-ea"/>
                        <a:cs typeface="+mn-cs"/>
                      </a:endParaRPr>
                    </a:p>
                  </a:txBody>
                  <a:tcPr anchor="ct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4294967295"/>
          </p:nvPr>
        </p:nvSpPr>
        <p:spPr>
          <a:xfrm>
            <a:off x="4114800" y="6381750"/>
            <a:ext cx="1066800" cy="400050"/>
          </a:xfrm>
          <a:prstGeom prst="rect">
            <a:avLst/>
          </a:prstGeom>
        </p:spPr>
        <p:txBody>
          <a:bodyPr/>
          <a:lstStyle/>
          <a:p>
            <a:pPr fontAlgn="base">
              <a:lnSpc>
                <a:spcPct val="90000"/>
              </a:lnSpc>
              <a:spcBef>
                <a:spcPct val="20000"/>
              </a:spcBef>
              <a:spcAft>
                <a:spcPct val="100000"/>
              </a:spcAft>
              <a:defRPr/>
            </a:pPr>
            <a:r>
              <a:rPr lang="en-US" dirty="0">
                <a:solidFill>
                  <a:srgbClr val="000000"/>
                </a:solidFill>
              </a:rPr>
              <a:t>Slide </a:t>
            </a:r>
            <a:fld id="{103A2873-FAD7-4AC3-B49A-C0AC41F08C73}" type="slidenum">
              <a:rPr lang="en-US" smtClean="0">
                <a:solidFill>
                  <a:srgbClr val="000000"/>
                </a:solidFill>
              </a:rPr>
              <a:pPr fontAlgn="base">
                <a:lnSpc>
                  <a:spcPct val="90000"/>
                </a:lnSpc>
                <a:spcBef>
                  <a:spcPct val="20000"/>
                </a:spcBef>
                <a:spcAft>
                  <a:spcPct val="100000"/>
                </a:spcAft>
                <a:defRPr/>
              </a:pPr>
              <a:t>26</a:t>
            </a:fld>
            <a:endParaRPr lang="en-US" dirty="0">
              <a:solidFill>
                <a:srgbClr val="000000"/>
              </a:solidFill>
            </a:endParaRPr>
          </a:p>
        </p:txBody>
      </p:sp>
    </p:spTree>
    <p:extLst>
      <p:ext uri="{BB962C8B-B14F-4D97-AF65-F5344CB8AC3E}">
        <p14:creationId xmlns:p14="http://schemas.microsoft.com/office/powerpoint/2010/main" val="1017067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0000"/>
          </a:solidFill>
        </p:spPr>
        <p:txBody>
          <a:bodyPr anchor="ctr"/>
          <a:lstStyle/>
          <a:p>
            <a:pPr eaLnBrk="1" hangingPunct="1"/>
            <a:r>
              <a:rPr lang="en-US" altLang="en-US" b="1" dirty="0" smtClean="0">
                <a:solidFill>
                  <a:schemeClr val="bg1"/>
                </a:solidFill>
                <a:latin typeface="Arial" panose="020B0604020202020204" pitchFamily="34" charset="0"/>
                <a:cs typeface="Arial" panose="020B0604020202020204" pitchFamily="34" charset="0"/>
              </a:rPr>
              <a:t>Test Switch Specifications</a:t>
            </a:r>
          </a:p>
        </p:txBody>
      </p:sp>
      <p:pic>
        <p:nvPicPr>
          <p:cNvPr id="3" name="Picture 6" descr="tesco-meter-test-switches"/>
          <p:cNvPicPr>
            <a:picLocks noChangeAspect="1" noChangeArrowheads="1"/>
          </p:cNvPicPr>
          <p:nvPr/>
        </p:nvPicPr>
        <p:blipFill>
          <a:blip r:embed="rId2"/>
          <a:srcRect/>
          <a:stretch>
            <a:fillRect/>
          </a:stretch>
        </p:blipFill>
        <p:spPr bwMode="auto">
          <a:xfrm>
            <a:off x="4580965" y="1828798"/>
            <a:ext cx="4233863" cy="2794349"/>
          </a:xfrm>
          <a:prstGeom prst="rect">
            <a:avLst/>
          </a:prstGeom>
          <a:noFill/>
        </p:spPr>
      </p:pic>
      <p:sp>
        <p:nvSpPr>
          <p:cNvPr id="2" name="Rectangle 1"/>
          <p:cNvSpPr/>
          <p:nvPr/>
        </p:nvSpPr>
        <p:spPr>
          <a:xfrm>
            <a:off x="533400" y="1676400"/>
            <a:ext cx="4572000" cy="2529923"/>
          </a:xfrm>
          <a:prstGeom prst="rect">
            <a:avLst/>
          </a:prstGeom>
        </p:spPr>
        <p:txBody>
          <a:bodyPr>
            <a:spAutoFit/>
          </a:bodyPr>
          <a:lstStyle/>
          <a:p>
            <a:pPr marL="285750" indent="-285750" algn="l">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ANSI C12 Definitions</a:t>
            </a:r>
          </a:p>
          <a:p>
            <a:pPr marL="285750" indent="-285750" algn="l">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Test Switch Materials</a:t>
            </a:r>
          </a:p>
          <a:p>
            <a:pPr marL="285750" indent="-285750" algn="l">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Plating</a:t>
            </a:r>
          </a:p>
          <a:p>
            <a:pPr marL="285750" indent="-285750" algn="l">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Barriers</a:t>
            </a:r>
          </a:p>
          <a:p>
            <a:pPr marL="285750" indent="-285750" algn="l">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Wiring Connections</a:t>
            </a:r>
          </a:p>
          <a:p>
            <a:pPr marL="285750" indent="-285750" algn="l">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What to look for</a:t>
            </a:r>
          </a:p>
          <a:p>
            <a:pPr marL="285750" indent="-285750" algn="l">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Covers</a:t>
            </a:r>
          </a:p>
        </p:txBody>
      </p:sp>
    </p:spTree>
    <p:extLst>
      <p:ext uri="{BB962C8B-B14F-4D97-AF65-F5344CB8AC3E}">
        <p14:creationId xmlns:p14="http://schemas.microsoft.com/office/powerpoint/2010/main" val="1375376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0" y="228600"/>
            <a:ext cx="8458200" cy="1447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4209528806"/>
              </p:ext>
            </p:extLst>
          </p:nvPr>
        </p:nvGraphicFramePr>
        <p:xfrm>
          <a:off x="685800" y="457200"/>
          <a:ext cx="4703763" cy="6096000"/>
        </p:xfrm>
        <a:graphic>
          <a:graphicData uri="http://schemas.openxmlformats.org/presentationml/2006/ole">
            <mc:AlternateContent xmlns:mc="http://schemas.openxmlformats.org/markup-compatibility/2006">
              <mc:Choice xmlns:v="urn:schemas-microsoft-com:vml" Requires="v">
                <p:oleObj spid="_x0000_s14353" name="Document" r:id="rId3" imgW="6195728" imgH="8030362" progId="Word.Document.8">
                  <p:embed/>
                </p:oleObj>
              </mc:Choice>
              <mc:Fallback>
                <p:oleObj name="Document" r:id="rId3" imgW="6195728" imgH="8030362" progId="Word.Document.8">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
                        <a:ext cx="47037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2"/>
          <p:cNvSpPr>
            <a:spLocks noGrp="1" noChangeArrowheads="1"/>
          </p:cNvSpPr>
          <p:nvPr>
            <p:ph type="title"/>
          </p:nvPr>
        </p:nvSpPr>
        <p:spPr bwMode="auto">
          <a:xfrm>
            <a:off x="5715000" y="2209800"/>
            <a:ext cx="3124200" cy="11910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a:t>
            </a:r>
            <a:r>
              <a:rPr lang="en-US" sz="2800" b="1" dirty="0">
                <a:solidFill>
                  <a:schemeClr val="tx1">
                    <a:lumMod val="75000"/>
                    <a:lumOff val="25000"/>
                  </a:schemeClr>
                </a:solidFill>
                <a:latin typeface="Arial" panose="020B0604020202020204" pitchFamily="34" charset="0"/>
                <a:cs typeface="Arial" panose="020B0604020202020204" pitchFamily="34" charset="0"/>
              </a:rPr>
              <a:t>Switch Definitions</a:t>
            </a:r>
          </a:p>
        </p:txBody>
      </p:sp>
    </p:spTree>
    <p:extLst>
      <p:ext uri="{BB962C8B-B14F-4D97-AF65-F5344CB8AC3E}">
        <p14:creationId xmlns:p14="http://schemas.microsoft.com/office/powerpoint/2010/main" val="959365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0000"/>
          </a:solidFill>
        </p:spPr>
        <p:txBody>
          <a:bodyPr anchor="ctr"/>
          <a:lstStyle/>
          <a:p>
            <a:pPr eaLnBrk="1" hangingPunct="1"/>
            <a:r>
              <a:rPr lang="en-US" altLang="en-US" b="1" dirty="0" smtClean="0">
                <a:solidFill>
                  <a:schemeClr val="bg1"/>
                </a:solidFill>
                <a:latin typeface="Arial" panose="020B0604020202020204" pitchFamily="34" charset="0"/>
                <a:cs typeface="Arial" panose="020B0604020202020204" pitchFamily="34" charset="0"/>
              </a:rPr>
              <a:t>Test Switch Accessories</a:t>
            </a:r>
          </a:p>
        </p:txBody>
      </p:sp>
      <p:pic>
        <p:nvPicPr>
          <p:cNvPr id="3" name="Picture 2" descr="tesco-equipment-6441-test-switch-protector"/>
          <p:cNvPicPr>
            <a:picLocks noChangeAspect="1" noChangeArrowheads="1"/>
          </p:cNvPicPr>
          <p:nvPr/>
        </p:nvPicPr>
        <p:blipFill>
          <a:blip r:embed="rId2"/>
          <a:srcRect/>
          <a:stretch>
            <a:fillRect/>
          </a:stretch>
        </p:blipFill>
        <p:spPr bwMode="auto">
          <a:xfrm>
            <a:off x="5340458" y="1676400"/>
            <a:ext cx="3511550" cy="2528316"/>
          </a:xfrm>
          <a:prstGeom prst="rect">
            <a:avLst/>
          </a:prstGeom>
          <a:noFill/>
        </p:spPr>
      </p:pic>
      <p:pic>
        <p:nvPicPr>
          <p:cNvPr id="4" name="Picture 3" descr="tesco-1077-test-plug"/>
          <p:cNvPicPr>
            <a:picLocks noChangeAspect="1" noChangeArrowheads="1"/>
          </p:cNvPicPr>
          <p:nvPr/>
        </p:nvPicPr>
        <p:blipFill>
          <a:blip r:embed="rId3"/>
          <a:srcRect/>
          <a:stretch>
            <a:fillRect/>
          </a:stretch>
        </p:blipFill>
        <p:spPr bwMode="auto">
          <a:xfrm>
            <a:off x="5334000" y="4343400"/>
            <a:ext cx="3400425" cy="1573911"/>
          </a:xfrm>
          <a:prstGeom prst="rect">
            <a:avLst/>
          </a:prstGeom>
          <a:noFill/>
        </p:spPr>
      </p:pic>
      <p:sp>
        <p:nvSpPr>
          <p:cNvPr id="5" name="Text Box 5"/>
          <p:cNvSpPr txBox="1">
            <a:spLocks noChangeArrowheads="1"/>
          </p:cNvSpPr>
          <p:nvPr/>
        </p:nvSpPr>
        <p:spPr bwMode="auto">
          <a:xfrm>
            <a:off x="762000" y="1895564"/>
            <a:ext cx="3587692" cy="1421928"/>
          </a:xfrm>
          <a:prstGeom prst="rect">
            <a:avLst/>
          </a:prstGeom>
          <a:noFill/>
          <a:ln w="9525">
            <a:noFill/>
            <a:miter lim="800000"/>
            <a:headEnd/>
            <a:tailEnd/>
          </a:ln>
          <a:effectLst/>
        </p:spPr>
        <p:txBody>
          <a:bodyPr wrap="square">
            <a:spAutoFit/>
          </a:bodyPr>
          <a:lstStyle/>
          <a:p>
            <a:pPr marL="342900" indent="-342900" algn="l">
              <a:buClr>
                <a:srgbClr val="1CADE4"/>
              </a:buCl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Test Plugs</a:t>
            </a:r>
          </a:p>
          <a:p>
            <a:pPr marL="342900" indent="-342900" algn="l">
              <a:buClr>
                <a:srgbClr val="1CADE4"/>
              </a:buCl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Safety Covers</a:t>
            </a:r>
          </a:p>
          <a:p>
            <a:pPr marL="342900" indent="-342900" algn="l">
              <a:buClr>
                <a:srgbClr val="1CADE4"/>
              </a:buCl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Isolators</a:t>
            </a:r>
          </a:p>
        </p:txBody>
      </p:sp>
      <p:sp>
        <p:nvSpPr>
          <p:cNvPr id="6" name="Text Box 5"/>
          <p:cNvSpPr txBox="1">
            <a:spLocks noChangeArrowheads="1"/>
          </p:cNvSpPr>
          <p:nvPr/>
        </p:nvSpPr>
        <p:spPr bwMode="auto">
          <a:xfrm>
            <a:off x="869197" y="3581400"/>
            <a:ext cx="3810000" cy="2585323"/>
          </a:xfrm>
          <a:prstGeom prst="rect">
            <a:avLst/>
          </a:prstGeom>
          <a:noFill/>
          <a:ln w="9525">
            <a:noFill/>
            <a:miter lim="800000"/>
            <a:headEnd/>
            <a:tailEnd/>
          </a:ln>
          <a:effectLst/>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On installations that contain Test Switches, test leads terminated with a test switch</a:t>
            </a:r>
          </a:p>
          <a:p>
            <a:r>
              <a:rPr lang="en-US" dirty="0">
                <a:solidFill>
                  <a:schemeClr val="tx1">
                    <a:lumMod val="75000"/>
                    <a:lumOff val="25000"/>
                  </a:schemeClr>
                </a:solidFill>
                <a:latin typeface="Arial" panose="020B0604020202020204" pitchFamily="34" charset="0"/>
                <a:cs typeface="Arial" panose="020B0604020202020204" pitchFamily="34" charset="0"/>
              </a:rPr>
              <a:t>safety test probe (test plug) should be used for CT testing. This provides a “make-before-break” connection to prevent accidental opening of the current transformer secondary loop</a:t>
            </a:r>
            <a:r>
              <a:rPr lang="en-US" dirty="0" smtClean="0">
                <a:solidFill>
                  <a:schemeClr val="tx1">
                    <a:lumMod val="75000"/>
                    <a:lumOff val="25000"/>
                  </a:schemeClr>
                </a:solidFill>
                <a:latin typeface="Arial" panose="020B0604020202020204" pitchFamily="34" charset="0"/>
                <a:cs typeface="Arial" panose="020B0604020202020204" pitchFamily="34" charset="0"/>
              </a:rPr>
              <a:t>.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977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solidFill>
                  <a:schemeClr val="bg1"/>
                </a:solidFill>
                <a:latin typeface="Arial" panose="020B0604020202020204" pitchFamily="34" charset="0"/>
                <a:cs typeface="Arial" panose="020B0604020202020204" pitchFamily="34" charset="0"/>
              </a:rPr>
              <a:t>Learning the Language</a:t>
            </a:r>
            <a:endParaRPr lang="en-US"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sz="2800" dirty="0" smtClean="0">
                <a:latin typeface="Arial" panose="020B0604020202020204" pitchFamily="34" charset="0"/>
                <a:cs typeface="Arial" panose="020B0604020202020204" pitchFamily="34" charset="0"/>
              </a:rPr>
              <a:t>Over the next three days you will have a series of Metering 101 presentations.  These will include classes on;</a:t>
            </a:r>
          </a:p>
          <a:p>
            <a:pPr lvl="1"/>
            <a:r>
              <a:rPr lang="en-US" sz="2400" dirty="0">
                <a:latin typeface="Arial" panose="020B0604020202020204" pitchFamily="34" charset="0"/>
                <a:cs typeface="Arial" panose="020B0604020202020204" pitchFamily="34" charset="0"/>
              </a:rPr>
              <a:t>Basic Electricity</a:t>
            </a:r>
          </a:p>
          <a:p>
            <a:pPr lvl="1"/>
            <a:r>
              <a:rPr lang="en-US" sz="2400" dirty="0" smtClean="0">
                <a:latin typeface="Arial" panose="020B0604020202020204" pitchFamily="34" charset="0"/>
                <a:cs typeface="Arial" panose="020B0604020202020204" pitchFamily="34" charset="0"/>
              </a:rPr>
              <a:t>Form Numbers</a:t>
            </a:r>
          </a:p>
          <a:p>
            <a:pPr lvl="1"/>
            <a:r>
              <a:rPr lang="en-US" sz="2400" dirty="0" smtClean="0">
                <a:latin typeface="Arial" panose="020B0604020202020204" pitchFamily="34" charset="0"/>
                <a:cs typeface="Arial" panose="020B0604020202020204" pitchFamily="34" charset="0"/>
              </a:rPr>
              <a:t>Wiring Diagrams</a:t>
            </a:r>
          </a:p>
          <a:p>
            <a:pPr lvl="1"/>
            <a:r>
              <a:rPr lang="en-US" sz="2400" dirty="0" smtClean="0">
                <a:latin typeface="Arial" panose="020B0604020202020204" pitchFamily="34" charset="0"/>
                <a:cs typeface="Arial" panose="020B0604020202020204" pitchFamily="34" charset="0"/>
              </a:rPr>
              <a:t>AC Circuits</a:t>
            </a:r>
          </a:p>
          <a:p>
            <a:pPr lvl="1"/>
            <a:r>
              <a:rPr lang="en-US" sz="2400" dirty="0" smtClean="0">
                <a:latin typeface="Arial" panose="020B0604020202020204" pitchFamily="34" charset="0"/>
                <a:cs typeface="Arial" panose="020B0604020202020204" pitchFamily="34" charset="0"/>
              </a:rPr>
              <a:t>Self Contained Metering</a:t>
            </a:r>
          </a:p>
          <a:p>
            <a:pPr lvl="1"/>
            <a:r>
              <a:rPr lang="en-US" sz="2400" dirty="0" smtClean="0">
                <a:latin typeface="Arial" panose="020B0604020202020204" pitchFamily="34" charset="0"/>
                <a:cs typeface="Arial" panose="020B0604020202020204" pitchFamily="34" charset="0"/>
              </a:rPr>
              <a:t>Demand Metering</a:t>
            </a:r>
          </a:p>
          <a:p>
            <a:pPr lvl="1"/>
            <a:r>
              <a:rPr lang="en-US" sz="2400" dirty="0" smtClean="0">
                <a:latin typeface="Arial" panose="020B0604020202020204" pitchFamily="34" charset="0"/>
                <a:cs typeface="Arial" panose="020B0604020202020204" pitchFamily="34" charset="0"/>
              </a:rPr>
              <a:t>Transformer Rated Metering</a:t>
            </a:r>
          </a:p>
          <a:p>
            <a:endParaRPr lang="en-US" sz="2400" dirty="0"/>
          </a:p>
        </p:txBody>
      </p:sp>
    </p:spTree>
    <p:extLst>
      <p:ext uri="{BB962C8B-B14F-4D97-AF65-F5344CB8AC3E}">
        <p14:creationId xmlns:p14="http://schemas.microsoft.com/office/powerpoint/2010/main" val="2075084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172200" y="2590800"/>
            <a:ext cx="2696791"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Test Jack Specifications</a:t>
            </a:r>
          </a:p>
        </p:txBody>
      </p:sp>
      <p:sp>
        <p:nvSpPr>
          <p:cNvPr id="5" name="Rectangle 4"/>
          <p:cNvSpPr/>
          <p:nvPr/>
        </p:nvSpPr>
        <p:spPr bwMode="auto">
          <a:xfrm>
            <a:off x="304800" y="228600"/>
            <a:ext cx="8564191" cy="1371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319083443"/>
              </p:ext>
            </p:extLst>
          </p:nvPr>
        </p:nvGraphicFramePr>
        <p:xfrm>
          <a:off x="838200" y="685800"/>
          <a:ext cx="3840163" cy="5983288"/>
        </p:xfrm>
        <a:graphic>
          <a:graphicData uri="http://schemas.openxmlformats.org/presentationml/2006/ole">
            <mc:AlternateContent xmlns:mc="http://schemas.openxmlformats.org/markup-compatibility/2006">
              <mc:Choice xmlns:v="urn:schemas-microsoft-com:vml" Requires="v">
                <p:oleObj spid="_x0000_s15377" name="Document" r:id="rId3" imgW="5648199" imgH="8799115" progId="Word.Document.8">
                  <p:embed/>
                </p:oleObj>
              </mc:Choice>
              <mc:Fallback>
                <p:oleObj name="Document" r:id="rId3" imgW="5648199" imgH="8799115" progId="Word.Documen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85800"/>
                        <a:ext cx="3840163"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5855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4800" y="228600"/>
            <a:ext cx="8564191" cy="1371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441" y="3505200"/>
            <a:ext cx="290195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5943600" y="1598908"/>
            <a:ext cx="2696791"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Test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Plug </a:t>
            </a:r>
            <a:r>
              <a:rPr lang="en-US" sz="2800" b="1" dirty="0">
                <a:solidFill>
                  <a:schemeClr val="tx1">
                    <a:lumMod val="75000"/>
                    <a:lumOff val="25000"/>
                  </a:schemeClr>
                </a:solidFill>
                <a:latin typeface="Arial" panose="020B0604020202020204" pitchFamily="34" charset="0"/>
                <a:cs typeface="Arial" panose="020B0604020202020204" pitchFamily="34" charset="0"/>
              </a:rPr>
              <a:t>Specifications</a:t>
            </a:r>
          </a:p>
        </p:txBody>
      </p:sp>
      <p:graphicFrame>
        <p:nvGraphicFramePr>
          <p:cNvPr id="4" name="Object 3"/>
          <p:cNvGraphicFramePr>
            <a:graphicFrameLocks noGrp="1" noChangeAspect="1"/>
          </p:cNvGraphicFramePr>
          <p:nvPr>
            <p:extLst>
              <p:ext uri="{D42A27DB-BD31-4B8C-83A1-F6EECF244321}">
                <p14:modId xmlns:p14="http://schemas.microsoft.com/office/powerpoint/2010/main" val="3581559283"/>
              </p:ext>
            </p:extLst>
          </p:nvPr>
        </p:nvGraphicFramePr>
        <p:xfrm>
          <a:off x="609600" y="304800"/>
          <a:ext cx="3898900" cy="6189663"/>
        </p:xfrm>
        <a:graphic>
          <a:graphicData uri="http://schemas.openxmlformats.org/presentationml/2006/ole">
            <mc:AlternateContent xmlns:mc="http://schemas.openxmlformats.org/markup-compatibility/2006">
              <mc:Choice xmlns:v="urn:schemas-microsoft-com:vml" Requires="v">
                <p:oleObj spid="_x0000_s16402" name="Document" r:id="rId4" imgW="5648199" imgH="8961795" progId="Word.Document.8">
                  <p:embed/>
                </p:oleObj>
              </mc:Choice>
              <mc:Fallback>
                <p:oleObj name="Document" r:id="rId4" imgW="5648199" imgH="8961795" progId="Word.Documen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4800"/>
                        <a:ext cx="389890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2834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75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641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Ratio of Primary Current to Secondary Current</a:t>
            </a:r>
          </a:p>
        </p:txBody>
      </p:sp>
      <p:pic>
        <p:nvPicPr>
          <p:cNvPr id="16389" name="Picture 6"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108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7912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Line 10"/>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2" name="Text Box 13"/>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6393" name="Text Box 14"/>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SOURCE</a:t>
            </a:r>
          </a:p>
        </p:txBody>
      </p:sp>
      <p:sp>
        <p:nvSpPr>
          <p:cNvPr id="16394" name="Text Box 17"/>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LOAD</a:t>
            </a:r>
          </a:p>
        </p:txBody>
      </p:sp>
      <p:sp>
        <p:nvSpPr>
          <p:cNvPr id="16395" name="Line 18"/>
          <p:cNvSpPr>
            <a:spLocks noChangeShapeType="1"/>
          </p:cNvSpPr>
          <p:nvPr/>
        </p:nvSpPr>
        <p:spPr bwMode="auto">
          <a:xfrm flipV="1">
            <a:off x="2971800" y="2260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Line 19"/>
          <p:cNvSpPr>
            <a:spLocks noChangeShapeType="1"/>
          </p:cNvSpPr>
          <p:nvPr/>
        </p:nvSpPr>
        <p:spPr bwMode="auto">
          <a:xfrm flipV="1">
            <a:off x="3124200" y="22606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7" name="Line 20"/>
          <p:cNvSpPr>
            <a:spLocks noChangeShapeType="1"/>
          </p:cNvSpPr>
          <p:nvPr/>
        </p:nvSpPr>
        <p:spPr bwMode="auto">
          <a:xfrm flipV="1">
            <a:off x="4343400" y="28702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8" name="Line 21"/>
          <p:cNvSpPr>
            <a:spLocks noChangeShapeType="1"/>
          </p:cNvSpPr>
          <p:nvPr/>
        </p:nvSpPr>
        <p:spPr bwMode="auto">
          <a:xfrm flipV="1">
            <a:off x="4525963" y="26447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9" name="Line 22"/>
          <p:cNvSpPr>
            <a:spLocks noChangeShapeType="1"/>
          </p:cNvSpPr>
          <p:nvPr/>
        </p:nvSpPr>
        <p:spPr bwMode="auto">
          <a:xfrm flipV="1">
            <a:off x="586740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0" name="Line 23"/>
          <p:cNvSpPr>
            <a:spLocks noChangeShapeType="1"/>
          </p:cNvSpPr>
          <p:nvPr/>
        </p:nvSpPr>
        <p:spPr bwMode="auto">
          <a:xfrm flipV="1">
            <a:off x="6019800" y="34798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1" name="Line 24"/>
          <p:cNvSpPr>
            <a:spLocks noChangeShapeType="1"/>
          </p:cNvSpPr>
          <p:nvPr/>
        </p:nvSpPr>
        <p:spPr bwMode="auto">
          <a:xfrm flipH="1" flipV="1">
            <a:off x="31242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2" name="Line 25"/>
          <p:cNvSpPr>
            <a:spLocks noChangeShapeType="1"/>
          </p:cNvSpPr>
          <p:nvPr/>
        </p:nvSpPr>
        <p:spPr bwMode="auto">
          <a:xfrm flipH="1" flipV="1">
            <a:off x="2971800" y="6299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3" name="Line 26"/>
          <p:cNvSpPr>
            <a:spLocks noChangeShapeType="1"/>
          </p:cNvSpPr>
          <p:nvPr/>
        </p:nvSpPr>
        <p:spPr bwMode="auto">
          <a:xfrm flipH="1" flipV="1">
            <a:off x="48006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4" name="Line 27"/>
          <p:cNvSpPr>
            <a:spLocks noChangeShapeType="1"/>
          </p:cNvSpPr>
          <p:nvPr/>
        </p:nvSpPr>
        <p:spPr bwMode="auto">
          <a:xfrm flipH="1" flipV="1">
            <a:off x="4876800" y="62992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5" name="Text Box 28"/>
          <p:cNvSpPr txBox="1">
            <a:spLocks noChangeArrowheads="1"/>
          </p:cNvSpPr>
          <p:nvPr/>
        </p:nvSpPr>
        <p:spPr bwMode="auto">
          <a:xfrm>
            <a:off x="3276600" y="226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6" name="Text Box 29"/>
          <p:cNvSpPr txBox="1">
            <a:spLocks noChangeArrowheads="1"/>
          </p:cNvSpPr>
          <p:nvPr/>
        </p:nvSpPr>
        <p:spPr bwMode="auto">
          <a:xfrm>
            <a:off x="4495800" y="2794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7" name="Text Box 30"/>
          <p:cNvSpPr txBox="1">
            <a:spLocks noChangeArrowheads="1"/>
          </p:cNvSpPr>
          <p:nvPr/>
        </p:nvSpPr>
        <p:spPr bwMode="auto">
          <a:xfrm>
            <a:off x="6019800" y="332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8" name="Text Box 31"/>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sp>
        <p:nvSpPr>
          <p:cNvPr id="16409" name="Text Box 32"/>
          <p:cNvSpPr txBox="1">
            <a:spLocks noChangeArrowheads="1"/>
          </p:cNvSpPr>
          <p:nvPr/>
        </p:nvSpPr>
        <p:spPr bwMode="auto">
          <a:xfrm>
            <a:off x="31242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pic>
        <p:nvPicPr>
          <p:cNvPr id="16410" name="Picture 33" descr="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4006850"/>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36" descr="cla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22606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Text Box 37"/>
          <p:cNvSpPr txBox="1">
            <a:spLocks noChangeArrowheads="1"/>
          </p:cNvSpPr>
          <p:nvPr/>
        </p:nvSpPr>
        <p:spPr bwMode="auto">
          <a:xfrm>
            <a:off x="457200" y="5384800"/>
            <a:ext cx="1905000" cy="3698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rPr>
              <a:t>Calculate Ratio</a:t>
            </a:r>
          </a:p>
        </p:txBody>
      </p:sp>
      <p:sp>
        <p:nvSpPr>
          <p:cNvPr id="16413" name="AutoShape 38"/>
          <p:cNvSpPr>
            <a:spLocks noChangeArrowheads="1"/>
          </p:cNvSpPr>
          <p:nvPr/>
        </p:nvSpPr>
        <p:spPr bwMode="auto">
          <a:xfrm rot="6382513">
            <a:off x="965200" y="44958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6414" name="AutoShape 39"/>
          <p:cNvSpPr>
            <a:spLocks noChangeArrowheads="1"/>
          </p:cNvSpPr>
          <p:nvPr/>
        </p:nvSpPr>
        <p:spPr bwMode="auto">
          <a:xfrm rot="9410818">
            <a:off x="2438400" y="49276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pic>
        <p:nvPicPr>
          <p:cNvPr id="1641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3022600"/>
            <a:ext cx="17002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2"/>
          <p:cNvSpPr>
            <a:spLocks noGrp="1" noChangeArrowheads="1"/>
          </p:cNvSpPr>
          <p:nvPr>
            <p:ph type="title"/>
          </p:nvPr>
        </p:nvSpPr>
        <p:spPr>
          <a:solidFill>
            <a:srgbClr val="FF0000"/>
          </a:solidFill>
        </p:spPr>
        <p:txBody>
          <a:bodyPr/>
          <a:lstStyle/>
          <a:p>
            <a:pPr eaLnBrk="1" hangingPunct="1"/>
            <a:r>
              <a:rPr lang="en-US" altLang="en-US" sz="3000" b="1" dirty="0" smtClean="0">
                <a:solidFill>
                  <a:schemeClr val="bg1"/>
                </a:solidFill>
                <a:latin typeface="Arial" panose="020B0604020202020204" pitchFamily="34" charset="0"/>
                <a:cs typeface="Arial" panose="020B0604020202020204" pitchFamily="34" charset="0"/>
              </a:rPr>
              <a:t>Fundamentals of Polyphase Field Meter Testing and Site Verification</a:t>
            </a:r>
          </a:p>
        </p:txBody>
      </p:sp>
    </p:spTree>
    <p:custDataLst>
      <p:tags r:id="rId1"/>
    </p:custDataLst>
    <p:extLst>
      <p:ext uri="{BB962C8B-B14F-4D97-AF65-F5344CB8AC3E}">
        <p14:creationId xmlns:p14="http://schemas.microsoft.com/office/powerpoint/2010/main" val="2609513206"/>
      </p:ext>
    </p:extLst>
  </p:cSld>
  <p:clrMapOvr>
    <a:masterClrMapping/>
  </p:clrMapOvr>
  <p:transition spd="slow" advClick="0"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a:solidFill>
            <a:srgbClr val="FF0000"/>
          </a:solidFill>
        </p:spPr>
        <p:txBody>
          <a:bodyPr anchor="ctr"/>
          <a:lstStyle/>
          <a:p>
            <a:pPr eaLnBrk="1" hangingPunct="1"/>
            <a:r>
              <a:rPr lang="en-US" altLang="en-US" b="1" dirty="0" smtClean="0">
                <a:solidFill>
                  <a:schemeClr val="bg1"/>
                </a:solidFill>
                <a:latin typeface="Arial" panose="020B0604020202020204" pitchFamily="34" charset="0"/>
                <a:cs typeface="Arial" panose="020B0604020202020204" pitchFamily="34" charset="0"/>
              </a:rPr>
              <a:t>Current Transformers (CTs)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524000"/>
            <a:ext cx="6407332" cy="4625053"/>
          </a:xfrm>
          <a:prstGeom prst="rect">
            <a:avLst/>
          </a:prstGeom>
        </p:spPr>
      </p:pic>
    </p:spTree>
    <p:extLst>
      <p:ext uri="{BB962C8B-B14F-4D97-AF65-F5344CB8AC3E}">
        <p14:creationId xmlns:p14="http://schemas.microsoft.com/office/powerpoint/2010/main" val="3672953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eaLnBrk="1" hangingPunct="1"/>
            <a:r>
              <a:rPr lang="en-US" altLang="en-US" sz="3000" b="1" dirty="0" smtClean="0">
                <a:solidFill>
                  <a:schemeClr val="bg1"/>
                </a:solidFill>
                <a:latin typeface="Arial" panose="020B0604020202020204" pitchFamily="34" charset="0"/>
                <a:cs typeface="Arial" panose="020B0604020202020204" pitchFamily="34" charset="0"/>
              </a:rPr>
              <a:t>Fundamentals of Polyphase Field Meter Testing and Site Verification</a:t>
            </a:r>
          </a:p>
        </p:txBody>
      </p:sp>
      <p:sp>
        <p:nvSpPr>
          <p:cNvPr id="15363" name="Subtitle 2"/>
          <p:cNvSpPr>
            <a:spLocks noGrp="1"/>
          </p:cNvSpPr>
          <p:nvPr>
            <p:ph idx="4294967295"/>
          </p:nvPr>
        </p:nvSpPr>
        <p:spPr>
          <a:xfrm>
            <a:off x="457200" y="1447800"/>
            <a:ext cx="8458200" cy="457200"/>
          </a:xfrm>
          <a:prstGeom prst="rect">
            <a:avLst/>
          </a:prstGeom>
        </p:spPr>
        <p:txBody>
          <a:bodyPr/>
          <a:lstStyle/>
          <a:p>
            <a:pPr eaLnBrk="1" hangingPunct="1">
              <a:buFontTx/>
              <a:buNone/>
            </a:pPr>
            <a:r>
              <a:rPr lang="en-US" altLang="en-US" sz="1600" dirty="0" smtClean="0">
                <a:latin typeface="Arial" panose="020B0604020202020204" pitchFamily="34" charset="0"/>
                <a:cs typeface="Arial" panose="020B0604020202020204" pitchFamily="34" charset="0"/>
              </a:rPr>
              <a:t>Functionality with Burden Present on the Secondary Loop</a:t>
            </a:r>
          </a:p>
        </p:txBody>
      </p:sp>
      <p:sp>
        <p:nvSpPr>
          <p:cNvPr id="15364" name="Text Box 3"/>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0.3% @ B0.1, B0.2, B0.5</a:t>
            </a:r>
          </a:p>
        </p:txBody>
      </p:sp>
      <p:graphicFrame>
        <p:nvGraphicFramePr>
          <p:cNvPr id="15365" name="Object 1"/>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spid="_x0000_s13329" name="Chart" r:id="rId3" imgW="3829111" imgH="2619435" progId="Excel.Chart.8">
                  <p:embed/>
                </p:oleObj>
              </mc:Choice>
              <mc:Fallback>
                <p:oleObj name="Chart" r:id="rId3" imgW="3829111" imgH="2619435"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Text Box 9"/>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Initial Reading = 5Amps</a:t>
            </a:r>
          </a:p>
          <a:p>
            <a:pPr algn="ctr" eaLnBrk="1" hangingPunct="1">
              <a:spcBef>
                <a:spcPct val="0"/>
              </a:spcBef>
              <a:buFontTx/>
              <a:buNone/>
            </a:pPr>
            <a:r>
              <a:rPr lang="en-US" altLang="en-US" sz="2000" dirty="0">
                <a:solidFill>
                  <a:srgbClr val="000000"/>
                </a:solidFill>
              </a:rPr>
              <a:t>0.3% x 5A = 0.015A</a:t>
            </a:r>
          </a:p>
          <a:p>
            <a:pPr algn="ctr" eaLnBrk="1" hangingPunct="1">
              <a:spcBef>
                <a:spcPct val="0"/>
              </a:spcBef>
              <a:buFontTx/>
              <a:buNone/>
            </a:pPr>
            <a:r>
              <a:rPr lang="en-US" altLang="en-US" sz="2000" dirty="0">
                <a:solidFill>
                  <a:srgbClr val="000000"/>
                </a:solidFill>
              </a:rPr>
              <a:t>5A – 0.015 = 4.985A</a:t>
            </a:r>
          </a:p>
        </p:txBody>
      </p:sp>
      <p:graphicFrame>
        <p:nvGraphicFramePr>
          <p:cNvPr id="7" name="Group 120"/>
          <p:cNvGraphicFramePr>
            <a:graphicFrameLocks/>
          </p:cNvGraphicFramePr>
          <p:nvPr/>
        </p:nvGraphicFramePr>
        <p:xfrm>
          <a:off x="5862638" y="3048000"/>
          <a:ext cx="2819400" cy="2697164"/>
        </p:xfrm>
        <a:graphic>
          <a:graphicData uri="http://schemas.openxmlformats.org/drawingml/2006/table">
            <a:tbl>
              <a:tblPr/>
              <a:tblGrid>
                <a:gridCol w="1409700"/>
                <a:gridCol w="1409700"/>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Reading</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0.5</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4</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8</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39361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FF0000"/>
          </a:solidFill>
        </p:spPr>
        <p:txBody>
          <a:bodyPr/>
          <a:lstStyle/>
          <a:p>
            <a:pPr eaLnBrk="1" hangingPunct="1"/>
            <a:r>
              <a:rPr lang="en-US" altLang="en-US" sz="3000" b="1" dirty="0" smtClean="0">
                <a:solidFill>
                  <a:schemeClr val="bg1"/>
                </a:solidFill>
                <a:latin typeface="Arial" panose="020B0604020202020204" pitchFamily="34" charset="0"/>
                <a:cs typeface="Arial" panose="020B0604020202020204" pitchFamily="34" charset="0"/>
              </a:rPr>
              <a:t>Three Phase Power</a:t>
            </a:r>
            <a:br>
              <a:rPr lang="en-US" altLang="en-US" sz="3000" b="1" dirty="0" smtClean="0">
                <a:solidFill>
                  <a:schemeClr val="bg1"/>
                </a:solidFill>
                <a:latin typeface="Arial" panose="020B0604020202020204" pitchFamily="34" charset="0"/>
                <a:cs typeface="Arial" panose="020B0604020202020204" pitchFamily="34" charset="0"/>
              </a:rPr>
            </a:br>
            <a:r>
              <a:rPr lang="en-US" altLang="en-US" sz="3000" b="1" dirty="0" smtClean="0">
                <a:solidFill>
                  <a:schemeClr val="bg1"/>
                </a:solidFill>
                <a:latin typeface="Arial" panose="020B0604020202020204" pitchFamily="34" charset="0"/>
                <a:cs typeface="Arial" panose="020B0604020202020204" pitchFamily="34" charset="0"/>
              </a:rPr>
              <a:t>Blondel’s Theorem</a:t>
            </a:r>
          </a:p>
        </p:txBody>
      </p:sp>
      <p:sp>
        <p:nvSpPr>
          <p:cNvPr id="17411" name="Rectangle 1"/>
          <p:cNvSpPr>
            <a:spLocks noChangeArrowheads="1"/>
          </p:cNvSpPr>
          <p:nvPr/>
        </p:nvSpPr>
        <p:spPr bwMode="auto">
          <a:xfrm>
            <a:off x="457200" y="1524000"/>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cs typeface="Arial"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r>
              <a:rPr lang="en-US" altLang="en-US" sz="2000" dirty="0">
                <a:cs typeface="Arial" charset="0"/>
              </a:rPr>
              <a:t/>
            </a:r>
            <a:br>
              <a:rPr lang="en-US" altLang="en-US" sz="2000" dirty="0">
                <a:cs typeface="Arial" charset="0"/>
              </a:rPr>
            </a:br>
            <a:endParaRPr lang="en-US" altLang="en-US" sz="2000" dirty="0">
              <a:cs typeface="Arial" charset="0"/>
            </a:endParaRPr>
          </a:p>
        </p:txBody>
      </p:sp>
      <p:sp>
        <p:nvSpPr>
          <p:cNvPr id="17412" name="Rectangle 2"/>
          <p:cNvSpPr>
            <a:spLocks noChangeArrowheads="1"/>
          </p:cNvSpPr>
          <p:nvPr/>
        </p:nvSpPr>
        <p:spPr bwMode="auto">
          <a:xfrm>
            <a:off x="609600" y="2895600"/>
            <a:ext cx="5943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eaLnBrk="1" hangingPunct="1">
              <a:spcBef>
                <a:spcPct val="0"/>
              </a:spcBef>
              <a:buFontTx/>
              <a:buNone/>
            </a:pPr>
            <a:r>
              <a:rPr lang="en-US" altLang="en-US" sz="1800" dirty="0">
                <a:cs typeface="Arial" charset="0"/>
              </a:rPr>
              <a:t>- </a:t>
            </a:r>
            <a:r>
              <a:rPr lang="en-US" altLang="en-US" sz="1800" i="1" dirty="0">
                <a:cs typeface="Arial" charset="0"/>
              </a:rPr>
              <a:t>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913063"/>
            <a:ext cx="1600200" cy="2305050"/>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7904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a:solidFill>
            <a:srgbClr val="FF0000"/>
          </a:solidFill>
        </p:spPr>
        <p:txBody>
          <a:bodyPr anchor="ctr"/>
          <a:lstStyle/>
          <a:p>
            <a:pPr eaLnBrk="1" hangingPunct="1"/>
            <a:r>
              <a:rPr lang="en-US" altLang="en-US" b="1" dirty="0" smtClean="0">
                <a:solidFill>
                  <a:schemeClr val="bg1"/>
                </a:solidFill>
                <a:latin typeface="Arial" panose="020B0604020202020204" pitchFamily="34" charset="0"/>
                <a:cs typeface="Arial" panose="020B0604020202020204" pitchFamily="34" charset="0"/>
              </a:rPr>
              <a:t>Blondel’s Theorem</a:t>
            </a:r>
          </a:p>
        </p:txBody>
      </p:sp>
      <p:graphicFrame>
        <p:nvGraphicFramePr>
          <p:cNvPr id="4" name="Table 3">
            <a:extLst>
              <a:ext uri="{FF2B5EF4-FFF2-40B4-BE49-F238E27FC236}"/>
            </a:extLst>
          </p:cNvPr>
          <p:cNvGraphicFramePr>
            <a:graphicFrameLocks noGrp="1"/>
          </p:cNvGraphicFramePr>
          <p:nvPr/>
        </p:nvGraphicFramePr>
        <p:xfrm>
          <a:off x="1447800" y="1676400"/>
          <a:ext cx="5943601" cy="4806948"/>
        </p:xfrm>
        <a:graphic>
          <a:graphicData uri="http://schemas.openxmlformats.org/drawingml/2006/table">
            <a:tbl>
              <a:tblPr/>
              <a:tblGrid>
                <a:gridCol w="1705324">
                  <a:extLst>
                    <a:ext uri="{9D8B030D-6E8A-4147-A177-3AD203B41FA5}"/>
                  </a:extLst>
                </a:gridCol>
                <a:gridCol w="348803">
                  <a:extLst>
                    <a:ext uri="{9D8B030D-6E8A-4147-A177-3AD203B41FA5}"/>
                  </a:extLst>
                </a:gridCol>
                <a:gridCol w="387565">
                  <a:extLst>
                    <a:ext uri="{9D8B030D-6E8A-4147-A177-3AD203B41FA5}"/>
                  </a:extLst>
                </a:gridCol>
                <a:gridCol w="387565">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87565">
                  <a:extLst>
                    <a:ext uri="{9D8B030D-6E8A-4147-A177-3AD203B41FA5}"/>
                  </a:extLst>
                </a:gridCol>
                <a:gridCol w="491382">
                  <a:extLst>
                    <a:ext uri="{9D8B030D-6E8A-4147-A177-3AD203B41FA5}"/>
                  </a:extLst>
                </a:gridCol>
                <a:gridCol w="491382">
                  <a:extLst>
                    <a:ext uri="{9D8B030D-6E8A-4147-A177-3AD203B41FA5}"/>
                  </a:extLst>
                </a:gridCol>
              </a:tblGrid>
              <a:tr h="466291">
                <a:tc rowSpan="2">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Condition</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A</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non-Blondel</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extLst>
              </a:tr>
              <a:tr h="284324">
                <a:tc v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Err</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All balanced</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voltages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current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117</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38833">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-0.99%</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-2.61%</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-3.46%</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5123">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-4.63%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26856" name="TextBox 4"/>
          <p:cNvSpPr txBox="1">
            <a:spLocks noChangeArrowheads="1"/>
          </p:cNvSpPr>
          <p:nvPr/>
        </p:nvSpPr>
        <p:spPr bwMode="auto">
          <a:xfrm>
            <a:off x="1173162" y="982139"/>
            <a:ext cx="695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chemeClr val="bg1"/>
                </a:solidFill>
              </a:rPr>
              <a:t>Power Measurements Handbook</a:t>
            </a:r>
          </a:p>
        </p:txBody>
      </p:sp>
    </p:spTree>
    <p:extLst>
      <p:ext uri="{BB962C8B-B14F-4D97-AF65-F5344CB8AC3E}">
        <p14:creationId xmlns:p14="http://schemas.microsoft.com/office/powerpoint/2010/main" val="3598579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b="1" dirty="0" smtClean="0">
                <a:solidFill>
                  <a:schemeClr val="bg1"/>
                </a:solidFill>
                <a:latin typeface="Arial" panose="020B0604020202020204" pitchFamily="34" charset="0"/>
                <a:cs typeface="Arial" panose="020B0604020202020204" pitchFamily="34" charset="0"/>
              </a:rPr>
              <a:t>Questions?</a:t>
            </a:r>
            <a:endParaRPr lang="en-US" altLang="en-US" dirty="0" smtClean="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2098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kern="0" dirty="0" smtClean="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smtClean="0">
                <a:latin typeface="Arial" panose="020B0604020202020204" pitchFamily="34" charset="0"/>
                <a:cs typeface="Arial" panose="020B0604020202020204" pitchFamily="34" charset="0"/>
              </a:rPr>
              <a:t>Bristol, PA</a:t>
            </a:r>
          </a:p>
          <a:p>
            <a:pPr algn="ctr" eaLnBrk="1" hangingPunct="1">
              <a:buFontTx/>
              <a:buNone/>
            </a:pPr>
            <a:r>
              <a:rPr lang="en-US" altLang="en-US" sz="2000" kern="0" dirty="0" smtClean="0">
                <a:latin typeface="Arial" panose="020B0604020202020204" pitchFamily="34" charset="0"/>
                <a:cs typeface="Arial" panose="020B0604020202020204" pitchFamily="34" charset="0"/>
              </a:rPr>
              <a:t>215-785-2338</a:t>
            </a:r>
          </a:p>
          <a:p>
            <a:pPr algn="ctr" eaLnBrk="1" hangingPunct="1">
              <a:buFontTx/>
              <a:buNone/>
            </a:pPr>
            <a:r>
              <a:rPr lang="en-US" altLang="en-US" sz="2800" kern="0" dirty="0" smtClean="0">
                <a:latin typeface="Arial" panose="020B0604020202020204" pitchFamily="34" charset="0"/>
                <a:cs typeface="Arial" panose="020B0604020202020204" pitchFamily="34" charset="0"/>
              </a:rPr>
              <a:t/>
            </a:r>
            <a:br>
              <a:rPr lang="en-US" altLang="en-US" sz="2800" kern="0" dirty="0" smtClean="0">
                <a:latin typeface="Arial" panose="020B0604020202020204" pitchFamily="34" charset="0"/>
                <a:cs typeface="Arial" panose="020B0604020202020204" pitchFamily="34" charset="0"/>
              </a:rPr>
            </a:br>
            <a:r>
              <a:rPr lang="en-US" altLang="en-US" sz="2000" kern="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u="sng" kern="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kern="0" dirty="0" smtClean="0">
              <a:solidFill>
                <a:srgbClr val="CC3300"/>
              </a:solidFill>
            </a:endParaRPr>
          </a:p>
        </p:txBody>
      </p:sp>
      <p:pic>
        <p:nvPicPr>
          <p:cNvPr id="8"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73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62200" y="563563"/>
            <a:ext cx="4876800" cy="70788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4000" b="1" dirty="0" smtClean="0">
                <a:solidFill>
                  <a:schemeClr val="bg1"/>
                </a:solidFill>
              </a:rPr>
              <a:t>Basic Electricity </a:t>
            </a:r>
            <a:endParaRPr lang="ru-RU" altLang="en-US" sz="40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641475"/>
            <a:ext cx="7924800" cy="415498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sz="3200" b="1" dirty="0"/>
              <a:t>Direct Current (DC)</a:t>
            </a:r>
            <a:r>
              <a:rPr lang="en-US" sz="3200" dirty="0"/>
              <a:t> – an electric current that flows in one direction.(IEEE100)</a:t>
            </a:r>
          </a:p>
          <a:p>
            <a:pPr algn="l" eaLnBrk="1" hangingPunct="1"/>
            <a:endParaRPr lang="en-US" sz="3200" b="1" dirty="0"/>
          </a:p>
          <a:p>
            <a:pPr algn="l" eaLnBrk="1" hangingPunct="1"/>
            <a:r>
              <a:rPr lang="en-US" sz="3200" b="1" dirty="0"/>
              <a:t>Alternating Current (AC)</a:t>
            </a:r>
            <a:r>
              <a:rPr lang="en-US" sz="3200" dirty="0"/>
              <a:t> – an electric current that reverses direction at regularly recurring intervals of time. (IEEE100)</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Tree>
    <p:extLst>
      <p:ext uri="{BB962C8B-B14F-4D97-AF65-F5344CB8AC3E}">
        <p14:creationId xmlns:p14="http://schemas.microsoft.com/office/powerpoint/2010/main" val="217245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chemeClr val="bg1"/>
                </a:solidFill>
                <a:latin typeface="Arial" panose="020B0604020202020204" pitchFamily="34" charset="0"/>
                <a:cs typeface="Arial" panose="020B0604020202020204" pitchFamily="34" charset="0"/>
              </a:rPr>
              <a:t>War of the Currents</a:t>
            </a:r>
            <a:endParaRPr lang="en-US" b="1" dirty="0">
              <a:latin typeface="Arial" panose="020B0604020202020204" pitchFamily="34" charset="0"/>
              <a:cs typeface="Arial" panose="020B0604020202020204" pitchFamily="34" charset="0"/>
            </a:endParaRPr>
          </a:p>
        </p:txBody>
      </p:sp>
      <p:pic>
        <p:nvPicPr>
          <p:cNvPr id="4" name="Picture 3" descr="edison.jpg"/>
          <p:cNvPicPr>
            <a:picLocks noChangeAspect="1"/>
          </p:cNvPicPr>
          <p:nvPr/>
        </p:nvPicPr>
        <p:blipFill>
          <a:blip r:embed="rId2" cstate="print"/>
          <a:srcRect/>
          <a:stretch>
            <a:fillRect/>
          </a:stretch>
        </p:blipFill>
        <p:spPr bwMode="auto">
          <a:xfrm>
            <a:off x="609600" y="1828800"/>
            <a:ext cx="2500313" cy="3200400"/>
          </a:xfrm>
          <a:prstGeom prst="rect">
            <a:avLst/>
          </a:prstGeom>
          <a:noFill/>
          <a:ln w="9525">
            <a:noFill/>
            <a:miter lim="800000"/>
            <a:headEnd/>
            <a:tailEnd/>
          </a:ln>
        </p:spPr>
      </p:pic>
      <p:pic>
        <p:nvPicPr>
          <p:cNvPr id="5" name="Picture 4" descr="westinghouse.jpg"/>
          <p:cNvPicPr>
            <a:picLocks noChangeAspect="1"/>
          </p:cNvPicPr>
          <p:nvPr/>
        </p:nvPicPr>
        <p:blipFill>
          <a:blip r:embed="rId3" cstate="print"/>
          <a:srcRect/>
          <a:stretch>
            <a:fillRect/>
          </a:stretch>
        </p:blipFill>
        <p:spPr bwMode="auto">
          <a:xfrm>
            <a:off x="3487738" y="1828800"/>
            <a:ext cx="2168525" cy="3200400"/>
          </a:xfrm>
          <a:prstGeom prst="rect">
            <a:avLst/>
          </a:prstGeom>
          <a:noFill/>
          <a:ln w="9525">
            <a:noFill/>
            <a:miter lim="800000"/>
            <a:headEnd/>
            <a:tailEnd/>
          </a:ln>
        </p:spPr>
      </p:pic>
      <p:pic>
        <p:nvPicPr>
          <p:cNvPr id="6" name="Picture 5" descr="tesla.jpg"/>
          <p:cNvPicPr>
            <a:picLocks noChangeAspect="1"/>
          </p:cNvPicPr>
          <p:nvPr/>
        </p:nvPicPr>
        <p:blipFill>
          <a:blip r:embed="rId4" cstate="print"/>
          <a:srcRect/>
          <a:stretch>
            <a:fillRect/>
          </a:stretch>
        </p:blipFill>
        <p:spPr bwMode="auto">
          <a:xfrm>
            <a:off x="6019800" y="1828800"/>
            <a:ext cx="2446338" cy="3200400"/>
          </a:xfrm>
          <a:prstGeom prst="rect">
            <a:avLst/>
          </a:prstGeom>
          <a:noFill/>
          <a:ln w="9525">
            <a:noFill/>
            <a:miter lim="800000"/>
            <a:headEnd/>
            <a:tailEnd/>
          </a:ln>
        </p:spPr>
      </p:pic>
      <p:sp>
        <p:nvSpPr>
          <p:cNvPr id="7" name="TextBox 6"/>
          <p:cNvSpPr txBox="1">
            <a:spLocks noChangeArrowheads="1"/>
          </p:cNvSpPr>
          <p:nvPr/>
        </p:nvSpPr>
        <p:spPr bwMode="auto">
          <a:xfrm>
            <a:off x="914400" y="5192713"/>
            <a:ext cx="2057400" cy="369887"/>
          </a:xfrm>
          <a:prstGeom prst="rect">
            <a:avLst/>
          </a:prstGeom>
          <a:noFill/>
          <a:ln w="9525">
            <a:noFill/>
            <a:miter lim="800000"/>
            <a:headEnd/>
            <a:tailEnd/>
          </a:ln>
        </p:spPr>
        <p:txBody>
          <a:bodyPr>
            <a:spAutoFit/>
          </a:bodyPr>
          <a:lstStyle/>
          <a:p>
            <a:r>
              <a:rPr lang="en-US" b="1" dirty="0"/>
              <a:t>Thomas Edison</a:t>
            </a:r>
          </a:p>
        </p:txBody>
      </p:sp>
      <p:sp>
        <p:nvSpPr>
          <p:cNvPr id="8" name="TextBox 7"/>
          <p:cNvSpPr txBox="1">
            <a:spLocks noChangeArrowheads="1"/>
          </p:cNvSpPr>
          <p:nvPr/>
        </p:nvSpPr>
        <p:spPr bwMode="auto">
          <a:xfrm>
            <a:off x="3276600" y="5192713"/>
            <a:ext cx="2819400" cy="369887"/>
          </a:xfrm>
          <a:prstGeom prst="rect">
            <a:avLst/>
          </a:prstGeom>
          <a:noFill/>
          <a:ln w="9525">
            <a:noFill/>
            <a:miter lim="800000"/>
            <a:headEnd/>
            <a:tailEnd/>
          </a:ln>
        </p:spPr>
        <p:txBody>
          <a:bodyPr>
            <a:spAutoFit/>
          </a:bodyPr>
          <a:lstStyle/>
          <a:p>
            <a:r>
              <a:rPr lang="en-US" b="1" dirty="0"/>
              <a:t>George Westinghouse</a:t>
            </a:r>
          </a:p>
        </p:txBody>
      </p:sp>
      <p:sp>
        <p:nvSpPr>
          <p:cNvPr id="9" name="TextBox 8"/>
          <p:cNvSpPr txBox="1">
            <a:spLocks noChangeArrowheads="1"/>
          </p:cNvSpPr>
          <p:nvPr/>
        </p:nvSpPr>
        <p:spPr bwMode="auto">
          <a:xfrm>
            <a:off x="6477000" y="5181600"/>
            <a:ext cx="1676400" cy="369888"/>
          </a:xfrm>
          <a:prstGeom prst="rect">
            <a:avLst/>
          </a:prstGeom>
          <a:noFill/>
          <a:ln w="9525">
            <a:noFill/>
            <a:miter lim="800000"/>
            <a:headEnd/>
            <a:tailEnd/>
          </a:ln>
        </p:spPr>
        <p:txBody>
          <a:bodyPr>
            <a:spAutoFit/>
          </a:bodyPr>
          <a:lstStyle/>
          <a:p>
            <a:r>
              <a:rPr lang="en-US" b="1" dirty="0"/>
              <a:t>Nikola Tesla</a:t>
            </a:r>
          </a:p>
        </p:txBody>
      </p:sp>
    </p:spTree>
    <p:extLst>
      <p:ext uri="{BB962C8B-B14F-4D97-AF65-F5344CB8AC3E}">
        <p14:creationId xmlns:p14="http://schemas.microsoft.com/office/powerpoint/2010/main" val="3106944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solidFill>
                  <a:schemeClr val="bg1"/>
                </a:solidFill>
                <a:latin typeface="Arial" panose="020B0604020202020204" pitchFamily="34" charset="0"/>
                <a:cs typeface="Arial" panose="020B0604020202020204" pitchFamily="34" charset="0"/>
              </a:rPr>
              <a:t>AC Theory - History</a:t>
            </a:r>
            <a:endParaRPr lang="en-US"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eaLnBrk="1" hangingPunct="1"/>
            <a:r>
              <a:rPr lang="en-US" dirty="0">
                <a:latin typeface="Arial" panose="020B0604020202020204" pitchFamily="34" charset="0"/>
                <a:cs typeface="Arial" panose="020B0604020202020204" pitchFamily="34" charset="0"/>
              </a:rPr>
              <a:t>By 1900 AC power systems had won the battle for power distribution.</a:t>
            </a:r>
          </a:p>
          <a:p>
            <a:pPr lvl="1" eaLnBrk="1" hangingPunct="1"/>
            <a:r>
              <a:rPr lang="en-US" dirty="0">
                <a:latin typeface="Arial" panose="020B0604020202020204" pitchFamily="34" charset="0"/>
                <a:cs typeface="Arial" panose="020B0604020202020204" pitchFamily="34" charset="0"/>
              </a:rPr>
              <a:t>Transformers allowed more efficient distribution of power over large areas.</a:t>
            </a:r>
          </a:p>
          <a:p>
            <a:pPr lvl="1" eaLnBrk="1" hangingPunct="1"/>
            <a:r>
              <a:rPr lang="en-US" dirty="0">
                <a:latin typeface="Arial" panose="020B0604020202020204" pitchFamily="34" charset="0"/>
                <a:cs typeface="Arial" panose="020B0604020202020204" pitchFamily="34" charset="0"/>
              </a:rPr>
              <a:t>AC motors were cheaper and easier to build.</a:t>
            </a:r>
          </a:p>
          <a:p>
            <a:pPr lvl="1" eaLnBrk="1" hangingPunct="1"/>
            <a:r>
              <a:rPr lang="en-US" dirty="0">
                <a:latin typeface="Arial" panose="020B0604020202020204" pitchFamily="34" charset="0"/>
                <a:cs typeface="Arial" panose="020B0604020202020204" pitchFamily="34" charset="0"/>
              </a:rPr>
              <a:t>AC electric generators were easier to build.</a:t>
            </a:r>
          </a:p>
          <a:p>
            <a:endParaRPr lang="en-US" dirty="0"/>
          </a:p>
        </p:txBody>
      </p:sp>
    </p:spTree>
    <p:extLst>
      <p:ext uri="{BB962C8B-B14F-4D97-AF65-F5344CB8AC3E}">
        <p14:creationId xmlns:p14="http://schemas.microsoft.com/office/powerpoint/2010/main" val="3799394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70125" y="457200"/>
            <a:ext cx="4876800" cy="76944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4400" b="1" dirty="0" smtClean="0">
                <a:solidFill>
                  <a:schemeClr val="bg1"/>
                </a:solidFill>
              </a:rPr>
              <a:t>AC Circuits</a:t>
            </a:r>
            <a:endParaRPr lang="ru-RU" altLang="en-US" sz="44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641475"/>
            <a:ext cx="7924800" cy="481978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457200" indent="-457200" algn="l" eaLnBrk="1" hangingPunct="1">
              <a:buFont typeface="Arial" panose="020B0604020202020204" pitchFamily="34" charset="0"/>
              <a:buChar char="•"/>
            </a:pPr>
            <a:r>
              <a:rPr lang="en-US" sz="2800" dirty="0"/>
              <a:t>An AC circuit has three general</a:t>
            </a:r>
            <a:r>
              <a:rPr lang="en-US" sz="2800" b="1" dirty="0"/>
              <a:t> </a:t>
            </a:r>
            <a:r>
              <a:rPr lang="en-US" sz="2800" dirty="0"/>
              <a:t>characteristics</a:t>
            </a:r>
          </a:p>
          <a:p>
            <a:pPr marL="800100" lvl="1" indent="-342900" algn="l" eaLnBrk="1" hangingPunct="1">
              <a:buFont typeface="Arial" panose="020B0604020202020204" pitchFamily="34" charset="0"/>
              <a:buChar char="•"/>
            </a:pPr>
            <a:r>
              <a:rPr lang="en-US" sz="2000" dirty="0"/>
              <a:t>Value</a:t>
            </a:r>
          </a:p>
          <a:p>
            <a:pPr marL="800100" lvl="1" indent="-342900" algn="l" eaLnBrk="1" hangingPunct="1">
              <a:buFont typeface="Arial" panose="020B0604020202020204" pitchFamily="34" charset="0"/>
              <a:buChar char="•"/>
            </a:pPr>
            <a:r>
              <a:rPr lang="en-US" sz="2000" dirty="0"/>
              <a:t>Frequency</a:t>
            </a:r>
          </a:p>
          <a:p>
            <a:pPr marL="800100" lvl="1" indent="-342900" algn="l" eaLnBrk="1" hangingPunct="1">
              <a:buFont typeface="Arial" panose="020B0604020202020204" pitchFamily="34" charset="0"/>
              <a:buChar char="•"/>
            </a:pPr>
            <a:r>
              <a:rPr lang="en-US" sz="2000" dirty="0"/>
              <a:t>Phase</a:t>
            </a:r>
          </a:p>
          <a:p>
            <a:pPr marL="457200" indent="-457200" algn="l" eaLnBrk="1" hangingPunct="1">
              <a:buFont typeface="Arial" panose="020B0604020202020204" pitchFamily="34" charset="0"/>
              <a:buChar char="•"/>
            </a:pPr>
            <a:r>
              <a:rPr lang="en-US" sz="2800" dirty="0"/>
              <a:t>In the US, the household value is 120 Volts with other common voltages being 208, 240, 277 and 480 Volts.  The frequency is 60 Hertz (cycles per second).</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Tree>
    <p:extLst>
      <p:ext uri="{BB962C8B-B14F-4D97-AF65-F5344CB8AC3E}">
        <p14:creationId xmlns:p14="http://schemas.microsoft.com/office/powerpoint/2010/main" val="1921665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smtClean="0">
                <a:solidFill>
                  <a:schemeClr val="bg1"/>
                </a:solidFill>
              </a:rPr>
              <a:t>AC Theory – Sine Wave</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53340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377" y="1828800"/>
            <a:ext cx="3310659"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029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smtClean="0">
                <a:solidFill>
                  <a:schemeClr val="bg1"/>
                </a:solidFill>
              </a:rPr>
              <a:t>AC Theory - Phase</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271182703"/>
              </p:ext>
            </p:extLst>
          </p:nvPr>
        </p:nvGraphicFramePr>
        <p:xfrm>
          <a:off x="1447800" y="1524000"/>
          <a:ext cx="6181725" cy="4343400"/>
        </p:xfrm>
        <a:graphic>
          <a:graphicData uri="http://schemas.openxmlformats.org/presentationml/2006/ole">
            <mc:AlternateContent xmlns:mc="http://schemas.openxmlformats.org/markup-compatibility/2006">
              <mc:Choice xmlns:v="urn:schemas-microsoft-com:vml" Requires="v">
                <p:oleObj spid="_x0000_s12306" name="Chart" r:id="rId3" imgW="8934651" imgH="6276914" progId="Excel.Sheet.8">
                  <p:embed/>
                </p:oleObj>
              </mc:Choice>
              <mc:Fallback>
                <p:oleObj name="Chart" r:id="rId3" imgW="8934651" imgH="6276914" progId="Excel.Sheet.8">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61817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848350"/>
            <a:ext cx="56769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2934</TotalTime>
  <Words>1767</Words>
  <Application>Microsoft Office PowerPoint</Application>
  <PresentationFormat>On-screen Show (4:3)</PresentationFormat>
  <Paragraphs>437</Paragraphs>
  <Slides>37</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7" baseType="lpstr">
      <vt:lpstr>Arial</vt:lpstr>
      <vt:lpstr>Franklin Gothic Book</vt:lpstr>
      <vt:lpstr>Wingdings</vt:lpstr>
      <vt:lpstr>Times New Roman</vt:lpstr>
      <vt:lpstr>AvantGarde</vt:lpstr>
      <vt:lpstr>Calibri</vt:lpstr>
      <vt:lpstr>Default Design</vt:lpstr>
      <vt:lpstr>Chart</vt:lpstr>
      <vt:lpstr>CorelDRAW</vt:lpstr>
      <vt:lpstr>Document</vt:lpstr>
      <vt:lpstr>PowerPoint Presentation</vt:lpstr>
      <vt:lpstr>Our Goal Today</vt:lpstr>
      <vt:lpstr>Learning the Language</vt:lpstr>
      <vt:lpstr>PowerPoint Presentation</vt:lpstr>
      <vt:lpstr>War of the Currents</vt:lpstr>
      <vt:lpstr>AC Theory - History</vt:lpstr>
      <vt:lpstr>PowerPoint Presentation</vt:lpstr>
      <vt:lpstr>PowerPoint Presentation</vt:lpstr>
      <vt:lpstr>PowerPoint Presentation</vt:lpstr>
      <vt:lpstr>AC Theory – Active Power</vt:lpstr>
      <vt:lpstr>AC Theory - Energy</vt:lpstr>
      <vt:lpstr>Harmonics Curse of the Modern World</vt:lpstr>
      <vt:lpstr>Harmonic Load Waveforms</vt:lpstr>
      <vt:lpstr>Active vs. Apparent Power</vt:lpstr>
      <vt:lpstr>AC Theory – Phasors</vt:lpstr>
      <vt:lpstr>Self Contained Metering</vt:lpstr>
      <vt:lpstr>Transformer Rated Metering</vt:lpstr>
      <vt:lpstr>Pre-Wired Transformer Rated Enclosures</vt:lpstr>
      <vt:lpstr>The Basic Components</vt:lpstr>
      <vt:lpstr>Typical Connections</vt:lpstr>
      <vt:lpstr>ANSI</vt:lpstr>
      <vt:lpstr>ANSI</vt:lpstr>
      <vt:lpstr>ANSI C12</vt:lpstr>
      <vt:lpstr>PowerPoint Presentation</vt:lpstr>
      <vt:lpstr>PowerPoint Presentation</vt:lpstr>
      <vt:lpstr>ANSI C12 – Sub-Committees</vt:lpstr>
      <vt:lpstr>Test Switch Specifications</vt:lpstr>
      <vt:lpstr>ANSI C12.9 Test Switch Definitions</vt:lpstr>
      <vt:lpstr>Test Switch Accessories</vt:lpstr>
      <vt:lpstr>PowerPoint Presentation</vt:lpstr>
      <vt:lpstr>PowerPoint Presentation</vt:lpstr>
      <vt:lpstr>Fundamentals of Polyphase Field Meter Testing and Site Verification</vt:lpstr>
      <vt:lpstr>Current Transformers (CTs)</vt:lpstr>
      <vt:lpstr>Fundamentals of Polyphase Field Meter Testing and Site Verification</vt:lpstr>
      <vt:lpstr>Three Phase Power Blondel’s Theorem</vt:lpstr>
      <vt:lpstr>Blondel’s Theorem</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Andrea Koch</cp:lastModifiedBy>
  <cp:revision>94</cp:revision>
  <cp:lastPrinted>2004-05-03T19:12:21Z</cp:lastPrinted>
  <dcterms:created xsi:type="dcterms:W3CDTF">2004-03-09T01:40:14Z</dcterms:created>
  <dcterms:modified xsi:type="dcterms:W3CDTF">2019-05-08T17:20:49Z</dcterms:modified>
</cp:coreProperties>
</file>