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9"/>
  </p:notesMasterIdLst>
  <p:handoutMasterIdLst>
    <p:handoutMasterId r:id="rId70"/>
  </p:handoutMasterIdLst>
  <p:sldIdLst>
    <p:sldId id="443" r:id="rId2"/>
    <p:sldId id="356" r:id="rId3"/>
    <p:sldId id="444"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451" r:id="rId68"/>
  </p:sldIdLst>
  <p:sldSz cx="9144000" cy="6858000" type="screen4x3"/>
  <p:notesSz cx="6950075" cy="9236075"/>
  <p:embeddedFontLst>
    <p:embeddedFont>
      <p:font typeface="Bookman Old Style" panose="02050604050505020204" pitchFamily="18" charset="0"/>
      <p:regular r:id="rId71"/>
      <p:bold r:id="rId72"/>
      <p:italic r:id="rId73"/>
      <p:boldItalic r:id="rId74"/>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82" autoAdjust="0"/>
    <p:restoredTop sz="75812" autoAdjust="0"/>
  </p:normalViewPr>
  <p:slideViewPr>
    <p:cSldViewPr>
      <p:cViewPr varScale="1">
        <p:scale>
          <a:sx n="88" d="100"/>
          <a:sy n="88" d="100"/>
        </p:scale>
        <p:origin x="-23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5236"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smtClean="0"/>
          </a:p>
          <a:p>
            <a:r>
              <a:rPr lang="en-US" altLang="en-US" dirty="0"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smtClean="0">
                <a:latin typeface="Bookman Old Style" panose="02050604050505020204" pitchFamily="18" charset="0"/>
              </a:rPr>
              <a:t>conductors, is </a:t>
            </a:r>
            <a:r>
              <a:rPr lang="en-US" dirty="0">
                <a:latin typeface="Bookman Old Style" panose="02050604050505020204" pitchFamily="18" charset="0"/>
              </a:rPr>
              <a:t>it desirable to use No. 6 and No. 4 in the same line?</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t>
            </a:r>
            <a:r>
              <a:rPr lang="en-US" dirty="0" smtClean="0">
                <a:latin typeface="Bookman Old Style" panose="02050604050505020204" pitchFamily="18" charset="0"/>
              </a:rPr>
              <a:t>accomplishing </a:t>
            </a:r>
            <a:r>
              <a:rPr lang="en-US" dirty="0">
                <a:latin typeface="Bookman Old Style" panose="02050604050505020204" pitchFamily="18" charset="0"/>
              </a:rPr>
              <a:t>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a:t>
            </a:r>
            <a:r>
              <a:rPr lang="en-US" dirty="0" smtClean="0">
                <a:latin typeface="Bookman Old Style" panose="02050604050505020204" pitchFamily="18" charset="0"/>
              </a:rPr>
              <a:t>conductors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24916"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67</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dirty="0"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dirty="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dirty="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dirty="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dirty="0">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662547"/>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Rob Reese,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Mid-South Annual Meter School</a:t>
            </a:r>
          </a:p>
          <a:p>
            <a:pPr algn="r" eaLnBrk="1" hangingPunct="1">
              <a:spcBef>
                <a:spcPct val="0"/>
              </a:spcBef>
              <a:spcAft>
                <a:spcPts val="0"/>
              </a:spcAft>
              <a:buFontTx/>
              <a:buNone/>
            </a:pPr>
            <a:r>
              <a:rPr lang="en-US" altLang="en-US" sz="1600" i="1" dirty="0" smtClean="0">
                <a:solidFill>
                  <a:schemeClr val="bg1"/>
                </a:solidFill>
              </a:rPr>
              <a:t>May 3, 2021</a:t>
            </a:r>
          </a:p>
          <a:p>
            <a:pPr algn="r" eaLnBrk="1" hangingPunct="1">
              <a:spcBef>
                <a:spcPct val="0"/>
              </a:spcBef>
              <a:spcAft>
                <a:spcPts val="0"/>
              </a:spcAft>
              <a:buFontTx/>
              <a:buNone/>
            </a:pPr>
            <a:r>
              <a:rPr lang="en-US" altLang="en-US" sz="1600" i="1" dirty="0" smtClean="0">
                <a:solidFill>
                  <a:schemeClr val="bg1"/>
                </a:solidFill>
              </a:rPr>
              <a:t>1:00 p.m.  </a:t>
            </a:r>
          </a:p>
          <a:p>
            <a:pPr algn="r" eaLnBrk="1" hangingPunct="1">
              <a:spcBef>
                <a:spcPct val="0"/>
              </a:spcBef>
              <a:spcAft>
                <a:spcPts val="0"/>
              </a:spcAft>
              <a:buFontTx/>
              <a:buNone/>
            </a:pPr>
            <a:r>
              <a:rPr lang="en-US" altLang="en-US" sz="1600" i="1" dirty="0" smtClean="0">
                <a:solidFill>
                  <a:schemeClr val="bg1"/>
                </a:solidFill>
              </a:rPr>
              <a:t>Group 4</a:t>
            </a:r>
            <a:endParaRPr lang="en-US" altLang="en-US" sz="1600" i="1" dirty="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6888" y="1686361"/>
            <a:ext cx="1588224" cy="1609590"/>
          </a:xfrm>
          <a:prstGeom prst="rect">
            <a:avLst/>
          </a:prstGeom>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Elihu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near 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Elihu Thomson</a:t>
            </a: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smtClean="0">
                <a:latin typeface="Arial" panose="020B0604020202020204" pitchFamily="34" charset="0"/>
                <a:cs typeface="Arial" panose="020B0604020202020204" pitchFamily="34" charset="0"/>
              </a:rPr>
              <a:t>Shallenberger</a:t>
            </a:r>
          </a:p>
          <a:p>
            <a:pPr lvl="1" eaLnBrk="1" hangingPunct="1"/>
            <a:r>
              <a:rPr lang="en-US" altLang="en-US" sz="1800" dirty="0" smtClean="0">
                <a:latin typeface="Arial" panose="020B0604020202020204" pitchFamily="34" charset="0"/>
                <a:cs typeface="Arial" panose="020B0604020202020204" pitchFamily="34" charset="0"/>
              </a:rPr>
              <a:t>Robert C. 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r>
            <a:br>
              <a:rPr kumimoji="0" lang="en-US" altLang="en-US" sz="1800" b="0" i="0" u="none" strike="noStrike" cap="none" normalizeH="0" baseline="0" dirty="0" smtClean="0">
                <a:ln>
                  <a:noFill/>
                </a:ln>
                <a:solidFill>
                  <a:schemeClr val="tx1"/>
                </a:solidFill>
                <a:effectLst/>
                <a:latin typeface="Arial" charset="0"/>
                <a:cs typeface="Arial" charset="0"/>
              </a:rPr>
            </a:b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073984" y="1632857"/>
            <a:ext cx="4250615"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Actually his “battery” was actually a collection of Leyden jars which were an early capacitor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171"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6853" y="5448690"/>
            <a:ext cx="1862703" cy="1015663"/>
          </a:xfrm>
          <a:prstGeom prst="rect">
            <a:avLst/>
          </a:prstGeom>
          <a:noFill/>
        </p:spPr>
        <p:txBody>
          <a:bodyPr wrap="square" rtlCol="0">
            <a:spAutoFit/>
          </a:bodyPr>
          <a:lstStyle/>
          <a:p>
            <a:r>
              <a:rPr lang="en-US" sz="1200" dirty="0" smtClean="0"/>
              <a:t>Ben Franklin at TESCO’s Users Group with Independence Hall in the background, Philadelphia, PA </a:t>
            </a:r>
            <a:endParaRPr lang="en-US" sz="1200" dirty="0"/>
          </a:p>
        </p:txBody>
      </p:sp>
      <p:sp>
        <p:nvSpPr>
          <p:cNvPr id="8" name="TextBox 7"/>
          <p:cNvSpPr txBox="1"/>
          <p:nvPr/>
        </p:nvSpPr>
        <p:spPr>
          <a:xfrm>
            <a:off x="6421838" y="4592354"/>
            <a:ext cx="2598791" cy="646331"/>
          </a:xfrm>
          <a:prstGeom prst="rect">
            <a:avLst/>
          </a:prstGeom>
          <a:noFill/>
        </p:spPr>
        <p:txBody>
          <a:bodyPr wrap="square" rtlCol="0">
            <a:spAutoFit/>
          </a:bodyPr>
          <a:lstStyle/>
          <a:p>
            <a:r>
              <a:rPr lang="en-US" sz="1200" dirty="0" smtClean="0"/>
              <a:t>Ben Franklin’s “Battery,” on display at the American Philosophical Society, Philadelphia, PA </a:t>
            </a:r>
            <a:endParaRPr lang="en-US" sz="1200" dirty="0"/>
          </a:p>
        </p:txBody>
      </p:sp>
    </p:spTree>
    <p:extLst>
      <p:ext uri="{BB962C8B-B14F-4D97-AF65-F5344CB8AC3E}">
        <p14:creationId xmlns:p14="http://schemas.microsoft.com/office/powerpoint/2010/main" val="808436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a:solidFill>
                  <a:schemeClr val="bg1"/>
                </a:solidFill>
              </a:rPr>
              <a:t>Shallenberger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smtClean="0">
                <a:latin typeface="Arial" panose="020B0604020202020204" pitchFamily="34" charset="0"/>
                <a:cs typeface="Arial" panose="020B0604020202020204" pitchFamily="34" charset="0"/>
              </a:rPr>
              <a:t>K</a:t>
            </a:r>
            <a:r>
              <a:rPr lang="en-US" altLang="en-US" sz="2000" i="1" baseline="-25000" dirty="0"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36"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a:solidFill>
                  <a:schemeClr val="bg1"/>
                </a:solidFill>
              </a:rPr>
              <a:t>Shallenberger </a:t>
            </a:r>
            <a:r>
              <a:rPr lang="en-US" sz="3200" b="1" dirty="0" smtClean="0">
                <a:solidFill>
                  <a:schemeClr val="bg1"/>
                </a:solidFill>
              </a:rPr>
              <a:t>Polyphase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smtClean="0">
                <a:cs typeface="Arial" panose="020B0604020202020204" pitchFamily="34" charset="0"/>
              </a:rPr>
              <a:t>Shallenberger modifies his meter to work on a polyphase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Schallenberger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Halske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Infringement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smtClean="0">
                <a:solidFill>
                  <a:schemeClr val="bg1"/>
                </a:solidFill>
              </a:rPr>
              <a:t>Sangamo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Humbird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smtClean="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Insull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886200" y="19748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err="1" smtClean="0">
                <a:latin typeface="Arial" panose="020B0604020202020204" pitchFamily="34" charset="0"/>
                <a:cs typeface="Arial" panose="020B0604020202020204" pitchFamily="34" charset="0"/>
              </a:rPr>
              <a:t>Dynamos’s</a:t>
            </a:r>
            <a:r>
              <a:rPr lang="en-US" altLang="en-US" sz="1800" dirty="0" smtClean="0">
                <a:latin typeface="Arial" panose="020B0604020202020204" pitchFamily="34" charset="0"/>
                <a:cs typeface="Arial" panose="020B0604020202020204" pitchFamily="34" charset="0"/>
              </a:rPr>
              <a:t> to supply electricity were developed in the 1830’s, improved in the 1850’s and in commercial use in Europe in the 1870’s.  </a:t>
            </a:r>
          </a:p>
          <a:p>
            <a:pPr>
              <a:lnSpc>
                <a:spcPct val="90000"/>
              </a:lnSpc>
            </a:pPr>
            <a:r>
              <a:rPr lang="en-US" altLang="en-US" sz="1800" dirty="0" smtClean="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smtClean="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Sangamo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smtClean="0">
                <a:latin typeface="Arial" panose="020B0604020202020204" pitchFamily="34" charset="0"/>
                <a:cs typeface="Arial" panose="020B0604020202020204" pitchFamily="34" charset="0"/>
              </a:rPr>
              <a:t>single phase </a:t>
            </a:r>
            <a:r>
              <a:rPr lang="en-US" sz="2000" dirty="0">
                <a:latin typeface="Arial" panose="020B0604020202020204" pitchFamily="34" charset="0"/>
                <a:cs typeface="Arial" panose="020B0604020202020204" pitchFamily="34" charset="0"/>
              </a:rPr>
              <a:t>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Gyr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Gyr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Sangamo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Sangamo's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Itron</a:t>
            </a:r>
          </a:p>
          <a:p>
            <a:pPr>
              <a:lnSpc>
                <a:spcPct val="80000"/>
              </a:lnSpc>
            </a:pPr>
            <a:r>
              <a:rPr lang="en-US" sz="2000" dirty="0" smtClean="0">
                <a:latin typeface="Arial" panose="020B0604020202020204" pitchFamily="34" charset="0"/>
                <a:cs typeface="Arial" panose="020B0604020202020204" pitchFamily="34" charset="0"/>
              </a:rPr>
              <a:t>Sensus enters the market</a:t>
            </a:r>
          </a:p>
          <a:p>
            <a:pPr>
              <a:lnSpc>
                <a:spcPct val="80000"/>
              </a:lnSpc>
            </a:pPr>
            <a:r>
              <a:rPr lang="en-US" sz="2000" dirty="0" smtClean="0">
                <a:latin typeface="Arial" panose="020B0604020202020204" pitchFamily="34" charset="0"/>
                <a:cs typeface="Arial" panose="020B0604020202020204" pitchFamily="34" charset="0"/>
              </a:rPr>
              <a:t>ABB becomes Elster becomes Honeywell</a:t>
            </a:r>
          </a:p>
          <a:p>
            <a:pPr>
              <a:lnSpc>
                <a:spcPct val="80000"/>
              </a:lnSpc>
            </a:pPr>
            <a:r>
              <a:rPr lang="en-US" sz="2000" dirty="0" smtClean="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solidFill>
            <a:srgbClr val="FF0000"/>
          </a:solidFill>
        </p:spPr>
        <p:txBody>
          <a:bodyPr anchor="ctr"/>
          <a:lstStyle/>
          <a:p>
            <a:pPr algn="l" eaLnBrk="1" hangingPunct="1"/>
            <a:r>
              <a:rPr lang="en-US" altLang="en-US" sz="3000" b="1" dirty="0" smtClean="0">
                <a:solidFill>
                  <a:schemeClr val="bg1"/>
                </a:solidFill>
                <a:latin typeface="Arial" panose="020B0604020202020204" pitchFamily="34" charset="0"/>
                <a:cs typeface="Arial" panose="020B0604020202020204" pitchFamily="34" charset="0"/>
              </a:rPr>
              <a:t>              Questions and Discussion</a:t>
            </a:r>
            <a:r>
              <a:rPr lang="en-US" altLang="en-US" sz="4000" b="1" dirty="0" smtClean="0">
                <a:solidFill>
                  <a:schemeClr val="bg1"/>
                </a:solidFill>
                <a:latin typeface="Arial" panose="020B0604020202020204" pitchFamily="34" charset="0"/>
                <a:cs typeface="Arial" panose="020B0604020202020204" pitchFamily="34" charset="0"/>
              </a:rPr>
              <a:t>  </a:t>
            </a:r>
          </a:p>
        </p:txBody>
      </p:sp>
      <p:sp>
        <p:nvSpPr>
          <p:cNvPr id="9219" name="Rectangle 5"/>
          <p:cNvSpPr>
            <a:spLocks noGrp="1" noChangeArrowheads="1"/>
          </p:cNvSpPr>
          <p:nvPr>
            <p:ph type="body" idx="1"/>
          </p:nvPr>
        </p:nvSpPr>
        <p:spPr>
          <a:noFill/>
        </p:spPr>
        <p:txBody>
          <a:bodyPr/>
          <a:lstStyle/>
          <a:p>
            <a:pPr algn="ctr" eaLnBrk="1" hangingPunct="1">
              <a:buFontTx/>
              <a:buNone/>
            </a:pPr>
            <a:r>
              <a:rPr lang="en-US" altLang="en-US" dirty="0" smtClean="0">
                <a:latin typeface="Arial" panose="020B0604020202020204" pitchFamily="34" charset="0"/>
                <a:cs typeface="Arial" panose="020B0604020202020204" pitchFamily="34" charset="0"/>
              </a:rPr>
              <a:t>Rob Reese</a:t>
            </a:r>
          </a:p>
          <a:p>
            <a:pPr algn="ctr" eaLnBrk="1" hangingPunct="1">
              <a:buFontTx/>
              <a:buNone/>
            </a:pPr>
            <a:r>
              <a:rPr lang="en-US" altLang="en-US" sz="2000" smtClean="0">
                <a:solidFill>
                  <a:srgbClr val="FF0000"/>
                </a:solidFill>
                <a:latin typeface="Arial" panose="020B0604020202020204" pitchFamily="34" charset="0"/>
                <a:cs typeface="Arial" panose="020B0604020202020204" pitchFamily="34" charset="0"/>
              </a:rPr>
              <a:t>Rob.Reese@tescometering.com</a:t>
            </a:r>
            <a:endParaRPr lang="en-US" altLang="en-US" sz="2000" dirty="0" smtClean="0">
              <a:solidFill>
                <a:srgbClr val="FF0000"/>
              </a:solidFill>
              <a:latin typeface="Arial" panose="020B0604020202020204" pitchFamily="34" charset="0"/>
              <a:cs typeface="Arial" panose="020B0604020202020204" pitchFamily="34" charset="0"/>
            </a:endParaRPr>
          </a:p>
          <a:p>
            <a:pPr algn="ctr" eaLnBrk="1" hangingPunct="1">
              <a:buFontTx/>
              <a:buNone/>
            </a:pPr>
            <a:endParaRPr lang="en-US" altLang="en-US" sz="1200" dirty="0" smtClean="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smtClean="0">
                <a:latin typeface="Arial" panose="020B0604020202020204" pitchFamily="34" charset="0"/>
                <a:cs typeface="Arial" panose="020B0604020202020204" pitchFamily="34" charset="0"/>
              </a:rPr>
              <a:t>TESCO – The Eastern Specialty Company</a:t>
            </a:r>
            <a:r>
              <a:rPr lang="en-US" altLang="en-US" sz="2400" dirty="0" smtClean="0">
                <a:latin typeface="Arial" panose="020B0604020202020204" pitchFamily="34" charset="0"/>
                <a:cs typeface="Arial" panose="020B0604020202020204" pitchFamily="34" charset="0"/>
              </a:rPr>
              <a:t> </a:t>
            </a:r>
          </a:p>
          <a:p>
            <a:pPr algn="ctr" eaLnBrk="1" hangingPunct="1">
              <a:buFontTx/>
              <a:buNone/>
            </a:pPr>
            <a:r>
              <a:rPr lang="en-US" altLang="en-US" sz="1800" i="1" dirty="0" smtClean="0">
                <a:latin typeface="Arial" panose="020B0604020202020204" pitchFamily="34" charset="0"/>
                <a:cs typeface="Arial" panose="020B0604020202020204" pitchFamily="34" charset="0"/>
              </a:rPr>
              <a:t>Bristol, PA</a:t>
            </a:r>
          </a:p>
          <a:p>
            <a:pPr algn="ctr" eaLnBrk="1" hangingPunct="1">
              <a:buFontTx/>
              <a:buNone/>
            </a:pPr>
            <a:r>
              <a:rPr lang="en-US" altLang="en-US" sz="2400" dirty="0" smtClean="0">
                <a:solidFill>
                  <a:srgbClr val="FF0000"/>
                </a:solidFill>
                <a:latin typeface="Arial" panose="020B0604020202020204" pitchFamily="34" charset="0"/>
                <a:cs typeface="Arial" panose="020B0604020202020204" pitchFamily="34" charset="0"/>
              </a:rPr>
              <a:t>215-310-8809</a:t>
            </a:r>
            <a:endParaRPr lang="en-US" altLang="en-US" sz="2000" dirty="0" smtClean="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smtClean="0">
                <a:solidFill>
                  <a:srgbClr val="FF0000"/>
                </a:solidFill>
                <a:latin typeface="Arial" panose="020B0604020202020204" pitchFamily="34" charset="0"/>
                <a:cs typeface="Arial" panose="020B0604020202020204" pitchFamily="34" charset="0"/>
              </a:rPr>
              <a:t>www.tescometering.com</a:t>
            </a:r>
          </a:p>
          <a:p>
            <a:pPr algn="ctr" eaLnBrk="1" hangingPunct="1">
              <a:buFontTx/>
              <a:buNone/>
            </a:pPr>
            <a:endParaRPr lang="en-US" altLang="en-US" sz="2300" dirty="0" smtClean="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Tree>
    <p:extLst>
      <p:ext uri="{BB962C8B-B14F-4D97-AF65-F5344CB8AC3E}">
        <p14:creationId xmlns:p14="http://schemas.microsoft.com/office/powerpoint/2010/main" val="1506773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Shallenberger's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Shallenberger’s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3800</TotalTime>
  <Words>6106</Words>
  <Application>Microsoft Office PowerPoint</Application>
  <PresentationFormat>On-screen Show (4:3)</PresentationFormat>
  <Paragraphs>426</Paragraphs>
  <Slides>67</Slides>
  <Notes>51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Arial</vt:lpstr>
      <vt:lpstr>Monotype Sorts</vt:lpstr>
      <vt:lpstr>Times New Roman</vt:lpstr>
      <vt:lpstr>AvantGarde</vt:lpstr>
      <vt:lpstr>Bookman Old Style</vt:lpstr>
      <vt:lpstr>Default Design</vt:lpstr>
      <vt:lpstr>Equation</vt:lpstr>
      <vt:lpstr>PowerPoint Presentation</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              Questions and Discussion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149</cp:revision>
  <cp:lastPrinted>2004-05-03T19:12:21Z</cp:lastPrinted>
  <dcterms:created xsi:type="dcterms:W3CDTF">2004-03-09T01:40:14Z</dcterms:created>
  <dcterms:modified xsi:type="dcterms:W3CDTF">2021-04-23T21:34:45Z</dcterms:modified>
</cp:coreProperties>
</file>