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74"/>
  </p:notesMasterIdLst>
  <p:handoutMasterIdLst>
    <p:handoutMasterId r:id="rId75"/>
  </p:handoutMasterIdLst>
  <p:sldIdLst>
    <p:sldId id="452" r:id="rId2"/>
    <p:sldId id="487" r:id="rId3"/>
    <p:sldId id="488" r:id="rId4"/>
    <p:sldId id="489" r:id="rId5"/>
    <p:sldId id="453" r:id="rId6"/>
    <p:sldId id="454" r:id="rId7"/>
    <p:sldId id="388" r:id="rId8"/>
    <p:sldId id="392" r:id="rId9"/>
    <p:sldId id="455" r:id="rId10"/>
    <p:sldId id="456" r:id="rId11"/>
    <p:sldId id="457" r:id="rId12"/>
    <p:sldId id="395" r:id="rId13"/>
    <p:sldId id="393" r:id="rId14"/>
    <p:sldId id="419" r:id="rId15"/>
    <p:sldId id="420" r:id="rId16"/>
    <p:sldId id="394" r:id="rId17"/>
    <p:sldId id="397" r:id="rId18"/>
    <p:sldId id="458" r:id="rId19"/>
    <p:sldId id="459" r:id="rId20"/>
    <p:sldId id="417" r:id="rId21"/>
    <p:sldId id="416" r:id="rId22"/>
    <p:sldId id="415" r:id="rId23"/>
    <p:sldId id="414" r:id="rId24"/>
    <p:sldId id="413" r:id="rId25"/>
    <p:sldId id="412" r:id="rId26"/>
    <p:sldId id="411" r:id="rId27"/>
    <p:sldId id="410" r:id="rId28"/>
    <p:sldId id="468" r:id="rId29"/>
    <p:sldId id="408" r:id="rId30"/>
    <p:sldId id="406" r:id="rId31"/>
    <p:sldId id="407" r:id="rId32"/>
    <p:sldId id="405" r:id="rId33"/>
    <p:sldId id="404" r:id="rId34"/>
    <p:sldId id="467" r:id="rId35"/>
    <p:sldId id="403" r:id="rId36"/>
    <p:sldId id="402" r:id="rId37"/>
    <p:sldId id="440" r:id="rId38"/>
    <p:sldId id="439" r:id="rId39"/>
    <p:sldId id="438" r:id="rId40"/>
    <p:sldId id="437" r:id="rId41"/>
    <p:sldId id="435" r:id="rId42"/>
    <p:sldId id="434" r:id="rId43"/>
    <p:sldId id="433" r:id="rId44"/>
    <p:sldId id="432" r:id="rId45"/>
    <p:sldId id="478" r:id="rId46"/>
    <p:sldId id="479" r:id="rId47"/>
    <p:sldId id="425" r:id="rId48"/>
    <p:sldId id="480" r:id="rId49"/>
    <p:sldId id="441" r:id="rId50"/>
    <p:sldId id="481" r:id="rId51"/>
    <p:sldId id="482" r:id="rId52"/>
    <p:sldId id="483" r:id="rId53"/>
    <p:sldId id="450" r:id="rId54"/>
    <p:sldId id="449" r:id="rId55"/>
    <p:sldId id="448" r:id="rId56"/>
    <p:sldId id="430" r:id="rId57"/>
    <p:sldId id="429" r:id="rId58"/>
    <p:sldId id="484" r:id="rId59"/>
    <p:sldId id="427" r:id="rId60"/>
    <p:sldId id="447" r:id="rId61"/>
    <p:sldId id="446" r:id="rId62"/>
    <p:sldId id="445" r:id="rId63"/>
    <p:sldId id="444" r:id="rId64"/>
    <p:sldId id="443" r:id="rId65"/>
    <p:sldId id="442" r:id="rId66"/>
    <p:sldId id="485" r:id="rId67"/>
    <p:sldId id="428" r:id="rId68"/>
    <p:sldId id="486" r:id="rId69"/>
    <p:sldId id="431" r:id="rId70"/>
    <p:sldId id="426" r:id="rId71"/>
    <p:sldId id="418" r:id="rId72"/>
    <p:sldId id="451" r:id="rId73"/>
  </p:sldIdLst>
  <p:sldSz cx="9144000" cy="6858000" type="screen4x3"/>
  <p:notesSz cx="9296400" cy="7010400"/>
  <p:embeddedFontLst>
    <p:embeddedFont>
      <p:font typeface="Calibri" panose="020F0502020204030204" pitchFamily="34" charset="0"/>
      <p:regular r:id="rId76"/>
      <p:bold r:id="rId77"/>
      <p:italic r:id="rId78"/>
      <p:boldItalic r:id="rId79"/>
    </p:embeddedFont>
  </p:embeddedFontLst>
  <p:defaultTextStyle>
    <a:defPPr>
      <a:defRPr lang="ru-RU"/>
    </a:defPPr>
    <a:lvl1pPr algn="ctr" rtl="0" fontAlgn="base">
      <a:spcBef>
        <a:spcPct val="30000"/>
      </a:spcBef>
      <a:spcAft>
        <a:spcPct val="0"/>
      </a:spcAft>
      <a:defRPr kern="1200">
        <a:solidFill>
          <a:srgbClr val="000000"/>
        </a:solidFill>
        <a:latin typeface="Arial" pitchFamily="34" charset="0"/>
        <a:ea typeface="+mn-ea"/>
        <a:cs typeface="+mn-cs"/>
      </a:defRPr>
    </a:lvl1pPr>
    <a:lvl2pPr marL="457200" algn="ctr" rtl="0" fontAlgn="base">
      <a:spcBef>
        <a:spcPct val="30000"/>
      </a:spcBef>
      <a:spcAft>
        <a:spcPct val="0"/>
      </a:spcAft>
      <a:defRPr kern="1200">
        <a:solidFill>
          <a:srgbClr val="000000"/>
        </a:solidFill>
        <a:latin typeface="Arial" pitchFamily="34" charset="0"/>
        <a:ea typeface="+mn-ea"/>
        <a:cs typeface="+mn-cs"/>
      </a:defRPr>
    </a:lvl2pPr>
    <a:lvl3pPr marL="914400" algn="ctr" rtl="0" fontAlgn="base">
      <a:spcBef>
        <a:spcPct val="30000"/>
      </a:spcBef>
      <a:spcAft>
        <a:spcPct val="0"/>
      </a:spcAft>
      <a:defRPr kern="1200">
        <a:solidFill>
          <a:srgbClr val="000000"/>
        </a:solidFill>
        <a:latin typeface="Arial" pitchFamily="34" charset="0"/>
        <a:ea typeface="+mn-ea"/>
        <a:cs typeface="+mn-cs"/>
      </a:defRPr>
    </a:lvl3pPr>
    <a:lvl4pPr marL="1371600" algn="ctr" rtl="0" fontAlgn="base">
      <a:spcBef>
        <a:spcPct val="30000"/>
      </a:spcBef>
      <a:spcAft>
        <a:spcPct val="0"/>
      </a:spcAft>
      <a:defRPr kern="1200">
        <a:solidFill>
          <a:srgbClr val="000000"/>
        </a:solidFill>
        <a:latin typeface="Arial" pitchFamily="34" charset="0"/>
        <a:ea typeface="+mn-ea"/>
        <a:cs typeface="+mn-cs"/>
      </a:defRPr>
    </a:lvl4pPr>
    <a:lvl5pPr marL="1828800" algn="ctr" rtl="0" fontAlgn="base">
      <a:spcBef>
        <a:spcPct val="30000"/>
      </a:spcBef>
      <a:spcAft>
        <a:spcPct val="0"/>
      </a:spcAft>
      <a:defRPr kern="1200">
        <a:solidFill>
          <a:srgbClr val="000000"/>
        </a:solidFill>
        <a:latin typeface="Arial" pitchFamily="34" charset="0"/>
        <a:ea typeface="+mn-ea"/>
        <a:cs typeface="+mn-cs"/>
      </a:defRPr>
    </a:lvl5pPr>
    <a:lvl6pPr marL="2286000" algn="l" defTabSz="914400" rtl="0" eaLnBrk="1" latinLnBrk="0" hangingPunct="1">
      <a:defRPr kern="1200">
        <a:solidFill>
          <a:srgbClr val="000000"/>
        </a:solidFill>
        <a:latin typeface="Arial" pitchFamily="34" charset="0"/>
        <a:ea typeface="+mn-ea"/>
        <a:cs typeface="+mn-cs"/>
      </a:defRPr>
    </a:lvl6pPr>
    <a:lvl7pPr marL="2743200" algn="l" defTabSz="914400" rtl="0" eaLnBrk="1" latinLnBrk="0" hangingPunct="1">
      <a:defRPr kern="1200">
        <a:solidFill>
          <a:srgbClr val="000000"/>
        </a:solidFill>
        <a:latin typeface="Arial" pitchFamily="34" charset="0"/>
        <a:ea typeface="+mn-ea"/>
        <a:cs typeface="+mn-cs"/>
      </a:defRPr>
    </a:lvl7pPr>
    <a:lvl8pPr marL="3200400" algn="l" defTabSz="914400" rtl="0" eaLnBrk="1" latinLnBrk="0" hangingPunct="1">
      <a:defRPr kern="1200">
        <a:solidFill>
          <a:srgbClr val="000000"/>
        </a:solidFill>
        <a:latin typeface="Arial" pitchFamily="34" charset="0"/>
        <a:ea typeface="+mn-ea"/>
        <a:cs typeface="+mn-cs"/>
      </a:defRPr>
    </a:lvl8pPr>
    <a:lvl9pPr marL="3657600" algn="l" defTabSz="914400" rtl="0" eaLnBrk="1" latinLnBrk="0" hangingPunct="1">
      <a:defRPr kern="1200">
        <a:solidFill>
          <a:srgbClr val="000000"/>
        </a:solidFill>
        <a:latin typeface="Arial" pitchFamily="34" charset="0"/>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82" autoAdjust="0"/>
    <p:restoredTop sz="75812" autoAdjust="0"/>
  </p:normalViewPr>
  <p:slideViewPr>
    <p:cSldViewPr>
      <p:cViewPr varScale="1">
        <p:scale>
          <a:sx n="75" d="100"/>
          <a:sy n="75" d="100"/>
        </p:scale>
        <p:origin x="1085" y="48"/>
      </p:cViewPr>
      <p:guideLst>
        <p:guide orient="horz" pos="336"/>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png"/><Relationship Id="rId4"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6.wmf"/><Relationship Id="rId1" Type="http://schemas.openxmlformats.org/officeDocument/2006/relationships/image" Target="../media/image59.emf"/><Relationship Id="rId4"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5268245" y="1"/>
            <a:ext cx="4028156"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6659760"/>
            <a:ext cx="4028158"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5268245" y="6659760"/>
            <a:ext cx="4028156"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defRPr sz="1200">
                <a:latin typeface="Times New Roman" pitchFamily="18" charset="0"/>
              </a:defRPr>
            </a:lvl1pPr>
          </a:lstStyle>
          <a:p>
            <a:pPr>
              <a:defRPr/>
            </a:pPr>
            <a:fld id="{EF4BBE46-736E-4204-969E-0A52AB7CB48E}" type="slidenum">
              <a:rPr lang="en-US" altLang="en-US"/>
              <a:pPr>
                <a:defRPr/>
              </a:pPr>
              <a:t>‹#›</a:t>
            </a:fld>
            <a:endParaRPr lang="en-US" altLang="en-US" dirty="0"/>
          </a:p>
        </p:txBody>
      </p:sp>
    </p:spTree>
    <p:extLst>
      <p:ext uri="{BB962C8B-B14F-4D97-AF65-F5344CB8AC3E}">
        <p14:creationId xmlns:p14="http://schemas.microsoft.com/office/powerpoint/2010/main" val="476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526612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endParaRPr lang="ru-RU" altLang="en-US"/>
          </a:p>
        </p:txBody>
      </p:sp>
      <p:sp>
        <p:nvSpPr>
          <p:cNvPr id="31748" name="Rectangle 4"/>
          <p:cNvSpPr>
            <a:spLocks noGrp="1" noRot="1" noChangeAspect="1" noChangeArrowheads="1" noTextEdit="1"/>
          </p:cNvSpPr>
          <p:nvPr>
            <p:ph type="sldImg" idx="2"/>
          </p:nvPr>
        </p:nvSpPr>
        <p:spPr bwMode="auto">
          <a:xfrm>
            <a:off x="2897188" y="527050"/>
            <a:ext cx="3502025" cy="26273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0066" y="3330483"/>
            <a:ext cx="7436270" cy="31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526612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fld id="{CB65B2D8-7FEF-4532-80CA-D11AADF7E82E}" type="slidenum">
              <a:rPr lang="ru-RU" altLang="en-US"/>
              <a:pPr>
                <a:defRPr/>
              </a:pPr>
              <a:t>‹#›</a:t>
            </a:fld>
            <a:endParaRPr lang="ru-RU" altLang="en-US"/>
          </a:p>
        </p:txBody>
      </p:sp>
    </p:spTree>
    <p:extLst>
      <p:ext uri="{BB962C8B-B14F-4D97-AF65-F5344CB8AC3E}">
        <p14:creationId xmlns:p14="http://schemas.microsoft.com/office/powerpoint/2010/main" val="98284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CD6B862-71AE-43BA-887F-6DE235D07635}"/>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D492F5-E6C6-46EF-B0C2-C491B2D74482}"/>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67</a:t>
            </a:fld>
            <a:endParaRPr lang="ru-RU" altLang="en-US"/>
          </a:p>
        </p:txBody>
      </p:sp>
    </p:spTree>
    <p:extLst>
      <p:ext uri="{BB962C8B-B14F-4D97-AF65-F5344CB8AC3E}">
        <p14:creationId xmlns:p14="http://schemas.microsoft.com/office/powerpoint/2010/main" val="272448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3ECE871-9A5E-473B-AC81-65E48F454367}"/>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68809684-B781-4AFD-B049-45C5C5A9106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70</a:t>
            </a:fld>
            <a:endParaRPr lang="ru-RU" altLang="en-US"/>
          </a:p>
        </p:txBody>
      </p:sp>
    </p:spTree>
    <p:extLst>
      <p:ext uri="{BB962C8B-B14F-4D97-AF65-F5344CB8AC3E}">
        <p14:creationId xmlns:p14="http://schemas.microsoft.com/office/powerpoint/2010/main" val="2724482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4A00A-3491-46B9-98F6-63BE0797CBED}" type="slidenum">
              <a:rPr lang="en-US" smtClean="0"/>
              <a:t>71</a:t>
            </a:fld>
            <a:endParaRPr lang="en-US" dirty="0"/>
          </a:p>
        </p:txBody>
      </p:sp>
    </p:spTree>
    <p:extLst>
      <p:ext uri="{BB962C8B-B14F-4D97-AF65-F5344CB8AC3E}">
        <p14:creationId xmlns:p14="http://schemas.microsoft.com/office/powerpoint/2010/main" val="3254218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55" indent="-291175" eaLnBrk="0" hangingPunct="0">
              <a:spcBef>
                <a:spcPct val="30000"/>
              </a:spcBef>
              <a:defRPr sz="1200">
                <a:solidFill>
                  <a:schemeClr val="tx1"/>
                </a:solidFill>
                <a:latin typeface="Arial" charset="0"/>
              </a:defRPr>
            </a:lvl2pPr>
            <a:lvl3pPr marL="1164700" indent="-232940" eaLnBrk="0" hangingPunct="0">
              <a:spcBef>
                <a:spcPct val="30000"/>
              </a:spcBef>
              <a:defRPr sz="1200">
                <a:solidFill>
                  <a:schemeClr val="tx1"/>
                </a:solidFill>
                <a:latin typeface="Arial" charset="0"/>
              </a:defRPr>
            </a:lvl3pPr>
            <a:lvl4pPr marL="1630580" indent="-232940" eaLnBrk="0" hangingPunct="0">
              <a:spcBef>
                <a:spcPct val="30000"/>
              </a:spcBef>
              <a:defRPr sz="1200">
                <a:solidFill>
                  <a:schemeClr val="tx1"/>
                </a:solidFill>
                <a:latin typeface="Arial" charset="0"/>
              </a:defRPr>
            </a:lvl4pPr>
            <a:lvl5pPr marL="2096460" indent="-232940" eaLnBrk="0" hangingPunct="0">
              <a:spcBef>
                <a:spcPct val="30000"/>
              </a:spcBef>
              <a:defRPr sz="1200">
                <a:solidFill>
                  <a:schemeClr val="tx1"/>
                </a:solidFill>
                <a:latin typeface="Arial" charset="0"/>
              </a:defRPr>
            </a:lvl5pPr>
            <a:lvl6pPr marL="2562340" indent="-232940" eaLnBrk="0" fontAlgn="base" hangingPunct="0">
              <a:spcBef>
                <a:spcPct val="30000"/>
              </a:spcBef>
              <a:spcAft>
                <a:spcPct val="0"/>
              </a:spcAft>
              <a:defRPr sz="1200">
                <a:solidFill>
                  <a:schemeClr val="tx1"/>
                </a:solidFill>
                <a:latin typeface="Arial" charset="0"/>
              </a:defRPr>
            </a:lvl6pPr>
            <a:lvl7pPr marL="3028220" indent="-232940" eaLnBrk="0" fontAlgn="base" hangingPunct="0">
              <a:spcBef>
                <a:spcPct val="30000"/>
              </a:spcBef>
              <a:spcAft>
                <a:spcPct val="0"/>
              </a:spcAft>
              <a:defRPr sz="1200">
                <a:solidFill>
                  <a:schemeClr val="tx1"/>
                </a:solidFill>
                <a:latin typeface="Arial" charset="0"/>
              </a:defRPr>
            </a:lvl7pPr>
            <a:lvl8pPr marL="3494100" indent="-232940" eaLnBrk="0" fontAlgn="base" hangingPunct="0">
              <a:spcBef>
                <a:spcPct val="30000"/>
              </a:spcBef>
              <a:spcAft>
                <a:spcPct val="0"/>
              </a:spcAft>
              <a:defRPr sz="1200">
                <a:solidFill>
                  <a:schemeClr val="tx1"/>
                </a:solidFill>
                <a:latin typeface="Arial" charset="0"/>
              </a:defRPr>
            </a:lvl8pPr>
            <a:lvl9pPr marL="3959980" indent="-23294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72</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15</a:t>
            </a:fld>
            <a:endParaRPr lang="ru-RU" altLang="en-US"/>
          </a:p>
        </p:txBody>
      </p:sp>
    </p:spTree>
    <p:extLst>
      <p:ext uri="{BB962C8B-B14F-4D97-AF65-F5344CB8AC3E}">
        <p14:creationId xmlns:p14="http://schemas.microsoft.com/office/powerpoint/2010/main" val="329863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dirty="0"/>
          </a:p>
        </p:txBody>
      </p:sp>
      <p:cxnSp>
        <p:nvCxnSpPr>
          <p:cNvPr id="10" name="Straight Connector 9"/>
          <p:cNvCxnSpPr/>
          <p:nvPr userDrawn="1"/>
        </p:nvCxnSpPr>
        <p:spPr>
          <a:xfrm>
            <a:off x="4419600" y="1066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23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135867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55735"/>
            <a:ext cx="7886700" cy="934865"/>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4568"/>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08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34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72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728401" y="136524"/>
            <a:ext cx="6958399" cy="810827"/>
          </a:xfrm>
        </p:spPr>
        <p:txBody>
          <a:bodyPr/>
          <a:lstStyle>
            <a:lvl1pPr>
              <a:defRPr>
                <a:solidFill>
                  <a:schemeClr val="accent1"/>
                </a:solidFill>
              </a:defRPr>
            </a:lvl1pPr>
          </a:lstStyle>
          <a:p>
            <a:r>
              <a:rPr lang="en-US" dirty="0"/>
              <a:t>Click to edit Master title style</a:t>
            </a:r>
          </a:p>
        </p:txBody>
      </p:sp>
      <p:sp>
        <p:nvSpPr>
          <p:cNvPr id="8" name="Rectangle 7"/>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30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607" y="328442"/>
            <a:ext cx="8434552" cy="1143000"/>
          </a:xfrm>
          <a:prstGeom prst="rect">
            <a:avLst/>
          </a:prstGeom>
          <a:solidFill>
            <a:srgbClr val="FF0000"/>
          </a:solidFill>
        </p:spPr>
        <p:txBody>
          <a:bodyPr/>
          <a:lstStyle/>
          <a:p>
            <a:endParaRPr lang="en-US" dirty="0"/>
          </a:p>
        </p:txBody>
      </p:sp>
      <p:sp>
        <p:nvSpPr>
          <p:cNvPr id="3" name="Text Placeholder 2"/>
          <p:cNvSpPr>
            <a:spLocks noGrp="1"/>
          </p:cNvSpPr>
          <p:nvPr>
            <p:ph type="body" sz="half" idx="1"/>
          </p:nvPr>
        </p:nvSpPr>
        <p:spPr>
          <a:xfrm>
            <a:off x="685800" y="19050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13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b="1">
                <a:solidFill>
                  <a:srgbClr val="FF0000"/>
                </a:solidFill>
              </a:defRPr>
            </a:lvl1pPr>
          </a:lstStyle>
          <a:p>
            <a:r>
              <a:rPr lang="en-US" dirty="0"/>
              <a:t>tescometering.com</a:t>
            </a:r>
          </a:p>
        </p:txBody>
      </p:sp>
      <p:sp>
        <p:nvSpPr>
          <p:cNvPr id="6" name="Slide Number Placeholder 5"/>
          <p:cNvSpPr>
            <a:spLocks noGrp="1"/>
          </p:cNvSpPr>
          <p:nvPr>
            <p:ph type="sldNum" sz="quarter" idx="4"/>
          </p:nvPr>
        </p:nvSpPr>
        <p:spPr>
          <a:xfrm>
            <a:off x="5334000" y="6336693"/>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3800" y="6076078"/>
            <a:ext cx="1219200" cy="625740"/>
          </a:xfrm>
          <a:prstGeom prst="rect">
            <a:avLst/>
          </a:prstGeom>
        </p:spPr>
      </p:pic>
      <p:sp>
        <p:nvSpPr>
          <p:cNvPr id="4" name="Rectangle 3"/>
          <p:cNvSpPr/>
          <p:nvPr/>
        </p:nvSpPr>
        <p:spPr>
          <a:xfrm>
            <a:off x="7543800" y="5943600"/>
            <a:ext cx="1219200" cy="7582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52400"/>
            <a:ext cx="8686800" cy="65494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66" r:id="rId3"/>
    <p:sldLayoutId id="2147483667" r:id="rId4"/>
    <p:sldLayoutId id="2147483668" r:id="rId5"/>
    <p:sldLayoutId id="2147483669" r:id="rId6"/>
    <p:sldLayoutId id="2147483670" r:id="rId7"/>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9.png"/><Relationship Id="rId5" Type="http://schemas.openxmlformats.org/officeDocument/2006/relationships/oleObject" Target="../embeddings/oleObject3.bin"/><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5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54.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53.emf"/><Relationship Id="rId5" Type="http://schemas.openxmlformats.org/officeDocument/2006/relationships/oleObject" Target="../embeddings/oleObject9.bin"/><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56.wmf"/><Relationship Id="rId5" Type="http://schemas.openxmlformats.org/officeDocument/2006/relationships/oleObject" Target="../embeddings/oleObject11.bin"/><Relationship Id="rId10" Type="http://schemas.openxmlformats.org/officeDocument/2006/relationships/image" Target="../media/image58.wmf"/><Relationship Id="rId4" Type="http://schemas.openxmlformats.org/officeDocument/2006/relationships/image" Target="../media/image55.png"/><Relationship Id="rId9" Type="http://schemas.openxmlformats.org/officeDocument/2006/relationships/oleObject" Target="../embeddings/oleObject13.bin"/></Relationships>
</file>

<file path=ppt/slides/_rels/slide59.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56.wmf"/><Relationship Id="rId5" Type="http://schemas.openxmlformats.org/officeDocument/2006/relationships/oleObject" Target="../embeddings/oleObject15.bin"/><Relationship Id="rId10" Type="http://schemas.openxmlformats.org/officeDocument/2006/relationships/image" Target="../media/image61.wmf"/><Relationship Id="rId4" Type="http://schemas.openxmlformats.org/officeDocument/2006/relationships/image" Target="../media/image59.emf"/><Relationship Id="rId9"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66.wmf"/><Relationship Id="rId4" Type="http://schemas.openxmlformats.org/officeDocument/2006/relationships/oleObject" Target="../embeddings/oleObject18.bin"/></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0.jpg"/></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Basic Electricity</a:t>
            </a:r>
          </a:p>
        </p:txBody>
      </p:sp>
      <p:sp>
        <p:nvSpPr>
          <p:cNvPr id="5" name="Text Box 10">
            <a:extLst>
              <a:ext uri="{FF2B5EF4-FFF2-40B4-BE49-F238E27FC236}">
                <a16:creationId xmlns:a16="http://schemas.microsoft.com/office/drawing/2014/main" id="{2A20168E-0B15-49B7-9BFF-EDA210750694}"/>
              </a:ext>
            </a:extLst>
          </p:cNvPr>
          <p:cNvSpPr txBox="1">
            <a:spLocks noChangeArrowheads="1"/>
          </p:cNvSpPr>
          <p:nvPr/>
        </p:nvSpPr>
        <p:spPr bwMode="auto">
          <a:xfrm>
            <a:off x="1371600" y="4646613"/>
            <a:ext cx="7620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dirty="0">
                <a:solidFill>
                  <a:schemeClr val="accent1"/>
                </a:solidFill>
                <a:latin typeface="Arial" panose="020B0604020202020204" pitchFamily="34" charset="0"/>
              </a:rPr>
              <a:t>Prepared by Tom Lawton, TESCO</a:t>
            </a:r>
          </a:p>
          <a:p>
            <a:pPr algn="r" eaLnBrk="1" hangingPunct="1">
              <a:lnSpc>
                <a:spcPct val="100000"/>
              </a:lnSpc>
              <a:spcBef>
                <a:spcPct val="0"/>
              </a:spcBef>
              <a:buFontTx/>
              <a:buNone/>
            </a:pPr>
            <a:endParaRPr lang="en-US" altLang="en-US" sz="2400" dirty="0">
              <a:solidFill>
                <a:schemeClr val="accent1"/>
              </a:solidFill>
              <a:latin typeface="Arial" panose="020B0604020202020204" pitchFamily="34" charset="0"/>
            </a:endParaRPr>
          </a:p>
          <a:p>
            <a:pPr algn="r" eaLnBrk="1" hangingPunct="1">
              <a:lnSpc>
                <a:spcPct val="100000"/>
              </a:lnSpc>
              <a:spcBef>
                <a:spcPct val="20000"/>
              </a:spcBef>
              <a:buFontTx/>
              <a:buNone/>
            </a:pPr>
            <a:r>
              <a:rPr lang="en-US" altLang="en-US" sz="1600" i="1" dirty="0">
                <a:solidFill>
                  <a:schemeClr val="accent1"/>
                </a:solidFill>
                <a:latin typeface="Arial" panose="020B0604020202020204" pitchFamily="34" charset="0"/>
              </a:rPr>
              <a:t>For Mid-South Annual Meter School</a:t>
            </a:r>
          </a:p>
          <a:p>
            <a:pPr algn="r" eaLnBrk="1" hangingPunct="1">
              <a:lnSpc>
                <a:spcPct val="100000"/>
              </a:lnSpc>
              <a:spcBef>
                <a:spcPct val="20000"/>
              </a:spcBef>
              <a:buFontTx/>
              <a:buNone/>
            </a:pPr>
            <a:r>
              <a:rPr lang="en-US" altLang="en-US" sz="1600" i="1" dirty="0">
                <a:solidFill>
                  <a:schemeClr val="accent1"/>
                </a:solidFill>
                <a:latin typeface="Arial" panose="020B0604020202020204" pitchFamily="34" charset="0"/>
              </a:rPr>
              <a:t>May 3, 2022</a:t>
            </a:r>
          </a:p>
          <a:p>
            <a:pPr algn="r" eaLnBrk="1" hangingPunct="1">
              <a:lnSpc>
                <a:spcPct val="100000"/>
              </a:lnSpc>
              <a:spcBef>
                <a:spcPct val="20000"/>
              </a:spcBef>
              <a:buFontTx/>
              <a:buNone/>
            </a:pPr>
            <a:r>
              <a:rPr lang="en-US" altLang="en-US" sz="1600" i="1" dirty="0">
                <a:solidFill>
                  <a:schemeClr val="accent1"/>
                </a:solidFill>
                <a:latin typeface="Arial" panose="020B0604020202020204" pitchFamily="34" charset="0"/>
              </a:rPr>
              <a:t>10:00 AM</a:t>
            </a:r>
          </a:p>
          <a:p>
            <a:pPr algn="r" eaLnBrk="1" hangingPunct="1">
              <a:lnSpc>
                <a:spcPct val="100000"/>
              </a:lnSpc>
              <a:spcBef>
                <a:spcPct val="20000"/>
              </a:spcBef>
              <a:buFontTx/>
              <a:buNone/>
            </a:pPr>
            <a:r>
              <a:rPr lang="en-US" altLang="en-US" sz="1600" i="1" dirty="0">
                <a:solidFill>
                  <a:schemeClr val="accent1"/>
                </a:solidFill>
                <a:latin typeface="Arial" panose="020B0604020202020204" pitchFamily="34" charset="0"/>
              </a:rPr>
              <a:t>Group 1</a:t>
            </a:r>
          </a:p>
        </p:txBody>
      </p:sp>
      <p:pic>
        <p:nvPicPr>
          <p:cNvPr id="6" name="Picture 2">
            <a:extLst>
              <a:ext uri="{FF2B5EF4-FFF2-40B4-BE49-F238E27FC236}">
                <a16:creationId xmlns:a16="http://schemas.microsoft.com/office/drawing/2014/main" id="{AA07F225-0DBA-419F-852E-A0F3747A2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691063"/>
            <a:ext cx="1497013"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27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B9C1A46-1294-4A70-BEC3-824E29ACB42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AC vs DC</a:t>
            </a:r>
            <a:endParaRPr lang="en-US" altLang="en-US" b="1" dirty="0">
              <a:solidFill>
                <a:schemeClr val="bg1"/>
              </a:solidFill>
              <a:latin typeface="Arial" panose="020B0604020202020204" pitchFamily="34" charset="0"/>
            </a:endParaRPr>
          </a:p>
        </p:txBody>
      </p:sp>
      <p:sp>
        <p:nvSpPr>
          <p:cNvPr id="3" name="Rectangle 3">
            <a:extLst>
              <a:ext uri="{FF2B5EF4-FFF2-40B4-BE49-F238E27FC236}">
                <a16:creationId xmlns:a16="http://schemas.microsoft.com/office/drawing/2014/main" id="{DDEF19A6-A30A-45BE-A018-7B511CF70186}"/>
              </a:ext>
            </a:extLst>
          </p:cNvPr>
          <p:cNvSpPr txBox="1">
            <a:spLocks noChangeArrowheads="1"/>
          </p:cNvSpPr>
          <p:nvPr/>
        </p:nvSpPr>
        <p:spPr>
          <a:xfrm>
            <a:off x="457200" y="1600200"/>
            <a:ext cx="8229600" cy="41910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400" kern="0" dirty="0">
                <a:cs typeface="Arial" panose="020B0604020202020204" pitchFamily="34" charset="0"/>
              </a:rPr>
              <a:t>Edison and Westinghouse</a:t>
            </a:r>
          </a:p>
          <a:p>
            <a:pPr lvl="1" eaLnBrk="1" hangingPunct="1">
              <a:defRPr/>
            </a:pPr>
            <a:r>
              <a:rPr lang="en-US" sz="2400" kern="0" dirty="0">
                <a:cs typeface="Arial" panose="020B0604020202020204" pitchFamily="34" charset="0"/>
              </a:rPr>
              <a:t>Edison favored DC power distribution, Westinghouse championed AC distribution.</a:t>
            </a:r>
          </a:p>
          <a:p>
            <a:pPr lvl="1" eaLnBrk="1" hangingPunct="1">
              <a:defRPr/>
            </a:pPr>
            <a:r>
              <a:rPr lang="en-US" sz="2400" kern="0" dirty="0">
                <a:cs typeface="Arial" panose="020B0604020202020204" pitchFamily="34" charset="0"/>
              </a:rPr>
              <a:t>The first US commercial electric systems were Edison’s DC systems.</a:t>
            </a:r>
          </a:p>
          <a:p>
            <a:pPr eaLnBrk="1" hangingPunct="1">
              <a:defRPr/>
            </a:pPr>
            <a:r>
              <a:rPr lang="en-US" sz="2400" kern="0" dirty="0">
                <a:cs typeface="Arial" panose="020B0604020202020204" pitchFamily="34" charset="0"/>
              </a:rPr>
              <a:t>First AC system was in 1893 in Redlands, CA.  Developed by </a:t>
            </a:r>
            <a:r>
              <a:rPr lang="en-US" sz="2400" kern="0" dirty="0" err="1">
                <a:cs typeface="Arial" panose="020B0604020202020204" pitchFamily="34" charset="0"/>
              </a:rPr>
              <a:t>Almirian</a:t>
            </a:r>
            <a:r>
              <a:rPr lang="en-US" sz="2400" kern="0" dirty="0">
                <a:cs typeface="Arial" panose="020B0604020202020204" pitchFamily="34" charset="0"/>
              </a:rPr>
              <a:t> Decker it used 10,000 volt, three phase primary distribution.</a:t>
            </a:r>
          </a:p>
        </p:txBody>
      </p:sp>
      <p:sp>
        <p:nvSpPr>
          <p:cNvPr id="2" name="Footer Placeholder 1">
            <a:extLst>
              <a:ext uri="{FF2B5EF4-FFF2-40B4-BE49-F238E27FC236}">
                <a16:creationId xmlns:a16="http://schemas.microsoft.com/office/drawing/2014/main" id="{EE322E69-0AFE-493D-A113-FC34CA69889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756514F-227F-4F39-8075-6BDB4AD90A2C}"/>
              </a:ext>
            </a:extLst>
          </p:cNvPr>
          <p:cNvSpPr>
            <a:spLocks noGrp="1"/>
          </p:cNvSpPr>
          <p:nvPr>
            <p:ph type="sldNum" sz="quarter" idx="4"/>
          </p:nvPr>
        </p:nvSpPr>
        <p:spPr/>
        <p:txBody>
          <a:bodyPr/>
          <a:lstStyle/>
          <a:p>
            <a:fld id="{F4B7F58F-9A72-4E07-B505-B7A6F5244F49}"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B0CBE4C-73C4-4A6E-9301-C995FFA92F9D}"/>
              </a:ext>
            </a:extLst>
          </p:cNvPr>
          <p:cNvSpPr>
            <a:spLocks noGrp="1" noChangeArrowheads="1"/>
          </p:cNvSpPr>
          <p:nvPr>
            <p:ph type="title"/>
          </p:nvPr>
        </p:nvSpPr>
        <p:spPr bwMode="auto">
          <a:xfrm>
            <a:off x="3810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War of the Currents</a:t>
            </a:r>
          </a:p>
        </p:txBody>
      </p:sp>
      <p:pic>
        <p:nvPicPr>
          <p:cNvPr id="11267" name="Picture 2" descr="edison.jpg">
            <a:extLst>
              <a:ext uri="{FF2B5EF4-FFF2-40B4-BE49-F238E27FC236}">
                <a16:creationId xmlns:a16="http://schemas.microsoft.com/office/drawing/2014/main" id="{5F4388AE-1DBC-40EE-A301-D330C4A97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25003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westinghouse.jpg">
            <a:extLst>
              <a:ext uri="{FF2B5EF4-FFF2-40B4-BE49-F238E27FC236}">
                <a16:creationId xmlns:a16="http://schemas.microsoft.com/office/drawing/2014/main" id="{EF444E31-95CD-4FA3-B4E6-31830FD255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7738" y="1828800"/>
            <a:ext cx="21685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tesla.jpg">
            <a:extLst>
              <a:ext uri="{FF2B5EF4-FFF2-40B4-BE49-F238E27FC236}">
                <a16:creationId xmlns:a16="http://schemas.microsoft.com/office/drawing/2014/main" id="{9675CFA7-5275-4ECA-B34B-F37D245DF7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28800"/>
            <a:ext cx="2446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a:extLst>
              <a:ext uri="{FF2B5EF4-FFF2-40B4-BE49-F238E27FC236}">
                <a16:creationId xmlns:a16="http://schemas.microsoft.com/office/drawing/2014/main" id="{6B6CC617-FEEC-4477-833D-B52464D9E945}"/>
              </a:ext>
            </a:extLst>
          </p:cNvPr>
          <p:cNvSpPr txBox="1">
            <a:spLocks noChangeArrowheads="1"/>
          </p:cNvSpPr>
          <p:nvPr/>
        </p:nvSpPr>
        <p:spPr bwMode="auto">
          <a:xfrm>
            <a:off x="914400" y="519271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a:t>Thomas Edison</a:t>
            </a:r>
          </a:p>
        </p:txBody>
      </p:sp>
      <p:sp>
        <p:nvSpPr>
          <p:cNvPr id="11271" name="TextBox 6">
            <a:extLst>
              <a:ext uri="{FF2B5EF4-FFF2-40B4-BE49-F238E27FC236}">
                <a16:creationId xmlns:a16="http://schemas.microsoft.com/office/drawing/2014/main" id="{8A768998-6B96-46E6-8EAC-84CAD79B4753}"/>
              </a:ext>
            </a:extLst>
          </p:cNvPr>
          <p:cNvSpPr txBox="1">
            <a:spLocks noChangeArrowheads="1"/>
          </p:cNvSpPr>
          <p:nvPr/>
        </p:nvSpPr>
        <p:spPr bwMode="auto">
          <a:xfrm>
            <a:off x="3276600" y="5192713"/>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dirty="0"/>
              <a:t>George Westinghouse</a:t>
            </a:r>
          </a:p>
        </p:txBody>
      </p:sp>
      <p:sp>
        <p:nvSpPr>
          <p:cNvPr id="11272" name="TextBox 7">
            <a:extLst>
              <a:ext uri="{FF2B5EF4-FFF2-40B4-BE49-F238E27FC236}">
                <a16:creationId xmlns:a16="http://schemas.microsoft.com/office/drawing/2014/main" id="{FF04D9DB-8B4C-492B-BCE0-E072C527C44D}"/>
              </a:ext>
            </a:extLst>
          </p:cNvPr>
          <p:cNvSpPr txBox="1">
            <a:spLocks noChangeArrowheads="1"/>
          </p:cNvSpPr>
          <p:nvPr/>
        </p:nvSpPr>
        <p:spPr bwMode="auto">
          <a:xfrm>
            <a:off x="6477000" y="5181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a:t>Nikola Tesla</a:t>
            </a:r>
          </a:p>
        </p:txBody>
      </p:sp>
      <p:sp>
        <p:nvSpPr>
          <p:cNvPr id="2" name="Footer Placeholder 1">
            <a:extLst>
              <a:ext uri="{FF2B5EF4-FFF2-40B4-BE49-F238E27FC236}">
                <a16:creationId xmlns:a16="http://schemas.microsoft.com/office/drawing/2014/main" id="{B23F381A-4C6A-402D-95AB-5E43B003DD8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2E8E3E4-BC45-46E7-81FB-E73E2F395806}"/>
              </a:ext>
            </a:extLst>
          </p:cNvPr>
          <p:cNvSpPr>
            <a:spLocks noGrp="1"/>
          </p:cNvSpPr>
          <p:nvPr>
            <p:ph type="sldNum" sz="quarter" idx="4"/>
          </p:nvPr>
        </p:nvSpPr>
        <p:spPr/>
        <p:txBody>
          <a:bodyPr/>
          <a:lstStyle/>
          <a:p>
            <a:fld id="{F4B7F58F-9A72-4E07-B505-B7A6F5244F49}"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286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mj-lt"/>
                <a:cs typeface="Arial" panose="020B0604020202020204" pitchFamily="34" charset="0"/>
              </a:rPr>
              <a:t>Thomas Edison - 1889</a:t>
            </a:r>
          </a:p>
        </p:txBody>
      </p:sp>
      <p:sp>
        <p:nvSpPr>
          <p:cNvPr id="4" name="Oval Callout 3"/>
          <p:cNvSpPr/>
          <p:nvPr/>
        </p:nvSpPr>
        <p:spPr bwMode="auto">
          <a:xfrm>
            <a:off x="1640378" y="1828800"/>
            <a:ext cx="6324600" cy="3429000"/>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b="1" dirty="0">
                <a:solidFill>
                  <a:schemeClr val="bg2"/>
                </a:solidFill>
              </a:rPr>
              <a:t>"Fooling around with alternating current is just a waste of time. Nobody will use it, ever." </a:t>
            </a:r>
          </a:p>
          <a:p>
            <a:endParaRPr lang="en-US" sz="1200" b="1" dirty="0">
              <a:solidFill>
                <a:schemeClr val="bg2"/>
              </a:solidFill>
            </a:endParaRPr>
          </a:p>
          <a:p>
            <a:r>
              <a:rPr lang="en-US" sz="2000" b="1" dirty="0">
                <a:solidFill>
                  <a:schemeClr val="bg2"/>
                </a:solidFill>
              </a:rPr>
              <a:t>- Thomas Edison, 1889</a:t>
            </a:r>
          </a:p>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5"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12</a:t>
            </a:fld>
            <a:endParaRPr lang="en-US" dirty="0"/>
          </a:p>
        </p:txBody>
      </p:sp>
    </p:spTree>
    <p:extLst>
      <p:ext uri="{BB962C8B-B14F-4D97-AF65-F5344CB8AC3E}">
        <p14:creationId xmlns:p14="http://schemas.microsoft.com/office/powerpoint/2010/main" val="9869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81000" y="3048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600" dirty="0">
                <a:latin typeface="+mj-lt"/>
                <a:cs typeface="Arial" panose="020B0604020202020204" pitchFamily="34" charset="0"/>
              </a:rPr>
              <a:t>The Problem with Direct Current</a:t>
            </a:r>
          </a:p>
        </p:txBody>
      </p:sp>
      <p:sp>
        <p:nvSpPr>
          <p:cNvPr id="23555" name="Rectangle 3"/>
          <p:cNvSpPr>
            <a:spLocks noGrp="1" noChangeArrowheads="1"/>
          </p:cNvSpPr>
          <p:nvPr>
            <p:ph sz="half" idx="1"/>
          </p:nvPr>
        </p:nvSpPr>
        <p:spPr>
          <a:xfrm>
            <a:off x="457200" y="1743075"/>
            <a:ext cx="3581400" cy="3733800"/>
          </a:xfrm>
        </p:spPr>
        <p:txBody>
          <a:bodyPr/>
          <a:lstStyle/>
          <a:p>
            <a:pPr>
              <a:lnSpc>
                <a:spcPct val="90000"/>
              </a:lnSpc>
            </a:pPr>
            <a:r>
              <a:rPr lang="en-US" altLang="en-US" sz="2400" dirty="0">
                <a:latin typeface="Arial" panose="020B0604020202020204" pitchFamily="34" charset="0"/>
                <a:cs typeface="Arial" panose="020B0604020202020204" pitchFamily="34" charset="0"/>
              </a:rPr>
              <a:t>High losses required generators to be near the loads – maximum of one mile without huge conductors</a:t>
            </a:r>
          </a:p>
          <a:p>
            <a:pPr marL="0" indent="0">
              <a:lnSpc>
                <a:spcPct val="90000"/>
              </a:lnSpc>
              <a:buNone/>
            </a:pPr>
            <a:endParaRPr lang="en-US" altLang="en-US" sz="2400" dirty="0">
              <a:latin typeface="Arial" panose="020B0604020202020204" pitchFamily="34" charset="0"/>
              <a:cs typeface="Arial" panose="020B0604020202020204" pitchFamily="34" charset="0"/>
            </a:endParaRPr>
          </a:p>
          <a:p>
            <a:pPr>
              <a:lnSpc>
                <a:spcPct val="90000"/>
              </a:lnSpc>
            </a:pPr>
            <a:r>
              <a:rPr lang="en-US" altLang="en-US" sz="2400" dirty="0">
                <a:latin typeface="Arial" panose="020B0604020202020204" pitchFamily="34" charset="0"/>
                <a:cs typeface="Arial" panose="020B0604020202020204" pitchFamily="34" charset="0"/>
              </a:rPr>
              <a:t>Difficult to change voltages for transmission with DC</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743075"/>
            <a:ext cx="44894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13</a:t>
            </a:fld>
            <a:endParaRPr lang="en-US" dirty="0"/>
          </a:p>
        </p:txBody>
      </p:sp>
    </p:spTree>
    <p:extLst>
      <p:ext uri="{BB962C8B-B14F-4D97-AF65-F5344CB8AC3E}">
        <p14:creationId xmlns:p14="http://schemas.microsoft.com/office/powerpoint/2010/main" val="128438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latin typeface="+mj-lt"/>
                <a:cs typeface="Arial" panose="020B0604020202020204" pitchFamily="34" charset="0"/>
              </a:rPr>
              <a:t>Westinghouse</a:t>
            </a:r>
          </a:p>
        </p:txBody>
      </p:sp>
      <p:sp>
        <p:nvSpPr>
          <p:cNvPr id="3" name="Content Placeholder 2"/>
          <p:cNvSpPr>
            <a:spLocks noGrp="1"/>
          </p:cNvSpPr>
          <p:nvPr>
            <p:ph sz="half" idx="1"/>
          </p:nvPr>
        </p:nvSpPr>
        <p:spPr>
          <a:xfrm>
            <a:off x="457200" y="1600200"/>
            <a:ext cx="4953000" cy="4525963"/>
          </a:xfrm>
        </p:spPr>
        <p:txBody>
          <a:bodyPr/>
          <a:lstStyle/>
          <a:p>
            <a:r>
              <a:rPr lang="en-US" sz="1800" dirty="0">
                <a:latin typeface="Arial" panose="020B0604020202020204" pitchFamily="34" charset="0"/>
                <a:cs typeface="Arial" panose="020B0604020202020204" pitchFamily="34" charset="0"/>
              </a:rPr>
              <a:t>1884 – George Westinghouse establishes the Union Switch &amp; Signal Co. in Pittsburgh, PA</a:t>
            </a:r>
          </a:p>
          <a:p>
            <a:r>
              <a:rPr lang="en-US" sz="1800" dirty="0">
                <a:latin typeface="Arial" panose="020B0604020202020204" pitchFamily="34" charset="0"/>
                <a:cs typeface="Arial" panose="020B0604020202020204" pitchFamily="34" charset="0"/>
              </a:rPr>
              <a:t>Buys the U.S. rights to a transformer patented in Europe</a:t>
            </a:r>
          </a:p>
          <a:p>
            <a:r>
              <a:rPr lang="en-US" sz="1800" dirty="0">
                <a:latin typeface="Arial" panose="020B0604020202020204" pitchFamily="34" charset="0"/>
                <a:cs typeface="Arial" panose="020B0604020202020204" pitchFamily="34" charset="0"/>
              </a:rPr>
              <a:t>The company reorganizes as the Westinghouse Electric and Manufacturing Company</a:t>
            </a:r>
          </a:p>
          <a:p>
            <a:r>
              <a:rPr lang="en-US" sz="1800" dirty="0">
                <a:latin typeface="Arial" panose="020B0604020202020204" pitchFamily="34" charset="0"/>
                <a:cs typeface="Arial" panose="020B0604020202020204" pitchFamily="34" charset="0"/>
              </a:rPr>
              <a:t>William Stanley joins the company as the chief electrical engineer and Oliver B. Shallenberger resigns as an officer in the U.S. Navy to work under him as the chief electrician.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341" y="1752600"/>
            <a:ext cx="2605087" cy="330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8341" y="5054823"/>
            <a:ext cx="2605087" cy="276999"/>
          </a:xfrm>
          <a:prstGeom prst="rect">
            <a:avLst/>
          </a:prstGeom>
          <a:noFill/>
        </p:spPr>
        <p:txBody>
          <a:bodyPr wrap="square" rtlCol="0">
            <a:spAutoFit/>
          </a:bodyPr>
          <a:lstStyle/>
          <a:p>
            <a:r>
              <a:rPr lang="en-US" sz="1200" dirty="0"/>
              <a:t>George Westinghouse</a:t>
            </a:r>
          </a:p>
        </p:txBody>
      </p:sp>
      <p:sp>
        <p:nvSpPr>
          <p:cNvPr id="5" name="Footer Placeholder 4">
            <a:extLst>
              <a:ext uri="{FF2B5EF4-FFF2-40B4-BE49-F238E27FC236}">
                <a16:creationId xmlns:a16="http://schemas.microsoft.com/office/drawing/2014/main" id="{007937F7-2F7B-43D9-A956-52DE5EFBC305}"/>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A2A7EAF0-AA22-42DB-81E4-3B8C14FCF433}"/>
              </a:ext>
            </a:extLst>
          </p:cNvPr>
          <p:cNvSpPr>
            <a:spLocks noGrp="1"/>
          </p:cNvSpPr>
          <p:nvPr>
            <p:ph type="sldNum" sz="quarter" idx="4"/>
          </p:nvPr>
        </p:nvSpPr>
        <p:spPr/>
        <p:txBody>
          <a:bodyPr/>
          <a:lstStyle/>
          <a:p>
            <a:fld id="{F4B7F58F-9A72-4E07-B505-B7A6F5244F49}" type="slidenum">
              <a:rPr lang="en-US" smtClean="0"/>
              <a:t>14</a:t>
            </a:fld>
            <a:endParaRPr lang="en-US"/>
          </a:p>
        </p:txBody>
      </p:sp>
    </p:spTree>
    <p:extLst>
      <p:ext uri="{BB962C8B-B14F-4D97-AF65-F5344CB8AC3E}">
        <p14:creationId xmlns:p14="http://schemas.microsoft.com/office/powerpoint/2010/main" val="187300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latin typeface="+mj-lt"/>
                <a:cs typeface="Arial" panose="020B0604020202020204" pitchFamily="34" charset="0"/>
              </a:rPr>
              <a:t>AC Starts to Win</a:t>
            </a:r>
          </a:p>
        </p:txBody>
      </p:sp>
      <p:sp>
        <p:nvSpPr>
          <p:cNvPr id="3" name="Content Placeholder 2"/>
          <p:cNvSpPr>
            <a:spLocks noGrp="1"/>
          </p:cNvSpPr>
          <p:nvPr>
            <p:ph sz="half" idx="1"/>
          </p:nvPr>
        </p:nvSpPr>
        <p:spPr>
          <a:xfrm>
            <a:off x="457200" y="1600200"/>
            <a:ext cx="8153400" cy="4525963"/>
          </a:xfrm>
        </p:spPr>
        <p:txBody>
          <a:bodyPr/>
          <a:lstStyle/>
          <a:p>
            <a:r>
              <a:rPr lang="en-US" sz="1800" dirty="0">
                <a:latin typeface="Arial" panose="020B0604020202020204" pitchFamily="34" charset="0"/>
                <a:cs typeface="Arial" panose="020B0604020202020204" pitchFamily="34" charset="0"/>
              </a:rPr>
              <a:t>Stanley and Schallenberger: They refine the transformer design and in 1886 Stanley demonstrates the first complete system of high voltage AC transmissions including generators, transformers, and high voltage transmission lines.  </a:t>
            </a:r>
          </a:p>
          <a:p>
            <a:r>
              <a:rPr lang="en-US" sz="1800" dirty="0">
                <a:latin typeface="Arial" panose="020B0604020202020204" pitchFamily="34" charset="0"/>
                <a:cs typeface="Arial" panose="020B0604020202020204" pitchFamily="34" charset="0"/>
              </a:rPr>
              <a:t>AC had none of the issues of DC (voltage drop in long lines and a lack of an easy way to increase or decrease the voltage).  However there was no meter that could accurately record the usage of electricity on AC circuits.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782" y="4216925"/>
            <a:ext cx="1443037" cy="188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700" y="4157469"/>
            <a:ext cx="1562099" cy="192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200" y="6102875"/>
            <a:ext cx="1600200" cy="276999"/>
          </a:xfrm>
          <a:prstGeom prst="rect">
            <a:avLst/>
          </a:prstGeom>
          <a:noFill/>
        </p:spPr>
        <p:txBody>
          <a:bodyPr wrap="square" rtlCol="0">
            <a:spAutoFit/>
          </a:bodyPr>
          <a:lstStyle/>
          <a:p>
            <a:r>
              <a:rPr lang="en-US" sz="1200" dirty="0"/>
              <a:t>William Stanley, Jr.</a:t>
            </a:r>
          </a:p>
        </p:txBody>
      </p:sp>
      <p:sp>
        <p:nvSpPr>
          <p:cNvPr id="7" name="TextBox 6"/>
          <p:cNvSpPr txBox="1"/>
          <p:nvPr/>
        </p:nvSpPr>
        <p:spPr>
          <a:xfrm>
            <a:off x="4730840" y="6108908"/>
            <a:ext cx="1723746" cy="276999"/>
          </a:xfrm>
          <a:prstGeom prst="rect">
            <a:avLst/>
          </a:prstGeom>
          <a:noFill/>
        </p:spPr>
        <p:txBody>
          <a:bodyPr wrap="square" rtlCol="0">
            <a:spAutoFit/>
          </a:bodyPr>
          <a:lstStyle/>
          <a:p>
            <a:r>
              <a:rPr lang="en-US" sz="1200" dirty="0"/>
              <a:t>Oliver Schallenberger</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15</a:t>
            </a:fld>
            <a:endParaRPr lang="en-US" dirty="0"/>
          </a:p>
        </p:txBody>
      </p:sp>
    </p:spTree>
    <p:extLst>
      <p:ext uri="{BB962C8B-B14F-4D97-AF65-F5344CB8AC3E}">
        <p14:creationId xmlns:p14="http://schemas.microsoft.com/office/powerpoint/2010/main" val="2005525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75" y="1295400"/>
            <a:ext cx="2178425" cy="290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Grp="1" noChangeArrowheads="1"/>
          </p:cNvSpPr>
          <p:nvPr>
            <p:ph type="title"/>
          </p:nvPr>
        </p:nvSpPr>
        <p:spPr bwMode="auto">
          <a:xfrm>
            <a:off x="685799" y="152400"/>
            <a:ext cx="7969625"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80000"/>
              </a:lnSpc>
            </a:pPr>
            <a:r>
              <a:rPr lang="en-US" altLang="en-US" sz="2800" dirty="0">
                <a:latin typeface="+mj-lt"/>
                <a:cs typeface="Arial" panose="020B0604020202020204" pitchFamily="34" charset="0"/>
              </a:rPr>
              <a:t>1888: A Young Serb Named </a:t>
            </a:r>
            <a:r>
              <a:rPr lang="sr-Latn-CS" altLang="en-US" sz="2800" dirty="0">
                <a:latin typeface="+mj-lt"/>
                <a:cs typeface="Arial" panose="020B0604020202020204" pitchFamily="34" charset="0"/>
              </a:rPr>
              <a:t>Никола Тесла</a:t>
            </a:r>
            <a:r>
              <a:rPr lang="en-US" altLang="en-US" sz="2800" dirty="0">
                <a:latin typeface="+mj-lt"/>
                <a:cs typeface="Arial" panose="020B0604020202020204" pitchFamily="34" charset="0"/>
              </a:rPr>
              <a:t> </a:t>
            </a:r>
            <a:br>
              <a:rPr lang="en-US" altLang="en-US" sz="2800" dirty="0">
                <a:latin typeface="+mj-lt"/>
                <a:cs typeface="Arial" panose="020B0604020202020204" pitchFamily="34" charset="0"/>
              </a:rPr>
            </a:br>
            <a:r>
              <a:rPr lang="en-US" altLang="en-US" sz="2800" dirty="0">
                <a:latin typeface="+mj-lt"/>
                <a:cs typeface="Arial" panose="020B0604020202020204" pitchFamily="34" charset="0"/>
              </a:rPr>
              <a:t>(Nicola Tesla) Meets George Westinghouse</a:t>
            </a:r>
          </a:p>
        </p:txBody>
      </p:sp>
      <p:sp>
        <p:nvSpPr>
          <p:cNvPr id="24581" name="Text Box 5"/>
          <p:cNvSpPr txBox="1">
            <a:spLocks noChangeArrowheads="1"/>
          </p:cNvSpPr>
          <p:nvPr/>
        </p:nvSpPr>
        <p:spPr bwMode="auto">
          <a:xfrm>
            <a:off x="2693894" y="3276637"/>
            <a:ext cx="19446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US" altLang="en-US" sz="1800" dirty="0">
                <a:latin typeface="Arial" panose="020B0604020202020204" pitchFamily="34" charset="0"/>
                <a:cs typeface="Arial" panose="020B0604020202020204" pitchFamily="34" charset="0"/>
              </a:rPr>
              <a:t>Nicola Tesla, "The Wizard of The West" </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197" y="1295401"/>
            <a:ext cx="3257671"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88576" y="4419601"/>
            <a:ext cx="8135472"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3" name="TextBox 2"/>
          <p:cNvSpPr txBox="1"/>
          <p:nvPr/>
        </p:nvSpPr>
        <p:spPr>
          <a:xfrm>
            <a:off x="4953000" y="3496418"/>
            <a:ext cx="3671048" cy="646331"/>
          </a:xfrm>
          <a:prstGeom prst="rect">
            <a:avLst/>
          </a:prstGeom>
          <a:noFill/>
          <a:ln w="19050">
            <a:solidFill>
              <a:srgbClr val="FF0000"/>
            </a:solidFill>
          </a:ln>
        </p:spPr>
        <p:txBody>
          <a:bodyPr wrap="square" rtlCol="0">
            <a:spAutoFit/>
          </a:bodyPr>
          <a:lstStyle/>
          <a:p>
            <a:r>
              <a:rPr lang="en-US" b="1" dirty="0">
                <a:solidFill>
                  <a:srgbClr val="FF0000"/>
                </a:solidFill>
              </a:rPr>
              <a:t>1893: World’s Fair Chicago lighted by Westinghouse / Tesla</a:t>
            </a:r>
          </a:p>
        </p:txBody>
      </p:sp>
      <p:sp>
        <p:nvSpPr>
          <p:cNvPr id="14" name="TextBox 13"/>
          <p:cNvSpPr txBox="1"/>
          <p:nvPr/>
        </p:nvSpPr>
        <p:spPr>
          <a:xfrm>
            <a:off x="663388" y="5070985"/>
            <a:ext cx="1704766" cy="923330"/>
          </a:xfrm>
          <a:prstGeom prst="rect">
            <a:avLst/>
          </a:prstGeom>
          <a:noFill/>
          <a:ln w="19050">
            <a:solidFill>
              <a:srgbClr val="FF0000"/>
            </a:solidFill>
          </a:ln>
        </p:spPr>
        <p:txBody>
          <a:bodyPr wrap="square" rtlCol="0">
            <a:spAutoFit/>
          </a:bodyPr>
          <a:lstStyle/>
          <a:p>
            <a:r>
              <a:rPr lang="en-US" b="1" dirty="0">
                <a:solidFill>
                  <a:srgbClr val="FF0000"/>
                </a:solidFill>
              </a:rPr>
              <a:t>1882: Induction Motor</a:t>
            </a:r>
          </a:p>
        </p:txBody>
      </p:sp>
      <p:cxnSp>
        <p:nvCxnSpPr>
          <p:cNvPr id="5" name="Straight Connector 4"/>
          <p:cNvCxnSpPr>
            <a:endCxn id="14" idx="0"/>
          </p:cNvCxnSpPr>
          <p:nvPr/>
        </p:nvCxnSpPr>
        <p:spPr bwMode="auto">
          <a:xfrm>
            <a:off x="1515771" y="4572001"/>
            <a:ext cx="0" cy="498984"/>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7010400" y="4161067"/>
            <a:ext cx="0" cy="35067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505200" y="4821493"/>
            <a:ext cx="2895600" cy="1200329"/>
          </a:xfrm>
          <a:prstGeom prst="rect">
            <a:avLst/>
          </a:prstGeom>
          <a:noFill/>
          <a:ln w="19050">
            <a:solidFill>
              <a:srgbClr val="FF0000"/>
            </a:solidFill>
          </a:ln>
        </p:spPr>
        <p:txBody>
          <a:bodyPr wrap="square" rtlCol="0">
            <a:spAutoFit/>
          </a:bodyPr>
          <a:lstStyle/>
          <a:p>
            <a:r>
              <a:rPr lang="en-US" b="1" dirty="0">
                <a:solidFill>
                  <a:srgbClr val="FF0000"/>
                </a:solidFill>
              </a:rPr>
              <a:t>1888: Westinghouse, American entrepreneur and engineer meets Tesla</a:t>
            </a:r>
          </a:p>
        </p:txBody>
      </p:sp>
      <p:cxnSp>
        <p:nvCxnSpPr>
          <p:cNvPr id="10" name="Straight Connector 9"/>
          <p:cNvCxnSpPr>
            <a:endCxn id="8" idx="0"/>
          </p:cNvCxnSpPr>
          <p:nvPr/>
        </p:nvCxnSpPr>
        <p:spPr bwMode="auto">
          <a:xfrm>
            <a:off x="4953000" y="4572001"/>
            <a:ext cx="0" cy="24949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5"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16</a:t>
            </a:fld>
            <a:endParaRPr lang="en-US" dirty="0"/>
          </a:p>
        </p:txBody>
      </p:sp>
    </p:spTree>
    <p:extLst>
      <p:ext uri="{BB962C8B-B14F-4D97-AF65-F5344CB8AC3E}">
        <p14:creationId xmlns:p14="http://schemas.microsoft.com/office/powerpoint/2010/main" val="231825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88950" y="152400"/>
            <a:ext cx="8197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mj-lt"/>
                <a:cs typeface="Arial" panose="020B0604020202020204" pitchFamily="34" charset="0"/>
              </a:rPr>
              <a:t>1893: Westinghouse Awarded the Contract </a:t>
            </a:r>
            <a:br>
              <a:rPr lang="en-US" altLang="en-US" sz="2800" dirty="0">
                <a:latin typeface="+mj-lt"/>
                <a:cs typeface="Arial" panose="020B0604020202020204" pitchFamily="34" charset="0"/>
              </a:rPr>
            </a:br>
            <a:r>
              <a:rPr lang="en-US" altLang="en-US" sz="2800" dirty="0">
                <a:latin typeface="+mj-lt"/>
                <a:cs typeface="Arial" panose="020B0604020202020204" pitchFamily="34" charset="0"/>
              </a:rPr>
              <a:t>for Powerhouse at Niagara Falls</a:t>
            </a:r>
          </a:p>
        </p:txBody>
      </p:sp>
      <p:pic>
        <p:nvPicPr>
          <p:cNvPr id="27651"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8663" y="1778000"/>
            <a:ext cx="3495675" cy="2487613"/>
          </a:xfrm>
          <a:noFill/>
          <a:ln w="63500">
            <a:solidFill>
              <a:srgbClr val="FF0000"/>
            </a:solidFill>
            <a:miter lim="800000"/>
            <a:headEnd/>
            <a:tailEnd/>
          </a:ln>
        </p:spPr>
      </p:pic>
      <p:sp>
        <p:nvSpPr>
          <p:cNvPr id="27652" name="Rectangle 3"/>
          <p:cNvSpPr>
            <a:spLocks noGrp="1" noChangeArrowheads="1"/>
          </p:cNvSpPr>
          <p:nvPr>
            <p:ph sz="half" idx="2"/>
          </p:nvPr>
        </p:nvSpPr>
        <p:spPr>
          <a:xfrm>
            <a:off x="685800" y="4554538"/>
            <a:ext cx="7772400" cy="1312862"/>
          </a:xfrm>
        </p:spPr>
        <p:txBody>
          <a:bodyPr/>
          <a:lstStyle/>
          <a:p>
            <a:pPr marL="0" indent="3175">
              <a:lnSpc>
                <a:spcPct val="90000"/>
              </a:lnSpc>
              <a:buFont typeface="Monotype Sorts" charset="2"/>
              <a:buNone/>
            </a:pPr>
            <a:r>
              <a:rPr lang="en-US" altLang="en-US" sz="1800" dirty="0">
                <a:latin typeface="Arial" panose="020B0604020202020204" pitchFamily="34" charset="0"/>
                <a:cs typeface="Arial" panose="020B0604020202020204" pitchFamily="34" charset="0"/>
              </a:rPr>
              <a:t>Edward Dean Adams power station at Niagara, with ten 5,000-horsepower Tesla/Westinghouse AC generators — the culmination of Tesla's dream. </a:t>
            </a:r>
            <a:br>
              <a:rPr lang="en-US" altLang="en-US" sz="1800" dirty="0">
                <a:latin typeface="Arial" panose="020B0604020202020204" pitchFamily="34" charset="0"/>
                <a:cs typeface="Arial" panose="020B0604020202020204" pitchFamily="34" charset="0"/>
              </a:rPr>
            </a:br>
            <a:r>
              <a:rPr lang="en-US" altLang="en-US" sz="1800" b="1" dirty="0">
                <a:latin typeface="Arial" panose="020B0604020202020204" pitchFamily="34" charset="0"/>
                <a:cs typeface="Arial" panose="020B0604020202020204" pitchFamily="34" charset="0"/>
              </a:rPr>
              <a:t>(Courtesy Smithsonian Institution)</a:t>
            </a:r>
            <a:r>
              <a:rPr lang="en-US" altLang="en-US" sz="1800" dirty="0">
                <a:latin typeface="Arial" panose="020B0604020202020204" pitchFamily="34" charset="0"/>
                <a:cs typeface="Arial" panose="020B0604020202020204" pitchFamily="34" charset="0"/>
              </a:rPr>
              <a:t> </a:t>
            </a:r>
          </a:p>
        </p:txBody>
      </p:sp>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1778000"/>
            <a:ext cx="3724275" cy="2487613"/>
          </a:xfrm>
          <a:prstGeom prst="rect">
            <a:avLst/>
          </a:prstGeom>
          <a:noFill/>
          <a:ln w="635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17</a:t>
            </a:fld>
            <a:endParaRPr lang="en-US" dirty="0"/>
          </a:p>
        </p:txBody>
      </p:sp>
    </p:spTree>
    <p:extLst>
      <p:ext uri="{BB962C8B-B14F-4D97-AF65-F5344CB8AC3E}">
        <p14:creationId xmlns:p14="http://schemas.microsoft.com/office/powerpoint/2010/main" val="371699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1433FE3-5A91-4AA9-8B70-A8EAC7929AA9}"/>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AC Theory - History</a:t>
            </a:r>
          </a:p>
        </p:txBody>
      </p:sp>
      <p:sp>
        <p:nvSpPr>
          <p:cNvPr id="3" name="Rectangle 3">
            <a:extLst>
              <a:ext uri="{FF2B5EF4-FFF2-40B4-BE49-F238E27FC236}">
                <a16:creationId xmlns:a16="http://schemas.microsoft.com/office/drawing/2014/main" id="{652704E8-4FC0-4BD5-9B53-6F9C926AC5DF}"/>
              </a:ext>
            </a:extLst>
          </p:cNvPr>
          <p:cNvSpPr txBox="1">
            <a:spLocks noChangeArrowheads="1"/>
          </p:cNvSpPr>
          <p:nvPr/>
        </p:nvSpPr>
        <p:spPr>
          <a:xfrm>
            <a:off x="457200" y="1524000"/>
            <a:ext cx="8229600" cy="4114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400" kern="0" dirty="0">
                <a:latin typeface="Arial" panose="020B0604020202020204" pitchFamily="34" charset="0"/>
                <a:cs typeface="Arial" panose="020B0604020202020204" pitchFamily="34" charset="0"/>
              </a:rPr>
              <a:t>By 1900 AC power systems had won the battle for power distribution.</a:t>
            </a:r>
          </a:p>
          <a:p>
            <a:pPr lvl="1" eaLnBrk="1" hangingPunct="1">
              <a:defRPr/>
            </a:pPr>
            <a:r>
              <a:rPr lang="en-US" sz="2400" kern="0" dirty="0">
                <a:latin typeface="Arial" panose="020B0604020202020204" pitchFamily="34" charset="0"/>
                <a:cs typeface="Arial" panose="020B0604020202020204" pitchFamily="34" charset="0"/>
              </a:rPr>
              <a:t>Transformers allowed more efficient distribution of power over large areas.</a:t>
            </a:r>
          </a:p>
          <a:p>
            <a:pPr lvl="1" eaLnBrk="1" hangingPunct="1">
              <a:defRPr/>
            </a:pPr>
            <a:r>
              <a:rPr lang="en-US" sz="2400" kern="0" dirty="0">
                <a:latin typeface="Arial" panose="020B0604020202020204" pitchFamily="34" charset="0"/>
                <a:cs typeface="Arial" panose="020B0604020202020204" pitchFamily="34" charset="0"/>
              </a:rPr>
              <a:t>AC motors were cheaper and easier to build.</a:t>
            </a:r>
          </a:p>
          <a:p>
            <a:pPr lvl="1" eaLnBrk="1" hangingPunct="1">
              <a:defRPr/>
            </a:pPr>
            <a:r>
              <a:rPr lang="en-US" sz="2400" kern="0" dirty="0">
                <a:latin typeface="Arial" panose="020B0604020202020204" pitchFamily="34" charset="0"/>
                <a:cs typeface="Arial" panose="020B0604020202020204" pitchFamily="34" charset="0"/>
              </a:rPr>
              <a:t>AC electric generators were easier to build.</a:t>
            </a:r>
          </a:p>
        </p:txBody>
      </p:sp>
      <p:sp>
        <p:nvSpPr>
          <p:cNvPr id="2" name="Footer Placeholder 1">
            <a:extLst>
              <a:ext uri="{FF2B5EF4-FFF2-40B4-BE49-F238E27FC236}">
                <a16:creationId xmlns:a16="http://schemas.microsoft.com/office/drawing/2014/main" id="{D87E5D80-CC8A-4B34-ACE5-2FBD220A279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2227D06-3DC2-46E2-A6F2-2626CEAB2802}"/>
              </a:ext>
            </a:extLst>
          </p:cNvPr>
          <p:cNvSpPr>
            <a:spLocks noGrp="1"/>
          </p:cNvSpPr>
          <p:nvPr>
            <p:ph type="sldNum" sz="quarter" idx="4"/>
          </p:nvPr>
        </p:nvSpPr>
        <p:spPr/>
        <p:txBody>
          <a:bodyPr/>
          <a:lstStyle/>
          <a:p>
            <a:fld id="{F4B7F58F-9A72-4E07-B505-B7A6F5244F49}"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5BEF84-C9DD-4F1B-9236-6E9DA9E067E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AC Circuits</a:t>
            </a:r>
          </a:p>
        </p:txBody>
      </p:sp>
      <p:sp>
        <p:nvSpPr>
          <p:cNvPr id="3" name="Rectangle 3">
            <a:extLst>
              <a:ext uri="{FF2B5EF4-FFF2-40B4-BE49-F238E27FC236}">
                <a16:creationId xmlns:a16="http://schemas.microsoft.com/office/drawing/2014/main" id="{51ADC904-8693-47B7-ADC5-7CA5693F840E}"/>
              </a:ext>
            </a:extLst>
          </p:cNvPr>
          <p:cNvSpPr txBox="1">
            <a:spLocks noChangeArrowheads="1"/>
          </p:cNvSpPr>
          <p:nvPr/>
        </p:nvSpPr>
        <p:spPr>
          <a:xfrm>
            <a:off x="457200" y="1447800"/>
            <a:ext cx="8229600" cy="4525963"/>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800" kern="0" dirty="0">
                <a:latin typeface="Arial" panose="020B0604020202020204" pitchFamily="34" charset="0"/>
                <a:cs typeface="Arial" panose="020B0604020202020204" pitchFamily="34" charset="0"/>
              </a:rPr>
              <a:t>An AC circuit has three general</a:t>
            </a:r>
            <a:r>
              <a:rPr lang="en-US" sz="2800" b="1" kern="0" dirty="0">
                <a:latin typeface="Arial" panose="020B0604020202020204" pitchFamily="34" charset="0"/>
                <a:cs typeface="Arial" panose="020B0604020202020204" pitchFamily="34" charset="0"/>
              </a:rPr>
              <a:t> </a:t>
            </a:r>
            <a:r>
              <a:rPr lang="en-US" sz="2800" kern="0" dirty="0">
                <a:latin typeface="Arial" panose="020B0604020202020204" pitchFamily="34" charset="0"/>
                <a:cs typeface="Arial" panose="020B0604020202020204" pitchFamily="34" charset="0"/>
              </a:rPr>
              <a:t>characteristics</a:t>
            </a:r>
          </a:p>
          <a:p>
            <a:pPr lvl="1" eaLnBrk="1" hangingPunct="1">
              <a:defRPr/>
            </a:pPr>
            <a:r>
              <a:rPr lang="en-US" kern="0" dirty="0">
                <a:latin typeface="Arial" panose="020B0604020202020204" pitchFamily="34" charset="0"/>
                <a:cs typeface="Arial" panose="020B0604020202020204" pitchFamily="34" charset="0"/>
              </a:rPr>
              <a:t>Voltage</a:t>
            </a:r>
          </a:p>
          <a:p>
            <a:pPr lvl="1" eaLnBrk="1" hangingPunct="1">
              <a:defRPr/>
            </a:pPr>
            <a:r>
              <a:rPr lang="en-US" kern="0" dirty="0">
                <a:latin typeface="Arial" panose="020B0604020202020204" pitchFamily="34" charset="0"/>
                <a:cs typeface="Arial" panose="020B0604020202020204" pitchFamily="34" charset="0"/>
              </a:rPr>
              <a:t>Frequency</a:t>
            </a:r>
          </a:p>
          <a:p>
            <a:pPr lvl="1" eaLnBrk="1" hangingPunct="1">
              <a:defRPr/>
            </a:pPr>
            <a:r>
              <a:rPr lang="en-US" kern="0" dirty="0">
                <a:latin typeface="Arial" panose="020B0604020202020204" pitchFamily="34" charset="0"/>
                <a:cs typeface="Arial" panose="020B0604020202020204" pitchFamily="34" charset="0"/>
              </a:rPr>
              <a:t>Phase</a:t>
            </a:r>
          </a:p>
          <a:p>
            <a:pPr eaLnBrk="1" hangingPunct="1">
              <a:defRPr/>
            </a:pPr>
            <a:r>
              <a:rPr lang="en-US" sz="2800" kern="0" dirty="0">
                <a:latin typeface="Arial" panose="020B0604020202020204" pitchFamily="34" charset="0"/>
                <a:cs typeface="Arial" panose="020B0604020202020204" pitchFamily="34" charset="0"/>
              </a:rPr>
              <a:t>In the US, the household value is 120 Volts with other common voltages being 208, 240, 277 and 480 Volts.  The frequency is 60 Hertz (cycles per second).</a:t>
            </a:r>
          </a:p>
        </p:txBody>
      </p:sp>
      <p:sp>
        <p:nvSpPr>
          <p:cNvPr id="2" name="Footer Placeholder 1">
            <a:extLst>
              <a:ext uri="{FF2B5EF4-FFF2-40B4-BE49-F238E27FC236}">
                <a16:creationId xmlns:a16="http://schemas.microsoft.com/office/drawing/2014/main" id="{EFBAE210-2C43-4115-9D5B-766466486D3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52C349F-D9CB-4474-A3E7-DC26E65B3D9D}"/>
              </a:ext>
            </a:extLst>
          </p:cNvPr>
          <p:cNvSpPr>
            <a:spLocks noGrp="1"/>
          </p:cNvSpPr>
          <p:nvPr>
            <p:ph type="sldNum" sz="quarter" idx="4"/>
          </p:nvPr>
        </p:nvSpPr>
        <p:spPr/>
        <p:txBody>
          <a:bodyPr/>
          <a:lstStyle/>
          <a:p>
            <a:fld id="{F4B7F58F-9A72-4E07-B505-B7A6F5244F4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bwMode="auto">
          <a:xfrm>
            <a:off x="1020758" y="381000"/>
            <a:ext cx="7772400" cy="762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Arial" panose="020B0604020202020204" pitchFamily="34" charset="0"/>
                <a:cs typeface="Arial" panose="020B0604020202020204" pitchFamily="34" charset="0"/>
              </a:rPr>
              <a:t>Franklin’s Electric “Battery” circa 1760</a:t>
            </a:r>
          </a:p>
        </p:txBody>
      </p:sp>
      <p:sp>
        <p:nvSpPr>
          <p:cNvPr id="17412" name="Rectangle 4"/>
          <p:cNvSpPr>
            <a:spLocks noGrp="1" noChangeArrowheads="1"/>
          </p:cNvSpPr>
          <p:nvPr>
            <p:ph sz="half" idx="1"/>
          </p:nvPr>
        </p:nvSpPr>
        <p:spPr>
          <a:xfrm>
            <a:off x="2286000" y="1632857"/>
            <a:ext cx="4038599" cy="4114800"/>
          </a:xfrm>
        </p:spPr>
        <p:txBody>
          <a:bodyPr/>
          <a:lstStyle/>
          <a:p>
            <a:pPr>
              <a:lnSpc>
                <a:spcPct val="90000"/>
              </a:lnSpc>
            </a:pPr>
            <a:r>
              <a:rPr lang="en-US" altLang="en-US" sz="1800" dirty="0">
                <a:latin typeface="Arial" panose="020B0604020202020204" pitchFamily="34" charset="0"/>
                <a:cs typeface="Arial" panose="020B0604020202020204" pitchFamily="34" charset="0"/>
              </a:rPr>
              <a:t>Actually his “battery” was actually </a:t>
            </a: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a collection of Leyden jars which were an early capacitor</a:t>
            </a:r>
          </a:p>
          <a:p>
            <a:pPr>
              <a:lnSpc>
                <a:spcPct val="90000"/>
              </a:lnSpc>
            </a:pPr>
            <a:endParaRPr lang="en-US" altLang="en-US" sz="1800" dirty="0">
              <a:latin typeface="Arial" panose="020B0604020202020204" pitchFamily="34" charset="0"/>
              <a:cs typeface="Arial" panose="020B0604020202020204" pitchFamily="34" charset="0"/>
            </a:endParaRPr>
          </a:p>
          <a:p>
            <a:pPr>
              <a:lnSpc>
                <a:spcPct val="90000"/>
              </a:lnSpc>
            </a:pPr>
            <a:r>
              <a:rPr lang="en-US" altLang="en-US" sz="1800" dirty="0">
                <a:latin typeface="Arial" panose="020B0604020202020204" pitchFamily="34" charset="0"/>
                <a:cs typeface="Arial" panose="020B0604020202020204" pitchFamily="34" charset="0"/>
              </a:rPr>
              <a:t>Franklin called them a battery, using the military term for weapons  functioning together.</a:t>
            </a:r>
          </a:p>
          <a:p>
            <a:pPr>
              <a:lnSpc>
                <a:spcPct val="90000"/>
              </a:lnSpc>
            </a:pPr>
            <a:endParaRPr lang="en-US" altLang="en-US" sz="1800" dirty="0">
              <a:latin typeface="Arial" panose="020B0604020202020204" pitchFamily="34" charset="0"/>
              <a:cs typeface="Arial" panose="020B0604020202020204" pitchFamily="34" charset="0"/>
            </a:endParaRPr>
          </a:p>
          <a:p>
            <a:pPr>
              <a:lnSpc>
                <a:spcPct val="90000"/>
              </a:lnSpc>
            </a:pPr>
            <a:r>
              <a:rPr lang="en-US" altLang="en-US" sz="1800" dirty="0">
                <a:latin typeface="Arial" panose="020B0604020202020204" pitchFamily="34" charset="0"/>
                <a:cs typeface="Arial" panose="020B0604020202020204" pitchFamily="34" charset="0"/>
              </a:rPr>
              <a:t>Using this he designed an electric motor that could move at 12 to 15 rpm’s and thought this would be perfect for powering a rotisserie.  </a:t>
            </a:r>
          </a:p>
          <a:p>
            <a:pPr>
              <a:lnSpc>
                <a:spcPct val="90000"/>
              </a:lnSpc>
            </a:pPr>
            <a:endParaRPr lang="en-US" altLang="en-US" sz="1800" dirty="0">
              <a:latin typeface="Arial" panose="020B0604020202020204" pitchFamily="34" charset="0"/>
              <a:cs typeface="Arial" panose="020B0604020202020204" pitchFamily="34" charset="0"/>
            </a:endParaRPr>
          </a:p>
        </p:txBody>
      </p:sp>
      <p:pic>
        <p:nvPicPr>
          <p:cNvPr id="8194" name="Picture 2" descr="http://www.benfranklin300.org/db/admin/_object_images/obj_72_201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947" y="1632857"/>
            <a:ext cx="261982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415" y="1621971"/>
            <a:ext cx="1845385" cy="380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7097" y="5448690"/>
            <a:ext cx="1862703" cy="1015663"/>
          </a:xfrm>
          <a:prstGeom prst="rect">
            <a:avLst/>
          </a:prstGeom>
          <a:noFill/>
        </p:spPr>
        <p:txBody>
          <a:bodyPr wrap="square" rtlCol="0">
            <a:spAutoFit/>
          </a:bodyPr>
          <a:lstStyle/>
          <a:p>
            <a:r>
              <a:rPr lang="en-US" sz="1200" dirty="0"/>
              <a:t>Ben Franklin at TESCO’s Users Group with Independence Hall in the background, Philadelphia, PA </a:t>
            </a:r>
          </a:p>
        </p:txBody>
      </p:sp>
      <p:sp>
        <p:nvSpPr>
          <p:cNvPr id="8" name="TextBox 7"/>
          <p:cNvSpPr txBox="1"/>
          <p:nvPr/>
        </p:nvSpPr>
        <p:spPr>
          <a:xfrm>
            <a:off x="6264985" y="4592354"/>
            <a:ext cx="2598791" cy="646331"/>
          </a:xfrm>
          <a:prstGeom prst="rect">
            <a:avLst/>
          </a:prstGeom>
          <a:noFill/>
        </p:spPr>
        <p:txBody>
          <a:bodyPr wrap="square" rtlCol="0">
            <a:spAutoFit/>
          </a:bodyPr>
          <a:lstStyle/>
          <a:p>
            <a:r>
              <a:rPr lang="en-US" sz="1200" dirty="0"/>
              <a:t>Ben Franklin’s “Battery,” on display at the American Philosophical Society, Philadelphia, PA </a:t>
            </a:r>
          </a:p>
        </p:txBody>
      </p:sp>
      <p:sp>
        <p:nvSpPr>
          <p:cNvPr id="9"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0"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2</a:t>
            </a:fld>
            <a:endParaRPr lang="en-US" dirty="0"/>
          </a:p>
        </p:txBody>
      </p:sp>
    </p:spTree>
    <p:extLst>
      <p:ext uri="{BB962C8B-B14F-4D97-AF65-F5344CB8AC3E}">
        <p14:creationId xmlns:p14="http://schemas.microsoft.com/office/powerpoint/2010/main" val="80843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8638465-36DA-4E27-911E-2A58A9C6962B}"/>
              </a:ext>
            </a:extLst>
          </p:cNvPr>
          <p:cNvSpPr>
            <a:spLocks noGrp="1" noChangeArrowheads="1"/>
          </p:cNvSpPr>
          <p:nvPr>
            <p:ph type="title"/>
          </p:nvPr>
        </p:nvSpPr>
        <p:spPr bwMode="auto">
          <a:xfrm>
            <a:off x="457200" y="76200"/>
            <a:ext cx="8305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Some Background</a:t>
            </a:r>
          </a:p>
        </p:txBody>
      </p:sp>
      <p:sp>
        <p:nvSpPr>
          <p:cNvPr id="21507" name="Content Placeholder 2">
            <a:extLst>
              <a:ext uri="{FF2B5EF4-FFF2-40B4-BE49-F238E27FC236}">
                <a16:creationId xmlns:a16="http://schemas.microsoft.com/office/drawing/2014/main" id="{83A18E5D-347A-4423-AD6C-D71CF5CF570A}"/>
              </a:ext>
            </a:extLst>
          </p:cNvPr>
          <p:cNvSpPr>
            <a:spLocks noGrp="1"/>
          </p:cNvSpPr>
          <p:nvPr>
            <p:ph idx="1"/>
          </p:nvPr>
        </p:nvSpPr>
        <p:spPr bwMode="auto">
          <a:xfrm>
            <a:off x="457200" y="14176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latin typeface="Arial" panose="020B0604020202020204" pitchFamily="34" charset="0"/>
                <a:cs typeface="Arial" panose="020B0604020202020204" pitchFamily="34" charset="0"/>
              </a:rPr>
              <a:t>The Atom</a:t>
            </a:r>
          </a:p>
          <a:p>
            <a:pPr lvl="1"/>
            <a:r>
              <a:rPr lang="en-US" altLang="en-US" sz="2000">
                <a:latin typeface="Arial" panose="020B0604020202020204" pitchFamily="34" charset="0"/>
                <a:cs typeface="Arial" panose="020B0604020202020204" pitchFamily="34" charset="0"/>
              </a:rPr>
              <a:t>All matter is made up of atoms.</a:t>
            </a:r>
          </a:p>
          <a:p>
            <a:pPr lvl="1"/>
            <a:r>
              <a:rPr lang="en-US" altLang="en-US" sz="2000">
                <a:latin typeface="Arial" panose="020B0604020202020204" pitchFamily="34" charset="0"/>
                <a:cs typeface="Arial" panose="020B0604020202020204" pitchFamily="34" charset="0"/>
              </a:rPr>
              <a:t>Atoms are composed of three particles</a:t>
            </a:r>
          </a:p>
          <a:p>
            <a:pPr lvl="2"/>
            <a:r>
              <a:rPr lang="en-US" altLang="en-US" sz="1600">
                <a:latin typeface="Arial" panose="020B0604020202020204" pitchFamily="34" charset="0"/>
                <a:cs typeface="Arial" panose="020B0604020202020204" pitchFamily="34" charset="0"/>
              </a:rPr>
              <a:t>Protons – with a positive charge</a:t>
            </a:r>
          </a:p>
          <a:p>
            <a:pPr lvl="2"/>
            <a:r>
              <a:rPr lang="en-US" altLang="en-US" sz="1600">
                <a:latin typeface="Arial" panose="020B0604020202020204" pitchFamily="34" charset="0"/>
                <a:cs typeface="Arial" panose="020B0604020202020204" pitchFamily="34" charset="0"/>
              </a:rPr>
              <a:t>Electrons – with a negative charge</a:t>
            </a:r>
          </a:p>
          <a:p>
            <a:pPr lvl="2"/>
            <a:r>
              <a:rPr lang="en-US" altLang="en-US" sz="1600">
                <a:latin typeface="Arial" panose="020B0604020202020204" pitchFamily="34" charset="0"/>
                <a:cs typeface="Arial" panose="020B0604020202020204" pitchFamily="34" charset="0"/>
              </a:rPr>
              <a:t>Neutrons – with no charge</a:t>
            </a:r>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21508" name="Picture 3">
            <a:extLst>
              <a:ext uri="{FF2B5EF4-FFF2-40B4-BE49-F238E27FC236}">
                <a16:creationId xmlns:a16="http://schemas.microsoft.com/office/drawing/2014/main" id="{D504BB65-AEBE-4EAF-8EAF-0A6822658E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3657600"/>
            <a:ext cx="3810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a:extLst>
              <a:ext uri="{FF2B5EF4-FFF2-40B4-BE49-F238E27FC236}">
                <a16:creationId xmlns:a16="http://schemas.microsoft.com/office/drawing/2014/main" id="{AA58F275-7EB9-4037-AC55-886456671710}"/>
              </a:ext>
            </a:extLst>
          </p:cNvPr>
          <p:cNvSpPr txBox="1">
            <a:spLocks noChangeArrowheads="1"/>
          </p:cNvSpPr>
          <p:nvPr/>
        </p:nvSpPr>
        <p:spPr bwMode="auto">
          <a:xfrm>
            <a:off x="5295900" y="3657600"/>
            <a:ext cx="32004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Each atom has the same number of protons and electrons.  That number is called the atomic number of the atom and determines the element.  </a:t>
            </a:r>
          </a:p>
          <a:p>
            <a:pPr eaLnBrk="1" hangingPunct="1"/>
            <a:r>
              <a:rPr lang="en-US" altLang="en-US"/>
              <a:t>For example: If the atomic number is 8 as shown in the figure to the left the element is Oxygen (O).</a:t>
            </a:r>
          </a:p>
        </p:txBody>
      </p:sp>
      <p:sp>
        <p:nvSpPr>
          <p:cNvPr id="2" name="Footer Placeholder 1">
            <a:extLst>
              <a:ext uri="{FF2B5EF4-FFF2-40B4-BE49-F238E27FC236}">
                <a16:creationId xmlns:a16="http://schemas.microsoft.com/office/drawing/2014/main" id="{9E0590CF-FA15-435E-9669-84C903C6FD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B23FDB2-5E72-4387-B8A3-FA4856A598FB}"/>
              </a:ext>
            </a:extLst>
          </p:cNvPr>
          <p:cNvSpPr>
            <a:spLocks noGrp="1"/>
          </p:cNvSpPr>
          <p:nvPr>
            <p:ph type="sldNum" sz="quarter" idx="4"/>
          </p:nvPr>
        </p:nvSpPr>
        <p:spPr/>
        <p:txBody>
          <a:bodyPr/>
          <a:lstStyle/>
          <a:p>
            <a:fld id="{F4B7F58F-9A72-4E07-B505-B7A6F5244F49}"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C2EF8E1-CEAB-462B-826D-8A6D7C368F6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Some Background</a:t>
            </a:r>
          </a:p>
        </p:txBody>
      </p:sp>
      <p:sp>
        <p:nvSpPr>
          <p:cNvPr id="22531" name="Content Placeholder 2">
            <a:extLst>
              <a:ext uri="{FF2B5EF4-FFF2-40B4-BE49-F238E27FC236}">
                <a16:creationId xmlns:a16="http://schemas.microsoft.com/office/drawing/2014/main" id="{9F662FD4-1D35-4D06-A32D-5BCDC377E756}"/>
              </a:ext>
            </a:extLst>
          </p:cNvPr>
          <p:cNvSpPr>
            <a:spLocks noGrp="1"/>
          </p:cNvSpPr>
          <p:nvPr>
            <p:ph idx="1"/>
          </p:nvPr>
        </p:nvSpPr>
        <p:spPr bwMode="auto">
          <a:xfrm>
            <a:off x="381000" y="1524000"/>
            <a:ext cx="8229600" cy="432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latin typeface="Arial" panose="020B0604020202020204" pitchFamily="34" charset="0"/>
                <a:cs typeface="Arial" panose="020B0604020202020204" pitchFamily="34" charset="0"/>
              </a:rPr>
              <a:t>Charge</a:t>
            </a:r>
          </a:p>
          <a:p>
            <a:pPr lvl="1"/>
            <a:r>
              <a:rPr lang="en-US" altLang="en-US" sz="2000">
                <a:latin typeface="Arial" panose="020B0604020202020204" pitchFamily="34" charset="0"/>
                <a:cs typeface="Arial" panose="020B0604020202020204" pitchFamily="34" charset="0"/>
              </a:rPr>
              <a:t>Opposite charges attract each other.</a:t>
            </a:r>
          </a:p>
          <a:p>
            <a:pPr lvl="1"/>
            <a:r>
              <a:rPr lang="en-US" altLang="en-US" sz="2000">
                <a:latin typeface="Arial" panose="020B0604020202020204" pitchFamily="34" charset="0"/>
                <a:cs typeface="Arial" panose="020B0604020202020204" pitchFamily="34" charset="0"/>
              </a:rPr>
              <a:t>That is what holds the electrons of an atom to the protons of the nucleus.</a:t>
            </a:r>
          </a:p>
          <a:p>
            <a:pPr lvl="1"/>
            <a:r>
              <a:rPr lang="en-US" altLang="en-US" sz="2000">
                <a:latin typeface="Arial" panose="020B0604020202020204" pitchFamily="34" charset="0"/>
                <a:cs typeface="Arial" panose="020B0604020202020204" pitchFamily="34" charset="0"/>
              </a:rPr>
              <a:t>Like charges repel each other.</a:t>
            </a:r>
          </a:p>
          <a:p>
            <a:pPr>
              <a:buFont typeface="Times New Roman" panose="02020603050405020304" pitchFamily="18" charset="0"/>
              <a:buNone/>
            </a:pPr>
            <a:endParaRPr lang="en-US" altLang="en-US" sz="2000"/>
          </a:p>
        </p:txBody>
      </p:sp>
      <p:pic>
        <p:nvPicPr>
          <p:cNvPr id="22532" name="Picture 3">
            <a:extLst>
              <a:ext uri="{FF2B5EF4-FFF2-40B4-BE49-F238E27FC236}">
                <a16:creationId xmlns:a16="http://schemas.microsoft.com/office/drawing/2014/main" id="{2A326533-4401-4226-9360-5F5AE35F7A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44196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4EDBB86-6A5B-4DDF-A879-9D4A20497C5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CE1F114-E310-404C-895D-4C3439915825}"/>
              </a:ext>
            </a:extLst>
          </p:cNvPr>
          <p:cNvSpPr>
            <a:spLocks noGrp="1"/>
          </p:cNvSpPr>
          <p:nvPr>
            <p:ph type="sldNum" sz="quarter" idx="4"/>
          </p:nvPr>
        </p:nvSpPr>
        <p:spPr/>
        <p:txBody>
          <a:bodyPr/>
          <a:lstStyle/>
          <a:p>
            <a:fld id="{F4B7F58F-9A72-4E07-B505-B7A6F5244F49}"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7A12924-F808-4C51-BE5E-73BCD9D1999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Man “Discovers” Electricity</a:t>
            </a:r>
          </a:p>
        </p:txBody>
      </p:sp>
      <p:sp>
        <p:nvSpPr>
          <p:cNvPr id="23555" name="Content Placeholder 2">
            <a:extLst>
              <a:ext uri="{FF2B5EF4-FFF2-40B4-BE49-F238E27FC236}">
                <a16:creationId xmlns:a16="http://schemas.microsoft.com/office/drawing/2014/main" id="{A0E971E6-26E7-4D5B-8B43-56E4ADBDFA77}"/>
              </a:ext>
            </a:extLst>
          </p:cNvPr>
          <p:cNvSpPr>
            <a:spLocks noGrp="1"/>
          </p:cNvSpPr>
          <p:nvPr>
            <p:ph idx="1"/>
          </p:nvPr>
        </p:nvSpPr>
        <p:spPr bwMode="auto">
          <a:xfrm>
            <a:off x="457200" y="14176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en-US" sz="2400" b="1">
                <a:latin typeface="Arial" panose="020B0604020202020204" pitchFamily="34" charset="0"/>
                <a:cs typeface="Arial" panose="020B0604020202020204" pitchFamily="34" charset="0"/>
              </a:rPr>
              <a:t>Static Electricity</a:t>
            </a:r>
          </a:p>
          <a:p>
            <a:pPr lvl="1"/>
            <a:r>
              <a:rPr lang="en-US" altLang="en-US" sz="2000">
                <a:latin typeface="Arial" panose="020B0604020202020204" pitchFamily="34" charset="0"/>
                <a:cs typeface="Arial" panose="020B0604020202020204" pitchFamily="34" charset="0"/>
              </a:rPr>
              <a:t>Awareness of a “strange force” goes back to the beginning of recorded history.  Early man realized that rubbing a piece of amber with an animal skin imparted some mystical property to the amber.</a:t>
            </a:r>
          </a:p>
          <a:p>
            <a:pPr lvl="2"/>
            <a:r>
              <a:rPr lang="en-US" altLang="en-US" sz="1600">
                <a:latin typeface="Arial" panose="020B0604020202020204" pitchFamily="34" charset="0"/>
                <a:cs typeface="Arial" panose="020B0604020202020204" pitchFamily="34" charset="0"/>
              </a:rPr>
              <a:t>It would attract hair and small bits of debris.</a:t>
            </a:r>
          </a:p>
          <a:p>
            <a:pPr lvl="2"/>
            <a:r>
              <a:rPr lang="en-US" altLang="en-US" sz="1600">
                <a:latin typeface="Arial" panose="020B0604020202020204" pitchFamily="34" charset="0"/>
                <a:cs typeface="Arial" panose="020B0604020202020204" pitchFamily="34" charset="0"/>
              </a:rPr>
              <a:t>We get the same effect when we rub a balloon on a fur or cloth</a:t>
            </a:r>
            <a:endParaRPr lang="en-US" altLang="en-US">
              <a:latin typeface="Arial" panose="020B0604020202020204" pitchFamily="34" charset="0"/>
              <a:cs typeface="Arial" panose="020B0604020202020204" pitchFamily="34" charset="0"/>
            </a:endParaRPr>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23556" name="Picture 3">
            <a:extLst>
              <a:ext uri="{FF2B5EF4-FFF2-40B4-BE49-F238E27FC236}">
                <a16:creationId xmlns:a16="http://schemas.microsoft.com/office/drawing/2014/main" id="{2918D0BB-79D3-47C9-B248-834177B834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17430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CB54861-92EF-4445-8512-785DAA1D3C4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D275F6D-CFE2-487A-8555-EF7E8FE2AC02}"/>
              </a:ext>
            </a:extLst>
          </p:cNvPr>
          <p:cNvSpPr>
            <a:spLocks noGrp="1"/>
          </p:cNvSpPr>
          <p:nvPr>
            <p:ph type="sldNum" sz="quarter" idx="4"/>
          </p:nvPr>
        </p:nvSpPr>
        <p:spPr/>
        <p:txBody>
          <a:bodyPr/>
          <a:lstStyle/>
          <a:p>
            <a:fld id="{F4B7F58F-9A72-4E07-B505-B7A6F5244F49}"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FC9BAE5-F8EA-4268-AC36-88F6188E7B1B}"/>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n-lt"/>
              </a:rPr>
              <a:t>Man “Discovers” Electricity</a:t>
            </a:r>
          </a:p>
        </p:txBody>
      </p:sp>
      <p:sp>
        <p:nvSpPr>
          <p:cNvPr id="24579" name="Content Placeholder 2">
            <a:extLst>
              <a:ext uri="{FF2B5EF4-FFF2-40B4-BE49-F238E27FC236}">
                <a16:creationId xmlns:a16="http://schemas.microsoft.com/office/drawing/2014/main" id="{C72D9A32-710C-4C74-AA66-A816683524D8}"/>
              </a:ext>
            </a:extLst>
          </p:cNvPr>
          <p:cNvSpPr>
            <a:spLocks noGrp="1"/>
          </p:cNvSpPr>
          <p:nvPr>
            <p:ph idx="1"/>
          </p:nvPr>
        </p:nvSpPr>
        <p:spPr bwMode="auto">
          <a:xfrm>
            <a:off x="457200" y="14176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r>
              <a:rPr lang="en-US" altLang="en-US" sz="2400" b="1">
                <a:latin typeface="Arial" panose="020B0604020202020204" pitchFamily="34" charset="0"/>
                <a:cs typeface="Arial" panose="020B0604020202020204" pitchFamily="34" charset="0"/>
              </a:rPr>
              <a:t>Static Electricity</a:t>
            </a:r>
          </a:p>
          <a:p>
            <a:pPr lvl="1"/>
            <a:r>
              <a:rPr lang="en-US" altLang="en-US" sz="2000">
                <a:latin typeface="Arial" panose="020B0604020202020204" pitchFamily="34" charset="0"/>
                <a:cs typeface="Arial" panose="020B0604020202020204" pitchFamily="34" charset="0"/>
              </a:rPr>
              <a:t>What is this strange force?  It “Static” electricity.</a:t>
            </a:r>
          </a:p>
          <a:p>
            <a:pPr lvl="2"/>
            <a:r>
              <a:rPr lang="en-US" altLang="en-US" sz="1600">
                <a:latin typeface="Arial" panose="020B0604020202020204" pitchFamily="34" charset="0"/>
                <a:cs typeface="Arial" panose="020B0604020202020204" pitchFamily="34" charset="0"/>
              </a:rPr>
              <a:t>Rubbing the cloth across an insulator causes electrons to move from one object to the other.  This leaves one object with more electrons than it should have and the other with less.  The cloth has less so it becomes positively charged.</a:t>
            </a:r>
          </a:p>
          <a:p>
            <a:pPr lvl="2"/>
            <a:endParaRPr lang="en-US" altLang="en-US" sz="1600"/>
          </a:p>
          <a:p>
            <a:pPr lvl="2"/>
            <a:endParaRPr lang="en-US" altLang="en-US" sz="1600"/>
          </a:p>
          <a:p>
            <a:pPr lvl="2"/>
            <a:endParaRPr lang="en-US" altLang="en-US" sz="1600"/>
          </a:p>
          <a:p>
            <a:pPr lvl="2"/>
            <a:endParaRPr lang="en-US" altLang="en-US" sz="1600"/>
          </a:p>
          <a:p>
            <a:endParaRPr lang="en-US" altLang="en-US" sz="2400"/>
          </a:p>
          <a:p>
            <a:endParaRPr lang="en-US" altLang="en-US" sz="2400"/>
          </a:p>
          <a:p>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24580" name="Picture 3">
            <a:extLst>
              <a:ext uri="{FF2B5EF4-FFF2-40B4-BE49-F238E27FC236}">
                <a16:creationId xmlns:a16="http://schemas.microsoft.com/office/drawing/2014/main" id="{5DD25BD8-025A-457D-BBD6-96F00F829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05200"/>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803DE8E-9223-4814-ADD6-FDB5DAF07FB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051839-BE41-4729-B933-1C67FC6E2FDD}"/>
              </a:ext>
            </a:extLst>
          </p:cNvPr>
          <p:cNvSpPr>
            <a:spLocks noGrp="1"/>
          </p:cNvSpPr>
          <p:nvPr>
            <p:ph type="sldNum" sz="quarter" idx="4"/>
          </p:nvPr>
        </p:nvSpPr>
        <p:spPr/>
        <p:txBody>
          <a:bodyPr/>
          <a:lstStyle/>
          <a:p>
            <a:fld id="{F4B7F58F-9A72-4E07-B505-B7A6F5244F49}"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FAA934C-C43B-40FD-9C98-3A9AA09FF00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“Dynamic” Electricity</a:t>
            </a:r>
          </a:p>
        </p:txBody>
      </p:sp>
      <p:sp>
        <p:nvSpPr>
          <p:cNvPr id="3" name="Content Placeholder 2">
            <a:extLst>
              <a:ext uri="{FF2B5EF4-FFF2-40B4-BE49-F238E27FC236}">
                <a16:creationId xmlns:a16="http://schemas.microsoft.com/office/drawing/2014/main" id="{231C4AD5-1F59-49F0-A07C-5FED6CC613CE}"/>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Current – Electrons flowing from one place to another</a:t>
            </a:r>
          </a:p>
          <a:p>
            <a:pPr lvl="1">
              <a:defRPr/>
            </a:pPr>
            <a:r>
              <a:rPr lang="en-US" sz="2000" dirty="0">
                <a:latin typeface="Arial" panose="020B0604020202020204" pitchFamily="34" charset="0"/>
                <a:cs typeface="Arial" panose="020B0604020202020204" pitchFamily="34" charset="0"/>
              </a:rPr>
              <a:t>If one object has a negative charge and another has a positive charge Electrons will flow from the negative to the positive if they are connected</a:t>
            </a:r>
          </a:p>
          <a:p>
            <a:pPr marL="914400" lvl="2" indent="0">
              <a:buFont typeface="Times New Roman" panose="02020603050405020304" pitchFamily="18" charset="0"/>
              <a:buNone/>
              <a:defRPr/>
            </a:pPr>
            <a:endParaRPr lang="en-US" sz="1600" dirty="0"/>
          </a:p>
          <a:p>
            <a:pPr lvl="2">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25604" name="Picture 3">
            <a:extLst>
              <a:ext uri="{FF2B5EF4-FFF2-40B4-BE49-F238E27FC236}">
                <a16:creationId xmlns:a16="http://schemas.microsoft.com/office/drawing/2014/main" id="{1A1C7F50-7A7A-48EB-8148-8D4E8732CE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00425"/>
            <a:ext cx="38862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2016DB1-ACDA-4D7E-A0CE-49948E28366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6D4126A-F087-4B47-8E6A-F8610C6D42BE}"/>
              </a:ext>
            </a:extLst>
          </p:cNvPr>
          <p:cNvSpPr>
            <a:spLocks noGrp="1"/>
          </p:cNvSpPr>
          <p:nvPr>
            <p:ph type="sldNum" sz="quarter" idx="4"/>
          </p:nvPr>
        </p:nvSpPr>
        <p:spPr/>
        <p:txBody>
          <a:bodyPr/>
          <a:lstStyle/>
          <a:p>
            <a:fld id="{F4B7F58F-9A72-4E07-B505-B7A6F5244F49}"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83E2E21-2228-4524-8AD9-78F1754997FF}"/>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Practical Electricity</a:t>
            </a:r>
          </a:p>
        </p:txBody>
      </p:sp>
      <p:sp>
        <p:nvSpPr>
          <p:cNvPr id="3" name="Content Placeholder 2">
            <a:extLst>
              <a:ext uri="{FF2B5EF4-FFF2-40B4-BE49-F238E27FC236}">
                <a16:creationId xmlns:a16="http://schemas.microsoft.com/office/drawing/2014/main" id="{466E2A6A-9E2D-4FC0-B623-05111221B52A}"/>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Direct Current – DC</a:t>
            </a:r>
          </a:p>
          <a:p>
            <a:pPr lvl="1">
              <a:defRPr/>
            </a:pPr>
            <a:r>
              <a:rPr lang="en-US" sz="2000" dirty="0">
                <a:latin typeface="Arial" panose="020B0604020202020204" pitchFamily="34" charset="0"/>
                <a:cs typeface="Arial" panose="020B0604020202020204" pitchFamily="34" charset="0"/>
              </a:rPr>
              <a:t>In our “zap” electrons briefly travelled from the negative object to the positive object.  </a:t>
            </a:r>
          </a:p>
          <a:p>
            <a:pPr lvl="2">
              <a:defRPr/>
            </a:pPr>
            <a:r>
              <a:rPr lang="en-US" sz="1600" dirty="0">
                <a:latin typeface="Arial" panose="020B0604020202020204" pitchFamily="34" charset="0"/>
                <a:cs typeface="Arial" panose="020B0604020202020204" pitchFamily="34" charset="0"/>
              </a:rPr>
              <a:t>Until the excess electrons ran out the current flowed.</a:t>
            </a:r>
          </a:p>
          <a:p>
            <a:pPr lvl="2">
              <a:defRPr/>
            </a:pPr>
            <a:r>
              <a:rPr lang="en-US" sz="1600" dirty="0">
                <a:latin typeface="Arial" panose="020B0604020202020204" pitchFamily="34" charset="0"/>
                <a:cs typeface="Arial" panose="020B0604020202020204" pitchFamily="34" charset="0"/>
              </a:rPr>
              <a:t>Once they ran out the current stopped.</a:t>
            </a:r>
          </a:p>
          <a:p>
            <a:pPr lvl="1">
              <a:defRPr/>
            </a:pPr>
            <a:r>
              <a:rPr lang="en-US" sz="2000" dirty="0">
                <a:latin typeface="Arial" panose="020B0604020202020204" pitchFamily="34" charset="0"/>
                <a:cs typeface="Arial" panose="020B0604020202020204" pitchFamily="34" charset="0"/>
              </a:rPr>
              <a:t>A battery is a device that continuously supplies electrons through a chemical reaction.</a:t>
            </a:r>
          </a:p>
          <a:p>
            <a:pPr lvl="2">
              <a:defRPr/>
            </a:pPr>
            <a:r>
              <a:rPr lang="en-US" sz="1600" dirty="0">
                <a:latin typeface="Arial" panose="020B0604020202020204" pitchFamily="34" charset="0"/>
                <a:cs typeface="Arial" panose="020B0604020202020204" pitchFamily="34" charset="0"/>
              </a:rPr>
              <a:t>Hook the positive side of a battery through a load to the negative side and electrons will flow.</a:t>
            </a:r>
          </a:p>
          <a:p>
            <a:pPr lvl="2">
              <a:defRPr/>
            </a:pPr>
            <a:r>
              <a:rPr lang="en-US" sz="1600" dirty="0">
                <a:latin typeface="Arial" panose="020B0604020202020204" pitchFamily="34" charset="0"/>
                <a:cs typeface="Arial" panose="020B0604020202020204" pitchFamily="34" charset="0"/>
              </a:rPr>
              <a:t>This is a current (a flow of electrons)</a:t>
            </a:r>
          </a:p>
          <a:p>
            <a:pPr lvl="2">
              <a:defRPr/>
            </a:pPr>
            <a:r>
              <a:rPr lang="en-US" sz="1600" dirty="0">
                <a:latin typeface="Arial" panose="020B0604020202020204" pitchFamily="34" charset="0"/>
                <a:cs typeface="Arial" panose="020B0604020202020204" pitchFamily="34" charset="0"/>
              </a:rPr>
              <a:t>Since it goes in only one direction it is called </a:t>
            </a:r>
            <a:r>
              <a:rPr lang="en-US" sz="1600" b="1" dirty="0">
                <a:latin typeface="Arial" panose="020B0604020202020204" pitchFamily="34" charset="0"/>
                <a:cs typeface="Arial" panose="020B0604020202020204" pitchFamily="34" charset="0"/>
              </a:rPr>
              <a:t>DIRECT CURRENT</a:t>
            </a:r>
          </a:p>
          <a:p>
            <a:pPr marL="914400" lvl="2" indent="0">
              <a:buFont typeface="Times New Roman" panose="02020603050405020304" pitchFamily="18" charset="0"/>
              <a:buNone/>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26628" name="Picture 3">
            <a:extLst>
              <a:ext uri="{FF2B5EF4-FFF2-40B4-BE49-F238E27FC236}">
                <a16:creationId xmlns:a16="http://schemas.microsoft.com/office/drawing/2014/main" id="{B0080782-802F-4CF6-95C1-53AB3B31C4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724400"/>
            <a:ext cx="27527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D0EE0C0-2355-4D63-AD47-88ECCFDAE06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9DB49B74-35DF-45C0-BFA5-1581F484AA72}"/>
              </a:ext>
            </a:extLst>
          </p:cNvPr>
          <p:cNvSpPr>
            <a:spLocks noGrp="1"/>
          </p:cNvSpPr>
          <p:nvPr>
            <p:ph type="sldNum" sz="quarter" idx="4"/>
          </p:nvPr>
        </p:nvSpPr>
        <p:spPr/>
        <p:txBody>
          <a:bodyPr/>
          <a:lstStyle/>
          <a:p>
            <a:fld id="{F4B7F58F-9A72-4E07-B505-B7A6F5244F49}"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F9BA129-E983-4AD2-917F-3871A6A11B19}"/>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Practical Electricity</a:t>
            </a:r>
          </a:p>
        </p:txBody>
      </p:sp>
      <p:sp>
        <p:nvSpPr>
          <p:cNvPr id="3" name="Content Placeholder 2">
            <a:extLst>
              <a:ext uri="{FF2B5EF4-FFF2-40B4-BE49-F238E27FC236}">
                <a16:creationId xmlns:a16="http://schemas.microsoft.com/office/drawing/2014/main" id="{1BE0D6F8-CF6C-4A29-A605-BF5E2359582D}"/>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Direct Current – DC</a:t>
            </a:r>
          </a:p>
          <a:p>
            <a:pPr lvl="1">
              <a:defRPr/>
            </a:pPr>
            <a:r>
              <a:rPr lang="en-US" sz="2000" dirty="0">
                <a:latin typeface="Arial" panose="020B0604020202020204" pitchFamily="34" charset="0"/>
                <a:cs typeface="Arial" panose="020B0604020202020204" pitchFamily="34" charset="0"/>
              </a:rPr>
              <a:t>Sources of direct current include</a:t>
            </a:r>
          </a:p>
          <a:p>
            <a:pPr lvl="2">
              <a:defRPr/>
            </a:pPr>
            <a:r>
              <a:rPr lang="en-US" sz="1600" dirty="0">
                <a:latin typeface="Arial" panose="020B0604020202020204" pitchFamily="34" charset="0"/>
                <a:cs typeface="Arial" panose="020B0604020202020204" pitchFamily="34" charset="0"/>
              </a:rPr>
              <a:t>Batteries – electrons are supplied by a chemical reaction</a:t>
            </a:r>
          </a:p>
          <a:p>
            <a:pPr lvl="2">
              <a:defRPr/>
            </a:pPr>
            <a:r>
              <a:rPr lang="en-US" sz="1600" dirty="0">
                <a:latin typeface="Arial" panose="020B0604020202020204" pitchFamily="34" charset="0"/>
                <a:cs typeface="Arial" panose="020B0604020202020204" pitchFamily="34" charset="0"/>
              </a:rPr>
              <a:t>Thermocouples – electrons are supplied by heat</a:t>
            </a:r>
          </a:p>
          <a:p>
            <a:pPr lvl="2">
              <a:defRPr/>
            </a:pPr>
            <a:r>
              <a:rPr lang="en-US" sz="1600" dirty="0">
                <a:latin typeface="Arial" panose="020B0604020202020204" pitchFamily="34" charset="0"/>
                <a:cs typeface="Arial" panose="020B0604020202020204" pitchFamily="34" charset="0"/>
              </a:rPr>
              <a:t>Photovoltaic cells – electrons are supplied by light</a:t>
            </a:r>
          </a:p>
          <a:p>
            <a:pPr lvl="2">
              <a:defRPr/>
            </a:pPr>
            <a:r>
              <a:rPr lang="en-US" sz="1600" dirty="0">
                <a:latin typeface="Arial" panose="020B0604020202020204" pitchFamily="34" charset="0"/>
                <a:cs typeface="Arial" panose="020B0604020202020204" pitchFamily="34" charset="0"/>
              </a:rPr>
              <a:t>Electronic Power Supplies – Generally transform AC electricity to DC electricity because electronic devices run off of DC electricity</a:t>
            </a:r>
          </a:p>
          <a:p>
            <a:pPr lvl="1">
              <a:defRPr/>
            </a:pPr>
            <a:r>
              <a:rPr lang="en-US" sz="2000" dirty="0">
                <a:latin typeface="Arial" panose="020B0604020202020204" pitchFamily="34" charset="0"/>
                <a:cs typeface="Arial" panose="020B0604020202020204" pitchFamily="34" charset="0"/>
              </a:rPr>
              <a:t>There always has to be some form of energy to produce the electrons for the current</a:t>
            </a:r>
          </a:p>
          <a:p>
            <a:pPr lvl="1">
              <a:defRPr/>
            </a:pPr>
            <a:r>
              <a:rPr lang="en-US" sz="2000" dirty="0">
                <a:latin typeface="Arial" panose="020B0604020202020204" pitchFamily="34" charset="0"/>
                <a:cs typeface="Arial" panose="020B0604020202020204" pitchFamily="34" charset="0"/>
              </a:rPr>
              <a:t>Modern electronic devices all run off of DC electricity</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27652" name="Picture 4">
            <a:extLst>
              <a:ext uri="{FF2B5EF4-FFF2-40B4-BE49-F238E27FC236}">
                <a16:creationId xmlns:a16="http://schemas.microsoft.com/office/drawing/2014/main" id="{8C267146-7C26-4007-8948-AC86E33F6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18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D033309-2C13-400E-BC8F-1C979A4F92EC}"/>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2C33BC7-465A-45B8-9A8E-77256D28B6D5}"/>
              </a:ext>
            </a:extLst>
          </p:cNvPr>
          <p:cNvSpPr>
            <a:spLocks noGrp="1"/>
          </p:cNvSpPr>
          <p:nvPr>
            <p:ph type="sldNum" sz="quarter" idx="4"/>
          </p:nvPr>
        </p:nvSpPr>
        <p:spPr/>
        <p:txBody>
          <a:bodyPr/>
          <a:lstStyle/>
          <a:p>
            <a:fld id="{F4B7F58F-9A72-4E07-B505-B7A6F5244F49}"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6DDB58E-E488-4484-B1A0-3CD54F1261B9}"/>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DC Electricity</a:t>
            </a:r>
          </a:p>
        </p:txBody>
      </p:sp>
      <p:sp>
        <p:nvSpPr>
          <p:cNvPr id="3" name="Content Placeholder 2">
            <a:extLst>
              <a:ext uri="{FF2B5EF4-FFF2-40B4-BE49-F238E27FC236}">
                <a16:creationId xmlns:a16="http://schemas.microsoft.com/office/drawing/2014/main" id="{E1107CB8-62B8-436B-8296-1970064BF4FD}"/>
              </a:ext>
            </a:extLst>
          </p:cNvPr>
          <p:cNvSpPr>
            <a:spLocks noGrp="1"/>
          </p:cNvSpPr>
          <p:nvPr>
            <p:ph idx="1"/>
          </p:nvPr>
        </p:nvSpPr>
        <p:spPr>
          <a:xfrm>
            <a:off x="457200" y="1371600"/>
            <a:ext cx="8305800" cy="4525963"/>
          </a:xfrm>
        </p:spPr>
        <p:txBody>
          <a:bodyPr>
            <a:noAutofit/>
          </a:bodyPr>
          <a:lstStyle/>
          <a:p>
            <a:pPr>
              <a:spcBef>
                <a:spcPts val="0"/>
              </a:spcBef>
              <a:defRPr/>
            </a:pPr>
            <a:r>
              <a:rPr lang="en-US" sz="2400" b="1" dirty="0">
                <a:latin typeface="Arial" panose="020B0604020202020204" pitchFamily="34" charset="0"/>
                <a:cs typeface="Arial" panose="020B0604020202020204" pitchFamily="34" charset="0"/>
              </a:rPr>
              <a:t>Basic Concepts</a:t>
            </a:r>
          </a:p>
          <a:p>
            <a:pPr lvl="1">
              <a:spcBef>
                <a:spcPts val="0"/>
              </a:spcBef>
              <a:defRPr/>
            </a:pPr>
            <a:r>
              <a:rPr lang="en-US" sz="2000" dirty="0">
                <a:latin typeface="Arial" panose="020B0604020202020204" pitchFamily="34" charset="0"/>
                <a:cs typeface="Arial" panose="020B0604020202020204" pitchFamily="34" charset="0"/>
              </a:rPr>
              <a:t>Current – The flow of electrons</a:t>
            </a:r>
          </a:p>
          <a:p>
            <a:pPr lvl="2">
              <a:spcBef>
                <a:spcPts val="0"/>
              </a:spcBef>
              <a:defRPr/>
            </a:pPr>
            <a:r>
              <a:rPr lang="en-US" sz="1600" dirty="0">
                <a:latin typeface="Arial" panose="020B0604020202020204" pitchFamily="34" charset="0"/>
                <a:cs typeface="Arial" panose="020B0604020202020204" pitchFamily="34" charset="0"/>
              </a:rPr>
              <a:t>The general convention is that a POSITIVE current is a current that flows from the positive terminal of the source to the negative terminal of the source</a:t>
            </a:r>
          </a:p>
          <a:p>
            <a:pPr lvl="2">
              <a:spcBef>
                <a:spcPts val="0"/>
              </a:spcBef>
              <a:defRPr/>
            </a:pPr>
            <a:r>
              <a:rPr lang="en-US" sz="1600" dirty="0">
                <a:latin typeface="Arial" panose="020B0604020202020204" pitchFamily="34" charset="0"/>
                <a:cs typeface="Arial" panose="020B0604020202020204" pitchFamily="34" charset="0"/>
              </a:rPr>
              <a:t>Why – Electrons actually flow the other direction?</a:t>
            </a:r>
          </a:p>
          <a:p>
            <a:pPr lvl="3">
              <a:spcBef>
                <a:spcPts val="0"/>
              </a:spcBef>
              <a:defRPr/>
            </a:pPr>
            <a:r>
              <a:rPr lang="en-US" sz="1200" dirty="0">
                <a:latin typeface="Arial" panose="020B0604020202020204" pitchFamily="34" charset="0"/>
                <a:cs typeface="Arial" panose="020B0604020202020204" pitchFamily="34" charset="0"/>
              </a:rPr>
              <a:t>Scientists made up the conventions long before they discovered electrons, they got it backwards and we still use the convention today.</a:t>
            </a:r>
          </a:p>
          <a:p>
            <a:pPr lvl="1">
              <a:spcBef>
                <a:spcPts val="0"/>
              </a:spcBef>
              <a:defRPr/>
            </a:pPr>
            <a:r>
              <a:rPr lang="en-US" sz="2000" dirty="0">
                <a:latin typeface="Arial" panose="020B0604020202020204" pitchFamily="34" charset="0"/>
                <a:cs typeface="Arial" panose="020B0604020202020204" pitchFamily="34" charset="0"/>
              </a:rPr>
              <a:t>Voltage – A measure of the potential difference between two points</a:t>
            </a:r>
          </a:p>
          <a:p>
            <a:pPr lvl="2">
              <a:spcBef>
                <a:spcPts val="0"/>
              </a:spcBef>
              <a:defRPr/>
            </a:pPr>
            <a:r>
              <a:rPr lang="en-US" sz="1600" dirty="0">
                <a:latin typeface="Arial" panose="020B0604020202020204" pitchFamily="34" charset="0"/>
                <a:cs typeface="Arial" panose="020B0604020202020204" pitchFamily="34" charset="0"/>
              </a:rPr>
              <a:t>Voltage is to current, as the pressure in a pipe is to the water</a:t>
            </a:r>
          </a:p>
          <a:p>
            <a:pPr lvl="2">
              <a:spcBef>
                <a:spcPts val="0"/>
              </a:spcBef>
              <a:defRPr/>
            </a:pPr>
            <a:r>
              <a:rPr lang="en-US" sz="1600" dirty="0">
                <a:latin typeface="Arial" panose="020B0604020202020204" pitchFamily="34" charset="0"/>
                <a:cs typeface="Arial" panose="020B0604020202020204" pitchFamily="34" charset="0"/>
              </a:rPr>
              <a:t>The higher the voltage (potential difference), the easier it is for current to flow</a:t>
            </a:r>
          </a:p>
          <a:p>
            <a:pPr lvl="1">
              <a:spcBef>
                <a:spcPts val="0"/>
              </a:spcBef>
              <a:defRPr/>
            </a:pPr>
            <a:r>
              <a:rPr lang="en-US" sz="2000" dirty="0">
                <a:latin typeface="Arial" panose="020B0604020202020204" pitchFamily="34" charset="0"/>
                <a:cs typeface="Arial" panose="020B0604020202020204" pitchFamily="34" charset="0"/>
              </a:rPr>
              <a:t>Impedance – Something which resists the flow of current.</a:t>
            </a:r>
          </a:p>
          <a:p>
            <a:pPr lvl="2">
              <a:spcBef>
                <a:spcPts val="0"/>
              </a:spcBef>
              <a:defRPr/>
            </a:pPr>
            <a:r>
              <a:rPr lang="en-US" sz="1600" dirty="0">
                <a:latin typeface="Arial" panose="020B0604020202020204" pitchFamily="34" charset="0"/>
                <a:cs typeface="Arial" panose="020B0604020202020204" pitchFamily="34" charset="0"/>
              </a:rPr>
              <a:t>Resistor – The most common and simplest impedance</a:t>
            </a:r>
          </a:p>
          <a:p>
            <a:pPr lvl="2">
              <a:spcBef>
                <a:spcPts val="0"/>
              </a:spcBef>
              <a:defRPr/>
            </a:pPr>
            <a:r>
              <a:rPr lang="en-US" sz="1600" dirty="0">
                <a:latin typeface="Arial" panose="020B0604020202020204" pitchFamily="34" charset="0"/>
                <a:cs typeface="Arial" panose="020B0604020202020204" pitchFamily="34" charset="0"/>
              </a:rPr>
              <a:t>Capacitor – An impedance which stores the electrons as they try to flow through</a:t>
            </a:r>
          </a:p>
          <a:p>
            <a:pPr lvl="3">
              <a:spcBef>
                <a:spcPts val="0"/>
              </a:spcBef>
              <a:defRPr/>
            </a:pPr>
            <a:r>
              <a:rPr lang="en-US" sz="1200" dirty="0">
                <a:latin typeface="Arial" panose="020B0604020202020204" pitchFamily="34" charset="0"/>
                <a:cs typeface="Arial" panose="020B0604020202020204" pitchFamily="34" charset="0"/>
              </a:rPr>
              <a:t>Energy is stored in an electric field</a:t>
            </a:r>
          </a:p>
          <a:p>
            <a:pPr lvl="2">
              <a:spcBef>
                <a:spcPts val="0"/>
              </a:spcBef>
              <a:defRPr/>
            </a:pPr>
            <a:r>
              <a:rPr lang="en-US" sz="1600" dirty="0">
                <a:latin typeface="Arial" panose="020B0604020202020204" pitchFamily="34" charset="0"/>
                <a:cs typeface="Arial" panose="020B0604020202020204" pitchFamily="34" charset="0"/>
              </a:rPr>
              <a:t>Inductor – An impedance which resists the change in current flowing through the device</a:t>
            </a:r>
          </a:p>
          <a:p>
            <a:pPr lvl="3">
              <a:spcBef>
                <a:spcPts val="0"/>
              </a:spcBef>
              <a:defRPr/>
            </a:pPr>
            <a:r>
              <a:rPr lang="en-US" sz="1200" dirty="0">
                <a:latin typeface="Arial" panose="020B0604020202020204" pitchFamily="34" charset="0"/>
                <a:cs typeface="Arial" panose="020B0604020202020204" pitchFamily="34" charset="0"/>
              </a:rPr>
              <a:t>Energy is stored in a magnetic field</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D578A576-A166-4098-B3E2-681D8BF077C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B6638C-DEBE-4194-B9F8-A8B738519774}"/>
              </a:ext>
            </a:extLst>
          </p:cNvPr>
          <p:cNvSpPr>
            <a:spLocks noGrp="1"/>
          </p:cNvSpPr>
          <p:nvPr>
            <p:ph type="sldNum" sz="quarter" idx="4"/>
          </p:nvPr>
        </p:nvSpPr>
        <p:spPr/>
        <p:txBody>
          <a:bodyPr/>
          <a:lstStyle/>
          <a:p>
            <a:fld id="{F4B7F58F-9A72-4E07-B505-B7A6F5244F49}"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10D2117-BFC9-48F5-9A6B-BD9D3BC7ACEA}"/>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Basic Concepts: Electricity and Water</a:t>
            </a:r>
          </a:p>
        </p:txBody>
      </p:sp>
      <p:sp>
        <p:nvSpPr>
          <p:cNvPr id="3" name="Content Placeholder 2">
            <a:extLst>
              <a:ext uri="{FF2B5EF4-FFF2-40B4-BE49-F238E27FC236}">
                <a16:creationId xmlns:a16="http://schemas.microsoft.com/office/drawing/2014/main" id="{EB074EBE-DEA3-4967-918C-38A41B38D888}"/>
              </a:ext>
            </a:extLst>
          </p:cNvPr>
          <p:cNvSpPr>
            <a:spLocks noGrp="1"/>
          </p:cNvSpPr>
          <p:nvPr>
            <p:ph idx="1"/>
          </p:nvPr>
        </p:nvSpPr>
        <p:spPr>
          <a:xfrm>
            <a:off x="457200" y="1371600"/>
            <a:ext cx="8305800" cy="4525963"/>
          </a:xfrm>
        </p:spPr>
        <p:txBody>
          <a:bodyPr>
            <a:noAutofit/>
          </a:bodyPr>
          <a:lstStyle/>
          <a:p>
            <a:pPr marL="0" indent="0" algn="ctr">
              <a:spcBef>
                <a:spcPts val="0"/>
              </a:spcBef>
              <a:buFont typeface="Times New Roman" panose="02020603050405020304" pitchFamily="18" charset="0"/>
              <a:buNone/>
              <a:defRPr/>
            </a:pPr>
            <a:endParaRPr lang="en-US" sz="2400" b="1" dirty="0">
              <a:latin typeface="Arial" panose="020B0604020202020204" pitchFamily="34" charset="0"/>
              <a:cs typeface="Arial" panose="020B0604020202020204" pitchFamily="34" charset="0"/>
            </a:endParaRPr>
          </a:p>
          <a:p>
            <a:pPr marL="0" indent="0" algn="ctr">
              <a:spcBef>
                <a:spcPts val="0"/>
              </a:spcBef>
              <a:buFont typeface="Times New Roman" panose="02020603050405020304" pitchFamily="18" charset="0"/>
              <a:buNone/>
              <a:defRPr/>
            </a:pPr>
            <a:r>
              <a:rPr lang="en-US" sz="2400" b="1" dirty="0">
                <a:latin typeface="Arial" panose="020B0604020202020204" pitchFamily="34" charset="0"/>
                <a:cs typeface="Arial" panose="020B0604020202020204" pitchFamily="34" charset="0"/>
              </a:rPr>
              <a:t>Comparing Electricity to Water flowing from a hose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Voltage is the equivalent of the pressure in the hose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Current is water flowing through a hose (coulombs/sec vs gal/sec).  The water in a system is the “charge” (coulombs)</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Impedance(Resistance) is the size of the hose.  The nozzle would provide a change in resistance.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Power is how fast water flows from a pipe (gallons per minute vs kilowatts).  Power is a rate of energy consumption </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D7EEA16F-1DDE-4405-83BE-8A691BB82FF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8E5C0B2F-5BF7-41DA-BD02-37E1068F8560}"/>
              </a:ext>
            </a:extLst>
          </p:cNvPr>
          <p:cNvSpPr>
            <a:spLocks noGrp="1"/>
          </p:cNvSpPr>
          <p:nvPr>
            <p:ph type="sldNum" sz="quarter" idx="4"/>
          </p:nvPr>
        </p:nvSpPr>
        <p:spPr/>
        <p:txBody>
          <a:bodyPr/>
          <a:lstStyle/>
          <a:p>
            <a:fld id="{F4B7F58F-9A72-4E07-B505-B7A6F5244F49}"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DA0579E-63EF-4C43-8B7E-F204E99173C5}"/>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Units</a:t>
            </a:r>
          </a:p>
        </p:txBody>
      </p:sp>
      <p:sp>
        <p:nvSpPr>
          <p:cNvPr id="3" name="Content Placeholder 2">
            <a:extLst>
              <a:ext uri="{FF2B5EF4-FFF2-40B4-BE49-F238E27FC236}">
                <a16:creationId xmlns:a16="http://schemas.microsoft.com/office/drawing/2014/main" id="{5E6E5930-632E-4D2E-959B-500FE5B1717D}"/>
              </a:ext>
            </a:extLst>
          </p:cNvPr>
          <p:cNvSpPr>
            <a:spLocks noGrp="1"/>
          </p:cNvSpPr>
          <p:nvPr>
            <p:ph idx="1"/>
          </p:nvPr>
        </p:nvSpPr>
        <p:spPr>
          <a:xfrm>
            <a:off x="457200" y="1417638"/>
            <a:ext cx="8229600" cy="4525962"/>
          </a:xfrm>
        </p:spPr>
        <p:txBody>
          <a:bodyPr>
            <a:noAutofit/>
          </a:bodyPr>
          <a:lstStyle/>
          <a:p>
            <a:pPr>
              <a:defRPr/>
            </a:pPr>
            <a:r>
              <a:rPr lang="en-US" sz="2400" dirty="0">
                <a:latin typeface="Arial" panose="020B0604020202020204" pitchFamily="34" charset="0"/>
                <a:cs typeface="Arial" panose="020B0604020202020204" pitchFamily="34" charset="0"/>
              </a:rPr>
              <a:t>Charge – Coulombs </a:t>
            </a:r>
          </a:p>
          <a:p>
            <a:pPr lvl="1">
              <a:defRPr/>
            </a:pPr>
            <a:r>
              <a:rPr lang="en-US" sz="2000" dirty="0">
                <a:latin typeface="Arial" panose="020B0604020202020204" pitchFamily="34" charset="0"/>
                <a:cs typeface="Arial" panose="020B0604020202020204" pitchFamily="34" charset="0"/>
              </a:rPr>
              <a:t>“Q” – 1 coulomb = 6.2415 x10</a:t>
            </a:r>
            <a:r>
              <a:rPr lang="en-US" sz="2000" baseline="30000" dirty="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 electron charges</a:t>
            </a:r>
          </a:p>
          <a:p>
            <a:pPr>
              <a:defRPr/>
            </a:pPr>
            <a:r>
              <a:rPr lang="en-US" sz="2400" dirty="0">
                <a:latin typeface="Arial" panose="020B0604020202020204" pitchFamily="34" charset="0"/>
                <a:cs typeface="Arial" panose="020B0604020202020204" pitchFamily="34" charset="0"/>
              </a:rPr>
              <a:t>Current – Amperes</a:t>
            </a:r>
          </a:p>
          <a:p>
            <a:pPr lvl="1">
              <a:defRPr/>
            </a:pPr>
            <a:r>
              <a:rPr lang="en-US" sz="2000" dirty="0">
                <a:latin typeface="Arial" panose="020B0604020202020204" pitchFamily="34" charset="0"/>
                <a:cs typeface="Arial" panose="020B0604020202020204" pitchFamily="34" charset="0"/>
              </a:rPr>
              <a:t>“I or A” – 1 ampere = 1 coulomb per second of charge flow</a:t>
            </a:r>
          </a:p>
          <a:p>
            <a:pPr>
              <a:defRPr/>
            </a:pPr>
            <a:r>
              <a:rPr lang="en-US" sz="2400" dirty="0">
                <a:latin typeface="Arial" panose="020B0604020202020204" pitchFamily="34" charset="0"/>
                <a:cs typeface="Arial" panose="020B0604020202020204" pitchFamily="34" charset="0"/>
              </a:rPr>
              <a:t>Voltage – Volt</a:t>
            </a:r>
          </a:p>
          <a:p>
            <a:pPr lvl="1">
              <a:defRPr/>
            </a:pPr>
            <a:r>
              <a:rPr lang="en-US" sz="2000" dirty="0">
                <a:latin typeface="Arial" panose="020B0604020202020204" pitchFamily="34" charset="0"/>
                <a:cs typeface="Arial" panose="020B0604020202020204" pitchFamily="34" charset="0"/>
              </a:rPr>
              <a:t>“V or E” – The potential difference required to do 1 joule of work</a:t>
            </a:r>
          </a:p>
          <a:p>
            <a:pPr>
              <a:defRPr/>
            </a:pPr>
            <a:r>
              <a:rPr lang="en-US" sz="2400" dirty="0">
                <a:latin typeface="Arial" panose="020B0604020202020204" pitchFamily="34" charset="0"/>
                <a:cs typeface="Arial" panose="020B0604020202020204" pitchFamily="34" charset="0"/>
              </a:rPr>
              <a:t>Impedance – Resistance - Ohm</a:t>
            </a:r>
          </a:p>
          <a:p>
            <a:pPr lvl="1">
              <a:defRPr/>
            </a:pPr>
            <a:r>
              <a:rPr lang="en-US" sz="2000" dirty="0">
                <a:latin typeface="Arial" panose="020B0604020202020204" pitchFamily="34" charset="0"/>
                <a:cs typeface="Arial" panose="020B0604020202020204" pitchFamily="34" charset="0"/>
              </a:rPr>
              <a:t>“R” – Resistance</a:t>
            </a:r>
          </a:p>
          <a:p>
            <a:pPr lvl="1">
              <a:defRPr/>
            </a:pPr>
            <a:r>
              <a:rPr lang="en-US" sz="2000" dirty="0">
                <a:latin typeface="Arial" panose="020B0604020202020204" pitchFamily="34" charset="0"/>
                <a:cs typeface="Arial" panose="020B0604020202020204" pitchFamily="34" charset="0"/>
              </a:rPr>
              <a:t>Ohm’s Law -  V = </a:t>
            </a:r>
            <a:r>
              <a:rPr lang="en-US" sz="2000" dirty="0" err="1">
                <a:latin typeface="Arial" panose="020B0604020202020204" pitchFamily="34" charset="0"/>
                <a:cs typeface="Arial" panose="020B0604020202020204" pitchFamily="34" charset="0"/>
              </a:rPr>
              <a:t>IR</a:t>
            </a:r>
            <a:r>
              <a:rPr lang="en-US" sz="2000" dirty="0">
                <a:latin typeface="Arial" panose="020B0604020202020204" pitchFamily="34" charset="0"/>
                <a:cs typeface="Arial" panose="020B0604020202020204" pitchFamily="34" charset="0"/>
              </a:rPr>
              <a:t>  </a:t>
            </a:r>
          </a:p>
          <a:p>
            <a:pPr lvl="1">
              <a:defRPr/>
            </a:pPr>
            <a:r>
              <a:rPr lang="en-US" sz="2000" dirty="0">
                <a:latin typeface="Arial" panose="020B0604020202020204" pitchFamily="34" charset="0"/>
                <a:cs typeface="Arial" panose="020B0604020202020204" pitchFamily="34" charset="0"/>
              </a:rPr>
              <a:t>One volt applied across one ohm results in 1 ampere of current.</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082F539A-9AEC-4480-87F9-C212BF0796B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9DF89FB-E020-4E59-9838-59D51DB749F9}"/>
              </a:ext>
            </a:extLst>
          </p:cNvPr>
          <p:cNvSpPr>
            <a:spLocks noGrp="1"/>
          </p:cNvSpPr>
          <p:nvPr>
            <p:ph type="sldNum" sz="quarter" idx="4"/>
          </p:nvPr>
        </p:nvSpPr>
        <p:spPr/>
        <p:txBody>
          <a:bodyPr/>
          <a:lstStyle/>
          <a:p>
            <a:fld id="{F4B7F58F-9A72-4E07-B505-B7A6F5244F49}"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bwMode="auto">
          <a:xfrm>
            <a:off x="685800" y="228600"/>
            <a:ext cx="7772400" cy="990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cs typeface="Arial" panose="020B0604020202020204" pitchFamily="34" charset="0"/>
              </a:rPr>
              <a:t>Voltaic Piles and Electric Motors</a:t>
            </a:r>
          </a:p>
        </p:txBody>
      </p:sp>
      <p:sp>
        <p:nvSpPr>
          <p:cNvPr id="17412" name="Rectangle 4"/>
          <p:cNvSpPr>
            <a:spLocks noGrp="1" noChangeArrowheads="1"/>
          </p:cNvSpPr>
          <p:nvPr>
            <p:ph sz="half" idx="1"/>
          </p:nvPr>
        </p:nvSpPr>
        <p:spPr>
          <a:xfrm>
            <a:off x="3733800" y="1524000"/>
            <a:ext cx="4548187" cy="4114800"/>
          </a:xfrm>
        </p:spPr>
        <p:txBody>
          <a:bodyPr/>
          <a:lstStyle/>
          <a:p>
            <a:pPr>
              <a:lnSpc>
                <a:spcPct val="90000"/>
              </a:lnSpc>
            </a:pPr>
            <a:r>
              <a:rPr lang="en-US" altLang="en-US" sz="1800" dirty="0">
                <a:latin typeface="Arial" panose="020B0604020202020204" pitchFamily="34" charset="0"/>
                <a:cs typeface="Arial" panose="020B0604020202020204" pitchFamily="34" charset="0"/>
              </a:rPr>
              <a:t>Franklin felt that his electric motor was not powerful enough to compete with water wheels or steam engines that were just coming on the scene.  </a:t>
            </a:r>
          </a:p>
          <a:p>
            <a:pPr>
              <a:lnSpc>
                <a:spcPct val="90000"/>
              </a:lnSpc>
            </a:pPr>
            <a:endParaRPr lang="en-US" altLang="en-US" sz="1800" dirty="0">
              <a:latin typeface="Arial" panose="020B0604020202020204" pitchFamily="34" charset="0"/>
              <a:cs typeface="Arial" panose="020B0604020202020204" pitchFamily="34" charset="0"/>
            </a:endParaRPr>
          </a:p>
          <a:p>
            <a:pPr>
              <a:lnSpc>
                <a:spcPct val="90000"/>
              </a:lnSpc>
            </a:pPr>
            <a:r>
              <a:rPr lang="en-US" altLang="en-US" sz="1800" dirty="0">
                <a:latin typeface="Arial" panose="020B0604020202020204" pitchFamily="34" charset="0"/>
                <a:cs typeface="Arial" panose="020B0604020202020204" pitchFamily="34" charset="0"/>
              </a:rPr>
              <a:t>The publication where he introduced this concept was eagerly seized upon by the world and cemented Franklin’s International reputation.  But not for the battery .  For the lightening rod.</a:t>
            </a:r>
          </a:p>
          <a:p>
            <a:pPr>
              <a:lnSpc>
                <a:spcPct val="90000"/>
              </a:lnSpc>
            </a:pPr>
            <a:endParaRPr lang="en-US" altLang="en-US" sz="1800" dirty="0">
              <a:latin typeface="Arial" panose="020B0604020202020204" pitchFamily="34" charset="0"/>
              <a:cs typeface="Arial" panose="020B0604020202020204" pitchFamily="34" charset="0"/>
            </a:endParaRPr>
          </a:p>
          <a:p>
            <a:pPr>
              <a:lnSpc>
                <a:spcPct val="90000"/>
              </a:lnSpc>
            </a:pPr>
            <a:r>
              <a:rPr lang="en-US" altLang="en-US" sz="1800" dirty="0">
                <a:latin typeface="Arial" panose="020B0604020202020204" pitchFamily="34" charset="0"/>
                <a:cs typeface="Arial" panose="020B0604020202020204" pitchFamily="34" charset="0"/>
              </a:rPr>
              <a:t>In 1799 the Italian Alessandro Volta invented the first actual battery which were initially called “piles”.  </a:t>
            </a:r>
          </a:p>
          <a:p>
            <a:pPr>
              <a:lnSpc>
                <a:spcPct val="90000"/>
              </a:lnSpc>
            </a:pPr>
            <a:endParaRPr lang="en-US" altLang="en-US" sz="1800" dirty="0">
              <a:latin typeface="Arial" panose="020B0604020202020204" pitchFamily="34" charset="0"/>
              <a:cs typeface="Arial" panose="020B0604020202020204" pitchFamily="34" charset="0"/>
            </a:endParaRPr>
          </a:p>
        </p:txBody>
      </p:sp>
      <p:pic>
        <p:nvPicPr>
          <p:cNvPr id="8196" name="Picture 4" descr="http://ethw.org/w/images/8/86/Frank_mot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10" y="1905000"/>
            <a:ext cx="285103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3</a:t>
            </a:fld>
            <a:endParaRPr lang="en-US" dirty="0"/>
          </a:p>
        </p:txBody>
      </p:sp>
    </p:spTree>
    <p:extLst>
      <p:ext uri="{BB962C8B-B14F-4D97-AF65-F5344CB8AC3E}">
        <p14:creationId xmlns:p14="http://schemas.microsoft.com/office/powerpoint/2010/main" val="3719272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81B6EF4-BFDB-4537-969C-292C45F12CFB}"/>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
        <p:nvSpPr>
          <p:cNvPr id="3" name="Content Placeholder 2">
            <a:extLst>
              <a:ext uri="{FF2B5EF4-FFF2-40B4-BE49-F238E27FC236}">
                <a16:creationId xmlns:a16="http://schemas.microsoft.com/office/drawing/2014/main" id="{61F49D8C-F8FF-446B-A183-F57A429CC447}"/>
              </a:ext>
            </a:extLst>
          </p:cNvPr>
          <p:cNvSpPr>
            <a:spLocks noGrp="1"/>
          </p:cNvSpPr>
          <p:nvPr>
            <p:ph idx="1"/>
          </p:nvPr>
        </p:nvSpPr>
        <p:spPr>
          <a:xfrm>
            <a:off x="457200" y="1417638"/>
            <a:ext cx="8229600" cy="4525962"/>
          </a:xfrm>
        </p:spPr>
        <p:txBody>
          <a:bodyPr>
            <a:noAutofit/>
          </a:bodyPr>
          <a:lstStyle/>
          <a:p>
            <a:pPr>
              <a:defRPr/>
            </a:pPr>
            <a:endParaRPr lang="en-US" sz="2400" dirty="0">
              <a:latin typeface="Arial" panose="020B0604020202020204" pitchFamily="34" charset="0"/>
              <a:cs typeface="Arial" panose="020B0604020202020204" pitchFamily="34" charset="0"/>
            </a:endParaRPr>
          </a:p>
          <a:p>
            <a:pPr marL="0" indent="0" algn="ctr">
              <a:buFont typeface="Times New Roman" panose="02020603050405020304" pitchFamily="18" charset="0"/>
              <a:buNone/>
              <a:defRPr/>
            </a:pPr>
            <a:r>
              <a:rPr lang="en-US" sz="4000" dirty="0">
                <a:latin typeface="Arial" panose="020B0604020202020204" pitchFamily="34" charset="0"/>
                <a:cs typeface="Arial" panose="020B0604020202020204" pitchFamily="34" charset="0"/>
              </a:rPr>
              <a:t>Ohms Law</a:t>
            </a:r>
          </a:p>
          <a:p>
            <a:pPr marL="457200" lvl="1" indent="0">
              <a:buFont typeface="Times New Roman" panose="02020603050405020304" pitchFamily="18" charset="0"/>
              <a:buNone/>
              <a:defRPr/>
            </a:pPr>
            <a:endParaRPr lang="en-US" sz="32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3200" dirty="0">
                <a:latin typeface="Arial" panose="020B0604020202020204" pitchFamily="34" charset="0"/>
                <a:cs typeface="Arial" panose="020B0604020202020204" pitchFamily="34" charset="0"/>
              </a:rPr>
              <a:t>   Voltage = Current times Resistance</a:t>
            </a:r>
          </a:p>
          <a:p>
            <a:pPr marL="457200" lvl="1" indent="0">
              <a:buFont typeface="Times New Roman" panose="02020603050405020304" pitchFamily="18" charset="0"/>
              <a:buNone/>
              <a:defRPr/>
            </a:pPr>
            <a:r>
              <a:rPr lang="en-US" sz="3200" dirty="0">
                <a:latin typeface="Arial" panose="020B0604020202020204" pitchFamily="34" charset="0"/>
                <a:cs typeface="Arial" panose="020B0604020202020204" pitchFamily="34" charset="0"/>
              </a:rPr>
              <a:t>			    V = I X R</a:t>
            </a:r>
          </a:p>
          <a:p>
            <a:pPr lvl="1">
              <a:defRPr/>
            </a:pPr>
            <a:endParaRPr lang="en-US" sz="3200" dirty="0">
              <a:latin typeface="Arial" panose="020B0604020202020204" pitchFamily="34" charset="0"/>
              <a:cs typeface="Arial" panose="020B0604020202020204" pitchFamily="34" charset="0"/>
            </a:endParaRPr>
          </a:p>
          <a:p>
            <a:pPr marL="457200" lvl="1" indent="0" algn="ctr">
              <a:buFont typeface="Times New Roman" panose="02020603050405020304" pitchFamily="18" charset="0"/>
              <a:buNone/>
              <a:defRPr/>
            </a:pPr>
            <a:r>
              <a:rPr lang="en-US" dirty="0">
                <a:latin typeface="Arial" panose="020B0604020202020204" pitchFamily="34" charset="0"/>
                <a:cs typeface="Arial" panose="020B0604020202020204" pitchFamily="34" charset="0"/>
              </a:rPr>
              <a:t>THE MOST USEFUL AND THE MOST FUNDAMENTAL OF THE ELECTRICAL LAWS</a:t>
            </a:r>
          </a:p>
          <a:p>
            <a:pPr lvl="1">
              <a:defRPr/>
            </a:pPr>
            <a:endParaRPr lang="en-US" sz="3200" dirty="0"/>
          </a:p>
          <a:p>
            <a:pPr lvl="1">
              <a:defRPr/>
            </a:pPr>
            <a:endParaRPr lang="en-US" sz="3200" dirty="0"/>
          </a:p>
          <a:p>
            <a:pPr lvl="2">
              <a:defRPr/>
            </a:pPr>
            <a:endParaRPr lang="en-US" sz="32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84DA3AE4-059A-4F56-BF5E-D2BE623C4D6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B0DA4C3-A204-422F-92C9-ED1D9F8EAA15}"/>
              </a:ext>
            </a:extLst>
          </p:cNvPr>
          <p:cNvSpPr>
            <a:spLocks noGrp="1"/>
          </p:cNvSpPr>
          <p:nvPr>
            <p:ph type="sldNum" sz="quarter" idx="4"/>
          </p:nvPr>
        </p:nvSpPr>
        <p:spPr/>
        <p:txBody>
          <a:bodyPr/>
          <a:lstStyle/>
          <a:p>
            <a:fld id="{F4B7F58F-9A72-4E07-B505-B7A6F5244F49}"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75EFCDC-21FF-4D79-80D3-E7A4A0F772E1}"/>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Units</a:t>
            </a:r>
          </a:p>
        </p:txBody>
      </p:sp>
      <p:sp>
        <p:nvSpPr>
          <p:cNvPr id="3" name="Content Placeholder 2">
            <a:extLst>
              <a:ext uri="{FF2B5EF4-FFF2-40B4-BE49-F238E27FC236}">
                <a16:creationId xmlns:a16="http://schemas.microsoft.com/office/drawing/2014/main" id="{3B303692-724A-481B-B492-1835EA6F501C}"/>
              </a:ext>
            </a:extLst>
          </p:cNvPr>
          <p:cNvSpPr>
            <a:spLocks noGrp="1"/>
          </p:cNvSpPr>
          <p:nvPr>
            <p:ph idx="1"/>
          </p:nvPr>
        </p:nvSpPr>
        <p:spPr>
          <a:xfrm>
            <a:off x="457200" y="1417638"/>
            <a:ext cx="8229600" cy="4525962"/>
          </a:xfrm>
        </p:spPr>
        <p:txBody>
          <a:bodyPr>
            <a:noAutofit/>
          </a:bodyPr>
          <a:lstStyle/>
          <a:p>
            <a:pPr>
              <a:defRPr/>
            </a:pPr>
            <a:endParaRPr lang="en-US" sz="20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Power – Watt</a:t>
            </a:r>
          </a:p>
          <a:p>
            <a:pPr lvl="1">
              <a:defRPr/>
            </a:pPr>
            <a:r>
              <a:rPr lang="en-US" sz="2000" dirty="0">
                <a:latin typeface="Arial" panose="020B0604020202020204" pitchFamily="34" charset="0"/>
                <a:cs typeface="Arial" panose="020B0604020202020204" pitchFamily="34" charset="0"/>
              </a:rPr>
              <a:t>A </a:t>
            </a:r>
            <a:r>
              <a:rPr lang="en-US" sz="2000" b="1" u="sng" dirty="0">
                <a:latin typeface="Arial" panose="020B0604020202020204" pitchFamily="34" charset="0"/>
                <a:cs typeface="Arial" panose="020B0604020202020204" pitchFamily="34" charset="0"/>
              </a:rPr>
              <a:t>rate</a:t>
            </a:r>
            <a:r>
              <a:rPr lang="en-US" sz="2000" dirty="0">
                <a:latin typeface="Arial" panose="020B0604020202020204" pitchFamily="34" charset="0"/>
                <a:cs typeface="Arial" panose="020B0604020202020204" pitchFamily="34" charset="0"/>
              </a:rPr>
              <a:t> of energy consumption.  A measure of work performed.</a:t>
            </a:r>
          </a:p>
          <a:p>
            <a:pPr lvl="1">
              <a:defRPr/>
            </a:pPr>
            <a:r>
              <a:rPr lang="en-US" sz="2000" dirty="0">
                <a:latin typeface="Arial" panose="020B0604020202020204" pitchFamily="34" charset="0"/>
                <a:cs typeface="Arial" panose="020B0604020202020204" pitchFamily="34" charset="0"/>
              </a:rPr>
              <a:t>For DC electricity = product of voltage and current</a:t>
            </a:r>
          </a:p>
          <a:p>
            <a:pPr>
              <a:defRPr/>
            </a:pPr>
            <a:r>
              <a:rPr lang="en-US" sz="2400" dirty="0">
                <a:latin typeface="Arial" panose="020B0604020202020204" pitchFamily="34" charset="0"/>
                <a:cs typeface="Arial" panose="020B0604020202020204" pitchFamily="34" charset="0"/>
              </a:rPr>
              <a:t>Energy – For Electricity – Watt-Hours (DC ONLY – AC IS MORE COMPLICATED)</a:t>
            </a:r>
          </a:p>
          <a:p>
            <a:pPr lvl="1">
              <a:defRPr/>
            </a:pPr>
            <a:r>
              <a:rPr lang="en-US" sz="2000" dirty="0">
                <a:latin typeface="Arial" panose="020B0604020202020204" pitchFamily="34" charset="0"/>
                <a:cs typeface="Arial" panose="020B0604020202020204" pitchFamily="34" charset="0"/>
              </a:rPr>
              <a:t>The energy when one ampere flows with a potential of one volt for one hour</a:t>
            </a:r>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C687432B-8643-473C-9E95-6A2B71B0D97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90B93DD-AFBF-400B-AD2A-ED640FA79BBF}"/>
              </a:ext>
            </a:extLst>
          </p:cNvPr>
          <p:cNvSpPr>
            <a:spLocks noGrp="1"/>
          </p:cNvSpPr>
          <p:nvPr>
            <p:ph type="sldNum" sz="quarter" idx="4"/>
          </p:nvPr>
        </p:nvSpPr>
        <p:spPr/>
        <p:txBody>
          <a:bodyPr/>
          <a:lstStyle/>
          <a:p>
            <a:fld id="{F4B7F58F-9A72-4E07-B505-B7A6F5244F49}"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67D8446-E774-4E82-9413-0CCE51E76CE5}"/>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
        <p:nvSpPr>
          <p:cNvPr id="3" name="Content Placeholder 2">
            <a:extLst>
              <a:ext uri="{FF2B5EF4-FFF2-40B4-BE49-F238E27FC236}">
                <a16:creationId xmlns:a16="http://schemas.microsoft.com/office/drawing/2014/main" id="{8B1AF400-AAC7-4F90-89C5-F12DE42601D9}"/>
              </a:ext>
            </a:extLst>
          </p:cNvPr>
          <p:cNvSpPr>
            <a:spLocks noGrp="1"/>
          </p:cNvSpPr>
          <p:nvPr>
            <p:ph idx="1"/>
          </p:nvPr>
        </p:nvSpPr>
        <p:spPr>
          <a:xfrm>
            <a:off x="457200" y="1417638"/>
            <a:ext cx="8229600" cy="4602162"/>
          </a:xfrm>
        </p:spPr>
        <p:txBody>
          <a:bodyPr>
            <a:noAutofit/>
          </a:bodyPr>
          <a:lstStyle/>
          <a:p>
            <a:pPr>
              <a:defRPr/>
            </a:pPr>
            <a:r>
              <a:rPr lang="en-US" sz="2400" dirty="0">
                <a:latin typeface="Arial" panose="020B0604020202020204" pitchFamily="34" charset="0"/>
                <a:cs typeface="Arial" panose="020B0604020202020204" pitchFamily="34" charset="0"/>
              </a:rPr>
              <a:t>Ohms Law Examples</a:t>
            </a:r>
          </a:p>
          <a:p>
            <a:pPr lvl="1">
              <a:defRPr/>
            </a:pPr>
            <a:r>
              <a:rPr lang="en-US" sz="2000" dirty="0">
                <a:latin typeface="Arial" panose="020B0604020202020204" pitchFamily="34" charset="0"/>
                <a:cs typeface="Arial" panose="020B0604020202020204" pitchFamily="34" charset="0"/>
              </a:rPr>
              <a:t>If V = 20 volts and I = 5 amperes what is the resistance?</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R = V / I = 20 / 5 = 4 ohms</a:t>
            </a:r>
          </a:p>
          <a:p>
            <a:pPr lvl="1">
              <a:defRPr/>
            </a:pPr>
            <a:r>
              <a:rPr lang="en-US" sz="2000" dirty="0">
                <a:latin typeface="Arial" panose="020B0604020202020204" pitchFamily="34" charset="0"/>
                <a:cs typeface="Arial" panose="020B0604020202020204" pitchFamily="34" charset="0"/>
              </a:rPr>
              <a:t>If R = 20 ohms and V = 120 volts what is the current?</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I = V / R = 120 / 20 = 6 amps</a:t>
            </a:r>
          </a:p>
          <a:p>
            <a:pPr lvl="1">
              <a:defRPr/>
            </a:pPr>
            <a:r>
              <a:rPr lang="en-US" sz="2000" dirty="0">
                <a:latin typeface="Arial" panose="020B0604020202020204" pitchFamily="34" charset="0"/>
                <a:cs typeface="Arial" panose="020B0604020202020204" pitchFamily="34" charset="0"/>
              </a:rPr>
              <a:t>If I = 10 amperes and R = 24 ohms what is the voltage?</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V = I x R = 10 x 24 = 240 volts</a:t>
            </a: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lvl="1">
              <a:defRPr/>
            </a:pPr>
            <a:r>
              <a:rPr lang="en-US" sz="2000" dirty="0">
                <a:latin typeface="Arial" panose="020B0604020202020204" pitchFamily="34" charset="0"/>
                <a:cs typeface="Arial" panose="020B0604020202020204" pitchFamily="34" charset="0"/>
              </a:rPr>
              <a:t>Problem:  If V = 240 volts and R = 6 ohms what is the current?</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I = V / R = 240 / 6 = 40 amps</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A7FB72AF-1767-4407-9198-47D6022976CF}"/>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2C5A3F0-F092-4F1C-8239-D825510F57A7}"/>
              </a:ext>
            </a:extLst>
          </p:cNvPr>
          <p:cNvSpPr>
            <a:spLocks noGrp="1"/>
          </p:cNvSpPr>
          <p:nvPr>
            <p:ph type="sldNum" sz="quarter" idx="4"/>
          </p:nvPr>
        </p:nvSpPr>
        <p:spPr/>
        <p:txBody>
          <a:bodyPr/>
          <a:lstStyle/>
          <a:p>
            <a:fld id="{F4B7F58F-9A72-4E07-B505-B7A6F5244F49}"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582C094-AE02-42CD-8072-18B45E3BB0AB}"/>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
        <p:nvSpPr>
          <p:cNvPr id="3" name="Content Placeholder 2">
            <a:extLst>
              <a:ext uri="{FF2B5EF4-FFF2-40B4-BE49-F238E27FC236}">
                <a16:creationId xmlns:a16="http://schemas.microsoft.com/office/drawing/2014/main" id="{ACB5AE93-875C-44D3-9205-0B925DB11F78}"/>
              </a:ext>
            </a:extLst>
          </p:cNvPr>
          <p:cNvSpPr>
            <a:spLocks noGrp="1" noRot="1" noChangeAspect="1" noMove="1" noResize="1" noEditPoints="1" noAdjustHandles="1" noChangeArrowheads="1" noChangeShapeType="1" noTextEdit="1"/>
          </p:cNvSpPr>
          <p:nvPr>
            <p:ph idx="1"/>
          </p:nvPr>
        </p:nvSpPr>
        <p:spPr>
          <a:xfrm>
            <a:off x="457200" y="1417638"/>
            <a:ext cx="8229600" cy="4602162"/>
          </a:xfrm>
          <a:blipFill rotWithShape="1">
            <a:blip r:embed="rId2"/>
            <a:stretch>
              <a:fillRect l="-963"/>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6C85F0C6-714D-4AD5-B860-82D4C80C5F9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390C336-900D-45C5-852D-457409A5BD9B}"/>
              </a:ext>
            </a:extLst>
          </p:cNvPr>
          <p:cNvSpPr>
            <a:spLocks noGrp="1"/>
          </p:cNvSpPr>
          <p:nvPr>
            <p:ph type="sldNum" sz="quarter" idx="4"/>
          </p:nvPr>
        </p:nvSpPr>
        <p:spPr/>
        <p:txBody>
          <a:bodyPr/>
          <a:lstStyle/>
          <a:p>
            <a:fld id="{F4B7F58F-9A72-4E07-B505-B7A6F5244F49}"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46DDADB-44BB-42A7-9793-7C2AC2359CF1}"/>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
        <p:nvSpPr>
          <p:cNvPr id="3" name="Content Placeholder 2">
            <a:extLst>
              <a:ext uri="{FF2B5EF4-FFF2-40B4-BE49-F238E27FC236}">
                <a16:creationId xmlns:a16="http://schemas.microsoft.com/office/drawing/2014/main" id="{0D4F42EB-BA84-4BC9-9A8E-51E73BCADB2C}"/>
              </a:ext>
            </a:extLst>
          </p:cNvPr>
          <p:cNvSpPr>
            <a:spLocks noGrp="1"/>
          </p:cNvSpPr>
          <p:nvPr>
            <p:ph idx="1"/>
          </p:nvPr>
        </p:nvSpPr>
        <p:spPr>
          <a:xfrm>
            <a:off x="457200" y="1417638"/>
            <a:ext cx="8229600" cy="4602162"/>
          </a:xfrm>
        </p:spPr>
        <p:txBody>
          <a:bodyPr>
            <a:noAutofit/>
          </a:bodyPr>
          <a:lstStyle/>
          <a:p>
            <a:pPr>
              <a:defRPr/>
            </a:pPr>
            <a:r>
              <a:rPr lang="en-US" sz="2400" dirty="0">
                <a:latin typeface="Arial" panose="020B0604020202020204" pitchFamily="34" charset="0"/>
                <a:cs typeface="Arial" panose="020B0604020202020204" pitchFamily="34" charset="0"/>
              </a:rPr>
              <a:t>Power = Voltage x Current = V x I = I</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R = V</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R</a:t>
            </a:r>
          </a:p>
          <a:p>
            <a:pPr lvl="1">
              <a:defRPr/>
            </a:pPr>
            <a:r>
              <a:rPr lang="en-US" sz="2000" dirty="0">
                <a:latin typeface="Arial" panose="020B0604020202020204" pitchFamily="34" charset="0"/>
                <a:cs typeface="Arial" panose="020B0604020202020204" pitchFamily="34" charset="0"/>
              </a:rPr>
              <a:t>If V = 20 volts and I = 8 amperes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V x I = 20 x 8 = 160 watts</a:t>
            </a:r>
          </a:p>
          <a:p>
            <a:pPr lvl="1">
              <a:defRPr/>
            </a:pPr>
            <a:r>
              <a:rPr lang="en-US" sz="2000" dirty="0">
                <a:latin typeface="Arial" panose="020B0604020202020204" pitchFamily="34" charset="0"/>
                <a:cs typeface="Arial" panose="020B0604020202020204" pitchFamily="34" charset="0"/>
              </a:rPr>
              <a:t>If R = 5 ohms and V = 120 volts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V</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R = 120 x 120 / 5 = 2880 watts</a:t>
            </a:r>
          </a:p>
          <a:p>
            <a:pPr lvl="1">
              <a:defRPr/>
            </a:pPr>
            <a:r>
              <a:rPr lang="en-US" sz="2000" dirty="0">
                <a:latin typeface="Arial" panose="020B0604020202020204" pitchFamily="34" charset="0"/>
                <a:cs typeface="Arial" panose="020B0604020202020204" pitchFamily="34" charset="0"/>
              </a:rPr>
              <a:t>If I = 10 amperes and R = 20 ohms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I</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R</a:t>
            </a:r>
            <a:r>
              <a:rPr lang="en-US"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 10 x 10 x 20 = 2000 watts</a:t>
            </a:r>
          </a:p>
          <a:p>
            <a:pPr marL="914400" lvl="2" indent="0">
              <a:buFont typeface="Times New Roman" panose="02020603050405020304" pitchFamily="18" charset="0"/>
              <a:buNone/>
              <a:defRPr/>
            </a:pPr>
            <a:endParaRPr lang="en-US" b="1" dirty="0">
              <a:latin typeface="Arial" panose="020B0604020202020204" pitchFamily="34" charset="0"/>
              <a:cs typeface="Arial" panose="020B0604020202020204" pitchFamily="34" charset="0"/>
            </a:endParaRPr>
          </a:p>
          <a:p>
            <a:pPr marL="914400" lvl="2" indent="0">
              <a:buFont typeface="Times New Roman" panose="02020603050405020304" pitchFamily="18" charset="0"/>
              <a:buNone/>
              <a:defRPr/>
            </a:pPr>
            <a:r>
              <a:rPr lang="en-US" b="1" dirty="0">
                <a:latin typeface="Arial" panose="020B0604020202020204" pitchFamily="34" charset="0"/>
                <a:cs typeface="Arial" panose="020B0604020202020204" pitchFamily="34" charset="0"/>
              </a:rPr>
              <a:t>1 kilowatt (kW) = 1,000 watts</a:t>
            </a:r>
          </a:p>
          <a:p>
            <a:pPr marL="914400" lvl="2" indent="0">
              <a:buFont typeface="Times New Roman" panose="02020603050405020304" pitchFamily="18" charset="0"/>
              <a:buNone/>
              <a:defRPr/>
            </a:pPr>
            <a:r>
              <a:rPr lang="en-US" b="1" dirty="0">
                <a:latin typeface="Arial" panose="020B0604020202020204" pitchFamily="34" charset="0"/>
                <a:cs typeface="Arial" panose="020B0604020202020204" pitchFamily="34" charset="0"/>
              </a:rPr>
              <a:t>1 megawatt (MW) = 1,000,000 watts</a:t>
            </a:r>
          </a:p>
          <a:p>
            <a:pPr marL="457200" lvl="1" indent="0">
              <a:buFont typeface="Times New Roman" panose="02020603050405020304" pitchFamily="18" charset="0"/>
              <a:buNone/>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93D665A3-AF9E-43EC-8D41-70A016FA0EC4}"/>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46C38F0C-A4F9-4441-A5D5-456BF1CF929F}"/>
              </a:ext>
            </a:extLst>
          </p:cNvPr>
          <p:cNvSpPr>
            <a:spLocks noGrp="1"/>
          </p:cNvSpPr>
          <p:nvPr>
            <p:ph type="sldNum" sz="quarter" idx="4"/>
          </p:nvPr>
        </p:nvSpPr>
        <p:spPr/>
        <p:txBody>
          <a:bodyPr/>
          <a:lstStyle/>
          <a:p>
            <a:fld id="{F4B7F58F-9A72-4E07-B505-B7A6F5244F49}" type="slidenum">
              <a:rPr lang="en-US" smtClean="0"/>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C83B85B-2621-4D7D-93D6-0BB65651C9EA}"/>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
        <p:nvSpPr>
          <p:cNvPr id="3" name="Content Placeholder 2">
            <a:extLst>
              <a:ext uri="{FF2B5EF4-FFF2-40B4-BE49-F238E27FC236}">
                <a16:creationId xmlns:a16="http://schemas.microsoft.com/office/drawing/2014/main" id="{8310F96E-C958-41EE-803F-21AACBF17C41}"/>
              </a:ext>
            </a:extLst>
          </p:cNvPr>
          <p:cNvSpPr>
            <a:spLocks noGrp="1"/>
          </p:cNvSpPr>
          <p:nvPr>
            <p:ph idx="1"/>
          </p:nvPr>
        </p:nvSpPr>
        <p:spPr>
          <a:xfrm>
            <a:off x="457200" y="1524000"/>
            <a:ext cx="8229600" cy="448151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Voltage Law (</a:t>
            </a:r>
            <a:r>
              <a:rPr lang="en-US" sz="2400" dirty="0" err="1">
                <a:latin typeface="Arial" panose="020B0604020202020204" pitchFamily="34" charset="0"/>
                <a:cs typeface="Arial" panose="020B0604020202020204" pitchFamily="34" charset="0"/>
              </a:rPr>
              <a:t>KVL</a:t>
            </a:r>
            <a:r>
              <a:rPr lang="en-US" sz="2400" dirty="0">
                <a:latin typeface="Arial" panose="020B0604020202020204" pitchFamily="34" charset="0"/>
                <a:cs typeface="Arial" panose="020B0604020202020204" pitchFamily="34" charset="0"/>
              </a:rPr>
              <a:t>)</a:t>
            </a:r>
          </a:p>
          <a:p>
            <a:pPr>
              <a:defRPr/>
            </a:pPr>
            <a:r>
              <a:rPr lang="en-US" sz="2400" dirty="0">
                <a:latin typeface="Arial" panose="020B0604020202020204" pitchFamily="34" charset="0"/>
                <a:cs typeface="Arial" panose="020B0604020202020204" pitchFamily="34" charset="0"/>
              </a:rPr>
              <a:t>The sum of the voltages around a circuit loop is zero.</a:t>
            </a: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V  = V1 + V2 + V3 = I * (R1 + R2 + R3) = I1 * R1 + I2 * R2 + I3 * R3</a:t>
            </a: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I = I1 = I2 = I3</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0964" name="Picture 2" descr="Circuit#1">
            <a:extLst>
              <a:ext uri="{FF2B5EF4-FFF2-40B4-BE49-F238E27FC236}">
                <a16:creationId xmlns:a16="http://schemas.microsoft.com/office/drawing/2014/main" id="{E37DD798-55C6-4709-8592-31D00D950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3124200" cy="252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0965" name="TextBox 4">
            <a:extLst>
              <a:ext uri="{FF2B5EF4-FFF2-40B4-BE49-F238E27FC236}">
                <a16:creationId xmlns:a16="http://schemas.microsoft.com/office/drawing/2014/main" id="{B11704D5-13D2-4DD2-9E8F-9598FB9D2F8C}"/>
              </a:ext>
            </a:extLst>
          </p:cNvPr>
          <p:cNvSpPr txBox="1">
            <a:spLocks noChangeArrowheads="1"/>
          </p:cNvSpPr>
          <p:nvPr/>
        </p:nvSpPr>
        <p:spPr bwMode="auto">
          <a:xfrm>
            <a:off x="4876800" y="3316288"/>
            <a:ext cx="2590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3200" b="1"/>
              <a:t>Resistors in series add</a:t>
            </a:r>
          </a:p>
        </p:txBody>
      </p:sp>
      <p:sp>
        <p:nvSpPr>
          <p:cNvPr id="2" name="Footer Placeholder 1">
            <a:extLst>
              <a:ext uri="{FF2B5EF4-FFF2-40B4-BE49-F238E27FC236}">
                <a16:creationId xmlns:a16="http://schemas.microsoft.com/office/drawing/2014/main" id="{4F94A96B-61FB-44E1-9521-95EBA49DB85D}"/>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7C2A7B6-9838-488A-8A46-13FC0FC49608}"/>
              </a:ext>
            </a:extLst>
          </p:cNvPr>
          <p:cNvSpPr>
            <a:spLocks noGrp="1"/>
          </p:cNvSpPr>
          <p:nvPr>
            <p:ph type="sldNum" sz="quarter" idx="4"/>
          </p:nvPr>
        </p:nvSpPr>
        <p:spPr/>
        <p:txBody>
          <a:bodyPr/>
          <a:lstStyle/>
          <a:p>
            <a:fld id="{F4B7F58F-9A72-4E07-B505-B7A6F5244F49}"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08E64CB-C85F-4A28-8ABB-0655D5FC788D}"/>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
        <p:nvSpPr>
          <p:cNvPr id="3" name="Content Placeholder 2">
            <a:extLst>
              <a:ext uri="{FF2B5EF4-FFF2-40B4-BE49-F238E27FC236}">
                <a16:creationId xmlns:a16="http://schemas.microsoft.com/office/drawing/2014/main" id="{7032DC2C-0FC1-4ADF-AEEF-8066ED5A3386}"/>
              </a:ext>
            </a:extLst>
          </p:cNvPr>
          <p:cNvSpPr>
            <a:spLocks noGrp="1"/>
          </p:cNvSpPr>
          <p:nvPr>
            <p:ph idx="1"/>
          </p:nvPr>
        </p:nvSpPr>
        <p:spPr>
          <a:xfrm>
            <a:off x="457200" y="1403350"/>
            <a:ext cx="8229600" cy="460216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Voltage Law (</a:t>
            </a:r>
            <a:r>
              <a:rPr lang="en-US" sz="2400" dirty="0" err="1">
                <a:latin typeface="Arial" panose="020B0604020202020204" pitchFamily="34" charset="0"/>
                <a:cs typeface="Arial" panose="020B0604020202020204" pitchFamily="34" charset="0"/>
              </a:rPr>
              <a:t>KVL</a:t>
            </a:r>
            <a:r>
              <a:rPr lang="en-US" sz="2400" dirty="0">
                <a:latin typeface="Arial" panose="020B0604020202020204" pitchFamily="34" charset="0"/>
                <a:cs typeface="Arial" panose="020B0604020202020204" pitchFamily="34" charset="0"/>
              </a:rPr>
              <a:t>) – PROBLEM #1</a:t>
            </a:r>
          </a:p>
          <a:p>
            <a:pPr>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V / R  = V / (R1 + R2 + R3)   = 120/(10+20+30) = 2 amperes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V1 = I*R1 = 2 *10 = 20 volts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V2 = I*R2 = 2 *20 = 40 volts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V3 = I*R3 = 2 *30 = 60 volts</a:t>
            </a:r>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r>
              <a:rPr lang="en-US" sz="2400" dirty="0"/>
              <a:t> </a:t>
            </a:r>
          </a:p>
          <a:p>
            <a:pPr lvl="1">
              <a:defRPr/>
            </a:pPr>
            <a:endParaRPr lang="en-US"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1988" name="Picture 3">
            <a:extLst>
              <a:ext uri="{FF2B5EF4-FFF2-40B4-BE49-F238E27FC236}">
                <a16:creationId xmlns:a16="http://schemas.microsoft.com/office/drawing/2014/main" id="{CC1D866C-49DD-46C1-99E8-E26C3A3D87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752600"/>
            <a:ext cx="31242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a:extLst>
              <a:ext uri="{FF2B5EF4-FFF2-40B4-BE49-F238E27FC236}">
                <a16:creationId xmlns:a16="http://schemas.microsoft.com/office/drawing/2014/main" id="{DD86A90D-FC36-4F77-9B18-CC485383B5EE}"/>
              </a:ext>
            </a:extLst>
          </p:cNvPr>
          <p:cNvSpPr txBox="1">
            <a:spLocks noChangeArrowheads="1"/>
          </p:cNvSpPr>
          <p:nvPr/>
        </p:nvSpPr>
        <p:spPr bwMode="auto">
          <a:xfrm>
            <a:off x="4114800" y="2327275"/>
            <a:ext cx="3505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b="1"/>
              <a:t>What is the current in the circuit?</a:t>
            </a:r>
          </a:p>
          <a:p>
            <a:pPr eaLnBrk="1" hangingPunct="1"/>
            <a:r>
              <a:rPr lang="en-US" altLang="en-US" sz="2400" b="1"/>
              <a:t>What are V1, V2, V3?</a:t>
            </a:r>
          </a:p>
        </p:txBody>
      </p:sp>
      <p:sp>
        <p:nvSpPr>
          <p:cNvPr id="2" name="Footer Placeholder 1">
            <a:extLst>
              <a:ext uri="{FF2B5EF4-FFF2-40B4-BE49-F238E27FC236}">
                <a16:creationId xmlns:a16="http://schemas.microsoft.com/office/drawing/2014/main" id="{BBA4A492-C2BE-4316-8A51-70262953C11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7D2004E-4FCE-40E7-8560-8D4856E5C4F7}"/>
              </a:ext>
            </a:extLst>
          </p:cNvPr>
          <p:cNvSpPr>
            <a:spLocks noGrp="1"/>
          </p:cNvSpPr>
          <p:nvPr>
            <p:ph type="sldNum" sz="quarter" idx="4"/>
          </p:nvPr>
        </p:nvSpPr>
        <p:spPr/>
        <p:txBody>
          <a:bodyPr/>
          <a:lstStyle/>
          <a:p>
            <a:fld id="{F4B7F58F-9A72-4E07-B505-B7A6F5244F49}" type="slidenum">
              <a:rPr lang="en-US" smtClean="0"/>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1000"/>
                                        <p:tgtEl>
                                          <p:spTgt spid="3">
                                            <p:txEl>
                                              <p:pRg st="7" end="7"/>
                                            </p:txEl>
                                          </p:spTgt>
                                        </p:tgtEl>
                                      </p:cBhvr>
                                    </p:animEffect>
                                    <p:anim calcmode="lin" valueType="num">
                                      <p:cBhvr>
                                        <p:cTn id="1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1000"/>
                                        <p:tgtEl>
                                          <p:spTgt spid="3">
                                            <p:txEl>
                                              <p:pRg st="8" end="8"/>
                                            </p:txEl>
                                          </p:spTgt>
                                        </p:tgtEl>
                                      </p:cBhvr>
                                    </p:animEffect>
                                    <p:anim calcmode="lin" valueType="num">
                                      <p:cBhvr>
                                        <p:cTn id="1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anim calcmode="lin" valueType="num">
                                      <p:cBhvr>
                                        <p:cTn id="2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9E15E79-C709-472E-8DF8-585E6AFC26E7}"/>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
        <p:nvSpPr>
          <p:cNvPr id="3" name="Content Placeholder 2">
            <a:extLst>
              <a:ext uri="{FF2B5EF4-FFF2-40B4-BE49-F238E27FC236}">
                <a16:creationId xmlns:a16="http://schemas.microsoft.com/office/drawing/2014/main" id="{1316AE3A-AB83-4D77-BB29-6C7415325864}"/>
              </a:ext>
            </a:extLst>
          </p:cNvPr>
          <p:cNvSpPr>
            <a:spLocks noGrp="1"/>
          </p:cNvSpPr>
          <p:nvPr>
            <p:ph idx="1"/>
          </p:nvPr>
        </p:nvSpPr>
        <p:spPr>
          <a:xfrm>
            <a:off x="457200" y="1403350"/>
            <a:ext cx="8229600" cy="460216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Current Law (</a:t>
            </a:r>
            <a:r>
              <a:rPr lang="en-US" sz="2400" dirty="0" err="1">
                <a:latin typeface="Arial" panose="020B0604020202020204" pitchFamily="34" charset="0"/>
                <a:cs typeface="Arial" panose="020B0604020202020204" pitchFamily="34" charset="0"/>
              </a:rPr>
              <a:t>KCL</a:t>
            </a:r>
            <a:r>
              <a:rPr lang="en-US" sz="2400" dirty="0">
                <a:latin typeface="Arial" panose="020B0604020202020204" pitchFamily="34" charset="0"/>
                <a:cs typeface="Arial" panose="020B0604020202020204" pitchFamily="34" charset="0"/>
              </a:rPr>
              <a:t>)</a:t>
            </a:r>
          </a:p>
          <a:p>
            <a:pPr>
              <a:defRPr/>
            </a:pPr>
            <a:r>
              <a:rPr lang="en-US" sz="2400" dirty="0">
                <a:latin typeface="Arial" panose="020B0604020202020204" pitchFamily="34" charset="0"/>
                <a:cs typeface="Arial" panose="020B0604020202020204" pitchFamily="34" charset="0"/>
              </a:rPr>
              <a:t>The sum of the currents at a node in a circuit is zero.</a:t>
            </a: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I = I1 + I2 + I3</a:t>
            </a:r>
          </a:p>
          <a:p>
            <a:pPr lvl="1">
              <a:defRPr/>
            </a:pPr>
            <a:r>
              <a:rPr lang="en-US" sz="2000" dirty="0">
                <a:latin typeface="Arial" panose="020B0604020202020204" pitchFamily="34" charset="0"/>
                <a:cs typeface="Arial" panose="020B0604020202020204" pitchFamily="34" charset="0"/>
              </a:rPr>
              <a:t>If Loads are placed in parallel they sum up.</a:t>
            </a:r>
          </a:p>
          <a:p>
            <a:pPr lvl="1">
              <a:defRPr/>
            </a:pPr>
            <a:r>
              <a:rPr lang="en-US" sz="2000" dirty="0">
                <a:latin typeface="Arial" panose="020B0604020202020204" pitchFamily="34" charset="0"/>
                <a:cs typeface="Arial" panose="020B0604020202020204" pitchFamily="34" charset="0"/>
              </a:rPr>
              <a:t>So does power </a:t>
            </a: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P = V x I = V x I1 + V x I2 + V x I3</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3012" name="Picture 3">
            <a:extLst>
              <a:ext uri="{FF2B5EF4-FFF2-40B4-BE49-F238E27FC236}">
                <a16:creationId xmlns:a16="http://schemas.microsoft.com/office/drawing/2014/main" id="{7830EB9C-0B31-4C89-B2D9-0EDC7105E4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09800"/>
            <a:ext cx="5029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9E0329B-68F9-4441-A2F9-78E634AE318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E0A73A7-5288-41F7-8D17-EF6654AAC04F}"/>
              </a:ext>
            </a:extLst>
          </p:cNvPr>
          <p:cNvSpPr>
            <a:spLocks noGrp="1"/>
          </p:cNvSpPr>
          <p:nvPr>
            <p:ph type="sldNum" sz="quarter" idx="4"/>
          </p:nvPr>
        </p:nvSpPr>
        <p:spPr/>
        <p:txBody>
          <a:bodyPr/>
          <a:lstStyle/>
          <a:p>
            <a:fld id="{F4B7F58F-9A72-4E07-B505-B7A6F5244F49}"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F835325-5496-4852-85E6-6A1B21788AB3}"/>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
        <p:nvSpPr>
          <p:cNvPr id="3" name="Content Placeholder 2">
            <a:extLst>
              <a:ext uri="{FF2B5EF4-FFF2-40B4-BE49-F238E27FC236}">
                <a16:creationId xmlns:a16="http://schemas.microsoft.com/office/drawing/2014/main" id="{686422D6-E3DE-4C58-8D4F-CD590213488A}"/>
              </a:ext>
            </a:extLst>
          </p:cNvPr>
          <p:cNvSpPr txBox="1">
            <a:spLocks noRot="1" noChangeAspect="1" noMove="1" noResize="1" noEditPoints="1" noAdjustHandles="1" noChangeArrowheads="1" noChangeShapeType="1" noTextEdit="1"/>
          </p:cNvSpPr>
          <p:nvPr/>
        </p:nvSpPr>
        <p:spPr>
          <a:xfrm>
            <a:off x="457200" y="1413828"/>
            <a:ext cx="8229600" cy="5063172"/>
          </a:xfrm>
          <a:prstGeom prst="rect">
            <a:avLst/>
          </a:prstGeom>
          <a:blipFill rotWithShape="1">
            <a:blip r:embed="rId2"/>
            <a:stretch>
              <a:fillRect l="-1259" t="-842"/>
            </a:stretch>
          </a:blipFill>
        </p:spPr>
        <p:txBody>
          <a:bodyPr/>
          <a:lstStyle/>
          <a:p>
            <a:pPr>
              <a:defRPr/>
            </a:pPr>
            <a:r>
              <a:rPr lang="en-US">
                <a:noFill/>
              </a:rPr>
              <a:t> </a:t>
            </a:r>
          </a:p>
        </p:txBody>
      </p:sp>
      <p:pic>
        <p:nvPicPr>
          <p:cNvPr id="44036" name="Picture 3">
            <a:extLst>
              <a:ext uri="{FF2B5EF4-FFF2-40B4-BE49-F238E27FC236}">
                <a16:creationId xmlns:a16="http://schemas.microsoft.com/office/drawing/2014/main" id="{E7907BFE-76B8-4F94-9061-68B7DC4166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0782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516AB34-EABB-4722-8D44-9BDDE15B96A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B7639FC-264D-40E2-86BA-3848A5026A42}"/>
              </a:ext>
            </a:extLst>
          </p:cNvPr>
          <p:cNvSpPr>
            <a:spLocks noGrp="1"/>
          </p:cNvSpPr>
          <p:nvPr>
            <p:ph type="sldNum" sz="quarter" idx="4"/>
          </p:nvPr>
        </p:nvSpPr>
        <p:spPr/>
        <p:txBody>
          <a:bodyPr/>
          <a:lstStyle/>
          <a:p>
            <a:fld id="{F4B7F58F-9A72-4E07-B505-B7A6F5244F49}"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a:extLst>
              <a:ext uri="{FF2B5EF4-FFF2-40B4-BE49-F238E27FC236}">
                <a16:creationId xmlns:a16="http://schemas.microsoft.com/office/drawing/2014/main" id="{6116B901-CF0B-400D-8A64-89E6E0702D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1485900"/>
            <a:ext cx="5267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3">
            <a:extLst>
              <a:ext uri="{FF2B5EF4-FFF2-40B4-BE49-F238E27FC236}">
                <a16:creationId xmlns:a16="http://schemas.microsoft.com/office/drawing/2014/main" id="{3EF11350-4145-43C2-9AE5-CD1EDC3EE1B7}"/>
              </a:ext>
            </a:extLst>
          </p:cNvPr>
          <p:cNvSpPr txBox="1">
            <a:spLocks noChangeArrowheads="1"/>
          </p:cNvSpPr>
          <p:nvPr/>
        </p:nvSpPr>
        <p:spPr bwMode="auto">
          <a:xfrm>
            <a:off x="6172200" y="15240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I1, I2, I3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A3781806-0BB9-4687-89A7-8C11C63E6355}"/>
              </a:ext>
            </a:extLst>
          </p:cNvPr>
          <p:cNvSpPr>
            <a:spLocks noGrp="1"/>
          </p:cNvSpPr>
          <p:nvPr>
            <p:ph idx="1"/>
          </p:nvPr>
        </p:nvSpPr>
        <p:spPr>
          <a:xfrm>
            <a:off x="457200" y="4241800"/>
            <a:ext cx="7848600" cy="1763713"/>
          </a:xfrm>
        </p:spPr>
        <p:txBody>
          <a:bodyPr>
            <a:noAutofit/>
          </a:bodyPr>
          <a:lstStyle/>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I1 = 120/10 = 12A, I2=120/20=6A, I3=120/30= 4A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12 + 6 + 4 =22A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R = V/I = 120 / 22 = 5.4545 ohms</a:t>
            </a:r>
          </a:p>
          <a:p>
            <a:pPr marL="457200" lvl="1" indent="0">
              <a:buFont typeface="Times New Roman" panose="02020603050405020304" pitchFamily="18" charset="0"/>
              <a:buNone/>
              <a:defRPr/>
            </a:pPr>
            <a:endParaRPr lang="en-US" sz="24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4248DA78-BC0E-4723-8E65-FE538484A88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EDE9D93-3B90-451E-AD48-D653554E9A68}"/>
              </a:ext>
            </a:extLst>
          </p:cNvPr>
          <p:cNvSpPr>
            <a:spLocks noGrp="1"/>
          </p:cNvSpPr>
          <p:nvPr>
            <p:ph type="sldNum" sz="quarter" idx="4"/>
          </p:nvPr>
        </p:nvSpPr>
        <p:spPr/>
        <p:txBody>
          <a:bodyPr/>
          <a:lstStyle/>
          <a:p>
            <a:fld id="{F4B7F58F-9A72-4E07-B505-B7A6F5244F49}" type="slidenum">
              <a:rPr lang="en-US" smtClean="0"/>
              <a:pPr/>
              <a:t>39</a:t>
            </a:fld>
            <a:endParaRPr lang="en-US" dirty="0"/>
          </a:p>
        </p:txBody>
      </p:sp>
      <p:sp>
        <p:nvSpPr>
          <p:cNvPr id="9" name="Rectangle 2">
            <a:extLst>
              <a:ext uri="{FF2B5EF4-FFF2-40B4-BE49-F238E27FC236}">
                <a16:creationId xmlns:a16="http://schemas.microsoft.com/office/drawing/2014/main" id="{26E39A20-1FB9-46F8-B59D-C79F58AC6E47}"/>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bwMode="auto">
          <a:xfrm>
            <a:off x="685800" y="228600"/>
            <a:ext cx="7772400" cy="990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4000" dirty="0">
                <a:latin typeface="Arial" panose="020B0604020202020204" pitchFamily="34" charset="0"/>
                <a:cs typeface="Arial" panose="020B0604020202020204" pitchFamily="34" charset="0"/>
              </a:rPr>
              <a:t>Michael Faraday</a:t>
            </a:r>
          </a:p>
        </p:txBody>
      </p:sp>
      <p:sp>
        <p:nvSpPr>
          <p:cNvPr id="17412" name="Rectangle 4"/>
          <p:cNvSpPr>
            <a:spLocks noGrp="1" noChangeArrowheads="1"/>
          </p:cNvSpPr>
          <p:nvPr>
            <p:ph sz="half" idx="1"/>
          </p:nvPr>
        </p:nvSpPr>
        <p:spPr>
          <a:xfrm>
            <a:off x="3810000" y="1905000"/>
            <a:ext cx="4548187" cy="4114800"/>
          </a:xfrm>
        </p:spPr>
        <p:txBody>
          <a:bodyPr/>
          <a:lstStyle/>
          <a:p>
            <a:pPr>
              <a:lnSpc>
                <a:spcPct val="90000"/>
              </a:lnSpc>
            </a:pPr>
            <a:r>
              <a:rPr lang="en-US" altLang="en-US" sz="1800" dirty="0">
                <a:latin typeface="Arial" panose="020B0604020202020204" pitchFamily="34" charset="0"/>
                <a:cs typeface="Arial" panose="020B0604020202020204" pitchFamily="34" charset="0"/>
              </a:rPr>
              <a:t>By 1831 British Physicist Michael Faraday discovers the principle of electromagnetism and goes on to discover electromagnetic induction and hydroelectricity among other things.</a:t>
            </a:r>
          </a:p>
          <a:p>
            <a:pPr>
              <a:lnSpc>
                <a:spcPct val="90000"/>
              </a:lnSpc>
            </a:pPr>
            <a:endParaRPr lang="en-US" altLang="en-US" sz="1800" dirty="0">
              <a:latin typeface="Arial" panose="020B0604020202020204" pitchFamily="34" charset="0"/>
              <a:cs typeface="Arial" panose="020B0604020202020204" pitchFamily="34" charset="0"/>
            </a:endParaRPr>
          </a:p>
          <a:p>
            <a:pPr>
              <a:lnSpc>
                <a:spcPct val="90000"/>
              </a:lnSpc>
            </a:pPr>
            <a:r>
              <a:rPr lang="en-US" altLang="en-US" sz="1800" dirty="0">
                <a:latin typeface="Arial" panose="020B0604020202020204" pitchFamily="34" charset="0"/>
                <a:cs typeface="Arial" panose="020B0604020202020204" pitchFamily="34" charset="0"/>
              </a:rPr>
              <a:t>By 1832 he builds the first electric motor, the first generator and the first transformer</a:t>
            </a:r>
          </a:p>
          <a:p>
            <a:pPr>
              <a:lnSpc>
                <a:spcPct val="90000"/>
              </a:lnSpc>
            </a:pPr>
            <a:endParaRPr lang="en-US" altLang="en-US" sz="1800" dirty="0">
              <a:latin typeface="Arial" panose="020B0604020202020204" pitchFamily="34" charset="0"/>
              <a:cs typeface="Arial" panose="020B0604020202020204" pitchFamily="34" charset="0"/>
            </a:endParaRPr>
          </a:p>
        </p:txBody>
      </p:sp>
      <p:pic>
        <p:nvPicPr>
          <p:cNvPr id="9218" name="Picture 2" descr="File:Faradays Motor 01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958"/>
            <a:ext cx="3352800" cy="380964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4</a:t>
            </a:fld>
            <a:endParaRPr lang="en-US" dirty="0"/>
          </a:p>
        </p:txBody>
      </p:sp>
    </p:spTree>
    <p:extLst>
      <p:ext uri="{BB962C8B-B14F-4D97-AF65-F5344CB8AC3E}">
        <p14:creationId xmlns:p14="http://schemas.microsoft.com/office/powerpoint/2010/main" val="4044220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2">
            <a:extLst>
              <a:ext uri="{FF2B5EF4-FFF2-40B4-BE49-F238E27FC236}">
                <a16:creationId xmlns:a16="http://schemas.microsoft.com/office/drawing/2014/main" id="{3A64B2DE-FC3A-420E-8ECA-A032273FB3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5267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a:extLst>
              <a:ext uri="{FF2B5EF4-FFF2-40B4-BE49-F238E27FC236}">
                <a16:creationId xmlns:a16="http://schemas.microsoft.com/office/drawing/2014/main" id="{D3D0AC5A-FB27-4EB7-AC56-D562687CA8E5}"/>
              </a:ext>
            </a:extLst>
          </p:cNvPr>
          <p:cNvSpPr txBox="1">
            <a:spLocks noChangeArrowheads="1"/>
          </p:cNvSpPr>
          <p:nvPr/>
        </p:nvSpPr>
        <p:spPr bwMode="auto">
          <a:xfrm>
            <a:off x="6096000" y="16002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I1, I2, I3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42970133-9FD1-4A31-8D2C-D804341C34C2}"/>
              </a:ext>
            </a:extLst>
          </p:cNvPr>
          <p:cNvSpPr>
            <a:spLocks noGrp="1" noRot="1" noChangeAspect="1" noMove="1" noResize="1" noEditPoints="1" noAdjustHandles="1" noChangeArrowheads="1" noChangeShapeType="1" noTextEdit="1"/>
          </p:cNvSpPr>
          <p:nvPr>
            <p:ph idx="1"/>
          </p:nvPr>
        </p:nvSpPr>
        <p:spPr>
          <a:xfrm>
            <a:off x="457200" y="4355598"/>
            <a:ext cx="7848600" cy="1649124"/>
          </a:xfrm>
          <a:blipFill rotWithShape="1">
            <a:blip r:embed="rId3"/>
            <a:stretch>
              <a:fillRect t="-2963"/>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C830A777-0EA2-4ABC-9536-E885397F48A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C565071-EFD3-4F31-9A46-3E3E86B974F6}"/>
              </a:ext>
            </a:extLst>
          </p:cNvPr>
          <p:cNvSpPr>
            <a:spLocks noGrp="1"/>
          </p:cNvSpPr>
          <p:nvPr>
            <p:ph type="sldNum" sz="quarter" idx="4"/>
          </p:nvPr>
        </p:nvSpPr>
        <p:spPr/>
        <p:txBody>
          <a:bodyPr/>
          <a:lstStyle/>
          <a:p>
            <a:fld id="{F4B7F58F-9A72-4E07-B505-B7A6F5244F49}" type="slidenum">
              <a:rPr lang="en-US" smtClean="0"/>
              <a:pPr/>
              <a:t>40</a:t>
            </a:fld>
            <a:endParaRPr lang="en-US" dirty="0"/>
          </a:p>
        </p:txBody>
      </p:sp>
      <p:sp>
        <p:nvSpPr>
          <p:cNvPr id="9" name="Rectangle 2">
            <a:extLst>
              <a:ext uri="{FF2B5EF4-FFF2-40B4-BE49-F238E27FC236}">
                <a16:creationId xmlns:a16="http://schemas.microsoft.com/office/drawing/2014/main" id="{9572B226-4FBD-4EE6-8F0A-E4E5A21B40C2}"/>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a:extLst>
              <a:ext uri="{FF2B5EF4-FFF2-40B4-BE49-F238E27FC236}">
                <a16:creationId xmlns:a16="http://schemas.microsoft.com/office/drawing/2014/main" id="{71081474-94F3-48DF-897E-30F9E7CEDA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5029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a:extLst>
              <a:ext uri="{FF2B5EF4-FFF2-40B4-BE49-F238E27FC236}">
                <a16:creationId xmlns:a16="http://schemas.microsoft.com/office/drawing/2014/main" id="{BF14E34D-3C3B-41C3-B555-E5F746C4E867}"/>
              </a:ext>
            </a:extLst>
          </p:cNvPr>
          <p:cNvSpPr txBox="1">
            <a:spLocks noChangeArrowheads="1"/>
          </p:cNvSpPr>
          <p:nvPr/>
        </p:nvSpPr>
        <p:spPr bwMode="auto">
          <a:xfrm>
            <a:off x="6172200" y="15494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R1, R2, R3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47095CD1-1BF7-4912-BFDD-0AB03BEDFA4E}"/>
              </a:ext>
            </a:extLst>
          </p:cNvPr>
          <p:cNvSpPr>
            <a:spLocks noGrp="1"/>
          </p:cNvSpPr>
          <p:nvPr>
            <p:ph idx="1"/>
          </p:nvPr>
        </p:nvSpPr>
        <p:spPr>
          <a:xfrm>
            <a:off x="762000" y="4267200"/>
            <a:ext cx="4800600" cy="2182813"/>
          </a:xfrm>
        </p:spPr>
        <p:txBody>
          <a:bodyPr>
            <a:noAutofit/>
          </a:bodyPr>
          <a:lstStyle/>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10 + 20 + 5 =35A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R = V/I = 240 / 35 = 6.857 ohms</a:t>
            </a:r>
          </a:p>
          <a:p>
            <a:pPr lvl="1">
              <a:defRPr/>
            </a:pPr>
            <a:endParaRPr lang="en-US" sz="1600" dirty="0">
              <a:latin typeface="Arial" panose="020B0604020202020204" pitchFamily="34" charset="0"/>
              <a:cs typeface="Arial" panose="020B0604020202020204" pitchFamily="34" charset="0"/>
            </a:endParaRPr>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79B0C390-DA7B-4CA6-94AF-5C689FC4E82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4A76843-D118-470A-A341-39B0DD6F6079}"/>
              </a:ext>
            </a:extLst>
          </p:cNvPr>
          <p:cNvSpPr>
            <a:spLocks noGrp="1"/>
          </p:cNvSpPr>
          <p:nvPr>
            <p:ph type="sldNum" sz="quarter" idx="4"/>
          </p:nvPr>
        </p:nvSpPr>
        <p:spPr/>
        <p:txBody>
          <a:bodyPr/>
          <a:lstStyle/>
          <a:p>
            <a:fld id="{F4B7F58F-9A72-4E07-B505-B7A6F5244F49}" type="slidenum">
              <a:rPr lang="en-US" smtClean="0"/>
              <a:pPr/>
              <a:t>41</a:t>
            </a:fld>
            <a:endParaRPr lang="en-US" dirty="0"/>
          </a:p>
        </p:txBody>
      </p:sp>
      <p:sp>
        <p:nvSpPr>
          <p:cNvPr id="9" name="Rectangle 2">
            <a:extLst>
              <a:ext uri="{FF2B5EF4-FFF2-40B4-BE49-F238E27FC236}">
                <a16:creationId xmlns:a16="http://schemas.microsoft.com/office/drawing/2014/main" id="{5B9C005A-4C69-45E5-B68E-DC5FAC17CA6C}"/>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6E0AB-897C-4645-851B-358DB0E99F5D}"/>
              </a:ext>
            </a:extLst>
          </p:cNvPr>
          <p:cNvSpPr>
            <a:spLocks noGrp="1"/>
          </p:cNvSpPr>
          <p:nvPr>
            <p:ph idx="1"/>
          </p:nvPr>
        </p:nvSpPr>
        <p:spPr>
          <a:xfrm>
            <a:off x="457200" y="1403350"/>
            <a:ext cx="4038600" cy="4602163"/>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r>
              <a:rPr lang="en-US" dirty="0"/>
              <a:t>V = V1 + V2</a:t>
            </a:r>
          </a:p>
          <a:p>
            <a:pPr marL="457200" lvl="1" indent="0">
              <a:buFont typeface="Times New Roman" panose="02020603050405020304" pitchFamily="18" charset="0"/>
              <a:buNone/>
              <a:defRPr/>
            </a:pPr>
            <a:r>
              <a:rPr lang="en-US" dirty="0"/>
              <a:t>I = I1 + I2 + I3</a:t>
            </a:r>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8132" name="Picture 3">
            <a:extLst>
              <a:ext uri="{FF2B5EF4-FFF2-40B4-BE49-F238E27FC236}">
                <a16:creationId xmlns:a16="http://schemas.microsoft.com/office/drawing/2014/main" id="{2B2ADE6E-1641-4660-B093-A59FBAC9F8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6172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DE32924-3B56-4257-9B74-64CCA207E150}"/>
              </a:ext>
            </a:extLst>
          </p:cNvPr>
          <p:cNvSpPr txBox="1">
            <a:spLocks noRot="1" noChangeAspect="1" noMove="1" noResize="1" noEditPoints="1" noAdjustHandles="1" noChangeArrowheads="1" noChangeShapeType="1" noTextEdit="1"/>
          </p:cNvSpPr>
          <p:nvPr/>
        </p:nvSpPr>
        <p:spPr>
          <a:xfrm>
            <a:off x="3962400" y="4817144"/>
            <a:ext cx="3581400" cy="980205"/>
          </a:xfrm>
          <a:prstGeom prst="rect">
            <a:avLst/>
          </a:prstGeom>
          <a:blipFill rotWithShape="1">
            <a:blip r:embed="rId3"/>
            <a:stretch>
              <a:fillRect l="-4252"/>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4CB9A6E9-8613-4C75-800B-12A62C53F40F}"/>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F254BF1-AEFC-4880-8C47-50362E986566}"/>
              </a:ext>
            </a:extLst>
          </p:cNvPr>
          <p:cNvSpPr>
            <a:spLocks noGrp="1"/>
          </p:cNvSpPr>
          <p:nvPr>
            <p:ph type="sldNum" sz="quarter" idx="4"/>
          </p:nvPr>
        </p:nvSpPr>
        <p:spPr/>
        <p:txBody>
          <a:bodyPr/>
          <a:lstStyle/>
          <a:p>
            <a:fld id="{F4B7F58F-9A72-4E07-B505-B7A6F5244F49}" type="slidenum">
              <a:rPr lang="en-US" smtClean="0"/>
              <a:pPr/>
              <a:t>42</a:t>
            </a:fld>
            <a:endParaRPr lang="en-US" dirty="0"/>
          </a:p>
        </p:txBody>
      </p:sp>
      <p:sp>
        <p:nvSpPr>
          <p:cNvPr id="9" name="Rectangle 2">
            <a:extLst>
              <a:ext uri="{FF2B5EF4-FFF2-40B4-BE49-F238E27FC236}">
                <a16:creationId xmlns:a16="http://schemas.microsoft.com/office/drawing/2014/main" id="{3162EDED-2E59-4D85-A944-9B922A9AA225}"/>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1FC67-1D3C-4E5F-8E1B-3686FF6904AD}"/>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9156" name="Picture 3">
            <a:extLst>
              <a:ext uri="{FF2B5EF4-FFF2-40B4-BE49-F238E27FC236}">
                <a16:creationId xmlns:a16="http://schemas.microsoft.com/office/drawing/2014/main" id="{A92BA795-D698-4ECE-B0D4-D963F0B414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49672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51008CC-5136-4667-B069-B3578C2EA09D}"/>
              </a:ext>
            </a:extLst>
          </p:cNvPr>
          <p:cNvSpPr txBox="1">
            <a:spLocks noRot="1" noChangeAspect="1" noMove="1" noResize="1" noEditPoints="1" noAdjustHandles="1" noChangeArrowheads="1" noChangeShapeType="1" noTextEdit="1"/>
          </p:cNvSpPr>
          <p:nvPr/>
        </p:nvSpPr>
        <p:spPr>
          <a:xfrm>
            <a:off x="5462940" y="2663004"/>
            <a:ext cx="3338159" cy="980205"/>
          </a:xfrm>
          <a:prstGeom prst="rect">
            <a:avLst/>
          </a:prstGeom>
          <a:blipFill rotWithShape="1">
            <a:blip r:embed="rId3"/>
            <a:stretch>
              <a:fillRect l="-4562"/>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CED27D2A-A06C-4E71-976F-D9EC501DB5EA}"/>
              </a:ext>
            </a:extLst>
          </p:cNvPr>
          <p:cNvSpPr txBox="1">
            <a:spLocks noRot="1" noChangeAspect="1" noMove="1" noResize="1" noEditPoints="1" noAdjustHandles="1" noChangeArrowheads="1" noChangeShapeType="1" noTextEdit="1"/>
          </p:cNvSpPr>
          <p:nvPr/>
        </p:nvSpPr>
        <p:spPr>
          <a:xfrm>
            <a:off x="952500" y="4648200"/>
            <a:ext cx="7086600" cy="980653"/>
          </a:xfrm>
          <a:prstGeom prst="rect">
            <a:avLst/>
          </a:prstGeom>
          <a:blipFill rotWithShape="1">
            <a:blip r:embed="rId4"/>
            <a:stretch>
              <a:fillRect l="-2150" b="-69375"/>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107FC820-AC09-4A7E-BFA5-2EC69486963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AB87BC9-294E-4880-9C76-4327C365A7A7}"/>
              </a:ext>
            </a:extLst>
          </p:cNvPr>
          <p:cNvSpPr>
            <a:spLocks noGrp="1"/>
          </p:cNvSpPr>
          <p:nvPr>
            <p:ph type="sldNum" sz="quarter" idx="4"/>
          </p:nvPr>
        </p:nvSpPr>
        <p:spPr/>
        <p:txBody>
          <a:bodyPr/>
          <a:lstStyle/>
          <a:p>
            <a:fld id="{F4B7F58F-9A72-4E07-B505-B7A6F5244F49}" type="slidenum">
              <a:rPr lang="en-US" smtClean="0"/>
              <a:pPr/>
              <a:t>43</a:t>
            </a:fld>
            <a:endParaRPr lang="en-US" dirty="0"/>
          </a:p>
        </p:txBody>
      </p:sp>
      <p:sp>
        <p:nvSpPr>
          <p:cNvPr id="10" name="Rectangle 2">
            <a:extLst>
              <a:ext uri="{FF2B5EF4-FFF2-40B4-BE49-F238E27FC236}">
                <a16:creationId xmlns:a16="http://schemas.microsoft.com/office/drawing/2014/main" id="{AC922BFA-481A-4E24-BBB8-5D0C25EA644D}"/>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44BCB-E8D2-47AC-AF47-37BC1762EF40}"/>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50180" name="Picture 3">
            <a:extLst>
              <a:ext uri="{FF2B5EF4-FFF2-40B4-BE49-F238E27FC236}">
                <a16:creationId xmlns:a16="http://schemas.microsoft.com/office/drawing/2014/main" id="{8FC9C255-B46A-4577-9F51-A55557824E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49672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3E28318-C220-4CB4-B56C-3328B1436D23}"/>
              </a:ext>
            </a:extLst>
          </p:cNvPr>
          <p:cNvSpPr txBox="1">
            <a:spLocks noRot="1" noChangeAspect="1" noMove="1" noResize="1" noEditPoints="1" noAdjustHandles="1" noChangeArrowheads="1" noChangeShapeType="1" noTextEdit="1"/>
          </p:cNvSpPr>
          <p:nvPr/>
        </p:nvSpPr>
        <p:spPr>
          <a:xfrm>
            <a:off x="5410200" y="2663004"/>
            <a:ext cx="3505199" cy="980205"/>
          </a:xfrm>
          <a:prstGeom prst="rect">
            <a:avLst/>
          </a:prstGeom>
          <a:blipFill rotWithShape="1">
            <a:blip r:embed="rId3"/>
            <a:stretch>
              <a:fillRect l="-4530"/>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8FF6AF47-CD8F-4CAE-94C8-742DC3CEF772}"/>
              </a:ext>
            </a:extLst>
          </p:cNvPr>
          <p:cNvSpPr txBox="1">
            <a:spLocks noRot="1" noChangeAspect="1" noMove="1" noResize="1" noEditPoints="1" noAdjustHandles="1" noChangeArrowheads="1" noChangeShapeType="1" noTextEdit="1"/>
          </p:cNvSpPr>
          <p:nvPr/>
        </p:nvSpPr>
        <p:spPr>
          <a:xfrm>
            <a:off x="609600" y="4648200"/>
            <a:ext cx="8001000" cy="980653"/>
          </a:xfrm>
          <a:prstGeom prst="rect">
            <a:avLst/>
          </a:prstGeom>
          <a:blipFill rotWithShape="1">
            <a:blip r:embed="rId4"/>
            <a:stretch>
              <a:fillRect l="-1904"/>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8AD6D0F6-A89D-4743-A320-8EEF369BCBB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ED64CBE-C9EA-4A01-92ED-0A7C25EE70C2}"/>
              </a:ext>
            </a:extLst>
          </p:cNvPr>
          <p:cNvSpPr>
            <a:spLocks noGrp="1"/>
          </p:cNvSpPr>
          <p:nvPr>
            <p:ph type="sldNum" sz="quarter" idx="4"/>
          </p:nvPr>
        </p:nvSpPr>
        <p:spPr/>
        <p:txBody>
          <a:bodyPr/>
          <a:lstStyle/>
          <a:p>
            <a:fld id="{F4B7F58F-9A72-4E07-B505-B7A6F5244F49}" type="slidenum">
              <a:rPr lang="en-US" smtClean="0"/>
              <a:pPr/>
              <a:t>44</a:t>
            </a:fld>
            <a:endParaRPr lang="en-US" dirty="0"/>
          </a:p>
        </p:txBody>
      </p:sp>
      <p:sp>
        <p:nvSpPr>
          <p:cNvPr id="10" name="Rectangle 2">
            <a:extLst>
              <a:ext uri="{FF2B5EF4-FFF2-40B4-BE49-F238E27FC236}">
                <a16:creationId xmlns:a16="http://schemas.microsoft.com/office/drawing/2014/main" id="{7AAF9F6A-643F-4701-B591-F05CF5107702}"/>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88B3FD-17A0-4EB9-9267-3BBA2D5E6DF9}"/>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51204" name="Picture 3">
            <a:extLst>
              <a:ext uri="{FF2B5EF4-FFF2-40B4-BE49-F238E27FC236}">
                <a16:creationId xmlns:a16="http://schemas.microsoft.com/office/drawing/2014/main" id="{5C1E67EB-9B78-4492-9432-7CD37B43E1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84363"/>
            <a:ext cx="5168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a:extLst>
              <a:ext uri="{FF2B5EF4-FFF2-40B4-BE49-F238E27FC236}">
                <a16:creationId xmlns:a16="http://schemas.microsoft.com/office/drawing/2014/main" id="{088052AF-10EB-44C3-BE68-DB083C5A0C4C}"/>
              </a:ext>
            </a:extLst>
          </p:cNvPr>
          <p:cNvSpPr txBox="1">
            <a:spLocks noChangeArrowheads="1"/>
          </p:cNvSpPr>
          <p:nvPr/>
        </p:nvSpPr>
        <p:spPr bwMode="auto">
          <a:xfrm>
            <a:off x="6019800" y="2362200"/>
            <a:ext cx="2590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V2</a:t>
            </a:r>
          </a:p>
          <a:p>
            <a:pPr eaLnBrk="1" hangingPunct="1"/>
            <a:r>
              <a:rPr lang="en-US" altLang="en-US"/>
              <a:t>R1, R2, R3, R4</a:t>
            </a:r>
          </a:p>
          <a:p>
            <a:pPr eaLnBrk="1" hangingPunct="1"/>
            <a:r>
              <a:rPr lang="en-US" altLang="en-US"/>
              <a:t>Total Power</a:t>
            </a:r>
          </a:p>
        </p:txBody>
      </p:sp>
      <p:sp>
        <p:nvSpPr>
          <p:cNvPr id="6" name="TextBox 5">
            <a:extLst>
              <a:ext uri="{FF2B5EF4-FFF2-40B4-BE49-F238E27FC236}">
                <a16:creationId xmlns:a16="http://schemas.microsoft.com/office/drawing/2014/main" id="{11257520-AB4D-4E74-8CAB-B2A55AD4B71D}"/>
              </a:ext>
            </a:extLst>
          </p:cNvPr>
          <p:cNvSpPr txBox="1">
            <a:spLocks noChangeArrowheads="1"/>
          </p:cNvSpPr>
          <p:nvPr/>
        </p:nvSpPr>
        <p:spPr bwMode="auto">
          <a:xfrm>
            <a:off x="952500" y="4648200"/>
            <a:ext cx="70866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F0000"/>
                </a:solidFill>
              </a:rPr>
              <a:t>V2 = 240 – 40 = 200 volts</a:t>
            </a:r>
          </a:p>
          <a:p>
            <a:pPr eaLnBrk="1" hangingPunct="1"/>
            <a:r>
              <a:rPr lang="en-US" altLang="en-US" sz="2400">
                <a:solidFill>
                  <a:srgbClr val="FF0000"/>
                </a:solidFill>
              </a:rPr>
              <a:t>R1 = 40/10 = 4,  R2 = 200/5 = 40, </a:t>
            </a:r>
          </a:p>
          <a:p>
            <a:pPr eaLnBrk="1" hangingPunct="1"/>
            <a:r>
              <a:rPr lang="en-US" altLang="en-US" sz="2400">
                <a:solidFill>
                  <a:srgbClr val="FF0000"/>
                </a:solidFill>
              </a:rPr>
              <a:t>R3 = 200/3 = 66.667, R4 = 200/2 = 100</a:t>
            </a:r>
          </a:p>
          <a:p>
            <a:pPr eaLnBrk="1" hangingPunct="1"/>
            <a:endParaRPr lang="en-US" altLang="en-US" sz="2400"/>
          </a:p>
        </p:txBody>
      </p:sp>
      <p:sp>
        <p:nvSpPr>
          <p:cNvPr id="2" name="Footer Placeholder 1">
            <a:extLst>
              <a:ext uri="{FF2B5EF4-FFF2-40B4-BE49-F238E27FC236}">
                <a16:creationId xmlns:a16="http://schemas.microsoft.com/office/drawing/2014/main" id="{46271DC2-AB17-4BDA-BE83-D3B4B49BD9F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134A22C-C041-457E-9673-EB0C4BC4ED8E}"/>
              </a:ext>
            </a:extLst>
          </p:cNvPr>
          <p:cNvSpPr>
            <a:spLocks noGrp="1"/>
          </p:cNvSpPr>
          <p:nvPr>
            <p:ph type="sldNum" sz="quarter" idx="4"/>
          </p:nvPr>
        </p:nvSpPr>
        <p:spPr/>
        <p:txBody>
          <a:bodyPr/>
          <a:lstStyle/>
          <a:p>
            <a:fld id="{F4B7F58F-9A72-4E07-B505-B7A6F5244F49}" type="slidenum">
              <a:rPr lang="en-US" smtClean="0"/>
              <a:pPr/>
              <a:t>45</a:t>
            </a:fld>
            <a:endParaRPr lang="en-US" dirty="0"/>
          </a:p>
        </p:txBody>
      </p:sp>
      <p:sp>
        <p:nvSpPr>
          <p:cNvPr id="10" name="Rectangle 2">
            <a:extLst>
              <a:ext uri="{FF2B5EF4-FFF2-40B4-BE49-F238E27FC236}">
                <a16:creationId xmlns:a16="http://schemas.microsoft.com/office/drawing/2014/main" id="{8773665F-3455-4655-AC49-F669656BD9B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Electrical Laws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A14B01-C139-42C3-9BC8-011329CD610E}"/>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400" dirty="0">
                <a:solidFill>
                  <a:srgbClr val="C00000"/>
                </a:solidFill>
                <a:latin typeface="+mj-lt"/>
              </a:rPr>
              <a:t>Basic AC Theory Power – The Simple View</a:t>
            </a:r>
          </a:p>
        </p:txBody>
      </p:sp>
      <p:sp>
        <p:nvSpPr>
          <p:cNvPr id="52227" name="Text Box 22">
            <a:extLst>
              <a:ext uri="{FF2B5EF4-FFF2-40B4-BE49-F238E27FC236}">
                <a16:creationId xmlns:a16="http://schemas.microsoft.com/office/drawing/2014/main" id="{4C2B2470-99E7-494D-8D5C-6716271086D7}"/>
              </a:ext>
            </a:extLst>
          </p:cNvPr>
          <p:cNvSpPr txBox="1">
            <a:spLocks noChangeArrowheads="1"/>
          </p:cNvSpPr>
          <p:nvPr/>
        </p:nvSpPr>
        <p:spPr bwMode="auto">
          <a:xfrm>
            <a:off x="609600" y="1524000"/>
            <a:ext cx="3862388"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t>E = Voltage (rms)</a:t>
            </a:r>
          </a:p>
          <a:p>
            <a:pPr eaLnBrk="1" hangingPunct="1"/>
            <a:r>
              <a:rPr lang="en-US" altLang="en-US" sz="2400"/>
              <a:t>I = Current (rms)</a:t>
            </a:r>
          </a:p>
          <a:p>
            <a:pPr eaLnBrk="1" hangingPunct="1"/>
            <a:r>
              <a:rPr lang="en-US" altLang="en-US" sz="2400"/>
              <a:t>PF = Power Factor</a:t>
            </a:r>
          </a:p>
          <a:p>
            <a:pPr eaLnBrk="1" hangingPunct="1"/>
            <a:r>
              <a:rPr lang="en-US" altLang="en-US" sz="2400"/>
              <a:t>Power = Watts = E x I x PF</a:t>
            </a:r>
          </a:p>
          <a:p>
            <a:pPr eaLnBrk="1" hangingPunct="1"/>
            <a:r>
              <a:rPr lang="en-US" altLang="en-US" sz="2400"/>
              <a:t>Power is sometimes</a:t>
            </a:r>
          </a:p>
          <a:p>
            <a:pPr eaLnBrk="1" hangingPunct="1"/>
            <a:r>
              <a:rPr lang="en-US" altLang="en-US" sz="2400"/>
              <a:t> referred to as Demand</a:t>
            </a:r>
          </a:p>
        </p:txBody>
      </p:sp>
      <p:sp>
        <p:nvSpPr>
          <p:cNvPr id="4" name="Text Box 23">
            <a:extLst>
              <a:ext uri="{FF2B5EF4-FFF2-40B4-BE49-F238E27FC236}">
                <a16:creationId xmlns:a16="http://schemas.microsoft.com/office/drawing/2014/main" id="{DF1BB80F-AA0A-4A11-B999-57FAA704C462}"/>
              </a:ext>
            </a:extLst>
          </p:cNvPr>
          <p:cNvSpPr txBox="1">
            <a:spLocks noChangeArrowheads="1"/>
          </p:cNvSpPr>
          <p:nvPr/>
        </p:nvSpPr>
        <p:spPr bwMode="auto">
          <a:xfrm>
            <a:off x="6553200" y="1752600"/>
            <a:ext cx="172561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chemeClr val="accent2"/>
                </a:solidFill>
              </a:rPr>
              <a:t>Sinusoidal</a:t>
            </a:r>
          </a:p>
          <a:p>
            <a:pPr algn="ctr" eaLnBrk="1" hangingPunct="1"/>
            <a:r>
              <a:rPr lang="en-US" altLang="en-US" sz="2400">
                <a:solidFill>
                  <a:schemeClr val="accent2"/>
                </a:solidFill>
              </a:rPr>
              <a:t>Waveforms</a:t>
            </a:r>
          </a:p>
          <a:p>
            <a:pPr algn="ctr" eaLnBrk="1" hangingPunct="1"/>
            <a:r>
              <a:rPr lang="en-US" altLang="en-US" sz="2400">
                <a:solidFill>
                  <a:schemeClr val="accent2"/>
                </a:solidFill>
              </a:rPr>
              <a:t>Only</a:t>
            </a:r>
          </a:p>
          <a:p>
            <a:pPr algn="ctr" eaLnBrk="1" hangingPunct="1"/>
            <a:endParaRPr lang="en-US" altLang="en-US" sz="2400">
              <a:solidFill>
                <a:schemeClr val="accent2"/>
              </a:solidFill>
            </a:endParaRPr>
          </a:p>
          <a:p>
            <a:pPr algn="ctr" eaLnBrk="1" hangingPunct="1"/>
            <a:r>
              <a:rPr lang="en-US" altLang="en-US" sz="2400">
                <a:solidFill>
                  <a:schemeClr val="accent2"/>
                </a:solidFill>
              </a:rPr>
              <a:t>NO</a:t>
            </a:r>
          </a:p>
          <a:p>
            <a:pPr algn="ctr" eaLnBrk="1" hangingPunct="1"/>
            <a:r>
              <a:rPr lang="en-US" altLang="en-US" sz="2400">
                <a:solidFill>
                  <a:schemeClr val="accent2"/>
                </a:solidFill>
              </a:rPr>
              <a:t>Harmonics</a:t>
            </a:r>
          </a:p>
        </p:txBody>
      </p:sp>
      <p:sp>
        <p:nvSpPr>
          <p:cNvPr id="5" name="Text Box 24">
            <a:extLst>
              <a:ext uri="{FF2B5EF4-FFF2-40B4-BE49-F238E27FC236}">
                <a16:creationId xmlns:a16="http://schemas.microsoft.com/office/drawing/2014/main" id="{FB316105-116F-4EB4-8BDC-0B6021C7F1C6}"/>
              </a:ext>
            </a:extLst>
          </p:cNvPr>
          <p:cNvSpPr txBox="1">
            <a:spLocks noChangeArrowheads="1"/>
          </p:cNvSpPr>
          <p:nvPr/>
        </p:nvSpPr>
        <p:spPr bwMode="auto">
          <a:xfrm>
            <a:off x="647700" y="45720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a:t>
            </a:r>
          </a:p>
          <a:p>
            <a:pPr algn="ctr" eaLnBrk="1" hangingPunct="1"/>
            <a:r>
              <a:rPr lang="en-US" altLang="en-US" sz="2400">
                <a:solidFill>
                  <a:srgbClr val="000066"/>
                </a:solidFill>
              </a:rPr>
              <a:t>13 Amps at Unity (1.0) PF, </a:t>
            </a:r>
          </a:p>
          <a:p>
            <a:pPr algn="ctr" eaLnBrk="1" hangingPunct="1"/>
            <a:r>
              <a:rPr lang="en-US" altLang="en-US" sz="2400">
                <a:solidFill>
                  <a:srgbClr val="000066"/>
                </a:solidFill>
              </a:rPr>
              <a:t>how much power is being drawn?</a:t>
            </a:r>
          </a:p>
        </p:txBody>
      </p:sp>
      <p:graphicFrame>
        <p:nvGraphicFramePr>
          <p:cNvPr id="2" name="Object 1">
            <a:extLst>
              <a:ext uri="{FF2B5EF4-FFF2-40B4-BE49-F238E27FC236}">
                <a16:creationId xmlns:a16="http://schemas.microsoft.com/office/drawing/2014/main" id="{7DC989BD-8A7F-4D52-8231-A58F9F5077A0}"/>
              </a:ext>
            </a:extLst>
          </p:cNvPr>
          <p:cNvGraphicFramePr>
            <a:graphicFrameLocks noChangeAspect="1"/>
          </p:cNvGraphicFramePr>
          <p:nvPr/>
        </p:nvGraphicFramePr>
        <p:xfrm>
          <a:off x="6324600" y="4800600"/>
          <a:ext cx="1419225" cy="1419225"/>
        </p:xfrm>
        <a:graphic>
          <a:graphicData uri="http://schemas.openxmlformats.org/presentationml/2006/ole">
            <mc:AlternateContent xmlns:mc="http://schemas.openxmlformats.org/markup-compatibility/2006">
              <mc:Choice xmlns:v="urn:schemas-microsoft-com:vml" Requires="v">
                <p:oleObj spid="_x0000_s8199" name="PHOTO-PAINT" r:id="rId3" imgW="4514286" imgH="4514286" progId="CorelPhotoPaint.Image.12">
                  <p:embed/>
                </p:oleObj>
              </mc:Choice>
              <mc:Fallback>
                <p:oleObj name="PHOTO-PAINT" r:id="rId3" imgW="4514286" imgH="4514286" progId="CorelPhotoPaint.Image.12">
                  <p:embed/>
                  <p:pic>
                    <p:nvPicPr>
                      <p:cNvPr id="2" name="Object 1">
                        <a:extLst>
                          <a:ext uri="{FF2B5EF4-FFF2-40B4-BE49-F238E27FC236}">
                            <a16:creationId xmlns:a16="http://schemas.microsoft.com/office/drawing/2014/main" id="{7DC989BD-8A7F-4D52-8231-A58F9F507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00600"/>
                        <a:ext cx="14192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25">
            <a:extLst>
              <a:ext uri="{FF2B5EF4-FFF2-40B4-BE49-F238E27FC236}">
                <a16:creationId xmlns:a16="http://schemas.microsoft.com/office/drawing/2014/main" id="{AB7917BB-47CE-470B-90D8-91F407F4983A}"/>
              </a:ext>
            </a:extLst>
          </p:cNvPr>
          <p:cNvSpPr txBox="1">
            <a:spLocks noChangeArrowheads="1"/>
          </p:cNvSpPr>
          <p:nvPr/>
        </p:nvSpPr>
        <p:spPr bwMode="auto">
          <a:xfrm>
            <a:off x="1371600" y="6096000"/>
            <a:ext cx="519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1.0 = 1560 Watts</a:t>
            </a:r>
          </a:p>
        </p:txBody>
      </p:sp>
      <p:sp>
        <p:nvSpPr>
          <p:cNvPr id="3" name="Footer Placeholder 2">
            <a:extLst>
              <a:ext uri="{FF2B5EF4-FFF2-40B4-BE49-F238E27FC236}">
                <a16:creationId xmlns:a16="http://schemas.microsoft.com/office/drawing/2014/main" id="{08C27C23-F40F-40F3-B5D6-E2A37C806F3B}"/>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B3853A5A-FEFD-49A1-B20B-5559A7865416}"/>
              </a:ext>
            </a:extLst>
          </p:cNvPr>
          <p:cNvSpPr>
            <a:spLocks noGrp="1"/>
          </p:cNvSpPr>
          <p:nvPr>
            <p:ph type="sldNum" sz="quarter" idx="4"/>
          </p:nvPr>
        </p:nvSpPr>
        <p:spPr/>
        <p:txBody>
          <a:bodyPr/>
          <a:lstStyle/>
          <a:p>
            <a:fld id="{F4B7F58F-9A72-4E07-B505-B7A6F5244F49}" type="slidenum">
              <a:rPr lang="en-US" smtClean="0"/>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621906B-A698-494E-85A2-E287FCE614F1}"/>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rgbClr val="C00000"/>
                </a:solidFill>
                <a:latin typeface="+mj-lt"/>
              </a:rPr>
              <a:t>Basic Meter Math Power – The Simple View</a:t>
            </a:r>
          </a:p>
        </p:txBody>
      </p:sp>
      <p:sp>
        <p:nvSpPr>
          <p:cNvPr id="53251" name="Text Box 5">
            <a:extLst>
              <a:ext uri="{FF2B5EF4-FFF2-40B4-BE49-F238E27FC236}">
                <a16:creationId xmlns:a16="http://schemas.microsoft.com/office/drawing/2014/main" id="{15CDD202-C9F4-422E-B021-50F4E4783E85}"/>
              </a:ext>
            </a:extLst>
          </p:cNvPr>
          <p:cNvSpPr txBox="1">
            <a:spLocks noChangeArrowheads="1"/>
          </p:cNvSpPr>
          <p:nvPr/>
        </p:nvSpPr>
        <p:spPr bwMode="auto">
          <a:xfrm>
            <a:off x="854075" y="16002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a:t>
            </a:r>
          </a:p>
          <a:p>
            <a:pPr algn="ctr" eaLnBrk="1" hangingPunct="1"/>
            <a:r>
              <a:rPr lang="en-US" altLang="en-US" sz="2400">
                <a:solidFill>
                  <a:srgbClr val="000066"/>
                </a:solidFill>
              </a:rPr>
              <a:t>13 Amps at 0.866 PF, </a:t>
            </a:r>
          </a:p>
          <a:p>
            <a:pPr algn="ctr" eaLnBrk="1" hangingPunct="1"/>
            <a:r>
              <a:rPr lang="en-US" altLang="en-US" sz="2400">
                <a:solidFill>
                  <a:srgbClr val="000066"/>
                </a:solidFill>
              </a:rPr>
              <a:t>how much power is being drawn?</a:t>
            </a:r>
          </a:p>
        </p:txBody>
      </p:sp>
      <p:sp>
        <p:nvSpPr>
          <p:cNvPr id="4" name="Text Box 6">
            <a:extLst>
              <a:ext uri="{FF2B5EF4-FFF2-40B4-BE49-F238E27FC236}">
                <a16:creationId xmlns:a16="http://schemas.microsoft.com/office/drawing/2014/main" id="{F85FF869-0543-4111-A402-253860A285CD}"/>
              </a:ext>
            </a:extLst>
          </p:cNvPr>
          <p:cNvSpPr txBox="1">
            <a:spLocks noChangeArrowheads="1"/>
          </p:cNvSpPr>
          <p:nvPr/>
        </p:nvSpPr>
        <p:spPr bwMode="auto">
          <a:xfrm>
            <a:off x="685800" y="3011488"/>
            <a:ext cx="553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0.866 = 1351 Watts</a:t>
            </a:r>
          </a:p>
        </p:txBody>
      </p:sp>
      <p:sp>
        <p:nvSpPr>
          <p:cNvPr id="5" name="Text Box 11">
            <a:extLst>
              <a:ext uri="{FF2B5EF4-FFF2-40B4-BE49-F238E27FC236}">
                <a16:creationId xmlns:a16="http://schemas.microsoft.com/office/drawing/2014/main" id="{B68CE8FA-1023-477B-887B-916F626EA8E2}"/>
              </a:ext>
            </a:extLst>
          </p:cNvPr>
          <p:cNvSpPr txBox="1">
            <a:spLocks noChangeArrowheads="1"/>
          </p:cNvSpPr>
          <p:nvPr/>
        </p:nvSpPr>
        <p:spPr bwMode="auto">
          <a:xfrm>
            <a:off x="1006475" y="38862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480 Volt service drawing</a:t>
            </a:r>
          </a:p>
          <a:p>
            <a:pPr algn="ctr" eaLnBrk="1" hangingPunct="1"/>
            <a:r>
              <a:rPr lang="en-US" altLang="en-US" sz="2400">
                <a:solidFill>
                  <a:srgbClr val="000066"/>
                </a:solidFill>
              </a:rPr>
              <a:t>156 Amps at 0.712 PF, </a:t>
            </a:r>
          </a:p>
          <a:p>
            <a:pPr algn="ctr" eaLnBrk="1" hangingPunct="1"/>
            <a:r>
              <a:rPr lang="en-US" altLang="en-US" sz="2400">
                <a:solidFill>
                  <a:srgbClr val="000066"/>
                </a:solidFill>
              </a:rPr>
              <a:t>how much power is being drawn?</a:t>
            </a:r>
          </a:p>
        </p:txBody>
      </p:sp>
      <p:sp>
        <p:nvSpPr>
          <p:cNvPr id="6" name="Text Box 12">
            <a:extLst>
              <a:ext uri="{FF2B5EF4-FFF2-40B4-BE49-F238E27FC236}">
                <a16:creationId xmlns:a16="http://schemas.microsoft.com/office/drawing/2014/main" id="{6D4D3763-DF20-4167-9447-529400A695EF}"/>
              </a:ext>
            </a:extLst>
          </p:cNvPr>
          <p:cNvSpPr txBox="1">
            <a:spLocks noChangeArrowheads="1"/>
          </p:cNvSpPr>
          <p:nvPr/>
        </p:nvSpPr>
        <p:spPr bwMode="auto">
          <a:xfrm>
            <a:off x="838200" y="5297488"/>
            <a:ext cx="596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graphicFrame>
        <p:nvGraphicFramePr>
          <p:cNvPr id="53255" name="Object 1">
            <a:extLst>
              <a:ext uri="{FF2B5EF4-FFF2-40B4-BE49-F238E27FC236}">
                <a16:creationId xmlns:a16="http://schemas.microsoft.com/office/drawing/2014/main" id="{E144494D-74C9-4E53-8718-DE501BD95FA2}"/>
              </a:ext>
            </a:extLst>
          </p:cNvPr>
          <p:cNvGraphicFramePr>
            <a:graphicFrameLocks noChangeAspect="1"/>
          </p:cNvGraphicFramePr>
          <p:nvPr/>
        </p:nvGraphicFramePr>
        <p:xfrm>
          <a:off x="6858000" y="1600200"/>
          <a:ext cx="1752600" cy="1747838"/>
        </p:xfrm>
        <a:graphic>
          <a:graphicData uri="http://schemas.openxmlformats.org/presentationml/2006/ole">
            <mc:AlternateContent xmlns:mc="http://schemas.openxmlformats.org/markup-compatibility/2006">
              <mc:Choice xmlns:v="urn:schemas-microsoft-com:vml" Requires="v">
                <p:oleObj spid="_x0000_s9228" name="PHOTO-PAINT" r:id="rId3" imgW="4514286" imgH="4504762" progId="CorelPhotoPaint.Image.12">
                  <p:embed/>
                </p:oleObj>
              </mc:Choice>
              <mc:Fallback>
                <p:oleObj name="PHOTO-PAINT" r:id="rId3" imgW="4514286" imgH="4504762" progId="CorelPhotoPaint.Image.12">
                  <p:embed/>
                  <p:pic>
                    <p:nvPicPr>
                      <p:cNvPr id="53255" name="Object 1">
                        <a:extLst>
                          <a:ext uri="{FF2B5EF4-FFF2-40B4-BE49-F238E27FC236}">
                            <a16:creationId xmlns:a16="http://schemas.microsoft.com/office/drawing/2014/main" id="{E144494D-74C9-4E53-8718-DE501BD95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600200"/>
                        <a:ext cx="1752600"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AF289512-4A4C-4E93-96C9-85EBCC4CABCB}"/>
              </a:ext>
            </a:extLst>
          </p:cNvPr>
          <p:cNvGraphicFramePr>
            <a:graphicFrameLocks noChangeAspect="1"/>
          </p:cNvGraphicFramePr>
          <p:nvPr/>
        </p:nvGraphicFramePr>
        <p:xfrm>
          <a:off x="6934200" y="3773488"/>
          <a:ext cx="1749425" cy="1752600"/>
        </p:xfrm>
        <a:graphic>
          <a:graphicData uri="http://schemas.openxmlformats.org/presentationml/2006/ole">
            <mc:AlternateContent xmlns:mc="http://schemas.openxmlformats.org/markup-compatibility/2006">
              <mc:Choice xmlns:v="urn:schemas-microsoft-com:vml" Requires="v">
                <p:oleObj spid="_x0000_s9229" name="PHOTO-PAINT" r:id="rId5" imgW="4514286" imgH="4523810" progId="CorelPhotoPaint.Image.12">
                  <p:embed/>
                </p:oleObj>
              </mc:Choice>
              <mc:Fallback>
                <p:oleObj name="PHOTO-PAINT" r:id="rId5" imgW="4514286" imgH="4523810" progId="CorelPhotoPaint.Image.12">
                  <p:embed/>
                  <p:pic>
                    <p:nvPicPr>
                      <p:cNvPr id="7" name="Object 6">
                        <a:extLst>
                          <a:ext uri="{FF2B5EF4-FFF2-40B4-BE49-F238E27FC236}">
                            <a16:creationId xmlns:a16="http://schemas.microsoft.com/office/drawing/2014/main" id="{AF289512-4A4C-4E93-96C9-85EBCC4CAB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73488"/>
                        <a:ext cx="1749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074540D3-0BCF-47B3-940A-1B4E71B394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5F1617D-1C12-4B4D-9278-703C517F16C1}"/>
              </a:ext>
            </a:extLst>
          </p:cNvPr>
          <p:cNvSpPr>
            <a:spLocks noGrp="1"/>
          </p:cNvSpPr>
          <p:nvPr>
            <p:ph type="sldNum" sz="quarter" idx="4"/>
          </p:nvPr>
        </p:nvSpPr>
        <p:spPr/>
        <p:txBody>
          <a:bodyPr/>
          <a:lstStyle/>
          <a:p>
            <a:fld id="{F4B7F58F-9A72-4E07-B505-B7A6F5244F49}" type="slidenum">
              <a:rPr lang="en-US" smtClean="0"/>
              <a:pPr/>
              <a:t>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EEB2773-9FBA-49D7-8D4B-B29E80FB77A1}"/>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rgbClr val="C00000"/>
                </a:solidFill>
                <a:latin typeface="+mj-lt"/>
              </a:rPr>
              <a:t>Basic AC Theory Power – The Simple View</a:t>
            </a:r>
          </a:p>
        </p:txBody>
      </p:sp>
      <p:sp>
        <p:nvSpPr>
          <p:cNvPr id="54275" name="Text Box 10">
            <a:extLst>
              <a:ext uri="{FF2B5EF4-FFF2-40B4-BE49-F238E27FC236}">
                <a16:creationId xmlns:a16="http://schemas.microsoft.com/office/drawing/2014/main" id="{3D6DDBF3-2943-415E-B270-3EA52F9694F5}"/>
              </a:ext>
            </a:extLst>
          </p:cNvPr>
          <p:cNvSpPr txBox="1">
            <a:spLocks noChangeArrowheads="1"/>
          </p:cNvSpPr>
          <p:nvPr/>
        </p:nvSpPr>
        <p:spPr bwMode="auto">
          <a:xfrm>
            <a:off x="762000" y="1524000"/>
            <a:ext cx="457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In the previous example we had:</a:t>
            </a:r>
            <a:endParaRPr lang="en-US" altLang="en-US">
              <a:solidFill>
                <a:srgbClr val="000066"/>
              </a:solidFill>
            </a:endParaRPr>
          </a:p>
        </p:txBody>
      </p:sp>
      <p:sp>
        <p:nvSpPr>
          <p:cNvPr id="54276" name="Text Box 12">
            <a:extLst>
              <a:ext uri="{FF2B5EF4-FFF2-40B4-BE49-F238E27FC236}">
                <a16:creationId xmlns:a16="http://schemas.microsoft.com/office/drawing/2014/main" id="{41F0090E-7692-44A5-97F7-516C82C17E2C}"/>
              </a:ext>
            </a:extLst>
          </p:cNvPr>
          <p:cNvSpPr txBox="1">
            <a:spLocks noChangeArrowheads="1"/>
          </p:cNvSpPr>
          <p:nvPr/>
        </p:nvSpPr>
        <p:spPr bwMode="auto">
          <a:xfrm>
            <a:off x="762000" y="2057400"/>
            <a:ext cx="596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sp>
        <p:nvSpPr>
          <p:cNvPr id="54277" name="Text Box 13">
            <a:extLst>
              <a:ext uri="{FF2B5EF4-FFF2-40B4-BE49-F238E27FC236}">
                <a16:creationId xmlns:a16="http://schemas.microsoft.com/office/drawing/2014/main" id="{7FD52373-A653-471D-9DB2-DE746E1E9BAD}"/>
              </a:ext>
            </a:extLst>
          </p:cNvPr>
          <p:cNvSpPr txBox="1">
            <a:spLocks noChangeArrowheads="1"/>
          </p:cNvSpPr>
          <p:nvPr/>
        </p:nvSpPr>
        <p:spPr bwMode="auto">
          <a:xfrm>
            <a:off x="762000" y="2514600"/>
            <a:ext cx="796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Normally we don’t talk about Watts, we speak in Kilowatts</a:t>
            </a:r>
            <a:endParaRPr lang="en-US" altLang="en-US">
              <a:solidFill>
                <a:srgbClr val="000066"/>
              </a:solidFill>
            </a:endParaRPr>
          </a:p>
        </p:txBody>
      </p:sp>
      <p:sp>
        <p:nvSpPr>
          <p:cNvPr id="54278" name="Text Box 14">
            <a:extLst>
              <a:ext uri="{FF2B5EF4-FFF2-40B4-BE49-F238E27FC236}">
                <a16:creationId xmlns:a16="http://schemas.microsoft.com/office/drawing/2014/main" id="{FF0A2BE5-6025-4197-8DF4-A47100B1E648}"/>
              </a:ext>
            </a:extLst>
          </p:cNvPr>
          <p:cNvSpPr txBox="1">
            <a:spLocks noChangeArrowheads="1"/>
          </p:cNvSpPr>
          <p:nvPr/>
        </p:nvSpPr>
        <p:spPr bwMode="auto">
          <a:xfrm>
            <a:off x="762000" y="3124200"/>
            <a:ext cx="443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1000 Watts = 1 Kilowatt = 1 kW</a:t>
            </a:r>
          </a:p>
        </p:txBody>
      </p:sp>
      <p:sp>
        <p:nvSpPr>
          <p:cNvPr id="54279" name="Text Box 15">
            <a:extLst>
              <a:ext uri="{FF2B5EF4-FFF2-40B4-BE49-F238E27FC236}">
                <a16:creationId xmlns:a16="http://schemas.microsoft.com/office/drawing/2014/main" id="{8CD26B0E-6BAC-4437-AB93-8DB92C034D22}"/>
              </a:ext>
            </a:extLst>
          </p:cNvPr>
          <p:cNvSpPr txBox="1">
            <a:spLocks noChangeArrowheads="1"/>
          </p:cNvSpPr>
          <p:nvPr/>
        </p:nvSpPr>
        <p:spPr bwMode="auto">
          <a:xfrm>
            <a:off x="762000" y="3657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Watts / 1000 = Kilowatts</a:t>
            </a:r>
          </a:p>
        </p:txBody>
      </p:sp>
      <p:sp>
        <p:nvSpPr>
          <p:cNvPr id="8" name="Text Box 6">
            <a:extLst>
              <a:ext uri="{FF2B5EF4-FFF2-40B4-BE49-F238E27FC236}">
                <a16:creationId xmlns:a16="http://schemas.microsoft.com/office/drawing/2014/main" id="{04B46679-8012-419E-B213-8E85245E9312}"/>
              </a:ext>
            </a:extLst>
          </p:cNvPr>
          <p:cNvSpPr txBox="1">
            <a:spLocks noChangeArrowheads="1"/>
          </p:cNvSpPr>
          <p:nvPr/>
        </p:nvSpPr>
        <p:spPr bwMode="auto">
          <a:xfrm>
            <a:off x="762000" y="4267200"/>
            <a:ext cx="53228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480 Volt service drawing</a:t>
            </a:r>
          </a:p>
          <a:p>
            <a:pPr algn="ctr" eaLnBrk="1" hangingPunct="1"/>
            <a:r>
              <a:rPr lang="en-US" altLang="en-US" sz="2400">
                <a:solidFill>
                  <a:srgbClr val="000066"/>
                </a:solidFill>
              </a:rPr>
              <a:t>156 Amps at Unity (0.712) PF, </a:t>
            </a:r>
          </a:p>
          <a:p>
            <a:pPr algn="ctr" eaLnBrk="1" hangingPunct="1"/>
            <a:r>
              <a:rPr lang="en-US" altLang="en-US" sz="2400">
                <a:solidFill>
                  <a:srgbClr val="000066"/>
                </a:solidFill>
              </a:rPr>
              <a:t>how </a:t>
            </a:r>
            <a:r>
              <a:rPr lang="en-US" altLang="en-US" sz="2400" u="sng">
                <a:solidFill>
                  <a:srgbClr val="0000FF"/>
                </a:solidFill>
              </a:rPr>
              <a:t>many Kilowatts</a:t>
            </a:r>
            <a:r>
              <a:rPr lang="en-US" altLang="en-US" sz="2400">
                <a:solidFill>
                  <a:srgbClr val="000066"/>
                </a:solidFill>
              </a:rPr>
              <a:t> are being drawn?</a:t>
            </a:r>
          </a:p>
        </p:txBody>
      </p:sp>
      <p:sp>
        <p:nvSpPr>
          <p:cNvPr id="9" name="Text Box 7">
            <a:extLst>
              <a:ext uri="{FF2B5EF4-FFF2-40B4-BE49-F238E27FC236}">
                <a16:creationId xmlns:a16="http://schemas.microsoft.com/office/drawing/2014/main" id="{FF8786BE-EF06-4FBA-82C6-929064C91ACB}"/>
              </a:ext>
            </a:extLst>
          </p:cNvPr>
          <p:cNvSpPr txBox="1">
            <a:spLocks noChangeArrowheads="1"/>
          </p:cNvSpPr>
          <p:nvPr/>
        </p:nvSpPr>
        <p:spPr bwMode="auto">
          <a:xfrm>
            <a:off x="762000" y="5867400"/>
            <a:ext cx="6554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1000 = 53.315 kW</a:t>
            </a:r>
          </a:p>
        </p:txBody>
      </p:sp>
      <p:graphicFrame>
        <p:nvGraphicFramePr>
          <p:cNvPr id="2" name="Object 1">
            <a:extLst>
              <a:ext uri="{FF2B5EF4-FFF2-40B4-BE49-F238E27FC236}">
                <a16:creationId xmlns:a16="http://schemas.microsoft.com/office/drawing/2014/main" id="{B356EDFF-1B1F-46E1-BF73-41834A82C830}"/>
              </a:ext>
            </a:extLst>
          </p:cNvPr>
          <p:cNvGraphicFramePr>
            <a:graphicFrameLocks noChangeAspect="1"/>
          </p:cNvGraphicFramePr>
          <p:nvPr/>
        </p:nvGraphicFramePr>
        <p:xfrm>
          <a:off x="6629400" y="3429000"/>
          <a:ext cx="1749425" cy="1752600"/>
        </p:xfrm>
        <a:graphic>
          <a:graphicData uri="http://schemas.openxmlformats.org/presentationml/2006/ole">
            <mc:AlternateContent xmlns:mc="http://schemas.openxmlformats.org/markup-compatibility/2006">
              <mc:Choice xmlns:v="urn:schemas-microsoft-com:vml" Requires="v">
                <p:oleObj spid="_x0000_s10247" name="PHOTO-PAINT" r:id="rId3" imgW="4514286" imgH="4523810" progId="CorelPhotoPaint.Image.12">
                  <p:embed/>
                </p:oleObj>
              </mc:Choice>
              <mc:Fallback>
                <p:oleObj name="PHOTO-PAINT" r:id="rId3" imgW="4514286" imgH="4523810" progId="CorelPhotoPaint.Image.12">
                  <p:embed/>
                  <p:pic>
                    <p:nvPicPr>
                      <p:cNvPr id="2" name="Object 1">
                        <a:extLst>
                          <a:ext uri="{FF2B5EF4-FFF2-40B4-BE49-F238E27FC236}">
                            <a16:creationId xmlns:a16="http://schemas.microsoft.com/office/drawing/2014/main" id="{B356EDFF-1B1F-46E1-BF73-41834A82C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429000"/>
                        <a:ext cx="1749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a:extLst>
              <a:ext uri="{FF2B5EF4-FFF2-40B4-BE49-F238E27FC236}">
                <a16:creationId xmlns:a16="http://schemas.microsoft.com/office/drawing/2014/main" id="{5DAD9DFB-D086-4404-9A98-E31C87ECB95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B38D783-A5ED-4FFC-BF6E-DF429B2E6E29}"/>
              </a:ext>
            </a:extLst>
          </p:cNvPr>
          <p:cNvSpPr>
            <a:spLocks noGrp="1"/>
          </p:cNvSpPr>
          <p:nvPr>
            <p:ph type="sldNum" sz="quarter" idx="4"/>
          </p:nvPr>
        </p:nvSpPr>
        <p:spPr/>
        <p:txBody>
          <a:bodyPr/>
          <a:lstStyle/>
          <a:p>
            <a:fld id="{F4B7F58F-9A72-4E07-B505-B7A6F5244F49}" type="slidenum">
              <a:rPr lang="en-US" smtClean="0"/>
              <a:pPr/>
              <a:t>48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BA1FD7F-6029-4D20-8B56-F1D6D1A4561E}"/>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rgbClr val="C00000"/>
                </a:solidFill>
                <a:latin typeface="+mj-lt"/>
              </a:rPr>
              <a:t>Basic AC Theory Energy – What We Sell</a:t>
            </a:r>
          </a:p>
        </p:txBody>
      </p:sp>
      <p:sp>
        <p:nvSpPr>
          <p:cNvPr id="55299" name="Text Box 11">
            <a:extLst>
              <a:ext uri="{FF2B5EF4-FFF2-40B4-BE49-F238E27FC236}">
                <a16:creationId xmlns:a16="http://schemas.microsoft.com/office/drawing/2014/main" id="{D2C83D5E-0821-49E0-874E-AEB6A1F3DC26}"/>
              </a:ext>
            </a:extLst>
          </p:cNvPr>
          <p:cNvSpPr txBox="1">
            <a:spLocks noChangeArrowheads="1"/>
          </p:cNvSpPr>
          <p:nvPr/>
        </p:nvSpPr>
        <p:spPr bwMode="auto">
          <a:xfrm>
            <a:off x="914400" y="1600200"/>
            <a:ext cx="72342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If power is how fast water flows from a pipe,</a:t>
            </a:r>
          </a:p>
          <a:p>
            <a:pPr eaLnBrk="1" hangingPunct="1"/>
            <a:r>
              <a:rPr lang="en-US" altLang="en-US" sz="2400">
                <a:solidFill>
                  <a:srgbClr val="000066"/>
                </a:solidFill>
              </a:rPr>
              <a:t>then energy is how much water we have in a bucket</a:t>
            </a:r>
          </a:p>
          <a:p>
            <a:pPr eaLnBrk="1" hangingPunct="1"/>
            <a:r>
              <a:rPr lang="en-US" altLang="en-US" sz="2400">
                <a:solidFill>
                  <a:srgbClr val="000066"/>
                </a:solidFill>
              </a:rPr>
              <a:t>after the water has been flowing for a specified time.</a:t>
            </a:r>
            <a:endParaRPr lang="en-US" altLang="en-US">
              <a:solidFill>
                <a:srgbClr val="000066"/>
              </a:solidFill>
            </a:endParaRPr>
          </a:p>
        </p:txBody>
      </p:sp>
      <p:sp>
        <p:nvSpPr>
          <p:cNvPr id="55300" name="Text Box 6">
            <a:extLst>
              <a:ext uri="{FF2B5EF4-FFF2-40B4-BE49-F238E27FC236}">
                <a16:creationId xmlns:a16="http://schemas.microsoft.com/office/drawing/2014/main" id="{F974D739-0FEA-4AC4-9B43-6B9A4F1BC172}"/>
              </a:ext>
            </a:extLst>
          </p:cNvPr>
          <p:cNvSpPr txBox="1">
            <a:spLocks noChangeArrowheads="1"/>
          </p:cNvSpPr>
          <p:nvPr/>
        </p:nvSpPr>
        <p:spPr bwMode="auto">
          <a:xfrm>
            <a:off x="2590800" y="2971800"/>
            <a:ext cx="336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Energy = Power x Time</a:t>
            </a:r>
            <a:endParaRPr lang="en-US" altLang="en-US">
              <a:solidFill>
                <a:srgbClr val="000066"/>
              </a:solidFill>
            </a:endParaRPr>
          </a:p>
        </p:txBody>
      </p:sp>
      <p:sp>
        <p:nvSpPr>
          <p:cNvPr id="55301" name="Text Box 10">
            <a:extLst>
              <a:ext uri="{FF2B5EF4-FFF2-40B4-BE49-F238E27FC236}">
                <a16:creationId xmlns:a16="http://schemas.microsoft.com/office/drawing/2014/main" id="{B83D1818-4D82-482D-92DF-115680AD4583}"/>
              </a:ext>
            </a:extLst>
          </p:cNvPr>
          <p:cNvSpPr txBox="1">
            <a:spLocks noChangeArrowheads="1"/>
          </p:cNvSpPr>
          <p:nvPr/>
        </p:nvSpPr>
        <p:spPr bwMode="auto">
          <a:xfrm>
            <a:off x="1447800" y="3581400"/>
            <a:ext cx="595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1 kW for 1 Hour = 1 Kilowatt-Hour = 1 kWh</a:t>
            </a:r>
          </a:p>
        </p:txBody>
      </p:sp>
      <p:sp>
        <p:nvSpPr>
          <p:cNvPr id="12" name="Text Box 13">
            <a:extLst>
              <a:ext uri="{FF2B5EF4-FFF2-40B4-BE49-F238E27FC236}">
                <a16:creationId xmlns:a16="http://schemas.microsoft.com/office/drawing/2014/main" id="{D9CE6BEC-C12F-49B3-96FA-ED2555FA8700}"/>
              </a:ext>
            </a:extLst>
          </p:cNvPr>
          <p:cNvSpPr txBox="1">
            <a:spLocks noChangeArrowheads="1"/>
          </p:cNvSpPr>
          <p:nvPr/>
        </p:nvSpPr>
        <p:spPr bwMode="auto">
          <a:xfrm>
            <a:off x="1447800" y="4343400"/>
            <a:ext cx="406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(Wh) = E x I x PF x T</a:t>
            </a:r>
          </a:p>
        </p:txBody>
      </p:sp>
      <p:sp>
        <p:nvSpPr>
          <p:cNvPr id="13" name="Text Box 15">
            <a:extLst>
              <a:ext uri="{FF2B5EF4-FFF2-40B4-BE49-F238E27FC236}">
                <a16:creationId xmlns:a16="http://schemas.microsoft.com/office/drawing/2014/main" id="{83C59D3B-2869-4BD7-B28A-688D762EE6E0}"/>
              </a:ext>
            </a:extLst>
          </p:cNvPr>
          <p:cNvSpPr txBox="1">
            <a:spLocks noChangeArrowheads="1"/>
          </p:cNvSpPr>
          <p:nvPr/>
        </p:nvSpPr>
        <p:spPr bwMode="auto">
          <a:xfrm>
            <a:off x="1447800" y="4953000"/>
            <a:ext cx="363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where    T = time in hours</a:t>
            </a:r>
            <a:endParaRPr lang="en-US" altLang="en-US">
              <a:solidFill>
                <a:srgbClr val="000066"/>
              </a:solidFill>
            </a:endParaRPr>
          </a:p>
        </p:txBody>
      </p:sp>
      <p:sp>
        <p:nvSpPr>
          <p:cNvPr id="14" name="Text Box 14">
            <a:extLst>
              <a:ext uri="{FF2B5EF4-FFF2-40B4-BE49-F238E27FC236}">
                <a16:creationId xmlns:a16="http://schemas.microsoft.com/office/drawing/2014/main" id="{AF10701C-E6A2-4B4A-A89B-29F61FD22A69}"/>
              </a:ext>
            </a:extLst>
          </p:cNvPr>
          <p:cNvSpPr txBox="1">
            <a:spLocks noChangeArrowheads="1"/>
          </p:cNvSpPr>
          <p:nvPr/>
        </p:nvSpPr>
        <p:spPr bwMode="auto">
          <a:xfrm>
            <a:off x="1447800" y="5562600"/>
            <a:ext cx="518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(kW) = (E x I x PF / 1000) x T</a:t>
            </a:r>
          </a:p>
        </p:txBody>
      </p:sp>
      <p:sp>
        <p:nvSpPr>
          <p:cNvPr id="2" name="Footer Placeholder 1">
            <a:extLst>
              <a:ext uri="{FF2B5EF4-FFF2-40B4-BE49-F238E27FC236}">
                <a16:creationId xmlns:a16="http://schemas.microsoft.com/office/drawing/2014/main" id="{324478BF-9D7F-4F6E-8440-9C38E038882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7621D12-46D2-4AA5-B352-079C7DFE7EEE}"/>
              </a:ext>
            </a:extLst>
          </p:cNvPr>
          <p:cNvSpPr>
            <a:spLocks noGrp="1"/>
          </p:cNvSpPr>
          <p:nvPr>
            <p:ph type="sldNum" sz="quarter" idx="4"/>
          </p:nvPr>
        </p:nvSpPr>
        <p:spPr/>
        <p:txBody>
          <a:bodyPr/>
          <a:lstStyle/>
          <a:p>
            <a:fld id="{F4B7F58F-9A72-4E07-B505-B7A6F5244F49}" type="slidenum">
              <a:rPr lang="en-US" smtClean="0"/>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1A23-B606-4478-AE34-0102EC48755D}"/>
              </a:ext>
            </a:extLst>
          </p:cNvPr>
          <p:cNvSpPr>
            <a:spLocks noGrp="1"/>
          </p:cNvSpPr>
          <p:nvPr>
            <p:ph type="title"/>
          </p:nvPr>
        </p:nvSpPr>
        <p:spPr>
          <a:xfrm>
            <a:off x="762000" y="131935"/>
            <a:ext cx="7886700" cy="934865"/>
          </a:xfrm>
        </p:spPr>
        <p:txBody>
          <a:bodyPr/>
          <a:lstStyle/>
          <a:p>
            <a:r>
              <a:rPr lang="en-US" dirty="0"/>
              <a:t>A Little History</a:t>
            </a:r>
          </a:p>
        </p:txBody>
      </p:sp>
      <p:sp>
        <p:nvSpPr>
          <p:cNvPr id="3" name="Content Placeholder 2">
            <a:extLst>
              <a:ext uri="{FF2B5EF4-FFF2-40B4-BE49-F238E27FC236}">
                <a16:creationId xmlns:a16="http://schemas.microsoft.com/office/drawing/2014/main" id="{E6E18DDE-0CCD-4FE8-9C8F-F904896DAEA1}"/>
              </a:ext>
            </a:extLst>
          </p:cNvPr>
          <p:cNvSpPr>
            <a:spLocks noGrp="1"/>
          </p:cNvSpPr>
          <p:nvPr>
            <p:ph sz="half" idx="1"/>
          </p:nvPr>
        </p:nvSpPr>
        <p:spPr>
          <a:xfrm>
            <a:off x="628650" y="1447800"/>
            <a:ext cx="7886700" cy="4351338"/>
          </a:xfrm>
        </p:spPr>
        <p:txBody>
          <a:bodyPr>
            <a:normAutofit fontScale="92500" lnSpcReduction="10000"/>
          </a:bodyPr>
          <a:lstStyle/>
          <a:p>
            <a:pPr eaLnBrk="1" hangingPunct="1">
              <a:defRPr/>
            </a:pPr>
            <a:r>
              <a:rPr lang="en-US" sz="2100" b="1" kern="0" dirty="0">
                <a:latin typeface="Calibri" panose="020F0502020204030204" pitchFamily="34" charset="0"/>
                <a:cs typeface="Calibri" panose="020F0502020204030204" pitchFamily="34" charset="0"/>
              </a:rPr>
              <a:t>1800  </a:t>
            </a:r>
            <a:r>
              <a:rPr lang="en-US" sz="2100" kern="0" dirty="0">
                <a:latin typeface="Calibri" panose="020F0502020204030204" pitchFamily="34" charset="0"/>
                <a:cs typeface="Calibri" panose="020F0502020204030204" pitchFamily="34" charset="0"/>
              </a:rPr>
              <a:t>Volta</a:t>
            </a:r>
          </a:p>
          <a:p>
            <a:pPr lvl="1">
              <a:defRPr/>
            </a:pPr>
            <a:r>
              <a:rPr lang="en-US" sz="2100" kern="0" dirty="0">
                <a:latin typeface="Calibri" panose="020F0502020204030204" pitchFamily="34" charset="0"/>
                <a:cs typeface="Calibri" panose="020F0502020204030204" pitchFamily="34" charset="0"/>
              </a:rPr>
              <a:t>First electric battery</a:t>
            </a:r>
          </a:p>
          <a:p>
            <a:pPr eaLnBrk="1" hangingPunct="1">
              <a:defRPr/>
            </a:pPr>
            <a:r>
              <a:rPr lang="en-US" sz="2100" b="1" kern="0" dirty="0">
                <a:latin typeface="Calibri" panose="020F0502020204030204" pitchFamily="34" charset="0"/>
                <a:cs typeface="Calibri" panose="020F0502020204030204" pitchFamily="34" charset="0"/>
              </a:rPr>
              <a:t>1802</a:t>
            </a:r>
          </a:p>
          <a:p>
            <a:pPr lvl="1">
              <a:defRPr/>
            </a:pPr>
            <a:r>
              <a:rPr lang="en-US" sz="2100" kern="0" dirty="0">
                <a:latin typeface="Calibri" panose="020F0502020204030204" pitchFamily="34" charset="0"/>
                <a:cs typeface="Calibri" panose="020F0502020204030204" pitchFamily="34" charset="0"/>
              </a:rPr>
              <a:t>Electric Arc Lamp invented</a:t>
            </a:r>
          </a:p>
          <a:p>
            <a:pPr eaLnBrk="1" hangingPunct="1">
              <a:defRPr/>
            </a:pPr>
            <a:r>
              <a:rPr lang="en-US" sz="2100" b="1" kern="0" dirty="0">
                <a:latin typeface="Calibri" panose="020F0502020204030204" pitchFamily="34" charset="0"/>
                <a:cs typeface="Calibri" panose="020F0502020204030204" pitchFamily="34" charset="0"/>
              </a:rPr>
              <a:t>1830-31  </a:t>
            </a:r>
            <a:r>
              <a:rPr lang="en-US" sz="2100" kern="0" dirty="0">
                <a:latin typeface="Calibri" panose="020F0502020204030204" pitchFamily="34" charset="0"/>
                <a:cs typeface="Calibri" panose="020F0502020204030204" pitchFamily="34" charset="0"/>
              </a:rPr>
              <a:t>Faraday and Henry</a:t>
            </a:r>
          </a:p>
          <a:p>
            <a:pPr lvl="1">
              <a:defRPr/>
            </a:pPr>
            <a:r>
              <a:rPr lang="en-US" sz="2100" kern="0" dirty="0">
                <a:latin typeface="Calibri" panose="020F0502020204030204" pitchFamily="34" charset="0"/>
                <a:cs typeface="Calibri" panose="020F0502020204030204" pitchFamily="34" charset="0"/>
              </a:rPr>
              <a:t>Changing magnetic field can induce an electric current. Build first very crude electric motors in lab.</a:t>
            </a:r>
          </a:p>
          <a:p>
            <a:pPr>
              <a:defRPr/>
            </a:pPr>
            <a:r>
              <a:rPr lang="en-US" sz="2100" b="1" kern="0" dirty="0">
                <a:latin typeface="Calibri" panose="020F0502020204030204" pitchFamily="34" charset="0"/>
                <a:cs typeface="Calibri" panose="020F0502020204030204" pitchFamily="34" charset="0"/>
              </a:rPr>
              <a:t>1832  </a:t>
            </a:r>
            <a:r>
              <a:rPr lang="en-US" sz="2100" kern="0" dirty="0" err="1">
                <a:latin typeface="Calibri" panose="020F0502020204030204" pitchFamily="34" charset="0"/>
                <a:cs typeface="Calibri" panose="020F0502020204030204" pitchFamily="34" charset="0"/>
              </a:rPr>
              <a:t>Pixii</a:t>
            </a:r>
            <a:endParaRPr lang="en-US" sz="2100" kern="0" dirty="0">
              <a:latin typeface="Calibri" panose="020F0502020204030204" pitchFamily="34" charset="0"/>
              <a:cs typeface="Calibri" panose="020F0502020204030204" pitchFamily="34" charset="0"/>
            </a:endParaRPr>
          </a:p>
          <a:p>
            <a:pPr lvl="1" eaLnBrk="1" hangingPunct="1">
              <a:defRPr/>
            </a:pPr>
            <a:r>
              <a:rPr lang="en-US" sz="2100" kern="0" dirty="0">
                <a:latin typeface="Calibri" panose="020F0502020204030204" pitchFamily="34" charset="0"/>
                <a:cs typeface="Calibri" panose="020F0502020204030204" pitchFamily="34" charset="0"/>
              </a:rPr>
              <a:t>First crude generation of an AC current.</a:t>
            </a:r>
          </a:p>
          <a:p>
            <a:pPr eaLnBrk="1" hangingPunct="1">
              <a:defRPr/>
            </a:pPr>
            <a:r>
              <a:rPr lang="en-US" sz="2100" b="1" kern="0" dirty="0">
                <a:latin typeface="Calibri" panose="020F0502020204030204" pitchFamily="34" charset="0"/>
                <a:cs typeface="Calibri" panose="020F0502020204030204" pitchFamily="34" charset="0"/>
              </a:rPr>
              <a:t>1856  </a:t>
            </a:r>
            <a:r>
              <a:rPr lang="en-US" sz="2100" kern="0" dirty="0">
                <a:latin typeface="Calibri" panose="020F0502020204030204" pitchFamily="34" charset="0"/>
                <a:cs typeface="Calibri" panose="020F0502020204030204" pitchFamily="34" charset="0"/>
              </a:rPr>
              <a:t>Siemens</a:t>
            </a:r>
          </a:p>
          <a:p>
            <a:pPr lvl="1">
              <a:defRPr/>
            </a:pPr>
            <a:r>
              <a:rPr lang="en-US" sz="2100" kern="0" dirty="0">
                <a:latin typeface="Calibri" panose="020F0502020204030204" pitchFamily="34" charset="0"/>
                <a:cs typeface="Calibri" panose="020F0502020204030204" pitchFamily="34" charset="0"/>
              </a:rPr>
              <a:t>First really practical electric motor</a:t>
            </a:r>
          </a:p>
          <a:p>
            <a:pPr eaLnBrk="1" hangingPunct="1">
              <a:defRPr/>
            </a:pPr>
            <a:r>
              <a:rPr lang="en-US" sz="2100" b="1" kern="0" dirty="0">
                <a:latin typeface="Calibri" panose="020F0502020204030204" pitchFamily="34" charset="0"/>
                <a:cs typeface="Calibri" panose="020F0502020204030204" pitchFamily="34" charset="0"/>
              </a:rPr>
              <a:t>1860s  </a:t>
            </a:r>
            <a:r>
              <a:rPr lang="en-US" sz="2100" kern="0" dirty="0">
                <a:latin typeface="Calibri" panose="020F0502020204030204" pitchFamily="34" charset="0"/>
                <a:cs typeface="Calibri" panose="020F0502020204030204" pitchFamily="34" charset="0"/>
              </a:rPr>
              <a:t>Varley, Siemens and Wheatstone</a:t>
            </a:r>
          </a:p>
          <a:p>
            <a:pPr lvl="1">
              <a:defRPr/>
            </a:pPr>
            <a:r>
              <a:rPr lang="en-US" sz="2100" kern="0" dirty="0">
                <a:latin typeface="Calibri" panose="020F0502020204030204" pitchFamily="34" charset="0"/>
                <a:cs typeface="Calibri" panose="020F0502020204030204" pitchFamily="34" charset="0"/>
              </a:rPr>
              <a:t>Each develop electric dynamos (DC Generators).</a:t>
            </a:r>
          </a:p>
          <a:p>
            <a:endParaRPr lang="en-US" dirty="0"/>
          </a:p>
        </p:txBody>
      </p:sp>
      <p:sp>
        <p:nvSpPr>
          <p:cNvPr id="5" name="Footer Placeholder 4">
            <a:extLst>
              <a:ext uri="{FF2B5EF4-FFF2-40B4-BE49-F238E27FC236}">
                <a16:creationId xmlns:a16="http://schemas.microsoft.com/office/drawing/2014/main" id="{995EE66A-3442-497B-A2AC-ADDC6596BF9A}"/>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8D4F4547-04DA-4822-B289-51CA27227FD8}"/>
              </a:ext>
            </a:extLst>
          </p:cNvPr>
          <p:cNvSpPr>
            <a:spLocks noGrp="1"/>
          </p:cNvSpPr>
          <p:nvPr>
            <p:ph type="sldNum" sz="quarter" idx="4"/>
          </p:nvPr>
        </p:nvSpPr>
        <p:spPr/>
        <p:txBody>
          <a:bodyPr/>
          <a:lstStyle/>
          <a:p>
            <a:fld id="{F4B7F58F-9A72-4E07-B505-B7A6F5244F49}" type="slidenum">
              <a:rPr lang="en-US" smtClean="0"/>
              <a:t>5</a:t>
            </a:fld>
            <a:endParaRPr lang="en-US"/>
          </a:p>
        </p:txBody>
      </p:sp>
    </p:spTree>
    <p:extLst>
      <p:ext uri="{BB962C8B-B14F-4D97-AF65-F5344CB8AC3E}">
        <p14:creationId xmlns:p14="http://schemas.microsoft.com/office/powerpoint/2010/main" val="2707767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BDBAAD8-6E57-4F8C-8B71-817B7297276D}"/>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rgbClr val="C00000"/>
                </a:solidFill>
                <a:latin typeface="+mj-lt"/>
              </a:rPr>
              <a:t>Basic Meter Math Energy – What We Sell</a:t>
            </a:r>
          </a:p>
        </p:txBody>
      </p:sp>
      <p:sp>
        <p:nvSpPr>
          <p:cNvPr id="56323" name="Text Box 3">
            <a:extLst>
              <a:ext uri="{FF2B5EF4-FFF2-40B4-BE49-F238E27FC236}">
                <a16:creationId xmlns:a16="http://schemas.microsoft.com/office/drawing/2014/main" id="{7D16BA65-A039-4B45-A44D-9960A665B7A6}"/>
              </a:ext>
            </a:extLst>
          </p:cNvPr>
          <p:cNvSpPr txBox="1">
            <a:spLocks noChangeArrowheads="1"/>
          </p:cNvSpPr>
          <p:nvPr/>
        </p:nvSpPr>
        <p:spPr bwMode="auto">
          <a:xfrm>
            <a:off x="1219200" y="16002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 45 Amps at a Power Factor of 0.9 for 1 day, </a:t>
            </a:r>
          </a:p>
          <a:p>
            <a:pPr algn="ctr" eaLnBrk="1" hangingPunct="1"/>
            <a:r>
              <a:rPr lang="en-US" altLang="en-US" sz="2400">
                <a:solidFill>
                  <a:srgbClr val="000066"/>
                </a:solidFill>
              </a:rPr>
              <a:t>how much Energy (kWh) has been used?</a:t>
            </a:r>
          </a:p>
        </p:txBody>
      </p:sp>
      <p:sp>
        <p:nvSpPr>
          <p:cNvPr id="5" name="Text Box 4">
            <a:extLst>
              <a:ext uri="{FF2B5EF4-FFF2-40B4-BE49-F238E27FC236}">
                <a16:creationId xmlns:a16="http://schemas.microsoft.com/office/drawing/2014/main" id="{FA5D8B7E-0835-44C2-800F-AE518A6042CB}"/>
              </a:ext>
            </a:extLst>
          </p:cNvPr>
          <p:cNvSpPr txBox="1">
            <a:spLocks noChangeArrowheads="1"/>
          </p:cNvSpPr>
          <p:nvPr/>
        </p:nvSpPr>
        <p:spPr bwMode="auto">
          <a:xfrm>
            <a:off x="914400" y="2895600"/>
            <a:ext cx="718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45 x 0.9 / 1000) x 24 = 116.64 kWh</a:t>
            </a:r>
          </a:p>
        </p:txBody>
      </p:sp>
      <p:sp>
        <p:nvSpPr>
          <p:cNvPr id="6" name="Text Box 8">
            <a:extLst>
              <a:ext uri="{FF2B5EF4-FFF2-40B4-BE49-F238E27FC236}">
                <a16:creationId xmlns:a16="http://schemas.microsoft.com/office/drawing/2014/main" id="{C29D0AE4-4E2C-415B-913D-1A0F8452009D}"/>
              </a:ext>
            </a:extLst>
          </p:cNvPr>
          <p:cNvSpPr txBox="1">
            <a:spLocks noChangeArrowheads="1"/>
          </p:cNvSpPr>
          <p:nvPr/>
        </p:nvSpPr>
        <p:spPr bwMode="auto">
          <a:xfrm>
            <a:off x="1371600" y="3657600"/>
            <a:ext cx="6477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240 Volt service drawing 60 Amps at a Power Factor of 1.0 for 5.5 hours, </a:t>
            </a:r>
          </a:p>
          <a:p>
            <a:pPr algn="ctr" eaLnBrk="1" hangingPunct="1"/>
            <a:r>
              <a:rPr lang="en-US" altLang="en-US" sz="2400">
                <a:solidFill>
                  <a:srgbClr val="000066"/>
                </a:solidFill>
              </a:rPr>
              <a:t>how much Energy (kWh) has been used?</a:t>
            </a:r>
          </a:p>
        </p:txBody>
      </p:sp>
      <p:sp>
        <p:nvSpPr>
          <p:cNvPr id="7" name="Text Box 9">
            <a:extLst>
              <a:ext uri="{FF2B5EF4-FFF2-40B4-BE49-F238E27FC236}">
                <a16:creationId xmlns:a16="http://schemas.microsoft.com/office/drawing/2014/main" id="{4B53F776-6DF0-48C2-B83E-3145B5B94590}"/>
              </a:ext>
            </a:extLst>
          </p:cNvPr>
          <p:cNvSpPr txBox="1">
            <a:spLocks noChangeArrowheads="1"/>
          </p:cNvSpPr>
          <p:nvPr/>
        </p:nvSpPr>
        <p:spPr bwMode="auto">
          <a:xfrm>
            <a:off x="914400" y="5029200"/>
            <a:ext cx="692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(240 x 60 x 1.0 / 1000) x 5.5 = 79.2 kWh</a:t>
            </a:r>
          </a:p>
        </p:txBody>
      </p:sp>
      <p:sp>
        <p:nvSpPr>
          <p:cNvPr id="2" name="Footer Placeholder 1">
            <a:extLst>
              <a:ext uri="{FF2B5EF4-FFF2-40B4-BE49-F238E27FC236}">
                <a16:creationId xmlns:a16="http://schemas.microsoft.com/office/drawing/2014/main" id="{5EF997E4-C7DE-4C3F-AE4A-1FE499FAFDE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B18EBD6-F8EA-48DD-9D4F-9A5857D6B872}"/>
              </a:ext>
            </a:extLst>
          </p:cNvPr>
          <p:cNvSpPr>
            <a:spLocks noGrp="1"/>
          </p:cNvSpPr>
          <p:nvPr>
            <p:ph type="sldNum" sz="quarter" idx="4"/>
          </p:nvPr>
        </p:nvSpPr>
        <p:spPr/>
        <p:txBody>
          <a:bodyPr/>
          <a:lstStyle/>
          <a:p>
            <a:fld id="{F4B7F58F-9A72-4E07-B505-B7A6F5244F49}" type="slidenum">
              <a:rPr lang="en-US" smtClean="0"/>
              <a:pPr/>
              <a:t>50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6D66081-6A35-4631-8991-6E50000E00F3}"/>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rgbClr val="C00000"/>
                </a:solidFill>
                <a:latin typeface="+mj-lt"/>
              </a:rPr>
              <a:t>Basic Meter Math  Energy – What We Sell</a:t>
            </a:r>
          </a:p>
        </p:txBody>
      </p:sp>
      <p:sp>
        <p:nvSpPr>
          <p:cNvPr id="57347" name="Text Box 3">
            <a:extLst>
              <a:ext uri="{FF2B5EF4-FFF2-40B4-BE49-F238E27FC236}">
                <a16:creationId xmlns:a16="http://schemas.microsoft.com/office/drawing/2014/main" id="{EA05B3D6-9EA9-41EB-B932-932C7BB8B06F}"/>
              </a:ext>
            </a:extLst>
          </p:cNvPr>
          <p:cNvSpPr txBox="1">
            <a:spLocks noChangeArrowheads="1"/>
          </p:cNvSpPr>
          <p:nvPr/>
        </p:nvSpPr>
        <p:spPr bwMode="auto">
          <a:xfrm>
            <a:off x="1219200" y="1600200"/>
            <a:ext cx="6477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 20 Amps at a Power Factor of 0.8 from 8:00AM to 6</a:t>
            </a:r>
            <a:r>
              <a:rPr lang="en-US" altLang="en-US" sz="2400">
                <a:solidFill>
                  <a:srgbClr val="000066"/>
                </a:solidFill>
                <a:sym typeface="Wingdings" panose="05000000000000000000" pitchFamily="2" charset="2"/>
              </a:rPr>
              <a:t>:00PM</a:t>
            </a:r>
            <a:r>
              <a:rPr lang="en-US" altLang="en-US" sz="2400">
                <a:solidFill>
                  <a:srgbClr val="000066"/>
                </a:solidFill>
              </a:rPr>
              <a:t>,</a:t>
            </a:r>
          </a:p>
          <a:p>
            <a:pPr algn="ctr" eaLnBrk="1" hangingPunct="1"/>
            <a:r>
              <a:rPr lang="en-US" altLang="en-US" sz="2400">
                <a:solidFill>
                  <a:srgbClr val="000066"/>
                </a:solidFill>
              </a:rPr>
              <a:t>and 1 Amp at PF=1.0 from 6:00PM to 8:00AM </a:t>
            </a:r>
          </a:p>
          <a:p>
            <a:pPr algn="ctr" eaLnBrk="1" hangingPunct="1"/>
            <a:r>
              <a:rPr lang="en-US" altLang="en-US" sz="2400">
                <a:solidFill>
                  <a:srgbClr val="000066"/>
                </a:solidFill>
              </a:rPr>
              <a:t>how much Energy (kWh) has been used?</a:t>
            </a:r>
          </a:p>
        </p:txBody>
      </p:sp>
      <p:sp>
        <p:nvSpPr>
          <p:cNvPr id="4" name="Text Box 7">
            <a:extLst>
              <a:ext uri="{FF2B5EF4-FFF2-40B4-BE49-F238E27FC236}">
                <a16:creationId xmlns:a16="http://schemas.microsoft.com/office/drawing/2014/main" id="{A5E2CB82-57B0-442A-A492-272CED17DCA5}"/>
              </a:ext>
            </a:extLst>
          </p:cNvPr>
          <p:cNvSpPr txBox="1">
            <a:spLocks noChangeArrowheads="1"/>
          </p:cNvSpPr>
          <p:nvPr/>
        </p:nvSpPr>
        <p:spPr bwMode="auto">
          <a:xfrm>
            <a:off x="990600" y="3416300"/>
            <a:ext cx="424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8:00AM to 6:00PM = 10 hours</a:t>
            </a:r>
          </a:p>
          <a:p>
            <a:pPr eaLnBrk="1" hangingPunct="1"/>
            <a:r>
              <a:rPr lang="en-US" altLang="en-US" sz="2400">
                <a:solidFill>
                  <a:srgbClr val="F71A03"/>
                </a:solidFill>
              </a:rPr>
              <a:t>6:00PM to 8:00AM = 14 hours</a:t>
            </a:r>
          </a:p>
        </p:txBody>
      </p:sp>
      <p:sp>
        <p:nvSpPr>
          <p:cNvPr id="5" name="Text Box 4">
            <a:extLst>
              <a:ext uri="{FF2B5EF4-FFF2-40B4-BE49-F238E27FC236}">
                <a16:creationId xmlns:a16="http://schemas.microsoft.com/office/drawing/2014/main" id="{2BDA72A7-F8C3-4C11-A358-347912DD9B9D}"/>
              </a:ext>
            </a:extLst>
          </p:cNvPr>
          <p:cNvSpPr txBox="1">
            <a:spLocks noChangeArrowheads="1"/>
          </p:cNvSpPr>
          <p:nvPr/>
        </p:nvSpPr>
        <p:spPr bwMode="auto">
          <a:xfrm>
            <a:off x="990600" y="4419600"/>
            <a:ext cx="684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20 x 0.8 / 1000) x 10 = 19.2 kWh</a:t>
            </a:r>
          </a:p>
        </p:txBody>
      </p:sp>
      <p:sp>
        <p:nvSpPr>
          <p:cNvPr id="6" name="Text Box 8">
            <a:extLst>
              <a:ext uri="{FF2B5EF4-FFF2-40B4-BE49-F238E27FC236}">
                <a16:creationId xmlns:a16="http://schemas.microsoft.com/office/drawing/2014/main" id="{6D3B1CB1-9608-4A30-AE6F-46F9FACC4072}"/>
              </a:ext>
            </a:extLst>
          </p:cNvPr>
          <p:cNvSpPr txBox="1">
            <a:spLocks noChangeArrowheads="1"/>
          </p:cNvSpPr>
          <p:nvPr/>
        </p:nvSpPr>
        <p:spPr bwMode="auto">
          <a:xfrm>
            <a:off x="990600" y="4876800"/>
            <a:ext cx="641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1 x 1 / 1000) x 14 = 1.68 kWh</a:t>
            </a:r>
          </a:p>
        </p:txBody>
      </p:sp>
      <p:sp>
        <p:nvSpPr>
          <p:cNvPr id="7" name="Text Box 9">
            <a:extLst>
              <a:ext uri="{FF2B5EF4-FFF2-40B4-BE49-F238E27FC236}">
                <a16:creationId xmlns:a16="http://schemas.microsoft.com/office/drawing/2014/main" id="{EC0F315C-5072-48D7-A258-121BDA595658}"/>
              </a:ext>
            </a:extLst>
          </p:cNvPr>
          <p:cNvSpPr txBox="1">
            <a:spLocks noChangeArrowheads="1"/>
          </p:cNvSpPr>
          <p:nvPr/>
        </p:nvSpPr>
        <p:spPr bwMode="auto">
          <a:xfrm>
            <a:off x="990600" y="5334000"/>
            <a:ext cx="6221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19.2 kWh + 1.68 kWh = 20.88 kWh</a:t>
            </a:r>
          </a:p>
        </p:txBody>
      </p:sp>
      <p:sp>
        <p:nvSpPr>
          <p:cNvPr id="2" name="Footer Placeholder 1">
            <a:extLst>
              <a:ext uri="{FF2B5EF4-FFF2-40B4-BE49-F238E27FC236}">
                <a16:creationId xmlns:a16="http://schemas.microsoft.com/office/drawing/2014/main" id="{399B9057-4FDF-4218-B622-931FE013325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4C66D92-D5B4-4B62-9D64-0F887AC6BC01}"/>
              </a:ext>
            </a:extLst>
          </p:cNvPr>
          <p:cNvSpPr>
            <a:spLocks noGrp="1"/>
          </p:cNvSpPr>
          <p:nvPr>
            <p:ph type="sldNum" sz="quarter" idx="4"/>
          </p:nvPr>
        </p:nvSpPr>
        <p:spPr/>
        <p:txBody>
          <a:bodyPr/>
          <a:lstStyle/>
          <a:p>
            <a:fld id="{F4B7F58F-9A72-4E07-B505-B7A6F5244F49}" type="slidenum">
              <a:rPr lang="en-US" smtClean="0"/>
              <a:pPr/>
              <a:t>51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CAD70F8-FBEC-43A3-99FB-DE517D1D859A}"/>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Basic AC Theory What is VA?</a:t>
            </a:r>
          </a:p>
        </p:txBody>
      </p:sp>
      <p:sp>
        <p:nvSpPr>
          <p:cNvPr id="58371" name="Text Box 3">
            <a:extLst>
              <a:ext uri="{FF2B5EF4-FFF2-40B4-BE49-F238E27FC236}">
                <a16:creationId xmlns:a16="http://schemas.microsoft.com/office/drawing/2014/main" id="{FFAA4A09-8131-49FB-A4EF-19B3D7836445}"/>
              </a:ext>
            </a:extLst>
          </p:cNvPr>
          <p:cNvSpPr txBox="1">
            <a:spLocks noChangeArrowheads="1"/>
          </p:cNvSpPr>
          <p:nvPr/>
        </p:nvSpPr>
        <p:spPr bwMode="auto">
          <a:xfrm>
            <a:off x="609600" y="1676400"/>
            <a:ext cx="79248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Power was measured in Watts.  Power does useful work. The power that does useful work is referred to as </a:t>
            </a:r>
          </a:p>
          <a:p>
            <a:pPr algn="ctr" eaLnBrk="1" hangingPunct="1"/>
            <a:r>
              <a:rPr lang="en-US" altLang="en-US" sz="2400">
                <a:solidFill>
                  <a:srgbClr val="000066"/>
                </a:solidFill>
              </a:rPr>
              <a:t>“</a:t>
            </a:r>
            <a:r>
              <a:rPr lang="en-US" altLang="en-US" sz="2400">
                <a:solidFill>
                  <a:srgbClr val="0000FF"/>
                </a:solidFill>
              </a:rPr>
              <a:t>Active Power.</a:t>
            </a:r>
            <a:r>
              <a:rPr lang="en-US" altLang="en-US" sz="2400">
                <a:solidFill>
                  <a:srgbClr val="000066"/>
                </a:solidFill>
              </a:rPr>
              <a:t>”</a:t>
            </a:r>
            <a:endParaRPr lang="en-US" altLang="en-US" sz="1200">
              <a:solidFill>
                <a:srgbClr val="000066"/>
              </a:solidFill>
            </a:endParaRPr>
          </a:p>
          <a:p>
            <a:pPr algn="ctr" eaLnBrk="1" hangingPunct="1"/>
            <a:endParaRPr lang="en-US" altLang="en-US" sz="1000">
              <a:solidFill>
                <a:srgbClr val="000066"/>
              </a:solidFill>
            </a:endParaRPr>
          </a:p>
          <a:p>
            <a:pPr algn="ctr" eaLnBrk="1" hangingPunct="1"/>
            <a:r>
              <a:rPr lang="en-US" altLang="en-US" sz="2400">
                <a:solidFill>
                  <a:srgbClr val="000066"/>
                </a:solidFill>
              </a:rPr>
              <a:t>VA is measured in Volt-Amperes.  It is the capacity required to deliver the Power. It is also referred to as the “</a:t>
            </a:r>
            <a:r>
              <a:rPr lang="en-US" altLang="en-US" sz="2400">
                <a:solidFill>
                  <a:srgbClr val="0000FF"/>
                </a:solidFill>
              </a:rPr>
              <a:t>Apparent Power.</a:t>
            </a:r>
            <a:r>
              <a:rPr lang="en-US" altLang="en-US" sz="2400">
                <a:solidFill>
                  <a:srgbClr val="000066"/>
                </a:solidFill>
              </a:rPr>
              <a:t>”</a:t>
            </a:r>
          </a:p>
          <a:p>
            <a:pPr algn="ctr" eaLnBrk="1" hangingPunct="1"/>
            <a:endParaRPr lang="en-US" altLang="en-US" sz="1000">
              <a:solidFill>
                <a:srgbClr val="000066"/>
              </a:solidFill>
            </a:endParaRPr>
          </a:p>
          <a:p>
            <a:pPr algn="ctr" eaLnBrk="1" hangingPunct="1"/>
            <a:r>
              <a:rPr lang="en-US" altLang="en-US" sz="2400">
                <a:solidFill>
                  <a:srgbClr val="000066"/>
                </a:solidFill>
              </a:rPr>
              <a:t>Power Factor = Active Power / Apparent Power</a:t>
            </a:r>
          </a:p>
        </p:txBody>
      </p:sp>
      <p:sp>
        <p:nvSpPr>
          <p:cNvPr id="4" name="Text Box 8">
            <a:extLst>
              <a:ext uri="{FF2B5EF4-FFF2-40B4-BE49-F238E27FC236}">
                <a16:creationId xmlns:a16="http://schemas.microsoft.com/office/drawing/2014/main" id="{3148160E-1F64-4C07-BF7D-0F75AD131D9D}"/>
              </a:ext>
            </a:extLst>
          </p:cNvPr>
          <p:cNvSpPr txBox="1">
            <a:spLocks noChangeArrowheads="1"/>
          </p:cNvSpPr>
          <p:nvPr/>
        </p:nvSpPr>
        <p:spPr bwMode="auto">
          <a:xfrm>
            <a:off x="2743200" y="53340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2400">
                <a:solidFill>
                  <a:srgbClr val="F71A03"/>
                </a:solidFill>
              </a:rPr>
              <a:t>VA = E x I</a:t>
            </a:r>
          </a:p>
          <a:p>
            <a:pPr algn="ctr" eaLnBrk="1" hangingPunct="1">
              <a:spcBef>
                <a:spcPct val="50000"/>
              </a:spcBef>
            </a:pPr>
            <a:r>
              <a:rPr lang="en-US" altLang="en-US" sz="2400">
                <a:solidFill>
                  <a:srgbClr val="F71A03"/>
                </a:solidFill>
              </a:rPr>
              <a:t>PF = W/VA</a:t>
            </a:r>
          </a:p>
        </p:txBody>
      </p:sp>
      <p:sp>
        <p:nvSpPr>
          <p:cNvPr id="2" name="Footer Placeholder 1">
            <a:extLst>
              <a:ext uri="{FF2B5EF4-FFF2-40B4-BE49-F238E27FC236}">
                <a16:creationId xmlns:a16="http://schemas.microsoft.com/office/drawing/2014/main" id="{84162824-9509-4346-AAC7-EF08C558EE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3CFFE62-1CC4-4C41-9BDA-23F08B540073}"/>
              </a:ext>
            </a:extLst>
          </p:cNvPr>
          <p:cNvSpPr>
            <a:spLocks noGrp="1"/>
          </p:cNvSpPr>
          <p:nvPr>
            <p:ph type="sldNum" sz="quarter" idx="4"/>
          </p:nvPr>
        </p:nvSpPr>
        <p:spPr/>
        <p:txBody>
          <a:bodyPr/>
          <a:lstStyle/>
          <a:p>
            <a:fld id="{F4B7F58F-9A72-4E07-B505-B7A6F5244F49}" type="slidenum">
              <a:rPr lang="en-US" smtClean="0"/>
              <a:pPr/>
              <a:t>52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A9E5685-E388-42DD-AC21-59F5C69EEAD3}"/>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Basic Meter Math Power – VA</a:t>
            </a:r>
          </a:p>
        </p:txBody>
      </p:sp>
      <p:sp>
        <p:nvSpPr>
          <p:cNvPr id="59395" name="Text Box 4">
            <a:extLst>
              <a:ext uri="{FF2B5EF4-FFF2-40B4-BE49-F238E27FC236}">
                <a16:creationId xmlns:a16="http://schemas.microsoft.com/office/drawing/2014/main" id="{DD80D8F5-FC27-4D2B-BE8A-7BF079E715C4}"/>
              </a:ext>
            </a:extLst>
          </p:cNvPr>
          <p:cNvSpPr txBox="1">
            <a:spLocks noChangeArrowheads="1"/>
          </p:cNvSpPr>
          <p:nvPr/>
        </p:nvSpPr>
        <p:spPr bwMode="auto">
          <a:xfrm>
            <a:off x="609600" y="18288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120 Volt service drawing 13 Amps at 0.866 PF</a:t>
            </a:r>
          </a:p>
        </p:txBody>
      </p:sp>
      <p:sp>
        <p:nvSpPr>
          <p:cNvPr id="4" name="Text Box 11">
            <a:extLst>
              <a:ext uri="{FF2B5EF4-FFF2-40B4-BE49-F238E27FC236}">
                <a16:creationId xmlns:a16="http://schemas.microsoft.com/office/drawing/2014/main" id="{98D2C5F3-A1D3-42B7-A7B4-BDBB6AA1B55E}"/>
              </a:ext>
            </a:extLst>
          </p:cNvPr>
          <p:cNvSpPr txBox="1">
            <a:spLocks noChangeArrowheads="1"/>
          </p:cNvSpPr>
          <p:nvPr/>
        </p:nvSpPr>
        <p:spPr bwMode="auto">
          <a:xfrm>
            <a:off x="838200"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5">
            <a:extLst>
              <a:ext uri="{FF2B5EF4-FFF2-40B4-BE49-F238E27FC236}">
                <a16:creationId xmlns:a16="http://schemas.microsoft.com/office/drawing/2014/main" id="{52C6E43D-15E9-4D29-BB69-4617F6372254}"/>
              </a:ext>
            </a:extLst>
          </p:cNvPr>
          <p:cNvSpPr txBox="1">
            <a:spLocks noChangeArrowheads="1"/>
          </p:cNvSpPr>
          <p:nvPr/>
        </p:nvSpPr>
        <p:spPr bwMode="auto">
          <a:xfrm>
            <a:off x="838200" y="3581400"/>
            <a:ext cx="553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0.866 = 1351 Watts</a:t>
            </a:r>
          </a:p>
        </p:txBody>
      </p:sp>
      <p:sp>
        <p:nvSpPr>
          <p:cNvPr id="6" name="Text Box 9">
            <a:extLst>
              <a:ext uri="{FF2B5EF4-FFF2-40B4-BE49-F238E27FC236}">
                <a16:creationId xmlns:a16="http://schemas.microsoft.com/office/drawing/2014/main" id="{564BF3B9-FA3F-4483-9C52-754EBBFC8118}"/>
              </a:ext>
            </a:extLst>
          </p:cNvPr>
          <p:cNvSpPr txBox="1">
            <a:spLocks noChangeArrowheads="1"/>
          </p:cNvSpPr>
          <p:nvPr/>
        </p:nvSpPr>
        <p:spPr bwMode="auto">
          <a:xfrm>
            <a:off x="838200"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10">
            <a:extLst>
              <a:ext uri="{FF2B5EF4-FFF2-40B4-BE49-F238E27FC236}">
                <a16:creationId xmlns:a16="http://schemas.microsoft.com/office/drawing/2014/main" id="{864B3B65-8458-4CF0-8BD9-AE5311A40017}"/>
              </a:ext>
            </a:extLst>
          </p:cNvPr>
          <p:cNvSpPr txBox="1">
            <a:spLocks noChangeArrowheads="1"/>
          </p:cNvSpPr>
          <p:nvPr/>
        </p:nvSpPr>
        <p:spPr bwMode="auto">
          <a:xfrm>
            <a:off x="838200" y="4572000"/>
            <a:ext cx="506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120 x 13 = 1560 Volt-Amperes</a:t>
            </a:r>
          </a:p>
        </p:txBody>
      </p:sp>
      <p:graphicFrame>
        <p:nvGraphicFramePr>
          <p:cNvPr id="59400" name="Object 1">
            <a:extLst>
              <a:ext uri="{FF2B5EF4-FFF2-40B4-BE49-F238E27FC236}">
                <a16:creationId xmlns:a16="http://schemas.microsoft.com/office/drawing/2014/main" id="{9102F259-6486-491D-BE2F-D429BAC1EC58}"/>
              </a:ext>
            </a:extLst>
          </p:cNvPr>
          <p:cNvGraphicFramePr>
            <a:graphicFrameLocks noChangeAspect="1"/>
          </p:cNvGraphicFramePr>
          <p:nvPr/>
        </p:nvGraphicFramePr>
        <p:xfrm>
          <a:off x="6858000" y="3200400"/>
          <a:ext cx="1828800" cy="1824038"/>
        </p:xfrm>
        <a:graphic>
          <a:graphicData uri="http://schemas.openxmlformats.org/presentationml/2006/ole">
            <mc:AlternateContent xmlns:mc="http://schemas.openxmlformats.org/markup-compatibility/2006">
              <mc:Choice xmlns:v="urn:schemas-microsoft-com:vml" Requires="v">
                <p:oleObj spid="_x0000_s11271" name="PHOTO-PAINT" r:id="rId3" imgW="4514286" imgH="4504762" progId="CorelPhotoPaint.Image.12">
                  <p:embed/>
                </p:oleObj>
              </mc:Choice>
              <mc:Fallback>
                <p:oleObj name="PHOTO-PAINT" r:id="rId3" imgW="4514286" imgH="4504762" progId="CorelPhotoPaint.Image.12">
                  <p:embed/>
                  <p:pic>
                    <p:nvPicPr>
                      <p:cNvPr id="59400" name="Object 1">
                        <a:extLst>
                          <a:ext uri="{FF2B5EF4-FFF2-40B4-BE49-F238E27FC236}">
                            <a16:creationId xmlns:a16="http://schemas.microsoft.com/office/drawing/2014/main" id="{9102F259-6486-491D-BE2F-D429BAC1E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200400"/>
                        <a:ext cx="18288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3925D0EB-EE65-4D27-A69D-2D3470FAE17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5625EAA-0BE8-4E70-A77D-F39827245ED8}"/>
              </a:ext>
            </a:extLst>
          </p:cNvPr>
          <p:cNvSpPr>
            <a:spLocks noGrp="1"/>
          </p:cNvSpPr>
          <p:nvPr>
            <p:ph type="sldNum" sz="quarter" idx="4"/>
          </p:nvPr>
        </p:nvSpPr>
        <p:spPr/>
        <p:txBody>
          <a:bodyPr/>
          <a:lstStyle/>
          <a:p>
            <a:fld id="{F4B7F58F-9A72-4E07-B505-B7A6F5244F49}" type="slidenum">
              <a:rPr lang="en-US" smtClean="0"/>
              <a:pPr/>
              <a:t>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A5B77F7-0ABC-4875-AEEB-F375A5A8983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Basic Meter Math Power – VA</a:t>
            </a:r>
          </a:p>
        </p:txBody>
      </p:sp>
      <p:sp>
        <p:nvSpPr>
          <p:cNvPr id="60419" name="Text Box 4">
            <a:extLst>
              <a:ext uri="{FF2B5EF4-FFF2-40B4-BE49-F238E27FC236}">
                <a16:creationId xmlns:a16="http://schemas.microsoft.com/office/drawing/2014/main" id="{530EB429-1E57-441D-8A36-75C6F50BA5FA}"/>
              </a:ext>
            </a:extLst>
          </p:cNvPr>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480 Volt service drawing 156 Amps at 0.712 PF</a:t>
            </a:r>
          </a:p>
        </p:txBody>
      </p:sp>
      <p:sp>
        <p:nvSpPr>
          <p:cNvPr id="4" name="Text Box 11">
            <a:extLst>
              <a:ext uri="{FF2B5EF4-FFF2-40B4-BE49-F238E27FC236}">
                <a16:creationId xmlns:a16="http://schemas.microsoft.com/office/drawing/2014/main" id="{70CF1B58-B77C-42CA-B386-58D559255908}"/>
              </a:ext>
            </a:extLst>
          </p:cNvPr>
          <p:cNvSpPr txBox="1">
            <a:spLocks noChangeArrowheads="1"/>
          </p:cNvSpPr>
          <p:nvPr/>
        </p:nvSpPr>
        <p:spPr bwMode="auto">
          <a:xfrm>
            <a:off x="744538"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5">
            <a:extLst>
              <a:ext uri="{FF2B5EF4-FFF2-40B4-BE49-F238E27FC236}">
                <a16:creationId xmlns:a16="http://schemas.microsoft.com/office/drawing/2014/main" id="{C4CDE826-88B5-482F-A863-E922B939F48D}"/>
              </a:ext>
            </a:extLst>
          </p:cNvPr>
          <p:cNvSpPr txBox="1">
            <a:spLocks noChangeArrowheads="1"/>
          </p:cNvSpPr>
          <p:nvPr/>
        </p:nvSpPr>
        <p:spPr bwMode="auto">
          <a:xfrm>
            <a:off x="744538" y="3581400"/>
            <a:ext cx="5961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sp>
        <p:nvSpPr>
          <p:cNvPr id="6" name="Text Box 9">
            <a:extLst>
              <a:ext uri="{FF2B5EF4-FFF2-40B4-BE49-F238E27FC236}">
                <a16:creationId xmlns:a16="http://schemas.microsoft.com/office/drawing/2014/main" id="{96CA1937-98FE-42DD-8CE4-5E950008D131}"/>
              </a:ext>
            </a:extLst>
          </p:cNvPr>
          <p:cNvSpPr txBox="1">
            <a:spLocks noChangeArrowheads="1"/>
          </p:cNvSpPr>
          <p:nvPr/>
        </p:nvSpPr>
        <p:spPr bwMode="auto">
          <a:xfrm>
            <a:off x="744538"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10">
            <a:extLst>
              <a:ext uri="{FF2B5EF4-FFF2-40B4-BE49-F238E27FC236}">
                <a16:creationId xmlns:a16="http://schemas.microsoft.com/office/drawing/2014/main" id="{1BE0BB8B-DE02-4C1B-96E4-12E2A78BBB42}"/>
              </a:ext>
            </a:extLst>
          </p:cNvPr>
          <p:cNvSpPr txBox="1">
            <a:spLocks noChangeArrowheads="1"/>
          </p:cNvSpPr>
          <p:nvPr/>
        </p:nvSpPr>
        <p:spPr bwMode="auto">
          <a:xfrm>
            <a:off x="744538" y="4572000"/>
            <a:ext cx="548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480 x 156 = 74,880 Volt-Amperes</a:t>
            </a:r>
          </a:p>
        </p:txBody>
      </p:sp>
      <p:graphicFrame>
        <p:nvGraphicFramePr>
          <p:cNvPr id="60424" name="Object 1">
            <a:extLst>
              <a:ext uri="{FF2B5EF4-FFF2-40B4-BE49-F238E27FC236}">
                <a16:creationId xmlns:a16="http://schemas.microsoft.com/office/drawing/2014/main" id="{87503EBC-4F4F-48DA-95D8-4235387E3D11}"/>
              </a:ext>
            </a:extLst>
          </p:cNvPr>
          <p:cNvGraphicFramePr>
            <a:graphicFrameLocks noChangeAspect="1"/>
          </p:cNvGraphicFramePr>
          <p:nvPr/>
        </p:nvGraphicFramePr>
        <p:xfrm>
          <a:off x="6858000" y="3276600"/>
          <a:ext cx="1751013" cy="1752600"/>
        </p:xfrm>
        <a:graphic>
          <a:graphicData uri="http://schemas.openxmlformats.org/presentationml/2006/ole">
            <mc:AlternateContent xmlns:mc="http://schemas.openxmlformats.org/markup-compatibility/2006">
              <mc:Choice xmlns:v="urn:schemas-microsoft-com:vml" Requires="v">
                <p:oleObj spid="_x0000_s12295" name="PHOTO-PAINT" r:id="rId3" imgW="4514286" imgH="4523810" progId="CorelPhotoPaint.Image.12">
                  <p:embed/>
                </p:oleObj>
              </mc:Choice>
              <mc:Fallback>
                <p:oleObj name="PHOTO-PAINT" r:id="rId3" imgW="4514286" imgH="4523810" progId="CorelPhotoPaint.Image.12">
                  <p:embed/>
                  <p:pic>
                    <p:nvPicPr>
                      <p:cNvPr id="60424" name="Object 1">
                        <a:extLst>
                          <a:ext uri="{FF2B5EF4-FFF2-40B4-BE49-F238E27FC236}">
                            <a16:creationId xmlns:a16="http://schemas.microsoft.com/office/drawing/2014/main" id="{87503EBC-4F4F-48DA-95D8-4235387E3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276600"/>
                        <a:ext cx="1751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B1B2938D-C061-4DA6-83C8-9C60F5D359B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B575B30-52E5-4B33-B731-8F2677AD15FB}"/>
              </a:ext>
            </a:extLst>
          </p:cNvPr>
          <p:cNvSpPr>
            <a:spLocks noGrp="1"/>
          </p:cNvSpPr>
          <p:nvPr>
            <p:ph type="sldNum" sz="quarter" idx="4"/>
          </p:nvPr>
        </p:nvSpPr>
        <p:spPr/>
        <p:txBody>
          <a:bodyPr/>
          <a:lstStyle/>
          <a:p>
            <a:fld id="{F4B7F58F-9A72-4E07-B505-B7A6F5244F49}" type="slidenum">
              <a:rPr lang="en-US" smtClean="0"/>
              <a:pPr/>
              <a:t>54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2E88DD1-DA52-478A-AE47-7D24FFEEE6C9}"/>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Basic Meter Math Power – VA</a:t>
            </a:r>
          </a:p>
        </p:txBody>
      </p:sp>
      <p:sp>
        <p:nvSpPr>
          <p:cNvPr id="61443" name="Text Box 3">
            <a:extLst>
              <a:ext uri="{FF2B5EF4-FFF2-40B4-BE49-F238E27FC236}">
                <a16:creationId xmlns:a16="http://schemas.microsoft.com/office/drawing/2014/main" id="{D910393B-5499-4AF4-AFC8-356A81DB5691}"/>
              </a:ext>
            </a:extLst>
          </p:cNvPr>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120 Volt service drawing 60 Amps at 1.00 PF</a:t>
            </a:r>
          </a:p>
        </p:txBody>
      </p:sp>
      <p:sp>
        <p:nvSpPr>
          <p:cNvPr id="4" name="Text Box 8">
            <a:extLst>
              <a:ext uri="{FF2B5EF4-FFF2-40B4-BE49-F238E27FC236}">
                <a16:creationId xmlns:a16="http://schemas.microsoft.com/office/drawing/2014/main" id="{000D64A9-3F22-43A8-908D-D23943835A7A}"/>
              </a:ext>
            </a:extLst>
          </p:cNvPr>
          <p:cNvSpPr txBox="1">
            <a:spLocks noChangeArrowheads="1"/>
          </p:cNvSpPr>
          <p:nvPr/>
        </p:nvSpPr>
        <p:spPr bwMode="auto">
          <a:xfrm>
            <a:off x="744538"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4">
            <a:extLst>
              <a:ext uri="{FF2B5EF4-FFF2-40B4-BE49-F238E27FC236}">
                <a16:creationId xmlns:a16="http://schemas.microsoft.com/office/drawing/2014/main" id="{3B4FD19F-82E3-4771-B52C-88F76E7A9E5A}"/>
              </a:ext>
            </a:extLst>
          </p:cNvPr>
          <p:cNvSpPr txBox="1">
            <a:spLocks noChangeArrowheads="1"/>
          </p:cNvSpPr>
          <p:nvPr/>
        </p:nvSpPr>
        <p:spPr bwMode="auto">
          <a:xfrm>
            <a:off x="744538" y="3581400"/>
            <a:ext cx="545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60 x 1.00 = 7,200 Watts</a:t>
            </a:r>
          </a:p>
        </p:txBody>
      </p:sp>
      <p:sp>
        <p:nvSpPr>
          <p:cNvPr id="6" name="Text Box 6">
            <a:extLst>
              <a:ext uri="{FF2B5EF4-FFF2-40B4-BE49-F238E27FC236}">
                <a16:creationId xmlns:a16="http://schemas.microsoft.com/office/drawing/2014/main" id="{97413D52-50F2-4C6F-9397-61C029F6D4EF}"/>
              </a:ext>
            </a:extLst>
          </p:cNvPr>
          <p:cNvSpPr txBox="1">
            <a:spLocks noChangeArrowheads="1"/>
          </p:cNvSpPr>
          <p:nvPr/>
        </p:nvSpPr>
        <p:spPr bwMode="auto">
          <a:xfrm>
            <a:off x="744538"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7">
            <a:extLst>
              <a:ext uri="{FF2B5EF4-FFF2-40B4-BE49-F238E27FC236}">
                <a16:creationId xmlns:a16="http://schemas.microsoft.com/office/drawing/2014/main" id="{DB728F76-8D8C-41C9-A824-6C9CB8478175}"/>
              </a:ext>
            </a:extLst>
          </p:cNvPr>
          <p:cNvSpPr txBox="1">
            <a:spLocks noChangeArrowheads="1"/>
          </p:cNvSpPr>
          <p:nvPr/>
        </p:nvSpPr>
        <p:spPr bwMode="auto">
          <a:xfrm>
            <a:off x="744538" y="4572000"/>
            <a:ext cx="513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120 x 60 = 7,200 Volt Amperes</a:t>
            </a:r>
          </a:p>
        </p:txBody>
      </p:sp>
      <p:pic>
        <p:nvPicPr>
          <p:cNvPr id="61448" name="Picture 10" descr="vec-0">
            <a:extLst>
              <a:ext uri="{FF2B5EF4-FFF2-40B4-BE49-F238E27FC236}">
                <a16:creationId xmlns:a16="http://schemas.microsoft.com/office/drawing/2014/main" id="{2763BD6F-4824-488E-A98F-3CE228E362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068638"/>
            <a:ext cx="1933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8E749E5-6125-4C5D-974C-8E4CACC77C9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6508CA7-4E9C-42AB-9348-013215B62A79}"/>
              </a:ext>
            </a:extLst>
          </p:cNvPr>
          <p:cNvSpPr>
            <a:spLocks noGrp="1"/>
          </p:cNvSpPr>
          <p:nvPr>
            <p:ph type="sldNum" sz="quarter" idx="4"/>
          </p:nvPr>
        </p:nvSpPr>
        <p:spPr/>
        <p:txBody>
          <a:bodyPr/>
          <a:lstStyle/>
          <a:p>
            <a:fld id="{F4B7F58F-9A72-4E07-B505-B7A6F5244F49}" type="slidenum">
              <a:rPr lang="en-US" smtClean="0"/>
              <a:pPr/>
              <a:t>55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F06A61B-46C6-428B-AB65-3FA6D669FA5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Basic AC Theory Sinusoidal Waveforms</a:t>
            </a:r>
          </a:p>
        </p:txBody>
      </p:sp>
      <p:graphicFrame>
        <p:nvGraphicFramePr>
          <p:cNvPr id="62467" name="Object 1">
            <a:extLst>
              <a:ext uri="{FF2B5EF4-FFF2-40B4-BE49-F238E27FC236}">
                <a16:creationId xmlns:a16="http://schemas.microsoft.com/office/drawing/2014/main" id="{DEB8F765-A726-4314-8922-0E6491445E4E}"/>
              </a:ext>
            </a:extLst>
          </p:cNvPr>
          <p:cNvGraphicFramePr>
            <a:graphicFrameLocks noChangeAspect="1"/>
          </p:cNvGraphicFramePr>
          <p:nvPr/>
        </p:nvGraphicFramePr>
        <p:xfrm>
          <a:off x="609600" y="1614488"/>
          <a:ext cx="6705600" cy="4710112"/>
        </p:xfrm>
        <a:graphic>
          <a:graphicData uri="http://schemas.openxmlformats.org/presentationml/2006/ole">
            <mc:AlternateContent xmlns:mc="http://schemas.openxmlformats.org/markup-compatibility/2006">
              <mc:Choice xmlns:v="urn:schemas-microsoft-com:vml" Requires="v">
                <p:oleObj spid="_x0000_s13319" name="Chart" r:id="rId3" imgW="8934651" imgH="6276914" progId="Excel.Chart.8">
                  <p:embed/>
                </p:oleObj>
              </mc:Choice>
              <mc:Fallback>
                <p:oleObj name="Chart" r:id="rId3" imgW="8934651" imgH="6276914" progId="Excel.Chart.8">
                  <p:embed/>
                  <p:pic>
                    <p:nvPicPr>
                      <p:cNvPr id="62467" name="Object 1">
                        <a:extLst>
                          <a:ext uri="{FF2B5EF4-FFF2-40B4-BE49-F238E27FC236}">
                            <a16:creationId xmlns:a16="http://schemas.microsoft.com/office/drawing/2014/main" id="{DEB8F765-A726-4314-8922-0E6491445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14488"/>
                        <a:ext cx="6705600"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Text Box 9">
            <a:extLst>
              <a:ext uri="{FF2B5EF4-FFF2-40B4-BE49-F238E27FC236}">
                <a16:creationId xmlns:a16="http://schemas.microsoft.com/office/drawing/2014/main" id="{7C25D095-5E72-4383-8228-5C53B85FE8FD}"/>
              </a:ext>
            </a:extLst>
          </p:cNvPr>
          <p:cNvSpPr txBox="1">
            <a:spLocks noChangeArrowheads="1"/>
          </p:cNvSpPr>
          <p:nvPr/>
        </p:nvSpPr>
        <p:spPr bwMode="auto">
          <a:xfrm>
            <a:off x="7391400" y="196215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Peak Value</a:t>
            </a:r>
          </a:p>
        </p:txBody>
      </p:sp>
      <p:sp>
        <p:nvSpPr>
          <p:cNvPr id="62469" name="Text Box 7">
            <a:extLst>
              <a:ext uri="{FF2B5EF4-FFF2-40B4-BE49-F238E27FC236}">
                <a16:creationId xmlns:a16="http://schemas.microsoft.com/office/drawing/2014/main" id="{9BF3A748-757B-469C-A8D3-9CC9B7B2C223}"/>
              </a:ext>
            </a:extLst>
          </p:cNvPr>
          <p:cNvSpPr txBox="1">
            <a:spLocks noChangeArrowheads="1"/>
          </p:cNvSpPr>
          <p:nvPr/>
        </p:nvSpPr>
        <p:spPr bwMode="auto">
          <a:xfrm>
            <a:off x="7404100" y="27813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RMS Value</a:t>
            </a:r>
          </a:p>
        </p:txBody>
      </p:sp>
      <p:sp>
        <p:nvSpPr>
          <p:cNvPr id="62470" name="Line 8">
            <a:extLst>
              <a:ext uri="{FF2B5EF4-FFF2-40B4-BE49-F238E27FC236}">
                <a16:creationId xmlns:a16="http://schemas.microsoft.com/office/drawing/2014/main" id="{818EBE71-9AFC-4498-B642-20A4DEB0D57D}"/>
              </a:ext>
            </a:extLst>
          </p:cNvPr>
          <p:cNvSpPr>
            <a:spLocks noChangeShapeType="1"/>
          </p:cNvSpPr>
          <p:nvPr/>
        </p:nvSpPr>
        <p:spPr bwMode="auto">
          <a:xfrm flipV="1">
            <a:off x="5029200" y="2147888"/>
            <a:ext cx="2438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1" name="Line 10">
            <a:extLst>
              <a:ext uri="{FF2B5EF4-FFF2-40B4-BE49-F238E27FC236}">
                <a16:creationId xmlns:a16="http://schemas.microsoft.com/office/drawing/2014/main" id="{36505D0D-1EBE-4BD7-99BD-D82CA97FD19E}"/>
              </a:ext>
            </a:extLst>
          </p:cNvPr>
          <p:cNvSpPr>
            <a:spLocks noChangeShapeType="1"/>
          </p:cNvSpPr>
          <p:nvPr/>
        </p:nvSpPr>
        <p:spPr bwMode="auto">
          <a:xfrm>
            <a:off x="6781800" y="2970213"/>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a:extLst>
              <a:ext uri="{FF2B5EF4-FFF2-40B4-BE49-F238E27FC236}">
                <a16:creationId xmlns:a16="http://schemas.microsoft.com/office/drawing/2014/main" id="{902C61F8-0E88-46EE-9F97-35C7EA6EFF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90951A9-4F00-4CA4-9885-819D626BB36E}"/>
              </a:ext>
            </a:extLst>
          </p:cNvPr>
          <p:cNvSpPr>
            <a:spLocks noGrp="1"/>
          </p:cNvSpPr>
          <p:nvPr>
            <p:ph type="sldNum" sz="quarter" idx="4"/>
          </p:nvPr>
        </p:nvSpPr>
        <p:spPr/>
        <p:txBody>
          <a:bodyPr/>
          <a:lstStyle/>
          <a:p>
            <a:fld id="{F4B7F58F-9A72-4E07-B505-B7A6F5244F49}"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806841E-39E3-4440-B71B-2581CC3A27F1}"/>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Basic AC Theory Power Factor = 1.0</a:t>
            </a:r>
          </a:p>
        </p:txBody>
      </p:sp>
      <p:graphicFrame>
        <p:nvGraphicFramePr>
          <p:cNvPr id="63491" name="Object 7">
            <a:extLst>
              <a:ext uri="{FF2B5EF4-FFF2-40B4-BE49-F238E27FC236}">
                <a16:creationId xmlns:a16="http://schemas.microsoft.com/office/drawing/2014/main" id="{A6DC7CFB-EA86-48C9-8D8F-DA13C8BB5274}"/>
              </a:ext>
            </a:extLst>
          </p:cNvPr>
          <p:cNvGraphicFramePr>
            <a:graphicFrameLocks noChangeAspect="1"/>
          </p:cNvGraphicFramePr>
          <p:nvPr/>
        </p:nvGraphicFramePr>
        <p:xfrm>
          <a:off x="609600" y="1752600"/>
          <a:ext cx="4572000" cy="4114800"/>
        </p:xfrm>
        <a:graphic>
          <a:graphicData uri="http://schemas.openxmlformats.org/presentationml/2006/ole">
            <mc:AlternateContent xmlns:mc="http://schemas.openxmlformats.org/markup-compatibility/2006">
              <mc:Choice xmlns:v="urn:schemas-microsoft-com:vml" Requires="v">
                <p:oleObj spid="_x0000_s14348" r:id="rId3" imgW="4572396" imgH="4115157" progId="Excel.Chart.8">
                  <p:embed/>
                </p:oleObj>
              </mc:Choice>
              <mc:Fallback>
                <p:oleObj r:id="rId3" imgW="4572396" imgH="4115157" progId="Excel.Chart.8">
                  <p:embed/>
                  <p:pic>
                    <p:nvPicPr>
                      <p:cNvPr id="63491" name="Object 7">
                        <a:extLst>
                          <a:ext uri="{FF2B5EF4-FFF2-40B4-BE49-F238E27FC236}">
                            <a16:creationId xmlns:a16="http://schemas.microsoft.com/office/drawing/2014/main" id="{A6DC7CFB-EA86-48C9-8D8F-DA13C8BB5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2" name="Object 1">
            <a:extLst>
              <a:ext uri="{FF2B5EF4-FFF2-40B4-BE49-F238E27FC236}">
                <a16:creationId xmlns:a16="http://schemas.microsoft.com/office/drawing/2014/main" id="{B5E3A86A-6A33-4C05-802A-80CD41D216E5}"/>
              </a:ext>
            </a:extLst>
          </p:cNvPr>
          <p:cNvGraphicFramePr>
            <a:graphicFrameLocks noChangeAspect="1"/>
          </p:cNvGraphicFramePr>
          <p:nvPr/>
        </p:nvGraphicFramePr>
        <p:xfrm>
          <a:off x="5562600" y="1676400"/>
          <a:ext cx="2751138" cy="1547813"/>
        </p:xfrm>
        <a:graphic>
          <a:graphicData uri="http://schemas.openxmlformats.org/presentationml/2006/ole">
            <mc:AlternateContent xmlns:mc="http://schemas.openxmlformats.org/markup-compatibility/2006">
              <mc:Choice xmlns:v="urn:schemas-microsoft-com:vml" Requires="v">
                <p:oleObj spid="_x0000_s14349" name="Visio" r:id="rId5" imgW="2750419" imgH="1215636" progId="Visio.Drawing.6">
                  <p:embed/>
                </p:oleObj>
              </mc:Choice>
              <mc:Fallback>
                <p:oleObj name="Visio" r:id="rId5" imgW="2750419" imgH="1215636" progId="Visio.Drawing.6">
                  <p:embed/>
                  <p:pic>
                    <p:nvPicPr>
                      <p:cNvPr id="63492" name="Object 1">
                        <a:extLst>
                          <a:ext uri="{FF2B5EF4-FFF2-40B4-BE49-F238E27FC236}">
                            <a16:creationId xmlns:a16="http://schemas.microsoft.com/office/drawing/2014/main" id="{B5E3A86A-6A33-4C05-802A-80CD41D216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676400"/>
                        <a:ext cx="275113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493" name="Picture 14">
            <a:extLst>
              <a:ext uri="{FF2B5EF4-FFF2-40B4-BE49-F238E27FC236}">
                <a16:creationId xmlns:a16="http://schemas.microsoft.com/office/drawing/2014/main" id="{2EE37024-30ED-44A1-AEFD-619DB4F309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3352800"/>
            <a:ext cx="24336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5725BB7C-04BB-4F19-984B-B90820248E0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E539675-0630-4578-93E3-CAF3CDC9BE34}"/>
              </a:ext>
            </a:extLst>
          </p:cNvPr>
          <p:cNvSpPr>
            <a:spLocks noGrp="1"/>
          </p:cNvSpPr>
          <p:nvPr>
            <p:ph type="sldNum" sz="quarter" idx="4"/>
          </p:nvPr>
        </p:nvSpPr>
        <p:spPr/>
        <p:txBody>
          <a:bodyPr/>
          <a:lstStyle/>
          <a:p>
            <a:fld id="{F4B7F58F-9A72-4E07-B505-B7A6F5244F49}"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8A1FC2F-C34B-42ED-803B-8DF1103D9FA1}"/>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Basic AC Theory Instantaneous Power</a:t>
            </a:r>
          </a:p>
        </p:txBody>
      </p:sp>
      <p:graphicFrame>
        <p:nvGraphicFramePr>
          <p:cNvPr id="64515" name="Object 18">
            <a:extLst>
              <a:ext uri="{FF2B5EF4-FFF2-40B4-BE49-F238E27FC236}">
                <a16:creationId xmlns:a16="http://schemas.microsoft.com/office/drawing/2014/main" id="{64DE3D48-A85A-463D-9F5B-E040AC897726}"/>
              </a:ext>
            </a:extLst>
          </p:cNvPr>
          <p:cNvGraphicFramePr>
            <a:graphicFrameLocks noChangeAspect="1"/>
          </p:cNvGraphicFramePr>
          <p:nvPr/>
        </p:nvGraphicFramePr>
        <p:xfrm>
          <a:off x="533400" y="1447800"/>
          <a:ext cx="7162800" cy="3733800"/>
        </p:xfrm>
        <a:graphic>
          <a:graphicData uri="http://schemas.openxmlformats.org/presentationml/2006/ole">
            <mc:AlternateContent xmlns:mc="http://schemas.openxmlformats.org/markup-compatibility/2006">
              <mc:Choice xmlns:v="urn:schemas-microsoft-com:vml" Requires="v">
                <p:oleObj spid="_x0000_s15382" r:id="rId3" imgW="7163421" imgH="3731075" progId="Excel.Chart.8">
                  <p:embed/>
                </p:oleObj>
              </mc:Choice>
              <mc:Fallback>
                <p:oleObj r:id="rId3" imgW="7163421" imgH="3731075" progId="Excel.Chart.8">
                  <p:embed/>
                  <p:pic>
                    <p:nvPicPr>
                      <p:cNvPr id="64515" name="Object 18">
                        <a:extLst>
                          <a:ext uri="{FF2B5EF4-FFF2-40B4-BE49-F238E27FC236}">
                            <a16:creationId xmlns:a16="http://schemas.microsoft.com/office/drawing/2014/main" id="{64DE3D48-A85A-463D-9F5B-E040AC897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716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16" name="Object 1">
            <a:extLst>
              <a:ext uri="{FF2B5EF4-FFF2-40B4-BE49-F238E27FC236}">
                <a16:creationId xmlns:a16="http://schemas.microsoft.com/office/drawing/2014/main" id="{0BA17F00-266E-4C57-9E12-EC770DBB17B8}"/>
              </a:ext>
            </a:extLst>
          </p:cNvPr>
          <p:cNvGraphicFramePr>
            <a:graphicFrameLocks noChangeAspect="1"/>
          </p:cNvGraphicFramePr>
          <p:nvPr/>
        </p:nvGraphicFramePr>
        <p:xfrm>
          <a:off x="996950" y="5257800"/>
          <a:ext cx="1966913" cy="387350"/>
        </p:xfrm>
        <a:graphic>
          <a:graphicData uri="http://schemas.openxmlformats.org/presentationml/2006/ole">
            <mc:AlternateContent xmlns:mc="http://schemas.openxmlformats.org/markup-compatibility/2006">
              <mc:Choice xmlns:v="urn:schemas-microsoft-com:vml" Requires="v">
                <p:oleObj spid="_x0000_s15383" name="Equation" r:id="rId5" imgW="1257300" imgH="241300" progId="Equation.3">
                  <p:embed/>
                </p:oleObj>
              </mc:Choice>
              <mc:Fallback>
                <p:oleObj name="Equation" r:id="rId5" imgW="1257300" imgH="241300" progId="Equation.3">
                  <p:embed/>
                  <p:pic>
                    <p:nvPicPr>
                      <p:cNvPr id="64516" name="Object 1">
                        <a:extLst>
                          <a:ext uri="{FF2B5EF4-FFF2-40B4-BE49-F238E27FC236}">
                            <a16:creationId xmlns:a16="http://schemas.microsoft.com/office/drawing/2014/main" id="{0BA17F00-266E-4C57-9E12-EC770DBB17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950" y="52578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7" name="Object 3">
            <a:extLst>
              <a:ext uri="{FF2B5EF4-FFF2-40B4-BE49-F238E27FC236}">
                <a16:creationId xmlns:a16="http://schemas.microsoft.com/office/drawing/2014/main" id="{A08C1F65-8207-4462-B3A0-710034D25597}"/>
              </a:ext>
            </a:extLst>
          </p:cNvPr>
          <p:cNvGraphicFramePr>
            <a:graphicFrameLocks noChangeAspect="1"/>
          </p:cNvGraphicFramePr>
          <p:nvPr/>
        </p:nvGraphicFramePr>
        <p:xfrm>
          <a:off x="3452813" y="5257800"/>
          <a:ext cx="1892300" cy="381000"/>
        </p:xfrm>
        <a:graphic>
          <a:graphicData uri="http://schemas.openxmlformats.org/presentationml/2006/ole">
            <mc:AlternateContent xmlns:mc="http://schemas.openxmlformats.org/markup-compatibility/2006">
              <mc:Choice xmlns:v="urn:schemas-microsoft-com:vml" Requires="v">
                <p:oleObj spid="_x0000_s15384" name="Equation" r:id="rId7" imgW="1155700" imgH="241300" progId="Equation.3">
                  <p:embed/>
                </p:oleObj>
              </mc:Choice>
              <mc:Fallback>
                <p:oleObj name="Equation" r:id="rId7" imgW="1155700" imgH="241300" progId="Equation.3">
                  <p:embed/>
                  <p:pic>
                    <p:nvPicPr>
                      <p:cNvPr id="64517" name="Object 3">
                        <a:extLst>
                          <a:ext uri="{FF2B5EF4-FFF2-40B4-BE49-F238E27FC236}">
                            <a16:creationId xmlns:a16="http://schemas.microsoft.com/office/drawing/2014/main" id="{A08C1F65-8207-4462-B3A0-710034D255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2813" y="5257800"/>
                        <a:ext cx="18923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8" name="Object 4">
            <a:extLst>
              <a:ext uri="{FF2B5EF4-FFF2-40B4-BE49-F238E27FC236}">
                <a16:creationId xmlns:a16="http://schemas.microsoft.com/office/drawing/2014/main" id="{624DDE0C-E4FE-4452-A31C-F107F69C84D1}"/>
              </a:ext>
            </a:extLst>
          </p:cNvPr>
          <p:cNvGraphicFramePr>
            <a:graphicFrameLocks noChangeAspect="1"/>
          </p:cNvGraphicFramePr>
          <p:nvPr/>
        </p:nvGraphicFramePr>
        <p:xfrm>
          <a:off x="5822950" y="5278438"/>
          <a:ext cx="2376488" cy="338137"/>
        </p:xfrm>
        <a:graphic>
          <a:graphicData uri="http://schemas.openxmlformats.org/presentationml/2006/ole">
            <mc:AlternateContent xmlns:mc="http://schemas.openxmlformats.org/markup-compatibility/2006">
              <mc:Choice xmlns:v="urn:schemas-microsoft-com:vml" Requires="v">
                <p:oleObj spid="_x0000_s15385" name="Equation" r:id="rId9" imgW="1307532" imgH="203112" progId="Equation.3">
                  <p:embed/>
                </p:oleObj>
              </mc:Choice>
              <mc:Fallback>
                <p:oleObj name="Equation" r:id="rId9" imgW="1307532" imgH="203112" progId="Equation.3">
                  <p:embed/>
                  <p:pic>
                    <p:nvPicPr>
                      <p:cNvPr id="64518" name="Object 4">
                        <a:extLst>
                          <a:ext uri="{FF2B5EF4-FFF2-40B4-BE49-F238E27FC236}">
                            <a16:creationId xmlns:a16="http://schemas.microsoft.com/office/drawing/2014/main" id="{624DDE0C-E4FE-4452-A31C-F107F69C84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2950" y="5278438"/>
                        <a:ext cx="2376488" cy="338137"/>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9" name="Text Box 22">
            <a:extLst>
              <a:ext uri="{FF2B5EF4-FFF2-40B4-BE49-F238E27FC236}">
                <a16:creationId xmlns:a16="http://schemas.microsoft.com/office/drawing/2014/main" id="{E11C167A-92AD-4593-9E5E-0D08C9D290E4}"/>
              </a:ext>
            </a:extLst>
          </p:cNvPr>
          <p:cNvSpPr txBox="1">
            <a:spLocks noChangeArrowheads="1"/>
          </p:cNvSpPr>
          <p:nvPr/>
        </p:nvSpPr>
        <p:spPr bwMode="auto">
          <a:xfrm>
            <a:off x="3429000" y="5715000"/>
            <a:ext cx="187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006600"/>
                </a:solidFill>
              </a:rPr>
              <a:t>P = 11520 Watts</a:t>
            </a:r>
          </a:p>
        </p:txBody>
      </p:sp>
      <p:sp>
        <p:nvSpPr>
          <p:cNvPr id="64520" name="Text Box 23">
            <a:extLst>
              <a:ext uri="{FF2B5EF4-FFF2-40B4-BE49-F238E27FC236}">
                <a16:creationId xmlns:a16="http://schemas.microsoft.com/office/drawing/2014/main" id="{FB30FE38-A8D3-4FEA-8346-87B4AF5F978B}"/>
              </a:ext>
            </a:extLst>
          </p:cNvPr>
          <p:cNvSpPr txBox="1">
            <a:spLocks noChangeArrowheads="1"/>
          </p:cNvSpPr>
          <p:nvPr/>
        </p:nvSpPr>
        <p:spPr bwMode="auto">
          <a:xfrm>
            <a:off x="1219200" y="6172200"/>
            <a:ext cx="602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Power is a “rate of flow” like water running through a pipe.</a:t>
            </a:r>
          </a:p>
        </p:txBody>
      </p:sp>
      <p:sp>
        <p:nvSpPr>
          <p:cNvPr id="64521" name="Line 24">
            <a:extLst>
              <a:ext uri="{FF2B5EF4-FFF2-40B4-BE49-F238E27FC236}">
                <a16:creationId xmlns:a16="http://schemas.microsoft.com/office/drawing/2014/main" id="{51AA4E1C-CB1B-4D87-9AB0-D15208A64226}"/>
              </a:ext>
            </a:extLst>
          </p:cNvPr>
          <p:cNvSpPr>
            <a:spLocks noChangeShapeType="1"/>
          </p:cNvSpPr>
          <p:nvPr/>
        </p:nvSpPr>
        <p:spPr bwMode="auto">
          <a:xfrm>
            <a:off x="1447800" y="2719388"/>
            <a:ext cx="5410200" cy="0"/>
          </a:xfrm>
          <a:prstGeom prst="line">
            <a:avLst/>
          </a:prstGeom>
          <a:noFill/>
          <a:ln w="38100">
            <a:solidFill>
              <a:srgbClr val="0FB9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Text Box 25">
            <a:extLst>
              <a:ext uri="{FF2B5EF4-FFF2-40B4-BE49-F238E27FC236}">
                <a16:creationId xmlns:a16="http://schemas.microsoft.com/office/drawing/2014/main" id="{CB589D5D-AF80-4DF8-91DE-4BE3128AC284}"/>
              </a:ext>
            </a:extLst>
          </p:cNvPr>
          <p:cNvSpPr txBox="1">
            <a:spLocks noChangeArrowheads="1"/>
          </p:cNvSpPr>
          <p:nvPr/>
        </p:nvSpPr>
        <p:spPr bwMode="auto">
          <a:xfrm>
            <a:off x="7772400" y="2209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1200">
                <a:solidFill>
                  <a:srgbClr val="0FB90F"/>
                </a:solidFill>
              </a:rPr>
              <a:t>Average Power</a:t>
            </a:r>
          </a:p>
        </p:txBody>
      </p:sp>
      <p:sp>
        <p:nvSpPr>
          <p:cNvPr id="64523" name="Line 26">
            <a:extLst>
              <a:ext uri="{FF2B5EF4-FFF2-40B4-BE49-F238E27FC236}">
                <a16:creationId xmlns:a16="http://schemas.microsoft.com/office/drawing/2014/main" id="{FE1B41C5-80E2-4926-8F57-A05D43FBA767}"/>
              </a:ext>
            </a:extLst>
          </p:cNvPr>
          <p:cNvSpPr>
            <a:spLocks noChangeShapeType="1"/>
          </p:cNvSpPr>
          <p:nvPr/>
        </p:nvSpPr>
        <p:spPr bwMode="auto">
          <a:xfrm flipH="1">
            <a:off x="6858000" y="2514600"/>
            <a:ext cx="990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a:extLst>
              <a:ext uri="{FF2B5EF4-FFF2-40B4-BE49-F238E27FC236}">
                <a16:creationId xmlns:a16="http://schemas.microsoft.com/office/drawing/2014/main" id="{33B671CB-CB03-494B-AA3F-05488A82B3F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B4CFB92-6D4A-45A0-A78E-B1AA59A560E8}"/>
              </a:ext>
            </a:extLst>
          </p:cNvPr>
          <p:cNvSpPr>
            <a:spLocks noGrp="1"/>
          </p:cNvSpPr>
          <p:nvPr>
            <p:ph type="sldNum" sz="quarter" idx="4"/>
          </p:nvPr>
        </p:nvSpPr>
        <p:spPr/>
        <p:txBody>
          <a:bodyPr/>
          <a:lstStyle/>
          <a:p>
            <a:fld id="{F4B7F58F-9A72-4E07-B505-B7A6F5244F49}"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63679DC-F4DA-4BA8-82BE-E3EFCC1899BB}"/>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Basic AC Theory Instantaneous Power</a:t>
            </a:r>
          </a:p>
        </p:txBody>
      </p:sp>
      <p:graphicFrame>
        <p:nvGraphicFramePr>
          <p:cNvPr id="65539" name="Object 1">
            <a:extLst>
              <a:ext uri="{FF2B5EF4-FFF2-40B4-BE49-F238E27FC236}">
                <a16:creationId xmlns:a16="http://schemas.microsoft.com/office/drawing/2014/main" id="{77F3B1DD-F18C-4729-878C-86A0A65329EA}"/>
              </a:ext>
            </a:extLst>
          </p:cNvPr>
          <p:cNvGraphicFramePr>
            <a:graphicFrameLocks noChangeAspect="1"/>
          </p:cNvGraphicFramePr>
          <p:nvPr/>
        </p:nvGraphicFramePr>
        <p:xfrm>
          <a:off x="1295400" y="1600200"/>
          <a:ext cx="6421438" cy="3657600"/>
        </p:xfrm>
        <a:graphic>
          <a:graphicData uri="http://schemas.openxmlformats.org/presentationml/2006/ole">
            <mc:AlternateContent xmlns:mc="http://schemas.openxmlformats.org/markup-compatibility/2006">
              <mc:Choice xmlns:v="urn:schemas-microsoft-com:vml" Requires="v">
                <p:oleObj spid="_x0000_s16406" name="Chart" r:id="rId3" imgW="8934450" imgH="6277148" progId="Excel.Chart.8">
                  <p:embed/>
                </p:oleObj>
              </mc:Choice>
              <mc:Fallback>
                <p:oleObj name="Chart" r:id="rId3" imgW="8934450" imgH="6277148" progId="Excel.Chart.8">
                  <p:embed/>
                  <p:pic>
                    <p:nvPicPr>
                      <p:cNvPr id="65539" name="Object 1">
                        <a:extLst>
                          <a:ext uri="{FF2B5EF4-FFF2-40B4-BE49-F238E27FC236}">
                            <a16:creationId xmlns:a16="http://schemas.microsoft.com/office/drawing/2014/main" id="{77F3B1DD-F18C-4729-878C-86A0A6532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64214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0" name="Line 23">
            <a:extLst>
              <a:ext uri="{FF2B5EF4-FFF2-40B4-BE49-F238E27FC236}">
                <a16:creationId xmlns:a16="http://schemas.microsoft.com/office/drawing/2014/main" id="{F54041F8-E8D6-4CCF-8150-38E758F5588C}"/>
              </a:ext>
            </a:extLst>
          </p:cNvPr>
          <p:cNvSpPr>
            <a:spLocks noChangeShapeType="1"/>
          </p:cNvSpPr>
          <p:nvPr/>
        </p:nvSpPr>
        <p:spPr bwMode="auto">
          <a:xfrm>
            <a:off x="2133600" y="2819400"/>
            <a:ext cx="5105400" cy="0"/>
          </a:xfrm>
          <a:prstGeom prst="line">
            <a:avLst/>
          </a:prstGeom>
          <a:noFill/>
          <a:ln w="38100">
            <a:solidFill>
              <a:srgbClr val="0FB9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Line 27">
            <a:extLst>
              <a:ext uri="{FF2B5EF4-FFF2-40B4-BE49-F238E27FC236}">
                <a16:creationId xmlns:a16="http://schemas.microsoft.com/office/drawing/2014/main" id="{CAE6A154-5BC6-4D5E-8D6D-B35E233B53BC}"/>
              </a:ext>
            </a:extLst>
          </p:cNvPr>
          <p:cNvSpPr>
            <a:spLocks noChangeShapeType="1"/>
          </p:cNvSpPr>
          <p:nvPr/>
        </p:nvSpPr>
        <p:spPr bwMode="auto">
          <a:xfrm flipH="1">
            <a:off x="7315200" y="25146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2" name="Text Box 24">
            <a:extLst>
              <a:ext uri="{FF2B5EF4-FFF2-40B4-BE49-F238E27FC236}">
                <a16:creationId xmlns:a16="http://schemas.microsoft.com/office/drawing/2014/main" id="{4AE855A9-BF90-4EDE-8DC8-50E382D83129}"/>
              </a:ext>
            </a:extLst>
          </p:cNvPr>
          <p:cNvSpPr txBox="1">
            <a:spLocks noChangeArrowheads="1"/>
          </p:cNvSpPr>
          <p:nvPr/>
        </p:nvSpPr>
        <p:spPr bwMode="auto">
          <a:xfrm>
            <a:off x="7772400" y="2209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1200">
                <a:solidFill>
                  <a:srgbClr val="0FB90F"/>
                </a:solidFill>
              </a:rPr>
              <a:t>Average Power</a:t>
            </a:r>
          </a:p>
        </p:txBody>
      </p:sp>
      <p:graphicFrame>
        <p:nvGraphicFramePr>
          <p:cNvPr id="65543" name="Object 2">
            <a:extLst>
              <a:ext uri="{FF2B5EF4-FFF2-40B4-BE49-F238E27FC236}">
                <a16:creationId xmlns:a16="http://schemas.microsoft.com/office/drawing/2014/main" id="{D3A81DF7-D713-4897-998D-9B25CEBF7D4E}"/>
              </a:ext>
            </a:extLst>
          </p:cNvPr>
          <p:cNvGraphicFramePr>
            <a:graphicFrameLocks noChangeAspect="1"/>
          </p:cNvGraphicFramePr>
          <p:nvPr/>
        </p:nvGraphicFramePr>
        <p:xfrm>
          <a:off x="914400" y="5410200"/>
          <a:ext cx="1966913" cy="387350"/>
        </p:xfrm>
        <a:graphic>
          <a:graphicData uri="http://schemas.openxmlformats.org/presentationml/2006/ole">
            <mc:AlternateContent xmlns:mc="http://schemas.openxmlformats.org/markup-compatibility/2006">
              <mc:Choice xmlns:v="urn:schemas-microsoft-com:vml" Requires="v">
                <p:oleObj spid="_x0000_s16407" name="Equation" r:id="rId5" imgW="1257300" imgH="241300" progId="Equation.3">
                  <p:embed/>
                </p:oleObj>
              </mc:Choice>
              <mc:Fallback>
                <p:oleObj name="Equation" r:id="rId5" imgW="1257300" imgH="241300" progId="Equation.3">
                  <p:embed/>
                  <p:pic>
                    <p:nvPicPr>
                      <p:cNvPr id="65543" name="Object 2">
                        <a:extLst>
                          <a:ext uri="{FF2B5EF4-FFF2-40B4-BE49-F238E27FC236}">
                            <a16:creationId xmlns:a16="http://schemas.microsoft.com/office/drawing/2014/main" id="{D3A81DF7-D713-4897-998D-9B25CEBF7D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4102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4" name="Object 6">
            <a:extLst>
              <a:ext uri="{FF2B5EF4-FFF2-40B4-BE49-F238E27FC236}">
                <a16:creationId xmlns:a16="http://schemas.microsoft.com/office/drawing/2014/main" id="{98A34E97-B70C-4A58-A587-1F01D6B90CD5}"/>
              </a:ext>
            </a:extLst>
          </p:cNvPr>
          <p:cNvGraphicFramePr>
            <a:graphicFrameLocks noChangeAspect="1"/>
          </p:cNvGraphicFramePr>
          <p:nvPr/>
        </p:nvGraphicFramePr>
        <p:xfrm>
          <a:off x="3276600" y="5410200"/>
          <a:ext cx="2349500" cy="381000"/>
        </p:xfrm>
        <a:graphic>
          <a:graphicData uri="http://schemas.openxmlformats.org/presentationml/2006/ole">
            <mc:AlternateContent xmlns:mc="http://schemas.openxmlformats.org/markup-compatibility/2006">
              <mc:Choice xmlns:v="urn:schemas-microsoft-com:vml" Requires="v">
                <p:oleObj spid="_x0000_s16408" name="Equation" r:id="rId7" imgW="1435100" imgH="241300" progId="Equation.3">
                  <p:embed/>
                </p:oleObj>
              </mc:Choice>
              <mc:Fallback>
                <p:oleObj name="Equation" r:id="rId7" imgW="1435100" imgH="241300" progId="Equation.3">
                  <p:embed/>
                  <p:pic>
                    <p:nvPicPr>
                      <p:cNvPr id="65544" name="Object 6">
                        <a:extLst>
                          <a:ext uri="{FF2B5EF4-FFF2-40B4-BE49-F238E27FC236}">
                            <a16:creationId xmlns:a16="http://schemas.microsoft.com/office/drawing/2014/main" id="{98A34E97-B70C-4A58-A587-1F01D6B90C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5410200"/>
                        <a:ext cx="23495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5" name="Object 7">
            <a:extLst>
              <a:ext uri="{FF2B5EF4-FFF2-40B4-BE49-F238E27FC236}">
                <a16:creationId xmlns:a16="http://schemas.microsoft.com/office/drawing/2014/main" id="{1BD6896D-C629-4F5E-9E86-D3B99D1C97E6}"/>
              </a:ext>
            </a:extLst>
          </p:cNvPr>
          <p:cNvGraphicFramePr>
            <a:graphicFrameLocks noChangeAspect="1"/>
          </p:cNvGraphicFramePr>
          <p:nvPr/>
        </p:nvGraphicFramePr>
        <p:xfrm>
          <a:off x="5867400" y="5410200"/>
          <a:ext cx="2514600" cy="338138"/>
        </p:xfrm>
        <a:graphic>
          <a:graphicData uri="http://schemas.openxmlformats.org/presentationml/2006/ole">
            <mc:AlternateContent xmlns:mc="http://schemas.openxmlformats.org/markup-compatibility/2006">
              <mc:Choice xmlns:v="urn:schemas-microsoft-com:vml" Requires="v">
                <p:oleObj spid="_x0000_s16409" name="Equation" r:id="rId9" imgW="1384300" imgH="203200" progId="Equation.3">
                  <p:embed/>
                </p:oleObj>
              </mc:Choice>
              <mc:Fallback>
                <p:oleObj name="Equation" r:id="rId9" imgW="1384300" imgH="203200" progId="Equation.3">
                  <p:embed/>
                  <p:pic>
                    <p:nvPicPr>
                      <p:cNvPr id="65545" name="Object 7">
                        <a:extLst>
                          <a:ext uri="{FF2B5EF4-FFF2-40B4-BE49-F238E27FC236}">
                            <a16:creationId xmlns:a16="http://schemas.microsoft.com/office/drawing/2014/main" id="{1BD6896D-C629-4F5E-9E86-D3B99D1C97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5410200"/>
                        <a:ext cx="2514600" cy="338138"/>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6" name="Text Box 16">
            <a:extLst>
              <a:ext uri="{FF2B5EF4-FFF2-40B4-BE49-F238E27FC236}">
                <a16:creationId xmlns:a16="http://schemas.microsoft.com/office/drawing/2014/main" id="{8612D2B9-2E15-4D8F-9E86-DD087923CEFB}"/>
              </a:ext>
            </a:extLst>
          </p:cNvPr>
          <p:cNvSpPr txBox="1">
            <a:spLocks noChangeArrowheads="1"/>
          </p:cNvSpPr>
          <p:nvPr/>
        </p:nvSpPr>
        <p:spPr bwMode="auto">
          <a:xfrm>
            <a:off x="3568700" y="5846763"/>
            <a:ext cx="1816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006600"/>
                </a:solidFill>
              </a:rPr>
              <a:t>P = 9,976 Watts</a:t>
            </a:r>
          </a:p>
        </p:txBody>
      </p:sp>
      <p:sp>
        <p:nvSpPr>
          <p:cNvPr id="65547" name="Text Box 28">
            <a:extLst>
              <a:ext uri="{FF2B5EF4-FFF2-40B4-BE49-F238E27FC236}">
                <a16:creationId xmlns:a16="http://schemas.microsoft.com/office/drawing/2014/main" id="{BFE6DF5A-83BF-4360-8FE8-00C7499EFCFE}"/>
              </a:ext>
            </a:extLst>
          </p:cNvPr>
          <p:cNvSpPr txBox="1">
            <a:spLocks noChangeArrowheads="1"/>
          </p:cNvSpPr>
          <p:nvPr/>
        </p:nvSpPr>
        <p:spPr bwMode="auto">
          <a:xfrm>
            <a:off x="3708400" y="6213475"/>
            <a:ext cx="151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t>PF=0.866</a:t>
            </a:r>
          </a:p>
        </p:txBody>
      </p:sp>
      <p:sp>
        <p:nvSpPr>
          <p:cNvPr id="2" name="Footer Placeholder 1">
            <a:extLst>
              <a:ext uri="{FF2B5EF4-FFF2-40B4-BE49-F238E27FC236}">
                <a16:creationId xmlns:a16="http://schemas.microsoft.com/office/drawing/2014/main" id="{4F45EED4-6AD8-42FE-AC4A-705178B60D7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658A9A-D5C3-4BCC-A887-ADA8FD40BA48}"/>
              </a:ext>
            </a:extLst>
          </p:cNvPr>
          <p:cNvSpPr>
            <a:spLocks noGrp="1"/>
          </p:cNvSpPr>
          <p:nvPr>
            <p:ph type="sldNum" sz="quarter" idx="4"/>
          </p:nvPr>
        </p:nvSpPr>
        <p:spPr/>
        <p:txBody>
          <a:bodyPr/>
          <a:lstStyle/>
          <a:p>
            <a:fld id="{F4B7F58F-9A72-4E07-B505-B7A6F5244F49}"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62A6-7085-4208-AF77-7741A431B2A0}"/>
              </a:ext>
            </a:extLst>
          </p:cNvPr>
          <p:cNvSpPr>
            <a:spLocks noGrp="1"/>
          </p:cNvSpPr>
          <p:nvPr>
            <p:ph type="title"/>
          </p:nvPr>
        </p:nvSpPr>
        <p:spPr>
          <a:xfrm>
            <a:off x="1447800" y="234568"/>
            <a:ext cx="7208107" cy="679832"/>
          </a:xfrm>
        </p:spPr>
        <p:txBody>
          <a:bodyPr/>
          <a:lstStyle/>
          <a:p>
            <a:r>
              <a:rPr lang="en-US" dirty="0"/>
              <a:t>Electricity Starts to Take Off</a:t>
            </a:r>
          </a:p>
        </p:txBody>
      </p:sp>
      <p:sp>
        <p:nvSpPr>
          <p:cNvPr id="3" name="Content Placeholder 2">
            <a:extLst>
              <a:ext uri="{FF2B5EF4-FFF2-40B4-BE49-F238E27FC236}">
                <a16:creationId xmlns:a16="http://schemas.microsoft.com/office/drawing/2014/main" id="{17364F1A-C041-4CEC-B233-3CEB8FFCB885}"/>
              </a:ext>
            </a:extLst>
          </p:cNvPr>
          <p:cNvSpPr>
            <a:spLocks noGrp="1"/>
          </p:cNvSpPr>
          <p:nvPr>
            <p:ph idx="1"/>
          </p:nvPr>
        </p:nvSpPr>
        <p:spPr/>
        <p:txBody>
          <a:bodyPr/>
          <a:lstStyle/>
          <a:p>
            <a:pPr eaLnBrk="1" hangingPunct="1">
              <a:defRPr/>
            </a:pPr>
            <a:r>
              <a:rPr lang="en-US" sz="2200" b="1" kern="0" dirty="0">
                <a:latin typeface="+mj-lt"/>
                <a:cs typeface="Arial" panose="020B0604020202020204" pitchFamily="34" charset="0"/>
              </a:rPr>
              <a:t>1870s</a:t>
            </a:r>
            <a:r>
              <a:rPr lang="en-US" sz="2200" kern="0" dirty="0">
                <a:latin typeface="+mj-lt"/>
                <a:cs typeface="Arial" panose="020B0604020202020204" pitchFamily="34" charset="0"/>
              </a:rPr>
              <a:t>	</a:t>
            </a:r>
          </a:p>
          <a:p>
            <a:pPr lvl="1">
              <a:defRPr/>
            </a:pPr>
            <a:r>
              <a:rPr lang="en-US" sz="2200" kern="0" dirty="0">
                <a:latin typeface="+mj-lt"/>
                <a:cs typeface="Arial" panose="020B0604020202020204" pitchFamily="34" charset="0"/>
              </a:rPr>
              <a:t>First electric railroad and street lights in Berlin (DC).</a:t>
            </a:r>
          </a:p>
          <a:p>
            <a:pPr eaLnBrk="1" hangingPunct="1">
              <a:defRPr/>
            </a:pPr>
            <a:r>
              <a:rPr lang="en-US" sz="2200" b="1" kern="0" dirty="0">
                <a:latin typeface="+mj-lt"/>
                <a:cs typeface="Arial" panose="020B0604020202020204" pitchFamily="34" charset="0"/>
              </a:rPr>
              <a:t>1879</a:t>
            </a:r>
            <a:r>
              <a:rPr lang="en-US" sz="2200" kern="0" dirty="0">
                <a:latin typeface="+mj-lt"/>
                <a:cs typeface="Arial" panose="020B0604020202020204" pitchFamily="34" charset="0"/>
              </a:rPr>
              <a:t>  Edison</a:t>
            </a:r>
          </a:p>
          <a:p>
            <a:pPr lvl="1">
              <a:defRPr/>
            </a:pPr>
            <a:r>
              <a:rPr lang="en-US" sz="2200" kern="0" dirty="0">
                <a:latin typeface="+mj-lt"/>
                <a:cs typeface="Arial" panose="020B0604020202020204" pitchFamily="34" charset="0"/>
              </a:rPr>
              <a:t>Incandescent light bulb</a:t>
            </a:r>
          </a:p>
          <a:p>
            <a:pPr>
              <a:defRPr/>
            </a:pPr>
            <a:r>
              <a:rPr lang="en-US" sz="2200" b="1" kern="0" dirty="0">
                <a:latin typeface="+mj-lt"/>
                <a:cs typeface="Arial" panose="020B0604020202020204" pitchFamily="34" charset="0"/>
              </a:rPr>
              <a:t>1880</a:t>
            </a:r>
            <a:endParaRPr lang="en-US" sz="2200" kern="0" dirty="0">
              <a:latin typeface="+mj-lt"/>
              <a:cs typeface="Arial" panose="020B0604020202020204" pitchFamily="34" charset="0"/>
            </a:endParaRPr>
          </a:p>
          <a:p>
            <a:pPr lvl="1" eaLnBrk="1" hangingPunct="1">
              <a:defRPr/>
            </a:pPr>
            <a:r>
              <a:rPr lang="en-US" sz="2200" kern="0" dirty="0">
                <a:latin typeface="+mj-lt"/>
                <a:cs typeface="Arial" panose="020B0604020202020204" pitchFamily="34" charset="0"/>
              </a:rPr>
              <a:t>First electric elevator (DC).</a:t>
            </a:r>
          </a:p>
          <a:p>
            <a:pPr eaLnBrk="1" hangingPunct="1">
              <a:defRPr/>
            </a:pPr>
            <a:r>
              <a:rPr lang="en-US" sz="2200" b="1" kern="0" dirty="0">
                <a:latin typeface="+mj-lt"/>
                <a:cs typeface="Arial" panose="020B0604020202020204" pitchFamily="34" charset="0"/>
              </a:rPr>
              <a:t>1885-88  </a:t>
            </a:r>
            <a:r>
              <a:rPr lang="en-US" sz="2200" kern="0" dirty="0">
                <a:latin typeface="+mj-lt"/>
                <a:cs typeface="Arial" panose="020B0604020202020204" pitchFamily="34" charset="0"/>
              </a:rPr>
              <a:t>Thomson, Ferraris, Tesla</a:t>
            </a:r>
          </a:p>
          <a:p>
            <a:pPr lvl="1">
              <a:defRPr/>
            </a:pPr>
            <a:r>
              <a:rPr lang="en-US" sz="2200" kern="0" dirty="0">
                <a:latin typeface="+mj-lt"/>
                <a:cs typeface="Arial" panose="020B0604020202020204" pitchFamily="34" charset="0"/>
              </a:rPr>
              <a:t>Each develop AC electric induction motors.</a:t>
            </a:r>
          </a:p>
          <a:p>
            <a:pPr lvl="1">
              <a:defRPr/>
            </a:pPr>
            <a:r>
              <a:rPr lang="en-US" sz="2200" kern="0" dirty="0">
                <a:latin typeface="+mj-lt"/>
                <a:cs typeface="Arial" panose="020B0604020202020204" pitchFamily="34" charset="0"/>
              </a:rPr>
              <a:t>Tesla is granted a US patent for induction motor in 1888.</a:t>
            </a:r>
          </a:p>
          <a:p>
            <a:pPr>
              <a:defRPr/>
            </a:pPr>
            <a:r>
              <a:rPr lang="en-US" sz="2200" b="1" kern="0" dirty="0">
                <a:latin typeface="+mj-lt"/>
                <a:cs typeface="Arial" panose="020B0604020202020204" pitchFamily="34" charset="0"/>
              </a:rPr>
              <a:t>1890  </a:t>
            </a:r>
            <a:r>
              <a:rPr lang="en-US" sz="2200" kern="0" dirty="0" err="1">
                <a:latin typeface="+mj-lt"/>
                <a:cs typeface="Arial" panose="020B0604020202020204" pitchFamily="34" charset="0"/>
              </a:rPr>
              <a:t>Dolivo-Dobrovolsky</a:t>
            </a:r>
            <a:endParaRPr lang="en-US" sz="2200" kern="0" dirty="0">
              <a:latin typeface="+mj-lt"/>
              <a:cs typeface="Arial" panose="020B0604020202020204" pitchFamily="34" charset="0"/>
            </a:endParaRPr>
          </a:p>
          <a:p>
            <a:pPr lvl="1">
              <a:defRPr/>
            </a:pPr>
            <a:r>
              <a:rPr lang="en-US" sz="2200" kern="0" dirty="0">
                <a:latin typeface="+mj-lt"/>
                <a:cs typeface="Arial" panose="020B0604020202020204" pitchFamily="34" charset="0"/>
              </a:rPr>
              <a:t>First three phase generator, motor and transformer</a:t>
            </a:r>
          </a:p>
          <a:p>
            <a:endParaRPr lang="en-US" dirty="0"/>
          </a:p>
        </p:txBody>
      </p:sp>
      <p:sp>
        <p:nvSpPr>
          <p:cNvPr id="4" name="Footer Placeholder 3">
            <a:extLst>
              <a:ext uri="{FF2B5EF4-FFF2-40B4-BE49-F238E27FC236}">
                <a16:creationId xmlns:a16="http://schemas.microsoft.com/office/drawing/2014/main" id="{48D2D69D-0A32-4389-8F55-4C0B1210B545}"/>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AC4C138-A309-41A8-A04C-514196C49882}"/>
              </a:ext>
            </a:extLst>
          </p:cNvPr>
          <p:cNvSpPr>
            <a:spLocks noGrp="1"/>
          </p:cNvSpPr>
          <p:nvPr>
            <p:ph type="sldNum" sz="quarter" idx="4"/>
          </p:nvPr>
        </p:nvSpPr>
        <p:spPr/>
        <p:txBody>
          <a:bodyPr/>
          <a:lstStyle/>
          <a:p>
            <a:fld id="{F4B7F58F-9A72-4E07-B505-B7A6F5244F49}" type="slidenum">
              <a:rPr lang="en-US" smtClean="0"/>
              <a:pPr/>
              <a:t>6</a:t>
            </a:fld>
            <a:endParaRPr lang="en-US" dirty="0"/>
          </a:p>
        </p:txBody>
      </p:sp>
    </p:spTree>
    <p:extLst>
      <p:ext uri="{BB962C8B-B14F-4D97-AF65-F5344CB8AC3E}">
        <p14:creationId xmlns:p14="http://schemas.microsoft.com/office/powerpoint/2010/main" val="3262969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2337C7B-D380-435B-B3DD-0B213B6546B5}"/>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lnSpc>
                <a:spcPts val="3000"/>
              </a:lnSpc>
            </a:pPr>
            <a:r>
              <a:rPr lang="en-US" altLang="en-US" sz="3200" dirty="0">
                <a:solidFill>
                  <a:srgbClr val="C00000"/>
                </a:solidFill>
                <a:latin typeface="+mj-lt"/>
              </a:rPr>
              <a:t>Basic Meter Math</a:t>
            </a:r>
            <a:br>
              <a:rPr lang="en-US" altLang="en-US" sz="3200" dirty="0">
                <a:solidFill>
                  <a:srgbClr val="C00000"/>
                </a:solidFill>
                <a:latin typeface="+mj-lt"/>
              </a:rPr>
            </a:br>
            <a:r>
              <a:rPr lang="en-US" altLang="en-US" sz="3200" dirty="0">
                <a:solidFill>
                  <a:srgbClr val="C00000"/>
                </a:solidFill>
                <a:latin typeface="+mj-lt"/>
              </a:rPr>
              <a:t>What about polyphase systems?</a:t>
            </a:r>
          </a:p>
        </p:txBody>
      </p:sp>
      <p:sp>
        <p:nvSpPr>
          <p:cNvPr id="66563" name="Text Box 3">
            <a:extLst>
              <a:ext uri="{FF2B5EF4-FFF2-40B4-BE49-F238E27FC236}">
                <a16:creationId xmlns:a16="http://schemas.microsoft.com/office/drawing/2014/main" id="{D53609AF-265C-4B8D-8063-4CB7E3BDEFFF}"/>
              </a:ext>
            </a:extLst>
          </p:cNvPr>
          <p:cNvSpPr txBox="1">
            <a:spLocks noChangeArrowheads="1"/>
          </p:cNvSpPr>
          <p:nvPr/>
        </p:nvSpPr>
        <p:spPr bwMode="auto">
          <a:xfrm>
            <a:off x="609600" y="16764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Calculating power in a polyphase system is actually simple but sometimes we make it complex.</a:t>
            </a:r>
          </a:p>
        </p:txBody>
      </p:sp>
      <p:sp>
        <p:nvSpPr>
          <p:cNvPr id="66564" name="Rectangle 4">
            <a:extLst>
              <a:ext uri="{FF2B5EF4-FFF2-40B4-BE49-F238E27FC236}">
                <a16:creationId xmlns:a16="http://schemas.microsoft.com/office/drawing/2014/main" id="{A6D0784F-4F72-4A26-A290-053A9FA728A0}"/>
              </a:ext>
            </a:extLst>
          </p:cNvPr>
          <p:cNvSpPr>
            <a:spLocks noChangeArrowheads="1"/>
          </p:cNvSpPr>
          <p:nvPr/>
        </p:nvSpPr>
        <p:spPr bwMode="auto">
          <a:xfrm>
            <a:off x="454025" y="2693988"/>
            <a:ext cx="82296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000" b="1">
                <a:solidFill>
                  <a:schemeClr val="tx2"/>
                </a:solidFill>
              </a:rPr>
              <a:t>3 Phase, 4-Wire  “Y” Service</a:t>
            </a:r>
          </a:p>
        </p:txBody>
      </p:sp>
      <p:pic>
        <p:nvPicPr>
          <p:cNvPr id="66565" name="Picture 5" descr="3PY-Load">
            <a:extLst>
              <a:ext uri="{FF2B5EF4-FFF2-40B4-BE49-F238E27FC236}">
                <a16:creationId xmlns:a16="http://schemas.microsoft.com/office/drawing/2014/main" id="{C67A654E-A102-4641-8A54-759F6E098B7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8163" y="3313113"/>
            <a:ext cx="4300537" cy="245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6" name="Picture 6" descr="3P-Wye-Voltages">
            <a:extLst>
              <a:ext uri="{FF2B5EF4-FFF2-40B4-BE49-F238E27FC236}">
                <a16:creationId xmlns:a16="http://schemas.microsoft.com/office/drawing/2014/main" id="{C4F42CC6-9C1F-47C2-BDDD-77E3F3A7D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81400"/>
            <a:ext cx="3444875" cy="190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F470E0CF-6C79-4C08-801F-09144CC3EDCA}"/>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B26C76F5-8AA5-4D21-BD26-9B60AB44797B}"/>
              </a:ext>
            </a:extLst>
          </p:cNvPr>
          <p:cNvSpPr>
            <a:spLocks noGrp="1"/>
          </p:cNvSpPr>
          <p:nvPr>
            <p:ph type="sldNum" sz="quarter" idx="4"/>
          </p:nvPr>
        </p:nvSpPr>
        <p:spPr/>
        <p:txBody>
          <a:bodyPr/>
          <a:lstStyle/>
          <a:p>
            <a:fld id="{F4B7F58F-9A72-4E07-B505-B7A6F5244F49}"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FAA07C3-CB93-44EC-8E58-5700E18725CA}"/>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lnSpc>
                <a:spcPts val="3000"/>
              </a:lnSpc>
            </a:pPr>
            <a:r>
              <a:rPr lang="en-US" altLang="en-US" sz="3200" dirty="0">
                <a:solidFill>
                  <a:srgbClr val="C00000"/>
                </a:solidFill>
                <a:latin typeface="+mj-lt"/>
              </a:rPr>
              <a:t>Basic Meter Math</a:t>
            </a:r>
            <a:br>
              <a:rPr lang="en-US" altLang="en-US" sz="3200" dirty="0">
                <a:solidFill>
                  <a:srgbClr val="C00000"/>
                </a:solidFill>
                <a:latin typeface="+mj-lt"/>
              </a:rPr>
            </a:br>
            <a:r>
              <a:rPr lang="en-US" altLang="en-US" sz="3200" dirty="0">
                <a:solidFill>
                  <a:srgbClr val="C00000"/>
                </a:solidFill>
                <a:latin typeface="+mj-lt"/>
              </a:rPr>
              <a:t>3 Phase, 4-Wire “Y” Service</a:t>
            </a:r>
          </a:p>
        </p:txBody>
      </p:sp>
      <p:grpSp>
        <p:nvGrpSpPr>
          <p:cNvPr id="67587" name="Group 10">
            <a:extLst>
              <a:ext uri="{FF2B5EF4-FFF2-40B4-BE49-F238E27FC236}">
                <a16:creationId xmlns:a16="http://schemas.microsoft.com/office/drawing/2014/main" id="{14A5BAB2-2F35-4B1E-8B21-C3FBBF30B9EA}"/>
              </a:ext>
            </a:extLst>
          </p:cNvPr>
          <p:cNvGrpSpPr>
            <a:grpSpLocks/>
          </p:cNvGrpSpPr>
          <p:nvPr/>
        </p:nvGrpSpPr>
        <p:grpSpPr bwMode="auto">
          <a:xfrm>
            <a:off x="457200" y="1600200"/>
            <a:ext cx="7940675" cy="2493963"/>
            <a:chOff x="288" y="2064"/>
            <a:chExt cx="5002" cy="1571"/>
          </a:xfrm>
        </p:grpSpPr>
        <p:pic>
          <p:nvPicPr>
            <p:cNvPr id="67592" name="Picture 5" descr="3PY-Load">
              <a:extLst>
                <a:ext uri="{FF2B5EF4-FFF2-40B4-BE49-F238E27FC236}">
                  <a16:creationId xmlns:a16="http://schemas.microsoft.com/office/drawing/2014/main" id="{887AD65D-A577-4A38-8109-545063163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 y="2087"/>
              <a:ext cx="2709" cy="1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3" name="Picture 6" descr="3P-Wye-Voltages">
              <a:extLst>
                <a:ext uri="{FF2B5EF4-FFF2-40B4-BE49-F238E27FC236}">
                  <a16:creationId xmlns:a16="http://schemas.microsoft.com/office/drawing/2014/main" id="{97D6032C-3B42-4D03-A840-1D346D484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2256"/>
              <a:ext cx="2170" cy="1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Text Box 7">
              <a:extLst>
                <a:ext uri="{FF2B5EF4-FFF2-40B4-BE49-F238E27FC236}">
                  <a16:creationId xmlns:a16="http://schemas.microsoft.com/office/drawing/2014/main" id="{93245D4B-0D98-4FF3-8612-3931DC6022E4}"/>
                </a:ext>
              </a:extLst>
            </p:cNvPr>
            <p:cNvSpPr txBox="1">
              <a:spLocks noChangeArrowheads="1"/>
            </p:cNvSpPr>
            <p:nvPr/>
          </p:nvSpPr>
          <p:spPr bwMode="auto">
            <a:xfrm>
              <a:off x="624" y="2064"/>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Va</a:t>
              </a:r>
            </a:p>
          </p:txBody>
        </p:sp>
        <p:sp>
          <p:nvSpPr>
            <p:cNvPr id="67595" name="Text Box 8">
              <a:extLst>
                <a:ext uri="{FF2B5EF4-FFF2-40B4-BE49-F238E27FC236}">
                  <a16:creationId xmlns:a16="http://schemas.microsoft.com/office/drawing/2014/main" id="{3A3E7FB9-BF50-42B0-9AEC-CD037F079CE3}"/>
                </a:ext>
              </a:extLst>
            </p:cNvPr>
            <p:cNvSpPr txBox="1">
              <a:spLocks noChangeArrowheads="1"/>
            </p:cNvSpPr>
            <p:nvPr/>
          </p:nvSpPr>
          <p:spPr bwMode="auto">
            <a:xfrm>
              <a:off x="1200" y="3072"/>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Vb</a:t>
              </a:r>
            </a:p>
          </p:txBody>
        </p:sp>
        <p:sp>
          <p:nvSpPr>
            <p:cNvPr id="67596" name="Text Box 9">
              <a:extLst>
                <a:ext uri="{FF2B5EF4-FFF2-40B4-BE49-F238E27FC236}">
                  <a16:creationId xmlns:a16="http://schemas.microsoft.com/office/drawing/2014/main" id="{1AF23B31-8D67-4EE9-8C0A-E922D84CAAC5}"/>
                </a:ext>
              </a:extLst>
            </p:cNvPr>
            <p:cNvSpPr txBox="1">
              <a:spLocks noChangeArrowheads="1"/>
            </p:cNvSpPr>
            <p:nvPr/>
          </p:nvSpPr>
          <p:spPr bwMode="auto">
            <a:xfrm>
              <a:off x="288" y="3408"/>
              <a:ext cx="2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Vc</a:t>
              </a:r>
            </a:p>
          </p:txBody>
        </p:sp>
      </p:grpSp>
      <p:sp>
        <p:nvSpPr>
          <p:cNvPr id="67588" name="Text Box 11">
            <a:extLst>
              <a:ext uri="{FF2B5EF4-FFF2-40B4-BE49-F238E27FC236}">
                <a16:creationId xmlns:a16="http://schemas.microsoft.com/office/drawing/2014/main" id="{B82011BF-27CA-4DAD-95C3-9A8236B05384}"/>
              </a:ext>
            </a:extLst>
          </p:cNvPr>
          <p:cNvSpPr txBox="1">
            <a:spLocks noChangeArrowheads="1"/>
          </p:cNvSpPr>
          <p:nvPr/>
        </p:nvSpPr>
        <p:spPr bwMode="auto">
          <a:xfrm>
            <a:off x="609600" y="42672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7589" name="Text Box 12">
            <a:extLst>
              <a:ext uri="{FF2B5EF4-FFF2-40B4-BE49-F238E27FC236}">
                <a16:creationId xmlns:a16="http://schemas.microsoft.com/office/drawing/2014/main" id="{1A331744-F7C9-4E17-85EB-A82EA818A125}"/>
              </a:ext>
            </a:extLst>
          </p:cNvPr>
          <p:cNvSpPr txBox="1">
            <a:spLocks noChangeArrowheads="1"/>
          </p:cNvSpPr>
          <p:nvPr/>
        </p:nvSpPr>
        <p:spPr bwMode="auto">
          <a:xfrm>
            <a:off x="609600" y="47244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 +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x Cos(</a:t>
            </a:r>
            <a:r>
              <a:rPr lang="el-GR" altLang="en-US">
                <a:solidFill>
                  <a:srgbClr val="F71A03"/>
                </a:solidFill>
              </a:rPr>
              <a:t>θ</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r>
              <a:rPr lang="en-US" altLang="en-US">
                <a:solidFill>
                  <a:srgbClr val="F71A03"/>
                </a:solidFill>
              </a:rPr>
              <a:t> x Cos(</a:t>
            </a:r>
            <a:r>
              <a:rPr lang="el-GR" altLang="en-US">
                <a:solidFill>
                  <a:srgbClr val="F71A03"/>
                </a:solidFill>
              </a:rPr>
              <a:t>θ</a:t>
            </a:r>
            <a:r>
              <a:rPr lang="en-US" altLang="en-US" baseline="-25000">
                <a:solidFill>
                  <a:srgbClr val="F71A03"/>
                </a:solidFill>
              </a:rPr>
              <a:t>c</a:t>
            </a:r>
            <a:r>
              <a:rPr lang="en-US" altLang="en-US">
                <a:solidFill>
                  <a:srgbClr val="F71A03"/>
                </a:solidFill>
              </a:rPr>
              <a:t>) </a:t>
            </a:r>
            <a:endParaRPr lang="el-GR" altLang="en-US">
              <a:solidFill>
                <a:srgbClr val="F71A03"/>
              </a:solidFill>
            </a:endParaRPr>
          </a:p>
        </p:txBody>
      </p:sp>
      <p:sp>
        <p:nvSpPr>
          <p:cNvPr id="11" name="Text Box 13">
            <a:extLst>
              <a:ext uri="{FF2B5EF4-FFF2-40B4-BE49-F238E27FC236}">
                <a16:creationId xmlns:a16="http://schemas.microsoft.com/office/drawing/2014/main" id="{1F0D1D9F-9608-4F3B-B66D-7DD4B46F5A4A}"/>
              </a:ext>
            </a:extLst>
          </p:cNvPr>
          <p:cNvSpPr txBox="1">
            <a:spLocks noChangeArrowheads="1"/>
          </p:cNvSpPr>
          <p:nvPr/>
        </p:nvSpPr>
        <p:spPr bwMode="auto">
          <a:xfrm>
            <a:off x="609600" y="52578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In a balanced system where V</a:t>
            </a:r>
            <a:r>
              <a:rPr lang="en-US" altLang="en-US" baseline="-25000"/>
              <a:t>a</a:t>
            </a:r>
            <a:r>
              <a:rPr lang="en-US" altLang="en-US"/>
              <a:t> = V</a:t>
            </a:r>
            <a:r>
              <a:rPr lang="en-US" altLang="en-US" baseline="-25000"/>
              <a:t>b</a:t>
            </a:r>
            <a:r>
              <a:rPr lang="en-US" altLang="en-US"/>
              <a:t> = V</a:t>
            </a:r>
            <a:r>
              <a:rPr lang="en-US" altLang="en-US" baseline="-25000"/>
              <a:t>c</a:t>
            </a:r>
            <a:r>
              <a:rPr lang="en-US" altLang="en-US"/>
              <a:t> and I</a:t>
            </a:r>
            <a:r>
              <a:rPr lang="en-US" altLang="en-US" baseline="-25000"/>
              <a:t>a</a:t>
            </a:r>
            <a:r>
              <a:rPr lang="en-US" altLang="en-US"/>
              <a:t> = I</a:t>
            </a:r>
            <a:r>
              <a:rPr lang="en-US" altLang="en-US" baseline="-25000"/>
              <a:t>b</a:t>
            </a:r>
            <a:r>
              <a:rPr lang="en-US" altLang="en-US"/>
              <a:t> = I</a:t>
            </a:r>
            <a:r>
              <a:rPr lang="en-US" altLang="en-US" baseline="-25000"/>
              <a:t>c</a:t>
            </a:r>
            <a:r>
              <a:rPr lang="en-US" altLang="en-US"/>
              <a:t>and </a:t>
            </a:r>
            <a:r>
              <a:rPr lang="el-GR" altLang="en-US"/>
              <a:t>θ</a:t>
            </a:r>
            <a:r>
              <a:rPr lang="en-US" altLang="en-US" baseline="-25000"/>
              <a:t>a</a:t>
            </a:r>
            <a:r>
              <a:rPr lang="en-US" altLang="en-US"/>
              <a:t> = </a:t>
            </a:r>
            <a:r>
              <a:rPr lang="el-GR" altLang="en-US"/>
              <a:t>θ</a:t>
            </a:r>
            <a:r>
              <a:rPr lang="en-US" altLang="en-US" baseline="-25000"/>
              <a:t>a</a:t>
            </a:r>
            <a:r>
              <a:rPr lang="en-US" altLang="en-US"/>
              <a:t> = </a:t>
            </a:r>
            <a:r>
              <a:rPr lang="el-GR" altLang="en-US"/>
              <a:t>θ</a:t>
            </a:r>
            <a:r>
              <a:rPr lang="en-US" altLang="en-US" baseline="-25000"/>
              <a:t>a</a:t>
            </a:r>
          </a:p>
        </p:txBody>
      </p:sp>
      <p:sp>
        <p:nvSpPr>
          <p:cNvPr id="12" name="Text Box 14">
            <a:extLst>
              <a:ext uri="{FF2B5EF4-FFF2-40B4-BE49-F238E27FC236}">
                <a16:creationId xmlns:a16="http://schemas.microsoft.com/office/drawing/2014/main" id="{C3559D16-7586-41EA-926F-CA48AF18779D}"/>
              </a:ext>
            </a:extLst>
          </p:cNvPr>
          <p:cNvSpPr txBox="1">
            <a:spLocks noChangeArrowheads="1"/>
          </p:cNvSpPr>
          <p:nvPr/>
        </p:nvSpPr>
        <p:spPr bwMode="auto">
          <a:xfrm>
            <a:off x="609600" y="5805488"/>
            <a:ext cx="717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a:t>
            </a:r>
            <a:endParaRPr lang="el-GR" altLang="en-US">
              <a:solidFill>
                <a:srgbClr val="F71A03"/>
              </a:solidFill>
            </a:endParaRPr>
          </a:p>
        </p:txBody>
      </p:sp>
      <p:sp>
        <p:nvSpPr>
          <p:cNvPr id="2" name="Footer Placeholder 1">
            <a:extLst>
              <a:ext uri="{FF2B5EF4-FFF2-40B4-BE49-F238E27FC236}">
                <a16:creationId xmlns:a16="http://schemas.microsoft.com/office/drawing/2014/main" id="{532C0292-92A1-4099-98A0-53CEC4E6EC1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50B3516-D1BE-462F-853B-07EDA8D96A55}"/>
              </a:ext>
            </a:extLst>
          </p:cNvPr>
          <p:cNvSpPr>
            <a:spLocks noGrp="1"/>
          </p:cNvSpPr>
          <p:nvPr>
            <p:ph type="sldNum" sz="quarter" idx="4"/>
          </p:nvPr>
        </p:nvSpPr>
        <p:spPr/>
        <p:txBody>
          <a:bodyPr/>
          <a:lstStyle/>
          <a:p>
            <a:fld id="{F4B7F58F-9A72-4E07-B505-B7A6F5244F49}" type="slidenum">
              <a:rPr lang="en-US" smtClean="0"/>
              <a:pPr/>
              <a:t>61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4DC3B9C-CF15-4931-AC42-E64C89F56793}"/>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lnSpc>
                <a:spcPts val="3000"/>
              </a:lnSpc>
            </a:pPr>
            <a:r>
              <a:rPr lang="en-US" altLang="en-US" sz="3200" dirty="0">
                <a:solidFill>
                  <a:srgbClr val="C00000"/>
                </a:solidFill>
                <a:latin typeface="+mj-lt"/>
              </a:rPr>
              <a:t>Basic Meter Math</a:t>
            </a:r>
            <a:br>
              <a:rPr lang="en-US" altLang="en-US" sz="3200" dirty="0">
                <a:solidFill>
                  <a:srgbClr val="C00000"/>
                </a:solidFill>
                <a:latin typeface="+mj-lt"/>
              </a:rPr>
            </a:br>
            <a:r>
              <a:rPr lang="en-US" altLang="en-US" sz="3200" dirty="0">
                <a:solidFill>
                  <a:srgbClr val="C00000"/>
                </a:solidFill>
                <a:latin typeface="+mj-lt"/>
              </a:rPr>
              <a:t>3 Phase, 4-Wire “Y” Service</a:t>
            </a:r>
          </a:p>
        </p:txBody>
      </p:sp>
      <p:sp>
        <p:nvSpPr>
          <p:cNvPr id="68611" name="Text Box 15">
            <a:extLst>
              <a:ext uri="{FF2B5EF4-FFF2-40B4-BE49-F238E27FC236}">
                <a16:creationId xmlns:a16="http://schemas.microsoft.com/office/drawing/2014/main" id="{EA536BE5-6D2D-4D9C-9939-FADD6E545E93}"/>
              </a:ext>
            </a:extLst>
          </p:cNvPr>
          <p:cNvSpPr txBox="1">
            <a:spLocks noChangeArrowheads="1"/>
          </p:cNvSpPr>
          <p:nvPr/>
        </p:nvSpPr>
        <p:spPr bwMode="auto">
          <a:xfrm>
            <a:off x="914400" y="1752600"/>
            <a:ext cx="3657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For a balanced system</a:t>
            </a:r>
          </a:p>
          <a:p>
            <a:pPr eaLnBrk="1" hangingPunct="1">
              <a:spcBef>
                <a:spcPct val="50000"/>
              </a:spcBef>
            </a:pPr>
            <a:r>
              <a:rPr lang="en-US" altLang="en-US"/>
              <a:t>E = 277 V</a:t>
            </a:r>
          </a:p>
          <a:p>
            <a:pPr eaLnBrk="1" hangingPunct="1">
              <a:spcBef>
                <a:spcPct val="50000"/>
              </a:spcBef>
            </a:pPr>
            <a:r>
              <a:rPr lang="en-US" altLang="en-US"/>
              <a:t>I = 20 A</a:t>
            </a:r>
          </a:p>
          <a:p>
            <a:pPr eaLnBrk="1" hangingPunct="1">
              <a:spcBef>
                <a:spcPct val="50000"/>
              </a:spcBef>
            </a:pPr>
            <a:r>
              <a:rPr lang="en-US" altLang="en-US"/>
              <a:t>PF = 1.00</a:t>
            </a:r>
          </a:p>
        </p:txBody>
      </p:sp>
      <p:pic>
        <p:nvPicPr>
          <p:cNvPr id="68612" name="Picture 6" descr="3P-Wye-Voltages">
            <a:extLst>
              <a:ext uri="{FF2B5EF4-FFF2-40B4-BE49-F238E27FC236}">
                <a16:creationId xmlns:a16="http://schemas.microsoft.com/office/drawing/2014/main" id="{21E68A7C-C33D-493A-8EFD-263521EBA03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29114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2">
            <a:extLst>
              <a:ext uri="{FF2B5EF4-FFF2-40B4-BE49-F238E27FC236}">
                <a16:creationId xmlns:a16="http://schemas.microsoft.com/office/drawing/2014/main" id="{B7C48F64-09EF-4942-ADC9-E9AA40DB1978}"/>
              </a:ext>
            </a:extLst>
          </p:cNvPr>
          <p:cNvSpPr txBox="1">
            <a:spLocks noChangeArrowheads="1"/>
          </p:cNvSpPr>
          <p:nvPr/>
        </p:nvSpPr>
        <p:spPr bwMode="auto">
          <a:xfrm>
            <a:off x="914400" y="36576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In a balanced system where V</a:t>
            </a:r>
            <a:r>
              <a:rPr lang="en-US" altLang="en-US" baseline="-25000"/>
              <a:t>a</a:t>
            </a:r>
            <a:r>
              <a:rPr lang="en-US" altLang="en-US"/>
              <a:t> = V</a:t>
            </a:r>
            <a:r>
              <a:rPr lang="en-US" altLang="en-US" baseline="-25000"/>
              <a:t>b</a:t>
            </a:r>
            <a:r>
              <a:rPr lang="en-US" altLang="en-US"/>
              <a:t> = V</a:t>
            </a:r>
            <a:r>
              <a:rPr lang="en-US" altLang="en-US" baseline="-25000"/>
              <a:t>c</a:t>
            </a:r>
            <a:r>
              <a:rPr lang="en-US" altLang="en-US"/>
              <a:t> and I</a:t>
            </a:r>
            <a:r>
              <a:rPr lang="en-US" altLang="en-US" baseline="-25000"/>
              <a:t>a</a:t>
            </a:r>
            <a:r>
              <a:rPr lang="en-US" altLang="en-US"/>
              <a:t> = I</a:t>
            </a:r>
            <a:r>
              <a:rPr lang="en-US" altLang="en-US" baseline="-25000"/>
              <a:t>b</a:t>
            </a:r>
            <a:r>
              <a:rPr lang="en-US" altLang="en-US"/>
              <a:t> = I</a:t>
            </a:r>
            <a:r>
              <a:rPr lang="en-US" altLang="en-US" baseline="-25000"/>
              <a:t>c </a:t>
            </a:r>
            <a:r>
              <a:rPr lang="en-US" altLang="en-US"/>
              <a:t>and </a:t>
            </a:r>
            <a:r>
              <a:rPr lang="el-GR" altLang="en-US"/>
              <a:t>θ</a:t>
            </a:r>
            <a:r>
              <a:rPr lang="en-US" altLang="en-US" baseline="-25000"/>
              <a:t>a</a:t>
            </a:r>
            <a:r>
              <a:rPr lang="en-US" altLang="en-US"/>
              <a:t> = </a:t>
            </a:r>
            <a:r>
              <a:rPr lang="el-GR" altLang="en-US"/>
              <a:t>θ</a:t>
            </a:r>
            <a:r>
              <a:rPr lang="en-US" altLang="en-US" baseline="-25000"/>
              <a:t>a</a:t>
            </a:r>
            <a:r>
              <a:rPr lang="en-US" altLang="en-US"/>
              <a:t> = </a:t>
            </a:r>
            <a:r>
              <a:rPr lang="el-GR" altLang="en-US"/>
              <a:t>θ</a:t>
            </a:r>
            <a:r>
              <a:rPr lang="en-US" altLang="en-US" baseline="-25000"/>
              <a:t>a</a:t>
            </a:r>
          </a:p>
        </p:txBody>
      </p:sp>
      <p:sp>
        <p:nvSpPr>
          <p:cNvPr id="6" name="Text Box 13">
            <a:extLst>
              <a:ext uri="{FF2B5EF4-FFF2-40B4-BE49-F238E27FC236}">
                <a16:creationId xmlns:a16="http://schemas.microsoft.com/office/drawing/2014/main" id="{E9BEF85D-06EE-4389-A161-1CAFEEE03898}"/>
              </a:ext>
            </a:extLst>
          </p:cNvPr>
          <p:cNvSpPr txBox="1">
            <a:spLocks noChangeArrowheads="1"/>
          </p:cNvSpPr>
          <p:nvPr/>
        </p:nvSpPr>
        <p:spPr bwMode="auto">
          <a:xfrm>
            <a:off x="914400" y="4205288"/>
            <a:ext cx="717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rPr>
              <a:t>θ</a:t>
            </a:r>
            <a:r>
              <a:rPr lang="en-US" altLang="en-US">
                <a:solidFill>
                  <a:srgbClr val="F71A03"/>
                </a:solidFill>
              </a:rPr>
              <a:t>a) = 3 x Ea x Ia x PF</a:t>
            </a:r>
            <a:r>
              <a:rPr lang="en-US" altLang="en-US"/>
              <a:t> </a:t>
            </a:r>
            <a:endParaRPr lang="el-GR" altLang="en-US"/>
          </a:p>
        </p:txBody>
      </p:sp>
      <p:sp>
        <p:nvSpPr>
          <p:cNvPr id="7" name="Text Box 16">
            <a:extLst>
              <a:ext uri="{FF2B5EF4-FFF2-40B4-BE49-F238E27FC236}">
                <a16:creationId xmlns:a16="http://schemas.microsoft.com/office/drawing/2014/main" id="{ADD917DF-4825-4954-A4C3-F5EEA1820BCF}"/>
              </a:ext>
            </a:extLst>
          </p:cNvPr>
          <p:cNvSpPr txBox="1">
            <a:spLocks noChangeArrowheads="1"/>
          </p:cNvSpPr>
          <p:nvPr/>
        </p:nvSpPr>
        <p:spPr bwMode="auto">
          <a:xfrm>
            <a:off x="914400" y="4876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277 x 20 x 1.0</a:t>
            </a:r>
            <a:endParaRPr lang="el-GR" altLang="en-US">
              <a:solidFill>
                <a:srgbClr val="F71A03"/>
              </a:solidFill>
            </a:endParaRPr>
          </a:p>
        </p:txBody>
      </p:sp>
      <p:sp>
        <p:nvSpPr>
          <p:cNvPr id="8" name="Text Box 17">
            <a:extLst>
              <a:ext uri="{FF2B5EF4-FFF2-40B4-BE49-F238E27FC236}">
                <a16:creationId xmlns:a16="http://schemas.microsoft.com/office/drawing/2014/main" id="{CAA2E681-A6A8-4EFE-9789-767FDD78B147}"/>
              </a:ext>
            </a:extLst>
          </p:cNvPr>
          <p:cNvSpPr txBox="1">
            <a:spLocks noChangeArrowheads="1"/>
          </p:cNvSpPr>
          <p:nvPr/>
        </p:nvSpPr>
        <p:spPr bwMode="auto">
          <a:xfrm>
            <a:off x="914400" y="54864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277 x 20 x 1.0 = 16,620 W</a:t>
            </a:r>
            <a:endParaRPr lang="el-GR" altLang="en-US">
              <a:solidFill>
                <a:srgbClr val="F71A03"/>
              </a:solidFill>
            </a:endParaRPr>
          </a:p>
        </p:txBody>
      </p:sp>
      <p:sp>
        <p:nvSpPr>
          <p:cNvPr id="2" name="Footer Placeholder 1">
            <a:extLst>
              <a:ext uri="{FF2B5EF4-FFF2-40B4-BE49-F238E27FC236}">
                <a16:creationId xmlns:a16="http://schemas.microsoft.com/office/drawing/2014/main" id="{04140C19-EF03-42EA-90A8-62BD758EC12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BDD3B31-414A-4735-8DD4-D7203779348C}"/>
              </a:ext>
            </a:extLst>
          </p:cNvPr>
          <p:cNvSpPr>
            <a:spLocks noGrp="1"/>
          </p:cNvSpPr>
          <p:nvPr>
            <p:ph type="sldNum" sz="quarter" idx="4"/>
          </p:nvPr>
        </p:nvSpPr>
        <p:spPr/>
        <p:txBody>
          <a:bodyPr/>
          <a:lstStyle/>
          <a:p>
            <a:fld id="{F4B7F58F-9A72-4E07-B505-B7A6F5244F49}" type="slidenum">
              <a:rPr lang="en-US" smtClean="0"/>
              <a:pPr/>
              <a:t>62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2820283-91EA-4EC0-9BDC-87E3B5ED5BCD}"/>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lnSpc>
                <a:spcPts val="3000"/>
              </a:lnSpc>
            </a:pPr>
            <a:r>
              <a:rPr lang="en-US" altLang="en-US" sz="3200" dirty="0">
                <a:solidFill>
                  <a:srgbClr val="C00000"/>
                </a:solidFill>
                <a:latin typeface="+mj-lt"/>
              </a:rPr>
              <a:t>Basic Meter Math</a:t>
            </a:r>
            <a:br>
              <a:rPr lang="en-US" altLang="en-US" sz="3200" dirty="0">
                <a:solidFill>
                  <a:srgbClr val="C00000"/>
                </a:solidFill>
                <a:latin typeface="+mj-lt"/>
              </a:rPr>
            </a:br>
            <a:r>
              <a:rPr lang="en-US" altLang="en-US" sz="3200" dirty="0">
                <a:solidFill>
                  <a:srgbClr val="C00000"/>
                </a:solidFill>
                <a:latin typeface="+mj-lt"/>
              </a:rPr>
              <a:t>3 Phase, 4-Wire “Y” Service</a:t>
            </a:r>
          </a:p>
        </p:txBody>
      </p:sp>
      <p:sp>
        <p:nvSpPr>
          <p:cNvPr id="69635" name="Text Box 7">
            <a:extLst>
              <a:ext uri="{FF2B5EF4-FFF2-40B4-BE49-F238E27FC236}">
                <a16:creationId xmlns:a16="http://schemas.microsoft.com/office/drawing/2014/main" id="{2364FE43-CDC4-4812-AF5F-65C1EE0A730E}"/>
              </a:ext>
            </a:extLst>
          </p:cNvPr>
          <p:cNvSpPr txBox="1">
            <a:spLocks noChangeArrowheads="1"/>
          </p:cNvSpPr>
          <p:nvPr/>
        </p:nvSpPr>
        <p:spPr bwMode="auto">
          <a:xfrm>
            <a:off x="685800" y="1752600"/>
            <a:ext cx="4419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For a unbalanced system</a:t>
            </a:r>
          </a:p>
          <a:p>
            <a:pPr eaLnBrk="1" hangingPunct="1">
              <a:spcBef>
                <a:spcPct val="50000"/>
              </a:spcBef>
            </a:pPr>
            <a:r>
              <a:rPr lang="en-US" altLang="en-US"/>
              <a:t>E</a:t>
            </a:r>
            <a:r>
              <a:rPr lang="en-US" altLang="en-US" baseline="-25000"/>
              <a:t>a</a:t>
            </a:r>
            <a:r>
              <a:rPr lang="en-US" altLang="en-US"/>
              <a:t> = 284 V, E</a:t>
            </a:r>
            <a:r>
              <a:rPr lang="en-US" altLang="en-US" baseline="-25000"/>
              <a:t>b</a:t>
            </a:r>
            <a:r>
              <a:rPr lang="en-US" altLang="en-US"/>
              <a:t> = 274 V, E</a:t>
            </a:r>
            <a:r>
              <a:rPr lang="en-US" altLang="en-US" baseline="-25000"/>
              <a:t>c</a:t>
            </a:r>
            <a:r>
              <a:rPr lang="en-US" altLang="en-US"/>
              <a:t> = 276 V</a:t>
            </a:r>
          </a:p>
          <a:p>
            <a:pPr eaLnBrk="1" hangingPunct="1">
              <a:spcBef>
                <a:spcPct val="50000"/>
              </a:spcBef>
            </a:pPr>
            <a:r>
              <a:rPr lang="en-US" altLang="en-US"/>
              <a:t>I</a:t>
            </a:r>
            <a:r>
              <a:rPr lang="en-US" altLang="en-US" baseline="-25000"/>
              <a:t>a</a:t>
            </a:r>
            <a:r>
              <a:rPr lang="en-US" altLang="en-US"/>
              <a:t> = 20 A, I</a:t>
            </a:r>
            <a:r>
              <a:rPr lang="en-US" altLang="en-US" baseline="-25000"/>
              <a:t>b</a:t>
            </a:r>
            <a:r>
              <a:rPr lang="en-US" altLang="en-US"/>
              <a:t> = 32 A, I</a:t>
            </a:r>
            <a:r>
              <a:rPr lang="en-US" altLang="en-US" baseline="-25000"/>
              <a:t>c</a:t>
            </a:r>
            <a:r>
              <a:rPr lang="en-US" altLang="en-US"/>
              <a:t> = 30 A</a:t>
            </a:r>
          </a:p>
          <a:p>
            <a:pPr eaLnBrk="1" hangingPunct="1">
              <a:spcBef>
                <a:spcPct val="50000"/>
              </a:spcBef>
            </a:pPr>
            <a:r>
              <a:rPr lang="en-US" altLang="en-US"/>
              <a:t>PF</a:t>
            </a:r>
            <a:r>
              <a:rPr lang="en-US" altLang="en-US" baseline="-25000"/>
              <a:t>a</a:t>
            </a:r>
            <a:r>
              <a:rPr lang="en-US" altLang="en-US"/>
              <a:t> = 0.900, PF</a:t>
            </a:r>
            <a:r>
              <a:rPr lang="en-US" altLang="en-US" baseline="-25000"/>
              <a:t>b</a:t>
            </a:r>
            <a:r>
              <a:rPr lang="en-US" altLang="en-US"/>
              <a:t> = 0.784, PF</a:t>
            </a:r>
            <a:r>
              <a:rPr lang="en-US" altLang="en-US" baseline="-25000"/>
              <a:t>c</a:t>
            </a:r>
            <a:r>
              <a:rPr lang="en-US" altLang="en-US"/>
              <a:t> = 0.866</a:t>
            </a:r>
          </a:p>
        </p:txBody>
      </p:sp>
      <p:pic>
        <p:nvPicPr>
          <p:cNvPr id="69636" name="Picture 4" descr="3P-Wye-Voltages">
            <a:extLst>
              <a:ext uri="{FF2B5EF4-FFF2-40B4-BE49-F238E27FC236}">
                <a16:creationId xmlns:a16="http://schemas.microsoft.com/office/drawing/2014/main" id="{834BFCEA-E657-484D-AD24-1DEF9B25BFA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622925" y="1752600"/>
            <a:ext cx="26066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7" name="Text Box 10">
            <a:extLst>
              <a:ext uri="{FF2B5EF4-FFF2-40B4-BE49-F238E27FC236}">
                <a16:creationId xmlns:a16="http://schemas.microsoft.com/office/drawing/2014/main" id="{2885E401-1E55-4283-98A3-3F6F7BC1AF43}"/>
              </a:ext>
            </a:extLst>
          </p:cNvPr>
          <p:cNvSpPr txBox="1">
            <a:spLocks noChangeArrowheads="1"/>
          </p:cNvSpPr>
          <p:nvPr/>
        </p:nvSpPr>
        <p:spPr bwMode="auto">
          <a:xfrm>
            <a:off x="685800" y="35814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 name="Text Box 12">
            <a:extLst>
              <a:ext uri="{FF2B5EF4-FFF2-40B4-BE49-F238E27FC236}">
                <a16:creationId xmlns:a16="http://schemas.microsoft.com/office/drawing/2014/main" id="{E3F85DE9-44EC-403D-B5D0-6DFA270AEAEA}"/>
              </a:ext>
            </a:extLst>
          </p:cNvPr>
          <p:cNvSpPr txBox="1">
            <a:spLocks noChangeArrowheads="1"/>
          </p:cNvSpPr>
          <p:nvPr/>
        </p:nvSpPr>
        <p:spPr bwMode="auto">
          <a:xfrm>
            <a:off x="685800" y="40386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P</a:t>
            </a:r>
            <a:r>
              <a:rPr lang="en-US" altLang="en-US" baseline="-25000">
                <a:solidFill>
                  <a:srgbClr val="F71A03"/>
                </a:solidFill>
              </a:rPr>
              <a:t>a</a:t>
            </a:r>
            <a:r>
              <a:rPr lang="en-US" altLang="en-US">
                <a:solidFill>
                  <a:srgbClr val="F71A03"/>
                </a:solidFill>
              </a:rPr>
              <a:t> + P</a:t>
            </a:r>
            <a:r>
              <a:rPr lang="en-US" altLang="en-US" baseline="-25000">
                <a:solidFill>
                  <a:srgbClr val="F71A03"/>
                </a:solidFill>
              </a:rPr>
              <a:t>b</a:t>
            </a:r>
            <a:r>
              <a:rPr lang="en-US" altLang="en-US">
                <a:solidFill>
                  <a:srgbClr val="F71A03"/>
                </a:solidFill>
              </a:rPr>
              <a:t> + P</a:t>
            </a:r>
            <a:r>
              <a:rPr lang="en-US" altLang="en-US" baseline="-25000">
                <a:solidFill>
                  <a:srgbClr val="F71A03"/>
                </a:solidFill>
              </a:rPr>
              <a:t>c</a:t>
            </a:r>
            <a:endParaRPr lang="el-GR" altLang="en-US" baseline="-25000">
              <a:solidFill>
                <a:srgbClr val="F71A03"/>
              </a:solidFill>
            </a:endParaRPr>
          </a:p>
        </p:txBody>
      </p:sp>
      <p:sp>
        <p:nvSpPr>
          <p:cNvPr id="7" name="Text Box 11">
            <a:extLst>
              <a:ext uri="{FF2B5EF4-FFF2-40B4-BE49-F238E27FC236}">
                <a16:creationId xmlns:a16="http://schemas.microsoft.com/office/drawing/2014/main" id="{5D6940C2-276B-4BA1-BD28-6978945ABCF4}"/>
              </a:ext>
            </a:extLst>
          </p:cNvPr>
          <p:cNvSpPr txBox="1">
            <a:spLocks noChangeArrowheads="1"/>
          </p:cNvSpPr>
          <p:nvPr/>
        </p:nvSpPr>
        <p:spPr bwMode="auto">
          <a:xfrm>
            <a:off x="685800" y="4495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 +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x Cos(</a:t>
            </a:r>
            <a:r>
              <a:rPr lang="el-GR" altLang="en-US">
                <a:solidFill>
                  <a:srgbClr val="F71A03"/>
                </a:solidFill>
              </a:rPr>
              <a:t>θ</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r>
              <a:rPr lang="en-US" altLang="en-US">
                <a:solidFill>
                  <a:srgbClr val="F71A03"/>
                </a:solidFill>
              </a:rPr>
              <a:t> x Cos(</a:t>
            </a:r>
            <a:r>
              <a:rPr lang="el-GR" altLang="en-US">
                <a:solidFill>
                  <a:srgbClr val="F71A03"/>
                </a:solidFill>
              </a:rPr>
              <a:t>θ</a:t>
            </a:r>
            <a:r>
              <a:rPr lang="en-US" altLang="en-US" baseline="-25000">
                <a:solidFill>
                  <a:srgbClr val="F71A03"/>
                </a:solidFill>
              </a:rPr>
              <a:t>c</a:t>
            </a:r>
            <a:r>
              <a:rPr lang="en-US" altLang="en-US">
                <a:solidFill>
                  <a:srgbClr val="F71A03"/>
                </a:solidFill>
              </a:rPr>
              <a:t>) </a:t>
            </a:r>
            <a:endParaRPr lang="el-GR" altLang="en-US">
              <a:solidFill>
                <a:srgbClr val="F71A03"/>
              </a:solidFill>
            </a:endParaRPr>
          </a:p>
        </p:txBody>
      </p:sp>
      <p:sp>
        <p:nvSpPr>
          <p:cNvPr id="8" name="Text Box 8">
            <a:extLst>
              <a:ext uri="{FF2B5EF4-FFF2-40B4-BE49-F238E27FC236}">
                <a16:creationId xmlns:a16="http://schemas.microsoft.com/office/drawing/2014/main" id="{1F18E7A2-29CA-402D-B70E-9A95D06D9326}"/>
              </a:ext>
            </a:extLst>
          </p:cNvPr>
          <p:cNvSpPr txBox="1">
            <a:spLocks noChangeArrowheads="1"/>
          </p:cNvSpPr>
          <p:nvPr/>
        </p:nvSpPr>
        <p:spPr bwMode="auto">
          <a:xfrm>
            <a:off x="685800" y="503237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a</a:t>
            </a:r>
            <a:r>
              <a:rPr lang="en-US" altLang="en-US">
                <a:solidFill>
                  <a:srgbClr val="F71A03"/>
                </a:solidFill>
              </a:rPr>
              <a:t> =  284 x 20 x .900</a:t>
            </a:r>
          </a:p>
          <a:p>
            <a:pPr eaLnBrk="1" hangingPunct="1"/>
            <a:r>
              <a:rPr lang="en-US" altLang="en-US">
                <a:solidFill>
                  <a:srgbClr val="F71A03"/>
                </a:solidFill>
              </a:rPr>
              <a:t>     = 5,112</a:t>
            </a:r>
            <a:endParaRPr lang="el-GR" altLang="en-US">
              <a:solidFill>
                <a:srgbClr val="F71A03"/>
              </a:solidFill>
            </a:endParaRPr>
          </a:p>
        </p:txBody>
      </p:sp>
      <p:sp>
        <p:nvSpPr>
          <p:cNvPr id="9" name="Text Box 13">
            <a:extLst>
              <a:ext uri="{FF2B5EF4-FFF2-40B4-BE49-F238E27FC236}">
                <a16:creationId xmlns:a16="http://schemas.microsoft.com/office/drawing/2014/main" id="{56934629-66E9-4EEE-8B7A-3711403D5FBB}"/>
              </a:ext>
            </a:extLst>
          </p:cNvPr>
          <p:cNvSpPr txBox="1">
            <a:spLocks noChangeArrowheads="1"/>
          </p:cNvSpPr>
          <p:nvPr/>
        </p:nvSpPr>
        <p:spPr bwMode="auto">
          <a:xfrm>
            <a:off x="3429000" y="5029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b</a:t>
            </a:r>
            <a:r>
              <a:rPr lang="en-US" altLang="en-US">
                <a:solidFill>
                  <a:srgbClr val="F71A03"/>
                </a:solidFill>
              </a:rPr>
              <a:t> =  274 x 32 x .784</a:t>
            </a:r>
          </a:p>
          <a:p>
            <a:pPr eaLnBrk="1" hangingPunct="1"/>
            <a:r>
              <a:rPr lang="en-US" altLang="en-US">
                <a:solidFill>
                  <a:srgbClr val="F71A03"/>
                </a:solidFill>
              </a:rPr>
              <a:t>     = 6,874</a:t>
            </a:r>
            <a:endParaRPr lang="el-GR" altLang="en-US">
              <a:solidFill>
                <a:srgbClr val="F71A03"/>
              </a:solidFill>
            </a:endParaRPr>
          </a:p>
        </p:txBody>
      </p:sp>
      <p:sp>
        <p:nvSpPr>
          <p:cNvPr id="10" name="Text Box 14">
            <a:extLst>
              <a:ext uri="{FF2B5EF4-FFF2-40B4-BE49-F238E27FC236}">
                <a16:creationId xmlns:a16="http://schemas.microsoft.com/office/drawing/2014/main" id="{B94484E9-8EC3-400C-A5F5-8B8952D2BD91}"/>
              </a:ext>
            </a:extLst>
          </p:cNvPr>
          <p:cNvSpPr txBox="1">
            <a:spLocks noChangeArrowheads="1"/>
          </p:cNvSpPr>
          <p:nvPr/>
        </p:nvSpPr>
        <p:spPr bwMode="auto">
          <a:xfrm>
            <a:off x="6019800" y="503237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c</a:t>
            </a:r>
            <a:r>
              <a:rPr lang="en-US" altLang="en-US">
                <a:solidFill>
                  <a:srgbClr val="F71A03"/>
                </a:solidFill>
              </a:rPr>
              <a:t> =  276 x 30 x .866</a:t>
            </a:r>
          </a:p>
          <a:p>
            <a:pPr eaLnBrk="1" hangingPunct="1"/>
            <a:r>
              <a:rPr lang="en-US" altLang="en-US">
                <a:solidFill>
                  <a:srgbClr val="F71A03"/>
                </a:solidFill>
              </a:rPr>
              <a:t>     = 7,170</a:t>
            </a:r>
            <a:endParaRPr lang="el-GR" altLang="en-US">
              <a:solidFill>
                <a:srgbClr val="F71A03"/>
              </a:solidFill>
            </a:endParaRPr>
          </a:p>
        </p:txBody>
      </p:sp>
      <p:sp>
        <p:nvSpPr>
          <p:cNvPr id="11" name="Text Box 17">
            <a:extLst>
              <a:ext uri="{FF2B5EF4-FFF2-40B4-BE49-F238E27FC236}">
                <a16:creationId xmlns:a16="http://schemas.microsoft.com/office/drawing/2014/main" id="{36AC0002-0521-4D03-BF33-42D99A10A344}"/>
              </a:ext>
            </a:extLst>
          </p:cNvPr>
          <p:cNvSpPr txBox="1">
            <a:spLocks noChangeArrowheads="1"/>
          </p:cNvSpPr>
          <p:nvPr/>
        </p:nvSpPr>
        <p:spPr bwMode="auto">
          <a:xfrm>
            <a:off x="762000" y="5943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a:solidFill>
                  <a:srgbClr val="F71A03"/>
                </a:solidFill>
              </a:rPr>
              <a:t>P</a:t>
            </a:r>
            <a:r>
              <a:rPr lang="en-US" altLang="en-US" sz="2000" baseline="-25000">
                <a:solidFill>
                  <a:srgbClr val="F71A03"/>
                </a:solidFill>
              </a:rPr>
              <a:t>total</a:t>
            </a:r>
            <a:r>
              <a:rPr lang="en-US" altLang="en-US" sz="2000">
                <a:solidFill>
                  <a:srgbClr val="F71A03"/>
                </a:solidFill>
              </a:rPr>
              <a:t> =  5,112 + 6,874 + 7,170 = 19,156</a:t>
            </a:r>
            <a:endParaRPr lang="el-GR" altLang="en-US" sz="2000">
              <a:solidFill>
                <a:srgbClr val="F71A03"/>
              </a:solidFill>
            </a:endParaRPr>
          </a:p>
        </p:txBody>
      </p:sp>
      <p:sp>
        <p:nvSpPr>
          <p:cNvPr id="2" name="Footer Placeholder 1">
            <a:extLst>
              <a:ext uri="{FF2B5EF4-FFF2-40B4-BE49-F238E27FC236}">
                <a16:creationId xmlns:a16="http://schemas.microsoft.com/office/drawing/2014/main" id="{8F776961-7341-4E70-96DC-5E7612A2FD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0ACF8A03-BBC7-4642-8C8B-786B13A759DD}"/>
              </a:ext>
            </a:extLst>
          </p:cNvPr>
          <p:cNvSpPr>
            <a:spLocks noGrp="1"/>
          </p:cNvSpPr>
          <p:nvPr>
            <p:ph type="sldNum" sz="quarter" idx="4"/>
          </p:nvPr>
        </p:nvSpPr>
        <p:spPr/>
        <p:txBody>
          <a:bodyPr/>
          <a:lstStyle/>
          <a:p>
            <a:fld id="{F4B7F58F-9A72-4E07-B505-B7A6F5244F49}" type="slidenum">
              <a:rPr lang="en-US" smtClean="0"/>
              <a:pPr/>
              <a:t>63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out)">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C190F22-6B76-4DD2-937D-B16DE6BFFDBE}"/>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Basic AC Theory : What is VA?</a:t>
            </a:r>
          </a:p>
        </p:txBody>
      </p:sp>
      <p:sp>
        <p:nvSpPr>
          <p:cNvPr id="70659" name="Text Box 3">
            <a:extLst>
              <a:ext uri="{FF2B5EF4-FFF2-40B4-BE49-F238E27FC236}">
                <a16:creationId xmlns:a16="http://schemas.microsoft.com/office/drawing/2014/main" id="{49D67ACB-8846-4A08-ACFC-B1E362E539E1}"/>
              </a:ext>
            </a:extLst>
          </p:cNvPr>
          <p:cNvSpPr txBox="1">
            <a:spLocks noChangeArrowheads="1"/>
          </p:cNvSpPr>
          <p:nvPr/>
        </p:nvSpPr>
        <p:spPr bwMode="auto">
          <a:xfrm>
            <a:off x="609600" y="1676400"/>
            <a:ext cx="792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If we were trying to decide how big the transformers in the last example need to be, we would need to calculate the kVA of the loads rather than the kW.</a:t>
            </a:r>
          </a:p>
          <a:p>
            <a:pPr algn="ctr" eaLnBrk="1" hangingPunct="1"/>
            <a:endParaRPr lang="en-US" altLang="en-US" sz="2400">
              <a:solidFill>
                <a:srgbClr val="000066"/>
              </a:solidFill>
            </a:endParaRPr>
          </a:p>
          <a:p>
            <a:pPr algn="ctr" eaLnBrk="1" hangingPunct="1"/>
            <a:r>
              <a:rPr lang="en-US" altLang="en-US" sz="2400">
                <a:solidFill>
                  <a:srgbClr val="000066"/>
                </a:solidFill>
              </a:rPr>
              <a:t>REMEMBER</a:t>
            </a:r>
          </a:p>
          <a:p>
            <a:pPr algn="ctr" eaLnBrk="1" hangingPunct="1"/>
            <a:r>
              <a:rPr lang="en-US" altLang="en-US" sz="2400">
                <a:solidFill>
                  <a:srgbClr val="000066"/>
                </a:solidFill>
              </a:rPr>
              <a:t>VA is measured in Volt-Amperes.  It is the capacity required to deliver the Power. It is also referred to as the “</a:t>
            </a:r>
            <a:r>
              <a:rPr lang="en-US" altLang="en-US" sz="2400">
                <a:solidFill>
                  <a:srgbClr val="0000FF"/>
                </a:solidFill>
              </a:rPr>
              <a:t>Apparent Power</a:t>
            </a:r>
            <a:r>
              <a:rPr lang="en-US" altLang="en-US" sz="2400">
                <a:solidFill>
                  <a:srgbClr val="000066"/>
                </a:solidFill>
              </a:rPr>
              <a:t>”.</a:t>
            </a:r>
          </a:p>
        </p:txBody>
      </p:sp>
      <p:sp>
        <p:nvSpPr>
          <p:cNvPr id="70660" name="Text Box 4">
            <a:extLst>
              <a:ext uri="{FF2B5EF4-FFF2-40B4-BE49-F238E27FC236}">
                <a16:creationId xmlns:a16="http://schemas.microsoft.com/office/drawing/2014/main" id="{F4F6EAC6-5927-4853-8A11-7BA1F3C5AEF3}"/>
              </a:ext>
            </a:extLst>
          </p:cNvPr>
          <p:cNvSpPr txBox="1">
            <a:spLocks noChangeArrowheads="1"/>
          </p:cNvSpPr>
          <p:nvPr/>
        </p:nvSpPr>
        <p:spPr bwMode="auto">
          <a:xfrm>
            <a:off x="2743200" y="52578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2400">
                <a:solidFill>
                  <a:srgbClr val="F71A03"/>
                </a:solidFill>
              </a:rPr>
              <a:t>VA = E x I</a:t>
            </a:r>
          </a:p>
          <a:p>
            <a:pPr algn="ctr" eaLnBrk="1" hangingPunct="1">
              <a:spcBef>
                <a:spcPct val="50000"/>
              </a:spcBef>
            </a:pPr>
            <a:r>
              <a:rPr lang="en-US" altLang="en-US" sz="2400">
                <a:solidFill>
                  <a:srgbClr val="F71A03"/>
                </a:solidFill>
              </a:rPr>
              <a:t>PF = W/VA</a:t>
            </a:r>
          </a:p>
        </p:txBody>
      </p:sp>
      <p:sp>
        <p:nvSpPr>
          <p:cNvPr id="2" name="Footer Placeholder 1">
            <a:extLst>
              <a:ext uri="{FF2B5EF4-FFF2-40B4-BE49-F238E27FC236}">
                <a16:creationId xmlns:a16="http://schemas.microsoft.com/office/drawing/2014/main" id="{21464DA0-6036-4ED3-ACF5-4B9E85B1B0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7E56C38-2818-477F-B05D-B45AB8C28E54}"/>
              </a:ext>
            </a:extLst>
          </p:cNvPr>
          <p:cNvSpPr>
            <a:spLocks noGrp="1"/>
          </p:cNvSpPr>
          <p:nvPr>
            <p:ph type="sldNum" sz="quarter" idx="4"/>
          </p:nvPr>
        </p:nvSpPr>
        <p:spPr/>
        <p:txBody>
          <a:bodyPr/>
          <a:lstStyle/>
          <a:p>
            <a:fld id="{F4B7F58F-9A72-4E07-B505-B7A6F5244F49}"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10BA4E9-D6FD-49CB-9BC2-3E0BB6294916}"/>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lnSpc>
                <a:spcPts val="3000"/>
              </a:lnSpc>
            </a:pPr>
            <a:r>
              <a:rPr lang="en-US" altLang="en-US" sz="3200" dirty="0">
                <a:solidFill>
                  <a:srgbClr val="C00000"/>
                </a:solidFill>
                <a:latin typeface="+mj-lt"/>
              </a:rPr>
              <a:t>Basic Meter Math</a:t>
            </a:r>
            <a:br>
              <a:rPr lang="en-US" altLang="en-US" sz="3200" dirty="0">
                <a:solidFill>
                  <a:srgbClr val="C00000"/>
                </a:solidFill>
                <a:latin typeface="+mj-lt"/>
              </a:rPr>
            </a:br>
            <a:r>
              <a:rPr lang="en-US" altLang="en-US" sz="3200" dirty="0">
                <a:solidFill>
                  <a:srgbClr val="C00000"/>
                </a:solidFill>
                <a:latin typeface="+mj-lt"/>
              </a:rPr>
              <a:t>3 Phase, 4-Wire “Y” Service</a:t>
            </a:r>
          </a:p>
        </p:txBody>
      </p:sp>
      <p:sp>
        <p:nvSpPr>
          <p:cNvPr id="71683" name="Text Box 5">
            <a:extLst>
              <a:ext uri="{FF2B5EF4-FFF2-40B4-BE49-F238E27FC236}">
                <a16:creationId xmlns:a16="http://schemas.microsoft.com/office/drawing/2014/main" id="{2DDA0257-1476-42CB-9E64-B420CF438FCF}"/>
              </a:ext>
            </a:extLst>
          </p:cNvPr>
          <p:cNvSpPr txBox="1">
            <a:spLocks noChangeArrowheads="1"/>
          </p:cNvSpPr>
          <p:nvPr/>
        </p:nvSpPr>
        <p:spPr bwMode="auto">
          <a:xfrm>
            <a:off x="685800" y="1752600"/>
            <a:ext cx="4419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What is the VA for each phase?</a:t>
            </a:r>
          </a:p>
          <a:p>
            <a:pPr eaLnBrk="1" hangingPunct="1">
              <a:spcBef>
                <a:spcPct val="50000"/>
              </a:spcBef>
            </a:pPr>
            <a:r>
              <a:rPr lang="en-US" altLang="en-US"/>
              <a:t>E</a:t>
            </a:r>
            <a:r>
              <a:rPr lang="en-US" altLang="en-US" baseline="-25000"/>
              <a:t>a</a:t>
            </a:r>
            <a:r>
              <a:rPr lang="en-US" altLang="en-US"/>
              <a:t> = 284 V, E</a:t>
            </a:r>
            <a:r>
              <a:rPr lang="en-US" altLang="en-US" baseline="-25000"/>
              <a:t>b</a:t>
            </a:r>
            <a:r>
              <a:rPr lang="en-US" altLang="en-US"/>
              <a:t> = 274 V, E</a:t>
            </a:r>
            <a:r>
              <a:rPr lang="en-US" altLang="en-US" baseline="-25000"/>
              <a:t>c</a:t>
            </a:r>
            <a:r>
              <a:rPr lang="en-US" altLang="en-US"/>
              <a:t> = 276 V</a:t>
            </a:r>
          </a:p>
          <a:p>
            <a:pPr eaLnBrk="1" hangingPunct="1">
              <a:spcBef>
                <a:spcPct val="50000"/>
              </a:spcBef>
            </a:pPr>
            <a:r>
              <a:rPr lang="en-US" altLang="en-US"/>
              <a:t>I</a:t>
            </a:r>
            <a:r>
              <a:rPr lang="en-US" altLang="en-US" baseline="-25000"/>
              <a:t>a</a:t>
            </a:r>
            <a:r>
              <a:rPr lang="en-US" altLang="en-US"/>
              <a:t> = 20 A, I</a:t>
            </a:r>
            <a:r>
              <a:rPr lang="en-US" altLang="en-US" baseline="-25000"/>
              <a:t>b</a:t>
            </a:r>
            <a:r>
              <a:rPr lang="en-US" altLang="en-US"/>
              <a:t> = 32 A, I</a:t>
            </a:r>
            <a:r>
              <a:rPr lang="en-US" altLang="en-US" baseline="-25000"/>
              <a:t>c</a:t>
            </a:r>
            <a:r>
              <a:rPr lang="en-US" altLang="en-US"/>
              <a:t> = 30 A</a:t>
            </a:r>
          </a:p>
          <a:p>
            <a:pPr eaLnBrk="1" hangingPunct="1">
              <a:spcBef>
                <a:spcPct val="50000"/>
              </a:spcBef>
            </a:pPr>
            <a:r>
              <a:rPr lang="en-US" altLang="en-US"/>
              <a:t>PF</a:t>
            </a:r>
            <a:r>
              <a:rPr lang="en-US" altLang="en-US" baseline="-25000"/>
              <a:t>a</a:t>
            </a:r>
            <a:r>
              <a:rPr lang="en-US" altLang="en-US"/>
              <a:t> = 0.900, PF</a:t>
            </a:r>
            <a:r>
              <a:rPr lang="en-US" altLang="en-US" baseline="-25000"/>
              <a:t>b</a:t>
            </a:r>
            <a:r>
              <a:rPr lang="en-US" altLang="en-US"/>
              <a:t> = 0.784, PF</a:t>
            </a:r>
            <a:r>
              <a:rPr lang="en-US" altLang="en-US" baseline="-25000"/>
              <a:t>c</a:t>
            </a:r>
            <a:r>
              <a:rPr lang="en-US" altLang="en-US"/>
              <a:t> = 0.866</a:t>
            </a:r>
          </a:p>
        </p:txBody>
      </p:sp>
      <p:pic>
        <p:nvPicPr>
          <p:cNvPr id="71684" name="Picture 4" descr="3P-Wye-Voltages">
            <a:extLst>
              <a:ext uri="{FF2B5EF4-FFF2-40B4-BE49-F238E27FC236}">
                <a16:creationId xmlns:a16="http://schemas.microsoft.com/office/drawing/2014/main" id="{8FBC3CF3-1ADC-4699-AAA0-942B0CEB7093}"/>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622925" y="1752600"/>
            <a:ext cx="26066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5" name="Text Box 7">
            <a:extLst>
              <a:ext uri="{FF2B5EF4-FFF2-40B4-BE49-F238E27FC236}">
                <a16:creationId xmlns:a16="http://schemas.microsoft.com/office/drawing/2014/main" id="{AD1B1E5E-96A0-43E8-9D44-99B1CE38621F}"/>
              </a:ext>
            </a:extLst>
          </p:cNvPr>
          <p:cNvSpPr txBox="1">
            <a:spLocks noChangeArrowheads="1"/>
          </p:cNvSpPr>
          <p:nvPr/>
        </p:nvSpPr>
        <p:spPr bwMode="auto">
          <a:xfrm>
            <a:off x="685800" y="35814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 name="Text Box 9">
            <a:extLst>
              <a:ext uri="{FF2B5EF4-FFF2-40B4-BE49-F238E27FC236}">
                <a16:creationId xmlns:a16="http://schemas.microsoft.com/office/drawing/2014/main" id="{47D28C19-E130-476B-B9F7-BADC1513A93B}"/>
              </a:ext>
            </a:extLst>
          </p:cNvPr>
          <p:cNvSpPr txBox="1">
            <a:spLocks noChangeArrowheads="1"/>
          </p:cNvSpPr>
          <p:nvPr/>
        </p:nvSpPr>
        <p:spPr bwMode="auto">
          <a:xfrm>
            <a:off x="685800" y="40386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VA</a:t>
            </a:r>
            <a:r>
              <a:rPr lang="en-US" altLang="en-US" baseline="-25000">
                <a:solidFill>
                  <a:srgbClr val="F71A03"/>
                </a:solidFill>
              </a:rPr>
              <a:t>total</a:t>
            </a:r>
            <a:r>
              <a:rPr lang="en-US" altLang="en-US">
                <a:solidFill>
                  <a:srgbClr val="F71A03"/>
                </a:solidFill>
              </a:rPr>
              <a:t> =  VA</a:t>
            </a:r>
            <a:r>
              <a:rPr lang="en-US" altLang="en-US" baseline="-25000">
                <a:solidFill>
                  <a:srgbClr val="F71A03"/>
                </a:solidFill>
              </a:rPr>
              <a:t>a</a:t>
            </a:r>
            <a:r>
              <a:rPr lang="en-US" altLang="en-US">
                <a:solidFill>
                  <a:srgbClr val="F71A03"/>
                </a:solidFill>
              </a:rPr>
              <a:t> + VA</a:t>
            </a:r>
            <a:r>
              <a:rPr lang="en-US" altLang="en-US" baseline="-25000">
                <a:solidFill>
                  <a:srgbClr val="F71A03"/>
                </a:solidFill>
              </a:rPr>
              <a:t>b</a:t>
            </a:r>
            <a:r>
              <a:rPr lang="en-US" altLang="en-US">
                <a:solidFill>
                  <a:srgbClr val="F71A03"/>
                </a:solidFill>
              </a:rPr>
              <a:t> + VA</a:t>
            </a:r>
            <a:r>
              <a:rPr lang="en-US" altLang="en-US" baseline="-25000">
                <a:solidFill>
                  <a:srgbClr val="F71A03"/>
                </a:solidFill>
              </a:rPr>
              <a:t>c</a:t>
            </a:r>
            <a:endParaRPr lang="el-GR" altLang="en-US" baseline="-25000">
              <a:solidFill>
                <a:srgbClr val="F71A03"/>
              </a:solidFill>
            </a:endParaRPr>
          </a:p>
        </p:txBody>
      </p:sp>
      <p:sp>
        <p:nvSpPr>
          <p:cNvPr id="7" name="Text Box 8">
            <a:extLst>
              <a:ext uri="{FF2B5EF4-FFF2-40B4-BE49-F238E27FC236}">
                <a16:creationId xmlns:a16="http://schemas.microsoft.com/office/drawing/2014/main" id="{86840D15-D1BA-4803-A2AB-9C85680B43EC}"/>
              </a:ext>
            </a:extLst>
          </p:cNvPr>
          <p:cNvSpPr txBox="1">
            <a:spLocks noChangeArrowheads="1"/>
          </p:cNvSpPr>
          <p:nvPr/>
        </p:nvSpPr>
        <p:spPr bwMode="auto">
          <a:xfrm>
            <a:off x="685800" y="4495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VA</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a:t>
            </a:r>
            <a:r>
              <a:rPr lang="en-US" altLang="en-US">
                <a:solidFill>
                  <a:srgbClr val="F71A03"/>
                </a:solidFill>
                <a:cs typeface="Arial" panose="020B0604020202020204" pitchFamily="34" charset="0"/>
              </a:rPr>
              <a:t>+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endParaRPr lang="el-GR" altLang="en-US">
              <a:solidFill>
                <a:srgbClr val="F71A03"/>
              </a:solidFill>
            </a:endParaRPr>
          </a:p>
        </p:txBody>
      </p:sp>
      <p:sp>
        <p:nvSpPr>
          <p:cNvPr id="8" name="Text Box 6">
            <a:extLst>
              <a:ext uri="{FF2B5EF4-FFF2-40B4-BE49-F238E27FC236}">
                <a16:creationId xmlns:a16="http://schemas.microsoft.com/office/drawing/2014/main" id="{2BEDB880-2442-481A-A21A-A0A3B5561F01}"/>
              </a:ext>
            </a:extLst>
          </p:cNvPr>
          <p:cNvSpPr txBox="1">
            <a:spLocks noChangeArrowheads="1"/>
          </p:cNvSpPr>
          <p:nvPr/>
        </p:nvSpPr>
        <p:spPr bwMode="auto">
          <a:xfrm>
            <a:off x="685800" y="5032375"/>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a</a:t>
            </a:r>
            <a:r>
              <a:rPr lang="en-US" altLang="en-US">
                <a:solidFill>
                  <a:srgbClr val="F71A03"/>
                </a:solidFill>
              </a:rPr>
              <a:t> =  284 x 20 = 5,680</a:t>
            </a:r>
            <a:endParaRPr lang="el-GR" altLang="en-US">
              <a:solidFill>
                <a:srgbClr val="F71A03"/>
              </a:solidFill>
            </a:endParaRPr>
          </a:p>
        </p:txBody>
      </p:sp>
      <p:sp>
        <p:nvSpPr>
          <p:cNvPr id="9" name="Text Box 10">
            <a:extLst>
              <a:ext uri="{FF2B5EF4-FFF2-40B4-BE49-F238E27FC236}">
                <a16:creationId xmlns:a16="http://schemas.microsoft.com/office/drawing/2014/main" id="{3B630FAE-B27F-4F01-9331-9037860F5FD0}"/>
              </a:ext>
            </a:extLst>
          </p:cNvPr>
          <p:cNvSpPr txBox="1">
            <a:spLocks noChangeArrowheads="1"/>
          </p:cNvSpPr>
          <p:nvPr/>
        </p:nvSpPr>
        <p:spPr bwMode="auto">
          <a:xfrm>
            <a:off x="3276600" y="5029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b</a:t>
            </a:r>
            <a:r>
              <a:rPr lang="en-US" altLang="en-US">
                <a:solidFill>
                  <a:srgbClr val="F71A03"/>
                </a:solidFill>
              </a:rPr>
              <a:t> =  274 x 32 = 8,768</a:t>
            </a:r>
            <a:endParaRPr lang="el-GR" altLang="en-US">
              <a:solidFill>
                <a:srgbClr val="F71A03"/>
              </a:solidFill>
            </a:endParaRPr>
          </a:p>
        </p:txBody>
      </p:sp>
      <p:sp>
        <p:nvSpPr>
          <p:cNvPr id="10" name="Text Box 11">
            <a:extLst>
              <a:ext uri="{FF2B5EF4-FFF2-40B4-BE49-F238E27FC236}">
                <a16:creationId xmlns:a16="http://schemas.microsoft.com/office/drawing/2014/main" id="{D3E80A8A-8567-47C7-B570-54AFF5E28314}"/>
              </a:ext>
            </a:extLst>
          </p:cNvPr>
          <p:cNvSpPr txBox="1">
            <a:spLocks noChangeArrowheads="1"/>
          </p:cNvSpPr>
          <p:nvPr/>
        </p:nvSpPr>
        <p:spPr bwMode="auto">
          <a:xfrm>
            <a:off x="5943600" y="5029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c</a:t>
            </a:r>
            <a:r>
              <a:rPr lang="en-US" altLang="en-US">
                <a:solidFill>
                  <a:srgbClr val="F71A03"/>
                </a:solidFill>
              </a:rPr>
              <a:t> =  276 x 30 = 8,280</a:t>
            </a:r>
            <a:endParaRPr lang="el-GR" altLang="en-US">
              <a:solidFill>
                <a:srgbClr val="F71A03"/>
              </a:solidFill>
            </a:endParaRPr>
          </a:p>
        </p:txBody>
      </p:sp>
      <p:sp>
        <p:nvSpPr>
          <p:cNvPr id="11" name="Text Box 12">
            <a:extLst>
              <a:ext uri="{FF2B5EF4-FFF2-40B4-BE49-F238E27FC236}">
                <a16:creationId xmlns:a16="http://schemas.microsoft.com/office/drawing/2014/main" id="{64BA97C6-36D2-4A78-8C7B-92C427001614}"/>
              </a:ext>
            </a:extLst>
          </p:cNvPr>
          <p:cNvSpPr txBox="1">
            <a:spLocks noChangeArrowheads="1"/>
          </p:cNvSpPr>
          <p:nvPr/>
        </p:nvSpPr>
        <p:spPr bwMode="auto">
          <a:xfrm>
            <a:off x="685800" y="5562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a:solidFill>
                  <a:srgbClr val="F71A03"/>
                </a:solidFill>
              </a:rPr>
              <a:t>P</a:t>
            </a:r>
            <a:r>
              <a:rPr lang="en-US" altLang="en-US" sz="2000" baseline="-25000">
                <a:solidFill>
                  <a:srgbClr val="F71A03"/>
                </a:solidFill>
              </a:rPr>
              <a:t>total</a:t>
            </a:r>
            <a:r>
              <a:rPr lang="en-US" altLang="en-US" sz="2000">
                <a:solidFill>
                  <a:srgbClr val="F71A03"/>
                </a:solidFill>
              </a:rPr>
              <a:t> =  5,680 + 8,768 + 8,280 = 25,328</a:t>
            </a:r>
            <a:endParaRPr lang="el-GR" altLang="en-US" sz="2000">
              <a:solidFill>
                <a:srgbClr val="F71A03"/>
              </a:solidFill>
            </a:endParaRPr>
          </a:p>
        </p:txBody>
      </p:sp>
      <p:sp>
        <p:nvSpPr>
          <p:cNvPr id="12" name="Text Box 13">
            <a:extLst>
              <a:ext uri="{FF2B5EF4-FFF2-40B4-BE49-F238E27FC236}">
                <a16:creationId xmlns:a16="http://schemas.microsoft.com/office/drawing/2014/main" id="{DAA394F1-3AED-434D-873B-0D87BAB16CAE}"/>
              </a:ext>
            </a:extLst>
          </p:cNvPr>
          <p:cNvSpPr txBox="1">
            <a:spLocks noChangeArrowheads="1"/>
          </p:cNvSpPr>
          <p:nvPr/>
        </p:nvSpPr>
        <p:spPr bwMode="auto">
          <a:xfrm>
            <a:off x="685800" y="6096000"/>
            <a:ext cx="724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Would you use 5kVA, 7.5kVA, 10kVA, 25kVA or 40kVA transformers?</a:t>
            </a:r>
          </a:p>
        </p:txBody>
      </p:sp>
      <p:sp>
        <p:nvSpPr>
          <p:cNvPr id="2" name="Footer Placeholder 1">
            <a:extLst>
              <a:ext uri="{FF2B5EF4-FFF2-40B4-BE49-F238E27FC236}">
                <a16:creationId xmlns:a16="http://schemas.microsoft.com/office/drawing/2014/main" id="{E984C52D-6DCE-4183-A2E8-2D9A24BDE9F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68B16DF-5269-4759-A7AF-7328FD446F84}"/>
              </a:ext>
            </a:extLst>
          </p:cNvPr>
          <p:cNvSpPr>
            <a:spLocks noGrp="1"/>
          </p:cNvSpPr>
          <p:nvPr>
            <p:ph type="sldNum" sz="quarter" idx="4"/>
          </p:nvPr>
        </p:nvSpPr>
        <p:spPr/>
        <p:txBody>
          <a:bodyPr/>
          <a:lstStyle/>
          <a:p>
            <a:fld id="{F4B7F58F-9A72-4E07-B505-B7A6F5244F49}" type="slidenum">
              <a:rPr lang="en-US" smtClean="0"/>
              <a:pPr/>
              <a:t>65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out)">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amond(in)">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C734EFD-9EB2-4DA4-BA1C-7255CFD5D239}"/>
              </a:ext>
            </a:extLst>
          </p:cNvPr>
          <p:cNvSpPr>
            <a:spLocks noGrp="1" noChangeArrowheads="1"/>
          </p:cNvSpPr>
          <p:nvPr>
            <p:ph type="title"/>
          </p:nvPr>
        </p:nvSpPr>
        <p:spPr bwMode="auto">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C00000"/>
                </a:solidFill>
                <a:latin typeface="+mj-lt"/>
                <a:cs typeface="Arial" panose="020B0604020202020204" pitchFamily="34" charset="0"/>
              </a:rPr>
              <a:t>Induction Meters</a:t>
            </a:r>
          </a:p>
        </p:txBody>
      </p:sp>
      <p:sp>
        <p:nvSpPr>
          <p:cNvPr id="23555" name="Rectangle 3">
            <a:extLst>
              <a:ext uri="{FF2B5EF4-FFF2-40B4-BE49-F238E27FC236}">
                <a16:creationId xmlns:a16="http://schemas.microsoft.com/office/drawing/2014/main" id="{313125A9-7208-4C20-B8E0-9C70F147FDB8}"/>
              </a:ext>
            </a:extLst>
          </p:cNvPr>
          <p:cNvSpPr>
            <a:spLocks noGrp="1" noChangeArrowheads="1"/>
          </p:cNvSpPr>
          <p:nvPr>
            <p:ph idx="1"/>
          </p:nvPr>
        </p:nvSpPr>
        <p:spPr>
          <a:xfrm>
            <a:off x="298450" y="1628775"/>
            <a:ext cx="5089525" cy="4772025"/>
          </a:xfrm>
        </p:spPr>
        <p:txBody>
          <a:bodyPr rtlCol="0">
            <a:normAutofit fontScale="92500" lnSpcReduction="20000"/>
          </a:bodyPr>
          <a:lstStyle/>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Using concepts put forth by Tesla and Ferraris, several inventors created early  induction watthour meters</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Two coils and a conducting (usually aluminum) disk.  A braking magnet.</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Magnetic field from the first coil generates </a:t>
            </a:r>
            <a:r>
              <a:rPr lang="en-US" altLang="en-US" sz="1800" i="1" dirty="0">
                <a:latin typeface="Arial" panose="020B0604020202020204" pitchFamily="34" charset="0"/>
                <a:cs typeface="Arial" panose="020B0604020202020204" pitchFamily="34" charset="0"/>
              </a:rPr>
              <a:t>eddy currents</a:t>
            </a:r>
            <a:r>
              <a:rPr lang="en-US" altLang="en-US" sz="1800" dirty="0">
                <a:latin typeface="Arial" panose="020B0604020202020204" pitchFamily="34" charset="0"/>
                <a:cs typeface="Arial" panose="020B0604020202020204" pitchFamily="34" charset="0"/>
              </a:rPr>
              <a:t> in the disk</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Magnetic field from the second coil interacts with the eddy currents to cause motion</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Disk would accelerate without bound except for eddy currents caused by motion through fixed magnetic field which slows the disk</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The end result is that each revolution of the disk measures a constant amount of energy</a:t>
            </a:r>
          </a:p>
          <a:p>
            <a:pPr fontAlgn="auto">
              <a:lnSpc>
                <a:spcPct val="80000"/>
              </a:lnSpc>
              <a:spcAft>
                <a:spcPts val="0"/>
              </a:spcAft>
              <a:buFont typeface="Arial" panose="020B0604020202020204" pitchFamily="34" charset="0"/>
              <a:buChar char="•"/>
              <a:defRPr/>
            </a:pPr>
            <a:endParaRPr lang="en-US" altLang="en-US" sz="2000" dirty="0"/>
          </a:p>
        </p:txBody>
      </p:sp>
      <p:pic>
        <p:nvPicPr>
          <p:cNvPr id="72708" name="Picture 5">
            <a:extLst>
              <a:ext uri="{FF2B5EF4-FFF2-40B4-BE49-F238E27FC236}">
                <a16:creationId xmlns:a16="http://schemas.microsoft.com/office/drawing/2014/main" id="{FDFB21BA-DAC8-43F0-B6F0-AFFB44209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676400"/>
            <a:ext cx="307022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31BD6754-E239-46DA-9420-22C8440C30B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9449189-9F58-4A6D-B4E4-8C554162ECB1}"/>
              </a:ext>
            </a:extLst>
          </p:cNvPr>
          <p:cNvSpPr>
            <a:spLocks noGrp="1"/>
          </p:cNvSpPr>
          <p:nvPr>
            <p:ph type="sldNum" sz="quarter" idx="4"/>
          </p:nvPr>
        </p:nvSpPr>
        <p:spPr/>
        <p:txBody>
          <a:bodyPr/>
          <a:lstStyle/>
          <a:p>
            <a:fld id="{F4B7F58F-9A72-4E07-B505-B7A6F5244F49}"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04282"/>
            <a:ext cx="7772400" cy="769441"/>
          </a:xfrm>
          <a:prstGeom prst="rect">
            <a:avLst/>
          </a:prstGeom>
        </p:spPr>
        <p:txBody>
          <a:bodyPr wrap="square">
            <a:spAutoFit/>
          </a:bodyPr>
          <a:lstStyle/>
          <a:p>
            <a:pPr algn="r"/>
            <a:r>
              <a:rPr lang="en-US" sz="4400" dirty="0">
                <a:solidFill>
                  <a:srgbClr val="C00000"/>
                </a:solidFill>
                <a:effectLst>
                  <a:outerShdw blurRad="38100" dist="38100" dir="2700000" algn="tl">
                    <a:srgbClr val="000000">
                      <a:alpha val="43137"/>
                    </a:srgbClr>
                  </a:outerShdw>
                </a:effectLst>
                <a:latin typeface="+mj-lt"/>
              </a:rPr>
              <a:t>1897</a:t>
            </a:r>
          </a:p>
        </p:txBody>
      </p:sp>
      <p:sp>
        <p:nvSpPr>
          <p:cNvPr id="4" name="Rectangle 3"/>
          <p:cNvSpPr/>
          <p:nvPr/>
        </p:nvSpPr>
        <p:spPr>
          <a:xfrm>
            <a:off x="457200" y="1676400"/>
            <a:ext cx="8077200" cy="3724096"/>
          </a:xfrm>
          <a:prstGeom prst="rect">
            <a:avLst/>
          </a:prstGeom>
        </p:spPr>
        <p:txBody>
          <a:bodyPr wrap="square">
            <a:spAutoFit/>
          </a:bodyPr>
          <a:lstStyle/>
          <a:p>
            <a:pPr marL="457200" indent="-457200" algn="l">
              <a:buFont typeface="Arial" panose="020B0604020202020204" pitchFamily="34" charset="0"/>
              <a:buChar char="•"/>
            </a:pPr>
            <a:r>
              <a:rPr lang="en-US" sz="2000" dirty="0">
                <a:cs typeface="Arial" panose="020B0604020202020204" pitchFamily="34" charset="0"/>
              </a:rPr>
              <a:t>Schallenberger meter is redesigned into a smaller, lighter 12 pound meter.  This significantly less expensive meter is known as the “round meter”.  </a:t>
            </a:r>
            <a:br>
              <a:rPr lang="en-US" sz="2000" dirty="0">
                <a:cs typeface="Arial" panose="020B0604020202020204" pitchFamily="34" charset="0"/>
              </a:rPr>
            </a:br>
            <a:endParaRPr lang="en-US" sz="2000" dirty="0">
              <a:cs typeface="Arial" panose="020B0604020202020204" pitchFamily="34" charset="0"/>
            </a:endParaRPr>
          </a:p>
          <a:p>
            <a:pPr marL="457200" indent="-457200" algn="l">
              <a:buFont typeface="Arial" panose="020B0604020202020204" pitchFamily="34" charset="0"/>
              <a:buChar char="•"/>
            </a:pPr>
            <a:endParaRPr lang="en-US" sz="2000" dirty="0">
              <a:cs typeface="Arial" panose="020B0604020202020204" pitchFamily="34" charset="0"/>
            </a:endParaRPr>
          </a:p>
          <a:p>
            <a:pPr marL="457200" indent="-457200" algn="l">
              <a:buFont typeface="Arial" panose="020B0604020202020204" pitchFamily="34" charset="0"/>
              <a:buChar char="•"/>
            </a:pPr>
            <a:endParaRPr lang="en-US" sz="2000" dirty="0">
              <a:cs typeface="Arial" panose="020B0604020202020204" pitchFamily="34" charset="0"/>
            </a:endParaRPr>
          </a:p>
          <a:p>
            <a:pPr marL="457200" indent="-457200" algn="l">
              <a:buFont typeface="Arial" panose="020B0604020202020204" pitchFamily="34" charset="0"/>
              <a:buChar char="•"/>
            </a:pPr>
            <a:endParaRPr lang="en-US" sz="2000" dirty="0">
              <a:cs typeface="Arial" panose="020B0604020202020204" pitchFamily="34" charset="0"/>
            </a:endParaRPr>
          </a:p>
          <a:p>
            <a:pPr marL="457200" indent="-457200" algn="l">
              <a:buFont typeface="Arial" panose="020B0604020202020204" pitchFamily="34" charset="0"/>
              <a:buChar char="•"/>
            </a:pPr>
            <a:endParaRPr lang="en-US" sz="2000" dirty="0">
              <a:cs typeface="Arial" panose="020B0604020202020204" pitchFamily="34" charset="0"/>
            </a:endParaRPr>
          </a:p>
          <a:p>
            <a:pPr marL="457200" indent="-457200" algn="l">
              <a:buFont typeface="Arial" panose="020B0604020202020204" pitchFamily="34" charset="0"/>
              <a:buChar char="•"/>
            </a:pPr>
            <a:endParaRPr lang="en-US" sz="2000" dirty="0">
              <a:cs typeface="Arial" panose="020B0604020202020204" pitchFamily="34" charset="0"/>
            </a:endParaRPr>
          </a:p>
          <a:p>
            <a:pPr marL="457200" indent="-457200" algn="l">
              <a:buFont typeface="Arial" panose="020B0604020202020204" pitchFamily="34" charset="0"/>
              <a:buChar char="•"/>
            </a:pPr>
            <a:endParaRPr lang="en-US" sz="2000" dirty="0">
              <a:cs typeface="Arial" panose="020B0604020202020204" pitchFamily="34" charset="0"/>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19400"/>
            <a:ext cx="31242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67</a:t>
            </a:fld>
            <a:endParaRPr lang="en-US" dirty="0"/>
          </a:p>
        </p:txBody>
      </p:sp>
    </p:spTree>
    <p:extLst>
      <p:ext uri="{BB962C8B-B14F-4D97-AF65-F5344CB8AC3E}">
        <p14:creationId xmlns:p14="http://schemas.microsoft.com/office/powerpoint/2010/main" val="576275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78596E9-7FFF-42B6-9104-E8FB55A1FFBC}"/>
              </a:ext>
            </a:extLst>
          </p:cNvPr>
          <p:cNvSpPr>
            <a:spLocks noGrp="1" noChangeArrowheads="1"/>
          </p:cNvSpPr>
          <p:nvPr>
            <p:ph type="title"/>
          </p:nvPr>
        </p:nvSpPr>
        <p:spPr bwMode="auto">
          <a:xfrm>
            <a:off x="1447800" y="310768"/>
            <a:ext cx="7208107" cy="679832"/>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C00000"/>
                </a:solidFill>
                <a:latin typeface="+mj-lt"/>
                <a:cs typeface="Arial" panose="020B0604020202020204" pitchFamily="34" charset="0"/>
              </a:rPr>
              <a:t>Basic Energy Formula</a:t>
            </a:r>
          </a:p>
        </p:txBody>
      </p:sp>
      <p:graphicFrame>
        <p:nvGraphicFramePr>
          <p:cNvPr id="73732" name="Object 4">
            <a:extLst>
              <a:ext uri="{FF2B5EF4-FFF2-40B4-BE49-F238E27FC236}">
                <a16:creationId xmlns:a16="http://schemas.microsoft.com/office/drawing/2014/main" id="{81BEE0D5-C9AF-417A-81A2-58E6CEBFBEA2}"/>
              </a:ext>
            </a:extLst>
          </p:cNvPr>
          <p:cNvGraphicFramePr>
            <a:graphicFrameLocks noGrp="1" noChangeAspect="1"/>
          </p:cNvGraphicFramePr>
          <p:nvPr>
            <p:ph idx="1"/>
            <p:extLst>
              <p:ext uri="{D42A27DB-BD31-4B8C-83A1-F6EECF244321}">
                <p14:modId xmlns:p14="http://schemas.microsoft.com/office/powerpoint/2010/main" val="2015181435"/>
              </p:ext>
            </p:extLst>
          </p:nvPr>
        </p:nvGraphicFramePr>
        <p:xfrm>
          <a:off x="2795588" y="4195763"/>
          <a:ext cx="3721100" cy="431800"/>
        </p:xfrm>
        <a:graphic>
          <a:graphicData uri="http://schemas.openxmlformats.org/presentationml/2006/ole">
            <mc:AlternateContent xmlns:mc="http://schemas.openxmlformats.org/markup-compatibility/2006">
              <mc:Choice xmlns:v="urn:schemas-microsoft-com:vml" Requires="v">
                <p:oleObj spid="_x0000_s17415" name="Equation" r:id="rId4" imgW="3721100" imgH="431800" progId="Equation.3">
                  <p:embed/>
                </p:oleObj>
              </mc:Choice>
              <mc:Fallback>
                <p:oleObj name="Equation" r:id="rId4" imgW="3721100" imgH="431800" progId="Equation.3">
                  <p:embed/>
                  <p:pic>
                    <p:nvPicPr>
                      <p:cNvPr id="73732" name="Object 4">
                        <a:extLst>
                          <a:ext uri="{FF2B5EF4-FFF2-40B4-BE49-F238E27FC236}">
                            <a16:creationId xmlns:a16="http://schemas.microsoft.com/office/drawing/2014/main" id="{81BEE0D5-C9AF-417A-81A2-58E6CEBFBEA2}"/>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588" y="4195763"/>
                        <a:ext cx="3721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1" name="Rectangle 3">
            <a:extLst>
              <a:ext uri="{FF2B5EF4-FFF2-40B4-BE49-F238E27FC236}">
                <a16:creationId xmlns:a16="http://schemas.microsoft.com/office/drawing/2014/main" id="{5058C72B-12BF-481B-9939-A7B05F8AD20E}"/>
              </a:ext>
            </a:extLst>
          </p:cNvPr>
          <p:cNvSpPr>
            <a:spLocks noGrp="1" noChangeArrowheads="1"/>
          </p:cNvSpPr>
          <p:nvPr>
            <p:ph type="body" sz="half" idx="4294967295"/>
          </p:nvPr>
        </p:nvSpPr>
        <p:spPr bwMode="auto">
          <a:xfrm>
            <a:off x="1066800" y="1905000"/>
            <a:ext cx="6705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latin typeface="Arial" panose="020B0604020202020204" pitchFamily="34" charset="0"/>
                <a:cs typeface="Arial" panose="020B0604020202020204" pitchFamily="34" charset="0"/>
              </a:rPr>
              <a:t>The essential specification of a watthour meter’s measurement is given by the value </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K</a:t>
            </a:r>
            <a:r>
              <a:rPr lang="en-US" altLang="en-US" sz="2000" i="1" baseline="-25000" dirty="0" err="1">
                <a:latin typeface="Arial" panose="020B0604020202020204" pitchFamily="34" charset="0"/>
                <a:cs typeface="Arial" panose="020B0604020202020204" pitchFamily="34" charset="0"/>
              </a:rPr>
              <a:t>h</a:t>
            </a:r>
            <a:r>
              <a:rPr lang="en-US" altLang="en-US" sz="2000" baseline="-25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Watthours per disk revolution ]</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The watthour meter formula is as follows:</a:t>
            </a:r>
          </a:p>
          <a:p>
            <a:pPr>
              <a:buFont typeface="Monotype Sorts"/>
              <a:buNone/>
            </a:pPr>
            <a:endParaRPr lang="en-US" altLang="en-US" sz="2800" dirty="0"/>
          </a:p>
          <a:p>
            <a:endParaRPr lang="en-US" alt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286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mj-lt"/>
                <a:cs typeface="Arial" panose="020B0604020202020204" pitchFamily="34" charset="0"/>
              </a:rPr>
              <a:t>1893: Blondel’s Theorem</a:t>
            </a:r>
          </a:p>
        </p:txBody>
      </p:sp>
      <p:sp>
        <p:nvSpPr>
          <p:cNvPr id="35843" name="Rectangle 3"/>
          <p:cNvSpPr>
            <a:spLocks noGrp="1" noChangeArrowheads="1"/>
          </p:cNvSpPr>
          <p:nvPr>
            <p:ph idx="1"/>
          </p:nvPr>
        </p:nvSpPr>
        <p:spPr>
          <a:xfrm>
            <a:off x="457200" y="1676400"/>
            <a:ext cx="8001000" cy="1600200"/>
          </a:xfrm>
        </p:spPr>
        <p:txBody>
          <a:bodyPr/>
          <a:lstStyle/>
          <a:p>
            <a:pPr>
              <a:spcBef>
                <a:spcPts val="0"/>
              </a:spcBef>
            </a:pPr>
            <a:r>
              <a:rPr lang="en-US" altLang="en-US" sz="1800" dirty="0">
                <a:latin typeface="Arial" panose="020B0604020202020204" pitchFamily="34" charset="0"/>
                <a:cs typeface="Arial" panose="020B0604020202020204" pitchFamily="34"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00400"/>
            <a:ext cx="1600200" cy="2304288"/>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62000" y="3056965"/>
            <a:ext cx="5715000" cy="2945422"/>
          </a:xfrm>
          <a:prstGeom prst="rect">
            <a:avLst/>
          </a:prstGeom>
          <a:noFill/>
        </p:spPr>
        <p:txBody>
          <a:bodyPr wrap="square" rtlCol="0">
            <a:spAutoFit/>
          </a:bodyPr>
          <a:lstStyle/>
          <a:p>
            <a:pPr marL="0" lvl="1" algn="l"/>
            <a:r>
              <a:rPr lang="en-US" altLang="en-US" dirty="0">
                <a:cs typeface="Arial" panose="020B0604020202020204" pitchFamily="34" charset="0"/>
              </a:rPr>
              <a:t>- 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a:p>
            <a:endParaRPr lang="en-US" dirty="0"/>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69</a:t>
            </a:fld>
            <a:endParaRPr lang="en-US" dirty="0"/>
          </a:p>
        </p:txBody>
      </p:sp>
    </p:spTree>
    <p:extLst>
      <p:ext uri="{BB962C8B-B14F-4D97-AF65-F5344CB8AC3E}">
        <p14:creationId xmlns:p14="http://schemas.microsoft.com/office/powerpoint/2010/main" val="162622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34" y="76200"/>
            <a:ext cx="8314765" cy="1143000"/>
          </a:xfrm>
        </p:spPr>
        <p:txBody>
          <a:bodyPr>
            <a:normAutofit/>
          </a:bodyPr>
          <a:lstStyle/>
          <a:p>
            <a:r>
              <a:rPr lang="en-US" dirty="0">
                <a:latin typeface="+mj-lt"/>
                <a:cs typeface="Arial" panose="020B0604020202020204" pitchFamily="34" charset="0"/>
              </a:rPr>
              <a:t>First Meters</a:t>
            </a:r>
          </a:p>
        </p:txBody>
      </p:sp>
      <p:sp>
        <p:nvSpPr>
          <p:cNvPr id="3" name="Content Placeholder 2"/>
          <p:cNvSpPr>
            <a:spLocks noGrp="1"/>
          </p:cNvSpPr>
          <p:nvPr>
            <p:ph sz="half" idx="1"/>
          </p:nvPr>
        </p:nvSpPr>
        <p:spPr>
          <a:xfrm>
            <a:off x="457200" y="1722437"/>
            <a:ext cx="7848600" cy="4525963"/>
          </a:xfrm>
        </p:spPr>
        <p:txBody>
          <a:bodyPr/>
          <a:lstStyle/>
          <a:p>
            <a:r>
              <a:rPr lang="en-US" sz="1800" dirty="0">
                <a:latin typeface="Arial" panose="020B0604020202020204" pitchFamily="34" charset="0"/>
                <a:cs typeface="Arial" panose="020B0604020202020204" pitchFamily="34" charset="0"/>
              </a:rPr>
              <a:t>1872 - Samuel Gardiner takes out the first known patent on an electric meter. This was a DC lamp-hour meter that was a clock with an electromagnet that started and stopped the mechanism.</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1878 - J.B. Fuller takes out a patent on an AC lamp-hour meter that was a clock operated by an armature that vibrated between two coils.</a:t>
            </a:r>
          </a:p>
          <a:p>
            <a:endParaRPr lang="en-US" dirty="0">
              <a:latin typeface="Arial" panose="020B0604020202020204" pitchFamily="34" charset="0"/>
              <a:cs typeface="Arial" panose="020B0604020202020204" pitchFamily="34" charset="0"/>
            </a:endParaRPr>
          </a:p>
          <a:p>
            <a:endParaRPr lang="en-US" dirty="0"/>
          </a:p>
        </p:txBody>
      </p:sp>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092" y="3581400"/>
            <a:ext cx="3519486" cy="238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01052" y="6124199"/>
            <a:ext cx="5571565" cy="276999"/>
          </a:xfrm>
          <a:prstGeom prst="rect">
            <a:avLst/>
          </a:prstGeom>
          <a:noFill/>
        </p:spPr>
        <p:txBody>
          <a:bodyPr wrap="square" rtlCol="0">
            <a:spAutoFit/>
          </a:bodyPr>
          <a:lstStyle/>
          <a:p>
            <a:r>
              <a:rPr lang="en-US" sz="1200" dirty="0"/>
              <a:t>Image from original patent for Samuel Gardiner’s electric meter.</a:t>
            </a: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7</a:t>
            </a:fld>
            <a:endParaRPr lang="en-US" dirty="0"/>
          </a:p>
        </p:txBody>
      </p:sp>
    </p:spTree>
    <p:extLst>
      <p:ext uri="{BB962C8B-B14F-4D97-AF65-F5344CB8AC3E}">
        <p14:creationId xmlns:p14="http://schemas.microsoft.com/office/powerpoint/2010/main" val="4119325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44269"/>
            <a:ext cx="7391400" cy="646331"/>
          </a:xfrm>
          <a:prstGeom prst="rect">
            <a:avLst/>
          </a:prstGeom>
        </p:spPr>
        <p:txBody>
          <a:bodyPr wrap="square">
            <a:spAutoFit/>
          </a:bodyPr>
          <a:lstStyle/>
          <a:p>
            <a:r>
              <a:rPr lang="en-US" sz="3600" dirty="0">
                <a:solidFill>
                  <a:schemeClr val="accent1"/>
                </a:solidFill>
                <a:effectLst>
                  <a:outerShdw blurRad="38100" dist="38100" dir="2700000" algn="tl">
                    <a:srgbClr val="000000">
                      <a:alpha val="43137"/>
                    </a:srgbClr>
                  </a:outerShdw>
                </a:effectLst>
                <a:latin typeface="+mj-lt"/>
              </a:rPr>
              <a:t>SHALLENBERGER POLYPHASE METER</a:t>
            </a:r>
          </a:p>
        </p:txBody>
      </p:sp>
      <p:sp>
        <p:nvSpPr>
          <p:cNvPr id="4" name="Rectangle 3"/>
          <p:cNvSpPr/>
          <p:nvPr/>
        </p:nvSpPr>
        <p:spPr>
          <a:xfrm>
            <a:off x="1066800" y="1600200"/>
            <a:ext cx="7315200" cy="1015663"/>
          </a:xfrm>
          <a:prstGeom prst="rect">
            <a:avLst/>
          </a:prstGeom>
        </p:spPr>
        <p:txBody>
          <a:bodyPr wrap="square">
            <a:spAutoFit/>
          </a:bodyPr>
          <a:lstStyle/>
          <a:p>
            <a:pPr algn="l"/>
            <a:r>
              <a:rPr lang="en-US" sz="2000" dirty="0">
                <a:cs typeface="Arial" panose="020B0604020202020204" pitchFamily="34" charset="0"/>
              </a:rPr>
              <a:t>Shallenberger modifies his meter to work on a polyphase circuit but the close spacing of the stators and the use of a solid disk resulted in the meter being less accurate than expected.  </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671" y="2971800"/>
            <a:ext cx="2809875" cy="305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B3F1CB4A-4564-4AF8-81F3-9D27268BEA88}"/>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CEF344D9-B040-46CC-9B6A-A98AC6422411}"/>
              </a:ext>
            </a:extLst>
          </p:cNvPr>
          <p:cNvSpPr>
            <a:spLocks noGrp="1"/>
          </p:cNvSpPr>
          <p:nvPr>
            <p:ph type="sldNum" sz="quarter" idx="4"/>
          </p:nvPr>
        </p:nvSpPr>
        <p:spPr/>
        <p:txBody>
          <a:bodyPr/>
          <a:lstStyle/>
          <a:p>
            <a:fld id="{F4B7F58F-9A72-4E07-B505-B7A6F5244F49}" type="slidenum">
              <a:rPr lang="en-US" smtClean="0"/>
              <a:t>70</a:t>
            </a:fld>
            <a:endParaRPr lang="en-US"/>
          </a:p>
        </p:txBody>
      </p:sp>
    </p:spTree>
    <p:extLst>
      <p:ext uri="{BB962C8B-B14F-4D97-AF65-F5344CB8AC3E}">
        <p14:creationId xmlns:p14="http://schemas.microsoft.com/office/powerpoint/2010/main" val="3211008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solidFill>
                  <a:srgbClr val="C00000"/>
                </a:solidFill>
                <a:latin typeface="+mj-lt"/>
                <a:cs typeface="Arial" panose="020B0604020202020204" pitchFamily="34" charset="0"/>
              </a:rPr>
              <a:t>The “Handbook”</a:t>
            </a:r>
          </a:p>
        </p:txBody>
      </p:sp>
      <p:sp>
        <p:nvSpPr>
          <p:cNvPr id="3" name="Content Placeholder 2"/>
          <p:cNvSpPr>
            <a:spLocks noGrp="1"/>
          </p:cNvSpPr>
          <p:nvPr>
            <p:ph sz="half" idx="1"/>
          </p:nvPr>
        </p:nvSpPr>
        <p:spPr>
          <a:xfrm>
            <a:off x="355231" y="1219200"/>
            <a:ext cx="4343400" cy="5137151"/>
          </a:xfrm>
        </p:spPr>
        <p:txBody>
          <a:bodyPr>
            <a:noAutofit/>
          </a:bodyPr>
          <a:lstStyle/>
          <a:p>
            <a:r>
              <a:rPr lang="en-US" sz="1800" dirty="0">
                <a:latin typeface="Arial" panose="020B0604020202020204" pitchFamily="34" charset="0"/>
                <a:cs typeface="Arial" panose="020B0604020202020204" pitchFamily="34" charset="0"/>
              </a:rPr>
              <a:t>Based on the work of the AEIC Code, NELA Members began work on an “Electric Meterman’s Handbook” presenting the 1st Edition in Seattle WA at the Historic Hotel Washington</a:t>
            </a:r>
          </a:p>
          <a:p>
            <a:r>
              <a:rPr lang="en-US" sz="1800" dirty="0">
                <a:latin typeface="Arial" panose="020B0604020202020204" pitchFamily="34" charset="0"/>
                <a:cs typeface="Arial" panose="020B0604020202020204" pitchFamily="34" charset="0"/>
              </a:rPr>
              <a:t>The NELA/AEIC Joint Presentation also Featured Contributing Vendors still active today: Thomson (General Electric), Westinghouse, Fort Wayne, Sangamo, Duncan Columbia, The Eastern Specialty Company (TESCO), Cutler-Hammer, Biddle, Leeds &amp; Northrup and The States Company </a:t>
            </a:r>
          </a:p>
          <a:p>
            <a:r>
              <a:rPr lang="en-US" sz="1800" dirty="0">
                <a:latin typeface="Arial" panose="020B0604020202020204" pitchFamily="34" charset="0"/>
                <a:cs typeface="Arial" panose="020B0604020202020204" pitchFamily="34" charset="0"/>
              </a:rPr>
              <a:t>This handbook is updated and republished every twenty years or so.  There are also pocket reference guides available for meter techs.  All are invaluable resources.  Get one and use this as your bible.</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697905"/>
            <a:ext cx="2053961" cy="28956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3276600"/>
            <a:ext cx="2159369" cy="2633810"/>
          </a:xfrm>
          <a:prstGeom prst="rect">
            <a:avLst/>
          </a:prstGeom>
        </p:spPr>
      </p:pic>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71</a:t>
            </a:fld>
            <a:endParaRPr lang="en-US" dirty="0"/>
          </a:p>
        </p:txBody>
      </p:sp>
    </p:spTree>
    <p:extLst>
      <p:ext uri="{BB962C8B-B14F-4D97-AF65-F5344CB8AC3E}">
        <p14:creationId xmlns:p14="http://schemas.microsoft.com/office/powerpoint/2010/main" val="10373191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C0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C0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19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C00000"/>
                </a:solidFill>
              </a:rPr>
              <a:t>ISO 9001:2015 Certified Quality Company</a:t>
            </a:r>
          </a:p>
          <a:p>
            <a:pPr algn="ctr" eaLnBrk="1" hangingPunct="1">
              <a:spcBef>
                <a:spcPct val="0"/>
              </a:spcBef>
              <a:buFontTx/>
              <a:buNone/>
            </a:pPr>
            <a:r>
              <a:rPr lang="en-US" altLang="en-US" sz="1400" b="1" dirty="0">
                <a:solidFill>
                  <a:srgbClr val="C00000"/>
                </a:solidFill>
              </a:rPr>
              <a:t>ISO 17025:2017 Accredited Laboratory</a:t>
            </a: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72</a:t>
            </a:fld>
            <a:endParaRPr lang="en-US" dirty="0"/>
          </a:p>
        </p:txBody>
      </p:sp>
      <p:sp>
        <p:nvSpPr>
          <p:cNvPr id="2" name="Title 1"/>
          <p:cNvSpPr>
            <a:spLocks noGrp="1"/>
          </p:cNvSpPr>
          <p:nvPr>
            <p:ph type="title"/>
          </p:nvPr>
        </p:nvSpPr>
        <p:spPr>
          <a:xfrm>
            <a:off x="1447800" y="193484"/>
            <a:ext cx="7208107" cy="679832"/>
          </a:xfrm>
        </p:spPr>
        <p:txBody>
          <a:bodyPr/>
          <a:lstStyle/>
          <a:p>
            <a:r>
              <a:rPr lang="en-US" dirty="0"/>
              <a:t>Questions and Discussion</a:t>
            </a:r>
          </a:p>
        </p:txBody>
      </p:sp>
    </p:spTree>
    <p:extLst>
      <p:ext uri="{BB962C8B-B14F-4D97-AF65-F5344CB8AC3E}">
        <p14:creationId xmlns:p14="http://schemas.microsoft.com/office/powerpoint/2010/main" val="150677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8229600" cy="1143000"/>
          </a:xfrm>
        </p:spPr>
        <p:txBody>
          <a:bodyPr>
            <a:normAutofit/>
          </a:bodyPr>
          <a:lstStyle/>
          <a:p>
            <a:pPr fontAlgn="auto">
              <a:spcAft>
                <a:spcPts val="0"/>
              </a:spcAft>
              <a:defRPr/>
            </a:pPr>
            <a:r>
              <a:rPr lang="en-US" altLang="en-US" sz="3200" dirty="0">
                <a:latin typeface="+mj-lt"/>
                <a:cs typeface="Arial" panose="020B0604020202020204" pitchFamily="34" charset="0"/>
              </a:rPr>
              <a:t>1880: Edison Illuminating Company Formed</a:t>
            </a:r>
          </a:p>
        </p:txBody>
      </p:sp>
      <p:sp>
        <p:nvSpPr>
          <p:cNvPr id="21507" name="Rectangle 3"/>
          <p:cNvSpPr>
            <a:spLocks noGrp="1" noChangeArrowheads="1"/>
          </p:cNvSpPr>
          <p:nvPr>
            <p:ph sz="half" idx="1"/>
          </p:nvPr>
        </p:nvSpPr>
        <p:spPr>
          <a:xfrm>
            <a:off x="4567518" y="1524000"/>
            <a:ext cx="3966882" cy="4114800"/>
          </a:xfrm>
        </p:spPr>
        <p:txBody>
          <a:bodyPr/>
          <a:lstStyle/>
          <a:p>
            <a:r>
              <a:rPr lang="en-US" altLang="en-US" sz="2000" dirty="0">
                <a:latin typeface="Arial" panose="020B0604020202020204" pitchFamily="34" charset="0"/>
                <a:cs typeface="Arial" panose="020B0604020202020204" pitchFamily="34" charset="0"/>
              </a:rPr>
              <a:t>September 4, 1882: First central power plant-Pearl Street Station in lower Manhattan</a:t>
            </a:r>
          </a:p>
          <a:p>
            <a:pPr marL="0" indent="0">
              <a:buNone/>
            </a:pPr>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One generator produced power for 800 electric light bulbs. </a:t>
            </a:r>
          </a:p>
          <a:p>
            <a:pPr marL="0" indent="0">
              <a:buNone/>
            </a:pPr>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In 14 months, Pearl Street Station had 508 subscribers and 12,732 bulbs. </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29813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8</a:t>
            </a:fld>
            <a:endParaRPr lang="en-US" dirty="0"/>
          </a:p>
        </p:txBody>
      </p:sp>
    </p:spTree>
    <p:extLst>
      <p:ext uri="{BB962C8B-B14F-4D97-AF65-F5344CB8AC3E}">
        <p14:creationId xmlns:p14="http://schemas.microsoft.com/office/powerpoint/2010/main" val="355050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E933838-8EBE-4A70-996C-1E95FEFEA870}"/>
              </a:ext>
            </a:extLst>
          </p:cNvPr>
          <p:cNvSpPr>
            <a:spLocks noGrp="1" noChangeArrowheads="1"/>
          </p:cNvSpPr>
          <p:nvPr>
            <p:ph type="title"/>
          </p:nvPr>
        </p:nvSpPr>
        <p:spPr bwMode="auto">
          <a:xfrm>
            <a:off x="1371600" y="3107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AC vs DC</a:t>
            </a:r>
          </a:p>
        </p:txBody>
      </p:sp>
      <p:sp>
        <p:nvSpPr>
          <p:cNvPr id="3" name="Rectangle 3">
            <a:extLst>
              <a:ext uri="{FF2B5EF4-FFF2-40B4-BE49-F238E27FC236}">
                <a16:creationId xmlns:a16="http://schemas.microsoft.com/office/drawing/2014/main" id="{B8AFD0EF-7161-4C48-8BD1-0F7B2DE32385}"/>
              </a:ext>
            </a:extLst>
          </p:cNvPr>
          <p:cNvSpPr txBox="1">
            <a:spLocks noChangeArrowheads="1"/>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b="1" kern="0" dirty="0">
                <a:latin typeface="+mj-lt"/>
                <a:cs typeface="Arial" panose="020B0604020202020204" pitchFamily="34" charset="0"/>
              </a:rPr>
              <a:t>Direct Current (DC)</a:t>
            </a:r>
            <a:r>
              <a:rPr lang="en-US" kern="0" dirty="0">
                <a:latin typeface="+mj-lt"/>
                <a:cs typeface="Arial" panose="020B0604020202020204" pitchFamily="34" charset="0"/>
              </a:rPr>
              <a:t> – an electric current that flows in one direction.(IEEE100)</a:t>
            </a:r>
          </a:p>
          <a:p>
            <a:pPr eaLnBrk="1" hangingPunct="1">
              <a:defRPr/>
            </a:pPr>
            <a:endParaRPr lang="en-US" b="1" kern="0" dirty="0">
              <a:latin typeface="+mj-lt"/>
              <a:cs typeface="Arial" panose="020B0604020202020204" pitchFamily="34" charset="0"/>
            </a:endParaRPr>
          </a:p>
          <a:p>
            <a:pPr eaLnBrk="1" hangingPunct="1">
              <a:defRPr/>
            </a:pPr>
            <a:r>
              <a:rPr lang="en-US" b="1" kern="0" dirty="0">
                <a:latin typeface="+mj-lt"/>
                <a:cs typeface="Arial" panose="020B0604020202020204" pitchFamily="34" charset="0"/>
              </a:rPr>
              <a:t>Alternating Current (AC)</a:t>
            </a:r>
            <a:r>
              <a:rPr lang="en-US" kern="0" dirty="0">
                <a:latin typeface="+mj-lt"/>
                <a:cs typeface="Arial" panose="020B0604020202020204" pitchFamily="34" charset="0"/>
              </a:rPr>
              <a:t> – an electric current that reverses direction at regularly recurring intervals of time. (IEEE100)</a:t>
            </a:r>
          </a:p>
          <a:p>
            <a:pPr eaLnBrk="1" hangingPunct="1">
              <a:defRPr/>
            </a:pPr>
            <a:endParaRPr lang="en-US" kern="0" dirty="0"/>
          </a:p>
        </p:txBody>
      </p:sp>
      <p:sp>
        <p:nvSpPr>
          <p:cNvPr id="4" name="Footer Placeholder 3">
            <a:extLst>
              <a:ext uri="{FF2B5EF4-FFF2-40B4-BE49-F238E27FC236}">
                <a16:creationId xmlns:a16="http://schemas.microsoft.com/office/drawing/2014/main" id="{F38DB47D-4AB1-4DFD-84ED-A2F413D82EC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912D69BC-2F6D-42C8-9AD1-BDBD770299CD}"/>
              </a:ext>
            </a:extLst>
          </p:cNvPr>
          <p:cNvSpPr>
            <a:spLocks noGrp="1"/>
          </p:cNvSpPr>
          <p:nvPr>
            <p:ph type="sldNum" sz="quarter" idx="4"/>
          </p:nvPr>
        </p:nvSpPr>
        <p:spPr/>
        <p:txBody>
          <a:bodyPr/>
          <a:lstStyle/>
          <a:p>
            <a:fld id="{F4B7F58F-9A72-4E07-B505-B7A6F5244F49}" type="slidenum">
              <a:rPr lang="en-US" smtClean="0"/>
              <a:pPr/>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2022-sg</Template>
  <TotalTime>4153</TotalTime>
  <Words>4761</Words>
  <Application>Microsoft Office PowerPoint</Application>
  <PresentationFormat>On-screen Show (4:3)</PresentationFormat>
  <Paragraphs>968</Paragraphs>
  <Slides>72</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72</vt:i4>
      </vt:variant>
    </vt:vector>
  </HeadingPairs>
  <TitlesOfParts>
    <vt:vector size="82" baseType="lpstr">
      <vt:lpstr>Calibri</vt:lpstr>
      <vt:lpstr>Arial</vt:lpstr>
      <vt:lpstr>Monotype Sorts</vt:lpstr>
      <vt:lpstr>Times New Roman</vt:lpstr>
      <vt:lpstr>TESCO Template</vt:lpstr>
      <vt:lpstr>PHOTO-PAINT</vt:lpstr>
      <vt:lpstr>Chart</vt:lpstr>
      <vt:lpstr>Microsoft Excel Chart</vt:lpstr>
      <vt:lpstr>Visio</vt:lpstr>
      <vt:lpstr>Equation</vt:lpstr>
      <vt:lpstr> Basic Electricity</vt:lpstr>
      <vt:lpstr>Franklin’s Electric “Battery” circa 1760</vt:lpstr>
      <vt:lpstr>Voltaic Piles and Electric Motors</vt:lpstr>
      <vt:lpstr>Michael Faraday</vt:lpstr>
      <vt:lpstr>A Little History</vt:lpstr>
      <vt:lpstr>Electricity Starts to Take Off</vt:lpstr>
      <vt:lpstr>First Meters</vt:lpstr>
      <vt:lpstr>1880: Edison Illuminating Company Formed</vt:lpstr>
      <vt:lpstr>AC vs DC</vt:lpstr>
      <vt:lpstr>AC vs DC</vt:lpstr>
      <vt:lpstr>War of the Currents</vt:lpstr>
      <vt:lpstr>Thomas Edison - 1889</vt:lpstr>
      <vt:lpstr>The Problem with Direct Current</vt:lpstr>
      <vt:lpstr>Westinghouse</vt:lpstr>
      <vt:lpstr>AC Starts to Win</vt:lpstr>
      <vt:lpstr>1888: A Young Serb Named Никола Тесла  (Nicola Tesla) Meets George Westinghouse</vt:lpstr>
      <vt:lpstr>1893: Westinghouse Awarded the Contract  for Powerhouse at Niagara Falls</vt:lpstr>
      <vt:lpstr>AC Theory - History</vt:lpstr>
      <vt:lpstr>AC Circuits</vt:lpstr>
      <vt:lpstr>Some Background</vt:lpstr>
      <vt:lpstr>Some Background</vt:lpstr>
      <vt:lpstr>Man “Discovers” Electricity</vt:lpstr>
      <vt:lpstr>Man “Discovers” Electricity</vt:lpstr>
      <vt:lpstr>“Dynamic” Electricity</vt:lpstr>
      <vt:lpstr>Practical Electricity</vt:lpstr>
      <vt:lpstr>Practical Electricity</vt:lpstr>
      <vt:lpstr>DC Electricity</vt:lpstr>
      <vt:lpstr>Basic Concepts: Electricity and Water</vt:lpstr>
      <vt:lpstr>Basic Electrical Units</vt:lpstr>
      <vt:lpstr>Basic Electrical Laws</vt:lpstr>
      <vt:lpstr>Basic Electrical Units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AC Theory Power – The Simple View</vt:lpstr>
      <vt:lpstr>Basic Meter Math Power – The Simple View</vt:lpstr>
      <vt:lpstr>Basic AC Theory Power – The Simple View</vt:lpstr>
      <vt:lpstr>Basic AC Theory Energy – What We Sell</vt:lpstr>
      <vt:lpstr>Basic Meter Math Energy – What We Sell</vt:lpstr>
      <vt:lpstr>Basic Meter Math  Energy – What We Sell</vt:lpstr>
      <vt:lpstr>Basic AC Theory What is VA?</vt:lpstr>
      <vt:lpstr>Basic Meter Math Power – VA</vt:lpstr>
      <vt:lpstr>Basic Meter Math Power – VA</vt:lpstr>
      <vt:lpstr>Basic Meter Math Power – VA</vt:lpstr>
      <vt:lpstr>Basic AC Theory Sinusoidal Waveforms</vt:lpstr>
      <vt:lpstr>Basic AC Theory Power Factor = 1.0</vt:lpstr>
      <vt:lpstr>Basic AC Theory Instantaneous Power</vt:lpstr>
      <vt:lpstr>Basic AC Theory Instantaneous Power</vt:lpstr>
      <vt:lpstr>Basic Meter Math What about polyphase systems?</vt:lpstr>
      <vt:lpstr>Basic Meter Math 3 Phase, 4-Wire “Y” Service</vt:lpstr>
      <vt:lpstr>Basic Meter Math 3 Phase, 4-Wire “Y” Service</vt:lpstr>
      <vt:lpstr>Basic Meter Math 3 Phase, 4-Wire “Y” Service</vt:lpstr>
      <vt:lpstr>Basic AC Theory : What is VA?</vt:lpstr>
      <vt:lpstr>Basic Meter Math 3 Phase, 4-Wire “Y” Service</vt:lpstr>
      <vt:lpstr>Induction Meters</vt:lpstr>
      <vt:lpstr>PowerPoint Presentation</vt:lpstr>
      <vt:lpstr>Basic Energy Formula</vt:lpstr>
      <vt:lpstr>1893: Blondel’s Theorem</vt:lpstr>
      <vt:lpstr>PowerPoint Presentation</vt:lpstr>
      <vt:lpstr>The “Handbook”</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Tom Lawton</cp:lastModifiedBy>
  <cp:revision>175</cp:revision>
  <cp:lastPrinted>2021-06-11T16:06:47Z</cp:lastPrinted>
  <dcterms:created xsi:type="dcterms:W3CDTF">2004-03-09T01:40:14Z</dcterms:created>
  <dcterms:modified xsi:type="dcterms:W3CDTF">2022-05-03T18:50:51Z</dcterms:modified>
</cp:coreProperties>
</file>