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3"/>
  </p:notesMasterIdLst>
  <p:sldIdLst>
    <p:sldId id="256" r:id="rId2"/>
    <p:sldId id="257" r:id="rId3"/>
    <p:sldId id="259" r:id="rId4"/>
    <p:sldId id="258" r:id="rId5"/>
    <p:sldId id="287" r:id="rId6"/>
    <p:sldId id="277" r:id="rId7"/>
    <p:sldId id="278" r:id="rId8"/>
    <p:sldId id="274" r:id="rId9"/>
    <p:sldId id="283" r:id="rId10"/>
    <p:sldId id="284" r:id="rId11"/>
    <p:sldId id="261" r:id="rId12"/>
    <p:sldId id="273" r:id="rId13"/>
    <p:sldId id="276" r:id="rId14"/>
    <p:sldId id="268" r:id="rId15"/>
    <p:sldId id="275" r:id="rId16"/>
    <p:sldId id="285" r:id="rId17"/>
    <p:sldId id="269" r:id="rId18"/>
    <p:sldId id="280" r:id="rId19"/>
    <p:sldId id="281" r:id="rId20"/>
    <p:sldId id="271" r:id="rId21"/>
    <p:sldId id="272"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333333"/>
    <a:srgbClr val="292929"/>
    <a:srgbClr val="CC3300"/>
    <a:srgbClr val="003399"/>
    <a:srgbClr val="000099"/>
    <a:srgbClr val="3366FF"/>
    <a:srgbClr val="2F54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87174" autoAdjust="0"/>
  </p:normalViewPr>
  <p:slideViewPr>
    <p:cSldViewPr>
      <p:cViewPr varScale="1">
        <p:scale>
          <a:sx n="106" d="100"/>
          <a:sy n="106" d="100"/>
        </p:scale>
        <p:origin x="-176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2D54C01-7506-4D23-B2B7-E480D1AF2FA2}" type="slidenum">
              <a:rPr lang="en-US"/>
              <a:pPr>
                <a:defRPr/>
              </a:pPr>
              <a:t>‹#›</a:t>
            </a:fld>
            <a:endParaRPr lang="en-US"/>
          </a:p>
        </p:txBody>
      </p:sp>
    </p:spTree>
    <p:extLst>
      <p:ext uri="{BB962C8B-B14F-4D97-AF65-F5344CB8AC3E}">
        <p14:creationId xmlns:p14="http://schemas.microsoft.com/office/powerpoint/2010/main" val="2224237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F54DF02-922C-429B-AE42-0943837D6A74}" type="slidenum">
              <a:rPr lang="en-US" altLang="en-US" smtClean="0"/>
              <a:pPr eaLnBrk="1" hangingPunct="1">
                <a:spcBef>
                  <a:spcPct val="0"/>
                </a:spcBef>
              </a:pPr>
              <a:t>1</a:t>
            </a:fld>
            <a:endParaRPr lang="en-US" alt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A107DA2-F818-4243-83A1-DB18FC05368D}" type="slidenum">
              <a:rPr lang="en-US" altLang="en-US" smtClean="0"/>
              <a:pPr eaLnBrk="1" hangingPunct="1">
                <a:spcBef>
                  <a:spcPct val="0"/>
                </a:spcBef>
              </a:pPr>
              <a:t>12</a:t>
            </a:fld>
            <a:endParaRPr lang="en-US" alt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D084CD3-6231-43C3-85D0-BAB21DB9D80A}" type="slidenum">
              <a:rPr lang="en-US" altLang="en-US" smtClean="0"/>
              <a:pPr eaLnBrk="1" hangingPunct="1">
                <a:spcBef>
                  <a:spcPct val="0"/>
                </a:spcBef>
              </a:pPr>
              <a:t>13</a:t>
            </a:fld>
            <a:endParaRPr lang="en-US" alt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7BB4D34-43B7-4B2E-A154-21FBF8CF854D}" type="slidenum">
              <a:rPr lang="en-US" altLang="en-US" smtClean="0"/>
              <a:pPr eaLnBrk="1" hangingPunct="1">
                <a:spcBef>
                  <a:spcPct val="0"/>
                </a:spcBef>
              </a:pPr>
              <a:t>14</a:t>
            </a:fld>
            <a:endParaRPr lang="en-US"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B6FAA71-3A65-45A4-8D5C-5061F739EB60}" type="slidenum">
              <a:rPr lang="en-US" altLang="en-US" smtClean="0"/>
              <a:pPr eaLnBrk="1" hangingPunct="1">
                <a:spcBef>
                  <a:spcPct val="0"/>
                </a:spcBef>
              </a:pPr>
              <a:t>15</a:t>
            </a:fld>
            <a:endParaRPr lang="en-US" alt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6820D9D-4FC7-4012-BC59-30C39B696B7F}" type="slidenum">
              <a:rPr lang="en-US" altLang="en-US"/>
              <a:pPr algn="r" eaLnBrk="1" hangingPunct="1">
                <a:spcBef>
                  <a:spcPct val="0"/>
                </a:spcBef>
              </a:pPr>
              <a:t>16</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8B1C0B3-80A0-4814-A0BC-823B0B481533}" type="slidenum">
              <a:rPr lang="en-US" altLang="en-US" smtClean="0"/>
              <a:pPr eaLnBrk="1" hangingPunct="1">
                <a:spcBef>
                  <a:spcPct val="0"/>
                </a:spcBef>
              </a:pPr>
              <a:t>17</a:t>
            </a:fld>
            <a:endParaRPr lang="en-US" alt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FC47B70-B432-4643-BB59-7390B3F56A06}" type="slidenum">
              <a:rPr lang="en-US" altLang="en-US" smtClean="0"/>
              <a:pPr eaLnBrk="1" hangingPunct="1">
                <a:spcBef>
                  <a:spcPct val="0"/>
                </a:spcBef>
              </a:pPr>
              <a:t>20</a:t>
            </a:fld>
            <a:endParaRPr lang="en-US" alt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413A6DF-F0A1-48A2-9B90-B49FA9AC055C}" type="slidenum">
              <a:rPr lang="en-US" altLang="en-US" smtClean="0"/>
              <a:pPr eaLnBrk="1" hangingPunct="1">
                <a:spcBef>
                  <a:spcPct val="0"/>
                </a:spcBef>
              </a:pPr>
              <a:t>21</a:t>
            </a:fld>
            <a:endParaRPr lang="en-US" alt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063B081-6B9C-428C-B277-4C20E8D9CBB9}" type="slidenum">
              <a:rPr lang="en-US" altLang="en-US" smtClean="0"/>
              <a:pPr eaLnBrk="1" hangingPunct="1">
                <a:spcBef>
                  <a:spcPct val="0"/>
                </a:spcBef>
              </a:pPr>
              <a:t>2</a:t>
            </a:fld>
            <a:endParaRPr lang="en-US"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EE1E51A-1AE6-4CB9-B4EF-AB262FCF6D63}" type="slidenum">
              <a:rPr lang="en-US" altLang="en-US" smtClean="0"/>
              <a:pPr eaLnBrk="1" hangingPunct="1">
                <a:spcBef>
                  <a:spcPct val="0"/>
                </a:spcBef>
              </a:pPr>
              <a:t>3</a:t>
            </a:fld>
            <a:endParaRPr lang="en-US" alt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65BB957-B93B-42A0-A666-B4A90D927917}" type="slidenum">
              <a:rPr lang="en-US" altLang="en-US" smtClean="0"/>
              <a:pPr eaLnBrk="1" hangingPunct="1">
                <a:spcBef>
                  <a:spcPct val="0"/>
                </a:spcBef>
              </a:pPr>
              <a:t>4</a:t>
            </a:fld>
            <a:endParaRPr lang="en-US" alt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853A6F2-9142-45E6-A918-8285AA57D7FE}" type="slidenum">
              <a:rPr lang="en-US" smtClean="0"/>
              <a:pPr>
                <a:defRPr/>
              </a:pPr>
              <a:t>5</a:t>
            </a:fld>
            <a:endParaRPr lang="en-US"/>
          </a:p>
        </p:txBody>
      </p:sp>
    </p:spTree>
    <p:extLst>
      <p:ext uri="{BB962C8B-B14F-4D97-AF65-F5344CB8AC3E}">
        <p14:creationId xmlns:p14="http://schemas.microsoft.com/office/powerpoint/2010/main" val="463226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7D116B5-8FBA-4C38-8F74-13C4BECEEE18}" type="slidenum">
              <a:rPr lang="en-US" altLang="en-US" smtClean="0"/>
              <a:pPr eaLnBrk="1" hangingPunct="1">
                <a:spcBef>
                  <a:spcPct val="0"/>
                </a:spcBef>
              </a:pPr>
              <a:t>6</a:t>
            </a:fld>
            <a:endParaRPr lang="en-US"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81EE492-7550-4F13-918D-C4920C20F410}" type="slidenum">
              <a:rPr lang="en-US" altLang="en-US"/>
              <a:pPr algn="r" eaLnBrk="1" hangingPunct="1">
                <a:spcBef>
                  <a:spcPct val="0"/>
                </a:spcBef>
              </a:pPr>
              <a:t>7</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67D53F6-9A0A-4367-85E4-08E2FAFD8551}" type="slidenum">
              <a:rPr lang="en-US" altLang="en-US" smtClean="0"/>
              <a:pPr eaLnBrk="1" hangingPunct="1">
                <a:spcBef>
                  <a:spcPct val="0"/>
                </a:spcBef>
              </a:pPr>
              <a:t>8</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D415DA8-60D8-468C-890A-6E88EE80020D}" type="slidenum">
              <a:rPr lang="en-US" altLang="en-US" smtClean="0"/>
              <a:pPr eaLnBrk="1" hangingPunct="1">
                <a:spcBef>
                  <a:spcPct val="0"/>
                </a:spcBef>
              </a:pPr>
              <a:t>11</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10/02/2012</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BE22A025-BD80-4C8C-8EB8-7D1D31787FCE}" type="slidenum">
              <a:rPr lang="en-US"/>
              <a:pPr>
                <a:defRPr/>
              </a:pPr>
              <a:t>‹#›</a:t>
            </a:fld>
            <a:endParaRPr lang="en-US"/>
          </a:p>
        </p:txBody>
      </p:sp>
    </p:spTree>
    <p:extLst>
      <p:ext uri="{BB962C8B-B14F-4D97-AF65-F5344CB8AC3E}">
        <p14:creationId xmlns:p14="http://schemas.microsoft.com/office/powerpoint/2010/main" val="4096397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10/02/2012</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D4A34C5D-4C33-4C69-8FD7-5CEE0EB29F38}" type="slidenum">
              <a:rPr lang="en-US"/>
              <a:pPr>
                <a:defRPr/>
              </a:pPr>
              <a:t>‹#›</a:t>
            </a:fld>
            <a:endParaRPr lang="en-US"/>
          </a:p>
        </p:txBody>
      </p:sp>
    </p:spTree>
    <p:extLst>
      <p:ext uri="{BB962C8B-B14F-4D97-AF65-F5344CB8AC3E}">
        <p14:creationId xmlns:p14="http://schemas.microsoft.com/office/powerpoint/2010/main" val="919600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10/02/2012</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19EE820C-EB22-40EE-94BC-96590433A2A8}" type="slidenum">
              <a:rPr lang="en-US"/>
              <a:pPr>
                <a:defRPr/>
              </a:pPr>
              <a:t>‹#›</a:t>
            </a:fld>
            <a:endParaRPr lang="en-US"/>
          </a:p>
        </p:txBody>
      </p:sp>
    </p:spTree>
    <p:extLst>
      <p:ext uri="{BB962C8B-B14F-4D97-AF65-F5344CB8AC3E}">
        <p14:creationId xmlns:p14="http://schemas.microsoft.com/office/powerpoint/2010/main" val="2723196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10/02/2012</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77B5CAA1-845E-4B38-8C86-F24E818D81B7}" type="slidenum">
              <a:rPr lang="en-US"/>
              <a:pPr>
                <a:defRPr/>
              </a:pPr>
              <a:t>‹#›</a:t>
            </a:fld>
            <a:endParaRPr lang="en-US"/>
          </a:p>
        </p:txBody>
      </p:sp>
    </p:spTree>
    <p:extLst>
      <p:ext uri="{BB962C8B-B14F-4D97-AF65-F5344CB8AC3E}">
        <p14:creationId xmlns:p14="http://schemas.microsoft.com/office/powerpoint/2010/main" val="1720456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10/02/2012</a:t>
            </a:r>
          </a:p>
        </p:txBody>
      </p:sp>
      <p:sp>
        <p:nvSpPr>
          <p:cNvPr id="4" name="Rectangle 6"/>
          <p:cNvSpPr>
            <a:spLocks noGrp="1" noChangeArrowheads="1"/>
          </p:cNvSpPr>
          <p:nvPr>
            <p:ph type="sldNum" sz="quarter" idx="11"/>
          </p:nvPr>
        </p:nvSpPr>
        <p:spPr>
          <a:ln/>
        </p:spPr>
        <p:txBody>
          <a:bodyPr/>
          <a:lstStyle>
            <a:lvl1pPr>
              <a:defRPr/>
            </a:lvl1pPr>
          </a:lstStyle>
          <a:p>
            <a:pPr>
              <a:defRPr/>
            </a:pPr>
            <a:r>
              <a:rPr lang="en-US"/>
              <a:t>Slide </a:t>
            </a:r>
            <a:fld id="{51375439-D967-41D0-95D2-944773A11897}" type="slidenum">
              <a:rPr lang="en-US"/>
              <a:pPr>
                <a:defRPr/>
              </a:pPr>
              <a:t>‹#›</a:t>
            </a:fld>
            <a:endParaRPr lang="en-US"/>
          </a:p>
        </p:txBody>
      </p:sp>
    </p:spTree>
    <p:extLst>
      <p:ext uri="{BB962C8B-B14F-4D97-AF65-F5344CB8AC3E}">
        <p14:creationId xmlns:p14="http://schemas.microsoft.com/office/powerpoint/2010/main" val="1459546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10/02/2012</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86E667D5-534A-44FA-88B7-1EC3B2346A05}" type="slidenum">
              <a:rPr lang="en-US"/>
              <a:pPr>
                <a:defRPr/>
              </a:pPr>
              <a:t>‹#›</a:t>
            </a:fld>
            <a:endParaRPr lang="en-US"/>
          </a:p>
        </p:txBody>
      </p:sp>
    </p:spTree>
    <p:extLst>
      <p:ext uri="{BB962C8B-B14F-4D97-AF65-F5344CB8AC3E}">
        <p14:creationId xmlns:p14="http://schemas.microsoft.com/office/powerpoint/2010/main" val="693207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10/02/2012</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61C9BCBE-4E1C-4ADC-859F-554EB92DF512}" type="slidenum">
              <a:rPr lang="en-US"/>
              <a:pPr>
                <a:defRPr/>
              </a:pPr>
              <a:t>‹#›</a:t>
            </a:fld>
            <a:endParaRPr lang="en-US"/>
          </a:p>
        </p:txBody>
      </p:sp>
    </p:spTree>
    <p:extLst>
      <p:ext uri="{BB962C8B-B14F-4D97-AF65-F5344CB8AC3E}">
        <p14:creationId xmlns:p14="http://schemas.microsoft.com/office/powerpoint/2010/main" val="1427572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10/02/2012</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892280C3-9704-446D-9D7B-DD8FC8148B1E}" type="slidenum">
              <a:rPr lang="en-US"/>
              <a:pPr>
                <a:defRPr/>
              </a:pPr>
              <a:t>‹#›</a:t>
            </a:fld>
            <a:endParaRPr lang="en-US"/>
          </a:p>
        </p:txBody>
      </p:sp>
    </p:spTree>
    <p:extLst>
      <p:ext uri="{BB962C8B-B14F-4D97-AF65-F5344CB8AC3E}">
        <p14:creationId xmlns:p14="http://schemas.microsoft.com/office/powerpoint/2010/main" val="2328927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10/02/2012</a:t>
            </a:r>
          </a:p>
        </p:txBody>
      </p:sp>
      <p:sp>
        <p:nvSpPr>
          <p:cNvPr id="8" name="Rectangle 6"/>
          <p:cNvSpPr>
            <a:spLocks noGrp="1" noChangeArrowheads="1"/>
          </p:cNvSpPr>
          <p:nvPr>
            <p:ph type="sldNum" sz="quarter" idx="11"/>
          </p:nvPr>
        </p:nvSpPr>
        <p:spPr>
          <a:ln/>
        </p:spPr>
        <p:txBody>
          <a:bodyPr/>
          <a:lstStyle>
            <a:lvl1pPr>
              <a:defRPr/>
            </a:lvl1pPr>
          </a:lstStyle>
          <a:p>
            <a:pPr>
              <a:defRPr/>
            </a:pPr>
            <a:r>
              <a:rPr lang="en-US"/>
              <a:t>Slide </a:t>
            </a:r>
            <a:fld id="{7D35A1B8-DCBC-451E-846B-0664E7E6AC00}" type="slidenum">
              <a:rPr lang="en-US"/>
              <a:pPr>
                <a:defRPr/>
              </a:pPr>
              <a:t>‹#›</a:t>
            </a:fld>
            <a:endParaRPr lang="en-US"/>
          </a:p>
        </p:txBody>
      </p:sp>
    </p:spTree>
    <p:extLst>
      <p:ext uri="{BB962C8B-B14F-4D97-AF65-F5344CB8AC3E}">
        <p14:creationId xmlns:p14="http://schemas.microsoft.com/office/powerpoint/2010/main" val="3380276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10/02/2012</a:t>
            </a:r>
          </a:p>
        </p:txBody>
      </p:sp>
      <p:sp>
        <p:nvSpPr>
          <p:cNvPr id="4" name="Rectangle 6"/>
          <p:cNvSpPr>
            <a:spLocks noGrp="1" noChangeArrowheads="1"/>
          </p:cNvSpPr>
          <p:nvPr>
            <p:ph type="sldNum" sz="quarter" idx="11"/>
          </p:nvPr>
        </p:nvSpPr>
        <p:spPr>
          <a:ln/>
        </p:spPr>
        <p:txBody>
          <a:bodyPr/>
          <a:lstStyle>
            <a:lvl1pPr>
              <a:defRPr/>
            </a:lvl1pPr>
          </a:lstStyle>
          <a:p>
            <a:pPr>
              <a:defRPr/>
            </a:pPr>
            <a:r>
              <a:rPr lang="en-US"/>
              <a:t>Slide </a:t>
            </a:r>
            <a:fld id="{D36F0BD6-B0BB-4CD6-8315-5CC3EDDA5A02}" type="slidenum">
              <a:rPr lang="en-US"/>
              <a:pPr>
                <a:defRPr/>
              </a:pPr>
              <a:t>‹#›</a:t>
            </a:fld>
            <a:endParaRPr lang="en-US"/>
          </a:p>
        </p:txBody>
      </p:sp>
    </p:spTree>
    <p:extLst>
      <p:ext uri="{BB962C8B-B14F-4D97-AF65-F5344CB8AC3E}">
        <p14:creationId xmlns:p14="http://schemas.microsoft.com/office/powerpoint/2010/main" val="2250336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10/02/2012</a:t>
            </a:r>
          </a:p>
        </p:txBody>
      </p:sp>
      <p:sp>
        <p:nvSpPr>
          <p:cNvPr id="3" name="Rectangle 6"/>
          <p:cNvSpPr>
            <a:spLocks noGrp="1" noChangeArrowheads="1"/>
          </p:cNvSpPr>
          <p:nvPr>
            <p:ph type="sldNum" sz="quarter" idx="11"/>
          </p:nvPr>
        </p:nvSpPr>
        <p:spPr>
          <a:ln/>
        </p:spPr>
        <p:txBody>
          <a:bodyPr/>
          <a:lstStyle>
            <a:lvl1pPr>
              <a:defRPr/>
            </a:lvl1pPr>
          </a:lstStyle>
          <a:p>
            <a:pPr>
              <a:defRPr/>
            </a:pPr>
            <a:r>
              <a:rPr lang="en-US"/>
              <a:t>Slide </a:t>
            </a:r>
            <a:fld id="{846D7780-A24A-4C4C-9367-2B9AFA3EF6B8}" type="slidenum">
              <a:rPr lang="en-US"/>
              <a:pPr>
                <a:defRPr/>
              </a:pPr>
              <a:t>‹#›</a:t>
            </a:fld>
            <a:endParaRPr lang="en-US"/>
          </a:p>
        </p:txBody>
      </p:sp>
    </p:spTree>
    <p:extLst>
      <p:ext uri="{BB962C8B-B14F-4D97-AF65-F5344CB8AC3E}">
        <p14:creationId xmlns:p14="http://schemas.microsoft.com/office/powerpoint/2010/main" val="4249808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10/02/2012</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9B5D2427-789D-4B04-AB17-4CB8436F9A82}" type="slidenum">
              <a:rPr lang="en-US"/>
              <a:pPr>
                <a:defRPr/>
              </a:pPr>
              <a:t>‹#›</a:t>
            </a:fld>
            <a:endParaRPr lang="en-US"/>
          </a:p>
        </p:txBody>
      </p:sp>
    </p:spTree>
    <p:extLst>
      <p:ext uri="{BB962C8B-B14F-4D97-AF65-F5344CB8AC3E}">
        <p14:creationId xmlns:p14="http://schemas.microsoft.com/office/powerpoint/2010/main" val="1735192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10/02/2012</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7F656F4F-77C7-47E5-8543-8C148A0F08D8}" type="slidenum">
              <a:rPr lang="en-US"/>
              <a:pPr>
                <a:defRPr/>
              </a:pPr>
              <a:t>‹#›</a:t>
            </a:fld>
            <a:endParaRPr lang="en-US"/>
          </a:p>
        </p:txBody>
      </p:sp>
    </p:spTree>
    <p:extLst>
      <p:ext uri="{BB962C8B-B14F-4D97-AF65-F5344CB8AC3E}">
        <p14:creationId xmlns:p14="http://schemas.microsoft.com/office/powerpoint/2010/main" val="2869496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4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a:t>10/02/2012</a:t>
            </a:r>
          </a:p>
        </p:txBody>
      </p:sp>
      <p:sp>
        <p:nvSpPr>
          <p:cNvPr id="20486" name="Rectangle 6"/>
          <p:cNvSpPr>
            <a:spLocks noGrp="1" noChangeArrowheads="1"/>
          </p:cNvSpPr>
          <p:nvPr>
            <p:ph type="sldNum" sz="quarter" idx="4"/>
          </p:nvPr>
        </p:nvSpPr>
        <p:spPr bwMode="auto">
          <a:xfrm>
            <a:off x="3810000" y="6248400"/>
            <a:ext cx="1066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r>
              <a:rPr lang="en-US"/>
              <a:t>Slide </a:t>
            </a:r>
            <a:fld id="{FE70C436-9896-4F77-92DF-8C4914E3CD78}" type="slidenum">
              <a:rPr lang="en-US"/>
              <a:pPr>
                <a:defRPr/>
              </a:pPr>
              <a:t>‹#›</a:t>
            </a:fld>
            <a:endParaRPr lang="en-US"/>
          </a:p>
        </p:txBody>
      </p:sp>
      <p:pic>
        <p:nvPicPr>
          <p:cNvPr id="1030" name="Picture 7" descr="logo_plain"/>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772400" y="6022975"/>
            <a:ext cx="10668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ideo" Target="file:///C:\Users\brian.ravenna\Downloads\Hot%20Socket%20Simulation.mp4" TargetMode="External"/><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3.jpeg"/><Relationship Id="rId5" Type="http://schemas.openxmlformats.org/officeDocument/2006/relationships/slideLayout" Target="../slideLayouts/slideLayout7.xml"/><Relationship Id="rId4"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10/02/2012</a:t>
            </a:r>
          </a:p>
        </p:txBody>
      </p:sp>
      <p:sp>
        <p:nvSpPr>
          <p:cNvPr id="205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6876AA20-AF0C-4736-9FCA-C00713EF6CF9}" type="slidenum">
              <a:rPr lang="en-US" altLang="en-US" sz="1400" smtClean="0"/>
              <a:pPr eaLnBrk="1" hangingPunct="1">
                <a:spcBef>
                  <a:spcPct val="0"/>
                </a:spcBef>
                <a:buFontTx/>
                <a:buNone/>
              </a:pPr>
              <a:t>1</a:t>
            </a:fld>
            <a:endParaRPr lang="en-US" altLang="en-US" sz="1400" smtClean="0"/>
          </a:p>
        </p:txBody>
      </p:sp>
      <p:pic>
        <p:nvPicPr>
          <p:cNvPr id="2052"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2"/>
          <p:cNvSpPr>
            <a:spLocks noChangeArrowheads="1"/>
          </p:cNvSpPr>
          <p:nvPr/>
        </p:nvSpPr>
        <p:spPr bwMode="auto">
          <a:xfrm>
            <a:off x="0" y="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sp>
        <p:nvSpPr>
          <p:cNvPr id="2054" name="Rectangle 5"/>
          <p:cNvSpPr>
            <a:spLocks noChangeArrowheads="1"/>
          </p:cNvSpPr>
          <p:nvPr/>
        </p:nvSpPr>
        <p:spPr bwMode="auto">
          <a:xfrm>
            <a:off x="0" y="1371600"/>
            <a:ext cx="91440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055" name="Text Box 4"/>
          <p:cNvSpPr txBox="1">
            <a:spLocks noChangeArrowheads="1"/>
          </p:cNvSpPr>
          <p:nvPr/>
        </p:nvSpPr>
        <p:spPr bwMode="auto">
          <a:xfrm>
            <a:off x="1371600" y="1766355"/>
            <a:ext cx="6400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dirty="0" smtClean="0">
                <a:solidFill>
                  <a:srgbClr val="2F549D"/>
                </a:solidFill>
              </a:rPr>
              <a:t>- Hot </a:t>
            </a:r>
            <a:r>
              <a:rPr lang="en-US" altLang="en-US" dirty="0">
                <a:solidFill>
                  <a:srgbClr val="2F549D"/>
                </a:solidFill>
              </a:rPr>
              <a:t>Socket </a:t>
            </a:r>
            <a:r>
              <a:rPr lang="en-US" altLang="en-US" dirty="0" smtClean="0">
                <a:solidFill>
                  <a:srgbClr val="2F549D"/>
                </a:solidFill>
              </a:rPr>
              <a:t>Issues - </a:t>
            </a:r>
            <a:br>
              <a:rPr lang="en-US" altLang="en-US" dirty="0" smtClean="0">
                <a:solidFill>
                  <a:srgbClr val="2F549D"/>
                </a:solidFill>
              </a:rPr>
            </a:br>
            <a:r>
              <a:rPr lang="en-US" altLang="en-US" dirty="0" smtClean="0">
                <a:solidFill>
                  <a:srgbClr val="2F549D"/>
                </a:solidFill>
              </a:rPr>
              <a:t>Causes &amp; Best </a:t>
            </a:r>
            <a:br>
              <a:rPr lang="en-US" altLang="en-US" dirty="0" smtClean="0">
                <a:solidFill>
                  <a:srgbClr val="2F549D"/>
                </a:solidFill>
              </a:rPr>
            </a:br>
            <a:r>
              <a:rPr lang="en-US" altLang="en-US" dirty="0" smtClean="0">
                <a:solidFill>
                  <a:srgbClr val="2F549D"/>
                </a:solidFill>
              </a:rPr>
              <a:t>Practices</a:t>
            </a:r>
            <a:endParaRPr lang="en-US" altLang="en-US" dirty="0">
              <a:solidFill>
                <a:srgbClr val="2F549D"/>
              </a:solidFill>
            </a:endParaRPr>
          </a:p>
        </p:txBody>
      </p:sp>
      <p:sp>
        <p:nvSpPr>
          <p:cNvPr id="2056" name="Text Box 10"/>
          <p:cNvSpPr txBox="1">
            <a:spLocks noChangeArrowheads="1"/>
          </p:cNvSpPr>
          <p:nvPr/>
        </p:nvSpPr>
        <p:spPr bwMode="auto">
          <a:xfrm>
            <a:off x="3505200" y="3949959"/>
            <a:ext cx="5410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b="1" dirty="0">
                <a:solidFill>
                  <a:schemeClr val="bg1"/>
                </a:solidFill>
              </a:rPr>
              <a:t>Prepared by </a:t>
            </a:r>
            <a:r>
              <a:rPr lang="en-US" altLang="en-US" sz="2400" b="1" dirty="0" smtClean="0">
                <a:solidFill>
                  <a:schemeClr val="bg1"/>
                </a:solidFill>
              </a:rPr>
              <a:t>Rob Reese</a:t>
            </a:r>
            <a:endParaRPr lang="en-US" altLang="en-US" sz="2400" b="1" dirty="0">
              <a:solidFill>
                <a:schemeClr val="bg1"/>
              </a:solidFill>
            </a:endParaRPr>
          </a:p>
          <a:p>
            <a:pPr algn="r" eaLnBrk="1" hangingPunct="1">
              <a:spcBef>
                <a:spcPct val="0"/>
              </a:spcBef>
              <a:buFontTx/>
              <a:buNone/>
            </a:pPr>
            <a:r>
              <a:rPr lang="en-US" altLang="en-US" sz="2000" b="1" dirty="0">
                <a:solidFill>
                  <a:schemeClr val="bg1"/>
                </a:solidFill>
              </a:rPr>
              <a:t>TESCO – The Eastern Specialty </a:t>
            </a:r>
            <a:r>
              <a:rPr lang="en-US" altLang="en-US" sz="2000" b="1" dirty="0" smtClean="0">
                <a:solidFill>
                  <a:schemeClr val="bg1"/>
                </a:solidFill>
              </a:rPr>
              <a:t>Company</a:t>
            </a:r>
          </a:p>
          <a:p>
            <a:pPr algn="r" eaLnBrk="1" hangingPunct="1">
              <a:spcBef>
                <a:spcPct val="0"/>
              </a:spcBef>
              <a:buFontTx/>
              <a:buNone/>
            </a:pPr>
            <a:endParaRPr lang="en-US" altLang="en-US" sz="2000" b="1" dirty="0" smtClean="0">
              <a:solidFill>
                <a:schemeClr val="bg1"/>
              </a:solidFill>
            </a:endParaRPr>
          </a:p>
          <a:p>
            <a:pPr algn="r" eaLnBrk="1" hangingPunct="1">
              <a:spcBef>
                <a:spcPct val="0"/>
              </a:spcBef>
              <a:buFontTx/>
              <a:buNone/>
            </a:pPr>
            <a:r>
              <a:rPr lang="en-US" altLang="en-US" sz="2000" b="1" dirty="0" smtClean="0">
                <a:solidFill>
                  <a:schemeClr val="bg1"/>
                </a:solidFill>
              </a:rPr>
              <a:t>Terry </a:t>
            </a:r>
            <a:r>
              <a:rPr lang="en-US" altLang="en-US" sz="2000" b="1" dirty="0" err="1" smtClean="0">
                <a:solidFill>
                  <a:schemeClr val="bg1"/>
                </a:solidFill>
              </a:rPr>
              <a:t>Gaiser</a:t>
            </a:r>
            <a:endParaRPr lang="en-US" altLang="en-US" sz="2000" b="1" dirty="0" smtClean="0">
              <a:solidFill>
                <a:schemeClr val="bg1"/>
              </a:solidFill>
            </a:endParaRPr>
          </a:p>
          <a:p>
            <a:pPr algn="r" eaLnBrk="1" hangingPunct="1">
              <a:spcBef>
                <a:spcPct val="0"/>
              </a:spcBef>
              <a:buFontTx/>
              <a:buNone/>
            </a:pPr>
            <a:r>
              <a:rPr lang="en-US" altLang="en-US" sz="2000" b="1" dirty="0" err="1" smtClean="0">
                <a:solidFill>
                  <a:schemeClr val="bg1"/>
                </a:solidFill>
              </a:rPr>
              <a:t>Sensus</a:t>
            </a:r>
            <a:endParaRPr lang="en-US" altLang="en-US" sz="2000" b="1" dirty="0" smtClean="0">
              <a:solidFill>
                <a:schemeClr val="bg1"/>
              </a:solidFill>
            </a:endParaRPr>
          </a:p>
          <a:p>
            <a:pPr algn="r" eaLnBrk="1" hangingPunct="1">
              <a:spcBef>
                <a:spcPct val="0"/>
              </a:spcBef>
              <a:buFontTx/>
              <a:buNone/>
            </a:pPr>
            <a:endParaRPr lang="en-US" altLang="en-US" sz="1600" i="1" dirty="0" smtClean="0">
              <a:solidFill>
                <a:schemeClr val="bg1"/>
              </a:solidFill>
            </a:endParaRPr>
          </a:p>
          <a:p>
            <a:pPr algn="r" eaLnBrk="1" hangingPunct="1">
              <a:spcBef>
                <a:spcPct val="0"/>
              </a:spcBef>
              <a:buFontTx/>
              <a:buNone/>
            </a:pPr>
            <a:r>
              <a:rPr lang="en-US" altLang="en-US" sz="1600" i="1" dirty="0" smtClean="0">
                <a:solidFill>
                  <a:schemeClr val="bg1"/>
                </a:solidFill>
              </a:rPr>
              <a:t>for </a:t>
            </a:r>
            <a:r>
              <a:rPr lang="en-US" altLang="en-US" sz="1600" i="1" dirty="0">
                <a:solidFill>
                  <a:schemeClr val="bg1"/>
                </a:solidFill>
              </a:rPr>
              <a:t>Mid-South </a:t>
            </a:r>
            <a:r>
              <a:rPr lang="en-US" altLang="en-US" sz="1600" i="1" dirty="0" smtClean="0">
                <a:solidFill>
                  <a:schemeClr val="bg1"/>
                </a:solidFill>
              </a:rPr>
              <a:t>Electric </a:t>
            </a:r>
            <a:r>
              <a:rPr lang="en-US" altLang="en-US" sz="1600" i="1" dirty="0">
                <a:solidFill>
                  <a:schemeClr val="bg1"/>
                </a:solidFill>
              </a:rPr>
              <a:t>Metering Association </a:t>
            </a:r>
            <a:r>
              <a:rPr lang="en-US" altLang="en-US" sz="1600" i="1" dirty="0" smtClean="0">
                <a:solidFill>
                  <a:schemeClr val="bg1"/>
                </a:solidFill>
              </a:rPr>
              <a:t>2017</a:t>
            </a:r>
          </a:p>
          <a:p>
            <a:pPr algn="r" eaLnBrk="1" hangingPunct="1">
              <a:spcBef>
                <a:spcPct val="0"/>
              </a:spcBef>
              <a:buFontTx/>
              <a:buNone/>
            </a:pPr>
            <a:r>
              <a:rPr lang="en-US" altLang="en-US" sz="1600" i="1" dirty="0" smtClean="0">
                <a:solidFill>
                  <a:schemeClr val="bg1"/>
                </a:solidFill>
              </a:rPr>
              <a:t>Thursday, May 4, 2017</a:t>
            </a:r>
          </a:p>
          <a:p>
            <a:pPr algn="r" eaLnBrk="1" hangingPunct="1">
              <a:spcBef>
                <a:spcPct val="0"/>
              </a:spcBef>
              <a:buFontTx/>
              <a:buNone/>
            </a:pPr>
            <a:r>
              <a:rPr lang="en-US" altLang="en-US" sz="1600" i="1" dirty="0" smtClean="0">
                <a:solidFill>
                  <a:schemeClr val="bg1"/>
                </a:solidFill>
              </a:rPr>
              <a:t>3 p.m. Group 3</a:t>
            </a:r>
            <a:endParaRPr lang="en-US" altLang="en-US" sz="1600" i="1" dirty="0"/>
          </a:p>
          <a:p>
            <a:pPr algn="r" eaLnBrk="1" hangingPunct="1">
              <a:spcBef>
                <a:spcPct val="0"/>
              </a:spcBef>
              <a:buFontTx/>
              <a:buNone/>
            </a:pPr>
            <a:endParaRPr lang="en-US" altLang="en-US" sz="2400" dirty="0">
              <a:solidFill>
                <a:schemeClr val="bg1"/>
              </a:solidFill>
            </a:endParaRPr>
          </a:p>
        </p:txBody>
      </p:sp>
      <p:pic>
        <p:nvPicPr>
          <p:cNvPr id="2057" name="Picture 17" descr="logo_pla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027136"/>
            <a:ext cx="1964465" cy="9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midsouth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1838" y="16764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4294967295"/>
          </p:nvPr>
        </p:nvSpPr>
        <p:spPr>
          <a:xfrm>
            <a:off x="212725" y="1635125"/>
            <a:ext cx="8696325" cy="866775"/>
          </a:xfrm>
        </p:spPr>
        <p:txBody>
          <a:bodyPr lIns="0"/>
          <a:lstStyle/>
          <a:p>
            <a:pPr marL="0" indent="0" defTabSz="1060450">
              <a:buClr>
                <a:schemeClr val="tx2"/>
              </a:buClr>
              <a:buFontTx/>
              <a:buNone/>
            </a:pPr>
            <a:endParaRPr lang="en-US" altLang="en-US" sz="3600" b="1" smtClean="0">
              <a:solidFill>
                <a:schemeClr val="bg1"/>
              </a:solidFill>
              <a:cs typeface="Arial" charset="0"/>
            </a:endParaRPr>
          </a:p>
          <a:p>
            <a:pPr marL="0" indent="0" defTabSz="1060450">
              <a:buClr>
                <a:schemeClr val="tx2"/>
              </a:buClr>
              <a:buFontTx/>
              <a:buNone/>
            </a:pPr>
            <a:endParaRPr lang="en-US" altLang="en-US" sz="3600" b="1" smtClean="0">
              <a:solidFill>
                <a:schemeClr val="bg1"/>
              </a:solidFill>
              <a:cs typeface="Arial" charset="0"/>
            </a:endParaRPr>
          </a:p>
          <a:p>
            <a:pPr marL="0" indent="0" defTabSz="1060450">
              <a:buClr>
                <a:schemeClr val="tx2"/>
              </a:buClr>
              <a:buFontTx/>
              <a:buNone/>
            </a:pPr>
            <a:endParaRPr lang="en-US" altLang="en-US" sz="3600" b="1" i="1" smtClean="0">
              <a:solidFill>
                <a:schemeClr val="bg1"/>
              </a:solidFill>
              <a:cs typeface="Arial" charset="0"/>
            </a:endParaRPr>
          </a:p>
        </p:txBody>
      </p:sp>
      <p:sp>
        <p:nvSpPr>
          <p:cNvPr id="5" name="Slide Number Placeholder 4"/>
          <p:cNvSpPr txBox="1">
            <a:spLocks noGrp="1"/>
          </p:cNvSpPr>
          <p:nvPr/>
        </p:nvSpPr>
        <p:spPr>
          <a:xfrm>
            <a:off x="0" y="6553200"/>
            <a:ext cx="461963" cy="246063"/>
          </a:xfrm>
          <a:prstGeom prst="rect">
            <a:avLst/>
          </a:prstGeom>
          <a:noFill/>
        </p:spPr>
        <p:txBody>
          <a:bodyPr anchor="ctr"/>
          <a:lstStyle/>
          <a:p>
            <a:pPr algn="ctr">
              <a:defRPr/>
            </a:pPr>
            <a:fld id="{FAE01AFB-C1E6-4458-BB5E-D2BD00192AFE}" type="slidenum">
              <a:rPr lang="en-GB" sz="900">
                <a:solidFill>
                  <a:srgbClr val="FFFFFF"/>
                </a:solidFill>
                <a:latin typeface="+mn-lt"/>
              </a:rPr>
              <a:pPr algn="ctr">
                <a:defRPr/>
              </a:pPr>
              <a:t>10</a:t>
            </a:fld>
            <a:endParaRPr lang="en-GB" sz="900" dirty="0">
              <a:solidFill>
                <a:srgbClr val="FFFFFF"/>
              </a:solidFill>
              <a:latin typeface="+mn-lt"/>
            </a:endParaRPr>
          </a:p>
        </p:txBody>
      </p:sp>
      <p:sp>
        <p:nvSpPr>
          <p:cNvPr id="11268" name="Footer Placeholder 5"/>
          <p:cNvSpPr txBox="1">
            <a:spLocks noGrp="1"/>
          </p:cNvSpPr>
          <p:nvPr/>
        </p:nvSpPr>
        <p:spPr bwMode="auto">
          <a:xfrm>
            <a:off x="415925" y="6553200"/>
            <a:ext cx="661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900">
              <a:solidFill>
                <a:srgbClr val="FFFFFF"/>
              </a:solidFill>
              <a:latin typeface="Tahoma" pitchFamily="34" charset="0"/>
              <a:cs typeface="Arial" charset="0"/>
            </a:endParaRPr>
          </a:p>
        </p:txBody>
      </p:sp>
      <p:sp>
        <p:nvSpPr>
          <p:cNvPr id="11269" name="Content Placeholder 1"/>
          <p:cNvSpPr txBox="1">
            <a:spLocks/>
          </p:cNvSpPr>
          <p:nvPr/>
        </p:nvSpPr>
        <p:spPr bwMode="auto">
          <a:xfrm>
            <a:off x="5289550" y="1652588"/>
            <a:ext cx="360203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defTabSz="1060450" eaLnBrk="0" hangingPunct="0">
              <a:spcBef>
                <a:spcPct val="20000"/>
              </a:spcBef>
              <a:buChar char="•"/>
              <a:defRPr sz="3200">
                <a:solidFill>
                  <a:schemeClr val="tx1"/>
                </a:solidFill>
                <a:latin typeface="Arial" charset="0"/>
              </a:defRPr>
            </a:lvl1pPr>
            <a:lvl2pPr marL="742950" indent="-285750" defTabSz="1060450" eaLnBrk="0" hangingPunct="0">
              <a:spcBef>
                <a:spcPct val="20000"/>
              </a:spcBef>
              <a:buChar char="–"/>
              <a:defRPr sz="2800">
                <a:solidFill>
                  <a:schemeClr val="tx1"/>
                </a:solidFill>
                <a:latin typeface="Arial" charset="0"/>
              </a:defRPr>
            </a:lvl2pPr>
            <a:lvl3pPr marL="1143000" indent="-228600" defTabSz="1060450" eaLnBrk="0" hangingPunct="0">
              <a:spcBef>
                <a:spcPct val="20000"/>
              </a:spcBef>
              <a:buChar char="•"/>
              <a:defRPr sz="2400">
                <a:solidFill>
                  <a:schemeClr val="tx1"/>
                </a:solidFill>
                <a:latin typeface="Arial" charset="0"/>
              </a:defRPr>
            </a:lvl3pPr>
            <a:lvl4pPr marL="1600200" indent="-228600" defTabSz="1060450" eaLnBrk="0" hangingPunct="0">
              <a:spcBef>
                <a:spcPct val="20000"/>
              </a:spcBef>
              <a:buChar char="–"/>
              <a:defRPr sz="2000">
                <a:solidFill>
                  <a:schemeClr val="tx1"/>
                </a:solidFill>
                <a:latin typeface="Arial" charset="0"/>
              </a:defRPr>
            </a:lvl4pPr>
            <a:lvl5pPr marL="2057400" indent="-228600" defTabSz="1060450" eaLnBrk="0" hangingPunct="0">
              <a:spcBef>
                <a:spcPct val="20000"/>
              </a:spcBef>
              <a:buChar char="»"/>
              <a:defRPr sz="2000">
                <a:solidFill>
                  <a:schemeClr val="tx1"/>
                </a:solidFill>
                <a:latin typeface="Arial" charset="0"/>
              </a:defRPr>
            </a:lvl5pPr>
            <a:lvl6pPr marL="2514600" indent="-228600" defTabSz="1060450" eaLnBrk="0" fontAlgn="base" hangingPunct="0">
              <a:spcBef>
                <a:spcPct val="20000"/>
              </a:spcBef>
              <a:spcAft>
                <a:spcPct val="0"/>
              </a:spcAft>
              <a:buChar char="»"/>
              <a:defRPr sz="2000">
                <a:solidFill>
                  <a:schemeClr val="tx1"/>
                </a:solidFill>
                <a:latin typeface="Arial" charset="0"/>
              </a:defRPr>
            </a:lvl6pPr>
            <a:lvl7pPr marL="2971800" indent="-228600" defTabSz="1060450" eaLnBrk="0" fontAlgn="base" hangingPunct="0">
              <a:spcBef>
                <a:spcPct val="20000"/>
              </a:spcBef>
              <a:spcAft>
                <a:spcPct val="0"/>
              </a:spcAft>
              <a:buChar char="»"/>
              <a:defRPr sz="2000">
                <a:solidFill>
                  <a:schemeClr val="tx1"/>
                </a:solidFill>
                <a:latin typeface="Arial" charset="0"/>
              </a:defRPr>
            </a:lvl7pPr>
            <a:lvl8pPr marL="3429000" indent="-228600" defTabSz="1060450" eaLnBrk="0" fontAlgn="base" hangingPunct="0">
              <a:spcBef>
                <a:spcPct val="20000"/>
              </a:spcBef>
              <a:spcAft>
                <a:spcPct val="0"/>
              </a:spcAft>
              <a:buChar char="»"/>
              <a:defRPr sz="2000">
                <a:solidFill>
                  <a:schemeClr val="tx1"/>
                </a:solidFill>
                <a:latin typeface="Arial" charset="0"/>
              </a:defRPr>
            </a:lvl8pPr>
            <a:lvl9pPr marL="3886200" indent="-228600" defTabSz="1060450" eaLnBrk="0" fontAlgn="base" hangingPunct="0">
              <a:spcBef>
                <a:spcPct val="20000"/>
              </a:spcBef>
              <a:spcAft>
                <a:spcPct val="0"/>
              </a:spcAft>
              <a:buChar char="»"/>
              <a:defRPr sz="2000">
                <a:solidFill>
                  <a:schemeClr val="tx1"/>
                </a:solidFill>
                <a:latin typeface="Arial" charset="0"/>
              </a:defRPr>
            </a:lvl9pPr>
          </a:lstStyle>
          <a:p>
            <a:pPr>
              <a:spcAft>
                <a:spcPct val="20000"/>
              </a:spcAft>
              <a:buClr>
                <a:schemeClr val="tx2"/>
              </a:buClr>
              <a:buSzPct val="120000"/>
              <a:buFontTx/>
              <a:buNone/>
            </a:pPr>
            <a:r>
              <a:rPr lang="en-US" altLang="en-US" sz="2400">
                <a:latin typeface="Tahoma" pitchFamily="34" charset="0"/>
                <a:cs typeface="Arial" charset="0"/>
              </a:rPr>
              <a:t>Tin burned off</a:t>
            </a:r>
          </a:p>
          <a:p>
            <a:pPr>
              <a:spcAft>
                <a:spcPct val="20000"/>
              </a:spcAft>
              <a:buClr>
                <a:schemeClr val="tx2"/>
              </a:buClr>
              <a:buSzPct val="120000"/>
              <a:buFontTx/>
              <a:buNone/>
            </a:pPr>
            <a:endParaRPr lang="en-US" altLang="en-US" sz="2400">
              <a:latin typeface="Tahoma" pitchFamily="34" charset="0"/>
              <a:cs typeface="Arial" charset="0"/>
            </a:endParaRPr>
          </a:p>
          <a:p>
            <a:pPr>
              <a:spcAft>
                <a:spcPct val="20000"/>
              </a:spcAft>
              <a:buClr>
                <a:schemeClr val="tx2"/>
              </a:buClr>
              <a:buSzPct val="120000"/>
              <a:buFontTx/>
              <a:buNone/>
            </a:pPr>
            <a:r>
              <a:rPr lang="en-US" altLang="en-US" sz="2400">
                <a:latin typeface="Tahoma" pitchFamily="34" charset="0"/>
                <a:cs typeface="Arial" charset="0"/>
              </a:rPr>
              <a:t>Blade hole due to arcing to jaw – Copper melts at 1040ºC (1900ºF)</a:t>
            </a:r>
          </a:p>
          <a:p>
            <a:pPr>
              <a:spcAft>
                <a:spcPct val="20000"/>
              </a:spcAft>
              <a:buClr>
                <a:schemeClr val="tx2"/>
              </a:buClr>
              <a:buSzPct val="120000"/>
              <a:buFontTx/>
              <a:buNone/>
            </a:pPr>
            <a:endParaRPr lang="en-US" altLang="en-US" sz="2400" i="1">
              <a:latin typeface="Tahoma" pitchFamily="34" charset="0"/>
              <a:cs typeface="Arial" charset="0"/>
            </a:endParaRPr>
          </a:p>
        </p:txBody>
      </p:sp>
      <p:pic>
        <p:nvPicPr>
          <p:cNvPr id="11270" name="Picture 9"/>
          <p:cNvPicPr>
            <a:picLocks noChangeAspect="1" noChangeArrowheads="1"/>
          </p:cNvPicPr>
          <p:nvPr/>
        </p:nvPicPr>
        <p:blipFill>
          <a:blip r:embed="rId2">
            <a:extLst>
              <a:ext uri="{28A0092B-C50C-407E-A947-70E740481C1C}">
                <a14:useLocalDpi xmlns:a14="http://schemas.microsoft.com/office/drawing/2010/main" val="0"/>
              </a:ext>
            </a:extLst>
          </a:blip>
          <a:srcRect l="17438" t="22571" b="4765"/>
          <a:stretch>
            <a:fillRect/>
          </a:stretch>
        </p:blipFill>
        <p:spPr bwMode="auto">
          <a:xfrm>
            <a:off x="115888" y="1620838"/>
            <a:ext cx="4976812"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Content Placeholder 1"/>
          <p:cNvSpPr txBox="1">
            <a:spLocks/>
          </p:cNvSpPr>
          <p:nvPr/>
        </p:nvSpPr>
        <p:spPr bwMode="auto">
          <a:xfrm>
            <a:off x="5299075" y="4968875"/>
            <a:ext cx="3325813"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defTabSz="1060450" eaLnBrk="0" hangingPunct="0">
              <a:spcBef>
                <a:spcPct val="20000"/>
              </a:spcBef>
              <a:buChar char="•"/>
              <a:defRPr sz="3200">
                <a:solidFill>
                  <a:schemeClr val="tx1"/>
                </a:solidFill>
                <a:latin typeface="Arial" charset="0"/>
              </a:defRPr>
            </a:lvl1pPr>
            <a:lvl2pPr marL="742950" indent="-285750" defTabSz="1060450" eaLnBrk="0" hangingPunct="0">
              <a:spcBef>
                <a:spcPct val="20000"/>
              </a:spcBef>
              <a:buChar char="–"/>
              <a:defRPr sz="2800">
                <a:solidFill>
                  <a:schemeClr val="tx1"/>
                </a:solidFill>
                <a:latin typeface="Arial" charset="0"/>
              </a:defRPr>
            </a:lvl2pPr>
            <a:lvl3pPr marL="1143000" indent="-228600" defTabSz="1060450" eaLnBrk="0" hangingPunct="0">
              <a:spcBef>
                <a:spcPct val="20000"/>
              </a:spcBef>
              <a:buChar char="•"/>
              <a:defRPr sz="2400">
                <a:solidFill>
                  <a:schemeClr val="tx1"/>
                </a:solidFill>
                <a:latin typeface="Arial" charset="0"/>
              </a:defRPr>
            </a:lvl3pPr>
            <a:lvl4pPr marL="1600200" indent="-228600" defTabSz="1060450" eaLnBrk="0" hangingPunct="0">
              <a:spcBef>
                <a:spcPct val="20000"/>
              </a:spcBef>
              <a:buChar char="–"/>
              <a:defRPr sz="2000">
                <a:solidFill>
                  <a:schemeClr val="tx1"/>
                </a:solidFill>
                <a:latin typeface="Arial" charset="0"/>
              </a:defRPr>
            </a:lvl4pPr>
            <a:lvl5pPr marL="2057400" indent="-228600" defTabSz="1060450" eaLnBrk="0" hangingPunct="0">
              <a:spcBef>
                <a:spcPct val="20000"/>
              </a:spcBef>
              <a:buChar char="»"/>
              <a:defRPr sz="2000">
                <a:solidFill>
                  <a:schemeClr val="tx1"/>
                </a:solidFill>
                <a:latin typeface="Arial" charset="0"/>
              </a:defRPr>
            </a:lvl5pPr>
            <a:lvl6pPr marL="2514600" indent="-228600" defTabSz="1060450" eaLnBrk="0" fontAlgn="base" hangingPunct="0">
              <a:spcBef>
                <a:spcPct val="20000"/>
              </a:spcBef>
              <a:spcAft>
                <a:spcPct val="0"/>
              </a:spcAft>
              <a:buChar char="»"/>
              <a:defRPr sz="2000">
                <a:solidFill>
                  <a:schemeClr val="tx1"/>
                </a:solidFill>
                <a:latin typeface="Arial" charset="0"/>
              </a:defRPr>
            </a:lvl6pPr>
            <a:lvl7pPr marL="2971800" indent="-228600" defTabSz="1060450" eaLnBrk="0" fontAlgn="base" hangingPunct="0">
              <a:spcBef>
                <a:spcPct val="20000"/>
              </a:spcBef>
              <a:spcAft>
                <a:spcPct val="0"/>
              </a:spcAft>
              <a:buChar char="»"/>
              <a:defRPr sz="2000">
                <a:solidFill>
                  <a:schemeClr val="tx1"/>
                </a:solidFill>
                <a:latin typeface="Arial" charset="0"/>
              </a:defRPr>
            </a:lvl7pPr>
            <a:lvl8pPr marL="3429000" indent="-228600" defTabSz="1060450" eaLnBrk="0" fontAlgn="base" hangingPunct="0">
              <a:spcBef>
                <a:spcPct val="20000"/>
              </a:spcBef>
              <a:spcAft>
                <a:spcPct val="0"/>
              </a:spcAft>
              <a:buChar char="»"/>
              <a:defRPr sz="2000">
                <a:solidFill>
                  <a:schemeClr val="tx1"/>
                </a:solidFill>
                <a:latin typeface="Arial" charset="0"/>
              </a:defRPr>
            </a:lvl8pPr>
            <a:lvl9pPr marL="3886200" indent="-228600" defTabSz="1060450" eaLnBrk="0" fontAlgn="base" hangingPunct="0">
              <a:spcBef>
                <a:spcPct val="20000"/>
              </a:spcBef>
              <a:spcAft>
                <a:spcPct val="0"/>
              </a:spcAft>
              <a:buChar char="»"/>
              <a:defRPr sz="2000">
                <a:solidFill>
                  <a:schemeClr val="tx1"/>
                </a:solidFill>
                <a:latin typeface="Arial" charset="0"/>
              </a:defRPr>
            </a:lvl9pPr>
          </a:lstStyle>
          <a:p>
            <a:pPr>
              <a:spcAft>
                <a:spcPct val="20000"/>
              </a:spcAft>
              <a:buClr>
                <a:schemeClr val="tx2"/>
              </a:buClr>
              <a:buSzPct val="120000"/>
              <a:buFontTx/>
              <a:buNone/>
            </a:pPr>
            <a:r>
              <a:rPr lang="en-US" altLang="en-US" sz="2400">
                <a:latin typeface="Tahoma" pitchFamily="34" charset="0"/>
                <a:cs typeface="Arial" charset="0"/>
              </a:rPr>
              <a:t>AX-SD base thermoset plastic melts at 960ºC (1760ºF) </a:t>
            </a:r>
          </a:p>
        </p:txBody>
      </p:sp>
      <p:cxnSp>
        <p:nvCxnSpPr>
          <p:cNvPr id="7" name="Straight Arrow Connector 6"/>
          <p:cNvCxnSpPr/>
          <p:nvPr/>
        </p:nvCxnSpPr>
        <p:spPr>
          <a:xfrm flipH="1" flipV="1">
            <a:off x="2989263" y="3862388"/>
            <a:ext cx="2247900" cy="133508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989263" y="1924050"/>
            <a:ext cx="2247900" cy="493713"/>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2336800" y="2468563"/>
            <a:ext cx="2914650" cy="63976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275" name="Rectangle 6"/>
          <p:cNvSpPr>
            <a:spLocks noChangeArrowheads="1"/>
          </p:cNvSpPr>
          <p:nvPr/>
        </p:nvSpPr>
        <p:spPr bwMode="auto">
          <a:xfrm>
            <a:off x="3810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eaLnBrk="0" hangingPunct="0">
              <a:spcBef>
                <a:spcPct val="20000"/>
              </a:spcBef>
              <a:buChar char="•"/>
              <a:defRPr sz="3200">
                <a:solidFill>
                  <a:schemeClr val="tx1"/>
                </a:solidFill>
                <a:latin typeface="Arial" charset="0"/>
              </a:defRPr>
            </a:lvl1pPr>
            <a:lvl2pPr marL="838200" indent="-838200" eaLnBrk="0" hangingPunct="0">
              <a:spcBef>
                <a:spcPct val="20000"/>
              </a:spcBef>
              <a:buChar char="–"/>
              <a:defRPr sz="2800">
                <a:solidFill>
                  <a:schemeClr val="tx1"/>
                </a:solidFill>
                <a:latin typeface="Arial" charset="0"/>
              </a:defRPr>
            </a:lvl2pPr>
            <a:lvl3pPr marL="838200" indent="-838200" eaLnBrk="0" hangingPunct="0">
              <a:spcBef>
                <a:spcPct val="20000"/>
              </a:spcBef>
              <a:buChar char="•"/>
              <a:defRPr sz="2400">
                <a:solidFill>
                  <a:schemeClr val="tx1"/>
                </a:solidFill>
                <a:latin typeface="Arial" charset="0"/>
              </a:defRPr>
            </a:lvl3pPr>
            <a:lvl4pPr marL="838200" indent="-838200" eaLnBrk="0" hangingPunct="0">
              <a:spcBef>
                <a:spcPct val="20000"/>
              </a:spcBef>
              <a:buChar char="–"/>
              <a:defRPr sz="2000">
                <a:solidFill>
                  <a:schemeClr val="tx1"/>
                </a:solidFill>
                <a:latin typeface="Arial" charset="0"/>
              </a:defRPr>
            </a:lvl4pPr>
            <a:lvl5pPr marL="838200" indent="-838200" eaLnBrk="0" hangingPunct="0">
              <a:spcBef>
                <a:spcPct val="20000"/>
              </a:spcBef>
              <a:buChar char="»"/>
              <a:defRPr sz="2000">
                <a:solidFill>
                  <a:schemeClr val="tx1"/>
                </a:solidFill>
                <a:latin typeface="Arial" charset="0"/>
              </a:defRPr>
            </a:lvl5pPr>
            <a:lvl6pPr marL="1295400" indent="-838200" eaLnBrk="0" fontAlgn="base" hangingPunct="0">
              <a:spcBef>
                <a:spcPct val="20000"/>
              </a:spcBef>
              <a:spcAft>
                <a:spcPct val="0"/>
              </a:spcAft>
              <a:buChar char="»"/>
              <a:defRPr sz="2000">
                <a:solidFill>
                  <a:schemeClr val="tx1"/>
                </a:solidFill>
                <a:latin typeface="Arial" charset="0"/>
              </a:defRPr>
            </a:lvl6pPr>
            <a:lvl7pPr marL="1752600" indent="-838200" eaLnBrk="0" fontAlgn="base" hangingPunct="0">
              <a:spcBef>
                <a:spcPct val="20000"/>
              </a:spcBef>
              <a:spcAft>
                <a:spcPct val="0"/>
              </a:spcAft>
              <a:buChar char="»"/>
              <a:defRPr sz="2000">
                <a:solidFill>
                  <a:schemeClr val="tx1"/>
                </a:solidFill>
                <a:latin typeface="Arial" charset="0"/>
              </a:defRPr>
            </a:lvl7pPr>
            <a:lvl8pPr marL="2209800" indent="-838200" eaLnBrk="0" fontAlgn="base" hangingPunct="0">
              <a:spcBef>
                <a:spcPct val="20000"/>
              </a:spcBef>
              <a:spcAft>
                <a:spcPct val="0"/>
              </a:spcAft>
              <a:buChar char="»"/>
              <a:defRPr sz="2000">
                <a:solidFill>
                  <a:schemeClr val="tx1"/>
                </a:solidFill>
                <a:latin typeface="Arial" charset="0"/>
              </a:defRPr>
            </a:lvl8pPr>
            <a:lvl9pPr marL="2667000" indent="-838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a:solidFill>
                  <a:schemeClr val="bg1"/>
                </a:solidFill>
              </a:rPr>
              <a:t>Severe Arcing Jaw to Blade</a:t>
            </a:r>
            <a:endParaRPr lang="en-US" altLang="en-US" sz="4000">
              <a:solidFill>
                <a:schemeClr val="bg1"/>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6F518D9A-48FD-4089-8197-EE6757163A12}" type="slidenum">
              <a:rPr lang="en-US" altLang="en-US" sz="1400" smtClean="0"/>
              <a:pPr eaLnBrk="1" hangingPunct="1">
                <a:spcBef>
                  <a:spcPct val="0"/>
                </a:spcBef>
                <a:buFontTx/>
                <a:buNone/>
              </a:pPr>
              <a:t>11</a:t>
            </a:fld>
            <a:endParaRPr lang="en-US" altLang="en-US" sz="1400" smtClean="0"/>
          </a:p>
        </p:txBody>
      </p:sp>
      <p:sp>
        <p:nvSpPr>
          <p:cNvPr id="12291" name="Rectangle 6"/>
          <p:cNvSpPr>
            <a:spLocks noGrp="1" noChangeArrowheads="1"/>
          </p:cNvSpPr>
          <p:nvPr>
            <p:ph type="title"/>
          </p:nvPr>
        </p:nvSpPr>
        <p:spPr>
          <a:xfrm>
            <a:off x="457200" y="152400"/>
            <a:ext cx="8229600" cy="1143000"/>
          </a:xfrm>
          <a:solidFill>
            <a:srgbClr val="FF0000"/>
          </a:solidFill>
        </p:spPr>
        <p:txBody>
          <a:bodyPr/>
          <a:lstStyle/>
          <a:p>
            <a:pPr marL="838200" indent="-838200" eaLnBrk="1" hangingPunct="1"/>
            <a:r>
              <a:rPr lang="en-US" altLang="en-US" sz="3000" dirty="0" smtClean="0">
                <a:solidFill>
                  <a:schemeClr val="bg1"/>
                </a:solidFill>
              </a:rPr>
              <a:t>What Are </a:t>
            </a:r>
            <a:r>
              <a:rPr lang="en-US" altLang="en-US" sz="3000" dirty="0">
                <a:solidFill>
                  <a:schemeClr val="bg1"/>
                </a:solidFill>
              </a:rPr>
              <a:t>T</a:t>
            </a:r>
            <a:r>
              <a:rPr lang="en-US" altLang="en-US" sz="3000" dirty="0" smtClean="0">
                <a:solidFill>
                  <a:schemeClr val="bg1"/>
                </a:solidFill>
              </a:rPr>
              <a:t>he </a:t>
            </a:r>
            <a:r>
              <a:rPr lang="en-US" altLang="en-US" sz="3000" dirty="0">
                <a:solidFill>
                  <a:schemeClr val="bg1"/>
                </a:solidFill>
              </a:rPr>
              <a:t>N</a:t>
            </a:r>
            <a:r>
              <a:rPr lang="en-US" altLang="en-US" sz="3000" dirty="0" smtClean="0">
                <a:solidFill>
                  <a:schemeClr val="bg1"/>
                </a:solidFill>
              </a:rPr>
              <a:t>ecessary </a:t>
            </a:r>
            <a:r>
              <a:rPr lang="en-US" altLang="en-US" sz="3000" dirty="0">
                <a:solidFill>
                  <a:schemeClr val="bg1"/>
                </a:solidFill>
              </a:rPr>
              <a:t>I</a:t>
            </a:r>
            <a:r>
              <a:rPr lang="en-US" altLang="en-US" sz="3000" dirty="0" smtClean="0">
                <a:solidFill>
                  <a:schemeClr val="bg1"/>
                </a:solidFill>
              </a:rPr>
              <a:t>ngredients </a:t>
            </a:r>
            <a:br>
              <a:rPr lang="en-US" altLang="en-US" sz="3000" dirty="0" smtClean="0">
                <a:solidFill>
                  <a:schemeClr val="bg1"/>
                </a:solidFill>
              </a:rPr>
            </a:br>
            <a:r>
              <a:rPr lang="en-US" altLang="en-US" sz="3000" dirty="0" smtClean="0">
                <a:solidFill>
                  <a:schemeClr val="bg1"/>
                </a:solidFill>
              </a:rPr>
              <a:t>For a </a:t>
            </a:r>
            <a:r>
              <a:rPr lang="en-US" altLang="en-US" sz="3000" dirty="0">
                <a:solidFill>
                  <a:schemeClr val="bg1"/>
                </a:solidFill>
              </a:rPr>
              <a:t>H</a:t>
            </a:r>
            <a:r>
              <a:rPr lang="en-US" altLang="en-US" sz="3000" dirty="0" smtClean="0">
                <a:solidFill>
                  <a:schemeClr val="bg1"/>
                </a:solidFill>
              </a:rPr>
              <a:t>ot </a:t>
            </a:r>
            <a:r>
              <a:rPr lang="en-US" altLang="en-US" sz="3000" dirty="0">
                <a:solidFill>
                  <a:schemeClr val="bg1"/>
                </a:solidFill>
              </a:rPr>
              <a:t>S</a:t>
            </a:r>
            <a:r>
              <a:rPr lang="en-US" altLang="en-US" sz="3000" dirty="0" smtClean="0">
                <a:solidFill>
                  <a:schemeClr val="bg1"/>
                </a:solidFill>
              </a:rPr>
              <a:t>ocket?</a:t>
            </a:r>
            <a:endParaRPr lang="en-US" altLang="en-US" sz="4000" dirty="0" smtClean="0">
              <a:solidFill>
                <a:schemeClr val="bg1"/>
              </a:solidFill>
            </a:endParaRPr>
          </a:p>
        </p:txBody>
      </p:sp>
      <p:sp>
        <p:nvSpPr>
          <p:cNvPr id="12292" name="Text Box 9"/>
          <p:cNvSpPr txBox="1">
            <a:spLocks noChangeArrowheads="1"/>
          </p:cNvSpPr>
          <p:nvPr/>
        </p:nvSpPr>
        <p:spPr bwMode="auto">
          <a:xfrm>
            <a:off x="457200" y="1447800"/>
            <a:ext cx="8229600"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ts val="2500"/>
              </a:lnSpc>
              <a:buFontTx/>
              <a:buNone/>
            </a:pPr>
            <a:r>
              <a:rPr lang="en-US" altLang="en-US" sz="1800" dirty="0"/>
              <a:t>	There are three necessary ingredients to create a hot socket (Note: We are not suggesting that we have simulated or even understand </a:t>
            </a:r>
            <a:r>
              <a:rPr lang="en-US" altLang="en-US" sz="1800" i="1" u="sng" dirty="0"/>
              <a:t>all</a:t>
            </a:r>
            <a:r>
              <a:rPr lang="en-US" altLang="en-US" sz="1800" dirty="0"/>
              <a:t> causes for </a:t>
            </a:r>
            <a:r>
              <a:rPr lang="en-US" altLang="en-US" sz="1800" i="1" u="sng" dirty="0"/>
              <a:t>all</a:t>
            </a:r>
            <a:r>
              <a:rPr lang="en-US" altLang="en-US" sz="1800" dirty="0"/>
              <a:t> hot sockets and meter related fires, but rather that we have simulated and understand the causes behind most hot sockets and meter related fires</a:t>
            </a:r>
            <a:r>
              <a:rPr lang="en-US" altLang="en-US" sz="1800" dirty="0" smtClean="0"/>
              <a:t>):</a:t>
            </a:r>
            <a:endParaRPr lang="en-US" altLang="en-US" sz="1800" dirty="0"/>
          </a:p>
          <a:p>
            <a:pPr eaLnBrk="1" hangingPunct="1">
              <a:lnSpc>
                <a:spcPts val="2500"/>
              </a:lnSpc>
            </a:pPr>
            <a:endParaRPr lang="en-US" altLang="en-US" sz="1800" dirty="0"/>
          </a:p>
          <a:p>
            <a:pPr lvl="1" eaLnBrk="1" hangingPunct="1">
              <a:lnSpc>
                <a:spcPts val="2500"/>
              </a:lnSpc>
              <a:buFontTx/>
              <a:buChar char="•"/>
            </a:pPr>
            <a:r>
              <a:rPr lang="en-US" altLang="en-US" sz="1800" dirty="0"/>
              <a:t>Loss of jaw tension in at least </a:t>
            </a:r>
            <a:br>
              <a:rPr lang="en-US" altLang="en-US" sz="1800" dirty="0"/>
            </a:br>
            <a:r>
              <a:rPr lang="en-US" altLang="en-US" sz="1800" dirty="0"/>
              <a:t>one of the socket </a:t>
            </a:r>
            <a:r>
              <a:rPr lang="en-US" altLang="en-US" sz="1800" dirty="0" smtClean="0"/>
              <a:t>jaws</a:t>
            </a:r>
            <a:endParaRPr lang="en-US" altLang="en-US" sz="1800" dirty="0"/>
          </a:p>
          <a:p>
            <a:pPr lvl="1" eaLnBrk="1" hangingPunct="1">
              <a:lnSpc>
                <a:spcPts val="2500"/>
              </a:lnSpc>
              <a:buFontTx/>
              <a:buChar char="•"/>
            </a:pPr>
            <a:r>
              <a:rPr lang="en-US" altLang="en-US" sz="1800" dirty="0"/>
              <a:t>Vibration (or other catalyst </a:t>
            </a:r>
          </a:p>
          <a:p>
            <a:pPr lvl="1" eaLnBrk="1" hangingPunct="1">
              <a:lnSpc>
                <a:spcPts val="2500"/>
              </a:lnSpc>
              <a:spcBef>
                <a:spcPct val="0"/>
              </a:spcBef>
              <a:buFontTx/>
              <a:buNone/>
            </a:pPr>
            <a:r>
              <a:rPr lang="en-US" altLang="en-US" sz="1800" dirty="0"/>
              <a:t>     to initiate arcing)</a:t>
            </a:r>
          </a:p>
          <a:p>
            <a:pPr lvl="1" eaLnBrk="1" hangingPunct="1">
              <a:lnSpc>
                <a:spcPts val="2500"/>
              </a:lnSpc>
              <a:buFontTx/>
              <a:buChar char="•"/>
            </a:pPr>
            <a:r>
              <a:rPr lang="en-US" altLang="en-US" sz="1800" dirty="0"/>
              <a:t>Minimal load present</a:t>
            </a:r>
          </a:p>
          <a:p>
            <a:pPr eaLnBrk="1" hangingPunct="1">
              <a:lnSpc>
                <a:spcPts val="2500"/>
              </a:lnSpc>
              <a:buFontTx/>
              <a:buNone/>
            </a:pPr>
            <a:endParaRPr lang="en-US" altLang="en-US" sz="1800" dirty="0"/>
          </a:p>
        </p:txBody>
      </p:sp>
      <p:pic>
        <p:nvPicPr>
          <p:cNvPr id="12293" name="Picture 11" descr="ask-question-1-ca45a12e5206bae44014e11cd3ced9f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48000"/>
            <a:ext cx="3733800"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EE26E8AB-F2D6-4EF3-819F-EF671C5C16C6}" type="slidenum">
              <a:rPr lang="en-US" altLang="en-US" sz="1400" smtClean="0"/>
              <a:pPr eaLnBrk="1" hangingPunct="1">
                <a:spcBef>
                  <a:spcPct val="0"/>
                </a:spcBef>
                <a:buFontTx/>
                <a:buNone/>
              </a:pPr>
              <a:t>12</a:t>
            </a:fld>
            <a:endParaRPr lang="en-US" altLang="en-US" sz="1400" smtClean="0"/>
          </a:p>
        </p:txBody>
      </p:sp>
      <p:sp>
        <p:nvSpPr>
          <p:cNvPr id="13315" name="Rectangle 4"/>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2800" smtClean="0">
                <a:solidFill>
                  <a:schemeClr val="bg1"/>
                </a:solidFill>
              </a:rPr>
              <a:t>Reviewing </a:t>
            </a:r>
            <a:r>
              <a:rPr lang="en-US" altLang="en-US" sz="2800" smtClean="0">
                <a:solidFill>
                  <a:schemeClr val="bg1"/>
                </a:solidFill>
              </a:rPr>
              <a:t>the </a:t>
            </a:r>
            <a:r>
              <a:rPr lang="en-US" altLang="en-US" sz="2800" dirty="0" smtClean="0">
                <a:solidFill>
                  <a:schemeClr val="bg1"/>
                </a:solidFill>
              </a:rPr>
              <a:t>Data </a:t>
            </a:r>
            <a:r>
              <a:rPr lang="en-US" altLang="en-US" sz="2800" dirty="0" smtClean="0">
                <a:solidFill>
                  <a:schemeClr val="bg1"/>
                </a:solidFill>
              </a:rPr>
              <a:t>and Learning </a:t>
            </a:r>
            <a:r>
              <a:rPr lang="en-US" altLang="en-US" sz="2800" dirty="0">
                <a:solidFill>
                  <a:schemeClr val="bg1"/>
                </a:solidFill>
              </a:rPr>
              <a:t>F</a:t>
            </a:r>
            <a:r>
              <a:rPr lang="en-US" altLang="en-US" sz="2800" dirty="0" smtClean="0">
                <a:solidFill>
                  <a:schemeClr val="bg1"/>
                </a:solidFill>
              </a:rPr>
              <a:t>rom the Data</a:t>
            </a:r>
          </a:p>
        </p:txBody>
      </p:sp>
      <p:sp>
        <p:nvSpPr>
          <p:cNvPr id="13316" name="Rectangle 3"/>
          <p:cNvSpPr>
            <a:spLocks noGrp="1" noChangeArrowheads="1"/>
          </p:cNvSpPr>
          <p:nvPr>
            <p:ph type="body" sz="half" idx="1"/>
          </p:nvPr>
        </p:nvSpPr>
        <p:spPr>
          <a:xfrm>
            <a:off x="381000" y="1676400"/>
            <a:ext cx="8305800" cy="2438400"/>
          </a:xfrm>
        </p:spPr>
        <p:txBody>
          <a:bodyPr/>
          <a:lstStyle/>
          <a:p>
            <a:pPr eaLnBrk="1" hangingPunct="1">
              <a:lnSpc>
                <a:spcPct val="105000"/>
              </a:lnSpc>
            </a:pPr>
            <a:r>
              <a:rPr lang="en-US" altLang="en-US" sz="1600" dirty="0" smtClean="0"/>
              <a:t>Repeated meter insertions degrades the tension in the socket jaws (see graph), but not to dangerous levels</a:t>
            </a:r>
          </a:p>
          <a:p>
            <a:pPr eaLnBrk="1" hangingPunct="1">
              <a:lnSpc>
                <a:spcPct val="105000"/>
              </a:lnSpc>
            </a:pPr>
            <a:r>
              <a:rPr lang="en-US" altLang="en-US" sz="1600" dirty="0" smtClean="0"/>
              <a:t>Exposure to elevated temperatures rapidly degrades the socket jaw tension to dangerous levels (see graph)</a:t>
            </a:r>
          </a:p>
          <a:p>
            <a:pPr eaLnBrk="1" hangingPunct="1">
              <a:lnSpc>
                <a:spcPct val="105000"/>
              </a:lnSpc>
            </a:pPr>
            <a:r>
              <a:rPr lang="en-US" altLang="en-US" sz="1600" dirty="0" smtClean="0"/>
              <a:t>Visual inspection will catch some but not all dangerous socket jaws</a:t>
            </a:r>
          </a:p>
          <a:p>
            <a:pPr eaLnBrk="1" hangingPunct="1">
              <a:lnSpc>
                <a:spcPct val="105000"/>
              </a:lnSpc>
            </a:pPr>
            <a:r>
              <a:rPr lang="en-US" altLang="en-US" sz="1600" dirty="0" smtClean="0"/>
              <a:t>Arcing creates the heat</a:t>
            </a:r>
          </a:p>
          <a:p>
            <a:pPr eaLnBrk="1" hangingPunct="1">
              <a:lnSpc>
                <a:spcPct val="105000"/>
              </a:lnSpc>
            </a:pPr>
            <a:r>
              <a:rPr lang="en-US" altLang="en-US" sz="1600" dirty="0" smtClean="0"/>
              <a:t>Exposure to elevated temperatures has a cumulative effect on the meter socket jaw</a:t>
            </a:r>
          </a:p>
          <a:p>
            <a:pPr eaLnBrk="1" hangingPunct="1">
              <a:lnSpc>
                <a:spcPct val="105000"/>
              </a:lnSpc>
            </a:pPr>
            <a:r>
              <a:rPr lang="en-US" altLang="en-US" sz="1600" dirty="0" smtClean="0"/>
              <a:t>Relatively small vibration can initiate arcing </a:t>
            </a:r>
          </a:p>
          <a:p>
            <a:pPr eaLnBrk="1" hangingPunct="1">
              <a:lnSpc>
                <a:spcPct val="105000"/>
              </a:lnSpc>
            </a:pPr>
            <a:endParaRPr lang="en-US" altLang="en-US" sz="1400" dirty="0" smtClean="0"/>
          </a:p>
        </p:txBody>
      </p:sp>
      <p:pic>
        <p:nvPicPr>
          <p:cNvPr id="13317" name="Picture 18" descr="less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191000"/>
            <a:ext cx="251460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08832231-8A58-4BE6-B093-AF8F961FE3EC}" type="slidenum">
              <a:rPr lang="en-US" altLang="en-US" sz="1400" smtClean="0"/>
              <a:pPr eaLnBrk="1" hangingPunct="1">
                <a:spcBef>
                  <a:spcPct val="0"/>
                </a:spcBef>
                <a:buFontTx/>
                <a:buNone/>
              </a:pPr>
              <a:t>13</a:t>
            </a:fld>
            <a:endParaRPr lang="en-US" altLang="en-US" sz="1400" smtClean="0"/>
          </a:p>
        </p:txBody>
      </p:sp>
      <p:sp>
        <p:nvSpPr>
          <p:cNvPr id="14339" name="Rectangle 2"/>
          <p:cNvSpPr>
            <a:spLocks noGrp="1" noChangeArrowheads="1"/>
          </p:cNvSpPr>
          <p:nvPr>
            <p:ph type="body" idx="1"/>
          </p:nvPr>
        </p:nvSpPr>
        <p:spPr/>
        <p:txBody>
          <a:bodyPr/>
          <a:lstStyle/>
          <a:p>
            <a:pPr eaLnBrk="1" hangingPunct="1">
              <a:lnSpc>
                <a:spcPct val="120000"/>
              </a:lnSpc>
              <a:buFontTx/>
              <a:buNone/>
            </a:pPr>
            <a:endParaRPr lang="en-US" altLang="en-US" smtClean="0"/>
          </a:p>
          <a:p>
            <a:pPr eaLnBrk="1" hangingPunct="1"/>
            <a:endParaRPr lang="en-US" altLang="en-US" smtClean="0"/>
          </a:p>
        </p:txBody>
      </p:sp>
      <p:pic>
        <p:nvPicPr>
          <p:cNvPr id="14340" name="Picture 9" descr="Insertion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28600"/>
            <a:ext cx="5988269"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4CC72F9D-8C28-445F-9964-E2F80B5339D9}" type="slidenum">
              <a:rPr lang="en-US" altLang="en-US" sz="1400" smtClean="0"/>
              <a:pPr eaLnBrk="1" hangingPunct="1">
                <a:spcBef>
                  <a:spcPct val="0"/>
                </a:spcBef>
                <a:buFontTx/>
                <a:buNone/>
              </a:pPr>
              <a:t>14</a:t>
            </a:fld>
            <a:endParaRPr lang="en-US" altLang="en-US" sz="1400" smtClean="0"/>
          </a:p>
        </p:txBody>
      </p:sp>
      <p:sp>
        <p:nvSpPr>
          <p:cNvPr id="15363" name="Rectangle 4"/>
          <p:cNvSpPr>
            <a:spLocks noGrp="1" noChangeArrowheads="1"/>
          </p:cNvSpPr>
          <p:nvPr>
            <p:ph type="title"/>
          </p:nvPr>
        </p:nvSpPr>
        <p:spPr>
          <a:xfrm>
            <a:off x="457200" y="228600"/>
            <a:ext cx="8229600" cy="1143000"/>
          </a:xfrm>
          <a:solidFill>
            <a:srgbClr val="FF0000"/>
          </a:solidFill>
        </p:spPr>
        <p:txBody>
          <a:bodyPr/>
          <a:lstStyle/>
          <a:p>
            <a:pPr eaLnBrk="1" hangingPunct="1"/>
            <a:r>
              <a:rPr lang="en-US" altLang="en-US" sz="3000" dirty="0" smtClean="0">
                <a:solidFill>
                  <a:schemeClr val="bg1"/>
                </a:solidFill>
              </a:rPr>
              <a:t>Field Inspection of Sockets</a:t>
            </a:r>
            <a:br>
              <a:rPr lang="en-US" altLang="en-US" sz="3000" dirty="0" smtClean="0">
                <a:solidFill>
                  <a:schemeClr val="bg1"/>
                </a:solidFill>
              </a:rPr>
            </a:br>
            <a:r>
              <a:rPr lang="en-US" altLang="en-US" sz="3000" dirty="0" smtClean="0">
                <a:solidFill>
                  <a:schemeClr val="bg1"/>
                </a:solidFill>
              </a:rPr>
              <a:t>Best Practices</a:t>
            </a:r>
            <a:r>
              <a:rPr lang="en-US" altLang="en-US" sz="3200" dirty="0" smtClean="0"/>
              <a:t> </a:t>
            </a:r>
          </a:p>
        </p:txBody>
      </p:sp>
      <p:sp>
        <p:nvSpPr>
          <p:cNvPr id="15364" name="Rectangle 5"/>
          <p:cNvSpPr>
            <a:spLocks noGrp="1" noChangeArrowheads="1"/>
          </p:cNvSpPr>
          <p:nvPr>
            <p:ph type="body" idx="1"/>
          </p:nvPr>
        </p:nvSpPr>
        <p:spPr>
          <a:xfrm>
            <a:off x="304800" y="1600200"/>
            <a:ext cx="5461000" cy="4648200"/>
          </a:xfrm>
          <a:noFill/>
        </p:spPr>
        <p:txBody>
          <a:bodyPr/>
          <a:lstStyle/>
          <a:p>
            <a:pPr eaLnBrk="1" hangingPunct="1">
              <a:lnSpc>
                <a:spcPct val="80000"/>
              </a:lnSpc>
            </a:pPr>
            <a:r>
              <a:rPr lang="en-US" altLang="en-US" sz="1800" dirty="0" smtClean="0"/>
              <a:t>Example field check list</a:t>
            </a:r>
          </a:p>
          <a:p>
            <a:pPr lvl="1" eaLnBrk="1" hangingPunct="1">
              <a:lnSpc>
                <a:spcPct val="105000"/>
              </a:lnSpc>
            </a:pPr>
            <a:r>
              <a:rPr lang="en-US" altLang="en-US" sz="1800" dirty="0" smtClean="0"/>
              <a:t>Gaps in meter socket jaws</a:t>
            </a:r>
          </a:p>
          <a:p>
            <a:pPr lvl="1" eaLnBrk="1" hangingPunct="1">
              <a:lnSpc>
                <a:spcPct val="105000"/>
              </a:lnSpc>
            </a:pPr>
            <a:r>
              <a:rPr lang="en-US" altLang="en-US" sz="1800" dirty="0" smtClean="0"/>
              <a:t>Discoloration of one jaw vs. the other three</a:t>
            </a:r>
          </a:p>
          <a:p>
            <a:pPr lvl="1" eaLnBrk="1" hangingPunct="1">
              <a:lnSpc>
                <a:spcPct val="105000"/>
              </a:lnSpc>
            </a:pPr>
            <a:r>
              <a:rPr lang="en-US" altLang="en-US" sz="1800" dirty="0" smtClean="0"/>
              <a:t>Signs of melted or deformed plastic on meter base</a:t>
            </a:r>
          </a:p>
          <a:p>
            <a:pPr lvl="1" eaLnBrk="1" hangingPunct="1">
              <a:lnSpc>
                <a:spcPct val="105000"/>
              </a:lnSpc>
            </a:pPr>
            <a:r>
              <a:rPr lang="en-US" altLang="en-US" sz="1800" dirty="0" smtClean="0"/>
              <a:t>Pitting of either meter blade or socket jaw</a:t>
            </a:r>
          </a:p>
          <a:p>
            <a:pPr lvl="1" eaLnBrk="1" hangingPunct="1">
              <a:lnSpc>
                <a:spcPct val="105000"/>
              </a:lnSpc>
            </a:pPr>
            <a:r>
              <a:rPr lang="en-US" altLang="en-US" sz="1800" dirty="0" smtClean="0"/>
              <a:t>Loss of tension in meter socket jaws</a:t>
            </a:r>
          </a:p>
          <a:p>
            <a:pPr lvl="1" eaLnBrk="1" hangingPunct="1">
              <a:lnSpc>
                <a:spcPct val="105000"/>
              </a:lnSpc>
            </a:pPr>
            <a:r>
              <a:rPr lang="en-US" altLang="en-US" sz="1800" dirty="0" smtClean="0"/>
              <a:t>Check condition of wire insulation and connections to meter jaws</a:t>
            </a:r>
          </a:p>
          <a:p>
            <a:pPr lvl="1" eaLnBrk="1" hangingPunct="1">
              <a:lnSpc>
                <a:spcPct val="105000"/>
              </a:lnSpc>
            </a:pPr>
            <a:r>
              <a:rPr lang="en-US" altLang="en-US" sz="1800" dirty="0" smtClean="0"/>
              <a:t>Check the overall condition of the box, socket, meter, and how they attach to each other and the building.</a:t>
            </a:r>
          </a:p>
          <a:p>
            <a:pPr lvl="1" eaLnBrk="1" hangingPunct="1">
              <a:lnSpc>
                <a:spcPct val="105000"/>
              </a:lnSpc>
            </a:pPr>
            <a:r>
              <a:rPr lang="en-US" altLang="en-US" sz="1800" dirty="0" smtClean="0"/>
              <a:t>Look for signs of tampering</a:t>
            </a:r>
          </a:p>
          <a:p>
            <a:pPr lvl="1" eaLnBrk="1" hangingPunct="1">
              <a:lnSpc>
                <a:spcPct val="105000"/>
              </a:lnSpc>
            </a:pPr>
            <a:r>
              <a:rPr lang="en-US" altLang="en-US" sz="1800" dirty="0" smtClean="0"/>
              <a:t>Look for signs of water or debris inside of the meter can</a:t>
            </a:r>
          </a:p>
        </p:txBody>
      </p:sp>
      <p:pic>
        <p:nvPicPr>
          <p:cNvPr id="15365" name="Picture 10" descr="istock_000019428373small_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5800" y="1600200"/>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1" descr="300_new"/>
          <p:cNvPicPr>
            <a:picLocks noChangeAspect="1" noChangeArrowheads="1"/>
          </p:cNvPicPr>
          <p:nvPr/>
        </p:nvPicPr>
        <p:blipFill>
          <a:blip r:embed="rId4">
            <a:extLst>
              <a:ext uri="{28A0092B-C50C-407E-A947-70E740481C1C}">
                <a14:useLocalDpi xmlns:a14="http://schemas.microsoft.com/office/drawing/2010/main" val="0"/>
              </a:ext>
            </a:extLst>
          </a:blip>
          <a:srcRect t="12061" b="21608"/>
          <a:stretch>
            <a:fillRect/>
          </a:stretch>
        </p:blipFill>
        <p:spPr bwMode="auto">
          <a:xfrm>
            <a:off x="6248400" y="3962400"/>
            <a:ext cx="25273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5188" y="5148263"/>
            <a:ext cx="1125537"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1B0D48E3-E18A-4070-9149-4CB1CD24A584}" type="slidenum">
              <a:rPr lang="en-US" altLang="en-US" sz="1400" smtClean="0"/>
              <a:pPr eaLnBrk="1" hangingPunct="1">
                <a:spcBef>
                  <a:spcPct val="0"/>
                </a:spcBef>
                <a:buFontTx/>
                <a:buNone/>
              </a:pPr>
              <a:t>15</a:t>
            </a:fld>
            <a:endParaRPr lang="en-US" altLang="en-US" sz="1400" smtClean="0"/>
          </a:p>
        </p:txBody>
      </p:sp>
      <p:pic>
        <p:nvPicPr>
          <p:cNvPr id="16387" name="Picture 5" descr="bg-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296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2"/>
          <p:cNvSpPr>
            <a:spLocks noGrp="1" noChangeArrowheads="1"/>
          </p:cNvSpPr>
          <p:nvPr>
            <p:ph type="body" idx="1"/>
          </p:nvPr>
        </p:nvSpPr>
        <p:spPr>
          <a:xfrm>
            <a:off x="457200" y="1524000"/>
            <a:ext cx="8305800" cy="2590800"/>
          </a:xfrm>
        </p:spPr>
        <p:txBody>
          <a:bodyPr/>
          <a:lstStyle/>
          <a:p>
            <a:pPr eaLnBrk="1" hangingPunct="1">
              <a:lnSpc>
                <a:spcPct val="115000"/>
              </a:lnSpc>
            </a:pPr>
            <a:r>
              <a:rPr lang="en-US" altLang="en-US" sz="1800" dirty="0" smtClean="0"/>
              <a:t>Most AMI deployments utilize third-party contractors to handle residential and some self contained non-2S services.  </a:t>
            </a:r>
          </a:p>
          <a:p>
            <a:pPr eaLnBrk="1" hangingPunct="1">
              <a:lnSpc>
                <a:spcPct val="115000"/>
              </a:lnSpc>
            </a:pPr>
            <a:r>
              <a:rPr lang="en-US" altLang="en-US" sz="1800" dirty="0" smtClean="0"/>
              <a:t>After to or prior to AMI deployments, Utility personnel typically see these sockets</a:t>
            </a:r>
          </a:p>
          <a:p>
            <a:pPr eaLnBrk="1" hangingPunct="1">
              <a:lnSpc>
                <a:spcPct val="115000"/>
              </a:lnSpc>
            </a:pPr>
            <a:r>
              <a:rPr lang="en-US" altLang="en-US" sz="1800" dirty="0" smtClean="0"/>
              <a:t>Transformer rated meters typically are handled by the meter service department of the utility.</a:t>
            </a:r>
          </a:p>
          <a:p>
            <a:pPr eaLnBrk="1" hangingPunct="1">
              <a:lnSpc>
                <a:spcPct val="115000"/>
              </a:lnSpc>
            </a:pPr>
            <a:r>
              <a:rPr lang="en-US" altLang="en-US" sz="1800" dirty="0" smtClean="0"/>
              <a:t>Hot socket concerns with lever by-pass sockets used on 3-phase meters are extremely rare.</a:t>
            </a:r>
          </a:p>
        </p:txBody>
      </p:sp>
      <p:sp>
        <p:nvSpPr>
          <p:cNvPr id="16389" name="Rectangle 3"/>
          <p:cNvSpPr>
            <a:spLocks noGrp="1" noChangeArrowheads="1"/>
          </p:cNvSpPr>
          <p:nvPr>
            <p:ph type="title"/>
          </p:nvPr>
        </p:nvSpPr>
        <p:spPr>
          <a:solidFill>
            <a:srgbClr val="FF0000"/>
          </a:solidFill>
        </p:spPr>
        <p:txBody>
          <a:bodyPr/>
          <a:lstStyle/>
          <a:p>
            <a:pPr eaLnBrk="1" hangingPunct="1"/>
            <a:r>
              <a:rPr lang="en-US" altLang="en-US" sz="3000" smtClean="0">
                <a:solidFill>
                  <a:schemeClr val="bg1"/>
                </a:solidFill>
              </a:rPr>
              <a:t>Who Sees Hot Sockets?</a:t>
            </a:r>
          </a:p>
        </p:txBody>
      </p:sp>
      <p:sp>
        <p:nvSpPr>
          <p:cNvPr id="16390" name="AutoShape 10"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6391" name="AutoShape 12"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16392" name="Picture 14" descr="manual-testing-challenges41"/>
          <p:cNvPicPr>
            <a:picLocks noChangeAspect="1" noChangeArrowheads="1"/>
          </p:cNvPicPr>
          <p:nvPr/>
        </p:nvPicPr>
        <p:blipFill>
          <a:blip r:embed="rId4">
            <a:extLst>
              <a:ext uri="{28A0092B-C50C-407E-A947-70E740481C1C}">
                <a14:useLocalDpi xmlns:a14="http://schemas.microsoft.com/office/drawing/2010/main" val="0"/>
              </a:ext>
            </a:extLst>
          </a:blip>
          <a:srcRect r="3703" b="3703"/>
          <a:stretch>
            <a:fillRect/>
          </a:stretch>
        </p:blipFill>
        <p:spPr bwMode="auto">
          <a:xfrm>
            <a:off x="3429000" y="41910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txBox="1">
            <a:spLocks noGrp="1"/>
          </p:cNvSpPr>
          <p:nvPr/>
        </p:nvSpPr>
        <p:spPr bwMode="auto">
          <a:xfrm>
            <a:off x="3810000" y="6248400"/>
            <a:ext cx="1066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a:t>Slide </a:t>
            </a:r>
            <a:fld id="{DCC4A076-0049-42E7-B5D7-0F68B5C27B81}" type="slidenum">
              <a:rPr lang="en-US" altLang="en-US" sz="1400"/>
              <a:pPr algn="r" eaLnBrk="1" hangingPunct="1">
                <a:spcBef>
                  <a:spcPct val="0"/>
                </a:spcBef>
                <a:buFontTx/>
                <a:buNone/>
              </a:pPr>
              <a:t>16</a:t>
            </a:fld>
            <a:endParaRPr lang="en-US" altLang="en-US" sz="1400"/>
          </a:p>
        </p:txBody>
      </p:sp>
      <p:pic>
        <p:nvPicPr>
          <p:cNvPr id="17411" name="Picture 5" descr="bg-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296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2"/>
          <p:cNvSpPr>
            <a:spLocks noGrp="1" noChangeArrowheads="1"/>
          </p:cNvSpPr>
          <p:nvPr>
            <p:ph type="body" idx="4294967295"/>
          </p:nvPr>
        </p:nvSpPr>
        <p:spPr>
          <a:xfrm>
            <a:off x="381000" y="1524000"/>
            <a:ext cx="8229600" cy="4343400"/>
          </a:xfrm>
        </p:spPr>
        <p:txBody>
          <a:bodyPr/>
          <a:lstStyle/>
          <a:p>
            <a:pPr eaLnBrk="1" hangingPunct="1">
              <a:lnSpc>
                <a:spcPct val="105000"/>
              </a:lnSpc>
            </a:pPr>
            <a:r>
              <a:rPr lang="en-US" altLang="en-US" sz="2400" dirty="0" smtClean="0"/>
              <a:t>Easiest resolution is to replace the damaged jaw. </a:t>
            </a:r>
          </a:p>
          <a:p>
            <a:pPr eaLnBrk="1" hangingPunct="1">
              <a:lnSpc>
                <a:spcPct val="105000"/>
              </a:lnSpc>
            </a:pPr>
            <a:r>
              <a:rPr lang="en-US" altLang="en-US" sz="2400" b="1" dirty="0" smtClean="0"/>
              <a:t>Never</a:t>
            </a:r>
            <a:r>
              <a:rPr lang="en-US" altLang="en-US" sz="2400" dirty="0" smtClean="0"/>
              <a:t> try and repair a damaged jaw. The tension in the damaged jaw will not return simply by taking a pair of pliers and closing the jaw tighter.  </a:t>
            </a:r>
          </a:p>
          <a:p>
            <a:pPr eaLnBrk="1" hangingPunct="1">
              <a:lnSpc>
                <a:spcPct val="105000"/>
              </a:lnSpc>
            </a:pPr>
            <a:r>
              <a:rPr lang="en-US" altLang="en-US" sz="2400" dirty="0" smtClean="0"/>
              <a:t>Either the entire box should be replaced or the damaged jaw (assuming the wiring and other jaws are deemed safe through the rest of the inspection.)</a:t>
            </a:r>
          </a:p>
        </p:txBody>
      </p:sp>
      <p:sp>
        <p:nvSpPr>
          <p:cNvPr id="17413" name="Rectangle 3"/>
          <p:cNvSpPr>
            <a:spLocks noGrp="1" noChangeArrowheads="1"/>
          </p:cNvSpPr>
          <p:nvPr>
            <p:ph type="title" idx="4294967295"/>
          </p:nvPr>
        </p:nvSpPr>
        <p:spPr>
          <a:xfrm>
            <a:off x="457200" y="304800"/>
            <a:ext cx="8229600" cy="1143000"/>
          </a:xfrm>
          <a:solidFill>
            <a:srgbClr val="FF0000"/>
          </a:solidFill>
        </p:spPr>
        <p:txBody>
          <a:bodyPr/>
          <a:lstStyle/>
          <a:p>
            <a:pPr eaLnBrk="1" hangingPunct="1"/>
            <a:r>
              <a:rPr lang="en-US" altLang="en-US" sz="3000" dirty="0" smtClean="0">
                <a:solidFill>
                  <a:schemeClr val="bg1"/>
                </a:solidFill>
              </a:rPr>
              <a:t>What Can Be </a:t>
            </a:r>
            <a:r>
              <a:rPr lang="en-US" altLang="en-US" sz="3000" dirty="0">
                <a:solidFill>
                  <a:schemeClr val="bg1"/>
                </a:solidFill>
              </a:rPr>
              <a:t>D</a:t>
            </a:r>
            <a:r>
              <a:rPr lang="en-US" altLang="en-US" sz="3000" dirty="0" smtClean="0">
                <a:solidFill>
                  <a:schemeClr val="bg1"/>
                </a:solidFill>
              </a:rPr>
              <a:t>one Once a Hot </a:t>
            </a:r>
            <a:br>
              <a:rPr lang="en-US" altLang="en-US" sz="3000" dirty="0" smtClean="0">
                <a:solidFill>
                  <a:schemeClr val="bg1"/>
                </a:solidFill>
              </a:rPr>
            </a:br>
            <a:r>
              <a:rPr lang="en-US" altLang="en-US" sz="3000" dirty="0" smtClean="0">
                <a:solidFill>
                  <a:schemeClr val="bg1"/>
                </a:solidFill>
              </a:rPr>
              <a:t>Socket Is </a:t>
            </a:r>
            <a:r>
              <a:rPr lang="en-US" altLang="en-US" sz="3000" dirty="0">
                <a:solidFill>
                  <a:schemeClr val="bg1"/>
                </a:solidFill>
              </a:rPr>
              <a:t>I</a:t>
            </a:r>
            <a:r>
              <a:rPr lang="en-US" altLang="en-US" sz="3000" dirty="0" smtClean="0">
                <a:solidFill>
                  <a:schemeClr val="bg1"/>
                </a:solidFill>
              </a:rPr>
              <a:t>dentified?</a:t>
            </a:r>
          </a:p>
        </p:txBody>
      </p:sp>
      <p:sp>
        <p:nvSpPr>
          <p:cNvPr id="17414" name="AutoShape 10"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7415" name="AutoShape 12"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17416"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495800"/>
            <a:ext cx="1892300"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777804A2-595D-4F8A-B8C3-DA97A8DCEEE0}" type="slidenum">
              <a:rPr lang="en-US" altLang="en-US" sz="1400" smtClean="0"/>
              <a:pPr eaLnBrk="1" hangingPunct="1">
                <a:spcBef>
                  <a:spcPct val="0"/>
                </a:spcBef>
                <a:buFontTx/>
                <a:buNone/>
              </a:pPr>
              <a:t>17</a:t>
            </a:fld>
            <a:endParaRPr lang="en-US" altLang="en-US" sz="1400" smtClean="0"/>
          </a:p>
        </p:txBody>
      </p:sp>
      <p:sp>
        <p:nvSpPr>
          <p:cNvPr id="18435" name="Rectangle 5"/>
          <p:cNvSpPr>
            <a:spLocks noGrp="1" noChangeArrowheads="1"/>
          </p:cNvSpPr>
          <p:nvPr>
            <p:ph type="title"/>
          </p:nvPr>
        </p:nvSpPr>
        <p:spPr>
          <a:xfrm>
            <a:off x="457200" y="274638"/>
            <a:ext cx="8229600" cy="1249362"/>
          </a:xfrm>
          <a:solidFill>
            <a:srgbClr val="FF0000"/>
          </a:solidFill>
        </p:spPr>
        <p:txBody>
          <a:bodyPr/>
          <a:lstStyle/>
          <a:p>
            <a:pPr eaLnBrk="1" hangingPunct="1"/>
            <a:r>
              <a:rPr lang="en-US" altLang="en-US" sz="2000" dirty="0" smtClean="0">
                <a:solidFill>
                  <a:schemeClr val="bg1"/>
                </a:solidFill>
              </a:rPr>
              <a:t>Base Line Data Electro Mechanical Meters vs. Solid State vs. the Latest </a:t>
            </a:r>
            <a:r>
              <a:rPr lang="en-US" altLang="en-US" sz="2000" dirty="0">
                <a:solidFill>
                  <a:schemeClr val="bg1"/>
                </a:solidFill>
              </a:rPr>
              <a:t>G</a:t>
            </a:r>
            <a:r>
              <a:rPr lang="en-US" altLang="en-US" sz="2000" dirty="0" smtClean="0">
                <a:solidFill>
                  <a:schemeClr val="bg1"/>
                </a:solidFill>
              </a:rPr>
              <a:t>eneration of Meters </a:t>
            </a:r>
            <a:r>
              <a:rPr lang="en-US" altLang="en-US" sz="2000" dirty="0">
                <a:solidFill>
                  <a:schemeClr val="bg1"/>
                </a:solidFill>
              </a:rPr>
              <a:t>D</a:t>
            </a:r>
            <a:r>
              <a:rPr lang="en-US" altLang="en-US" sz="2000" dirty="0" smtClean="0">
                <a:solidFill>
                  <a:schemeClr val="bg1"/>
                </a:solidFill>
              </a:rPr>
              <a:t>esigned with </a:t>
            </a:r>
            <a:r>
              <a:rPr lang="en-US" altLang="en-US" sz="2000" dirty="0">
                <a:solidFill>
                  <a:schemeClr val="bg1"/>
                </a:solidFill>
              </a:rPr>
              <a:t>H</a:t>
            </a:r>
            <a:r>
              <a:rPr lang="en-US" altLang="en-US" sz="2000" dirty="0" smtClean="0">
                <a:solidFill>
                  <a:schemeClr val="bg1"/>
                </a:solidFill>
              </a:rPr>
              <a:t>ot Sockets </a:t>
            </a:r>
            <a:r>
              <a:rPr lang="en-US" altLang="en-US" sz="2000" dirty="0">
                <a:solidFill>
                  <a:schemeClr val="bg1"/>
                </a:solidFill>
              </a:rPr>
              <a:t>I</a:t>
            </a:r>
            <a:r>
              <a:rPr lang="en-US" altLang="en-US" sz="2000" dirty="0" smtClean="0">
                <a:solidFill>
                  <a:schemeClr val="bg1"/>
                </a:solidFill>
              </a:rPr>
              <a:t>n </a:t>
            </a:r>
            <a:r>
              <a:rPr lang="en-US" altLang="en-US" sz="2000" dirty="0">
                <a:solidFill>
                  <a:schemeClr val="bg1"/>
                </a:solidFill>
              </a:rPr>
              <a:t>M</a:t>
            </a:r>
            <a:r>
              <a:rPr lang="en-US" altLang="en-US" sz="2000" dirty="0" smtClean="0">
                <a:solidFill>
                  <a:schemeClr val="bg1"/>
                </a:solidFill>
              </a:rPr>
              <a:t>ind</a:t>
            </a:r>
            <a:endParaRPr lang="en-US" altLang="en-US" sz="2000" dirty="0" smtClean="0"/>
          </a:p>
        </p:txBody>
      </p:sp>
      <p:sp>
        <p:nvSpPr>
          <p:cNvPr id="18436" name="Rectangle 6"/>
          <p:cNvSpPr>
            <a:spLocks noGrp="1" noChangeArrowheads="1"/>
          </p:cNvSpPr>
          <p:nvPr>
            <p:ph type="body" idx="1"/>
          </p:nvPr>
        </p:nvSpPr>
        <p:spPr>
          <a:xfrm>
            <a:off x="457200" y="1752600"/>
            <a:ext cx="8229600" cy="2882106"/>
          </a:xfrm>
          <a:noFill/>
        </p:spPr>
        <p:txBody>
          <a:bodyPr/>
          <a:lstStyle/>
          <a:p>
            <a:pPr eaLnBrk="1" hangingPunct="1">
              <a:lnSpc>
                <a:spcPct val="120000"/>
              </a:lnSpc>
            </a:pPr>
            <a:r>
              <a:rPr lang="en-US" altLang="en-US" sz="1600" dirty="0" smtClean="0"/>
              <a:t>At the start of our laboratory investigation the oldest electro mechanical meters withstood hot sockets the best</a:t>
            </a:r>
          </a:p>
          <a:p>
            <a:pPr eaLnBrk="1" hangingPunct="1">
              <a:lnSpc>
                <a:spcPct val="120000"/>
              </a:lnSpc>
            </a:pPr>
            <a:r>
              <a:rPr lang="en-US" altLang="en-US" sz="1600" dirty="0" smtClean="0"/>
              <a:t>The latest vintage solid state meters withstood hot sockets the least</a:t>
            </a:r>
          </a:p>
          <a:p>
            <a:pPr eaLnBrk="1" hangingPunct="1">
              <a:lnSpc>
                <a:spcPct val="120000"/>
              </a:lnSpc>
            </a:pPr>
            <a:r>
              <a:rPr lang="en-US" altLang="en-US" sz="1600" dirty="0" smtClean="0"/>
              <a:t>Over the course of the past twelve months, some meter manufacturers have begun to release 2S meters designed to withstand hot sockets and some have even begun to put temperature sensing closer to the meter blades instead of only on the metrology boards</a:t>
            </a:r>
          </a:p>
          <a:p>
            <a:pPr eaLnBrk="1" hangingPunct="1">
              <a:lnSpc>
                <a:spcPct val="120000"/>
              </a:lnSpc>
            </a:pPr>
            <a:r>
              <a:rPr lang="en-US" altLang="en-US" sz="1600" dirty="0" smtClean="0"/>
              <a:t>One meter vendor’s service switch meter has used high temperature base plate plastic since it was launched in 2008</a:t>
            </a:r>
          </a:p>
        </p:txBody>
      </p:sp>
      <p:pic>
        <p:nvPicPr>
          <p:cNvPr id="18437" name="Picture 8" descr="Smart Meter"/>
          <p:cNvPicPr>
            <a:picLocks noChangeAspect="1" noChangeArrowheads="1"/>
          </p:cNvPicPr>
          <p:nvPr/>
        </p:nvPicPr>
        <p:blipFill>
          <a:blip r:embed="rId3">
            <a:extLst>
              <a:ext uri="{28A0092B-C50C-407E-A947-70E740481C1C}">
                <a14:useLocalDpi xmlns:a14="http://schemas.microsoft.com/office/drawing/2010/main" val="0"/>
              </a:ext>
            </a:extLst>
          </a:blip>
          <a:srcRect t="9091" b="9091"/>
          <a:stretch>
            <a:fillRect/>
          </a:stretch>
        </p:blipFill>
        <p:spPr bwMode="auto">
          <a:xfrm>
            <a:off x="5257800" y="4634706"/>
            <a:ext cx="2362200"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0" descr="Electromechanical_me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4724400"/>
            <a:ext cx="172243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457200" y="1646238"/>
            <a:ext cx="3048000" cy="4525962"/>
          </a:xfrm>
        </p:spPr>
        <p:txBody>
          <a:bodyPr/>
          <a:lstStyle/>
          <a:p>
            <a:pPr marL="228600" indent="-228600">
              <a:lnSpc>
                <a:spcPct val="80000"/>
              </a:lnSpc>
            </a:pPr>
            <a:r>
              <a:rPr lang="en-US" altLang="en-US" sz="1600" dirty="0" smtClean="0"/>
              <a:t>Calipers show a .01” gap, with that size gap between jaws and stabs we were able to heat meter stabs over 1,000 degrees Fahrenheit in a few minutes.</a:t>
            </a:r>
          </a:p>
          <a:p>
            <a:pPr marL="228600" indent="-228600">
              <a:lnSpc>
                <a:spcPct val="80000"/>
              </a:lnSpc>
            </a:pPr>
            <a:endParaRPr lang="en-US" altLang="en-US" sz="1600" dirty="0" smtClean="0"/>
          </a:p>
          <a:p>
            <a:pPr marL="228600" indent="-228600">
              <a:lnSpc>
                <a:spcPct val="80000"/>
              </a:lnSpc>
            </a:pPr>
            <a:r>
              <a:rPr lang="en-US" altLang="en-US" sz="1600" dirty="0" smtClean="0"/>
              <a:t>The rough spots you see on the post-test jaw next to the calipers are over .005” high. This surface degradation appears on the stab as well. </a:t>
            </a:r>
          </a:p>
          <a:p>
            <a:pPr marL="228600" indent="-228600">
              <a:lnSpc>
                <a:spcPct val="80000"/>
              </a:lnSpc>
            </a:pPr>
            <a:endParaRPr lang="en-US" altLang="en-US" sz="1600" dirty="0" smtClean="0"/>
          </a:p>
          <a:p>
            <a:pPr marL="228600" indent="-228600">
              <a:lnSpc>
                <a:spcPct val="80000"/>
              </a:lnSpc>
            </a:pPr>
            <a:r>
              <a:rPr lang="en-US" altLang="en-US" sz="1600" dirty="0" smtClean="0"/>
              <a:t>Between the two surfaces you can have large gaps, along with insulating by-product of the arcing, that can sustain heavy arcing in a solid state.</a:t>
            </a:r>
          </a:p>
        </p:txBody>
      </p:sp>
      <p:sp>
        <p:nvSpPr>
          <p:cNvPr id="19459" name="Rectangle 4"/>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smtClean="0">
                <a:solidFill>
                  <a:schemeClr val="bg1"/>
                </a:solidFill>
              </a:rPr>
              <a:t>Service Degradation</a:t>
            </a:r>
            <a:endParaRPr lang="en-US" altLang="en-US" sz="3000" smtClean="0"/>
          </a:p>
        </p:txBody>
      </p:sp>
      <p:pic>
        <p:nvPicPr>
          <p:cNvPr id="19460" name="Picture 5" descr="hot so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752600"/>
            <a:ext cx="5181600" cy="343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Slide Number Placeholder 4"/>
          <p:cNvSpPr txBox="1">
            <a:spLocks noGrp="1"/>
          </p:cNvSpPr>
          <p:nvPr/>
        </p:nvSpPr>
        <p:spPr bwMode="auto">
          <a:xfrm>
            <a:off x="3810000" y="6248400"/>
            <a:ext cx="1066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a:t>Slide </a:t>
            </a:r>
            <a:fld id="{B0A0D01B-28B3-4771-AB67-042C7D14A11A}" type="slidenum">
              <a:rPr lang="en-US" altLang="en-US" sz="1400"/>
              <a:pPr algn="r" eaLnBrk="1" hangingPunct="1">
                <a:spcBef>
                  <a:spcPct val="0"/>
                </a:spcBef>
                <a:buFontTx/>
                <a:buNone/>
              </a:pPr>
              <a:t>18</a:t>
            </a:fld>
            <a:endParaRPr lang="en-US" altLang="en-US" sz="14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457200" y="1752600"/>
            <a:ext cx="8229600" cy="1371600"/>
          </a:xfrm>
        </p:spPr>
        <p:txBody>
          <a:bodyPr/>
          <a:lstStyle/>
          <a:p>
            <a:pPr>
              <a:lnSpc>
                <a:spcPct val="90000"/>
              </a:lnSpc>
            </a:pPr>
            <a:r>
              <a:rPr lang="en-US" altLang="en-US" sz="2000" smtClean="0"/>
              <a:t>In a representative side view of a .1” thick standard meter stab, you can see how small these distortions appear relative to the thickness of the stab, while creating an air gap large enough for significant arcing.</a:t>
            </a:r>
          </a:p>
        </p:txBody>
      </p:sp>
      <p:sp>
        <p:nvSpPr>
          <p:cNvPr id="20483" name="Rectangle 4"/>
          <p:cNvSpPr>
            <a:spLocks noChangeArrowheads="1"/>
          </p:cNvSpPr>
          <p:nvPr/>
        </p:nvSpPr>
        <p:spPr bwMode="auto">
          <a:xfrm>
            <a:off x="457200" y="2286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a:solidFill>
                  <a:schemeClr val="bg1"/>
                </a:solidFill>
              </a:rPr>
              <a:t>Service Degradation</a:t>
            </a:r>
            <a:endParaRPr lang="en-US" altLang="en-US" sz="3000">
              <a:solidFill>
                <a:schemeClr val="tx2"/>
              </a:solidFill>
            </a:endParaRPr>
          </a:p>
        </p:txBody>
      </p:sp>
      <p:pic>
        <p:nvPicPr>
          <p:cNvPr id="2048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124200"/>
            <a:ext cx="541020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5" name="Slide Number Placeholder 4"/>
          <p:cNvSpPr txBox="1">
            <a:spLocks noGrp="1"/>
          </p:cNvSpPr>
          <p:nvPr/>
        </p:nvSpPr>
        <p:spPr bwMode="auto">
          <a:xfrm>
            <a:off x="3810000" y="6248400"/>
            <a:ext cx="1066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a:t>Slide </a:t>
            </a:r>
            <a:fld id="{4E97DC28-76F8-4FEB-9782-4480E387678F}" type="slidenum">
              <a:rPr lang="en-US" altLang="en-US" sz="1400"/>
              <a:pPr algn="r" eaLnBrk="1" hangingPunct="1">
                <a:spcBef>
                  <a:spcPct val="0"/>
                </a:spcBef>
                <a:buFontTx/>
                <a:buNone/>
              </a:pPr>
              <a:t>19</a:t>
            </a:fld>
            <a:endParaRPr lang="en-US" altLang="en-US" sz="14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4"/>
          <p:cNvSpPr>
            <a:spLocks noGrp="1"/>
          </p:cNvSpPr>
          <p:nvPr>
            <p:ph type="sldNum" sz="quarter" idx="11"/>
          </p:nvPr>
        </p:nvSpPr>
        <p:spPr>
          <a:xfrm>
            <a:off x="3810000" y="6381750"/>
            <a:ext cx="1066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2B209F78-3D25-44D7-875B-8C97546290F7}" type="slidenum">
              <a:rPr lang="en-US" altLang="en-US" sz="1400" smtClean="0"/>
              <a:pPr eaLnBrk="1" hangingPunct="1">
                <a:spcBef>
                  <a:spcPct val="0"/>
                </a:spcBef>
                <a:buFontTx/>
                <a:buNone/>
              </a:pPr>
              <a:t>2</a:t>
            </a:fld>
            <a:endParaRPr lang="en-US" altLang="en-US" sz="1400" smtClean="0"/>
          </a:p>
        </p:txBody>
      </p:sp>
      <p:sp>
        <p:nvSpPr>
          <p:cNvPr id="3075" name="Rectangle 2"/>
          <p:cNvSpPr>
            <a:spLocks noGrp="1" noChangeArrowheads="1"/>
          </p:cNvSpPr>
          <p:nvPr>
            <p:ph type="title"/>
          </p:nvPr>
        </p:nvSpPr>
        <p:spPr>
          <a:solidFill>
            <a:srgbClr val="FF0000"/>
          </a:solidFill>
        </p:spPr>
        <p:txBody>
          <a:bodyPr/>
          <a:lstStyle/>
          <a:p>
            <a:pPr eaLnBrk="1" hangingPunct="1"/>
            <a:r>
              <a:rPr lang="en-US" altLang="en-US" sz="3000" smtClean="0">
                <a:solidFill>
                  <a:schemeClr val="bg1"/>
                </a:solidFill>
              </a:rPr>
              <a:t>The Issue</a:t>
            </a:r>
          </a:p>
        </p:txBody>
      </p:sp>
      <p:sp>
        <p:nvSpPr>
          <p:cNvPr id="3076" name="Rectangle 3"/>
          <p:cNvSpPr>
            <a:spLocks noGrp="1" noChangeArrowheads="1"/>
          </p:cNvSpPr>
          <p:nvPr>
            <p:ph type="body" idx="1"/>
          </p:nvPr>
        </p:nvSpPr>
        <p:spPr>
          <a:xfrm>
            <a:off x="457200" y="1752600"/>
            <a:ext cx="8229600" cy="4114800"/>
          </a:xfrm>
          <a:solidFill>
            <a:srgbClr val="FFFFFF"/>
          </a:solidFill>
        </p:spPr>
        <p:txBody>
          <a:bodyPr/>
          <a:lstStyle/>
          <a:p>
            <a:pPr eaLnBrk="1" hangingPunct="1">
              <a:lnSpc>
                <a:spcPct val="80000"/>
              </a:lnSpc>
              <a:spcAft>
                <a:spcPct val="100000"/>
              </a:spcAft>
            </a:pPr>
            <a:r>
              <a:rPr lang="en-US" altLang="en-US" sz="1400" dirty="0" smtClean="0"/>
              <a:t>Hot Sockets are not a new phenomenon.  Virtually every meter man has pulled a meter with a portion of the meter base around a blade melted and virtually every utility has been called to assist in the investigation of a fire at a meter box.  </a:t>
            </a:r>
          </a:p>
          <a:p>
            <a:pPr eaLnBrk="1" hangingPunct="1">
              <a:lnSpc>
                <a:spcPct val="80000"/>
              </a:lnSpc>
              <a:spcAft>
                <a:spcPct val="100000"/>
              </a:spcAft>
            </a:pPr>
            <a:r>
              <a:rPr lang="en-US" altLang="en-US" sz="1400" dirty="0" smtClean="0"/>
              <a:t>AMI deployments because of the volume of meters involved put a spotlight on this issue.  </a:t>
            </a:r>
          </a:p>
          <a:p>
            <a:pPr lvl="1" eaLnBrk="1" hangingPunct="1">
              <a:lnSpc>
                <a:spcPct val="80000"/>
              </a:lnSpc>
              <a:spcAft>
                <a:spcPct val="100000"/>
              </a:spcAft>
            </a:pPr>
            <a:r>
              <a:rPr lang="en-US" altLang="en-US" sz="1400" dirty="0" smtClean="0"/>
              <a:t>What causes a hot socket?</a:t>
            </a:r>
          </a:p>
          <a:p>
            <a:pPr lvl="1" eaLnBrk="1" hangingPunct="1">
              <a:lnSpc>
                <a:spcPct val="80000"/>
              </a:lnSpc>
              <a:spcAft>
                <a:spcPct val="100000"/>
              </a:spcAft>
            </a:pPr>
            <a:r>
              <a:rPr lang="en-US" altLang="en-US" sz="1400" dirty="0" smtClean="0"/>
              <a:t>Are the meters ever the cause of a meter box failure?</a:t>
            </a:r>
          </a:p>
          <a:p>
            <a:pPr lvl="1" eaLnBrk="1" hangingPunct="1">
              <a:lnSpc>
                <a:spcPct val="80000"/>
              </a:lnSpc>
              <a:spcAft>
                <a:spcPct val="100000"/>
              </a:spcAft>
            </a:pPr>
            <a:r>
              <a:rPr lang="en-US" altLang="en-US" sz="1400" dirty="0" smtClean="0"/>
              <a:t>What are the things to look for when inspecting an </a:t>
            </a:r>
            <a:br>
              <a:rPr lang="en-US" altLang="en-US" sz="1400" dirty="0" smtClean="0"/>
            </a:br>
            <a:r>
              <a:rPr lang="en-US" altLang="en-US" sz="1400" dirty="0" smtClean="0"/>
              <a:t>existing meter installation?</a:t>
            </a:r>
          </a:p>
          <a:p>
            <a:pPr lvl="1" eaLnBrk="1" hangingPunct="1">
              <a:lnSpc>
                <a:spcPct val="80000"/>
              </a:lnSpc>
              <a:spcAft>
                <a:spcPct val="100000"/>
              </a:spcAft>
            </a:pPr>
            <a:r>
              <a:rPr lang="en-US" altLang="en-US" sz="1400" dirty="0" smtClean="0"/>
              <a:t>What are the best practices for handling potential hot</a:t>
            </a:r>
            <a:br>
              <a:rPr lang="en-US" altLang="en-US" sz="1400" dirty="0" smtClean="0"/>
            </a:br>
            <a:r>
              <a:rPr lang="en-US" altLang="en-US" sz="1400" dirty="0" smtClean="0"/>
              <a:t> sockets?</a:t>
            </a:r>
          </a:p>
          <a:p>
            <a:pPr eaLnBrk="1" hangingPunct="1">
              <a:lnSpc>
                <a:spcPct val="80000"/>
              </a:lnSpc>
              <a:spcAft>
                <a:spcPct val="100000"/>
              </a:spcAft>
            </a:pPr>
            <a:r>
              <a:rPr lang="en-US" altLang="en-US" sz="1400" dirty="0" smtClean="0"/>
              <a:t>This presentation will cover the results of our lab </a:t>
            </a:r>
            <a:br>
              <a:rPr lang="en-US" altLang="en-US" sz="1400" dirty="0" smtClean="0"/>
            </a:br>
            <a:r>
              <a:rPr lang="en-US" altLang="en-US" sz="1400" dirty="0" smtClean="0"/>
              <a:t>investigation into the sources for hot sockets, the </a:t>
            </a:r>
            <a:br>
              <a:rPr lang="en-US" altLang="en-US" sz="1400" dirty="0" smtClean="0"/>
            </a:br>
            <a:r>
              <a:rPr lang="en-US" altLang="en-US" sz="1400" dirty="0" smtClean="0"/>
              <a:t>development of a fixture to simulate hot sockets, </a:t>
            </a:r>
            <a:br>
              <a:rPr lang="en-US" altLang="en-US" sz="1400" dirty="0" smtClean="0"/>
            </a:br>
            <a:r>
              <a:rPr lang="en-US" altLang="en-US" sz="1400" dirty="0" smtClean="0"/>
              <a:t>the tests and data gleaned from hot sockets, and </a:t>
            </a:r>
            <a:br>
              <a:rPr lang="en-US" altLang="en-US" sz="1400" dirty="0" smtClean="0"/>
            </a:br>
            <a:r>
              <a:rPr lang="en-US" altLang="en-US" sz="1400" dirty="0" smtClean="0"/>
              <a:t>a discussion of “best practices” regarding hot sockets.  </a:t>
            </a:r>
          </a:p>
        </p:txBody>
      </p:sp>
      <p:pic>
        <p:nvPicPr>
          <p:cNvPr id="3077" name="Picture 9" descr="damaged-smart-meter3"/>
          <p:cNvPicPr>
            <a:picLocks noChangeAspect="1" noChangeArrowheads="1"/>
          </p:cNvPicPr>
          <p:nvPr/>
        </p:nvPicPr>
        <p:blipFill>
          <a:blip r:embed="rId3">
            <a:extLst>
              <a:ext uri="{28A0092B-C50C-407E-A947-70E740481C1C}">
                <a14:useLocalDpi xmlns:a14="http://schemas.microsoft.com/office/drawing/2010/main" val="0"/>
              </a:ext>
            </a:extLst>
          </a:blip>
          <a:srcRect l="14624" t="11189" r="15810" b="7741"/>
          <a:stretch>
            <a:fillRect/>
          </a:stretch>
        </p:blipFill>
        <p:spPr bwMode="auto">
          <a:xfrm>
            <a:off x="5715000" y="3048000"/>
            <a:ext cx="24447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700C4184-867F-4FD2-8210-68706052BC5A}" type="slidenum">
              <a:rPr lang="en-US" altLang="en-US" sz="1400" smtClean="0"/>
              <a:pPr eaLnBrk="1" hangingPunct="1">
                <a:spcBef>
                  <a:spcPct val="0"/>
                </a:spcBef>
                <a:buFontTx/>
                <a:buNone/>
              </a:pPr>
              <a:t>20</a:t>
            </a:fld>
            <a:endParaRPr lang="en-US" altLang="en-US" sz="1400" smtClean="0"/>
          </a:p>
        </p:txBody>
      </p:sp>
      <p:sp>
        <p:nvSpPr>
          <p:cNvPr id="21507" name="Rectangle 4"/>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smtClean="0">
                <a:solidFill>
                  <a:schemeClr val="bg1"/>
                </a:solidFill>
              </a:rPr>
              <a:t>Summary</a:t>
            </a:r>
            <a:r>
              <a:rPr lang="en-US" altLang="en-US" sz="3000" smtClean="0"/>
              <a:t> </a:t>
            </a:r>
          </a:p>
        </p:txBody>
      </p:sp>
      <p:sp>
        <p:nvSpPr>
          <p:cNvPr id="21508" name="Rectangle 5"/>
          <p:cNvSpPr>
            <a:spLocks noGrp="1" noChangeArrowheads="1"/>
          </p:cNvSpPr>
          <p:nvPr>
            <p:ph type="body" idx="1"/>
          </p:nvPr>
        </p:nvSpPr>
        <p:spPr>
          <a:xfrm>
            <a:off x="457200" y="1524000"/>
            <a:ext cx="8305800" cy="4419600"/>
          </a:xfrm>
          <a:noFill/>
        </p:spPr>
        <p:txBody>
          <a:bodyPr/>
          <a:lstStyle/>
          <a:p>
            <a:pPr eaLnBrk="1" hangingPunct="1">
              <a:lnSpc>
                <a:spcPct val="120000"/>
              </a:lnSpc>
            </a:pPr>
            <a:r>
              <a:rPr lang="en-US" altLang="en-US" sz="1600" dirty="0" smtClean="0"/>
              <a:t>Hot sockets start with a loss of tension in at least one of the meter socket jaws. This loss of tension can be from a variety of sources that start as early as improper installation or even “tight sockets.” </a:t>
            </a:r>
          </a:p>
          <a:p>
            <a:pPr eaLnBrk="1" hangingPunct="1">
              <a:lnSpc>
                <a:spcPct val="120000"/>
              </a:lnSpc>
            </a:pPr>
            <a:r>
              <a:rPr lang="en-US" altLang="en-US" sz="1600" dirty="0" smtClean="0"/>
              <a:t>Loss of tension is necessary to create the initial micro-arcing conditions.</a:t>
            </a:r>
          </a:p>
          <a:p>
            <a:pPr eaLnBrk="1" hangingPunct="1">
              <a:lnSpc>
                <a:spcPct val="120000"/>
              </a:lnSpc>
            </a:pPr>
            <a:r>
              <a:rPr lang="en-US" altLang="en-US" sz="1600" dirty="0" smtClean="0"/>
              <a:t>Sockets with repeated meter exchanges observed to have higher incidence of hot socket issues and “booting” a meter may spring jaws even more.</a:t>
            </a:r>
          </a:p>
          <a:p>
            <a:pPr eaLnBrk="1" hangingPunct="1">
              <a:lnSpc>
                <a:spcPct val="120000"/>
              </a:lnSpc>
            </a:pPr>
            <a:r>
              <a:rPr lang="en-US" altLang="en-US" sz="1600" dirty="0" smtClean="0"/>
              <a:t>Vibration appears to be the most common catalyst to the micro-arcing that creates the initial heat in a “hot socket.”</a:t>
            </a:r>
          </a:p>
          <a:p>
            <a:pPr eaLnBrk="1" hangingPunct="1">
              <a:lnSpc>
                <a:spcPct val="120000"/>
              </a:lnSpc>
            </a:pPr>
            <a:r>
              <a:rPr lang="en-US" altLang="en-US" sz="1600" dirty="0" smtClean="0"/>
              <a:t>The meter must have some power, but current is not a significant factor in how quickly or dramatically a hot socket occurs.</a:t>
            </a:r>
          </a:p>
          <a:p>
            <a:pPr eaLnBrk="1" hangingPunct="1">
              <a:lnSpc>
                <a:spcPct val="120000"/>
              </a:lnSpc>
            </a:pPr>
            <a:r>
              <a:rPr lang="en-US" altLang="en-US" sz="1600" dirty="0" smtClean="0"/>
              <a:t>The effects of vibration and weakened jaw are cumulative. </a:t>
            </a:r>
          </a:p>
          <a:p>
            <a:pPr eaLnBrk="1" hangingPunct="1">
              <a:lnSpc>
                <a:spcPct val="120000"/>
              </a:lnSpc>
            </a:pPr>
            <a:r>
              <a:rPr lang="en-US" altLang="en-US" sz="1600" dirty="0" smtClean="0"/>
              <a:t>Meter manufacturers have all been working on the design of their meters to better withstand a hot socket. These new meters have better baseline performance than even the older electro mechanical meters, but a hot socket will eventually burn up even the most robust meter.</a:t>
            </a:r>
          </a:p>
          <a:p>
            <a:pPr eaLnBrk="1" hangingPunct="1">
              <a:lnSpc>
                <a:spcPct val="80000"/>
              </a:lnSpc>
            </a:pPr>
            <a:endParaRPr lang="en-US" altLang="en-US" sz="1400" dirty="0" smtClean="0"/>
          </a:p>
        </p:txBody>
      </p:sp>
      <p:sp>
        <p:nvSpPr>
          <p:cNvPr id="21509"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5207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4AB1F041-5DB3-47AD-8648-A811F97E417A}" type="slidenum">
              <a:rPr lang="en-US" altLang="en-US" sz="1400" smtClean="0"/>
              <a:pPr eaLnBrk="1" hangingPunct="1">
                <a:spcBef>
                  <a:spcPct val="0"/>
                </a:spcBef>
                <a:buFontTx/>
                <a:buNone/>
              </a:pPr>
              <a:t>21</a:t>
            </a:fld>
            <a:endParaRPr lang="en-US" altLang="en-US" sz="1400" smtClean="0"/>
          </a:p>
        </p:txBody>
      </p:sp>
      <p:sp>
        <p:nvSpPr>
          <p:cNvPr id="22531" name="Rectangle 4"/>
          <p:cNvSpPr>
            <a:spLocks noGrp="1" noChangeArrowheads="1"/>
          </p:cNvSpPr>
          <p:nvPr>
            <p:ph type="title"/>
          </p:nvPr>
        </p:nvSpPr>
        <p:spPr>
          <a:solidFill>
            <a:srgbClr val="FF0000"/>
          </a:solidFill>
        </p:spPr>
        <p:txBody>
          <a:bodyPr/>
          <a:lstStyle/>
          <a:p>
            <a:pPr algn="l" eaLnBrk="1" hangingPunct="1"/>
            <a:r>
              <a:rPr lang="en-US" altLang="en-US" sz="3000" smtClean="0">
                <a:solidFill>
                  <a:schemeClr val="bg1"/>
                </a:solidFill>
              </a:rPr>
              <a:t>              Questions and Discussion</a:t>
            </a:r>
            <a:r>
              <a:rPr lang="en-US" altLang="en-US" sz="4000" smtClean="0">
                <a:solidFill>
                  <a:schemeClr val="bg1"/>
                </a:solidFill>
              </a:rPr>
              <a:t>  </a:t>
            </a:r>
          </a:p>
        </p:txBody>
      </p:sp>
      <p:sp>
        <p:nvSpPr>
          <p:cNvPr id="22532" name="Rectangle 5"/>
          <p:cNvSpPr>
            <a:spLocks noGrp="1" noChangeArrowheads="1"/>
          </p:cNvSpPr>
          <p:nvPr>
            <p:ph type="body" idx="1"/>
          </p:nvPr>
        </p:nvSpPr>
        <p:spPr>
          <a:noFill/>
        </p:spPr>
        <p:txBody>
          <a:bodyPr/>
          <a:lstStyle/>
          <a:p>
            <a:pPr algn="ctr" eaLnBrk="1" hangingPunct="1">
              <a:lnSpc>
                <a:spcPct val="90000"/>
              </a:lnSpc>
              <a:buFontTx/>
              <a:buNone/>
            </a:pPr>
            <a:endParaRPr lang="en-US" altLang="en-US" sz="2800" b="1" dirty="0" smtClean="0"/>
          </a:p>
          <a:p>
            <a:pPr algn="ctr" eaLnBrk="1" hangingPunct="1">
              <a:lnSpc>
                <a:spcPct val="90000"/>
              </a:lnSpc>
              <a:buFontTx/>
              <a:buNone/>
            </a:pPr>
            <a:r>
              <a:rPr lang="en-US" altLang="en-US" sz="2800" b="1" dirty="0" smtClean="0">
                <a:solidFill>
                  <a:srgbClr val="FF0000"/>
                </a:solidFill>
              </a:rPr>
              <a:t>TESCO – The Eastern Specialty Company </a:t>
            </a:r>
          </a:p>
          <a:p>
            <a:pPr algn="ctr" eaLnBrk="1" hangingPunct="1">
              <a:lnSpc>
                <a:spcPct val="90000"/>
              </a:lnSpc>
              <a:buFontTx/>
              <a:buNone/>
            </a:pPr>
            <a:r>
              <a:rPr lang="en-US" altLang="en-US" sz="2500" dirty="0" smtClean="0"/>
              <a:t>Bristol, PA</a:t>
            </a:r>
          </a:p>
          <a:p>
            <a:pPr algn="ctr" eaLnBrk="1" hangingPunct="1">
              <a:lnSpc>
                <a:spcPct val="90000"/>
              </a:lnSpc>
              <a:buFontTx/>
              <a:buNone/>
            </a:pPr>
            <a:endParaRPr lang="en-US" altLang="en-US" sz="2500" dirty="0"/>
          </a:p>
          <a:p>
            <a:pPr algn="ctr" eaLnBrk="1" hangingPunct="1">
              <a:lnSpc>
                <a:spcPct val="90000"/>
              </a:lnSpc>
              <a:buNone/>
            </a:pPr>
            <a:r>
              <a:rPr lang="en-US" altLang="en-US" sz="2800" b="1" dirty="0" smtClean="0"/>
              <a:t>Rob Reese</a:t>
            </a:r>
            <a:endParaRPr lang="en-US" altLang="en-US" sz="2800" b="1" dirty="0"/>
          </a:p>
          <a:p>
            <a:pPr algn="ctr" eaLnBrk="1" hangingPunct="1">
              <a:lnSpc>
                <a:spcPct val="90000"/>
              </a:lnSpc>
              <a:buFontTx/>
              <a:buNone/>
            </a:pPr>
            <a:r>
              <a:rPr lang="en-US" altLang="en-US" sz="2500" dirty="0" smtClean="0"/>
              <a:t>Rob.Reese@tescometering.com</a:t>
            </a:r>
          </a:p>
          <a:p>
            <a:pPr algn="ctr" eaLnBrk="1" hangingPunct="1">
              <a:lnSpc>
                <a:spcPct val="90000"/>
              </a:lnSpc>
              <a:buFontTx/>
              <a:buNone/>
            </a:pPr>
            <a:r>
              <a:rPr lang="en-US" altLang="en-US" sz="2500" dirty="0" smtClean="0"/>
              <a:t>215-310-8809 (cell)</a:t>
            </a:r>
          </a:p>
          <a:p>
            <a:pPr algn="ctr" eaLnBrk="1" hangingPunct="1">
              <a:lnSpc>
                <a:spcPct val="90000"/>
              </a:lnSpc>
              <a:buFontTx/>
              <a:buNone/>
            </a:pPr>
            <a:r>
              <a:rPr lang="en-US" altLang="en-US" sz="2500" dirty="0" smtClean="0"/>
              <a:t>800-762-8211</a:t>
            </a:r>
          </a:p>
          <a:p>
            <a:pPr algn="ctr" eaLnBrk="1" hangingPunct="1">
              <a:lnSpc>
                <a:spcPct val="90000"/>
              </a:lnSpc>
              <a:buFontTx/>
              <a:buNone/>
            </a:pPr>
            <a:endParaRPr lang="en-US" altLang="en-US" sz="2800" dirty="0" smtClean="0"/>
          </a:p>
          <a:p>
            <a:pPr algn="ctr" eaLnBrk="1" hangingPunct="1">
              <a:lnSpc>
                <a:spcPct val="90000"/>
              </a:lnSpc>
              <a:buFontTx/>
              <a:buNone/>
            </a:pPr>
            <a:endParaRPr lang="en-US" altLang="en-US" sz="2800" dirty="0" smtClean="0">
              <a:solidFill>
                <a:srgbClr val="CC3300"/>
              </a:solidFill>
            </a:endParaRPr>
          </a:p>
        </p:txBody>
      </p:sp>
      <p:pic>
        <p:nvPicPr>
          <p:cNvPr id="22533"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xfrm>
            <a:off x="3352800" y="6248400"/>
            <a:ext cx="1066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671EDF99-CA22-4AEC-8623-D202A432E507}" type="slidenum">
              <a:rPr lang="en-US" altLang="en-US" sz="1400" smtClean="0"/>
              <a:pPr eaLnBrk="1" hangingPunct="1">
                <a:spcBef>
                  <a:spcPct val="0"/>
                </a:spcBef>
                <a:buFontTx/>
                <a:buNone/>
              </a:pPr>
              <a:t>3</a:t>
            </a:fld>
            <a:endParaRPr lang="en-US" altLang="en-US" sz="1400" smtClean="0"/>
          </a:p>
        </p:txBody>
      </p:sp>
      <p:sp>
        <p:nvSpPr>
          <p:cNvPr id="4099" name="Rectangle 4"/>
          <p:cNvSpPr>
            <a:spLocks noGrp="1" noChangeArrowheads="1"/>
          </p:cNvSpPr>
          <p:nvPr>
            <p:ph type="title"/>
          </p:nvPr>
        </p:nvSpPr>
        <p:spPr>
          <a:solidFill>
            <a:srgbClr val="FF0000"/>
          </a:solidFill>
        </p:spPr>
        <p:txBody>
          <a:bodyPr/>
          <a:lstStyle/>
          <a:p>
            <a:pPr eaLnBrk="1" hangingPunct="1"/>
            <a:r>
              <a:rPr lang="en-US" altLang="en-US" sz="2800" dirty="0" smtClean="0">
                <a:solidFill>
                  <a:schemeClr val="bg1"/>
                </a:solidFill>
              </a:rPr>
              <a:t>Why Do We </a:t>
            </a:r>
            <a:r>
              <a:rPr lang="en-US" altLang="en-US" sz="2800" dirty="0">
                <a:solidFill>
                  <a:schemeClr val="bg1"/>
                </a:solidFill>
              </a:rPr>
              <a:t>K</a:t>
            </a:r>
            <a:r>
              <a:rPr lang="en-US" altLang="en-US" sz="2800" dirty="0" smtClean="0">
                <a:solidFill>
                  <a:schemeClr val="bg1"/>
                </a:solidFill>
              </a:rPr>
              <a:t>now </a:t>
            </a:r>
            <a:r>
              <a:rPr lang="en-US" altLang="en-US" sz="2800" dirty="0">
                <a:solidFill>
                  <a:schemeClr val="bg1"/>
                </a:solidFill>
              </a:rPr>
              <a:t>A</a:t>
            </a:r>
            <a:r>
              <a:rPr lang="en-US" altLang="en-US" sz="2800" dirty="0" smtClean="0">
                <a:solidFill>
                  <a:schemeClr val="bg1"/>
                </a:solidFill>
              </a:rPr>
              <a:t>nything </a:t>
            </a:r>
            <a:r>
              <a:rPr lang="en-US" altLang="en-US" sz="2800" dirty="0">
                <a:solidFill>
                  <a:schemeClr val="bg1"/>
                </a:solidFill>
              </a:rPr>
              <a:t>A</a:t>
            </a:r>
            <a:r>
              <a:rPr lang="en-US" altLang="en-US" sz="2800" dirty="0" smtClean="0">
                <a:solidFill>
                  <a:schemeClr val="bg1"/>
                </a:solidFill>
              </a:rPr>
              <a:t>bout </a:t>
            </a:r>
            <a:r>
              <a:rPr lang="en-US" altLang="en-US" sz="2800" dirty="0">
                <a:solidFill>
                  <a:schemeClr val="bg1"/>
                </a:solidFill>
              </a:rPr>
              <a:t>H</a:t>
            </a:r>
            <a:r>
              <a:rPr lang="en-US" altLang="en-US" sz="2800" dirty="0" smtClean="0">
                <a:solidFill>
                  <a:schemeClr val="bg1"/>
                </a:solidFill>
              </a:rPr>
              <a:t>ot </a:t>
            </a:r>
            <a:r>
              <a:rPr lang="en-US" altLang="en-US" sz="2800" dirty="0">
                <a:solidFill>
                  <a:schemeClr val="bg1"/>
                </a:solidFill>
              </a:rPr>
              <a:t>S</a:t>
            </a:r>
            <a:r>
              <a:rPr lang="en-US" altLang="en-US" sz="2800" dirty="0" smtClean="0">
                <a:solidFill>
                  <a:schemeClr val="bg1"/>
                </a:solidFill>
              </a:rPr>
              <a:t>ockets?</a:t>
            </a:r>
          </a:p>
        </p:txBody>
      </p:sp>
      <p:sp>
        <p:nvSpPr>
          <p:cNvPr id="4100" name="Rectangle 8"/>
          <p:cNvSpPr>
            <a:spLocks noGrp="1" noChangeArrowheads="1"/>
          </p:cNvSpPr>
          <p:nvPr>
            <p:ph type="body" idx="1"/>
          </p:nvPr>
        </p:nvSpPr>
        <p:spPr>
          <a:xfrm>
            <a:off x="457200" y="1481851"/>
            <a:ext cx="8238931" cy="1676401"/>
          </a:xfrm>
          <a:solidFill>
            <a:schemeClr val="bg1"/>
          </a:solidFill>
        </p:spPr>
        <p:txBody>
          <a:bodyPr/>
          <a:lstStyle/>
          <a:p>
            <a:pPr eaLnBrk="1" hangingPunct="1">
              <a:lnSpc>
                <a:spcPct val="120000"/>
              </a:lnSpc>
              <a:spcAft>
                <a:spcPct val="20000"/>
              </a:spcAft>
            </a:pPr>
            <a:r>
              <a:rPr lang="en-US" altLang="en-US" sz="1400" dirty="0" smtClean="0">
                <a:latin typeface="+mj-lt"/>
              </a:rPr>
              <a:t>TESCO has been fortunate enough to be involved in several meter deployments where we supplied full-time and part-time meter engineers and project managers to our customer’s AMI deployment teams. In this capacity we have been involved in evaluating hot socket issues and helping to determine an appropriate response to actual or potential hot sockets.</a:t>
            </a:r>
          </a:p>
          <a:p>
            <a:pPr eaLnBrk="1" hangingPunct="1">
              <a:lnSpc>
                <a:spcPct val="120000"/>
              </a:lnSpc>
              <a:spcAft>
                <a:spcPct val="20000"/>
              </a:spcAft>
            </a:pPr>
            <a:r>
              <a:rPr lang="en-US" altLang="en-US" sz="1400" dirty="0" smtClean="0">
                <a:latin typeface="+mj-lt"/>
              </a:rPr>
              <a:t>TESCO’s meter lab has been contracted to develop a laboratory fixture that would simulate the various features common to most hot sockets found in the field.  </a:t>
            </a:r>
          </a:p>
          <a:p>
            <a:pPr marL="400050" indent="-400050" eaLnBrk="1" hangingPunct="1">
              <a:lnSpc>
                <a:spcPct val="120000"/>
              </a:lnSpc>
            </a:pPr>
            <a:endParaRPr lang="en-US" altLang="en-US" sz="1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993" y="3394947"/>
            <a:ext cx="4191363" cy="2354784"/>
          </a:xfrm>
          <a:prstGeom prst="rect">
            <a:avLst/>
          </a:prstGeom>
          <a:noFill/>
          <a:ln>
            <a:noFill/>
          </a:ln>
        </p:spPr>
      </p:pic>
      <p:sp>
        <p:nvSpPr>
          <p:cNvPr id="4" name="TextBox 3"/>
          <p:cNvSpPr txBox="1"/>
          <p:nvPr/>
        </p:nvSpPr>
        <p:spPr>
          <a:xfrm>
            <a:off x="457201" y="3158252"/>
            <a:ext cx="4142792" cy="2591479"/>
          </a:xfrm>
          <a:prstGeom prst="rect">
            <a:avLst/>
          </a:prstGeom>
          <a:noFill/>
        </p:spPr>
        <p:txBody>
          <a:bodyPr wrap="square" rtlCol="0">
            <a:spAutoFit/>
          </a:bodyPr>
          <a:lstStyle/>
          <a:p>
            <a:pPr marL="285750" indent="-285750" eaLnBrk="1" hangingPunct="1">
              <a:lnSpc>
                <a:spcPct val="120000"/>
              </a:lnSpc>
              <a:buFont typeface="Arial" panose="020B0604020202020204" pitchFamily="34" charset="0"/>
              <a:buChar char="•"/>
            </a:pPr>
            <a:r>
              <a:rPr lang="en-US" altLang="en-US" sz="1400" dirty="0" smtClean="0"/>
              <a:t>TESCO </a:t>
            </a:r>
            <a:r>
              <a:rPr lang="en-US" altLang="en-US" sz="1400" dirty="0"/>
              <a:t>developed and refined a fixture </a:t>
            </a:r>
            <a:r>
              <a:rPr lang="en-US" altLang="en-US" sz="1400" dirty="0" smtClean="0"/>
              <a:t>since </a:t>
            </a:r>
            <a:r>
              <a:rPr lang="en-US" altLang="en-US" sz="1400" dirty="0"/>
              <a:t>the 2013 Fall EEI running tests and gathering data on the effect of hot sockets on meters.  </a:t>
            </a:r>
          </a:p>
          <a:p>
            <a:pPr marL="285750" indent="-285750">
              <a:buFont typeface="Arial" panose="020B0604020202020204" pitchFamily="34" charset="0"/>
              <a:buChar char="•"/>
            </a:pPr>
            <a:r>
              <a:rPr lang="en-US" sz="1400" dirty="0" smtClean="0"/>
              <a:t>TESCO </a:t>
            </a:r>
            <a:r>
              <a:rPr lang="en-US" sz="1400" dirty="0"/>
              <a:t>has access to a large number of meters which have been exposed to hot sockets both before and after catastrophic failure.</a:t>
            </a:r>
          </a:p>
          <a:p>
            <a:pPr marL="285750" indent="-285750">
              <a:buFont typeface="Arial" panose="020B0604020202020204" pitchFamily="34" charset="0"/>
              <a:buChar char="•"/>
            </a:pPr>
            <a:r>
              <a:rPr lang="en-US" sz="1400" dirty="0"/>
              <a:t>We have access to a limited number of sockets that were hot sockets and did not yet fail catastrophically.</a:t>
            </a:r>
          </a:p>
          <a:p>
            <a:endParaRPr lang="en-US"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69F105A4-FB39-4DD3-AF08-6E3A29B9A818}" type="slidenum">
              <a:rPr lang="en-US" altLang="en-US" sz="1400" smtClean="0"/>
              <a:pPr eaLnBrk="1" hangingPunct="1">
                <a:spcBef>
                  <a:spcPct val="0"/>
                </a:spcBef>
                <a:buFontTx/>
                <a:buNone/>
              </a:pPr>
              <a:t>4</a:t>
            </a:fld>
            <a:endParaRPr lang="en-US" altLang="en-US" sz="1400" smtClean="0"/>
          </a:p>
        </p:txBody>
      </p:sp>
      <p:sp>
        <p:nvSpPr>
          <p:cNvPr id="5123" name="Rectangle 4"/>
          <p:cNvSpPr>
            <a:spLocks noGrp="1" noChangeArrowheads="1"/>
          </p:cNvSpPr>
          <p:nvPr>
            <p:ph type="title"/>
          </p:nvPr>
        </p:nvSpPr>
        <p:spPr>
          <a:xfrm>
            <a:off x="457200" y="304800"/>
            <a:ext cx="8229600" cy="1143000"/>
          </a:xfrm>
          <a:solidFill>
            <a:srgbClr val="FF0000"/>
          </a:solidFill>
        </p:spPr>
        <p:txBody>
          <a:bodyPr/>
          <a:lstStyle/>
          <a:p>
            <a:pPr marL="838200" indent="-838200" eaLnBrk="1" hangingPunct="1"/>
            <a:r>
              <a:rPr lang="en-US" altLang="en-US" sz="3000" dirty="0" smtClean="0">
                <a:solidFill>
                  <a:schemeClr val="bg1"/>
                </a:solidFill>
              </a:rPr>
              <a:t>Searching for Hot Socket Sources</a:t>
            </a:r>
          </a:p>
        </p:txBody>
      </p:sp>
      <p:sp>
        <p:nvSpPr>
          <p:cNvPr id="5124" name="Rectangle 5"/>
          <p:cNvSpPr>
            <a:spLocks noGrp="1" noChangeArrowheads="1"/>
          </p:cNvSpPr>
          <p:nvPr>
            <p:ph type="body" idx="1"/>
          </p:nvPr>
        </p:nvSpPr>
        <p:spPr>
          <a:xfrm>
            <a:off x="4038600" y="2057400"/>
            <a:ext cx="4876800" cy="3657600"/>
          </a:xfrm>
          <a:solidFill>
            <a:schemeClr val="bg1"/>
          </a:solidFill>
        </p:spPr>
        <p:txBody>
          <a:bodyPr/>
          <a:lstStyle/>
          <a:p>
            <a:r>
              <a:rPr lang="en-US" altLang="en-US" sz="1800" smtClean="0"/>
              <a:t>Pitted and discolored meter blades</a:t>
            </a:r>
          </a:p>
          <a:p>
            <a:r>
              <a:rPr lang="en-US" altLang="en-US" sz="1800" smtClean="0"/>
              <a:t>Melted plastic around one or more of the meter stabs (typically the plastic around one stab is where the deformation starts)</a:t>
            </a:r>
          </a:p>
          <a:p>
            <a:r>
              <a:rPr lang="en-US" altLang="en-US" sz="1800" smtClean="0"/>
              <a:t>Pitted and discolored socket jaws</a:t>
            </a:r>
          </a:p>
          <a:p>
            <a:r>
              <a:rPr lang="en-US" altLang="en-US" sz="1800" smtClean="0"/>
              <a:t>Loss of spring tension in the socket jaws</a:t>
            </a:r>
          </a:p>
          <a:p>
            <a:endParaRPr lang="en-US" altLang="en-US" sz="1800" smtClean="0"/>
          </a:p>
        </p:txBody>
      </p:sp>
      <p:sp>
        <p:nvSpPr>
          <p:cNvPr id="5125" name="Text Box 8"/>
          <p:cNvSpPr txBox="1">
            <a:spLocks noChangeArrowheads="1"/>
          </p:cNvSpPr>
          <p:nvPr/>
        </p:nvSpPr>
        <p:spPr bwMode="auto">
          <a:xfrm>
            <a:off x="457200" y="1524000"/>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000" b="1">
                <a:solidFill>
                  <a:srgbClr val="CC3300"/>
                </a:solidFill>
              </a:rPr>
              <a:t>Common Features and Common Sources of Concern</a:t>
            </a:r>
            <a:r>
              <a:rPr lang="en-US" altLang="en-US" sz="2000" b="1"/>
              <a:t> </a:t>
            </a:r>
          </a:p>
        </p:txBody>
      </p:sp>
      <p:pic>
        <p:nvPicPr>
          <p:cNvPr id="5126" name="Picture 10" descr="300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574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2" descr="fire_nanaimo_b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4191000"/>
            <a:ext cx="28019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419350" y="2438400"/>
            <a:ext cx="85725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6477000" y="5257800"/>
            <a:ext cx="466725" cy="7048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eaLnBrk="0" hangingPunct="0">
              <a:spcBef>
                <a:spcPct val="20000"/>
              </a:spcBef>
              <a:buChar char="•"/>
              <a:defRPr sz="3200">
                <a:solidFill>
                  <a:schemeClr val="tx1"/>
                </a:solidFill>
                <a:latin typeface="Arial" charset="0"/>
              </a:defRPr>
            </a:lvl1pPr>
            <a:lvl2pPr marL="838200" indent="-838200" eaLnBrk="0" hangingPunct="0">
              <a:spcBef>
                <a:spcPct val="20000"/>
              </a:spcBef>
              <a:buChar char="–"/>
              <a:defRPr sz="2800">
                <a:solidFill>
                  <a:schemeClr val="tx1"/>
                </a:solidFill>
                <a:latin typeface="Arial" charset="0"/>
              </a:defRPr>
            </a:lvl2pPr>
            <a:lvl3pPr marL="838200" indent="-838200" eaLnBrk="0" hangingPunct="0">
              <a:spcBef>
                <a:spcPct val="20000"/>
              </a:spcBef>
              <a:buChar char="•"/>
              <a:defRPr sz="2400">
                <a:solidFill>
                  <a:schemeClr val="tx1"/>
                </a:solidFill>
                <a:latin typeface="Arial" charset="0"/>
              </a:defRPr>
            </a:lvl3pPr>
            <a:lvl4pPr marL="838200" indent="-838200" eaLnBrk="0" hangingPunct="0">
              <a:spcBef>
                <a:spcPct val="20000"/>
              </a:spcBef>
              <a:buChar char="–"/>
              <a:defRPr sz="2000">
                <a:solidFill>
                  <a:schemeClr val="tx1"/>
                </a:solidFill>
                <a:latin typeface="Arial" charset="0"/>
              </a:defRPr>
            </a:lvl4pPr>
            <a:lvl5pPr marL="838200" indent="-838200" eaLnBrk="0" hangingPunct="0">
              <a:spcBef>
                <a:spcPct val="20000"/>
              </a:spcBef>
              <a:buChar char="»"/>
              <a:defRPr sz="2000">
                <a:solidFill>
                  <a:schemeClr val="tx1"/>
                </a:solidFill>
                <a:latin typeface="Arial" charset="0"/>
              </a:defRPr>
            </a:lvl5pPr>
            <a:lvl6pPr marL="1295400" indent="-838200" eaLnBrk="0" fontAlgn="base" hangingPunct="0">
              <a:spcBef>
                <a:spcPct val="20000"/>
              </a:spcBef>
              <a:spcAft>
                <a:spcPct val="0"/>
              </a:spcAft>
              <a:buChar char="»"/>
              <a:defRPr sz="2000">
                <a:solidFill>
                  <a:schemeClr val="tx1"/>
                </a:solidFill>
                <a:latin typeface="Arial" charset="0"/>
              </a:defRPr>
            </a:lvl6pPr>
            <a:lvl7pPr marL="1752600" indent="-838200" eaLnBrk="0" fontAlgn="base" hangingPunct="0">
              <a:spcBef>
                <a:spcPct val="20000"/>
              </a:spcBef>
              <a:spcAft>
                <a:spcPct val="0"/>
              </a:spcAft>
              <a:buChar char="»"/>
              <a:defRPr sz="2000">
                <a:solidFill>
                  <a:schemeClr val="tx1"/>
                </a:solidFill>
                <a:latin typeface="Arial" charset="0"/>
              </a:defRPr>
            </a:lvl7pPr>
            <a:lvl8pPr marL="2209800" indent="-838200" eaLnBrk="0" fontAlgn="base" hangingPunct="0">
              <a:spcBef>
                <a:spcPct val="20000"/>
              </a:spcBef>
              <a:spcAft>
                <a:spcPct val="0"/>
              </a:spcAft>
              <a:buChar char="»"/>
              <a:defRPr sz="2000">
                <a:solidFill>
                  <a:schemeClr val="tx1"/>
                </a:solidFill>
                <a:latin typeface="Arial" charset="0"/>
              </a:defRPr>
            </a:lvl8pPr>
            <a:lvl9pPr marL="2667000" indent="-838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a:solidFill>
                  <a:schemeClr val="bg1"/>
                </a:solidFill>
              </a:rPr>
              <a:t>Hot Socket Simulation Fixture</a:t>
            </a:r>
          </a:p>
        </p:txBody>
      </p:sp>
      <p:pic>
        <p:nvPicPr>
          <p:cNvPr id="58378" name="Hot Socket Simulation.mp4">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4876800" y="2057400"/>
            <a:ext cx="256063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11"/>
          <p:cNvSpPr txBox="1">
            <a:spLocks noChangeArrowheads="1"/>
          </p:cNvSpPr>
          <p:nvPr/>
        </p:nvSpPr>
        <p:spPr bwMode="auto">
          <a:xfrm>
            <a:off x="4922838" y="4953000"/>
            <a:ext cx="2514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400" b="1" dirty="0">
                <a:solidFill>
                  <a:srgbClr val="CC0000"/>
                </a:solidFill>
              </a:rPr>
              <a:t>Click to view video</a:t>
            </a:r>
          </a:p>
        </p:txBody>
      </p:sp>
      <p:pic>
        <p:nvPicPr>
          <p:cNvPr id="6149" name="Picture 13" descr="IMG_1191_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1600200"/>
            <a:ext cx="271955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smtClean="0"/>
              <a:t>Slide </a:t>
            </a:r>
            <a:fld id="{1DA12EFD-06A9-4348-95C1-E2F34FEB28E0}" type="slidenum">
              <a:rPr lang="en-US" smtClean="0"/>
              <a:pPr>
                <a:defRPr/>
              </a:pPr>
              <a:t>5</a:t>
            </a:fld>
            <a:endParaRPr lang="en-US"/>
          </a:p>
        </p:txBody>
      </p:sp>
    </p:spTree>
    <p:extLst>
      <p:ext uri="{BB962C8B-B14F-4D97-AF65-F5344CB8AC3E}">
        <p14:creationId xmlns:p14="http://schemas.microsoft.com/office/powerpoint/2010/main" val="4839071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837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8378"/>
                                        </p:tgtEl>
                                      </p:cBhvr>
                                    </p:cmd>
                                  </p:childTnLst>
                                </p:cTn>
                              </p:par>
                            </p:childTnLst>
                          </p:cTn>
                        </p:par>
                      </p:childTnLst>
                    </p:cTn>
                  </p:par>
                </p:childTnLst>
              </p:cTn>
              <p:nextCondLst>
                <p:cond evt="onClick" delay="0">
                  <p:tgtEl>
                    <p:spTgt spid="58378"/>
                  </p:tgtEl>
                </p:cond>
              </p:nextCondLst>
            </p:seq>
            <p:video>
              <p:cMediaNode>
                <p:cTn id="7" fill="hold" display="0">
                  <p:stCondLst>
                    <p:cond delay="indefinite"/>
                  </p:stCondLst>
                  <p:endCondLst>
                    <p:cond evt="onNext" delay="0">
                      <p:tgtEl>
                        <p:sldTgt/>
                      </p:tgtEl>
                    </p:cond>
                    <p:cond evt="onPrev" delay="0">
                      <p:tgtEl>
                        <p:sldTgt/>
                      </p:tgtEl>
                    </p:cond>
                  </p:endCondLst>
                </p:cTn>
                <p:tgtEl>
                  <p:spTgt spid="58378"/>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BC1D2C5F-D32E-47F4-BE5E-D0C2F1349AA0}" type="slidenum">
              <a:rPr lang="en-US" altLang="en-US" sz="1400" smtClean="0"/>
              <a:pPr eaLnBrk="1" hangingPunct="1">
                <a:spcBef>
                  <a:spcPct val="0"/>
                </a:spcBef>
                <a:buFontTx/>
                <a:buNone/>
              </a:pPr>
              <a:t>6</a:t>
            </a:fld>
            <a:endParaRPr lang="en-US" altLang="en-US" sz="1400" smtClean="0"/>
          </a:p>
        </p:txBody>
      </p:sp>
      <p:pic>
        <p:nvPicPr>
          <p:cNvPr id="7171" name="Picture 9" descr="burnt meter stab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7150"/>
            <a:ext cx="9982200" cy="748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txBox="1">
            <a:spLocks noGrp="1"/>
          </p:cNvSpPr>
          <p:nvPr/>
        </p:nvSpPr>
        <p:spPr bwMode="auto">
          <a:xfrm>
            <a:off x="3810000" y="6248400"/>
            <a:ext cx="1066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a:t>Slide </a:t>
            </a:r>
            <a:fld id="{53062093-57ED-4318-AB24-A8CDEDEB8965}" type="slidenum">
              <a:rPr lang="en-US" altLang="en-US" sz="1400"/>
              <a:pPr algn="r" eaLnBrk="1" hangingPunct="1">
                <a:spcBef>
                  <a:spcPct val="0"/>
                </a:spcBef>
                <a:buFontTx/>
                <a:buNone/>
              </a:pPr>
              <a:t>7</a:t>
            </a:fld>
            <a:endParaRPr lang="en-US" altLang="en-US" sz="1400"/>
          </a:p>
        </p:txBody>
      </p:sp>
      <p:sp>
        <p:nvSpPr>
          <p:cNvPr id="8195" name="Rectangle 4"/>
          <p:cNvSpPr>
            <a:spLocks noGrp="1" noChangeArrowheads="1"/>
          </p:cNvSpPr>
          <p:nvPr>
            <p:ph type="title" idx="4294967295"/>
          </p:nvPr>
        </p:nvSpPr>
        <p:spPr>
          <a:solidFill>
            <a:srgbClr val="FF0000"/>
          </a:solidFill>
        </p:spPr>
        <p:txBody>
          <a:bodyPr/>
          <a:lstStyle/>
          <a:p>
            <a:pPr eaLnBrk="1" hangingPunct="1"/>
            <a:r>
              <a:rPr lang="en-US" altLang="en-US" sz="3400" smtClean="0">
                <a:solidFill>
                  <a:schemeClr val="bg1"/>
                </a:solidFill>
              </a:rPr>
              <a:t>Expected &amp; Unexpected Results</a:t>
            </a:r>
            <a:r>
              <a:rPr lang="en-US" altLang="en-US" sz="4000" smtClean="0"/>
              <a:t> </a:t>
            </a:r>
          </a:p>
        </p:txBody>
      </p:sp>
      <p:sp>
        <p:nvSpPr>
          <p:cNvPr id="8196" name="Rectangle 5"/>
          <p:cNvSpPr>
            <a:spLocks noGrp="1" noChangeArrowheads="1"/>
          </p:cNvSpPr>
          <p:nvPr>
            <p:ph type="body" idx="4294967295"/>
          </p:nvPr>
        </p:nvSpPr>
        <p:spPr>
          <a:xfrm>
            <a:off x="457200" y="1447800"/>
            <a:ext cx="8458200" cy="2133600"/>
          </a:xfrm>
          <a:noFill/>
        </p:spPr>
        <p:txBody>
          <a:bodyPr/>
          <a:lstStyle/>
          <a:p>
            <a:pPr eaLnBrk="1" hangingPunct="1">
              <a:lnSpc>
                <a:spcPct val="80000"/>
              </a:lnSpc>
              <a:buFontTx/>
              <a:buNone/>
            </a:pPr>
            <a:r>
              <a:rPr lang="en-US" altLang="en-US" sz="1700" smtClean="0">
                <a:solidFill>
                  <a:srgbClr val="CC0000"/>
                </a:solidFill>
              </a:rPr>
              <a:t>Expected:</a:t>
            </a:r>
          </a:p>
          <a:p>
            <a:pPr eaLnBrk="1" hangingPunct="1">
              <a:lnSpc>
                <a:spcPct val="80000"/>
              </a:lnSpc>
            </a:pPr>
            <a:r>
              <a:rPr lang="en-US" altLang="en-US" sz="1700" smtClean="0"/>
              <a:t>Hot Sockets are exactly that – hot sockets.  The hot sockets are the source of the problem and not hot meters.  </a:t>
            </a:r>
          </a:p>
          <a:p>
            <a:pPr eaLnBrk="1" hangingPunct="1">
              <a:lnSpc>
                <a:spcPct val="80000"/>
              </a:lnSpc>
            </a:pPr>
            <a:r>
              <a:rPr lang="en-US" altLang="en-US" sz="1700" smtClean="0"/>
              <a:t>Electromechanical meters withstand hot sockets better than solid state meters</a:t>
            </a:r>
          </a:p>
          <a:p>
            <a:pPr eaLnBrk="1" hangingPunct="1">
              <a:lnSpc>
                <a:spcPct val="80000"/>
              </a:lnSpc>
            </a:pPr>
            <a:endParaRPr lang="en-US" altLang="en-US" sz="1700" smtClean="0"/>
          </a:p>
          <a:p>
            <a:pPr eaLnBrk="1" hangingPunct="1">
              <a:lnSpc>
                <a:spcPct val="80000"/>
              </a:lnSpc>
            </a:pPr>
            <a:endParaRPr lang="en-US" altLang="en-US" sz="1700" smtClean="0"/>
          </a:p>
          <a:p>
            <a:pPr eaLnBrk="1" hangingPunct="1">
              <a:lnSpc>
                <a:spcPct val="80000"/>
              </a:lnSpc>
              <a:buFontTx/>
              <a:buNone/>
            </a:pPr>
            <a:endParaRPr lang="en-US" altLang="en-US" sz="2400" smtClean="0"/>
          </a:p>
        </p:txBody>
      </p:sp>
      <p:sp>
        <p:nvSpPr>
          <p:cNvPr id="8197" name="Rectangle 10"/>
          <p:cNvSpPr>
            <a:spLocks noChangeArrowheads="1"/>
          </p:cNvSpPr>
          <p:nvPr/>
        </p:nvSpPr>
        <p:spPr bwMode="auto">
          <a:xfrm>
            <a:off x="457200" y="2514600"/>
            <a:ext cx="4572000" cy="349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700" dirty="0">
                <a:solidFill>
                  <a:srgbClr val="CC0000"/>
                </a:solidFill>
              </a:rPr>
              <a:t>Unexpected:</a:t>
            </a:r>
          </a:p>
          <a:p>
            <a:pPr eaLnBrk="1" hangingPunct="1">
              <a:spcBef>
                <a:spcPct val="0"/>
              </a:spcBef>
            </a:pPr>
            <a:r>
              <a:rPr lang="en-US" altLang="en-US" sz="1700" dirty="0"/>
              <a:t>Current plays only a small role in how quickly a meter will burn up. </a:t>
            </a:r>
            <a:r>
              <a:rPr lang="en-US" altLang="en-US" sz="1700" dirty="0" smtClean="0"/>
              <a:t>Meters </a:t>
            </a:r>
            <a:r>
              <a:rPr lang="en-US" altLang="en-US" sz="1700" dirty="0"/>
              <a:t>were burned up nearly as quickly at 3 amps, </a:t>
            </a:r>
            <a:endParaRPr lang="en-US" altLang="en-US" sz="1700" dirty="0" smtClean="0"/>
          </a:p>
          <a:p>
            <a:pPr marL="0" indent="0" eaLnBrk="1" hangingPunct="1">
              <a:spcBef>
                <a:spcPct val="0"/>
              </a:spcBef>
              <a:buNone/>
            </a:pPr>
            <a:r>
              <a:rPr lang="en-US" altLang="en-US" sz="1700" dirty="0"/>
              <a:t> </a:t>
            </a:r>
            <a:r>
              <a:rPr lang="en-US" altLang="en-US" sz="1700" dirty="0" smtClean="0"/>
              <a:t>    30 </a:t>
            </a:r>
            <a:r>
              <a:rPr lang="en-US" altLang="en-US" sz="1700" dirty="0"/>
              <a:t>amps, and 130 amps.  </a:t>
            </a:r>
          </a:p>
          <a:p>
            <a:pPr eaLnBrk="1" hangingPunct="1">
              <a:spcBef>
                <a:spcPct val="0"/>
              </a:spcBef>
            </a:pPr>
            <a:r>
              <a:rPr lang="en-US" altLang="en-US" sz="1700" dirty="0"/>
              <a:t>Relatively small amounts of vibration can be the catalyst in the beginning and eventual catastrophic failure of a hot socket. Note: Other catalysts include but are not limited to power surges, debris, humidity, </a:t>
            </a:r>
            <a:r>
              <a:rPr lang="en-US" altLang="en-US" sz="1700" dirty="0" smtClean="0"/>
              <a:t>and salt </a:t>
            </a:r>
            <a:r>
              <a:rPr lang="en-US" altLang="en-US" sz="1700" dirty="0"/>
              <a:t>water.</a:t>
            </a:r>
          </a:p>
          <a:p>
            <a:pPr eaLnBrk="1" hangingPunct="1">
              <a:spcBef>
                <a:spcPct val="0"/>
              </a:spcBef>
            </a:pPr>
            <a:r>
              <a:rPr lang="en-US" altLang="en-US" sz="1700" dirty="0"/>
              <a:t>Contact resistance plays no role in creating a hot </a:t>
            </a:r>
            <a:r>
              <a:rPr lang="en-US" altLang="en-US" sz="1700" dirty="0" smtClean="0"/>
              <a:t>socket.</a:t>
            </a:r>
            <a:endParaRPr lang="en-US" altLang="en-US" sz="1700" dirty="0"/>
          </a:p>
        </p:txBody>
      </p:sp>
      <p:pic>
        <p:nvPicPr>
          <p:cNvPr id="8198" name="Picture 9" descr="cause-effec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743200"/>
            <a:ext cx="3581400"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10"/>
          <p:cNvSpPr>
            <a:spLocks noChangeArrowheads="1"/>
          </p:cNvSpPr>
          <p:nvPr/>
        </p:nvSpPr>
        <p:spPr bwMode="auto">
          <a:xfrm>
            <a:off x="5029200" y="5334000"/>
            <a:ext cx="396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700" dirty="0">
                <a:solidFill>
                  <a:srgbClr val="CC0000"/>
                </a:solidFill>
              </a:rPr>
              <a:t>And some newer solid state meters are better than electromechanical meters</a:t>
            </a:r>
            <a:r>
              <a:rPr lang="en-US" altLang="en-US" sz="1800" dirty="0">
                <a:solidFill>
                  <a:srgbClr val="CC0000"/>
                </a:solidFill>
              </a:rPr>
              <a:t>.</a:t>
            </a:r>
            <a:endParaRPr lang="en-US" altLang="en-US" sz="1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8" descr="fig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7800"/>
            <a:ext cx="7924800" cy="455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987B8043-35E1-4D55-B28A-A77C96773EA5}" type="slidenum">
              <a:rPr lang="en-US" altLang="en-US" sz="1400" smtClean="0"/>
              <a:pPr eaLnBrk="1" hangingPunct="1">
                <a:spcBef>
                  <a:spcPct val="0"/>
                </a:spcBef>
                <a:buFontTx/>
                <a:buNone/>
              </a:pPr>
              <a:t>8</a:t>
            </a:fld>
            <a:endParaRPr lang="en-US" altLang="en-US" sz="1400" smtClean="0"/>
          </a:p>
        </p:txBody>
      </p:sp>
      <p:sp>
        <p:nvSpPr>
          <p:cNvPr id="9219" name="Rectangle 3"/>
          <p:cNvSpPr>
            <a:spLocks noGrp="1" noChangeArrowheads="1"/>
          </p:cNvSpPr>
          <p:nvPr>
            <p:ph type="title"/>
          </p:nvPr>
        </p:nvSpPr>
        <p:spPr>
          <a:solidFill>
            <a:srgbClr val="FF0000"/>
          </a:solidFill>
        </p:spPr>
        <p:txBody>
          <a:bodyPr/>
          <a:lstStyle/>
          <a:p>
            <a:pPr eaLnBrk="1" hangingPunct="1"/>
            <a:r>
              <a:rPr lang="en-US" altLang="en-US" sz="3000" smtClean="0">
                <a:solidFill>
                  <a:schemeClr val="bg1"/>
                </a:solidFill>
              </a:rPr>
              <a:t>Temperature Rise Data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txBox="1">
            <a:spLocks noGrp="1"/>
          </p:cNvSpPr>
          <p:nvPr>
            <p:custDataLst>
              <p:tags r:id="rId2"/>
            </p:custDataLst>
          </p:nvPr>
        </p:nvSpPr>
        <p:spPr bwMode="auto">
          <a:xfrm>
            <a:off x="0" y="6553200"/>
            <a:ext cx="4619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900">
              <a:solidFill>
                <a:srgbClr val="7F7F7F"/>
              </a:solidFill>
              <a:latin typeface="Tahoma" pitchFamily="34" charset="0"/>
              <a:cs typeface="Arial" charset="0"/>
            </a:endParaRPr>
          </a:p>
        </p:txBody>
      </p:sp>
      <p:pic>
        <p:nvPicPr>
          <p:cNvPr id="10243" name="Picture 2" descr="H:\Forensic Analysis\Coast Electric\RA 85-20265\Other Meters\IMG_3784.JPG"/>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609600" y="16002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5"/>
          <p:cNvSpPr txBox="1">
            <a:spLocks noChangeArrowheads="1"/>
          </p:cNvSpPr>
          <p:nvPr>
            <p:custDataLst>
              <p:tags r:id="rId4"/>
            </p:custDataLst>
          </p:nvPr>
        </p:nvSpPr>
        <p:spPr bwMode="auto">
          <a:xfrm>
            <a:off x="5289550" y="1693863"/>
            <a:ext cx="36703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cs typeface="Arial" charset="0"/>
              </a:rPr>
              <a:t>Jaws with intermittent connections will arc to the meter blade resulting in pitting on the blade.</a:t>
            </a:r>
          </a:p>
          <a:p>
            <a:pPr eaLnBrk="1" hangingPunct="1">
              <a:spcBef>
                <a:spcPct val="0"/>
              </a:spcBef>
              <a:buFontTx/>
              <a:buNone/>
            </a:pPr>
            <a:endParaRPr lang="en-US" altLang="en-US" sz="2400" dirty="0">
              <a:cs typeface="Arial" charset="0"/>
            </a:endParaRPr>
          </a:p>
          <a:p>
            <a:pPr eaLnBrk="1" hangingPunct="1">
              <a:spcBef>
                <a:spcPct val="0"/>
              </a:spcBef>
              <a:buFontTx/>
              <a:buNone/>
            </a:pPr>
            <a:r>
              <a:rPr lang="en-US" altLang="en-US" sz="2400" dirty="0">
                <a:cs typeface="Arial" charset="0"/>
              </a:rPr>
              <a:t>Blade shows early signs of arcing. </a:t>
            </a:r>
          </a:p>
          <a:p>
            <a:pPr eaLnBrk="1" hangingPunct="1">
              <a:spcBef>
                <a:spcPct val="0"/>
              </a:spcBef>
              <a:buFontTx/>
              <a:buNone/>
            </a:pPr>
            <a:endParaRPr lang="en-US" altLang="en-US" sz="2400" dirty="0">
              <a:cs typeface="Arial" charset="0"/>
            </a:endParaRPr>
          </a:p>
          <a:p>
            <a:pPr eaLnBrk="1" hangingPunct="1">
              <a:spcBef>
                <a:spcPct val="0"/>
              </a:spcBef>
              <a:buFontTx/>
              <a:buNone/>
            </a:pPr>
            <a:r>
              <a:rPr lang="en-US" altLang="en-US" sz="2400" dirty="0">
                <a:cs typeface="Arial" charset="0"/>
              </a:rPr>
              <a:t>Tin </a:t>
            </a:r>
            <a:r>
              <a:rPr lang="en-US" altLang="en-US" sz="2400" dirty="0" smtClean="0">
                <a:cs typeface="Arial" charset="0"/>
              </a:rPr>
              <a:t>melts </a:t>
            </a:r>
            <a:r>
              <a:rPr lang="en-US" altLang="en-US" sz="2400" dirty="0">
                <a:cs typeface="Arial" charset="0"/>
              </a:rPr>
              <a:t>at 232ºC which is lower than the 350ºC base plate plastic.</a:t>
            </a:r>
          </a:p>
        </p:txBody>
      </p:sp>
      <p:cxnSp>
        <p:nvCxnSpPr>
          <p:cNvPr id="8" name="Straight Arrow Connector 7"/>
          <p:cNvCxnSpPr/>
          <p:nvPr/>
        </p:nvCxnSpPr>
        <p:spPr>
          <a:xfrm flipH="1" flipV="1">
            <a:off x="3279775" y="3135313"/>
            <a:ext cx="2009775" cy="63341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246" name="Footer Placeholder 5"/>
          <p:cNvSpPr txBox="1">
            <a:spLocks noGrp="1"/>
          </p:cNvSpPr>
          <p:nvPr/>
        </p:nvSpPr>
        <p:spPr bwMode="auto">
          <a:xfrm>
            <a:off x="685800" y="6400800"/>
            <a:ext cx="661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a:t>Slide </a:t>
            </a:r>
            <a:fld id="{6D9B7380-C465-45FF-8564-FD0A17968F78}" type="slidenum">
              <a:rPr lang="en-US" altLang="en-US" sz="1400"/>
              <a:pPr algn="ctr" eaLnBrk="1" hangingPunct="1">
                <a:spcBef>
                  <a:spcPct val="0"/>
                </a:spcBef>
                <a:buFontTx/>
                <a:buNone/>
              </a:pPr>
              <a:t>9</a:t>
            </a:fld>
            <a:endParaRPr lang="en-GB" altLang="en-US" sz="1400"/>
          </a:p>
        </p:txBody>
      </p:sp>
      <p:sp>
        <p:nvSpPr>
          <p:cNvPr id="10247" name="Rectangle 6"/>
          <p:cNvSpPr>
            <a:spLocks noChangeArrowheads="1"/>
          </p:cNvSpPr>
          <p:nvPr/>
        </p:nvSpPr>
        <p:spPr bwMode="auto">
          <a:xfrm>
            <a:off x="5334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eaLnBrk="0" hangingPunct="0">
              <a:spcBef>
                <a:spcPct val="20000"/>
              </a:spcBef>
              <a:buChar char="•"/>
              <a:defRPr sz="3200">
                <a:solidFill>
                  <a:schemeClr val="tx1"/>
                </a:solidFill>
                <a:latin typeface="Arial" charset="0"/>
              </a:defRPr>
            </a:lvl1pPr>
            <a:lvl2pPr marL="838200" indent="-838200" eaLnBrk="0" hangingPunct="0">
              <a:spcBef>
                <a:spcPct val="20000"/>
              </a:spcBef>
              <a:buChar char="–"/>
              <a:defRPr sz="2800">
                <a:solidFill>
                  <a:schemeClr val="tx1"/>
                </a:solidFill>
                <a:latin typeface="Arial" charset="0"/>
              </a:defRPr>
            </a:lvl2pPr>
            <a:lvl3pPr marL="838200" indent="-838200" eaLnBrk="0" hangingPunct="0">
              <a:spcBef>
                <a:spcPct val="20000"/>
              </a:spcBef>
              <a:buChar char="•"/>
              <a:defRPr sz="2400">
                <a:solidFill>
                  <a:schemeClr val="tx1"/>
                </a:solidFill>
                <a:latin typeface="Arial" charset="0"/>
              </a:defRPr>
            </a:lvl3pPr>
            <a:lvl4pPr marL="838200" indent="-838200" eaLnBrk="0" hangingPunct="0">
              <a:spcBef>
                <a:spcPct val="20000"/>
              </a:spcBef>
              <a:buChar char="–"/>
              <a:defRPr sz="2000">
                <a:solidFill>
                  <a:schemeClr val="tx1"/>
                </a:solidFill>
                <a:latin typeface="Arial" charset="0"/>
              </a:defRPr>
            </a:lvl4pPr>
            <a:lvl5pPr marL="838200" indent="-838200" eaLnBrk="0" hangingPunct="0">
              <a:spcBef>
                <a:spcPct val="20000"/>
              </a:spcBef>
              <a:buChar char="»"/>
              <a:defRPr sz="2000">
                <a:solidFill>
                  <a:schemeClr val="tx1"/>
                </a:solidFill>
                <a:latin typeface="Arial" charset="0"/>
              </a:defRPr>
            </a:lvl5pPr>
            <a:lvl6pPr marL="1295400" indent="-838200" eaLnBrk="0" fontAlgn="base" hangingPunct="0">
              <a:spcBef>
                <a:spcPct val="20000"/>
              </a:spcBef>
              <a:spcAft>
                <a:spcPct val="0"/>
              </a:spcAft>
              <a:buChar char="»"/>
              <a:defRPr sz="2000">
                <a:solidFill>
                  <a:schemeClr val="tx1"/>
                </a:solidFill>
                <a:latin typeface="Arial" charset="0"/>
              </a:defRPr>
            </a:lvl6pPr>
            <a:lvl7pPr marL="1752600" indent="-838200" eaLnBrk="0" fontAlgn="base" hangingPunct="0">
              <a:spcBef>
                <a:spcPct val="20000"/>
              </a:spcBef>
              <a:spcAft>
                <a:spcPct val="0"/>
              </a:spcAft>
              <a:buChar char="»"/>
              <a:defRPr sz="2000">
                <a:solidFill>
                  <a:schemeClr val="tx1"/>
                </a:solidFill>
                <a:latin typeface="Arial" charset="0"/>
              </a:defRPr>
            </a:lvl7pPr>
            <a:lvl8pPr marL="2209800" indent="-838200" eaLnBrk="0" fontAlgn="base" hangingPunct="0">
              <a:spcBef>
                <a:spcPct val="20000"/>
              </a:spcBef>
              <a:spcAft>
                <a:spcPct val="0"/>
              </a:spcAft>
              <a:buChar char="»"/>
              <a:defRPr sz="2000">
                <a:solidFill>
                  <a:schemeClr val="tx1"/>
                </a:solidFill>
                <a:latin typeface="Arial" charset="0"/>
              </a:defRPr>
            </a:lvl8pPr>
            <a:lvl9pPr marL="2667000" indent="-838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a:solidFill>
                  <a:schemeClr val="bg1"/>
                </a:solidFill>
              </a:rPr>
              <a:t>Jaw to Blade Arcing</a:t>
            </a:r>
            <a:endParaRPr lang="en-US" altLang="en-US" sz="4000">
              <a:solidFill>
                <a:schemeClr val="bg1"/>
              </a:solidFill>
            </a:endParaRP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FFICEATWORKSLIDETHEMENAME" val="L+G.thmx"/>
</p:tagLst>
</file>

<file path=ppt/tags/tag2.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3.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4.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5830</TotalTime>
  <Words>1372</Words>
  <Application>Microsoft Office PowerPoint</Application>
  <PresentationFormat>On-screen Show (4:3)</PresentationFormat>
  <Paragraphs>159</Paragraphs>
  <Slides>21</Slides>
  <Notes>17</Notes>
  <HiddenSlides>0</HiddenSlides>
  <MMClips>1</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Custom Design</vt:lpstr>
      <vt:lpstr>PowerPoint Presentation</vt:lpstr>
      <vt:lpstr>The Issue</vt:lpstr>
      <vt:lpstr>Why Do We Know Anything About Hot Sockets?</vt:lpstr>
      <vt:lpstr>Searching for Hot Socket Sources</vt:lpstr>
      <vt:lpstr>PowerPoint Presentation</vt:lpstr>
      <vt:lpstr>PowerPoint Presentation</vt:lpstr>
      <vt:lpstr>Expected &amp; Unexpected Results </vt:lpstr>
      <vt:lpstr>Temperature Rise Data</vt:lpstr>
      <vt:lpstr>PowerPoint Presentation</vt:lpstr>
      <vt:lpstr>PowerPoint Presentation</vt:lpstr>
      <vt:lpstr>What Are The Necessary Ingredients  For a Hot Socket?</vt:lpstr>
      <vt:lpstr>Reviewing the Data and Learning From the Data</vt:lpstr>
      <vt:lpstr>PowerPoint Presentation</vt:lpstr>
      <vt:lpstr>Field Inspection of Sockets Best Practices </vt:lpstr>
      <vt:lpstr>Who Sees Hot Sockets?</vt:lpstr>
      <vt:lpstr>What Can Be Done Once a Hot  Socket Is Identified?</vt:lpstr>
      <vt:lpstr>Base Line Data Electro Mechanical Meters vs. Solid State vs. the Latest Generation of Meters Designed with Hot Sockets In Mind</vt:lpstr>
      <vt:lpstr>Service Degradation</vt:lpstr>
      <vt:lpstr>PowerPoint Presentation</vt:lpstr>
      <vt:lpstr>Summary </vt:lpstr>
      <vt:lpstr>              Questions and Discussion  </vt:lpstr>
    </vt:vector>
  </TitlesOfParts>
  <Company>Advent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jchesterson</dc:creator>
  <cp:lastModifiedBy>Andrea Koch</cp:lastModifiedBy>
  <cp:revision>115</cp:revision>
  <dcterms:created xsi:type="dcterms:W3CDTF">2012-09-24T21:06:00Z</dcterms:created>
  <dcterms:modified xsi:type="dcterms:W3CDTF">2017-06-12T23:19:36Z</dcterms:modified>
</cp:coreProperties>
</file>