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57" r:id="rId3"/>
    <p:sldId id="259" r:id="rId4"/>
    <p:sldId id="258" r:id="rId5"/>
    <p:sldId id="287" r:id="rId6"/>
    <p:sldId id="277" r:id="rId7"/>
    <p:sldId id="278" r:id="rId8"/>
    <p:sldId id="274" r:id="rId9"/>
    <p:sldId id="283" r:id="rId10"/>
    <p:sldId id="284" r:id="rId11"/>
    <p:sldId id="261" r:id="rId12"/>
    <p:sldId id="273" r:id="rId13"/>
    <p:sldId id="276" r:id="rId14"/>
    <p:sldId id="268" r:id="rId15"/>
    <p:sldId id="275" r:id="rId16"/>
    <p:sldId id="285" r:id="rId17"/>
    <p:sldId id="269" r:id="rId18"/>
    <p:sldId id="280" r:id="rId19"/>
    <p:sldId id="281"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7174" autoAdjust="0"/>
  </p:normalViewPr>
  <p:slideViewPr>
    <p:cSldViewPr>
      <p:cViewPr varScale="1">
        <p:scale>
          <a:sx n="64" d="100"/>
          <a:sy n="64" d="100"/>
        </p:scale>
        <p:origin x="-15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D54C01-7506-4D23-B2B7-E480D1AF2FA2}" type="slidenum">
              <a:rPr lang="en-US"/>
              <a:pPr>
                <a:defRPr/>
              </a:pPr>
              <a:t>‹#›</a:t>
            </a:fld>
            <a:endParaRPr lang="en-US"/>
          </a:p>
        </p:txBody>
      </p:sp>
    </p:spTree>
    <p:extLst>
      <p:ext uri="{BB962C8B-B14F-4D97-AF65-F5344CB8AC3E}">
        <p14:creationId xmlns:p14="http://schemas.microsoft.com/office/powerpoint/2010/main" val="22242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54DF02-922C-429B-AE42-0943837D6A74}" type="slidenum">
              <a:rPr lang="en-US" altLang="en-US" smtClean="0"/>
              <a:pPr eaLnBrk="1" hangingPunct="1">
                <a:spcBef>
                  <a:spcPct val="0"/>
                </a:spcBef>
              </a:pPr>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07DA2-F818-4243-83A1-DB18FC05368D}"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84CD3-6231-43C3-85D0-BAB21DB9D80A}"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B4D34-43B7-4B2E-A154-21FBF8CF854D}"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6FAA71-3A65-45A4-8D5C-5061F739EB60}"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20D9D-4FC7-4012-BC59-30C39B696B7F}" type="slidenum">
              <a:rPr lang="en-US" altLang="en-US"/>
              <a:pPr algn="r" eaLnBrk="1" hangingPunct="1">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B1C0B3-80A0-4814-A0BC-823B0B481533}"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C47B70-B432-4643-BB59-7390B3F56A06}" type="slidenum">
              <a:rPr lang="en-US" altLang="en-US" smtClean="0"/>
              <a:pPr eaLnBrk="1" hangingPunct="1">
                <a:spcBef>
                  <a:spcPct val="0"/>
                </a:spcBef>
              </a:pPr>
              <a:t>20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13A6DF-F0A1-48A2-9B90-B49FA9AC055C}" type="slidenum">
              <a:rPr lang="en-US" altLang="en-US" smtClean="0"/>
              <a:pPr eaLnBrk="1" hangingPunct="1">
                <a:spcBef>
                  <a:spcPct val="0"/>
                </a:spcBef>
              </a:pPr>
              <a:t>21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3B081-6B9C-428C-B277-4C20E8D9CBB9}" type="slidenum">
              <a:rPr lang="en-US" altLang="en-US" smtClean="0"/>
              <a:pPr eaLnBrk="1" hangingPunct="1">
                <a:spcBef>
                  <a:spcPct val="0"/>
                </a:spcBef>
              </a:pPr>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1E51A-1AE6-4CB9-B4EF-AB262FCF6D63}" type="slidenum">
              <a:rPr lang="en-US" altLang="en-US" smtClean="0"/>
              <a:pPr eaLnBrk="1" hangingPunct="1">
                <a:spcBef>
                  <a:spcPct val="0"/>
                </a:spcBef>
              </a:pPr>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B957-B93B-42A0-A666-B4A90D927917}" type="slidenum">
              <a:rPr lang="en-US" altLang="en-US" smtClean="0"/>
              <a:pPr eaLnBrk="1" hangingPunct="1">
                <a:spcBef>
                  <a:spcPct val="0"/>
                </a:spcBef>
              </a:pPr>
              <a:t>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5</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116B5-8FBA-4C38-8F74-13C4BECEEE18}" type="slidenum">
              <a:rPr lang="en-US" altLang="en-US" smtClean="0"/>
              <a:pPr eaLnBrk="1" hangingPunct="1">
                <a:spcBef>
                  <a:spcPct val="0"/>
                </a:spcBef>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1EE492-7550-4F13-918D-C4920C20F410}" type="slidenum">
              <a:rPr lang="en-US" altLang="en-US"/>
              <a:pPr algn="r" eaLnBrk="1" hangingPunct="1">
                <a:spcBef>
                  <a:spcPct val="0"/>
                </a:spcBef>
              </a:pPr>
              <a:t>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7D53F6-9A0A-4367-85E4-08E2FAFD8551}" type="slidenum">
              <a:rPr lang="en-US" altLang="en-US" smtClean="0"/>
              <a:pPr eaLnBrk="1" hangingPunct="1">
                <a:spcBef>
                  <a:spcPct val="0"/>
                </a:spcBef>
              </a:pPr>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15DA8-60D8-468C-890A-6E88EE80020D}" type="slidenum">
              <a:rPr lang="en-US" altLang="en-US" smtClean="0"/>
              <a:pPr eaLnBrk="1" hangingPunct="1">
                <a:spcBef>
                  <a:spcPct val="0"/>
                </a:spcBef>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E22A025-BD80-4C8C-8EB8-7D1D31787FCE}" type="slidenum">
              <a:rPr lang="en-US"/>
              <a:pPr>
                <a:defRPr/>
              </a:pPr>
              <a:t>‹#›</a:t>
            </a:fld>
            <a:endParaRPr lang="en-US"/>
          </a:p>
        </p:txBody>
      </p:sp>
    </p:spTree>
    <p:extLst>
      <p:ext uri="{BB962C8B-B14F-4D97-AF65-F5344CB8AC3E}">
        <p14:creationId xmlns:p14="http://schemas.microsoft.com/office/powerpoint/2010/main" val="409639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4A34C5D-4C33-4C69-8FD7-5CEE0EB29F38}" type="slidenum">
              <a:rPr lang="en-US"/>
              <a:pPr>
                <a:defRPr/>
              </a:pPr>
              <a:t>‹#›</a:t>
            </a:fld>
            <a:endParaRPr lang="en-US"/>
          </a:p>
        </p:txBody>
      </p:sp>
    </p:spTree>
    <p:extLst>
      <p:ext uri="{BB962C8B-B14F-4D97-AF65-F5344CB8AC3E}">
        <p14:creationId xmlns:p14="http://schemas.microsoft.com/office/powerpoint/2010/main" val="9196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19EE820C-EB22-40EE-94BC-96590433A2A8}" type="slidenum">
              <a:rPr lang="en-US"/>
              <a:pPr>
                <a:defRPr/>
              </a:pPr>
              <a:t>‹#›</a:t>
            </a:fld>
            <a:endParaRPr lang="en-US"/>
          </a:p>
        </p:txBody>
      </p:sp>
    </p:spTree>
    <p:extLst>
      <p:ext uri="{BB962C8B-B14F-4D97-AF65-F5344CB8AC3E}">
        <p14:creationId xmlns:p14="http://schemas.microsoft.com/office/powerpoint/2010/main" val="272319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7B5CAA1-845E-4B38-8C86-F24E818D81B7}" type="slidenum">
              <a:rPr lang="en-US"/>
              <a:pPr>
                <a:defRPr/>
              </a:pPr>
              <a:t>‹#›</a:t>
            </a:fld>
            <a:endParaRPr lang="en-US"/>
          </a:p>
        </p:txBody>
      </p:sp>
    </p:spTree>
    <p:extLst>
      <p:ext uri="{BB962C8B-B14F-4D97-AF65-F5344CB8AC3E}">
        <p14:creationId xmlns:p14="http://schemas.microsoft.com/office/powerpoint/2010/main" val="172045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51375439-D967-41D0-95D2-944773A11897}" type="slidenum">
              <a:rPr lang="en-US"/>
              <a:pPr>
                <a:defRPr/>
              </a:pPr>
              <a:t>‹#›</a:t>
            </a:fld>
            <a:endParaRPr lang="en-US"/>
          </a:p>
        </p:txBody>
      </p:sp>
    </p:spTree>
    <p:extLst>
      <p:ext uri="{BB962C8B-B14F-4D97-AF65-F5344CB8AC3E}">
        <p14:creationId xmlns:p14="http://schemas.microsoft.com/office/powerpoint/2010/main" val="14595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86E667D5-534A-44FA-88B7-1EC3B2346A05}" type="slidenum">
              <a:rPr lang="en-US"/>
              <a:pPr>
                <a:defRPr/>
              </a:pPr>
              <a:t>‹#›</a:t>
            </a:fld>
            <a:endParaRPr lang="en-US"/>
          </a:p>
        </p:txBody>
      </p:sp>
    </p:spTree>
    <p:extLst>
      <p:ext uri="{BB962C8B-B14F-4D97-AF65-F5344CB8AC3E}">
        <p14:creationId xmlns:p14="http://schemas.microsoft.com/office/powerpoint/2010/main" val="69320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61C9BCBE-4E1C-4ADC-859F-554EB92DF512}" type="slidenum">
              <a:rPr lang="en-US"/>
              <a:pPr>
                <a:defRPr/>
              </a:pPr>
              <a:t>‹#›</a:t>
            </a:fld>
            <a:endParaRPr lang="en-US"/>
          </a:p>
        </p:txBody>
      </p:sp>
    </p:spTree>
    <p:extLst>
      <p:ext uri="{BB962C8B-B14F-4D97-AF65-F5344CB8AC3E}">
        <p14:creationId xmlns:p14="http://schemas.microsoft.com/office/powerpoint/2010/main" val="142757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92280C3-9704-446D-9D7B-DD8FC8148B1E}" type="slidenum">
              <a:rPr lang="en-US"/>
              <a:pPr>
                <a:defRPr/>
              </a:pPr>
              <a:t>‹#›</a:t>
            </a:fld>
            <a:endParaRPr lang="en-US"/>
          </a:p>
        </p:txBody>
      </p:sp>
    </p:spTree>
    <p:extLst>
      <p:ext uri="{BB962C8B-B14F-4D97-AF65-F5344CB8AC3E}">
        <p14:creationId xmlns:p14="http://schemas.microsoft.com/office/powerpoint/2010/main" val="2328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7D35A1B8-DCBC-451E-846B-0664E7E6AC00}" type="slidenum">
              <a:rPr lang="en-US"/>
              <a:pPr>
                <a:defRPr/>
              </a:pPr>
              <a:t>‹#›</a:t>
            </a:fld>
            <a:endParaRPr lang="en-US"/>
          </a:p>
        </p:txBody>
      </p:sp>
    </p:spTree>
    <p:extLst>
      <p:ext uri="{BB962C8B-B14F-4D97-AF65-F5344CB8AC3E}">
        <p14:creationId xmlns:p14="http://schemas.microsoft.com/office/powerpoint/2010/main" val="338027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D36F0BD6-B0BB-4CD6-8315-5CC3EDDA5A02}" type="slidenum">
              <a:rPr lang="en-US"/>
              <a:pPr>
                <a:defRPr/>
              </a:pPr>
              <a:t>‹#›</a:t>
            </a:fld>
            <a:endParaRPr lang="en-US"/>
          </a:p>
        </p:txBody>
      </p:sp>
    </p:spTree>
    <p:extLst>
      <p:ext uri="{BB962C8B-B14F-4D97-AF65-F5344CB8AC3E}">
        <p14:creationId xmlns:p14="http://schemas.microsoft.com/office/powerpoint/2010/main" val="225033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846D7780-A24A-4C4C-9367-2B9AFA3EF6B8}" type="slidenum">
              <a:rPr lang="en-US"/>
              <a:pPr>
                <a:defRPr/>
              </a:pPr>
              <a:t>‹#›</a:t>
            </a:fld>
            <a:endParaRPr lang="en-US"/>
          </a:p>
        </p:txBody>
      </p:sp>
    </p:spTree>
    <p:extLst>
      <p:ext uri="{BB962C8B-B14F-4D97-AF65-F5344CB8AC3E}">
        <p14:creationId xmlns:p14="http://schemas.microsoft.com/office/powerpoint/2010/main" val="4249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9B5D2427-789D-4B04-AB17-4CB8436F9A82}" type="slidenum">
              <a:rPr lang="en-US"/>
              <a:pPr>
                <a:defRPr/>
              </a:pPr>
              <a:t>‹#›</a:t>
            </a:fld>
            <a:endParaRPr lang="en-US"/>
          </a:p>
        </p:txBody>
      </p:sp>
    </p:spTree>
    <p:extLst>
      <p:ext uri="{BB962C8B-B14F-4D97-AF65-F5344CB8AC3E}">
        <p14:creationId xmlns:p14="http://schemas.microsoft.com/office/powerpoint/2010/main" val="17351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F656F4F-77C7-47E5-8543-8C148A0F08D8}" type="slidenum">
              <a:rPr lang="en-US"/>
              <a:pPr>
                <a:defRPr/>
              </a:pPr>
              <a:t>‹#›</a:t>
            </a:fld>
            <a:endParaRPr lang="en-US"/>
          </a:p>
        </p:txBody>
      </p:sp>
    </p:spTree>
    <p:extLst>
      <p:ext uri="{BB962C8B-B14F-4D97-AF65-F5344CB8AC3E}">
        <p14:creationId xmlns:p14="http://schemas.microsoft.com/office/powerpoint/2010/main" val="28694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10/02/2012</a:t>
            </a:r>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FE70C436-9896-4F77-92DF-8C4914E3CD78}"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10/02/2012</a:t>
            </a:r>
          </a:p>
        </p:txBody>
      </p:sp>
      <p:sp>
        <p:nvSpPr>
          <p:cNvPr id="20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876AA20-AF0C-4736-9FCA-C00713EF6CF9}" type="slidenum">
              <a:rPr lang="en-US" altLang="en-US" sz="1400" smtClean="0"/>
              <a:pPr eaLnBrk="1" hangingPunct="1">
                <a:spcBef>
                  <a:spcPct val="0"/>
                </a:spcBef>
                <a:buFontTx/>
                <a:buNone/>
              </a:pPr>
              <a:t>1</a:t>
            </a:fld>
            <a:endParaRPr lang="en-US" altLang="en-US" sz="1400" smtClean="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371600" y="1766355"/>
            <a:ext cx="640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dirty="0" smtClean="0">
                <a:solidFill>
                  <a:srgbClr val="2F549D"/>
                </a:solidFill>
              </a:rPr>
              <a:t>- Hot </a:t>
            </a:r>
            <a:r>
              <a:rPr lang="en-US" altLang="en-US" dirty="0">
                <a:solidFill>
                  <a:srgbClr val="2F549D"/>
                </a:solidFill>
              </a:rPr>
              <a:t>Socket </a:t>
            </a:r>
            <a:r>
              <a:rPr lang="en-US" altLang="en-US" dirty="0" smtClean="0">
                <a:solidFill>
                  <a:srgbClr val="2F549D"/>
                </a:solidFill>
              </a:rPr>
              <a:t>Issues - </a:t>
            </a:r>
            <a:br>
              <a:rPr lang="en-US" altLang="en-US" dirty="0" smtClean="0">
                <a:solidFill>
                  <a:srgbClr val="2F549D"/>
                </a:solidFill>
              </a:rPr>
            </a:br>
            <a:r>
              <a:rPr lang="en-US" altLang="en-US" dirty="0" smtClean="0">
                <a:solidFill>
                  <a:srgbClr val="2F549D"/>
                </a:solidFill>
              </a:rPr>
              <a:t>Causes &amp; Best </a:t>
            </a:r>
            <a:br>
              <a:rPr lang="en-US" altLang="en-US" dirty="0" smtClean="0">
                <a:solidFill>
                  <a:srgbClr val="2F549D"/>
                </a:solidFill>
              </a:rPr>
            </a:br>
            <a:r>
              <a:rPr lang="en-US" altLang="en-US" dirty="0" smtClean="0">
                <a:solidFill>
                  <a:srgbClr val="2F549D"/>
                </a:solidFill>
              </a:rPr>
              <a:t>Practices</a:t>
            </a:r>
            <a:endParaRPr lang="en-US" altLang="en-US" dirty="0">
              <a:solidFill>
                <a:srgbClr val="2F549D"/>
              </a:solidFill>
            </a:endParaRPr>
          </a:p>
        </p:txBody>
      </p:sp>
      <p:sp>
        <p:nvSpPr>
          <p:cNvPr id="2056" name="Text Box 10"/>
          <p:cNvSpPr txBox="1">
            <a:spLocks noChangeArrowheads="1"/>
          </p:cNvSpPr>
          <p:nvPr/>
        </p:nvSpPr>
        <p:spPr bwMode="auto">
          <a:xfrm>
            <a:off x="3429000" y="4495800"/>
            <a:ext cx="5410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Tom Lawton</a:t>
            </a:r>
            <a:endParaRPr lang="en-US" altLang="en-US" sz="2400" dirty="0">
              <a:solidFill>
                <a:schemeClr val="bg1"/>
              </a:solidFill>
            </a:endParaRP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r>
              <a:rPr lang="en-US" altLang="en-US" sz="1800" dirty="0">
                <a:solidFill>
                  <a:schemeClr val="bg1"/>
                </a:solidFill>
              </a:rPr>
              <a:t>    </a:t>
            </a:r>
            <a:r>
              <a:rPr lang="en-US" altLang="en-US" sz="1800" dirty="0" smtClean="0">
                <a:solidFill>
                  <a:schemeClr val="bg1"/>
                </a:solidFill>
              </a:rPr>
              <a:t> </a:t>
            </a:r>
            <a:endParaRPr lang="en-US" altLang="en-US" sz="1800" dirty="0">
              <a:solidFill>
                <a:schemeClr val="bg1"/>
              </a:solidFill>
            </a:endParaRPr>
          </a:p>
          <a:p>
            <a:pPr algn="r" eaLnBrk="1" hangingPunct="1">
              <a:spcBef>
                <a:spcPct val="0"/>
              </a:spcBef>
              <a:buFontTx/>
              <a:buNone/>
            </a:pPr>
            <a:r>
              <a:rPr lang="en-US" altLang="en-US" sz="2400" dirty="0">
                <a:solidFill>
                  <a:schemeClr val="bg1"/>
                </a:solidFill>
              </a:rPr>
              <a:t>Terry </a:t>
            </a:r>
            <a:r>
              <a:rPr lang="en-US" altLang="en-US" sz="2400" smtClean="0">
                <a:solidFill>
                  <a:schemeClr val="bg1"/>
                </a:solidFill>
              </a:rPr>
              <a:t>Gaiser</a:t>
            </a:r>
            <a:endParaRPr lang="en-US" altLang="en-US" sz="2400" dirty="0">
              <a:solidFill>
                <a:schemeClr val="bg1"/>
              </a:solidFill>
            </a:endParaRPr>
          </a:p>
          <a:p>
            <a:pPr algn="r" eaLnBrk="1" hangingPunct="1">
              <a:spcBef>
                <a:spcPct val="0"/>
              </a:spcBef>
              <a:buFontTx/>
              <a:buNone/>
            </a:pPr>
            <a:r>
              <a:rPr lang="en-US" altLang="en-US" sz="2000" dirty="0" err="1">
                <a:solidFill>
                  <a:schemeClr val="bg1"/>
                </a:solidFill>
              </a:rPr>
              <a:t>Sensus</a:t>
            </a:r>
            <a:r>
              <a:rPr lang="en-US" altLang="en-US" sz="2000" dirty="0">
                <a:solidFill>
                  <a:schemeClr val="bg1"/>
                </a:solidFill>
              </a:rPr>
              <a:t> </a:t>
            </a:r>
            <a:r>
              <a:rPr lang="en-US" altLang="en-US" sz="1800" dirty="0" smtClean="0">
                <a:solidFill>
                  <a:schemeClr val="bg1"/>
                </a:solidFill>
              </a:rPr>
              <a:t>   </a:t>
            </a:r>
          </a:p>
          <a:p>
            <a:pPr algn="r" eaLnBrk="1" hangingPunct="1">
              <a:spcBef>
                <a:spcPct val="0"/>
              </a:spcBef>
              <a:buFontTx/>
              <a:buNone/>
            </a:pPr>
            <a:endParaRPr lang="en-US" altLang="en-US" sz="1800" dirty="0">
              <a:solidFill>
                <a:schemeClr val="bg1"/>
              </a:solidFill>
            </a:endParaRPr>
          </a:p>
          <a:p>
            <a:pPr algn="r" eaLnBrk="1" hangingPunct="1">
              <a:spcBef>
                <a:spcPct val="0"/>
              </a:spcBef>
              <a:buFontTx/>
              <a:buNone/>
            </a:pPr>
            <a:r>
              <a:rPr lang="en-US" altLang="en-US" sz="1600" i="1" dirty="0">
                <a:solidFill>
                  <a:schemeClr val="bg1"/>
                </a:solidFill>
              </a:rPr>
              <a:t>for Mid-South  Electric Metering Association 2016</a:t>
            </a:r>
            <a:endParaRPr lang="en-US" altLang="en-US" sz="1600" i="1" dirty="0"/>
          </a:p>
          <a:p>
            <a:pPr algn="r" eaLnBrk="1" hangingPunct="1">
              <a:spcBef>
                <a:spcPct val="0"/>
              </a:spcBef>
              <a:buFontTx/>
              <a:buNone/>
            </a:pPr>
            <a:endParaRPr lang="en-US" altLang="en-US" sz="2400"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27136"/>
            <a:ext cx="1964465" cy="9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midsout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21272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FAE01AFB-C1E6-4458-BB5E-D2BD00192AFE}" type="slidenum">
              <a:rPr lang="en-GB" sz="900">
                <a:solidFill>
                  <a:srgbClr val="FFFFFF"/>
                </a:solidFill>
                <a:latin typeface="+mn-lt"/>
              </a:rPr>
              <a:pPr algn="ctr">
                <a:defRPr/>
              </a:pPr>
              <a:t>10</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299075"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298926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F518D9A-48FD-4089-8197-EE6757163A12}" type="slidenum">
              <a:rPr lang="en-US" altLang="en-US" sz="1400" smtClean="0"/>
              <a:pPr eaLnBrk="1" hangingPunct="1">
                <a:spcBef>
                  <a:spcPct val="0"/>
                </a:spcBef>
                <a:buFontTx/>
                <a:buNone/>
              </a:pPr>
              <a:t>11</a:t>
            </a:fld>
            <a:endParaRPr lang="en-US" altLang="en-US" sz="1400" smtClean="0"/>
          </a:p>
        </p:txBody>
      </p:sp>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2292"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a:p>
          <a:p>
            <a:pPr lvl="1" eaLnBrk="1" hangingPunct="1">
              <a:lnSpc>
                <a:spcPts val="2500"/>
              </a:lnSpc>
              <a:buFontTx/>
              <a:buChar char="•"/>
            </a:pPr>
            <a:r>
              <a:rPr lang="en-US" altLang="en-US" sz="1800"/>
              <a:t>Loss of jaw tension in at least </a:t>
            </a:r>
            <a:br>
              <a:rPr lang="en-US" altLang="en-US" sz="1800"/>
            </a:br>
            <a:r>
              <a:rPr lang="en-US" altLang="en-US" sz="1800"/>
              <a:t>one of the socket jaws.</a:t>
            </a:r>
          </a:p>
          <a:p>
            <a:pPr lvl="1" eaLnBrk="1" hangingPunct="1">
              <a:lnSpc>
                <a:spcPts val="2500"/>
              </a:lnSpc>
              <a:buFontTx/>
              <a:buChar char="•"/>
            </a:pPr>
            <a:r>
              <a:rPr lang="en-US" altLang="en-US" sz="1800"/>
              <a:t>Vibration (or other catalyst </a:t>
            </a:r>
          </a:p>
          <a:p>
            <a:pPr lvl="1" eaLnBrk="1" hangingPunct="1">
              <a:lnSpc>
                <a:spcPts val="2500"/>
              </a:lnSpc>
              <a:spcBef>
                <a:spcPct val="0"/>
              </a:spcBef>
              <a:buFontTx/>
              <a:buNone/>
            </a:pPr>
            <a:r>
              <a:rPr lang="en-US" altLang="en-US" sz="1800"/>
              <a:t>     to initiate arcing)</a:t>
            </a:r>
          </a:p>
          <a:p>
            <a:pPr lvl="1" eaLnBrk="1" hangingPunct="1">
              <a:lnSpc>
                <a:spcPts val="2500"/>
              </a:lnSpc>
              <a:buFontTx/>
              <a:buChar char="•"/>
            </a:pPr>
            <a:r>
              <a:rPr lang="en-US" altLang="en-US" sz="1800"/>
              <a:t>Minimal load present</a:t>
            </a:r>
          </a:p>
          <a:p>
            <a:pPr eaLnBrk="1" hangingPunct="1">
              <a:lnSpc>
                <a:spcPts val="2500"/>
              </a:lnSpc>
              <a:buFontTx/>
              <a:buNone/>
            </a:pPr>
            <a:endParaRPr lang="en-US" altLang="en-US" sz="180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EE26E8AB-F2D6-4EF3-819F-EF671C5C16C6}" type="slidenum">
              <a:rPr lang="en-US" altLang="en-US" sz="1400" smtClean="0"/>
              <a:pPr eaLnBrk="1" hangingPunct="1">
                <a:spcBef>
                  <a:spcPct val="0"/>
                </a:spcBef>
                <a:buFontTx/>
                <a:buNone/>
              </a:pPr>
              <a:t>12</a:t>
            </a:fld>
            <a:endParaRPr lang="en-US" altLang="en-US" sz="1400" smtClean="0"/>
          </a:p>
        </p:txBody>
      </p:sp>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smtClean="0"/>
              <a:t>Repeated meter insertions degrades the tension in the socket jaws (see graph), but not to dangerous levels</a:t>
            </a:r>
          </a:p>
          <a:p>
            <a:pPr eaLnBrk="1" hangingPunct="1">
              <a:lnSpc>
                <a:spcPct val="105000"/>
              </a:lnSpc>
            </a:pPr>
            <a:r>
              <a:rPr lang="en-US" altLang="en-US" sz="1600" smtClean="0"/>
              <a:t>Exposure to elevated temperatures rapidly degrades the socket jaw tension to dangerous levels (see graph)</a:t>
            </a:r>
          </a:p>
          <a:p>
            <a:pPr eaLnBrk="1" hangingPunct="1">
              <a:lnSpc>
                <a:spcPct val="105000"/>
              </a:lnSpc>
            </a:pPr>
            <a:r>
              <a:rPr lang="en-US" altLang="en-US" sz="1600" smtClean="0"/>
              <a:t>Visual inspection will catch some but not all dangerous socket jaws</a:t>
            </a:r>
          </a:p>
          <a:p>
            <a:pPr eaLnBrk="1" hangingPunct="1">
              <a:lnSpc>
                <a:spcPct val="105000"/>
              </a:lnSpc>
            </a:pPr>
            <a:r>
              <a:rPr lang="en-US" altLang="en-US" sz="1600" smtClean="0"/>
              <a:t>Arcing creates the heat</a:t>
            </a:r>
          </a:p>
          <a:p>
            <a:pPr eaLnBrk="1" hangingPunct="1">
              <a:lnSpc>
                <a:spcPct val="105000"/>
              </a:lnSpc>
            </a:pPr>
            <a:r>
              <a:rPr lang="en-US" altLang="en-US" sz="1600" smtClean="0"/>
              <a:t>Exposure to elevated temperatures has a cumulative effect on the meter socket jaw</a:t>
            </a:r>
          </a:p>
          <a:p>
            <a:pPr eaLnBrk="1" hangingPunct="1">
              <a:lnSpc>
                <a:spcPct val="105000"/>
              </a:lnSpc>
            </a:pPr>
            <a:r>
              <a:rPr lang="en-US" altLang="en-US" sz="1600" smtClean="0"/>
              <a:t>Relatively small vibration can initiate arcing </a:t>
            </a:r>
          </a:p>
          <a:p>
            <a:pPr eaLnBrk="1" hangingPunct="1">
              <a:lnSpc>
                <a:spcPct val="105000"/>
              </a:lnSpc>
            </a:pPr>
            <a:endParaRPr lang="en-US" altLang="en-US" sz="140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08832231-8A58-4BE6-B093-AF8F961FE3EC}" type="slidenum">
              <a:rPr lang="en-US" altLang="en-US" sz="1400" smtClean="0"/>
              <a:pPr eaLnBrk="1" hangingPunct="1">
                <a:spcBef>
                  <a:spcPct val="0"/>
                </a:spcBef>
                <a:buFontTx/>
                <a:buNone/>
              </a:pPr>
              <a:t>13</a:t>
            </a:fld>
            <a:endParaRPr lang="en-US" altLang="en-US" sz="1400" smtClean="0"/>
          </a:p>
        </p:txBody>
      </p:sp>
      <p:sp>
        <p:nvSpPr>
          <p:cNvPr id="14339" name="Rectangle 2"/>
          <p:cNvSpPr>
            <a:spLocks noGrp="1" noChangeArrowheads="1"/>
          </p:cNvSpPr>
          <p:nvPr>
            <p:ph type="body"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CC72F9D-8C28-445F-9964-E2F80B5339D9}" type="slidenum">
              <a:rPr lang="en-US" altLang="en-US" sz="1400" smtClean="0"/>
              <a:pPr eaLnBrk="1" hangingPunct="1">
                <a:spcBef>
                  <a:spcPct val="0"/>
                </a:spcBef>
                <a:buFontTx/>
                <a:buNone/>
              </a:pPr>
              <a:t>14</a:t>
            </a:fld>
            <a:endParaRPr lang="en-US" altLang="en-US" sz="1400" smtClean="0"/>
          </a:p>
        </p:txBody>
      </p:sp>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smtClean="0"/>
              <a:t>Example field check list</a:t>
            </a:r>
          </a:p>
          <a:p>
            <a:pPr lvl="1" eaLnBrk="1" hangingPunct="1">
              <a:lnSpc>
                <a:spcPct val="105000"/>
              </a:lnSpc>
            </a:pPr>
            <a:r>
              <a:rPr lang="en-US" altLang="en-US" sz="1800" smtClean="0"/>
              <a:t>Gaps in meter socket jaws</a:t>
            </a:r>
          </a:p>
          <a:p>
            <a:pPr lvl="1" eaLnBrk="1" hangingPunct="1">
              <a:lnSpc>
                <a:spcPct val="105000"/>
              </a:lnSpc>
            </a:pPr>
            <a:r>
              <a:rPr lang="en-US" altLang="en-US" sz="1800" smtClean="0"/>
              <a:t>Discoloration of one jaw vs. the other three</a:t>
            </a:r>
          </a:p>
          <a:p>
            <a:pPr lvl="1" eaLnBrk="1" hangingPunct="1">
              <a:lnSpc>
                <a:spcPct val="105000"/>
              </a:lnSpc>
            </a:pPr>
            <a:r>
              <a:rPr lang="en-US" altLang="en-US" sz="1800" smtClean="0"/>
              <a:t>Signs of melted or deformed plastic on meter base</a:t>
            </a:r>
          </a:p>
          <a:p>
            <a:pPr lvl="1" eaLnBrk="1" hangingPunct="1">
              <a:lnSpc>
                <a:spcPct val="105000"/>
              </a:lnSpc>
            </a:pPr>
            <a:r>
              <a:rPr lang="en-US" altLang="en-US" sz="1800" smtClean="0"/>
              <a:t>Pitting of either meter blade or socket jaw</a:t>
            </a:r>
          </a:p>
          <a:p>
            <a:pPr lvl="1" eaLnBrk="1" hangingPunct="1">
              <a:lnSpc>
                <a:spcPct val="105000"/>
              </a:lnSpc>
            </a:pPr>
            <a:r>
              <a:rPr lang="en-US" altLang="en-US" sz="1800" smtClean="0"/>
              <a:t>Loss of tension in meter socket jaws</a:t>
            </a:r>
          </a:p>
          <a:p>
            <a:pPr lvl="1" eaLnBrk="1" hangingPunct="1">
              <a:lnSpc>
                <a:spcPct val="105000"/>
              </a:lnSpc>
            </a:pPr>
            <a:r>
              <a:rPr lang="en-US" altLang="en-US" sz="1800" smtClean="0"/>
              <a:t>Check condition of  wire insulation and connections to  meter jaws</a:t>
            </a:r>
          </a:p>
          <a:p>
            <a:pPr lvl="1" eaLnBrk="1" hangingPunct="1">
              <a:lnSpc>
                <a:spcPct val="105000"/>
              </a:lnSpc>
            </a:pPr>
            <a:r>
              <a:rPr lang="en-US" altLang="en-US" sz="1800" smtClean="0"/>
              <a:t>Check the overall condition of the box, socket, meter and how they attach to each other and the building.</a:t>
            </a:r>
          </a:p>
          <a:p>
            <a:pPr lvl="1" eaLnBrk="1" hangingPunct="1">
              <a:lnSpc>
                <a:spcPct val="105000"/>
              </a:lnSpc>
            </a:pPr>
            <a:r>
              <a:rPr lang="en-US" altLang="en-US" sz="1800" smtClean="0"/>
              <a:t>Look for signs of tampering</a:t>
            </a:r>
          </a:p>
          <a:p>
            <a:pPr lvl="1" eaLnBrk="1" hangingPunct="1">
              <a:lnSpc>
                <a:spcPct val="105000"/>
              </a:lnSpc>
            </a:pPr>
            <a:r>
              <a:rPr lang="en-US" altLang="en-US" sz="180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1B0D48E3-E18A-4070-9149-4CB1CD24A584}" type="slidenum">
              <a:rPr lang="en-US" altLang="en-US" sz="1400" smtClean="0"/>
              <a:pPr eaLnBrk="1" hangingPunct="1">
                <a:spcBef>
                  <a:spcPct val="0"/>
                </a:spcBef>
                <a:buFontTx/>
                <a:buNone/>
              </a:pPr>
              <a:t>15</a:t>
            </a:fld>
            <a:endParaRPr lang="en-US" altLang="en-US" sz="1400" smtClean="0"/>
          </a:p>
        </p:txBody>
      </p:sp>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smtClean="0"/>
              <a:t>Most AMI deployments utilize third party contractors to handle residential and some self contained non-2S services.  </a:t>
            </a:r>
          </a:p>
          <a:p>
            <a:pPr eaLnBrk="1" hangingPunct="1">
              <a:lnSpc>
                <a:spcPct val="115000"/>
              </a:lnSpc>
            </a:pPr>
            <a:r>
              <a:rPr lang="en-US" altLang="en-US" sz="1800" smtClean="0"/>
              <a:t>After to or prior to AMI deployments, Utility personnel typically see these sockets</a:t>
            </a:r>
          </a:p>
          <a:p>
            <a:pPr eaLnBrk="1" hangingPunct="1">
              <a:lnSpc>
                <a:spcPct val="115000"/>
              </a:lnSpc>
            </a:pPr>
            <a:r>
              <a:rPr lang="en-US" altLang="en-US" sz="1800" smtClean="0"/>
              <a:t>Transformer rated meters typically handled by the meter service department of the utility.</a:t>
            </a:r>
          </a:p>
          <a:p>
            <a:pPr eaLnBrk="1" hangingPunct="1">
              <a:lnSpc>
                <a:spcPct val="115000"/>
              </a:lnSpc>
            </a:pPr>
            <a:r>
              <a:rPr lang="en-US" altLang="en-US" sz="180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4290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DCC4A076-0049-42E7-B5D7-0F68B5C27B81}" type="slidenum">
              <a:rPr lang="en-US" altLang="en-US" sz="1400"/>
              <a:pPr algn="r" eaLnBrk="1" hangingPunct="1">
                <a:spcBef>
                  <a:spcPct val="0"/>
                </a:spcBef>
                <a:buFontTx/>
                <a:buNone/>
              </a:pPr>
              <a:t>16</a:t>
            </a:fld>
            <a:endParaRPr lang="en-US" altLang="en-US" sz="1400"/>
          </a:p>
        </p:txBody>
      </p:sp>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smtClean="0"/>
              <a:t>Easiest resolution is to replace the damaged jaw. </a:t>
            </a:r>
          </a:p>
          <a:p>
            <a:pPr eaLnBrk="1" hangingPunct="1">
              <a:lnSpc>
                <a:spcPct val="105000"/>
              </a:lnSpc>
            </a:pPr>
            <a:r>
              <a:rPr lang="en-US" altLang="en-US" sz="2400" b="1" smtClean="0"/>
              <a:t>Never</a:t>
            </a:r>
            <a:r>
              <a:rPr lang="en-US" altLang="en-US" sz="2400" smtClean="0"/>
              <a:t> try and repair a damaged jaw.  The tension in the damaged jaw will not return simply by taking a pair of pliers and closing the jaw tighter.  </a:t>
            </a:r>
          </a:p>
          <a:p>
            <a:pPr eaLnBrk="1" hangingPunct="1">
              <a:lnSpc>
                <a:spcPct val="105000"/>
              </a:lnSpc>
            </a:pPr>
            <a:r>
              <a:rPr lang="en-US" altLang="en-US" sz="240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77804A2-595D-4F8A-B8C3-DA97A8DCEEE0}" type="slidenum">
              <a:rPr lang="en-US" altLang="en-US" sz="1400" smtClean="0"/>
              <a:pPr eaLnBrk="1" hangingPunct="1">
                <a:spcBef>
                  <a:spcPct val="0"/>
                </a:spcBef>
                <a:buFontTx/>
                <a:buNone/>
              </a:pPr>
              <a:t>17</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lstStyle/>
          <a:p>
            <a:pPr eaLnBrk="1" hangingPunct="1">
              <a:lnSpc>
                <a:spcPct val="120000"/>
              </a:lnSpc>
            </a:pPr>
            <a:r>
              <a:rPr lang="en-US" altLang="en-US" sz="1600" smtClean="0"/>
              <a:t>At the start of our laboratory investigation the oldest electro mechanical meters withstood hot sockets the best</a:t>
            </a:r>
          </a:p>
          <a:p>
            <a:pPr eaLnBrk="1" hangingPunct="1">
              <a:lnSpc>
                <a:spcPct val="120000"/>
              </a:lnSpc>
            </a:pPr>
            <a:r>
              <a:rPr lang="en-US" altLang="en-US" sz="1600" smtClean="0"/>
              <a:t>The latest vintage solid state meters withstood hot sockets the least.</a:t>
            </a:r>
          </a:p>
          <a:p>
            <a:pPr eaLnBrk="1" hangingPunct="1">
              <a:lnSpc>
                <a:spcPct val="120000"/>
              </a:lnSpc>
            </a:pPr>
            <a:r>
              <a:rPr lang="en-US" altLang="en-US" sz="160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5257800" y="4634706"/>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646238"/>
            <a:ext cx="2895600" cy="4525962"/>
          </a:xfrm>
        </p:spPr>
        <p:txBody>
          <a:bodyPr/>
          <a:lstStyle/>
          <a:p>
            <a:pPr marL="228600" indent="-228600">
              <a:lnSpc>
                <a:spcPct val="80000"/>
              </a:lnSpc>
            </a:pPr>
            <a:r>
              <a:rPr lang="en-US" altLang="en-US" sz="1600" smtClean="0"/>
              <a:t>Calipers show a .01” gap, with that size gap between jaws and stabs we were able to heat meter stabs over 1000 degrees Fahrenheit in a few minutes.</a:t>
            </a:r>
          </a:p>
          <a:p>
            <a:pPr marL="228600" indent="-228600">
              <a:lnSpc>
                <a:spcPct val="80000"/>
              </a:lnSpc>
            </a:pPr>
            <a:endParaRPr lang="en-US" altLang="en-US" sz="1600" smtClean="0"/>
          </a:p>
          <a:p>
            <a:pPr marL="228600" indent="-228600">
              <a:lnSpc>
                <a:spcPct val="80000"/>
              </a:lnSpc>
            </a:pPr>
            <a:r>
              <a:rPr lang="en-US" altLang="en-US" sz="1600" smtClean="0"/>
              <a:t>The rough spots you see on the post-test jaw next to the calipers are over .005” high. This surface degradation appears on the stab as well. </a:t>
            </a:r>
          </a:p>
          <a:p>
            <a:pPr marL="228600" indent="-228600">
              <a:lnSpc>
                <a:spcPct val="80000"/>
              </a:lnSpc>
            </a:pPr>
            <a:endParaRPr lang="en-US" altLang="en-US" sz="1600" smtClean="0"/>
          </a:p>
          <a:p>
            <a:pPr marL="228600" indent="-228600">
              <a:lnSpc>
                <a:spcPct val="80000"/>
              </a:lnSpc>
            </a:pPr>
            <a:r>
              <a:rPr lang="en-US" altLang="en-US" sz="1600" smtClean="0"/>
              <a:t>Between the two surfaces you can have large gaps, along with insulating by-product of the arcing, that can sustain heavy arcing in a solid state.</a:t>
            </a:r>
          </a:p>
        </p:txBody>
      </p:sp>
      <p:sp>
        <p:nvSpPr>
          <p:cNvPr id="19459"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Service Degradation</a:t>
            </a:r>
            <a:endParaRPr lang="en-US" altLang="en-US" sz="3000" smtClean="0"/>
          </a:p>
        </p:txBody>
      </p:sp>
      <p:pic>
        <p:nvPicPr>
          <p:cNvPr id="19460" name="Picture 5"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B0A0D01B-28B3-4771-AB67-042C7D14A11A}" type="slidenum">
              <a:rPr lang="en-US" altLang="en-US" sz="1400"/>
              <a:pPr algn="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752600"/>
            <a:ext cx="8229600" cy="1371600"/>
          </a:xfrm>
        </p:spPr>
        <p:txBody>
          <a:bodyPr/>
          <a:lstStyle/>
          <a:p>
            <a:pPr>
              <a:lnSpc>
                <a:spcPct val="90000"/>
              </a:lnSpc>
            </a:pPr>
            <a:r>
              <a:rPr lang="en-US" altLang="en-US" sz="2000" smtClean="0"/>
              <a:t>In a representative side view of a .1” thick standard meter stab, you can see how small these distortions appear relative to the thickness of the stab, while creating an air gap large enough for significant arcing.</a:t>
            </a:r>
          </a:p>
        </p:txBody>
      </p:sp>
      <p:sp>
        <p:nvSpPr>
          <p:cNvPr id="20483" name="Rectangle 4"/>
          <p:cNvSpPr>
            <a:spLocks noChangeArrowheads="1"/>
          </p:cNvSpPr>
          <p:nvPr/>
        </p:nvSpPr>
        <p:spPr bwMode="auto">
          <a:xfrm>
            <a:off x="457200"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Service Degradation</a:t>
            </a:r>
            <a:endParaRPr lang="en-US" altLang="en-US" sz="3000">
              <a:solidFill>
                <a:schemeClr val="tx2"/>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4E97DC28-76F8-4FEB-9782-4480E387678F}" type="slidenum">
              <a:rPr lang="en-US" altLang="en-US" sz="1400"/>
              <a:pPr algn="r" eaLnBrk="1" hangingPunct="1">
                <a:spcBef>
                  <a:spcPct val="0"/>
                </a:spcBef>
                <a:buFontTx/>
                <a:buNone/>
              </a:pPr>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xfrm>
            <a:off x="3810000" y="638175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2B209F78-3D25-44D7-875B-8C97546290F7}" type="slidenum">
              <a:rPr lang="en-US" altLang="en-US" sz="1400" smtClean="0"/>
              <a:pP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752600"/>
            <a:ext cx="8229600" cy="4114800"/>
          </a:xfrm>
          <a:solidFill>
            <a:srgbClr val="FFFFFF"/>
          </a:solidFill>
        </p:spPr>
        <p:txBody>
          <a:bodyPr/>
          <a:lstStyle/>
          <a:p>
            <a:pPr eaLnBrk="1" hangingPunct="1">
              <a:lnSpc>
                <a:spcPct val="80000"/>
              </a:lnSpc>
              <a:spcAft>
                <a:spcPct val="100000"/>
              </a:spcAft>
            </a:pPr>
            <a:r>
              <a:rPr lang="en-US" altLang="en-US" sz="140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smtClean="0"/>
              <a:t>AMI deployments because of the volume of meters involved put a spot light on this issue.  </a:t>
            </a:r>
          </a:p>
          <a:p>
            <a:pPr lvl="1" eaLnBrk="1" hangingPunct="1">
              <a:lnSpc>
                <a:spcPct val="80000"/>
              </a:lnSpc>
              <a:spcAft>
                <a:spcPct val="100000"/>
              </a:spcAft>
            </a:pPr>
            <a:r>
              <a:rPr lang="en-US" altLang="en-US" sz="1400" smtClean="0"/>
              <a:t>What causes a hot socket?</a:t>
            </a:r>
          </a:p>
          <a:p>
            <a:pPr lvl="1" eaLnBrk="1" hangingPunct="1">
              <a:lnSpc>
                <a:spcPct val="80000"/>
              </a:lnSpc>
              <a:spcAft>
                <a:spcPct val="100000"/>
              </a:spcAft>
            </a:pPr>
            <a:r>
              <a:rPr lang="en-US" altLang="en-US" sz="1400" smtClean="0"/>
              <a:t>Are the meters ever the cause of a meter box failure?</a:t>
            </a:r>
          </a:p>
          <a:p>
            <a:pPr lvl="1" eaLnBrk="1" hangingPunct="1">
              <a:lnSpc>
                <a:spcPct val="80000"/>
              </a:lnSpc>
              <a:spcAft>
                <a:spcPct val="100000"/>
              </a:spcAft>
            </a:pPr>
            <a:r>
              <a:rPr lang="en-US" altLang="en-US" sz="1400" smtClean="0"/>
              <a:t>What are the things to look for when inspecting an </a:t>
            </a:r>
            <a:br>
              <a:rPr lang="en-US" altLang="en-US" sz="1400" smtClean="0"/>
            </a:br>
            <a:r>
              <a:rPr lang="en-US" altLang="en-US" sz="1400" smtClean="0"/>
              <a:t>existing meter installation?</a:t>
            </a:r>
          </a:p>
          <a:p>
            <a:pPr lvl="1" eaLnBrk="1" hangingPunct="1">
              <a:lnSpc>
                <a:spcPct val="80000"/>
              </a:lnSpc>
              <a:spcAft>
                <a:spcPct val="100000"/>
              </a:spcAft>
            </a:pPr>
            <a:r>
              <a:rPr lang="en-US" altLang="en-US" sz="1400" smtClean="0"/>
              <a:t>What are the best practices for handling potential hot</a:t>
            </a:r>
            <a:br>
              <a:rPr lang="en-US" altLang="en-US" sz="1400" smtClean="0"/>
            </a:br>
            <a:r>
              <a:rPr lang="en-US" altLang="en-US" sz="1400" smtClean="0"/>
              <a:t> sockets?</a:t>
            </a:r>
          </a:p>
          <a:p>
            <a:pPr eaLnBrk="1" hangingPunct="1">
              <a:lnSpc>
                <a:spcPct val="80000"/>
              </a:lnSpc>
              <a:spcAft>
                <a:spcPct val="100000"/>
              </a:spcAft>
            </a:pPr>
            <a:r>
              <a:rPr lang="en-US" altLang="en-US" sz="1400" smtClean="0"/>
              <a:t>This presentation will cover the results of our lab </a:t>
            </a:r>
            <a:br>
              <a:rPr lang="en-US" altLang="en-US" sz="1400" smtClean="0"/>
            </a:br>
            <a:r>
              <a:rPr lang="en-US" altLang="en-US" sz="1400" smtClean="0"/>
              <a:t>investigation into the sources for hot sockets, the </a:t>
            </a:r>
            <a:br>
              <a:rPr lang="en-US" altLang="en-US" sz="1400" smtClean="0"/>
            </a:br>
            <a:r>
              <a:rPr lang="en-US" altLang="en-US" sz="1400" smtClean="0"/>
              <a:t>development of a fixture to simulate hot sockets, </a:t>
            </a:r>
            <a:br>
              <a:rPr lang="en-US" altLang="en-US" sz="1400" smtClean="0"/>
            </a:br>
            <a:r>
              <a:rPr lang="en-US" altLang="en-US" sz="1400" smtClean="0"/>
              <a:t>the tests and data gleaned from hot sockets, and </a:t>
            </a:r>
            <a:br>
              <a:rPr lang="en-US" altLang="en-US" sz="1400" smtClean="0"/>
            </a:br>
            <a:r>
              <a:rPr lang="en-US" altLang="en-US" sz="140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15000" y="30480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00C4184-867F-4FD2-8210-68706052BC5A}" type="slidenum">
              <a:rPr lang="en-US" altLang="en-US" sz="1400" smtClean="0"/>
              <a:pPr eaLnBrk="1" hangingPunct="1">
                <a:spcBef>
                  <a:spcPct val="0"/>
                </a:spcBef>
                <a:buFontTx/>
                <a:buNone/>
              </a:pPr>
              <a:t>20</a:t>
            </a:fld>
            <a:endParaRPr lang="en-US" altLang="en-US" sz="1400" smtClean="0"/>
          </a:p>
        </p:txBody>
      </p:sp>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305800" cy="4419600"/>
          </a:xfrm>
          <a:noFill/>
        </p:spPr>
        <p:txBody>
          <a:bodyPr/>
          <a:lstStyle/>
          <a:p>
            <a:pPr eaLnBrk="1" hangingPunct="1">
              <a:lnSpc>
                <a:spcPct val="120000"/>
              </a:lnSpc>
            </a:pPr>
            <a:r>
              <a:rPr lang="en-US" altLang="en-US" sz="160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smtClean="0"/>
              <a:t>Loss of tension is necessary to create the initial micro-arcing conditions.</a:t>
            </a:r>
          </a:p>
          <a:p>
            <a:pPr eaLnBrk="1" hangingPunct="1">
              <a:lnSpc>
                <a:spcPct val="120000"/>
              </a:lnSpc>
            </a:pPr>
            <a:r>
              <a:rPr lang="en-US" altLang="en-US" sz="1600" smtClean="0"/>
              <a:t>Sockets with repeated meter exchanges observed to have higher incidence of hot socket issues and “booting” a meter may spring jaws even more.</a:t>
            </a:r>
          </a:p>
          <a:p>
            <a:pPr eaLnBrk="1" hangingPunct="1">
              <a:lnSpc>
                <a:spcPct val="120000"/>
              </a:lnSpc>
            </a:pPr>
            <a:r>
              <a:rPr lang="en-US" altLang="en-US" sz="1600" smtClean="0"/>
              <a:t>Vibration appears to be the most common catalyst to the micro-arcing that creates the initial heat in a “hot socket”.</a:t>
            </a:r>
          </a:p>
          <a:p>
            <a:pPr eaLnBrk="1" hangingPunct="1">
              <a:lnSpc>
                <a:spcPct val="120000"/>
              </a:lnSpc>
            </a:pPr>
            <a:r>
              <a:rPr lang="en-US" altLang="en-US" sz="1600" smtClean="0"/>
              <a:t>The meter must have some power, but current is not a significant factor in how quickly or dramatically a hot socket occurs</a:t>
            </a:r>
          </a:p>
          <a:p>
            <a:pPr eaLnBrk="1" hangingPunct="1">
              <a:lnSpc>
                <a:spcPct val="120000"/>
              </a:lnSpc>
            </a:pPr>
            <a:r>
              <a:rPr lang="en-US" altLang="en-US" sz="1600" smtClean="0"/>
              <a:t>The effects of vibration and weakened jaw are cumulative </a:t>
            </a:r>
          </a:p>
          <a:p>
            <a:pPr eaLnBrk="1" hangingPunct="1">
              <a:lnSpc>
                <a:spcPct val="120000"/>
              </a:lnSpc>
            </a:pPr>
            <a:r>
              <a:rPr lang="en-US" altLang="en-US" sz="160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AB1F041-5DB3-47AD-8648-A811F97E417A}" type="slidenum">
              <a:rPr lang="en-US" altLang="en-US" sz="1400" smtClean="0"/>
              <a:pPr eaLnBrk="1" hangingPunct="1">
                <a:spcBef>
                  <a:spcPct val="0"/>
                </a:spcBef>
                <a:buFontTx/>
                <a:buNone/>
              </a:pPr>
              <a:t>21</a:t>
            </a:fld>
            <a:endParaRPr lang="en-US" altLang="en-US" sz="1400" smtClean="0"/>
          </a:p>
        </p:txBody>
      </p:sp>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noFill/>
        </p:spPr>
        <p:txBody>
          <a:bodyPr/>
          <a:lstStyle/>
          <a:p>
            <a:pPr algn="ctr" eaLnBrk="1" hangingPunct="1">
              <a:lnSpc>
                <a:spcPct val="90000"/>
              </a:lnSpc>
              <a:buFontTx/>
              <a:buNone/>
            </a:pPr>
            <a:endParaRPr lang="en-US" altLang="en-US" sz="2800" b="1" dirty="0" smtClean="0"/>
          </a:p>
          <a:p>
            <a:pPr algn="ctr" eaLnBrk="1" hangingPunct="1">
              <a:lnSpc>
                <a:spcPct val="90000"/>
              </a:lnSpc>
              <a:buFontTx/>
              <a:buNone/>
            </a:pPr>
            <a:r>
              <a:rPr lang="en-US" altLang="en-US" sz="2800" b="1" dirty="0" smtClean="0">
                <a:solidFill>
                  <a:srgbClr val="FF0000"/>
                </a:solidFill>
              </a:rPr>
              <a:t>TESCO – The Eastern Specialty Company </a:t>
            </a:r>
          </a:p>
          <a:p>
            <a:pPr algn="ctr" eaLnBrk="1" hangingPunct="1">
              <a:lnSpc>
                <a:spcPct val="90000"/>
              </a:lnSpc>
              <a:buFontTx/>
              <a:buNone/>
            </a:pPr>
            <a:r>
              <a:rPr lang="en-US" altLang="en-US" sz="2500" dirty="0" smtClean="0"/>
              <a:t>Bristol, PA</a:t>
            </a:r>
          </a:p>
          <a:p>
            <a:pPr algn="ctr" eaLnBrk="1" hangingPunct="1">
              <a:lnSpc>
                <a:spcPct val="90000"/>
              </a:lnSpc>
              <a:buFontTx/>
              <a:buNone/>
            </a:pPr>
            <a:endParaRPr lang="en-US" altLang="en-US" sz="2500" dirty="0"/>
          </a:p>
          <a:p>
            <a:pPr algn="ctr" eaLnBrk="1" hangingPunct="1">
              <a:lnSpc>
                <a:spcPct val="90000"/>
              </a:lnSpc>
              <a:buNone/>
            </a:pPr>
            <a:r>
              <a:rPr lang="en-US" altLang="en-US" sz="2800" b="1" dirty="0" smtClean="0"/>
              <a:t>Tom Lawton</a:t>
            </a:r>
            <a:endParaRPr lang="en-US" altLang="en-US" sz="2800" b="1" dirty="0"/>
          </a:p>
          <a:p>
            <a:pPr algn="ctr" eaLnBrk="1" hangingPunct="1">
              <a:lnSpc>
                <a:spcPct val="90000"/>
              </a:lnSpc>
              <a:buFontTx/>
              <a:buNone/>
            </a:pPr>
            <a:r>
              <a:rPr lang="en-US" altLang="en-US" sz="2500" dirty="0" smtClean="0"/>
              <a:t>Tom.Lawton@tescometering.com</a:t>
            </a:r>
          </a:p>
          <a:p>
            <a:pPr algn="ctr" eaLnBrk="1" hangingPunct="1">
              <a:lnSpc>
                <a:spcPct val="90000"/>
              </a:lnSpc>
              <a:buFontTx/>
              <a:buNone/>
            </a:pPr>
            <a:r>
              <a:rPr lang="en-US" altLang="en-US" sz="2500" dirty="0" smtClean="0"/>
              <a:t>215-688-0298 (cell)</a:t>
            </a:r>
          </a:p>
          <a:p>
            <a:pPr algn="ctr" eaLnBrk="1" hangingPunct="1">
              <a:lnSpc>
                <a:spcPct val="90000"/>
              </a:lnSpc>
              <a:buFontTx/>
              <a:buNone/>
            </a:pPr>
            <a:r>
              <a:rPr lang="en-US" altLang="en-US" sz="2500" dirty="0" smtClean="0"/>
              <a:t>1-800-762-8211</a:t>
            </a:r>
          </a:p>
          <a:p>
            <a:pPr algn="ctr" eaLnBrk="1" hangingPunct="1">
              <a:lnSpc>
                <a:spcPct val="90000"/>
              </a:lnSpc>
              <a:buFontTx/>
              <a:buNone/>
            </a:pPr>
            <a:endParaRPr lang="en-US" altLang="en-US" sz="2800" dirty="0" smtClean="0"/>
          </a:p>
          <a:p>
            <a:pPr algn="ctr" eaLnBrk="1" hangingPunct="1">
              <a:lnSpc>
                <a:spcPct val="90000"/>
              </a:lnSpc>
              <a:buFontTx/>
              <a:buNone/>
            </a:pPr>
            <a:endParaRPr lang="en-US" altLang="en-US" sz="2800" dirty="0" smtClean="0">
              <a:solidFill>
                <a:srgbClr val="CC3300"/>
              </a:solidFill>
            </a:endParaRPr>
          </a:p>
        </p:txBody>
      </p:sp>
      <p:pic>
        <p:nvPicPr>
          <p:cNvPr id="22533"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xfrm>
            <a:off x="3352800" y="624840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71EDF99-CA22-4AEC-8623-D202A432E507}" type="slidenum">
              <a:rPr lang="en-US" altLang="en-US" sz="1400" smtClean="0"/>
              <a:pPr eaLnBrk="1" hangingPunct="1">
                <a:spcBef>
                  <a:spcPct val="0"/>
                </a:spcBef>
                <a:buFontTx/>
                <a:buNone/>
              </a:pPr>
              <a:t>3</a:t>
            </a:fld>
            <a:endParaRPr lang="en-US" altLang="en-US" sz="1400" smtClean="0"/>
          </a:p>
        </p:txBody>
      </p:sp>
      <p:sp>
        <p:nvSpPr>
          <p:cNvPr id="4099"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Why do we know anything about hot sockets?</a:t>
            </a:r>
          </a:p>
        </p:txBody>
      </p:sp>
      <p:sp>
        <p:nvSpPr>
          <p:cNvPr id="4100" name="Rectangle 8"/>
          <p:cNvSpPr>
            <a:spLocks noGrp="1" noChangeArrowheads="1"/>
          </p:cNvSpPr>
          <p:nvPr>
            <p:ph type="body" idx="1"/>
          </p:nvPr>
        </p:nvSpPr>
        <p:spPr>
          <a:xfrm>
            <a:off x="533400" y="1447800"/>
            <a:ext cx="8229600" cy="1981200"/>
          </a:xfrm>
          <a:solidFill>
            <a:schemeClr val="bg1"/>
          </a:solidFill>
        </p:spPr>
        <p:txBody>
          <a:bodyPr/>
          <a:lstStyle/>
          <a:p>
            <a:pPr marL="400050" indent="-400050" eaLnBrk="1" hangingPunct="1">
              <a:lnSpc>
                <a:spcPct val="120000"/>
              </a:lnSpc>
              <a:spcAft>
                <a:spcPct val="20000"/>
              </a:spcAft>
            </a:pPr>
            <a:r>
              <a:rPr lang="en-US" altLang="en-US" sz="140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smtClean="0"/>
              <a:t>TESCO’s meter lab has been contracted to develop a laboratory fixture that would simulate the various features common to most hot sockets found in the field.  </a:t>
            </a:r>
          </a:p>
          <a:p>
            <a:pPr marL="400050" indent="-400050" eaLnBrk="1" hangingPunct="1">
              <a:lnSpc>
                <a:spcPct val="120000"/>
              </a:lnSpc>
            </a:pPr>
            <a:r>
              <a:rPr lang="en-US" altLang="en-US" sz="1400" smtClean="0"/>
              <a:t>TESCO developed and refined a fixture since the 2013 Fall EEI running tests and gathering data on the effect of hot sockets on meters.  </a:t>
            </a:r>
          </a:p>
        </p:txBody>
      </p:sp>
      <p:sp>
        <p:nvSpPr>
          <p:cNvPr id="4101" name="Rectangle 8"/>
          <p:cNvSpPr>
            <a:spLocks noChangeArrowheads="1"/>
          </p:cNvSpPr>
          <p:nvPr/>
        </p:nvSpPr>
        <p:spPr bwMode="auto">
          <a:xfrm>
            <a:off x="533400" y="4038600"/>
            <a:ext cx="4267200"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a:t>TESCO has access to a large number of meters which have been exposed to hot sockets both before and after catastrophic failure.</a:t>
            </a:r>
          </a:p>
          <a:p>
            <a:pPr eaLnBrk="1" hangingPunct="1">
              <a:lnSpc>
                <a:spcPct val="120000"/>
              </a:lnSpc>
              <a:spcAft>
                <a:spcPct val="20000"/>
              </a:spcAft>
            </a:pPr>
            <a:r>
              <a:rPr lang="en-US" altLang="en-US" sz="1400"/>
              <a:t>We have access to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4191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9F105A4-FB39-4DD3-AF08-6E3A29B9A818}" type="slidenum">
              <a:rPr lang="en-US" altLang="en-US" sz="1400" smtClean="0"/>
              <a:pPr eaLnBrk="1" hangingPunct="1">
                <a:spcBef>
                  <a:spcPct val="0"/>
                </a:spcBef>
                <a:buFontTx/>
                <a:buNone/>
              </a:pPr>
              <a:t>4</a:t>
            </a:fld>
            <a:endParaRPr lang="en-US" altLang="en-US" sz="1400" smtClean="0"/>
          </a:p>
        </p:txBody>
      </p:sp>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77000" y="5257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5</a:t>
            </a:fld>
            <a:endParaRPr lang="en-US"/>
          </a:p>
        </p:txBody>
      </p:sp>
    </p:spTree>
    <p:extLst>
      <p:ext uri="{BB962C8B-B14F-4D97-AF65-F5344CB8AC3E}">
        <p14:creationId xmlns:p14="http://schemas.microsoft.com/office/powerpoint/2010/main" val="48390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BC1D2C5F-D32E-47F4-BE5E-D0C2F1349AA0}" type="slidenum">
              <a:rPr lang="en-US" altLang="en-US" sz="1400" smtClean="0"/>
              <a:pPr eaLnBrk="1" hangingPunct="1">
                <a:spcBef>
                  <a:spcPct val="0"/>
                </a:spcBef>
                <a:buFontTx/>
                <a:buNone/>
              </a:pPr>
              <a:t>6</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53062093-57ED-4318-AB24-A8CDEDEB8965}" type="slidenum">
              <a:rPr lang="en-US" altLang="en-US" sz="1400"/>
              <a:pPr algn="r" eaLnBrk="1" hangingPunct="1">
                <a:spcBef>
                  <a:spcPct val="0"/>
                </a:spcBef>
                <a:buFontTx/>
                <a:buNone/>
              </a:pPr>
              <a:t>7</a:t>
            </a:fld>
            <a:endParaRPr lang="en-US" altLang="en-US" sz="1400"/>
          </a:p>
        </p:txBody>
      </p:sp>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447800"/>
            <a:ext cx="8458200" cy="2133600"/>
          </a:xfrm>
          <a:noFill/>
        </p:spPr>
        <p:txBody>
          <a:bodyPr/>
          <a:lstStyle/>
          <a:p>
            <a:pPr eaLnBrk="1" hangingPunct="1">
              <a:lnSpc>
                <a:spcPct val="80000"/>
              </a:lnSpc>
              <a:buFontTx/>
              <a:buNone/>
            </a:pPr>
            <a:r>
              <a:rPr lang="en-US" altLang="en-US" sz="1700" smtClean="0">
                <a:solidFill>
                  <a:srgbClr val="CC0000"/>
                </a:solidFill>
              </a:rPr>
              <a:t>Expected:</a:t>
            </a:r>
          </a:p>
          <a:p>
            <a:pPr eaLnBrk="1" hangingPunct="1">
              <a:lnSpc>
                <a:spcPct val="80000"/>
              </a:lnSpc>
            </a:pPr>
            <a:r>
              <a:rPr lang="en-US" altLang="en-US" sz="1700" smtClean="0"/>
              <a:t>Hot Sockets are exactly that – hot sockets.  The hot sockets are the source of the problem and not hot meters.  </a:t>
            </a:r>
          </a:p>
          <a:p>
            <a:pPr eaLnBrk="1" hangingPunct="1">
              <a:lnSpc>
                <a:spcPct val="80000"/>
              </a:lnSpc>
            </a:pPr>
            <a:r>
              <a:rPr lang="en-US" altLang="en-US" sz="1700" smtClean="0"/>
              <a:t>Electromechanical meters withstand hot sockets better than solid state meters</a:t>
            </a:r>
          </a:p>
          <a:p>
            <a:pPr eaLnBrk="1" hangingPunct="1">
              <a:lnSpc>
                <a:spcPct val="80000"/>
              </a:lnSpc>
            </a:pPr>
            <a:endParaRPr lang="en-US" altLang="en-US" sz="1700" smtClean="0"/>
          </a:p>
          <a:p>
            <a:pPr eaLnBrk="1" hangingPunct="1">
              <a:lnSpc>
                <a:spcPct val="80000"/>
              </a:lnSpc>
            </a:pPr>
            <a:endParaRPr lang="en-US" altLang="en-US" sz="1700" smtClean="0"/>
          </a:p>
          <a:p>
            <a:pPr eaLnBrk="1" hangingPunct="1">
              <a:lnSpc>
                <a:spcPct val="80000"/>
              </a:lnSpc>
              <a:buFontTx/>
              <a:buNone/>
            </a:pPr>
            <a:endParaRPr lang="en-US" altLang="en-US" sz="2400" smtClean="0"/>
          </a:p>
        </p:txBody>
      </p:sp>
      <p:sp>
        <p:nvSpPr>
          <p:cNvPr id="8197" name="Rectangle 10"/>
          <p:cNvSpPr>
            <a:spLocks noChangeArrowheads="1"/>
          </p:cNvSpPr>
          <p:nvPr/>
        </p:nvSpPr>
        <p:spPr bwMode="auto">
          <a:xfrm>
            <a:off x="457200" y="2514600"/>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987B8043-35E1-4D55-B28A-A77C96773EA5}" type="slidenum">
              <a:rPr lang="en-US" altLang="en-US" sz="1400" smtClean="0"/>
              <a:pPr eaLnBrk="1" hangingPunct="1">
                <a:spcBef>
                  <a:spcPct val="0"/>
                </a:spcBef>
                <a:buFontTx/>
                <a:buNone/>
              </a:pPr>
              <a:t>8</a:t>
            </a:fld>
            <a:endParaRPr lang="en-US" altLang="en-US" sz="1400" smtClean="0"/>
          </a:p>
        </p:txBody>
      </p:sp>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29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cs typeface="Arial" charset="0"/>
              </a:rPr>
              <a:t>Jaws with intermittent connections will arc to the meter blade resulting in pitting on the blade.</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Blade shows early signs of arcing.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Footer Placeholder 5"/>
          <p:cNvSpPr txBox="1">
            <a:spLocks noGrp="1"/>
          </p:cNvSpPr>
          <p:nvPr/>
        </p:nvSpPr>
        <p:spPr bwMode="auto">
          <a:xfrm>
            <a:off x="685800" y="64008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Slide </a:t>
            </a:r>
            <a:fld id="{6D9B7380-C465-45FF-8564-FD0A17968F78}" type="slidenum">
              <a:rPr lang="en-US" altLang="en-US" sz="1400"/>
              <a:pPr algn="ctr" eaLnBrk="1" hangingPunct="1">
                <a:spcBef>
                  <a:spcPct val="0"/>
                </a:spcBef>
                <a:buFontTx/>
                <a:buNone/>
              </a:pPr>
              <a:t>9</a:t>
            </a:fld>
            <a:endParaRPr lang="en-GB" altLang="en-US" sz="1400"/>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5772</TotalTime>
  <Words>1359</Words>
  <Application>Microsoft Office PowerPoint</Application>
  <PresentationFormat>On-screen Show (4:3)</PresentationFormat>
  <Paragraphs>156</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PowerPoint Presentation</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Tom Lawton</cp:lastModifiedBy>
  <cp:revision>106</cp:revision>
  <dcterms:created xsi:type="dcterms:W3CDTF">2012-09-24T21:06:00Z</dcterms:created>
  <dcterms:modified xsi:type="dcterms:W3CDTF">2016-05-07T16:35:02Z</dcterms:modified>
</cp:coreProperties>
</file>