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256" r:id="rId2"/>
    <p:sldId id="257" r:id="rId3"/>
    <p:sldId id="259" r:id="rId4"/>
    <p:sldId id="258" r:id="rId5"/>
    <p:sldId id="287" r:id="rId6"/>
    <p:sldId id="277" r:id="rId7"/>
    <p:sldId id="278" r:id="rId8"/>
    <p:sldId id="274" r:id="rId9"/>
    <p:sldId id="283" r:id="rId10"/>
    <p:sldId id="284" r:id="rId11"/>
    <p:sldId id="261" r:id="rId12"/>
    <p:sldId id="273" r:id="rId13"/>
    <p:sldId id="276" r:id="rId14"/>
    <p:sldId id="268" r:id="rId15"/>
    <p:sldId id="275" r:id="rId16"/>
    <p:sldId id="285" r:id="rId17"/>
    <p:sldId id="269" r:id="rId18"/>
    <p:sldId id="280" r:id="rId19"/>
    <p:sldId id="281"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7174" autoAdjust="0"/>
  </p:normalViewPr>
  <p:slideViewPr>
    <p:cSldViewPr>
      <p:cViewPr varScale="1">
        <p:scale>
          <a:sx n="87" d="100"/>
          <a:sy n="87" d="100"/>
        </p:scale>
        <p:origin x="-11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D54C01-7506-4D23-B2B7-E480D1AF2FA2}" type="slidenum">
              <a:rPr lang="en-US"/>
              <a:pPr>
                <a:defRPr/>
              </a:pPr>
              <a:t>‹#›</a:t>
            </a:fld>
            <a:endParaRPr lang="en-US"/>
          </a:p>
        </p:txBody>
      </p:sp>
    </p:spTree>
    <p:extLst>
      <p:ext uri="{BB962C8B-B14F-4D97-AF65-F5344CB8AC3E}">
        <p14:creationId xmlns:p14="http://schemas.microsoft.com/office/powerpoint/2010/main" val="2224237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54DF02-922C-429B-AE42-0943837D6A74}" type="slidenum">
              <a:rPr lang="en-US" altLang="en-US" smtClean="0"/>
              <a:pPr eaLnBrk="1" hangingPunct="1">
                <a:spcBef>
                  <a:spcPct val="0"/>
                </a:spcBef>
              </a:pPr>
              <a:t>1</a:t>
            </a:fld>
            <a:endParaRPr lang="en-US" altLang="en-US" smtClean="0"/>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107DA2-F818-4243-83A1-DB18FC05368D}" type="slidenum">
              <a:rPr lang="en-US" altLang="en-US" smtClean="0"/>
              <a:pPr eaLnBrk="1" hangingPunct="1">
                <a:spcBef>
                  <a:spcPct val="0"/>
                </a:spcBef>
              </a:pPr>
              <a:t>12</a:t>
            </a:fld>
            <a:endParaRPr lang="en-US" altLang="en-US" smtClean="0"/>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084CD3-6231-43C3-85D0-BAB21DB9D80A}" type="slidenum">
              <a:rPr lang="en-US" altLang="en-US" smtClean="0"/>
              <a:pPr eaLnBrk="1" hangingPunct="1">
                <a:spcBef>
                  <a:spcPct val="0"/>
                </a:spcBef>
              </a:pPr>
              <a:t>13</a:t>
            </a:fld>
            <a:endParaRPr lang="en-US" altLang="en-US" smtClean="0"/>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BB4D34-43B7-4B2E-A154-21FBF8CF854D}" type="slidenum">
              <a:rPr lang="en-US" altLang="en-US" smtClean="0"/>
              <a:pPr eaLnBrk="1" hangingPunct="1">
                <a:spcBef>
                  <a:spcPct val="0"/>
                </a:spcBef>
              </a:pPr>
              <a:t>14</a:t>
            </a:fld>
            <a:endParaRPr lang="en-US" altLang="en-US" smtClean="0"/>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6FAA71-3A65-45A4-8D5C-5061F739EB60}" type="slidenum">
              <a:rPr lang="en-US" altLang="en-US" smtClean="0"/>
              <a:pPr eaLnBrk="1" hangingPunct="1">
                <a:spcBef>
                  <a:spcPct val="0"/>
                </a:spcBef>
              </a:pPr>
              <a:t>15</a:t>
            </a:fld>
            <a:endParaRPr lang="en-US" altLang="en-US" smtClean="0"/>
          </a:p>
        </p:txBody>
      </p:sp>
      <p:sp>
        <p:nvSpPr>
          <p:cNvPr id="35843" name="Rectangle 2"/>
          <p:cNvSpPr>
            <a:spLocks noRo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6820D9D-4FC7-4012-BC59-30C39B696B7F}" type="slidenum">
              <a:rPr lang="en-US" altLang="en-US"/>
              <a:pPr algn="r" eaLnBrk="1" hangingPunct="1">
                <a:spcBef>
                  <a:spcPct val="0"/>
                </a:spcBef>
              </a:pPr>
              <a:t>16</a:t>
            </a:fld>
            <a:endParaRPr lang="en-US" altLang="en-US"/>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8B1C0B3-80A0-4814-A0BC-823B0B481533}" type="slidenum">
              <a:rPr lang="en-US" altLang="en-US" smtClean="0"/>
              <a:pPr eaLnBrk="1" hangingPunct="1">
                <a:spcBef>
                  <a:spcPct val="0"/>
                </a:spcBef>
              </a:pPr>
              <a:t>17</a:t>
            </a:fld>
            <a:endParaRPr lang="en-US" altLang="en-US" smtClean="0"/>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C47B70-B432-4643-BB59-7390B3F56A06}" type="slidenum">
              <a:rPr lang="en-US" altLang="en-US" smtClean="0"/>
              <a:pPr eaLnBrk="1" hangingPunct="1">
                <a:spcBef>
                  <a:spcPct val="0"/>
                </a:spcBef>
              </a:pPr>
              <a:t>20</a:t>
            </a:fld>
            <a:endParaRPr lang="en-US" altLang="en-US" smtClean="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13A6DF-F0A1-48A2-9B90-B49FA9AC055C}" type="slidenum">
              <a:rPr lang="en-US" altLang="en-US" smtClean="0"/>
              <a:pPr eaLnBrk="1" hangingPunct="1">
                <a:spcBef>
                  <a:spcPct val="0"/>
                </a:spcBef>
              </a:pPr>
              <a:t>21</a:t>
            </a:fld>
            <a:endParaRPr lang="en-US" altLang="en-US" smtClean="0"/>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063B081-6B9C-428C-B277-4C20E8D9CBB9}" type="slidenum">
              <a:rPr lang="en-US" altLang="en-US" smtClean="0"/>
              <a:pPr eaLnBrk="1" hangingPunct="1">
                <a:spcBef>
                  <a:spcPct val="0"/>
                </a:spcBef>
              </a:pPr>
              <a:t>2</a:t>
            </a:fld>
            <a:endParaRPr lang="en-US" altLang="en-US" smtClean="0"/>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E1E51A-1AE6-4CB9-B4EF-AB262FCF6D63}" type="slidenum">
              <a:rPr lang="en-US" altLang="en-US" smtClean="0"/>
              <a:pPr eaLnBrk="1" hangingPunct="1">
                <a:spcBef>
                  <a:spcPct val="0"/>
                </a:spcBef>
              </a:pPr>
              <a:t>3</a:t>
            </a:fld>
            <a:endParaRPr lang="en-US" altLang="en-US" smtClean="0"/>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B957-B93B-42A0-A666-B4A90D927917}" type="slidenum">
              <a:rPr lang="en-US" altLang="en-US" smtClean="0"/>
              <a:pPr eaLnBrk="1" hangingPunct="1">
                <a:spcBef>
                  <a:spcPct val="0"/>
                </a:spcBef>
              </a:pPr>
              <a:t>4</a:t>
            </a:fld>
            <a:endParaRPr lang="en-US" altLang="en-US" smtClean="0"/>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5</a:t>
            </a:fld>
            <a:endParaRPr lang="en-US"/>
          </a:p>
        </p:txBody>
      </p:sp>
    </p:spTree>
    <p:extLst>
      <p:ext uri="{BB962C8B-B14F-4D97-AF65-F5344CB8AC3E}">
        <p14:creationId xmlns:p14="http://schemas.microsoft.com/office/powerpoint/2010/main" val="463226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116B5-8FBA-4C38-8F74-13C4BECEEE18}" type="slidenum">
              <a:rPr lang="en-US" altLang="en-US" smtClean="0"/>
              <a:pPr eaLnBrk="1" hangingPunct="1">
                <a:spcBef>
                  <a:spcPct val="0"/>
                </a:spcBef>
              </a:pPr>
              <a:t>6</a:t>
            </a:fld>
            <a:endParaRPr lang="en-US" altLang="en-US" smtClean="0"/>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81EE492-7550-4F13-918D-C4920C20F410}" type="slidenum">
              <a:rPr lang="en-US" altLang="en-US"/>
              <a:pPr algn="r" eaLnBrk="1" hangingPunct="1">
                <a:spcBef>
                  <a:spcPct val="0"/>
                </a:spcBef>
              </a:pPr>
              <a:t>7</a:t>
            </a:fld>
            <a:endParaRPr lang="en-US" altLang="en-US"/>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7D53F6-9A0A-4367-85E4-08E2FAFD8551}" type="slidenum">
              <a:rPr lang="en-US" altLang="en-US" smtClean="0"/>
              <a:pPr eaLnBrk="1" hangingPunct="1">
                <a:spcBef>
                  <a:spcPct val="0"/>
                </a:spcBef>
              </a:pPr>
              <a:t>8</a:t>
            </a:fld>
            <a:endParaRPr lang="en-US" altLang="en-US" smtClean="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D415DA8-60D8-468C-890A-6E88EE80020D}" type="slidenum">
              <a:rPr lang="en-US" altLang="en-US" smtClean="0"/>
              <a:pPr eaLnBrk="1" hangingPunct="1">
                <a:spcBef>
                  <a:spcPct val="0"/>
                </a:spcBef>
              </a:pPr>
              <a:t>11</a:t>
            </a:fld>
            <a:endParaRPr lang="en-US" altLang="en-US" smtClean="0"/>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BE22A025-BD80-4C8C-8EB8-7D1D31787FCE}" type="slidenum">
              <a:rPr lang="en-US"/>
              <a:pPr>
                <a:defRPr/>
              </a:pPr>
              <a:t>‹#›</a:t>
            </a:fld>
            <a:endParaRPr lang="en-US"/>
          </a:p>
        </p:txBody>
      </p:sp>
    </p:spTree>
    <p:extLst>
      <p:ext uri="{BB962C8B-B14F-4D97-AF65-F5344CB8AC3E}">
        <p14:creationId xmlns:p14="http://schemas.microsoft.com/office/powerpoint/2010/main" val="409639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D4A34C5D-4C33-4C69-8FD7-5CEE0EB29F38}" type="slidenum">
              <a:rPr lang="en-US"/>
              <a:pPr>
                <a:defRPr/>
              </a:pPr>
              <a:t>‹#›</a:t>
            </a:fld>
            <a:endParaRPr lang="en-US"/>
          </a:p>
        </p:txBody>
      </p:sp>
    </p:spTree>
    <p:extLst>
      <p:ext uri="{BB962C8B-B14F-4D97-AF65-F5344CB8AC3E}">
        <p14:creationId xmlns:p14="http://schemas.microsoft.com/office/powerpoint/2010/main" val="919600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19EE820C-EB22-40EE-94BC-96590433A2A8}" type="slidenum">
              <a:rPr lang="en-US"/>
              <a:pPr>
                <a:defRPr/>
              </a:pPr>
              <a:t>‹#›</a:t>
            </a:fld>
            <a:endParaRPr lang="en-US"/>
          </a:p>
        </p:txBody>
      </p:sp>
    </p:spTree>
    <p:extLst>
      <p:ext uri="{BB962C8B-B14F-4D97-AF65-F5344CB8AC3E}">
        <p14:creationId xmlns:p14="http://schemas.microsoft.com/office/powerpoint/2010/main" val="272319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7B5CAA1-845E-4B38-8C86-F24E818D81B7}" type="slidenum">
              <a:rPr lang="en-US"/>
              <a:pPr>
                <a:defRPr/>
              </a:pPr>
              <a:t>‹#›</a:t>
            </a:fld>
            <a:endParaRPr lang="en-US"/>
          </a:p>
        </p:txBody>
      </p:sp>
    </p:spTree>
    <p:extLst>
      <p:ext uri="{BB962C8B-B14F-4D97-AF65-F5344CB8AC3E}">
        <p14:creationId xmlns:p14="http://schemas.microsoft.com/office/powerpoint/2010/main" val="1720456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51375439-D967-41D0-95D2-944773A11897}" type="slidenum">
              <a:rPr lang="en-US"/>
              <a:pPr>
                <a:defRPr/>
              </a:pPr>
              <a:t>‹#›</a:t>
            </a:fld>
            <a:endParaRPr lang="en-US"/>
          </a:p>
        </p:txBody>
      </p:sp>
    </p:spTree>
    <p:extLst>
      <p:ext uri="{BB962C8B-B14F-4D97-AF65-F5344CB8AC3E}">
        <p14:creationId xmlns:p14="http://schemas.microsoft.com/office/powerpoint/2010/main" val="145954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86E667D5-534A-44FA-88B7-1EC3B2346A05}" type="slidenum">
              <a:rPr lang="en-US"/>
              <a:pPr>
                <a:defRPr/>
              </a:pPr>
              <a:t>‹#›</a:t>
            </a:fld>
            <a:endParaRPr lang="en-US"/>
          </a:p>
        </p:txBody>
      </p:sp>
    </p:spTree>
    <p:extLst>
      <p:ext uri="{BB962C8B-B14F-4D97-AF65-F5344CB8AC3E}">
        <p14:creationId xmlns:p14="http://schemas.microsoft.com/office/powerpoint/2010/main" val="69320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61C9BCBE-4E1C-4ADC-859F-554EB92DF512}" type="slidenum">
              <a:rPr lang="en-US"/>
              <a:pPr>
                <a:defRPr/>
              </a:pPr>
              <a:t>‹#›</a:t>
            </a:fld>
            <a:endParaRPr lang="en-US"/>
          </a:p>
        </p:txBody>
      </p:sp>
    </p:spTree>
    <p:extLst>
      <p:ext uri="{BB962C8B-B14F-4D97-AF65-F5344CB8AC3E}">
        <p14:creationId xmlns:p14="http://schemas.microsoft.com/office/powerpoint/2010/main" val="142757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92280C3-9704-446D-9D7B-DD8FC8148B1E}" type="slidenum">
              <a:rPr lang="en-US"/>
              <a:pPr>
                <a:defRPr/>
              </a:pPr>
              <a:t>‹#›</a:t>
            </a:fld>
            <a:endParaRPr lang="en-US"/>
          </a:p>
        </p:txBody>
      </p:sp>
    </p:spTree>
    <p:extLst>
      <p:ext uri="{BB962C8B-B14F-4D97-AF65-F5344CB8AC3E}">
        <p14:creationId xmlns:p14="http://schemas.microsoft.com/office/powerpoint/2010/main" val="23289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7D35A1B8-DCBC-451E-846B-0664E7E6AC00}" type="slidenum">
              <a:rPr lang="en-US"/>
              <a:pPr>
                <a:defRPr/>
              </a:pPr>
              <a:t>‹#›</a:t>
            </a:fld>
            <a:endParaRPr lang="en-US"/>
          </a:p>
        </p:txBody>
      </p:sp>
    </p:spTree>
    <p:extLst>
      <p:ext uri="{BB962C8B-B14F-4D97-AF65-F5344CB8AC3E}">
        <p14:creationId xmlns:p14="http://schemas.microsoft.com/office/powerpoint/2010/main" val="338027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D36F0BD6-B0BB-4CD6-8315-5CC3EDDA5A02}" type="slidenum">
              <a:rPr lang="en-US"/>
              <a:pPr>
                <a:defRPr/>
              </a:pPr>
              <a:t>‹#›</a:t>
            </a:fld>
            <a:endParaRPr lang="en-US"/>
          </a:p>
        </p:txBody>
      </p:sp>
    </p:spTree>
    <p:extLst>
      <p:ext uri="{BB962C8B-B14F-4D97-AF65-F5344CB8AC3E}">
        <p14:creationId xmlns:p14="http://schemas.microsoft.com/office/powerpoint/2010/main" val="225033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846D7780-A24A-4C4C-9367-2B9AFA3EF6B8}" type="slidenum">
              <a:rPr lang="en-US"/>
              <a:pPr>
                <a:defRPr/>
              </a:pPr>
              <a:t>‹#›</a:t>
            </a:fld>
            <a:endParaRPr lang="en-US"/>
          </a:p>
        </p:txBody>
      </p:sp>
    </p:spTree>
    <p:extLst>
      <p:ext uri="{BB962C8B-B14F-4D97-AF65-F5344CB8AC3E}">
        <p14:creationId xmlns:p14="http://schemas.microsoft.com/office/powerpoint/2010/main" val="4249808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9B5D2427-789D-4B04-AB17-4CB8436F9A82}" type="slidenum">
              <a:rPr lang="en-US"/>
              <a:pPr>
                <a:defRPr/>
              </a:pPr>
              <a:t>‹#›</a:t>
            </a:fld>
            <a:endParaRPr lang="en-US"/>
          </a:p>
        </p:txBody>
      </p:sp>
    </p:spTree>
    <p:extLst>
      <p:ext uri="{BB962C8B-B14F-4D97-AF65-F5344CB8AC3E}">
        <p14:creationId xmlns:p14="http://schemas.microsoft.com/office/powerpoint/2010/main" val="173519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10/02/2012</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7F656F4F-77C7-47E5-8543-8C148A0F08D8}" type="slidenum">
              <a:rPr lang="en-US"/>
              <a:pPr>
                <a:defRPr/>
              </a:pPr>
              <a:t>‹#›</a:t>
            </a:fld>
            <a:endParaRPr lang="en-US"/>
          </a:p>
        </p:txBody>
      </p:sp>
    </p:spTree>
    <p:extLst>
      <p:ext uri="{BB962C8B-B14F-4D97-AF65-F5344CB8AC3E}">
        <p14:creationId xmlns:p14="http://schemas.microsoft.com/office/powerpoint/2010/main" val="286949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10/02/2012</a:t>
            </a:r>
          </a:p>
        </p:txBody>
      </p:sp>
      <p:sp>
        <p:nvSpPr>
          <p:cNvPr id="20486" name="Rectangle 6"/>
          <p:cNvSpPr>
            <a:spLocks noGrp="1" noChangeArrowheads="1"/>
          </p:cNvSpPr>
          <p:nvPr>
            <p:ph type="sldNum" sz="quarter" idx="4"/>
          </p:nvPr>
        </p:nvSpPr>
        <p:spPr bwMode="auto">
          <a:xfrm>
            <a:off x="3810000" y="6248400"/>
            <a:ext cx="1066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r>
              <a:rPr lang="en-US"/>
              <a:t>Slide </a:t>
            </a:r>
            <a:fld id="{FE70C436-9896-4F77-92DF-8C4914E3CD78}" type="slidenum">
              <a:rPr lang="en-US"/>
              <a:pPr>
                <a:defRPr/>
              </a:pPr>
              <a:t>‹#›</a:t>
            </a:fld>
            <a:endParaRPr lang="en-US"/>
          </a:p>
        </p:txBody>
      </p:sp>
      <p:pic>
        <p:nvPicPr>
          <p:cNvPr id="1030" name="Picture 7" descr="logo_plain"/>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72400" y="6022975"/>
            <a:ext cx="10668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sco-adven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file:///C:\Users\brian.ravenna\Downloads\Hot%20Socket%20Simulation.mp4"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slideLayout" Target="../slideLayouts/slideLayout7.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10/02/2012</a:t>
            </a:r>
          </a:p>
        </p:txBody>
      </p:sp>
      <p:sp>
        <p:nvSpPr>
          <p:cNvPr id="205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876AA20-AF0C-4736-9FCA-C00713EF6CF9}" type="slidenum">
              <a:rPr lang="en-US" altLang="en-US" sz="1400" smtClean="0"/>
              <a:pPr eaLnBrk="1" hangingPunct="1">
                <a:spcBef>
                  <a:spcPct val="0"/>
                </a:spcBef>
                <a:buFontTx/>
                <a:buNone/>
              </a:pPr>
              <a:t>1</a:t>
            </a:fld>
            <a:endParaRPr lang="en-US" altLang="en-US" sz="1400" smtClean="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a:p>
        </p:txBody>
      </p:sp>
      <p:sp>
        <p:nvSpPr>
          <p:cNvPr id="2054" name="Rectangle 5"/>
          <p:cNvSpPr>
            <a:spLocks noChangeArrowheads="1"/>
          </p:cNvSpPr>
          <p:nvPr/>
        </p:nvSpPr>
        <p:spPr bwMode="auto">
          <a:xfrm>
            <a:off x="0" y="1371600"/>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055" name="Text Box 4"/>
          <p:cNvSpPr txBox="1">
            <a:spLocks noChangeArrowheads="1"/>
          </p:cNvSpPr>
          <p:nvPr/>
        </p:nvSpPr>
        <p:spPr bwMode="auto">
          <a:xfrm>
            <a:off x="1524000" y="1828800"/>
            <a:ext cx="6400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3800">
                <a:solidFill>
                  <a:srgbClr val="2F549D"/>
                </a:solidFill>
              </a:rPr>
              <a:t>Hot Socket Issues</a:t>
            </a:r>
          </a:p>
          <a:p>
            <a:pPr algn="ctr" eaLnBrk="1" hangingPunct="1">
              <a:spcBef>
                <a:spcPct val="50000"/>
              </a:spcBef>
              <a:buFontTx/>
              <a:buNone/>
            </a:pPr>
            <a:r>
              <a:rPr lang="en-US" altLang="en-US" sz="2400">
                <a:solidFill>
                  <a:srgbClr val="2F549D"/>
                </a:solidFill>
              </a:rPr>
              <a:t>Causes and Best Practices</a:t>
            </a:r>
          </a:p>
        </p:txBody>
      </p:sp>
      <p:sp>
        <p:nvSpPr>
          <p:cNvPr id="2056" name="Text Box 10"/>
          <p:cNvSpPr txBox="1">
            <a:spLocks noChangeArrowheads="1"/>
          </p:cNvSpPr>
          <p:nvPr/>
        </p:nvSpPr>
        <p:spPr bwMode="auto">
          <a:xfrm>
            <a:off x="3352800" y="4205288"/>
            <a:ext cx="5410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bg1"/>
                </a:solidFill>
              </a:rPr>
              <a:t>Prepared by Tom Lawton</a:t>
            </a:r>
          </a:p>
          <a:p>
            <a:pPr algn="r" eaLnBrk="1" hangingPunct="1">
              <a:spcBef>
                <a:spcPct val="0"/>
              </a:spcBef>
              <a:buFontTx/>
              <a:buNone/>
            </a:pPr>
            <a:r>
              <a:rPr lang="en-US" altLang="en-US" sz="2000">
                <a:solidFill>
                  <a:schemeClr val="bg1"/>
                </a:solidFill>
              </a:rPr>
              <a:t>TESCO – The Eastern Specialty Company</a:t>
            </a:r>
          </a:p>
          <a:p>
            <a:pPr algn="r" eaLnBrk="1" hangingPunct="1">
              <a:spcBef>
                <a:spcPct val="0"/>
              </a:spcBef>
              <a:buFontTx/>
              <a:buNone/>
            </a:pPr>
            <a:r>
              <a:rPr lang="en-US" altLang="en-US" sz="1800">
                <a:solidFill>
                  <a:schemeClr val="bg1"/>
                </a:solidFill>
              </a:rPr>
              <a:t>    with special thanks to L+G who sponsored much </a:t>
            </a:r>
          </a:p>
          <a:p>
            <a:pPr algn="r" eaLnBrk="1" hangingPunct="1">
              <a:spcBef>
                <a:spcPct val="0"/>
              </a:spcBef>
              <a:buFontTx/>
              <a:buNone/>
            </a:pPr>
            <a:r>
              <a:rPr lang="en-US" altLang="en-US" sz="1800">
                <a:solidFill>
                  <a:schemeClr val="bg1"/>
                </a:solidFill>
              </a:rPr>
              <a:t>    of the research presented here today</a:t>
            </a:r>
          </a:p>
          <a:p>
            <a:pPr algn="r" eaLnBrk="1" hangingPunct="1">
              <a:spcBef>
                <a:spcPct val="0"/>
              </a:spcBef>
              <a:buFontTx/>
              <a:buNone/>
            </a:pPr>
            <a:endParaRPr lang="en-US" altLang="en-US" sz="2400">
              <a:solidFill>
                <a:schemeClr val="bg1"/>
              </a:solidFill>
            </a:endParaRPr>
          </a:p>
          <a:p>
            <a:pPr algn="r" eaLnBrk="1" hangingPunct="1">
              <a:spcBef>
                <a:spcPct val="0"/>
              </a:spcBef>
              <a:buFontTx/>
              <a:buNone/>
            </a:pPr>
            <a:r>
              <a:rPr lang="en-US" altLang="en-US" sz="1600" i="1">
                <a:solidFill>
                  <a:schemeClr val="bg1"/>
                </a:solidFill>
              </a:rPr>
              <a:t>for Mid-South  Electric Metering Association 2015</a:t>
            </a:r>
            <a:endParaRPr lang="en-US" altLang="en-US" sz="1600" i="1"/>
          </a:p>
        </p:txBody>
      </p:sp>
      <p:pic>
        <p:nvPicPr>
          <p:cNvPr id="2057"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981200"/>
            <a:ext cx="21336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1" descr="midsouth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1838" y="1676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212725" y="1635125"/>
            <a:ext cx="8696325" cy="866775"/>
          </a:xfrm>
        </p:spPr>
        <p:txBody>
          <a:bodyPr lIns="0"/>
          <a:lstStyle/>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smtClean="0">
              <a:solidFill>
                <a:schemeClr val="bg1"/>
              </a:solidFill>
              <a:cs typeface="Arial" charset="0"/>
            </a:endParaRPr>
          </a:p>
          <a:p>
            <a:pPr marL="0" indent="0" defTabSz="1060450">
              <a:buClr>
                <a:schemeClr val="tx2"/>
              </a:buClr>
              <a:buFontTx/>
              <a:buNone/>
            </a:pPr>
            <a:endParaRPr lang="en-US" altLang="en-US" sz="3600" b="1" i="1" smtClean="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FAE01AFB-C1E6-4458-BB5E-D2BD00192AFE}" type="slidenum">
              <a:rPr lang="en-GB" sz="900">
                <a:solidFill>
                  <a:srgbClr val="FFFFFF"/>
                </a:solidFill>
                <a:latin typeface="+mn-lt"/>
              </a:rPr>
              <a:pPr algn="ctr">
                <a:defRPr/>
              </a:pPr>
              <a:t>10</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a:solidFill>
                <a:srgbClr val="FFFFFF"/>
              </a:solidFill>
              <a:latin typeface="Tahoma" pitchFamily="34" charset="0"/>
              <a:cs typeface="Arial" charset="0"/>
            </a:endParaRPr>
          </a:p>
        </p:txBody>
      </p:sp>
      <p:sp>
        <p:nvSpPr>
          <p:cNvPr id="11269" name="Content Placeholder 1"/>
          <p:cNvSpPr txBox="1">
            <a:spLocks/>
          </p:cNvSpPr>
          <p:nvPr/>
        </p:nvSpPr>
        <p:spPr bwMode="auto">
          <a:xfrm>
            <a:off x="528955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Tin burned off</a:t>
            </a:r>
          </a:p>
          <a:p>
            <a:pPr>
              <a:spcAft>
                <a:spcPct val="20000"/>
              </a:spcAft>
              <a:buClr>
                <a:schemeClr val="tx2"/>
              </a:buClr>
              <a:buSzPct val="120000"/>
              <a:buFontTx/>
              <a:buNone/>
            </a:pPr>
            <a:endParaRPr lang="en-US" altLang="en-US" sz="2400">
              <a:latin typeface="Tahoma" pitchFamily="34" charset="0"/>
              <a:cs typeface="Arial" charset="0"/>
            </a:endParaRPr>
          </a:p>
          <a:p>
            <a:pPr>
              <a:spcAft>
                <a:spcPct val="20000"/>
              </a:spcAft>
              <a:buClr>
                <a:schemeClr val="tx2"/>
              </a:buClr>
              <a:buSzPct val="120000"/>
              <a:buFontTx/>
              <a:buNone/>
            </a:pPr>
            <a:r>
              <a:rPr lang="en-US" altLang="en-US" sz="2400">
                <a:latin typeface="Tahoma" pitchFamily="34" charset="0"/>
                <a:cs typeface="Arial" charset="0"/>
              </a:rPr>
              <a:t>Blade hole due to arcing to jaw – Copper melts at 1040ºC (1900ºF)</a:t>
            </a:r>
          </a:p>
          <a:p>
            <a:pPr>
              <a:spcAft>
                <a:spcPct val="20000"/>
              </a:spcAft>
              <a:buClr>
                <a:schemeClr val="tx2"/>
              </a:buClr>
              <a:buSzPct val="120000"/>
              <a:buFontTx/>
              <a:buNone/>
            </a:pPr>
            <a:endParaRPr lang="en-US" altLang="en-US" sz="2400" i="1">
              <a:latin typeface="Tahoma" pitchFamily="34" charset="0"/>
              <a:cs typeface="Arial" charset="0"/>
            </a:endParaRPr>
          </a:p>
        </p:txBody>
      </p:sp>
      <p:pic>
        <p:nvPicPr>
          <p:cNvPr id="11270" name="Picture 9"/>
          <p:cNvPicPr>
            <a:picLocks noChangeAspect="1" noChangeArrowheads="1"/>
          </p:cNvPicPr>
          <p:nvPr/>
        </p:nvPicPr>
        <p:blipFill>
          <a:blip r:embed="rId2">
            <a:extLst>
              <a:ext uri="{28A0092B-C50C-407E-A947-70E740481C1C}">
                <a14:useLocalDpi xmlns:a14="http://schemas.microsoft.com/office/drawing/2010/main" val="0"/>
              </a:ext>
            </a:extLst>
          </a:blip>
          <a:srcRect l="17438" t="22571" b="4765"/>
          <a:stretch>
            <a:fillRect/>
          </a:stretch>
        </p:blipFill>
        <p:spPr bwMode="auto">
          <a:xfrm>
            <a:off x="11588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299075"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a:latin typeface="Tahoma" pitchFamily="34" charset="0"/>
                <a:cs typeface="Arial" charset="0"/>
              </a:rPr>
              <a:t>AX-SD base thermoset plastic melts at 960ºC (1760ºF) </a:t>
            </a:r>
          </a:p>
        </p:txBody>
      </p:sp>
      <p:cxnSp>
        <p:nvCxnSpPr>
          <p:cNvPr id="7" name="Straight Arrow Connector 6"/>
          <p:cNvCxnSpPr/>
          <p:nvPr/>
        </p:nvCxnSpPr>
        <p:spPr>
          <a:xfrm flipH="1" flipV="1">
            <a:off x="298926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926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33680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Severe Arcing Jaw to Blade</a:t>
            </a:r>
            <a:endParaRPr lang="en-US" altLang="en-US" sz="400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F518D9A-48FD-4089-8197-EE6757163A12}" type="slidenum">
              <a:rPr lang="en-US" altLang="en-US" sz="1400" smtClean="0"/>
              <a:pPr eaLnBrk="1" hangingPunct="1">
                <a:spcBef>
                  <a:spcPct val="0"/>
                </a:spcBef>
                <a:buFontTx/>
                <a:buNone/>
              </a:pPr>
              <a:t>11</a:t>
            </a:fld>
            <a:endParaRPr lang="en-US" altLang="en-US" sz="1400" smtClean="0"/>
          </a:p>
        </p:txBody>
      </p:sp>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smtClean="0">
                <a:solidFill>
                  <a:schemeClr val="bg1"/>
                </a:solidFill>
              </a:rPr>
              <a:t>What are the necessary ingredients </a:t>
            </a:r>
            <a:br>
              <a:rPr lang="en-US" altLang="en-US" sz="3000" smtClean="0">
                <a:solidFill>
                  <a:schemeClr val="bg1"/>
                </a:solidFill>
              </a:rPr>
            </a:br>
            <a:r>
              <a:rPr lang="en-US" altLang="en-US" sz="3000" smtClean="0">
                <a:solidFill>
                  <a:schemeClr val="bg1"/>
                </a:solidFill>
              </a:rPr>
              <a:t>for a hot socket?</a:t>
            </a:r>
            <a:endParaRPr lang="en-US" altLang="en-US" sz="4000" smtClean="0">
              <a:solidFill>
                <a:schemeClr val="bg1"/>
              </a:solidFill>
            </a:endParaRPr>
          </a:p>
        </p:txBody>
      </p:sp>
      <p:sp>
        <p:nvSpPr>
          <p:cNvPr id="12292" name="Text Box 9"/>
          <p:cNvSpPr txBox="1">
            <a:spLocks noChangeArrowheads="1"/>
          </p:cNvSpPr>
          <p:nvPr/>
        </p:nvSpPr>
        <p:spPr bwMode="auto">
          <a:xfrm>
            <a:off x="457200" y="1447800"/>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a:p>
          <a:p>
            <a:pPr lvl="1" eaLnBrk="1" hangingPunct="1">
              <a:lnSpc>
                <a:spcPts val="2500"/>
              </a:lnSpc>
              <a:buFontTx/>
              <a:buChar char="•"/>
            </a:pPr>
            <a:r>
              <a:rPr lang="en-US" altLang="en-US" sz="1800"/>
              <a:t>Loss of jaw tension in at least </a:t>
            </a:r>
            <a:br>
              <a:rPr lang="en-US" altLang="en-US" sz="1800"/>
            </a:br>
            <a:r>
              <a:rPr lang="en-US" altLang="en-US" sz="1800"/>
              <a:t>one of the socket jaws.</a:t>
            </a:r>
          </a:p>
          <a:p>
            <a:pPr lvl="1" eaLnBrk="1" hangingPunct="1">
              <a:lnSpc>
                <a:spcPts val="2500"/>
              </a:lnSpc>
              <a:buFontTx/>
              <a:buChar char="•"/>
            </a:pPr>
            <a:r>
              <a:rPr lang="en-US" altLang="en-US" sz="1800"/>
              <a:t>Vibration (or other catalyst </a:t>
            </a:r>
          </a:p>
          <a:p>
            <a:pPr lvl="1" eaLnBrk="1" hangingPunct="1">
              <a:lnSpc>
                <a:spcPts val="2500"/>
              </a:lnSpc>
              <a:spcBef>
                <a:spcPct val="0"/>
              </a:spcBef>
              <a:buFontTx/>
              <a:buNone/>
            </a:pPr>
            <a:r>
              <a:rPr lang="en-US" altLang="en-US" sz="1800"/>
              <a:t>     to initiate arcing)</a:t>
            </a:r>
          </a:p>
          <a:p>
            <a:pPr lvl="1" eaLnBrk="1" hangingPunct="1">
              <a:lnSpc>
                <a:spcPts val="2500"/>
              </a:lnSpc>
              <a:buFontTx/>
              <a:buChar char="•"/>
            </a:pPr>
            <a:r>
              <a:rPr lang="en-US" altLang="en-US" sz="1800"/>
              <a:t>Minimal load present</a:t>
            </a:r>
          </a:p>
          <a:p>
            <a:pPr eaLnBrk="1" hangingPunct="1">
              <a:lnSpc>
                <a:spcPts val="2500"/>
              </a:lnSpc>
              <a:buFontTx/>
              <a:buNone/>
            </a:pPr>
            <a:endParaRPr lang="en-US" altLang="en-US" sz="1800"/>
          </a:p>
        </p:txBody>
      </p:sp>
      <p:pic>
        <p:nvPicPr>
          <p:cNvPr id="12293" name="Picture 11" descr="ask-question-1-ca45a12e5206bae44014e11cd3ced9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7338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EE26E8AB-F2D6-4EF3-819F-EF671C5C16C6}" type="slidenum">
              <a:rPr lang="en-US" altLang="en-US" sz="1400" smtClean="0"/>
              <a:pPr eaLnBrk="1" hangingPunct="1">
                <a:spcBef>
                  <a:spcPct val="0"/>
                </a:spcBef>
                <a:buFontTx/>
                <a:buNone/>
              </a:pPr>
              <a:t>12</a:t>
            </a:fld>
            <a:endParaRPr lang="en-US" altLang="en-US" sz="1400" smtClean="0"/>
          </a:p>
        </p:txBody>
      </p:sp>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smtClean="0"/>
              <a:t>Repeated meter insertions degrades the tension in the socket jaws (see graph), but not to dangerous levels</a:t>
            </a:r>
          </a:p>
          <a:p>
            <a:pPr eaLnBrk="1" hangingPunct="1">
              <a:lnSpc>
                <a:spcPct val="105000"/>
              </a:lnSpc>
            </a:pPr>
            <a:r>
              <a:rPr lang="en-US" altLang="en-US" sz="1600" smtClean="0"/>
              <a:t>Exposure to elevated temperatures rapidly degrades the socket jaw tension to dangerous levels (see graph)</a:t>
            </a:r>
          </a:p>
          <a:p>
            <a:pPr eaLnBrk="1" hangingPunct="1">
              <a:lnSpc>
                <a:spcPct val="105000"/>
              </a:lnSpc>
            </a:pPr>
            <a:r>
              <a:rPr lang="en-US" altLang="en-US" sz="1600" smtClean="0"/>
              <a:t>Visual inspection will catch some but not all dangerous socket jaws</a:t>
            </a:r>
          </a:p>
          <a:p>
            <a:pPr eaLnBrk="1" hangingPunct="1">
              <a:lnSpc>
                <a:spcPct val="105000"/>
              </a:lnSpc>
            </a:pPr>
            <a:r>
              <a:rPr lang="en-US" altLang="en-US" sz="1600" smtClean="0"/>
              <a:t>Arcing creates the heat</a:t>
            </a:r>
          </a:p>
          <a:p>
            <a:pPr eaLnBrk="1" hangingPunct="1">
              <a:lnSpc>
                <a:spcPct val="105000"/>
              </a:lnSpc>
            </a:pPr>
            <a:r>
              <a:rPr lang="en-US" altLang="en-US" sz="1600" smtClean="0"/>
              <a:t>Exposure to elevated temperatures has a cumulative effect on the meter socket jaw</a:t>
            </a:r>
          </a:p>
          <a:p>
            <a:pPr eaLnBrk="1" hangingPunct="1">
              <a:lnSpc>
                <a:spcPct val="105000"/>
              </a:lnSpc>
            </a:pPr>
            <a:r>
              <a:rPr lang="en-US" altLang="en-US" sz="1600" smtClean="0"/>
              <a:t>Relatively small vibration can initiate arcing </a:t>
            </a:r>
          </a:p>
          <a:p>
            <a:pPr eaLnBrk="1" hangingPunct="1">
              <a:lnSpc>
                <a:spcPct val="105000"/>
              </a:lnSpc>
            </a:pPr>
            <a:endParaRPr lang="en-US" altLang="en-US" sz="1400" smtClean="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08832231-8A58-4BE6-B093-AF8F961FE3EC}" type="slidenum">
              <a:rPr lang="en-US" altLang="en-US" sz="1400" smtClean="0"/>
              <a:pPr eaLnBrk="1" hangingPunct="1">
                <a:spcBef>
                  <a:spcPct val="0"/>
                </a:spcBef>
                <a:buFontTx/>
                <a:buNone/>
              </a:pPr>
              <a:t>13</a:t>
            </a:fld>
            <a:endParaRPr lang="en-US" altLang="en-US" sz="1400" smtClean="0"/>
          </a:p>
        </p:txBody>
      </p:sp>
      <p:sp>
        <p:nvSpPr>
          <p:cNvPr id="14339" name="Rectangle 2"/>
          <p:cNvSpPr>
            <a:spLocks noGrp="1" noChangeArrowheads="1"/>
          </p:cNvSpPr>
          <p:nvPr>
            <p:ph type="body" idx="1"/>
          </p:nvPr>
        </p:nvSpPr>
        <p:spPr/>
        <p:txBody>
          <a:bodyPr/>
          <a:lstStyle/>
          <a:p>
            <a:pPr eaLnBrk="1" hangingPunct="1">
              <a:lnSpc>
                <a:spcPct val="120000"/>
              </a:lnSpc>
              <a:buFontTx/>
              <a:buNone/>
            </a:pPr>
            <a:endParaRPr lang="en-US" altLang="en-US" smtClean="0"/>
          </a:p>
          <a:p>
            <a:pPr eaLnBrk="1" hangingPunct="1"/>
            <a:endParaRPr lang="en-US" altLang="en-US" smtClean="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CC72F9D-8C28-445F-9964-E2F80B5339D9}" type="slidenum">
              <a:rPr lang="en-US" altLang="en-US" sz="1400" smtClean="0"/>
              <a:pPr eaLnBrk="1" hangingPunct="1">
                <a:spcBef>
                  <a:spcPct val="0"/>
                </a:spcBef>
                <a:buFontTx/>
                <a:buNone/>
              </a:pPr>
              <a:t>14</a:t>
            </a:fld>
            <a:endParaRPr lang="en-US" altLang="en-US" sz="1400" smtClean="0"/>
          </a:p>
        </p:txBody>
      </p:sp>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smtClean="0">
                <a:solidFill>
                  <a:schemeClr val="bg1"/>
                </a:solidFill>
              </a:rPr>
              <a:t>Field Inspection of Sockets</a:t>
            </a:r>
            <a:br>
              <a:rPr lang="en-US" altLang="en-US" sz="3000" smtClean="0">
                <a:solidFill>
                  <a:schemeClr val="bg1"/>
                </a:solidFill>
              </a:rPr>
            </a:br>
            <a:r>
              <a:rPr lang="en-US" altLang="en-US" sz="3000" smtClean="0">
                <a:solidFill>
                  <a:schemeClr val="bg1"/>
                </a:solidFill>
              </a:rPr>
              <a:t>Best Practices</a:t>
            </a:r>
            <a:r>
              <a:rPr lang="en-US" altLang="en-US" sz="3200" smtClean="0"/>
              <a:t> </a:t>
            </a:r>
          </a:p>
        </p:txBody>
      </p:sp>
      <p:sp>
        <p:nvSpPr>
          <p:cNvPr id="15364" name="Rectangle 5"/>
          <p:cNvSpPr>
            <a:spLocks noGrp="1" noChangeArrowheads="1"/>
          </p:cNvSpPr>
          <p:nvPr>
            <p:ph type="body" idx="1"/>
          </p:nvPr>
        </p:nvSpPr>
        <p:spPr>
          <a:xfrm>
            <a:off x="304800" y="1600200"/>
            <a:ext cx="5461000" cy="4648200"/>
          </a:xfrm>
          <a:noFill/>
        </p:spPr>
        <p:txBody>
          <a:bodyPr/>
          <a:lstStyle/>
          <a:p>
            <a:pPr eaLnBrk="1" hangingPunct="1">
              <a:lnSpc>
                <a:spcPct val="80000"/>
              </a:lnSpc>
            </a:pPr>
            <a:r>
              <a:rPr lang="en-US" altLang="en-US" sz="1800" smtClean="0"/>
              <a:t>Example field check list</a:t>
            </a:r>
          </a:p>
          <a:p>
            <a:pPr lvl="1" eaLnBrk="1" hangingPunct="1">
              <a:lnSpc>
                <a:spcPct val="105000"/>
              </a:lnSpc>
            </a:pPr>
            <a:r>
              <a:rPr lang="en-US" altLang="en-US" sz="1800" smtClean="0"/>
              <a:t>Gaps in meter socket jaws</a:t>
            </a:r>
          </a:p>
          <a:p>
            <a:pPr lvl="1" eaLnBrk="1" hangingPunct="1">
              <a:lnSpc>
                <a:spcPct val="105000"/>
              </a:lnSpc>
            </a:pPr>
            <a:r>
              <a:rPr lang="en-US" altLang="en-US" sz="1800" smtClean="0"/>
              <a:t>Discoloration of one jaw vs. the other three</a:t>
            </a:r>
          </a:p>
          <a:p>
            <a:pPr lvl="1" eaLnBrk="1" hangingPunct="1">
              <a:lnSpc>
                <a:spcPct val="105000"/>
              </a:lnSpc>
            </a:pPr>
            <a:r>
              <a:rPr lang="en-US" altLang="en-US" sz="1800" smtClean="0"/>
              <a:t>Signs of melted or deformed plastic on meter base</a:t>
            </a:r>
          </a:p>
          <a:p>
            <a:pPr lvl="1" eaLnBrk="1" hangingPunct="1">
              <a:lnSpc>
                <a:spcPct val="105000"/>
              </a:lnSpc>
            </a:pPr>
            <a:r>
              <a:rPr lang="en-US" altLang="en-US" sz="1800" smtClean="0"/>
              <a:t>Pitting of either meter blade or socket jaw</a:t>
            </a:r>
          </a:p>
          <a:p>
            <a:pPr lvl="1" eaLnBrk="1" hangingPunct="1">
              <a:lnSpc>
                <a:spcPct val="105000"/>
              </a:lnSpc>
            </a:pPr>
            <a:r>
              <a:rPr lang="en-US" altLang="en-US" sz="1800" smtClean="0"/>
              <a:t>Loss of tension in meter socket jaws</a:t>
            </a:r>
          </a:p>
          <a:p>
            <a:pPr lvl="1" eaLnBrk="1" hangingPunct="1">
              <a:lnSpc>
                <a:spcPct val="105000"/>
              </a:lnSpc>
            </a:pPr>
            <a:r>
              <a:rPr lang="en-US" altLang="en-US" sz="1800" smtClean="0"/>
              <a:t>Check condition of  wire insulation and connections to  meter jaws</a:t>
            </a:r>
          </a:p>
          <a:p>
            <a:pPr lvl="1" eaLnBrk="1" hangingPunct="1">
              <a:lnSpc>
                <a:spcPct val="105000"/>
              </a:lnSpc>
            </a:pPr>
            <a:r>
              <a:rPr lang="en-US" altLang="en-US" sz="1800" smtClean="0"/>
              <a:t>Check the overall condition of the box, socket, meter and how they attach to each other and the building.</a:t>
            </a:r>
          </a:p>
          <a:p>
            <a:pPr lvl="1" eaLnBrk="1" hangingPunct="1">
              <a:lnSpc>
                <a:spcPct val="105000"/>
              </a:lnSpc>
            </a:pPr>
            <a:r>
              <a:rPr lang="en-US" altLang="en-US" sz="1800" smtClean="0"/>
              <a:t>Look for signs of tampering</a:t>
            </a:r>
          </a:p>
          <a:p>
            <a:pPr lvl="1" eaLnBrk="1" hangingPunct="1">
              <a:lnSpc>
                <a:spcPct val="105000"/>
              </a:lnSpc>
            </a:pPr>
            <a:r>
              <a:rPr lang="en-US" altLang="en-US" sz="1800" smtClean="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1600200"/>
            <a:ext cx="28956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1B0D48E3-E18A-4070-9149-4CB1CD24A584}" type="slidenum">
              <a:rPr lang="en-US" altLang="en-US" sz="1400" smtClean="0"/>
              <a:pPr eaLnBrk="1" hangingPunct="1">
                <a:spcBef>
                  <a:spcPct val="0"/>
                </a:spcBef>
                <a:buFontTx/>
                <a:buNone/>
              </a:pPr>
              <a:t>15</a:t>
            </a:fld>
            <a:endParaRPr lang="en-US" altLang="en-US" sz="1400" smtClean="0"/>
          </a:p>
        </p:txBody>
      </p:sp>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smtClean="0"/>
              <a:t>Most AMI deployments utilize third party contractors to handle residential and some self contained non-2S services.  </a:t>
            </a:r>
          </a:p>
          <a:p>
            <a:pPr eaLnBrk="1" hangingPunct="1">
              <a:lnSpc>
                <a:spcPct val="115000"/>
              </a:lnSpc>
            </a:pPr>
            <a:r>
              <a:rPr lang="en-US" altLang="en-US" sz="1800" smtClean="0"/>
              <a:t>After to or prior to AMI deployments, Utility personnel typically see these sockets</a:t>
            </a:r>
          </a:p>
          <a:p>
            <a:pPr eaLnBrk="1" hangingPunct="1">
              <a:lnSpc>
                <a:spcPct val="115000"/>
              </a:lnSpc>
            </a:pPr>
            <a:r>
              <a:rPr lang="en-US" altLang="en-US" sz="1800" smtClean="0"/>
              <a:t>Transformer rated meters typically handled by the meter service department of the utility.</a:t>
            </a:r>
          </a:p>
          <a:p>
            <a:pPr eaLnBrk="1" hangingPunct="1">
              <a:lnSpc>
                <a:spcPct val="115000"/>
              </a:lnSpc>
            </a:pPr>
            <a:r>
              <a:rPr lang="en-US" altLang="en-US" sz="1800" smtClean="0"/>
              <a:t>Hot socket concerns with lever by-pass sockets used on 3-phase meters are extremely rare.</a:t>
            </a:r>
          </a:p>
        </p:txBody>
      </p:sp>
      <p:sp>
        <p:nvSpPr>
          <p:cNvPr id="1638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429000" y="4191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DCC4A076-0049-42E7-B5D7-0F68B5C27B81}" type="slidenum">
              <a:rPr lang="en-US" altLang="en-US" sz="1400"/>
              <a:pPr algn="r" eaLnBrk="1" hangingPunct="1">
                <a:spcBef>
                  <a:spcPct val="0"/>
                </a:spcBef>
                <a:buFontTx/>
                <a:buNone/>
              </a:pPr>
              <a:t>16</a:t>
            </a:fld>
            <a:endParaRPr lang="en-US" altLang="en-US" sz="1400"/>
          </a:p>
        </p:txBody>
      </p:sp>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381000" y="1524000"/>
            <a:ext cx="8229600" cy="4343400"/>
          </a:xfrm>
        </p:spPr>
        <p:txBody>
          <a:bodyPr/>
          <a:lstStyle/>
          <a:p>
            <a:pPr eaLnBrk="1" hangingPunct="1">
              <a:lnSpc>
                <a:spcPct val="105000"/>
              </a:lnSpc>
            </a:pPr>
            <a:r>
              <a:rPr lang="en-US" altLang="en-US" sz="2400" smtClean="0"/>
              <a:t>Easiest resolution is to replace the damaged jaw. </a:t>
            </a:r>
          </a:p>
          <a:p>
            <a:pPr eaLnBrk="1" hangingPunct="1">
              <a:lnSpc>
                <a:spcPct val="105000"/>
              </a:lnSpc>
            </a:pPr>
            <a:r>
              <a:rPr lang="en-US" altLang="en-US" sz="2400" b="1" smtClean="0"/>
              <a:t>Never</a:t>
            </a:r>
            <a:r>
              <a:rPr lang="en-US" altLang="en-US" sz="2400" smtClean="0"/>
              <a:t> try and repair a damaged jaw.  The tension in the damaged jaw will not return simply by taking a pair of pliers and closing the jaw tighter.  </a:t>
            </a:r>
          </a:p>
          <a:p>
            <a:pPr eaLnBrk="1" hangingPunct="1">
              <a:lnSpc>
                <a:spcPct val="105000"/>
              </a:lnSpc>
            </a:pPr>
            <a:r>
              <a:rPr lang="en-US" altLang="en-US" sz="2400" smtClean="0"/>
              <a:t>Either the entire box should be replaced or the damaged jaw (assuming the wiring and other jaws are deemed safe through the rest of the inspection.)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smtClean="0">
                <a:solidFill>
                  <a:schemeClr val="bg1"/>
                </a:solidFill>
              </a:rPr>
              <a:t>What can be done once a hot </a:t>
            </a:r>
            <a:br>
              <a:rPr lang="en-US" altLang="en-US" sz="3000" smtClean="0">
                <a:solidFill>
                  <a:schemeClr val="bg1"/>
                </a:solidFill>
              </a:rPr>
            </a:br>
            <a:r>
              <a:rPr lang="en-US" altLang="en-US" sz="3000" smtClean="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1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892300" cy="184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77804A2-595D-4F8A-B8C3-DA97A8DCEEE0}" type="slidenum">
              <a:rPr lang="en-US" altLang="en-US" sz="1400" smtClean="0"/>
              <a:pPr eaLnBrk="1" hangingPunct="1">
                <a:spcBef>
                  <a:spcPct val="0"/>
                </a:spcBef>
                <a:buFontTx/>
                <a:buNone/>
              </a:pPr>
              <a:t>17</a:t>
            </a:fld>
            <a:endParaRPr lang="en-US" altLang="en-US" sz="1400" smtClean="0"/>
          </a:p>
        </p:txBody>
      </p:sp>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smtClean="0">
                <a:solidFill>
                  <a:schemeClr val="bg1"/>
                </a:solidFill>
              </a:rPr>
              <a:t>Base Line Data Electro Mechanical meters vs solid state vs the latest generation of meters designed with hot sockets in mind</a:t>
            </a:r>
            <a:endParaRPr lang="en-US" altLang="en-US" sz="2000" smtClean="0"/>
          </a:p>
        </p:txBody>
      </p:sp>
      <p:sp>
        <p:nvSpPr>
          <p:cNvPr id="18436" name="Rectangle 6"/>
          <p:cNvSpPr>
            <a:spLocks noGrp="1" noChangeArrowheads="1"/>
          </p:cNvSpPr>
          <p:nvPr>
            <p:ph type="body" idx="1"/>
          </p:nvPr>
        </p:nvSpPr>
        <p:spPr>
          <a:xfrm>
            <a:off x="457200" y="1752600"/>
            <a:ext cx="8229600" cy="1752600"/>
          </a:xfrm>
          <a:noFill/>
        </p:spPr>
        <p:txBody>
          <a:bodyPr/>
          <a:lstStyle/>
          <a:p>
            <a:pPr eaLnBrk="1" hangingPunct="1">
              <a:lnSpc>
                <a:spcPct val="120000"/>
              </a:lnSpc>
            </a:pPr>
            <a:r>
              <a:rPr lang="en-US" altLang="en-US" sz="1600" smtClean="0"/>
              <a:t>At the start of our laboratory investigation the oldest electro mechanical meters withstood hot sockets the best</a:t>
            </a:r>
          </a:p>
          <a:p>
            <a:pPr eaLnBrk="1" hangingPunct="1">
              <a:lnSpc>
                <a:spcPct val="120000"/>
              </a:lnSpc>
            </a:pPr>
            <a:r>
              <a:rPr lang="en-US" altLang="en-US" sz="1600" smtClean="0"/>
              <a:t>The latest vintage solid state meters withstood hot sockets the least.</a:t>
            </a:r>
          </a:p>
          <a:p>
            <a:pPr eaLnBrk="1" hangingPunct="1">
              <a:lnSpc>
                <a:spcPct val="120000"/>
              </a:lnSpc>
            </a:pPr>
            <a:r>
              <a:rPr lang="en-US" altLang="en-US" sz="1600" smtClean="0"/>
              <a:t>Over the course of the past twelve months some meter manufacturers have begun to release 2S meters designed to withstand hot sockets and some have even begun to put temperature sensing closer to the meter blades instead of only on the metrology boards.</a:t>
            </a:r>
          </a:p>
          <a:p>
            <a:pPr eaLnBrk="1" hangingPunct="1">
              <a:lnSpc>
                <a:spcPct val="120000"/>
              </a:lnSpc>
            </a:pPr>
            <a:r>
              <a:rPr lang="en-US" altLang="en-US" sz="1600" smtClean="0"/>
              <a:t>One meter vendor’s service switch meter has used high temperature base plate plastic since it was launched in 2008.)</a:t>
            </a:r>
          </a:p>
        </p:txBody>
      </p:sp>
      <p:pic>
        <p:nvPicPr>
          <p:cNvPr id="18437" name="Picture 8" descr="Smart Meter"/>
          <p:cNvPicPr>
            <a:picLocks noChangeAspect="1" noChangeArrowheads="1"/>
          </p:cNvPicPr>
          <p:nvPr/>
        </p:nvPicPr>
        <p:blipFill>
          <a:blip r:embed="rId3">
            <a:extLst>
              <a:ext uri="{28A0092B-C50C-407E-A947-70E740481C1C}">
                <a14:useLocalDpi xmlns:a14="http://schemas.microsoft.com/office/drawing/2010/main" val="0"/>
              </a:ext>
            </a:extLst>
          </a:blip>
          <a:srcRect t="9091" b="9091"/>
          <a:stretch>
            <a:fillRect/>
          </a:stretch>
        </p:blipFill>
        <p:spPr bwMode="auto">
          <a:xfrm>
            <a:off x="3429000" y="4648200"/>
            <a:ext cx="23622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 descr="C:\Documents and Settings\replogro\My Documents\Focus\AX Files\FOCUS AX-S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724400"/>
            <a:ext cx="17526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Electromechanical_me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563" y="4724400"/>
            <a:ext cx="17224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1646238"/>
            <a:ext cx="2895600" cy="4525962"/>
          </a:xfrm>
        </p:spPr>
        <p:txBody>
          <a:bodyPr/>
          <a:lstStyle/>
          <a:p>
            <a:pPr marL="228600" indent="-228600">
              <a:lnSpc>
                <a:spcPct val="80000"/>
              </a:lnSpc>
            </a:pPr>
            <a:r>
              <a:rPr lang="en-US" altLang="en-US" sz="1600" smtClean="0"/>
              <a:t>Calipers show a .01” gap, with that size gap between jaws and stabs we were able to heat meter stabs over 1000 degrees Fahrenheit in a few minutes.</a:t>
            </a:r>
          </a:p>
          <a:p>
            <a:pPr marL="228600" indent="-228600">
              <a:lnSpc>
                <a:spcPct val="80000"/>
              </a:lnSpc>
            </a:pPr>
            <a:endParaRPr lang="en-US" altLang="en-US" sz="1600" smtClean="0"/>
          </a:p>
          <a:p>
            <a:pPr marL="228600" indent="-228600">
              <a:lnSpc>
                <a:spcPct val="80000"/>
              </a:lnSpc>
            </a:pPr>
            <a:r>
              <a:rPr lang="en-US" altLang="en-US" sz="1600" smtClean="0"/>
              <a:t>The rough spots you see on the post-test jaw next to the calipers are over .005” high. This surface degradation appears on the stab as well. </a:t>
            </a:r>
          </a:p>
          <a:p>
            <a:pPr marL="228600" indent="-228600">
              <a:lnSpc>
                <a:spcPct val="80000"/>
              </a:lnSpc>
            </a:pPr>
            <a:endParaRPr lang="en-US" altLang="en-US" sz="1600" smtClean="0"/>
          </a:p>
          <a:p>
            <a:pPr marL="228600" indent="-228600">
              <a:lnSpc>
                <a:spcPct val="80000"/>
              </a:lnSpc>
            </a:pPr>
            <a:r>
              <a:rPr lang="en-US" altLang="en-US" sz="1600" smtClean="0"/>
              <a:t>Between the two surfaces you can have large gaps, along with insulating by-product of the arcing, that can sustain heavy arcing in a solid state.</a:t>
            </a:r>
          </a:p>
        </p:txBody>
      </p:sp>
      <p:sp>
        <p:nvSpPr>
          <p:cNvPr id="19459"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Service Degradation</a:t>
            </a:r>
            <a:endParaRPr lang="en-US" altLang="en-US" sz="3000" smtClean="0"/>
          </a:p>
        </p:txBody>
      </p:sp>
      <p:pic>
        <p:nvPicPr>
          <p:cNvPr id="19460" name="Picture 5" descr="hot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752600"/>
            <a:ext cx="51816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B0A0D01B-28B3-4771-AB67-042C7D14A11A}" type="slidenum">
              <a:rPr lang="en-US" altLang="en-US" sz="1400"/>
              <a:pPr algn="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752600"/>
            <a:ext cx="8229600" cy="1371600"/>
          </a:xfrm>
        </p:spPr>
        <p:txBody>
          <a:bodyPr/>
          <a:lstStyle/>
          <a:p>
            <a:pPr>
              <a:lnSpc>
                <a:spcPct val="90000"/>
              </a:lnSpc>
            </a:pPr>
            <a:r>
              <a:rPr lang="en-US" altLang="en-US" sz="2000" smtClean="0"/>
              <a:t>In a representative side view of a .1” thick standard meter stab, you can see how small these distortions appear relative to the thickness of the stab, while creating an air gap large enough for significant arcing.</a:t>
            </a:r>
          </a:p>
        </p:txBody>
      </p:sp>
      <p:sp>
        <p:nvSpPr>
          <p:cNvPr id="20483" name="Rectangle 4"/>
          <p:cNvSpPr>
            <a:spLocks noChangeArrowheads="1"/>
          </p:cNvSpPr>
          <p:nvPr/>
        </p:nvSpPr>
        <p:spPr bwMode="auto">
          <a:xfrm>
            <a:off x="457200" y="2286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Service Degradation</a:t>
            </a:r>
            <a:endParaRPr lang="en-US" altLang="en-US" sz="3000">
              <a:solidFill>
                <a:schemeClr val="tx2"/>
              </a:solidFill>
            </a:endParaRPr>
          </a:p>
        </p:txBody>
      </p:sp>
      <p:pic>
        <p:nvPicPr>
          <p:cNvPr id="2048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24200"/>
            <a:ext cx="5410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4E97DC28-76F8-4FEB-9782-4480E387678F}" type="slidenum">
              <a:rPr lang="en-US" altLang="en-US" sz="1400"/>
              <a:pPr algn="r" eaLnBrk="1" hangingPunct="1">
                <a:spcBef>
                  <a:spcPct val="0"/>
                </a:spcBef>
                <a:buFontTx/>
                <a:buNone/>
              </a:pPr>
              <a:t>19</a:t>
            </a:fld>
            <a:endParaRPr lang="en-US"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xfrm>
            <a:off x="3810000" y="638175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2B209F78-3D25-44D7-875B-8C97546290F7}" type="slidenum">
              <a:rPr lang="en-US" altLang="en-US" sz="1400" smtClean="0"/>
              <a:pP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The Issue</a:t>
            </a:r>
          </a:p>
        </p:txBody>
      </p:sp>
      <p:sp>
        <p:nvSpPr>
          <p:cNvPr id="3076" name="Rectangle 3"/>
          <p:cNvSpPr>
            <a:spLocks noGrp="1" noChangeArrowheads="1"/>
          </p:cNvSpPr>
          <p:nvPr>
            <p:ph type="body" idx="1"/>
          </p:nvPr>
        </p:nvSpPr>
        <p:spPr>
          <a:xfrm>
            <a:off x="457200" y="1752600"/>
            <a:ext cx="8229600" cy="4114800"/>
          </a:xfrm>
          <a:solidFill>
            <a:srgbClr val="FFFFFF"/>
          </a:solidFill>
        </p:spPr>
        <p:txBody>
          <a:bodyPr/>
          <a:lstStyle/>
          <a:p>
            <a:pPr eaLnBrk="1" hangingPunct="1">
              <a:lnSpc>
                <a:spcPct val="80000"/>
              </a:lnSpc>
              <a:spcAft>
                <a:spcPct val="100000"/>
              </a:spcAft>
            </a:pPr>
            <a:r>
              <a:rPr lang="en-US" altLang="en-US" sz="1400" smtClean="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smtClean="0"/>
              <a:t>AMI deployments because of the volume of meters involved put a spot light on this issue.  </a:t>
            </a:r>
          </a:p>
          <a:p>
            <a:pPr lvl="1" eaLnBrk="1" hangingPunct="1">
              <a:lnSpc>
                <a:spcPct val="80000"/>
              </a:lnSpc>
              <a:spcAft>
                <a:spcPct val="100000"/>
              </a:spcAft>
            </a:pPr>
            <a:r>
              <a:rPr lang="en-US" altLang="en-US" sz="1400" smtClean="0"/>
              <a:t>What causes a hot socket?</a:t>
            </a:r>
          </a:p>
          <a:p>
            <a:pPr lvl="1" eaLnBrk="1" hangingPunct="1">
              <a:lnSpc>
                <a:spcPct val="80000"/>
              </a:lnSpc>
              <a:spcAft>
                <a:spcPct val="100000"/>
              </a:spcAft>
            </a:pPr>
            <a:r>
              <a:rPr lang="en-US" altLang="en-US" sz="1400" smtClean="0"/>
              <a:t>Are the meters ever the cause of a meter box failure?</a:t>
            </a:r>
          </a:p>
          <a:p>
            <a:pPr lvl="1" eaLnBrk="1" hangingPunct="1">
              <a:lnSpc>
                <a:spcPct val="80000"/>
              </a:lnSpc>
              <a:spcAft>
                <a:spcPct val="100000"/>
              </a:spcAft>
            </a:pPr>
            <a:r>
              <a:rPr lang="en-US" altLang="en-US" sz="1400" smtClean="0"/>
              <a:t>What are the things to look for when inspecting an </a:t>
            </a:r>
            <a:br>
              <a:rPr lang="en-US" altLang="en-US" sz="1400" smtClean="0"/>
            </a:br>
            <a:r>
              <a:rPr lang="en-US" altLang="en-US" sz="1400" smtClean="0"/>
              <a:t>existing meter installation?</a:t>
            </a:r>
          </a:p>
          <a:p>
            <a:pPr lvl="1" eaLnBrk="1" hangingPunct="1">
              <a:lnSpc>
                <a:spcPct val="80000"/>
              </a:lnSpc>
              <a:spcAft>
                <a:spcPct val="100000"/>
              </a:spcAft>
            </a:pPr>
            <a:r>
              <a:rPr lang="en-US" altLang="en-US" sz="1400" smtClean="0"/>
              <a:t>What are the best practices for handling potential hot</a:t>
            </a:r>
            <a:br>
              <a:rPr lang="en-US" altLang="en-US" sz="1400" smtClean="0"/>
            </a:br>
            <a:r>
              <a:rPr lang="en-US" altLang="en-US" sz="1400" smtClean="0"/>
              <a:t> sockets?</a:t>
            </a:r>
          </a:p>
          <a:p>
            <a:pPr eaLnBrk="1" hangingPunct="1">
              <a:lnSpc>
                <a:spcPct val="80000"/>
              </a:lnSpc>
              <a:spcAft>
                <a:spcPct val="100000"/>
              </a:spcAft>
            </a:pPr>
            <a:r>
              <a:rPr lang="en-US" altLang="en-US" sz="1400" smtClean="0"/>
              <a:t>This presentation will cover the results of our lab </a:t>
            </a:r>
            <a:br>
              <a:rPr lang="en-US" altLang="en-US" sz="1400" smtClean="0"/>
            </a:br>
            <a:r>
              <a:rPr lang="en-US" altLang="en-US" sz="1400" smtClean="0"/>
              <a:t>investigation into the sources for hot sockets, the </a:t>
            </a:r>
            <a:br>
              <a:rPr lang="en-US" altLang="en-US" sz="1400" smtClean="0"/>
            </a:br>
            <a:r>
              <a:rPr lang="en-US" altLang="en-US" sz="1400" smtClean="0"/>
              <a:t>development of a fixture to simulate hot sockets, </a:t>
            </a:r>
            <a:br>
              <a:rPr lang="en-US" altLang="en-US" sz="1400" smtClean="0"/>
            </a:br>
            <a:r>
              <a:rPr lang="en-US" altLang="en-US" sz="1400" smtClean="0"/>
              <a:t>the tests and data gleaned from hot sockets, and </a:t>
            </a:r>
            <a:br>
              <a:rPr lang="en-US" altLang="en-US" sz="1400" smtClean="0"/>
            </a:br>
            <a:r>
              <a:rPr lang="en-US" altLang="en-US" sz="1400" smtClean="0"/>
              <a:t>a discussion of “best practices” regarding hot sockets.  </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5715000" y="30480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700C4184-867F-4FD2-8210-68706052BC5A}" type="slidenum">
              <a:rPr lang="en-US" altLang="en-US" sz="1400" smtClean="0"/>
              <a:pPr eaLnBrk="1" hangingPunct="1">
                <a:spcBef>
                  <a:spcPct val="0"/>
                </a:spcBef>
                <a:buFontTx/>
                <a:buNone/>
              </a:pPr>
              <a:t>20</a:t>
            </a:fld>
            <a:endParaRPr lang="en-US" altLang="en-US" sz="1400" smtClean="0"/>
          </a:p>
        </p:txBody>
      </p:sp>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smtClean="0">
                <a:solidFill>
                  <a:schemeClr val="bg1"/>
                </a:solidFill>
              </a:rPr>
              <a:t>Summary</a:t>
            </a:r>
            <a:r>
              <a:rPr lang="en-US" altLang="en-US" sz="3000" smtClean="0"/>
              <a:t> </a:t>
            </a:r>
          </a:p>
        </p:txBody>
      </p:sp>
      <p:sp>
        <p:nvSpPr>
          <p:cNvPr id="21508" name="Rectangle 5"/>
          <p:cNvSpPr>
            <a:spLocks noGrp="1" noChangeArrowheads="1"/>
          </p:cNvSpPr>
          <p:nvPr>
            <p:ph type="body" idx="1"/>
          </p:nvPr>
        </p:nvSpPr>
        <p:spPr>
          <a:xfrm>
            <a:off x="457200" y="1524000"/>
            <a:ext cx="8305800" cy="4419600"/>
          </a:xfrm>
          <a:noFill/>
        </p:spPr>
        <p:txBody>
          <a:bodyPr/>
          <a:lstStyle/>
          <a:p>
            <a:pPr eaLnBrk="1" hangingPunct="1">
              <a:lnSpc>
                <a:spcPct val="120000"/>
              </a:lnSpc>
            </a:pPr>
            <a:r>
              <a:rPr lang="en-US" altLang="en-US" sz="1600" smtClean="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smtClean="0"/>
              <a:t>Loss of tension is necessary to create the initial micro-arcing conditions.</a:t>
            </a:r>
          </a:p>
          <a:p>
            <a:pPr eaLnBrk="1" hangingPunct="1">
              <a:lnSpc>
                <a:spcPct val="120000"/>
              </a:lnSpc>
            </a:pPr>
            <a:r>
              <a:rPr lang="en-US" altLang="en-US" sz="1600" smtClean="0"/>
              <a:t>Sockets with repeated meter exchanges observed to have higher incidence of hot socket issues and “booting” a meter may spring jaws even more.</a:t>
            </a:r>
          </a:p>
          <a:p>
            <a:pPr eaLnBrk="1" hangingPunct="1">
              <a:lnSpc>
                <a:spcPct val="120000"/>
              </a:lnSpc>
            </a:pPr>
            <a:r>
              <a:rPr lang="en-US" altLang="en-US" sz="1600" smtClean="0"/>
              <a:t>Vibration appears to be the most common catalyst to the micro-arcing that creates the initial heat in a “hot socket”.</a:t>
            </a:r>
          </a:p>
          <a:p>
            <a:pPr eaLnBrk="1" hangingPunct="1">
              <a:lnSpc>
                <a:spcPct val="120000"/>
              </a:lnSpc>
            </a:pPr>
            <a:r>
              <a:rPr lang="en-US" altLang="en-US" sz="1600" smtClean="0"/>
              <a:t>The meter must have some power, but current is not a significant factor in how quickly or dramatically a hot socket occurs</a:t>
            </a:r>
          </a:p>
          <a:p>
            <a:pPr eaLnBrk="1" hangingPunct="1">
              <a:lnSpc>
                <a:spcPct val="120000"/>
              </a:lnSpc>
            </a:pPr>
            <a:r>
              <a:rPr lang="en-US" altLang="en-US" sz="1600" smtClean="0"/>
              <a:t>The effects of vibration and weakened jaw are cumulative </a:t>
            </a:r>
          </a:p>
          <a:p>
            <a:pPr eaLnBrk="1" hangingPunct="1">
              <a:lnSpc>
                <a:spcPct val="120000"/>
              </a:lnSpc>
            </a:pPr>
            <a:r>
              <a:rPr lang="en-US" altLang="en-US" sz="1600" smtClean="0"/>
              <a:t>Meter Manufacturers have all been working on the design of their meters to better withstand a hot socket.  These new meters have better baseline performance than even the older electro mechanical meters, but a hot socket will eventually burn up even the most robust meter.</a:t>
            </a:r>
          </a:p>
          <a:p>
            <a:pPr eaLnBrk="1" hangingPunct="1">
              <a:lnSpc>
                <a:spcPct val="80000"/>
              </a:lnSpc>
            </a:pPr>
            <a:endParaRPr lang="en-US" altLang="en-US" sz="1400" smtClean="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4AB1F041-5DB3-47AD-8648-A811F97E417A}" type="slidenum">
              <a:rPr lang="en-US" altLang="en-US" sz="1400" smtClean="0"/>
              <a:pPr eaLnBrk="1" hangingPunct="1">
                <a:spcBef>
                  <a:spcPct val="0"/>
                </a:spcBef>
                <a:buFontTx/>
                <a:buNone/>
              </a:pPr>
              <a:t>21</a:t>
            </a:fld>
            <a:endParaRPr lang="en-US" altLang="en-US" sz="1400" smtClean="0"/>
          </a:p>
        </p:txBody>
      </p:sp>
      <p:sp>
        <p:nvSpPr>
          <p:cNvPr id="22531" name="Rectangle 4"/>
          <p:cNvSpPr>
            <a:spLocks noGrp="1" noChangeArrowheads="1"/>
          </p:cNvSpPr>
          <p:nvPr>
            <p:ph type="title"/>
          </p:nvPr>
        </p:nvSpPr>
        <p:spPr>
          <a:solidFill>
            <a:srgbClr val="FF0000"/>
          </a:solidFill>
        </p:spPr>
        <p:txBody>
          <a:bodyPr/>
          <a:lstStyle/>
          <a:p>
            <a:pPr algn="l" eaLnBrk="1" hangingPunct="1"/>
            <a:r>
              <a:rPr lang="en-US" altLang="en-US" sz="3000" smtClean="0">
                <a:solidFill>
                  <a:schemeClr val="bg1"/>
                </a:solidFill>
              </a:rPr>
              <a:t>              Questions and Discussion</a:t>
            </a:r>
            <a:r>
              <a:rPr lang="en-US" altLang="en-US" sz="4000" smtClean="0">
                <a:solidFill>
                  <a:schemeClr val="bg1"/>
                </a:solidFill>
              </a:rPr>
              <a:t>  </a:t>
            </a:r>
          </a:p>
        </p:txBody>
      </p:sp>
      <p:sp>
        <p:nvSpPr>
          <p:cNvPr id="22532" name="Rectangle 5"/>
          <p:cNvSpPr>
            <a:spLocks noGrp="1" noChangeArrowheads="1"/>
          </p:cNvSpPr>
          <p:nvPr>
            <p:ph type="body" idx="1"/>
          </p:nvPr>
        </p:nvSpPr>
        <p:spPr>
          <a:noFill/>
        </p:spPr>
        <p:txBody>
          <a:bodyPr/>
          <a:lstStyle/>
          <a:p>
            <a:pPr algn="ctr" eaLnBrk="1" hangingPunct="1">
              <a:lnSpc>
                <a:spcPct val="90000"/>
              </a:lnSpc>
              <a:buFontTx/>
              <a:buNone/>
            </a:pPr>
            <a:r>
              <a:rPr lang="en-US" altLang="en-US" sz="3500" smtClean="0"/>
              <a:t>Tom Lawton</a:t>
            </a:r>
          </a:p>
          <a:p>
            <a:pPr algn="ctr" eaLnBrk="1" hangingPunct="1">
              <a:lnSpc>
                <a:spcPct val="90000"/>
              </a:lnSpc>
              <a:buFontTx/>
              <a:buNone/>
            </a:pPr>
            <a:r>
              <a:rPr lang="en-US" altLang="en-US" sz="3500" smtClean="0"/>
              <a:t>TESCO – The Eastern Specialty Company</a:t>
            </a:r>
            <a:r>
              <a:rPr lang="en-US" altLang="en-US" sz="4000" smtClean="0"/>
              <a:t> </a:t>
            </a:r>
          </a:p>
          <a:p>
            <a:pPr algn="ctr" eaLnBrk="1" hangingPunct="1">
              <a:lnSpc>
                <a:spcPct val="90000"/>
              </a:lnSpc>
              <a:buFontTx/>
              <a:buNone/>
            </a:pPr>
            <a:r>
              <a:rPr lang="en-US" altLang="en-US" sz="2800" smtClean="0"/>
              <a:t>Bristol, PA</a:t>
            </a:r>
          </a:p>
          <a:p>
            <a:pPr algn="ctr" eaLnBrk="1" hangingPunct="1">
              <a:lnSpc>
                <a:spcPct val="90000"/>
              </a:lnSpc>
              <a:buFontTx/>
              <a:buNone/>
            </a:pPr>
            <a:r>
              <a:rPr lang="en-US" altLang="en-US" sz="2800" smtClean="0"/>
              <a:t>215-688-0298 (cell)</a:t>
            </a:r>
          </a:p>
          <a:p>
            <a:pPr algn="ctr" eaLnBrk="1" hangingPunct="1">
              <a:lnSpc>
                <a:spcPct val="90000"/>
              </a:lnSpc>
              <a:buFontTx/>
              <a:buNone/>
            </a:pPr>
            <a:r>
              <a:rPr lang="en-US" altLang="en-US" sz="2800" smtClean="0"/>
              <a:t>1-800-762-8211</a:t>
            </a:r>
          </a:p>
          <a:p>
            <a:pPr algn="ctr" eaLnBrk="1" hangingPunct="1">
              <a:lnSpc>
                <a:spcPct val="90000"/>
              </a:lnSpc>
              <a:buFontTx/>
              <a:buNone/>
            </a:pPr>
            <a:r>
              <a:rPr lang="en-US" altLang="en-US" sz="2800" smtClean="0"/>
              <a:t>This presentation can also be found under Meter Conferences and Schools on the TESCO web site: </a:t>
            </a:r>
            <a:r>
              <a:rPr lang="en-US" altLang="en-US" sz="2800" smtClean="0">
                <a:solidFill>
                  <a:srgbClr val="CC3300"/>
                </a:solidFill>
                <a:hlinkClick r:id="rId3"/>
              </a:rPr>
              <a:t>www.tesco-advent.com</a:t>
            </a:r>
            <a:endParaRPr lang="en-US" altLang="en-US" sz="2800" smtClean="0">
              <a:solidFill>
                <a:srgbClr val="CC3300"/>
              </a:solidFill>
            </a:endParaRPr>
          </a:p>
          <a:p>
            <a:pPr algn="ctr" eaLnBrk="1" hangingPunct="1">
              <a:lnSpc>
                <a:spcPct val="90000"/>
              </a:lnSpc>
              <a:buFontTx/>
              <a:buNone/>
            </a:pPr>
            <a:endParaRPr lang="en-US" altLang="en-US" sz="2800" smtClean="0"/>
          </a:p>
          <a:p>
            <a:pPr algn="ctr" eaLnBrk="1" hangingPunct="1">
              <a:lnSpc>
                <a:spcPct val="90000"/>
              </a:lnSpc>
              <a:buFontTx/>
              <a:buNone/>
            </a:pPr>
            <a:endParaRPr lang="en-US" altLang="en-US" sz="2800" smtClean="0">
              <a:solidFill>
                <a:srgbClr val="CC3300"/>
              </a:solidFill>
            </a:endParaRPr>
          </a:p>
        </p:txBody>
      </p:sp>
      <p:pic>
        <p:nvPicPr>
          <p:cNvPr id="22533"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xfrm>
            <a:off x="3352800" y="6248400"/>
            <a:ext cx="10668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71EDF99-CA22-4AEC-8623-D202A432E507}" type="slidenum">
              <a:rPr lang="en-US" altLang="en-US" sz="1400" smtClean="0"/>
              <a:pPr eaLnBrk="1" hangingPunct="1">
                <a:spcBef>
                  <a:spcPct val="0"/>
                </a:spcBef>
                <a:buFontTx/>
                <a:buNone/>
              </a:pPr>
              <a:t>3</a:t>
            </a:fld>
            <a:endParaRPr lang="en-US" altLang="en-US" sz="1400" smtClean="0"/>
          </a:p>
        </p:txBody>
      </p:sp>
      <p:sp>
        <p:nvSpPr>
          <p:cNvPr id="4099" name="Rectangle 4"/>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Why do we know anything about hot sockets?</a:t>
            </a:r>
          </a:p>
        </p:txBody>
      </p:sp>
      <p:sp>
        <p:nvSpPr>
          <p:cNvPr id="4100" name="Rectangle 8"/>
          <p:cNvSpPr>
            <a:spLocks noGrp="1" noChangeArrowheads="1"/>
          </p:cNvSpPr>
          <p:nvPr>
            <p:ph type="body" idx="1"/>
          </p:nvPr>
        </p:nvSpPr>
        <p:spPr>
          <a:xfrm>
            <a:off x="533400" y="1447800"/>
            <a:ext cx="8229600" cy="1981200"/>
          </a:xfrm>
          <a:solidFill>
            <a:schemeClr val="bg1"/>
          </a:solidFill>
        </p:spPr>
        <p:txBody>
          <a:bodyPr/>
          <a:lstStyle/>
          <a:p>
            <a:pPr marL="400050" indent="-400050" eaLnBrk="1" hangingPunct="1">
              <a:lnSpc>
                <a:spcPct val="120000"/>
              </a:lnSpc>
              <a:spcAft>
                <a:spcPct val="20000"/>
              </a:spcAft>
            </a:pPr>
            <a:r>
              <a:rPr lang="en-US" altLang="en-US" sz="1400" smtClean="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smtClean="0"/>
              <a:t>TESCO’s meter lab has been contracted to develop a laboratory fixture that would simulate the various features common to most hot sockets found in the field.  </a:t>
            </a:r>
          </a:p>
          <a:p>
            <a:pPr marL="400050" indent="-400050" eaLnBrk="1" hangingPunct="1">
              <a:lnSpc>
                <a:spcPct val="120000"/>
              </a:lnSpc>
            </a:pPr>
            <a:r>
              <a:rPr lang="en-US" altLang="en-US" sz="1400" smtClean="0"/>
              <a:t>TESCO developed and refined a fixture since the 2013 Fall EEI running tests and gathering data on the effect of hot sockets on meters.  </a:t>
            </a:r>
          </a:p>
        </p:txBody>
      </p:sp>
      <p:sp>
        <p:nvSpPr>
          <p:cNvPr id="4101" name="Rectangle 8"/>
          <p:cNvSpPr>
            <a:spLocks noChangeArrowheads="1"/>
          </p:cNvSpPr>
          <p:nvPr/>
        </p:nvSpPr>
        <p:spPr bwMode="auto">
          <a:xfrm>
            <a:off x="533400" y="4038600"/>
            <a:ext cx="4267200"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a:t>TESCO has access to a large number of meters which have been exposed to hot sockets both before and after catastrophic failure.</a:t>
            </a:r>
          </a:p>
          <a:p>
            <a:pPr eaLnBrk="1" hangingPunct="1">
              <a:lnSpc>
                <a:spcPct val="120000"/>
              </a:lnSpc>
              <a:spcAft>
                <a:spcPct val="20000"/>
              </a:spcAft>
            </a:pPr>
            <a:r>
              <a:rPr lang="en-US" altLang="en-US" sz="1400"/>
              <a:t>We have access to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81400"/>
            <a:ext cx="4191000"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69F105A4-FB39-4DD3-AF08-6E3A29B9A818}" type="slidenum">
              <a:rPr lang="en-US" altLang="en-US" sz="1400" smtClean="0"/>
              <a:pPr eaLnBrk="1" hangingPunct="1">
                <a:spcBef>
                  <a:spcPct val="0"/>
                </a:spcBef>
                <a:buFontTx/>
                <a:buNone/>
              </a:pPr>
              <a:t>4</a:t>
            </a:fld>
            <a:endParaRPr lang="en-US" altLang="en-US" sz="1400" smtClean="0"/>
          </a:p>
        </p:txBody>
      </p:sp>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smtClean="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smtClean="0"/>
              <a:t>Pitted and discolored meter blades</a:t>
            </a:r>
          </a:p>
          <a:p>
            <a:r>
              <a:rPr lang="en-US" altLang="en-US" sz="1800" smtClean="0"/>
              <a:t>Melted plastic around one or more of the meter stabs (typically the plastic around one stab is where the deformation starts)</a:t>
            </a:r>
          </a:p>
          <a:p>
            <a:r>
              <a:rPr lang="en-US" altLang="en-US" sz="1800" smtClean="0"/>
              <a:t>Pitted and discolored socket jaws</a:t>
            </a:r>
          </a:p>
          <a:p>
            <a:r>
              <a:rPr lang="en-US" altLang="en-US" sz="1800" smtClean="0"/>
              <a:t>Loss of spring tension in the socket jaws</a:t>
            </a:r>
          </a:p>
          <a:p>
            <a:endParaRPr lang="en-US" altLang="en-US" sz="1800" smtClean="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a:solidFill>
                  <a:srgbClr val="CC3300"/>
                </a:solidFill>
              </a:rPr>
              <a:t>Common Features and Common Sources of Concern</a:t>
            </a:r>
            <a:r>
              <a:rPr lang="en-US" altLang="en-US" sz="2000" b="1"/>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2" descr="fire_nanaimo_b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91000"/>
            <a:ext cx="2801938"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6477000" y="5257800"/>
            <a:ext cx="466725"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Hot Socket Simulation Fixture</a:t>
            </a:r>
          </a:p>
        </p:txBody>
      </p:sp>
      <p:pic>
        <p:nvPicPr>
          <p:cNvPr id="58378" name="Hot Socket Simulation.mp4">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25606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1"/>
          <p:cNvSpPr txBox="1">
            <a:spLocks noChangeArrowheads="1"/>
          </p:cNvSpPr>
          <p:nvPr/>
        </p:nvSpPr>
        <p:spPr bwMode="auto">
          <a:xfrm>
            <a:off x="4922838"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rPr>
              <a:t>Click to view video</a:t>
            </a:r>
          </a:p>
        </p:txBody>
      </p:sp>
      <p:pic>
        <p:nvPicPr>
          <p:cNvPr id="6149" name="Picture 13" descr="IMG_1191_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smtClean="0"/>
              <a:t>Slide </a:t>
            </a:r>
            <a:fld id="{1DA12EFD-06A9-4348-95C1-E2F34FEB28E0}" type="slidenum">
              <a:rPr lang="en-US" smtClean="0"/>
              <a:pPr>
                <a:defRPr/>
              </a:pPr>
              <a:t>5</a:t>
            </a:fld>
            <a:endParaRPr lang="en-US"/>
          </a:p>
        </p:txBody>
      </p:sp>
    </p:spTree>
    <p:extLst>
      <p:ext uri="{BB962C8B-B14F-4D97-AF65-F5344CB8AC3E}">
        <p14:creationId xmlns:p14="http://schemas.microsoft.com/office/powerpoint/2010/main" val="48390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BC1D2C5F-D32E-47F4-BE5E-D0C2F1349AA0}" type="slidenum">
              <a:rPr lang="en-US" altLang="en-US" sz="1400" smtClean="0"/>
              <a:pPr eaLnBrk="1" hangingPunct="1">
                <a:spcBef>
                  <a:spcPct val="0"/>
                </a:spcBef>
                <a:buFontTx/>
                <a:buNone/>
              </a:pPr>
              <a:t>6</a:t>
            </a:fld>
            <a:endParaRPr lang="en-US" altLang="en-US" sz="1400" smtClean="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a:t>Slide </a:t>
            </a:r>
            <a:fld id="{53062093-57ED-4318-AB24-A8CDEDEB8965}" type="slidenum">
              <a:rPr lang="en-US" altLang="en-US" sz="1400"/>
              <a:pPr algn="r" eaLnBrk="1" hangingPunct="1">
                <a:spcBef>
                  <a:spcPct val="0"/>
                </a:spcBef>
                <a:buFontTx/>
                <a:buNone/>
              </a:pPr>
              <a:t>7</a:t>
            </a:fld>
            <a:endParaRPr lang="en-US" altLang="en-US" sz="1400"/>
          </a:p>
        </p:txBody>
      </p:sp>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smtClean="0">
                <a:solidFill>
                  <a:schemeClr val="bg1"/>
                </a:solidFill>
              </a:rPr>
              <a:t>Expected &amp; Unexpected Results</a:t>
            </a:r>
            <a:r>
              <a:rPr lang="en-US" altLang="en-US" sz="4000" smtClean="0"/>
              <a:t> </a:t>
            </a:r>
          </a:p>
        </p:txBody>
      </p:sp>
      <p:sp>
        <p:nvSpPr>
          <p:cNvPr id="8196" name="Rectangle 5"/>
          <p:cNvSpPr>
            <a:spLocks noGrp="1" noChangeArrowheads="1"/>
          </p:cNvSpPr>
          <p:nvPr>
            <p:ph type="body" idx="4294967295"/>
          </p:nvPr>
        </p:nvSpPr>
        <p:spPr>
          <a:xfrm>
            <a:off x="457200" y="1447800"/>
            <a:ext cx="8458200" cy="2133600"/>
          </a:xfrm>
          <a:noFill/>
        </p:spPr>
        <p:txBody>
          <a:bodyPr/>
          <a:lstStyle/>
          <a:p>
            <a:pPr eaLnBrk="1" hangingPunct="1">
              <a:lnSpc>
                <a:spcPct val="80000"/>
              </a:lnSpc>
              <a:buFontTx/>
              <a:buNone/>
            </a:pPr>
            <a:r>
              <a:rPr lang="en-US" altLang="en-US" sz="1700" smtClean="0">
                <a:solidFill>
                  <a:srgbClr val="CC0000"/>
                </a:solidFill>
              </a:rPr>
              <a:t>Expected:</a:t>
            </a:r>
          </a:p>
          <a:p>
            <a:pPr eaLnBrk="1" hangingPunct="1">
              <a:lnSpc>
                <a:spcPct val="80000"/>
              </a:lnSpc>
            </a:pPr>
            <a:r>
              <a:rPr lang="en-US" altLang="en-US" sz="1700" smtClean="0"/>
              <a:t>Hot Sockets are exactly that – hot sockets.  The hot sockets are the source of the problem and not hot meters.  </a:t>
            </a:r>
          </a:p>
          <a:p>
            <a:pPr eaLnBrk="1" hangingPunct="1">
              <a:lnSpc>
                <a:spcPct val="80000"/>
              </a:lnSpc>
            </a:pPr>
            <a:r>
              <a:rPr lang="en-US" altLang="en-US" sz="1700" smtClean="0"/>
              <a:t>Electromechanical meters withstand hot sockets better than solid state meters</a:t>
            </a:r>
          </a:p>
          <a:p>
            <a:pPr eaLnBrk="1" hangingPunct="1">
              <a:lnSpc>
                <a:spcPct val="80000"/>
              </a:lnSpc>
            </a:pPr>
            <a:endParaRPr lang="en-US" altLang="en-US" sz="1700" smtClean="0"/>
          </a:p>
          <a:p>
            <a:pPr eaLnBrk="1" hangingPunct="1">
              <a:lnSpc>
                <a:spcPct val="80000"/>
              </a:lnSpc>
            </a:pPr>
            <a:endParaRPr lang="en-US" altLang="en-US" sz="1700" smtClean="0"/>
          </a:p>
          <a:p>
            <a:pPr eaLnBrk="1" hangingPunct="1">
              <a:lnSpc>
                <a:spcPct val="80000"/>
              </a:lnSpc>
              <a:buFontTx/>
              <a:buNone/>
            </a:pPr>
            <a:endParaRPr lang="en-US" altLang="en-US" sz="2400" smtClean="0"/>
          </a:p>
        </p:txBody>
      </p:sp>
      <p:sp>
        <p:nvSpPr>
          <p:cNvPr id="8197" name="Rectangle 10"/>
          <p:cNvSpPr>
            <a:spLocks noChangeArrowheads="1"/>
          </p:cNvSpPr>
          <p:nvPr/>
        </p:nvSpPr>
        <p:spPr bwMode="auto">
          <a:xfrm>
            <a:off x="457200" y="2514600"/>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Unexpected:</a:t>
            </a:r>
          </a:p>
          <a:p>
            <a:pPr eaLnBrk="1" hangingPunct="1">
              <a:spcBef>
                <a:spcPct val="0"/>
              </a:spcBef>
            </a:pPr>
            <a:r>
              <a:rPr lang="en-US" altLang="en-US" sz="1700"/>
              <a:t>Current plays only a small role in how quickly a meter will burn up.  Meters were burned up nearly as quickly at 3 amps, 30 amps, and 130 amps.  </a:t>
            </a:r>
          </a:p>
          <a:p>
            <a:pPr eaLnBrk="1" hangingPunct="1">
              <a:spcBef>
                <a:spcPct val="0"/>
              </a:spcBef>
            </a:pPr>
            <a:r>
              <a:rPr lang="en-US" altLang="en-US" sz="170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a:solidFill>
                  <a:srgbClr val="CC0000"/>
                </a:solidFill>
              </a:rPr>
              <a:t>And some newer solid state meters are better than electromechanical meters</a:t>
            </a:r>
            <a:r>
              <a:rPr lang="en-US" altLang="en-US" sz="1800">
                <a:solidFill>
                  <a:srgbClr val="CC0000"/>
                </a:solidFill>
              </a:rPr>
              <a:t>.</a:t>
            </a:r>
            <a:endParaRPr lang="en-US" altLang="en-US" sz="18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smtClean="0"/>
              <a:t>Slide </a:t>
            </a:r>
            <a:fld id="{987B8043-35E1-4D55-B28A-A77C96773EA5}" type="slidenum">
              <a:rPr lang="en-US" altLang="en-US" sz="1400" smtClean="0"/>
              <a:pPr eaLnBrk="1" hangingPunct="1">
                <a:spcBef>
                  <a:spcPct val="0"/>
                </a:spcBef>
                <a:buFontTx/>
                <a:buNone/>
              </a:pPr>
              <a:t>8</a:t>
            </a:fld>
            <a:endParaRPr lang="en-US" altLang="en-US" sz="1400" smtClean="0"/>
          </a:p>
        </p:txBody>
      </p:sp>
      <p:sp>
        <p:nvSpPr>
          <p:cNvPr id="9219" name="Rectangle 3"/>
          <p:cNvSpPr>
            <a:spLocks noGrp="1" noChangeArrowheads="1"/>
          </p:cNvSpPr>
          <p:nvPr>
            <p:ph type="title"/>
          </p:nvPr>
        </p:nvSpPr>
        <p:spPr>
          <a:solidFill>
            <a:srgbClr val="FF0000"/>
          </a:solidFill>
        </p:spPr>
        <p:txBody>
          <a:bodyPr/>
          <a:lstStyle/>
          <a:p>
            <a:pPr eaLnBrk="1" hangingPunct="1"/>
            <a:r>
              <a:rPr lang="en-US" altLang="en-US" sz="3000" smtClean="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2296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09600" y="1600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cs typeface="Arial" charset="0"/>
              </a:rPr>
              <a:t>Jaws with intermittent connections will arc to the meter blade resulting in pitting on the blade.</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Blade shows early signs of arcing. </a:t>
            </a:r>
          </a:p>
          <a:p>
            <a:pPr eaLnBrk="1" hangingPunct="1">
              <a:spcBef>
                <a:spcPct val="0"/>
              </a:spcBef>
              <a:buFontTx/>
              <a:buNone/>
            </a:pPr>
            <a:endParaRPr lang="en-US" altLang="en-US" sz="2400">
              <a:cs typeface="Arial" charset="0"/>
            </a:endParaRPr>
          </a:p>
          <a:p>
            <a:pPr eaLnBrk="1" hangingPunct="1">
              <a:spcBef>
                <a:spcPct val="0"/>
              </a:spcBef>
              <a:buFontTx/>
              <a:buNone/>
            </a:pPr>
            <a:r>
              <a:rPr lang="en-US" altLang="en-US" sz="240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6" name="Footer Placeholder 5"/>
          <p:cNvSpPr txBox="1">
            <a:spLocks noGrp="1"/>
          </p:cNvSpPr>
          <p:nvPr/>
        </p:nvSpPr>
        <p:spPr bwMode="auto">
          <a:xfrm>
            <a:off x="685800" y="64008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a:t>Slide </a:t>
            </a:r>
            <a:fld id="{6D9B7380-C465-45FF-8564-FD0A17968F78}" type="slidenum">
              <a:rPr lang="en-US" altLang="en-US" sz="1400"/>
              <a:pPr algn="ctr" eaLnBrk="1" hangingPunct="1">
                <a:spcBef>
                  <a:spcPct val="0"/>
                </a:spcBef>
                <a:buFontTx/>
                <a:buNone/>
              </a:pPr>
              <a:t>9</a:t>
            </a:fld>
            <a:endParaRPr lang="en-GB" altLang="en-US" sz="1400"/>
          </a:p>
        </p:txBody>
      </p: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a:solidFill>
                  <a:schemeClr val="bg1"/>
                </a:solidFill>
              </a:rPr>
              <a:t>Jaw to Blade Arcing</a:t>
            </a:r>
            <a:endParaRPr lang="en-US" altLang="en-US" sz="4000">
              <a:solidFill>
                <a:schemeClr val="bg1"/>
              </a:solidFill>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5661</TotalTime>
  <Words>1390</Words>
  <Application>Microsoft Office PowerPoint</Application>
  <PresentationFormat>On-screen Show (4:3)</PresentationFormat>
  <Paragraphs>154</Paragraphs>
  <Slides>21</Slides>
  <Notes>17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Tahoma</vt:lpstr>
      <vt:lpstr>Custom Design</vt:lpstr>
      <vt:lpstr>PowerPoint Presentation</vt:lpstr>
      <vt:lpstr>The Issue</vt:lpstr>
      <vt:lpstr>Why do we know anything about hot sockets?</vt:lpstr>
      <vt:lpstr>Searching for Hot Socket sources</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Base Line Data Electro Mechanical meters vs solid state vs the latest generation of meters designed with hot sockets in mind</vt:lpstr>
      <vt:lpstr>Service Degradation</vt:lpstr>
      <vt:lpstr>PowerPoint Presentation</vt:lpstr>
      <vt:lpstr>Summary </vt:lpstr>
      <vt:lpstr>              Questions and Discussion  </vt:lpstr>
    </vt:vector>
  </TitlesOfParts>
  <Company>Advent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Brian Ravenna</cp:lastModifiedBy>
  <cp:revision>96</cp:revision>
  <dcterms:created xsi:type="dcterms:W3CDTF">2012-09-24T21:06:00Z</dcterms:created>
  <dcterms:modified xsi:type="dcterms:W3CDTF">2015-05-06T16:51:03Z</dcterms:modified>
</cp:coreProperties>
</file>