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35"/>
  </p:notesMasterIdLst>
  <p:handoutMasterIdLst>
    <p:handoutMasterId r:id="rId36"/>
  </p:handoutMasterIdLst>
  <p:sldIdLst>
    <p:sldId id="390" r:id="rId2"/>
    <p:sldId id="404" r:id="rId3"/>
    <p:sldId id="396" r:id="rId4"/>
    <p:sldId id="424" r:id="rId5"/>
    <p:sldId id="425" r:id="rId6"/>
    <p:sldId id="426" r:id="rId7"/>
    <p:sldId id="423" r:id="rId8"/>
    <p:sldId id="406" r:id="rId9"/>
    <p:sldId id="399" r:id="rId10"/>
    <p:sldId id="410" r:id="rId11"/>
    <p:sldId id="427" r:id="rId12"/>
    <p:sldId id="392" r:id="rId13"/>
    <p:sldId id="398" r:id="rId14"/>
    <p:sldId id="401" r:id="rId15"/>
    <p:sldId id="403" r:id="rId16"/>
    <p:sldId id="431" r:id="rId17"/>
    <p:sldId id="407" r:id="rId18"/>
    <p:sldId id="432" r:id="rId19"/>
    <p:sldId id="408" r:id="rId20"/>
    <p:sldId id="430" r:id="rId21"/>
    <p:sldId id="414" r:id="rId22"/>
    <p:sldId id="394" r:id="rId23"/>
    <p:sldId id="393" r:id="rId24"/>
    <p:sldId id="413" r:id="rId25"/>
    <p:sldId id="418" r:id="rId26"/>
    <p:sldId id="415" r:id="rId27"/>
    <p:sldId id="419" r:id="rId28"/>
    <p:sldId id="420" r:id="rId29"/>
    <p:sldId id="416" r:id="rId30"/>
    <p:sldId id="417" r:id="rId31"/>
    <p:sldId id="421" r:id="rId32"/>
    <p:sldId id="422" r:id="rId33"/>
    <p:sldId id="391" r:id="rId34"/>
  </p:sldIdLst>
  <p:sldSz cx="9144000" cy="6858000" type="screen4x3"/>
  <p:notesSz cx="9296400" cy="70104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</p:embeddedFontLst>
  <p:defaultTextStyle>
    <a:defPPr>
      <a:defRPr lang="ru-RU"/>
    </a:defPPr>
    <a:lvl1pPr algn="ctr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200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5090" autoAdjust="0"/>
  </p:normalViewPr>
  <p:slideViewPr>
    <p:cSldViewPr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Nonfatal Electrical Injuries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Non-Fatal Injuries Involving
Missed Days of Work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Sheet1!$A$2:$A$30</c:f>
              <c:numCache>
                <c:formatCode>General</c:formatCode>
                <c:ptCount val="29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1012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</c:numCache>
            </c:num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4806</c:v>
                </c:pt>
                <c:pt idx="1">
                  <c:v>4995</c:v>
                </c:pt>
                <c:pt idx="2">
                  <c:v>6018</c:v>
                </c:pt>
                <c:pt idx="3">
                  <c:v>4744</c:v>
                </c:pt>
                <c:pt idx="4">
                  <c:v>4126</c:v>
                </c:pt>
                <c:pt idx="5">
                  <c:v>3710</c:v>
                </c:pt>
                <c:pt idx="6">
                  <c:v>3910</c:v>
                </c:pt>
                <c:pt idx="7">
                  <c:v>4224</c:v>
                </c:pt>
                <c:pt idx="8">
                  <c:v>3704</c:v>
                </c:pt>
                <c:pt idx="9">
                  <c:v>3394</c:v>
                </c:pt>
                <c:pt idx="10">
                  <c:v>2967</c:v>
                </c:pt>
                <c:pt idx="11">
                  <c:v>2390</c:v>
                </c:pt>
                <c:pt idx="12">
                  <c:v>2650</c:v>
                </c:pt>
                <c:pt idx="13">
                  <c:v>2950</c:v>
                </c:pt>
                <c:pt idx="14">
                  <c:v>2620</c:v>
                </c:pt>
                <c:pt idx="15">
                  <c:v>2540</c:v>
                </c:pt>
                <c:pt idx="16">
                  <c:v>2490</c:v>
                </c:pt>
                <c:pt idx="17">
                  <c:v>2620</c:v>
                </c:pt>
                <c:pt idx="18">
                  <c:v>1890</c:v>
                </c:pt>
                <c:pt idx="19">
                  <c:v>2250</c:v>
                </c:pt>
                <c:pt idx="20">
                  <c:v>1700</c:v>
                </c:pt>
                <c:pt idx="21">
                  <c:v>2090</c:v>
                </c:pt>
                <c:pt idx="22">
                  <c:v>1850</c:v>
                </c:pt>
                <c:pt idx="23">
                  <c:v>2480</c:v>
                </c:pt>
                <c:pt idx="24">
                  <c:v>1640</c:v>
                </c:pt>
                <c:pt idx="25">
                  <c:v>2210</c:v>
                </c:pt>
                <c:pt idx="26">
                  <c:v>1560</c:v>
                </c:pt>
                <c:pt idx="27">
                  <c:v>1900</c:v>
                </c:pt>
                <c:pt idx="28">
                  <c:v>2220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30-400A-948A-862BD8213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9892600"/>
        <c:axId val="299890960"/>
      </c:barChart>
      <c:catAx>
        <c:axId val="299892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890960"/>
        <c:crosses val="autoZero"/>
        <c:auto val="1"/>
        <c:lblAlgn val="ctr"/>
        <c:lblOffset val="100"/>
        <c:noMultiLvlLbl val="0"/>
      </c:catAx>
      <c:valAx>
        <c:axId val="29989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892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Fatal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Injuries From Exposure to Electricity by Age Group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20-24 Years</c:v>
                </c:pt>
                <c:pt idx="1">
                  <c:v>25-34 Years</c:v>
                </c:pt>
                <c:pt idx="2">
                  <c:v>35-44 Years</c:v>
                </c:pt>
                <c:pt idx="3">
                  <c:v>45-54 Years</c:v>
                </c:pt>
                <c:pt idx="4">
                  <c:v>55-64 Years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</c:v>
                </c:pt>
                <c:pt idx="1">
                  <c:v>41</c:v>
                </c:pt>
                <c:pt idx="2">
                  <c:v>35</c:v>
                </c:pt>
                <c:pt idx="3">
                  <c:v>32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42-488B-855E-DAC378613B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20-24 Years</c:v>
                </c:pt>
                <c:pt idx="1">
                  <c:v>25-34 Years</c:v>
                </c:pt>
                <c:pt idx="2">
                  <c:v>35-44 Years</c:v>
                </c:pt>
                <c:pt idx="3">
                  <c:v>45-54 Years</c:v>
                </c:pt>
                <c:pt idx="4">
                  <c:v>55-64 Years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14</c:v>
                </c:pt>
                <c:pt idx="1">
                  <c:v>35</c:v>
                </c:pt>
                <c:pt idx="2">
                  <c:v>27</c:v>
                </c:pt>
                <c:pt idx="3">
                  <c:v>29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42-488B-855E-DAC378613B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20-24 Years</c:v>
                </c:pt>
                <c:pt idx="1">
                  <c:v>25-34 Years</c:v>
                </c:pt>
                <c:pt idx="2">
                  <c:v>35-44 Years</c:v>
                </c:pt>
                <c:pt idx="3">
                  <c:v>45-54 Years</c:v>
                </c:pt>
                <c:pt idx="4">
                  <c:v>55-64 Years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18</c:v>
                </c:pt>
                <c:pt idx="1">
                  <c:v>46</c:v>
                </c:pt>
                <c:pt idx="2">
                  <c:v>44</c:v>
                </c:pt>
                <c:pt idx="3">
                  <c:v>29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42-488B-855E-DAC378613B8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20-24 Years</c:v>
                </c:pt>
                <c:pt idx="1">
                  <c:v>25-34 Years</c:v>
                </c:pt>
                <c:pt idx="2">
                  <c:v>35-44 Years</c:v>
                </c:pt>
                <c:pt idx="3">
                  <c:v>45-54 Years</c:v>
                </c:pt>
                <c:pt idx="4">
                  <c:v>55-64 Years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18</c:v>
                </c:pt>
                <c:pt idx="1">
                  <c:v>46</c:v>
                </c:pt>
                <c:pt idx="2">
                  <c:v>44</c:v>
                </c:pt>
                <c:pt idx="3">
                  <c:v>29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42-488B-855E-DAC378613B8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20-24 Years</c:v>
                </c:pt>
                <c:pt idx="1">
                  <c:v>25-34 Years</c:v>
                </c:pt>
                <c:pt idx="2">
                  <c:v>35-44 Years</c:v>
                </c:pt>
                <c:pt idx="3">
                  <c:v>45-54 Years</c:v>
                </c:pt>
                <c:pt idx="4">
                  <c:v>55-64 Years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9</c:v>
                </c:pt>
                <c:pt idx="1">
                  <c:v>41</c:v>
                </c:pt>
                <c:pt idx="2">
                  <c:v>26</c:v>
                </c:pt>
                <c:pt idx="3">
                  <c:v>23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B42-488B-855E-DAC378613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618104"/>
        <c:axId val="379616464"/>
      </c:barChart>
      <c:catAx>
        <c:axId val="37961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616464"/>
        <c:crosses val="autoZero"/>
        <c:auto val="1"/>
        <c:lblAlgn val="ctr"/>
        <c:lblOffset val="100"/>
        <c:noMultiLvlLbl val="0"/>
      </c:catAx>
      <c:valAx>
        <c:axId val="37961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618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158" cy="3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l" defTabSz="93236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245" y="1"/>
            <a:ext cx="4028156" cy="3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 defTabSz="93236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760"/>
            <a:ext cx="4028158" cy="35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l" defTabSz="93236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245" y="6659760"/>
            <a:ext cx="4028156" cy="35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 defTabSz="93236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A97D21E-8AB3-4B0F-935A-1E2B546D8ED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2892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158" cy="3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l" defTabSz="932362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120" y="1"/>
            <a:ext cx="4028158" cy="3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 defTabSz="932362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7050"/>
            <a:ext cx="3502025" cy="2627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66" y="3330483"/>
            <a:ext cx="7436270" cy="315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760"/>
            <a:ext cx="4028158" cy="34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l" defTabSz="932362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120" y="6659760"/>
            <a:ext cx="4028158" cy="34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 defTabSz="932362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5D85183-39CE-4335-88AE-761BFA5738A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89210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32362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8448" indent="-287865" algn="l" defTabSz="932362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1458" indent="-230292" algn="l" defTabSz="932362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2041" indent="-230292" algn="l" defTabSz="932362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2625" indent="-230292" algn="l" defTabSz="932362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3208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3791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4375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4958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3DCF13E-24C1-433C-9524-BE08FDB766B2}" type="slidenum">
              <a:rPr lang="ru-RU" altLang="en-US" smtClean="0"/>
              <a:pPr algn="r" eaLnBrk="1" hangingPunct="1"/>
              <a:t>1</a:t>
            </a:fld>
            <a:endParaRPr lang="ru-RU" altLang="en-US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5266120" y="6658555"/>
            <a:ext cx="4028158" cy="35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algn="l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50888" indent="-288925" algn="l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5700" indent="-230188" algn="l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9250" indent="-231775" algn="l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213" indent="-231775" algn="l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84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56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28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00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B9E272-E150-4B18-8079-88B2E97475C2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066" y="3330483"/>
            <a:ext cx="7436270" cy="3154559"/>
          </a:xfrm>
          <a:noFill/>
        </p:spPr>
        <p:txBody>
          <a:bodyPr lIns="93176" tIns="46588" rIns="93176" bIns="46588"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8448" indent="-287865"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1458" indent="-230292"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2041" indent="-230292"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2625" indent="-230292"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3208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3791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54375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14958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049FD43-9CF3-4929-92ED-CAD31DCB0854}" type="slidenum">
              <a:rPr lang="ru-RU" altLang="en-US" smtClean="0"/>
              <a:pPr algn="r" eaLnBrk="1" hangingPunct="1"/>
              <a:t>33</a:t>
            </a:fld>
            <a:endParaRPr lang="ru-RU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7188" y="525463"/>
            <a:ext cx="3505200" cy="26289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066" y="3330483"/>
            <a:ext cx="7436270" cy="3154559"/>
          </a:xfrm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6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9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80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3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3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4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5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5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1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6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4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0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8"/>
          <p:cNvSpPr txBox="1">
            <a:spLocks noChangeArrowheads="1"/>
          </p:cNvSpPr>
          <p:nvPr userDrawn="1"/>
        </p:nvSpPr>
        <p:spPr bwMode="auto">
          <a:xfrm>
            <a:off x="8610600" y="64008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fld id="{B5975DE6-0631-4050-86C7-0154B6BBE92B}" type="slidenum">
              <a:rPr lang="ru-RU" altLang="en-US" sz="1200" smtClean="0">
                <a:solidFill>
                  <a:schemeClr val="tx1"/>
                </a:solidFill>
              </a:rPr>
              <a:pPr algn="l" eaLnBrk="1" hangingPunct="1">
                <a:spcBef>
                  <a:spcPct val="0"/>
                </a:spcBef>
                <a:defRPr/>
              </a:pPr>
              <a:t>‹#›</a:t>
            </a:fld>
            <a:endParaRPr lang="ru-RU" altLang="en-US" sz="1200">
              <a:solidFill>
                <a:schemeClr val="tx1"/>
              </a:solidFill>
            </a:endParaRPr>
          </a:p>
        </p:txBody>
      </p:sp>
      <p:sp>
        <p:nvSpPr>
          <p:cNvPr id="1027" name="Text Box 13"/>
          <p:cNvSpPr txBox="1">
            <a:spLocks noChangeArrowheads="1"/>
          </p:cNvSpPr>
          <p:nvPr userDrawn="1"/>
        </p:nvSpPr>
        <p:spPr bwMode="auto">
          <a:xfrm>
            <a:off x="0" y="9144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900" dirty="0">
              <a:solidFill>
                <a:schemeClr val="tx1"/>
              </a:solidFill>
              <a:latin typeface="AvantGarde"/>
            </a:endParaRPr>
          </a:p>
        </p:txBody>
      </p:sp>
      <p:sp>
        <p:nvSpPr>
          <p:cNvPr id="1042" name="Rectangle 2"/>
          <p:cNvSpPr>
            <a:spLocks noChangeArrowheads="1"/>
          </p:cNvSpPr>
          <p:nvPr userDrawn="1"/>
        </p:nvSpPr>
        <p:spPr bwMode="auto">
          <a:xfrm>
            <a:off x="457200" y="304800"/>
            <a:ext cx="8229600" cy="1143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th/illustrations/%E0%B8%84%E0%B8%A7%E0%B8%B2%E0%B8%A1%E0%B8%9B%E0%B8%A5%E0%B8%AD%E0%B8%94%E0%B8%A0%E0%B8%B1%E0%B8%A2%E0%B9%83%E0%B8%99%E0%B8%AD%E0%B8%B8%E0%B8%95%E0%B8%AA%E0%B8%B2%E0%B8%AB%E0%B8%81%E0%B8%A3%E0%B8%A3%E0%B8%A1-%E0%B9%84%E0%B8%9F%E0%B8%9F%E0%B9%89%E0%B8%B2-1492062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educator-resources/owl-across-disciplines/owl-across-the-disciplines-grammar-and-usage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moe/w/%EA%B0%90%EC%A0%8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mu.moe/w/%EA%B0%90%EC%A0%8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ng.com/videos/search?q=watthour+meter+explosions&amp;&amp;view=detail&amp;mid=48AE3383974D4CCE463F48AE3383974D4CCE463F&amp;&amp;FORM=VRDGAR&amp;ru=%2Fvideos%2Fsearch%3Fq%3Dwatthour%2520meter%2520explosions%26qs%3Dn%26form%3DQBVDMH%26%3D%2525eManage%2520Your%2520Search%2520History%2525E%26sp%3D-1%26pq%3Dwatthour%2520meter%2520explosions%26sc%3D0-25%26sk%3D%26cvid%3D137F6DBB702041A2AD4994F2DD660726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safety-firs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88434-text-symbol-question-mark-computer-graphics-3d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Xoyb9M5-EA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sol-glissant-slippery-when-wet-98671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prmario.hatenablog.jp/entry/right-question-for-ux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john@samscometering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hyperlink" Target="http://www.tesco-advent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corrosive-hazard-warning-sign-vector-imag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aution-flammable-industrial-safety-149155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industrial-safety-electric-danger-1492062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th/illustrations/%E0%B8%84%E0%B8%A7%E0%B8%B2%E0%B8%A1%E0%B8%9B%E0%B8%A5%E0%B8%AD%E0%B8%94%E0%B8%A0%E0%B8%B1%E0%B8%A2%E0%B9%83%E0%B8%99%E0%B8%AD%E0%B8%B8%E0%B8%95%E0%B8%AA%E0%B8%B2%E0%B8%AB%E0%B8%81%E0%B8%A3%E0%B8%A3%E0%B8%A1-%E0%B9%84%E0%B8%9F%E0%B8%9F%E0%B9%89%E0%B8%B2-1492062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400" dirty="0">
                <a:solidFill>
                  <a:schemeClr val="tx1"/>
                </a:solidFill>
              </a:rPr>
              <a:t>10/02/2012</a:t>
            </a:r>
          </a:p>
        </p:txBody>
      </p:sp>
      <p:sp>
        <p:nvSpPr>
          <p:cNvPr id="2051" name="Slide Number Placeholder 4"/>
          <p:cNvSpPr txBox="1">
            <a:spLocks noGrp="1"/>
          </p:cNvSpPr>
          <p:nvPr/>
        </p:nvSpPr>
        <p:spPr bwMode="auto">
          <a:xfrm>
            <a:off x="3810000" y="6248400"/>
            <a:ext cx="1066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400" dirty="0">
                <a:solidFill>
                  <a:schemeClr val="tx1"/>
                </a:solidFill>
              </a:rPr>
              <a:t>Slide </a:t>
            </a:r>
            <a:fld id="{B5746CF4-46DD-45AD-BFA5-BAC84EE7E736}" type="slidenum">
              <a:rPr lang="en-US" altLang="en-US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z="1400" dirty="0">
              <a:solidFill>
                <a:schemeClr val="tx1"/>
              </a:solidFill>
            </a:endParaRPr>
          </a:p>
        </p:txBody>
      </p:sp>
      <p:pic>
        <p:nvPicPr>
          <p:cNvPr id="2052" name="Picture 11" descr="tesco-ami-meter-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9933">
              <a:alpha val="69804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1371600" y="2404798"/>
            <a:ext cx="64008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Meter Safety</a:t>
            </a:r>
          </a:p>
        </p:txBody>
      </p:sp>
      <p:pic>
        <p:nvPicPr>
          <p:cNvPr id="2058" name="Picture 13" descr="C:\Users\andrea.koch\Desktop\ncems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389" y="1207384"/>
            <a:ext cx="1076143" cy="107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3511"/>
            <a:ext cx="3025268" cy="623888"/>
          </a:xfrm>
          <a:prstGeom prst="rect">
            <a:avLst/>
          </a:prstGeom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62000" y="4800600"/>
            <a:ext cx="8229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Prepared by John Kretzschmar, SAMSCO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The Spartan Armstrong Metering Supply Company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For North Carolina Electric Meter School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Single Phase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Thursday, June 16, 2022 at 8:00 a.m.</a:t>
            </a:r>
          </a:p>
        </p:txBody>
      </p:sp>
    </p:spTree>
    <p:extLst>
      <p:ext uri="{BB962C8B-B14F-4D97-AF65-F5344CB8AC3E}">
        <p14:creationId xmlns:p14="http://schemas.microsoft.com/office/powerpoint/2010/main" val="464278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Electric Shock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70038"/>
            <a:ext cx="4572000" cy="4068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600" b="0" i="0" dirty="0">
              <a:solidFill>
                <a:srgbClr val="494B4C"/>
              </a:solidFill>
              <a:effectLst/>
              <a:latin typeface="Roboto" panose="02000000000000000000" pitchFamily="2" charset="0"/>
            </a:endParaRPr>
          </a:p>
          <a:p>
            <a:pPr marL="0" indent="0" algn="ctr" eaLnBrk="1" hangingPunct="1">
              <a:buNone/>
            </a:pPr>
            <a:r>
              <a:rPr lang="en-US" sz="2400" dirty="0">
                <a:solidFill>
                  <a:srgbClr val="494B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Electric Shock?</a:t>
            </a:r>
          </a:p>
          <a:p>
            <a:pPr marL="0" indent="0" eaLnBrk="1" hangingPunct="1">
              <a:buNone/>
            </a:pPr>
            <a:endParaRPr lang="en-US" sz="1600" b="0" i="0" dirty="0">
              <a:solidFill>
                <a:srgbClr val="494B4C"/>
              </a:solidFill>
              <a:effectLst/>
              <a:latin typeface="Roboto" panose="02000000000000000000" pitchFamily="2" charset="0"/>
            </a:endParaRPr>
          </a:p>
          <a:p>
            <a:pPr marL="0" indent="0" algn="just" eaLnBrk="1" hangingPunct="1">
              <a:buNone/>
            </a:pPr>
            <a:r>
              <a:rPr lang="en-US" sz="1800" b="0" i="0" dirty="0">
                <a:solidFill>
                  <a:srgbClr val="494B4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human body conducts electricity well, so it travels through the body with ease.</a:t>
            </a:r>
          </a:p>
          <a:p>
            <a:pPr marL="0" indent="0" algn="just" eaLnBrk="1" hangingPunct="1">
              <a:buNone/>
            </a:pPr>
            <a:endParaRPr lang="en-US" sz="1800" dirty="0">
              <a:solidFill>
                <a:srgbClr val="494B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r>
              <a:rPr lang="en-US" sz="1800" b="0" i="0" dirty="0">
                <a:solidFill>
                  <a:srgbClr val="494B4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People can incur organ damage even if there is only a minor burn on the skin. </a:t>
            </a:r>
          </a:p>
          <a:p>
            <a:pPr marL="0" indent="0" algn="just" eaLnBrk="1" hangingPunct="1">
              <a:buNone/>
            </a:pPr>
            <a:endParaRPr lang="en-US" sz="1800" dirty="0">
              <a:solidFill>
                <a:srgbClr val="494B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r>
              <a:rPr lang="en-US" sz="1800" b="0" i="0" dirty="0">
                <a:solidFill>
                  <a:srgbClr val="494B4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most common areas injured by electric shock are the heart, muscles, and brain.</a:t>
            </a:r>
          </a:p>
        </p:txBody>
      </p:sp>
      <p:pic>
        <p:nvPicPr>
          <p:cNvPr id="3" name="Picture 2" descr="A yellow sign with a black arrow&#10;&#10;Description automatically generated with medium confidence">
            <a:extLst>
              <a:ext uri="{FF2B5EF4-FFF2-40B4-BE49-F238E27FC236}">
                <a16:creationId xmlns:a16="http://schemas.microsoft.com/office/drawing/2014/main" id="{A3CECF80-1D77-C98C-C49A-4CC6D7A5D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16152" y="3124200"/>
            <a:ext cx="2640168" cy="23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3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Electric Shock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D084363-625C-947C-5193-FFE097744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709087"/>
              </p:ext>
            </p:extLst>
          </p:nvPr>
        </p:nvGraphicFramePr>
        <p:xfrm>
          <a:off x="1714500" y="2286000"/>
          <a:ext cx="5715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046">
                  <a:extLst>
                    <a:ext uri="{9D8B030D-6E8A-4147-A177-3AD203B41FA5}">
                      <a16:colId xmlns:a16="http://schemas.microsoft.com/office/drawing/2014/main" val="3284720382"/>
                    </a:ext>
                  </a:extLst>
                </a:gridCol>
                <a:gridCol w="4408954">
                  <a:extLst>
                    <a:ext uri="{9D8B030D-6E8A-4147-A177-3AD203B41FA5}">
                      <a16:colId xmlns:a16="http://schemas.microsoft.com/office/drawing/2014/main" val="2736398017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611788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mA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Barely noticeable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58405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mA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Maximum current before you can’t let go</a:t>
                      </a:r>
                    </a:p>
                  </a:txBody>
                  <a:tcPr>
                    <a:solidFill>
                      <a:srgbClr val="EAB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5644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mA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Paralysis of respiratory muscles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89918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mA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Ventricular fibrillation starts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81438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Amps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Cardiac standstill and organ damage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846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253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ts val="18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 Safety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" y="1996949"/>
            <a:ext cx="3124200" cy="39512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Electric shocks and electrocution are common threats to utility worker safety.</a:t>
            </a:r>
          </a:p>
          <a:p>
            <a:pPr eaLnBrk="1" hangingPunct="1"/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 2020, 126 workers died due to exposure to electricity.</a:t>
            </a:r>
          </a:p>
          <a:p>
            <a:pPr eaLnBrk="1" hangingPunct="1"/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This represents a 24% decrease over 2019.</a:t>
            </a:r>
          </a:p>
          <a:p>
            <a:pPr eaLnBrk="1" hangingPunct="1"/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This also represents the fewest fatal electrical injuries in nearly 30 years.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B42181-E538-675B-2E03-29EC737BD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830" y="2336549"/>
            <a:ext cx="4828970" cy="3272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4385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 Safety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B66CE06-59F0-63F1-28A9-2A8B25C69E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895594"/>
              </p:ext>
            </p:extLst>
          </p:nvPr>
        </p:nvGraphicFramePr>
        <p:xfrm>
          <a:off x="4545330" y="2133600"/>
          <a:ext cx="4114800" cy="330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233BD8C-F2CF-6FDA-9DF7-0A8C59C5A0D9}"/>
              </a:ext>
            </a:extLst>
          </p:cNvPr>
          <p:cNvSpPr txBox="1"/>
          <p:nvPr/>
        </p:nvSpPr>
        <p:spPr>
          <a:xfrm>
            <a:off x="457200" y="2667000"/>
            <a:ext cx="4061460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Nonfatal electrical injuries involving missed days of work.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In 2020 the median number of missed days from direct exposure to electricity, 220V or less was 3 days.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In 2020 the median number of missed days from direct exposure to electricity, greater than 220V was 7 days.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249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 Safety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0330E699-7CE3-840B-2DDA-B6CEDE0B58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219238"/>
              </p:ext>
            </p:extLst>
          </p:nvPr>
        </p:nvGraphicFramePr>
        <p:xfrm>
          <a:off x="609600" y="1600200"/>
          <a:ext cx="7924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102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 Fault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94515-4141-7F51-0AA9-1738F7F8C6A3}"/>
              </a:ext>
            </a:extLst>
          </p:cNvPr>
          <p:cNvSpPr txBox="1"/>
          <p:nvPr/>
        </p:nvSpPr>
        <p:spPr>
          <a:xfrm>
            <a:off x="762000" y="2514600"/>
            <a:ext cx="3733800" cy="256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is an Arc Fault?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 Arc Fault is a type of electrical fault that that results from the breakdown of an insulating medium between two conductors where the energy is sufficient to sustain an arc across open air.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494A3CA-FF09-19FA-0B9E-BA5299F2B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53000" y="2266560"/>
            <a:ext cx="3429000" cy="342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871B68-EEFE-0A3A-7504-24E192175587}"/>
              </a:ext>
            </a:extLst>
          </p:cNvPr>
          <p:cNvSpPr txBox="1"/>
          <p:nvPr/>
        </p:nvSpPr>
        <p:spPr>
          <a:xfrm>
            <a:off x="1143000" y="6937508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owl.excelsior.edu/educator-resources/owl-across-disciplines/owl-across-the-disciplines-grammar-and-usag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7856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 Flash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502C0-71B2-AA03-B4DE-85D06EC9E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69279" y="1905000"/>
            <a:ext cx="2941053" cy="381000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ABD51E-5754-64DC-4E78-257961CA6F2C}"/>
              </a:ext>
            </a:extLst>
          </p:cNvPr>
          <p:cNvSpPr txBox="1"/>
          <p:nvPr/>
        </p:nvSpPr>
        <p:spPr>
          <a:xfrm>
            <a:off x="399449" y="1600200"/>
            <a:ext cx="5086952" cy="5222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an Arc Flash?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algn="just"/>
            <a:r>
              <a:rPr lang="en-US" dirty="0"/>
              <a:t>An Arc Flash in an event that occurs when electrical current flows through an air gap between conductors.</a:t>
            </a:r>
          </a:p>
          <a:p>
            <a:pPr algn="just">
              <a:spcBef>
                <a:spcPts val="0"/>
              </a:spcBef>
            </a:pPr>
            <a:endParaRPr lang="en-US" sz="800" dirty="0"/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arc flash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can cause extreme amounts of light and immense heat of more than 19,000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can result  in 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explosive pressure wave called an arc blast. </a:t>
            </a:r>
          </a:p>
          <a:p>
            <a:pPr algn="just"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These forces combine to create a hazardous condition that can vaporize metal, destroy equipment, and pose a significant hazard to anyone in the vicinity.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570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 Flash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ABD51E-5754-64DC-4E78-257961CA6F2C}"/>
              </a:ext>
            </a:extLst>
          </p:cNvPr>
          <p:cNvSpPr txBox="1"/>
          <p:nvPr/>
        </p:nvSpPr>
        <p:spPr>
          <a:xfrm>
            <a:off x="399449" y="1600200"/>
            <a:ext cx="5391752" cy="2890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Arc Flash can also be caused by:</a:t>
            </a:r>
          </a:p>
          <a:p>
            <a:endParaRPr lang="en-US" sz="2400" dirty="0"/>
          </a:p>
          <a:p>
            <a:endParaRPr lang="en-US" sz="2400" dirty="0"/>
          </a:p>
          <a:p>
            <a:pPr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r>
              <a:rPr lang="en-US" dirty="0"/>
              <a:t>Common causes are the accidentally touching of a test probe to the wrong surface or a slipped tool.</a:t>
            </a:r>
          </a:p>
          <a:p>
            <a:pPr algn="l"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293C4-5B1A-9F57-CA27-54F6705F72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981200"/>
            <a:ext cx="3023603" cy="4031471"/>
          </a:xfrm>
          <a:prstGeom prst="rect">
            <a:avLst/>
          </a:prstGeom>
          <a:effectLst>
            <a:glow>
              <a:schemeClr val="accent1"/>
            </a:glo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917326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 Flash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ABD51E-5754-64DC-4E78-257961CA6F2C}"/>
              </a:ext>
            </a:extLst>
          </p:cNvPr>
          <p:cNvSpPr txBox="1"/>
          <p:nvPr/>
        </p:nvSpPr>
        <p:spPr>
          <a:xfrm>
            <a:off x="399449" y="1600200"/>
            <a:ext cx="5391752" cy="403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Arc Flash can also be caused by: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r>
              <a:rPr lang="en-US" dirty="0"/>
              <a:t>Sparks due to breaks or gaps in the insulation of the conductors.</a:t>
            </a:r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r>
              <a:rPr lang="en-US" dirty="0"/>
              <a:t>Equipment failure, improper insulation, substandard parts or substandard material.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Magnetic fields created by dust, corrosion and other impurities can cause ionization of the surrounding air creating a path for a resulting flash.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6759E8-2286-A68B-CDFA-CFD2818D9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582" y="2514600"/>
            <a:ext cx="3023603" cy="3707776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E20F83-F497-303C-9A84-178EA60D1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68189" y="2297591"/>
            <a:ext cx="2576362" cy="3337560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686536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Protection Equipment (PPE)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811F001-4BB0-694E-F0E6-F8823AB3A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419600" y="1752600"/>
            <a:ext cx="3843037" cy="45259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1E9B85-2293-392F-1197-962562203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689" y="2126715"/>
            <a:ext cx="1276667" cy="1035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B1355A-74D0-631B-D1D4-0626937B8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188" y="3696006"/>
            <a:ext cx="1005257" cy="7564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131B81-5DDB-7BC1-8974-AF6D27CDA629}"/>
              </a:ext>
            </a:extLst>
          </p:cNvPr>
          <p:cNvSpPr txBox="1"/>
          <p:nvPr/>
        </p:nvSpPr>
        <p:spPr>
          <a:xfrm>
            <a:off x="304800" y="303789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This is why we wear our PPE.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9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Meter Safety</a:t>
            </a:r>
          </a:p>
        </p:txBody>
      </p:sp>
      <p:sp>
        <p:nvSpPr>
          <p:cNvPr id="3075" name="Rectangle 3" descr="YOU are responsible for your own safety on the job!&#10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57003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YOU are responsible for your own safety on the job!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6F09633-75E5-4A23-711A-1110ACDED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05100" y="23622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96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Protection Equipment (PPE)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811F001-4BB0-694E-F0E6-F8823AB3A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0" y="1578540"/>
            <a:ext cx="3843037" cy="45259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1E9B85-2293-392F-1197-962562203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703" y="2911360"/>
            <a:ext cx="1276667" cy="1035280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AE2B80A6-5FAC-D54A-7D42-C50CF1FB7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794706"/>
            <a:ext cx="7924800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Personal Protective Equipment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Leathers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Rubber Gloves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Face Shield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 Clothing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Safety Shoes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Insulated Tools</a:t>
            </a:r>
          </a:p>
          <a:p>
            <a:pPr algn="l" eaLnBrk="1" hangingPunct="1">
              <a:lnSpc>
                <a:spcPct val="80000"/>
              </a:lnSpc>
            </a:pPr>
            <a:endParaRPr lang="en-US" altLang="en-US" sz="2400" dirty="0">
              <a:latin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1355A-74D0-631B-D1D4-0626937B8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842" y="4162806"/>
            <a:ext cx="1005257" cy="75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97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Protection Equipment (PPE)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811F001-4BB0-694E-F0E6-F8823AB3A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08" r="30401" b="-315"/>
          <a:stretch/>
        </p:blipFill>
        <p:spPr bwMode="auto">
          <a:xfrm>
            <a:off x="5236060" y="2438400"/>
            <a:ext cx="2216299" cy="38911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B87F78-5F0A-B726-F2D6-EE2E45A31CD9}"/>
              </a:ext>
            </a:extLst>
          </p:cNvPr>
          <p:cNvSpPr txBox="1"/>
          <p:nvPr/>
        </p:nvSpPr>
        <p:spPr>
          <a:xfrm>
            <a:off x="457200" y="2108638"/>
            <a:ext cx="3276600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Arc Flash PPE categories range from 1 to 4</a:t>
            </a: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Arc Flash PPE Category level 1 is the lowest risk level.</a:t>
            </a: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Arc Flash PPE Category level 4 is the highest risk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1E9B85-2293-392F-1197-962562203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4953000"/>
            <a:ext cx="1534251" cy="124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75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Common Scenario?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85862" y="1828800"/>
            <a:ext cx="4724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crew arrives at a worksite, exits the vehicle and prepares to begin the assigned task. Everything needed appears to be on hand. But then someone realizes they forgot a piece of PPE on the truck. Thinking that the task will only take a minute, the worker proceeds with the task without the PPE.</a:t>
            </a:r>
          </a:p>
          <a:p>
            <a:pPr marL="0" indent="0" algn="l">
              <a:buNone/>
            </a:pPr>
            <a:endParaRPr lang="en-US" sz="20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20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next thing you know, you’ve got a face full of something that, at the very least could inconvenience you, if not create a lifelong issue.</a:t>
            </a:r>
          </a:p>
          <a:p>
            <a:pPr eaLnBrk="1" hangingPunct="1"/>
            <a:endParaRPr lang="en-US" altLang="en-US" sz="2800" dirty="0">
              <a:latin typeface="Arial" charset="0"/>
              <a:cs typeface="Arial" charset="0"/>
            </a:endParaRPr>
          </a:p>
        </p:txBody>
      </p:sp>
      <p:pic>
        <p:nvPicPr>
          <p:cNvPr id="8" name="Picture 7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17378BFE-5E7F-6BC1-F7D7-B111FAC08D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10262" y="21336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28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OSHA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7003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l">
              <a:buNone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 with any industry, adhering to and complying with OSHA standards and company safety policies is a vital step in preventing injuries. OSHA standards that apply to the utilities industry include:</a:t>
            </a:r>
          </a:p>
          <a:p>
            <a:pPr marL="0" indent="0" algn="l">
              <a:buNone/>
            </a:pPr>
            <a:endParaRPr lang="en-US" sz="18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Electrical – General Requirements (1910.303)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Electrical – Wiring Methods (1910.305)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Electric Power Generation, Transmission, and Distribution (1910.269)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Personal Protective Equipment, Subpart I (1910)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Fall Protection (1926.501)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Hazard Communication (1910.1200)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Respiratory Protection (1910.134)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Lockout/Tagout (1910.147)</a:t>
            </a:r>
          </a:p>
          <a:p>
            <a:pPr eaLnBrk="1" hangingPunct="1"/>
            <a:endParaRPr lang="en-US" altLang="en-US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011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Safety Rules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2D506B-E675-4D82-946A-75AE42989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23" y="1981200"/>
            <a:ext cx="3897953" cy="407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209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Bad Can Things Get?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AF01C-3439-266C-404A-E54CB55E0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78" r="28682" b="-1"/>
          <a:stretch/>
        </p:blipFill>
        <p:spPr>
          <a:xfrm>
            <a:off x="457200" y="2174875"/>
            <a:ext cx="4040188" cy="3951288"/>
          </a:xfrm>
          <a:prstGeom prst="rect">
            <a:avLst/>
          </a:prstGeom>
          <a:noFill/>
          <a:effectLst>
            <a:softEdge rad="139700"/>
          </a:effec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DC8AEB3A-71C2-A4D8-06BE-96934706A461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4645025" y="2174875"/>
            <a:ext cx="4041775" cy="33115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Many thanks to Dominion Power</a:t>
            </a: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https://youtu.be/2Xoyb9M5-EA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Rubber Gloves and FR 4:10</a:t>
            </a: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Meter enclosure shorted out 10:48</a:t>
            </a: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Back feed from generator 19:34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594136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 Audits/Troubleshooting/Testing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C1C9EBF-2786-D7CC-D82C-284FBC1BB946}"/>
              </a:ext>
            </a:extLst>
          </p:cNvPr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467875" y="1815941"/>
            <a:ext cx="4040188" cy="3951288"/>
          </a:xfrm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Always approach an electrical service with caution and while wearing your full PPE.  Why?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Never stand directly in front of the meter when removing the meter 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Before you even open the box or get the cover off….</a:t>
            </a:r>
          </a:p>
          <a:p>
            <a:pPr marL="108585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Live box</a:t>
            </a:r>
          </a:p>
          <a:p>
            <a:pPr marL="108585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Bees</a:t>
            </a:r>
          </a:p>
          <a:p>
            <a:pPr marL="108585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Other live animals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Broken Seal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Cover dropping off 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Uneven terrain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900" dirty="0"/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39BD8-62AE-3387-1C2F-2D8591530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371" y="2174875"/>
            <a:ext cx="4041775" cy="3233420"/>
          </a:xfrm>
          <a:prstGeom prst="rect">
            <a:avLst/>
          </a:prstGeom>
          <a:noFill/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1419243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 Audits/Troubleshooting/Testing</a:t>
            </a:r>
          </a:p>
        </p:txBody>
      </p:sp>
      <p:pic>
        <p:nvPicPr>
          <p:cNvPr id="6" name="Picture 4" descr="Related image">
            <a:extLst>
              <a:ext uri="{FF2B5EF4-FFF2-40B4-BE49-F238E27FC236}">
                <a16:creationId xmlns:a16="http://schemas.microsoft.com/office/drawing/2014/main" id="{556948BC-ADD6-0B80-0AA1-E25945091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667500" cy="3743325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130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 Audits/Troubleshooting/Testing</a:t>
            </a:r>
          </a:p>
        </p:txBody>
      </p:sp>
      <p:pic>
        <p:nvPicPr>
          <p:cNvPr id="3" name="Picture 8" descr="https://i.imgur.com/QlsFIaz.jpg">
            <a:extLst>
              <a:ext uri="{FF2B5EF4-FFF2-40B4-BE49-F238E27FC236}">
                <a16:creationId xmlns:a16="http://schemas.microsoft.com/office/drawing/2014/main" id="{D2AD17B2-E615-FBC3-3FC5-E9F3381D1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419600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313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Issues to Look For </a:t>
            </a:r>
            <a:b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the box is Open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E490B6-938F-5A1C-7DE5-3BD208653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58" r="7341"/>
          <a:stretch/>
        </p:blipFill>
        <p:spPr>
          <a:xfrm>
            <a:off x="457200" y="1840308"/>
            <a:ext cx="3810000" cy="4269776"/>
          </a:xfrm>
          <a:prstGeom prst="rect">
            <a:avLst/>
          </a:prstGeom>
          <a:noFill/>
          <a:effectLst>
            <a:softEdge rad="1778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7164D-17E1-CE79-8C52-5B0058AD9537}"/>
              </a:ext>
            </a:extLst>
          </p:cNvPr>
          <p:cNvSpPr txBox="1"/>
          <p:nvPr/>
        </p:nvSpPr>
        <p:spPr>
          <a:xfrm>
            <a:off x="4648200" y="1838211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lvl="0" indent="-285750" algn="l" eaLnBrk="0" hangingPunct="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Open line – open line side connection to the meter socket. </a:t>
            </a:r>
          </a:p>
          <a:p>
            <a:pPr marL="285750" lvl="0" indent="-285750" algn="l" eaLnBrk="0" hangingPunct="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Missing neutral – missing neutral connection to the center lug in the meter socket</a:t>
            </a:r>
          </a:p>
          <a:p>
            <a:pPr marL="285750" lvl="0" indent="-285750" algn="l" eaLnBrk="0" hangingPunct="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Cross phase condition – cross wiring between the test block and the meter socket. </a:t>
            </a:r>
          </a:p>
          <a:p>
            <a:pPr marL="285750" lvl="0" indent="-285750" algn="l" eaLnBrk="0" hangingPunct="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Hidden jumpers: line to load – diversion on both legs. </a:t>
            </a:r>
          </a:p>
          <a:p>
            <a:pPr marL="285750" lvl="0" indent="-285750" algn="l" eaLnBrk="0" hangingPunct="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Dead Short - dead short phase to ground on the load side of one leg of the socket. </a:t>
            </a:r>
          </a:p>
          <a:p>
            <a:pPr marL="285750" lvl="0" indent="-285750" algn="l" eaLnBrk="0" hangingPunct="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Partial Short - partial short phase to ground on the load side of one leg of the socket.</a:t>
            </a:r>
          </a:p>
        </p:txBody>
      </p:sp>
    </p:spTree>
    <p:extLst>
      <p:ext uri="{BB962C8B-B14F-4D97-AF65-F5344CB8AC3E}">
        <p14:creationId xmlns:p14="http://schemas.microsoft.com/office/powerpoint/2010/main" val="283465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Hazards in the Workplace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" y="2174875"/>
            <a:ext cx="4495800" cy="32353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fontAlgn="base">
              <a:lnSpc>
                <a:spcPct val="90000"/>
              </a:lnSpc>
              <a:buNone/>
            </a:pPr>
            <a:r>
              <a:rPr lang="en-US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Hazard #1: Falls and Falling Objects </a:t>
            </a:r>
          </a:p>
          <a:p>
            <a:pPr marL="0" indent="0" fontAlgn="base">
              <a:lnSpc>
                <a:spcPct val="90000"/>
              </a:lnSpc>
              <a:buNone/>
            </a:pPr>
            <a:endParaRPr lang="en-US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Approximately 19,565 people die in the U.S. annually due to injuries caused by unintentional falls.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Slips, trip and fall injuries cost employers approximately $40,000 per incident.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About 9.2 million people were treated in emergency rooms for fall-related injuries last year.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300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DFCEB8C-3E49-BA19-6CED-BF43FD483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4000" y="2367086"/>
            <a:ext cx="3072470" cy="2711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3925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6AA617E-B709-C014-7EAF-23BAD2257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4953000" cy="248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Socket Pullers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Volt meters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Insulated tools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Specialized tools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altLang="en-US" sz="28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pic>
        <p:nvPicPr>
          <p:cNvPr id="5" name="Picture 4" descr="Hot Socket Repair Kit">
            <a:extLst>
              <a:ext uri="{FF2B5EF4-FFF2-40B4-BE49-F238E27FC236}">
                <a16:creationId xmlns:a16="http://schemas.microsoft.com/office/drawing/2014/main" id="{A82D037F-A25E-98DC-7201-43829C3C0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15788"/>
            <a:ext cx="3268560" cy="2173805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7083DF-25F9-DAA5-C859-4B2108660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35947"/>
            <a:ext cx="2759020" cy="2207216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0D67C1-553F-DCB4-D8C9-01654729C6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9781">
            <a:off x="6735588" y="1937313"/>
            <a:ext cx="1385890" cy="13789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18DB18-6831-07BB-61B5-65D92A1B2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1607643"/>
            <a:ext cx="2362200" cy="214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55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51A50A4D-FCDB-4608-F58E-E412167DA80E}"/>
              </a:ext>
            </a:extLst>
          </p:cNvPr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554882" y="2209800"/>
            <a:ext cx="4040188" cy="3951288"/>
          </a:xfrm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 Careful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Assume the box is live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Assume there is something live in the box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Treat electricity with respect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Treat all meter boxes with respect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5" name="Picture 4" descr="A person wearing a hard hat and protective gear working on a power line&#10;&#10;Description automatically generated with low confidence">
            <a:extLst>
              <a:ext uri="{FF2B5EF4-FFF2-40B4-BE49-F238E27FC236}">
                <a16:creationId xmlns:a16="http://schemas.microsoft.com/office/drawing/2014/main" id="{5378203A-80A9-5061-8E6A-EEB22BBB14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64" r="23410" b="-3"/>
          <a:stretch/>
        </p:blipFill>
        <p:spPr>
          <a:xfrm>
            <a:off x="4876800" y="2057400"/>
            <a:ext cx="3660775" cy="3578818"/>
          </a:xfrm>
          <a:prstGeom prst="rect">
            <a:avLst/>
          </a:prstGeom>
          <a:noFill/>
          <a:effectLst>
            <a:glow>
              <a:schemeClr val="accent1"/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17066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Protection Equipment</a:t>
            </a:r>
          </a:p>
        </p:txBody>
      </p:sp>
      <p:pic>
        <p:nvPicPr>
          <p:cNvPr id="3" name="Picture 2" descr="A picture containing handwear&#10;&#10;Description automatically generated">
            <a:extLst>
              <a:ext uri="{FF2B5EF4-FFF2-40B4-BE49-F238E27FC236}">
                <a16:creationId xmlns:a16="http://schemas.microsoft.com/office/drawing/2014/main" id="{6A432321-881D-63AB-C824-BCD7DCB08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" y="2438400"/>
            <a:ext cx="4038600" cy="2362581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4648202" y="2209800"/>
            <a:ext cx="3962398" cy="35156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Issues that you may have seen in your service territory?</a:t>
            </a:r>
          </a:p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Do you have issues with non-metering personnel performing metering operations?</a:t>
            </a:r>
          </a:p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Unique issues in your service territory?</a:t>
            </a:r>
          </a:p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Safety Issues not discussed?</a:t>
            </a:r>
          </a:p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Are your meter techs typically putting safety first?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4188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09600" y="304800"/>
            <a:ext cx="7772400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050925" y="567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205877" y="2209800"/>
            <a:ext cx="6553200" cy="2590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John Kretzschmar</a:t>
            </a:r>
          </a:p>
          <a:p>
            <a:pPr algn="ctr" eaLnBrk="1" hangingPunct="1">
              <a:buFontTx/>
              <a:buNone/>
            </a:pPr>
            <a:r>
              <a:rPr lang="en-US" alt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SAMSCO</a:t>
            </a:r>
          </a:p>
          <a:p>
            <a:pPr algn="ctr" eaLnBrk="1" hangingPunct="1">
              <a:buFontTx/>
              <a:buNone/>
            </a:pP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Spartan Armstrong Metering Supply Company</a:t>
            </a:r>
          </a:p>
          <a:p>
            <a:pPr algn="ctr" eaLnBrk="1" hangingPunct="1">
              <a:buFontTx/>
              <a:buNone/>
            </a:pPr>
            <a:r>
              <a:rPr lang="en-US" alt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Boiling Springs, SC 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29316</a:t>
            </a:r>
          </a:p>
          <a:p>
            <a:pPr algn="ctr" eaLnBrk="1" hangingPunct="1">
              <a:buFontTx/>
              <a:buNone/>
            </a:pP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john@samscometering.com</a:t>
            </a: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864.590.2883</a:t>
            </a:r>
          </a:p>
          <a:p>
            <a:pPr algn="ctr" eaLnBrk="1" hangingPunct="1">
              <a:buFontTx/>
              <a:buNone/>
            </a:pPr>
            <a:br>
              <a:rPr lang="en-US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 site: </a:t>
            </a:r>
            <a:r>
              <a:rPr lang="en-US" altLang="en-US" sz="2000" kern="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www.tescometering.com</a:t>
            </a:r>
            <a:endParaRPr lang="en-US" altLang="en-US" sz="2000" kern="0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2300" kern="0" dirty="0">
              <a:solidFill>
                <a:srgbClr val="CC3300"/>
              </a:solidFill>
            </a:endParaRPr>
          </a:p>
        </p:txBody>
      </p:sp>
      <p:pic>
        <p:nvPicPr>
          <p:cNvPr id="8" name="Picture 7" descr="MC900431512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86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Hazards in the Workplace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" y="2174874"/>
            <a:ext cx="4040188" cy="3768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indent="0" fontAlgn="base">
              <a:lnSpc>
                <a:spcPct val="90000"/>
              </a:lnSpc>
              <a:buNone/>
            </a:pP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Hazard #2: Chemical Exposure</a:t>
            </a:r>
          </a:p>
          <a:p>
            <a:pPr marL="0" indent="0" fontAlgn="base">
              <a:lnSpc>
                <a:spcPct val="90000"/>
              </a:lnSpc>
              <a:buNone/>
            </a:pPr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Breathing of contaminated air is the most common way that workplace chemicals enter the body.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CDC estimates more than 32 million workers in the US are potentially exposed to chemicals that can be absorbed through the skin.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Roughly 860,000 illnesses resulting from chemical exposure occur in the workplace every year.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30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4AD6367-F946-A877-7968-FE677FA5B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05400" y="2174875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5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Hazards in the Workplace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" y="2174874"/>
            <a:ext cx="4114800" cy="3006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indent="0" algn="l" fontAlgn="base">
              <a:buNone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Hazard #3: Fire Hazards</a:t>
            </a:r>
          </a:p>
          <a:p>
            <a:pPr marL="0" indent="0" algn="l" fontAlgn="base">
              <a:buNone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structure fire is reported approximately every minute of every day and results in approximately $12 billion in property loss every year.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According to the National Fire Protection Association, there were an estimated 3,340 fires in U.S. office properties per year.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D6367-F946-A877-7968-FE677FA5BB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105400" y="2362979"/>
            <a:ext cx="3352800" cy="29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8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Hazards in the Workplace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" y="1600200"/>
            <a:ext cx="4572000" cy="4648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indent="0" algn="l" fontAlgn="base">
              <a:buNone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Hazard #4: Electrical Hazards</a:t>
            </a:r>
          </a:p>
          <a:p>
            <a:pPr marL="0" indent="0" algn="l" fontAlgn="base">
              <a:buNone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construction industry accounts for 52% of all electrical fatalities in the US workplace.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Most incidents and fatalities were caused by direct worker contact with overhead power lines and contact with machines, tools, and hand-carried metallic objects.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Engineers, electricians, and overhead line workers top the list of professionals who are most exposed to electrical hazards.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most common type of work to result in an electrocution is routine work involving repair and maintenance.</a:t>
            </a:r>
            <a:endParaRPr lang="en-US" altLang="en-US" sz="1300" dirty="0"/>
          </a:p>
        </p:txBody>
      </p:sp>
      <p:pic>
        <p:nvPicPr>
          <p:cNvPr id="3" name="Picture 2" descr="A yellow sign with a black arrow&#10;&#10;Description automatically generated with medium confidence">
            <a:extLst>
              <a:ext uri="{FF2B5EF4-FFF2-40B4-BE49-F238E27FC236}">
                <a16:creationId xmlns:a16="http://schemas.microsoft.com/office/drawing/2014/main" id="{99F35FD6-475F-9E8B-7CC1-310FD11306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31606" y="2362978"/>
            <a:ext cx="3150394" cy="279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23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Hazards in the Workplace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1981200"/>
            <a:ext cx="4114800" cy="399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l" fontAlgn="base">
              <a:buNone/>
            </a:pP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Hazard #5: Repetitive Motion Injury</a:t>
            </a:r>
          </a:p>
          <a:p>
            <a:pPr marL="0" indent="0" algn="l" fontAlgn="base">
              <a:buNone/>
            </a:pPr>
            <a:endParaRPr lang="en-US" sz="20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According to the Bureau of Labor Statistics, Repetitive Motion Injury cases accounted for 33% of all worker injury and illness cases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the U.S., the costs associated with RMI’s are estimated at $20 billion every year according to OSHA</a:t>
            </a:r>
          </a:p>
          <a:p>
            <a:pPr marL="0" indent="0" eaLnBrk="1" hangingPunct="1">
              <a:buNone/>
            </a:pPr>
            <a:endParaRPr lang="en-US" altLang="en-US" sz="2800" dirty="0">
              <a:latin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3F0DBF-703C-D233-4304-136AA8048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859662"/>
            <a:ext cx="2519309" cy="411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6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Dangerous is Metering?</a:t>
            </a:r>
            <a:endParaRPr lang="ru-RU" alt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Image result for metering safety good practice guide">
            <a:extLst>
              <a:ext uri="{FF2B5EF4-FFF2-40B4-BE49-F238E27FC236}">
                <a16:creationId xmlns:a16="http://schemas.microsoft.com/office/drawing/2014/main" id="{540C11FF-DA55-37AF-C695-7173B4FF5E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7" y="3625194"/>
            <a:ext cx="3743325" cy="28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5F199CA5-93B6-A024-4C5B-E78800496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41475"/>
            <a:ext cx="792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Electricity is Organized Lightning </a:t>
            </a:r>
            <a:r>
              <a:rPr lang="en-US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– George Carlin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Any Voltage without current will not kill you, but any voltage with current can kill you.   </a:t>
            </a:r>
          </a:p>
        </p:txBody>
      </p:sp>
    </p:spTree>
    <p:extLst>
      <p:ext uri="{BB962C8B-B14F-4D97-AF65-F5344CB8AC3E}">
        <p14:creationId xmlns:p14="http://schemas.microsoft.com/office/powerpoint/2010/main" val="763032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Arial" charset="0"/>
              </a:rPr>
              <a:t>Electric Shock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70038"/>
            <a:ext cx="4572000" cy="4068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600" b="0" i="0" dirty="0">
              <a:solidFill>
                <a:srgbClr val="494B4C"/>
              </a:solidFill>
              <a:effectLst/>
              <a:latin typeface="Roboto" panose="02000000000000000000" pitchFamily="2" charset="0"/>
            </a:endParaRPr>
          </a:p>
          <a:p>
            <a:pPr marL="0" indent="0" algn="ctr" eaLnBrk="1" hangingPunct="1">
              <a:buNone/>
            </a:pPr>
            <a:r>
              <a:rPr lang="en-US" sz="2400" dirty="0">
                <a:solidFill>
                  <a:srgbClr val="494B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Electric Shock?</a:t>
            </a:r>
          </a:p>
          <a:p>
            <a:pPr marL="0" indent="0" eaLnBrk="1" hangingPunct="1">
              <a:buNone/>
            </a:pPr>
            <a:endParaRPr lang="en-US" sz="1600" b="0" i="0" dirty="0">
              <a:solidFill>
                <a:srgbClr val="494B4C"/>
              </a:solidFill>
              <a:effectLst/>
              <a:latin typeface="Roboto" panose="02000000000000000000" pitchFamily="2" charset="0"/>
            </a:endParaRPr>
          </a:p>
          <a:p>
            <a:pPr marL="0" indent="0" algn="just" eaLnBrk="1" hangingPunct="1">
              <a:buNone/>
            </a:pPr>
            <a:r>
              <a:rPr lang="en-US" sz="1800" b="0" i="0" dirty="0">
                <a:solidFill>
                  <a:srgbClr val="494B4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Electric shock is a flow of electrical current through a person's body. </a:t>
            </a:r>
          </a:p>
          <a:p>
            <a:pPr marL="0" indent="0" algn="just" eaLnBrk="1" hangingPunct="1">
              <a:buNone/>
            </a:pPr>
            <a:endParaRPr lang="en-US" sz="1800" b="0" i="0" dirty="0">
              <a:solidFill>
                <a:srgbClr val="494B4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r>
              <a:rPr lang="en-US" sz="1800" b="0" i="0" dirty="0">
                <a:solidFill>
                  <a:srgbClr val="494B4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Damage to the skin or internal organs as a result of contact with electrical current is an electric injury. </a:t>
            </a:r>
          </a:p>
          <a:p>
            <a:pPr marL="0" indent="0" algn="just" eaLnBrk="1" hangingPunct="1">
              <a:buNone/>
            </a:pPr>
            <a:endParaRPr lang="en-US" sz="1800" b="0" i="0" dirty="0">
              <a:solidFill>
                <a:srgbClr val="494B4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r>
              <a:rPr lang="en-US" sz="1800" b="0" i="0" dirty="0">
                <a:solidFill>
                  <a:srgbClr val="494B4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Electric shock can cause a minor twinge, mild to serious injuries, or death, depending on the circumstances and voltage. </a:t>
            </a:r>
          </a:p>
        </p:txBody>
      </p:sp>
      <p:pic>
        <p:nvPicPr>
          <p:cNvPr id="3" name="Picture 2" descr="A yellow sign with a black arrow&#10;&#10;Description automatically generated with medium confidence">
            <a:extLst>
              <a:ext uri="{FF2B5EF4-FFF2-40B4-BE49-F238E27FC236}">
                <a16:creationId xmlns:a16="http://schemas.microsoft.com/office/drawing/2014/main" id="{A3CECF80-1D77-C98C-C49A-4CC6D7A5D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16152" y="3124200"/>
            <a:ext cx="2640168" cy="23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6480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9905</TotalTime>
  <Words>1499</Words>
  <Application>Microsoft Office PowerPoint</Application>
  <PresentationFormat>On-screen Show (4:3)</PresentationFormat>
  <Paragraphs>205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Times New Roman</vt:lpstr>
      <vt:lpstr>Calibri</vt:lpstr>
      <vt:lpstr>Arial</vt:lpstr>
      <vt:lpstr>Roboto</vt:lpstr>
      <vt:lpstr>AvantGarde</vt:lpstr>
      <vt:lpstr>1_Default Design</vt:lpstr>
      <vt:lpstr>PowerPoint Presentation</vt:lpstr>
      <vt:lpstr>Meter Safety</vt:lpstr>
      <vt:lpstr>Hazards in the Workplace</vt:lpstr>
      <vt:lpstr>Hazards in the Workplace</vt:lpstr>
      <vt:lpstr>Hazards in the Workplace</vt:lpstr>
      <vt:lpstr>Hazards in the Workplace</vt:lpstr>
      <vt:lpstr>Hazards in the Workplace</vt:lpstr>
      <vt:lpstr>How Dangerous is Metering?</vt:lpstr>
      <vt:lpstr>Electric Shock</vt:lpstr>
      <vt:lpstr>Electric Shock</vt:lpstr>
      <vt:lpstr>Electric Shock</vt:lpstr>
      <vt:lpstr>Electrical Safety</vt:lpstr>
      <vt:lpstr>Electrical Safety</vt:lpstr>
      <vt:lpstr>Electrical Safety</vt:lpstr>
      <vt:lpstr>Arc Fault</vt:lpstr>
      <vt:lpstr>Arc Flash</vt:lpstr>
      <vt:lpstr>Arc Flash</vt:lpstr>
      <vt:lpstr>Arc Flash</vt:lpstr>
      <vt:lpstr>Personal Protection Equipment (PPE)</vt:lpstr>
      <vt:lpstr>Personal Protection Equipment (PPE)</vt:lpstr>
      <vt:lpstr>Personal Protection Equipment (PPE)</vt:lpstr>
      <vt:lpstr>A Common Scenario?</vt:lpstr>
      <vt:lpstr>OSHA</vt:lpstr>
      <vt:lpstr>Basic Safety Rules</vt:lpstr>
      <vt:lpstr>How Bad Can Things Get?</vt:lpstr>
      <vt:lpstr>Field Audits/Troubleshooting/Testing</vt:lpstr>
      <vt:lpstr>Field Audits/Troubleshooting/Testing</vt:lpstr>
      <vt:lpstr>Field Audits/Troubleshooting/Testing</vt:lpstr>
      <vt:lpstr>Issues to Look For  Once the box is Open</vt:lpstr>
      <vt:lpstr>Tools</vt:lpstr>
      <vt:lpstr>Summary</vt:lpstr>
      <vt:lpstr>Personal Protection Equipment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</dc:creator>
  <cp:lastModifiedBy>John Kretzschmar</cp:lastModifiedBy>
  <cp:revision>111</cp:revision>
  <cp:lastPrinted>2021-06-11T16:16:01Z</cp:lastPrinted>
  <dcterms:created xsi:type="dcterms:W3CDTF">2004-03-09T01:40:14Z</dcterms:created>
  <dcterms:modified xsi:type="dcterms:W3CDTF">2022-06-16T11:07:41Z</dcterms:modified>
</cp:coreProperties>
</file>