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media/image35.jpg" ContentType="image/jpg"/>
  <Override PartName="/ppt/media/image36.jpg" ContentType="image/jpg"/>
  <Override PartName="/ppt/media/image37.jpg" ContentType="image/jpg"/>
  <Override PartName="/ppt/media/image38.jpg" ContentType="image/jpg"/>
  <Override PartName="/ppt/notesSlides/notesSlide34.xml" ContentType="application/vnd.openxmlformats-officedocument.presentationml.notesSlide+xml"/>
  <Override PartName="/ppt/media/image40.jpg" ContentType="image/jpg"/>
  <Override PartName="/ppt/notesSlides/notesSlide35.xml" ContentType="application/vnd.openxmlformats-officedocument.presentationml.notesSlide+xml"/>
  <Override PartName="/ppt/notesSlides/notesSlide36.xml" ContentType="application/vnd.openxmlformats-officedocument.presentationml.notesSlide+xml"/>
  <Override PartName="/ppt/media/image44.jpg" ContentType="image/jpg"/>
  <Override PartName="/ppt/media/image45.jpg" ContentType="image/jpg"/>
  <Override PartName="/ppt/media/image50.jpg" ContentType="image/jpg"/>
  <Override PartName="/ppt/media/image51.jpg" ContentType="image/jpg"/>
  <Override PartName="/ppt/media/image55.jpg" ContentType="image/jpg"/>
  <Override PartName="/ppt/media/image56.jpg" ContentType="image/jpg"/>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1"/>
  </p:sldMasterIdLst>
  <p:notesMasterIdLst>
    <p:notesMasterId r:id="rId92"/>
  </p:notesMasterIdLst>
  <p:handoutMasterIdLst>
    <p:handoutMasterId r:id="rId93"/>
  </p:handoutMasterIdLst>
  <p:sldIdLst>
    <p:sldId id="256" r:id="rId2"/>
    <p:sldId id="416" r:id="rId3"/>
    <p:sldId id="513" r:id="rId4"/>
    <p:sldId id="257" r:id="rId5"/>
    <p:sldId id="258" r:id="rId6"/>
    <p:sldId id="284" r:id="rId7"/>
    <p:sldId id="285" r:id="rId8"/>
    <p:sldId id="507" r:id="rId9"/>
    <p:sldId id="286" r:id="rId10"/>
    <p:sldId id="514" r:id="rId11"/>
    <p:sldId id="282" r:id="rId12"/>
    <p:sldId id="288" r:id="rId13"/>
    <p:sldId id="289" r:id="rId14"/>
    <p:sldId id="278" r:id="rId15"/>
    <p:sldId id="261" r:id="rId16"/>
    <p:sldId id="508" r:id="rId17"/>
    <p:sldId id="302" r:id="rId18"/>
    <p:sldId id="287" r:id="rId19"/>
    <p:sldId id="294" r:id="rId20"/>
    <p:sldId id="275" r:id="rId21"/>
    <p:sldId id="274" r:id="rId22"/>
    <p:sldId id="276" r:id="rId23"/>
    <p:sldId id="263" r:id="rId24"/>
    <p:sldId id="265" r:id="rId25"/>
    <p:sldId id="277" r:id="rId26"/>
    <p:sldId id="290" r:id="rId27"/>
    <p:sldId id="509" r:id="rId28"/>
    <p:sldId id="510" r:id="rId29"/>
    <p:sldId id="511" r:id="rId30"/>
    <p:sldId id="512" r:id="rId31"/>
    <p:sldId id="506" r:id="rId32"/>
    <p:sldId id="280" r:id="rId33"/>
    <p:sldId id="298" r:id="rId34"/>
    <p:sldId id="297" r:id="rId35"/>
    <p:sldId id="296" r:id="rId36"/>
    <p:sldId id="295" r:id="rId37"/>
    <p:sldId id="301" r:id="rId38"/>
    <p:sldId id="300" r:id="rId39"/>
    <p:sldId id="310" r:id="rId40"/>
    <p:sldId id="321" r:id="rId41"/>
    <p:sldId id="319" r:id="rId42"/>
    <p:sldId id="318" r:id="rId43"/>
    <p:sldId id="317" r:id="rId44"/>
    <p:sldId id="316" r:id="rId45"/>
    <p:sldId id="503" r:id="rId46"/>
    <p:sldId id="336" r:id="rId47"/>
    <p:sldId id="335" r:id="rId48"/>
    <p:sldId id="504" r:id="rId49"/>
    <p:sldId id="342" r:id="rId50"/>
    <p:sldId id="338" r:id="rId51"/>
    <p:sldId id="355" r:id="rId52"/>
    <p:sldId id="354" r:id="rId53"/>
    <p:sldId id="353" r:id="rId54"/>
    <p:sldId id="351" r:id="rId55"/>
    <p:sldId id="505" r:id="rId56"/>
    <p:sldId id="331" r:id="rId57"/>
    <p:sldId id="333" r:id="rId58"/>
    <p:sldId id="403" r:id="rId59"/>
    <p:sldId id="328" r:id="rId60"/>
    <p:sldId id="327" r:id="rId61"/>
    <p:sldId id="447" r:id="rId62"/>
    <p:sldId id="326" r:id="rId63"/>
    <p:sldId id="448" r:id="rId64"/>
    <p:sldId id="325" r:id="rId65"/>
    <p:sldId id="334" r:id="rId66"/>
    <p:sldId id="409" r:id="rId67"/>
    <p:sldId id="410" r:id="rId68"/>
    <p:sldId id="411" r:id="rId69"/>
    <p:sldId id="412" r:id="rId70"/>
    <p:sldId id="413" r:id="rId71"/>
    <p:sldId id="404" r:id="rId72"/>
    <p:sldId id="400" r:id="rId73"/>
    <p:sldId id="390" r:id="rId74"/>
    <p:sldId id="343" r:id="rId75"/>
    <p:sldId id="394" r:id="rId76"/>
    <p:sldId id="383" r:id="rId77"/>
    <p:sldId id="363" r:id="rId78"/>
    <p:sldId id="391" r:id="rId79"/>
    <p:sldId id="381" r:id="rId80"/>
    <p:sldId id="392" r:id="rId81"/>
    <p:sldId id="384" r:id="rId82"/>
    <p:sldId id="395" r:id="rId83"/>
    <p:sldId id="396" r:id="rId84"/>
    <p:sldId id="359" r:id="rId85"/>
    <p:sldId id="393" r:id="rId86"/>
    <p:sldId id="382" r:id="rId87"/>
    <p:sldId id="397" r:id="rId88"/>
    <p:sldId id="401" r:id="rId89"/>
    <p:sldId id="449" r:id="rId90"/>
    <p:sldId id="398" r:id="rId91"/>
  </p:sldIdLst>
  <p:sldSz cx="9144000" cy="6858000" type="screen4x3"/>
  <p:notesSz cx="6950075" cy="92360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348" autoAdjust="0"/>
    <p:restoredTop sz="86364" autoAdjust="0"/>
  </p:normalViewPr>
  <p:slideViewPr>
    <p:cSldViewPr>
      <p:cViewPr varScale="1">
        <p:scale>
          <a:sx n="83" d="100"/>
          <a:sy n="83" d="100"/>
        </p:scale>
        <p:origin x="576" y="48"/>
      </p:cViewPr>
      <p:guideLst>
        <p:guide orient="horz" pos="2160"/>
        <p:guide pos="2880"/>
      </p:guideLst>
    </p:cSldViewPr>
  </p:slideViewPr>
  <p:outlineViewPr>
    <p:cViewPr>
      <p:scale>
        <a:sx n="33" d="100"/>
        <a:sy n="33" d="100"/>
      </p:scale>
      <p:origin x="-40" y="0"/>
    </p:cViewPr>
  </p:outlineViewPr>
  <p:notesTextViewPr>
    <p:cViewPr>
      <p:scale>
        <a:sx n="100" d="100"/>
        <a:sy n="100" d="100"/>
      </p:scale>
      <p:origin x="0" y="0"/>
    </p:cViewPr>
  </p:notesTextViewPr>
  <p:sorterViewPr>
    <p:cViewPr>
      <p:scale>
        <a:sx n="66" d="100"/>
        <a:sy n="66" d="100"/>
      </p:scale>
      <p:origin x="0" y="389"/>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5" name="Rectangle 3"/>
          <p:cNvSpPr>
            <a:spLocks noGrp="1" noChangeArrowheads="1"/>
          </p:cNvSpPr>
          <p:nvPr>
            <p:ph type="dt" sz="quarter" idx="1"/>
          </p:nvPr>
        </p:nvSpPr>
        <p:spPr bwMode="auto">
          <a:xfrm>
            <a:off x="3938588" y="0"/>
            <a:ext cx="3011487"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defRPr sz="1200">
                <a:latin typeface="Times New Roman" pitchFamily="18" charset="0"/>
              </a:defRPr>
            </a:lvl1pPr>
          </a:lstStyle>
          <a:p>
            <a:pPr>
              <a:defRPr/>
            </a:pPr>
            <a:endParaRPr lang="en-US" altLang="en-US" dirty="0"/>
          </a:p>
        </p:txBody>
      </p:sp>
      <p:sp>
        <p:nvSpPr>
          <p:cNvPr id="95236" name="Rectangle 4"/>
          <p:cNvSpPr>
            <a:spLocks noGrp="1" noChangeArrowheads="1"/>
          </p:cNvSpPr>
          <p:nvPr>
            <p:ph type="ftr" sz="quarter" idx="2"/>
          </p:nvPr>
        </p:nvSpPr>
        <p:spPr bwMode="auto">
          <a:xfrm>
            <a:off x="0" y="8774113"/>
            <a:ext cx="3011488"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defRPr sz="1200">
                <a:latin typeface="Times New Roman" pitchFamily="18" charset="0"/>
              </a:defRPr>
            </a:lvl1pPr>
          </a:lstStyle>
          <a:p>
            <a:pPr>
              <a:defRPr/>
            </a:pPr>
            <a:endParaRPr lang="en-US" altLang="en-US" dirty="0"/>
          </a:p>
        </p:txBody>
      </p:sp>
      <p:sp>
        <p:nvSpPr>
          <p:cNvPr id="95237" name="Rectangle 5"/>
          <p:cNvSpPr>
            <a:spLocks noGrp="1" noChangeArrowheads="1"/>
          </p:cNvSpPr>
          <p:nvPr>
            <p:ph type="sldNum" sz="quarter" idx="3"/>
          </p:nvPr>
        </p:nvSpPr>
        <p:spPr bwMode="auto">
          <a:xfrm>
            <a:off x="3938588" y="8774113"/>
            <a:ext cx="3011487"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defRPr sz="1200">
                <a:latin typeface="Times New Roman" pitchFamily="18" charset="0"/>
              </a:defRPr>
            </a:lvl1pPr>
          </a:lstStyle>
          <a:p>
            <a:pPr>
              <a:defRPr/>
            </a:pPr>
            <a:fld id="{6A97D21E-8AB3-4B0F-935A-1E2B546D8EDA}" type="slidenum">
              <a:rPr lang="en-US" altLang="en-US"/>
              <a:pPr>
                <a:defRPr/>
              </a:pPr>
              <a:t>‹#›</a:t>
            </a:fld>
            <a:endParaRPr lang="en-US" altLang="en-US" dirty="0"/>
          </a:p>
        </p:txBody>
      </p:sp>
    </p:spTree>
    <p:extLst>
      <p:ext uri="{BB962C8B-B14F-4D97-AF65-F5344CB8AC3E}">
        <p14:creationId xmlns:p14="http://schemas.microsoft.com/office/powerpoint/2010/main" val="23228920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1" name="Rectangle 3"/>
          <p:cNvSpPr>
            <a:spLocks noGrp="1" noChangeArrowheads="1"/>
          </p:cNvSpPr>
          <p:nvPr>
            <p:ph type="dt" idx="1"/>
          </p:nvPr>
        </p:nvSpPr>
        <p:spPr bwMode="auto">
          <a:xfrm>
            <a:off x="3937000" y="0"/>
            <a:ext cx="3011488"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endParaRPr lang="ru-RU" altLang="en-US"/>
          </a:p>
        </p:txBody>
      </p:sp>
      <p:sp>
        <p:nvSpPr>
          <p:cNvPr id="29700" name="Rectangle 4"/>
          <p:cNvSpPr>
            <a:spLocks noGrp="1" noRot="1" noChangeAspect="1" noChangeArrowheads="1" noTextEdit="1"/>
          </p:cNvSpPr>
          <p:nvPr>
            <p:ph type="sldImg" idx="2"/>
          </p:nvPr>
        </p:nvSpPr>
        <p:spPr bwMode="auto">
          <a:xfrm>
            <a:off x="1166813" y="693738"/>
            <a:ext cx="4616450" cy="346233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695325" y="4387850"/>
            <a:ext cx="5559425" cy="4154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t" anchorCtr="0" compatLnSpc="1">
            <a:prstTxWarp prst="textNoShape">
              <a:avLst/>
            </a:prstTxWarp>
          </a:bodyPr>
          <a:lstStyle/>
          <a:p>
            <a:pPr lvl="0"/>
            <a:r>
              <a:rPr lang="ru-RU" altLang="en-US" noProof="0"/>
              <a:t>Click to edit Master text styles</a:t>
            </a:r>
          </a:p>
          <a:p>
            <a:pPr lvl="1"/>
            <a:r>
              <a:rPr lang="ru-RU" altLang="en-US" noProof="0"/>
              <a:t>Second level</a:t>
            </a:r>
          </a:p>
          <a:p>
            <a:pPr lvl="2"/>
            <a:r>
              <a:rPr lang="ru-RU" altLang="en-US" noProof="0"/>
              <a:t>Third level</a:t>
            </a:r>
          </a:p>
          <a:p>
            <a:pPr lvl="3"/>
            <a:r>
              <a:rPr lang="ru-RU" altLang="en-US" noProof="0"/>
              <a:t>Fourth level</a:t>
            </a:r>
          </a:p>
          <a:p>
            <a:pPr lvl="4"/>
            <a:r>
              <a:rPr lang="ru-RU" altLang="en-US" noProof="0"/>
              <a:t>Fifth level</a:t>
            </a:r>
          </a:p>
        </p:txBody>
      </p:sp>
      <p:sp>
        <p:nvSpPr>
          <p:cNvPr id="2054" name="Rectangle 6"/>
          <p:cNvSpPr>
            <a:spLocks noGrp="1" noChangeArrowheads="1"/>
          </p:cNvSpPr>
          <p:nvPr>
            <p:ph type="ftr" sz="quarter" idx="4"/>
          </p:nvPr>
        </p:nvSpPr>
        <p:spPr bwMode="auto">
          <a:xfrm>
            <a:off x="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l" defTabSz="925513">
              <a:spcBef>
                <a:spcPct val="0"/>
              </a:spcBef>
              <a:defRPr sz="1200">
                <a:solidFill>
                  <a:schemeClr val="tx1"/>
                </a:solidFill>
                <a:latin typeface="Arial" charset="0"/>
              </a:defRPr>
            </a:lvl1pPr>
          </a:lstStyle>
          <a:p>
            <a:pPr>
              <a:defRPr/>
            </a:pPr>
            <a:endParaRPr lang="ru-RU" altLang="en-US"/>
          </a:p>
        </p:txBody>
      </p:sp>
      <p:sp>
        <p:nvSpPr>
          <p:cNvPr id="2055" name="Rectangle 7"/>
          <p:cNvSpPr>
            <a:spLocks noGrp="1" noChangeArrowheads="1"/>
          </p:cNvSpPr>
          <p:nvPr>
            <p:ph type="sldNum" sz="quarter" idx="5"/>
          </p:nvPr>
        </p:nvSpPr>
        <p:spPr bwMode="auto">
          <a:xfrm>
            <a:off x="3937000" y="8774113"/>
            <a:ext cx="3011488"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85" tIns="46243" rIns="92485" bIns="46243" numCol="1" anchor="b" anchorCtr="0" compatLnSpc="1">
            <a:prstTxWarp prst="textNoShape">
              <a:avLst/>
            </a:prstTxWarp>
          </a:bodyPr>
          <a:lstStyle>
            <a:lvl1pPr algn="r" defTabSz="925513">
              <a:spcBef>
                <a:spcPct val="0"/>
              </a:spcBef>
              <a:defRPr sz="1200">
                <a:solidFill>
                  <a:schemeClr val="tx1"/>
                </a:solidFill>
                <a:latin typeface="Arial" charset="0"/>
              </a:defRPr>
            </a:lvl1pPr>
          </a:lstStyle>
          <a:p>
            <a:pPr>
              <a:defRPr/>
            </a:pPr>
            <a:fld id="{35D85183-39CE-4335-88AE-761BFA5738A8}" type="slidenum">
              <a:rPr lang="ru-RU" altLang="en-US"/>
              <a:pPr>
                <a:defRPr/>
              </a:pPr>
              <a:t>‹#›</a:t>
            </a:fld>
            <a:endParaRPr lang="ru-RU" altLang="en-US"/>
          </a:p>
        </p:txBody>
      </p:sp>
    </p:spTree>
    <p:extLst>
      <p:ext uri="{BB962C8B-B14F-4D97-AF65-F5344CB8AC3E}">
        <p14:creationId xmlns:p14="http://schemas.microsoft.com/office/powerpoint/2010/main" val="15892104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13E6DDF0-1D55-4C73-9775-6A02CCEAADA5}" type="slidenum">
              <a:rPr lang="ru-RU" altLang="en-US" smtClean="0"/>
              <a:pPr>
                <a:defRPr/>
              </a:pPr>
              <a:t>2</a:t>
            </a:fld>
            <a:endParaRPr lang="ru-RU" altLang="en-US"/>
          </a:p>
        </p:txBody>
      </p:sp>
    </p:spTree>
    <p:extLst>
      <p:ext uri="{BB962C8B-B14F-4D97-AF65-F5344CB8AC3E}">
        <p14:creationId xmlns:p14="http://schemas.microsoft.com/office/powerpoint/2010/main" val="24091374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902CE0D1-DCE8-421C-BE0A-8D71C27898C3}" type="slidenum">
              <a:rPr lang="en-US" altLang="en-US" smtClean="0"/>
              <a:pPr eaLnBrk="1" hangingPunct="1">
                <a:spcBef>
                  <a:spcPct val="0"/>
                </a:spcBef>
                <a:defRPr/>
              </a:pPr>
              <a:t>12</a:t>
            </a:fld>
            <a:endParaRPr lang="en-US" altLang="en-US" dirty="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D9B4C739-0239-4BF3-B842-085FEAA65F5D}" type="slidenum">
              <a:rPr lang="en-US" altLang="en-US" smtClean="0"/>
              <a:pPr eaLnBrk="1" hangingPunct="1">
                <a:spcBef>
                  <a:spcPct val="0"/>
                </a:spcBef>
                <a:defRPr/>
              </a:pPr>
              <a:t>13</a:t>
            </a:fld>
            <a:endParaRPr lang="en-US" altLang="en-US" dirty="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txBox="1">
            <a:spLocks noGrp="1" noChangeArrowheads="1"/>
          </p:cNvSpPr>
          <p:nvPr/>
        </p:nvSpPr>
        <p:spPr bwMode="auto">
          <a:xfrm>
            <a:off x="5265738" y="6657975"/>
            <a:ext cx="40290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spcBef>
                <a:spcPct val="30000"/>
              </a:spcBef>
              <a:defRPr sz="1200">
                <a:solidFill>
                  <a:schemeClr val="tx1"/>
                </a:solidFill>
                <a:latin typeface="Arial" charset="0"/>
              </a:defRPr>
            </a:lvl1pPr>
            <a:lvl2pPr marL="742950" indent="-285750" eaLnBrk="0" hangingPunct="0">
              <a:spcBef>
                <a:spcPct val="30000"/>
              </a:spcBef>
              <a:defRPr sz="1200">
                <a:solidFill>
                  <a:schemeClr val="tx1"/>
                </a:solidFill>
                <a:latin typeface="Arial" charset="0"/>
              </a:defRPr>
            </a:lvl2pPr>
            <a:lvl3pPr marL="1143000" indent="-228600" eaLnBrk="0" hangingPunct="0">
              <a:spcBef>
                <a:spcPct val="30000"/>
              </a:spcBef>
              <a:defRPr sz="1200">
                <a:solidFill>
                  <a:schemeClr val="tx1"/>
                </a:solidFill>
                <a:latin typeface="Arial" charset="0"/>
              </a:defRPr>
            </a:lvl3pPr>
            <a:lvl4pPr marL="1600200" indent="-228600" eaLnBrk="0" hangingPunct="0">
              <a:spcBef>
                <a:spcPct val="30000"/>
              </a:spcBef>
              <a:defRPr sz="1200">
                <a:solidFill>
                  <a:schemeClr val="tx1"/>
                </a:solidFill>
                <a:latin typeface="Arial" charset="0"/>
              </a:defRPr>
            </a:lvl4pPr>
            <a:lvl5pPr marL="2057400" indent="-228600" eaLnBrk="0" hangingPunct="0">
              <a:spcBef>
                <a:spcPct val="30000"/>
              </a:spcBef>
              <a:defRPr sz="1200">
                <a:solidFill>
                  <a:schemeClr val="tx1"/>
                </a:solidFill>
                <a:latin typeface="Arial" charset="0"/>
              </a:defRPr>
            </a:lvl5pPr>
            <a:lvl6pPr marL="2514600" indent="-228600" eaLnBrk="0" fontAlgn="base" hangingPunct="0">
              <a:spcBef>
                <a:spcPct val="30000"/>
              </a:spcBef>
              <a:spcAft>
                <a:spcPct val="0"/>
              </a:spcAft>
              <a:defRPr sz="1200">
                <a:solidFill>
                  <a:schemeClr val="tx1"/>
                </a:solidFill>
                <a:latin typeface="Arial" charset="0"/>
              </a:defRPr>
            </a:lvl6pPr>
            <a:lvl7pPr marL="2971800" indent="-228600" eaLnBrk="0" fontAlgn="base" hangingPunct="0">
              <a:spcBef>
                <a:spcPct val="30000"/>
              </a:spcBef>
              <a:spcAft>
                <a:spcPct val="0"/>
              </a:spcAft>
              <a:defRPr sz="1200">
                <a:solidFill>
                  <a:schemeClr val="tx1"/>
                </a:solidFill>
                <a:latin typeface="Arial" charset="0"/>
              </a:defRPr>
            </a:lvl7pPr>
            <a:lvl8pPr marL="3429000" indent="-228600" eaLnBrk="0" fontAlgn="base" hangingPunct="0">
              <a:spcBef>
                <a:spcPct val="30000"/>
              </a:spcBef>
              <a:spcAft>
                <a:spcPct val="0"/>
              </a:spcAft>
              <a:defRPr sz="1200">
                <a:solidFill>
                  <a:schemeClr val="tx1"/>
                </a:solidFill>
                <a:latin typeface="Arial" charset="0"/>
              </a:defRPr>
            </a:lvl8pPr>
            <a:lvl9pPr marL="3886200" indent="-228600"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C23D590C-8D10-49C3-A001-4071083B6035}" type="slidenum">
              <a:rPr lang="en-US" altLang="en-US"/>
              <a:pPr algn="r" eaLnBrk="1" hangingPunct="1">
                <a:spcBef>
                  <a:spcPct val="0"/>
                </a:spcBef>
              </a:pPr>
              <a:t>14</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DE739B8F-8F5F-4D5F-856F-931DE0FAC203}" type="slidenum">
              <a:rPr lang="en-US" altLang="en-US" smtClean="0"/>
              <a:pPr eaLnBrk="1" hangingPunct="1">
                <a:spcBef>
                  <a:spcPct val="0"/>
                </a:spcBef>
                <a:defRPr/>
              </a:pPr>
              <a:t>15</a:t>
            </a:fld>
            <a:endParaRPr lang="en-US" altLang="en-US"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DE739B8F-8F5F-4D5F-856F-931DE0FAC203}" type="slidenum">
              <a:rPr lang="en-US" altLang="en-US" smtClean="0"/>
              <a:pPr eaLnBrk="1" hangingPunct="1">
                <a:spcBef>
                  <a:spcPct val="0"/>
                </a:spcBef>
                <a:defRPr/>
              </a:pPr>
              <a:t>16</a:t>
            </a:fld>
            <a:endParaRPr lang="en-US" altLang="en-US"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34965314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DE739B8F-8F5F-4D5F-856F-931DE0FAC203}" type="slidenum">
              <a:rPr lang="en-US" altLang="en-US" smtClean="0"/>
              <a:pPr eaLnBrk="1" hangingPunct="1">
                <a:spcBef>
                  <a:spcPct val="0"/>
                </a:spcBef>
                <a:defRPr/>
              </a:pPr>
              <a:t>17</a:t>
            </a:fld>
            <a:endParaRPr lang="en-US" altLang="en-US" dirty="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802071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8A4A9EDC-DBB3-4CEC-9466-B00E69A8C95F}" type="slidenum">
              <a:rPr lang="en-US" altLang="en-US" smtClean="0"/>
              <a:pPr eaLnBrk="1" hangingPunct="1">
                <a:spcBef>
                  <a:spcPct val="0"/>
                </a:spcBef>
                <a:defRPr/>
              </a:pPr>
              <a:t>18</a:t>
            </a:fld>
            <a:endParaRPr lang="en-US" altLang="en-US"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8A4A9EDC-DBB3-4CEC-9466-B00E69A8C95F}" type="slidenum">
              <a:rPr lang="en-US" altLang="en-US" smtClean="0"/>
              <a:pPr eaLnBrk="1" hangingPunct="1">
                <a:spcBef>
                  <a:spcPct val="0"/>
                </a:spcBef>
                <a:defRPr/>
              </a:pPr>
              <a:t>19</a:t>
            </a:fld>
            <a:endParaRPr lang="en-US" altLang="en-US" dirty="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2CA7EE50-786D-4514-97EA-871D2CFFC218}" type="slidenum">
              <a:rPr lang="en-US" altLang="en-US" smtClean="0"/>
              <a:pPr eaLnBrk="1" hangingPunct="1">
                <a:spcBef>
                  <a:spcPct val="0"/>
                </a:spcBef>
                <a:defRPr/>
              </a:pPr>
              <a:t>20</a:t>
            </a:fld>
            <a:endParaRPr lang="en-US" altLang="en-US" dirty="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EFB3088E-F55A-4902-927B-1431521216D2}" type="slidenum">
              <a:rPr lang="en-US" altLang="en-US" smtClean="0"/>
              <a:pPr eaLnBrk="1" hangingPunct="1">
                <a:spcBef>
                  <a:spcPct val="0"/>
                </a:spcBef>
                <a:defRPr/>
              </a:pPr>
              <a:t>21</a:t>
            </a:fld>
            <a:endParaRPr lang="en-US" altLang="en-US" dirty="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218706C2-E86B-4EC2-970C-553ECB1E2D5D}" type="slidenum">
              <a:rPr lang="en-US" altLang="en-US" smtClean="0"/>
              <a:pPr eaLnBrk="1" hangingPunct="1">
                <a:spcBef>
                  <a:spcPct val="0"/>
                </a:spcBef>
                <a:defRPr/>
              </a:pPr>
              <a:t>4</a:t>
            </a:fld>
            <a:endParaRPr lang="en-US" alt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092B058E-609B-405C-B162-FDE158F34E21}" type="slidenum">
              <a:rPr lang="en-US" altLang="en-US" smtClean="0"/>
              <a:pPr eaLnBrk="1" hangingPunct="1">
                <a:spcBef>
                  <a:spcPct val="0"/>
                </a:spcBef>
                <a:defRPr/>
              </a:pPr>
              <a:t>22</a:t>
            </a:fld>
            <a:endParaRPr lang="en-US" altLang="en-US" dirty="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D2A889EF-17FE-47DD-8A36-8DDAA3086CC9}" type="slidenum">
              <a:rPr lang="en-US" altLang="en-US" smtClean="0"/>
              <a:pPr eaLnBrk="1" hangingPunct="1">
                <a:spcBef>
                  <a:spcPct val="0"/>
                </a:spcBef>
                <a:defRPr/>
              </a:pPr>
              <a:t>23</a:t>
            </a:fld>
            <a:endParaRPr lang="en-US" altLang="en-US" dirty="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81D43CAA-A7BA-4BE7-A226-B364CB19DE78}" type="slidenum">
              <a:rPr lang="en-US" altLang="en-US" smtClean="0"/>
              <a:pPr eaLnBrk="1" hangingPunct="1">
                <a:spcBef>
                  <a:spcPct val="0"/>
                </a:spcBef>
                <a:defRPr/>
              </a:pPr>
              <a:t>24</a:t>
            </a:fld>
            <a:endParaRPr lang="en-US" altLang="en-US" dirty="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7794D739-BDC8-4C42-9A62-A22388ECEBF9}" type="slidenum">
              <a:rPr lang="en-US" altLang="en-US" smtClean="0"/>
              <a:pPr eaLnBrk="1" hangingPunct="1">
                <a:spcBef>
                  <a:spcPct val="0"/>
                </a:spcBef>
                <a:defRPr/>
              </a:pPr>
              <a:t>25</a:t>
            </a:fld>
            <a:endParaRPr lang="en-US" altLang="en-US" dirty="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F9993E7-F42A-41E6-B6F5-7E3CEF337569}" type="slidenum">
              <a:rPr lang="en-US" altLang="en-US" smtClean="0"/>
              <a:pPr eaLnBrk="1" hangingPunct="1">
                <a:spcBef>
                  <a:spcPct val="0"/>
                </a:spcBef>
                <a:defRPr/>
              </a:pPr>
              <a:t>26</a:t>
            </a:fld>
            <a:endParaRPr lang="en-US" alt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F9993E7-F42A-41E6-B6F5-7E3CEF337569}" type="slidenum">
              <a:rPr lang="en-US" altLang="en-US" smtClean="0"/>
              <a:pPr eaLnBrk="1" hangingPunct="1">
                <a:spcBef>
                  <a:spcPct val="0"/>
                </a:spcBef>
                <a:defRPr/>
              </a:pPr>
              <a:t>27</a:t>
            </a:fld>
            <a:endParaRPr lang="en-US" alt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F9993E7-F42A-41E6-B6F5-7E3CEF337569}" type="slidenum">
              <a:rPr lang="en-US" altLang="en-US" smtClean="0"/>
              <a:pPr eaLnBrk="1" hangingPunct="1">
                <a:spcBef>
                  <a:spcPct val="0"/>
                </a:spcBef>
                <a:defRPr/>
              </a:pPr>
              <a:t>28</a:t>
            </a:fld>
            <a:endParaRPr lang="en-US" alt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F9993E7-F42A-41E6-B6F5-7E3CEF337569}" type="slidenum">
              <a:rPr lang="en-US" altLang="en-US" smtClean="0"/>
              <a:pPr eaLnBrk="1" hangingPunct="1">
                <a:spcBef>
                  <a:spcPct val="0"/>
                </a:spcBef>
                <a:defRPr/>
              </a:pPr>
              <a:t>29</a:t>
            </a:fld>
            <a:endParaRPr lang="en-US" alt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6F9993E7-F42A-41E6-B6F5-7E3CEF337569}" type="slidenum">
              <a:rPr lang="en-US" altLang="en-US" smtClean="0"/>
              <a:pPr eaLnBrk="1" hangingPunct="1">
                <a:spcBef>
                  <a:spcPct val="0"/>
                </a:spcBef>
                <a:defRPr/>
              </a:pPr>
              <a:t>30</a:t>
            </a:fld>
            <a:endParaRPr lang="en-US" altLang="en-US" dirty="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l" defTabSz="932362" eaLnBrk="0" hangingPunct="0">
              <a:defRPr sz="1200">
                <a:solidFill>
                  <a:schemeClr val="tx1"/>
                </a:solidFill>
                <a:latin typeface="Arial" charset="0"/>
              </a:defRPr>
            </a:lvl1pPr>
            <a:lvl2pPr marL="748448" indent="-287865" algn="l" defTabSz="932362" eaLnBrk="0" hangingPunct="0">
              <a:defRPr sz="1200">
                <a:solidFill>
                  <a:schemeClr val="tx1"/>
                </a:solidFill>
                <a:latin typeface="Arial" charset="0"/>
              </a:defRPr>
            </a:lvl2pPr>
            <a:lvl3pPr marL="1151458" indent="-230292" algn="l" defTabSz="932362" eaLnBrk="0" hangingPunct="0">
              <a:defRPr sz="1200">
                <a:solidFill>
                  <a:schemeClr val="tx1"/>
                </a:solidFill>
                <a:latin typeface="Arial" charset="0"/>
              </a:defRPr>
            </a:lvl3pPr>
            <a:lvl4pPr marL="1612041" indent="-230292" algn="l" defTabSz="932362" eaLnBrk="0" hangingPunct="0">
              <a:defRPr sz="1200">
                <a:solidFill>
                  <a:schemeClr val="tx1"/>
                </a:solidFill>
                <a:latin typeface="Arial" charset="0"/>
              </a:defRPr>
            </a:lvl4pPr>
            <a:lvl5pPr marL="2072625" indent="-230292" algn="l" defTabSz="932362" eaLnBrk="0" hangingPunct="0">
              <a:defRPr sz="1200">
                <a:solidFill>
                  <a:schemeClr val="tx1"/>
                </a:solidFill>
                <a:latin typeface="Arial" charset="0"/>
              </a:defRPr>
            </a:lvl5pPr>
            <a:lvl6pPr marL="2533208" indent="-230292" defTabSz="932362" eaLnBrk="0" fontAlgn="base" hangingPunct="0">
              <a:spcBef>
                <a:spcPct val="30000"/>
              </a:spcBef>
              <a:spcAft>
                <a:spcPct val="0"/>
              </a:spcAft>
              <a:defRPr sz="1200">
                <a:solidFill>
                  <a:schemeClr val="tx1"/>
                </a:solidFill>
                <a:latin typeface="Arial" charset="0"/>
              </a:defRPr>
            </a:lvl6pPr>
            <a:lvl7pPr marL="2993791" indent="-230292" defTabSz="932362" eaLnBrk="0" fontAlgn="base" hangingPunct="0">
              <a:spcBef>
                <a:spcPct val="30000"/>
              </a:spcBef>
              <a:spcAft>
                <a:spcPct val="0"/>
              </a:spcAft>
              <a:defRPr sz="1200">
                <a:solidFill>
                  <a:schemeClr val="tx1"/>
                </a:solidFill>
                <a:latin typeface="Arial" charset="0"/>
              </a:defRPr>
            </a:lvl7pPr>
            <a:lvl8pPr marL="3454375" indent="-230292" defTabSz="932362" eaLnBrk="0" fontAlgn="base" hangingPunct="0">
              <a:spcBef>
                <a:spcPct val="30000"/>
              </a:spcBef>
              <a:spcAft>
                <a:spcPct val="0"/>
              </a:spcAft>
              <a:defRPr sz="1200">
                <a:solidFill>
                  <a:schemeClr val="tx1"/>
                </a:solidFill>
                <a:latin typeface="Arial" charset="0"/>
              </a:defRPr>
            </a:lvl8pPr>
            <a:lvl9pPr marL="3914958" indent="-230292" defTabSz="932362" eaLnBrk="0" fontAlgn="base" hangingPunct="0">
              <a:spcBef>
                <a:spcPct val="30000"/>
              </a:spcBef>
              <a:spcAft>
                <a:spcPct val="0"/>
              </a:spcAft>
              <a:defRPr sz="1200">
                <a:solidFill>
                  <a:schemeClr val="tx1"/>
                </a:solidFill>
                <a:latin typeface="Arial" charset="0"/>
              </a:defRPr>
            </a:lvl9pPr>
          </a:lstStyle>
          <a:p>
            <a:pPr algn="r" eaLnBrk="1" hangingPunct="1"/>
            <a:fld id="{93DCF13E-24C1-433C-9524-BE08FDB766B2}" type="slidenum">
              <a:rPr lang="ru-RU" altLang="en-US" smtClean="0"/>
              <a:pPr algn="r" eaLnBrk="1" hangingPunct="1"/>
              <a:t>31</a:t>
            </a:fld>
            <a:endParaRPr lang="ru-RU" altLang="en-US"/>
          </a:p>
        </p:txBody>
      </p:sp>
      <p:sp>
        <p:nvSpPr>
          <p:cNvPr id="30723" name="Rectangle 7"/>
          <p:cNvSpPr txBox="1">
            <a:spLocks noGrp="1" noChangeArrowheads="1"/>
          </p:cNvSpPr>
          <p:nvPr/>
        </p:nvSpPr>
        <p:spPr bwMode="auto">
          <a:xfrm>
            <a:off x="3937000" y="8772526"/>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6" tIns="46588" rIns="93176" bIns="46588"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1B9E272-E150-4B18-8079-88B2E97475C2}" type="slidenum">
              <a:rPr lang="en-US" altLang="en-US"/>
              <a:pPr algn="r" eaLnBrk="1" hangingPunct="1">
                <a:spcBef>
                  <a:spcPct val="0"/>
                </a:spcBef>
              </a:pPr>
              <a:t>31</a:t>
            </a:fld>
            <a:endParaRPr lang="en-US" altLang="en-US" dirty="0"/>
          </a:p>
        </p:txBody>
      </p:sp>
      <p:sp>
        <p:nvSpPr>
          <p:cNvPr id="30724" name="Rectangle 2"/>
          <p:cNvSpPr>
            <a:spLocks noGrp="1" noRot="1" noChangeAspect="1" noChangeArrowheads="1" noTextEdit="1"/>
          </p:cNvSpPr>
          <p:nvPr>
            <p:ph type="sldImg"/>
          </p:nvPr>
        </p:nvSpPr>
        <p:spPr>
          <a:xfrm>
            <a:off x="1166813" y="692150"/>
            <a:ext cx="4616450" cy="3463925"/>
          </a:xfrm>
          <a:ln/>
        </p:spPr>
      </p:sp>
      <p:sp>
        <p:nvSpPr>
          <p:cNvPr id="30725" name="Rectangle 3"/>
          <p:cNvSpPr>
            <a:spLocks noGrp="1" noChangeArrowheads="1"/>
          </p:cNvSpPr>
          <p:nvPr>
            <p:ph type="body" idx="1"/>
          </p:nvPr>
        </p:nvSpPr>
        <p:spPr>
          <a:xfrm>
            <a:off x="695326" y="4387852"/>
            <a:ext cx="5559425" cy="4156074"/>
          </a:xfrm>
          <a:noFill/>
        </p:spPr>
        <p:txBody>
          <a:bodyPr lIns="93176" tIns="46588" rIns="93176" bIns="46588"/>
          <a:lstStyle/>
          <a:p>
            <a:pPr eaLnBrk="1" hangingPunct="1"/>
            <a:endParaRPr lang="en-US" altLang="en-US" dirty="0"/>
          </a:p>
        </p:txBody>
      </p:sp>
    </p:spTree>
    <p:extLst>
      <p:ext uri="{BB962C8B-B14F-4D97-AF65-F5344CB8AC3E}">
        <p14:creationId xmlns:p14="http://schemas.microsoft.com/office/powerpoint/2010/main" val="4197287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39B0C7D5-B472-4819-BB99-CAA32F3F6C92}" type="slidenum">
              <a:rPr lang="en-US" altLang="en-US" smtClean="0"/>
              <a:pPr eaLnBrk="1" hangingPunct="1">
                <a:spcBef>
                  <a:spcPct val="0"/>
                </a:spcBef>
                <a:defRPr/>
              </a:pPr>
              <a:t>5</a:t>
            </a:fld>
            <a:endParaRPr lang="en-US" altLang="en-US" dirty="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20, 2024</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20, 2024</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20, 2024</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20, 2024</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20, 2024</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20, 2024</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Date Placeholder 4"/>
          <p:cNvSpPr>
            <a:spLocks noGrp="1"/>
          </p:cNvSpPr>
          <p:nvPr>
            <p:ph type="dt" idx="11"/>
          </p:nvPr>
        </p:nvSpPr>
        <p:spPr/>
        <p:txBody>
          <a:bodyPr/>
          <a:lstStyle/>
          <a:p>
            <a:fld id="{70E00087-8CC1-4B7E-8ECE-6674522570EE}" type="datetime4">
              <a:rPr lang="en-US" smtClean="0"/>
              <a:t>March 20, 2024</a:t>
            </a:fld>
            <a:endParaRPr lang="en-US" dirty="0"/>
          </a:p>
        </p:txBody>
      </p:sp>
    </p:spTree>
    <p:extLst>
      <p:ext uri="{BB962C8B-B14F-4D97-AF65-F5344CB8AC3E}">
        <p14:creationId xmlns:p14="http://schemas.microsoft.com/office/powerpoint/2010/main" val="173083180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lgn="l" defTabSz="932362" eaLnBrk="0" hangingPunct="0">
              <a:defRPr sz="1200">
                <a:solidFill>
                  <a:schemeClr val="tx1"/>
                </a:solidFill>
                <a:latin typeface="Arial" charset="0"/>
              </a:defRPr>
            </a:lvl1pPr>
            <a:lvl2pPr marL="748448" indent="-287865" algn="l" defTabSz="932362" eaLnBrk="0" hangingPunct="0">
              <a:defRPr sz="1200">
                <a:solidFill>
                  <a:schemeClr val="tx1"/>
                </a:solidFill>
                <a:latin typeface="Arial" charset="0"/>
              </a:defRPr>
            </a:lvl2pPr>
            <a:lvl3pPr marL="1151458" indent="-230292" algn="l" defTabSz="932362" eaLnBrk="0" hangingPunct="0">
              <a:defRPr sz="1200">
                <a:solidFill>
                  <a:schemeClr val="tx1"/>
                </a:solidFill>
                <a:latin typeface="Arial" charset="0"/>
              </a:defRPr>
            </a:lvl3pPr>
            <a:lvl4pPr marL="1612041" indent="-230292" algn="l" defTabSz="932362" eaLnBrk="0" hangingPunct="0">
              <a:defRPr sz="1200">
                <a:solidFill>
                  <a:schemeClr val="tx1"/>
                </a:solidFill>
                <a:latin typeface="Arial" charset="0"/>
              </a:defRPr>
            </a:lvl4pPr>
            <a:lvl5pPr marL="2072625" indent="-230292" algn="l" defTabSz="932362" eaLnBrk="0" hangingPunct="0">
              <a:defRPr sz="1200">
                <a:solidFill>
                  <a:schemeClr val="tx1"/>
                </a:solidFill>
                <a:latin typeface="Arial" charset="0"/>
              </a:defRPr>
            </a:lvl5pPr>
            <a:lvl6pPr marL="2533208" indent="-230292" defTabSz="932362" eaLnBrk="0" fontAlgn="base" hangingPunct="0">
              <a:spcBef>
                <a:spcPct val="30000"/>
              </a:spcBef>
              <a:spcAft>
                <a:spcPct val="0"/>
              </a:spcAft>
              <a:defRPr sz="1200">
                <a:solidFill>
                  <a:schemeClr val="tx1"/>
                </a:solidFill>
                <a:latin typeface="Arial" charset="0"/>
              </a:defRPr>
            </a:lvl6pPr>
            <a:lvl7pPr marL="2993791" indent="-230292" defTabSz="932362" eaLnBrk="0" fontAlgn="base" hangingPunct="0">
              <a:spcBef>
                <a:spcPct val="30000"/>
              </a:spcBef>
              <a:spcAft>
                <a:spcPct val="0"/>
              </a:spcAft>
              <a:defRPr sz="1200">
                <a:solidFill>
                  <a:schemeClr val="tx1"/>
                </a:solidFill>
                <a:latin typeface="Arial" charset="0"/>
              </a:defRPr>
            </a:lvl7pPr>
            <a:lvl8pPr marL="3454375" indent="-230292" defTabSz="932362" eaLnBrk="0" fontAlgn="base" hangingPunct="0">
              <a:spcBef>
                <a:spcPct val="30000"/>
              </a:spcBef>
              <a:spcAft>
                <a:spcPct val="0"/>
              </a:spcAft>
              <a:defRPr sz="1200">
                <a:solidFill>
                  <a:schemeClr val="tx1"/>
                </a:solidFill>
                <a:latin typeface="Arial" charset="0"/>
              </a:defRPr>
            </a:lvl8pPr>
            <a:lvl9pPr marL="3914958" indent="-230292" defTabSz="932362" eaLnBrk="0" fontAlgn="base" hangingPunct="0">
              <a:spcBef>
                <a:spcPct val="30000"/>
              </a:spcBef>
              <a:spcAft>
                <a:spcPct val="0"/>
              </a:spcAft>
              <a:defRPr sz="1200">
                <a:solidFill>
                  <a:schemeClr val="tx1"/>
                </a:solidFill>
                <a:latin typeface="Arial" charset="0"/>
              </a:defRPr>
            </a:lvl9pPr>
          </a:lstStyle>
          <a:p>
            <a:pPr algn="r" eaLnBrk="1" hangingPunct="1"/>
            <a:fld id="{93DCF13E-24C1-433C-9524-BE08FDB766B2}" type="slidenum">
              <a:rPr lang="ru-RU" altLang="en-US" smtClean="0"/>
              <a:pPr algn="r" eaLnBrk="1" hangingPunct="1"/>
              <a:t>58</a:t>
            </a:fld>
            <a:endParaRPr lang="ru-RU" altLang="en-US"/>
          </a:p>
        </p:txBody>
      </p:sp>
      <p:sp>
        <p:nvSpPr>
          <p:cNvPr id="30723" name="Rectangle 7"/>
          <p:cNvSpPr txBox="1">
            <a:spLocks noGrp="1" noChangeArrowheads="1"/>
          </p:cNvSpPr>
          <p:nvPr/>
        </p:nvSpPr>
        <p:spPr bwMode="auto">
          <a:xfrm>
            <a:off x="3937000" y="8772526"/>
            <a:ext cx="3011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6" tIns="46588" rIns="93176" bIns="46588" anchor="b"/>
          <a:lstStyle>
            <a:lvl1pPr algn="l" defTabSz="925513" eaLnBrk="0" hangingPunct="0">
              <a:defRPr sz="1200">
                <a:solidFill>
                  <a:schemeClr val="tx1"/>
                </a:solidFill>
                <a:latin typeface="Arial" charset="0"/>
              </a:defRPr>
            </a:lvl1pPr>
            <a:lvl2pPr marL="750888" indent="-288925" algn="l" defTabSz="925513" eaLnBrk="0" hangingPunct="0">
              <a:defRPr sz="1200">
                <a:solidFill>
                  <a:schemeClr val="tx1"/>
                </a:solidFill>
                <a:latin typeface="Arial" charset="0"/>
              </a:defRPr>
            </a:lvl2pPr>
            <a:lvl3pPr marL="1155700" indent="-230188" algn="l" defTabSz="925513" eaLnBrk="0" hangingPunct="0">
              <a:defRPr sz="1200">
                <a:solidFill>
                  <a:schemeClr val="tx1"/>
                </a:solidFill>
                <a:latin typeface="Arial" charset="0"/>
              </a:defRPr>
            </a:lvl3pPr>
            <a:lvl4pPr marL="1619250" indent="-231775" algn="l" defTabSz="925513" eaLnBrk="0" hangingPunct="0">
              <a:defRPr sz="1200">
                <a:solidFill>
                  <a:schemeClr val="tx1"/>
                </a:solidFill>
                <a:latin typeface="Arial" charset="0"/>
              </a:defRPr>
            </a:lvl4pPr>
            <a:lvl5pPr marL="2081213" indent="-231775" algn="l" defTabSz="925513" eaLnBrk="0" hangingPunct="0">
              <a:defRPr sz="1200">
                <a:solidFill>
                  <a:schemeClr val="tx1"/>
                </a:solidFill>
                <a:latin typeface="Arial" charset="0"/>
              </a:defRPr>
            </a:lvl5pPr>
            <a:lvl6pPr marL="2538413" indent="-231775" defTabSz="925513" eaLnBrk="0" fontAlgn="base" hangingPunct="0">
              <a:spcBef>
                <a:spcPct val="30000"/>
              </a:spcBef>
              <a:spcAft>
                <a:spcPct val="0"/>
              </a:spcAft>
              <a:defRPr sz="1200">
                <a:solidFill>
                  <a:schemeClr val="tx1"/>
                </a:solidFill>
                <a:latin typeface="Arial" charset="0"/>
              </a:defRPr>
            </a:lvl6pPr>
            <a:lvl7pPr marL="2995613" indent="-231775" defTabSz="925513" eaLnBrk="0" fontAlgn="base" hangingPunct="0">
              <a:spcBef>
                <a:spcPct val="30000"/>
              </a:spcBef>
              <a:spcAft>
                <a:spcPct val="0"/>
              </a:spcAft>
              <a:defRPr sz="1200">
                <a:solidFill>
                  <a:schemeClr val="tx1"/>
                </a:solidFill>
                <a:latin typeface="Arial" charset="0"/>
              </a:defRPr>
            </a:lvl7pPr>
            <a:lvl8pPr marL="3452813" indent="-231775" defTabSz="925513" eaLnBrk="0" fontAlgn="base" hangingPunct="0">
              <a:spcBef>
                <a:spcPct val="30000"/>
              </a:spcBef>
              <a:spcAft>
                <a:spcPct val="0"/>
              </a:spcAft>
              <a:defRPr sz="1200">
                <a:solidFill>
                  <a:schemeClr val="tx1"/>
                </a:solidFill>
                <a:latin typeface="Arial" charset="0"/>
              </a:defRPr>
            </a:lvl8pPr>
            <a:lvl9pPr marL="3910013" indent="-231775" defTabSz="925513" eaLnBrk="0" fontAlgn="base" hangingPunct="0">
              <a:spcBef>
                <a:spcPct val="30000"/>
              </a:spcBef>
              <a:spcAft>
                <a:spcPct val="0"/>
              </a:spcAft>
              <a:defRPr sz="1200">
                <a:solidFill>
                  <a:schemeClr val="tx1"/>
                </a:solidFill>
                <a:latin typeface="Arial" charset="0"/>
              </a:defRPr>
            </a:lvl9pPr>
          </a:lstStyle>
          <a:p>
            <a:pPr algn="r" eaLnBrk="1" hangingPunct="1">
              <a:spcBef>
                <a:spcPct val="0"/>
              </a:spcBef>
            </a:pPr>
            <a:fld id="{E1B9E272-E150-4B18-8079-88B2E97475C2}" type="slidenum">
              <a:rPr lang="en-US" altLang="en-US"/>
              <a:pPr algn="r" eaLnBrk="1" hangingPunct="1">
                <a:spcBef>
                  <a:spcPct val="0"/>
                </a:spcBef>
              </a:pPr>
              <a:t>58</a:t>
            </a:fld>
            <a:endParaRPr lang="en-US" altLang="en-US" dirty="0"/>
          </a:p>
        </p:txBody>
      </p:sp>
      <p:sp>
        <p:nvSpPr>
          <p:cNvPr id="30724" name="Rectangle 2"/>
          <p:cNvSpPr>
            <a:spLocks noGrp="1" noRot="1" noChangeAspect="1" noChangeArrowheads="1" noTextEdit="1"/>
          </p:cNvSpPr>
          <p:nvPr>
            <p:ph type="sldImg"/>
          </p:nvPr>
        </p:nvSpPr>
        <p:spPr>
          <a:xfrm>
            <a:off x="1166813" y="692150"/>
            <a:ext cx="4616450" cy="3463925"/>
          </a:xfrm>
          <a:ln/>
        </p:spPr>
      </p:sp>
      <p:sp>
        <p:nvSpPr>
          <p:cNvPr id="30725" name="Rectangle 3"/>
          <p:cNvSpPr>
            <a:spLocks noGrp="1" noChangeArrowheads="1"/>
          </p:cNvSpPr>
          <p:nvPr>
            <p:ph type="body" idx="1"/>
          </p:nvPr>
        </p:nvSpPr>
        <p:spPr>
          <a:xfrm>
            <a:off x="695326" y="4387852"/>
            <a:ext cx="5559425" cy="4156074"/>
          </a:xfrm>
          <a:noFill/>
        </p:spPr>
        <p:txBody>
          <a:bodyPr lIns="93176" tIns="46588" rIns="93176" bIns="46588"/>
          <a:lstStyle/>
          <a:p>
            <a:pPr eaLnBrk="1" hangingPunct="1"/>
            <a:endParaRPr lang="en-US"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35D85183-39CE-4335-88AE-761BFA5738A8}" type="slidenum">
              <a:rPr lang="ru-RU" altLang="en-US" smtClean="0"/>
              <a:pPr>
                <a:defRPr/>
              </a:pPr>
              <a:t>59</a:t>
            </a:fld>
            <a:endParaRPr lang="ru-RU" altLang="en-US"/>
          </a:p>
        </p:txBody>
      </p:sp>
    </p:spTree>
    <p:extLst>
      <p:ext uri="{BB962C8B-B14F-4D97-AF65-F5344CB8AC3E}">
        <p14:creationId xmlns:p14="http://schemas.microsoft.com/office/powerpoint/2010/main" val="17357661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B91935D5-90D7-475C-9E1A-7755E376510B}" type="slidenum">
              <a:rPr lang="ru-RU" altLang="en-US" smtClean="0"/>
              <a:pPr algn="r" eaLnBrk="1" hangingPunct="1"/>
              <a:t>84</a:t>
            </a:fld>
            <a:endParaRPr lang="ru-RU" altLang="en-US"/>
          </a:p>
        </p:txBody>
      </p:sp>
      <p:sp>
        <p:nvSpPr>
          <p:cNvPr id="31747" name="Rectangle 2"/>
          <p:cNvSpPr>
            <a:spLocks noGrp="1" noChangeArrowheads="1"/>
          </p:cNvSpPr>
          <p:nvPr>
            <p:ph type="body" idx="1"/>
          </p:nvPr>
        </p:nvSpPr>
        <p:spPr>
          <a:xfrm>
            <a:off x="925513" y="4387850"/>
            <a:ext cx="5097462" cy="4152900"/>
          </a:xfrm>
          <a:noFill/>
        </p:spPr>
        <p:txBody>
          <a:bodyPr lIns="88097" tIns="44049" rIns="88097" bIns="44049"/>
          <a:lstStyle/>
          <a:p>
            <a:pPr eaLnBrk="1" hangingPunct="1"/>
            <a:endParaRPr lang="en-US" altLang="en-US" dirty="0"/>
          </a:p>
        </p:txBody>
      </p:sp>
      <p:sp>
        <p:nvSpPr>
          <p:cNvPr id="31748" name="Rectangle 3"/>
          <p:cNvSpPr>
            <a:spLocks noGrp="1" noRot="1" noChangeAspect="1" noChangeArrowheads="1" noTextEdit="1"/>
          </p:cNvSpPr>
          <p:nvPr>
            <p:ph type="sldImg"/>
          </p:nvPr>
        </p:nvSpPr>
        <p:spPr>
          <a:xfrm>
            <a:off x="1163638" y="690563"/>
            <a:ext cx="4621212" cy="3465512"/>
          </a:xfrm>
          <a:ln w="12700" cap="flat">
            <a:solidFill>
              <a:schemeClr val="tx1"/>
            </a:solidFill>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A7FE637B-96F3-47A1-A43D-9EA43E676AF5}" type="slidenum">
              <a:rPr lang="en-US" altLang="en-US" smtClean="0"/>
              <a:pPr eaLnBrk="1" hangingPunct="1">
                <a:spcBef>
                  <a:spcPct val="0"/>
                </a:spcBef>
                <a:defRPr/>
              </a:pPr>
              <a:t>6</a:t>
            </a:fld>
            <a:endParaRPr lang="en-US" altLang="en-US" dirty="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lgn="l" defTabSz="925513" eaLnBrk="0" hangingPunct="0">
              <a:defRPr sz="1200">
                <a:solidFill>
                  <a:schemeClr val="tx1"/>
                </a:solidFill>
                <a:latin typeface="Arial" charset="0"/>
              </a:defRPr>
            </a:lvl1pPr>
            <a:lvl2pPr marL="742950" indent="-285750" algn="l" defTabSz="925513" eaLnBrk="0" hangingPunct="0">
              <a:defRPr sz="1200">
                <a:solidFill>
                  <a:schemeClr val="tx1"/>
                </a:solidFill>
                <a:latin typeface="Arial" charset="0"/>
              </a:defRPr>
            </a:lvl2pPr>
            <a:lvl3pPr marL="1143000" indent="-228600" algn="l" defTabSz="925513" eaLnBrk="0" hangingPunct="0">
              <a:defRPr sz="1200">
                <a:solidFill>
                  <a:schemeClr val="tx1"/>
                </a:solidFill>
                <a:latin typeface="Arial" charset="0"/>
              </a:defRPr>
            </a:lvl3pPr>
            <a:lvl4pPr marL="1600200" indent="-228600" algn="l" defTabSz="925513" eaLnBrk="0" hangingPunct="0">
              <a:defRPr sz="1200">
                <a:solidFill>
                  <a:schemeClr val="tx1"/>
                </a:solidFill>
                <a:latin typeface="Arial" charset="0"/>
              </a:defRPr>
            </a:lvl4pPr>
            <a:lvl5pPr marL="2057400" indent="-228600" algn="l" defTabSz="925513" eaLnBrk="0" hangingPunct="0">
              <a:defRPr sz="1200">
                <a:solidFill>
                  <a:schemeClr val="tx1"/>
                </a:solidFill>
                <a:latin typeface="Arial" charset="0"/>
              </a:defRPr>
            </a:lvl5pPr>
            <a:lvl6pPr marL="2514600" indent="-228600" defTabSz="925513" eaLnBrk="0" fontAlgn="base" hangingPunct="0">
              <a:spcBef>
                <a:spcPct val="30000"/>
              </a:spcBef>
              <a:spcAft>
                <a:spcPct val="0"/>
              </a:spcAft>
              <a:defRPr sz="1200">
                <a:solidFill>
                  <a:schemeClr val="tx1"/>
                </a:solidFill>
                <a:latin typeface="Arial" charset="0"/>
              </a:defRPr>
            </a:lvl6pPr>
            <a:lvl7pPr marL="2971800" indent="-228600" defTabSz="925513" eaLnBrk="0" fontAlgn="base" hangingPunct="0">
              <a:spcBef>
                <a:spcPct val="30000"/>
              </a:spcBef>
              <a:spcAft>
                <a:spcPct val="0"/>
              </a:spcAft>
              <a:defRPr sz="1200">
                <a:solidFill>
                  <a:schemeClr val="tx1"/>
                </a:solidFill>
                <a:latin typeface="Arial" charset="0"/>
              </a:defRPr>
            </a:lvl7pPr>
            <a:lvl8pPr marL="3429000" indent="-228600" defTabSz="925513" eaLnBrk="0" fontAlgn="base" hangingPunct="0">
              <a:spcBef>
                <a:spcPct val="30000"/>
              </a:spcBef>
              <a:spcAft>
                <a:spcPct val="0"/>
              </a:spcAft>
              <a:defRPr sz="1200">
                <a:solidFill>
                  <a:schemeClr val="tx1"/>
                </a:solidFill>
                <a:latin typeface="Arial" charset="0"/>
              </a:defRPr>
            </a:lvl8pPr>
            <a:lvl9pPr marL="3886200" indent="-228600" defTabSz="925513" eaLnBrk="0" fontAlgn="base" hangingPunct="0">
              <a:spcBef>
                <a:spcPct val="30000"/>
              </a:spcBef>
              <a:spcAft>
                <a:spcPct val="0"/>
              </a:spcAft>
              <a:defRPr sz="1200">
                <a:solidFill>
                  <a:schemeClr val="tx1"/>
                </a:solidFill>
                <a:latin typeface="Arial" charset="0"/>
              </a:defRPr>
            </a:lvl9pPr>
          </a:lstStyle>
          <a:p>
            <a:pPr algn="r" eaLnBrk="1" hangingPunct="1"/>
            <a:fld id="{B91935D5-90D7-475C-9E1A-7755E376510B}" type="slidenum">
              <a:rPr lang="ru-RU" altLang="en-US" smtClean="0"/>
              <a:pPr algn="r" eaLnBrk="1" hangingPunct="1"/>
              <a:t>85</a:t>
            </a:fld>
            <a:endParaRPr lang="ru-RU" altLang="en-US"/>
          </a:p>
        </p:txBody>
      </p:sp>
      <p:sp>
        <p:nvSpPr>
          <p:cNvPr id="31747" name="Rectangle 2"/>
          <p:cNvSpPr>
            <a:spLocks noGrp="1" noChangeArrowheads="1"/>
          </p:cNvSpPr>
          <p:nvPr>
            <p:ph type="body" idx="1"/>
          </p:nvPr>
        </p:nvSpPr>
        <p:spPr>
          <a:xfrm>
            <a:off x="925513" y="4387850"/>
            <a:ext cx="5097462" cy="4152900"/>
          </a:xfrm>
          <a:noFill/>
        </p:spPr>
        <p:txBody>
          <a:bodyPr lIns="88097" tIns="44049" rIns="88097" bIns="44049"/>
          <a:lstStyle/>
          <a:p>
            <a:pPr eaLnBrk="1" hangingPunct="1"/>
            <a:endParaRPr lang="en-US" altLang="en-US" dirty="0"/>
          </a:p>
        </p:txBody>
      </p:sp>
      <p:sp>
        <p:nvSpPr>
          <p:cNvPr id="31748" name="Rectangle 3"/>
          <p:cNvSpPr>
            <a:spLocks noGrp="1" noRot="1" noChangeAspect="1" noChangeArrowheads="1" noTextEdit="1"/>
          </p:cNvSpPr>
          <p:nvPr>
            <p:ph type="sldImg"/>
          </p:nvPr>
        </p:nvSpPr>
        <p:spPr>
          <a:xfrm>
            <a:off x="1163638" y="690563"/>
            <a:ext cx="4621212" cy="3465512"/>
          </a:xfrm>
          <a:ln w="12700" cap="flat">
            <a:solidFill>
              <a:schemeClr val="tx1"/>
            </a:solidFill>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1494" indent="-289036" eaLnBrk="0" hangingPunct="0">
              <a:spcBef>
                <a:spcPct val="30000"/>
              </a:spcBef>
              <a:defRPr sz="1200">
                <a:solidFill>
                  <a:schemeClr val="tx1"/>
                </a:solidFill>
                <a:latin typeface="Arial" charset="0"/>
              </a:defRPr>
            </a:lvl2pPr>
            <a:lvl3pPr marL="1156145" indent="-231229" eaLnBrk="0" hangingPunct="0">
              <a:spcBef>
                <a:spcPct val="30000"/>
              </a:spcBef>
              <a:defRPr sz="1200">
                <a:solidFill>
                  <a:schemeClr val="tx1"/>
                </a:solidFill>
                <a:latin typeface="Arial" charset="0"/>
              </a:defRPr>
            </a:lvl3pPr>
            <a:lvl4pPr marL="1618602" indent="-231229" eaLnBrk="0" hangingPunct="0">
              <a:spcBef>
                <a:spcPct val="30000"/>
              </a:spcBef>
              <a:defRPr sz="1200">
                <a:solidFill>
                  <a:schemeClr val="tx1"/>
                </a:solidFill>
                <a:latin typeface="Arial" charset="0"/>
              </a:defRPr>
            </a:lvl4pPr>
            <a:lvl5pPr marL="2081060" indent="-231229" eaLnBrk="0" hangingPunct="0">
              <a:spcBef>
                <a:spcPct val="30000"/>
              </a:spcBef>
              <a:defRPr sz="1200">
                <a:solidFill>
                  <a:schemeClr val="tx1"/>
                </a:solidFill>
                <a:latin typeface="Arial" charset="0"/>
              </a:defRPr>
            </a:lvl5pPr>
            <a:lvl6pPr marL="2543518" indent="-231229" eaLnBrk="0" fontAlgn="base" hangingPunct="0">
              <a:spcBef>
                <a:spcPct val="30000"/>
              </a:spcBef>
              <a:spcAft>
                <a:spcPct val="0"/>
              </a:spcAft>
              <a:defRPr sz="1200">
                <a:solidFill>
                  <a:schemeClr val="tx1"/>
                </a:solidFill>
                <a:latin typeface="Arial" charset="0"/>
              </a:defRPr>
            </a:lvl6pPr>
            <a:lvl7pPr marL="3005976" indent="-231229" eaLnBrk="0" fontAlgn="base" hangingPunct="0">
              <a:spcBef>
                <a:spcPct val="30000"/>
              </a:spcBef>
              <a:spcAft>
                <a:spcPct val="0"/>
              </a:spcAft>
              <a:defRPr sz="1200">
                <a:solidFill>
                  <a:schemeClr val="tx1"/>
                </a:solidFill>
                <a:latin typeface="Arial" charset="0"/>
              </a:defRPr>
            </a:lvl7pPr>
            <a:lvl8pPr marL="3468434" indent="-231229" eaLnBrk="0" fontAlgn="base" hangingPunct="0">
              <a:spcBef>
                <a:spcPct val="30000"/>
              </a:spcBef>
              <a:spcAft>
                <a:spcPct val="0"/>
              </a:spcAft>
              <a:defRPr sz="1200">
                <a:solidFill>
                  <a:schemeClr val="tx1"/>
                </a:solidFill>
                <a:latin typeface="Arial" charset="0"/>
              </a:defRPr>
            </a:lvl8pPr>
            <a:lvl9pPr marL="3930891" indent="-231229"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BD0C0CF-4316-4958-B8D0-33D5BD090639}" type="slidenum">
              <a:rPr lang="en-US" altLang="en-US" smtClean="0"/>
              <a:pPr eaLnBrk="1" hangingPunct="1">
                <a:spcBef>
                  <a:spcPct val="0"/>
                </a:spcBef>
              </a:pPr>
              <a:t>90</a:t>
            </a:fld>
            <a:endParaRPr lang="en-US" altLang="en-US"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48F9DD25-643F-4088-A9CF-F640484C21A5}" type="slidenum">
              <a:rPr lang="en-US" altLang="en-US" smtClean="0"/>
              <a:pPr eaLnBrk="1" hangingPunct="1">
                <a:spcBef>
                  <a:spcPct val="0"/>
                </a:spcBef>
                <a:defRPr/>
              </a:pPr>
              <a:t>7</a:t>
            </a:fld>
            <a:endParaRPr lang="en-US" altLang="en-US"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48F9DD25-643F-4088-A9CF-F640484C21A5}" type="slidenum">
              <a:rPr lang="en-US" altLang="en-US" smtClean="0"/>
              <a:pPr eaLnBrk="1" hangingPunct="1">
                <a:spcBef>
                  <a:spcPct val="0"/>
                </a:spcBef>
                <a:defRPr/>
              </a:pPr>
              <a:t>8</a:t>
            </a:fld>
            <a:endParaRPr lang="en-US" altLang="en-US"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1146BDB0-DC9A-4872-AB7F-DB6E190A7B1C}" type="slidenum">
              <a:rPr lang="en-US" altLang="en-US" smtClean="0"/>
              <a:pPr eaLnBrk="1" hangingPunct="1">
                <a:spcBef>
                  <a:spcPct val="0"/>
                </a:spcBef>
                <a:defRPr/>
              </a:pPr>
              <a:t>9</a:t>
            </a:fld>
            <a:endParaRPr lang="en-US" altLang="en-US" dirty="0"/>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48F9DD25-643F-4088-A9CF-F640484C21A5}" type="slidenum">
              <a:rPr lang="en-US" altLang="en-US" smtClean="0"/>
              <a:pPr eaLnBrk="1" hangingPunct="1">
                <a:spcBef>
                  <a:spcPct val="0"/>
                </a:spcBef>
                <a:defRPr/>
              </a:pPr>
              <a:t>10</a:t>
            </a:fld>
            <a:endParaRPr lang="en-US" altLang="en-US" dirty="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8322612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defRPr>
            </a:lvl1pPr>
            <a:lvl2pPr marL="757066" indent="-291179" eaLnBrk="0" hangingPunct="0">
              <a:spcBef>
                <a:spcPct val="30000"/>
              </a:spcBef>
              <a:defRPr sz="1200">
                <a:solidFill>
                  <a:schemeClr val="tx1"/>
                </a:solidFill>
                <a:latin typeface="Arial" charset="0"/>
              </a:defRPr>
            </a:lvl2pPr>
            <a:lvl3pPr marL="1164717" indent="-232943" eaLnBrk="0" hangingPunct="0">
              <a:spcBef>
                <a:spcPct val="30000"/>
              </a:spcBef>
              <a:defRPr sz="1200">
                <a:solidFill>
                  <a:schemeClr val="tx1"/>
                </a:solidFill>
                <a:latin typeface="Arial" charset="0"/>
              </a:defRPr>
            </a:lvl3pPr>
            <a:lvl4pPr marL="1630604" indent="-232943" eaLnBrk="0" hangingPunct="0">
              <a:spcBef>
                <a:spcPct val="30000"/>
              </a:spcBef>
              <a:defRPr sz="1200">
                <a:solidFill>
                  <a:schemeClr val="tx1"/>
                </a:solidFill>
                <a:latin typeface="Arial" charset="0"/>
              </a:defRPr>
            </a:lvl4pPr>
            <a:lvl5pPr marL="2096491" indent="-232943" eaLnBrk="0" hangingPunct="0">
              <a:spcBef>
                <a:spcPct val="30000"/>
              </a:spcBef>
              <a:defRPr sz="1200">
                <a:solidFill>
                  <a:schemeClr val="tx1"/>
                </a:solidFill>
                <a:latin typeface="Arial" charset="0"/>
              </a:defRPr>
            </a:lvl5pPr>
            <a:lvl6pPr marL="2562377" indent="-232943" eaLnBrk="0" fontAlgn="base" hangingPunct="0">
              <a:spcBef>
                <a:spcPct val="30000"/>
              </a:spcBef>
              <a:spcAft>
                <a:spcPct val="0"/>
              </a:spcAft>
              <a:defRPr sz="1200">
                <a:solidFill>
                  <a:schemeClr val="tx1"/>
                </a:solidFill>
                <a:latin typeface="Arial" charset="0"/>
              </a:defRPr>
            </a:lvl6pPr>
            <a:lvl7pPr marL="3028264" indent="-232943" eaLnBrk="0" fontAlgn="base" hangingPunct="0">
              <a:spcBef>
                <a:spcPct val="30000"/>
              </a:spcBef>
              <a:spcAft>
                <a:spcPct val="0"/>
              </a:spcAft>
              <a:defRPr sz="1200">
                <a:solidFill>
                  <a:schemeClr val="tx1"/>
                </a:solidFill>
                <a:latin typeface="Arial" charset="0"/>
              </a:defRPr>
            </a:lvl7pPr>
            <a:lvl8pPr marL="3494151" indent="-232943" eaLnBrk="0" fontAlgn="base" hangingPunct="0">
              <a:spcBef>
                <a:spcPct val="30000"/>
              </a:spcBef>
              <a:spcAft>
                <a:spcPct val="0"/>
              </a:spcAft>
              <a:defRPr sz="1200">
                <a:solidFill>
                  <a:schemeClr val="tx1"/>
                </a:solidFill>
                <a:latin typeface="Arial" charset="0"/>
              </a:defRPr>
            </a:lvl8pPr>
            <a:lvl9pPr marL="3960038" indent="-232943" eaLnBrk="0" fontAlgn="base" hangingPunct="0">
              <a:spcBef>
                <a:spcPct val="30000"/>
              </a:spcBef>
              <a:spcAft>
                <a:spcPct val="0"/>
              </a:spcAft>
              <a:defRPr sz="1200">
                <a:solidFill>
                  <a:schemeClr val="tx1"/>
                </a:solidFill>
                <a:latin typeface="Arial" charset="0"/>
              </a:defRPr>
            </a:lvl9pPr>
          </a:lstStyle>
          <a:p>
            <a:pPr eaLnBrk="1" hangingPunct="1">
              <a:spcBef>
                <a:spcPct val="0"/>
              </a:spcBef>
              <a:defRPr/>
            </a:pPr>
            <a:fld id="{B561C7BD-C650-43B8-9A99-46167BA11DCE}" type="slidenum">
              <a:rPr lang="en-US" altLang="en-US" smtClean="0"/>
              <a:pPr eaLnBrk="1" hangingPunct="1">
                <a:spcBef>
                  <a:spcPct val="0"/>
                </a:spcBef>
                <a:defRPr/>
              </a:pPr>
              <a:t>11</a:t>
            </a:fld>
            <a:endParaRPr lang="en-US" altLang="en-US" dirty="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descr="A building with a tower&#10;&#10;Description automatically generated">
            <a:extLst>
              <a:ext uri="{FF2B5EF4-FFF2-40B4-BE49-F238E27FC236}">
                <a16:creationId xmlns:a16="http://schemas.microsoft.com/office/drawing/2014/main" id="{F77047B3-F3DD-E46C-8FBD-2018A2CC3A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
        <p:nvSpPr>
          <p:cNvPr id="2" name="Title 1"/>
          <p:cNvSpPr>
            <a:spLocks noGrp="1"/>
          </p:cNvSpPr>
          <p:nvPr>
            <p:ph type="ctrTitle"/>
          </p:nvPr>
        </p:nvSpPr>
        <p:spPr>
          <a:xfrm>
            <a:off x="1878491" y="1952367"/>
            <a:ext cx="6858001" cy="1557595"/>
          </a:xfrm>
        </p:spPr>
        <p:txBody>
          <a:bodyPr anchor="b">
            <a:normAutofit/>
          </a:bodyPr>
          <a:lstStyle>
            <a:lvl1pPr algn="ctr">
              <a:defRPr lang="en-US" sz="7200" b="1" kern="1200" dirty="0" smtClean="0">
                <a:solidFill>
                  <a:srgbClr val="E41937"/>
                </a:solidFill>
                <a:latin typeface="Calibri" panose="020F0502020204030204" pitchFamily="34" charset="0"/>
                <a:ea typeface="+mn-ea"/>
                <a:cs typeface="Calibri" panose="020F050202020403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878492" y="3509965"/>
            <a:ext cx="6858000" cy="674859"/>
          </a:xfrm>
        </p:spPr>
        <p:txBody>
          <a:bodyPr>
            <a:noAutofit/>
          </a:bodyPr>
          <a:lstStyle>
            <a:lvl1pPr marL="0" indent="0" algn="ctr">
              <a:buNone/>
              <a:defRPr lang="en-US" sz="5400" kern="1200" dirty="0">
                <a:solidFill>
                  <a:schemeClr val="tx1"/>
                </a:solidFill>
                <a:latin typeface="Calibri" panose="020F0502020204030204" pitchFamily="34" charset="0"/>
                <a:ea typeface="+mn-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6" name="Text Placeholder 15">
            <a:extLst>
              <a:ext uri="{FF2B5EF4-FFF2-40B4-BE49-F238E27FC236}">
                <a16:creationId xmlns:a16="http://schemas.microsoft.com/office/drawing/2014/main" id="{6D0A6E45-0B79-45FF-B842-D196CFAE6A65}"/>
              </a:ext>
            </a:extLst>
          </p:cNvPr>
          <p:cNvSpPr>
            <a:spLocks noGrp="1"/>
          </p:cNvSpPr>
          <p:nvPr>
            <p:ph type="body" sz="quarter" idx="10" hasCustomPrompt="1"/>
          </p:nvPr>
        </p:nvSpPr>
        <p:spPr>
          <a:xfrm>
            <a:off x="5491642" y="5367639"/>
            <a:ext cx="3244850" cy="271161"/>
          </a:xfrm>
          <a:noFill/>
        </p:spPr>
        <p:txBody>
          <a:bodyPr/>
          <a:lstStyle>
            <a:lvl1pPr marL="0" indent="0" algn="r" rtl="0" eaLnBrk="1" fontAlgn="base" hangingPunct="1">
              <a:spcBef>
                <a:spcPct val="0"/>
              </a:spcBef>
              <a:spcAft>
                <a:spcPct val="0"/>
              </a:spcAft>
              <a:buNone/>
              <a:defRPr lang="en-US" sz="1600" i="1" kern="1200" dirty="0" smtClean="0">
                <a:solidFill>
                  <a:srgbClr val="FF0000"/>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Date</a:t>
            </a:r>
          </a:p>
        </p:txBody>
      </p:sp>
      <p:sp>
        <p:nvSpPr>
          <p:cNvPr id="21" name="Text Placeholder 15">
            <a:extLst>
              <a:ext uri="{FF2B5EF4-FFF2-40B4-BE49-F238E27FC236}">
                <a16:creationId xmlns:a16="http://schemas.microsoft.com/office/drawing/2014/main" id="{319FC007-A6F3-4F7B-9CAE-F01BBE73F302}"/>
              </a:ext>
            </a:extLst>
          </p:cNvPr>
          <p:cNvSpPr>
            <a:spLocks noGrp="1"/>
          </p:cNvSpPr>
          <p:nvPr>
            <p:ph type="body" sz="quarter" idx="11" hasCustomPrompt="1"/>
          </p:nvPr>
        </p:nvSpPr>
        <p:spPr>
          <a:xfrm>
            <a:off x="5491642" y="5638800"/>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Time</a:t>
            </a:r>
          </a:p>
        </p:txBody>
      </p:sp>
      <p:sp>
        <p:nvSpPr>
          <p:cNvPr id="23" name="Text Placeholder 15">
            <a:extLst>
              <a:ext uri="{FF2B5EF4-FFF2-40B4-BE49-F238E27FC236}">
                <a16:creationId xmlns:a16="http://schemas.microsoft.com/office/drawing/2014/main" id="{B138B86E-3693-45AE-8B99-88B71C974B9E}"/>
              </a:ext>
            </a:extLst>
          </p:cNvPr>
          <p:cNvSpPr>
            <a:spLocks noGrp="1"/>
          </p:cNvSpPr>
          <p:nvPr>
            <p:ph type="body" sz="quarter" idx="12" hasCustomPrompt="1"/>
          </p:nvPr>
        </p:nvSpPr>
        <p:spPr>
          <a:xfrm>
            <a:off x="5491642" y="5909961"/>
            <a:ext cx="3244850" cy="271161"/>
          </a:xfrm>
          <a:noFill/>
        </p:spPr>
        <p:txBody>
          <a:bodyPr/>
          <a:lstStyle>
            <a:lvl1pPr marL="0" indent="0" algn="r" rtl="0" eaLnBrk="1" fontAlgn="base" hangingPunct="1">
              <a:spcBef>
                <a:spcPct val="0"/>
              </a:spcBef>
              <a:spcAft>
                <a:spcPct val="0"/>
              </a:spcAft>
              <a:buNone/>
              <a:defRPr lang="en-US" sz="1600" i="0" kern="1200" dirty="0" smtClean="0">
                <a:solidFill>
                  <a:schemeClr val="bg2">
                    <a:lumMod val="65000"/>
                  </a:schemeClr>
                </a:solidFill>
                <a:latin typeface="Arial" panose="020B0604020202020204" pitchFamily="34" charset="0"/>
                <a:ea typeface="+mn-ea"/>
                <a:cs typeface="Arial" panose="020B0604020202020204" pitchFamily="34" charset="0"/>
              </a:defRPr>
            </a:lvl1pPr>
            <a:lvl2pPr algn="r" rtl="0" eaLnBrk="1" fontAlgn="base" hangingPunct="1">
              <a:spcBef>
                <a:spcPct val="0"/>
              </a:spcBef>
              <a:spcAft>
                <a:spcPct val="0"/>
              </a:spcAft>
              <a:defRPr lang="en-US" sz="1600" kern="1200" dirty="0">
                <a:solidFill>
                  <a:schemeClr val="bg1">
                    <a:lumMod val="65000"/>
                  </a:schemeClr>
                </a:solidFill>
                <a:latin typeface="Arial" panose="020B0604020202020204" pitchFamily="34" charset="0"/>
                <a:ea typeface="+mn-ea"/>
                <a:cs typeface="Arial" panose="020B0604020202020204" pitchFamily="34" charset="0"/>
              </a:defRPr>
            </a:lvl2pPr>
          </a:lstStyle>
          <a:p>
            <a:pPr lvl="0"/>
            <a:r>
              <a:rPr lang="en-US" dirty="0"/>
              <a:t>Presented by</a:t>
            </a:r>
          </a:p>
        </p:txBody>
      </p:sp>
      <p:sp>
        <p:nvSpPr>
          <p:cNvPr id="4" name="Rectangle 3">
            <a:extLst>
              <a:ext uri="{FF2B5EF4-FFF2-40B4-BE49-F238E27FC236}">
                <a16:creationId xmlns:a16="http://schemas.microsoft.com/office/drawing/2014/main" id="{80EE48A7-EDD1-9928-3AF4-97BF1B7DBE5B}"/>
              </a:ext>
            </a:extLst>
          </p:cNvPr>
          <p:cNvSpPr/>
          <p:nvPr/>
        </p:nvSpPr>
        <p:spPr>
          <a:xfrm>
            <a:off x="2072175" y="762002"/>
            <a:ext cx="6690826" cy="380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6" name="Picture 5" descr="A red and black logo&#10;&#10;Description automatically generated with low confidence">
            <a:extLst>
              <a:ext uri="{FF2B5EF4-FFF2-40B4-BE49-F238E27FC236}">
                <a16:creationId xmlns:a16="http://schemas.microsoft.com/office/drawing/2014/main" id="{5A4E4207-7810-AC23-9D81-577EFAE72E5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27979" y="259192"/>
            <a:ext cx="2327325" cy="1422015"/>
          </a:xfrm>
          <a:prstGeom prst="rect">
            <a:avLst/>
          </a:prstGeom>
        </p:spPr>
      </p:pic>
    </p:spTree>
    <p:extLst>
      <p:ext uri="{BB962C8B-B14F-4D97-AF65-F5344CB8AC3E}">
        <p14:creationId xmlns:p14="http://schemas.microsoft.com/office/powerpoint/2010/main" val="3706412542"/>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86F4-63E7-4383-9532-DCF232787893}"/>
              </a:ext>
            </a:extLst>
          </p:cNvPr>
          <p:cNvSpPr>
            <a:spLocks noGrp="1"/>
          </p:cNvSpPr>
          <p:nvPr>
            <p:ph type="title"/>
          </p:nvPr>
        </p:nvSpPr>
        <p:spPr>
          <a:xfrm>
            <a:off x="1556951" y="136524"/>
            <a:ext cx="7146325" cy="699567"/>
          </a:xfrm>
        </p:spPr>
        <p:txBody>
          <a:bodyPr/>
          <a:lstStyle/>
          <a:p>
            <a:r>
              <a:rPr lang="en-US"/>
              <a:t>Click to edit Master title style</a:t>
            </a:r>
          </a:p>
        </p:txBody>
      </p:sp>
      <p:sp>
        <p:nvSpPr>
          <p:cNvPr id="6" name="Footer Placeholder 4">
            <a:extLst>
              <a:ext uri="{FF2B5EF4-FFF2-40B4-BE49-F238E27FC236}">
                <a16:creationId xmlns:a16="http://schemas.microsoft.com/office/drawing/2014/main" id="{EE3CDAD9-5B2A-457C-8529-7105255CD57A}"/>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0FDEDE86-11F3-430D-A22E-FE21C4BA7C6D}"/>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47277807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Chart and Text">
    <p:spTree>
      <p:nvGrpSpPr>
        <p:cNvPr id="1" name=""/>
        <p:cNvGrpSpPr/>
        <p:nvPr/>
      </p:nvGrpSpPr>
      <p:grpSpPr>
        <a:xfrm>
          <a:off x="0" y="0"/>
          <a:ext cx="0" cy="0"/>
          <a:chOff x="0" y="0"/>
          <a:chExt cx="0" cy="0"/>
        </a:xfrm>
      </p:grpSpPr>
      <p:sp>
        <p:nvSpPr>
          <p:cNvPr id="3" name="Chart Placeholder 2"/>
          <p:cNvSpPr>
            <a:spLocks noGrp="1"/>
          </p:cNvSpPr>
          <p:nvPr>
            <p:ph type="chart" sz="half" idx="1"/>
          </p:nvPr>
        </p:nvSpPr>
        <p:spPr>
          <a:xfrm>
            <a:off x="457200" y="1600200"/>
            <a:ext cx="4038600" cy="4525963"/>
          </a:xfrm>
          <a:prstGeom prst="rect">
            <a:avLst/>
          </a:prstGeom>
        </p:spPr>
        <p:txBody>
          <a:bodyPr/>
          <a:lstStyle/>
          <a:p>
            <a:pPr lvl="0"/>
            <a:endParaRPr lang="en-US" noProof="0" dirty="0"/>
          </a:p>
        </p:txBody>
      </p:sp>
      <p:sp>
        <p:nvSpPr>
          <p:cNvPr id="4" name="Text Placeholder 3"/>
          <p:cNvSpPr>
            <a:spLocks noGrp="1"/>
          </p:cNvSpPr>
          <p:nvPr>
            <p:ph type="body"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5884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5139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169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136525"/>
            <a:ext cx="7393459" cy="679832"/>
          </a:xfrm>
        </p:spPr>
        <p:txBody>
          <a:bodyPr>
            <a:noAutofit/>
          </a:bodyPr>
          <a:lstStyle>
            <a:lvl1pPr>
              <a:defRPr sz="3600">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628650" y="1309817"/>
            <a:ext cx="7886700" cy="48424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C1B4E3D2-6523-4F84-A951-C6829D40F3F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Tree>
    <p:extLst>
      <p:ext uri="{BB962C8B-B14F-4D97-AF65-F5344CB8AC3E}">
        <p14:creationId xmlns:p14="http://schemas.microsoft.com/office/powerpoint/2010/main" val="1167534357"/>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72280" y="570261"/>
            <a:ext cx="6838308" cy="3442130"/>
          </a:xfrm>
        </p:spPr>
        <p:txBody>
          <a:bodyPr anchor="b">
            <a:noAutofit/>
          </a:bodyPr>
          <a:lstStyle>
            <a:lvl1pPr>
              <a:defRPr sz="6600" b="1">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2186609" y="4566676"/>
            <a:ext cx="632397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Footer Placeholder 4">
            <a:extLst>
              <a:ext uri="{FF2B5EF4-FFF2-40B4-BE49-F238E27FC236}">
                <a16:creationId xmlns:a16="http://schemas.microsoft.com/office/drawing/2014/main" id="{B85CCE1F-5BFE-436E-A352-A0224124D78F}"/>
              </a:ext>
            </a:extLst>
          </p:cNvPr>
          <p:cNvSpPr>
            <a:spLocks noGrp="1"/>
          </p:cNvSpPr>
          <p:nvPr>
            <p:ph type="ftr" sz="quarter" idx="3"/>
          </p:nvPr>
        </p:nvSpPr>
        <p:spPr>
          <a:xfrm>
            <a:off x="2142018" y="6356352"/>
            <a:ext cx="2970772"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8" name="Slide Number Placeholder 5">
            <a:extLst>
              <a:ext uri="{FF2B5EF4-FFF2-40B4-BE49-F238E27FC236}">
                <a16:creationId xmlns:a16="http://schemas.microsoft.com/office/drawing/2014/main" id="{4A8CE0CA-7507-423A-8995-E96F69FD8AD6}"/>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5" name="Rectangle 4">
            <a:extLst>
              <a:ext uri="{FF2B5EF4-FFF2-40B4-BE49-F238E27FC236}">
                <a16:creationId xmlns:a16="http://schemas.microsoft.com/office/drawing/2014/main" id="{E78CC3A4-B862-EF21-7892-19E165FA85F9}"/>
              </a:ext>
            </a:extLst>
          </p:cNvPr>
          <p:cNvSpPr/>
          <p:nvPr/>
        </p:nvSpPr>
        <p:spPr>
          <a:xfrm>
            <a:off x="1504951" y="723016"/>
            <a:ext cx="7468929" cy="36512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descr="A red and black logo&#10;&#10;Description automatically generated with low confidence">
            <a:extLst>
              <a:ext uri="{FF2B5EF4-FFF2-40B4-BE49-F238E27FC236}">
                <a16:creationId xmlns:a16="http://schemas.microsoft.com/office/drawing/2014/main" id="{4253BDD9-DF78-0B89-3365-C93D4DA7687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3277" y="259192"/>
            <a:ext cx="2327325" cy="1422015"/>
          </a:xfrm>
          <a:prstGeom prst="rect">
            <a:avLst/>
          </a:prstGeom>
        </p:spPr>
      </p:pic>
      <p:pic>
        <p:nvPicPr>
          <p:cNvPr id="6" name="Picture 5" descr="A building with a tower&#10;&#10;Description automatically generated">
            <a:extLst>
              <a:ext uri="{FF2B5EF4-FFF2-40B4-BE49-F238E27FC236}">
                <a16:creationId xmlns:a16="http://schemas.microsoft.com/office/drawing/2014/main" id="{5BFA177E-4D12-6311-2BA3-00768C94FD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253" y="0"/>
            <a:ext cx="2335427" cy="6858000"/>
          </a:xfrm>
          <a:prstGeom prst="rect">
            <a:avLst/>
          </a:prstGeom>
        </p:spPr>
      </p:pic>
    </p:spTree>
    <p:extLst>
      <p:ext uri="{BB962C8B-B14F-4D97-AF65-F5344CB8AC3E}">
        <p14:creationId xmlns:p14="http://schemas.microsoft.com/office/powerpoint/2010/main" val="2623655785"/>
      </p:ext>
    </p:extLst>
  </p:cSld>
  <p:clrMapOvr>
    <a:masterClrMapping/>
  </p:clrMapOvr>
  <p:extLst>
    <p:ext uri="{DCECCB84-F9BA-43D5-87BE-67443E8EF086}">
      <p15:sldGuideLst xmlns:p15="http://schemas.microsoft.com/office/powerpoint/2012/main">
        <p15:guide id="3" orient="horz" pos="2160" userDrawn="1">
          <p15:clr>
            <a:srgbClr val="FBAE40"/>
          </p15:clr>
        </p15:guide>
        <p15:guide id="4" pos="288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defRPr>
            </a:lvl1p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25D47C2-4CDB-41A5-B70C-43A0977D9ADC}"/>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34071A1D-1215-4B6C-B056-EB737D2A866C}"/>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41032923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69027" y="228600"/>
            <a:ext cx="7146323" cy="518625"/>
          </a:xfrm>
        </p:spPr>
        <p:txBody>
          <a:bodyPr/>
          <a:lstStyle>
            <a:lvl1pPr>
              <a:defRPr>
                <a:solidFill>
                  <a:srgbClr val="C00000"/>
                </a:solidFill>
              </a:defRPr>
            </a:lvl1p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4">
            <a:extLst>
              <a:ext uri="{FF2B5EF4-FFF2-40B4-BE49-F238E27FC236}">
                <a16:creationId xmlns:a16="http://schemas.microsoft.com/office/drawing/2014/main" id="{84CC7AF6-FE01-498E-8EC4-10C598268DEB}"/>
              </a:ext>
            </a:extLst>
          </p:cNvPr>
          <p:cNvSpPr>
            <a:spLocks noGrp="1"/>
          </p:cNvSpPr>
          <p:nvPr>
            <p:ph type="ftr" sz="quarter" idx="10"/>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11" name="Slide Number Placeholder 5">
            <a:extLst>
              <a:ext uri="{FF2B5EF4-FFF2-40B4-BE49-F238E27FC236}">
                <a16:creationId xmlns:a16="http://schemas.microsoft.com/office/drawing/2014/main" id="{3613EE7B-FBE8-4FED-A3B3-2D98DB699616}"/>
              </a:ext>
            </a:extLst>
          </p:cNvPr>
          <p:cNvSpPr>
            <a:spLocks noGrp="1"/>
          </p:cNvSpPr>
          <p:nvPr>
            <p:ph type="sldNum" sz="quarter" idx="11"/>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9037396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6958399" cy="810827"/>
          </a:xfrm>
        </p:spPr>
        <p:txBody>
          <a:bodyPr/>
          <a:lstStyle>
            <a:lvl1pPr>
              <a:defRPr>
                <a:solidFill>
                  <a:srgbClr val="C00000"/>
                </a:solidFill>
              </a:defRPr>
            </a:lvl1pPr>
          </a:lstStyle>
          <a:p>
            <a:r>
              <a:rPr lang="en-US" dirty="0"/>
              <a:t>Click to edit Master title style</a:t>
            </a:r>
          </a:p>
        </p:txBody>
      </p:sp>
      <p:sp>
        <p:nvSpPr>
          <p:cNvPr id="6" name="Footer Placeholder 4">
            <a:extLst>
              <a:ext uri="{FF2B5EF4-FFF2-40B4-BE49-F238E27FC236}">
                <a16:creationId xmlns:a16="http://schemas.microsoft.com/office/drawing/2014/main" id="{08343AB8-FDC8-4BDD-9F5D-8F5008EE59D0}"/>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7" name="Slide Number Placeholder 5">
            <a:extLst>
              <a:ext uri="{FF2B5EF4-FFF2-40B4-BE49-F238E27FC236}">
                <a16:creationId xmlns:a16="http://schemas.microsoft.com/office/drawing/2014/main" id="{27B76846-C3D9-46DA-9875-A8C9D81A3FB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170934677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F53E242F-D047-40E0-904E-9D2C58699B6F}"/>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6" name="Slide Number Placeholder 5">
            <a:extLst>
              <a:ext uri="{FF2B5EF4-FFF2-40B4-BE49-F238E27FC236}">
                <a16:creationId xmlns:a16="http://schemas.microsoft.com/office/drawing/2014/main" id="{5FC95787-535C-450B-88E4-80BB5E6957E1}"/>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412579792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C6C3806-062B-428D-9C60-7F07794F33E9}"/>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4B4219FE-B80A-4E50-8CB4-E3E85F3FFFD2}"/>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Title 1">
            <a:extLst>
              <a:ext uri="{FF2B5EF4-FFF2-40B4-BE49-F238E27FC236}">
                <a16:creationId xmlns:a16="http://schemas.microsoft.com/office/drawing/2014/main" id="{89F983AF-02B5-494E-9FCE-53D8F53A47C3}"/>
              </a:ext>
            </a:extLst>
          </p:cNvPr>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11" name="Text Placeholder 3">
            <a:extLst>
              <a:ext uri="{FF2B5EF4-FFF2-40B4-BE49-F238E27FC236}">
                <a16:creationId xmlns:a16="http://schemas.microsoft.com/office/drawing/2014/main" id="{4D764A5D-28CB-4BF8-80DC-96083F2AEBA4}"/>
              </a:ext>
            </a:extLst>
          </p:cNvPr>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990395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928768"/>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916196"/>
            <a:ext cx="2949178" cy="295279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Footer Placeholder 4">
            <a:extLst>
              <a:ext uri="{FF2B5EF4-FFF2-40B4-BE49-F238E27FC236}">
                <a16:creationId xmlns:a16="http://schemas.microsoft.com/office/drawing/2014/main" id="{98DF29A6-E9EC-4586-AC5E-CF2B1E782024}"/>
              </a:ext>
            </a:extLst>
          </p:cNvPr>
          <p:cNvSpPr>
            <a:spLocks noGrp="1"/>
          </p:cNvSpPr>
          <p:nvPr>
            <p:ph type="ftr" sz="quarter" idx="3"/>
          </p:nvPr>
        </p:nvSpPr>
        <p:spPr>
          <a:xfrm>
            <a:off x="628650" y="6336618"/>
            <a:ext cx="3086100" cy="365125"/>
          </a:xfrm>
          <a:prstGeom prst="rect">
            <a:avLst/>
          </a:prstGeom>
        </p:spPr>
        <p:txBody>
          <a:bodyPr vert="horz" lIns="91440" tIns="45720" rIns="91440" bIns="45720" rtlCol="0" anchor="ctr"/>
          <a:lstStyle>
            <a:lvl1pPr algn="l">
              <a:defRPr sz="1200" b="1">
                <a:solidFill>
                  <a:schemeClr val="accent1"/>
                </a:solidFill>
              </a:defRPr>
            </a:lvl1pPr>
          </a:lstStyle>
          <a:p>
            <a:r>
              <a:rPr lang="en-US"/>
              <a:t>tescometering.com</a:t>
            </a:r>
            <a:endParaRPr lang="en-US" dirty="0"/>
          </a:p>
        </p:txBody>
      </p:sp>
      <p:sp>
        <p:nvSpPr>
          <p:cNvPr id="9" name="Slide Number Placeholder 5">
            <a:extLst>
              <a:ext uri="{FF2B5EF4-FFF2-40B4-BE49-F238E27FC236}">
                <a16:creationId xmlns:a16="http://schemas.microsoft.com/office/drawing/2014/main" id="{FB9AED3D-4FCF-4D9B-A060-41F491F7875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Tree>
    <p:extLst>
      <p:ext uri="{BB962C8B-B14F-4D97-AF65-F5344CB8AC3E}">
        <p14:creationId xmlns:p14="http://schemas.microsoft.com/office/powerpoint/2010/main" val="205560214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99652" y="0"/>
            <a:ext cx="6525148" cy="93486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186249"/>
            <a:ext cx="7886700" cy="4990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00049" y="6336618"/>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tescometering.com</a:t>
            </a:r>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AC4C4-F0A7-4B61-A827-E4198D078267}" type="slidenum">
              <a:rPr lang="en-US" smtClean="0"/>
              <a:t>‹#›</a:t>
            </a:fld>
            <a:endParaRPr lang="en-US" dirty="0"/>
          </a:p>
        </p:txBody>
      </p:sp>
      <p:sp>
        <p:nvSpPr>
          <p:cNvPr id="10" name="Rectangle 9">
            <a:extLst>
              <a:ext uri="{FF2B5EF4-FFF2-40B4-BE49-F238E27FC236}">
                <a16:creationId xmlns:a16="http://schemas.microsoft.com/office/drawing/2014/main" id="{A6C796F7-BF61-443C-9DF2-0CFC9EBAAC23}"/>
              </a:ext>
            </a:extLst>
          </p:cNvPr>
          <p:cNvSpPr/>
          <p:nvPr/>
        </p:nvSpPr>
        <p:spPr>
          <a:xfrm>
            <a:off x="395417" y="861383"/>
            <a:ext cx="8353168" cy="4571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ext Box 8">
            <a:extLst>
              <a:ext uri="{FF2B5EF4-FFF2-40B4-BE49-F238E27FC236}">
                <a16:creationId xmlns:a16="http://schemas.microsoft.com/office/drawing/2014/main" id="{26652428-6198-63D0-BFE8-DA67908B066D}"/>
              </a:ext>
            </a:extLst>
          </p:cNvPr>
          <p:cNvSpPr txBox="1">
            <a:spLocks noChangeArrowheads="1"/>
          </p:cNvSpPr>
          <p:nvPr userDrawn="1"/>
        </p:nvSpPr>
        <p:spPr bwMode="auto">
          <a:xfrm>
            <a:off x="8610600" y="6400800"/>
            <a:ext cx="3619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l" eaLnBrk="1" hangingPunct="1">
              <a:spcBef>
                <a:spcPct val="0"/>
              </a:spcBef>
              <a:defRPr/>
            </a:pPr>
            <a:fld id="{B5975DE6-0631-4050-86C7-0154B6BBE92B}" type="slidenum">
              <a:rPr lang="ru-RU" altLang="en-US" sz="1200" smtClean="0">
                <a:solidFill>
                  <a:schemeClr val="tx1"/>
                </a:solidFill>
              </a:rPr>
              <a:pPr algn="l" eaLnBrk="1" hangingPunct="1">
                <a:spcBef>
                  <a:spcPct val="0"/>
                </a:spcBef>
                <a:defRPr/>
              </a:pPr>
              <a:t>‹#›</a:t>
            </a:fld>
            <a:endParaRPr lang="ru-RU" altLang="en-US" sz="1200">
              <a:solidFill>
                <a:schemeClr val="tx1"/>
              </a:solidFill>
            </a:endParaRPr>
          </a:p>
        </p:txBody>
      </p:sp>
      <p:sp>
        <p:nvSpPr>
          <p:cNvPr id="8" name="Text Box 13">
            <a:extLst>
              <a:ext uri="{FF2B5EF4-FFF2-40B4-BE49-F238E27FC236}">
                <a16:creationId xmlns:a16="http://schemas.microsoft.com/office/drawing/2014/main" id="{A811AAB7-27FF-22B9-878E-686F4F291F4E}"/>
              </a:ext>
            </a:extLst>
          </p:cNvPr>
          <p:cNvSpPr txBox="1">
            <a:spLocks noChangeArrowheads="1"/>
          </p:cNvSpPr>
          <p:nvPr userDrawn="1"/>
        </p:nvSpPr>
        <p:spPr bwMode="auto">
          <a:xfrm>
            <a:off x="0" y="914400"/>
            <a:ext cx="167640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eaLnBrk="1" hangingPunct="1">
              <a:spcBef>
                <a:spcPct val="50000"/>
              </a:spcBef>
              <a:defRPr/>
            </a:pPr>
            <a:endParaRPr lang="en-US" altLang="en-US" sz="900" dirty="0">
              <a:solidFill>
                <a:schemeClr val="tx1"/>
              </a:solidFill>
              <a:latin typeface="AvantGarde"/>
            </a:endParaRPr>
          </a:p>
        </p:txBody>
      </p:sp>
      <p:pic>
        <p:nvPicPr>
          <p:cNvPr id="9" name="Picture 8">
            <a:extLst>
              <a:ext uri="{FF2B5EF4-FFF2-40B4-BE49-F238E27FC236}">
                <a16:creationId xmlns:a16="http://schemas.microsoft.com/office/drawing/2014/main" id="{B222CC6B-FF05-E487-1084-A65AC12AA32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488504" y="6087930"/>
            <a:ext cx="1219200" cy="625740"/>
          </a:xfrm>
          <a:prstGeom prst="rect">
            <a:avLst/>
          </a:prstGeom>
        </p:spPr>
      </p:pic>
      <p:sp>
        <p:nvSpPr>
          <p:cNvPr id="11" name="TextBox 10">
            <a:extLst>
              <a:ext uri="{FF2B5EF4-FFF2-40B4-BE49-F238E27FC236}">
                <a16:creationId xmlns:a16="http://schemas.microsoft.com/office/drawing/2014/main" id="{65659AD6-D05D-B48D-E58B-8E76EFC5E314}"/>
              </a:ext>
            </a:extLst>
          </p:cNvPr>
          <p:cNvSpPr txBox="1"/>
          <p:nvPr userDrawn="1"/>
        </p:nvSpPr>
        <p:spPr>
          <a:xfrm>
            <a:off x="7391400" y="5943600"/>
            <a:ext cx="1316304" cy="777876"/>
          </a:xfrm>
          <a:prstGeom prst="rect">
            <a:avLst/>
          </a:prstGeom>
          <a:solidFill>
            <a:schemeClr val="bg2"/>
          </a:solidFill>
        </p:spPr>
        <p:txBody>
          <a:bodyPr wrap="square" rtlCol="0">
            <a:spAutoFit/>
          </a:bodyPr>
          <a:lstStyle/>
          <a:p>
            <a:endParaRPr lang="en-US" dirty="0"/>
          </a:p>
        </p:txBody>
      </p:sp>
      <p:pic>
        <p:nvPicPr>
          <p:cNvPr id="4" name="Picture 3" descr="A red and black logo&#10;&#10;Description automatically generated with low confidence">
            <a:extLst>
              <a:ext uri="{FF2B5EF4-FFF2-40B4-BE49-F238E27FC236}">
                <a16:creationId xmlns:a16="http://schemas.microsoft.com/office/drawing/2014/main" id="{DABFEBCC-D5F4-D3BC-8117-AFB8FFDEBC2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95418" y="264927"/>
            <a:ext cx="891970" cy="545002"/>
          </a:xfrm>
          <a:prstGeom prst="rect">
            <a:avLst/>
          </a:prstGeom>
        </p:spPr>
      </p:pic>
    </p:spTree>
    <p:extLst>
      <p:ext uri="{BB962C8B-B14F-4D97-AF65-F5344CB8AC3E}">
        <p14:creationId xmlns:p14="http://schemas.microsoft.com/office/powerpoint/2010/main" val="426244091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72" r:id="rId11"/>
    <p:sldLayoutId id="2147483652" r:id="rId12"/>
    <p:sldLayoutId id="2147483684" r:id="rId13"/>
  </p:sldLayoutIdLst>
  <p:hf sldNum="0" hdr="0" dt="0"/>
  <p:txStyles>
    <p:titleStyle>
      <a:lvl1pPr algn="l" defTabSz="914400" rtl="0" eaLnBrk="1" latinLnBrk="0" hangingPunct="1">
        <a:lnSpc>
          <a:spcPct val="90000"/>
        </a:lnSpc>
        <a:spcBef>
          <a:spcPct val="0"/>
        </a:spcBef>
        <a:buNone/>
        <a:defRPr lang="en-US" sz="3600" kern="1200" cap="small" dirty="0" smtClean="0">
          <a:solidFill>
            <a:srgbClr val="C0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2160"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23.emf"/></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en.wikipedia.org/wiki/Eddy_current" TargetMode="External"/><Relationship Id="rId13" Type="http://schemas.openxmlformats.org/officeDocument/2006/relationships/hyperlink" Target="https://en.wikipedia.org/wiki/Proportionality_(mathematics)" TargetMode="External"/><Relationship Id="rId3" Type="http://schemas.openxmlformats.org/officeDocument/2006/relationships/hyperlink" Target="https://en.wikipedia.org/wiki/Electromagnetic_induction" TargetMode="External"/><Relationship Id="rId7" Type="http://schemas.openxmlformats.org/officeDocument/2006/relationships/hyperlink" Target="https://en.wikipedia.org/wiki/Electric_current" TargetMode="External"/><Relationship Id="rId12" Type="http://schemas.openxmlformats.org/officeDocument/2006/relationships/hyperlink" Target="https://en.wikipedia.org/wiki/Angular_velocity" TargetMode="External"/><Relationship Id="rId2" Type="http://schemas.openxmlformats.org/officeDocument/2006/relationships/notesSlide" Target="../notesSlides/notesSlide3.xml"/><Relationship Id="rId16"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hyperlink" Target="https://en.wikipedia.org/wiki/Magnetic_flux" TargetMode="External"/><Relationship Id="rId11" Type="http://schemas.openxmlformats.org/officeDocument/2006/relationships/hyperlink" Target="https://en.wikipedia.org/wiki/Eddy_current_brake" TargetMode="External"/><Relationship Id="rId5" Type="http://schemas.openxmlformats.org/officeDocument/2006/relationships/hyperlink" Target="https://en.wikipedia.org/wiki/Linear_induction_motor" TargetMode="External"/><Relationship Id="rId15" Type="http://schemas.openxmlformats.org/officeDocument/2006/relationships/image" Target="../media/image7.png"/><Relationship Id="rId10" Type="http://schemas.openxmlformats.org/officeDocument/2006/relationships/hyperlink" Target="https://en.wikipedia.org/wiki/Permanent_magnet" TargetMode="External"/><Relationship Id="rId4" Type="http://schemas.openxmlformats.org/officeDocument/2006/relationships/hyperlink" Target="https://en.wikipedia.org/wiki/Induction_coil" TargetMode="External"/><Relationship Id="rId9" Type="http://schemas.openxmlformats.org/officeDocument/2006/relationships/hyperlink" Target="https://en.wikipedia.org/wiki/Force" TargetMode="External"/><Relationship Id="rId14" Type="http://schemas.openxmlformats.org/officeDocument/2006/relationships/hyperlink" Target="https://en.wikipedia.org/wiki/Odometer"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youtu.be/2Xoyb9M5-EA" TargetMode="External"/><Relationship Id="rId2" Type="http://schemas.openxmlformats.org/officeDocument/2006/relationships/slideLayout" Target="../slideLayouts/slideLayout2.xml"/><Relationship Id="rId1" Type="http://schemas.openxmlformats.org/officeDocument/2006/relationships/video" Target="https://www.youtube.com/embed/2Xoyb9M5-EA" TargetMode="External"/><Relationship Id="rId6" Type="http://schemas.openxmlformats.org/officeDocument/2006/relationships/image" Target="../media/image83.png"/><Relationship Id="rId5" Type="http://schemas.openxmlformats.org/officeDocument/2006/relationships/image" Target="../media/image82.jpeg"/><Relationship Id="rId4" Type="http://schemas.openxmlformats.org/officeDocument/2006/relationships/hyperlink" Target="https://youtu.be/Azuu8VnM36g" TargetMode="Externa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emf"/></Relationships>
</file>

<file path=ppt/slides/_rels/slide8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7.emf"/></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90.gif"/><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8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99.sv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svg"/><Relationship Id="rId4" Type="http://schemas.openxmlformats.org/officeDocument/2006/relationships/image" Target="../media/image96.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9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a:xfrm>
            <a:off x="2057400" y="2500617"/>
            <a:ext cx="7086600" cy="1557595"/>
          </a:xfrm>
        </p:spPr>
        <p:txBody>
          <a:bodyPr>
            <a:normAutofit/>
          </a:bodyPr>
          <a:lstStyle/>
          <a:p>
            <a:r>
              <a:rPr lang="en-US" sz="6600" dirty="0">
                <a:latin typeface="+mj-lt"/>
                <a:cs typeface="Arial"/>
              </a:rPr>
              <a:t>Metering 101</a:t>
            </a:r>
          </a:p>
        </p:txBody>
      </p:sp>
      <p:sp>
        <p:nvSpPr>
          <p:cNvPr id="4" name="Text Placeholder 3">
            <a:extLst>
              <a:ext uri="{FF2B5EF4-FFF2-40B4-BE49-F238E27FC236}">
                <a16:creationId xmlns:a16="http://schemas.microsoft.com/office/drawing/2014/main" id="{917BE897-AE03-22CD-1EF0-57BDB2219537}"/>
              </a:ext>
            </a:extLst>
          </p:cNvPr>
          <p:cNvSpPr>
            <a:spLocks noGrp="1"/>
          </p:cNvSpPr>
          <p:nvPr>
            <p:ph type="body" sz="quarter" idx="10"/>
          </p:nvPr>
        </p:nvSpPr>
        <p:spPr>
          <a:xfrm>
            <a:off x="5491642" y="5204033"/>
            <a:ext cx="3244850" cy="271161"/>
          </a:xfrm>
        </p:spPr>
        <p:txBody>
          <a:bodyPr>
            <a:normAutofit fontScale="92500" lnSpcReduction="20000"/>
          </a:bodyPr>
          <a:lstStyle/>
          <a:p>
            <a:r>
              <a:rPr lang="en-US" dirty="0">
                <a:solidFill>
                  <a:srgbClr val="C00000"/>
                </a:solidFill>
              </a:rPr>
              <a:t>MEUA</a:t>
            </a:r>
          </a:p>
        </p:txBody>
      </p:sp>
      <p:sp>
        <p:nvSpPr>
          <p:cNvPr id="5" name="Text Placeholder 4">
            <a:extLst>
              <a:ext uri="{FF2B5EF4-FFF2-40B4-BE49-F238E27FC236}">
                <a16:creationId xmlns:a16="http://schemas.microsoft.com/office/drawing/2014/main" id="{445EC5E0-53CE-FF56-D489-0C01B7319A0A}"/>
              </a:ext>
            </a:extLst>
          </p:cNvPr>
          <p:cNvSpPr>
            <a:spLocks noGrp="1"/>
          </p:cNvSpPr>
          <p:nvPr>
            <p:ph type="body" sz="quarter" idx="11"/>
          </p:nvPr>
        </p:nvSpPr>
        <p:spPr/>
        <p:txBody>
          <a:bodyPr>
            <a:normAutofit fontScale="92500" lnSpcReduction="20000"/>
          </a:bodyPr>
          <a:lstStyle/>
          <a:p>
            <a:r>
              <a:rPr lang="en-US" dirty="0">
                <a:solidFill>
                  <a:srgbClr val="C00000"/>
                </a:solidFill>
              </a:rPr>
              <a:t>March 12, 2024  2:15 – 3:00 PM</a:t>
            </a:r>
          </a:p>
        </p:txBody>
      </p:sp>
      <p:sp>
        <p:nvSpPr>
          <p:cNvPr id="7" name="Text Placeholder 6">
            <a:extLst>
              <a:ext uri="{FF2B5EF4-FFF2-40B4-BE49-F238E27FC236}">
                <a16:creationId xmlns:a16="http://schemas.microsoft.com/office/drawing/2014/main" id="{221183BB-DFAD-4E91-C1FD-47FE8EA9FF21}"/>
              </a:ext>
            </a:extLst>
          </p:cNvPr>
          <p:cNvSpPr>
            <a:spLocks noGrp="1"/>
          </p:cNvSpPr>
          <p:nvPr>
            <p:ph type="body" sz="quarter" idx="12"/>
          </p:nvPr>
        </p:nvSpPr>
        <p:spPr>
          <a:xfrm>
            <a:off x="5410200" y="5937967"/>
            <a:ext cx="3244850" cy="657169"/>
          </a:xfrm>
        </p:spPr>
        <p:txBody>
          <a:bodyPr>
            <a:normAutofit/>
          </a:bodyPr>
          <a:lstStyle/>
          <a:p>
            <a:r>
              <a:rPr lang="en-US" dirty="0">
                <a:solidFill>
                  <a:srgbClr val="C00000"/>
                </a:solidFill>
              </a:rPr>
              <a:t>Perry Lawton, TESCO</a:t>
            </a:r>
          </a:p>
        </p:txBody>
      </p:sp>
      <p:pic>
        <p:nvPicPr>
          <p:cNvPr id="1026" name="Picture 1">
            <a:extLst>
              <a:ext uri="{FF2B5EF4-FFF2-40B4-BE49-F238E27FC236}">
                <a16:creationId xmlns:a16="http://schemas.microsoft.com/office/drawing/2014/main" id="{379C2364-6174-88EA-D182-A85BF4A21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572000"/>
            <a:ext cx="2438400" cy="186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9861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AutoShape 7" descr="Image result for pendulum swinging"/>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p>
        </p:txBody>
      </p:sp>
      <p:sp>
        <p:nvSpPr>
          <p:cNvPr id="8" name="Text Box 5"/>
          <p:cNvSpPr txBox="1">
            <a:spLocks noChangeArrowheads="1"/>
          </p:cNvSpPr>
          <p:nvPr/>
        </p:nvSpPr>
        <p:spPr bwMode="auto">
          <a:xfrm>
            <a:off x="544513" y="1935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endParaRPr lang="en-US" altLang="en-US" sz="3200"/>
          </a:p>
        </p:txBody>
      </p:sp>
      <p:sp>
        <p:nvSpPr>
          <p:cNvPr id="9" name="Text Box 17"/>
          <p:cNvSpPr txBox="1">
            <a:spLocks noChangeArrowheads="1"/>
          </p:cNvSpPr>
          <p:nvPr/>
        </p:nvSpPr>
        <p:spPr bwMode="auto">
          <a:xfrm>
            <a:off x="177800" y="1841500"/>
            <a:ext cx="60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1S</a:t>
            </a:r>
          </a:p>
        </p:txBody>
      </p:sp>
      <p:sp>
        <p:nvSpPr>
          <p:cNvPr id="10" name="Text Box 17"/>
          <p:cNvSpPr txBox="1">
            <a:spLocks noChangeArrowheads="1"/>
          </p:cNvSpPr>
          <p:nvPr/>
        </p:nvSpPr>
        <p:spPr bwMode="auto">
          <a:xfrm>
            <a:off x="6019800" y="2225675"/>
            <a:ext cx="60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2S</a:t>
            </a:r>
          </a:p>
        </p:txBody>
      </p:sp>
      <p:sp>
        <p:nvSpPr>
          <p:cNvPr id="11" name="Text Box 17"/>
          <p:cNvSpPr txBox="1">
            <a:spLocks noChangeArrowheads="1"/>
          </p:cNvSpPr>
          <p:nvPr/>
        </p:nvSpPr>
        <p:spPr bwMode="auto">
          <a:xfrm>
            <a:off x="1674813" y="2649538"/>
            <a:ext cx="609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3S</a:t>
            </a:r>
          </a:p>
        </p:txBody>
      </p:sp>
      <p:sp>
        <p:nvSpPr>
          <p:cNvPr id="12" name="Text Box 17"/>
          <p:cNvSpPr txBox="1">
            <a:spLocks noChangeArrowheads="1"/>
          </p:cNvSpPr>
          <p:nvPr/>
        </p:nvSpPr>
        <p:spPr bwMode="auto">
          <a:xfrm>
            <a:off x="4737100" y="3087688"/>
            <a:ext cx="609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4S</a:t>
            </a:r>
          </a:p>
        </p:txBody>
      </p:sp>
      <p:sp>
        <p:nvSpPr>
          <p:cNvPr id="13" name="Text Box 17"/>
          <p:cNvSpPr txBox="1">
            <a:spLocks noChangeArrowheads="1"/>
          </p:cNvSpPr>
          <p:nvPr/>
        </p:nvSpPr>
        <p:spPr bwMode="auto">
          <a:xfrm>
            <a:off x="331788" y="5078413"/>
            <a:ext cx="609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5S</a:t>
            </a:r>
          </a:p>
        </p:txBody>
      </p:sp>
      <p:sp>
        <p:nvSpPr>
          <p:cNvPr id="14" name="Text Box 17"/>
          <p:cNvSpPr txBox="1">
            <a:spLocks noChangeArrowheads="1"/>
          </p:cNvSpPr>
          <p:nvPr/>
        </p:nvSpPr>
        <p:spPr bwMode="auto">
          <a:xfrm>
            <a:off x="5730875" y="4953000"/>
            <a:ext cx="60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6S</a:t>
            </a:r>
          </a:p>
        </p:txBody>
      </p:sp>
      <p:sp>
        <p:nvSpPr>
          <p:cNvPr id="15" name="Text Box 17"/>
          <p:cNvSpPr txBox="1">
            <a:spLocks noChangeArrowheads="1"/>
          </p:cNvSpPr>
          <p:nvPr/>
        </p:nvSpPr>
        <p:spPr bwMode="auto">
          <a:xfrm>
            <a:off x="3363913" y="5668963"/>
            <a:ext cx="609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9S</a:t>
            </a:r>
          </a:p>
        </p:txBody>
      </p:sp>
      <p:sp>
        <p:nvSpPr>
          <p:cNvPr id="16" name="Text Box 17"/>
          <p:cNvSpPr txBox="1">
            <a:spLocks noChangeArrowheads="1"/>
          </p:cNvSpPr>
          <p:nvPr/>
        </p:nvSpPr>
        <p:spPr bwMode="auto">
          <a:xfrm>
            <a:off x="3376613" y="2627313"/>
            <a:ext cx="79216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12S</a:t>
            </a:r>
          </a:p>
        </p:txBody>
      </p:sp>
      <p:sp>
        <p:nvSpPr>
          <p:cNvPr id="17" name="Text Box 17"/>
          <p:cNvSpPr txBox="1">
            <a:spLocks noChangeArrowheads="1"/>
          </p:cNvSpPr>
          <p:nvPr/>
        </p:nvSpPr>
        <p:spPr bwMode="auto">
          <a:xfrm>
            <a:off x="603191" y="608893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15S</a:t>
            </a:r>
          </a:p>
        </p:txBody>
      </p:sp>
      <p:sp>
        <p:nvSpPr>
          <p:cNvPr id="18" name="Text Box 17"/>
          <p:cNvSpPr txBox="1">
            <a:spLocks noChangeArrowheads="1"/>
          </p:cNvSpPr>
          <p:nvPr/>
        </p:nvSpPr>
        <p:spPr bwMode="auto">
          <a:xfrm>
            <a:off x="7897813" y="5530850"/>
            <a:ext cx="762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16S</a:t>
            </a:r>
          </a:p>
        </p:txBody>
      </p:sp>
      <p:sp>
        <p:nvSpPr>
          <p:cNvPr id="19" name="Text Box 17"/>
          <p:cNvSpPr txBox="1">
            <a:spLocks noChangeArrowheads="1"/>
          </p:cNvSpPr>
          <p:nvPr/>
        </p:nvSpPr>
        <p:spPr bwMode="auto">
          <a:xfrm>
            <a:off x="8164513" y="3382963"/>
            <a:ext cx="762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25S</a:t>
            </a:r>
          </a:p>
        </p:txBody>
      </p:sp>
      <p:sp>
        <p:nvSpPr>
          <p:cNvPr id="20" name="Text Box 17"/>
          <p:cNvSpPr txBox="1">
            <a:spLocks noChangeArrowheads="1"/>
          </p:cNvSpPr>
          <p:nvPr/>
        </p:nvSpPr>
        <p:spPr bwMode="auto">
          <a:xfrm>
            <a:off x="2297113" y="4221163"/>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45S</a:t>
            </a:r>
          </a:p>
        </p:txBody>
      </p:sp>
      <p:sp>
        <p:nvSpPr>
          <p:cNvPr id="21" name="Text Box 17"/>
          <p:cNvSpPr txBox="1">
            <a:spLocks noChangeArrowheads="1"/>
          </p:cNvSpPr>
          <p:nvPr/>
        </p:nvSpPr>
        <p:spPr bwMode="auto">
          <a:xfrm>
            <a:off x="6196013" y="3556000"/>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10S</a:t>
            </a:r>
          </a:p>
        </p:txBody>
      </p:sp>
      <p:sp>
        <p:nvSpPr>
          <p:cNvPr id="22" name="Text Box 17"/>
          <p:cNvSpPr txBox="1">
            <a:spLocks noChangeArrowheads="1"/>
          </p:cNvSpPr>
          <p:nvPr/>
        </p:nvSpPr>
        <p:spPr bwMode="auto">
          <a:xfrm>
            <a:off x="4168775" y="4683125"/>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11S</a:t>
            </a:r>
          </a:p>
        </p:txBody>
      </p:sp>
      <p:sp>
        <p:nvSpPr>
          <p:cNvPr id="23" name="Text Box 17"/>
          <p:cNvSpPr txBox="1">
            <a:spLocks noChangeArrowheads="1"/>
          </p:cNvSpPr>
          <p:nvPr/>
        </p:nvSpPr>
        <p:spPr bwMode="auto">
          <a:xfrm>
            <a:off x="4737100" y="5668963"/>
            <a:ext cx="8382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13S</a:t>
            </a:r>
          </a:p>
        </p:txBody>
      </p:sp>
      <p:sp>
        <p:nvSpPr>
          <p:cNvPr id="24" name="Text Box 17"/>
          <p:cNvSpPr txBox="1">
            <a:spLocks noChangeArrowheads="1"/>
          </p:cNvSpPr>
          <p:nvPr/>
        </p:nvSpPr>
        <p:spPr bwMode="auto">
          <a:xfrm>
            <a:off x="1839913" y="1630363"/>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14S</a:t>
            </a:r>
          </a:p>
        </p:txBody>
      </p:sp>
      <p:sp>
        <p:nvSpPr>
          <p:cNvPr id="25" name="Text Box 17"/>
          <p:cNvSpPr txBox="1">
            <a:spLocks noChangeArrowheads="1"/>
          </p:cNvSpPr>
          <p:nvPr/>
        </p:nvSpPr>
        <p:spPr bwMode="auto">
          <a:xfrm>
            <a:off x="8126413" y="1619250"/>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17S</a:t>
            </a:r>
          </a:p>
        </p:txBody>
      </p:sp>
      <p:sp>
        <p:nvSpPr>
          <p:cNvPr id="26" name="Text Box 17"/>
          <p:cNvSpPr txBox="1">
            <a:spLocks noChangeArrowheads="1"/>
          </p:cNvSpPr>
          <p:nvPr/>
        </p:nvSpPr>
        <p:spPr bwMode="auto">
          <a:xfrm>
            <a:off x="2322843" y="6071559"/>
            <a:ext cx="8382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24S</a:t>
            </a:r>
          </a:p>
        </p:txBody>
      </p:sp>
      <p:sp>
        <p:nvSpPr>
          <p:cNvPr id="27" name="Text Box 17"/>
          <p:cNvSpPr txBox="1">
            <a:spLocks noChangeArrowheads="1"/>
          </p:cNvSpPr>
          <p:nvPr/>
        </p:nvSpPr>
        <p:spPr bwMode="auto">
          <a:xfrm>
            <a:off x="7440613" y="4683125"/>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32S</a:t>
            </a:r>
          </a:p>
        </p:txBody>
      </p:sp>
      <p:sp>
        <p:nvSpPr>
          <p:cNvPr id="28" name="Text Box 17"/>
          <p:cNvSpPr txBox="1">
            <a:spLocks noChangeArrowheads="1"/>
          </p:cNvSpPr>
          <p:nvPr/>
        </p:nvSpPr>
        <p:spPr bwMode="auto">
          <a:xfrm>
            <a:off x="4705350" y="1600200"/>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39S</a:t>
            </a:r>
          </a:p>
        </p:txBody>
      </p:sp>
      <p:sp>
        <p:nvSpPr>
          <p:cNvPr id="29" name="Text Box 17"/>
          <p:cNvSpPr txBox="1">
            <a:spLocks noChangeArrowheads="1"/>
          </p:cNvSpPr>
          <p:nvPr/>
        </p:nvSpPr>
        <p:spPr bwMode="auto">
          <a:xfrm>
            <a:off x="1725613" y="5068888"/>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26S</a:t>
            </a:r>
          </a:p>
        </p:txBody>
      </p:sp>
      <p:sp>
        <p:nvSpPr>
          <p:cNvPr id="30" name="Text Box 17"/>
          <p:cNvSpPr txBox="1">
            <a:spLocks noChangeArrowheads="1"/>
          </p:cNvSpPr>
          <p:nvPr/>
        </p:nvSpPr>
        <p:spPr bwMode="auto">
          <a:xfrm>
            <a:off x="7288213" y="2687638"/>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35S</a:t>
            </a:r>
          </a:p>
        </p:txBody>
      </p:sp>
      <p:sp>
        <p:nvSpPr>
          <p:cNvPr id="31" name="Text Box 17"/>
          <p:cNvSpPr txBox="1">
            <a:spLocks noChangeArrowheads="1"/>
          </p:cNvSpPr>
          <p:nvPr/>
        </p:nvSpPr>
        <p:spPr bwMode="auto">
          <a:xfrm>
            <a:off x="3330575" y="3817938"/>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46S</a:t>
            </a:r>
          </a:p>
        </p:txBody>
      </p:sp>
      <p:sp>
        <p:nvSpPr>
          <p:cNvPr id="32" name="Text Box 17"/>
          <p:cNvSpPr txBox="1">
            <a:spLocks noChangeArrowheads="1"/>
          </p:cNvSpPr>
          <p:nvPr/>
        </p:nvSpPr>
        <p:spPr bwMode="auto">
          <a:xfrm>
            <a:off x="6294438" y="6048375"/>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56S</a:t>
            </a:r>
          </a:p>
        </p:txBody>
      </p:sp>
      <p:sp>
        <p:nvSpPr>
          <p:cNvPr id="33" name="Text Box 17"/>
          <p:cNvSpPr txBox="1">
            <a:spLocks noChangeArrowheads="1"/>
          </p:cNvSpPr>
          <p:nvPr/>
        </p:nvSpPr>
        <p:spPr bwMode="auto">
          <a:xfrm>
            <a:off x="5126038" y="4140200"/>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66S</a:t>
            </a:r>
          </a:p>
        </p:txBody>
      </p:sp>
      <p:sp>
        <p:nvSpPr>
          <p:cNvPr id="34" name="Text Box 17"/>
          <p:cNvSpPr txBox="1">
            <a:spLocks noChangeArrowheads="1"/>
          </p:cNvSpPr>
          <p:nvPr/>
        </p:nvSpPr>
        <p:spPr bwMode="auto">
          <a:xfrm>
            <a:off x="522288" y="3759201"/>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76S</a:t>
            </a:r>
          </a:p>
        </p:txBody>
      </p:sp>
      <p:sp>
        <p:nvSpPr>
          <p:cNvPr id="3" name="Title 2">
            <a:extLst>
              <a:ext uri="{FF2B5EF4-FFF2-40B4-BE49-F238E27FC236}">
                <a16:creationId xmlns:a16="http://schemas.microsoft.com/office/drawing/2014/main" id="{75EF4190-D574-887D-A6D9-AD7E6769852D}"/>
              </a:ext>
            </a:extLst>
          </p:cNvPr>
          <p:cNvSpPr>
            <a:spLocks noGrp="1"/>
          </p:cNvSpPr>
          <p:nvPr>
            <p:ph type="title"/>
          </p:nvPr>
        </p:nvSpPr>
        <p:spPr/>
        <p:txBody>
          <a:bodyPr/>
          <a:lstStyle/>
          <a:p>
            <a:r>
              <a:rPr lang="en-US" dirty="0"/>
              <a:t>Meter Forms</a:t>
            </a:r>
          </a:p>
        </p:txBody>
      </p:sp>
    </p:spTree>
    <p:extLst>
      <p:ext uri="{BB962C8B-B14F-4D97-AF65-F5344CB8AC3E}">
        <p14:creationId xmlns:p14="http://schemas.microsoft.com/office/powerpoint/2010/main" val="262758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17"/>
          <p:cNvSpPr txBox="1">
            <a:spLocks noChangeArrowheads="1"/>
          </p:cNvSpPr>
          <p:nvPr/>
        </p:nvSpPr>
        <p:spPr bwMode="auto">
          <a:xfrm>
            <a:off x="4587875" y="1447800"/>
            <a:ext cx="4556125"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TRANSFORMER-RATED</a:t>
            </a:r>
          </a:p>
        </p:txBody>
      </p:sp>
      <p:sp>
        <p:nvSpPr>
          <p:cNvPr id="6" name="Text Box 5"/>
          <p:cNvSpPr txBox="1">
            <a:spLocks noChangeArrowheads="1"/>
          </p:cNvSpPr>
          <p:nvPr/>
        </p:nvSpPr>
        <p:spPr bwMode="auto">
          <a:xfrm>
            <a:off x="544513" y="1935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endParaRPr lang="en-US" altLang="en-US" sz="3200"/>
          </a:p>
        </p:txBody>
      </p:sp>
      <p:sp>
        <p:nvSpPr>
          <p:cNvPr id="7" name="Text Box 17"/>
          <p:cNvSpPr txBox="1">
            <a:spLocks noChangeArrowheads="1"/>
          </p:cNvSpPr>
          <p:nvPr/>
        </p:nvSpPr>
        <p:spPr bwMode="auto">
          <a:xfrm>
            <a:off x="65088" y="2128838"/>
            <a:ext cx="609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1S</a:t>
            </a:r>
          </a:p>
        </p:txBody>
      </p:sp>
      <p:sp>
        <p:nvSpPr>
          <p:cNvPr id="8" name="Text Box 17"/>
          <p:cNvSpPr txBox="1">
            <a:spLocks noChangeArrowheads="1"/>
          </p:cNvSpPr>
          <p:nvPr/>
        </p:nvSpPr>
        <p:spPr bwMode="auto">
          <a:xfrm>
            <a:off x="974725" y="2814638"/>
            <a:ext cx="609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2S</a:t>
            </a:r>
          </a:p>
        </p:txBody>
      </p:sp>
      <p:sp>
        <p:nvSpPr>
          <p:cNvPr id="9" name="Text Box 17"/>
          <p:cNvSpPr txBox="1">
            <a:spLocks noChangeArrowheads="1"/>
          </p:cNvSpPr>
          <p:nvPr/>
        </p:nvSpPr>
        <p:spPr bwMode="auto">
          <a:xfrm>
            <a:off x="5581650" y="2095500"/>
            <a:ext cx="60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3S</a:t>
            </a:r>
          </a:p>
        </p:txBody>
      </p:sp>
      <p:sp>
        <p:nvSpPr>
          <p:cNvPr id="10" name="Text Box 17"/>
          <p:cNvSpPr txBox="1">
            <a:spLocks noChangeArrowheads="1"/>
          </p:cNvSpPr>
          <p:nvPr/>
        </p:nvSpPr>
        <p:spPr bwMode="auto">
          <a:xfrm>
            <a:off x="4816475" y="3517900"/>
            <a:ext cx="60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4S</a:t>
            </a:r>
          </a:p>
        </p:txBody>
      </p:sp>
      <p:sp>
        <p:nvSpPr>
          <p:cNvPr id="11" name="Text Box 17"/>
          <p:cNvSpPr txBox="1">
            <a:spLocks noChangeArrowheads="1"/>
          </p:cNvSpPr>
          <p:nvPr/>
        </p:nvSpPr>
        <p:spPr bwMode="auto">
          <a:xfrm>
            <a:off x="6000750" y="3044825"/>
            <a:ext cx="60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5S</a:t>
            </a:r>
          </a:p>
        </p:txBody>
      </p:sp>
      <p:sp>
        <p:nvSpPr>
          <p:cNvPr id="12" name="Text Box 17"/>
          <p:cNvSpPr txBox="1">
            <a:spLocks noChangeArrowheads="1"/>
          </p:cNvSpPr>
          <p:nvPr/>
        </p:nvSpPr>
        <p:spPr bwMode="auto">
          <a:xfrm>
            <a:off x="4572000" y="5026025"/>
            <a:ext cx="60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6S</a:t>
            </a:r>
          </a:p>
        </p:txBody>
      </p:sp>
      <p:sp>
        <p:nvSpPr>
          <p:cNvPr id="13" name="Text Box 17"/>
          <p:cNvSpPr txBox="1">
            <a:spLocks noChangeArrowheads="1"/>
          </p:cNvSpPr>
          <p:nvPr/>
        </p:nvSpPr>
        <p:spPr bwMode="auto">
          <a:xfrm>
            <a:off x="7089775" y="5389563"/>
            <a:ext cx="609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9S</a:t>
            </a:r>
          </a:p>
        </p:txBody>
      </p:sp>
      <p:sp>
        <p:nvSpPr>
          <p:cNvPr id="14" name="Text Box 17"/>
          <p:cNvSpPr txBox="1">
            <a:spLocks noChangeArrowheads="1"/>
          </p:cNvSpPr>
          <p:nvPr/>
        </p:nvSpPr>
        <p:spPr bwMode="auto">
          <a:xfrm>
            <a:off x="3543300" y="2427288"/>
            <a:ext cx="792163"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12S</a:t>
            </a:r>
          </a:p>
        </p:txBody>
      </p:sp>
      <p:sp>
        <p:nvSpPr>
          <p:cNvPr id="15" name="Text Box 17"/>
          <p:cNvSpPr txBox="1">
            <a:spLocks noChangeArrowheads="1"/>
          </p:cNvSpPr>
          <p:nvPr/>
        </p:nvSpPr>
        <p:spPr bwMode="auto">
          <a:xfrm>
            <a:off x="179388" y="627856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15S</a:t>
            </a:r>
          </a:p>
        </p:txBody>
      </p:sp>
      <p:sp>
        <p:nvSpPr>
          <p:cNvPr id="16" name="Text Box 17"/>
          <p:cNvSpPr txBox="1">
            <a:spLocks noChangeArrowheads="1"/>
          </p:cNvSpPr>
          <p:nvPr/>
        </p:nvSpPr>
        <p:spPr bwMode="auto">
          <a:xfrm>
            <a:off x="2678113" y="4314825"/>
            <a:ext cx="762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16S</a:t>
            </a:r>
          </a:p>
        </p:txBody>
      </p:sp>
      <p:sp>
        <p:nvSpPr>
          <p:cNvPr id="17" name="Text Box 17"/>
          <p:cNvSpPr txBox="1">
            <a:spLocks noChangeArrowheads="1"/>
          </p:cNvSpPr>
          <p:nvPr/>
        </p:nvSpPr>
        <p:spPr bwMode="auto">
          <a:xfrm>
            <a:off x="1851025" y="3324225"/>
            <a:ext cx="7620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25S</a:t>
            </a:r>
          </a:p>
        </p:txBody>
      </p:sp>
      <p:sp>
        <p:nvSpPr>
          <p:cNvPr id="18" name="Text Box 17"/>
          <p:cNvSpPr txBox="1">
            <a:spLocks noChangeArrowheads="1"/>
          </p:cNvSpPr>
          <p:nvPr/>
        </p:nvSpPr>
        <p:spPr bwMode="auto">
          <a:xfrm>
            <a:off x="8250238" y="4927600"/>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45S</a:t>
            </a:r>
          </a:p>
        </p:txBody>
      </p:sp>
      <p:sp>
        <p:nvSpPr>
          <p:cNvPr id="19" name="Text Box 17"/>
          <p:cNvSpPr txBox="1">
            <a:spLocks noChangeArrowheads="1"/>
          </p:cNvSpPr>
          <p:nvPr/>
        </p:nvSpPr>
        <p:spPr bwMode="auto">
          <a:xfrm>
            <a:off x="5886450" y="5632450"/>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10S</a:t>
            </a:r>
          </a:p>
        </p:txBody>
      </p:sp>
      <p:sp>
        <p:nvSpPr>
          <p:cNvPr id="20" name="Text Box 17"/>
          <p:cNvSpPr txBox="1">
            <a:spLocks noChangeArrowheads="1"/>
          </p:cNvSpPr>
          <p:nvPr/>
        </p:nvSpPr>
        <p:spPr bwMode="auto">
          <a:xfrm>
            <a:off x="5048250" y="4333875"/>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11S</a:t>
            </a:r>
          </a:p>
        </p:txBody>
      </p:sp>
      <p:sp>
        <p:nvSpPr>
          <p:cNvPr id="21" name="Text Box 17"/>
          <p:cNvSpPr txBox="1">
            <a:spLocks noChangeArrowheads="1"/>
          </p:cNvSpPr>
          <p:nvPr/>
        </p:nvSpPr>
        <p:spPr bwMode="auto">
          <a:xfrm>
            <a:off x="1811338" y="5632450"/>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13S</a:t>
            </a:r>
          </a:p>
        </p:txBody>
      </p:sp>
      <p:sp>
        <p:nvSpPr>
          <p:cNvPr id="22" name="Text Box 17"/>
          <p:cNvSpPr txBox="1">
            <a:spLocks noChangeArrowheads="1"/>
          </p:cNvSpPr>
          <p:nvPr/>
        </p:nvSpPr>
        <p:spPr bwMode="auto">
          <a:xfrm>
            <a:off x="1839913" y="2052638"/>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14S</a:t>
            </a:r>
          </a:p>
        </p:txBody>
      </p:sp>
      <p:sp>
        <p:nvSpPr>
          <p:cNvPr id="23" name="Text Box 17"/>
          <p:cNvSpPr txBox="1">
            <a:spLocks noChangeArrowheads="1"/>
          </p:cNvSpPr>
          <p:nvPr/>
        </p:nvSpPr>
        <p:spPr bwMode="auto">
          <a:xfrm>
            <a:off x="504825" y="4564063"/>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17S</a:t>
            </a:r>
          </a:p>
        </p:txBody>
      </p:sp>
      <p:sp>
        <p:nvSpPr>
          <p:cNvPr id="24" name="Text Box 17"/>
          <p:cNvSpPr txBox="1">
            <a:spLocks noChangeArrowheads="1"/>
          </p:cNvSpPr>
          <p:nvPr/>
        </p:nvSpPr>
        <p:spPr bwMode="auto">
          <a:xfrm>
            <a:off x="7045325" y="6278563"/>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24S</a:t>
            </a:r>
          </a:p>
        </p:txBody>
      </p:sp>
      <p:sp>
        <p:nvSpPr>
          <p:cNvPr id="25" name="Text Box 17"/>
          <p:cNvSpPr txBox="1">
            <a:spLocks noChangeArrowheads="1"/>
          </p:cNvSpPr>
          <p:nvPr/>
        </p:nvSpPr>
        <p:spPr bwMode="auto">
          <a:xfrm>
            <a:off x="3330575" y="6269038"/>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32S</a:t>
            </a:r>
          </a:p>
        </p:txBody>
      </p:sp>
      <p:sp>
        <p:nvSpPr>
          <p:cNvPr id="26" name="Text Box 17"/>
          <p:cNvSpPr txBox="1">
            <a:spLocks noChangeArrowheads="1"/>
          </p:cNvSpPr>
          <p:nvPr/>
        </p:nvSpPr>
        <p:spPr bwMode="auto">
          <a:xfrm>
            <a:off x="4457700" y="1900237"/>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39S</a:t>
            </a:r>
          </a:p>
        </p:txBody>
      </p:sp>
      <p:sp>
        <p:nvSpPr>
          <p:cNvPr id="27" name="Text Box 17"/>
          <p:cNvSpPr txBox="1">
            <a:spLocks noChangeArrowheads="1"/>
          </p:cNvSpPr>
          <p:nvPr/>
        </p:nvSpPr>
        <p:spPr bwMode="auto">
          <a:xfrm>
            <a:off x="7412038" y="4230688"/>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26S</a:t>
            </a:r>
          </a:p>
        </p:txBody>
      </p:sp>
      <p:sp>
        <p:nvSpPr>
          <p:cNvPr id="28" name="Text Box 17"/>
          <p:cNvSpPr txBox="1">
            <a:spLocks noChangeArrowheads="1"/>
          </p:cNvSpPr>
          <p:nvPr/>
        </p:nvSpPr>
        <p:spPr bwMode="auto">
          <a:xfrm>
            <a:off x="8126413" y="3043238"/>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35S</a:t>
            </a:r>
          </a:p>
        </p:txBody>
      </p:sp>
      <p:sp>
        <p:nvSpPr>
          <p:cNvPr id="29" name="Text Box 17"/>
          <p:cNvSpPr txBox="1">
            <a:spLocks noChangeArrowheads="1"/>
          </p:cNvSpPr>
          <p:nvPr/>
        </p:nvSpPr>
        <p:spPr bwMode="auto">
          <a:xfrm>
            <a:off x="7045325" y="3448050"/>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46S</a:t>
            </a:r>
          </a:p>
        </p:txBody>
      </p:sp>
      <p:sp>
        <p:nvSpPr>
          <p:cNvPr id="30" name="Text Box 17"/>
          <p:cNvSpPr txBox="1">
            <a:spLocks noChangeArrowheads="1"/>
          </p:cNvSpPr>
          <p:nvPr/>
        </p:nvSpPr>
        <p:spPr bwMode="auto">
          <a:xfrm>
            <a:off x="4816475" y="5637914"/>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56S</a:t>
            </a:r>
          </a:p>
        </p:txBody>
      </p:sp>
      <p:sp>
        <p:nvSpPr>
          <p:cNvPr id="31" name="Text Box 17"/>
          <p:cNvSpPr txBox="1">
            <a:spLocks noChangeArrowheads="1"/>
          </p:cNvSpPr>
          <p:nvPr/>
        </p:nvSpPr>
        <p:spPr bwMode="auto">
          <a:xfrm>
            <a:off x="6035675" y="4725988"/>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66S</a:t>
            </a:r>
          </a:p>
        </p:txBody>
      </p:sp>
      <p:sp>
        <p:nvSpPr>
          <p:cNvPr id="32" name="Text Box 17"/>
          <p:cNvSpPr txBox="1">
            <a:spLocks noChangeArrowheads="1"/>
          </p:cNvSpPr>
          <p:nvPr/>
        </p:nvSpPr>
        <p:spPr bwMode="auto">
          <a:xfrm>
            <a:off x="4527550" y="2689225"/>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76S</a:t>
            </a:r>
          </a:p>
        </p:txBody>
      </p:sp>
      <p:sp>
        <p:nvSpPr>
          <p:cNvPr id="33" name="Rectangle 1"/>
          <p:cNvSpPr>
            <a:spLocks noChangeArrowheads="1"/>
          </p:cNvSpPr>
          <p:nvPr/>
        </p:nvSpPr>
        <p:spPr bwMode="auto">
          <a:xfrm>
            <a:off x="4419600" y="1447800"/>
            <a:ext cx="76200" cy="4846320"/>
          </a:xfrm>
          <a:prstGeom prst="rect">
            <a:avLst/>
          </a:prstGeom>
          <a:solidFill>
            <a:srgbClr val="FF0000"/>
          </a:solidFill>
          <a:ln w="9525" algn="ctr">
            <a:noFill/>
            <a:round/>
            <a:headEnd/>
            <a:tailEnd/>
          </a:ln>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endParaRPr lang="en-US" altLang="en-US"/>
          </a:p>
        </p:txBody>
      </p:sp>
      <p:sp>
        <p:nvSpPr>
          <p:cNvPr id="34" name="Text Box 17"/>
          <p:cNvSpPr txBox="1">
            <a:spLocks noChangeArrowheads="1"/>
          </p:cNvSpPr>
          <p:nvPr/>
        </p:nvSpPr>
        <p:spPr bwMode="auto">
          <a:xfrm>
            <a:off x="8439150" y="2205037"/>
            <a:ext cx="60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7S</a:t>
            </a:r>
          </a:p>
        </p:txBody>
      </p:sp>
      <p:sp>
        <p:nvSpPr>
          <p:cNvPr id="35" name="Text Box 17"/>
          <p:cNvSpPr txBox="1">
            <a:spLocks noChangeArrowheads="1"/>
          </p:cNvSpPr>
          <p:nvPr/>
        </p:nvSpPr>
        <p:spPr bwMode="auto">
          <a:xfrm>
            <a:off x="6218238" y="4003675"/>
            <a:ext cx="60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8S</a:t>
            </a:r>
          </a:p>
        </p:txBody>
      </p:sp>
      <p:sp>
        <p:nvSpPr>
          <p:cNvPr id="36" name="Text Box 17"/>
          <p:cNvSpPr txBox="1">
            <a:spLocks noChangeArrowheads="1"/>
          </p:cNvSpPr>
          <p:nvPr/>
        </p:nvSpPr>
        <p:spPr bwMode="auto">
          <a:xfrm>
            <a:off x="7118350" y="2386013"/>
            <a:ext cx="765175"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29S</a:t>
            </a:r>
          </a:p>
        </p:txBody>
      </p:sp>
      <p:sp>
        <p:nvSpPr>
          <p:cNvPr id="37" name="Text Box 17"/>
          <p:cNvSpPr txBox="1">
            <a:spLocks noChangeArrowheads="1"/>
          </p:cNvSpPr>
          <p:nvPr/>
        </p:nvSpPr>
        <p:spPr bwMode="auto">
          <a:xfrm>
            <a:off x="6477000" y="1981200"/>
            <a:ext cx="817562"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36S</a:t>
            </a:r>
          </a:p>
        </p:txBody>
      </p:sp>
      <p:sp>
        <p:nvSpPr>
          <p:cNvPr id="38" name="Text Box 17"/>
          <p:cNvSpPr txBox="1">
            <a:spLocks noChangeArrowheads="1"/>
          </p:cNvSpPr>
          <p:nvPr/>
        </p:nvSpPr>
        <p:spPr bwMode="auto">
          <a:xfrm>
            <a:off x="0" y="1447800"/>
            <a:ext cx="4343400" cy="4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SELF-CONTAINED</a:t>
            </a:r>
          </a:p>
        </p:txBody>
      </p:sp>
      <p:sp>
        <p:nvSpPr>
          <p:cNvPr id="3" name="Title 2">
            <a:extLst>
              <a:ext uri="{FF2B5EF4-FFF2-40B4-BE49-F238E27FC236}">
                <a16:creationId xmlns:a16="http://schemas.microsoft.com/office/drawing/2014/main" id="{AEF1A865-7FC7-E824-DB04-5C5D8EF64833}"/>
              </a:ext>
            </a:extLst>
          </p:cNvPr>
          <p:cNvSpPr>
            <a:spLocks noGrp="1"/>
          </p:cNvSpPr>
          <p:nvPr>
            <p:ph type="title"/>
          </p:nvPr>
        </p:nvSpPr>
        <p:spPr>
          <a:xfrm>
            <a:off x="1352550" y="-149299"/>
            <a:ext cx="8229600" cy="1143000"/>
          </a:xfrm>
        </p:spPr>
        <p:txBody>
          <a:bodyPr/>
          <a:lstStyle/>
          <a:p>
            <a:r>
              <a:rPr lang="en-US" dirty="0"/>
              <a:t>Meter Forms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ou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2743200"/>
            <a:ext cx="2828925"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8"/>
          <p:cNvSpPr>
            <a:spLocks/>
          </p:cNvSpPr>
          <p:nvPr/>
        </p:nvSpPr>
        <p:spPr bwMode="auto">
          <a:xfrm>
            <a:off x="2895600" y="2108200"/>
            <a:ext cx="3276600" cy="3365500"/>
          </a:xfrm>
          <a:custGeom>
            <a:avLst/>
            <a:gdLst>
              <a:gd name="T0" fmla="*/ 2147483647 w 2064"/>
              <a:gd name="T1" fmla="*/ 0 h 2120"/>
              <a:gd name="T2" fmla="*/ 2147483647 w 2064"/>
              <a:gd name="T3" fmla="*/ 2147483647 h 2120"/>
              <a:gd name="T4" fmla="*/ 2147483647 w 2064"/>
              <a:gd name="T5" fmla="*/ 2147483647 h 2120"/>
              <a:gd name="T6" fmla="*/ 0 60000 65536"/>
              <a:gd name="T7" fmla="*/ 0 60000 65536"/>
              <a:gd name="T8" fmla="*/ 0 60000 65536"/>
            </a:gdLst>
            <a:ahLst/>
            <a:cxnLst>
              <a:cxn ang="T6">
                <a:pos x="T0" y="T1"/>
              </a:cxn>
              <a:cxn ang="T7">
                <a:pos x="T2" y="T3"/>
              </a:cxn>
              <a:cxn ang="T8">
                <a:pos x="T4" y="T5"/>
              </a:cxn>
            </a:cxnLst>
            <a:rect l="0" t="0" r="r" b="b"/>
            <a:pathLst>
              <a:path w="2064" h="2120">
                <a:moveTo>
                  <a:pt x="48" y="0"/>
                </a:moveTo>
                <a:cubicBezTo>
                  <a:pt x="24" y="764"/>
                  <a:pt x="0" y="1528"/>
                  <a:pt x="336" y="1824"/>
                </a:cubicBezTo>
                <a:cubicBezTo>
                  <a:pt x="672" y="2120"/>
                  <a:pt x="1368" y="1948"/>
                  <a:pt x="2064" y="1776"/>
                </a:cubicBezTo>
              </a:path>
            </a:pathLst>
          </a:custGeom>
          <a:noFill/>
          <a:ln w="476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9"/>
          <p:cNvSpPr txBox="1">
            <a:spLocks noChangeArrowheads="1"/>
          </p:cNvSpPr>
          <p:nvPr/>
        </p:nvSpPr>
        <p:spPr bwMode="auto">
          <a:xfrm>
            <a:off x="2895600" y="3446463"/>
            <a:ext cx="3505200" cy="931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Relatively Low Current</a:t>
            </a:r>
          </a:p>
          <a:p>
            <a:pPr algn="ctr" eaLnBrk="1" hangingPunct="1"/>
            <a:r>
              <a:rPr lang="en-US" altLang="en-US" sz="2400"/>
              <a:t>Example: 100A</a:t>
            </a:r>
          </a:p>
        </p:txBody>
      </p:sp>
      <p:pic>
        <p:nvPicPr>
          <p:cNvPr id="9" name="Picture 10" descr="me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4432300"/>
            <a:ext cx="11557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po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121920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3"/>
          <p:cNvSpPr txBox="1">
            <a:spLocks noChangeArrowheads="1"/>
          </p:cNvSpPr>
          <p:nvPr/>
        </p:nvSpPr>
        <p:spPr bwMode="auto">
          <a:xfrm>
            <a:off x="-22225" y="1447800"/>
            <a:ext cx="9144000" cy="1225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3200"/>
              <a:t>Primarily Residential</a:t>
            </a:r>
          </a:p>
          <a:p>
            <a:pPr algn="ctr" eaLnBrk="1" hangingPunct="1"/>
            <a:endParaRPr lang="en-US" altLang="en-US" sz="3200"/>
          </a:p>
        </p:txBody>
      </p:sp>
      <p:sp>
        <p:nvSpPr>
          <p:cNvPr id="3" name="Title 2">
            <a:extLst>
              <a:ext uri="{FF2B5EF4-FFF2-40B4-BE49-F238E27FC236}">
                <a16:creationId xmlns:a16="http://schemas.microsoft.com/office/drawing/2014/main" id="{DAEA4218-BCA8-6F5E-BAC7-8983E7B9D216}"/>
              </a:ext>
            </a:extLst>
          </p:cNvPr>
          <p:cNvSpPr>
            <a:spLocks noGrp="1"/>
          </p:cNvSpPr>
          <p:nvPr>
            <p:ph type="title"/>
          </p:nvPr>
        </p:nvSpPr>
        <p:spPr>
          <a:xfrm>
            <a:off x="1371600" y="76200"/>
            <a:ext cx="7315200" cy="685800"/>
          </a:xfrm>
        </p:spPr>
        <p:txBody>
          <a:bodyPr>
            <a:normAutofit/>
          </a:bodyPr>
          <a:lstStyle/>
          <a:p>
            <a:r>
              <a:rPr lang="en-US" dirty="0"/>
              <a:t>Self-Contained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p:cNvSpPr txBox="1">
            <a:spLocks noChangeArrowheads="1"/>
          </p:cNvSpPr>
          <p:nvPr/>
        </p:nvSpPr>
        <p:spPr bwMode="auto">
          <a:xfrm>
            <a:off x="1588" y="1473200"/>
            <a:ext cx="9144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3200" dirty="0"/>
              <a:t>Primarily Residential</a:t>
            </a:r>
          </a:p>
        </p:txBody>
      </p:sp>
      <p:pic>
        <p:nvPicPr>
          <p:cNvPr id="7" name="Picture 2" descr="How to Do Home Electrical Repairs: Tips and Guidelines | HowStuff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2244725"/>
            <a:ext cx="3090862"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Electrical Meter Base and Panel Upgrade - YouTub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3395662"/>
            <a:ext cx="3843338"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a:extLst>
              <a:ext uri="{FF2B5EF4-FFF2-40B4-BE49-F238E27FC236}">
                <a16:creationId xmlns:a16="http://schemas.microsoft.com/office/drawing/2014/main" id="{16F01B3A-E0F1-AD4C-42BA-3242338AFEB5}"/>
              </a:ext>
            </a:extLst>
          </p:cNvPr>
          <p:cNvSpPr>
            <a:spLocks noGrp="1"/>
          </p:cNvSpPr>
          <p:nvPr>
            <p:ph type="title"/>
          </p:nvPr>
        </p:nvSpPr>
        <p:spPr>
          <a:xfrm>
            <a:off x="1371600" y="76200"/>
            <a:ext cx="7315200" cy="685800"/>
          </a:xfrm>
        </p:spPr>
        <p:txBody>
          <a:bodyPr>
            <a:normAutofit/>
          </a:bodyPr>
          <a:lstStyle/>
          <a:p>
            <a:r>
              <a:rPr lang="en-US" dirty="0"/>
              <a:t>Self-Contained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7"/>
          <p:cNvSpPr txBox="1">
            <a:spLocks noChangeArrowheads="1"/>
          </p:cNvSpPr>
          <p:nvPr/>
        </p:nvSpPr>
        <p:spPr bwMode="auto">
          <a:xfrm>
            <a:off x="304800" y="2686050"/>
            <a:ext cx="3505200" cy="94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Relatively High Current</a:t>
            </a:r>
          </a:p>
          <a:p>
            <a:pPr algn="ctr" eaLnBrk="1" hangingPunct="1"/>
            <a:r>
              <a:rPr lang="en-US" altLang="en-US" sz="2400"/>
              <a:t>Example: 4000A</a:t>
            </a:r>
          </a:p>
        </p:txBody>
      </p:sp>
      <p:pic>
        <p:nvPicPr>
          <p:cNvPr id="7" name="Picture 9" descr="facto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67050"/>
            <a:ext cx="2478088"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31"/>
          <p:cNvSpPr>
            <a:spLocks/>
          </p:cNvSpPr>
          <p:nvPr/>
        </p:nvSpPr>
        <p:spPr bwMode="auto">
          <a:xfrm>
            <a:off x="1905000" y="3829050"/>
            <a:ext cx="4648200" cy="317500"/>
          </a:xfrm>
          <a:custGeom>
            <a:avLst/>
            <a:gdLst>
              <a:gd name="T0" fmla="*/ 0 w 2928"/>
              <a:gd name="T1" fmla="*/ 0 h 200"/>
              <a:gd name="T2" fmla="*/ 2147483647 w 2928"/>
              <a:gd name="T3" fmla="*/ 2147483647 h 200"/>
              <a:gd name="T4" fmla="*/ 2147483647 w 2928"/>
              <a:gd name="T5" fmla="*/ 2147483647 h 200"/>
              <a:gd name="T6" fmla="*/ 0 60000 65536"/>
              <a:gd name="T7" fmla="*/ 0 60000 65536"/>
              <a:gd name="T8" fmla="*/ 0 60000 65536"/>
            </a:gdLst>
            <a:ahLst/>
            <a:cxnLst>
              <a:cxn ang="T6">
                <a:pos x="T0" y="T1"/>
              </a:cxn>
              <a:cxn ang="T7">
                <a:pos x="T2" y="T3"/>
              </a:cxn>
              <a:cxn ang="T8">
                <a:pos x="T4" y="T5"/>
              </a:cxn>
            </a:cxnLst>
            <a:rect l="0" t="0" r="r" b="b"/>
            <a:pathLst>
              <a:path w="2928" h="200">
                <a:moveTo>
                  <a:pt x="0" y="0"/>
                </a:moveTo>
                <a:cubicBezTo>
                  <a:pt x="524" y="92"/>
                  <a:pt x="1048" y="184"/>
                  <a:pt x="1536" y="192"/>
                </a:cubicBezTo>
                <a:cubicBezTo>
                  <a:pt x="2024" y="200"/>
                  <a:pt x="2712" y="48"/>
                  <a:pt x="2928" y="48"/>
                </a:cubicBezTo>
              </a:path>
            </a:pathLst>
          </a:custGeom>
          <a:noFill/>
          <a:ln w="444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9" name="Picture 8" descr="me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3600450"/>
            <a:ext cx="1155700"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36"/>
          <p:cNvSpPr>
            <a:spLocks noChangeArrowheads="1"/>
          </p:cNvSpPr>
          <p:nvPr/>
        </p:nvSpPr>
        <p:spPr bwMode="auto">
          <a:xfrm>
            <a:off x="3352800" y="3143250"/>
            <a:ext cx="2133600" cy="2057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1" name="Picture 20" descr="pol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25" y="3295650"/>
            <a:ext cx="37338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4"/>
          <p:cNvSpPr txBox="1">
            <a:spLocks noChangeArrowheads="1"/>
          </p:cNvSpPr>
          <p:nvPr/>
        </p:nvSpPr>
        <p:spPr bwMode="auto">
          <a:xfrm>
            <a:off x="-17463" y="1525588"/>
            <a:ext cx="9144001"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3200" dirty="0"/>
              <a:t>Primarily Commercial/Industrial</a:t>
            </a:r>
          </a:p>
        </p:txBody>
      </p:sp>
      <p:sp>
        <p:nvSpPr>
          <p:cNvPr id="2" name="Title 2">
            <a:extLst>
              <a:ext uri="{FF2B5EF4-FFF2-40B4-BE49-F238E27FC236}">
                <a16:creationId xmlns:a16="http://schemas.microsoft.com/office/drawing/2014/main" id="{4DF74A73-E932-3B3A-129F-14FFAA50EEE9}"/>
              </a:ext>
            </a:extLst>
          </p:cNvPr>
          <p:cNvSpPr txBox="1">
            <a:spLocks/>
          </p:cNvSpPr>
          <p:nvPr/>
        </p:nvSpPr>
        <p:spPr>
          <a:xfrm>
            <a:off x="1371600" y="76200"/>
            <a:ext cx="7315200" cy="685800"/>
          </a:xfrm>
          <a:prstGeom prst="rect">
            <a:avLst/>
          </a:prstGeom>
        </p:spPr>
        <p:txBody>
          <a:bodyPr>
            <a:normAutofit/>
          </a:bodyPr>
          <a:lstStyle>
            <a:lvl1pPr algn="l" defTabSz="914400" rtl="0" eaLnBrk="1" latinLnBrk="0" hangingPunct="1">
              <a:lnSpc>
                <a:spcPct val="90000"/>
              </a:lnSpc>
              <a:spcBef>
                <a:spcPct val="0"/>
              </a:spcBef>
              <a:buNone/>
              <a:defRPr lang="en-US" sz="3600" kern="1200" cap="small" dirty="0" smtClean="0">
                <a:solidFill>
                  <a:srgbClr val="C0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a:lstStyle>
          <a:p>
            <a:r>
              <a:rPr lang="en-US" dirty="0"/>
              <a:t>Transformer-Rated Meters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heckerboard(across)">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897811"/>
            <a:ext cx="3333750" cy="421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4"/>
          <p:cNvSpPr txBox="1">
            <a:spLocks noChangeArrowheads="1"/>
          </p:cNvSpPr>
          <p:nvPr/>
        </p:nvSpPr>
        <p:spPr bwMode="auto">
          <a:xfrm>
            <a:off x="-41275" y="1320800"/>
            <a:ext cx="9144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3200" dirty="0"/>
              <a:t>Primarily Commercial/Industrial</a:t>
            </a:r>
          </a:p>
        </p:txBody>
      </p:sp>
      <p:pic>
        <p:nvPicPr>
          <p:cNvPr id="7" name="Picture 2" descr="https://www.tescometering.com/wp-content/uploads/2019/01/TESCO-Transockets-Photo-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4263" y="1905000"/>
            <a:ext cx="3138487" cy="313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https://www.tescometering.com/wp-content/uploads/2019/01/TESCO-Transockets-Photo-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290" y="3026793"/>
            <a:ext cx="30480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2">
            <a:extLst>
              <a:ext uri="{FF2B5EF4-FFF2-40B4-BE49-F238E27FC236}">
                <a16:creationId xmlns:a16="http://schemas.microsoft.com/office/drawing/2014/main" id="{255A329A-0F9B-824D-B4B0-940AD7E7B69A}"/>
              </a:ext>
            </a:extLst>
          </p:cNvPr>
          <p:cNvSpPr txBox="1">
            <a:spLocks/>
          </p:cNvSpPr>
          <p:nvPr/>
        </p:nvSpPr>
        <p:spPr>
          <a:xfrm>
            <a:off x="1371600" y="76200"/>
            <a:ext cx="7315200" cy="685800"/>
          </a:xfrm>
          <a:prstGeom prst="rect">
            <a:avLst/>
          </a:prstGeom>
        </p:spPr>
        <p:txBody>
          <a:bodyPr>
            <a:normAutofit/>
          </a:bodyPr>
          <a:lstStyle>
            <a:lvl1pPr algn="l" defTabSz="914400" rtl="0" eaLnBrk="1" latinLnBrk="0" hangingPunct="1">
              <a:lnSpc>
                <a:spcPct val="90000"/>
              </a:lnSpc>
              <a:spcBef>
                <a:spcPct val="0"/>
              </a:spcBef>
              <a:buNone/>
              <a:defRPr lang="en-US" sz="3600" kern="1200" cap="small" dirty="0" smtClean="0">
                <a:solidFill>
                  <a:srgbClr val="C0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a:lstStyle>
          <a:p>
            <a:r>
              <a:rPr lang="en-US" dirty="0"/>
              <a:t>Transformer-Rated Meters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41275" y="1320800"/>
            <a:ext cx="9144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3200" dirty="0"/>
              <a:t>Safety Test Switch</a:t>
            </a:r>
          </a:p>
        </p:txBody>
      </p:sp>
      <p:pic>
        <p:nvPicPr>
          <p:cNvPr id="9" name="Picture 8" descr="Diagram, engineering drawing&#10;&#10;Description automatically generated">
            <a:extLst>
              <a:ext uri="{FF2B5EF4-FFF2-40B4-BE49-F238E27FC236}">
                <a16:creationId xmlns:a16="http://schemas.microsoft.com/office/drawing/2014/main" id="{0F612FCD-2240-201C-231B-E1205B7959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874838"/>
            <a:ext cx="3152775" cy="4488433"/>
          </a:xfrm>
          <a:prstGeom prst="rect">
            <a:avLst/>
          </a:prstGeom>
        </p:spPr>
      </p:pic>
      <p:sp>
        <p:nvSpPr>
          <p:cNvPr id="10" name="Rectangle 8">
            <a:extLst>
              <a:ext uri="{FF2B5EF4-FFF2-40B4-BE49-F238E27FC236}">
                <a16:creationId xmlns:a16="http://schemas.microsoft.com/office/drawing/2014/main" id="{DF0C30C8-FC27-2DA1-7675-6757D1E2C53D}"/>
              </a:ext>
            </a:extLst>
          </p:cNvPr>
          <p:cNvSpPr>
            <a:spLocks noChangeArrowheads="1"/>
          </p:cNvSpPr>
          <p:nvPr/>
        </p:nvSpPr>
        <p:spPr bwMode="auto">
          <a:xfrm>
            <a:off x="4419600" y="1981200"/>
            <a:ext cx="4398963" cy="4031873"/>
          </a:xfrm>
          <a:prstGeom prst="rect">
            <a:avLst/>
          </a:prstGeom>
          <a:noFill/>
          <a:ln>
            <a:noFill/>
          </a:ln>
          <a:effectLst/>
        </p:spPr>
        <p:txBody>
          <a:bodyPr anchor="ctr">
            <a:spAutoFit/>
          </a:bodyPr>
          <a:lstStyle>
            <a:lvl1pPr marL="171450" indent="-171450"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buFont typeface="Arial" pitchFamily="34" charset="0"/>
              <a:buChar char="•"/>
            </a:pPr>
            <a:r>
              <a:rPr lang="en-US" altLang="en-US" sz="3200" dirty="0">
                <a:solidFill>
                  <a:srgbClr val="202122"/>
                </a:solidFill>
                <a:cs typeface="Arial" pitchFamily="34" charset="0"/>
              </a:rPr>
              <a:t>August 17, 1920 </a:t>
            </a:r>
          </a:p>
          <a:p>
            <a:pPr>
              <a:buFont typeface="Arial" pitchFamily="34" charset="0"/>
              <a:buChar char="•"/>
            </a:pPr>
            <a:r>
              <a:rPr lang="en-US" sz="3200" b="1" dirty="0">
                <a:solidFill>
                  <a:srgbClr val="E10027"/>
                </a:solidFill>
                <a:effectLst/>
                <a:latin typeface="Arial" panose="020B0604020202020204" pitchFamily="34" charset="0"/>
                <a:ea typeface="Calibri" panose="020F0502020204030204" pitchFamily="34" charset="0"/>
              </a:rPr>
              <a:t>TESCO </a:t>
            </a:r>
            <a:r>
              <a:rPr lang="en-US" sz="3200" dirty="0">
                <a:solidFill>
                  <a:srgbClr val="000000"/>
                </a:solidFill>
                <a:effectLst/>
                <a:latin typeface="Arial" panose="020B0604020202020204" pitchFamily="34" charset="0"/>
                <a:ea typeface="Calibri" panose="020F0502020204030204" pitchFamily="34" charset="0"/>
              </a:rPr>
              <a:t>founders Joseph Seaman and Burleigh Currier, along with Percy Bartlett</a:t>
            </a:r>
          </a:p>
          <a:p>
            <a:pPr>
              <a:buFont typeface="Arial" pitchFamily="34" charset="0"/>
              <a:buChar char="•"/>
            </a:pPr>
            <a:r>
              <a:rPr lang="en-US" altLang="en-US" sz="3200" dirty="0">
                <a:ea typeface="Calibri" panose="020F0502020204030204" pitchFamily="34" charset="0"/>
                <a:cs typeface="Arial" pitchFamily="34" charset="0"/>
              </a:rPr>
              <a:t>Isolates the meter from the service during testing</a:t>
            </a:r>
            <a:endParaRPr lang="en-US" altLang="en-US" sz="3200" dirty="0">
              <a:solidFill>
                <a:srgbClr val="202122"/>
              </a:solidFill>
              <a:cs typeface="Arial" pitchFamily="34" charset="0"/>
            </a:endParaRPr>
          </a:p>
        </p:txBody>
      </p:sp>
      <p:sp>
        <p:nvSpPr>
          <p:cNvPr id="3" name="Title 2">
            <a:extLst>
              <a:ext uri="{FF2B5EF4-FFF2-40B4-BE49-F238E27FC236}">
                <a16:creationId xmlns:a16="http://schemas.microsoft.com/office/drawing/2014/main" id="{D3DD5FF7-6DB5-B103-55F5-7F5A8D4CFE77}"/>
              </a:ext>
            </a:extLst>
          </p:cNvPr>
          <p:cNvSpPr>
            <a:spLocks noGrp="1"/>
          </p:cNvSpPr>
          <p:nvPr>
            <p:ph type="title"/>
          </p:nvPr>
        </p:nvSpPr>
        <p:spPr/>
        <p:txBody>
          <a:bodyPr/>
          <a:lstStyle/>
          <a:p>
            <a:r>
              <a:rPr lang="en-US" dirty="0"/>
              <a:t>Transformer-Rated Meters</a:t>
            </a:r>
          </a:p>
        </p:txBody>
      </p:sp>
    </p:spTree>
    <p:extLst>
      <p:ext uri="{BB962C8B-B14F-4D97-AF65-F5344CB8AC3E}">
        <p14:creationId xmlns:p14="http://schemas.microsoft.com/office/powerpoint/2010/main" val="13272778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sco test switches">
            <a:extLst>
              <a:ext uri="{FF2B5EF4-FFF2-40B4-BE49-F238E27FC236}">
                <a16:creationId xmlns:a16="http://schemas.microsoft.com/office/drawing/2014/main" id="{4E374059-E5B1-19E2-9D66-4EAEF5AF50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 y="1219200"/>
            <a:ext cx="6324600" cy="5943600"/>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41275" y="1320800"/>
            <a:ext cx="9144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3200" dirty="0"/>
              <a:t>Safety Test Switch</a:t>
            </a:r>
          </a:p>
        </p:txBody>
      </p:sp>
      <p:sp>
        <p:nvSpPr>
          <p:cNvPr id="3" name="Title 2">
            <a:extLst>
              <a:ext uri="{FF2B5EF4-FFF2-40B4-BE49-F238E27FC236}">
                <a16:creationId xmlns:a16="http://schemas.microsoft.com/office/drawing/2014/main" id="{8559DE05-D6DB-85A7-0694-37359864FE20}"/>
              </a:ext>
            </a:extLst>
          </p:cNvPr>
          <p:cNvSpPr>
            <a:spLocks noGrp="1"/>
          </p:cNvSpPr>
          <p:nvPr>
            <p:ph type="title"/>
          </p:nvPr>
        </p:nvSpPr>
        <p:spPr/>
        <p:txBody>
          <a:bodyPr/>
          <a:lstStyle/>
          <a:p>
            <a:r>
              <a:rPr lang="en-US" dirty="0"/>
              <a:t>Transformer-Rated Meters</a:t>
            </a:r>
          </a:p>
        </p:txBody>
      </p:sp>
    </p:spTree>
    <p:extLst>
      <p:ext uri="{BB962C8B-B14F-4D97-AF65-F5344CB8AC3E}">
        <p14:creationId xmlns:p14="http://schemas.microsoft.com/office/powerpoint/2010/main" val="2820231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1"/>
          <p:cNvGraphicFramePr>
            <a:graphicFrameLocks noChangeAspect="1"/>
          </p:cNvGraphicFramePr>
          <p:nvPr/>
        </p:nvGraphicFramePr>
        <p:xfrm>
          <a:off x="152400" y="1532657"/>
          <a:ext cx="4016375" cy="5196638"/>
        </p:xfrm>
        <a:graphic>
          <a:graphicData uri="http://schemas.openxmlformats.org/presentationml/2006/ole">
            <mc:AlternateContent xmlns:mc="http://schemas.openxmlformats.org/markup-compatibility/2006">
              <mc:Choice xmlns:v="urn:schemas-microsoft-com:vml" Requires="v">
                <p:oleObj name="Acrobat Document" r:id="rId3" imgW="5829078" imgH="7543800" progId="AcroExch.Document.DC">
                  <p:embed/>
                </p:oleObj>
              </mc:Choice>
              <mc:Fallback>
                <p:oleObj name="Acrobat Document" r:id="rId3" imgW="5829078" imgH="7543800" progId="AcroExch.Document.DC">
                  <p:embed/>
                  <p:pic>
                    <p:nvPicPr>
                      <p:cNvPr id="6"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32657"/>
                        <a:ext cx="4016375" cy="5196638"/>
                      </a:xfrm>
                      <a:prstGeom prst="rect">
                        <a:avLst/>
                      </a:prstGeom>
                      <a:noFill/>
                      <a:ln>
                        <a:noFill/>
                      </a:ln>
                    </p:spPr>
                  </p:pic>
                </p:oleObj>
              </mc:Fallback>
            </mc:AlternateContent>
          </a:graphicData>
        </a:graphic>
      </p:graphicFrame>
      <p:sp>
        <p:nvSpPr>
          <p:cNvPr id="7" name="Text Box 17"/>
          <p:cNvSpPr txBox="1">
            <a:spLocks noChangeArrowheads="1"/>
          </p:cNvSpPr>
          <p:nvPr/>
        </p:nvSpPr>
        <p:spPr bwMode="auto">
          <a:xfrm>
            <a:off x="4495800" y="1524000"/>
            <a:ext cx="464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References</a:t>
            </a:r>
          </a:p>
        </p:txBody>
      </p:sp>
      <p:sp>
        <p:nvSpPr>
          <p:cNvPr id="8" name="Rectangle 8"/>
          <p:cNvSpPr>
            <a:spLocks noChangeArrowheads="1"/>
          </p:cNvSpPr>
          <p:nvPr/>
        </p:nvSpPr>
        <p:spPr bwMode="auto">
          <a:xfrm>
            <a:off x="4648200" y="1874838"/>
            <a:ext cx="4398963" cy="920750"/>
          </a:xfrm>
          <a:prstGeom prst="rect">
            <a:avLst/>
          </a:prstGeom>
          <a:noFill/>
          <a:ln>
            <a:noFill/>
          </a:ln>
          <a:effectLst/>
        </p:spPr>
        <p:txBody>
          <a:bodyPr anchor="ctr">
            <a:spAutoFit/>
          </a:bodyPr>
          <a:lstStyle>
            <a:lvl1pPr marL="171450" indent="-171450"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buFont typeface="Arial" pitchFamily="34" charset="0"/>
              <a:buChar char="•"/>
            </a:pPr>
            <a:r>
              <a:rPr lang="en-US" altLang="en-US" sz="1100" dirty="0">
                <a:solidFill>
                  <a:srgbClr val="202122"/>
                </a:solidFill>
                <a:cs typeface="Arial" pitchFamily="34" charset="0"/>
              </a:rPr>
              <a:t>Power Measurements Handbook, Dr. Bill Hardy</a:t>
            </a:r>
          </a:p>
          <a:p>
            <a:pPr>
              <a:buFont typeface="Arial" pitchFamily="34" charset="0"/>
              <a:buChar char="•"/>
            </a:pPr>
            <a:r>
              <a:rPr lang="en-US" altLang="en-US" sz="1100" dirty="0">
                <a:solidFill>
                  <a:srgbClr val="202122"/>
                </a:solidFill>
                <a:cs typeface="Arial" pitchFamily="34" charset="0"/>
              </a:rPr>
              <a:t>UGLY’s Electrical References</a:t>
            </a:r>
          </a:p>
          <a:p>
            <a:pPr>
              <a:buFont typeface="Arial" pitchFamily="34" charset="0"/>
              <a:buChar char="•"/>
            </a:pPr>
            <a:r>
              <a:rPr lang="en-US" altLang="en-US" sz="1100" dirty="0">
                <a:solidFill>
                  <a:srgbClr val="202122"/>
                </a:solidFill>
                <a:cs typeface="Arial" pitchFamily="34" charset="0"/>
              </a:rPr>
              <a:t>Meterman’s Handbook</a:t>
            </a:r>
          </a:p>
          <a:p>
            <a:pPr>
              <a:buFont typeface="Arial" pitchFamily="34" charset="0"/>
              <a:buChar char="•"/>
            </a:pPr>
            <a:r>
              <a:rPr lang="en-US" altLang="en-US" sz="1100" dirty="0">
                <a:solidFill>
                  <a:srgbClr val="202122"/>
                </a:solidFill>
                <a:cs typeface="Arial" pitchFamily="34" charset="0"/>
              </a:rPr>
              <a:t>Manufacturer’s websites</a:t>
            </a:r>
          </a:p>
        </p:txBody>
      </p:sp>
      <p:sp>
        <p:nvSpPr>
          <p:cNvPr id="9" name="Title 2">
            <a:extLst>
              <a:ext uri="{FF2B5EF4-FFF2-40B4-BE49-F238E27FC236}">
                <a16:creationId xmlns:a16="http://schemas.microsoft.com/office/drawing/2014/main" id="{C010A7C2-4557-50A7-D09C-E8894462F56E}"/>
              </a:ext>
            </a:extLst>
          </p:cNvPr>
          <p:cNvSpPr>
            <a:spLocks noGrp="1"/>
          </p:cNvSpPr>
          <p:nvPr>
            <p:ph type="title"/>
          </p:nvPr>
        </p:nvSpPr>
        <p:spPr>
          <a:xfrm>
            <a:off x="1371600" y="136525"/>
            <a:ext cx="7393459" cy="679832"/>
          </a:xfrm>
        </p:spPr>
        <p:txBody>
          <a:bodyPr/>
          <a:lstStyle/>
          <a:p>
            <a:r>
              <a:rPr lang="en-US" dirty="0"/>
              <a:t>Diagram Example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bject 1"/>
          <p:cNvGraphicFramePr>
            <a:graphicFrameLocks noChangeAspect="1"/>
          </p:cNvGraphicFramePr>
          <p:nvPr/>
        </p:nvGraphicFramePr>
        <p:xfrm>
          <a:off x="152400" y="1532657"/>
          <a:ext cx="4016375" cy="5196638"/>
        </p:xfrm>
        <a:graphic>
          <a:graphicData uri="http://schemas.openxmlformats.org/presentationml/2006/ole">
            <mc:AlternateContent xmlns:mc="http://schemas.openxmlformats.org/markup-compatibility/2006">
              <mc:Choice xmlns:v="urn:schemas-microsoft-com:vml" Requires="v">
                <p:oleObj name="Acrobat Document" r:id="rId3" imgW="5829078" imgH="7543800" progId="AcroExch.Document.DC">
                  <p:embed/>
                </p:oleObj>
              </mc:Choice>
              <mc:Fallback>
                <p:oleObj name="Acrobat Document" r:id="rId3" imgW="5829078" imgH="7543800" progId="AcroExch.Document.DC">
                  <p:embed/>
                  <p:pic>
                    <p:nvPicPr>
                      <p:cNvPr id="6"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532657"/>
                        <a:ext cx="4016375" cy="5196638"/>
                      </a:xfrm>
                      <a:prstGeom prst="rect">
                        <a:avLst/>
                      </a:prstGeom>
                      <a:noFill/>
                      <a:ln>
                        <a:noFill/>
                      </a:ln>
                    </p:spPr>
                  </p:pic>
                </p:oleObj>
              </mc:Fallback>
            </mc:AlternateContent>
          </a:graphicData>
        </a:graphic>
      </p:graphicFrame>
      <p:sp>
        <p:nvSpPr>
          <p:cNvPr id="7" name="Text Box 17"/>
          <p:cNvSpPr txBox="1">
            <a:spLocks noChangeArrowheads="1"/>
          </p:cNvSpPr>
          <p:nvPr/>
        </p:nvSpPr>
        <p:spPr bwMode="auto">
          <a:xfrm>
            <a:off x="4495800" y="1524000"/>
            <a:ext cx="464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References</a:t>
            </a:r>
          </a:p>
        </p:txBody>
      </p:sp>
      <p:sp>
        <p:nvSpPr>
          <p:cNvPr id="8" name="Rectangle 8"/>
          <p:cNvSpPr>
            <a:spLocks noChangeArrowheads="1"/>
          </p:cNvSpPr>
          <p:nvPr/>
        </p:nvSpPr>
        <p:spPr bwMode="auto">
          <a:xfrm>
            <a:off x="4648200" y="1874838"/>
            <a:ext cx="4398963" cy="920750"/>
          </a:xfrm>
          <a:prstGeom prst="rect">
            <a:avLst/>
          </a:prstGeom>
          <a:noFill/>
          <a:ln>
            <a:noFill/>
          </a:ln>
          <a:effectLst/>
        </p:spPr>
        <p:txBody>
          <a:bodyPr anchor="ctr">
            <a:spAutoFit/>
          </a:bodyPr>
          <a:lstStyle>
            <a:lvl1pPr marL="171450" indent="-171450"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buFont typeface="Arial" pitchFamily="34" charset="0"/>
              <a:buChar char="•"/>
            </a:pPr>
            <a:r>
              <a:rPr lang="en-US" altLang="en-US" sz="1100" dirty="0">
                <a:solidFill>
                  <a:srgbClr val="202122"/>
                </a:solidFill>
                <a:cs typeface="Arial" pitchFamily="34" charset="0"/>
              </a:rPr>
              <a:t>Power Measurements Handbook, Dr. Bill Hardy</a:t>
            </a:r>
          </a:p>
          <a:p>
            <a:pPr>
              <a:buFont typeface="Arial" pitchFamily="34" charset="0"/>
              <a:buChar char="•"/>
            </a:pPr>
            <a:r>
              <a:rPr lang="en-US" altLang="en-US" sz="1100" dirty="0">
                <a:solidFill>
                  <a:srgbClr val="202122"/>
                </a:solidFill>
                <a:cs typeface="Arial" pitchFamily="34" charset="0"/>
              </a:rPr>
              <a:t>UGLY’s Electrical References</a:t>
            </a:r>
          </a:p>
          <a:p>
            <a:pPr>
              <a:buFont typeface="Arial" pitchFamily="34" charset="0"/>
              <a:buChar char="•"/>
            </a:pPr>
            <a:r>
              <a:rPr lang="en-US" altLang="en-US" sz="1100" dirty="0">
                <a:solidFill>
                  <a:srgbClr val="202122"/>
                </a:solidFill>
                <a:cs typeface="Arial" pitchFamily="34" charset="0"/>
              </a:rPr>
              <a:t>Meterman’s Handbook</a:t>
            </a:r>
          </a:p>
          <a:p>
            <a:pPr>
              <a:buFont typeface="Arial" pitchFamily="34" charset="0"/>
              <a:buChar char="•"/>
            </a:pPr>
            <a:r>
              <a:rPr lang="en-US" altLang="en-US" sz="1100" dirty="0">
                <a:solidFill>
                  <a:srgbClr val="202122"/>
                </a:solidFill>
                <a:cs typeface="Arial" pitchFamily="34" charset="0"/>
              </a:rPr>
              <a:t>Manufacturer’s websites</a:t>
            </a:r>
          </a:p>
        </p:txBody>
      </p:sp>
      <p:sp>
        <p:nvSpPr>
          <p:cNvPr id="9" name="Oval 2"/>
          <p:cNvSpPr>
            <a:spLocks noChangeArrowheads="1"/>
          </p:cNvSpPr>
          <p:nvPr/>
        </p:nvSpPr>
        <p:spPr bwMode="auto">
          <a:xfrm>
            <a:off x="2438400" y="4495800"/>
            <a:ext cx="1371600" cy="1371600"/>
          </a:xfrm>
          <a:prstGeom prst="ellipse">
            <a:avLst/>
          </a:prstGeom>
          <a:noFill/>
          <a:ln w="603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endParaRPr lang="en-US" altLang="en-US"/>
          </a:p>
        </p:txBody>
      </p:sp>
      <p:sp>
        <p:nvSpPr>
          <p:cNvPr id="4" name="Title 2">
            <a:extLst>
              <a:ext uri="{FF2B5EF4-FFF2-40B4-BE49-F238E27FC236}">
                <a16:creationId xmlns:a16="http://schemas.microsoft.com/office/drawing/2014/main" id="{FAFB3087-B789-A93A-D2D5-0772797148F9}"/>
              </a:ext>
            </a:extLst>
          </p:cNvPr>
          <p:cNvSpPr>
            <a:spLocks noGrp="1"/>
          </p:cNvSpPr>
          <p:nvPr>
            <p:ph type="title"/>
          </p:nvPr>
        </p:nvSpPr>
        <p:spPr>
          <a:xfrm>
            <a:off x="1371600" y="136525"/>
            <a:ext cx="7393459" cy="679832"/>
          </a:xfrm>
        </p:spPr>
        <p:txBody>
          <a:bodyPr/>
          <a:lstStyle/>
          <a:p>
            <a:r>
              <a:rPr lang="en-US" dirty="0"/>
              <a:t>Diagram Example</a:t>
            </a:r>
          </a:p>
        </p:txBody>
      </p:sp>
    </p:spTree>
    <p:extLst>
      <p:ext uri="{BB962C8B-B14F-4D97-AF65-F5344CB8AC3E}">
        <p14:creationId xmlns:p14="http://schemas.microsoft.com/office/powerpoint/2010/main" val="3966531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7" name="Rectangle 2"/>
          <p:cNvSpPr>
            <a:spLocks noChangeArrowheads="1"/>
          </p:cNvSpPr>
          <p:nvPr/>
        </p:nvSpPr>
        <p:spPr bwMode="auto">
          <a:xfrm>
            <a:off x="533400" y="1905506"/>
            <a:ext cx="37973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defRPr/>
            </a:pPr>
            <a:r>
              <a:rPr lang="en-US" altLang="en-US" dirty="0"/>
              <a:t>Meter Forms</a:t>
            </a:r>
          </a:p>
          <a:p>
            <a:pPr eaLnBrk="1" hangingPunct="1">
              <a:spcBef>
                <a:spcPct val="0"/>
              </a:spcBef>
              <a:defRPr/>
            </a:pPr>
            <a:endParaRPr lang="en-US" altLang="en-US" dirty="0"/>
          </a:p>
          <a:p>
            <a:pPr eaLnBrk="1" hangingPunct="1">
              <a:spcBef>
                <a:spcPct val="0"/>
              </a:spcBef>
              <a:defRPr/>
            </a:pPr>
            <a:r>
              <a:rPr lang="en-US" altLang="en-US" dirty="0"/>
              <a:t>Current Transformers</a:t>
            </a:r>
          </a:p>
          <a:p>
            <a:pPr eaLnBrk="1" hangingPunct="1">
              <a:spcBef>
                <a:spcPct val="0"/>
              </a:spcBef>
              <a:defRPr/>
            </a:pPr>
            <a:endParaRPr lang="en-US" altLang="en-US" dirty="0"/>
          </a:p>
          <a:p>
            <a:pPr eaLnBrk="1" hangingPunct="1">
              <a:spcBef>
                <a:spcPct val="0"/>
              </a:spcBef>
              <a:defRPr/>
            </a:pPr>
            <a:r>
              <a:rPr lang="en-US" altLang="en-US" dirty="0"/>
              <a:t>Site Verification &amp; Safety</a:t>
            </a:r>
          </a:p>
        </p:txBody>
      </p:sp>
      <p:pic>
        <p:nvPicPr>
          <p:cNvPr id="3076"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l="5051" t="10039" r="11105" b="17989"/>
          <a:stretch>
            <a:fillRect/>
          </a:stretch>
        </p:blipFill>
        <p:spPr bwMode="auto">
          <a:xfrm>
            <a:off x="5216525" y="1600200"/>
            <a:ext cx="3262313"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2">
            <a:extLst>
              <a:ext uri="{FF2B5EF4-FFF2-40B4-BE49-F238E27FC236}">
                <a16:creationId xmlns:a16="http://schemas.microsoft.com/office/drawing/2014/main" id="{0E663115-F8EF-88CE-4702-7774AC02D803}"/>
              </a:ext>
            </a:extLst>
          </p:cNvPr>
          <p:cNvSpPr>
            <a:spLocks noGrp="1"/>
          </p:cNvSpPr>
          <p:nvPr>
            <p:ph type="title"/>
          </p:nvPr>
        </p:nvSpPr>
        <p:spPr/>
        <p:txBody>
          <a:bodyPr/>
          <a:lstStyle/>
          <a:p>
            <a:r>
              <a:rPr lang="en-US" dirty="0"/>
              <a:t>Topics Overview</a:t>
            </a:r>
          </a:p>
        </p:txBody>
      </p:sp>
    </p:spTree>
    <p:extLst>
      <p:ext uri="{BB962C8B-B14F-4D97-AF65-F5344CB8AC3E}">
        <p14:creationId xmlns:p14="http://schemas.microsoft.com/office/powerpoint/2010/main" val="12278757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688" y="1614488"/>
            <a:ext cx="4024312" cy="478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17"/>
          <p:cNvSpPr txBox="1">
            <a:spLocks noChangeArrowheads="1"/>
          </p:cNvSpPr>
          <p:nvPr/>
        </p:nvSpPr>
        <p:spPr bwMode="auto">
          <a:xfrm>
            <a:off x="4473575" y="2906713"/>
            <a:ext cx="464820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buFont typeface="Arial" pitchFamily="34" charset="0"/>
              <a:buChar char="•"/>
            </a:pPr>
            <a:r>
              <a:rPr lang="en-US" altLang="en-US" sz="2400"/>
              <a:t>3 Current Coils</a:t>
            </a:r>
          </a:p>
          <a:p>
            <a:pPr algn="ctr" eaLnBrk="1" hangingPunct="1">
              <a:buFont typeface="Arial" pitchFamily="34" charset="0"/>
              <a:buChar char="•"/>
            </a:pPr>
            <a:r>
              <a:rPr lang="en-US" altLang="en-US" sz="2400"/>
              <a:t>3 Potential Coils</a:t>
            </a:r>
          </a:p>
        </p:txBody>
      </p:sp>
      <p:sp>
        <p:nvSpPr>
          <p:cNvPr id="4" name="Title 2">
            <a:extLst>
              <a:ext uri="{FF2B5EF4-FFF2-40B4-BE49-F238E27FC236}">
                <a16:creationId xmlns:a16="http://schemas.microsoft.com/office/drawing/2014/main" id="{07CBD65C-5FB8-AF1F-3DC2-59F88FE3A68E}"/>
              </a:ext>
            </a:extLst>
          </p:cNvPr>
          <p:cNvSpPr>
            <a:spLocks noGrp="1"/>
          </p:cNvSpPr>
          <p:nvPr>
            <p:ph type="title"/>
          </p:nvPr>
        </p:nvSpPr>
        <p:spPr>
          <a:xfrm>
            <a:off x="1371600" y="136525"/>
            <a:ext cx="7393459" cy="679832"/>
          </a:xfrm>
        </p:spPr>
        <p:txBody>
          <a:bodyPr/>
          <a:lstStyle/>
          <a:p>
            <a:r>
              <a:rPr lang="en-US" dirty="0"/>
              <a:t>Diagram Example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7"/>
          <p:cNvSpPr txBox="1">
            <a:spLocks noChangeArrowheads="1"/>
          </p:cNvSpPr>
          <p:nvPr/>
        </p:nvSpPr>
        <p:spPr bwMode="auto">
          <a:xfrm>
            <a:off x="4038600" y="1752600"/>
            <a:ext cx="4800600"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buFont typeface="Arial" pitchFamily="34" charset="0"/>
              <a:buChar char="•"/>
              <a:defRPr/>
            </a:pPr>
            <a:r>
              <a:rPr lang="en-US" altLang="en-US" sz="1200" dirty="0"/>
              <a:t>French Electrical Engineer Andre Blondel</a:t>
            </a:r>
          </a:p>
          <a:p>
            <a:pPr eaLnBrk="1" hangingPunct="1">
              <a:buFont typeface="Arial" pitchFamily="34" charset="0"/>
              <a:buChar char="•"/>
              <a:defRPr/>
            </a:pPr>
            <a:r>
              <a:rPr lang="en-US" altLang="en-US" sz="1200" dirty="0"/>
              <a:t>Attempt to simplify electrical measurements and validation of the results</a:t>
            </a:r>
          </a:p>
          <a:p>
            <a:pPr eaLnBrk="1" hangingPunct="1">
              <a:buFont typeface="Arial" pitchFamily="34" charset="0"/>
              <a:buChar char="•"/>
              <a:defRPr/>
            </a:pPr>
            <a:r>
              <a:rPr lang="en-US" sz="1200" dirty="0"/>
              <a:t> Paper submitted to the International Electric Congress in Chicago in 1893.</a:t>
            </a:r>
          </a:p>
          <a:p>
            <a:pPr marL="0" indent="0" eaLnBrk="1" hangingPunct="1">
              <a:defRPr/>
            </a:pPr>
            <a:endParaRPr lang="en-US" altLang="en-US" sz="1200" dirty="0"/>
          </a:p>
          <a:p>
            <a:pPr marL="0" indent="0" algn="ctr" eaLnBrk="1" hangingPunct="1">
              <a:defRPr/>
            </a:pPr>
            <a:r>
              <a:rPr lang="en-US" altLang="en-US" sz="4800" dirty="0"/>
              <a:t>E = n - 1</a:t>
            </a:r>
          </a:p>
          <a:p>
            <a:pPr eaLnBrk="1" hangingPunct="1">
              <a:buFont typeface="Arial" pitchFamily="34" charset="0"/>
              <a:buChar char="•"/>
              <a:defRPr/>
            </a:pPr>
            <a:endParaRPr lang="en-US" altLang="en-US" sz="1200" dirty="0"/>
          </a:p>
        </p:txBody>
      </p:sp>
      <p:sp>
        <p:nvSpPr>
          <p:cNvPr id="8" name="Rectangle 1"/>
          <p:cNvSpPr>
            <a:spLocks noChangeArrowheads="1"/>
          </p:cNvSpPr>
          <p:nvPr/>
        </p:nvSpPr>
        <p:spPr bwMode="auto">
          <a:xfrm>
            <a:off x="22225" y="4821238"/>
            <a:ext cx="9121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600" i="1" dirty="0">
                <a:latin typeface="+mn-lt"/>
              </a:rPr>
              <a:t>The theorem states that the power provided to a system of N conductors is equal to the algebraic sum of the power measured by N watt-meters.</a:t>
            </a:r>
            <a:r>
              <a:rPr lang="en-US" altLang="en-US" sz="1600" dirty="0">
                <a:latin typeface="+mn-lt"/>
              </a:rPr>
              <a:t> </a:t>
            </a:r>
            <a:r>
              <a:rPr lang="en-US" altLang="en-US" sz="1600" i="1" dirty="0">
                <a:latin typeface="+mn-lt"/>
              </a:rPr>
              <a:t>The N watt-meters are separately connected such that each one measures the current level in one of the N conductors and the potential level between that conductor and a common point. In a further simplification, if that common point is located on one of the conductors, that conductor's meter can be removed and only N-1 meters are required.</a:t>
            </a:r>
            <a:r>
              <a:rPr lang="en-US" altLang="en-US" sz="1600" dirty="0">
                <a:latin typeface="+mn-lt"/>
              </a:rPr>
              <a:t> </a:t>
            </a:r>
          </a:p>
        </p:txBody>
      </p:sp>
      <p:pic>
        <p:nvPicPr>
          <p:cNvPr id="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521651"/>
            <a:ext cx="2209800" cy="318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191EAFF4-41F7-087C-B84E-70576B7CA4DA}"/>
              </a:ext>
            </a:extLst>
          </p:cNvPr>
          <p:cNvSpPr>
            <a:spLocks noGrp="1"/>
          </p:cNvSpPr>
          <p:nvPr>
            <p:ph type="title"/>
          </p:nvPr>
        </p:nvSpPr>
        <p:spPr/>
        <p:txBody>
          <a:bodyPr/>
          <a:lstStyle/>
          <a:p>
            <a:r>
              <a:rPr lang="en-US" dirty="0"/>
              <a:t>Blondel’s Theorem</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7"/>
          <p:cNvSpPr txBox="1">
            <a:spLocks noChangeArrowheads="1"/>
          </p:cNvSpPr>
          <p:nvPr/>
        </p:nvSpPr>
        <p:spPr bwMode="auto">
          <a:xfrm>
            <a:off x="4495800" y="1304925"/>
            <a:ext cx="464820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marL="0" indent="0" algn="ctr" eaLnBrk="1" hangingPunct="1">
              <a:defRPr/>
            </a:pPr>
            <a:r>
              <a:rPr lang="en-US" altLang="en-US" sz="4800" dirty="0"/>
              <a:t>E = n - 1</a:t>
            </a:r>
          </a:p>
          <a:p>
            <a:pPr eaLnBrk="1" hangingPunct="1">
              <a:buFont typeface="Arial" pitchFamily="34" charset="0"/>
              <a:buChar char="•"/>
              <a:defRPr/>
            </a:pPr>
            <a:endParaRPr lang="en-US" altLang="en-US" sz="1200" dirty="0"/>
          </a:p>
        </p:txBody>
      </p:sp>
      <p:sp>
        <p:nvSpPr>
          <p:cNvPr id="7" name="Rectangle 1"/>
          <p:cNvSpPr>
            <a:spLocks noChangeArrowheads="1"/>
          </p:cNvSpPr>
          <p:nvPr/>
        </p:nvSpPr>
        <p:spPr bwMode="auto">
          <a:xfrm>
            <a:off x="22225" y="4821238"/>
            <a:ext cx="9121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600" i="1" dirty="0"/>
              <a:t>The theorem states that the power provided to a system of N conductors is equal to the algebraic sum of the power measured by N watt-meters.</a:t>
            </a:r>
            <a:r>
              <a:rPr lang="en-US" altLang="en-US" sz="1600" dirty="0"/>
              <a:t> </a:t>
            </a:r>
            <a:r>
              <a:rPr lang="en-US" altLang="en-US" sz="1600" i="1" dirty="0"/>
              <a:t>The N watt-meters are separately connected such that each one measures the current level in one of the N conductors and the potential level between that conductor and a common point. In a further simplification, if that common point is located on one of the conductors, that conductor's meter can be removed and only N-1 meters are required.</a:t>
            </a:r>
            <a:r>
              <a:rPr lang="en-US" altLang="en-US" sz="1600" dirty="0"/>
              <a:t> </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2030413"/>
            <a:ext cx="5011738" cy="245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2"/>
          <p:cNvSpPr txBox="1">
            <a:spLocks noChangeArrowheads="1"/>
          </p:cNvSpPr>
          <p:nvPr/>
        </p:nvSpPr>
        <p:spPr bwMode="auto">
          <a:xfrm>
            <a:off x="762000" y="4343400"/>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a:t>1S</a:t>
            </a:r>
          </a:p>
        </p:txBody>
      </p:sp>
      <p:sp>
        <p:nvSpPr>
          <p:cNvPr id="10" name="TextBox 9"/>
          <p:cNvSpPr txBox="1">
            <a:spLocks noChangeArrowheads="1"/>
          </p:cNvSpPr>
          <p:nvPr/>
        </p:nvSpPr>
        <p:spPr bwMode="auto">
          <a:xfrm>
            <a:off x="2428875" y="4343400"/>
            <a:ext cx="593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a:t>12S</a:t>
            </a:r>
          </a:p>
        </p:txBody>
      </p:sp>
      <p:sp>
        <p:nvSpPr>
          <p:cNvPr id="11" name="TextBox 10"/>
          <p:cNvSpPr txBox="1">
            <a:spLocks noChangeArrowheads="1"/>
          </p:cNvSpPr>
          <p:nvPr/>
        </p:nvSpPr>
        <p:spPr bwMode="auto">
          <a:xfrm>
            <a:off x="4135438" y="4343400"/>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a:t>9S</a:t>
            </a:r>
          </a:p>
        </p:txBody>
      </p:sp>
      <p:sp>
        <p:nvSpPr>
          <p:cNvPr id="12" name="TextBox 11"/>
          <p:cNvSpPr txBox="1">
            <a:spLocks noChangeArrowheads="1"/>
          </p:cNvSpPr>
          <p:nvPr/>
        </p:nvSpPr>
        <p:spPr bwMode="auto">
          <a:xfrm>
            <a:off x="1697038" y="1554163"/>
            <a:ext cx="2057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dirty="0"/>
              <a:t>Blondel Compliant</a:t>
            </a:r>
          </a:p>
        </p:txBody>
      </p:sp>
      <p:sp>
        <p:nvSpPr>
          <p:cNvPr id="3" name="Title 2">
            <a:extLst>
              <a:ext uri="{FF2B5EF4-FFF2-40B4-BE49-F238E27FC236}">
                <a16:creationId xmlns:a16="http://schemas.microsoft.com/office/drawing/2014/main" id="{1FBE7F06-1193-781A-A530-F807BB3E76F5}"/>
              </a:ext>
            </a:extLst>
          </p:cNvPr>
          <p:cNvSpPr>
            <a:spLocks noGrp="1"/>
          </p:cNvSpPr>
          <p:nvPr>
            <p:ph type="title"/>
          </p:nvPr>
        </p:nvSpPr>
        <p:spPr/>
        <p:txBody>
          <a:bodyPr/>
          <a:lstStyle/>
          <a:p>
            <a:r>
              <a:rPr lang="en-US" dirty="0"/>
              <a:t>Blondel’s Theorem</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7"/>
          <p:cNvSpPr txBox="1">
            <a:spLocks noChangeArrowheads="1"/>
          </p:cNvSpPr>
          <p:nvPr/>
        </p:nvSpPr>
        <p:spPr bwMode="auto">
          <a:xfrm>
            <a:off x="4495800" y="1463675"/>
            <a:ext cx="464820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marL="0" indent="0" algn="ctr" eaLnBrk="1" hangingPunct="1">
              <a:defRPr/>
            </a:pPr>
            <a:r>
              <a:rPr lang="en-US" altLang="en-US" sz="4800" dirty="0"/>
              <a:t>E = n - 1</a:t>
            </a:r>
          </a:p>
          <a:p>
            <a:pPr eaLnBrk="1" hangingPunct="1">
              <a:buFont typeface="Arial" pitchFamily="34" charset="0"/>
              <a:buChar char="•"/>
              <a:defRPr/>
            </a:pPr>
            <a:endParaRPr lang="en-US" altLang="en-US" sz="1200" dirty="0"/>
          </a:p>
        </p:txBody>
      </p:sp>
      <p:sp>
        <p:nvSpPr>
          <p:cNvPr id="7" name="Rectangle 1"/>
          <p:cNvSpPr>
            <a:spLocks noChangeArrowheads="1"/>
          </p:cNvSpPr>
          <p:nvPr/>
        </p:nvSpPr>
        <p:spPr bwMode="auto">
          <a:xfrm>
            <a:off x="22225" y="4876800"/>
            <a:ext cx="9121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600" i="1" dirty="0"/>
              <a:t>The theorem states that the power provided to a system of N conductors is equal to the algebraic sum of the power measured by N watt-meters.</a:t>
            </a:r>
            <a:r>
              <a:rPr lang="en-US" altLang="en-US" sz="1600" dirty="0"/>
              <a:t> </a:t>
            </a:r>
            <a:r>
              <a:rPr lang="en-US" altLang="en-US" sz="1600" i="1" dirty="0"/>
              <a:t>The N watt-meters are separately connected such that each one measures the current level in one of the N conductors and the potential level between that conductor and a common point. In a further simplification, if that common point is located on one of the conductors, that conductor's meter can be removed and only N-1 meters are required.</a:t>
            </a:r>
            <a:r>
              <a:rPr lang="en-US" altLang="en-US" sz="1600" dirty="0"/>
              <a:t> </a:t>
            </a:r>
          </a:p>
        </p:txBody>
      </p:sp>
      <p:sp>
        <p:nvSpPr>
          <p:cNvPr id="8" name="TextBox 9"/>
          <p:cNvSpPr txBox="1">
            <a:spLocks noChangeArrowheads="1"/>
          </p:cNvSpPr>
          <p:nvPr/>
        </p:nvSpPr>
        <p:spPr bwMode="auto">
          <a:xfrm>
            <a:off x="2428875" y="4502150"/>
            <a:ext cx="4667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a:t>2S</a:t>
            </a:r>
          </a:p>
        </p:txBody>
      </p:sp>
      <p:sp>
        <p:nvSpPr>
          <p:cNvPr id="9" name="TextBox 11"/>
          <p:cNvSpPr txBox="1">
            <a:spLocks noChangeArrowheads="1"/>
          </p:cNvSpPr>
          <p:nvPr/>
        </p:nvSpPr>
        <p:spPr bwMode="auto">
          <a:xfrm>
            <a:off x="1697038" y="1712913"/>
            <a:ext cx="255711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dirty="0"/>
              <a:t>Non-</a:t>
            </a:r>
            <a:r>
              <a:rPr lang="en-US" altLang="en-US" dirty="0" err="1"/>
              <a:t>Blondel</a:t>
            </a:r>
            <a:r>
              <a:rPr lang="en-US" altLang="en-US" dirty="0"/>
              <a:t> Compliant</a:t>
            </a:r>
          </a:p>
        </p:txBody>
      </p:sp>
      <p:pic>
        <p:nvPicPr>
          <p:cNvPr id="10"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2189163"/>
            <a:ext cx="204787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843686B9-16FB-B63C-7C2C-A00396D81D71}"/>
              </a:ext>
            </a:extLst>
          </p:cNvPr>
          <p:cNvSpPr>
            <a:spLocks noGrp="1"/>
          </p:cNvSpPr>
          <p:nvPr>
            <p:ph type="title"/>
          </p:nvPr>
        </p:nvSpPr>
        <p:spPr/>
        <p:txBody>
          <a:bodyPr/>
          <a:lstStyle/>
          <a:p>
            <a:r>
              <a:rPr lang="en-US" dirty="0"/>
              <a:t>Blondel’s Theorem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17"/>
          <p:cNvSpPr txBox="1">
            <a:spLocks noChangeArrowheads="1"/>
          </p:cNvSpPr>
          <p:nvPr/>
        </p:nvSpPr>
        <p:spPr bwMode="auto">
          <a:xfrm>
            <a:off x="381000" y="1623298"/>
            <a:ext cx="8382001" cy="233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marL="0" indent="0" algn="ctr" eaLnBrk="1" hangingPunct="1">
              <a:defRPr/>
            </a:pPr>
            <a:r>
              <a:rPr lang="en-US" altLang="en-US" sz="2800" dirty="0"/>
              <a:t>Why is non-</a:t>
            </a:r>
            <a:r>
              <a:rPr lang="en-US" altLang="en-US" sz="2800" dirty="0" err="1"/>
              <a:t>Blondel</a:t>
            </a:r>
            <a:r>
              <a:rPr lang="en-US" altLang="en-US" sz="2800" dirty="0"/>
              <a:t> metering bad?</a:t>
            </a:r>
          </a:p>
          <a:p>
            <a:pPr marL="0" indent="0" algn="ctr" eaLnBrk="1" hangingPunct="1">
              <a:defRPr/>
            </a:pPr>
            <a:endParaRPr lang="en-US" altLang="en-US" sz="2800" dirty="0"/>
          </a:p>
          <a:p>
            <a:pPr eaLnBrk="1" hangingPunct="1">
              <a:buFont typeface="Arial" panose="020B0604020202020204" pitchFamily="34" charset="0"/>
              <a:buChar char="•"/>
              <a:defRPr/>
            </a:pPr>
            <a:r>
              <a:rPr lang="en-US" altLang="en-US" dirty="0"/>
              <a:t>Makes assumptions about the service</a:t>
            </a:r>
          </a:p>
          <a:p>
            <a:pPr eaLnBrk="1" hangingPunct="1">
              <a:buFont typeface="Arial" panose="020B0604020202020204" pitchFamily="34" charset="0"/>
              <a:buChar char="•"/>
              <a:defRPr/>
            </a:pPr>
            <a:r>
              <a:rPr lang="en-US" altLang="en-US" dirty="0"/>
              <a:t>Example: balanced voltages</a:t>
            </a:r>
          </a:p>
          <a:p>
            <a:pPr eaLnBrk="1" hangingPunct="1">
              <a:buFont typeface="Arial" panose="020B0604020202020204" pitchFamily="34" charset="0"/>
              <a:buChar char="•"/>
              <a:defRPr/>
            </a:pPr>
            <a:r>
              <a:rPr lang="en-US" altLang="en-US" dirty="0"/>
              <a:t>Assumptions might not be true</a:t>
            </a:r>
          </a:p>
          <a:p>
            <a:pPr eaLnBrk="1" hangingPunct="1">
              <a:buFont typeface="Arial" panose="020B0604020202020204" pitchFamily="34" charset="0"/>
              <a:buChar char="•"/>
              <a:defRPr/>
            </a:pPr>
            <a:r>
              <a:rPr lang="en-US" altLang="en-US" dirty="0"/>
              <a:t>When these assumptions are not true, then there are power measurement errors even if the meter is working perfectly.</a:t>
            </a:r>
          </a:p>
        </p:txBody>
      </p:sp>
      <p:sp>
        <p:nvSpPr>
          <p:cNvPr id="8" name="Rectangle 1"/>
          <p:cNvSpPr>
            <a:spLocks noChangeArrowheads="1"/>
          </p:cNvSpPr>
          <p:nvPr/>
        </p:nvSpPr>
        <p:spPr bwMode="auto">
          <a:xfrm>
            <a:off x="22225" y="4821238"/>
            <a:ext cx="9121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600" i="1" dirty="0"/>
              <a:t>The theorem states that the power provided to a system of N conductors is equal to the algebraic sum of the power measured by N watt-meters.</a:t>
            </a:r>
            <a:r>
              <a:rPr lang="en-US" altLang="en-US" sz="1600" dirty="0"/>
              <a:t> </a:t>
            </a:r>
            <a:r>
              <a:rPr lang="en-US" altLang="en-US" sz="1600" i="1" dirty="0"/>
              <a:t>The N watt-meters are separately connected such that each one measures the current level in one of the N conductors and the potential level between that conductor and a common point. In a further simplification, if that common point is located on one of the conductors, that conductor's meter can be removed and only N-1 meters are required.</a:t>
            </a:r>
            <a:r>
              <a:rPr lang="en-US" altLang="en-US" sz="1600" dirty="0"/>
              <a:t> </a:t>
            </a:r>
          </a:p>
        </p:txBody>
      </p:sp>
      <p:sp>
        <p:nvSpPr>
          <p:cNvPr id="3" name="Title 2">
            <a:extLst>
              <a:ext uri="{FF2B5EF4-FFF2-40B4-BE49-F238E27FC236}">
                <a16:creationId xmlns:a16="http://schemas.microsoft.com/office/drawing/2014/main" id="{8326F9CD-3E2E-10DE-9120-578694B40272}"/>
              </a:ext>
            </a:extLst>
          </p:cNvPr>
          <p:cNvSpPr>
            <a:spLocks noGrp="1"/>
          </p:cNvSpPr>
          <p:nvPr>
            <p:ph type="title"/>
          </p:nvPr>
        </p:nvSpPr>
        <p:spPr/>
        <p:txBody>
          <a:bodyPr/>
          <a:lstStyle/>
          <a:p>
            <a:r>
              <a:rPr lang="en-US" dirty="0"/>
              <a:t>Blondel’s Theorem</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17"/>
          <p:cNvSpPr txBox="1">
            <a:spLocks noChangeArrowheads="1"/>
          </p:cNvSpPr>
          <p:nvPr/>
        </p:nvSpPr>
        <p:spPr bwMode="auto">
          <a:xfrm>
            <a:off x="379476" y="1600200"/>
            <a:ext cx="8385048"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marL="0" indent="0" algn="ctr" eaLnBrk="1" hangingPunct="1">
              <a:defRPr/>
            </a:pPr>
            <a:r>
              <a:rPr lang="en-US" altLang="en-US" sz="2800" dirty="0"/>
              <a:t>Why are non-</a:t>
            </a:r>
            <a:r>
              <a:rPr lang="en-US" altLang="en-US" sz="2800" dirty="0" err="1"/>
              <a:t>Blondel</a:t>
            </a:r>
            <a:r>
              <a:rPr lang="en-US" altLang="en-US" sz="2800" dirty="0"/>
              <a:t> meters used?</a:t>
            </a:r>
          </a:p>
          <a:p>
            <a:pPr marL="0" indent="0" algn="ctr" eaLnBrk="1" hangingPunct="1">
              <a:defRPr/>
            </a:pPr>
            <a:endParaRPr lang="en-US" altLang="en-US" sz="2800" dirty="0"/>
          </a:p>
          <a:p>
            <a:pPr marL="571500" indent="-571500" eaLnBrk="1" hangingPunct="1">
              <a:buFont typeface="Arial" panose="020B0604020202020204" pitchFamily="34" charset="0"/>
              <a:buChar char="•"/>
              <a:defRPr/>
            </a:pPr>
            <a:r>
              <a:rPr lang="en-US" altLang="en-US" dirty="0"/>
              <a:t>Fewer elements (meters) = lower cost</a:t>
            </a:r>
          </a:p>
          <a:p>
            <a:pPr marL="571500" indent="-571500" eaLnBrk="1" hangingPunct="1">
              <a:buFont typeface="Arial" panose="020B0604020202020204" pitchFamily="34" charset="0"/>
              <a:buChar char="•"/>
              <a:defRPr/>
            </a:pPr>
            <a:r>
              <a:rPr lang="en-US" altLang="en-US" dirty="0"/>
              <a:t>Especially true for electro-mechanical meters</a:t>
            </a:r>
          </a:p>
          <a:p>
            <a:pPr marL="571500" indent="-571500" eaLnBrk="1" hangingPunct="1">
              <a:buFont typeface="Arial" panose="020B0604020202020204" pitchFamily="34" charset="0"/>
              <a:buChar char="•"/>
              <a:defRPr/>
            </a:pPr>
            <a:r>
              <a:rPr lang="en-US" altLang="en-US" dirty="0"/>
              <a:t>Fewer CT’s and PT’s = lower cost</a:t>
            </a:r>
          </a:p>
          <a:p>
            <a:pPr marL="571500" indent="-571500" eaLnBrk="1" hangingPunct="1">
              <a:buFont typeface="Arial" panose="020B0604020202020204" pitchFamily="34" charset="0"/>
              <a:buChar char="•"/>
              <a:defRPr/>
            </a:pPr>
            <a:r>
              <a:rPr lang="en-US" altLang="en-US" dirty="0"/>
              <a:t>Less wiring and cheaper sockets</a:t>
            </a:r>
          </a:p>
        </p:txBody>
      </p:sp>
      <p:sp>
        <p:nvSpPr>
          <p:cNvPr id="9" name="Rectangle 1"/>
          <p:cNvSpPr>
            <a:spLocks noChangeArrowheads="1"/>
          </p:cNvSpPr>
          <p:nvPr/>
        </p:nvSpPr>
        <p:spPr bwMode="auto">
          <a:xfrm>
            <a:off x="22225" y="4821238"/>
            <a:ext cx="9121775"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600" i="1" dirty="0"/>
              <a:t>The theorem states that the power provided to a system of N conductors is equal to the algebraic sum of the power measured by N watt-meters.</a:t>
            </a:r>
            <a:r>
              <a:rPr lang="en-US" altLang="en-US" sz="1600" dirty="0"/>
              <a:t> </a:t>
            </a:r>
            <a:r>
              <a:rPr lang="en-US" altLang="en-US" sz="1600" i="1" dirty="0"/>
              <a:t>The N watt-meters are separately connected such that each one measures the current level in one of the N conductors and the potential level between that conductor and a common point. In a further simplification, if that common point is located on one of the conductors, that conductor's meter can be removed and only N-1 meters are required.</a:t>
            </a:r>
            <a:r>
              <a:rPr lang="en-US" altLang="en-US" sz="1600" dirty="0"/>
              <a:t> </a:t>
            </a:r>
          </a:p>
        </p:txBody>
      </p:sp>
      <p:sp>
        <p:nvSpPr>
          <p:cNvPr id="3" name="Title 2">
            <a:extLst>
              <a:ext uri="{FF2B5EF4-FFF2-40B4-BE49-F238E27FC236}">
                <a16:creationId xmlns:a16="http://schemas.microsoft.com/office/drawing/2014/main" id="{ED3D9729-E783-E00A-EC01-6F9B704537C8}"/>
              </a:ext>
            </a:extLst>
          </p:cNvPr>
          <p:cNvSpPr>
            <a:spLocks noGrp="1"/>
          </p:cNvSpPr>
          <p:nvPr>
            <p:ph type="title"/>
          </p:nvPr>
        </p:nvSpPr>
        <p:spPr/>
        <p:txBody>
          <a:bodyPr/>
          <a:lstStyle/>
          <a:p>
            <a:r>
              <a:rPr lang="en-US" dirty="0"/>
              <a:t>Blondel’s Theorem</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8"/>
          <p:cNvSpPr>
            <a:spLocks noChangeArrowheads="1"/>
          </p:cNvSpPr>
          <p:nvPr/>
        </p:nvSpPr>
        <p:spPr bwMode="auto">
          <a:xfrm>
            <a:off x="990600" y="5257800"/>
            <a:ext cx="5715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spcBef>
                <a:spcPct val="20000"/>
              </a:spcBef>
              <a:buChar char="•"/>
              <a:defRPr sz="3200">
                <a:solidFill>
                  <a:schemeClr val="tx1"/>
                </a:solidFill>
                <a:latin typeface="Arial" charset="0"/>
              </a:defRPr>
            </a:lvl1pPr>
            <a:lvl2pPr marL="635000" indent="-17780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600"/>
          </a:p>
        </p:txBody>
      </p:sp>
      <p:pic>
        <p:nvPicPr>
          <p:cNvPr id="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8780" y="1574321"/>
            <a:ext cx="4176563" cy="4738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6B8CB496-23F9-18BC-E9B2-C1F91D931E07}"/>
              </a:ext>
            </a:extLst>
          </p:cNvPr>
          <p:cNvSpPr>
            <a:spLocks noGrp="1"/>
          </p:cNvSpPr>
          <p:nvPr>
            <p:ph type="title"/>
          </p:nvPr>
        </p:nvSpPr>
        <p:spPr/>
        <p:txBody>
          <a:bodyPr/>
          <a:lstStyle/>
          <a:p>
            <a:r>
              <a:rPr lang="en-US" dirty="0"/>
              <a:t>Metering Examples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8"/>
          <p:cNvSpPr>
            <a:spLocks noChangeArrowheads="1"/>
          </p:cNvSpPr>
          <p:nvPr/>
        </p:nvSpPr>
        <p:spPr bwMode="auto">
          <a:xfrm>
            <a:off x="990600" y="5257800"/>
            <a:ext cx="5715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spcBef>
                <a:spcPct val="20000"/>
              </a:spcBef>
              <a:buChar char="•"/>
              <a:defRPr sz="3200">
                <a:solidFill>
                  <a:schemeClr val="tx1"/>
                </a:solidFill>
                <a:latin typeface="Arial" charset="0"/>
              </a:defRPr>
            </a:lvl1pPr>
            <a:lvl2pPr marL="635000" indent="-17780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60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6234" y="1524000"/>
            <a:ext cx="4130675" cy="4758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D8ED1726-CFC0-9BF2-C6D8-7A6B69B9C42B}"/>
              </a:ext>
            </a:extLst>
          </p:cNvPr>
          <p:cNvSpPr>
            <a:spLocks noGrp="1"/>
          </p:cNvSpPr>
          <p:nvPr>
            <p:ph type="title"/>
          </p:nvPr>
        </p:nvSpPr>
        <p:spPr/>
        <p:txBody>
          <a:bodyPr/>
          <a:lstStyle/>
          <a:p>
            <a:r>
              <a:rPr lang="en-US" dirty="0"/>
              <a:t>Metering Examples</a:t>
            </a:r>
          </a:p>
        </p:txBody>
      </p:sp>
    </p:spTree>
    <p:extLst>
      <p:ext uri="{BB962C8B-B14F-4D97-AF65-F5344CB8AC3E}">
        <p14:creationId xmlns:p14="http://schemas.microsoft.com/office/powerpoint/2010/main" val="12339548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8"/>
          <p:cNvSpPr>
            <a:spLocks noChangeArrowheads="1"/>
          </p:cNvSpPr>
          <p:nvPr/>
        </p:nvSpPr>
        <p:spPr bwMode="auto">
          <a:xfrm>
            <a:off x="990600" y="5257800"/>
            <a:ext cx="5715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spcBef>
                <a:spcPct val="20000"/>
              </a:spcBef>
              <a:buChar char="•"/>
              <a:defRPr sz="3200">
                <a:solidFill>
                  <a:schemeClr val="tx1"/>
                </a:solidFill>
                <a:latin typeface="Arial" charset="0"/>
              </a:defRPr>
            </a:lvl1pPr>
            <a:lvl2pPr marL="635000" indent="-17780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60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3584" y="1447800"/>
            <a:ext cx="3516833" cy="48458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A3C5C8A4-5E98-CDE7-6962-4AC0868B17B6}"/>
              </a:ext>
            </a:extLst>
          </p:cNvPr>
          <p:cNvSpPr>
            <a:spLocks noGrp="1"/>
          </p:cNvSpPr>
          <p:nvPr>
            <p:ph type="title"/>
          </p:nvPr>
        </p:nvSpPr>
        <p:spPr/>
        <p:txBody>
          <a:bodyPr/>
          <a:lstStyle/>
          <a:p>
            <a:r>
              <a:rPr lang="en-US" dirty="0"/>
              <a:t>Metering Examples</a:t>
            </a:r>
          </a:p>
        </p:txBody>
      </p:sp>
    </p:spTree>
    <p:extLst>
      <p:ext uri="{BB962C8B-B14F-4D97-AF65-F5344CB8AC3E}">
        <p14:creationId xmlns:p14="http://schemas.microsoft.com/office/powerpoint/2010/main" val="3863402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8"/>
          <p:cNvSpPr>
            <a:spLocks noChangeArrowheads="1"/>
          </p:cNvSpPr>
          <p:nvPr/>
        </p:nvSpPr>
        <p:spPr bwMode="auto">
          <a:xfrm>
            <a:off x="990600" y="5257800"/>
            <a:ext cx="5715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spcBef>
                <a:spcPct val="20000"/>
              </a:spcBef>
              <a:buChar char="•"/>
              <a:defRPr sz="3200">
                <a:solidFill>
                  <a:schemeClr val="tx1"/>
                </a:solidFill>
                <a:latin typeface="Arial" charset="0"/>
              </a:defRPr>
            </a:lvl1pPr>
            <a:lvl2pPr marL="635000" indent="-17780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60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7513" y="1524000"/>
            <a:ext cx="3648974" cy="4702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6E960E73-B531-308C-1E76-A903CB4BE2EA}"/>
              </a:ext>
            </a:extLst>
          </p:cNvPr>
          <p:cNvSpPr>
            <a:spLocks noGrp="1"/>
          </p:cNvSpPr>
          <p:nvPr>
            <p:ph type="title"/>
          </p:nvPr>
        </p:nvSpPr>
        <p:spPr/>
        <p:txBody>
          <a:bodyPr/>
          <a:lstStyle/>
          <a:p>
            <a:r>
              <a:rPr lang="en-US" dirty="0"/>
              <a:t>Metering Examples</a:t>
            </a:r>
          </a:p>
        </p:txBody>
      </p:sp>
    </p:spTree>
    <p:extLst>
      <p:ext uri="{BB962C8B-B14F-4D97-AF65-F5344CB8AC3E}">
        <p14:creationId xmlns:p14="http://schemas.microsoft.com/office/powerpoint/2010/main" val="24986005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83B5F18-9223-4EA5-8186-9DCC7A37AADC}"/>
              </a:ext>
            </a:extLst>
          </p:cNvPr>
          <p:cNvSpPr>
            <a:spLocks noGrp="1"/>
          </p:cNvSpPr>
          <p:nvPr>
            <p:ph type="ctrTitle"/>
          </p:nvPr>
        </p:nvSpPr>
        <p:spPr>
          <a:xfrm>
            <a:off x="2057400" y="2500617"/>
            <a:ext cx="7086600" cy="1557595"/>
          </a:xfrm>
        </p:spPr>
        <p:txBody>
          <a:bodyPr>
            <a:normAutofit/>
          </a:bodyPr>
          <a:lstStyle/>
          <a:p>
            <a:r>
              <a:rPr lang="en-US" sz="6600" dirty="0">
                <a:latin typeface="+mj-lt"/>
                <a:cs typeface="Arial"/>
              </a:rPr>
              <a:t>Meter Forms</a:t>
            </a:r>
          </a:p>
        </p:txBody>
      </p:sp>
      <p:sp>
        <p:nvSpPr>
          <p:cNvPr id="4" name="Text Placeholder 3">
            <a:extLst>
              <a:ext uri="{FF2B5EF4-FFF2-40B4-BE49-F238E27FC236}">
                <a16:creationId xmlns:a16="http://schemas.microsoft.com/office/drawing/2014/main" id="{917BE897-AE03-22CD-1EF0-57BDB2219537}"/>
              </a:ext>
            </a:extLst>
          </p:cNvPr>
          <p:cNvSpPr>
            <a:spLocks noGrp="1"/>
          </p:cNvSpPr>
          <p:nvPr>
            <p:ph type="body" sz="quarter" idx="10"/>
          </p:nvPr>
        </p:nvSpPr>
        <p:spPr>
          <a:xfrm>
            <a:off x="5491642" y="5204033"/>
            <a:ext cx="3244850" cy="271161"/>
          </a:xfrm>
        </p:spPr>
        <p:txBody>
          <a:bodyPr>
            <a:normAutofit fontScale="92500" lnSpcReduction="20000"/>
          </a:bodyPr>
          <a:lstStyle/>
          <a:p>
            <a:r>
              <a:rPr lang="en-US" dirty="0">
                <a:solidFill>
                  <a:srgbClr val="C00000"/>
                </a:solidFill>
              </a:rPr>
              <a:t>MEUA</a:t>
            </a:r>
          </a:p>
        </p:txBody>
      </p:sp>
      <p:sp>
        <p:nvSpPr>
          <p:cNvPr id="5" name="Text Placeholder 4">
            <a:extLst>
              <a:ext uri="{FF2B5EF4-FFF2-40B4-BE49-F238E27FC236}">
                <a16:creationId xmlns:a16="http://schemas.microsoft.com/office/drawing/2014/main" id="{445EC5E0-53CE-FF56-D489-0C01B7319A0A}"/>
              </a:ext>
            </a:extLst>
          </p:cNvPr>
          <p:cNvSpPr>
            <a:spLocks noGrp="1"/>
          </p:cNvSpPr>
          <p:nvPr>
            <p:ph type="body" sz="quarter" idx="11"/>
          </p:nvPr>
        </p:nvSpPr>
        <p:spPr/>
        <p:txBody>
          <a:bodyPr>
            <a:normAutofit fontScale="92500" lnSpcReduction="20000"/>
          </a:bodyPr>
          <a:lstStyle/>
          <a:p>
            <a:r>
              <a:rPr lang="en-US" dirty="0">
                <a:solidFill>
                  <a:srgbClr val="C00000"/>
                </a:solidFill>
              </a:rPr>
              <a:t>March 12, 2024  2:15 – 3:00 PM</a:t>
            </a:r>
          </a:p>
        </p:txBody>
      </p:sp>
      <p:sp>
        <p:nvSpPr>
          <p:cNvPr id="7" name="Text Placeholder 6">
            <a:extLst>
              <a:ext uri="{FF2B5EF4-FFF2-40B4-BE49-F238E27FC236}">
                <a16:creationId xmlns:a16="http://schemas.microsoft.com/office/drawing/2014/main" id="{221183BB-DFAD-4E91-C1FD-47FE8EA9FF21}"/>
              </a:ext>
            </a:extLst>
          </p:cNvPr>
          <p:cNvSpPr>
            <a:spLocks noGrp="1"/>
          </p:cNvSpPr>
          <p:nvPr>
            <p:ph type="body" sz="quarter" idx="12"/>
          </p:nvPr>
        </p:nvSpPr>
        <p:spPr>
          <a:xfrm>
            <a:off x="5410200" y="5937967"/>
            <a:ext cx="3244850" cy="657169"/>
          </a:xfrm>
        </p:spPr>
        <p:txBody>
          <a:bodyPr>
            <a:normAutofit/>
          </a:bodyPr>
          <a:lstStyle/>
          <a:p>
            <a:r>
              <a:rPr lang="en-US" dirty="0">
                <a:solidFill>
                  <a:srgbClr val="C00000"/>
                </a:solidFill>
              </a:rPr>
              <a:t>Perry Lawton, TESCO</a:t>
            </a:r>
          </a:p>
        </p:txBody>
      </p:sp>
      <p:pic>
        <p:nvPicPr>
          <p:cNvPr id="1026" name="Picture 1">
            <a:extLst>
              <a:ext uri="{FF2B5EF4-FFF2-40B4-BE49-F238E27FC236}">
                <a16:creationId xmlns:a16="http://schemas.microsoft.com/office/drawing/2014/main" id="{379C2364-6174-88EA-D182-A85BF4A211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4572000"/>
            <a:ext cx="2438400" cy="186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6689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8"/>
          <p:cNvSpPr>
            <a:spLocks noChangeArrowheads="1"/>
          </p:cNvSpPr>
          <p:nvPr/>
        </p:nvSpPr>
        <p:spPr bwMode="auto">
          <a:xfrm>
            <a:off x="990600" y="5257800"/>
            <a:ext cx="5715000" cy="338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28600" indent="-228600" eaLnBrk="0" hangingPunct="0">
              <a:spcBef>
                <a:spcPct val="20000"/>
              </a:spcBef>
              <a:buChar char="•"/>
              <a:defRPr sz="3200">
                <a:solidFill>
                  <a:schemeClr val="tx1"/>
                </a:solidFill>
                <a:latin typeface="Arial" charset="0"/>
              </a:defRPr>
            </a:lvl1pPr>
            <a:lvl2pPr marL="635000" indent="-17780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pPr>
            <a:endParaRPr lang="en-US" altLang="en-US" sz="160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3898" y="1430427"/>
            <a:ext cx="3676204" cy="4894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C7FBB043-07A7-D912-1EE1-4791C806054B}"/>
              </a:ext>
            </a:extLst>
          </p:cNvPr>
          <p:cNvSpPr>
            <a:spLocks noGrp="1"/>
          </p:cNvSpPr>
          <p:nvPr>
            <p:ph type="title"/>
          </p:nvPr>
        </p:nvSpPr>
        <p:spPr/>
        <p:txBody>
          <a:bodyPr/>
          <a:lstStyle/>
          <a:p>
            <a:r>
              <a:rPr lang="en-US" dirty="0"/>
              <a:t>Metering Examples</a:t>
            </a:r>
          </a:p>
        </p:txBody>
      </p:sp>
    </p:spTree>
    <p:extLst>
      <p:ext uri="{BB962C8B-B14F-4D97-AF65-F5344CB8AC3E}">
        <p14:creationId xmlns:p14="http://schemas.microsoft.com/office/powerpoint/2010/main" val="34594980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9109B202-5E3A-11BE-C4C7-24468DB3DA09}"/>
              </a:ext>
            </a:extLst>
          </p:cNvPr>
          <p:cNvSpPr>
            <a:spLocks noGrp="1"/>
          </p:cNvSpPr>
          <p:nvPr>
            <p:ph type="ctrTitle"/>
          </p:nvPr>
        </p:nvSpPr>
        <p:spPr>
          <a:xfrm>
            <a:off x="1948342" y="2971800"/>
            <a:ext cx="7086600" cy="1312027"/>
          </a:xfrm>
        </p:spPr>
        <p:txBody>
          <a:bodyPr>
            <a:normAutofit fontScale="90000"/>
          </a:bodyPr>
          <a:lstStyle/>
          <a:p>
            <a:r>
              <a:rPr lang="en-US" dirty="0"/>
              <a:t>Current Transformers</a:t>
            </a:r>
          </a:p>
        </p:txBody>
      </p:sp>
      <p:sp>
        <p:nvSpPr>
          <p:cNvPr id="5" name="Text Placeholder 4">
            <a:extLst>
              <a:ext uri="{FF2B5EF4-FFF2-40B4-BE49-F238E27FC236}">
                <a16:creationId xmlns:a16="http://schemas.microsoft.com/office/drawing/2014/main" id="{8836CFFF-4F08-97C5-830D-798ADE5F8B82}"/>
              </a:ext>
            </a:extLst>
          </p:cNvPr>
          <p:cNvSpPr>
            <a:spLocks noGrp="1"/>
          </p:cNvSpPr>
          <p:nvPr>
            <p:ph type="body" sz="quarter" idx="10"/>
          </p:nvPr>
        </p:nvSpPr>
        <p:spPr/>
        <p:txBody>
          <a:bodyPr>
            <a:normAutofit fontScale="92500" lnSpcReduction="20000"/>
          </a:bodyPr>
          <a:lstStyle/>
          <a:p>
            <a:r>
              <a:rPr lang="en-US" dirty="0"/>
              <a:t>3/12/24</a:t>
            </a:r>
          </a:p>
        </p:txBody>
      </p:sp>
      <p:sp>
        <p:nvSpPr>
          <p:cNvPr id="9" name="Text Placeholder 8">
            <a:extLst>
              <a:ext uri="{FF2B5EF4-FFF2-40B4-BE49-F238E27FC236}">
                <a16:creationId xmlns:a16="http://schemas.microsoft.com/office/drawing/2014/main" id="{F175D61E-8C9C-6C3D-1599-27373AA22585}"/>
              </a:ext>
            </a:extLst>
          </p:cNvPr>
          <p:cNvSpPr>
            <a:spLocks noGrp="1"/>
          </p:cNvSpPr>
          <p:nvPr>
            <p:ph type="body" sz="quarter" idx="11"/>
          </p:nvPr>
        </p:nvSpPr>
        <p:spPr/>
        <p:txBody>
          <a:bodyPr>
            <a:normAutofit fontScale="92500" lnSpcReduction="20000"/>
          </a:bodyPr>
          <a:lstStyle/>
          <a:p>
            <a:r>
              <a:rPr lang="en-US" dirty="0"/>
              <a:t>2:15 – 3:00 PM</a:t>
            </a:r>
          </a:p>
        </p:txBody>
      </p:sp>
      <p:sp>
        <p:nvSpPr>
          <p:cNvPr id="11" name="Text Placeholder 10">
            <a:extLst>
              <a:ext uri="{FF2B5EF4-FFF2-40B4-BE49-F238E27FC236}">
                <a16:creationId xmlns:a16="http://schemas.microsoft.com/office/drawing/2014/main" id="{A5E16DE0-0B8C-8F9E-60FD-F5B819914859}"/>
              </a:ext>
            </a:extLst>
          </p:cNvPr>
          <p:cNvSpPr>
            <a:spLocks noGrp="1"/>
          </p:cNvSpPr>
          <p:nvPr>
            <p:ph type="body" sz="quarter" idx="12"/>
          </p:nvPr>
        </p:nvSpPr>
        <p:spPr/>
        <p:txBody>
          <a:bodyPr>
            <a:normAutofit fontScale="92500" lnSpcReduction="20000"/>
          </a:bodyPr>
          <a:lstStyle/>
          <a:p>
            <a:r>
              <a:rPr lang="en-US" dirty="0"/>
              <a:t>Perry Lawton, TESCO</a:t>
            </a:r>
          </a:p>
        </p:txBody>
      </p:sp>
      <p:pic>
        <p:nvPicPr>
          <p:cNvPr id="2" name="Picture 1">
            <a:extLst>
              <a:ext uri="{FF2B5EF4-FFF2-40B4-BE49-F238E27FC236}">
                <a16:creationId xmlns:a16="http://schemas.microsoft.com/office/drawing/2014/main" id="{FF5AD818-D33F-6305-E49B-7B43FC090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893427"/>
            <a:ext cx="2438400" cy="186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501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838200" y="1600200"/>
            <a:ext cx="7559040" cy="3699972"/>
          </a:xfrm>
        </p:spPr>
        <p:txBody>
          <a:bodyPr>
            <a:noAutofit/>
          </a:bodyPr>
          <a:lstStyle/>
          <a:p>
            <a:pPr>
              <a:buFont typeface="Arial" panose="020B0604020202020204" pitchFamily="34" charset="0"/>
              <a:buChar char="•"/>
            </a:pPr>
            <a:r>
              <a:rPr lang="en-US" sz="2000" b="1" dirty="0">
                <a:latin typeface="Arial" panose="020B0604020202020204" pitchFamily="34" charset="0"/>
                <a:cs typeface="Arial" panose="020B0604020202020204" pitchFamily="34" charset="0"/>
              </a:rPr>
              <a:t>Instrument Transformer</a:t>
            </a:r>
            <a:r>
              <a:rPr lang="en-US" sz="2000" dirty="0">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A transformer that reproduces in its secondary circuit in a definite and known proportion, the voltage or current of its primary circuit with the phase relation substantially preserved.</a:t>
            </a:r>
          </a:p>
          <a:p>
            <a:pPr>
              <a:buFont typeface="Arial" panose="020B0604020202020204" pitchFamily="34" charset="0"/>
              <a:buChar char="•"/>
            </a:pPr>
            <a:r>
              <a:rPr lang="en-US" sz="2000" b="1" dirty="0">
                <a:latin typeface="Arial" panose="020B0604020202020204" pitchFamily="34" charset="0"/>
                <a:cs typeface="Arial" panose="020B0604020202020204" pitchFamily="34" charset="0"/>
              </a:rPr>
              <a:t>Current Transformer</a:t>
            </a:r>
            <a:r>
              <a:rPr lang="en-US" sz="2000" dirty="0">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An instrument transformer designed for the measurement or control of current. Its primary winding, which may be a single turn or bus bar, is connected in series with the load. It is used to reduce primary current by a known ratio to within the range of a connected measuring device.</a:t>
            </a:r>
          </a:p>
          <a:p>
            <a:pPr>
              <a:buFont typeface="Arial" panose="020B0604020202020204" pitchFamily="34" charset="0"/>
              <a:buChar char="•"/>
            </a:pPr>
            <a:r>
              <a:rPr lang="en-US" sz="2000" b="1" dirty="0">
                <a:latin typeface="Arial" panose="020B0604020202020204" pitchFamily="34" charset="0"/>
                <a:cs typeface="Arial" panose="020B0604020202020204" pitchFamily="34" charset="0"/>
              </a:rPr>
              <a:t>Potential Transformer</a:t>
            </a:r>
            <a:r>
              <a:rPr lang="en-US" sz="2000" dirty="0">
                <a:latin typeface="Arial" panose="020B0604020202020204" pitchFamily="34" charset="0"/>
                <a:cs typeface="Arial" panose="020B0604020202020204" pitchFamily="34" charset="0"/>
              </a:rPr>
              <a:t>: </a:t>
            </a:r>
            <a:r>
              <a:rPr lang="en-US" sz="2000" b="0" dirty="0">
                <a:latin typeface="Arial" panose="020B0604020202020204" pitchFamily="34" charset="0"/>
                <a:cs typeface="Arial" panose="020B0604020202020204" pitchFamily="34" charset="0"/>
              </a:rPr>
              <a:t>An instrument transformer designed for the measurement or control of voltage. Its primary winding is connected in parallel with a circuit. It is used to reduce primary voltage by a known ratio to within the range of a connected measuring device. </a:t>
            </a:r>
          </a:p>
        </p:txBody>
      </p:sp>
      <p:sp>
        <p:nvSpPr>
          <p:cNvPr id="3" name="Slide Number Placeholder 2"/>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32</a:t>
            </a:fld>
            <a:endParaRPr lang="en-US" dirty="0">
              <a:solidFill>
                <a:srgbClr val="FFFFFF"/>
              </a:solidFill>
            </a:endParaRPr>
          </a:p>
        </p:txBody>
      </p:sp>
      <p:sp>
        <p:nvSpPr>
          <p:cNvPr id="6" name="Title 5">
            <a:extLst>
              <a:ext uri="{FF2B5EF4-FFF2-40B4-BE49-F238E27FC236}">
                <a16:creationId xmlns:a16="http://schemas.microsoft.com/office/drawing/2014/main" id="{0FF53100-2780-AD86-8A78-7682973DD662}"/>
              </a:ext>
            </a:extLst>
          </p:cNvPr>
          <p:cNvSpPr>
            <a:spLocks noGrp="1"/>
          </p:cNvSpPr>
          <p:nvPr>
            <p:ph type="title"/>
          </p:nvPr>
        </p:nvSpPr>
        <p:spPr/>
        <p:txBody>
          <a:bodyPr/>
          <a:lstStyle/>
          <a:p>
            <a:r>
              <a:rPr lang="en-US" dirty="0"/>
              <a:t>Definitions</a:t>
            </a:r>
          </a:p>
        </p:txBody>
      </p:sp>
    </p:spTree>
    <p:extLst>
      <p:ext uri="{BB962C8B-B14F-4D97-AF65-F5344CB8AC3E}">
        <p14:creationId xmlns:p14="http://schemas.microsoft.com/office/powerpoint/2010/main" val="33007523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normAutofit/>
          </a:bodyPr>
          <a:lstStyle/>
          <a:p>
            <a:pPr algn="ctr"/>
            <a:r>
              <a:rPr lang="en-US" sz="2000" b="0" dirty="0">
                <a:latin typeface="Arial" panose="020B0604020202020204" pitchFamily="34" charset="0"/>
                <a:cs typeface="Arial" panose="020B0604020202020204" pitchFamily="34" charset="0"/>
              </a:rPr>
              <a:t>Three basic types of instrument transformers:</a:t>
            </a:r>
          </a:p>
          <a:p>
            <a:endParaRPr lang="en-US" sz="2000" b="0" dirty="0">
              <a:latin typeface="Arial" panose="020B0604020202020204" pitchFamily="34" charset="0"/>
              <a:cs typeface="Arial" panose="020B0604020202020204" pitchFamily="34" charset="0"/>
            </a:endParaRPr>
          </a:p>
          <a:p>
            <a:pPr>
              <a:buFont typeface="+mj-lt"/>
              <a:buAutoNum type="arabicPeriod"/>
            </a:pPr>
            <a:r>
              <a:rPr lang="en-US" sz="2000" b="0" dirty="0">
                <a:latin typeface="Arial" panose="020B0604020202020204" pitchFamily="34" charset="0"/>
                <a:cs typeface="Arial" panose="020B0604020202020204" pitchFamily="34" charset="0"/>
              </a:rPr>
              <a:t>Window type (applies to CT’s only)</a:t>
            </a:r>
          </a:p>
          <a:p>
            <a:pPr>
              <a:buFont typeface="+mj-lt"/>
              <a:buAutoNum type="arabicPeriod"/>
            </a:pPr>
            <a:r>
              <a:rPr lang="en-US" sz="2000" b="0" dirty="0">
                <a:latin typeface="Arial" panose="020B0604020202020204" pitchFamily="34" charset="0"/>
                <a:cs typeface="Arial" panose="020B0604020202020204" pitchFamily="34" charset="0"/>
              </a:rPr>
              <a:t>Bar type (applies to CT’s only)</a:t>
            </a:r>
          </a:p>
          <a:p>
            <a:pPr>
              <a:buFont typeface="+mj-lt"/>
              <a:buAutoNum type="arabicPeriod"/>
            </a:pPr>
            <a:r>
              <a:rPr lang="en-US" sz="2000" b="0" dirty="0">
                <a:latin typeface="Arial" panose="020B0604020202020204" pitchFamily="34" charset="0"/>
                <a:cs typeface="Arial" panose="020B0604020202020204" pitchFamily="34" charset="0"/>
              </a:rPr>
              <a:t>Wound type (applies to CT’s and PT’s)</a:t>
            </a:r>
          </a:p>
        </p:txBody>
      </p:sp>
      <p:sp>
        <p:nvSpPr>
          <p:cNvPr id="3" name="Slide Number Placeholder 2"/>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33</a:t>
            </a:fld>
            <a:endParaRPr lang="en-US" dirty="0">
              <a:solidFill>
                <a:srgbClr val="FFFFFF"/>
              </a:solidFill>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705225"/>
            <a:ext cx="3486150" cy="2800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6DA55E30-5075-9841-37A2-628424C189F4}"/>
              </a:ext>
            </a:extLst>
          </p:cNvPr>
          <p:cNvSpPr>
            <a:spLocks noGrp="1"/>
          </p:cNvSpPr>
          <p:nvPr>
            <p:ph type="title"/>
          </p:nvPr>
        </p:nvSpPr>
        <p:spPr/>
        <p:txBody>
          <a:bodyPr/>
          <a:lstStyle/>
          <a:p>
            <a:r>
              <a:rPr lang="en-US" dirty="0"/>
              <a:t>Three Types of ITs</a:t>
            </a:r>
          </a:p>
        </p:txBody>
      </p:sp>
    </p:spTree>
    <p:extLst>
      <p:ext uri="{BB962C8B-B14F-4D97-AF65-F5344CB8AC3E}">
        <p14:creationId xmlns:p14="http://schemas.microsoft.com/office/powerpoint/2010/main" val="8343572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04800" y="1216992"/>
            <a:ext cx="8534400" cy="3232677"/>
          </a:xfrm>
        </p:spPr>
        <p:txBody>
          <a:bodyPr>
            <a:normAutofit/>
          </a:bodyPr>
          <a:lstStyle/>
          <a:p>
            <a:r>
              <a:rPr lang="en-US" sz="1600" b="0" u="sng" dirty="0">
                <a:latin typeface="Arial" panose="020B0604020202020204" pitchFamily="34" charset="0"/>
                <a:cs typeface="Arial" panose="020B0604020202020204" pitchFamily="34" charset="0"/>
              </a:rPr>
              <a:t>Definition</a:t>
            </a:r>
            <a:r>
              <a:rPr lang="en-US" sz="1600" b="0" dirty="0">
                <a:latin typeface="Arial" panose="020B0604020202020204" pitchFamily="34" charset="0"/>
                <a:cs typeface="Arial" panose="020B0604020202020204" pitchFamily="34" charset="0"/>
              </a:rPr>
              <a:t>: A current transformer that has a secondary winding insulated from and permanently assembled on the core, but has no primary winding as an integral part of the structure. (The secondary winding of all CT’s is intended for connection to the meter or other measuring device.) The line conductor can be passed through the window to provide the primary winding. </a:t>
            </a:r>
          </a:p>
        </p:txBody>
      </p:sp>
      <p:sp>
        <p:nvSpPr>
          <p:cNvPr id="3" name="Slide Number Placeholder 2"/>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34</a:t>
            </a:fld>
            <a:endParaRPr lang="en-US" dirty="0">
              <a:solidFill>
                <a:srgbClr val="FFFFFF"/>
              </a:solidFill>
            </a:endParaRPr>
          </a:p>
        </p:txBody>
      </p:sp>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2819400"/>
            <a:ext cx="8810625" cy="3257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7">
            <a:extLst>
              <a:ext uri="{FF2B5EF4-FFF2-40B4-BE49-F238E27FC236}">
                <a16:creationId xmlns:a16="http://schemas.microsoft.com/office/drawing/2014/main" id="{D6C37A24-B446-9F87-EFA1-B7D3B9933977}"/>
              </a:ext>
            </a:extLst>
          </p:cNvPr>
          <p:cNvSpPr>
            <a:spLocks noGrp="1"/>
          </p:cNvSpPr>
          <p:nvPr>
            <p:ph type="title"/>
          </p:nvPr>
        </p:nvSpPr>
        <p:spPr/>
        <p:txBody>
          <a:bodyPr/>
          <a:lstStyle/>
          <a:p>
            <a:r>
              <a:rPr lang="en-US" dirty="0"/>
              <a:t>Window Type CT (Passthrough)</a:t>
            </a:r>
          </a:p>
        </p:txBody>
      </p:sp>
    </p:spTree>
    <p:extLst>
      <p:ext uri="{BB962C8B-B14F-4D97-AF65-F5344CB8AC3E}">
        <p14:creationId xmlns:p14="http://schemas.microsoft.com/office/powerpoint/2010/main" val="1770103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p:txBody>
          <a:bodyPr/>
          <a:lstStyle/>
          <a:p>
            <a:r>
              <a:rPr lang="en-US" sz="1800" b="0" u="heavy" spc="-10" dirty="0">
                <a:uFill>
                  <a:solidFill>
                    <a:srgbClr val="000000"/>
                  </a:solidFill>
                </a:uFill>
                <a:latin typeface="Arial"/>
                <a:cs typeface="Arial"/>
              </a:rPr>
              <a:t>Definition</a:t>
            </a:r>
            <a:r>
              <a:rPr lang="en-US" sz="1800" b="0" spc="-10" dirty="0">
                <a:latin typeface="Arial"/>
                <a:cs typeface="Arial"/>
              </a:rPr>
              <a:t>: </a:t>
            </a:r>
            <a:r>
              <a:rPr lang="en-US" sz="1800" b="0" spc="-5" dirty="0">
                <a:latin typeface="Arial"/>
                <a:cs typeface="Arial"/>
              </a:rPr>
              <a:t>A current transformer that has a fixed, </a:t>
            </a:r>
            <a:r>
              <a:rPr lang="en-US" sz="1800" b="0" spc="-10" dirty="0">
                <a:latin typeface="Arial"/>
                <a:cs typeface="Arial"/>
              </a:rPr>
              <a:t>insulated </a:t>
            </a:r>
            <a:r>
              <a:rPr lang="en-US" sz="1800" b="0" spc="-5" dirty="0">
                <a:latin typeface="Arial"/>
                <a:cs typeface="Arial"/>
              </a:rPr>
              <a:t>straight </a:t>
            </a:r>
            <a:r>
              <a:rPr lang="en-US" sz="1800" b="0" spc="-10" dirty="0">
                <a:latin typeface="Arial"/>
                <a:cs typeface="Arial"/>
              </a:rPr>
              <a:t>conductor </a:t>
            </a:r>
            <a:r>
              <a:rPr lang="en-US" sz="1800" b="0" spc="-5" dirty="0">
                <a:latin typeface="Arial"/>
                <a:cs typeface="Arial"/>
              </a:rPr>
              <a:t>in the form of a bar, rod, or tube that is a single </a:t>
            </a:r>
            <a:r>
              <a:rPr lang="en-US" sz="1800" b="0" spc="-10" dirty="0">
                <a:latin typeface="Arial"/>
                <a:cs typeface="Arial"/>
              </a:rPr>
              <a:t>primary </a:t>
            </a:r>
            <a:r>
              <a:rPr lang="en-US" sz="1800" b="0" spc="-5" dirty="0">
                <a:latin typeface="Arial"/>
                <a:cs typeface="Arial"/>
              </a:rPr>
              <a:t>turn </a:t>
            </a:r>
            <a:r>
              <a:rPr lang="en-US" sz="1800" b="0" spc="-10" dirty="0">
                <a:latin typeface="Arial"/>
                <a:cs typeface="Arial"/>
              </a:rPr>
              <a:t>passing </a:t>
            </a:r>
            <a:r>
              <a:rPr lang="en-US" sz="1800" b="0" spc="-5" dirty="0">
                <a:latin typeface="Arial"/>
                <a:cs typeface="Arial"/>
              </a:rPr>
              <a:t>through the </a:t>
            </a:r>
            <a:r>
              <a:rPr lang="en-US" sz="1800" b="0" spc="-10" dirty="0">
                <a:latin typeface="Arial"/>
                <a:cs typeface="Arial"/>
              </a:rPr>
              <a:t>magnetic </a:t>
            </a:r>
            <a:r>
              <a:rPr lang="en-US" sz="1800" b="0" spc="-5" dirty="0">
                <a:latin typeface="Arial"/>
                <a:cs typeface="Arial"/>
              </a:rPr>
              <a:t>circuit and that is </a:t>
            </a:r>
            <a:r>
              <a:rPr lang="en-US" sz="1800" b="0" spc="-10" dirty="0">
                <a:latin typeface="Arial"/>
                <a:cs typeface="Arial"/>
              </a:rPr>
              <a:t>assembled </a:t>
            </a:r>
            <a:r>
              <a:rPr lang="en-US" sz="1800" b="0" spc="-5" dirty="0">
                <a:latin typeface="Arial"/>
                <a:cs typeface="Arial"/>
              </a:rPr>
              <a:t>to the </a:t>
            </a:r>
            <a:r>
              <a:rPr lang="en-US" sz="1800" b="0" spc="-10" dirty="0">
                <a:latin typeface="Arial"/>
                <a:cs typeface="Arial"/>
              </a:rPr>
              <a:t>secondary </a:t>
            </a:r>
            <a:r>
              <a:rPr lang="en-US" sz="1800" b="0" spc="-5" dirty="0">
                <a:latin typeface="Arial"/>
                <a:cs typeface="Arial"/>
              </a:rPr>
              <a:t>core and </a:t>
            </a:r>
            <a:r>
              <a:rPr lang="en-US" sz="1800" b="0" spc="-10" dirty="0">
                <a:latin typeface="Arial"/>
                <a:cs typeface="Arial"/>
              </a:rPr>
              <a:t>winding.</a:t>
            </a:r>
            <a:endParaRPr lang="en-US" sz="1800" b="0" dirty="0">
              <a:latin typeface="Arial"/>
              <a:cs typeface="Arial"/>
            </a:endParaRPr>
          </a:p>
          <a:p>
            <a:endParaRPr lang="en-US" dirty="0"/>
          </a:p>
        </p:txBody>
      </p:sp>
      <p:sp>
        <p:nvSpPr>
          <p:cNvPr id="3" name="Slide Number Placeholder 2"/>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35</a:t>
            </a:fld>
            <a:endParaRPr lang="en-US" dirty="0">
              <a:solidFill>
                <a:srgbClr val="FFFFFF"/>
              </a:solidFill>
            </a:endParaRPr>
          </a:p>
        </p:txBody>
      </p:sp>
      <p:sp>
        <p:nvSpPr>
          <p:cNvPr id="6" name="object 4"/>
          <p:cNvSpPr/>
          <p:nvPr/>
        </p:nvSpPr>
        <p:spPr>
          <a:xfrm>
            <a:off x="152400" y="3352800"/>
            <a:ext cx="4648200" cy="2636520"/>
          </a:xfrm>
          <a:prstGeom prst="rect">
            <a:avLst/>
          </a:prstGeom>
          <a:blipFill>
            <a:blip r:embed="rId3" cstate="print"/>
            <a:stretch>
              <a:fillRect/>
            </a:stretch>
          </a:blipFill>
        </p:spPr>
        <p:txBody>
          <a:bodyPr wrap="square" lIns="0" tIns="0" rIns="0" bIns="0" rtlCol="0"/>
          <a:lstStyle/>
          <a:p>
            <a:endParaRPr dirty="0"/>
          </a:p>
        </p:txBody>
      </p:sp>
      <p:sp>
        <p:nvSpPr>
          <p:cNvPr id="7" name="object 5"/>
          <p:cNvSpPr/>
          <p:nvPr/>
        </p:nvSpPr>
        <p:spPr>
          <a:xfrm>
            <a:off x="4876800" y="3352800"/>
            <a:ext cx="4044696" cy="2648711"/>
          </a:xfrm>
          <a:prstGeom prst="rect">
            <a:avLst/>
          </a:prstGeom>
          <a:blipFill>
            <a:blip r:embed="rId4" cstate="print"/>
            <a:stretch>
              <a:fillRect/>
            </a:stretch>
          </a:blipFill>
        </p:spPr>
        <p:txBody>
          <a:bodyPr wrap="square" lIns="0" tIns="0" rIns="0" bIns="0" rtlCol="0"/>
          <a:lstStyle/>
          <a:p>
            <a:endParaRPr dirty="0"/>
          </a:p>
        </p:txBody>
      </p:sp>
      <p:sp>
        <p:nvSpPr>
          <p:cNvPr id="8" name="Title 7">
            <a:extLst>
              <a:ext uri="{FF2B5EF4-FFF2-40B4-BE49-F238E27FC236}">
                <a16:creationId xmlns:a16="http://schemas.microsoft.com/office/drawing/2014/main" id="{62C933AF-5A64-3D2B-BFC4-2A6FC66374D9}"/>
              </a:ext>
            </a:extLst>
          </p:cNvPr>
          <p:cNvSpPr>
            <a:spLocks noGrp="1"/>
          </p:cNvSpPr>
          <p:nvPr>
            <p:ph type="title"/>
          </p:nvPr>
        </p:nvSpPr>
        <p:spPr/>
        <p:txBody>
          <a:bodyPr/>
          <a:lstStyle/>
          <a:p>
            <a:r>
              <a:rPr lang="en-US" dirty="0"/>
              <a:t>Bar Type CT</a:t>
            </a:r>
          </a:p>
        </p:txBody>
      </p:sp>
    </p:spTree>
    <p:extLst>
      <p:ext uri="{BB962C8B-B14F-4D97-AF65-F5344CB8AC3E}">
        <p14:creationId xmlns:p14="http://schemas.microsoft.com/office/powerpoint/2010/main" val="2453308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1800" b="0" u="heavy" spc="-10" dirty="0">
                <a:uFill>
                  <a:solidFill>
                    <a:srgbClr val="000000"/>
                  </a:solidFill>
                </a:uFill>
                <a:latin typeface="Arial"/>
                <a:cs typeface="Arial"/>
              </a:rPr>
              <a:t>Definition</a:t>
            </a:r>
            <a:r>
              <a:rPr lang="en-US" sz="1800" b="0" spc="-10" dirty="0">
                <a:latin typeface="Arial"/>
                <a:cs typeface="Arial"/>
              </a:rPr>
              <a:t>: </a:t>
            </a:r>
            <a:r>
              <a:rPr lang="en-US" sz="1800" b="0" spc="-5" dirty="0">
                <a:latin typeface="Arial"/>
                <a:cs typeface="Arial"/>
              </a:rPr>
              <a:t>A current transformer that has a </a:t>
            </a:r>
            <a:r>
              <a:rPr lang="en-US" sz="1800" b="0" spc="-10" dirty="0">
                <a:latin typeface="Arial"/>
                <a:cs typeface="Arial"/>
              </a:rPr>
              <a:t>primary winding consistin</a:t>
            </a:r>
            <a:r>
              <a:rPr lang="en-US" sz="1800" b="0" spc="-5" dirty="0">
                <a:latin typeface="Arial"/>
                <a:cs typeface="Arial"/>
              </a:rPr>
              <a:t>g</a:t>
            </a:r>
            <a:r>
              <a:rPr lang="en-US" sz="1800" b="0" dirty="0">
                <a:latin typeface="Arial"/>
                <a:cs typeface="Arial"/>
              </a:rPr>
              <a:t> </a:t>
            </a:r>
            <a:r>
              <a:rPr lang="en-US" sz="1800" b="0" spc="-10" dirty="0">
                <a:latin typeface="Arial"/>
                <a:cs typeface="Arial"/>
              </a:rPr>
              <a:t>o</a:t>
            </a:r>
            <a:r>
              <a:rPr lang="en-US" sz="1800" b="0" spc="-5" dirty="0">
                <a:latin typeface="Arial"/>
                <a:cs typeface="Arial"/>
              </a:rPr>
              <a:t>f</a:t>
            </a:r>
            <a:r>
              <a:rPr lang="en-US" sz="1800" b="0" spc="-15" dirty="0">
                <a:latin typeface="Arial"/>
                <a:cs typeface="Arial"/>
              </a:rPr>
              <a:t> </a:t>
            </a:r>
            <a:r>
              <a:rPr lang="en-US" sz="1800" b="0" spc="-10" dirty="0">
                <a:latin typeface="Arial"/>
                <a:cs typeface="Arial"/>
              </a:rPr>
              <a:t>on</a:t>
            </a:r>
            <a:r>
              <a:rPr lang="en-US" sz="1800" b="0" spc="-5" dirty="0">
                <a:latin typeface="Arial"/>
                <a:cs typeface="Arial"/>
              </a:rPr>
              <a:t>e </a:t>
            </a:r>
            <a:r>
              <a:rPr lang="en-US" sz="1800" b="0" spc="-10" dirty="0">
                <a:latin typeface="Arial"/>
                <a:cs typeface="Arial"/>
              </a:rPr>
              <a:t>o</a:t>
            </a:r>
            <a:r>
              <a:rPr lang="en-US" sz="1800" b="0" spc="-5" dirty="0">
                <a:latin typeface="Arial"/>
                <a:cs typeface="Arial"/>
              </a:rPr>
              <a:t>r</a:t>
            </a:r>
            <a:r>
              <a:rPr lang="en-US" sz="1800" b="0" spc="-15" dirty="0">
                <a:latin typeface="Arial"/>
                <a:cs typeface="Arial"/>
              </a:rPr>
              <a:t> </a:t>
            </a:r>
            <a:r>
              <a:rPr lang="en-US" sz="1800" b="0" spc="-10" dirty="0">
                <a:latin typeface="Arial"/>
                <a:cs typeface="Arial"/>
              </a:rPr>
              <a:t>mor</a:t>
            </a:r>
            <a:r>
              <a:rPr lang="en-US" sz="1800" b="0" spc="-5" dirty="0">
                <a:latin typeface="Arial"/>
                <a:cs typeface="Arial"/>
              </a:rPr>
              <a:t>e</a:t>
            </a:r>
            <a:r>
              <a:rPr lang="en-US" sz="1800" b="0" dirty="0">
                <a:latin typeface="Arial"/>
                <a:cs typeface="Arial"/>
              </a:rPr>
              <a:t> </a:t>
            </a:r>
            <a:r>
              <a:rPr lang="en-US" sz="1800" b="0" spc="-5" dirty="0">
                <a:latin typeface="Arial"/>
                <a:cs typeface="Arial"/>
              </a:rPr>
              <a:t>turns</a:t>
            </a:r>
            <a:r>
              <a:rPr lang="en-US" sz="1800" b="0" spc="-15" dirty="0">
                <a:latin typeface="Arial"/>
                <a:cs typeface="Arial"/>
              </a:rPr>
              <a:t> </a:t>
            </a:r>
            <a:r>
              <a:rPr lang="en-US" sz="1800" b="0" spc="-10" dirty="0">
                <a:latin typeface="Arial"/>
                <a:cs typeface="Arial"/>
              </a:rPr>
              <a:t>mechanicall</a:t>
            </a:r>
            <a:r>
              <a:rPr lang="en-US" sz="1800" b="0" spc="-5" dirty="0">
                <a:latin typeface="Arial"/>
                <a:cs typeface="Arial"/>
              </a:rPr>
              <a:t>y</a:t>
            </a:r>
            <a:r>
              <a:rPr lang="en-US" sz="1800" b="0" spc="20" dirty="0">
                <a:latin typeface="Arial"/>
                <a:cs typeface="Arial"/>
              </a:rPr>
              <a:t> </a:t>
            </a:r>
            <a:r>
              <a:rPr lang="en-US" sz="1800" b="0" spc="-10" dirty="0">
                <a:latin typeface="Arial"/>
                <a:cs typeface="Arial"/>
              </a:rPr>
              <a:t>encirclin</a:t>
            </a:r>
            <a:r>
              <a:rPr lang="en-US" sz="1800" b="0" spc="-5" dirty="0">
                <a:latin typeface="Arial"/>
                <a:cs typeface="Arial"/>
              </a:rPr>
              <a:t>g</a:t>
            </a:r>
            <a:r>
              <a:rPr lang="en-US" sz="1800" b="0" spc="10" dirty="0">
                <a:latin typeface="Arial"/>
                <a:cs typeface="Arial"/>
              </a:rPr>
              <a:t> </a:t>
            </a:r>
            <a:r>
              <a:rPr lang="en-US" sz="1800" b="0" spc="-5" dirty="0">
                <a:latin typeface="Arial"/>
                <a:cs typeface="Arial"/>
              </a:rPr>
              <a:t>the</a:t>
            </a:r>
            <a:r>
              <a:rPr lang="en-US" sz="1800" b="0" dirty="0">
                <a:latin typeface="Arial"/>
                <a:cs typeface="Arial"/>
              </a:rPr>
              <a:t> </a:t>
            </a:r>
            <a:r>
              <a:rPr lang="en-US" sz="1800" b="0" spc="-10" dirty="0">
                <a:latin typeface="Arial"/>
                <a:cs typeface="Arial"/>
              </a:rPr>
              <a:t>core</a:t>
            </a:r>
            <a:r>
              <a:rPr lang="en-US" sz="1800" b="0" spc="-5" dirty="0">
                <a:latin typeface="Arial"/>
                <a:cs typeface="Arial"/>
              </a:rPr>
              <a:t>.</a:t>
            </a:r>
            <a:r>
              <a:rPr lang="en-US" sz="1800" spc="-5" dirty="0">
                <a:latin typeface="Arial"/>
                <a:cs typeface="Arial"/>
              </a:rPr>
              <a:t> </a:t>
            </a:r>
            <a:r>
              <a:rPr lang="en-US" sz="1800" b="0" spc="-5" dirty="0">
                <a:latin typeface="Arial"/>
                <a:cs typeface="Arial"/>
              </a:rPr>
              <a:t>The </a:t>
            </a:r>
            <a:r>
              <a:rPr lang="en-US" sz="1800" b="0" spc="-10" dirty="0">
                <a:latin typeface="Arial"/>
                <a:cs typeface="Arial"/>
              </a:rPr>
              <a:t>primary </a:t>
            </a:r>
            <a:r>
              <a:rPr lang="en-US" sz="1800" b="0" spc="-5" dirty="0">
                <a:latin typeface="Arial"/>
                <a:cs typeface="Arial"/>
              </a:rPr>
              <a:t>and </a:t>
            </a:r>
            <a:r>
              <a:rPr lang="en-US" sz="1800" b="0" spc="-10" dirty="0">
                <a:latin typeface="Arial"/>
                <a:cs typeface="Arial"/>
              </a:rPr>
              <a:t>secondary windings </a:t>
            </a:r>
            <a:r>
              <a:rPr lang="en-US" sz="1800" b="0" spc="-5" dirty="0">
                <a:latin typeface="Arial"/>
                <a:cs typeface="Arial"/>
              </a:rPr>
              <a:t>are </a:t>
            </a:r>
            <a:r>
              <a:rPr lang="en-US" sz="1800" b="0" spc="-10" dirty="0">
                <a:latin typeface="Arial"/>
                <a:cs typeface="Arial"/>
              </a:rPr>
              <a:t>insulated </a:t>
            </a:r>
            <a:r>
              <a:rPr lang="en-US" sz="1800" b="0" spc="-5" dirty="0">
                <a:latin typeface="Arial"/>
                <a:cs typeface="Arial"/>
              </a:rPr>
              <a:t>from each other </a:t>
            </a:r>
            <a:r>
              <a:rPr lang="en-US" sz="1800" b="0" spc="-10" dirty="0">
                <a:latin typeface="Arial"/>
                <a:cs typeface="Arial"/>
              </a:rPr>
              <a:t>and </a:t>
            </a:r>
            <a:r>
              <a:rPr lang="en-US" sz="1800" b="0" spc="-5" dirty="0">
                <a:latin typeface="Arial"/>
                <a:cs typeface="Arial"/>
              </a:rPr>
              <a:t>from the core and are </a:t>
            </a:r>
            <a:r>
              <a:rPr lang="en-US" sz="1800" b="0" spc="-10" dirty="0">
                <a:latin typeface="Arial"/>
                <a:cs typeface="Arial"/>
              </a:rPr>
              <a:t>assembled </a:t>
            </a:r>
            <a:r>
              <a:rPr lang="en-US" sz="1800" b="0" spc="-5" dirty="0">
                <a:latin typeface="Arial"/>
                <a:cs typeface="Arial"/>
              </a:rPr>
              <a:t>as an </a:t>
            </a:r>
            <a:r>
              <a:rPr lang="en-US" sz="1800" b="0" spc="-10" dirty="0">
                <a:latin typeface="Arial"/>
                <a:cs typeface="Arial"/>
              </a:rPr>
              <a:t>integral</a:t>
            </a:r>
            <a:r>
              <a:rPr lang="en-US" sz="1800" b="0" spc="20" dirty="0">
                <a:latin typeface="Arial"/>
                <a:cs typeface="Arial"/>
              </a:rPr>
              <a:t> </a:t>
            </a:r>
            <a:r>
              <a:rPr lang="en-US" sz="1800" b="0" spc="-10" dirty="0">
                <a:latin typeface="Arial"/>
                <a:cs typeface="Arial"/>
              </a:rPr>
              <a:t>structure.</a:t>
            </a:r>
            <a:endParaRPr lang="en-US" sz="1800" b="0" dirty="0">
              <a:latin typeface="Arial"/>
              <a:cs typeface="Arial"/>
            </a:endParaRPr>
          </a:p>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36</a:t>
            </a:fld>
            <a:endParaRPr lang="en-US" dirty="0">
              <a:solidFill>
                <a:srgbClr val="FFFFFF"/>
              </a:solidFill>
            </a:endParaRPr>
          </a:p>
        </p:txBody>
      </p:sp>
      <p:sp>
        <p:nvSpPr>
          <p:cNvPr id="5" name="object 5"/>
          <p:cNvSpPr/>
          <p:nvPr/>
        </p:nvSpPr>
        <p:spPr>
          <a:xfrm>
            <a:off x="1447800" y="2895600"/>
            <a:ext cx="2060448" cy="3505200"/>
          </a:xfrm>
          <a:prstGeom prst="rect">
            <a:avLst/>
          </a:prstGeom>
          <a:blipFill>
            <a:blip r:embed="rId2" cstate="print"/>
            <a:stretch>
              <a:fillRect/>
            </a:stretch>
          </a:blipFill>
        </p:spPr>
        <p:txBody>
          <a:bodyPr wrap="square" lIns="0" tIns="0" rIns="0" bIns="0" rtlCol="0"/>
          <a:lstStyle/>
          <a:p>
            <a:endParaRPr dirty="0"/>
          </a:p>
        </p:txBody>
      </p:sp>
      <p:sp>
        <p:nvSpPr>
          <p:cNvPr id="6" name="object 4"/>
          <p:cNvSpPr/>
          <p:nvPr/>
        </p:nvSpPr>
        <p:spPr>
          <a:xfrm>
            <a:off x="4495800" y="2895600"/>
            <a:ext cx="2517648" cy="3505200"/>
          </a:xfrm>
          <a:prstGeom prst="rect">
            <a:avLst/>
          </a:prstGeom>
          <a:blipFill>
            <a:blip r:embed="rId3" cstate="print"/>
            <a:stretch>
              <a:fillRect/>
            </a:stretch>
          </a:blipFill>
        </p:spPr>
        <p:txBody>
          <a:bodyPr wrap="square" lIns="0" tIns="0" rIns="0" bIns="0" rtlCol="0"/>
          <a:lstStyle/>
          <a:p>
            <a:endParaRPr dirty="0"/>
          </a:p>
        </p:txBody>
      </p:sp>
      <p:sp>
        <p:nvSpPr>
          <p:cNvPr id="8" name="Title 7">
            <a:extLst>
              <a:ext uri="{FF2B5EF4-FFF2-40B4-BE49-F238E27FC236}">
                <a16:creationId xmlns:a16="http://schemas.microsoft.com/office/drawing/2014/main" id="{88FD3119-7042-7CB3-85C0-17004518C3ED}"/>
              </a:ext>
            </a:extLst>
          </p:cNvPr>
          <p:cNvSpPr>
            <a:spLocks noGrp="1"/>
          </p:cNvSpPr>
          <p:nvPr>
            <p:ph type="title"/>
          </p:nvPr>
        </p:nvSpPr>
        <p:spPr/>
        <p:txBody>
          <a:bodyPr/>
          <a:lstStyle/>
          <a:p>
            <a:r>
              <a:rPr lang="en-US" dirty="0"/>
              <a:t>Wound Type CT</a:t>
            </a:r>
          </a:p>
        </p:txBody>
      </p:sp>
    </p:spTree>
    <p:extLst>
      <p:ext uri="{BB962C8B-B14F-4D97-AF65-F5344CB8AC3E}">
        <p14:creationId xmlns:p14="http://schemas.microsoft.com/office/powerpoint/2010/main" val="2346892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3276600"/>
            <a:ext cx="3310513" cy="3168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ontent Placeholder 4"/>
          <p:cNvSpPr>
            <a:spLocks noGrp="1"/>
          </p:cNvSpPr>
          <p:nvPr>
            <p:ph idx="1"/>
          </p:nvPr>
        </p:nvSpPr>
        <p:spPr>
          <a:xfrm>
            <a:off x="381000" y="1447800"/>
            <a:ext cx="8305800" cy="3579849"/>
          </a:xfrm>
        </p:spPr>
        <p:txBody>
          <a:bodyPr/>
          <a:lstStyle/>
          <a:p>
            <a:pPr>
              <a:buFont typeface="Arial" panose="020B0604020202020204" pitchFamily="34" charset="0"/>
              <a:buChar char="•"/>
            </a:pPr>
            <a:r>
              <a:rPr lang="en-US" sz="1800" b="0" dirty="0">
                <a:latin typeface="Arial" panose="020B0604020202020204" pitchFamily="34" charset="0"/>
                <a:cs typeface="Arial" panose="020B0604020202020204" pitchFamily="34" charset="0"/>
              </a:rPr>
              <a:t>A current transformer’s ratio is typically expressed with a secondary rating of 5 amps.</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The current transformer illustrated here would have a ratio of 1200 to 5.</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1200 amps flowing through its primary winding (line wire) would cause 5 amps to flow to the meter</a:t>
            </a:r>
          </a:p>
          <a:p>
            <a:endParaRPr lang="en-US" dirty="0"/>
          </a:p>
        </p:txBody>
      </p:sp>
      <p:sp>
        <p:nvSpPr>
          <p:cNvPr id="3" name="Slide Number Placeholder 2"/>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37</a:t>
            </a:fld>
            <a:endParaRPr lang="en-US" dirty="0">
              <a:solidFill>
                <a:srgbClr val="FFFFFF"/>
              </a:solidFill>
            </a:endParaRPr>
          </a:p>
        </p:txBody>
      </p:sp>
      <p:sp>
        <p:nvSpPr>
          <p:cNvPr id="7" name="object 55"/>
          <p:cNvSpPr/>
          <p:nvPr/>
        </p:nvSpPr>
        <p:spPr>
          <a:xfrm>
            <a:off x="1219200" y="4191000"/>
            <a:ext cx="2449067" cy="2129027"/>
          </a:xfrm>
          <a:prstGeom prst="rect">
            <a:avLst/>
          </a:prstGeom>
          <a:blipFill>
            <a:blip r:embed="rId4" cstate="print"/>
            <a:stretch>
              <a:fillRect/>
            </a:stretch>
          </a:blipFill>
        </p:spPr>
        <p:txBody>
          <a:bodyPr wrap="square" lIns="0" tIns="0" rIns="0" bIns="0" rtlCol="0"/>
          <a:lstStyle/>
          <a:p>
            <a:endParaRPr dirty="0"/>
          </a:p>
        </p:txBody>
      </p:sp>
      <p:sp>
        <p:nvSpPr>
          <p:cNvPr id="9" name="Title 8">
            <a:extLst>
              <a:ext uri="{FF2B5EF4-FFF2-40B4-BE49-F238E27FC236}">
                <a16:creationId xmlns:a16="http://schemas.microsoft.com/office/drawing/2014/main" id="{FC0ECD66-1791-66C1-A590-31F009E43365}"/>
              </a:ext>
            </a:extLst>
          </p:cNvPr>
          <p:cNvSpPr>
            <a:spLocks noGrp="1"/>
          </p:cNvSpPr>
          <p:nvPr>
            <p:ph type="title"/>
          </p:nvPr>
        </p:nvSpPr>
        <p:spPr/>
        <p:txBody>
          <a:bodyPr/>
          <a:lstStyle/>
          <a:p>
            <a:r>
              <a:rPr lang="en-US" dirty="0"/>
              <a:t>Current Transformer Ratio</a:t>
            </a:r>
          </a:p>
        </p:txBody>
      </p:sp>
    </p:spTree>
    <p:extLst>
      <p:ext uri="{BB962C8B-B14F-4D97-AF65-F5344CB8AC3E}">
        <p14:creationId xmlns:p14="http://schemas.microsoft.com/office/powerpoint/2010/main" val="284666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685800" y="1885951"/>
            <a:ext cx="3368040" cy="3017874"/>
          </a:xfrm>
        </p:spPr>
        <p:txBody>
          <a:bodyPr>
            <a:normAutofit/>
          </a:bodyPr>
          <a:lstStyle/>
          <a:p>
            <a:pPr>
              <a:buFont typeface="Arial" panose="020B0604020202020204" pitchFamily="34" charset="0"/>
              <a:buChar char="•"/>
            </a:pPr>
            <a:r>
              <a:rPr lang="en-US" sz="1800" dirty="0">
                <a:latin typeface="Arial" panose="020B0604020202020204" pitchFamily="34" charset="0"/>
                <a:cs typeface="Arial" panose="020B0604020202020204" pitchFamily="34" charset="0"/>
              </a:rPr>
              <a:t>A current transformer will have few primary turns and many secondary turns.</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The window-type CT to the right will have one primary turn (the customer’s line wire) and 120 secondary turns.</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The turns ration is 120:1</a:t>
            </a:r>
          </a:p>
        </p:txBody>
      </p:sp>
      <p:sp>
        <p:nvSpPr>
          <p:cNvPr id="3" name="Slide Number Placeholder 2"/>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38</a:t>
            </a:fld>
            <a:endParaRPr lang="en-US" dirty="0">
              <a:solidFill>
                <a:srgbClr val="FFFFFF"/>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3334" y="1914526"/>
            <a:ext cx="4263615" cy="320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173" y="5133975"/>
            <a:ext cx="8105775" cy="971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40450266-2C7D-A229-87CF-752CABB8586B}"/>
              </a:ext>
            </a:extLst>
          </p:cNvPr>
          <p:cNvSpPr>
            <a:spLocks noGrp="1"/>
          </p:cNvSpPr>
          <p:nvPr>
            <p:ph type="title"/>
          </p:nvPr>
        </p:nvSpPr>
        <p:spPr/>
        <p:txBody>
          <a:bodyPr/>
          <a:lstStyle/>
          <a:p>
            <a:r>
              <a:rPr lang="en-US" dirty="0"/>
              <a:t>Current Transformer Turns Ratio</a:t>
            </a:r>
          </a:p>
        </p:txBody>
      </p:sp>
    </p:spTree>
    <p:extLst>
      <p:ext uri="{BB962C8B-B14F-4D97-AF65-F5344CB8AC3E}">
        <p14:creationId xmlns:p14="http://schemas.microsoft.com/office/powerpoint/2010/main" val="3468670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457200" y="1600200"/>
            <a:ext cx="3825240" cy="3579849"/>
          </a:xfrm>
        </p:spPr>
        <p:txBody>
          <a:bodyPr/>
          <a:lstStyle/>
          <a:p>
            <a:pPr>
              <a:buFont typeface="Arial" panose="020B0604020202020204" pitchFamily="34" charset="0"/>
              <a:buChar char="•"/>
            </a:pPr>
            <a:r>
              <a:rPr lang="en-US" sz="1800" dirty="0">
                <a:latin typeface="Arial" panose="020B0604020202020204" pitchFamily="34" charset="0"/>
                <a:cs typeface="Arial" panose="020B0604020202020204" pitchFamily="34" charset="0"/>
              </a:rPr>
              <a:t>The wound-type current transformer to the right has two primary turns.</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The conductor making up the primary winding consists of multiple layers of thin copper strapping approximately four inches wide.</a:t>
            </a:r>
          </a:p>
          <a:p>
            <a:pPr>
              <a:buFont typeface="Arial" panose="020B0604020202020204" pitchFamily="34" charset="0"/>
              <a:buChar char="•"/>
            </a:pPr>
            <a:r>
              <a:rPr lang="en-US" sz="1800" dirty="0">
                <a:latin typeface="Arial" panose="020B0604020202020204" pitchFamily="34" charset="0"/>
                <a:cs typeface="Arial" panose="020B0604020202020204" pitchFamily="34" charset="0"/>
              </a:rPr>
              <a:t>The secondary winding consists of many turns of small copper wire.</a:t>
            </a:r>
          </a:p>
          <a:p>
            <a:endParaRPr lang="en-US" dirty="0"/>
          </a:p>
        </p:txBody>
      </p:sp>
      <p:sp>
        <p:nvSpPr>
          <p:cNvPr id="3" name="Slide Number Placeholder 2"/>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39</a:t>
            </a:fld>
            <a:endParaRPr lang="en-US" dirty="0">
              <a:solidFill>
                <a:srgbClr val="FFFFFF"/>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676400"/>
            <a:ext cx="4315022" cy="411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DFED2B4F-E192-DA61-9181-E4D6D665F33D}"/>
              </a:ext>
            </a:extLst>
          </p:cNvPr>
          <p:cNvSpPr>
            <a:spLocks noGrp="1"/>
          </p:cNvSpPr>
          <p:nvPr>
            <p:ph type="title"/>
          </p:nvPr>
        </p:nvSpPr>
        <p:spPr/>
        <p:txBody>
          <a:bodyPr/>
          <a:lstStyle/>
          <a:p>
            <a:r>
              <a:rPr lang="en-US" dirty="0"/>
              <a:t>Current Transformer Turns Ratio</a:t>
            </a:r>
          </a:p>
        </p:txBody>
      </p:sp>
    </p:spTree>
    <p:extLst>
      <p:ext uri="{BB962C8B-B14F-4D97-AF65-F5344CB8AC3E}">
        <p14:creationId xmlns:p14="http://schemas.microsoft.com/office/powerpoint/2010/main" val="493652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0" y="1524000"/>
            <a:ext cx="8229600" cy="3733800"/>
          </a:xfrm>
          <a:solidFill>
            <a:srgbClr val="FFFFFF"/>
          </a:solidFill>
        </p:spPr>
        <p:txBody>
          <a:bodyPr/>
          <a:lstStyle/>
          <a:p>
            <a:pPr>
              <a:lnSpc>
                <a:spcPct val="80000"/>
              </a:lnSpc>
              <a:spcAft>
                <a:spcPts val="1200"/>
              </a:spcAft>
            </a:pPr>
            <a:r>
              <a:rPr lang="en-US" altLang="en-US" sz="2000" dirty="0">
                <a:latin typeface="Arial" panose="020B0604020202020204" pitchFamily="34" charset="0"/>
                <a:cs typeface="Arial" panose="020B0604020202020204" pitchFamily="34" charset="0"/>
              </a:rPr>
              <a:t>Meters 101 - Electro-Mechanical vs Solid-State</a:t>
            </a:r>
          </a:p>
          <a:p>
            <a:pPr>
              <a:lnSpc>
                <a:spcPct val="80000"/>
              </a:lnSpc>
              <a:spcAft>
                <a:spcPts val="1200"/>
              </a:spcAft>
            </a:pPr>
            <a:r>
              <a:rPr lang="en-US" altLang="en-US" sz="2000" dirty="0">
                <a:latin typeface="Arial" panose="020B0604020202020204" pitchFamily="34" charset="0"/>
                <a:cs typeface="Arial" panose="020B0604020202020204" pitchFamily="34" charset="0"/>
              </a:rPr>
              <a:t>Meter Forms</a:t>
            </a:r>
          </a:p>
          <a:p>
            <a:pPr>
              <a:lnSpc>
                <a:spcPct val="80000"/>
              </a:lnSpc>
              <a:spcAft>
                <a:spcPts val="1200"/>
              </a:spcAft>
            </a:pPr>
            <a:r>
              <a:rPr lang="en-US" altLang="en-US" sz="2000" dirty="0">
                <a:latin typeface="Arial" panose="020B0604020202020204" pitchFamily="34" charset="0"/>
                <a:cs typeface="Arial" panose="020B0604020202020204" pitchFamily="34" charset="0"/>
              </a:rPr>
              <a:t>Self-Contained vs Transformer Rated</a:t>
            </a:r>
          </a:p>
          <a:p>
            <a:pPr>
              <a:lnSpc>
                <a:spcPct val="80000"/>
              </a:lnSpc>
              <a:spcAft>
                <a:spcPts val="1200"/>
              </a:spcAft>
            </a:pPr>
            <a:r>
              <a:rPr lang="en-US" altLang="en-US" sz="2000" dirty="0">
                <a:latin typeface="Arial" panose="020B0604020202020204" pitchFamily="34" charset="0"/>
                <a:cs typeface="Arial" panose="020B0604020202020204" pitchFamily="34" charset="0"/>
              </a:rPr>
              <a:t>Blondel’s Theorem</a:t>
            </a:r>
          </a:p>
          <a:p>
            <a:pPr>
              <a:lnSpc>
                <a:spcPct val="80000"/>
              </a:lnSpc>
              <a:spcAft>
                <a:spcPts val="1200"/>
              </a:spcAft>
            </a:pPr>
            <a:r>
              <a:rPr lang="en-US" altLang="en-US" sz="2000" dirty="0">
                <a:latin typeface="Arial" panose="020B0604020202020204" pitchFamily="34" charset="0"/>
                <a:cs typeface="Arial" panose="020B0604020202020204" pitchFamily="34" charset="0"/>
              </a:rPr>
              <a:t>Available References (Hardy’s, UGLY’s Elect Ref)</a:t>
            </a:r>
          </a:p>
          <a:p>
            <a:pPr>
              <a:lnSpc>
                <a:spcPct val="80000"/>
              </a:lnSpc>
              <a:spcAft>
                <a:spcPts val="1200"/>
              </a:spcAft>
            </a:pPr>
            <a:r>
              <a:rPr lang="en-US" altLang="en-US" sz="2000" dirty="0">
                <a:latin typeface="Arial" panose="020B0604020202020204" pitchFamily="34" charset="0"/>
                <a:cs typeface="Arial" panose="020B0604020202020204" pitchFamily="34" charset="0"/>
              </a:rPr>
              <a:t>Examples</a:t>
            </a:r>
          </a:p>
          <a:p>
            <a:pPr>
              <a:lnSpc>
                <a:spcPct val="80000"/>
              </a:lnSpc>
              <a:spcAft>
                <a:spcPts val="1200"/>
              </a:spcAft>
            </a:pPr>
            <a:r>
              <a:rPr lang="en-US" altLang="en-US" sz="2000" dirty="0">
                <a:latin typeface="Arial" panose="020B0604020202020204" pitchFamily="34" charset="0"/>
                <a:cs typeface="Arial" panose="020B0604020202020204" pitchFamily="34" charset="0"/>
              </a:rPr>
              <a:t>1S, 2S, 9S, 16S</a:t>
            </a:r>
          </a:p>
        </p:txBody>
      </p:sp>
      <p:sp>
        <p:nvSpPr>
          <p:cNvPr id="3" name="Title 2">
            <a:extLst>
              <a:ext uri="{FF2B5EF4-FFF2-40B4-BE49-F238E27FC236}">
                <a16:creationId xmlns:a16="http://schemas.microsoft.com/office/drawing/2014/main" id="{7D06A416-FDBB-E80A-A827-0FB59474AB59}"/>
              </a:ext>
            </a:extLst>
          </p:cNvPr>
          <p:cNvSpPr>
            <a:spLocks noGrp="1"/>
          </p:cNvSpPr>
          <p:nvPr>
            <p:ph type="title"/>
          </p:nvPr>
        </p:nvSpPr>
        <p:spPr/>
        <p:txBody>
          <a:bodyPr/>
          <a:lstStyle/>
          <a:p>
            <a:r>
              <a:rPr lang="en-US" dirty="0"/>
              <a:t>Agenda</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524000"/>
            <a:ext cx="7520940" cy="4461972"/>
          </a:xfrm>
        </p:spPr>
        <p:txBody>
          <a:bodyPr>
            <a:normAutofit/>
          </a:bodyPr>
          <a:lstStyle/>
          <a:p>
            <a:pPr>
              <a:buFont typeface="Arial" panose="020B0604020202020204" pitchFamily="34" charset="0"/>
              <a:buChar char="•"/>
            </a:pPr>
            <a:r>
              <a:rPr lang="en-US" sz="1800" b="0" dirty="0">
                <a:latin typeface="Arial" panose="020B0604020202020204" pitchFamily="34" charset="0"/>
                <a:cs typeface="Arial" panose="020B0604020202020204" pitchFamily="34" charset="0"/>
              </a:rPr>
              <a:t>Burden is the term used to refer to the load on the secondary circuit of instrument transformers.</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An instrument transformer’s “rated burden” is the load which may be imposed on the transformer secondary circuit by associated meter coils, leads and other connected devices without causing an error greater than the stated accuracy classification.</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Current transformer rated burdens are normally expressed in ohms impedance such as B-0.1, B-0.2, B-0.5 or	B-1.8.</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Potential transformer rated burdens are normally expressed in volt- amperes at a designated power factor. This VA rating is typically represented by the letters W, X, M, Y, Z, or ZZ. For example, the letter “Y” designates a burden of 75 VA @ .85 power factor.</a:t>
            </a:r>
          </a:p>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40</a:t>
            </a:fld>
            <a:endParaRPr lang="en-US" dirty="0">
              <a:solidFill>
                <a:srgbClr val="FFFFFF"/>
              </a:solidFill>
            </a:endParaRPr>
          </a:p>
        </p:txBody>
      </p:sp>
      <p:sp>
        <p:nvSpPr>
          <p:cNvPr id="6" name="Title 5">
            <a:extLst>
              <a:ext uri="{FF2B5EF4-FFF2-40B4-BE49-F238E27FC236}">
                <a16:creationId xmlns:a16="http://schemas.microsoft.com/office/drawing/2014/main" id="{182A36C9-BF64-061B-4B3E-E7396EF318D4}"/>
              </a:ext>
            </a:extLst>
          </p:cNvPr>
          <p:cNvSpPr>
            <a:spLocks noGrp="1"/>
          </p:cNvSpPr>
          <p:nvPr>
            <p:ph type="title"/>
          </p:nvPr>
        </p:nvSpPr>
        <p:spPr/>
        <p:txBody>
          <a:bodyPr/>
          <a:lstStyle/>
          <a:p>
            <a:r>
              <a:rPr lang="en-US" dirty="0"/>
              <a:t>Burden</a:t>
            </a:r>
          </a:p>
        </p:txBody>
      </p:sp>
    </p:spTree>
    <p:extLst>
      <p:ext uri="{BB962C8B-B14F-4D97-AF65-F5344CB8AC3E}">
        <p14:creationId xmlns:p14="http://schemas.microsoft.com/office/powerpoint/2010/main" val="34320534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524000"/>
            <a:ext cx="7520940" cy="4766772"/>
          </a:xfrm>
        </p:spPr>
        <p:txBody>
          <a:bodyPr>
            <a:normAutofit fontScale="70000" lnSpcReduction="20000"/>
          </a:bodyPr>
          <a:lstStyle/>
          <a:p>
            <a:pPr>
              <a:lnSpc>
                <a:spcPct val="100000"/>
              </a:lnSpc>
              <a:spcBef>
                <a:spcPts val="1240"/>
              </a:spcBef>
              <a:buFont typeface="Arial" panose="020B0604020202020204" pitchFamily="34" charset="0"/>
              <a:buChar char="•"/>
              <a:tabLst>
                <a:tab pos="159385" algn="l"/>
              </a:tabLst>
            </a:pPr>
            <a:r>
              <a:rPr lang="en-US" sz="2300" b="0" spc="-40" dirty="0">
                <a:latin typeface="Arial" panose="020B0604020202020204" pitchFamily="34" charset="0"/>
                <a:cs typeface="Arial" panose="020B0604020202020204" pitchFamily="34" charset="0"/>
              </a:rPr>
              <a:t>Two </a:t>
            </a:r>
            <a:r>
              <a:rPr lang="en-US" sz="2300" b="0" dirty="0">
                <a:latin typeface="Arial" panose="020B0604020202020204" pitchFamily="34" charset="0"/>
                <a:cs typeface="Arial" panose="020B0604020202020204" pitchFamily="34" charset="0"/>
              </a:rPr>
              <a:t>sources </a:t>
            </a:r>
            <a:r>
              <a:rPr lang="en-US" sz="2300" b="0" spc="-5" dirty="0">
                <a:latin typeface="Arial" panose="020B0604020202020204" pitchFamily="34" charset="0"/>
                <a:cs typeface="Arial" panose="020B0604020202020204" pitchFamily="34" charset="0"/>
              </a:rPr>
              <a:t>of error determine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accuracy of instrument</a:t>
            </a:r>
            <a:r>
              <a:rPr lang="en-US" sz="2300" b="0" spc="120" dirty="0">
                <a:latin typeface="Arial" panose="020B0604020202020204" pitchFamily="34" charset="0"/>
                <a:cs typeface="Arial" panose="020B0604020202020204" pitchFamily="34" charset="0"/>
              </a:rPr>
              <a:t> </a:t>
            </a:r>
            <a:r>
              <a:rPr lang="en-US" sz="2300" b="0" dirty="0">
                <a:latin typeface="Arial" panose="020B0604020202020204" pitchFamily="34" charset="0"/>
                <a:cs typeface="Arial" panose="020B0604020202020204" pitchFamily="34" charset="0"/>
              </a:rPr>
              <a:t>transformers:</a:t>
            </a:r>
          </a:p>
          <a:p>
            <a:pPr marL="1439164">
              <a:spcBef>
                <a:spcPts val="1140"/>
              </a:spcBef>
              <a:tabLst>
                <a:tab pos="1357630" algn="l"/>
                <a:tab pos="1358265" algn="l"/>
              </a:tabLst>
            </a:pPr>
            <a:r>
              <a:rPr lang="en-US" sz="2300" b="0" spc="-5" dirty="0">
                <a:latin typeface="Arial" panose="020B0604020202020204" pitchFamily="34" charset="0"/>
                <a:cs typeface="Arial" panose="020B0604020202020204" pitchFamily="34" charset="0"/>
              </a:rPr>
              <a:t>(1) Ratio</a:t>
            </a:r>
            <a:r>
              <a:rPr lang="en-US" sz="2300" b="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error</a:t>
            </a:r>
            <a:endParaRPr lang="en-US" sz="2300" b="0" dirty="0">
              <a:latin typeface="Arial" panose="020B0604020202020204" pitchFamily="34" charset="0"/>
              <a:cs typeface="Arial" panose="020B0604020202020204" pitchFamily="34" charset="0"/>
            </a:endParaRPr>
          </a:p>
          <a:p>
            <a:pPr marL="1439164">
              <a:spcBef>
                <a:spcPts val="1140"/>
              </a:spcBef>
              <a:tabLst>
                <a:tab pos="1356995" algn="l"/>
                <a:tab pos="1357630" algn="l"/>
              </a:tabLst>
            </a:pPr>
            <a:r>
              <a:rPr lang="en-US" sz="2300" b="0" spc="-5" dirty="0">
                <a:latin typeface="Arial" panose="020B0604020202020204" pitchFamily="34" charset="0"/>
                <a:cs typeface="Arial" panose="020B0604020202020204" pitchFamily="34" charset="0"/>
              </a:rPr>
              <a:t>(2) Phase angle</a:t>
            </a:r>
            <a:r>
              <a:rPr lang="en-US" sz="2300" b="0" spc="25"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error</a:t>
            </a:r>
            <a:endParaRPr lang="en-US" sz="2300" b="0" dirty="0">
              <a:latin typeface="Arial" panose="020B0604020202020204" pitchFamily="34" charset="0"/>
              <a:cs typeface="Arial" panose="020B0604020202020204" pitchFamily="34" charset="0"/>
            </a:endParaRPr>
          </a:p>
          <a:p>
            <a:pPr marR="5080" algn="just">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a:t>
            </a:r>
            <a:r>
              <a:rPr lang="en-US" sz="2300" b="0" dirty="0">
                <a:latin typeface="Arial" panose="020B0604020202020204" pitchFamily="34" charset="0"/>
                <a:cs typeface="Arial" panose="020B0604020202020204" pitchFamily="34" charset="0"/>
              </a:rPr>
              <a:t>“accuracy classification” </a:t>
            </a:r>
            <a:r>
              <a:rPr lang="en-US" sz="2300" b="0" spc="-5" dirty="0">
                <a:latin typeface="Arial" panose="020B0604020202020204" pitchFamily="34" charset="0"/>
                <a:cs typeface="Arial" panose="020B0604020202020204" pitchFamily="34" charset="0"/>
              </a:rPr>
              <a:t>of instrument </a:t>
            </a:r>
            <a:r>
              <a:rPr lang="en-US" sz="2300" b="0" dirty="0">
                <a:latin typeface="Arial" panose="020B0604020202020204" pitchFamily="34" charset="0"/>
                <a:cs typeface="Arial" panose="020B0604020202020204" pitchFamily="34" charset="0"/>
              </a:rPr>
              <a:t>transformers </a:t>
            </a:r>
            <a:r>
              <a:rPr lang="en-US" sz="2300" b="0" spc="-5" dirty="0">
                <a:latin typeface="Arial" panose="020B0604020202020204" pitchFamily="34" charset="0"/>
                <a:cs typeface="Arial" panose="020B0604020202020204" pitchFamily="34" charset="0"/>
              </a:rPr>
              <a:t>includes </a:t>
            </a:r>
            <a:r>
              <a:rPr lang="en-US" sz="2300" b="0" dirty="0">
                <a:latin typeface="Arial" panose="020B0604020202020204" pitchFamily="34" charset="0"/>
                <a:cs typeface="Arial" panose="020B0604020202020204" pitchFamily="34" charset="0"/>
              </a:rPr>
              <a:t>a correlation </a:t>
            </a:r>
            <a:r>
              <a:rPr lang="en-US" sz="2300" b="0" spc="-5" dirty="0">
                <a:latin typeface="Arial" panose="020B0604020202020204" pitchFamily="34" charset="0"/>
                <a:cs typeface="Arial" panose="020B0604020202020204" pitchFamily="34" charset="0"/>
              </a:rPr>
              <a:t>between ratio correction </a:t>
            </a:r>
            <a:r>
              <a:rPr lang="en-US" sz="2300" b="0" dirty="0">
                <a:latin typeface="Arial" panose="020B0604020202020204" pitchFamily="34" charset="0"/>
                <a:cs typeface="Arial" panose="020B0604020202020204" pitchFamily="34" charset="0"/>
              </a:rPr>
              <a:t>factor </a:t>
            </a:r>
            <a:r>
              <a:rPr lang="en-US" sz="2300" b="0" spc="-5" dirty="0">
                <a:latin typeface="Arial" panose="020B0604020202020204" pitchFamily="34" charset="0"/>
                <a:cs typeface="Arial" panose="020B0604020202020204" pitchFamily="34" charset="0"/>
              </a:rPr>
              <a:t>and phase angle so as </a:t>
            </a:r>
            <a:r>
              <a:rPr lang="en-US" sz="2300" b="0" dirty="0">
                <a:latin typeface="Arial" panose="020B0604020202020204" pitchFamily="34" charset="0"/>
                <a:cs typeface="Arial" panose="020B0604020202020204" pitchFamily="34" charset="0"/>
              </a:rPr>
              <a:t>to </a:t>
            </a:r>
            <a:r>
              <a:rPr lang="en-US" sz="2300" b="0" spc="-5" dirty="0">
                <a:latin typeface="Arial" panose="020B0604020202020204" pitchFamily="34" charset="0"/>
                <a:cs typeface="Arial" panose="020B0604020202020204" pitchFamily="34" charset="0"/>
              </a:rPr>
              <a:t>show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overall </a:t>
            </a:r>
            <a:r>
              <a:rPr lang="en-US" sz="2300" b="0" spc="-10" dirty="0">
                <a:latin typeface="Arial" panose="020B0604020202020204" pitchFamily="34" charset="0"/>
                <a:cs typeface="Arial" panose="020B0604020202020204" pitchFamily="34" charset="0"/>
              </a:rPr>
              <a:t>effect </a:t>
            </a:r>
            <a:r>
              <a:rPr lang="en-US" sz="2300" b="0" spc="-5" dirty="0">
                <a:latin typeface="Arial" panose="020B0604020202020204" pitchFamily="34" charset="0"/>
                <a:cs typeface="Arial" panose="020B0604020202020204" pitchFamily="34" charset="0"/>
              </a:rPr>
              <a:t>on meter</a:t>
            </a:r>
            <a:r>
              <a:rPr lang="en-US" sz="2300" b="0" spc="2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registration.</a:t>
            </a:r>
            <a:endParaRPr lang="en-US" sz="2300" b="0" dirty="0">
              <a:latin typeface="Arial" panose="020B0604020202020204" pitchFamily="34" charset="0"/>
              <a:cs typeface="Arial" panose="020B0604020202020204" pitchFamily="34" charset="0"/>
            </a:endParaRPr>
          </a:p>
          <a:p>
            <a:pPr marR="449580">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ratio correction </a:t>
            </a:r>
            <a:r>
              <a:rPr lang="en-US" sz="2300" b="0" dirty="0">
                <a:latin typeface="Arial" panose="020B0604020202020204" pitchFamily="34" charset="0"/>
                <a:cs typeface="Arial" panose="020B0604020202020204" pitchFamily="34" charset="0"/>
              </a:rPr>
              <a:t>factor </a:t>
            </a:r>
            <a:r>
              <a:rPr lang="en-US" sz="2300" b="0" spc="-5" dirty="0">
                <a:latin typeface="Arial" panose="020B0604020202020204" pitchFamily="34" charset="0"/>
                <a:cs typeface="Arial" panose="020B0604020202020204" pitchFamily="34" charset="0"/>
              </a:rPr>
              <a:t>(RCF) is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ratio of </a:t>
            </a:r>
            <a:r>
              <a:rPr lang="en-US" sz="2300" b="0" dirty="0">
                <a:latin typeface="Arial" panose="020B0604020202020204" pitchFamily="34" charset="0"/>
                <a:cs typeface="Arial" panose="020B0604020202020204" pitchFamily="34" charset="0"/>
              </a:rPr>
              <a:t>the true </a:t>
            </a:r>
            <a:r>
              <a:rPr lang="en-US" sz="2300" b="0" spc="-5" dirty="0">
                <a:latin typeface="Arial" panose="020B0604020202020204" pitchFamily="34" charset="0"/>
                <a:cs typeface="Arial" panose="020B0604020202020204" pitchFamily="34" charset="0"/>
              </a:rPr>
              <a:t>ratio </a:t>
            </a:r>
            <a:r>
              <a:rPr lang="en-US" sz="2300" b="0" dirty="0">
                <a:latin typeface="Arial" panose="020B0604020202020204" pitchFamily="34" charset="0"/>
                <a:cs typeface="Arial" panose="020B0604020202020204" pitchFamily="34" charset="0"/>
              </a:rPr>
              <a:t>to the </a:t>
            </a:r>
            <a:r>
              <a:rPr lang="en-US" sz="2300" b="0" spc="-5" dirty="0">
                <a:latin typeface="Arial" panose="020B0604020202020204" pitchFamily="34" charset="0"/>
                <a:cs typeface="Arial" panose="020B0604020202020204" pitchFamily="34" charset="0"/>
              </a:rPr>
              <a:t>marked ratio.</a:t>
            </a:r>
            <a:endParaRPr lang="en-US" sz="2300" b="0" dirty="0">
              <a:latin typeface="Arial" panose="020B0604020202020204" pitchFamily="34" charset="0"/>
              <a:cs typeface="Arial" panose="020B0604020202020204" pitchFamily="34" charset="0"/>
            </a:endParaRPr>
          </a:p>
          <a:p>
            <a:pPr marR="257810">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phase angle of an instrument transformer is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phase displacement, in minutes, between </a:t>
            </a:r>
            <a:r>
              <a:rPr lang="en-US" sz="2300" b="0" dirty="0">
                <a:latin typeface="Arial" panose="020B0604020202020204" pitchFamily="34" charset="0"/>
                <a:cs typeface="Arial" panose="020B0604020202020204" pitchFamily="34" charset="0"/>
              </a:rPr>
              <a:t>the </a:t>
            </a:r>
            <a:r>
              <a:rPr lang="en-US" sz="2300" b="0" spc="-5" dirty="0">
                <a:latin typeface="Arial" panose="020B0604020202020204" pitchFamily="34" charset="0"/>
                <a:cs typeface="Arial" panose="020B0604020202020204" pitchFamily="34" charset="0"/>
              </a:rPr>
              <a:t>primary and secondary</a:t>
            </a:r>
            <a:r>
              <a:rPr lang="en-US" sz="2300" b="0" spc="95"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values.</a:t>
            </a:r>
            <a:endParaRPr lang="en-US" sz="2300" b="0" dirty="0">
              <a:latin typeface="Arial" panose="020B0604020202020204" pitchFamily="34" charset="0"/>
              <a:cs typeface="Arial" panose="020B0604020202020204" pitchFamily="34" charset="0"/>
            </a:endParaRPr>
          </a:p>
          <a:p>
            <a:pPr marR="177165">
              <a:lnSpc>
                <a:spcPct val="100000"/>
              </a:lnSpc>
              <a:spcBef>
                <a:spcPts val="1140"/>
              </a:spcBef>
              <a:buFont typeface="Arial" panose="020B0604020202020204" pitchFamily="34" charset="0"/>
              <a:buChar char="•"/>
              <a:tabLst>
                <a:tab pos="159385" algn="l"/>
              </a:tabLst>
            </a:pPr>
            <a:r>
              <a:rPr lang="en-US" sz="2300" b="0" spc="-5" dirty="0">
                <a:latin typeface="Arial" panose="020B0604020202020204" pitchFamily="34" charset="0"/>
                <a:cs typeface="Arial" panose="020B0604020202020204" pitchFamily="34" charset="0"/>
              </a:rPr>
              <a:t>The </a:t>
            </a:r>
            <a:r>
              <a:rPr lang="en-US" sz="2300" b="0" dirty="0">
                <a:latin typeface="Arial" panose="020B0604020202020204" pitchFamily="34" charset="0"/>
                <a:cs typeface="Arial" panose="020B0604020202020204" pitchFamily="34" charset="0"/>
              </a:rPr>
              <a:t>transformer correction factor (TCF) </a:t>
            </a:r>
            <a:r>
              <a:rPr lang="en-US" sz="2300" b="0" spc="-5" dirty="0">
                <a:latin typeface="Arial" panose="020B0604020202020204" pitchFamily="34" charset="0"/>
                <a:cs typeface="Arial" panose="020B0604020202020204" pitchFamily="34" charset="0"/>
              </a:rPr>
              <a:t>is </a:t>
            </a:r>
            <a:r>
              <a:rPr lang="en-US" sz="2300" b="0" dirty="0">
                <a:latin typeface="Arial" panose="020B0604020202020204" pitchFamily="34" charset="0"/>
                <a:cs typeface="Arial" panose="020B0604020202020204" pitchFamily="34" charset="0"/>
              </a:rPr>
              <a:t>the correction for </a:t>
            </a:r>
            <a:r>
              <a:rPr lang="en-US" sz="2300" b="0" spc="-5" dirty="0">
                <a:latin typeface="Arial" panose="020B0604020202020204" pitchFamily="34" charset="0"/>
                <a:cs typeface="Arial" panose="020B0604020202020204" pitchFamily="34" charset="0"/>
              </a:rPr>
              <a:t>overall error due to both ratio error and phase</a:t>
            </a:r>
            <a:r>
              <a:rPr lang="en-US" sz="2300" b="0" spc="7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angle.</a:t>
            </a:r>
            <a:endParaRPr lang="en-US" sz="2300" b="0" dirty="0">
              <a:latin typeface="Arial" panose="020B0604020202020204" pitchFamily="34" charset="0"/>
              <a:cs typeface="Arial" panose="020B0604020202020204" pitchFamily="34" charset="0"/>
            </a:endParaRPr>
          </a:p>
          <a:p>
            <a:pPr marR="236220">
              <a:lnSpc>
                <a:spcPct val="100000"/>
              </a:lnSpc>
              <a:spcBef>
                <a:spcPts val="1140"/>
              </a:spcBef>
              <a:buFont typeface="Arial" panose="020B0604020202020204" pitchFamily="34" charset="0"/>
              <a:buChar char="•"/>
              <a:tabLst>
                <a:tab pos="149860" algn="l"/>
                <a:tab pos="845819" algn="l"/>
                <a:tab pos="1567180" algn="l"/>
                <a:tab pos="4098290" algn="l"/>
              </a:tabLst>
            </a:pPr>
            <a:r>
              <a:rPr lang="en-US" sz="2300" b="0" spc="-5" dirty="0">
                <a:latin typeface="Arial" panose="020B0604020202020204" pitchFamily="34" charset="0"/>
                <a:cs typeface="Arial" panose="020B0604020202020204" pitchFamily="34" charset="0"/>
              </a:rPr>
              <a:t>ANSI	has established accuracy </a:t>
            </a:r>
            <a:r>
              <a:rPr lang="en-US" sz="2300" b="0" dirty="0">
                <a:latin typeface="Arial" panose="020B0604020202020204" pitchFamily="34" charset="0"/>
                <a:cs typeface="Arial" panose="020B0604020202020204" pitchFamily="34" charset="0"/>
              </a:rPr>
              <a:t>classes for </a:t>
            </a:r>
            <a:r>
              <a:rPr lang="en-US" sz="2300" b="0" spc="-5" dirty="0">
                <a:latin typeface="Arial" panose="020B0604020202020204" pitchFamily="34" charset="0"/>
                <a:cs typeface="Arial" panose="020B0604020202020204" pitchFamily="34" charset="0"/>
              </a:rPr>
              <a:t>both </a:t>
            </a:r>
            <a:r>
              <a:rPr lang="en-US" sz="2300" b="0" dirty="0">
                <a:latin typeface="Arial" panose="020B0604020202020204" pitchFamily="34" charset="0"/>
                <a:cs typeface="Arial" panose="020B0604020202020204" pitchFamily="34" charset="0"/>
              </a:rPr>
              <a:t>current </a:t>
            </a:r>
            <a:r>
              <a:rPr lang="en-US" sz="2300" b="0" spc="-5" dirty="0">
                <a:latin typeface="Arial" panose="020B0604020202020204" pitchFamily="34" charset="0"/>
                <a:cs typeface="Arial" panose="020B0604020202020204" pitchFamily="34" charset="0"/>
              </a:rPr>
              <a:t>and potential </a:t>
            </a:r>
            <a:r>
              <a:rPr lang="en-US" sz="2300" b="0" dirty="0">
                <a:latin typeface="Arial" panose="020B0604020202020204" pitchFamily="34" charset="0"/>
                <a:cs typeface="Arial" panose="020B0604020202020204" pitchFamily="34" charset="0"/>
              </a:rPr>
              <a:t>transformers.	</a:t>
            </a:r>
            <a:r>
              <a:rPr lang="en-US" sz="2300" b="0" spc="-20" dirty="0">
                <a:latin typeface="Arial" panose="020B0604020202020204" pitchFamily="34" charset="0"/>
                <a:cs typeface="Arial" panose="020B0604020202020204" pitchFamily="34" charset="0"/>
              </a:rPr>
              <a:t>Typical </a:t>
            </a:r>
            <a:r>
              <a:rPr lang="en-US" sz="2300" b="0" spc="-5" dirty="0">
                <a:latin typeface="Arial" panose="020B0604020202020204" pitchFamily="34" charset="0"/>
                <a:cs typeface="Arial" panose="020B0604020202020204" pitchFamily="34" charset="0"/>
              </a:rPr>
              <a:t>classifications are 0.3% error </a:t>
            </a:r>
            <a:r>
              <a:rPr lang="en-US" sz="2300" b="0" dirty="0">
                <a:latin typeface="Arial" panose="020B0604020202020204" pitchFamily="34" charset="0"/>
                <a:cs typeface="Arial" panose="020B0604020202020204" pitchFamily="34" charset="0"/>
              </a:rPr>
              <a:t>for </a:t>
            </a:r>
            <a:r>
              <a:rPr lang="en-US" sz="2300" b="0" spc="-5" dirty="0">
                <a:latin typeface="Arial" panose="020B0604020202020204" pitchFamily="34" charset="0"/>
                <a:cs typeface="Arial" panose="020B0604020202020204" pitchFamily="34" charset="0"/>
              </a:rPr>
              <a:t>metering, and 0.6% </a:t>
            </a:r>
            <a:r>
              <a:rPr lang="en-US" sz="2300" b="0" dirty="0">
                <a:latin typeface="Arial" panose="020B0604020202020204" pitchFamily="34" charset="0"/>
                <a:cs typeface="Arial" panose="020B0604020202020204" pitchFamily="34" charset="0"/>
              </a:rPr>
              <a:t>to </a:t>
            </a:r>
            <a:r>
              <a:rPr lang="en-US" sz="2300" b="0" spc="-5" dirty="0">
                <a:latin typeface="Arial" panose="020B0604020202020204" pitchFamily="34" charset="0"/>
                <a:cs typeface="Arial" panose="020B0604020202020204" pitchFamily="34" charset="0"/>
              </a:rPr>
              <a:t>1.2% error </a:t>
            </a:r>
            <a:r>
              <a:rPr lang="en-US" sz="2300" b="0" dirty="0">
                <a:latin typeface="Arial" panose="020B0604020202020204" pitchFamily="34" charset="0"/>
                <a:cs typeface="Arial" panose="020B0604020202020204" pitchFamily="34" charset="0"/>
              </a:rPr>
              <a:t>for</a:t>
            </a:r>
            <a:r>
              <a:rPr lang="en-US" sz="2300" b="0" spc="5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indicating</a:t>
            </a:r>
            <a:r>
              <a:rPr lang="en-US" sz="2300" b="0" spc="30"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instruments. (ANSI</a:t>
            </a:r>
            <a:r>
              <a:rPr lang="en-US" sz="2300" b="0" spc="-15" dirty="0">
                <a:latin typeface="Arial" panose="020B0604020202020204" pitchFamily="34" charset="0"/>
                <a:cs typeface="Arial" panose="020B0604020202020204" pitchFamily="34" charset="0"/>
              </a:rPr>
              <a:t> </a:t>
            </a:r>
            <a:r>
              <a:rPr lang="en-US" sz="2300" b="0" spc="-5" dirty="0">
                <a:latin typeface="Arial" panose="020B0604020202020204" pitchFamily="34" charset="0"/>
                <a:cs typeface="Arial" panose="020B0604020202020204" pitchFamily="34" charset="0"/>
              </a:rPr>
              <a:t>C57.13)</a:t>
            </a:r>
            <a:endParaRPr lang="en-US" sz="2300" b="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41</a:t>
            </a:fld>
            <a:endParaRPr lang="en-US" dirty="0">
              <a:solidFill>
                <a:srgbClr val="FFFFFF"/>
              </a:solidFill>
            </a:endParaRPr>
          </a:p>
        </p:txBody>
      </p:sp>
      <p:sp>
        <p:nvSpPr>
          <p:cNvPr id="6" name="Title 5">
            <a:extLst>
              <a:ext uri="{FF2B5EF4-FFF2-40B4-BE49-F238E27FC236}">
                <a16:creationId xmlns:a16="http://schemas.microsoft.com/office/drawing/2014/main" id="{B7971FF4-AF21-8885-0323-585C6CAFB72D}"/>
              </a:ext>
            </a:extLst>
          </p:cNvPr>
          <p:cNvSpPr>
            <a:spLocks noGrp="1"/>
          </p:cNvSpPr>
          <p:nvPr>
            <p:ph type="title"/>
          </p:nvPr>
        </p:nvSpPr>
        <p:spPr/>
        <p:txBody>
          <a:bodyPr/>
          <a:lstStyle/>
          <a:p>
            <a:r>
              <a:rPr lang="en-US" dirty="0"/>
              <a:t>Accuracy of Instrument</a:t>
            </a:r>
          </a:p>
        </p:txBody>
      </p:sp>
    </p:spTree>
    <p:extLst>
      <p:ext uri="{BB962C8B-B14F-4D97-AF65-F5344CB8AC3E}">
        <p14:creationId xmlns:p14="http://schemas.microsoft.com/office/powerpoint/2010/main" val="40928746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txBox="1">
            <a:spLocks noGrp="1"/>
          </p:cNvSpPr>
          <p:nvPr>
            <p:ph idx="1"/>
          </p:nvPr>
        </p:nvSpPr>
        <p:spPr>
          <a:xfrm>
            <a:off x="533400" y="1564788"/>
            <a:ext cx="8153400" cy="1704954"/>
          </a:xfrm>
          <a:prstGeom prst="rect">
            <a:avLst/>
          </a:prstGeom>
        </p:spPr>
        <p:txBody>
          <a:bodyPr vert="horz" wrap="square" lIns="0" tIns="12065" rIns="0" bIns="0" rtlCol="0">
            <a:spAutoFit/>
          </a:bodyPr>
          <a:lstStyle/>
          <a:p>
            <a:pPr marL="12700" marR="5080">
              <a:lnSpc>
                <a:spcPct val="100000"/>
              </a:lnSpc>
              <a:spcBef>
                <a:spcPts val="95"/>
              </a:spcBef>
              <a:buChar char="•"/>
              <a:tabLst>
                <a:tab pos="157480" algn="l"/>
              </a:tabLst>
            </a:pPr>
            <a:r>
              <a:rPr sz="2000" b="0" spc="-5" dirty="0">
                <a:latin typeface="Arial"/>
                <a:cs typeface="Arial"/>
              </a:rPr>
              <a:t>An </a:t>
            </a:r>
            <a:r>
              <a:rPr sz="2000" b="0" spc="-10" dirty="0">
                <a:latin typeface="Arial"/>
                <a:cs typeface="Arial"/>
              </a:rPr>
              <a:t>accuracy </a:t>
            </a:r>
            <a:r>
              <a:rPr sz="2000" b="0" spc="-5" dirty="0">
                <a:latin typeface="Arial"/>
                <a:cs typeface="Arial"/>
              </a:rPr>
              <a:t>classification for an </a:t>
            </a:r>
            <a:r>
              <a:rPr sz="2000" b="0" spc="-10" dirty="0">
                <a:latin typeface="Arial"/>
                <a:cs typeface="Arial"/>
              </a:rPr>
              <a:t>instrument </a:t>
            </a:r>
            <a:r>
              <a:rPr sz="2000" b="0" spc="-5" dirty="0">
                <a:latin typeface="Arial"/>
                <a:cs typeface="Arial"/>
              </a:rPr>
              <a:t>transformer </a:t>
            </a:r>
            <a:r>
              <a:rPr sz="2000" b="0" spc="-10" dirty="0">
                <a:latin typeface="Arial"/>
                <a:cs typeface="Arial"/>
              </a:rPr>
              <a:t>includes</a:t>
            </a:r>
            <a:r>
              <a:rPr lang="en-US" sz="2000" b="0" spc="-10" dirty="0">
                <a:latin typeface="Arial"/>
                <a:cs typeface="Arial"/>
              </a:rPr>
              <a:t> </a:t>
            </a:r>
            <a:r>
              <a:rPr sz="2000" b="0" spc="-5" dirty="0">
                <a:latin typeface="Arial"/>
                <a:cs typeface="Arial"/>
              </a:rPr>
              <a:t>the </a:t>
            </a:r>
            <a:r>
              <a:rPr sz="2000" b="0" spc="-10" dirty="0">
                <a:latin typeface="Arial"/>
                <a:cs typeface="Arial"/>
              </a:rPr>
              <a:t>standard burden </a:t>
            </a:r>
            <a:r>
              <a:rPr sz="2000" b="0" spc="-5" dirty="0">
                <a:latin typeface="Arial"/>
                <a:cs typeface="Arial"/>
              </a:rPr>
              <a:t>as well as the </a:t>
            </a:r>
            <a:r>
              <a:rPr sz="2000" b="0" spc="-10" dirty="0">
                <a:latin typeface="Arial"/>
                <a:cs typeface="Arial"/>
              </a:rPr>
              <a:t>maximum percent </a:t>
            </a:r>
            <a:r>
              <a:rPr sz="2000" b="0" spc="-5" dirty="0">
                <a:latin typeface="Arial"/>
                <a:cs typeface="Arial"/>
              </a:rPr>
              <a:t>error </a:t>
            </a:r>
            <a:r>
              <a:rPr sz="2000" b="0" spc="-10" dirty="0">
                <a:latin typeface="Arial"/>
                <a:cs typeface="Arial"/>
              </a:rPr>
              <a:t>limits</a:t>
            </a:r>
            <a:r>
              <a:rPr lang="en-US" sz="2000" b="0" spc="-10" dirty="0">
                <a:latin typeface="Arial"/>
                <a:cs typeface="Arial"/>
              </a:rPr>
              <a:t> </a:t>
            </a:r>
            <a:r>
              <a:rPr sz="2000" b="0" spc="-5" dirty="0">
                <a:latin typeface="Arial"/>
                <a:cs typeface="Arial"/>
              </a:rPr>
              <a:t>for ratio and </a:t>
            </a:r>
            <a:r>
              <a:rPr sz="2000" b="0" spc="-10" dirty="0">
                <a:latin typeface="Arial"/>
                <a:cs typeface="Arial"/>
              </a:rPr>
              <a:t>phase </a:t>
            </a:r>
            <a:r>
              <a:rPr sz="2000" b="0" spc="-5" dirty="0">
                <a:latin typeface="Arial"/>
                <a:cs typeface="Arial"/>
              </a:rPr>
              <a:t>angle</a:t>
            </a:r>
            <a:r>
              <a:rPr sz="2000" b="0" dirty="0">
                <a:latin typeface="Arial"/>
                <a:cs typeface="Arial"/>
              </a:rPr>
              <a:t> </a:t>
            </a:r>
            <a:r>
              <a:rPr sz="2000" b="0" spc="-25" dirty="0">
                <a:latin typeface="Arial"/>
                <a:cs typeface="Arial"/>
              </a:rPr>
              <a:t>error.</a:t>
            </a:r>
            <a:endParaRPr sz="2000" b="0" dirty="0">
              <a:latin typeface="Arial"/>
              <a:cs typeface="Arial"/>
            </a:endParaRPr>
          </a:p>
          <a:p>
            <a:pPr marL="12700" marR="117475">
              <a:lnSpc>
                <a:spcPct val="100000"/>
              </a:lnSpc>
              <a:spcBef>
                <a:spcPts val="1200"/>
              </a:spcBef>
              <a:buChar char="•"/>
              <a:tabLst>
                <a:tab pos="167640" algn="l"/>
              </a:tabLst>
            </a:pPr>
            <a:r>
              <a:rPr sz="2000" b="0" spc="-5" dirty="0">
                <a:latin typeface="Arial"/>
                <a:cs typeface="Arial"/>
              </a:rPr>
              <a:t>The standard </a:t>
            </a:r>
            <a:r>
              <a:rPr sz="2000" b="0" spc="-10" dirty="0">
                <a:latin typeface="Arial"/>
                <a:cs typeface="Arial"/>
              </a:rPr>
              <a:t>burdens </a:t>
            </a:r>
            <a:r>
              <a:rPr sz="2000" b="0" spc="-5" dirty="0">
                <a:latin typeface="Arial"/>
                <a:cs typeface="Arial"/>
              </a:rPr>
              <a:t>for which a </a:t>
            </a:r>
            <a:r>
              <a:rPr sz="2000" b="0" dirty="0">
                <a:latin typeface="Arial"/>
                <a:cs typeface="Arial"/>
              </a:rPr>
              <a:t>transformer’s </a:t>
            </a:r>
            <a:r>
              <a:rPr sz="2000" b="0" spc="-10" dirty="0">
                <a:latin typeface="Arial"/>
                <a:cs typeface="Arial"/>
              </a:rPr>
              <a:t>accuracy </a:t>
            </a:r>
            <a:r>
              <a:rPr sz="2000" b="0" spc="-5" dirty="0">
                <a:latin typeface="Arial"/>
                <a:cs typeface="Arial"/>
              </a:rPr>
              <a:t>rating</a:t>
            </a:r>
            <a:r>
              <a:rPr lang="en-US" sz="2000" b="0" spc="-5" dirty="0">
                <a:latin typeface="Arial"/>
                <a:cs typeface="Arial"/>
              </a:rPr>
              <a:t> </a:t>
            </a:r>
            <a:r>
              <a:rPr sz="2000" b="0" spc="-10" dirty="0">
                <a:latin typeface="Arial"/>
                <a:cs typeface="Arial"/>
              </a:rPr>
              <a:t>applies </a:t>
            </a:r>
            <a:r>
              <a:rPr sz="2000" b="0" spc="-5" dirty="0">
                <a:latin typeface="Arial"/>
                <a:cs typeface="Arial"/>
              </a:rPr>
              <a:t>will be </a:t>
            </a:r>
            <a:r>
              <a:rPr sz="2000" b="0" spc="-10" dirty="0">
                <a:latin typeface="Arial"/>
                <a:cs typeface="Arial"/>
              </a:rPr>
              <a:t>designated </a:t>
            </a:r>
            <a:r>
              <a:rPr sz="2000" b="0" spc="-5" dirty="0">
                <a:latin typeface="Arial"/>
                <a:cs typeface="Arial"/>
              </a:rPr>
              <a:t>along with the </a:t>
            </a:r>
            <a:r>
              <a:rPr sz="2000" b="0" spc="-10" dirty="0">
                <a:latin typeface="Arial"/>
                <a:cs typeface="Arial"/>
              </a:rPr>
              <a:t>accuracy</a:t>
            </a:r>
            <a:r>
              <a:rPr sz="2000" b="0" spc="90" dirty="0">
                <a:latin typeface="Arial"/>
                <a:cs typeface="Arial"/>
              </a:rPr>
              <a:t> </a:t>
            </a:r>
            <a:r>
              <a:rPr sz="2000" b="0" spc="-5" dirty="0">
                <a:latin typeface="Arial"/>
                <a:cs typeface="Arial"/>
              </a:rPr>
              <a:t>rating.</a:t>
            </a:r>
            <a:endParaRPr sz="2000" b="0" dirty="0">
              <a:latin typeface="Arial"/>
              <a:cs typeface="Aria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42</a:t>
            </a:fld>
            <a:endParaRPr lang="en-US" dirty="0">
              <a:solidFill>
                <a:srgbClr val="FFFFFF"/>
              </a:solidFill>
            </a:endParaRPr>
          </a:p>
        </p:txBody>
      </p:sp>
      <p:sp>
        <p:nvSpPr>
          <p:cNvPr id="6" name="object 4"/>
          <p:cNvSpPr/>
          <p:nvPr/>
        </p:nvSpPr>
        <p:spPr>
          <a:xfrm>
            <a:off x="295275" y="3311271"/>
            <a:ext cx="4267200" cy="2667000"/>
          </a:xfrm>
          <a:prstGeom prst="rect">
            <a:avLst/>
          </a:prstGeom>
          <a:blipFill>
            <a:blip r:embed="rId2" cstate="print"/>
            <a:stretch>
              <a:fillRect/>
            </a:stretch>
          </a:blipFill>
        </p:spPr>
        <p:txBody>
          <a:bodyPr wrap="square" lIns="0" tIns="0" rIns="0" bIns="0" rtlCol="0"/>
          <a:lstStyle/>
          <a:p>
            <a:endParaRPr dirty="0"/>
          </a:p>
        </p:txBody>
      </p:sp>
      <p:sp>
        <p:nvSpPr>
          <p:cNvPr id="7" name="object 6"/>
          <p:cNvSpPr/>
          <p:nvPr/>
        </p:nvSpPr>
        <p:spPr>
          <a:xfrm>
            <a:off x="4648199" y="3269742"/>
            <a:ext cx="4333875" cy="2750058"/>
          </a:xfrm>
          <a:prstGeom prst="rect">
            <a:avLst/>
          </a:prstGeom>
          <a:blipFill>
            <a:blip r:embed="rId3" cstate="print"/>
            <a:stretch>
              <a:fillRect/>
            </a:stretch>
          </a:blipFill>
        </p:spPr>
        <p:txBody>
          <a:bodyPr wrap="square" lIns="0" tIns="0" rIns="0" bIns="0" rtlCol="0"/>
          <a:lstStyle/>
          <a:p>
            <a:endParaRPr dirty="0"/>
          </a:p>
        </p:txBody>
      </p:sp>
      <p:sp>
        <p:nvSpPr>
          <p:cNvPr id="8" name="Title 7">
            <a:extLst>
              <a:ext uri="{FF2B5EF4-FFF2-40B4-BE49-F238E27FC236}">
                <a16:creationId xmlns:a16="http://schemas.microsoft.com/office/drawing/2014/main" id="{7D0BC66F-65DF-6ACB-CD3E-B23D71D5602B}"/>
              </a:ext>
            </a:extLst>
          </p:cNvPr>
          <p:cNvSpPr>
            <a:spLocks noGrp="1"/>
          </p:cNvSpPr>
          <p:nvPr>
            <p:ph type="title"/>
          </p:nvPr>
        </p:nvSpPr>
        <p:spPr/>
        <p:txBody>
          <a:bodyPr/>
          <a:lstStyle/>
          <a:p>
            <a:r>
              <a:rPr lang="en-US" dirty="0"/>
              <a:t>Accuracy is Burden Dependent</a:t>
            </a:r>
          </a:p>
        </p:txBody>
      </p:sp>
    </p:spTree>
    <p:extLst>
      <p:ext uri="{BB962C8B-B14F-4D97-AF65-F5344CB8AC3E}">
        <p14:creationId xmlns:p14="http://schemas.microsoft.com/office/powerpoint/2010/main" val="25503571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64"/>
          <p:cNvSpPr txBox="1">
            <a:spLocks noGrp="1"/>
          </p:cNvSpPr>
          <p:nvPr>
            <p:ph idx="1"/>
          </p:nvPr>
        </p:nvSpPr>
        <p:spPr>
          <a:xfrm>
            <a:off x="533400" y="1676400"/>
            <a:ext cx="7940040" cy="935513"/>
          </a:xfrm>
          <a:prstGeom prst="rect">
            <a:avLst/>
          </a:prstGeom>
        </p:spPr>
        <p:txBody>
          <a:bodyPr vert="horz" wrap="square" lIns="0" tIns="12065" rIns="0" bIns="0" rtlCol="0">
            <a:spAutoFit/>
          </a:bodyPr>
          <a:lstStyle/>
          <a:p>
            <a:pPr marL="12700" marR="5080">
              <a:lnSpc>
                <a:spcPct val="100000"/>
              </a:lnSpc>
              <a:spcBef>
                <a:spcPts val="95"/>
              </a:spcBef>
            </a:pPr>
            <a:r>
              <a:rPr sz="2000" b="0" spc="-5" dirty="0">
                <a:latin typeface="Arial"/>
                <a:cs typeface="Arial"/>
              </a:rPr>
              <a:t>The </a:t>
            </a:r>
            <a:r>
              <a:rPr sz="2000" b="0" spc="-10" dirty="0">
                <a:latin typeface="Arial"/>
                <a:cs typeface="Arial"/>
              </a:rPr>
              <a:t>corresponding </a:t>
            </a:r>
            <a:r>
              <a:rPr sz="2000" b="0" spc="-5" dirty="0">
                <a:latin typeface="Arial"/>
                <a:cs typeface="Arial"/>
              </a:rPr>
              <a:t>ratio </a:t>
            </a:r>
            <a:r>
              <a:rPr sz="2000" b="0" spc="-10" dirty="0">
                <a:latin typeface="Arial"/>
                <a:cs typeface="Arial"/>
              </a:rPr>
              <a:t>correction </a:t>
            </a:r>
            <a:r>
              <a:rPr sz="2000" b="0" spc="-5" dirty="0">
                <a:latin typeface="Arial"/>
                <a:cs typeface="Arial"/>
              </a:rPr>
              <a:t>factor and </a:t>
            </a:r>
            <a:r>
              <a:rPr sz="2000" b="0" spc="-10" dirty="0">
                <a:latin typeface="Arial"/>
                <a:cs typeface="Arial"/>
              </a:rPr>
              <a:t>phase </a:t>
            </a:r>
            <a:r>
              <a:rPr sz="2000" b="0" spc="-5" dirty="0">
                <a:latin typeface="Arial"/>
                <a:cs typeface="Arial"/>
              </a:rPr>
              <a:t>angle for any </a:t>
            </a:r>
            <a:r>
              <a:rPr sz="2000" b="0" spc="-10" dirty="0">
                <a:latin typeface="Arial"/>
                <a:cs typeface="Arial"/>
              </a:rPr>
              <a:t>point</a:t>
            </a:r>
            <a:r>
              <a:rPr lang="en-US" sz="2000" b="0" spc="-10" dirty="0">
                <a:latin typeface="Arial"/>
                <a:cs typeface="Arial"/>
              </a:rPr>
              <a:t> </a:t>
            </a:r>
            <a:r>
              <a:rPr sz="2000" b="0" spc="-5" dirty="0">
                <a:latin typeface="Arial"/>
                <a:cs typeface="Arial"/>
              </a:rPr>
              <a:t>inside the 0.3 class </a:t>
            </a:r>
            <a:r>
              <a:rPr sz="2000" b="0" spc="-10" dirty="0">
                <a:latin typeface="Arial"/>
                <a:cs typeface="Arial"/>
              </a:rPr>
              <a:t>parallelogram </a:t>
            </a:r>
            <a:r>
              <a:rPr sz="2000" b="0" spc="-5" dirty="0">
                <a:latin typeface="Arial"/>
                <a:cs typeface="Arial"/>
              </a:rPr>
              <a:t>for 100% rated </a:t>
            </a:r>
            <a:r>
              <a:rPr sz="2000" b="0" spc="-10" dirty="0">
                <a:latin typeface="Arial"/>
                <a:cs typeface="Arial"/>
              </a:rPr>
              <a:t>current </a:t>
            </a:r>
            <a:r>
              <a:rPr sz="2000" b="0" spc="-5" dirty="0">
                <a:latin typeface="Arial"/>
                <a:cs typeface="Arial"/>
              </a:rPr>
              <a:t>will </a:t>
            </a:r>
            <a:r>
              <a:rPr sz="2000" b="0" spc="-10" dirty="0">
                <a:latin typeface="Arial"/>
                <a:cs typeface="Arial"/>
              </a:rPr>
              <a:t>always</a:t>
            </a:r>
            <a:r>
              <a:rPr lang="en-US" sz="2000" b="0" spc="-10" dirty="0">
                <a:latin typeface="Arial"/>
                <a:cs typeface="Arial"/>
              </a:rPr>
              <a:t> </a:t>
            </a:r>
            <a:r>
              <a:rPr sz="2000" b="0" spc="-5" dirty="0">
                <a:latin typeface="Arial"/>
                <a:cs typeface="Arial"/>
              </a:rPr>
              <a:t>give a transformer correction factor </a:t>
            </a:r>
            <a:r>
              <a:rPr sz="2000" b="0" spc="-10" dirty="0">
                <a:latin typeface="Arial"/>
                <a:cs typeface="Arial"/>
              </a:rPr>
              <a:t>between </a:t>
            </a:r>
            <a:r>
              <a:rPr sz="2000" b="0" spc="-5" dirty="0">
                <a:latin typeface="Arial"/>
                <a:cs typeface="Arial"/>
              </a:rPr>
              <a:t>.997 and</a:t>
            </a:r>
            <a:r>
              <a:rPr sz="2000" b="0" dirty="0">
                <a:latin typeface="Arial"/>
                <a:cs typeface="Arial"/>
              </a:rPr>
              <a:t> </a:t>
            </a:r>
            <a:r>
              <a:rPr sz="2000" b="0" spc="-10" dirty="0">
                <a:latin typeface="Arial"/>
                <a:cs typeface="Arial"/>
              </a:rPr>
              <a:t>1.003.</a:t>
            </a:r>
            <a:endParaRPr sz="2000" b="0" dirty="0">
              <a:latin typeface="Arial"/>
              <a:cs typeface="Arial"/>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43</a:t>
            </a:fld>
            <a:endParaRPr lang="en-US" dirty="0">
              <a:solidFill>
                <a:srgbClr val="FFFFFF"/>
              </a:solidFill>
            </a:endParaRPr>
          </a:p>
        </p:txBody>
      </p:sp>
      <p:pic>
        <p:nvPicPr>
          <p:cNvPr id="194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2752725"/>
            <a:ext cx="6496050" cy="3737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B783C4DC-A2CE-8164-E79C-40CFC66FD91E}"/>
              </a:ext>
            </a:extLst>
          </p:cNvPr>
          <p:cNvSpPr>
            <a:spLocks noGrp="1"/>
          </p:cNvSpPr>
          <p:nvPr>
            <p:ph type="title"/>
          </p:nvPr>
        </p:nvSpPr>
        <p:spPr/>
        <p:txBody>
          <a:bodyPr/>
          <a:lstStyle/>
          <a:p>
            <a:r>
              <a:rPr lang="en-US" dirty="0"/>
              <a:t>Current Transformer Accuracy</a:t>
            </a:r>
          </a:p>
        </p:txBody>
      </p:sp>
    </p:spTree>
    <p:extLst>
      <p:ext uri="{BB962C8B-B14F-4D97-AF65-F5344CB8AC3E}">
        <p14:creationId xmlns:p14="http://schemas.microsoft.com/office/powerpoint/2010/main" val="6754131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Font typeface="Arial" panose="020B0604020202020204" pitchFamily="34" charset="0"/>
              <a:buChar char="•"/>
            </a:pPr>
            <a:r>
              <a:rPr lang="en-US" sz="1900" b="0" dirty="0">
                <a:latin typeface="Arial" panose="020B0604020202020204" pitchFamily="34" charset="0"/>
                <a:cs typeface="Arial" panose="020B0604020202020204" pitchFamily="34" charset="0"/>
              </a:rPr>
              <a:t>In addition to burden (secondary load), a CT’s accuracy is affected by the Metered Load (primary current).</a:t>
            </a:r>
          </a:p>
          <a:p>
            <a:pPr>
              <a:buFont typeface="Arial" panose="020B0604020202020204" pitchFamily="34" charset="0"/>
              <a:buChar char="•"/>
            </a:pPr>
            <a:r>
              <a:rPr lang="en-US" sz="1900" b="0" dirty="0">
                <a:latin typeface="Arial" panose="020B0604020202020204" pitchFamily="34" charset="0"/>
                <a:cs typeface="Arial" panose="020B0604020202020204" pitchFamily="34" charset="0"/>
              </a:rPr>
              <a:t>The limit of permissible error in a current transformer for a given accuracy class has one value at 100% rated current and twice that amount of error at 10% rated current.</a:t>
            </a:r>
          </a:p>
          <a:p>
            <a:pPr>
              <a:buFont typeface="Arial" panose="020B0604020202020204" pitchFamily="34" charset="0"/>
              <a:buChar char="•"/>
            </a:pPr>
            <a:r>
              <a:rPr lang="en-US" sz="1900" b="0" dirty="0">
                <a:latin typeface="Arial" panose="020B0604020202020204" pitchFamily="34" charset="0"/>
                <a:cs typeface="Arial" panose="020B0604020202020204" pitchFamily="34" charset="0"/>
              </a:rPr>
              <a:t>Below 10% rated current, error may be as much as 5 – 10%.</a:t>
            </a:r>
          </a:p>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44</a:t>
            </a:fld>
            <a:endParaRPr lang="en-US" dirty="0">
              <a:solidFill>
                <a:srgbClr val="FFFFFF"/>
              </a:solidFill>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3657600"/>
            <a:ext cx="5791200" cy="2937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F8C36CDE-5B83-91D8-11FA-621DB22BDFBA}"/>
              </a:ext>
            </a:extLst>
          </p:cNvPr>
          <p:cNvSpPr>
            <a:spLocks noGrp="1"/>
          </p:cNvSpPr>
          <p:nvPr>
            <p:ph type="title"/>
          </p:nvPr>
        </p:nvSpPr>
        <p:spPr/>
        <p:txBody>
          <a:bodyPr/>
          <a:lstStyle/>
          <a:p>
            <a:r>
              <a:rPr lang="en-US" dirty="0"/>
              <a:t>Current Transformer Accuracy</a:t>
            </a:r>
          </a:p>
        </p:txBody>
      </p:sp>
    </p:spTree>
    <p:extLst>
      <p:ext uri="{BB962C8B-B14F-4D97-AF65-F5344CB8AC3E}">
        <p14:creationId xmlns:p14="http://schemas.microsoft.com/office/powerpoint/2010/main" val="2340644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US" sz="1800" b="0" dirty="0">
                <a:latin typeface="Arial" panose="020B0604020202020204" pitchFamily="34" charset="0"/>
                <a:cs typeface="Arial" panose="020B0604020202020204" pitchFamily="34" charset="0"/>
              </a:rPr>
              <a:t>Example of a CT with a rating factor of 4 and a rated burden of 1.8</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45</a:t>
            </a:fld>
            <a:endParaRPr lang="en-US" dirty="0">
              <a:solidFill>
                <a:srgbClr val="FFFFFF"/>
              </a:solidFill>
            </a:endParaRPr>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66950"/>
            <a:ext cx="6653213" cy="4125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4C9E6826-D933-9F37-77DB-E7775FE39ACC}"/>
              </a:ext>
            </a:extLst>
          </p:cNvPr>
          <p:cNvSpPr>
            <a:spLocks noGrp="1"/>
          </p:cNvSpPr>
          <p:nvPr>
            <p:ph type="title"/>
          </p:nvPr>
        </p:nvSpPr>
        <p:spPr/>
        <p:txBody>
          <a:bodyPr/>
          <a:lstStyle/>
          <a:p>
            <a:r>
              <a:rPr lang="en-US" dirty="0"/>
              <a:t>Current Transformer Accuracy</a:t>
            </a:r>
          </a:p>
        </p:txBody>
      </p:sp>
    </p:spTree>
    <p:extLst>
      <p:ext uri="{BB962C8B-B14F-4D97-AF65-F5344CB8AC3E}">
        <p14:creationId xmlns:p14="http://schemas.microsoft.com/office/powerpoint/2010/main" val="22381025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41066"/>
            <a:ext cx="7520940" cy="4931133"/>
          </a:xfrm>
        </p:spPr>
        <p:txBody>
          <a:bodyPr>
            <a:normAutofit fontScale="92500"/>
          </a:bodyPr>
          <a:lstStyle/>
          <a:p>
            <a:pPr marR="5080">
              <a:lnSpc>
                <a:spcPct val="100000"/>
              </a:lnSpc>
              <a:spcBef>
                <a:spcPts val="95"/>
              </a:spcBef>
              <a:buFont typeface="Arial" panose="020B0604020202020204" pitchFamily="34" charset="0"/>
              <a:buChar char="•"/>
              <a:tabLst>
                <a:tab pos="242570" algn="l"/>
                <a:tab pos="243204" algn="l"/>
              </a:tabLst>
            </a:pPr>
            <a:r>
              <a:rPr lang="en-US" sz="2100" b="0" spc="-5" dirty="0">
                <a:latin typeface="Arial" panose="020B0604020202020204" pitchFamily="34" charset="0"/>
                <a:cs typeface="Arial" panose="020B0604020202020204" pitchFamily="34" charset="0"/>
              </a:rPr>
              <a:t>A CT’s </a:t>
            </a:r>
            <a:r>
              <a:rPr lang="en-US" sz="2100" b="0" spc="-10" dirty="0">
                <a:latin typeface="Arial" panose="020B0604020202020204" pitchFamily="34" charset="0"/>
                <a:cs typeface="Arial" panose="020B0604020202020204" pitchFamily="34" charset="0"/>
              </a:rPr>
              <a:t>accuracy </a:t>
            </a:r>
            <a:r>
              <a:rPr lang="en-US" sz="2100" b="0" spc="-5" dirty="0">
                <a:latin typeface="Arial" panose="020B0604020202020204" pitchFamily="34" charset="0"/>
                <a:cs typeface="Arial" panose="020B0604020202020204" pitchFamily="34" charset="0"/>
              </a:rPr>
              <a:t>is best </a:t>
            </a:r>
            <a:r>
              <a:rPr lang="en-US" sz="2100" b="0" spc="-10" dirty="0">
                <a:latin typeface="Arial" panose="020B0604020202020204" pitchFamily="34" charset="0"/>
                <a:cs typeface="Arial" panose="020B0604020202020204" pitchFamily="34" charset="0"/>
              </a:rPr>
              <a:t>between </a:t>
            </a:r>
            <a:r>
              <a:rPr lang="en-US" sz="2100" b="0" spc="-5" dirty="0">
                <a:latin typeface="Arial" panose="020B0604020202020204" pitchFamily="34" charset="0"/>
                <a:cs typeface="Arial" panose="020B0604020202020204" pitchFamily="34" charset="0"/>
              </a:rPr>
              <a:t>100% rated load and it’s </a:t>
            </a:r>
            <a:r>
              <a:rPr lang="en-US" sz="2100" b="0" spc="-10" dirty="0">
                <a:latin typeface="Arial" panose="020B0604020202020204" pitchFamily="34" charset="0"/>
                <a:cs typeface="Arial" panose="020B0604020202020204" pitchFamily="34" charset="0"/>
              </a:rPr>
              <a:t>maximum </a:t>
            </a:r>
            <a:r>
              <a:rPr lang="en-US" sz="2100" b="0" spc="-5" dirty="0">
                <a:latin typeface="Arial" panose="020B0604020202020204" pitchFamily="34" charset="0"/>
                <a:cs typeface="Arial" panose="020B0604020202020204" pitchFamily="34" charset="0"/>
              </a:rPr>
              <a:t>rated load with rating factor</a:t>
            </a:r>
            <a:r>
              <a:rPr lang="en-US" sz="2100" b="0" spc="-25" dirty="0">
                <a:latin typeface="Arial" panose="020B0604020202020204" pitchFamily="34" charset="0"/>
                <a:cs typeface="Arial" panose="020B0604020202020204" pitchFamily="34" charset="0"/>
              </a:rPr>
              <a:t> </a:t>
            </a:r>
            <a:r>
              <a:rPr lang="en-US" sz="2100" b="0" spc="-10" dirty="0">
                <a:latin typeface="Arial" panose="020B0604020202020204" pitchFamily="34" charset="0"/>
                <a:cs typeface="Arial" panose="020B0604020202020204" pitchFamily="34" charset="0"/>
              </a:rPr>
              <a:t>applied.</a:t>
            </a:r>
            <a:endParaRPr lang="en-US" sz="2100" b="0" dirty="0">
              <a:latin typeface="Arial" panose="020B0604020202020204" pitchFamily="34" charset="0"/>
              <a:cs typeface="Arial" panose="020B0604020202020204" pitchFamily="34" charset="0"/>
            </a:endParaRPr>
          </a:p>
          <a:p>
            <a:pPr>
              <a:lnSpc>
                <a:spcPct val="100000"/>
              </a:lnSpc>
              <a:spcBef>
                <a:spcPts val="45"/>
              </a:spcBef>
              <a:buFont typeface="Arial"/>
              <a:buChar char="•"/>
            </a:pPr>
            <a:endParaRPr lang="en-US" sz="2100" b="0" dirty="0">
              <a:latin typeface="Arial" panose="020B0604020202020204" pitchFamily="34" charset="0"/>
              <a:cs typeface="Arial" panose="020B0604020202020204" pitchFamily="34" charset="0"/>
            </a:endParaRPr>
          </a:p>
          <a:p>
            <a:pPr marR="172085">
              <a:lnSpc>
                <a:spcPct val="100000"/>
              </a:lnSpc>
              <a:buFont typeface="Arial" panose="020B0604020202020204" pitchFamily="34" charset="0"/>
              <a:buChar char="•"/>
              <a:tabLst>
                <a:tab pos="242570" algn="l"/>
                <a:tab pos="243204" algn="l"/>
              </a:tabLst>
            </a:pPr>
            <a:r>
              <a:rPr lang="en-US" sz="2100" b="0" spc="-10" dirty="0">
                <a:latin typeface="Arial" panose="020B0604020202020204" pitchFamily="34" charset="0"/>
                <a:cs typeface="Arial" panose="020B0604020202020204" pitchFamily="34" charset="0"/>
              </a:rPr>
              <a:t>Below </a:t>
            </a:r>
            <a:r>
              <a:rPr lang="en-US" sz="2100" b="0" spc="-5" dirty="0">
                <a:latin typeface="Arial" panose="020B0604020202020204" pitchFamily="34" charset="0"/>
                <a:cs typeface="Arial" panose="020B0604020202020204" pitchFamily="34" charset="0"/>
              </a:rPr>
              <a:t>10% rated load, a CT’s </a:t>
            </a:r>
            <a:r>
              <a:rPr lang="en-US" sz="2100" b="0" spc="-10" dirty="0">
                <a:latin typeface="Arial" panose="020B0604020202020204" pitchFamily="34" charset="0"/>
                <a:cs typeface="Arial" panose="020B0604020202020204" pitchFamily="34" charset="0"/>
              </a:rPr>
              <a:t>accuracy </a:t>
            </a:r>
            <a:r>
              <a:rPr lang="en-US" sz="2100" b="0" spc="-5" dirty="0">
                <a:latin typeface="Arial" panose="020B0604020202020204" pitchFamily="34" charset="0"/>
                <a:cs typeface="Arial" panose="020B0604020202020204" pitchFamily="34" charset="0"/>
              </a:rPr>
              <a:t>is </a:t>
            </a:r>
            <a:r>
              <a:rPr lang="en-US" sz="2100" b="0" spc="-10" dirty="0">
                <a:latin typeface="Arial" panose="020B0604020202020204" pitchFamily="34" charset="0"/>
                <a:cs typeface="Arial" panose="020B0604020202020204" pitchFamily="34" charset="0"/>
              </a:rPr>
              <a:t>unknown </a:t>
            </a:r>
            <a:r>
              <a:rPr lang="en-US" sz="2100" b="0" spc="-5" dirty="0">
                <a:latin typeface="Arial" panose="020B0604020202020204" pitchFamily="34" charset="0"/>
                <a:cs typeface="Arial" panose="020B0604020202020204" pitchFamily="34" charset="0"/>
              </a:rPr>
              <a:t>and errors </a:t>
            </a:r>
            <a:r>
              <a:rPr lang="en-US" sz="2100" b="0" spc="-10" dirty="0">
                <a:latin typeface="Arial" panose="020B0604020202020204" pitchFamily="34" charset="0"/>
                <a:cs typeface="Arial" panose="020B0604020202020204" pitchFamily="34" charset="0"/>
              </a:rPr>
              <a:t>can </a:t>
            </a:r>
            <a:r>
              <a:rPr lang="en-US" sz="2100" b="0" spc="-5" dirty="0">
                <a:latin typeface="Arial" panose="020B0604020202020204" pitchFamily="34" charset="0"/>
                <a:cs typeface="Arial" panose="020B0604020202020204" pitchFamily="34" charset="0"/>
              </a:rPr>
              <a:t>be significant.</a:t>
            </a:r>
            <a:endParaRPr lang="en-US" sz="2100" b="0" dirty="0">
              <a:latin typeface="Arial" panose="020B0604020202020204" pitchFamily="34" charset="0"/>
              <a:cs typeface="Arial" panose="020B0604020202020204" pitchFamily="34" charset="0"/>
            </a:endParaRPr>
          </a:p>
          <a:p>
            <a:pPr>
              <a:lnSpc>
                <a:spcPct val="100000"/>
              </a:lnSpc>
              <a:spcBef>
                <a:spcPts val="40"/>
              </a:spcBef>
              <a:buFont typeface="Arial"/>
              <a:buChar char="•"/>
            </a:pPr>
            <a:endParaRPr lang="en-US" sz="2100" b="0" dirty="0">
              <a:latin typeface="Arial" panose="020B0604020202020204" pitchFamily="34" charset="0"/>
              <a:cs typeface="Arial" panose="020B0604020202020204" pitchFamily="34" charset="0"/>
            </a:endParaRPr>
          </a:p>
          <a:p>
            <a:pPr marR="129539">
              <a:lnSpc>
                <a:spcPct val="100000"/>
              </a:lnSpc>
              <a:buFont typeface="Arial" panose="020B0604020202020204" pitchFamily="34" charset="0"/>
              <a:buChar char="•"/>
              <a:tabLst>
                <a:tab pos="242570" algn="l"/>
                <a:tab pos="243204" algn="l"/>
              </a:tabLst>
            </a:pPr>
            <a:r>
              <a:rPr lang="en-US" sz="2100" b="0" spc="-10" dirty="0">
                <a:latin typeface="Arial" panose="020B0604020202020204" pitchFamily="34" charset="0"/>
                <a:cs typeface="Arial" panose="020B0604020202020204" pitchFamily="34" charset="0"/>
              </a:rPr>
              <a:t>Above maximum </a:t>
            </a:r>
            <a:r>
              <a:rPr lang="en-US" sz="2100" b="0" spc="-5" dirty="0">
                <a:latin typeface="Arial" panose="020B0604020202020204" pitchFamily="34" charset="0"/>
                <a:cs typeface="Arial" panose="020B0604020202020204" pitchFamily="34" charset="0"/>
              </a:rPr>
              <a:t>rated load (with rating factor </a:t>
            </a:r>
            <a:r>
              <a:rPr lang="en-US" sz="2100" b="0" spc="-10" dirty="0">
                <a:latin typeface="Arial" panose="020B0604020202020204" pitchFamily="34" charset="0"/>
                <a:cs typeface="Arial" panose="020B0604020202020204" pitchFamily="34" charset="0"/>
              </a:rPr>
              <a:t>applied), </a:t>
            </a:r>
            <a:r>
              <a:rPr lang="en-US" sz="2100" b="0" spc="-5" dirty="0">
                <a:latin typeface="Arial" panose="020B0604020202020204" pitchFamily="34" charset="0"/>
                <a:cs typeface="Arial" panose="020B0604020202020204" pitchFamily="34" charset="0"/>
              </a:rPr>
              <a:t>a CT’s </a:t>
            </a:r>
            <a:r>
              <a:rPr lang="en-US" sz="2100" b="0" spc="-10" dirty="0">
                <a:latin typeface="Arial" panose="020B0604020202020204" pitchFamily="34" charset="0"/>
                <a:cs typeface="Arial" panose="020B0604020202020204" pitchFamily="34" charset="0"/>
              </a:rPr>
              <a:t>core </a:t>
            </a:r>
            <a:r>
              <a:rPr lang="en-US" sz="2100" b="0" spc="-5" dirty="0">
                <a:latin typeface="Arial" panose="020B0604020202020204" pitchFamily="34" charset="0"/>
                <a:cs typeface="Arial" panose="020B0604020202020204" pitchFamily="34" charset="0"/>
              </a:rPr>
              <a:t>can </a:t>
            </a:r>
            <a:r>
              <a:rPr lang="en-US" sz="2100" b="0" spc="-10" dirty="0">
                <a:latin typeface="Arial" panose="020B0604020202020204" pitchFamily="34" charset="0"/>
                <a:cs typeface="Arial" panose="020B0604020202020204" pitchFamily="34" charset="0"/>
              </a:rPr>
              <a:t>become saturated </a:t>
            </a:r>
            <a:r>
              <a:rPr lang="en-US" sz="2100" b="0" spc="-5" dirty="0">
                <a:latin typeface="Arial" panose="020B0604020202020204" pitchFamily="34" charset="0"/>
                <a:cs typeface="Arial" panose="020B0604020202020204" pitchFamily="34" charset="0"/>
              </a:rPr>
              <a:t>and errors can be </a:t>
            </a:r>
            <a:r>
              <a:rPr lang="en-US" sz="2100" b="0" spc="-10" dirty="0">
                <a:latin typeface="Arial" panose="020B0604020202020204" pitchFamily="34" charset="0"/>
                <a:cs typeface="Arial" panose="020B0604020202020204" pitchFamily="34" charset="0"/>
              </a:rPr>
              <a:t>significant.</a:t>
            </a:r>
          </a:p>
          <a:p>
            <a:pPr marR="129539">
              <a:lnSpc>
                <a:spcPct val="100000"/>
              </a:lnSpc>
              <a:buFont typeface="Arial" panose="020B0604020202020204" pitchFamily="34" charset="0"/>
              <a:buChar char="•"/>
              <a:tabLst>
                <a:tab pos="242570" algn="l"/>
                <a:tab pos="243204" algn="l"/>
              </a:tabLst>
            </a:pPr>
            <a:endParaRPr lang="en-US" sz="2100" dirty="0">
              <a:latin typeface="Arial" panose="020B0604020202020204" pitchFamily="34" charset="0"/>
              <a:cs typeface="Arial" panose="020B0604020202020204" pitchFamily="34" charset="0"/>
            </a:endParaRPr>
          </a:p>
          <a:p>
            <a:pPr marR="129539">
              <a:lnSpc>
                <a:spcPct val="100000"/>
              </a:lnSpc>
              <a:buFont typeface="Arial" panose="020B0604020202020204" pitchFamily="34" charset="0"/>
              <a:buChar char="•"/>
              <a:tabLst>
                <a:tab pos="242570" algn="l"/>
                <a:tab pos="243204" algn="l"/>
              </a:tabLst>
            </a:pPr>
            <a:r>
              <a:rPr lang="en-US" sz="2100" b="0" spc="-5" dirty="0">
                <a:latin typeface="Arial" panose="020B0604020202020204" pitchFamily="34" charset="0"/>
                <a:cs typeface="Arial" panose="020B0604020202020204" pitchFamily="34" charset="0"/>
              </a:rPr>
              <a:t>A CT’s </a:t>
            </a:r>
            <a:r>
              <a:rPr lang="en-US" sz="2100" b="0" spc="-10" dirty="0">
                <a:latin typeface="Arial" panose="020B0604020202020204" pitchFamily="34" charset="0"/>
                <a:cs typeface="Arial" panose="020B0604020202020204" pitchFamily="34" charset="0"/>
              </a:rPr>
              <a:t>accuracy improves </a:t>
            </a:r>
            <a:r>
              <a:rPr lang="en-US" sz="2100" b="0" spc="-5" dirty="0">
                <a:latin typeface="Arial" panose="020B0604020202020204" pitchFamily="34" charset="0"/>
                <a:cs typeface="Arial" panose="020B0604020202020204" pitchFamily="34" charset="0"/>
              </a:rPr>
              <a:t>as secondary </a:t>
            </a:r>
            <a:r>
              <a:rPr lang="en-US" sz="2100" b="0" spc="-10" dirty="0">
                <a:latin typeface="Arial" panose="020B0604020202020204" pitchFamily="34" charset="0"/>
                <a:cs typeface="Arial" panose="020B0604020202020204" pitchFamily="34" charset="0"/>
              </a:rPr>
              <a:t>burden</a:t>
            </a:r>
            <a:r>
              <a:rPr lang="en-US" sz="2100" b="0" spc="35" dirty="0">
                <a:latin typeface="Arial" panose="020B0604020202020204" pitchFamily="34" charset="0"/>
                <a:cs typeface="Arial" panose="020B0604020202020204" pitchFamily="34" charset="0"/>
              </a:rPr>
              <a:t> </a:t>
            </a:r>
            <a:r>
              <a:rPr lang="en-US" sz="2100" b="0" spc="-10" dirty="0">
                <a:latin typeface="Arial" panose="020B0604020202020204" pitchFamily="34" charset="0"/>
                <a:cs typeface="Arial" panose="020B0604020202020204" pitchFamily="34" charset="0"/>
              </a:rPr>
              <a:t>decreases.</a:t>
            </a:r>
            <a:endParaRPr lang="en-US" sz="2100" b="0" dirty="0">
              <a:latin typeface="Arial" panose="020B0604020202020204" pitchFamily="34" charset="0"/>
              <a:cs typeface="Arial" panose="020B0604020202020204" pitchFamily="34" charset="0"/>
            </a:endParaRPr>
          </a:p>
          <a:p>
            <a:pPr>
              <a:lnSpc>
                <a:spcPct val="100000"/>
              </a:lnSpc>
              <a:spcBef>
                <a:spcPts val="40"/>
              </a:spcBef>
              <a:buFont typeface="Arial"/>
              <a:buChar char="•"/>
            </a:pPr>
            <a:endParaRPr lang="en-US" sz="2100" b="0" dirty="0">
              <a:latin typeface="Arial" panose="020B0604020202020204" pitchFamily="34" charset="0"/>
              <a:cs typeface="Arial" panose="020B0604020202020204" pitchFamily="34" charset="0"/>
            </a:endParaRPr>
          </a:p>
          <a:p>
            <a:pPr marR="716280">
              <a:lnSpc>
                <a:spcPct val="100000"/>
              </a:lnSpc>
              <a:buFont typeface="Arial" panose="020B0604020202020204" pitchFamily="34" charset="0"/>
              <a:buChar char="•"/>
              <a:tabLst>
                <a:tab pos="242570" algn="l"/>
                <a:tab pos="243204" algn="l"/>
              </a:tabLst>
            </a:pPr>
            <a:r>
              <a:rPr lang="en-US" sz="2100" b="0" spc="-10" dirty="0">
                <a:latin typeface="Arial" panose="020B0604020202020204" pitchFamily="34" charset="0"/>
                <a:cs typeface="Arial" panose="020B0604020202020204" pitchFamily="34" charset="0"/>
              </a:rPr>
              <a:t>Errors </a:t>
            </a:r>
            <a:r>
              <a:rPr lang="en-US" sz="2100" b="0" spc="-5" dirty="0">
                <a:latin typeface="Arial" panose="020B0604020202020204" pitchFamily="34" charset="0"/>
                <a:cs typeface="Arial" panose="020B0604020202020204" pitchFamily="34" charset="0"/>
              </a:rPr>
              <a:t>in </a:t>
            </a:r>
            <a:r>
              <a:rPr lang="en-US" sz="2100" b="0" spc="-10" dirty="0">
                <a:latin typeface="Arial" panose="020B0604020202020204" pitchFamily="34" charset="0"/>
                <a:cs typeface="Arial" panose="020B0604020202020204" pitchFamily="34" charset="0"/>
              </a:rPr>
              <a:t>Current </a:t>
            </a:r>
            <a:r>
              <a:rPr lang="en-US" sz="2100" b="0" spc="-5" dirty="0">
                <a:latin typeface="Arial" panose="020B0604020202020204" pitchFamily="34" charset="0"/>
                <a:cs typeface="Arial" panose="020B0604020202020204" pitchFamily="34" charset="0"/>
              </a:rPr>
              <a:t>Transformer </a:t>
            </a:r>
            <a:r>
              <a:rPr lang="en-US" sz="2100" b="0" spc="-10" dirty="0">
                <a:latin typeface="Arial" panose="020B0604020202020204" pitchFamily="34" charset="0"/>
                <a:cs typeface="Arial" panose="020B0604020202020204" pitchFamily="34" charset="0"/>
              </a:rPr>
              <a:t>accuracy </a:t>
            </a:r>
            <a:r>
              <a:rPr lang="en-US" sz="2100" b="0" spc="-5" dirty="0">
                <a:latin typeface="Arial" panose="020B0604020202020204" pitchFamily="34" charset="0"/>
                <a:cs typeface="Arial" panose="020B0604020202020204" pitchFamily="34" charset="0"/>
              </a:rPr>
              <a:t>from any of the </a:t>
            </a:r>
            <a:r>
              <a:rPr lang="en-US" sz="2100" b="0" spc="-10" dirty="0">
                <a:latin typeface="Arial" panose="020B0604020202020204" pitchFamily="34" charset="0"/>
                <a:cs typeface="Arial" panose="020B0604020202020204" pitchFamily="34" charset="0"/>
              </a:rPr>
              <a:t>above </a:t>
            </a:r>
            <a:r>
              <a:rPr lang="en-US" sz="2100" b="0" spc="-5" dirty="0">
                <a:latin typeface="Arial" panose="020B0604020202020204" pitchFamily="34" charset="0"/>
                <a:cs typeface="Arial" panose="020B0604020202020204" pitchFamily="34" charset="0"/>
              </a:rPr>
              <a:t>conditions </a:t>
            </a:r>
            <a:r>
              <a:rPr lang="en-US" sz="2100" b="0" u="heavy" spc="-5" dirty="0">
                <a:uFill>
                  <a:solidFill>
                    <a:srgbClr val="000000"/>
                  </a:solidFill>
                </a:uFill>
                <a:latin typeface="Arial" panose="020B0604020202020204" pitchFamily="34" charset="0"/>
                <a:cs typeface="Arial" panose="020B0604020202020204" pitchFamily="34" charset="0"/>
              </a:rPr>
              <a:t>always</a:t>
            </a:r>
            <a:r>
              <a:rPr lang="en-US" sz="2100" b="0" spc="-5" dirty="0">
                <a:latin typeface="Arial" panose="020B0604020202020204" pitchFamily="34" charset="0"/>
                <a:cs typeface="Arial" panose="020B0604020202020204" pitchFamily="34" charset="0"/>
              </a:rPr>
              <a:t> result in a </a:t>
            </a:r>
            <a:r>
              <a:rPr lang="en-US" sz="2100" b="0" u="heavy" spc="-5" dirty="0">
                <a:uFill>
                  <a:solidFill>
                    <a:srgbClr val="000000"/>
                  </a:solidFill>
                </a:uFill>
                <a:latin typeface="Arial" panose="020B0604020202020204" pitchFamily="34" charset="0"/>
                <a:cs typeface="Arial" panose="020B0604020202020204" pitchFamily="34" charset="0"/>
              </a:rPr>
              <a:t>loss</a:t>
            </a:r>
            <a:r>
              <a:rPr lang="en-US" sz="2100" b="0" spc="-5" dirty="0">
                <a:latin typeface="Arial" panose="020B0604020202020204" pitchFamily="34" charset="0"/>
                <a:cs typeface="Arial" panose="020B0604020202020204" pitchFamily="34" charset="0"/>
              </a:rPr>
              <a:t> for the</a:t>
            </a:r>
            <a:r>
              <a:rPr lang="en-US" sz="2100" b="0" spc="25" dirty="0">
                <a:latin typeface="Arial" panose="020B0604020202020204" pitchFamily="34" charset="0"/>
                <a:cs typeface="Arial" panose="020B0604020202020204" pitchFamily="34" charset="0"/>
              </a:rPr>
              <a:t> </a:t>
            </a:r>
            <a:r>
              <a:rPr lang="en-US" sz="2100" b="0" spc="-5" dirty="0">
                <a:latin typeface="Arial" panose="020B0604020202020204" pitchFamily="34" charset="0"/>
                <a:cs typeface="Arial" panose="020B0604020202020204" pitchFamily="34" charset="0"/>
              </a:rPr>
              <a:t>utility.</a:t>
            </a:r>
            <a:endParaRPr lang="en-US" sz="2100" b="0" dirty="0">
              <a:latin typeface="Arial" panose="020B0604020202020204" pitchFamily="34" charset="0"/>
              <a:cs typeface="Arial" panose="020B0604020202020204" pitchFamily="34" charset="0"/>
            </a:endParaRPr>
          </a:p>
          <a:p>
            <a:endParaRPr lang="en-US" sz="1800"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46</a:t>
            </a:fld>
            <a:endParaRPr lang="en-US" dirty="0">
              <a:solidFill>
                <a:srgbClr val="FFFFFF"/>
              </a:solidFill>
            </a:endParaRPr>
          </a:p>
        </p:txBody>
      </p:sp>
      <p:sp>
        <p:nvSpPr>
          <p:cNvPr id="6" name="Title 5">
            <a:extLst>
              <a:ext uri="{FF2B5EF4-FFF2-40B4-BE49-F238E27FC236}">
                <a16:creationId xmlns:a16="http://schemas.microsoft.com/office/drawing/2014/main" id="{62CFAED1-8A35-8EDD-C2D3-0A801A70755B}"/>
              </a:ext>
            </a:extLst>
          </p:cNvPr>
          <p:cNvSpPr>
            <a:spLocks noGrp="1"/>
          </p:cNvSpPr>
          <p:nvPr>
            <p:ph type="title"/>
          </p:nvPr>
        </p:nvSpPr>
        <p:spPr/>
        <p:txBody>
          <a:bodyPr/>
          <a:lstStyle/>
          <a:p>
            <a:r>
              <a:rPr lang="en-US" dirty="0"/>
              <a:t>CT Accuracy Summary</a:t>
            </a:r>
          </a:p>
        </p:txBody>
      </p:sp>
    </p:spTree>
    <p:extLst>
      <p:ext uri="{BB962C8B-B14F-4D97-AF65-F5344CB8AC3E}">
        <p14:creationId xmlns:p14="http://schemas.microsoft.com/office/powerpoint/2010/main" val="23270393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0"/>
            <a:ext cx="7520940" cy="4690572"/>
          </a:xfrm>
        </p:spPr>
        <p:txBody>
          <a:bodyPr>
            <a:normAutofit/>
          </a:bodyPr>
          <a:lstStyle/>
          <a:p>
            <a:pPr marL="0" indent="0">
              <a:buNone/>
            </a:pPr>
            <a:r>
              <a:rPr lang="en-US" sz="1800" b="1" dirty="0">
                <a:latin typeface="Arial" panose="020B0604020202020204" pitchFamily="34" charset="0"/>
                <a:cs typeface="Arial" panose="020B0604020202020204" pitchFamily="34" charset="0"/>
              </a:rPr>
              <a:t>1. Size &amp; Length of metering control cable</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Resistance for #12 copper wire is approximately .0018 Ohms per foot.</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50 feet of control cable = .09 Ohms burden.</a:t>
            </a:r>
          </a:p>
          <a:p>
            <a:pPr marL="0" indent="0">
              <a:buNone/>
            </a:pPr>
            <a:endParaRPr lang="en-US" sz="1800" dirty="0">
              <a:latin typeface="Arial" panose="020B060402020202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2. Connections</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How many connections are in a CT’s secondary circuit?</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Quality of connections:	Are they tight?	Is there oxidation or corrosion?</a:t>
            </a:r>
          </a:p>
          <a:p>
            <a:pPr marL="0" indent="0">
              <a:buNone/>
            </a:pPr>
            <a:endParaRPr lang="en-US" sz="1800" b="0" dirty="0">
              <a:latin typeface="Arial" panose="020B0604020202020204" pitchFamily="34" charset="0"/>
              <a:cs typeface="Arial" panose="020B0604020202020204" pitchFamily="34" charset="0"/>
            </a:endParaRPr>
          </a:p>
          <a:p>
            <a:pPr marL="0" indent="0">
              <a:buNone/>
            </a:pPr>
            <a:r>
              <a:rPr lang="en-US" sz="1800" b="1" dirty="0">
                <a:latin typeface="Arial" panose="020B0604020202020204" pitchFamily="34" charset="0"/>
                <a:cs typeface="Arial" panose="020B0604020202020204" pitchFamily="34" charset="0"/>
              </a:rPr>
              <a:t>3. Meter</a:t>
            </a:r>
          </a:p>
          <a:p>
            <a:pPr>
              <a:buFont typeface="Arial" panose="020B0604020202020204" pitchFamily="34" charset="0"/>
              <a:buChar char="•"/>
            </a:pPr>
            <a:r>
              <a:rPr lang="en-US" sz="1800" b="0" dirty="0">
                <a:latin typeface="Arial" panose="020B0604020202020204" pitchFamily="34" charset="0"/>
                <a:cs typeface="Arial" panose="020B0604020202020204" pitchFamily="34" charset="0"/>
              </a:rPr>
              <a:t>The current coils in the meter are considered equivalent to a short circuit and the burden imposed on the circuit is insignificant.</a:t>
            </a:r>
          </a:p>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47</a:t>
            </a:fld>
            <a:endParaRPr lang="en-US" dirty="0">
              <a:solidFill>
                <a:srgbClr val="FFFFFF"/>
              </a:solidFill>
            </a:endParaRPr>
          </a:p>
        </p:txBody>
      </p:sp>
      <p:sp>
        <p:nvSpPr>
          <p:cNvPr id="6" name="Title 5">
            <a:extLst>
              <a:ext uri="{FF2B5EF4-FFF2-40B4-BE49-F238E27FC236}">
                <a16:creationId xmlns:a16="http://schemas.microsoft.com/office/drawing/2014/main" id="{64D6B103-D378-AA6C-BAA0-3E1BADEEB0F4}"/>
              </a:ext>
            </a:extLst>
          </p:cNvPr>
          <p:cNvSpPr>
            <a:spLocks noGrp="1"/>
          </p:cNvSpPr>
          <p:nvPr>
            <p:ph type="title"/>
          </p:nvPr>
        </p:nvSpPr>
        <p:spPr/>
        <p:txBody>
          <a:bodyPr/>
          <a:lstStyle/>
          <a:p>
            <a:r>
              <a:rPr lang="en-US" dirty="0"/>
              <a:t>Sources of Burden on CTs</a:t>
            </a:r>
          </a:p>
        </p:txBody>
      </p:sp>
    </p:spTree>
    <p:extLst>
      <p:ext uri="{BB962C8B-B14F-4D97-AF65-F5344CB8AC3E}">
        <p14:creationId xmlns:p14="http://schemas.microsoft.com/office/powerpoint/2010/main" val="17301295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3"/>
          <p:cNvSpPr txBox="1">
            <a:spLocks noGrp="1"/>
          </p:cNvSpPr>
          <p:nvPr>
            <p:ph idx="1"/>
          </p:nvPr>
        </p:nvSpPr>
        <p:spPr>
          <a:xfrm>
            <a:off x="762000" y="1410498"/>
            <a:ext cx="7924800" cy="4160113"/>
          </a:xfrm>
          <a:prstGeom prst="rect">
            <a:avLst/>
          </a:prstGeom>
        </p:spPr>
        <p:txBody>
          <a:bodyPr vert="horz" wrap="square" lIns="0" tIns="157480" rIns="0" bIns="0" rtlCol="0">
            <a:spAutoFit/>
          </a:bodyPr>
          <a:lstStyle/>
          <a:p>
            <a:pPr>
              <a:lnSpc>
                <a:spcPct val="100000"/>
              </a:lnSpc>
              <a:spcBef>
                <a:spcPts val="0"/>
              </a:spcBef>
              <a:tabLst>
                <a:tab pos="163830" algn="l"/>
              </a:tabLst>
            </a:pPr>
            <a:r>
              <a:rPr sz="1800" b="0" spc="-5" dirty="0">
                <a:latin typeface="Arial"/>
                <a:cs typeface="Arial"/>
              </a:rPr>
              <a:t>Rating </a:t>
            </a:r>
            <a:r>
              <a:rPr sz="1800" b="0" dirty="0">
                <a:latin typeface="Arial"/>
                <a:cs typeface="Arial"/>
              </a:rPr>
              <a:t>factor (RF) </a:t>
            </a:r>
            <a:r>
              <a:rPr sz="1800" b="0" spc="-5" dirty="0">
                <a:latin typeface="Arial"/>
                <a:cs typeface="Arial"/>
              </a:rPr>
              <a:t>is </a:t>
            </a:r>
            <a:r>
              <a:rPr sz="1800" b="0" dirty="0">
                <a:latin typeface="Arial"/>
                <a:cs typeface="Arial"/>
              </a:rPr>
              <a:t>a term </a:t>
            </a:r>
            <a:r>
              <a:rPr sz="1800" b="0" spc="-5" dirty="0">
                <a:latin typeface="Arial"/>
                <a:cs typeface="Arial"/>
              </a:rPr>
              <a:t>which applies only </a:t>
            </a:r>
            <a:r>
              <a:rPr sz="1800" b="0" dirty="0">
                <a:latin typeface="Arial"/>
                <a:cs typeface="Arial"/>
              </a:rPr>
              <a:t>to current</a:t>
            </a:r>
            <a:r>
              <a:rPr sz="1800" b="0" spc="80" dirty="0">
                <a:latin typeface="Arial"/>
                <a:cs typeface="Arial"/>
              </a:rPr>
              <a:t> </a:t>
            </a:r>
            <a:r>
              <a:rPr sz="1800" b="0" dirty="0">
                <a:latin typeface="Arial"/>
                <a:cs typeface="Arial"/>
              </a:rPr>
              <a:t>transformers.</a:t>
            </a:r>
            <a:endParaRPr lang="en-US" sz="1800" b="0" dirty="0">
              <a:latin typeface="Arial"/>
              <a:cs typeface="Arial"/>
            </a:endParaRPr>
          </a:p>
          <a:p>
            <a:pPr>
              <a:lnSpc>
                <a:spcPct val="100000"/>
              </a:lnSpc>
              <a:spcBef>
                <a:spcPts val="0"/>
              </a:spcBef>
              <a:tabLst>
                <a:tab pos="163830" algn="l"/>
              </a:tabLst>
            </a:pPr>
            <a:r>
              <a:rPr sz="1800" spc="-5" dirty="0">
                <a:latin typeface="Arial"/>
                <a:cs typeface="Arial"/>
              </a:rPr>
              <a:t>Also known as “thermal rating factor” or “continuous thermal rating factor.”</a:t>
            </a:r>
            <a:endParaRPr lang="en-US" sz="1800" spc="-5" dirty="0">
              <a:latin typeface="Arial"/>
              <a:cs typeface="Arial"/>
            </a:endParaRPr>
          </a:p>
          <a:p>
            <a:pPr>
              <a:lnSpc>
                <a:spcPct val="100000"/>
              </a:lnSpc>
              <a:spcBef>
                <a:spcPts val="0"/>
              </a:spcBef>
              <a:tabLst>
                <a:tab pos="163830" algn="l"/>
              </a:tabLst>
            </a:pPr>
            <a:r>
              <a:rPr lang="en-US" sz="1800" spc="-5" dirty="0">
                <a:latin typeface="Arial"/>
                <a:cs typeface="Arial"/>
              </a:rPr>
              <a:t>It is the number by which the primary load current may be increased over its nameplate rating without exceeding the allowable temperature rise and accuracy requirements.</a:t>
            </a:r>
          </a:p>
          <a:p>
            <a:pPr marL="12700" marR="359410">
              <a:lnSpc>
                <a:spcPct val="100000"/>
              </a:lnSpc>
              <a:spcBef>
                <a:spcPts val="0"/>
              </a:spcBef>
              <a:buChar char="•"/>
              <a:tabLst>
                <a:tab pos="159385" algn="l"/>
                <a:tab pos="4941570" algn="l"/>
              </a:tabLst>
            </a:pPr>
            <a:r>
              <a:rPr sz="1800" spc="-5" dirty="0">
                <a:latin typeface="Arial"/>
                <a:cs typeface="Arial"/>
              </a:rPr>
              <a:t>The rating factor is temperature dependent.</a:t>
            </a:r>
            <a:r>
              <a:rPr lang="en-US" sz="1800" spc="-5" dirty="0">
                <a:latin typeface="Arial"/>
                <a:cs typeface="Arial"/>
              </a:rPr>
              <a:t> </a:t>
            </a:r>
          </a:p>
          <a:p>
            <a:pPr marL="469900" marR="359410" lvl="1">
              <a:lnSpc>
                <a:spcPct val="100000"/>
              </a:lnSpc>
              <a:spcBef>
                <a:spcPts val="0"/>
              </a:spcBef>
              <a:tabLst>
                <a:tab pos="159385" algn="l"/>
                <a:tab pos="4941570" algn="l"/>
              </a:tabLst>
            </a:pPr>
            <a:r>
              <a:rPr lang="en-US" sz="1800" spc="-5" dirty="0">
                <a:latin typeface="Arial"/>
                <a:cs typeface="Arial"/>
              </a:rPr>
              <a:t>The ambient temperature at which the rating factor applies will be stated.</a:t>
            </a:r>
          </a:p>
          <a:p>
            <a:pPr marR="359410">
              <a:lnSpc>
                <a:spcPct val="100000"/>
              </a:lnSpc>
              <a:spcBef>
                <a:spcPts val="0"/>
              </a:spcBef>
              <a:tabLst>
                <a:tab pos="163830" algn="l"/>
              </a:tabLst>
            </a:pPr>
            <a:r>
              <a:rPr sz="1800" spc="-5" dirty="0">
                <a:latin typeface="Arial"/>
                <a:cs typeface="Arial"/>
              </a:rPr>
              <a:t>The standard ambient reference levels are at 30 and 55</a:t>
            </a:r>
            <a:r>
              <a:rPr lang="en-US" sz="1800" spc="-5" dirty="0">
                <a:latin typeface="Arial"/>
                <a:cs typeface="Arial"/>
              </a:rPr>
              <a:t> </a:t>
            </a:r>
            <a:r>
              <a:rPr sz="1800" spc="-5" dirty="0">
                <a:latin typeface="Arial"/>
                <a:cs typeface="Arial"/>
              </a:rPr>
              <a:t>degrees</a:t>
            </a:r>
            <a:r>
              <a:rPr lang="en-US" sz="1800" spc="-5" dirty="0">
                <a:latin typeface="Arial"/>
                <a:cs typeface="Arial"/>
              </a:rPr>
              <a:t> </a:t>
            </a:r>
            <a:r>
              <a:rPr sz="1800" spc="-5" dirty="0">
                <a:latin typeface="Arial"/>
                <a:cs typeface="Arial"/>
              </a:rPr>
              <a:t>centigrade.</a:t>
            </a:r>
            <a:r>
              <a:rPr lang="en-US" sz="1800" spc="-5" dirty="0">
                <a:latin typeface="Arial"/>
                <a:cs typeface="Arial"/>
              </a:rPr>
              <a:t> </a:t>
            </a:r>
            <a:r>
              <a:rPr sz="1800" spc="-5" dirty="0">
                <a:latin typeface="Arial"/>
                <a:cs typeface="Arial"/>
              </a:rPr>
              <a:t>(86 and 131 degrees Fahrenheit)</a:t>
            </a:r>
            <a:endParaRPr lang="en-US" sz="1800" spc="-5" dirty="0">
              <a:latin typeface="Arial"/>
              <a:cs typeface="Arial"/>
            </a:endParaRPr>
          </a:p>
          <a:p>
            <a:pPr marR="359410">
              <a:lnSpc>
                <a:spcPct val="100000"/>
              </a:lnSpc>
              <a:spcBef>
                <a:spcPts val="0"/>
              </a:spcBef>
              <a:tabLst>
                <a:tab pos="163830" algn="l"/>
              </a:tabLst>
            </a:pPr>
            <a:r>
              <a:rPr sz="1800" spc="-5" dirty="0">
                <a:latin typeface="Arial"/>
                <a:cs typeface="Arial"/>
              </a:rPr>
              <a:t>Usually</a:t>
            </a:r>
            <a:r>
              <a:rPr lang="en-US" sz="1800" spc="-5" dirty="0">
                <a:latin typeface="Arial"/>
                <a:cs typeface="Arial"/>
              </a:rPr>
              <a:t>,</a:t>
            </a:r>
            <a:r>
              <a:rPr sz="1800" spc="-5" dirty="0">
                <a:latin typeface="Arial"/>
                <a:cs typeface="Arial"/>
              </a:rPr>
              <a:t> the manufacturer will only list the rating factor at 30</a:t>
            </a:r>
            <a:r>
              <a:rPr lang="en-US" sz="1800" spc="-5" dirty="0">
                <a:latin typeface="Arial"/>
                <a:cs typeface="Arial"/>
              </a:rPr>
              <a:t> </a:t>
            </a:r>
            <a:r>
              <a:rPr sz="1800" spc="-5" dirty="0">
                <a:latin typeface="Arial"/>
                <a:cs typeface="Arial"/>
              </a:rPr>
              <a:t>degrees ambient.</a:t>
            </a:r>
          </a:p>
          <a:p>
            <a:pPr marR="359410">
              <a:lnSpc>
                <a:spcPct val="100000"/>
              </a:lnSpc>
              <a:spcBef>
                <a:spcPts val="0"/>
              </a:spcBef>
              <a:tabLst>
                <a:tab pos="163830" algn="l"/>
              </a:tabLst>
            </a:pPr>
            <a:r>
              <a:rPr sz="1800" spc="-5" dirty="0">
                <a:latin typeface="Arial"/>
                <a:cs typeface="Arial"/>
              </a:rPr>
              <a:t>It is very important that the ambient temperature be considered when</a:t>
            </a:r>
            <a:r>
              <a:rPr lang="en-US" sz="1800" spc="-5" dirty="0">
                <a:latin typeface="Arial"/>
                <a:cs typeface="Arial"/>
              </a:rPr>
              <a:t> </a:t>
            </a:r>
            <a:r>
              <a:rPr sz="1800" spc="-5" dirty="0">
                <a:latin typeface="Arial"/>
                <a:cs typeface="Arial"/>
              </a:rPr>
              <a:t>applying CT’s above the nameplate rating.</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48</a:t>
            </a:fld>
            <a:endParaRPr lang="en-US" dirty="0">
              <a:solidFill>
                <a:srgbClr val="FFFFFF"/>
              </a:solidFill>
            </a:endParaRPr>
          </a:p>
        </p:txBody>
      </p:sp>
      <p:sp>
        <p:nvSpPr>
          <p:cNvPr id="6" name="Title 5">
            <a:extLst>
              <a:ext uri="{FF2B5EF4-FFF2-40B4-BE49-F238E27FC236}">
                <a16:creationId xmlns:a16="http://schemas.microsoft.com/office/drawing/2014/main" id="{F3E8D814-A539-4376-592B-2E96005E20CE}"/>
              </a:ext>
            </a:extLst>
          </p:cNvPr>
          <p:cNvSpPr>
            <a:spLocks noGrp="1"/>
          </p:cNvSpPr>
          <p:nvPr>
            <p:ph type="title"/>
          </p:nvPr>
        </p:nvSpPr>
        <p:spPr/>
        <p:txBody>
          <a:bodyPr/>
          <a:lstStyle/>
          <a:p>
            <a:r>
              <a:rPr lang="en-US" dirty="0"/>
              <a:t>CT Rating Factor</a:t>
            </a:r>
          </a:p>
        </p:txBody>
      </p:sp>
    </p:spTree>
    <p:extLst>
      <p:ext uri="{BB962C8B-B14F-4D97-AF65-F5344CB8AC3E}">
        <p14:creationId xmlns:p14="http://schemas.microsoft.com/office/powerpoint/2010/main" val="164201196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757569"/>
            <a:ext cx="7239000" cy="2734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49</a:t>
            </a:fld>
            <a:endParaRPr lang="en-US" dirty="0">
              <a:solidFill>
                <a:srgbClr val="FFFFFF"/>
              </a:solidFill>
            </a:endParaRPr>
          </a:p>
        </p:txBody>
      </p:sp>
      <p:sp>
        <p:nvSpPr>
          <p:cNvPr id="6" name="object 3"/>
          <p:cNvSpPr txBox="1"/>
          <p:nvPr/>
        </p:nvSpPr>
        <p:spPr>
          <a:xfrm>
            <a:off x="533400" y="1371600"/>
            <a:ext cx="8109584" cy="2403222"/>
          </a:xfrm>
          <a:prstGeom prst="rect">
            <a:avLst/>
          </a:prstGeom>
        </p:spPr>
        <p:txBody>
          <a:bodyPr vert="horz" wrap="square" lIns="0" tIns="12700" rIns="0" bIns="0" rtlCol="0">
            <a:spAutoFit/>
          </a:bodyPr>
          <a:lstStyle/>
          <a:p>
            <a:pPr marL="355600" marR="5080" indent="-342900">
              <a:lnSpc>
                <a:spcPct val="100000"/>
              </a:lnSpc>
              <a:spcBef>
                <a:spcPts val="100"/>
              </a:spcBef>
              <a:buFont typeface="Arial" panose="020B0604020202020204" pitchFamily="34" charset="0"/>
              <a:buChar char="•"/>
              <a:tabLst>
                <a:tab pos="163830" algn="l"/>
              </a:tabLst>
            </a:pPr>
            <a:r>
              <a:rPr sz="1900" dirty="0">
                <a:latin typeface="Arial"/>
                <a:cs typeface="Arial"/>
              </a:rPr>
              <a:t>If a current transformer </a:t>
            </a:r>
            <a:r>
              <a:rPr sz="1900" spc="-5" dirty="0">
                <a:latin typeface="Arial"/>
                <a:cs typeface="Arial"/>
              </a:rPr>
              <a:t>has </a:t>
            </a:r>
            <a:r>
              <a:rPr sz="1900" dirty="0">
                <a:latin typeface="Arial"/>
                <a:cs typeface="Arial"/>
              </a:rPr>
              <a:t>a rating </a:t>
            </a:r>
            <a:r>
              <a:rPr sz="1900" spc="-5" dirty="0">
                <a:latin typeface="Arial"/>
                <a:cs typeface="Arial"/>
              </a:rPr>
              <a:t>factor of </a:t>
            </a:r>
            <a:r>
              <a:rPr sz="1900" dirty="0">
                <a:latin typeface="Arial"/>
                <a:cs typeface="Arial"/>
              </a:rPr>
              <a:t>4 </a:t>
            </a:r>
            <a:r>
              <a:rPr sz="1900" spc="-5" dirty="0">
                <a:latin typeface="Arial"/>
                <a:cs typeface="Arial"/>
              </a:rPr>
              <a:t>at 30 degrees centigrade, it</a:t>
            </a:r>
            <a:r>
              <a:rPr lang="en-US" sz="1900" spc="-5" dirty="0">
                <a:latin typeface="Arial"/>
                <a:cs typeface="Arial"/>
              </a:rPr>
              <a:t> </a:t>
            </a:r>
            <a:r>
              <a:rPr sz="1900" spc="-5" dirty="0">
                <a:latin typeface="Arial"/>
                <a:cs typeface="Arial"/>
              </a:rPr>
              <a:t>will safely </a:t>
            </a:r>
            <a:r>
              <a:rPr sz="1900" spc="-30" dirty="0">
                <a:latin typeface="Arial"/>
                <a:cs typeface="Arial"/>
              </a:rPr>
              <a:t>carry, </a:t>
            </a:r>
            <a:r>
              <a:rPr sz="1900" spc="-5" dirty="0">
                <a:latin typeface="Arial"/>
                <a:cs typeface="Arial"/>
              </a:rPr>
              <a:t>on </a:t>
            </a:r>
            <a:r>
              <a:rPr sz="1900" dirty="0">
                <a:latin typeface="Arial"/>
                <a:cs typeface="Arial"/>
              </a:rPr>
              <a:t>a </a:t>
            </a:r>
            <a:r>
              <a:rPr sz="1900" spc="-5" dirty="0">
                <a:latin typeface="Arial"/>
                <a:cs typeface="Arial"/>
              </a:rPr>
              <a:t>continuous basis, </a:t>
            </a:r>
            <a:r>
              <a:rPr sz="1900" dirty="0">
                <a:latin typeface="Arial"/>
                <a:cs typeface="Arial"/>
              </a:rPr>
              <a:t>4 times the </a:t>
            </a:r>
            <a:r>
              <a:rPr sz="1900" spc="-5" dirty="0">
                <a:latin typeface="Arial"/>
                <a:cs typeface="Arial"/>
              </a:rPr>
              <a:t>nameplate</a:t>
            </a:r>
            <a:r>
              <a:rPr sz="1900" spc="110" dirty="0">
                <a:latin typeface="Arial"/>
                <a:cs typeface="Arial"/>
              </a:rPr>
              <a:t> </a:t>
            </a:r>
            <a:r>
              <a:rPr sz="1900" spc="-5" dirty="0">
                <a:latin typeface="Arial"/>
                <a:cs typeface="Arial"/>
              </a:rPr>
              <a:t>rating.</a:t>
            </a:r>
            <a:endParaRPr lang="en-US" sz="1900" spc="-5" dirty="0">
              <a:latin typeface="Arial"/>
              <a:cs typeface="Arial"/>
            </a:endParaRPr>
          </a:p>
          <a:p>
            <a:pPr marL="355600" marR="5080" indent="-342900">
              <a:lnSpc>
                <a:spcPct val="100000"/>
              </a:lnSpc>
              <a:spcBef>
                <a:spcPts val="100"/>
              </a:spcBef>
              <a:buFont typeface="Arial" panose="020B0604020202020204" pitchFamily="34" charset="0"/>
              <a:buChar char="•"/>
              <a:tabLst>
                <a:tab pos="163830" algn="l"/>
              </a:tabLst>
            </a:pPr>
            <a:endParaRPr lang="en-US" sz="1900" dirty="0">
              <a:latin typeface="Arial"/>
              <a:cs typeface="Arial"/>
            </a:endParaRPr>
          </a:p>
          <a:p>
            <a:pPr marL="355600" marR="5080" indent="-342900">
              <a:lnSpc>
                <a:spcPct val="100000"/>
              </a:lnSpc>
              <a:spcBef>
                <a:spcPts val="100"/>
              </a:spcBef>
              <a:buFont typeface="Arial" panose="020B0604020202020204" pitchFamily="34" charset="0"/>
              <a:buChar char="•"/>
              <a:tabLst>
                <a:tab pos="163830" algn="l"/>
              </a:tabLst>
            </a:pPr>
            <a:r>
              <a:rPr sz="1900" spc="-5" dirty="0">
                <a:latin typeface="Arial"/>
                <a:cs typeface="Arial"/>
              </a:rPr>
              <a:t>In other words, </a:t>
            </a:r>
            <a:r>
              <a:rPr sz="1900" dirty="0">
                <a:latin typeface="Arial"/>
                <a:cs typeface="Arial"/>
              </a:rPr>
              <a:t>a </a:t>
            </a:r>
            <a:r>
              <a:rPr sz="1900" spc="-5" dirty="0">
                <a:latin typeface="Arial"/>
                <a:cs typeface="Arial"/>
              </a:rPr>
              <a:t>200:5 CT with </a:t>
            </a:r>
            <a:r>
              <a:rPr sz="1900" dirty="0">
                <a:latin typeface="Arial"/>
                <a:cs typeface="Arial"/>
              </a:rPr>
              <a:t>a </a:t>
            </a:r>
            <a:r>
              <a:rPr sz="1900" spc="-5" dirty="0">
                <a:latin typeface="Arial"/>
                <a:cs typeface="Arial"/>
              </a:rPr>
              <a:t>RF of </a:t>
            </a:r>
            <a:r>
              <a:rPr sz="1900" dirty="0">
                <a:latin typeface="Arial"/>
                <a:cs typeface="Arial"/>
              </a:rPr>
              <a:t>4 </a:t>
            </a:r>
            <a:r>
              <a:rPr sz="1900" spc="-5" dirty="0">
                <a:latin typeface="Arial"/>
                <a:cs typeface="Arial"/>
              </a:rPr>
              <a:t>will safely carry 800 amps at 30</a:t>
            </a:r>
            <a:r>
              <a:rPr lang="en-US" sz="1900" spc="-5" dirty="0">
                <a:latin typeface="Arial"/>
                <a:cs typeface="Arial"/>
              </a:rPr>
              <a:t> </a:t>
            </a:r>
            <a:r>
              <a:rPr sz="1900" spc="-5" dirty="0">
                <a:latin typeface="Arial"/>
                <a:cs typeface="Arial"/>
              </a:rPr>
              <a:t>degrees </a:t>
            </a:r>
            <a:r>
              <a:rPr sz="1900" dirty="0">
                <a:latin typeface="Arial"/>
                <a:cs typeface="Arial"/>
              </a:rPr>
              <a:t>centigrade </a:t>
            </a:r>
            <a:r>
              <a:rPr sz="1900" spc="-5" dirty="0">
                <a:latin typeface="Arial"/>
                <a:cs typeface="Arial"/>
              </a:rPr>
              <a:t>ambient</a:t>
            </a:r>
            <a:r>
              <a:rPr sz="1900" spc="60" dirty="0">
                <a:latin typeface="Arial"/>
                <a:cs typeface="Arial"/>
              </a:rPr>
              <a:t> </a:t>
            </a:r>
            <a:r>
              <a:rPr sz="1900" dirty="0">
                <a:latin typeface="Arial"/>
                <a:cs typeface="Arial"/>
              </a:rPr>
              <a:t>temperature.</a:t>
            </a:r>
            <a:endParaRPr lang="en-US" sz="1900" dirty="0">
              <a:latin typeface="Arial"/>
              <a:cs typeface="Arial"/>
            </a:endParaRPr>
          </a:p>
          <a:p>
            <a:pPr marL="355600" marR="5080" indent="-342900">
              <a:lnSpc>
                <a:spcPct val="100000"/>
              </a:lnSpc>
              <a:spcBef>
                <a:spcPts val="100"/>
              </a:spcBef>
              <a:buFont typeface="Arial" panose="020B0604020202020204" pitchFamily="34" charset="0"/>
              <a:buChar char="•"/>
              <a:tabLst>
                <a:tab pos="163830" algn="l"/>
              </a:tabLst>
            </a:pPr>
            <a:endParaRPr lang="en-US" sz="1900" dirty="0">
              <a:latin typeface="Arial"/>
              <a:cs typeface="Arial"/>
            </a:endParaRPr>
          </a:p>
          <a:p>
            <a:pPr marL="355600" marR="5080" indent="-342900">
              <a:lnSpc>
                <a:spcPct val="100000"/>
              </a:lnSpc>
              <a:spcBef>
                <a:spcPts val="100"/>
              </a:spcBef>
              <a:buFont typeface="Arial" panose="020B0604020202020204" pitchFamily="34" charset="0"/>
              <a:buChar char="•"/>
              <a:tabLst>
                <a:tab pos="163830" algn="l"/>
              </a:tabLst>
            </a:pPr>
            <a:r>
              <a:rPr sz="1900" spc="-20" dirty="0">
                <a:latin typeface="Arial"/>
                <a:cs typeface="Arial"/>
              </a:rPr>
              <a:t>We </a:t>
            </a:r>
            <a:r>
              <a:rPr sz="1900" spc="-5" dirty="0">
                <a:latin typeface="Arial"/>
                <a:cs typeface="Arial"/>
              </a:rPr>
              <a:t>can use </a:t>
            </a:r>
            <a:r>
              <a:rPr sz="1900" dirty="0">
                <a:latin typeface="Arial"/>
                <a:cs typeface="Arial"/>
              </a:rPr>
              <a:t>the formula </a:t>
            </a:r>
            <a:r>
              <a:rPr sz="1900" spc="-5" dirty="0">
                <a:latin typeface="Arial"/>
                <a:cs typeface="Arial"/>
              </a:rPr>
              <a:t>below </a:t>
            </a:r>
            <a:r>
              <a:rPr sz="1900" dirty="0">
                <a:latin typeface="Arial"/>
                <a:cs typeface="Arial"/>
              </a:rPr>
              <a:t>to </a:t>
            </a:r>
            <a:r>
              <a:rPr sz="1900" spc="-5" dirty="0">
                <a:latin typeface="Arial"/>
                <a:cs typeface="Arial"/>
              </a:rPr>
              <a:t>determine what </a:t>
            </a:r>
            <a:r>
              <a:rPr sz="1900" dirty="0">
                <a:latin typeface="Arial"/>
                <a:cs typeface="Arial"/>
              </a:rPr>
              <a:t>the </a:t>
            </a:r>
            <a:r>
              <a:rPr sz="1900" spc="-15" dirty="0">
                <a:latin typeface="Arial"/>
                <a:cs typeface="Arial"/>
              </a:rPr>
              <a:t>CT’s </a:t>
            </a:r>
            <a:r>
              <a:rPr sz="1900" spc="-5" dirty="0">
                <a:latin typeface="Arial"/>
                <a:cs typeface="Arial"/>
              </a:rPr>
              <a:t>rating </a:t>
            </a:r>
            <a:r>
              <a:rPr sz="1900" dirty="0">
                <a:latin typeface="Arial"/>
                <a:cs typeface="Arial"/>
              </a:rPr>
              <a:t>factor</a:t>
            </a:r>
            <a:r>
              <a:rPr lang="en-US" sz="1900" dirty="0">
                <a:latin typeface="Arial"/>
                <a:cs typeface="Arial"/>
              </a:rPr>
              <a:t> </a:t>
            </a:r>
            <a:r>
              <a:rPr sz="1900" spc="-5" dirty="0">
                <a:latin typeface="Arial"/>
                <a:cs typeface="Arial"/>
              </a:rPr>
              <a:t>would be at 55 degrees </a:t>
            </a:r>
            <a:r>
              <a:rPr sz="1900" dirty="0">
                <a:latin typeface="Arial"/>
                <a:cs typeface="Arial"/>
              </a:rPr>
              <a:t>centigrade </a:t>
            </a:r>
            <a:r>
              <a:rPr sz="1900" spc="-5" dirty="0">
                <a:latin typeface="Arial"/>
                <a:cs typeface="Arial"/>
              </a:rPr>
              <a:t>or at any other</a:t>
            </a:r>
            <a:r>
              <a:rPr sz="1900" spc="140" dirty="0">
                <a:latin typeface="Arial"/>
                <a:cs typeface="Arial"/>
              </a:rPr>
              <a:t> </a:t>
            </a:r>
            <a:r>
              <a:rPr sz="1900" dirty="0">
                <a:latin typeface="Arial"/>
                <a:cs typeface="Arial"/>
              </a:rPr>
              <a:t>temperature:</a:t>
            </a:r>
          </a:p>
        </p:txBody>
      </p:sp>
      <p:sp>
        <p:nvSpPr>
          <p:cNvPr id="5" name="Title 4">
            <a:extLst>
              <a:ext uri="{FF2B5EF4-FFF2-40B4-BE49-F238E27FC236}">
                <a16:creationId xmlns:a16="http://schemas.microsoft.com/office/drawing/2014/main" id="{C9CD5AB3-7847-BEEA-05CA-E9C066B6C0B8}"/>
              </a:ext>
            </a:extLst>
          </p:cNvPr>
          <p:cNvSpPr>
            <a:spLocks noGrp="1"/>
          </p:cNvSpPr>
          <p:nvPr>
            <p:ph type="title"/>
          </p:nvPr>
        </p:nvSpPr>
        <p:spPr/>
        <p:txBody>
          <a:bodyPr/>
          <a:lstStyle/>
          <a:p>
            <a:r>
              <a:rPr lang="en-US" dirty="0"/>
              <a:t>CT Rating Factor</a:t>
            </a:r>
          </a:p>
        </p:txBody>
      </p:sp>
    </p:spTree>
    <p:extLst>
      <p:ext uri="{BB962C8B-B14F-4D97-AF65-F5344CB8AC3E}">
        <p14:creationId xmlns:p14="http://schemas.microsoft.com/office/powerpoint/2010/main" val="6148076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17"/>
          <p:cNvSpPr txBox="1">
            <a:spLocks noChangeArrowheads="1"/>
          </p:cNvSpPr>
          <p:nvPr/>
        </p:nvSpPr>
        <p:spPr bwMode="auto">
          <a:xfrm>
            <a:off x="4495800" y="1443037"/>
            <a:ext cx="4648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000" dirty="0"/>
              <a:t>Overview of Functionality</a:t>
            </a:r>
          </a:p>
        </p:txBody>
      </p:sp>
      <p:sp>
        <p:nvSpPr>
          <p:cNvPr id="7" name="Rectangle 8"/>
          <p:cNvSpPr>
            <a:spLocks noChangeArrowheads="1"/>
          </p:cNvSpPr>
          <p:nvPr/>
        </p:nvSpPr>
        <p:spPr bwMode="auto">
          <a:xfrm>
            <a:off x="4224338" y="1752600"/>
            <a:ext cx="4800600" cy="4545012"/>
          </a:xfrm>
          <a:prstGeom prst="rect">
            <a:avLst/>
          </a:prstGeom>
          <a:noFill/>
          <a:ln>
            <a:noFill/>
          </a:ln>
          <a:effectLst/>
        </p:spPr>
        <p:txBody>
          <a:bodyPr anchor="ctr">
            <a:spAutoFit/>
          </a:bodyPr>
          <a:lstStyle>
            <a:lvl1pPr marL="171450" indent="-171450"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buFont typeface="Arial" pitchFamily="34" charset="0"/>
              <a:buChar char="•"/>
            </a:pPr>
            <a:r>
              <a:rPr lang="en-US" altLang="en-US" sz="1100" dirty="0">
                <a:solidFill>
                  <a:srgbClr val="202122"/>
                </a:solidFill>
                <a:cs typeface="Arial" pitchFamily="34" charset="0"/>
              </a:rPr>
              <a:t>T</a:t>
            </a:r>
            <a:r>
              <a:rPr lang="ru-RU" altLang="en-US" sz="1100" dirty="0">
                <a:solidFill>
                  <a:srgbClr val="202122"/>
                </a:solidFill>
                <a:cs typeface="Arial" pitchFamily="34" charset="0"/>
              </a:rPr>
              <a:t>he electromechanical induction meter operates through </a:t>
            </a:r>
            <a:r>
              <a:rPr lang="ru-RU" altLang="en-US" sz="1100" dirty="0">
                <a:solidFill>
                  <a:srgbClr val="0645AD"/>
                </a:solidFill>
                <a:cs typeface="Arial" pitchFamily="34" charset="0"/>
                <a:hlinkClick r:id="rId3" tooltip="Electromagnetic induction"/>
              </a:rPr>
              <a:t>electromagnetic induction</a:t>
            </a:r>
            <a:endParaRPr lang="en-US" altLang="en-US" sz="1100" dirty="0">
              <a:solidFill>
                <a:srgbClr val="0645AD"/>
              </a:solidFill>
              <a:cs typeface="Arial" pitchFamily="34" charset="0"/>
            </a:endParaRPr>
          </a:p>
          <a:p>
            <a:pPr>
              <a:buFont typeface="Arial" pitchFamily="34" charset="0"/>
              <a:buChar char="•"/>
            </a:pPr>
            <a:r>
              <a:rPr lang="en-US" altLang="en-US" sz="1100" dirty="0">
                <a:solidFill>
                  <a:srgbClr val="202122"/>
                </a:solidFill>
                <a:cs typeface="Arial" pitchFamily="34" charset="0"/>
              </a:rPr>
              <a:t>A </a:t>
            </a:r>
            <a:r>
              <a:rPr lang="ru-RU" altLang="en-US" sz="1100" dirty="0">
                <a:solidFill>
                  <a:srgbClr val="202122"/>
                </a:solidFill>
                <a:cs typeface="Arial" pitchFamily="34" charset="0"/>
              </a:rPr>
              <a:t>non-magnetic, but electrically conductive, metal disc which is made to rotate at a speed proportional to the power passing through the meter</a:t>
            </a:r>
            <a:endParaRPr lang="en-US" altLang="en-US" sz="1100" dirty="0">
              <a:solidFill>
                <a:srgbClr val="202122"/>
              </a:solidFill>
              <a:cs typeface="Arial" pitchFamily="34" charset="0"/>
            </a:endParaRPr>
          </a:p>
          <a:p>
            <a:pPr>
              <a:spcBef>
                <a:spcPct val="0"/>
              </a:spcBef>
              <a:buFont typeface="Arial" pitchFamily="34" charset="0"/>
              <a:buChar char="•"/>
            </a:pPr>
            <a:r>
              <a:rPr lang="ru-RU" altLang="en-US" sz="1100" dirty="0">
                <a:solidFill>
                  <a:srgbClr val="202122"/>
                </a:solidFill>
                <a:cs typeface="Arial" pitchFamily="34" charset="0"/>
              </a:rPr>
              <a:t>The disc is acted upon by two sets of </a:t>
            </a:r>
            <a:r>
              <a:rPr lang="ru-RU" altLang="en-US" sz="1100" dirty="0">
                <a:solidFill>
                  <a:srgbClr val="0645AD"/>
                </a:solidFill>
                <a:cs typeface="Arial" pitchFamily="34" charset="0"/>
                <a:hlinkClick r:id="rId4" tooltip="Induction coil"/>
              </a:rPr>
              <a:t>induction coils</a:t>
            </a:r>
            <a:r>
              <a:rPr lang="ru-RU" altLang="en-US" sz="1100" dirty="0">
                <a:solidFill>
                  <a:srgbClr val="202122"/>
                </a:solidFill>
                <a:cs typeface="Arial" pitchFamily="34" charset="0"/>
              </a:rPr>
              <a:t>, which form, in effect, a two phase </a:t>
            </a:r>
            <a:r>
              <a:rPr lang="ru-RU" altLang="en-US" sz="1100" dirty="0">
                <a:solidFill>
                  <a:srgbClr val="0645AD"/>
                </a:solidFill>
                <a:cs typeface="Arial" pitchFamily="34" charset="0"/>
                <a:hlinkClick r:id="rId5" tooltip="Linear induction motor"/>
              </a:rPr>
              <a:t>linear induction motor</a:t>
            </a:r>
            <a:r>
              <a:rPr lang="ru-RU" altLang="en-US" sz="1100" dirty="0">
                <a:solidFill>
                  <a:srgbClr val="202122"/>
                </a:solidFill>
                <a:cs typeface="Arial" pitchFamily="34" charset="0"/>
              </a:rPr>
              <a:t>.</a:t>
            </a:r>
            <a:endParaRPr lang="en-US" altLang="en-US" sz="1100" dirty="0">
              <a:solidFill>
                <a:srgbClr val="202122"/>
              </a:solidFill>
              <a:cs typeface="Arial" pitchFamily="34" charset="0"/>
            </a:endParaRPr>
          </a:p>
          <a:p>
            <a:pPr>
              <a:spcBef>
                <a:spcPct val="0"/>
              </a:spcBef>
              <a:buFont typeface="Arial" pitchFamily="34" charset="0"/>
              <a:buChar char="•"/>
            </a:pPr>
            <a:r>
              <a:rPr lang="en-US" altLang="en-US" sz="1100" dirty="0">
                <a:solidFill>
                  <a:srgbClr val="202122"/>
                </a:solidFill>
                <a:cs typeface="Arial" pitchFamily="34" charset="0"/>
              </a:rPr>
              <a:t>O</a:t>
            </a:r>
            <a:r>
              <a:rPr lang="ru-RU" altLang="en-US" sz="1100" dirty="0">
                <a:solidFill>
                  <a:srgbClr val="202122"/>
                </a:solidFill>
                <a:cs typeface="Arial" pitchFamily="34" charset="0"/>
              </a:rPr>
              <a:t>ne coil is connected in such a way that it produces a </a:t>
            </a:r>
            <a:r>
              <a:rPr lang="ru-RU" altLang="en-US" sz="1100" dirty="0">
                <a:solidFill>
                  <a:srgbClr val="0645AD"/>
                </a:solidFill>
                <a:cs typeface="Arial" pitchFamily="34" charset="0"/>
                <a:hlinkClick r:id="rId6" tooltip="Magnetic flux"/>
              </a:rPr>
              <a:t>magnetic flux</a:t>
            </a:r>
            <a:r>
              <a:rPr lang="ru-RU" altLang="en-US" sz="1100" dirty="0">
                <a:solidFill>
                  <a:srgbClr val="202122"/>
                </a:solidFill>
                <a:cs typeface="Arial" pitchFamily="34" charset="0"/>
              </a:rPr>
              <a:t> in proportion to the voltage</a:t>
            </a:r>
            <a:endParaRPr lang="en-US" altLang="en-US" sz="1100" dirty="0">
              <a:solidFill>
                <a:srgbClr val="202122"/>
              </a:solidFill>
              <a:cs typeface="Arial" pitchFamily="34" charset="0"/>
            </a:endParaRPr>
          </a:p>
          <a:p>
            <a:pPr>
              <a:spcBef>
                <a:spcPct val="0"/>
              </a:spcBef>
              <a:buFont typeface="Arial" pitchFamily="34" charset="0"/>
              <a:buChar char="•"/>
            </a:pPr>
            <a:r>
              <a:rPr lang="en-US" altLang="en-US" sz="1100" dirty="0">
                <a:solidFill>
                  <a:srgbClr val="202122"/>
                </a:solidFill>
                <a:cs typeface="Arial" pitchFamily="34" charset="0"/>
              </a:rPr>
              <a:t>T</a:t>
            </a:r>
            <a:r>
              <a:rPr lang="ru-RU" altLang="en-US" sz="1100" dirty="0">
                <a:solidFill>
                  <a:srgbClr val="202122"/>
                </a:solidFill>
                <a:cs typeface="Arial" pitchFamily="34" charset="0"/>
              </a:rPr>
              <a:t>he other</a:t>
            </a:r>
            <a:r>
              <a:rPr lang="en-US" altLang="en-US" sz="1100" dirty="0">
                <a:solidFill>
                  <a:srgbClr val="202122"/>
                </a:solidFill>
                <a:cs typeface="Arial" pitchFamily="34" charset="0"/>
              </a:rPr>
              <a:t> coil</a:t>
            </a:r>
            <a:r>
              <a:rPr lang="ru-RU" altLang="en-US" sz="1100" dirty="0">
                <a:solidFill>
                  <a:srgbClr val="202122"/>
                </a:solidFill>
                <a:cs typeface="Arial" pitchFamily="34" charset="0"/>
              </a:rPr>
              <a:t> produces a magnetic flux in proportion to the </a:t>
            </a:r>
            <a:r>
              <a:rPr lang="ru-RU" altLang="en-US" sz="1100" dirty="0">
                <a:solidFill>
                  <a:srgbClr val="0645AD"/>
                </a:solidFill>
                <a:cs typeface="Arial" pitchFamily="34" charset="0"/>
                <a:hlinkClick r:id="rId7" tooltip="Electric current"/>
              </a:rPr>
              <a:t>current</a:t>
            </a:r>
            <a:r>
              <a:rPr lang="ru-RU" altLang="en-US" sz="1100" dirty="0">
                <a:solidFill>
                  <a:srgbClr val="202122"/>
                </a:solidFill>
                <a:cs typeface="Arial" pitchFamily="34" charset="0"/>
              </a:rPr>
              <a:t>.</a:t>
            </a:r>
            <a:endParaRPr lang="en-US" altLang="en-US" sz="1100" dirty="0">
              <a:solidFill>
                <a:srgbClr val="202122"/>
              </a:solidFill>
              <a:cs typeface="Arial" pitchFamily="34" charset="0"/>
            </a:endParaRPr>
          </a:p>
          <a:p>
            <a:pPr>
              <a:spcBef>
                <a:spcPct val="0"/>
              </a:spcBef>
              <a:buFont typeface="Arial" pitchFamily="34" charset="0"/>
              <a:buChar char="•"/>
            </a:pPr>
            <a:r>
              <a:rPr lang="ru-RU" altLang="en-US" sz="1100" dirty="0">
                <a:solidFill>
                  <a:srgbClr val="202122"/>
                </a:solidFill>
                <a:cs typeface="Arial" pitchFamily="34" charset="0"/>
              </a:rPr>
              <a:t>The field of the voltage coil is delayed by 90 degrees, due to the coil's inductive nature, and calibrated using a lag coil</a:t>
            </a:r>
            <a:endParaRPr lang="en-US" altLang="en-US" sz="1100" dirty="0">
              <a:solidFill>
                <a:srgbClr val="202122"/>
              </a:solidFill>
              <a:cs typeface="Arial" pitchFamily="34" charset="0"/>
            </a:endParaRPr>
          </a:p>
          <a:p>
            <a:pPr>
              <a:spcBef>
                <a:spcPct val="0"/>
              </a:spcBef>
              <a:buFont typeface="Arial" pitchFamily="34" charset="0"/>
              <a:buChar char="•"/>
            </a:pPr>
            <a:r>
              <a:rPr lang="en-US" altLang="en-US" sz="1100" dirty="0">
                <a:solidFill>
                  <a:srgbClr val="202122"/>
                </a:solidFill>
                <a:cs typeface="Arial" pitchFamily="34" charset="0"/>
              </a:rPr>
              <a:t>T</a:t>
            </a:r>
            <a:r>
              <a:rPr lang="ru-RU" altLang="en-US" sz="1100" dirty="0">
                <a:solidFill>
                  <a:srgbClr val="202122"/>
                </a:solidFill>
                <a:cs typeface="Arial" pitchFamily="34" charset="0"/>
              </a:rPr>
              <a:t>his produces </a:t>
            </a:r>
            <a:r>
              <a:rPr lang="ru-RU" altLang="en-US" sz="1100" dirty="0">
                <a:solidFill>
                  <a:srgbClr val="0645AD"/>
                </a:solidFill>
                <a:cs typeface="Arial" pitchFamily="34" charset="0"/>
                <a:hlinkClick r:id="rId8" tooltip="Eddy current"/>
              </a:rPr>
              <a:t>eddy currents</a:t>
            </a:r>
            <a:r>
              <a:rPr lang="ru-RU" altLang="en-US" sz="1100" dirty="0">
                <a:solidFill>
                  <a:srgbClr val="202122"/>
                </a:solidFill>
                <a:cs typeface="Arial" pitchFamily="34" charset="0"/>
              </a:rPr>
              <a:t> in the disc and the effect is such that a </a:t>
            </a:r>
            <a:r>
              <a:rPr lang="ru-RU" altLang="en-US" sz="1100" dirty="0">
                <a:solidFill>
                  <a:srgbClr val="0645AD"/>
                </a:solidFill>
                <a:cs typeface="Arial" pitchFamily="34" charset="0"/>
                <a:hlinkClick r:id="rId9" tooltip="Force"/>
              </a:rPr>
              <a:t>force</a:t>
            </a:r>
            <a:r>
              <a:rPr lang="ru-RU" altLang="en-US" sz="1100" dirty="0">
                <a:solidFill>
                  <a:srgbClr val="202122"/>
                </a:solidFill>
                <a:cs typeface="Arial" pitchFamily="34" charset="0"/>
              </a:rPr>
              <a:t> is exerted on the disc in proportion to the product of the instantaneous current and instantaneous voltage</a:t>
            </a:r>
            <a:endParaRPr lang="en-US" altLang="en-US" sz="1100" dirty="0">
              <a:solidFill>
                <a:srgbClr val="202122"/>
              </a:solidFill>
              <a:cs typeface="Arial" pitchFamily="34" charset="0"/>
            </a:endParaRPr>
          </a:p>
          <a:p>
            <a:pPr>
              <a:spcBef>
                <a:spcPct val="0"/>
              </a:spcBef>
              <a:buFont typeface="Arial" pitchFamily="34" charset="0"/>
              <a:buChar char="•"/>
            </a:pPr>
            <a:r>
              <a:rPr lang="ru-RU" altLang="en-US" sz="1100" dirty="0">
                <a:solidFill>
                  <a:srgbClr val="202122"/>
                </a:solidFill>
                <a:cs typeface="Arial" pitchFamily="34" charset="0"/>
              </a:rPr>
              <a:t>A </a:t>
            </a:r>
            <a:r>
              <a:rPr lang="ru-RU" altLang="en-US" sz="1100" dirty="0">
                <a:solidFill>
                  <a:srgbClr val="0645AD"/>
                </a:solidFill>
                <a:cs typeface="Arial" pitchFamily="34" charset="0"/>
                <a:hlinkClick r:id="rId10" tooltip="Permanent magnet"/>
              </a:rPr>
              <a:t>permanent magnet</a:t>
            </a:r>
            <a:r>
              <a:rPr lang="ru-RU" altLang="en-US" sz="1100" dirty="0">
                <a:solidFill>
                  <a:srgbClr val="202122"/>
                </a:solidFill>
                <a:cs typeface="Arial" pitchFamily="34" charset="0"/>
              </a:rPr>
              <a:t> acts as an </a:t>
            </a:r>
            <a:r>
              <a:rPr lang="ru-RU" altLang="en-US" sz="1100" dirty="0">
                <a:solidFill>
                  <a:srgbClr val="0645AD"/>
                </a:solidFill>
                <a:cs typeface="Arial" pitchFamily="34" charset="0"/>
                <a:hlinkClick r:id="rId11" tooltip="Eddy current brake"/>
              </a:rPr>
              <a:t>eddy current brake</a:t>
            </a:r>
            <a:r>
              <a:rPr lang="ru-RU" altLang="en-US" sz="1100" dirty="0">
                <a:solidFill>
                  <a:srgbClr val="202122"/>
                </a:solidFill>
                <a:cs typeface="Arial" pitchFamily="34" charset="0"/>
              </a:rPr>
              <a:t>, exerting an opposing force proportional to the </a:t>
            </a:r>
            <a:r>
              <a:rPr lang="ru-RU" altLang="en-US" sz="1100" dirty="0">
                <a:solidFill>
                  <a:srgbClr val="0645AD"/>
                </a:solidFill>
                <a:cs typeface="Arial" pitchFamily="34" charset="0"/>
                <a:hlinkClick r:id="rId12" tooltip="Angular velocity"/>
              </a:rPr>
              <a:t>speed of rotation</a:t>
            </a:r>
            <a:r>
              <a:rPr lang="ru-RU" altLang="en-US" sz="1100" dirty="0">
                <a:solidFill>
                  <a:srgbClr val="202122"/>
                </a:solidFill>
                <a:cs typeface="Arial" pitchFamily="34" charset="0"/>
              </a:rPr>
              <a:t> of the disc</a:t>
            </a:r>
            <a:endParaRPr lang="en-US" altLang="en-US" sz="1100" dirty="0">
              <a:solidFill>
                <a:srgbClr val="202122"/>
              </a:solidFill>
              <a:cs typeface="Arial" pitchFamily="34" charset="0"/>
            </a:endParaRPr>
          </a:p>
          <a:p>
            <a:pPr>
              <a:spcBef>
                <a:spcPct val="0"/>
              </a:spcBef>
              <a:buFont typeface="Arial" pitchFamily="34" charset="0"/>
              <a:buChar char="•"/>
            </a:pPr>
            <a:r>
              <a:rPr lang="ru-RU" altLang="en-US" sz="1100" dirty="0">
                <a:solidFill>
                  <a:srgbClr val="202122"/>
                </a:solidFill>
                <a:cs typeface="Arial" pitchFamily="34" charset="0"/>
              </a:rPr>
              <a:t>The equilibrium between these two opposing forces results in the disc rotating at a speed </a:t>
            </a:r>
            <a:r>
              <a:rPr lang="ru-RU" altLang="en-US" sz="1100" dirty="0">
                <a:solidFill>
                  <a:srgbClr val="0645AD"/>
                </a:solidFill>
                <a:cs typeface="Arial" pitchFamily="34" charset="0"/>
                <a:hlinkClick r:id="rId13" tooltip="Proportionality (mathematics)"/>
              </a:rPr>
              <a:t>proportional</a:t>
            </a:r>
            <a:r>
              <a:rPr lang="ru-RU" altLang="en-US" sz="1100" dirty="0">
                <a:solidFill>
                  <a:srgbClr val="202122"/>
                </a:solidFill>
                <a:cs typeface="Arial" pitchFamily="34" charset="0"/>
              </a:rPr>
              <a:t> to the power or rate of energy usage</a:t>
            </a:r>
            <a:endParaRPr lang="en-US" altLang="en-US" sz="1100" dirty="0">
              <a:solidFill>
                <a:srgbClr val="202122"/>
              </a:solidFill>
              <a:cs typeface="Arial" pitchFamily="34" charset="0"/>
            </a:endParaRPr>
          </a:p>
          <a:p>
            <a:pPr>
              <a:spcBef>
                <a:spcPct val="0"/>
              </a:spcBef>
              <a:buFont typeface="Arial" pitchFamily="34" charset="0"/>
              <a:buChar char="•"/>
            </a:pPr>
            <a:r>
              <a:rPr lang="ru-RU" altLang="en-US" sz="1100" dirty="0">
                <a:solidFill>
                  <a:srgbClr val="202122"/>
                </a:solidFill>
                <a:cs typeface="Arial" pitchFamily="34" charset="0"/>
              </a:rPr>
              <a:t>The disc drives a register mechanism which counts revolutions, much like the </a:t>
            </a:r>
            <a:r>
              <a:rPr lang="ru-RU" altLang="en-US" sz="1100" dirty="0">
                <a:solidFill>
                  <a:srgbClr val="0645AD"/>
                </a:solidFill>
                <a:cs typeface="Arial" pitchFamily="34" charset="0"/>
                <a:hlinkClick r:id="rId14" tooltip="Odometer"/>
              </a:rPr>
              <a:t>odometer</a:t>
            </a:r>
            <a:r>
              <a:rPr lang="ru-RU" altLang="en-US" sz="1100" dirty="0">
                <a:solidFill>
                  <a:srgbClr val="202122"/>
                </a:solidFill>
                <a:cs typeface="Arial" pitchFamily="34" charset="0"/>
              </a:rPr>
              <a:t> in a car, in order to render a measurement of the total energy used.</a:t>
            </a:r>
            <a:endParaRPr lang="ru-RU" altLang="en-US" sz="1100" dirty="0"/>
          </a:p>
          <a:p>
            <a:pPr>
              <a:spcBef>
                <a:spcPct val="0"/>
              </a:spcBef>
              <a:buFont typeface="Arial" pitchFamily="34" charset="0"/>
              <a:buChar char="•"/>
            </a:pPr>
            <a:r>
              <a:rPr lang="en-US" altLang="en-US" sz="1100" dirty="0">
                <a:solidFill>
                  <a:srgbClr val="202122"/>
                </a:solidFill>
                <a:cs typeface="Arial" pitchFamily="34" charset="0"/>
              </a:rPr>
              <a:t>The a</a:t>
            </a:r>
            <a:r>
              <a:rPr lang="ru-RU" altLang="en-US" sz="1100" dirty="0">
                <a:solidFill>
                  <a:srgbClr val="202122"/>
                </a:solidFill>
                <a:cs typeface="Arial" pitchFamily="34" charset="0"/>
              </a:rPr>
              <a:t>mount of energy represented by one revolution of the disc is denoted by the symbol Kh which is given in units of watt-hours per revolution.</a:t>
            </a:r>
            <a:endParaRPr lang="en-US" altLang="en-US" sz="1100" dirty="0">
              <a:solidFill>
                <a:srgbClr val="202122"/>
              </a:solidFill>
              <a:cs typeface="Arial" pitchFamily="34" charset="0"/>
            </a:endParaRPr>
          </a:p>
          <a:p>
            <a:pPr>
              <a:spcBef>
                <a:spcPct val="0"/>
              </a:spcBef>
              <a:buFont typeface="Arial" pitchFamily="34" charset="0"/>
              <a:buChar char="•"/>
            </a:pPr>
            <a:r>
              <a:rPr lang="en-US" altLang="en-US" sz="1100" dirty="0">
                <a:solidFill>
                  <a:srgbClr val="202122"/>
                </a:solidFill>
                <a:cs typeface="Arial" pitchFamily="34" charset="0"/>
              </a:rPr>
              <a:t>A </a:t>
            </a:r>
            <a:r>
              <a:rPr lang="en-US" altLang="en-US" sz="1100" dirty="0" err="1">
                <a:solidFill>
                  <a:srgbClr val="202122"/>
                </a:solidFill>
                <a:cs typeface="Arial" pitchFamily="34" charset="0"/>
              </a:rPr>
              <a:t>Kh</a:t>
            </a:r>
            <a:r>
              <a:rPr lang="en-US" altLang="en-US" sz="1100" dirty="0">
                <a:solidFill>
                  <a:srgbClr val="202122"/>
                </a:solidFill>
                <a:cs typeface="Arial" pitchFamily="34" charset="0"/>
              </a:rPr>
              <a:t> of 7.2 is typical. In this example, each full rotation of the disk is equivalent to 7.2Wh of energy.</a:t>
            </a:r>
            <a:endParaRPr lang="ru-RU" altLang="en-US" sz="1100" dirty="0">
              <a:solidFill>
                <a:srgbClr val="0645AD"/>
              </a:solidFill>
              <a:cs typeface="Arial" pitchFamily="34" charset="0"/>
            </a:endParaRPr>
          </a:p>
        </p:txBody>
      </p:sp>
      <p:pic>
        <p:nvPicPr>
          <p:cNvPr id="8" name="Picture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49402" y="1782792"/>
            <a:ext cx="3752850" cy="210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7317" y="3936210"/>
            <a:ext cx="4197021" cy="2361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12971F98-A3FD-DFEE-C536-5A0D866E80B9}"/>
              </a:ext>
            </a:extLst>
          </p:cNvPr>
          <p:cNvSpPr>
            <a:spLocks noGrp="1"/>
          </p:cNvSpPr>
          <p:nvPr>
            <p:ph type="title"/>
          </p:nvPr>
        </p:nvSpPr>
        <p:spPr/>
        <p:txBody>
          <a:bodyPr/>
          <a:lstStyle/>
          <a:p>
            <a:r>
              <a:rPr lang="en-US" dirty="0"/>
              <a:t>Meters 101 - Electromechanical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50</a:t>
            </a:fld>
            <a:endParaRPr lang="en-US" dirty="0">
              <a:solidFill>
                <a:srgbClr val="FFFFFF"/>
              </a:solidFill>
            </a:endParaRPr>
          </a:p>
        </p:txBody>
      </p:sp>
      <p:sp>
        <p:nvSpPr>
          <p:cNvPr id="5" name="object 3"/>
          <p:cNvSpPr txBox="1"/>
          <p:nvPr/>
        </p:nvSpPr>
        <p:spPr>
          <a:xfrm>
            <a:off x="457200" y="1447800"/>
            <a:ext cx="8229600" cy="1397177"/>
          </a:xfrm>
          <a:prstGeom prst="rect">
            <a:avLst/>
          </a:prstGeom>
        </p:spPr>
        <p:txBody>
          <a:bodyPr vert="horz" wrap="square" lIns="0" tIns="12065" rIns="0" bIns="0" rtlCol="0">
            <a:spAutoFit/>
          </a:bodyPr>
          <a:lstStyle/>
          <a:p>
            <a:pPr marL="355600" marR="412115" indent="-342900">
              <a:lnSpc>
                <a:spcPct val="100000"/>
              </a:lnSpc>
              <a:spcBef>
                <a:spcPts val="95"/>
              </a:spcBef>
              <a:buFont typeface="Arial" panose="020B0604020202020204" pitchFamily="34" charset="0"/>
              <a:buChar char="•"/>
              <a:tabLst>
                <a:tab pos="167640" algn="l"/>
              </a:tabLst>
            </a:pPr>
            <a:r>
              <a:rPr sz="2000" spc="-5" dirty="0">
                <a:latin typeface="Arial"/>
                <a:cs typeface="Arial"/>
              </a:rPr>
              <a:t>The BIL rating on </a:t>
            </a:r>
            <a:r>
              <a:rPr sz="2000" spc="-10" dirty="0">
                <a:latin typeface="Arial"/>
                <a:cs typeface="Arial"/>
              </a:rPr>
              <a:t>instrument </a:t>
            </a:r>
            <a:r>
              <a:rPr sz="2000" spc="-5" dirty="0">
                <a:latin typeface="Arial"/>
                <a:cs typeface="Arial"/>
              </a:rPr>
              <a:t>transformers are test ratings </a:t>
            </a:r>
            <a:r>
              <a:rPr sz="2000" spc="-10" dirty="0">
                <a:latin typeface="Arial"/>
                <a:cs typeface="Arial"/>
              </a:rPr>
              <a:t>and</a:t>
            </a:r>
            <a:r>
              <a:rPr lang="en-US" sz="2000" spc="-10" dirty="0">
                <a:latin typeface="Arial"/>
                <a:cs typeface="Arial"/>
              </a:rPr>
              <a:t> </a:t>
            </a:r>
            <a:r>
              <a:rPr sz="2000" spc="-5" dirty="0">
                <a:latin typeface="Arial"/>
                <a:cs typeface="Arial"/>
              </a:rPr>
              <a:t>never apply to </a:t>
            </a:r>
            <a:r>
              <a:rPr sz="2000" spc="-10" dirty="0">
                <a:latin typeface="Arial"/>
                <a:cs typeface="Arial"/>
              </a:rPr>
              <a:t>actual in-service</a:t>
            </a:r>
            <a:r>
              <a:rPr sz="2000" dirty="0">
                <a:latin typeface="Arial"/>
                <a:cs typeface="Arial"/>
              </a:rPr>
              <a:t> </a:t>
            </a:r>
            <a:r>
              <a:rPr sz="2000" spc="-5" dirty="0">
                <a:latin typeface="Arial"/>
                <a:cs typeface="Arial"/>
              </a:rPr>
              <a:t>voltage.</a:t>
            </a:r>
            <a:endParaRPr sz="2000" dirty="0">
              <a:latin typeface="Arial"/>
              <a:cs typeface="Arial"/>
            </a:endParaRPr>
          </a:p>
          <a:p>
            <a:pPr marL="355600" marR="5080" indent="-342900">
              <a:lnSpc>
                <a:spcPct val="100000"/>
              </a:lnSpc>
              <a:spcBef>
                <a:spcPts val="1200"/>
              </a:spcBef>
              <a:buFont typeface="Arial" panose="020B0604020202020204" pitchFamily="34" charset="0"/>
              <a:buChar char="•"/>
              <a:tabLst>
                <a:tab pos="167640" algn="l"/>
              </a:tabLst>
            </a:pPr>
            <a:r>
              <a:rPr sz="2000" spc="-5" dirty="0">
                <a:latin typeface="Arial"/>
                <a:cs typeface="Arial"/>
              </a:rPr>
              <a:t>These test values are for factory dielectric tests that are designed</a:t>
            </a:r>
            <a:r>
              <a:rPr lang="en-US" sz="2000" spc="-5" dirty="0">
                <a:latin typeface="Arial"/>
                <a:cs typeface="Arial"/>
              </a:rPr>
              <a:t> </a:t>
            </a:r>
            <a:r>
              <a:rPr sz="2000" spc="-5" dirty="0">
                <a:latin typeface="Arial"/>
                <a:cs typeface="Arial"/>
              </a:rPr>
              <a:t>to check the </a:t>
            </a:r>
            <a:r>
              <a:rPr sz="2000" spc="-10" dirty="0">
                <a:latin typeface="Arial"/>
                <a:cs typeface="Arial"/>
              </a:rPr>
              <a:t>insulation </a:t>
            </a:r>
            <a:r>
              <a:rPr sz="2000" spc="-5" dirty="0">
                <a:latin typeface="Arial"/>
                <a:cs typeface="Arial"/>
              </a:rPr>
              <a:t>and </a:t>
            </a:r>
            <a:r>
              <a:rPr sz="2000" spc="-10" dirty="0">
                <a:latin typeface="Arial"/>
                <a:cs typeface="Arial"/>
              </a:rPr>
              <a:t>workmanship </a:t>
            </a:r>
            <a:r>
              <a:rPr sz="2000" spc="-5" dirty="0">
                <a:latin typeface="Arial"/>
                <a:cs typeface="Arial"/>
              </a:rPr>
              <a:t>of </a:t>
            </a:r>
            <a:r>
              <a:rPr sz="2000" spc="-10" dirty="0">
                <a:latin typeface="Arial"/>
                <a:cs typeface="Arial"/>
              </a:rPr>
              <a:t>instrument</a:t>
            </a:r>
            <a:r>
              <a:rPr lang="en-US" sz="2000" spc="-10" dirty="0">
                <a:latin typeface="Arial"/>
                <a:cs typeface="Arial"/>
              </a:rPr>
              <a:t> </a:t>
            </a:r>
            <a:r>
              <a:rPr sz="2000" spc="-5" dirty="0">
                <a:latin typeface="Arial"/>
                <a:cs typeface="Arial"/>
              </a:rPr>
              <a:t>transformers.</a:t>
            </a:r>
            <a:endParaRPr sz="2000" dirty="0">
              <a:latin typeface="Arial"/>
              <a:cs typeface="Arial"/>
            </a:endParaRPr>
          </a:p>
        </p:txBody>
      </p:sp>
      <p:sp>
        <p:nvSpPr>
          <p:cNvPr id="6" name="object 4"/>
          <p:cNvSpPr/>
          <p:nvPr/>
        </p:nvSpPr>
        <p:spPr>
          <a:xfrm>
            <a:off x="152400" y="2971800"/>
            <a:ext cx="4352544" cy="3022092"/>
          </a:xfrm>
          <a:prstGeom prst="rect">
            <a:avLst/>
          </a:prstGeom>
          <a:blipFill>
            <a:blip r:embed="rId2" cstate="print"/>
            <a:stretch>
              <a:fillRect/>
            </a:stretch>
          </a:blipFill>
        </p:spPr>
        <p:txBody>
          <a:bodyPr wrap="square" lIns="0" tIns="0" rIns="0" bIns="0" rtlCol="0"/>
          <a:lstStyle/>
          <a:p>
            <a:endParaRPr dirty="0"/>
          </a:p>
        </p:txBody>
      </p:sp>
      <p:sp>
        <p:nvSpPr>
          <p:cNvPr id="7" name="object 5"/>
          <p:cNvSpPr/>
          <p:nvPr/>
        </p:nvSpPr>
        <p:spPr>
          <a:xfrm>
            <a:off x="4620895" y="3012948"/>
            <a:ext cx="4352544" cy="2980944"/>
          </a:xfrm>
          <a:prstGeom prst="rect">
            <a:avLst/>
          </a:prstGeom>
          <a:blipFill>
            <a:blip r:embed="rId3" cstate="print"/>
            <a:stretch>
              <a:fillRect/>
            </a:stretch>
          </a:blipFill>
        </p:spPr>
        <p:txBody>
          <a:bodyPr wrap="square" lIns="0" tIns="0" rIns="0" bIns="0" rtlCol="0"/>
          <a:lstStyle/>
          <a:p>
            <a:endParaRPr dirty="0"/>
          </a:p>
        </p:txBody>
      </p:sp>
      <p:sp>
        <p:nvSpPr>
          <p:cNvPr id="8" name="object 7"/>
          <p:cNvSpPr/>
          <p:nvPr/>
        </p:nvSpPr>
        <p:spPr>
          <a:xfrm>
            <a:off x="123825" y="3733800"/>
            <a:ext cx="1276350" cy="667385"/>
          </a:xfrm>
          <a:custGeom>
            <a:avLst/>
            <a:gdLst/>
            <a:ahLst/>
            <a:cxnLst/>
            <a:rect l="l" t="t" r="r" b="b"/>
            <a:pathLst>
              <a:path w="1276350" h="667385">
                <a:moveTo>
                  <a:pt x="1276350" y="342137"/>
                </a:moveTo>
                <a:lnTo>
                  <a:pt x="1276350" y="323087"/>
                </a:lnTo>
                <a:lnTo>
                  <a:pt x="1275588" y="313943"/>
                </a:lnTo>
                <a:lnTo>
                  <a:pt x="1265106" y="271682"/>
                </a:lnTo>
                <a:lnTo>
                  <a:pt x="1247264" y="232992"/>
                </a:lnTo>
                <a:lnTo>
                  <a:pt x="1222858" y="197755"/>
                </a:lnTo>
                <a:lnTo>
                  <a:pt x="1192681" y="165852"/>
                </a:lnTo>
                <a:lnTo>
                  <a:pt x="1157528" y="137166"/>
                </a:lnTo>
                <a:lnTo>
                  <a:pt x="1118195" y="111577"/>
                </a:lnTo>
                <a:lnTo>
                  <a:pt x="1075476" y="88967"/>
                </a:lnTo>
                <a:lnTo>
                  <a:pt x="1030166" y="69218"/>
                </a:lnTo>
                <a:lnTo>
                  <a:pt x="983060" y="52211"/>
                </a:lnTo>
                <a:lnTo>
                  <a:pt x="934953" y="37828"/>
                </a:lnTo>
                <a:lnTo>
                  <a:pt x="886640" y="25950"/>
                </a:lnTo>
                <a:lnTo>
                  <a:pt x="838915" y="16460"/>
                </a:lnTo>
                <a:lnTo>
                  <a:pt x="792574" y="9238"/>
                </a:lnTo>
                <a:lnTo>
                  <a:pt x="748410" y="4166"/>
                </a:lnTo>
                <a:lnTo>
                  <a:pt x="707220" y="1126"/>
                </a:lnTo>
                <a:lnTo>
                  <a:pt x="669798" y="0"/>
                </a:lnTo>
                <a:lnTo>
                  <a:pt x="602677" y="91"/>
                </a:lnTo>
                <a:lnTo>
                  <a:pt x="528388" y="4062"/>
                </a:lnTo>
                <a:lnTo>
                  <a:pt x="484813" y="9050"/>
                </a:lnTo>
                <a:lnTo>
                  <a:pt x="439031" y="16155"/>
                </a:lnTo>
                <a:lnTo>
                  <a:pt x="391825" y="25487"/>
                </a:lnTo>
                <a:lnTo>
                  <a:pt x="343977" y="37154"/>
                </a:lnTo>
                <a:lnTo>
                  <a:pt x="296269" y="51266"/>
                </a:lnTo>
                <a:lnTo>
                  <a:pt x="249483" y="67932"/>
                </a:lnTo>
                <a:lnTo>
                  <a:pt x="204402" y="87261"/>
                </a:lnTo>
                <a:lnTo>
                  <a:pt x="161809" y="109364"/>
                </a:lnTo>
                <a:lnTo>
                  <a:pt x="122485" y="134348"/>
                </a:lnTo>
                <a:lnTo>
                  <a:pt x="87212" y="162323"/>
                </a:lnTo>
                <a:lnTo>
                  <a:pt x="56774" y="193399"/>
                </a:lnTo>
                <a:lnTo>
                  <a:pt x="31952" y="227685"/>
                </a:lnTo>
                <a:lnTo>
                  <a:pt x="13528" y="265290"/>
                </a:lnTo>
                <a:lnTo>
                  <a:pt x="2285" y="306324"/>
                </a:lnTo>
                <a:lnTo>
                  <a:pt x="0" y="324612"/>
                </a:lnTo>
                <a:lnTo>
                  <a:pt x="0" y="326136"/>
                </a:lnTo>
                <a:lnTo>
                  <a:pt x="2285" y="319278"/>
                </a:lnTo>
                <a:lnTo>
                  <a:pt x="7619" y="313182"/>
                </a:lnTo>
                <a:lnTo>
                  <a:pt x="13715" y="307848"/>
                </a:lnTo>
                <a:lnTo>
                  <a:pt x="20573" y="304800"/>
                </a:lnTo>
                <a:lnTo>
                  <a:pt x="28193" y="304800"/>
                </a:lnTo>
                <a:lnTo>
                  <a:pt x="28193" y="361950"/>
                </a:lnTo>
                <a:lnTo>
                  <a:pt x="57149" y="332232"/>
                </a:lnTo>
                <a:lnTo>
                  <a:pt x="57149" y="326136"/>
                </a:lnTo>
                <a:lnTo>
                  <a:pt x="57911" y="320040"/>
                </a:lnTo>
                <a:lnTo>
                  <a:pt x="58673" y="313182"/>
                </a:lnTo>
                <a:lnTo>
                  <a:pt x="71401" y="275525"/>
                </a:lnTo>
                <a:lnTo>
                  <a:pt x="92112" y="241273"/>
                </a:lnTo>
                <a:lnTo>
                  <a:pt x="119836" y="210288"/>
                </a:lnTo>
                <a:lnTo>
                  <a:pt x="153576" y="182482"/>
                </a:lnTo>
                <a:lnTo>
                  <a:pt x="192342" y="157750"/>
                </a:lnTo>
                <a:lnTo>
                  <a:pt x="235144" y="135993"/>
                </a:lnTo>
                <a:lnTo>
                  <a:pt x="280991" y="117107"/>
                </a:lnTo>
                <a:lnTo>
                  <a:pt x="328893" y="100990"/>
                </a:lnTo>
                <a:lnTo>
                  <a:pt x="377859" y="87540"/>
                </a:lnTo>
                <a:lnTo>
                  <a:pt x="426900" y="76657"/>
                </a:lnTo>
                <a:lnTo>
                  <a:pt x="475025" y="68236"/>
                </a:lnTo>
                <a:lnTo>
                  <a:pt x="521243" y="62177"/>
                </a:lnTo>
                <a:lnTo>
                  <a:pt x="564564" y="58378"/>
                </a:lnTo>
                <a:lnTo>
                  <a:pt x="602677" y="56791"/>
                </a:lnTo>
                <a:lnTo>
                  <a:pt x="607314" y="56776"/>
                </a:lnTo>
                <a:lnTo>
                  <a:pt x="637794" y="57140"/>
                </a:lnTo>
                <a:lnTo>
                  <a:pt x="669798" y="57188"/>
                </a:lnTo>
                <a:lnTo>
                  <a:pt x="699516" y="58673"/>
                </a:lnTo>
                <a:lnTo>
                  <a:pt x="733709" y="60221"/>
                </a:lnTo>
                <a:lnTo>
                  <a:pt x="772882" y="64038"/>
                </a:lnTo>
                <a:lnTo>
                  <a:pt x="815899" y="70217"/>
                </a:lnTo>
                <a:lnTo>
                  <a:pt x="861627" y="78853"/>
                </a:lnTo>
                <a:lnTo>
                  <a:pt x="908931" y="90038"/>
                </a:lnTo>
                <a:lnTo>
                  <a:pt x="956677" y="103866"/>
                </a:lnTo>
                <a:lnTo>
                  <a:pt x="1003730" y="120429"/>
                </a:lnTo>
                <a:lnTo>
                  <a:pt x="1048956" y="139821"/>
                </a:lnTo>
                <a:lnTo>
                  <a:pt x="1091222" y="162135"/>
                </a:lnTo>
                <a:lnTo>
                  <a:pt x="1129392" y="187465"/>
                </a:lnTo>
                <a:lnTo>
                  <a:pt x="1162333" y="215903"/>
                </a:lnTo>
                <a:lnTo>
                  <a:pt x="1188911" y="247543"/>
                </a:lnTo>
                <a:lnTo>
                  <a:pt x="1207990" y="282478"/>
                </a:lnTo>
                <a:lnTo>
                  <a:pt x="1218438" y="320801"/>
                </a:lnTo>
                <a:lnTo>
                  <a:pt x="1219200" y="327659"/>
                </a:lnTo>
                <a:lnTo>
                  <a:pt x="1219200" y="473134"/>
                </a:lnTo>
                <a:lnTo>
                  <a:pt x="1221812" y="470423"/>
                </a:lnTo>
                <a:lnTo>
                  <a:pt x="1247053" y="434387"/>
                </a:lnTo>
                <a:lnTo>
                  <a:pt x="1265281" y="394715"/>
                </a:lnTo>
                <a:lnTo>
                  <a:pt x="1275588" y="351281"/>
                </a:lnTo>
                <a:lnTo>
                  <a:pt x="1276350" y="342137"/>
                </a:lnTo>
                <a:close/>
              </a:path>
              <a:path w="1276350" h="667385">
                <a:moveTo>
                  <a:pt x="28193" y="304800"/>
                </a:moveTo>
                <a:lnTo>
                  <a:pt x="20573" y="304800"/>
                </a:lnTo>
                <a:lnTo>
                  <a:pt x="13715" y="307848"/>
                </a:lnTo>
                <a:lnTo>
                  <a:pt x="7619" y="313182"/>
                </a:lnTo>
                <a:lnTo>
                  <a:pt x="2285" y="319278"/>
                </a:lnTo>
                <a:lnTo>
                  <a:pt x="0" y="326136"/>
                </a:lnTo>
                <a:lnTo>
                  <a:pt x="0" y="332994"/>
                </a:lnTo>
                <a:lnTo>
                  <a:pt x="28193" y="304800"/>
                </a:lnTo>
                <a:close/>
              </a:path>
              <a:path w="1276350" h="667385">
                <a:moveTo>
                  <a:pt x="1219200" y="473134"/>
                </a:moveTo>
                <a:lnTo>
                  <a:pt x="1219200" y="340613"/>
                </a:lnTo>
                <a:lnTo>
                  <a:pt x="1218438" y="346709"/>
                </a:lnTo>
                <a:lnTo>
                  <a:pt x="1207041" y="386450"/>
                </a:lnTo>
                <a:lnTo>
                  <a:pt x="1186496" y="422529"/>
                </a:lnTo>
                <a:lnTo>
                  <a:pt x="1158015" y="455051"/>
                </a:lnTo>
                <a:lnTo>
                  <a:pt x="1122814" y="484126"/>
                </a:lnTo>
                <a:lnTo>
                  <a:pt x="1082107" y="509860"/>
                </a:lnTo>
                <a:lnTo>
                  <a:pt x="1037106" y="532361"/>
                </a:lnTo>
                <a:lnTo>
                  <a:pt x="989028" y="551735"/>
                </a:lnTo>
                <a:lnTo>
                  <a:pt x="939085" y="568091"/>
                </a:lnTo>
                <a:lnTo>
                  <a:pt x="888492" y="581535"/>
                </a:lnTo>
                <a:lnTo>
                  <a:pt x="838464" y="592175"/>
                </a:lnTo>
                <a:lnTo>
                  <a:pt x="790214" y="600117"/>
                </a:lnTo>
                <a:lnTo>
                  <a:pt x="744956" y="605471"/>
                </a:lnTo>
                <a:lnTo>
                  <a:pt x="703904" y="608342"/>
                </a:lnTo>
                <a:lnTo>
                  <a:pt x="668274" y="608838"/>
                </a:lnTo>
                <a:lnTo>
                  <a:pt x="637794" y="609600"/>
                </a:lnTo>
                <a:lnTo>
                  <a:pt x="607314" y="608838"/>
                </a:lnTo>
                <a:lnTo>
                  <a:pt x="571620" y="608233"/>
                </a:lnTo>
                <a:lnTo>
                  <a:pt x="530780" y="605338"/>
                </a:lnTo>
                <a:lnTo>
                  <a:pt x="485947" y="600044"/>
                </a:lnTo>
                <a:lnTo>
                  <a:pt x="438271" y="592241"/>
                </a:lnTo>
                <a:lnTo>
                  <a:pt x="388905" y="581819"/>
                </a:lnTo>
                <a:lnTo>
                  <a:pt x="339001" y="568668"/>
                </a:lnTo>
                <a:lnTo>
                  <a:pt x="289712" y="552678"/>
                </a:lnTo>
                <a:lnTo>
                  <a:pt x="242189" y="533740"/>
                </a:lnTo>
                <a:lnTo>
                  <a:pt x="197585" y="511743"/>
                </a:lnTo>
                <a:lnTo>
                  <a:pt x="157053" y="486579"/>
                </a:lnTo>
                <a:lnTo>
                  <a:pt x="121743" y="458136"/>
                </a:lnTo>
                <a:lnTo>
                  <a:pt x="92808" y="426306"/>
                </a:lnTo>
                <a:lnTo>
                  <a:pt x="71394" y="390957"/>
                </a:lnTo>
                <a:lnTo>
                  <a:pt x="58673" y="352044"/>
                </a:lnTo>
                <a:lnTo>
                  <a:pt x="57911" y="345186"/>
                </a:lnTo>
                <a:lnTo>
                  <a:pt x="57149" y="339090"/>
                </a:lnTo>
                <a:lnTo>
                  <a:pt x="57149" y="333756"/>
                </a:lnTo>
                <a:lnTo>
                  <a:pt x="54554" y="344912"/>
                </a:lnTo>
                <a:lnTo>
                  <a:pt x="48386" y="353853"/>
                </a:lnTo>
                <a:lnTo>
                  <a:pt x="39362" y="359794"/>
                </a:lnTo>
                <a:lnTo>
                  <a:pt x="28193" y="361950"/>
                </a:lnTo>
                <a:lnTo>
                  <a:pt x="28193" y="304800"/>
                </a:lnTo>
                <a:lnTo>
                  <a:pt x="0" y="332994"/>
                </a:lnTo>
                <a:lnTo>
                  <a:pt x="0" y="343662"/>
                </a:lnTo>
                <a:lnTo>
                  <a:pt x="761" y="352806"/>
                </a:lnTo>
                <a:lnTo>
                  <a:pt x="13786" y="401893"/>
                </a:lnTo>
                <a:lnTo>
                  <a:pt x="31962" y="438591"/>
                </a:lnTo>
                <a:lnTo>
                  <a:pt x="56126" y="472143"/>
                </a:lnTo>
                <a:lnTo>
                  <a:pt x="85593" y="502647"/>
                </a:lnTo>
                <a:lnTo>
                  <a:pt x="119674" y="530202"/>
                </a:lnTo>
                <a:lnTo>
                  <a:pt x="157682" y="554907"/>
                </a:lnTo>
                <a:lnTo>
                  <a:pt x="198932" y="576860"/>
                </a:lnTo>
                <a:lnTo>
                  <a:pt x="242735" y="596161"/>
                </a:lnTo>
                <a:lnTo>
                  <a:pt x="288406" y="612906"/>
                </a:lnTo>
                <a:lnTo>
                  <a:pt x="335257" y="627196"/>
                </a:lnTo>
                <a:lnTo>
                  <a:pt x="382601" y="639129"/>
                </a:lnTo>
                <a:lnTo>
                  <a:pt x="429751" y="648803"/>
                </a:lnTo>
                <a:lnTo>
                  <a:pt x="476021" y="656318"/>
                </a:lnTo>
                <a:lnTo>
                  <a:pt x="520723" y="661771"/>
                </a:lnTo>
                <a:lnTo>
                  <a:pt x="563171" y="665261"/>
                </a:lnTo>
                <a:lnTo>
                  <a:pt x="602677" y="666888"/>
                </a:lnTo>
                <a:lnTo>
                  <a:pt x="638556" y="666750"/>
                </a:lnTo>
                <a:lnTo>
                  <a:pt x="702564" y="665226"/>
                </a:lnTo>
                <a:lnTo>
                  <a:pt x="741104" y="662970"/>
                </a:lnTo>
                <a:lnTo>
                  <a:pt x="783533" y="658594"/>
                </a:lnTo>
                <a:lnTo>
                  <a:pt x="828942" y="651972"/>
                </a:lnTo>
                <a:lnTo>
                  <a:pt x="876422" y="642976"/>
                </a:lnTo>
                <a:lnTo>
                  <a:pt x="925065" y="631480"/>
                </a:lnTo>
                <a:lnTo>
                  <a:pt x="973962" y="617359"/>
                </a:lnTo>
                <a:lnTo>
                  <a:pt x="1022205" y="600486"/>
                </a:lnTo>
                <a:lnTo>
                  <a:pt x="1068885" y="580735"/>
                </a:lnTo>
                <a:lnTo>
                  <a:pt x="1113094" y="557979"/>
                </a:lnTo>
                <a:lnTo>
                  <a:pt x="1153924" y="532093"/>
                </a:lnTo>
                <a:lnTo>
                  <a:pt x="1190466" y="502949"/>
                </a:lnTo>
                <a:lnTo>
                  <a:pt x="1219200" y="473134"/>
                </a:lnTo>
                <a:close/>
              </a:path>
              <a:path w="1276350" h="667385">
                <a:moveTo>
                  <a:pt x="57149" y="333756"/>
                </a:moveTo>
                <a:lnTo>
                  <a:pt x="57149" y="332232"/>
                </a:lnTo>
                <a:lnTo>
                  <a:pt x="28193" y="361950"/>
                </a:lnTo>
                <a:lnTo>
                  <a:pt x="39362" y="359794"/>
                </a:lnTo>
                <a:lnTo>
                  <a:pt x="48386" y="353853"/>
                </a:lnTo>
                <a:lnTo>
                  <a:pt x="54554" y="344912"/>
                </a:lnTo>
                <a:lnTo>
                  <a:pt x="57149" y="333756"/>
                </a:lnTo>
                <a:close/>
              </a:path>
            </a:pathLst>
          </a:custGeom>
          <a:solidFill>
            <a:srgbClr val="FB0027"/>
          </a:solidFill>
        </p:spPr>
        <p:txBody>
          <a:bodyPr wrap="square" lIns="0" tIns="0" rIns="0" bIns="0" rtlCol="0"/>
          <a:lstStyle/>
          <a:p>
            <a:endParaRPr dirty="0"/>
          </a:p>
        </p:txBody>
      </p:sp>
      <p:sp>
        <p:nvSpPr>
          <p:cNvPr id="9" name="object 6"/>
          <p:cNvSpPr/>
          <p:nvPr/>
        </p:nvSpPr>
        <p:spPr>
          <a:xfrm>
            <a:off x="4504944" y="4343400"/>
            <a:ext cx="2184400" cy="514984"/>
          </a:xfrm>
          <a:custGeom>
            <a:avLst/>
            <a:gdLst/>
            <a:ahLst/>
            <a:cxnLst/>
            <a:rect l="l" t="t" r="r" b="b"/>
            <a:pathLst>
              <a:path w="2184400" h="514985">
                <a:moveTo>
                  <a:pt x="12700" y="306409"/>
                </a:moveTo>
                <a:lnTo>
                  <a:pt x="12699" y="208111"/>
                </a:lnTo>
                <a:lnTo>
                  <a:pt x="0" y="219541"/>
                </a:lnTo>
                <a:lnTo>
                  <a:pt x="0" y="294979"/>
                </a:lnTo>
                <a:lnTo>
                  <a:pt x="12700" y="306409"/>
                </a:lnTo>
                <a:close/>
              </a:path>
              <a:path w="2184400" h="514985">
                <a:moveTo>
                  <a:pt x="2171700" y="310219"/>
                </a:moveTo>
                <a:lnTo>
                  <a:pt x="2171700" y="204301"/>
                </a:lnTo>
                <a:lnTo>
                  <a:pt x="2159000" y="190585"/>
                </a:lnTo>
                <a:lnTo>
                  <a:pt x="2108200" y="158910"/>
                </a:lnTo>
                <a:lnTo>
                  <a:pt x="2057400" y="130102"/>
                </a:lnTo>
                <a:lnTo>
                  <a:pt x="2019300" y="116774"/>
                </a:lnTo>
                <a:lnTo>
                  <a:pt x="1981200" y="104164"/>
                </a:lnTo>
                <a:lnTo>
                  <a:pt x="1943100" y="92272"/>
                </a:lnTo>
                <a:lnTo>
                  <a:pt x="1905000" y="81098"/>
                </a:lnTo>
                <a:lnTo>
                  <a:pt x="1866900" y="70644"/>
                </a:lnTo>
                <a:lnTo>
                  <a:pt x="1816100" y="60909"/>
                </a:lnTo>
                <a:lnTo>
                  <a:pt x="1765300" y="51894"/>
                </a:lnTo>
                <a:lnTo>
                  <a:pt x="1714500" y="43599"/>
                </a:lnTo>
                <a:lnTo>
                  <a:pt x="1663700" y="36025"/>
                </a:lnTo>
                <a:lnTo>
                  <a:pt x="1612900" y="29172"/>
                </a:lnTo>
                <a:lnTo>
                  <a:pt x="1562100" y="23040"/>
                </a:lnTo>
                <a:lnTo>
                  <a:pt x="1498600" y="17629"/>
                </a:lnTo>
                <a:lnTo>
                  <a:pt x="1447800" y="12941"/>
                </a:lnTo>
                <a:lnTo>
                  <a:pt x="1384300" y="8976"/>
                </a:lnTo>
                <a:lnTo>
                  <a:pt x="1333500" y="5733"/>
                </a:lnTo>
                <a:lnTo>
                  <a:pt x="1270000" y="3214"/>
                </a:lnTo>
                <a:lnTo>
                  <a:pt x="1206500" y="1418"/>
                </a:lnTo>
                <a:lnTo>
                  <a:pt x="1143000" y="347"/>
                </a:lnTo>
                <a:lnTo>
                  <a:pt x="1092200" y="0"/>
                </a:lnTo>
                <a:lnTo>
                  <a:pt x="1028700" y="377"/>
                </a:lnTo>
                <a:lnTo>
                  <a:pt x="965200" y="1480"/>
                </a:lnTo>
                <a:lnTo>
                  <a:pt x="901700" y="3309"/>
                </a:lnTo>
                <a:lnTo>
                  <a:pt x="850900" y="5864"/>
                </a:lnTo>
                <a:lnTo>
                  <a:pt x="787400" y="9145"/>
                </a:lnTo>
                <a:lnTo>
                  <a:pt x="723900" y="13153"/>
                </a:lnTo>
                <a:lnTo>
                  <a:pt x="673100" y="17888"/>
                </a:lnTo>
                <a:lnTo>
                  <a:pt x="609600" y="23351"/>
                </a:lnTo>
                <a:lnTo>
                  <a:pt x="558800" y="29542"/>
                </a:lnTo>
                <a:lnTo>
                  <a:pt x="508000" y="36461"/>
                </a:lnTo>
                <a:lnTo>
                  <a:pt x="457200" y="44109"/>
                </a:lnTo>
                <a:lnTo>
                  <a:pt x="406400" y="52486"/>
                </a:lnTo>
                <a:lnTo>
                  <a:pt x="355600" y="61593"/>
                </a:lnTo>
                <a:lnTo>
                  <a:pt x="317500" y="71430"/>
                </a:lnTo>
                <a:lnTo>
                  <a:pt x="266700" y="81997"/>
                </a:lnTo>
                <a:lnTo>
                  <a:pt x="228600" y="93294"/>
                </a:lnTo>
                <a:lnTo>
                  <a:pt x="190500" y="105323"/>
                </a:lnTo>
                <a:lnTo>
                  <a:pt x="152400" y="118084"/>
                </a:lnTo>
                <a:lnTo>
                  <a:pt x="114300" y="131576"/>
                </a:lnTo>
                <a:lnTo>
                  <a:pt x="63499" y="160757"/>
                </a:lnTo>
                <a:lnTo>
                  <a:pt x="25399" y="192871"/>
                </a:lnTo>
                <a:lnTo>
                  <a:pt x="12699" y="204301"/>
                </a:lnTo>
                <a:lnTo>
                  <a:pt x="12700" y="310219"/>
                </a:lnTo>
                <a:lnTo>
                  <a:pt x="25400" y="323935"/>
                </a:lnTo>
                <a:lnTo>
                  <a:pt x="38100" y="336889"/>
                </a:lnTo>
                <a:lnTo>
                  <a:pt x="50800" y="349081"/>
                </a:lnTo>
                <a:lnTo>
                  <a:pt x="50800" y="240877"/>
                </a:lnTo>
                <a:lnTo>
                  <a:pt x="63500" y="229447"/>
                </a:lnTo>
                <a:lnTo>
                  <a:pt x="76200" y="221065"/>
                </a:lnTo>
                <a:lnTo>
                  <a:pt x="88900" y="211921"/>
                </a:lnTo>
                <a:lnTo>
                  <a:pt x="127000" y="188168"/>
                </a:lnTo>
                <a:lnTo>
                  <a:pt x="177800" y="168321"/>
                </a:lnTo>
                <a:lnTo>
                  <a:pt x="228600" y="151776"/>
                </a:lnTo>
                <a:lnTo>
                  <a:pt x="279400" y="137928"/>
                </a:lnTo>
                <a:lnTo>
                  <a:pt x="330200" y="126174"/>
                </a:lnTo>
                <a:lnTo>
                  <a:pt x="381000" y="115909"/>
                </a:lnTo>
                <a:lnTo>
                  <a:pt x="457200" y="102193"/>
                </a:lnTo>
                <a:lnTo>
                  <a:pt x="508000" y="94489"/>
                </a:lnTo>
                <a:lnTo>
                  <a:pt x="558800" y="87560"/>
                </a:lnTo>
                <a:lnTo>
                  <a:pt x="609600" y="81397"/>
                </a:lnTo>
                <a:lnTo>
                  <a:pt x="660400" y="75988"/>
                </a:lnTo>
                <a:lnTo>
                  <a:pt x="711200" y="71323"/>
                </a:lnTo>
                <a:lnTo>
                  <a:pt x="774700" y="67389"/>
                </a:lnTo>
                <a:lnTo>
                  <a:pt x="825500" y="64177"/>
                </a:lnTo>
                <a:lnTo>
                  <a:pt x="876300" y="61676"/>
                </a:lnTo>
                <a:lnTo>
                  <a:pt x="927100" y="59873"/>
                </a:lnTo>
                <a:lnTo>
                  <a:pt x="977900" y="58759"/>
                </a:lnTo>
                <a:lnTo>
                  <a:pt x="1028700" y="57235"/>
                </a:lnTo>
                <a:lnTo>
                  <a:pt x="1143000" y="57235"/>
                </a:lnTo>
                <a:lnTo>
                  <a:pt x="1193800" y="58759"/>
                </a:lnTo>
                <a:lnTo>
                  <a:pt x="1244600" y="59871"/>
                </a:lnTo>
                <a:lnTo>
                  <a:pt x="1308100" y="61674"/>
                </a:lnTo>
                <a:lnTo>
                  <a:pt x="1358900" y="64179"/>
                </a:lnTo>
                <a:lnTo>
                  <a:pt x="1409700" y="67395"/>
                </a:lnTo>
                <a:lnTo>
                  <a:pt x="1460500" y="71332"/>
                </a:lnTo>
                <a:lnTo>
                  <a:pt x="1511300" y="76001"/>
                </a:lnTo>
                <a:lnTo>
                  <a:pt x="1562100" y="81412"/>
                </a:lnTo>
                <a:lnTo>
                  <a:pt x="1612900" y="87574"/>
                </a:lnTo>
                <a:lnTo>
                  <a:pt x="1676400" y="94498"/>
                </a:lnTo>
                <a:lnTo>
                  <a:pt x="1727200" y="102193"/>
                </a:lnTo>
                <a:lnTo>
                  <a:pt x="1803400" y="115909"/>
                </a:lnTo>
                <a:lnTo>
                  <a:pt x="1854200" y="126015"/>
                </a:lnTo>
                <a:lnTo>
                  <a:pt x="1905000" y="137987"/>
                </a:lnTo>
                <a:lnTo>
                  <a:pt x="1955800" y="152271"/>
                </a:lnTo>
                <a:lnTo>
                  <a:pt x="2006600" y="169311"/>
                </a:lnTo>
                <a:lnTo>
                  <a:pt x="2044700" y="189554"/>
                </a:lnTo>
                <a:lnTo>
                  <a:pt x="2095500" y="213445"/>
                </a:lnTo>
                <a:lnTo>
                  <a:pt x="2108200" y="222589"/>
                </a:lnTo>
                <a:lnTo>
                  <a:pt x="2120900" y="232495"/>
                </a:lnTo>
                <a:lnTo>
                  <a:pt x="2120900" y="243163"/>
                </a:lnTo>
                <a:lnTo>
                  <a:pt x="2132806" y="254593"/>
                </a:lnTo>
                <a:lnTo>
                  <a:pt x="2133600" y="253831"/>
                </a:lnTo>
                <a:lnTo>
                  <a:pt x="2133600" y="341842"/>
                </a:lnTo>
                <a:lnTo>
                  <a:pt x="2146300" y="335365"/>
                </a:lnTo>
                <a:lnTo>
                  <a:pt x="2159000" y="321649"/>
                </a:lnTo>
                <a:lnTo>
                  <a:pt x="2171700" y="310219"/>
                </a:lnTo>
                <a:close/>
              </a:path>
              <a:path w="2184400" h="514985">
                <a:moveTo>
                  <a:pt x="63500" y="237067"/>
                </a:moveTo>
                <a:lnTo>
                  <a:pt x="50800" y="240877"/>
                </a:lnTo>
                <a:lnTo>
                  <a:pt x="50800" y="248497"/>
                </a:lnTo>
                <a:lnTo>
                  <a:pt x="63500" y="237067"/>
                </a:lnTo>
                <a:close/>
              </a:path>
              <a:path w="2184400" h="514985">
                <a:moveTo>
                  <a:pt x="63500" y="277453"/>
                </a:moveTo>
                <a:lnTo>
                  <a:pt x="50800" y="266023"/>
                </a:lnTo>
                <a:lnTo>
                  <a:pt x="50800" y="273643"/>
                </a:lnTo>
                <a:lnTo>
                  <a:pt x="63500" y="277453"/>
                </a:lnTo>
                <a:close/>
              </a:path>
              <a:path w="2184400" h="514985">
                <a:moveTo>
                  <a:pt x="2133600" y="341842"/>
                </a:moveTo>
                <a:lnTo>
                  <a:pt x="2133600" y="260689"/>
                </a:lnTo>
                <a:lnTo>
                  <a:pt x="2132806" y="259927"/>
                </a:lnTo>
                <a:lnTo>
                  <a:pt x="2120900" y="271357"/>
                </a:lnTo>
                <a:lnTo>
                  <a:pt x="2120900" y="273643"/>
                </a:lnTo>
                <a:lnTo>
                  <a:pt x="2108200" y="285073"/>
                </a:lnTo>
                <a:lnTo>
                  <a:pt x="2108200" y="293455"/>
                </a:lnTo>
                <a:lnTo>
                  <a:pt x="2095500" y="302599"/>
                </a:lnTo>
                <a:lnTo>
                  <a:pt x="2044700" y="326361"/>
                </a:lnTo>
                <a:lnTo>
                  <a:pt x="1993900" y="346191"/>
                </a:lnTo>
                <a:lnTo>
                  <a:pt x="1955800" y="362711"/>
                </a:lnTo>
                <a:lnTo>
                  <a:pt x="1905000" y="376541"/>
                </a:lnTo>
                <a:lnTo>
                  <a:pt x="1854200" y="388301"/>
                </a:lnTo>
                <a:lnTo>
                  <a:pt x="1803400" y="398611"/>
                </a:lnTo>
                <a:lnTo>
                  <a:pt x="1727200" y="412327"/>
                </a:lnTo>
                <a:lnTo>
                  <a:pt x="1676400" y="420032"/>
                </a:lnTo>
                <a:lnTo>
                  <a:pt x="1612900" y="426960"/>
                </a:lnTo>
                <a:lnTo>
                  <a:pt x="1562100" y="433123"/>
                </a:lnTo>
                <a:lnTo>
                  <a:pt x="1511300" y="438532"/>
                </a:lnTo>
                <a:lnTo>
                  <a:pt x="1460500" y="443198"/>
                </a:lnTo>
                <a:lnTo>
                  <a:pt x="1409700" y="447131"/>
                </a:lnTo>
                <a:lnTo>
                  <a:pt x="1358900" y="450343"/>
                </a:lnTo>
                <a:lnTo>
                  <a:pt x="1308100" y="452845"/>
                </a:lnTo>
                <a:lnTo>
                  <a:pt x="1244600" y="454647"/>
                </a:lnTo>
                <a:lnTo>
                  <a:pt x="1193800" y="455761"/>
                </a:lnTo>
                <a:lnTo>
                  <a:pt x="1143000" y="457285"/>
                </a:lnTo>
                <a:lnTo>
                  <a:pt x="1028700" y="457285"/>
                </a:lnTo>
                <a:lnTo>
                  <a:pt x="977900" y="455761"/>
                </a:lnTo>
                <a:lnTo>
                  <a:pt x="927100" y="454655"/>
                </a:lnTo>
                <a:lnTo>
                  <a:pt x="876300" y="452856"/>
                </a:lnTo>
                <a:lnTo>
                  <a:pt x="825500" y="450353"/>
                </a:lnTo>
                <a:lnTo>
                  <a:pt x="774700" y="447137"/>
                </a:lnTo>
                <a:lnTo>
                  <a:pt x="711200" y="443198"/>
                </a:lnTo>
                <a:lnTo>
                  <a:pt x="660400" y="438527"/>
                </a:lnTo>
                <a:lnTo>
                  <a:pt x="609600" y="433114"/>
                </a:lnTo>
                <a:lnTo>
                  <a:pt x="558800" y="426949"/>
                </a:lnTo>
                <a:lnTo>
                  <a:pt x="508000" y="420024"/>
                </a:lnTo>
                <a:lnTo>
                  <a:pt x="457200" y="412327"/>
                </a:lnTo>
                <a:lnTo>
                  <a:pt x="381000" y="398611"/>
                </a:lnTo>
                <a:lnTo>
                  <a:pt x="330200" y="388503"/>
                </a:lnTo>
                <a:lnTo>
                  <a:pt x="279400" y="376468"/>
                </a:lnTo>
                <a:lnTo>
                  <a:pt x="228600" y="362107"/>
                </a:lnTo>
                <a:lnTo>
                  <a:pt x="177800" y="345020"/>
                </a:lnTo>
                <a:lnTo>
                  <a:pt x="127000" y="324809"/>
                </a:lnTo>
                <a:lnTo>
                  <a:pt x="88900" y="301075"/>
                </a:lnTo>
                <a:lnTo>
                  <a:pt x="76200" y="291169"/>
                </a:lnTo>
                <a:lnTo>
                  <a:pt x="63500" y="282025"/>
                </a:lnTo>
                <a:lnTo>
                  <a:pt x="50800" y="273643"/>
                </a:lnTo>
                <a:lnTo>
                  <a:pt x="50800" y="349081"/>
                </a:lnTo>
                <a:lnTo>
                  <a:pt x="88900" y="371595"/>
                </a:lnTo>
                <a:lnTo>
                  <a:pt x="139700" y="391127"/>
                </a:lnTo>
                <a:lnTo>
                  <a:pt x="177800" y="407968"/>
                </a:lnTo>
                <a:lnTo>
                  <a:pt x="228600" y="422409"/>
                </a:lnTo>
                <a:lnTo>
                  <a:pt x="279400" y="434741"/>
                </a:lnTo>
                <a:lnTo>
                  <a:pt x="317500" y="445253"/>
                </a:lnTo>
                <a:lnTo>
                  <a:pt x="368300" y="454237"/>
                </a:lnTo>
                <a:lnTo>
                  <a:pt x="406400" y="461857"/>
                </a:lnTo>
                <a:lnTo>
                  <a:pt x="444500" y="468715"/>
                </a:lnTo>
                <a:lnTo>
                  <a:pt x="495300" y="475823"/>
                </a:lnTo>
                <a:lnTo>
                  <a:pt x="546100" y="482269"/>
                </a:lnTo>
                <a:lnTo>
                  <a:pt x="596900" y="488067"/>
                </a:lnTo>
                <a:lnTo>
                  <a:pt x="635000" y="493234"/>
                </a:lnTo>
                <a:lnTo>
                  <a:pt x="685800" y="497782"/>
                </a:lnTo>
                <a:lnTo>
                  <a:pt x="736600" y="501727"/>
                </a:lnTo>
                <a:lnTo>
                  <a:pt x="787400" y="505083"/>
                </a:lnTo>
                <a:lnTo>
                  <a:pt x="838200" y="507865"/>
                </a:lnTo>
                <a:lnTo>
                  <a:pt x="927100" y="511764"/>
                </a:lnTo>
                <a:lnTo>
                  <a:pt x="977900" y="512911"/>
                </a:lnTo>
                <a:lnTo>
                  <a:pt x="1028700" y="514435"/>
                </a:lnTo>
                <a:lnTo>
                  <a:pt x="1143000" y="514435"/>
                </a:lnTo>
                <a:lnTo>
                  <a:pt x="1193800" y="512911"/>
                </a:lnTo>
                <a:lnTo>
                  <a:pt x="1244600" y="511792"/>
                </a:lnTo>
                <a:lnTo>
                  <a:pt x="1295400" y="510114"/>
                </a:lnTo>
                <a:lnTo>
                  <a:pt x="1346200" y="507870"/>
                </a:lnTo>
                <a:lnTo>
                  <a:pt x="1397000" y="505053"/>
                </a:lnTo>
                <a:lnTo>
                  <a:pt x="1447800" y="501656"/>
                </a:lnTo>
                <a:lnTo>
                  <a:pt x="1485900" y="497673"/>
                </a:lnTo>
                <a:lnTo>
                  <a:pt x="1536700" y="493096"/>
                </a:lnTo>
                <a:lnTo>
                  <a:pt x="1587500" y="487918"/>
                </a:lnTo>
                <a:lnTo>
                  <a:pt x="1638300" y="482134"/>
                </a:lnTo>
                <a:lnTo>
                  <a:pt x="1689100" y="475735"/>
                </a:lnTo>
                <a:lnTo>
                  <a:pt x="1727200" y="468715"/>
                </a:lnTo>
                <a:lnTo>
                  <a:pt x="1778000" y="461857"/>
                </a:lnTo>
                <a:lnTo>
                  <a:pt x="1816100" y="454237"/>
                </a:lnTo>
                <a:lnTo>
                  <a:pt x="1854200" y="445054"/>
                </a:lnTo>
                <a:lnTo>
                  <a:pt x="1905000" y="434456"/>
                </a:lnTo>
                <a:lnTo>
                  <a:pt x="1955800" y="422103"/>
                </a:lnTo>
                <a:lnTo>
                  <a:pt x="1993900" y="407653"/>
                </a:lnTo>
                <a:lnTo>
                  <a:pt x="2044700" y="390766"/>
                </a:lnTo>
                <a:lnTo>
                  <a:pt x="2082800" y="371101"/>
                </a:lnTo>
                <a:lnTo>
                  <a:pt x="2120900" y="348319"/>
                </a:lnTo>
                <a:lnTo>
                  <a:pt x="2133600" y="341842"/>
                </a:lnTo>
                <a:close/>
              </a:path>
              <a:path w="2184400" h="514985">
                <a:moveTo>
                  <a:pt x="2132584" y="254807"/>
                </a:moveTo>
                <a:lnTo>
                  <a:pt x="2120900" y="248497"/>
                </a:lnTo>
                <a:lnTo>
                  <a:pt x="2130028" y="257260"/>
                </a:lnTo>
                <a:lnTo>
                  <a:pt x="2132584" y="254807"/>
                </a:lnTo>
                <a:close/>
              </a:path>
              <a:path w="2184400" h="514985">
                <a:moveTo>
                  <a:pt x="2132584" y="259714"/>
                </a:moveTo>
                <a:lnTo>
                  <a:pt x="2130028" y="257260"/>
                </a:lnTo>
                <a:lnTo>
                  <a:pt x="2120900" y="266023"/>
                </a:lnTo>
                <a:lnTo>
                  <a:pt x="2132584" y="259714"/>
                </a:lnTo>
                <a:close/>
              </a:path>
              <a:path w="2184400" h="514985">
                <a:moveTo>
                  <a:pt x="2133600" y="259165"/>
                </a:moveTo>
                <a:lnTo>
                  <a:pt x="2133600" y="255355"/>
                </a:lnTo>
                <a:lnTo>
                  <a:pt x="2132584" y="254807"/>
                </a:lnTo>
                <a:lnTo>
                  <a:pt x="2130028" y="257260"/>
                </a:lnTo>
                <a:lnTo>
                  <a:pt x="2132584" y="259714"/>
                </a:lnTo>
                <a:lnTo>
                  <a:pt x="2133600" y="259165"/>
                </a:lnTo>
                <a:close/>
              </a:path>
              <a:path w="2184400" h="514985">
                <a:moveTo>
                  <a:pt x="2133600" y="255355"/>
                </a:moveTo>
                <a:lnTo>
                  <a:pt x="2132806" y="254593"/>
                </a:lnTo>
                <a:lnTo>
                  <a:pt x="2132584" y="254807"/>
                </a:lnTo>
                <a:lnTo>
                  <a:pt x="2133600" y="255355"/>
                </a:lnTo>
                <a:close/>
              </a:path>
              <a:path w="2184400" h="514985">
                <a:moveTo>
                  <a:pt x="2133600" y="259165"/>
                </a:moveTo>
                <a:lnTo>
                  <a:pt x="2132584" y="259714"/>
                </a:lnTo>
                <a:lnTo>
                  <a:pt x="2132806" y="259927"/>
                </a:lnTo>
                <a:lnTo>
                  <a:pt x="2133600" y="259165"/>
                </a:lnTo>
                <a:close/>
              </a:path>
              <a:path w="2184400" h="514985">
                <a:moveTo>
                  <a:pt x="2133600" y="255355"/>
                </a:moveTo>
                <a:lnTo>
                  <a:pt x="2133600" y="253831"/>
                </a:lnTo>
                <a:lnTo>
                  <a:pt x="2132806" y="254593"/>
                </a:lnTo>
                <a:lnTo>
                  <a:pt x="2133600" y="255355"/>
                </a:lnTo>
                <a:close/>
              </a:path>
              <a:path w="2184400" h="514985">
                <a:moveTo>
                  <a:pt x="2133600" y="260689"/>
                </a:moveTo>
                <a:lnTo>
                  <a:pt x="2133600" y="259165"/>
                </a:lnTo>
                <a:lnTo>
                  <a:pt x="2132806" y="259927"/>
                </a:lnTo>
                <a:lnTo>
                  <a:pt x="2133600" y="260689"/>
                </a:lnTo>
                <a:close/>
              </a:path>
              <a:path w="2184400" h="514985">
                <a:moveTo>
                  <a:pt x="2184400" y="278215"/>
                </a:moveTo>
                <a:lnTo>
                  <a:pt x="2184400" y="240115"/>
                </a:lnTo>
                <a:lnTo>
                  <a:pt x="2171700" y="224113"/>
                </a:lnTo>
                <a:lnTo>
                  <a:pt x="2171700" y="290407"/>
                </a:lnTo>
                <a:lnTo>
                  <a:pt x="2184400" y="278215"/>
                </a:lnTo>
                <a:close/>
              </a:path>
            </a:pathLst>
          </a:custGeom>
          <a:solidFill>
            <a:srgbClr val="FB0027"/>
          </a:solidFill>
        </p:spPr>
        <p:txBody>
          <a:bodyPr wrap="square" lIns="0" tIns="0" rIns="0" bIns="0" rtlCol="0"/>
          <a:lstStyle/>
          <a:p>
            <a:endParaRPr dirty="0"/>
          </a:p>
        </p:txBody>
      </p:sp>
      <p:sp>
        <p:nvSpPr>
          <p:cNvPr id="10" name="Title 9">
            <a:extLst>
              <a:ext uri="{FF2B5EF4-FFF2-40B4-BE49-F238E27FC236}">
                <a16:creationId xmlns:a16="http://schemas.microsoft.com/office/drawing/2014/main" id="{70C65A01-E90E-F4C6-BE43-136850C179DD}"/>
              </a:ext>
            </a:extLst>
          </p:cNvPr>
          <p:cNvSpPr>
            <a:spLocks noGrp="1"/>
          </p:cNvSpPr>
          <p:nvPr>
            <p:ph type="title"/>
          </p:nvPr>
        </p:nvSpPr>
        <p:spPr/>
        <p:txBody>
          <a:bodyPr/>
          <a:lstStyle/>
          <a:p>
            <a:r>
              <a:rPr lang="en-US" dirty="0"/>
              <a:t>Basic Impulse Level</a:t>
            </a:r>
          </a:p>
        </p:txBody>
      </p:sp>
    </p:spTree>
    <p:extLst>
      <p:ext uri="{BB962C8B-B14F-4D97-AF65-F5344CB8AC3E}">
        <p14:creationId xmlns:p14="http://schemas.microsoft.com/office/powerpoint/2010/main" val="33768392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51</a:t>
            </a:fld>
            <a:endParaRPr lang="en-US" dirty="0">
              <a:solidFill>
                <a:srgbClr val="FFFFFF"/>
              </a:solidFill>
            </a:endParaRPr>
          </a:p>
        </p:txBody>
      </p:sp>
      <p:sp>
        <p:nvSpPr>
          <p:cNvPr id="5" name="object 3"/>
          <p:cNvSpPr txBox="1"/>
          <p:nvPr/>
        </p:nvSpPr>
        <p:spPr>
          <a:xfrm>
            <a:off x="304800" y="1524000"/>
            <a:ext cx="8458200" cy="3951723"/>
          </a:xfrm>
          <a:prstGeom prst="rect">
            <a:avLst/>
          </a:prstGeom>
        </p:spPr>
        <p:txBody>
          <a:bodyPr vert="horz" wrap="square" lIns="0" tIns="12065" rIns="0" bIns="0" rtlCol="0">
            <a:spAutoFit/>
          </a:bodyPr>
          <a:lstStyle/>
          <a:p>
            <a:pPr marL="298450" marR="30480" indent="-285750">
              <a:lnSpc>
                <a:spcPct val="100000"/>
              </a:lnSpc>
              <a:spcBef>
                <a:spcPts val="95"/>
              </a:spcBef>
              <a:buFont typeface="Arial" panose="020B0604020202020204" pitchFamily="34" charset="0"/>
              <a:buChar char="•"/>
              <a:tabLst>
                <a:tab pos="242570" algn="l"/>
                <a:tab pos="243204" algn="l"/>
              </a:tabLst>
            </a:pPr>
            <a:r>
              <a:rPr spc="-5" dirty="0">
                <a:latin typeface="Arial"/>
                <a:cs typeface="Arial"/>
              </a:rPr>
              <a:t>Primary and secondary terminals of </a:t>
            </a:r>
            <a:r>
              <a:rPr spc="-10" dirty="0">
                <a:latin typeface="Arial"/>
                <a:cs typeface="Arial"/>
              </a:rPr>
              <a:t>instrument </a:t>
            </a:r>
            <a:r>
              <a:rPr spc="-5" dirty="0">
                <a:latin typeface="Arial"/>
                <a:cs typeface="Arial"/>
              </a:rPr>
              <a:t>transformers are said</a:t>
            </a:r>
            <a:r>
              <a:rPr lang="en-US" spc="-5" dirty="0">
                <a:latin typeface="Arial"/>
                <a:cs typeface="Arial"/>
              </a:rPr>
              <a:t> </a:t>
            </a:r>
            <a:r>
              <a:rPr spc="-5" dirty="0">
                <a:latin typeface="Arial"/>
                <a:cs typeface="Arial"/>
              </a:rPr>
              <a:t>to have the same </a:t>
            </a:r>
            <a:r>
              <a:rPr spc="-10" dirty="0">
                <a:latin typeface="Arial"/>
                <a:cs typeface="Arial"/>
              </a:rPr>
              <a:t>polarity when, </a:t>
            </a:r>
            <a:r>
              <a:rPr spc="-5" dirty="0">
                <a:latin typeface="Arial"/>
                <a:cs typeface="Arial"/>
              </a:rPr>
              <a:t>at a given </a:t>
            </a:r>
            <a:r>
              <a:rPr spc="-10" dirty="0">
                <a:latin typeface="Arial"/>
                <a:cs typeface="Arial"/>
              </a:rPr>
              <a:t>instant, </a:t>
            </a:r>
            <a:r>
              <a:rPr spc="-5" dirty="0">
                <a:latin typeface="Arial"/>
                <a:cs typeface="Arial"/>
              </a:rPr>
              <a:t>the current </a:t>
            </a:r>
            <a:r>
              <a:rPr spc="-10" dirty="0">
                <a:latin typeface="Arial"/>
                <a:cs typeface="Arial"/>
              </a:rPr>
              <a:t>enters </a:t>
            </a:r>
            <a:r>
              <a:rPr spc="-5" dirty="0">
                <a:latin typeface="Arial"/>
                <a:cs typeface="Arial"/>
              </a:rPr>
              <a:t>the</a:t>
            </a:r>
            <a:r>
              <a:rPr lang="en-US" spc="-5" dirty="0">
                <a:latin typeface="Arial"/>
                <a:cs typeface="Arial"/>
              </a:rPr>
              <a:t> </a:t>
            </a:r>
            <a:r>
              <a:rPr spc="-10" dirty="0">
                <a:latin typeface="Arial"/>
                <a:cs typeface="Arial"/>
              </a:rPr>
              <a:t>identified </a:t>
            </a:r>
            <a:r>
              <a:rPr spc="-5" dirty="0">
                <a:latin typeface="Arial"/>
                <a:cs typeface="Arial"/>
              </a:rPr>
              <a:t>or </a:t>
            </a:r>
            <a:r>
              <a:rPr spc="-10" dirty="0">
                <a:latin typeface="Arial"/>
                <a:cs typeface="Arial"/>
              </a:rPr>
              <a:t>marked primary </a:t>
            </a:r>
            <a:r>
              <a:rPr spc="-5" dirty="0">
                <a:latin typeface="Arial"/>
                <a:cs typeface="Arial"/>
              </a:rPr>
              <a:t>terminal and </a:t>
            </a:r>
            <a:r>
              <a:rPr spc="-10" dirty="0">
                <a:latin typeface="Arial"/>
                <a:cs typeface="Arial"/>
              </a:rPr>
              <a:t>leaves </a:t>
            </a:r>
            <a:r>
              <a:rPr spc="-5" dirty="0">
                <a:latin typeface="Arial"/>
                <a:cs typeface="Arial"/>
              </a:rPr>
              <a:t>the </a:t>
            </a:r>
            <a:r>
              <a:rPr spc="-10" dirty="0">
                <a:latin typeface="Arial"/>
                <a:cs typeface="Arial"/>
              </a:rPr>
              <a:t>identified </a:t>
            </a:r>
            <a:r>
              <a:rPr spc="-5" dirty="0">
                <a:latin typeface="Arial"/>
                <a:cs typeface="Arial"/>
              </a:rPr>
              <a:t>or </a:t>
            </a:r>
            <a:r>
              <a:rPr spc="-10" dirty="0">
                <a:latin typeface="Arial"/>
                <a:cs typeface="Arial"/>
              </a:rPr>
              <a:t>marked</a:t>
            </a:r>
            <a:r>
              <a:rPr lang="en-US" spc="-10" dirty="0">
                <a:latin typeface="Arial"/>
                <a:cs typeface="Arial"/>
              </a:rPr>
              <a:t> </a:t>
            </a:r>
            <a:r>
              <a:rPr spc="-5" dirty="0">
                <a:latin typeface="Arial"/>
                <a:cs typeface="Arial"/>
              </a:rPr>
              <a:t>secondary terminal in the same </a:t>
            </a:r>
            <a:r>
              <a:rPr spc="-10" dirty="0">
                <a:latin typeface="Arial"/>
                <a:cs typeface="Arial"/>
              </a:rPr>
              <a:t>direction </a:t>
            </a:r>
            <a:r>
              <a:rPr spc="-5" dirty="0">
                <a:latin typeface="Arial"/>
                <a:cs typeface="Arial"/>
              </a:rPr>
              <a:t>as though the two terminals</a:t>
            </a:r>
            <a:r>
              <a:rPr lang="en-US" spc="-5" dirty="0">
                <a:latin typeface="Arial"/>
                <a:cs typeface="Arial"/>
              </a:rPr>
              <a:t> </a:t>
            </a:r>
            <a:r>
              <a:rPr spc="-5" dirty="0">
                <a:latin typeface="Arial"/>
                <a:cs typeface="Arial"/>
              </a:rPr>
              <a:t>formed a continuous</a:t>
            </a:r>
            <a:r>
              <a:rPr spc="-10" dirty="0">
                <a:latin typeface="Arial"/>
                <a:cs typeface="Arial"/>
              </a:rPr>
              <a:t> </a:t>
            </a:r>
            <a:r>
              <a:rPr spc="-5" dirty="0">
                <a:latin typeface="Arial"/>
                <a:cs typeface="Arial"/>
              </a:rPr>
              <a:t>circuit.</a:t>
            </a:r>
            <a:endParaRPr dirty="0">
              <a:latin typeface="Arial"/>
              <a:cs typeface="Arial"/>
            </a:endParaRPr>
          </a:p>
          <a:p>
            <a:pPr marL="298450" marR="421640" indent="-285750">
              <a:lnSpc>
                <a:spcPct val="100000"/>
              </a:lnSpc>
              <a:spcBef>
                <a:spcPts val="1200"/>
              </a:spcBef>
              <a:buFont typeface="Arial" panose="020B0604020202020204" pitchFamily="34" charset="0"/>
              <a:buChar char="•"/>
              <a:tabLst>
                <a:tab pos="242570" algn="l"/>
                <a:tab pos="243204" algn="l"/>
              </a:tabLst>
            </a:pPr>
            <a:r>
              <a:rPr spc="-5" dirty="0">
                <a:latin typeface="Arial"/>
                <a:cs typeface="Arial"/>
              </a:rPr>
              <a:t>In the </a:t>
            </a:r>
            <a:r>
              <a:rPr spc="-10" dirty="0">
                <a:latin typeface="Arial"/>
                <a:cs typeface="Arial"/>
              </a:rPr>
              <a:t>application </a:t>
            </a:r>
            <a:r>
              <a:rPr spc="-5" dirty="0">
                <a:latin typeface="Arial"/>
                <a:cs typeface="Arial"/>
              </a:rPr>
              <a:t>of </a:t>
            </a:r>
            <a:r>
              <a:rPr spc="-10" dirty="0">
                <a:latin typeface="Arial"/>
                <a:cs typeface="Arial"/>
              </a:rPr>
              <a:t>instrument </a:t>
            </a:r>
            <a:r>
              <a:rPr spc="-5" dirty="0">
                <a:latin typeface="Arial"/>
                <a:cs typeface="Arial"/>
              </a:rPr>
              <a:t>transformers it is </a:t>
            </a:r>
            <a:r>
              <a:rPr spc="-10" dirty="0">
                <a:latin typeface="Arial"/>
                <a:cs typeface="Arial"/>
              </a:rPr>
              <a:t>necessary </a:t>
            </a:r>
            <a:r>
              <a:rPr spc="-5" dirty="0">
                <a:latin typeface="Arial"/>
                <a:cs typeface="Arial"/>
              </a:rPr>
              <a:t>to</a:t>
            </a:r>
            <a:r>
              <a:rPr lang="en-US" spc="-5" dirty="0">
                <a:latin typeface="Arial"/>
                <a:cs typeface="Arial"/>
              </a:rPr>
              <a:t> </a:t>
            </a:r>
            <a:r>
              <a:rPr spc="-10" dirty="0">
                <a:latin typeface="Arial"/>
                <a:cs typeface="Arial"/>
              </a:rPr>
              <a:t>understand </a:t>
            </a:r>
            <a:r>
              <a:rPr spc="-5" dirty="0">
                <a:latin typeface="Arial"/>
                <a:cs typeface="Arial"/>
              </a:rPr>
              <a:t>and </a:t>
            </a:r>
            <a:r>
              <a:rPr spc="-10" dirty="0">
                <a:latin typeface="Arial"/>
                <a:cs typeface="Arial"/>
              </a:rPr>
              <a:t>observe polarity </a:t>
            </a:r>
            <a:r>
              <a:rPr spc="-5" dirty="0">
                <a:latin typeface="Arial"/>
                <a:cs typeface="Arial"/>
              </a:rPr>
              <a:t>markings when </a:t>
            </a:r>
            <a:r>
              <a:rPr spc="-10" dirty="0">
                <a:latin typeface="Arial"/>
                <a:cs typeface="Arial"/>
              </a:rPr>
              <a:t>connecting watthour</a:t>
            </a:r>
            <a:r>
              <a:rPr lang="en-US" spc="-10" dirty="0">
                <a:latin typeface="Arial"/>
                <a:cs typeface="Arial"/>
              </a:rPr>
              <a:t> </a:t>
            </a:r>
            <a:r>
              <a:rPr spc="-5" dirty="0">
                <a:latin typeface="Arial"/>
                <a:cs typeface="Arial"/>
              </a:rPr>
              <a:t>meters to</a:t>
            </a:r>
            <a:r>
              <a:rPr spc="-30" dirty="0">
                <a:latin typeface="Arial"/>
                <a:cs typeface="Arial"/>
              </a:rPr>
              <a:t> </a:t>
            </a:r>
            <a:r>
              <a:rPr spc="-5" dirty="0">
                <a:latin typeface="Arial"/>
                <a:cs typeface="Arial"/>
              </a:rPr>
              <a:t>them.</a:t>
            </a:r>
            <a:endParaRPr dirty="0">
              <a:latin typeface="Arial"/>
              <a:cs typeface="Arial"/>
            </a:endParaRPr>
          </a:p>
          <a:p>
            <a:pPr marL="298450" marR="526415" indent="-285750" algn="just">
              <a:lnSpc>
                <a:spcPct val="100000"/>
              </a:lnSpc>
              <a:spcBef>
                <a:spcPts val="1200"/>
              </a:spcBef>
              <a:buFont typeface="Arial" panose="020B0604020202020204" pitchFamily="34" charset="0"/>
              <a:buChar char="•"/>
              <a:tabLst>
                <a:tab pos="229235" algn="l"/>
              </a:tabLst>
            </a:pPr>
            <a:r>
              <a:rPr spc="-5" dirty="0">
                <a:latin typeface="Arial"/>
                <a:cs typeface="Arial"/>
              </a:rPr>
              <a:t>All </a:t>
            </a:r>
            <a:r>
              <a:rPr spc="-10" dirty="0">
                <a:latin typeface="Arial"/>
                <a:cs typeface="Arial"/>
              </a:rPr>
              <a:t>instrument </a:t>
            </a:r>
            <a:r>
              <a:rPr spc="-5" dirty="0">
                <a:latin typeface="Arial"/>
                <a:cs typeface="Arial"/>
              </a:rPr>
              <a:t>transformers, </a:t>
            </a:r>
            <a:r>
              <a:rPr spc="-10" dirty="0">
                <a:latin typeface="Arial"/>
                <a:cs typeface="Arial"/>
              </a:rPr>
              <a:t>whether current </a:t>
            </a:r>
            <a:r>
              <a:rPr spc="-5" dirty="0">
                <a:latin typeface="Arial"/>
                <a:cs typeface="Arial"/>
              </a:rPr>
              <a:t>or </a:t>
            </a:r>
            <a:r>
              <a:rPr spc="-10" dirty="0">
                <a:latin typeface="Arial"/>
                <a:cs typeface="Arial"/>
              </a:rPr>
              <a:t>potential, </a:t>
            </a:r>
            <a:r>
              <a:rPr spc="-5" dirty="0">
                <a:latin typeface="Arial"/>
                <a:cs typeface="Arial"/>
              </a:rPr>
              <a:t>will </a:t>
            </a:r>
            <a:r>
              <a:rPr spc="-10" dirty="0">
                <a:latin typeface="Arial"/>
                <a:cs typeface="Arial"/>
              </a:rPr>
              <a:t>have polarity </a:t>
            </a:r>
            <a:r>
              <a:rPr spc="-5" dirty="0">
                <a:latin typeface="Arial"/>
                <a:cs typeface="Arial"/>
              </a:rPr>
              <a:t>marks </a:t>
            </a:r>
            <a:r>
              <a:rPr spc="-10" dirty="0">
                <a:latin typeface="Arial"/>
                <a:cs typeface="Arial"/>
              </a:rPr>
              <a:t>associated </a:t>
            </a:r>
            <a:r>
              <a:rPr spc="-5" dirty="0">
                <a:latin typeface="Arial"/>
                <a:cs typeface="Arial"/>
              </a:rPr>
              <a:t>with at least one </a:t>
            </a:r>
            <a:r>
              <a:rPr spc="-10" dirty="0">
                <a:latin typeface="Arial"/>
                <a:cs typeface="Arial"/>
              </a:rPr>
              <a:t>primary </a:t>
            </a:r>
            <a:r>
              <a:rPr spc="-5" dirty="0">
                <a:latin typeface="Arial"/>
                <a:cs typeface="Arial"/>
              </a:rPr>
              <a:t>terminal and </a:t>
            </a:r>
            <a:r>
              <a:rPr spc="-10" dirty="0">
                <a:latin typeface="Arial"/>
                <a:cs typeface="Arial"/>
              </a:rPr>
              <a:t>one</a:t>
            </a:r>
            <a:r>
              <a:rPr lang="en-US" spc="-10" dirty="0">
                <a:latin typeface="Arial"/>
                <a:cs typeface="Arial"/>
              </a:rPr>
              <a:t> </a:t>
            </a:r>
            <a:r>
              <a:rPr spc="-5" dirty="0">
                <a:latin typeface="Arial"/>
                <a:cs typeface="Arial"/>
              </a:rPr>
              <a:t>secondary</a:t>
            </a:r>
            <a:r>
              <a:rPr spc="-10" dirty="0">
                <a:latin typeface="Arial"/>
                <a:cs typeface="Arial"/>
              </a:rPr>
              <a:t> </a:t>
            </a:r>
            <a:r>
              <a:rPr spc="-5" dirty="0">
                <a:latin typeface="Arial"/>
                <a:cs typeface="Arial"/>
              </a:rPr>
              <a:t>terminal.</a:t>
            </a:r>
            <a:endParaRPr lang="en-US" dirty="0">
              <a:latin typeface="Arial"/>
              <a:cs typeface="Arial"/>
            </a:endParaRPr>
          </a:p>
          <a:p>
            <a:pPr marL="298450" marR="526415" indent="-285750" algn="just">
              <a:lnSpc>
                <a:spcPct val="100000"/>
              </a:lnSpc>
              <a:spcBef>
                <a:spcPts val="1200"/>
              </a:spcBef>
              <a:buFont typeface="Arial" panose="020B0604020202020204" pitchFamily="34" charset="0"/>
              <a:buChar char="•"/>
              <a:tabLst>
                <a:tab pos="229235" algn="l"/>
              </a:tabLst>
            </a:pPr>
            <a:r>
              <a:rPr spc="-5" dirty="0">
                <a:latin typeface="Arial"/>
                <a:cs typeface="Arial"/>
              </a:rPr>
              <a:t>The </a:t>
            </a:r>
            <a:r>
              <a:rPr spc="-10" dirty="0">
                <a:latin typeface="Arial"/>
                <a:cs typeface="Arial"/>
              </a:rPr>
              <a:t>polarity </a:t>
            </a:r>
            <a:r>
              <a:rPr spc="-5" dirty="0">
                <a:latin typeface="Arial"/>
                <a:cs typeface="Arial"/>
              </a:rPr>
              <a:t>markings are often white </a:t>
            </a:r>
            <a:r>
              <a:rPr spc="-10" dirty="0">
                <a:latin typeface="Arial"/>
                <a:cs typeface="Arial"/>
              </a:rPr>
              <a:t>dots.</a:t>
            </a:r>
            <a:endParaRPr dirty="0">
              <a:latin typeface="Arial"/>
              <a:cs typeface="Arial"/>
            </a:endParaRPr>
          </a:p>
          <a:p>
            <a:pPr marL="298450" marR="5080" indent="-285750">
              <a:lnSpc>
                <a:spcPct val="100000"/>
              </a:lnSpc>
              <a:spcBef>
                <a:spcPts val="1200"/>
              </a:spcBef>
              <a:buFont typeface="Arial" panose="020B0604020202020204" pitchFamily="34" charset="0"/>
              <a:buChar char="•"/>
              <a:tabLst>
                <a:tab pos="238125" algn="l"/>
                <a:tab pos="238760" algn="l"/>
              </a:tabLst>
            </a:pPr>
            <a:r>
              <a:rPr spc="-5" dirty="0">
                <a:latin typeface="Arial"/>
                <a:cs typeface="Arial"/>
              </a:rPr>
              <a:t>The </a:t>
            </a:r>
            <a:r>
              <a:rPr spc="-10" dirty="0">
                <a:latin typeface="Arial"/>
                <a:cs typeface="Arial"/>
              </a:rPr>
              <a:t>polarity </a:t>
            </a:r>
            <a:r>
              <a:rPr spc="-5" dirty="0">
                <a:latin typeface="Arial"/>
                <a:cs typeface="Arial"/>
              </a:rPr>
              <a:t>markings are sometimes a letter and </a:t>
            </a:r>
            <a:r>
              <a:rPr spc="-10" dirty="0">
                <a:latin typeface="Arial"/>
                <a:cs typeface="Arial"/>
              </a:rPr>
              <a:t>number </a:t>
            </a:r>
            <a:r>
              <a:rPr spc="-5" dirty="0">
                <a:latin typeface="Arial"/>
                <a:cs typeface="Arial"/>
              </a:rPr>
              <a:t>combination.</a:t>
            </a:r>
            <a:r>
              <a:rPr lang="en-US" spc="-5" dirty="0">
                <a:latin typeface="Arial"/>
                <a:cs typeface="Arial"/>
              </a:rPr>
              <a:t> </a:t>
            </a:r>
            <a:r>
              <a:rPr spc="-5" dirty="0">
                <a:latin typeface="Arial"/>
                <a:cs typeface="Arial"/>
              </a:rPr>
              <a:t>H1 for the </a:t>
            </a:r>
            <a:r>
              <a:rPr spc="-10" dirty="0">
                <a:latin typeface="Arial"/>
                <a:cs typeface="Arial"/>
              </a:rPr>
              <a:t>primary </a:t>
            </a:r>
            <a:r>
              <a:rPr spc="-5" dirty="0">
                <a:latin typeface="Arial"/>
                <a:cs typeface="Arial"/>
              </a:rPr>
              <a:t>marking and X1 for the secondary</a:t>
            </a:r>
            <a:r>
              <a:rPr spc="30" dirty="0">
                <a:latin typeface="Arial"/>
                <a:cs typeface="Arial"/>
              </a:rPr>
              <a:t> </a:t>
            </a:r>
            <a:r>
              <a:rPr spc="-5" dirty="0">
                <a:latin typeface="Arial"/>
                <a:cs typeface="Arial"/>
              </a:rPr>
              <a:t>mark.</a:t>
            </a:r>
            <a:endParaRPr dirty="0">
              <a:latin typeface="Arial"/>
              <a:cs typeface="Arial"/>
            </a:endParaRPr>
          </a:p>
        </p:txBody>
      </p:sp>
      <p:sp>
        <p:nvSpPr>
          <p:cNvPr id="6" name="Title 5">
            <a:extLst>
              <a:ext uri="{FF2B5EF4-FFF2-40B4-BE49-F238E27FC236}">
                <a16:creationId xmlns:a16="http://schemas.microsoft.com/office/drawing/2014/main" id="{512DBF62-27F2-D96C-1096-22F7974A4662}"/>
              </a:ext>
            </a:extLst>
          </p:cNvPr>
          <p:cNvSpPr>
            <a:spLocks noGrp="1"/>
          </p:cNvSpPr>
          <p:nvPr>
            <p:ph type="title"/>
          </p:nvPr>
        </p:nvSpPr>
        <p:spPr/>
        <p:txBody>
          <a:bodyPr/>
          <a:lstStyle/>
          <a:p>
            <a:r>
              <a:rPr lang="en-US" dirty="0"/>
              <a:t>Polarity</a:t>
            </a:r>
          </a:p>
        </p:txBody>
      </p:sp>
    </p:spTree>
    <p:extLst>
      <p:ext uri="{BB962C8B-B14F-4D97-AF65-F5344CB8AC3E}">
        <p14:creationId xmlns:p14="http://schemas.microsoft.com/office/powerpoint/2010/main" val="42665379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52</a:t>
            </a:fld>
            <a:endParaRPr lang="en-US" dirty="0">
              <a:solidFill>
                <a:srgbClr val="FFFFFF"/>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2" y="1371600"/>
            <a:ext cx="8143875" cy="4686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BE0D753E-08B7-8759-8067-9B146FA69574}"/>
              </a:ext>
            </a:extLst>
          </p:cNvPr>
          <p:cNvSpPr>
            <a:spLocks noGrp="1"/>
          </p:cNvSpPr>
          <p:nvPr>
            <p:ph type="title"/>
          </p:nvPr>
        </p:nvSpPr>
        <p:spPr/>
        <p:txBody>
          <a:bodyPr/>
          <a:lstStyle/>
          <a:p>
            <a:r>
              <a:rPr lang="en-US" dirty="0"/>
              <a:t>Polarity</a:t>
            </a:r>
          </a:p>
        </p:txBody>
      </p:sp>
    </p:spTree>
    <p:extLst>
      <p:ext uri="{BB962C8B-B14F-4D97-AF65-F5344CB8AC3E}">
        <p14:creationId xmlns:p14="http://schemas.microsoft.com/office/powerpoint/2010/main" val="32748502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53</a:t>
            </a:fld>
            <a:endParaRPr lang="en-US" dirty="0">
              <a:solidFill>
                <a:srgbClr val="FFFFFF"/>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400581"/>
            <a:ext cx="7696200" cy="46489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6">
            <a:extLst>
              <a:ext uri="{FF2B5EF4-FFF2-40B4-BE49-F238E27FC236}">
                <a16:creationId xmlns:a16="http://schemas.microsoft.com/office/drawing/2014/main" id="{6FF7A9E4-601D-9344-369E-46DD5B8CFE73}"/>
              </a:ext>
            </a:extLst>
          </p:cNvPr>
          <p:cNvSpPr>
            <a:spLocks noGrp="1"/>
          </p:cNvSpPr>
          <p:nvPr>
            <p:ph type="title"/>
          </p:nvPr>
        </p:nvSpPr>
        <p:spPr/>
        <p:txBody>
          <a:bodyPr/>
          <a:lstStyle/>
          <a:p>
            <a:r>
              <a:rPr lang="en-US" dirty="0"/>
              <a:t>Polarity</a:t>
            </a:r>
          </a:p>
        </p:txBody>
      </p:sp>
    </p:spTree>
    <p:extLst>
      <p:ext uri="{BB962C8B-B14F-4D97-AF65-F5344CB8AC3E}">
        <p14:creationId xmlns:p14="http://schemas.microsoft.com/office/powerpoint/2010/main" val="28239045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54</a:t>
            </a:fld>
            <a:endParaRPr lang="en-US" dirty="0">
              <a:solidFill>
                <a:srgbClr val="FFFFFF"/>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2975" y="1600200"/>
            <a:ext cx="6767512" cy="4627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4">
            <a:extLst>
              <a:ext uri="{FF2B5EF4-FFF2-40B4-BE49-F238E27FC236}">
                <a16:creationId xmlns:a16="http://schemas.microsoft.com/office/drawing/2014/main" id="{D1F0BB19-FD29-7403-63A5-7CD4BE0FA2F3}"/>
              </a:ext>
            </a:extLst>
          </p:cNvPr>
          <p:cNvSpPr>
            <a:spLocks noGrp="1"/>
          </p:cNvSpPr>
          <p:nvPr>
            <p:ph type="title"/>
          </p:nvPr>
        </p:nvSpPr>
        <p:spPr>
          <a:xfrm>
            <a:off x="1371600" y="136525"/>
            <a:ext cx="7772400" cy="679832"/>
          </a:xfrm>
        </p:spPr>
        <p:txBody>
          <a:bodyPr/>
          <a:lstStyle/>
          <a:p>
            <a:r>
              <a:rPr lang="en-US" dirty="0"/>
              <a:t>Secondary Currents: Rules to Remember</a:t>
            </a:r>
          </a:p>
        </p:txBody>
      </p:sp>
    </p:spTree>
    <p:extLst>
      <p:ext uri="{BB962C8B-B14F-4D97-AF65-F5344CB8AC3E}">
        <p14:creationId xmlns:p14="http://schemas.microsoft.com/office/powerpoint/2010/main" val="4324753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Font typeface="Arial" panose="020B0604020202020204" pitchFamily="34" charset="0"/>
              <a:buChar char="•"/>
            </a:pPr>
            <a:r>
              <a:rPr lang="en-US" sz="1800" b="0" spc="-5" dirty="0">
                <a:latin typeface="Arial"/>
                <a:cs typeface="Arial"/>
              </a:rPr>
              <a:t>The </a:t>
            </a:r>
            <a:r>
              <a:rPr lang="en-US" sz="1800" b="0" spc="-10" dirty="0">
                <a:latin typeface="Arial"/>
                <a:cs typeface="Arial"/>
              </a:rPr>
              <a:t>current </a:t>
            </a:r>
            <a:r>
              <a:rPr lang="en-US" sz="1800" b="0" spc="-5" dirty="0">
                <a:latin typeface="Arial"/>
                <a:cs typeface="Arial"/>
              </a:rPr>
              <a:t>transformer has a low </a:t>
            </a:r>
            <a:r>
              <a:rPr lang="en-US" sz="1800" b="0" spc="-10" dirty="0">
                <a:latin typeface="Arial"/>
                <a:cs typeface="Arial"/>
              </a:rPr>
              <a:t>voltage secondary </a:t>
            </a:r>
            <a:r>
              <a:rPr lang="en-US" sz="1800" b="0" spc="-5" dirty="0">
                <a:latin typeface="Arial"/>
                <a:cs typeface="Arial"/>
              </a:rPr>
              <a:t>as long as the secondary connection is a</a:t>
            </a:r>
            <a:r>
              <a:rPr lang="en-US" sz="1800" b="0" spc="125" dirty="0">
                <a:latin typeface="Arial"/>
                <a:cs typeface="Arial"/>
              </a:rPr>
              <a:t> </a:t>
            </a:r>
            <a:r>
              <a:rPr lang="en-US" sz="1800" b="0" spc="-5" dirty="0">
                <a:latin typeface="Arial"/>
                <a:cs typeface="Arial"/>
              </a:rPr>
              <a:t>continuous</a:t>
            </a:r>
            <a:r>
              <a:rPr lang="en-US" sz="1800" b="0" spc="35" dirty="0">
                <a:latin typeface="Arial"/>
                <a:cs typeface="Arial"/>
              </a:rPr>
              <a:t> </a:t>
            </a:r>
            <a:r>
              <a:rPr lang="en-US" sz="1800" b="0" spc="-5" dirty="0">
                <a:latin typeface="Arial"/>
                <a:cs typeface="Arial"/>
              </a:rPr>
              <a:t>connection. This continuous connection </a:t>
            </a:r>
            <a:r>
              <a:rPr lang="en-US" sz="1800" b="0" spc="-10" dirty="0">
                <a:latin typeface="Arial"/>
                <a:cs typeface="Arial"/>
              </a:rPr>
              <a:t>normally </a:t>
            </a:r>
            <a:r>
              <a:rPr lang="en-US" sz="1800" b="0" spc="-5" dirty="0">
                <a:latin typeface="Arial"/>
                <a:cs typeface="Arial"/>
              </a:rPr>
              <a:t>exists through the metering control cable and the current coils in</a:t>
            </a:r>
            <a:r>
              <a:rPr lang="en-US" sz="1800" b="0" spc="25" dirty="0">
                <a:latin typeface="Arial"/>
                <a:cs typeface="Arial"/>
              </a:rPr>
              <a:t> </a:t>
            </a:r>
            <a:r>
              <a:rPr lang="en-US" sz="1800" b="0" spc="-5" dirty="0">
                <a:latin typeface="Arial"/>
                <a:cs typeface="Arial"/>
              </a:rPr>
              <a:t>the</a:t>
            </a:r>
            <a:r>
              <a:rPr lang="en-US" sz="1800" b="0" spc="5" dirty="0">
                <a:latin typeface="Arial"/>
                <a:cs typeface="Arial"/>
              </a:rPr>
              <a:t> </a:t>
            </a:r>
            <a:r>
              <a:rPr lang="en-US" sz="1800" b="0" spc="-20" dirty="0">
                <a:latin typeface="Arial"/>
                <a:cs typeface="Arial"/>
              </a:rPr>
              <a:t>meter. </a:t>
            </a:r>
            <a:r>
              <a:rPr lang="en-US" sz="1800" b="0" spc="-5" dirty="0">
                <a:latin typeface="Arial"/>
                <a:cs typeface="Arial"/>
              </a:rPr>
              <a:t>The meter may be </a:t>
            </a:r>
            <a:r>
              <a:rPr lang="en-US" sz="1800" b="0" spc="-10" dirty="0">
                <a:latin typeface="Arial"/>
                <a:cs typeface="Arial"/>
              </a:rPr>
              <a:t>by-passed </a:t>
            </a:r>
            <a:r>
              <a:rPr lang="en-US" sz="1800" b="0" spc="-5" dirty="0">
                <a:latin typeface="Arial"/>
                <a:cs typeface="Arial"/>
              </a:rPr>
              <a:t>by closing the </a:t>
            </a:r>
            <a:r>
              <a:rPr lang="en-US" sz="1800" b="0" spc="-10" dirty="0">
                <a:latin typeface="Arial"/>
                <a:cs typeface="Arial"/>
              </a:rPr>
              <a:t>shunting device </a:t>
            </a:r>
            <a:r>
              <a:rPr lang="en-US" sz="1800" b="0" spc="-5" dirty="0">
                <a:latin typeface="Arial"/>
                <a:cs typeface="Arial"/>
              </a:rPr>
              <a:t>on the CT or by </a:t>
            </a:r>
            <a:r>
              <a:rPr lang="en-US" sz="1800" b="0" spc="-10" dirty="0">
                <a:latin typeface="Arial"/>
                <a:cs typeface="Arial"/>
              </a:rPr>
              <a:t>opening </a:t>
            </a:r>
            <a:r>
              <a:rPr lang="en-US" sz="1800" b="0" spc="-5" dirty="0">
                <a:latin typeface="Arial"/>
                <a:cs typeface="Arial"/>
              </a:rPr>
              <a:t>the current switches on the test-switch</a:t>
            </a:r>
            <a:r>
              <a:rPr lang="en-US" sz="1800" b="0" spc="-20" dirty="0">
                <a:latin typeface="Arial"/>
                <a:cs typeface="Arial"/>
              </a:rPr>
              <a:t> </a:t>
            </a:r>
            <a:r>
              <a:rPr lang="en-US" sz="1800" b="0" spc="-5" dirty="0">
                <a:latin typeface="Arial"/>
                <a:cs typeface="Arial"/>
              </a:rPr>
              <a:t>block.</a:t>
            </a:r>
            <a:endParaRPr lang="en-US" sz="1800" b="0" dirty="0">
              <a:latin typeface="Arial"/>
              <a:cs typeface="Arial"/>
            </a:endParaRPr>
          </a:p>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55</a:t>
            </a:fld>
            <a:endParaRPr lang="en-US" dirty="0">
              <a:solidFill>
                <a:srgbClr val="FFFFFF"/>
              </a:solidFill>
            </a:endParaRPr>
          </a:p>
        </p:txBody>
      </p:sp>
      <p:sp>
        <p:nvSpPr>
          <p:cNvPr id="5" name="object 4"/>
          <p:cNvSpPr/>
          <p:nvPr/>
        </p:nvSpPr>
        <p:spPr>
          <a:xfrm>
            <a:off x="838200" y="3413758"/>
            <a:ext cx="3895344" cy="2438401"/>
          </a:xfrm>
          <a:prstGeom prst="rect">
            <a:avLst/>
          </a:prstGeom>
          <a:blipFill>
            <a:blip r:embed="rId2" cstate="print"/>
            <a:stretch>
              <a:fillRect/>
            </a:stretch>
          </a:blipFill>
        </p:spPr>
        <p:txBody>
          <a:bodyPr wrap="square" lIns="0" tIns="0" rIns="0" bIns="0" rtlCol="0"/>
          <a:lstStyle/>
          <a:p>
            <a:endParaRPr dirty="0"/>
          </a:p>
        </p:txBody>
      </p:sp>
      <p:sp>
        <p:nvSpPr>
          <p:cNvPr id="6" name="object 5"/>
          <p:cNvSpPr/>
          <p:nvPr/>
        </p:nvSpPr>
        <p:spPr>
          <a:xfrm>
            <a:off x="4876800" y="3390899"/>
            <a:ext cx="3648456" cy="2514600"/>
          </a:xfrm>
          <a:prstGeom prst="rect">
            <a:avLst/>
          </a:prstGeom>
          <a:blipFill>
            <a:blip r:embed="rId3" cstate="print"/>
            <a:stretch>
              <a:fillRect/>
            </a:stretch>
          </a:blipFill>
        </p:spPr>
        <p:txBody>
          <a:bodyPr wrap="square" lIns="0" tIns="0" rIns="0" bIns="0" rtlCol="0"/>
          <a:lstStyle/>
          <a:p>
            <a:endParaRPr dirty="0"/>
          </a:p>
        </p:txBody>
      </p:sp>
      <p:sp>
        <p:nvSpPr>
          <p:cNvPr id="8" name="Title 7">
            <a:extLst>
              <a:ext uri="{FF2B5EF4-FFF2-40B4-BE49-F238E27FC236}">
                <a16:creationId xmlns:a16="http://schemas.microsoft.com/office/drawing/2014/main" id="{520C9442-D063-61F2-F285-4C1E82443C7B}"/>
              </a:ext>
            </a:extLst>
          </p:cNvPr>
          <p:cNvSpPr>
            <a:spLocks noGrp="1"/>
          </p:cNvSpPr>
          <p:nvPr>
            <p:ph type="title"/>
          </p:nvPr>
        </p:nvSpPr>
        <p:spPr/>
        <p:txBody>
          <a:bodyPr/>
          <a:lstStyle/>
          <a:p>
            <a:r>
              <a:rPr lang="en-US" dirty="0"/>
              <a:t>CT Secondary Circuits</a:t>
            </a:r>
          </a:p>
        </p:txBody>
      </p:sp>
    </p:spTree>
    <p:extLst>
      <p:ext uri="{BB962C8B-B14F-4D97-AF65-F5344CB8AC3E}">
        <p14:creationId xmlns:p14="http://schemas.microsoft.com/office/powerpoint/2010/main" val="13697439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6"/>
          <p:cNvSpPr txBox="1">
            <a:spLocks noGrp="1"/>
          </p:cNvSpPr>
          <p:nvPr>
            <p:ph idx="1"/>
          </p:nvPr>
        </p:nvSpPr>
        <p:spPr>
          <a:xfrm>
            <a:off x="609600" y="1524000"/>
            <a:ext cx="8229600" cy="5021888"/>
          </a:xfrm>
          <a:prstGeom prst="rect">
            <a:avLst/>
          </a:prstGeom>
        </p:spPr>
        <p:txBody>
          <a:bodyPr vert="horz" wrap="square" lIns="0" tIns="12700" rIns="0" bIns="0" rtlCol="0">
            <a:spAutoFit/>
          </a:bodyPr>
          <a:lstStyle/>
          <a:p>
            <a:pPr marR="189230">
              <a:lnSpc>
                <a:spcPct val="100000"/>
              </a:lnSpc>
              <a:spcBef>
                <a:spcPts val="100"/>
              </a:spcBef>
              <a:tabLst>
                <a:tab pos="236220" algn="l"/>
              </a:tabLst>
            </a:pPr>
            <a:r>
              <a:rPr sz="1800" b="0" dirty="0">
                <a:latin typeface="Arial" panose="020B0604020202020204" pitchFamily="34" charset="0"/>
                <a:cs typeface="Arial" panose="020B0604020202020204" pitchFamily="34" charset="0"/>
              </a:rPr>
              <a:t>If </a:t>
            </a:r>
            <a:r>
              <a:rPr sz="1800" b="0" spc="-5" dirty="0">
                <a:latin typeface="Arial" panose="020B0604020202020204" pitchFamily="34" charset="0"/>
                <a:cs typeface="Arial" panose="020B0604020202020204" pitchFamily="34" charset="0"/>
              </a:rPr>
              <a:t>at any </a:t>
            </a:r>
            <a:r>
              <a:rPr sz="1800" b="0" dirty="0">
                <a:latin typeface="Arial" panose="020B0604020202020204" pitchFamily="34" charset="0"/>
                <a:cs typeface="Arial" panose="020B0604020202020204" pitchFamily="34" charset="0"/>
              </a:rPr>
              <a:t>time, the secondary connection </a:t>
            </a:r>
            <a:r>
              <a:rPr sz="1800" b="0" spc="-5" dirty="0">
                <a:latin typeface="Arial" panose="020B0604020202020204" pitchFamily="34" charset="0"/>
                <a:cs typeface="Arial" panose="020B0604020202020204" pitchFamily="34" charset="0"/>
              </a:rPr>
              <a:t>is opened and </a:t>
            </a:r>
            <a:r>
              <a:rPr sz="1800" b="0" dirty="0">
                <a:latin typeface="Arial" panose="020B0604020202020204" pitchFamily="34" charset="0"/>
                <a:cs typeface="Arial" panose="020B0604020202020204" pitchFamily="34" charset="0"/>
              </a:rPr>
              <a:t>there </a:t>
            </a:r>
            <a:r>
              <a:rPr sz="1800" b="0" spc="-5" dirty="0">
                <a:latin typeface="Arial" panose="020B0604020202020204" pitchFamily="34" charset="0"/>
                <a:cs typeface="Arial" panose="020B0604020202020204" pitchFamily="34" charset="0"/>
              </a:rPr>
              <a:t>is </a:t>
            </a:r>
            <a:r>
              <a:rPr sz="1800" b="0" dirty="0">
                <a:latin typeface="Arial" panose="020B0604020202020204" pitchFamily="34" charset="0"/>
                <a:cs typeface="Arial" panose="020B0604020202020204" pitchFamily="34" charset="0"/>
              </a:rPr>
              <a:t>current</a:t>
            </a:r>
            <a:r>
              <a:rPr lang="en-US" sz="1800" b="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flowing </a:t>
            </a:r>
            <a:r>
              <a:rPr sz="1800" b="0" spc="-5" dirty="0">
                <a:latin typeface="Arial" panose="020B0604020202020204" pitchFamily="34" charset="0"/>
                <a:cs typeface="Arial" panose="020B0604020202020204" pitchFamily="34" charset="0"/>
              </a:rPr>
              <a:t>in </a:t>
            </a:r>
            <a:r>
              <a:rPr sz="1800" b="0" dirty="0">
                <a:latin typeface="Arial" panose="020B0604020202020204" pitchFamily="34" charset="0"/>
                <a:cs typeface="Arial" panose="020B0604020202020204" pitchFamily="34" charset="0"/>
              </a:rPr>
              <a:t>the </a:t>
            </a:r>
            <a:r>
              <a:rPr sz="1800" b="0" spc="-20" dirty="0">
                <a:latin typeface="Arial" panose="020B0604020202020204" pitchFamily="34" charset="0"/>
                <a:cs typeface="Arial" panose="020B0604020202020204" pitchFamily="34" charset="0"/>
              </a:rPr>
              <a:t>primary, </a:t>
            </a:r>
            <a:r>
              <a:rPr sz="1800" b="0" dirty="0">
                <a:latin typeface="Arial" panose="020B0604020202020204" pitchFamily="34" charset="0"/>
                <a:cs typeface="Arial" panose="020B0604020202020204" pitchFamily="34" charset="0"/>
              </a:rPr>
              <a:t>the CT </a:t>
            </a:r>
            <a:r>
              <a:rPr sz="1800" b="0" spc="-5" dirty="0">
                <a:latin typeface="Arial" panose="020B0604020202020204" pitchFamily="34" charset="0"/>
                <a:cs typeface="Arial" panose="020B0604020202020204" pitchFamily="34" charset="0"/>
              </a:rPr>
              <a:t>becomes </a:t>
            </a:r>
            <a:r>
              <a:rPr sz="1800" b="0" dirty="0">
                <a:latin typeface="Arial" panose="020B0604020202020204" pitchFamily="34" charset="0"/>
                <a:cs typeface="Arial" panose="020B0604020202020204" pitchFamily="34" charset="0"/>
              </a:rPr>
              <a:t>a step</a:t>
            </a:r>
            <a:r>
              <a:rPr lang="en-US" sz="1800" b="0" dirty="0">
                <a:latin typeface="Arial" panose="020B0604020202020204" pitchFamily="34" charset="0"/>
                <a:cs typeface="Arial" panose="020B0604020202020204" pitchFamily="34" charset="0"/>
              </a:rPr>
              <a:t>-</a:t>
            </a:r>
            <a:r>
              <a:rPr sz="1800" b="0" spc="-5" dirty="0">
                <a:latin typeface="Arial" panose="020B0604020202020204" pitchFamily="34" charset="0"/>
                <a:cs typeface="Arial" panose="020B0604020202020204" pitchFamily="34" charset="0"/>
              </a:rPr>
              <a:t>up </a:t>
            </a:r>
            <a:r>
              <a:rPr sz="1800" b="0" dirty="0">
                <a:latin typeface="Arial" panose="020B0604020202020204" pitchFamily="34" charset="0"/>
                <a:cs typeface="Arial" panose="020B0604020202020204" pitchFamily="34" charset="0"/>
              </a:rPr>
              <a:t>voltage transformer</a:t>
            </a:r>
            <a:r>
              <a:rPr sz="1800" b="0" spc="-125" dirty="0">
                <a:latin typeface="Arial" panose="020B0604020202020204" pitchFamily="34" charset="0"/>
                <a:cs typeface="Arial" panose="020B0604020202020204" pitchFamily="34" charset="0"/>
              </a:rPr>
              <a:t> </a:t>
            </a:r>
            <a:r>
              <a:rPr sz="1800" b="0" spc="-5" dirty="0">
                <a:latin typeface="Arial" panose="020B0604020202020204" pitchFamily="34" charset="0"/>
                <a:cs typeface="Arial" panose="020B0604020202020204" pitchFamily="34" charset="0"/>
              </a:rPr>
              <a:t>and</a:t>
            </a:r>
            <a:r>
              <a:rPr lang="en-US" sz="1800" b="0" spc="-5"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the secondary voltage can rise to very </a:t>
            </a:r>
            <a:r>
              <a:rPr sz="1800" b="0" spc="-5" dirty="0">
                <a:latin typeface="Arial" panose="020B0604020202020204" pitchFamily="34" charset="0"/>
                <a:cs typeface="Arial" panose="020B0604020202020204" pitchFamily="34" charset="0"/>
              </a:rPr>
              <a:t>high</a:t>
            </a:r>
            <a:r>
              <a:rPr sz="1800" b="0" spc="-6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voltages.</a:t>
            </a:r>
            <a:endParaRPr lang="en-US" sz="1800" b="0" dirty="0">
              <a:latin typeface="Arial" panose="020B0604020202020204" pitchFamily="34" charset="0"/>
              <a:cs typeface="Arial" panose="020B0604020202020204" pitchFamily="34" charset="0"/>
            </a:endParaRPr>
          </a:p>
          <a:p>
            <a:pPr marR="189230">
              <a:lnSpc>
                <a:spcPct val="100000"/>
              </a:lnSpc>
              <a:spcBef>
                <a:spcPts val="100"/>
              </a:spcBef>
              <a:tabLst>
                <a:tab pos="236220" algn="l"/>
              </a:tabLst>
            </a:pPr>
            <a:endParaRPr lang="en-US" sz="1800" spc="-5" dirty="0">
              <a:latin typeface="Arial" panose="020B0604020202020204" pitchFamily="34" charset="0"/>
              <a:cs typeface="Arial" panose="020B0604020202020204" pitchFamily="34" charset="0"/>
            </a:endParaRPr>
          </a:p>
          <a:p>
            <a:pPr marR="189230">
              <a:lnSpc>
                <a:spcPct val="100000"/>
              </a:lnSpc>
              <a:spcBef>
                <a:spcPts val="100"/>
              </a:spcBef>
              <a:tabLst>
                <a:tab pos="236220" algn="l"/>
              </a:tabLst>
            </a:pPr>
            <a:r>
              <a:rPr sz="1800" b="0" spc="-5" dirty="0">
                <a:latin typeface="Arial" panose="020B0604020202020204" pitchFamily="34" charset="0"/>
                <a:cs typeface="Arial" panose="020B0604020202020204" pitchFamily="34" charset="0"/>
              </a:rPr>
              <a:t>This </a:t>
            </a:r>
            <a:r>
              <a:rPr sz="1800" b="0" dirty="0">
                <a:latin typeface="Arial" panose="020B0604020202020204" pitchFamily="34" charset="0"/>
                <a:cs typeface="Arial" panose="020B0604020202020204" pitchFamily="34" charset="0"/>
              </a:rPr>
              <a:t>can </a:t>
            </a:r>
            <a:r>
              <a:rPr sz="1800" b="0" spc="-5" dirty="0">
                <a:latin typeface="Arial" panose="020B0604020202020204" pitchFamily="34" charset="0"/>
                <a:cs typeface="Arial" panose="020B0604020202020204" pitchFamily="34" charset="0"/>
              </a:rPr>
              <a:t>be understood by </a:t>
            </a:r>
            <a:r>
              <a:rPr sz="1800" b="0" dirty="0">
                <a:latin typeface="Arial" panose="020B0604020202020204" pitchFamily="34" charset="0"/>
                <a:cs typeface="Arial" panose="020B0604020202020204" pitchFamily="34" charset="0"/>
              </a:rPr>
              <a:t>some </a:t>
            </a:r>
            <a:r>
              <a:rPr sz="1800" b="0" spc="-5" dirty="0">
                <a:latin typeface="Arial" panose="020B0604020202020204" pitchFamily="34" charset="0"/>
                <a:cs typeface="Arial" panose="020B0604020202020204" pitchFamily="34" charset="0"/>
              </a:rPr>
              <a:t>basic </a:t>
            </a:r>
            <a:r>
              <a:rPr sz="1800" b="0" spc="-10" dirty="0">
                <a:latin typeface="Arial" panose="020B0604020202020204" pitchFamily="34" charset="0"/>
                <a:cs typeface="Arial" panose="020B0604020202020204" pitchFamily="34" charset="0"/>
              </a:rPr>
              <a:t>Ohm’s </a:t>
            </a:r>
            <a:r>
              <a:rPr sz="1800" b="0" spc="-5" dirty="0">
                <a:latin typeface="Arial" panose="020B0604020202020204" pitchFamily="34" charset="0"/>
                <a:cs typeface="Arial" panose="020B0604020202020204" pitchFamily="34" charset="0"/>
              </a:rPr>
              <a:t>Law</a:t>
            </a:r>
            <a:r>
              <a:rPr sz="1800" b="0" spc="-4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calculations.</a:t>
            </a:r>
          </a:p>
          <a:p>
            <a:pPr marL="3482340">
              <a:lnSpc>
                <a:spcPct val="100000"/>
              </a:lnSpc>
              <a:spcBef>
                <a:spcPts val="1080"/>
              </a:spcBef>
              <a:tabLst>
                <a:tab pos="3762375" algn="l"/>
                <a:tab pos="4023360" algn="l"/>
              </a:tabLst>
            </a:pPr>
            <a:r>
              <a:rPr sz="1800" b="0" dirty="0">
                <a:latin typeface="Arial" panose="020B0604020202020204" pitchFamily="34" charset="0"/>
                <a:cs typeface="Arial" panose="020B0604020202020204" pitchFamily="34" charset="0"/>
              </a:rPr>
              <a:t>E	=	I</a:t>
            </a:r>
            <a:r>
              <a:rPr sz="1800" b="0" spc="-10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R</a:t>
            </a:r>
          </a:p>
          <a:p>
            <a:pPr marR="5080">
              <a:lnSpc>
                <a:spcPct val="100000"/>
              </a:lnSpc>
              <a:spcBef>
                <a:spcPts val="1080"/>
              </a:spcBef>
            </a:pPr>
            <a:r>
              <a:rPr sz="1800" b="0" dirty="0">
                <a:latin typeface="Arial" panose="020B0604020202020204" pitchFamily="34" charset="0"/>
                <a:cs typeface="Arial" panose="020B0604020202020204" pitchFamily="34" charset="0"/>
              </a:rPr>
              <a:t>With a continuous secondary connection, the resistance </a:t>
            </a:r>
            <a:r>
              <a:rPr sz="1800" b="0" spc="-5" dirty="0">
                <a:latin typeface="Arial" panose="020B0604020202020204" pitchFamily="34" charset="0"/>
                <a:cs typeface="Arial" panose="020B0604020202020204" pitchFamily="34" charset="0"/>
              </a:rPr>
              <a:t>is </a:t>
            </a:r>
            <a:r>
              <a:rPr sz="1800" b="0" dirty="0">
                <a:latin typeface="Arial" panose="020B0604020202020204" pitchFamily="34" charset="0"/>
                <a:cs typeface="Arial" panose="020B0604020202020204" pitchFamily="34" charset="0"/>
              </a:rPr>
              <a:t>very </a:t>
            </a:r>
            <a:r>
              <a:rPr sz="1800" b="0" spc="-5" dirty="0">
                <a:latin typeface="Arial" panose="020B0604020202020204" pitchFamily="34" charset="0"/>
                <a:cs typeface="Arial" panose="020B0604020202020204" pitchFamily="34" charset="0"/>
              </a:rPr>
              <a:t>low and</a:t>
            </a:r>
            <a:r>
              <a:rPr sz="1800" b="0" spc="-14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the</a:t>
            </a:r>
            <a:r>
              <a:rPr lang="en-US" sz="1800" b="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voltage remains very </a:t>
            </a:r>
            <a:r>
              <a:rPr sz="1800" b="0" spc="-30" dirty="0">
                <a:latin typeface="Arial" panose="020B0604020202020204" pitchFamily="34" charset="0"/>
                <a:cs typeface="Arial" panose="020B0604020202020204" pitchFamily="34" charset="0"/>
              </a:rPr>
              <a:t>low. </a:t>
            </a:r>
            <a:r>
              <a:rPr sz="1800" b="0" dirty="0">
                <a:latin typeface="Arial" panose="020B0604020202020204" pitchFamily="34" charset="0"/>
                <a:cs typeface="Arial" panose="020B0604020202020204" pitchFamily="34" charset="0"/>
              </a:rPr>
              <a:t>But, </a:t>
            </a:r>
            <a:r>
              <a:rPr sz="1800" b="0" spc="-5" dirty="0">
                <a:latin typeface="Arial" panose="020B0604020202020204" pitchFamily="34" charset="0"/>
                <a:cs typeface="Arial" panose="020B0604020202020204" pitchFamily="34" charset="0"/>
              </a:rPr>
              <a:t>as </a:t>
            </a:r>
            <a:r>
              <a:rPr sz="1800" b="0" dirty="0">
                <a:latin typeface="Arial" panose="020B0604020202020204" pitchFamily="34" charset="0"/>
                <a:cs typeface="Arial" panose="020B0604020202020204" pitchFamily="34" charset="0"/>
              </a:rPr>
              <a:t>the secondary circuit </a:t>
            </a:r>
            <a:r>
              <a:rPr sz="1800" b="0" spc="-5" dirty="0">
                <a:latin typeface="Arial" panose="020B0604020202020204" pitchFamily="34" charset="0"/>
                <a:cs typeface="Arial" panose="020B0604020202020204" pitchFamily="34" charset="0"/>
              </a:rPr>
              <a:t>is opened, </a:t>
            </a:r>
            <a:r>
              <a:rPr sz="1800" b="0" dirty="0">
                <a:latin typeface="Arial" panose="020B0604020202020204" pitchFamily="34" charset="0"/>
                <a:cs typeface="Arial" panose="020B0604020202020204" pitchFamily="34" charset="0"/>
              </a:rPr>
              <a:t>the resistance rises very rapidly and the secondary voltage can quickly rise to</a:t>
            </a:r>
            <a:r>
              <a:rPr lang="en-US" sz="1800" b="0"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thousands </a:t>
            </a:r>
            <a:r>
              <a:rPr sz="1800" b="0" spc="-5" dirty="0">
                <a:latin typeface="Arial" panose="020B0604020202020204" pitchFamily="34" charset="0"/>
                <a:cs typeface="Arial" panose="020B0604020202020204" pitchFamily="34" charset="0"/>
              </a:rPr>
              <a:t>of volts. </a:t>
            </a:r>
            <a:r>
              <a:rPr sz="1800" b="0" dirty="0">
                <a:latin typeface="Arial" panose="020B0604020202020204" pitchFamily="34" charset="0"/>
                <a:cs typeface="Arial" panose="020B0604020202020204" pitchFamily="34" charset="0"/>
              </a:rPr>
              <a:t>The </a:t>
            </a:r>
            <a:r>
              <a:rPr sz="1800" b="0" spc="-5" dirty="0">
                <a:latin typeface="Arial" panose="020B0604020202020204" pitchFamily="34" charset="0"/>
                <a:cs typeface="Arial" panose="020B0604020202020204" pitchFamily="34" charset="0"/>
              </a:rPr>
              <a:t>actual </a:t>
            </a:r>
            <a:r>
              <a:rPr sz="1800" b="0" dirty="0">
                <a:latin typeface="Arial" panose="020B0604020202020204" pitchFamily="34" charset="0"/>
                <a:cs typeface="Arial" panose="020B0604020202020204" pitchFamily="34" charset="0"/>
              </a:rPr>
              <a:t>formula</a:t>
            </a:r>
            <a:r>
              <a:rPr sz="1800" b="0" spc="-50" dirty="0">
                <a:latin typeface="Arial" panose="020B0604020202020204" pitchFamily="34" charset="0"/>
                <a:cs typeface="Arial" panose="020B0604020202020204" pitchFamily="34" charset="0"/>
              </a:rPr>
              <a:t> </a:t>
            </a:r>
            <a:r>
              <a:rPr sz="1800" b="0" spc="-5" dirty="0">
                <a:latin typeface="Arial" panose="020B0604020202020204" pitchFamily="34" charset="0"/>
                <a:cs typeface="Arial" panose="020B0604020202020204" pitchFamily="34" charset="0"/>
              </a:rPr>
              <a:t>is:</a:t>
            </a:r>
          </a:p>
          <a:p>
            <a:pPr marL="28575" marR="13335">
              <a:lnSpc>
                <a:spcPct val="100000"/>
              </a:lnSpc>
              <a:spcBef>
                <a:spcPts val="670"/>
              </a:spcBef>
              <a:buChar char="•"/>
              <a:tabLst>
                <a:tab pos="231140" algn="l"/>
              </a:tabLst>
            </a:pPr>
            <a:endParaRPr lang="en-US" sz="1800" b="0" spc="-5" dirty="0">
              <a:latin typeface="Arial" panose="020B0604020202020204" pitchFamily="34" charset="0"/>
              <a:cs typeface="Arial" panose="020B0604020202020204" pitchFamily="34" charset="0"/>
            </a:endParaRPr>
          </a:p>
          <a:p>
            <a:pPr marL="28575" marR="13335">
              <a:lnSpc>
                <a:spcPct val="100000"/>
              </a:lnSpc>
              <a:spcBef>
                <a:spcPts val="670"/>
              </a:spcBef>
              <a:buChar char="•"/>
              <a:tabLst>
                <a:tab pos="231140" algn="l"/>
              </a:tabLst>
            </a:pPr>
            <a:endParaRPr lang="en-US" sz="1800" b="0" spc="-5" dirty="0">
              <a:latin typeface="Arial" panose="020B0604020202020204" pitchFamily="34" charset="0"/>
              <a:cs typeface="Arial" panose="020B0604020202020204" pitchFamily="34" charset="0"/>
            </a:endParaRPr>
          </a:p>
          <a:p>
            <a:pPr marR="13335">
              <a:lnSpc>
                <a:spcPct val="100000"/>
              </a:lnSpc>
              <a:spcBef>
                <a:spcPts val="670"/>
              </a:spcBef>
              <a:tabLst>
                <a:tab pos="231140" algn="l"/>
              </a:tabLst>
            </a:pPr>
            <a:r>
              <a:rPr sz="1800" b="0" spc="-5" dirty="0">
                <a:latin typeface="Arial" panose="020B0604020202020204" pitchFamily="34" charset="0"/>
                <a:cs typeface="Arial" panose="020B0604020202020204" pitchFamily="34" charset="0"/>
              </a:rPr>
              <a:t>The </a:t>
            </a:r>
            <a:r>
              <a:rPr sz="1800" b="0" dirty="0">
                <a:latin typeface="Arial" panose="020B0604020202020204" pitchFamily="34" charset="0"/>
                <a:cs typeface="Arial" panose="020B0604020202020204" pitchFamily="34" charset="0"/>
              </a:rPr>
              <a:t>high voltage that </a:t>
            </a:r>
            <a:r>
              <a:rPr sz="1800" b="0" spc="-5" dirty="0">
                <a:latin typeface="Arial" panose="020B0604020202020204" pitchFamily="34" charset="0"/>
                <a:cs typeface="Arial" panose="020B0604020202020204" pitchFamily="34" charset="0"/>
              </a:rPr>
              <a:t>is </a:t>
            </a:r>
            <a:r>
              <a:rPr sz="1800" b="0" dirty="0">
                <a:latin typeface="Arial" panose="020B0604020202020204" pitchFamily="34" charset="0"/>
                <a:cs typeface="Arial" panose="020B0604020202020204" pitchFamily="34" charset="0"/>
              </a:rPr>
              <a:t>present on the open secondary of an energized</a:t>
            </a:r>
            <a:r>
              <a:rPr lang="en-US" sz="1800" b="0" dirty="0">
                <a:latin typeface="Arial" panose="020B0604020202020204" pitchFamily="34" charset="0"/>
                <a:cs typeface="Arial" panose="020B0604020202020204" pitchFamily="34" charset="0"/>
              </a:rPr>
              <a:t> </a:t>
            </a:r>
            <a:r>
              <a:rPr sz="1800" b="0" spc="-5" dirty="0">
                <a:latin typeface="Arial" panose="020B0604020202020204" pitchFamily="34" charset="0"/>
                <a:cs typeface="Arial" panose="020B0604020202020204" pitchFamily="34" charset="0"/>
              </a:rPr>
              <a:t>CT poses </a:t>
            </a:r>
            <a:r>
              <a:rPr sz="1800" b="0" dirty="0">
                <a:latin typeface="Arial" panose="020B0604020202020204" pitchFamily="34" charset="0"/>
                <a:cs typeface="Arial" panose="020B0604020202020204" pitchFamily="34" charset="0"/>
              </a:rPr>
              <a:t>two </a:t>
            </a:r>
            <a:r>
              <a:rPr sz="1800" b="0" spc="-5" dirty="0">
                <a:latin typeface="Arial" panose="020B0604020202020204" pitchFamily="34" charset="0"/>
                <a:cs typeface="Arial" panose="020B0604020202020204" pitchFamily="34" charset="0"/>
              </a:rPr>
              <a:t>hazards. </a:t>
            </a:r>
            <a:r>
              <a:rPr sz="1800" b="0" dirty="0">
                <a:latin typeface="Arial" panose="020B0604020202020204" pitchFamily="34" charset="0"/>
                <a:cs typeface="Arial" panose="020B0604020202020204" pitchFamily="34" charset="0"/>
              </a:rPr>
              <a:t>The first </a:t>
            </a:r>
            <a:r>
              <a:rPr sz="1800" b="0" spc="-5" dirty="0">
                <a:latin typeface="Arial" panose="020B0604020202020204" pitchFamily="34" charset="0"/>
                <a:cs typeface="Arial" panose="020B0604020202020204" pitchFamily="34" charset="0"/>
              </a:rPr>
              <a:t>is an electrical </a:t>
            </a:r>
            <a:r>
              <a:rPr sz="1800" b="0" dirty="0">
                <a:latin typeface="Arial" panose="020B0604020202020204" pitchFamily="34" charset="0"/>
                <a:cs typeface="Arial" panose="020B0604020202020204" pitchFamily="34" charset="0"/>
              </a:rPr>
              <a:t>shock </a:t>
            </a:r>
            <a:r>
              <a:rPr sz="1800" b="0" spc="-5" dirty="0">
                <a:latin typeface="Arial" panose="020B0604020202020204" pitchFamily="34" charset="0"/>
                <a:cs typeface="Arial" panose="020B0604020202020204" pitchFamily="34" charset="0"/>
              </a:rPr>
              <a:t>hazard </a:t>
            </a:r>
            <a:r>
              <a:rPr sz="1800" b="0" dirty="0">
                <a:latin typeface="Arial" panose="020B0604020202020204" pitchFamily="34" charset="0"/>
                <a:cs typeface="Arial" panose="020B0604020202020204" pitchFamily="34" charset="0"/>
              </a:rPr>
              <a:t>to </a:t>
            </a:r>
            <a:r>
              <a:rPr sz="1800" b="0" spc="-5" dirty="0">
                <a:latin typeface="Arial" panose="020B0604020202020204" pitchFamily="34" charset="0"/>
                <a:cs typeface="Arial" panose="020B0604020202020204" pitchFamily="34" charset="0"/>
              </a:rPr>
              <a:t>personnel.</a:t>
            </a:r>
            <a:r>
              <a:rPr lang="en-US" sz="1800" b="0" spc="-5"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The second </a:t>
            </a:r>
            <a:r>
              <a:rPr sz="1800" b="0" spc="-5" dirty="0">
                <a:latin typeface="Arial" panose="020B0604020202020204" pitchFamily="34" charset="0"/>
                <a:cs typeface="Arial" panose="020B0604020202020204" pitchFamily="34" charset="0"/>
              </a:rPr>
              <a:t>hazard is </a:t>
            </a:r>
            <a:r>
              <a:rPr sz="1800" b="0" dirty="0">
                <a:latin typeface="Arial" panose="020B0604020202020204" pitchFamily="34" charset="0"/>
                <a:cs typeface="Arial" panose="020B0604020202020204" pitchFamily="34" charset="0"/>
              </a:rPr>
              <a:t>the </a:t>
            </a:r>
            <a:r>
              <a:rPr sz="1800" b="0" spc="-5" dirty="0">
                <a:latin typeface="Arial" panose="020B0604020202020204" pitchFamily="34" charset="0"/>
                <a:cs typeface="Arial" panose="020B0604020202020204" pitchFamily="34" charset="0"/>
              </a:rPr>
              <a:t>breakdown of </a:t>
            </a:r>
            <a:r>
              <a:rPr sz="1800" b="0" dirty="0">
                <a:latin typeface="Arial" panose="020B0604020202020204" pitchFamily="34" charset="0"/>
                <a:cs typeface="Arial" panose="020B0604020202020204" pitchFamily="34" charset="0"/>
              </a:rPr>
              <a:t>the current transformer’s </a:t>
            </a:r>
            <a:r>
              <a:rPr sz="1800" b="0" spc="-5" dirty="0">
                <a:latin typeface="Arial" panose="020B0604020202020204" pitchFamily="34" charset="0"/>
                <a:cs typeface="Arial" panose="020B0604020202020204" pitchFamily="34" charset="0"/>
              </a:rPr>
              <a:t>insulation</a:t>
            </a:r>
            <a:r>
              <a:rPr lang="en-US" sz="1800" b="0" spc="-5" dirty="0">
                <a:latin typeface="Arial" panose="020B0604020202020204" pitchFamily="34" charset="0"/>
                <a:cs typeface="Arial" panose="020B0604020202020204" pitchFamily="34" charset="0"/>
              </a:rPr>
              <a:t>, </a:t>
            </a:r>
            <a:r>
              <a:rPr sz="1800" b="0" dirty="0">
                <a:latin typeface="Arial" panose="020B0604020202020204" pitchFamily="34" charset="0"/>
                <a:cs typeface="Arial" panose="020B0604020202020204" pitchFamily="34" charset="0"/>
              </a:rPr>
              <a:t>resulting </a:t>
            </a:r>
            <a:r>
              <a:rPr sz="1800" b="0" spc="-5" dirty="0">
                <a:latin typeface="Arial" panose="020B0604020202020204" pitchFamily="34" charset="0"/>
                <a:cs typeface="Arial" panose="020B0604020202020204" pitchFamily="34" charset="0"/>
              </a:rPr>
              <a:t>in damage or destruction of </a:t>
            </a:r>
            <a:r>
              <a:rPr sz="1800" b="0" dirty="0">
                <a:latin typeface="Arial" panose="020B0604020202020204" pitchFamily="34" charset="0"/>
                <a:cs typeface="Arial" panose="020B0604020202020204" pitchFamily="34" charset="0"/>
              </a:rPr>
              <a:t>the</a:t>
            </a:r>
            <a:r>
              <a:rPr sz="1800" b="0" spc="-45" dirty="0">
                <a:latin typeface="Arial" panose="020B0604020202020204" pitchFamily="34" charset="0"/>
                <a:cs typeface="Arial" panose="020B0604020202020204" pitchFamily="34" charset="0"/>
              </a:rPr>
              <a:t> </a:t>
            </a:r>
            <a:r>
              <a:rPr sz="1800" b="0" spc="-10" dirty="0">
                <a:latin typeface="Arial" panose="020B0604020202020204" pitchFamily="34" charset="0"/>
                <a:cs typeface="Arial" panose="020B0604020202020204" pitchFamily="34" charset="0"/>
              </a:rPr>
              <a:t>transformer.</a:t>
            </a:r>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56</a:t>
            </a:fld>
            <a:endParaRPr lang="en-US" dirty="0">
              <a:solidFill>
                <a:srgbClr val="FFFFFF"/>
              </a:solidFill>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4471987"/>
            <a:ext cx="2543175" cy="56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93E1B4A9-361F-2FD1-3CB3-EE3DCB8E54BC}"/>
              </a:ext>
            </a:extLst>
          </p:cNvPr>
          <p:cNvSpPr>
            <a:spLocks noGrp="1"/>
          </p:cNvSpPr>
          <p:nvPr>
            <p:ph type="title"/>
          </p:nvPr>
        </p:nvSpPr>
        <p:spPr/>
        <p:txBody>
          <a:bodyPr/>
          <a:lstStyle/>
          <a:p>
            <a:r>
              <a:rPr lang="en-US" dirty="0"/>
              <a:t>CT Secondary Circuits</a:t>
            </a:r>
          </a:p>
        </p:txBody>
      </p:sp>
    </p:spTree>
    <p:extLst>
      <p:ext uri="{BB962C8B-B14F-4D97-AF65-F5344CB8AC3E}">
        <p14:creationId xmlns:p14="http://schemas.microsoft.com/office/powerpoint/2010/main" val="26766464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09600" y="1295400"/>
            <a:ext cx="8229600" cy="4108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006FC30-4778-487D-9D1F-7D996B90AA18}" type="slidenum">
              <a:rPr lang="en-US" smtClean="0"/>
              <a:pPr/>
              <a:t>57</a:t>
            </a:fld>
            <a:endParaRPr lang="en-US" dirty="0">
              <a:solidFill>
                <a:srgbClr val="FFFFFF"/>
              </a:solidFill>
            </a:endParaRPr>
          </a:p>
        </p:txBody>
      </p:sp>
      <p:sp>
        <p:nvSpPr>
          <p:cNvPr id="5" name="Title 4">
            <a:extLst>
              <a:ext uri="{FF2B5EF4-FFF2-40B4-BE49-F238E27FC236}">
                <a16:creationId xmlns:a16="http://schemas.microsoft.com/office/drawing/2014/main" id="{4423B0B4-7299-4EA0-C6A6-64163A497BB7}"/>
              </a:ext>
            </a:extLst>
          </p:cNvPr>
          <p:cNvSpPr>
            <a:spLocks noGrp="1"/>
          </p:cNvSpPr>
          <p:nvPr>
            <p:ph type="title"/>
          </p:nvPr>
        </p:nvSpPr>
        <p:spPr/>
        <p:txBody>
          <a:bodyPr/>
          <a:lstStyle/>
          <a:p>
            <a:r>
              <a:rPr lang="pl-PL" dirty="0"/>
              <a:t>OSHA Standard 1910.269(w)(2)</a:t>
            </a:r>
            <a:endParaRPr lang="en-US" dirty="0"/>
          </a:p>
        </p:txBody>
      </p:sp>
    </p:spTree>
    <p:extLst>
      <p:ext uri="{BB962C8B-B14F-4D97-AF65-F5344CB8AC3E}">
        <p14:creationId xmlns:p14="http://schemas.microsoft.com/office/powerpoint/2010/main" val="5467321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3">
            <a:extLst>
              <a:ext uri="{FF2B5EF4-FFF2-40B4-BE49-F238E27FC236}">
                <a16:creationId xmlns:a16="http://schemas.microsoft.com/office/drawing/2014/main" id="{9109B202-5E3A-11BE-C4C7-24468DB3DA09}"/>
              </a:ext>
            </a:extLst>
          </p:cNvPr>
          <p:cNvSpPr>
            <a:spLocks noGrp="1"/>
          </p:cNvSpPr>
          <p:nvPr>
            <p:ph type="ctrTitle"/>
          </p:nvPr>
        </p:nvSpPr>
        <p:spPr>
          <a:xfrm>
            <a:off x="2045898" y="3581400"/>
            <a:ext cx="7086600" cy="1312027"/>
          </a:xfrm>
        </p:spPr>
        <p:txBody>
          <a:bodyPr>
            <a:normAutofit fontScale="90000"/>
          </a:bodyPr>
          <a:lstStyle/>
          <a:p>
            <a:r>
              <a:rPr lang="en-US" dirty="0"/>
              <a:t>Site Verification &amp; Safety</a:t>
            </a:r>
          </a:p>
        </p:txBody>
      </p:sp>
      <p:sp>
        <p:nvSpPr>
          <p:cNvPr id="5" name="Text Placeholder 4">
            <a:extLst>
              <a:ext uri="{FF2B5EF4-FFF2-40B4-BE49-F238E27FC236}">
                <a16:creationId xmlns:a16="http://schemas.microsoft.com/office/drawing/2014/main" id="{8836CFFF-4F08-97C5-830D-798ADE5F8B82}"/>
              </a:ext>
            </a:extLst>
          </p:cNvPr>
          <p:cNvSpPr>
            <a:spLocks noGrp="1"/>
          </p:cNvSpPr>
          <p:nvPr>
            <p:ph type="body" sz="quarter" idx="10"/>
          </p:nvPr>
        </p:nvSpPr>
        <p:spPr/>
        <p:txBody>
          <a:bodyPr>
            <a:normAutofit fontScale="92500" lnSpcReduction="20000"/>
          </a:bodyPr>
          <a:lstStyle/>
          <a:p>
            <a:r>
              <a:rPr lang="en-US" dirty="0"/>
              <a:t>3/12/24</a:t>
            </a:r>
          </a:p>
        </p:txBody>
      </p:sp>
      <p:sp>
        <p:nvSpPr>
          <p:cNvPr id="9" name="Text Placeholder 8">
            <a:extLst>
              <a:ext uri="{FF2B5EF4-FFF2-40B4-BE49-F238E27FC236}">
                <a16:creationId xmlns:a16="http://schemas.microsoft.com/office/drawing/2014/main" id="{F175D61E-8C9C-6C3D-1599-27373AA22585}"/>
              </a:ext>
            </a:extLst>
          </p:cNvPr>
          <p:cNvSpPr>
            <a:spLocks noGrp="1"/>
          </p:cNvSpPr>
          <p:nvPr>
            <p:ph type="body" sz="quarter" idx="11"/>
          </p:nvPr>
        </p:nvSpPr>
        <p:spPr/>
        <p:txBody>
          <a:bodyPr>
            <a:normAutofit fontScale="92500" lnSpcReduction="20000"/>
          </a:bodyPr>
          <a:lstStyle/>
          <a:p>
            <a:r>
              <a:rPr lang="en-US" dirty="0"/>
              <a:t>2:15 – 3:00 PM</a:t>
            </a:r>
          </a:p>
        </p:txBody>
      </p:sp>
      <p:sp>
        <p:nvSpPr>
          <p:cNvPr id="11" name="Text Placeholder 10">
            <a:extLst>
              <a:ext uri="{FF2B5EF4-FFF2-40B4-BE49-F238E27FC236}">
                <a16:creationId xmlns:a16="http://schemas.microsoft.com/office/drawing/2014/main" id="{A5E16DE0-0B8C-8F9E-60FD-F5B819914859}"/>
              </a:ext>
            </a:extLst>
          </p:cNvPr>
          <p:cNvSpPr>
            <a:spLocks noGrp="1"/>
          </p:cNvSpPr>
          <p:nvPr>
            <p:ph type="body" sz="quarter" idx="12"/>
          </p:nvPr>
        </p:nvSpPr>
        <p:spPr/>
        <p:txBody>
          <a:bodyPr>
            <a:normAutofit fontScale="92500" lnSpcReduction="20000"/>
          </a:bodyPr>
          <a:lstStyle/>
          <a:p>
            <a:r>
              <a:rPr lang="en-US" dirty="0"/>
              <a:t>Perry Lawton, TESCO</a:t>
            </a:r>
          </a:p>
        </p:txBody>
      </p:sp>
      <p:pic>
        <p:nvPicPr>
          <p:cNvPr id="2" name="Picture 1">
            <a:extLst>
              <a:ext uri="{FF2B5EF4-FFF2-40B4-BE49-F238E27FC236}">
                <a16:creationId xmlns:a16="http://schemas.microsoft.com/office/drawing/2014/main" id="{FF5AD818-D33F-6305-E49B-7B43FC0901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4893427"/>
            <a:ext cx="2438400" cy="1868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16429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F91512AF-0ACF-EDB6-5552-C04271CD0A44}"/>
              </a:ext>
            </a:extLst>
          </p:cNvPr>
          <p:cNvSpPr>
            <a:spLocks noGrp="1" noChangeArrowheads="1"/>
          </p:cNvSpPr>
          <p:nvPr>
            <p:ph type="title"/>
          </p:nvPr>
        </p:nvSpPr>
        <p:spPr/>
        <p:txBody>
          <a:bodyPr/>
          <a:lstStyle/>
          <a:p>
            <a:pPr eaLnBrk="1" fontAlgn="auto" hangingPunct="1">
              <a:lnSpc>
                <a:spcPts val="2900"/>
              </a:lnSpc>
              <a:spcAft>
                <a:spcPts val="0"/>
              </a:spcAft>
              <a:defRPr/>
            </a:pPr>
            <a:r>
              <a:rPr altLang="en-US" sz="2800" dirty="0"/>
              <a:t>Site Verification: Why should we invest our limited meter service resources here</a:t>
            </a:r>
          </a:p>
        </p:txBody>
      </p:sp>
      <p:sp>
        <p:nvSpPr>
          <p:cNvPr id="4" name="Footer Placeholder 3">
            <a:extLst>
              <a:ext uri="{FF2B5EF4-FFF2-40B4-BE49-F238E27FC236}">
                <a16:creationId xmlns:a16="http://schemas.microsoft.com/office/drawing/2014/main" id="{211E19EF-5BEE-B392-DE72-9F57DD1DDC2D}"/>
              </a:ext>
            </a:extLst>
          </p:cNvPr>
          <p:cNvSpPr>
            <a:spLocks noGrp="1"/>
          </p:cNvSpPr>
          <p:nvPr>
            <p:ph type="ftr" sz="quarter" idx="3"/>
          </p:nvPr>
        </p:nvSpPr>
        <p:spPr/>
        <p:txBody>
          <a:bodyPr/>
          <a:lstStyle/>
          <a:p>
            <a:r>
              <a:rPr lang="en-US" dirty="0" err="1"/>
              <a:t>tescometering.com</a:t>
            </a:r>
            <a:endParaRPr lang="en-US" dirty="0"/>
          </a:p>
        </p:txBody>
      </p:sp>
      <p:sp>
        <p:nvSpPr>
          <p:cNvPr id="57348" name="Subtitle 2">
            <a:extLst>
              <a:ext uri="{FF2B5EF4-FFF2-40B4-BE49-F238E27FC236}">
                <a16:creationId xmlns:a16="http://schemas.microsoft.com/office/drawing/2014/main" id="{7A8BC910-D407-7C75-A4F8-1712E7C0FCFC}"/>
              </a:ext>
            </a:extLst>
          </p:cNvPr>
          <p:cNvSpPr txBox="1">
            <a:spLocks/>
          </p:cNvSpPr>
          <p:nvPr/>
        </p:nvSpPr>
        <p:spPr bwMode="auto">
          <a:xfrm>
            <a:off x="469900" y="1447800"/>
            <a:ext cx="79248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173038" indent="-173038">
              <a:defRPr>
                <a:solidFill>
                  <a:schemeClr val="tx1"/>
                </a:solidFill>
                <a:latin typeface="Arial" panose="020B0604020202020204" pitchFamily="34" charset="0"/>
              </a:defRPr>
            </a:lvl2pPr>
            <a:lvl3pPr marL="401638" indent="-163513">
              <a:defRPr>
                <a:solidFill>
                  <a:schemeClr val="tx1"/>
                </a:solidFill>
                <a:latin typeface="Arial" panose="020B0604020202020204" pitchFamily="34" charset="0"/>
              </a:defRPr>
            </a:lvl3pPr>
            <a:lvl4pPr marL="630238" indent="-163513">
              <a:defRPr>
                <a:solidFill>
                  <a:schemeClr val="tx1"/>
                </a:solidFill>
                <a:latin typeface="Arial" panose="020B0604020202020204" pitchFamily="34" charset="0"/>
              </a:defRPr>
            </a:lvl4pPr>
            <a:lvl5pPr marL="858838" indent="-173038">
              <a:defRPr>
                <a:solidFill>
                  <a:schemeClr val="tx1"/>
                </a:solidFill>
                <a:latin typeface="Arial" panose="020B0604020202020204" pitchFamily="34" charset="0"/>
              </a:defRPr>
            </a:lvl5pPr>
            <a:lvl6pPr marL="1316038" indent="-173038" eaLnBrk="0" fontAlgn="base" hangingPunct="0">
              <a:spcBef>
                <a:spcPct val="0"/>
              </a:spcBef>
              <a:spcAft>
                <a:spcPct val="0"/>
              </a:spcAft>
              <a:defRPr>
                <a:solidFill>
                  <a:schemeClr val="tx1"/>
                </a:solidFill>
                <a:latin typeface="Arial" panose="020B0604020202020204" pitchFamily="34" charset="0"/>
              </a:defRPr>
            </a:lvl6pPr>
            <a:lvl7pPr marL="1773238" indent="-173038" eaLnBrk="0" fontAlgn="base" hangingPunct="0">
              <a:spcBef>
                <a:spcPct val="0"/>
              </a:spcBef>
              <a:spcAft>
                <a:spcPct val="0"/>
              </a:spcAft>
              <a:defRPr>
                <a:solidFill>
                  <a:schemeClr val="tx1"/>
                </a:solidFill>
                <a:latin typeface="Arial" panose="020B0604020202020204" pitchFamily="34" charset="0"/>
              </a:defRPr>
            </a:lvl7pPr>
            <a:lvl8pPr marL="2230438" indent="-173038" eaLnBrk="0" fontAlgn="base" hangingPunct="0">
              <a:spcBef>
                <a:spcPct val="0"/>
              </a:spcBef>
              <a:spcAft>
                <a:spcPct val="0"/>
              </a:spcAft>
              <a:defRPr>
                <a:solidFill>
                  <a:schemeClr val="tx1"/>
                </a:solidFill>
                <a:latin typeface="Arial" panose="020B0604020202020204" pitchFamily="34" charset="0"/>
              </a:defRPr>
            </a:lvl8pPr>
            <a:lvl9pPr marL="2687638" indent="-173038"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80000"/>
              </a:lnSpc>
              <a:spcBef>
                <a:spcPts val="800"/>
              </a:spcBef>
            </a:pPr>
            <a:endParaRPr lang="en-US" altLang="en-US" sz="2600" b="1"/>
          </a:p>
          <a:p>
            <a:pPr eaLnBrk="1" hangingPunct="1">
              <a:lnSpc>
                <a:spcPct val="80000"/>
              </a:lnSpc>
              <a:spcBef>
                <a:spcPts val="800"/>
              </a:spcBef>
            </a:pPr>
            <a:endParaRPr lang="en-US" altLang="en-US" sz="600" b="1"/>
          </a:p>
        </p:txBody>
      </p:sp>
      <p:sp>
        <p:nvSpPr>
          <p:cNvPr id="57349" name="Rectangle 3">
            <a:extLst>
              <a:ext uri="{FF2B5EF4-FFF2-40B4-BE49-F238E27FC236}">
                <a16:creationId xmlns:a16="http://schemas.microsoft.com/office/drawing/2014/main" id="{01B617D7-9407-7EB2-CE88-AABE0DDAF237}"/>
              </a:ext>
            </a:extLst>
          </p:cNvPr>
          <p:cNvSpPr>
            <a:spLocks noChangeArrowheads="1"/>
          </p:cNvSpPr>
          <p:nvPr/>
        </p:nvSpPr>
        <p:spPr bwMode="auto">
          <a:xfrm>
            <a:off x="469900" y="1447800"/>
            <a:ext cx="5284788"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spcAft>
                <a:spcPct val="100000"/>
              </a:spcAft>
              <a:buFontTx/>
              <a:buChar char="•"/>
            </a:pPr>
            <a:r>
              <a:rPr lang="en-US" altLang="en-US" sz="1800" dirty="0">
                <a:latin typeface="Arial" panose="020B0604020202020204" pitchFamily="34" charset="0"/>
              </a:rPr>
              <a:t>These customers represent a disproportionately large amount of the overall revenue for every utility in North America. </a:t>
            </a:r>
          </a:p>
          <a:p>
            <a:pPr eaLnBrk="1" hangingPunct="1">
              <a:lnSpc>
                <a:spcPct val="100000"/>
              </a:lnSpc>
              <a:spcBef>
                <a:spcPct val="0"/>
              </a:spcBef>
              <a:spcAft>
                <a:spcPct val="100000"/>
              </a:spcAft>
              <a:buFontTx/>
              <a:buChar char="•"/>
            </a:pPr>
            <a:r>
              <a:rPr lang="en-US" altLang="en-US" sz="1800" dirty="0">
                <a:latin typeface="Arial" panose="020B0604020202020204" pitchFamily="34" charset="0"/>
              </a:rPr>
              <a:t>For some utilities, the ten percent of their customers who have transformer rated metering services can represent over 70% of their overall revenue. </a:t>
            </a:r>
          </a:p>
          <a:p>
            <a:pPr eaLnBrk="1" hangingPunct="1">
              <a:lnSpc>
                <a:spcPct val="100000"/>
              </a:lnSpc>
              <a:spcBef>
                <a:spcPct val="0"/>
              </a:spcBef>
              <a:spcAft>
                <a:spcPct val="100000"/>
              </a:spcAft>
              <a:buFontTx/>
              <a:buChar char="•"/>
            </a:pPr>
            <a:r>
              <a:rPr lang="en-US" altLang="en-US" sz="1800" dirty="0">
                <a:latin typeface="Arial" panose="020B0604020202020204" pitchFamily="34" charset="0"/>
              </a:rPr>
              <a:t>While these numbers will vary from utility to utility the basic premise should be the same for all utilities regarding where Meter Services should focus their efforts</a:t>
            </a:r>
          </a:p>
          <a:p>
            <a:pPr eaLnBrk="1" hangingPunct="1">
              <a:lnSpc>
                <a:spcPct val="100000"/>
              </a:lnSpc>
              <a:spcBef>
                <a:spcPct val="0"/>
              </a:spcBef>
              <a:spcAft>
                <a:spcPct val="100000"/>
              </a:spcAft>
              <a:buFontTx/>
              <a:buChar char="•"/>
            </a:pPr>
            <a:r>
              <a:rPr lang="en-US" altLang="en-US" sz="1800" dirty="0">
                <a:latin typeface="Arial" panose="020B0604020202020204" pitchFamily="34" charset="0"/>
              </a:rPr>
              <a:t>This is perhaps one of the larger benefits that AMI can provide for our Utilities – more time to spend on C&amp;I metering and less on residential</a:t>
            </a:r>
          </a:p>
        </p:txBody>
      </p:sp>
      <p:sp>
        <p:nvSpPr>
          <p:cNvPr id="57350" name="TextBox 4">
            <a:extLst>
              <a:ext uri="{FF2B5EF4-FFF2-40B4-BE49-F238E27FC236}">
                <a16:creationId xmlns:a16="http://schemas.microsoft.com/office/drawing/2014/main" id="{A5825CA6-5CD0-3BD9-1A10-5BB47A1C10E0}"/>
              </a:ext>
            </a:extLst>
          </p:cNvPr>
          <p:cNvSpPr txBox="1">
            <a:spLocks noChangeArrowheads="1"/>
          </p:cNvSpPr>
          <p:nvPr/>
        </p:nvSpPr>
        <p:spPr bwMode="auto">
          <a:xfrm>
            <a:off x="6057900" y="1333500"/>
            <a:ext cx="2628900" cy="1231900"/>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defRPr/>
            </a:pPr>
            <a:r>
              <a:rPr lang="en-US" altLang="en-US" b="1" i="1" dirty="0">
                <a:solidFill>
                  <a:schemeClr val="accent6">
                    <a:lumMod val="50000"/>
                  </a:schemeClr>
                </a:solidFill>
                <a:latin typeface="Arial" panose="020B0604020202020204" pitchFamily="34" charset="0"/>
              </a:rPr>
              <a:t>Easy Answer: </a:t>
            </a:r>
            <a:br>
              <a:rPr lang="en-US" altLang="en-US" b="1" i="1" dirty="0">
                <a:solidFill>
                  <a:schemeClr val="accent6">
                    <a:lumMod val="50000"/>
                  </a:schemeClr>
                </a:solidFill>
                <a:latin typeface="Arial" panose="020B0604020202020204" pitchFamily="34" charset="0"/>
              </a:rPr>
            </a:br>
            <a:r>
              <a:rPr lang="en-US" altLang="en-US" b="1" i="1" dirty="0">
                <a:solidFill>
                  <a:schemeClr val="accent6">
                    <a:lumMod val="50000"/>
                  </a:schemeClr>
                </a:solidFill>
                <a:latin typeface="Arial" panose="020B0604020202020204" pitchFamily="34" charset="0"/>
              </a:rPr>
              <a:t>Money.</a:t>
            </a:r>
          </a:p>
          <a:p>
            <a:pPr eaLnBrk="1" hangingPunct="1">
              <a:lnSpc>
                <a:spcPct val="100000"/>
              </a:lnSpc>
              <a:spcBef>
                <a:spcPct val="0"/>
              </a:spcBef>
              <a:buFontTx/>
              <a:buNone/>
              <a:defRPr/>
            </a:pPr>
            <a:endParaRPr lang="en-US" altLang="en-US" sz="1800" dirty="0">
              <a:latin typeface="Arial" panose="020B0604020202020204" pitchFamily="34" charset="0"/>
            </a:endParaRPr>
          </a:p>
        </p:txBody>
      </p:sp>
      <p:pic>
        <p:nvPicPr>
          <p:cNvPr id="57351" name="Picture 2" descr="Image result for money">
            <a:extLst>
              <a:ext uri="{FF2B5EF4-FFF2-40B4-BE49-F238E27FC236}">
                <a16:creationId xmlns:a16="http://schemas.microsoft.com/office/drawing/2014/main" id="{AF13113A-6F7E-E287-B17B-4A91406A3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752" t="7605" r="8876" b="6284"/>
          <a:stretch>
            <a:fillRect/>
          </a:stretch>
        </p:blipFill>
        <p:spPr bwMode="auto">
          <a:xfrm>
            <a:off x="6192838" y="2292350"/>
            <a:ext cx="219075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47800" y="3733800"/>
            <a:ext cx="5867399" cy="2209800"/>
            <a:chOff x="90488" y="2362200"/>
            <a:chExt cx="4937125" cy="1676400"/>
          </a:xfrm>
        </p:grpSpPr>
        <p:sp>
          <p:nvSpPr>
            <p:cNvPr id="7" name="Rectangle 1"/>
            <p:cNvSpPr>
              <a:spLocks noChangeArrowheads="1"/>
            </p:cNvSpPr>
            <p:nvPr/>
          </p:nvSpPr>
          <p:spPr bwMode="auto">
            <a:xfrm>
              <a:off x="90488" y="2667000"/>
              <a:ext cx="1431925" cy="4572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200"/>
                <a:t>CURRENT TRANSFORMER</a:t>
              </a:r>
            </a:p>
          </p:txBody>
        </p:sp>
        <p:sp>
          <p:nvSpPr>
            <p:cNvPr id="8" name="Rectangle 12"/>
            <p:cNvSpPr>
              <a:spLocks noChangeArrowheads="1"/>
            </p:cNvSpPr>
            <p:nvPr/>
          </p:nvSpPr>
          <p:spPr bwMode="auto">
            <a:xfrm>
              <a:off x="90488" y="3276600"/>
              <a:ext cx="1431925" cy="4572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200"/>
                <a:t>POTENTIAL TRANSFORMER</a:t>
              </a:r>
            </a:p>
          </p:txBody>
        </p:sp>
        <p:sp>
          <p:nvSpPr>
            <p:cNvPr id="9" name="Rectangle 13"/>
            <p:cNvSpPr>
              <a:spLocks noChangeArrowheads="1"/>
            </p:cNvSpPr>
            <p:nvPr/>
          </p:nvSpPr>
          <p:spPr bwMode="auto">
            <a:xfrm>
              <a:off x="2571750" y="2743200"/>
              <a:ext cx="533400" cy="3048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200"/>
                <a:t>ADC</a:t>
              </a:r>
            </a:p>
          </p:txBody>
        </p:sp>
        <p:sp>
          <p:nvSpPr>
            <p:cNvPr id="10" name="Rectangle 15"/>
            <p:cNvSpPr>
              <a:spLocks noChangeArrowheads="1"/>
            </p:cNvSpPr>
            <p:nvPr/>
          </p:nvSpPr>
          <p:spPr bwMode="auto">
            <a:xfrm>
              <a:off x="1674813" y="2743200"/>
              <a:ext cx="762000" cy="3048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200"/>
                <a:t>FILTER</a:t>
              </a:r>
            </a:p>
          </p:txBody>
        </p:sp>
        <p:sp>
          <p:nvSpPr>
            <p:cNvPr id="11" name="Rectangle 13"/>
            <p:cNvSpPr>
              <a:spLocks noChangeArrowheads="1"/>
            </p:cNvSpPr>
            <p:nvPr/>
          </p:nvSpPr>
          <p:spPr bwMode="auto">
            <a:xfrm>
              <a:off x="2571750" y="3352800"/>
              <a:ext cx="533400" cy="3048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200"/>
                <a:t>ADC</a:t>
              </a:r>
            </a:p>
          </p:txBody>
        </p:sp>
        <p:sp>
          <p:nvSpPr>
            <p:cNvPr id="12" name="Rectangle 15"/>
            <p:cNvSpPr>
              <a:spLocks noChangeArrowheads="1"/>
            </p:cNvSpPr>
            <p:nvPr/>
          </p:nvSpPr>
          <p:spPr bwMode="auto">
            <a:xfrm>
              <a:off x="1674813" y="3352800"/>
              <a:ext cx="762000" cy="3048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200"/>
                <a:t>FILTER</a:t>
              </a:r>
            </a:p>
          </p:txBody>
        </p:sp>
        <p:sp>
          <p:nvSpPr>
            <p:cNvPr id="13" name="Rectangle 13"/>
            <p:cNvSpPr>
              <a:spLocks noChangeArrowheads="1"/>
            </p:cNvSpPr>
            <p:nvPr/>
          </p:nvSpPr>
          <p:spPr bwMode="auto">
            <a:xfrm>
              <a:off x="3284538" y="2362200"/>
              <a:ext cx="711200" cy="16764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200" dirty="0"/>
                <a:t>MICRO</a:t>
              </a:r>
            </a:p>
            <a:p>
              <a:pPr eaLnBrk="1" hangingPunct="1"/>
              <a:r>
                <a:rPr lang="en-US" altLang="en-US" sz="1200" dirty="0"/>
                <a:t>PROC</a:t>
              </a:r>
            </a:p>
          </p:txBody>
        </p:sp>
        <p:sp>
          <p:nvSpPr>
            <p:cNvPr id="14" name="Rectangle 15"/>
            <p:cNvSpPr>
              <a:spLocks noChangeArrowheads="1"/>
            </p:cNvSpPr>
            <p:nvPr/>
          </p:nvSpPr>
          <p:spPr bwMode="auto">
            <a:xfrm>
              <a:off x="4189413" y="2624138"/>
              <a:ext cx="838200" cy="3048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200"/>
                <a:t>DISPLAY</a:t>
              </a:r>
            </a:p>
          </p:txBody>
        </p:sp>
        <p:sp>
          <p:nvSpPr>
            <p:cNvPr id="15" name="Rectangle 15"/>
            <p:cNvSpPr>
              <a:spLocks noChangeArrowheads="1"/>
            </p:cNvSpPr>
            <p:nvPr/>
          </p:nvSpPr>
          <p:spPr bwMode="auto">
            <a:xfrm>
              <a:off x="4178300" y="3048000"/>
              <a:ext cx="849313" cy="3048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200"/>
                <a:t>COMM</a:t>
              </a:r>
            </a:p>
          </p:txBody>
        </p:sp>
        <p:sp>
          <p:nvSpPr>
            <p:cNvPr id="16" name="Rectangle 15"/>
            <p:cNvSpPr>
              <a:spLocks noChangeArrowheads="1"/>
            </p:cNvSpPr>
            <p:nvPr/>
          </p:nvSpPr>
          <p:spPr bwMode="auto">
            <a:xfrm>
              <a:off x="4189413" y="3505200"/>
              <a:ext cx="838200" cy="304800"/>
            </a:xfrm>
            <a:prstGeom prst="rect">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1200"/>
                <a:t>PULSE</a:t>
              </a:r>
            </a:p>
          </p:txBody>
        </p:sp>
        <p:cxnSp>
          <p:nvCxnSpPr>
            <p:cNvPr id="17" name="Straight Arrow Connector 2"/>
            <p:cNvCxnSpPr>
              <a:cxnSpLocks noChangeShapeType="1"/>
              <a:stCxn id="7" idx="3"/>
              <a:endCxn id="10" idx="1"/>
            </p:cNvCxnSpPr>
            <p:nvPr/>
          </p:nvCxnSpPr>
          <p:spPr bwMode="auto">
            <a:xfrm>
              <a:off x="1522413" y="2895600"/>
              <a:ext cx="152400"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4"/>
            <p:cNvCxnSpPr>
              <a:cxnSpLocks noChangeShapeType="1"/>
              <a:stCxn id="8" idx="3"/>
              <a:endCxn id="12" idx="1"/>
            </p:cNvCxnSpPr>
            <p:nvPr/>
          </p:nvCxnSpPr>
          <p:spPr bwMode="auto">
            <a:xfrm>
              <a:off x="1522413" y="3505200"/>
              <a:ext cx="152400"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9"/>
            <p:cNvCxnSpPr>
              <a:cxnSpLocks noChangeShapeType="1"/>
              <a:endCxn id="9" idx="1"/>
            </p:cNvCxnSpPr>
            <p:nvPr/>
          </p:nvCxnSpPr>
          <p:spPr bwMode="auto">
            <a:xfrm>
              <a:off x="2436813" y="2895600"/>
              <a:ext cx="134937"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21"/>
            <p:cNvCxnSpPr>
              <a:cxnSpLocks noChangeShapeType="1"/>
              <a:endCxn id="11" idx="1"/>
            </p:cNvCxnSpPr>
            <p:nvPr/>
          </p:nvCxnSpPr>
          <p:spPr bwMode="auto">
            <a:xfrm>
              <a:off x="2436813" y="3497263"/>
              <a:ext cx="134937" cy="7937"/>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8"/>
            <p:cNvCxnSpPr>
              <a:cxnSpLocks noChangeShapeType="1"/>
              <a:stCxn id="9" idx="3"/>
            </p:cNvCxnSpPr>
            <p:nvPr/>
          </p:nvCxnSpPr>
          <p:spPr bwMode="auto">
            <a:xfrm>
              <a:off x="3105150" y="2895600"/>
              <a:ext cx="179388"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16"/>
            <p:cNvCxnSpPr>
              <a:cxnSpLocks noChangeShapeType="1"/>
              <a:stCxn id="11" idx="3"/>
            </p:cNvCxnSpPr>
            <p:nvPr/>
          </p:nvCxnSpPr>
          <p:spPr bwMode="auto">
            <a:xfrm flipV="1">
              <a:off x="3105150" y="3497263"/>
              <a:ext cx="179388" cy="7937"/>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18"/>
            <p:cNvCxnSpPr>
              <a:cxnSpLocks noChangeShapeType="1"/>
              <a:stCxn id="13" idx="3"/>
              <a:endCxn id="14" idx="1"/>
            </p:cNvCxnSpPr>
            <p:nvPr/>
          </p:nvCxnSpPr>
          <p:spPr bwMode="auto">
            <a:xfrm flipV="1">
              <a:off x="3995738" y="2776538"/>
              <a:ext cx="193675" cy="423862"/>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2"/>
            <p:cNvCxnSpPr>
              <a:cxnSpLocks noChangeShapeType="1"/>
              <a:stCxn id="13" idx="3"/>
              <a:endCxn id="15" idx="1"/>
            </p:cNvCxnSpPr>
            <p:nvPr/>
          </p:nvCxnSpPr>
          <p:spPr bwMode="auto">
            <a:xfrm>
              <a:off x="3995738" y="3200400"/>
              <a:ext cx="182562" cy="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p:cNvCxnSpPr>
              <a:cxnSpLocks noChangeShapeType="1"/>
              <a:stCxn id="13" idx="3"/>
              <a:endCxn id="16" idx="1"/>
            </p:cNvCxnSpPr>
            <p:nvPr/>
          </p:nvCxnSpPr>
          <p:spPr bwMode="auto">
            <a:xfrm>
              <a:off x="3995738" y="3200400"/>
              <a:ext cx="193675" cy="457200"/>
            </a:xfrm>
            <a:prstGeom prst="straightConnector1">
              <a:avLst/>
            </a:prstGeom>
            <a:noFill/>
            <a:ln w="9525" algn="ctr">
              <a:solidFill>
                <a:schemeClr val="tx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6" name="Text Box 17"/>
          <p:cNvSpPr txBox="1">
            <a:spLocks noChangeArrowheads="1"/>
          </p:cNvSpPr>
          <p:nvPr/>
        </p:nvSpPr>
        <p:spPr bwMode="auto">
          <a:xfrm>
            <a:off x="2247900" y="1017247"/>
            <a:ext cx="464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Overview of Functionality</a:t>
            </a:r>
          </a:p>
        </p:txBody>
      </p:sp>
      <p:sp>
        <p:nvSpPr>
          <p:cNvPr id="27" name="Rectangle 8"/>
          <p:cNvSpPr>
            <a:spLocks noChangeArrowheads="1"/>
          </p:cNvSpPr>
          <p:nvPr/>
        </p:nvSpPr>
        <p:spPr bwMode="auto">
          <a:xfrm>
            <a:off x="457200" y="1655564"/>
            <a:ext cx="8229599" cy="2154436"/>
          </a:xfrm>
          <a:prstGeom prst="rect">
            <a:avLst/>
          </a:prstGeom>
          <a:noFill/>
          <a:ln>
            <a:noFill/>
          </a:ln>
          <a:effectLst/>
        </p:spPr>
        <p:txBody>
          <a:bodyPr wrap="square" anchor="ctr">
            <a:spAutoFit/>
          </a:bodyPr>
          <a:lstStyle>
            <a:lvl1pPr marL="171450" indent="-171450"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nSpc>
                <a:spcPct val="150000"/>
              </a:lnSpc>
              <a:buFont typeface="Arial" pitchFamily="34" charset="0"/>
              <a:buChar char="•"/>
            </a:pPr>
            <a:r>
              <a:rPr lang="en-US" altLang="en-US" sz="1600" dirty="0">
                <a:solidFill>
                  <a:srgbClr val="202122"/>
                </a:solidFill>
                <a:cs typeface="Arial" panose="020B0604020202020204" pitchFamily="34" charset="0"/>
              </a:rPr>
              <a:t>Potential and Current is scaled down and conditioned with transformers and filters</a:t>
            </a:r>
          </a:p>
          <a:p>
            <a:pPr>
              <a:lnSpc>
                <a:spcPct val="150000"/>
              </a:lnSpc>
              <a:spcBef>
                <a:spcPct val="0"/>
              </a:spcBef>
              <a:buFont typeface="Arial" pitchFamily="34" charset="0"/>
              <a:buChar char="•"/>
            </a:pPr>
            <a:r>
              <a:rPr lang="en-US" altLang="en-US" sz="1600" dirty="0">
                <a:solidFill>
                  <a:srgbClr val="202122"/>
                </a:solidFill>
                <a:cs typeface="Arial" panose="020B0604020202020204" pitchFamily="34" charset="0"/>
              </a:rPr>
              <a:t>ADC’s (analog to digital converters) digitize the signals</a:t>
            </a:r>
            <a:endParaRPr lang="en-US" altLang="en-US" sz="1600" dirty="0">
              <a:solidFill>
                <a:srgbClr val="0645AD"/>
              </a:solidFill>
              <a:cs typeface="Arial" panose="020B0604020202020204" pitchFamily="34" charset="0"/>
            </a:endParaRPr>
          </a:p>
          <a:p>
            <a:pPr>
              <a:lnSpc>
                <a:spcPct val="150000"/>
              </a:lnSpc>
              <a:spcBef>
                <a:spcPct val="0"/>
              </a:spcBef>
              <a:buFont typeface="Arial" pitchFamily="34" charset="0"/>
              <a:buChar char="•"/>
            </a:pPr>
            <a:r>
              <a:rPr lang="en-US" altLang="en-US" sz="1600" dirty="0">
                <a:solidFill>
                  <a:schemeClr val="tx1"/>
                </a:solidFill>
                <a:cs typeface="Arial" panose="020B0604020202020204" pitchFamily="34" charset="0"/>
              </a:rPr>
              <a:t>A micro-processor or DSP executes the calculations</a:t>
            </a:r>
          </a:p>
          <a:p>
            <a:pPr>
              <a:lnSpc>
                <a:spcPct val="150000"/>
              </a:lnSpc>
              <a:spcBef>
                <a:spcPct val="0"/>
              </a:spcBef>
              <a:buFont typeface="Arial" pitchFamily="34" charset="0"/>
              <a:buChar char="•"/>
            </a:pPr>
            <a:r>
              <a:rPr lang="en-US" altLang="en-US" sz="1600" dirty="0">
                <a:solidFill>
                  <a:schemeClr val="tx1"/>
                </a:solidFill>
                <a:cs typeface="Arial" panose="020B0604020202020204" pitchFamily="34" charset="0"/>
              </a:rPr>
              <a:t>Resulting data is displayed, sent externally via the communication circuits, and used for the calibrated pulse output</a:t>
            </a:r>
          </a:p>
          <a:p>
            <a:pPr>
              <a:spcBef>
                <a:spcPct val="0"/>
              </a:spcBef>
              <a:buFont typeface="Arial" pitchFamily="34" charset="0"/>
              <a:buChar char="•"/>
            </a:pPr>
            <a:endParaRPr lang="en-US" altLang="en-US" sz="1400" dirty="0">
              <a:solidFill>
                <a:srgbClr val="202122"/>
              </a:solidFill>
              <a:cs typeface="Arial" panose="020B0604020202020204" pitchFamily="34" charset="0"/>
            </a:endParaRPr>
          </a:p>
        </p:txBody>
      </p:sp>
      <p:sp>
        <p:nvSpPr>
          <p:cNvPr id="4" name="Title 3">
            <a:extLst>
              <a:ext uri="{FF2B5EF4-FFF2-40B4-BE49-F238E27FC236}">
                <a16:creationId xmlns:a16="http://schemas.microsoft.com/office/drawing/2014/main" id="{5650DF0E-718B-9458-9BCC-55977C447DBE}"/>
              </a:ext>
            </a:extLst>
          </p:cNvPr>
          <p:cNvSpPr>
            <a:spLocks noGrp="1"/>
          </p:cNvSpPr>
          <p:nvPr>
            <p:ph type="title"/>
          </p:nvPr>
        </p:nvSpPr>
        <p:spPr/>
        <p:txBody>
          <a:bodyPr/>
          <a:lstStyle/>
          <a:p>
            <a:r>
              <a:rPr lang="en-US" dirty="0"/>
              <a:t>Meters 101 – Solid State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FD1A149A-66FF-8B51-F108-C788BD01F3DD}"/>
              </a:ext>
            </a:extLst>
          </p:cNvPr>
          <p:cNvSpPr>
            <a:spLocks noGrp="1" noChangeArrowheads="1"/>
          </p:cNvSpPr>
          <p:nvPr>
            <p:ph type="title"/>
          </p:nvPr>
        </p:nvSpPr>
        <p:spPr>
          <a:xfrm>
            <a:off x="1295400" y="-152400"/>
            <a:ext cx="7521575" cy="1295400"/>
          </a:xfrm>
        </p:spPr>
        <p:txBody>
          <a:bodyPr/>
          <a:lstStyle/>
          <a:p>
            <a:pPr eaLnBrk="1" fontAlgn="auto" hangingPunct="1">
              <a:lnSpc>
                <a:spcPts val="2800"/>
              </a:lnSpc>
              <a:spcAft>
                <a:spcPts val="0"/>
              </a:spcAft>
              <a:defRPr/>
            </a:pPr>
            <a:r>
              <a:rPr altLang="en-US" sz="2800" dirty="0"/>
              <a:t>Potential list of tasks to be completed during a Site Verification of a Transformer Rated Metering Site</a:t>
            </a:r>
          </a:p>
        </p:txBody>
      </p:sp>
      <p:sp>
        <p:nvSpPr>
          <p:cNvPr id="5" name="Footer Placeholder 4">
            <a:extLst>
              <a:ext uri="{FF2B5EF4-FFF2-40B4-BE49-F238E27FC236}">
                <a16:creationId xmlns:a16="http://schemas.microsoft.com/office/drawing/2014/main" id="{C6CF2721-E3E9-1B13-B2B3-584C136186C7}"/>
              </a:ext>
            </a:extLst>
          </p:cNvPr>
          <p:cNvSpPr>
            <a:spLocks noGrp="1"/>
          </p:cNvSpPr>
          <p:nvPr>
            <p:ph type="ftr" sz="quarter" idx="3"/>
          </p:nvPr>
        </p:nvSpPr>
        <p:spPr/>
        <p:txBody>
          <a:bodyPr/>
          <a:lstStyle/>
          <a:p>
            <a:r>
              <a:rPr lang="en-US" dirty="0" err="1"/>
              <a:t>tescometering.com</a:t>
            </a:r>
            <a:endParaRPr lang="en-US" dirty="0"/>
          </a:p>
        </p:txBody>
      </p:sp>
      <p:sp>
        <p:nvSpPr>
          <p:cNvPr id="3" name="Rectangle 2">
            <a:extLst>
              <a:ext uri="{FF2B5EF4-FFF2-40B4-BE49-F238E27FC236}">
                <a16:creationId xmlns:a16="http://schemas.microsoft.com/office/drawing/2014/main" id="{A95E5747-8A10-EF55-0625-254D72B448BF}"/>
              </a:ext>
            </a:extLst>
          </p:cNvPr>
          <p:cNvSpPr/>
          <p:nvPr/>
        </p:nvSpPr>
        <p:spPr>
          <a:xfrm>
            <a:off x="457200" y="1235075"/>
            <a:ext cx="5562600" cy="4561505"/>
          </a:xfrm>
          <a:prstGeom prst="rect">
            <a:avLst/>
          </a:prstGeom>
        </p:spPr>
        <p:txBody>
          <a:bodyPr>
            <a:spAutoFit/>
          </a:bodyPr>
          <a:lstStyle/>
          <a:p>
            <a:pPr marL="285750" indent="-285750" eaLnBrk="1" hangingPunct="1">
              <a:lnSpc>
                <a:spcPts val="1680"/>
              </a:lnSpc>
              <a:spcBef>
                <a:spcPts val="163"/>
              </a:spcBef>
              <a:buFont typeface="Arial" panose="020B0604020202020204" pitchFamily="34" charset="0"/>
              <a:buChar char="•"/>
              <a:defRPr/>
            </a:pPr>
            <a:r>
              <a:rPr lang="en-US" altLang="en-US" dirty="0">
                <a:latin typeface="+mn-lt"/>
              </a:rPr>
              <a:t>Double check </a:t>
            </a:r>
            <a:r>
              <a:rPr lang="en-US" altLang="en-US" dirty="0"/>
              <a:t>you are at the correct location by verifying the site and the meter serial number against your records</a:t>
            </a:r>
          </a:p>
          <a:p>
            <a:pPr marL="285750" indent="-285750" eaLnBrk="1" hangingPunct="1">
              <a:lnSpc>
                <a:spcPts val="1680"/>
              </a:lnSpc>
              <a:spcBef>
                <a:spcPts val="163"/>
              </a:spcBef>
              <a:buFont typeface="Arial" panose="020B0604020202020204" pitchFamily="34" charset="0"/>
              <a:buChar char="•"/>
              <a:defRPr/>
            </a:pPr>
            <a:endParaRPr lang="en-US" altLang="en-US" dirty="0">
              <a:latin typeface="+mn-lt"/>
            </a:endParaRPr>
          </a:p>
          <a:p>
            <a:pPr marL="285750" indent="-285750" eaLnBrk="1" hangingPunct="1">
              <a:lnSpc>
                <a:spcPts val="1680"/>
              </a:lnSpc>
              <a:spcBef>
                <a:spcPts val="163"/>
              </a:spcBef>
              <a:buFont typeface="Arial" panose="020B0604020202020204" pitchFamily="34" charset="0"/>
              <a:buChar char="•"/>
              <a:defRPr/>
            </a:pPr>
            <a:r>
              <a:rPr lang="en-US" altLang="en-US" dirty="0">
                <a:latin typeface="+mn-lt"/>
              </a:rPr>
              <a:t>Perform a visual safety inspection of the site. This includes utility and customer equipment. Things to look for include intact down ground on pole, properly attached enclosure, unwanted voltage on enclosure, proper trimming and site tidiness (absence of discarded seals, etc.)</a:t>
            </a:r>
          </a:p>
          <a:p>
            <a:pPr eaLnBrk="1" hangingPunct="1">
              <a:lnSpc>
                <a:spcPts val="1680"/>
              </a:lnSpc>
              <a:spcBef>
                <a:spcPts val="163"/>
              </a:spcBef>
              <a:defRPr/>
            </a:pPr>
            <a:endParaRPr lang="en-US" altLang="en-US" dirty="0">
              <a:latin typeface="+mn-lt"/>
            </a:endParaRPr>
          </a:p>
          <a:p>
            <a:pPr marL="285750" indent="-285750" eaLnBrk="1" hangingPunct="1">
              <a:lnSpc>
                <a:spcPts val="1680"/>
              </a:lnSpc>
              <a:spcBef>
                <a:spcPts val="163"/>
              </a:spcBef>
              <a:buFont typeface="Arial" panose="020B0604020202020204" pitchFamily="34" charset="0"/>
              <a:buChar char="•"/>
              <a:defRPr/>
            </a:pPr>
            <a:r>
              <a:rPr lang="en-US" altLang="en-US" dirty="0">
                <a:latin typeface="+mn-lt"/>
              </a:rPr>
              <a:t>Visually inspect for energy diversions (intentional and not). This includes broken or missing wires, jumpers, open test switch, unconnected wires and foreign objects on meters or other metering equipment. Broken or missing wires can seriously cause the under measurement of energy. A simple broken wire on a CT or VT can cause the loss of 1/3 to 1/2 of the registration on either 3 element or 2 element metering, respectively.</a:t>
            </a:r>
          </a:p>
        </p:txBody>
      </p:sp>
      <p:pic>
        <p:nvPicPr>
          <p:cNvPr id="58375" name="Picture 6" descr="Seaboard Welding Supply - Visual Inspection">
            <a:extLst>
              <a:ext uri="{FF2B5EF4-FFF2-40B4-BE49-F238E27FC236}">
                <a16:creationId xmlns:a16="http://schemas.microsoft.com/office/drawing/2014/main" id="{792F47AD-B306-EB97-2D2E-3C10E84D60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619" r="12781"/>
          <a:stretch>
            <a:fillRect/>
          </a:stretch>
        </p:blipFill>
        <p:spPr bwMode="auto">
          <a:xfrm>
            <a:off x="6019800" y="1600200"/>
            <a:ext cx="26670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4827CFA-4FAF-E2C5-7EC5-BB7D695DE72E}"/>
              </a:ext>
            </a:extLst>
          </p:cNvPr>
          <p:cNvSpPr/>
          <p:nvPr/>
        </p:nvSpPr>
        <p:spPr>
          <a:xfrm>
            <a:off x="457200" y="862013"/>
            <a:ext cx="6477000" cy="5240409"/>
          </a:xfrm>
          <a:prstGeom prst="rect">
            <a:avLst/>
          </a:prstGeom>
        </p:spPr>
        <p:txBody>
          <a:bodyPr wrap="square">
            <a:spAutoFit/>
          </a:bodyPr>
          <a:lstStyle/>
          <a:p>
            <a:pPr marL="285750" indent="-285750" eaLnBrk="1" hangingPunct="1">
              <a:lnSpc>
                <a:spcPts val="1680"/>
              </a:lnSpc>
              <a:spcBef>
                <a:spcPts val="163"/>
              </a:spcBef>
              <a:buFont typeface="Arial" panose="020B0604020202020204" pitchFamily="34" charset="0"/>
              <a:buChar char="•"/>
              <a:defRPr/>
            </a:pPr>
            <a:endParaRPr lang="en-US" altLang="en-US" sz="1600" dirty="0">
              <a:latin typeface="+mn-lt"/>
              <a:cs typeface="Arial" panose="020B0604020202020204" pitchFamily="34" charset="0"/>
            </a:endParaRPr>
          </a:p>
          <a:p>
            <a:pPr marL="285750" indent="-285750" eaLnBrk="1" hangingPunct="1">
              <a:lnSpc>
                <a:spcPts val="1680"/>
              </a:lnSpc>
              <a:spcBef>
                <a:spcPts val="163"/>
              </a:spcBef>
              <a:buFont typeface="Arial" panose="020B0604020202020204" pitchFamily="34" charset="0"/>
              <a:buChar char="•"/>
              <a:defRPr/>
            </a:pPr>
            <a:r>
              <a:rPr lang="en-US" altLang="en-US" sz="1600" dirty="0">
                <a:latin typeface="+mn-lt"/>
                <a:cs typeface="Arial" panose="020B0604020202020204" pitchFamily="34" charset="0"/>
              </a:rPr>
              <a:t>Visually check lightning arrestors and transformers for damage or leaks.</a:t>
            </a:r>
          </a:p>
          <a:p>
            <a:pPr marL="285750" indent="-285750" eaLnBrk="1" hangingPunct="1">
              <a:lnSpc>
                <a:spcPts val="1680"/>
              </a:lnSpc>
              <a:spcBef>
                <a:spcPts val="163"/>
              </a:spcBef>
              <a:buFont typeface="Arial" panose="020B0604020202020204" pitchFamily="34" charset="0"/>
              <a:buChar char="•"/>
              <a:defRPr/>
            </a:pPr>
            <a:endParaRPr lang="en-US" altLang="en-US" sz="1600" dirty="0">
              <a:latin typeface="+mn-lt"/>
              <a:cs typeface="Arial" panose="020B0604020202020204" pitchFamily="34" charset="0"/>
            </a:endParaRPr>
          </a:p>
          <a:p>
            <a:pPr marL="285750" indent="-285750" eaLnBrk="1" hangingPunct="1">
              <a:lnSpc>
                <a:spcPts val="1680"/>
              </a:lnSpc>
              <a:spcBef>
                <a:spcPts val="163"/>
              </a:spcBef>
              <a:buFont typeface="Arial" panose="020B0604020202020204" pitchFamily="34" charset="0"/>
              <a:buChar char="•"/>
              <a:defRPr/>
            </a:pPr>
            <a:r>
              <a:rPr lang="en-US" altLang="en-US" sz="1600" dirty="0">
                <a:latin typeface="+mn-lt"/>
                <a:cs typeface="Arial" panose="020B0604020202020204" pitchFamily="34" charset="0"/>
              </a:rPr>
              <a:t>Check for proper grounding and bonding of metering equipment. Poor grounding and bonding practices may result in inaccurate measurements that go undetected for long periods of time. Implementing a single point ground policy and practice can reduce or eliminate this issue.</a:t>
            </a:r>
          </a:p>
          <a:p>
            <a:pPr marL="285750" indent="-285750" eaLnBrk="1" hangingPunct="1">
              <a:lnSpc>
                <a:spcPts val="1680"/>
              </a:lnSpc>
              <a:spcBef>
                <a:spcPts val="163"/>
              </a:spcBef>
              <a:buFont typeface="Arial" panose="020B0604020202020204" pitchFamily="34" charset="0"/>
              <a:buChar char="•"/>
              <a:defRPr/>
            </a:pPr>
            <a:endParaRPr lang="en-US" altLang="en-US" sz="1600" dirty="0">
              <a:latin typeface="+mn-lt"/>
              <a:cs typeface="Arial" panose="020B0604020202020204" pitchFamily="34" charset="0"/>
            </a:endParaRPr>
          </a:p>
          <a:p>
            <a:pPr marL="285750" indent="-285750" eaLnBrk="1" hangingPunct="1">
              <a:lnSpc>
                <a:spcPts val="1680"/>
              </a:lnSpc>
              <a:spcBef>
                <a:spcPts val="163"/>
              </a:spcBef>
              <a:buFont typeface="Arial" panose="020B0604020202020204" pitchFamily="34" charset="0"/>
              <a:buChar char="•"/>
              <a:defRPr/>
            </a:pPr>
            <a:r>
              <a:rPr lang="en-US" altLang="en-US" sz="1600" dirty="0">
                <a:latin typeface="+mn-lt"/>
                <a:cs typeface="Arial" panose="020B0604020202020204" pitchFamily="34" charset="0"/>
              </a:rPr>
              <a:t>Burden test CTs and voltage check </a:t>
            </a:r>
            <a:r>
              <a:rPr lang="en-US" altLang="en-US" sz="1600" dirty="0" err="1">
                <a:latin typeface="+mn-lt"/>
                <a:cs typeface="Arial" panose="020B0604020202020204" pitchFamily="34" charset="0"/>
              </a:rPr>
              <a:t>PTs.</a:t>
            </a:r>
            <a:r>
              <a:rPr lang="en-US" altLang="en-US" sz="1600" dirty="0">
                <a:latin typeface="+mn-lt"/>
                <a:cs typeface="Arial" panose="020B0604020202020204" pitchFamily="34" charset="0"/>
              </a:rPr>
              <a:t> </a:t>
            </a:r>
          </a:p>
          <a:p>
            <a:pPr marL="285750" indent="-285750" eaLnBrk="1" hangingPunct="1">
              <a:lnSpc>
                <a:spcPts val="1680"/>
              </a:lnSpc>
              <a:spcBef>
                <a:spcPts val="163"/>
              </a:spcBef>
              <a:buFont typeface="Arial" panose="020B0604020202020204" pitchFamily="34" charset="0"/>
              <a:buChar char="•"/>
              <a:defRPr/>
            </a:pPr>
            <a:endParaRPr lang="en-US" altLang="en-US" sz="1600" dirty="0">
              <a:latin typeface="+mn-lt"/>
              <a:cs typeface="Arial" panose="020B0604020202020204" pitchFamily="34" charset="0"/>
            </a:endParaRPr>
          </a:p>
          <a:p>
            <a:pPr marL="285750" indent="-285750" eaLnBrk="1" hangingPunct="1">
              <a:lnSpc>
                <a:spcPts val="1680"/>
              </a:lnSpc>
              <a:spcBef>
                <a:spcPts val="163"/>
              </a:spcBef>
              <a:buFont typeface="Arial" panose="020B0604020202020204" pitchFamily="34" charset="0"/>
              <a:buChar char="•"/>
              <a:defRPr/>
            </a:pPr>
            <a:r>
              <a:rPr lang="en-US" altLang="en-US" sz="1600" dirty="0">
                <a:latin typeface="+mn-lt"/>
                <a:cs typeface="Arial" panose="020B0604020202020204" pitchFamily="34" charset="0"/>
              </a:rPr>
              <a:t>Verify service voltage. Stuck regulator or seasonal capacitor </a:t>
            </a:r>
            <a:br>
              <a:rPr lang="en-US" altLang="en-US" sz="1600" dirty="0">
                <a:latin typeface="+mn-lt"/>
                <a:cs typeface="Arial" panose="020B0604020202020204" pitchFamily="34" charset="0"/>
              </a:rPr>
            </a:br>
            <a:r>
              <a:rPr lang="en-US" altLang="en-US" sz="1600" dirty="0">
                <a:latin typeface="+mn-lt"/>
                <a:cs typeface="Arial" panose="020B0604020202020204" pitchFamily="34" charset="0"/>
              </a:rPr>
              <a:t>can impact service voltage.</a:t>
            </a:r>
          </a:p>
          <a:p>
            <a:pPr marL="285750" indent="-285750" eaLnBrk="1" hangingPunct="1">
              <a:lnSpc>
                <a:spcPts val="1680"/>
              </a:lnSpc>
              <a:spcBef>
                <a:spcPts val="163"/>
              </a:spcBef>
              <a:buFont typeface="Arial" panose="020B0604020202020204" pitchFamily="34" charset="0"/>
              <a:buChar char="•"/>
              <a:defRPr/>
            </a:pPr>
            <a:endParaRPr lang="en-US" altLang="en-US" sz="1600" dirty="0">
              <a:latin typeface="+mn-lt"/>
              <a:cs typeface="Arial" panose="020B0604020202020204" pitchFamily="34" charset="0"/>
            </a:endParaRPr>
          </a:p>
          <a:p>
            <a:pPr marL="285750" indent="-285750" eaLnBrk="1" hangingPunct="1">
              <a:lnSpc>
                <a:spcPts val="1680"/>
              </a:lnSpc>
              <a:spcBef>
                <a:spcPts val="163"/>
              </a:spcBef>
              <a:buFont typeface="Arial" panose="020B0604020202020204" pitchFamily="34" charset="0"/>
              <a:buChar char="•"/>
              <a:defRPr/>
            </a:pPr>
            <a:r>
              <a:rPr lang="en-US" altLang="en-US" sz="1600" dirty="0">
                <a:latin typeface="+mn-lt"/>
                <a:cs typeface="Arial" panose="020B0604020202020204" pitchFamily="34" charset="0"/>
              </a:rPr>
              <a:t>Verify condition of metering control wire. This includes looking </a:t>
            </a:r>
            <a:br>
              <a:rPr lang="en-US" altLang="en-US" sz="1600" dirty="0">
                <a:latin typeface="+mn-lt"/>
                <a:cs typeface="Arial" panose="020B0604020202020204" pitchFamily="34" charset="0"/>
              </a:rPr>
            </a:br>
            <a:r>
              <a:rPr lang="en-US" altLang="en-US" sz="1600" dirty="0">
                <a:latin typeface="+mn-lt"/>
                <a:cs typeface="Arial" panose="020B0604020202020204" pitchFamily="34" charset="0"/>
              </a:rPr>
              <a:t>for cracks in insulation, broken wires, loose connections, etc. </a:t>
            </a:r>
          </a:p>
          <a:p>
            <a:pPr marL="285750" indent="-285750" eaLnBrk="1" hangingPunct="1">
              <a:lnSpc>
                <a:spcPts val="1680"/>
              </a:lnSpc>
              <a:spcBef>
                <a:spcPts val="163"/>
              </a:spcBef>
              <a:buFont typeface="Arial" panose="020B0604020202020204" pitchFamily="34" charset="0"/>
              <a:buChar char="•"/>
              <a:defRPr/>
            </a:pPr>
            <a:endParaRPr lang="en-US" altLang="en-US" sz="1600" dirty="0">
              <a:latin typeface="+mn-lt"/>
              <a:cs typeface="Arial" panose="020B0604020202020204" pitchFamily="34" charset="0"/>
            </a:endParaRPr>
          </a:p>
          <a:p>
            <a:pPr marL="285750" indent="-285750" eaLnBrk="1" hangingPunct="1">
              <a:lnSpc>
                <a:spcPts val="1680"/>
              </a:lnSpc>
              <a:spcBef>
                <a:spcPts val="163"/>
              </a:spcBef>
              <a:buFont typeface="Arial" panose="020B0604020202020204" pitchFamily="34" charset="0"/>
              <a:buChar char="•"/>
              <a:defRPr/>
            </a:pPr>
            <a:r>
              <a:rPr lang="en-US" altLang="en-US" sz="1600" dirty="0">
                <a:latin typeface="+mn-lt"/>
                <a:cs typeface="Arial" panose="020B0604020202020204" pitchFamily="34" charset="0"/>
              </a:rPr>
              <a:t>Confirm we have a Blondel compliant metering set up</a:t>
            </a:r>
          </a:p>
          <a:p>
            <a:pPr marL="285750" indent="-285750" eaLnBrk="1" hangingPunct="1">
              <a:lnSpc>
                <a:spcPts val="1680"/>
              </a:lnSpc>
              <a:spcBef>
                <a:spcPts val="163"/>
              </a:spcBef>
              <a:buFont typeface="Arial" panose="020B0604020202020204" pitchFamily="34" charset="0"/>
              <a:buChar char="•"/>
              <a:defRPr/>
            </a:pPr>
            <a:endParaRPr lang="en-US" altLang="en-US" sz="1600" dirty="0">
              <a:latin typeface="+mn-lt"/>
              <a:cs typeface="Arial" panose="020B0604020202020204" pitchFamily="34" charset="0"/>
            </a:endParaRPr>
          </a:p>
          <a:p>
            <a:pPr marL="285750" indent="-285750" eaLnBrk="1" hangingPunct="1">
              <a:lnSpc>
                <a:spcPts val="1680"/>
              </a:lnSpc>
              <a:spcBef>
                <a:spcPts val="163"/>
              </a:spcBef>
              <a:buFont typeface="Arial" panose="020B0604020202020204" pitchFamily="34" charset="0"/>
              <a:buChar char="•"/>
              <a:defRPr/>
            </a:pPr>
            <a:r>
              <a:rPr lang="en-US" altLang="en-US" sz="1600" dirty="0">
                <a:latin typeface="+mn-lt"/>
                <a:cs typeface="Arial" panose="020B0604020202020204" pitchFamily="34" charset="0"/>
              </a:rPr>
              <a:t>Compare the test switch wiring with the wiring at the CTs and VTs. Verify CTs and VTs not cross wired. Be sure CTs are grounded in one location (test switch) only. </a:t>
            </a:r>
          </a:p>
          <a:p>
            <a:pPr marL="285750" indent="-285750" eaLnBrk="1" hangingPunct="1">
              <a:lnSpc>
                <a:spcPts val="1680"/>
              </a:lnSpc>
              <a:spcBef>
                <a:spcPts val="163"/>
              </a:spcBef>
              <a:buFont typeface="Arial" panose="020B0604020202020204" pitchFamily="34" charset="0"/>
              <a:buChar char="•"/>
              <a:defRPr/>
            </a:pPr>
            <a:endParaRPr lang="en-US" altLang="en-US" sz="1400" dirty="0">
              <a:latin typeface="+mn-lt"/>
              <a:cs typeface="Arial" panose="020B0604020202020204" pitchFamily="34" charset="0"/>
            </a:endParaRPr>
          </a:p>
        </p:txBody>
      </p:sp>
      <p:sp>
        <p:nvSpPr>
          <p:cNvPr id="7" name="Rectangle 2">
            <a:extLst>
              <a:ext uri="{FF2B5EF4-FFF2-40B4-BE49-F238E27FC236}">
                <a16:creationId xmlns:a16="http://schemas.microsoft.com/office/drawing/2014/main" id="{DEF3DB3F-AC2B-C14B-08C1-1479210C4C3A}"/>
              </a:ext>
            </a:extLst>
          </p:cNvPr>
          <p:cNvSpPr txBox="1">
            <a:spLocks noChangeArrowheads="1"/>
          </p:cNvSpPr>
          <p:nvPr/>
        </p:nvSpPr>
        <p:spPr>
          <a:xfrm>
            <a:off x="1371600" y="103188"/>
            <a:ext cx="7521575" cy="777875"/>
          </a:xfrm>
          <a:prstGeom prst="rect">
            <a:avLst/>
          </a:prstGeom>
        </p:spPr>
        <p:txBody>
          <a:bodyPr anchor="ctr"/>
          <a:lstStyle>
            <a:lvl1pPr algn="r" rtl="0" eaLnBrk="0" fontAlgn="base" hangingPunct="0">
              <a:lnSpc>
                <a:spcPct val="90000"/>
              </a:lnSpc>
              <a:spcBef>
                <a:spcPct val="0"/>
              </a:spcBef>
              <a:spcAft>
                <a:spcPct val="0"/>
              </a:spcAft>
              <a:defRPr lang="en-US" sz="4400" kern="1200" cap="small">
                <a:solidFill>
                  <a:schemeClr val="accent1"/>
                </a:solidFill>
                <a:effectLst>
                  <a:outerShdw blurRad="50800" dist="38100" dir="10800000" algn="r" rotWithShape="0">
                    <a:prstClr val="black">
                      <a:alpha val="40000"/>
                    </a:prstClr>
                  </a:outerShdw>
                </a:effectLst>
                <a:latin typeface="Calibri" panose="020F0502020204030204" pitchFamily="34" charset="0"/>
                <a:ea typeface="+mj-ea"/>
                <a:cs typeface="+mj-cs"/>
              </a:defRPr>
            </a:lvl1pPr>
            <a:lvl2pPr algn="r" rtl="0" eaLnBrk="0" fontAlgn="base" hangingPunct="0">
              <a:lnSpc>
                <a:spcPct val="90000"/>
              </a:lnSpc>
              <a:spcBef>
                <a:spcPct val="0"/>
              </a:spcBef>
              <a:spcAft>
                <a:spcPct val="0"/>
              </a:spcAft>
              <a:defRPr sz="4400">
                <a:solidFill>
                  <a:srgbClr val="FF0000"/>
                </a:solidFill>
                <a:latin typeface="Calibri" panose="020F0502020204030204" pitchFamily="34" charset="0"/>
              </a:defRPr>
            </a:lvl2pPr>
            <a:lvl3pPr algn="r" rtl="0" eaLnBrk="0" fontAlgn="base" hangingPunct="0">
              <a:lnSpc>
                <a:spcPct val="90000"/>
              </a:lnSpc>
              <a:spcBef>
                <a:spcPct val="0"/>
              </a:spcBef>
              <a:spcAft>
                <a:spcPct val="0"/>
              </a:spcAft>
              <a:defRPr sz="4400">
                <a:solidFill>
                  <a:srgbClr val="FF0000"/>
                </a:solidFill>
                <a:latin typeface="Calibri" panose="020F0502020204030204" pitchFamily="34" charset="0"/>
              </a:defRPr>
            </a:lvl3pPr>
            <a:lvl4pPr algn="r" rtl="0" eaLnBrk="0" fontAlgn="base" hangingPunct="0">
              <a:lnSpc>
                <a:spcPct val="90000"/>
              </a:lnSpc>
              <a:spcBef>
                <a:spcPct val="0"/>
              </a:spcBef>
              <a:spcAft>
                <a:spcPct val="0"/>
              </a:spcAft>
              <a:defRPr sz="4400">
                <a:solidFill>
                  <a:srgbClr val="FF0000"/>
                </a:solidFill>
                <a:latin typeface="Calibri" panose="020F0502020204030204" pitchFamily="34" charset="0"/>
              </a:defRPr>
            </a:lvl4pPr>
            <a:lvl5pPr algn="r" rtl="0" eaLnBrk="0" fontAlgn="base" hangingPunct="0">
              <a:lnSpc>
                <a:spcPct val="90000"/>
              </a:lnSpc>
              <a:spcBef>
                <a:spcPct val="0"/>
              </a:spcBef>
              <a:spcAft>
                <a:spcPct val="0"/>
              </a:spcAft>
              <a:defRPr sz="4400">
                <a:solidFill>
                  <a:srgbClr val="FF0000"/>
                </a:solidFill>
                <a:latin typeface="Calibri" panose="020F0502020204030204" pitchFamily="34" charset="0"/>
              </a:defRPr>
            </a:lvl5pPr>
            <a:lvl6pPr marL="457200" algn="r" rtl="0" fontAlgn="base">
              <a:lnSpc>
                <a:spcPct val="90000"/>
              </a:lnSpc>
              <a:spcBef>
                <a:spcPct val="0"/>
              </a:spcBef>
              <a:spcAft>
                <a:spcPct val="0"/>
              </a:spcAft>
              <a:defRPr sz="4400">
                <a:solidFill>
                  <a:srgbClr val="FF0000"/>
                </a:solidFill>
                <a:latin typeface="Calibri" panose="020F0502020204030204" pitchFamily="34" charset="0"/>
              </a:defRPr>
            </a:lvl6pPr>
            <a:lvl7pPr marL="914400" algn="r" rtl="0" fontAlgn="base">
              <a:lnSpc>
                <a:spcPct val="90000"/>
              </a:lnSpc>
              <a:spcBef>
                <a:spcPct val="0"/>
              </a:spcBef>
              <a:spcAft>
                <a:spcPct val="0"/>
              </a:spcAft>
              <a:defRPr sz="4400">
                <a:solidFill>
                  <a:srgbClr val="FF0000"/>
                </a:solidFill>
                <a:latin typeface="Calibri" panose="020F0502020204030204" pitchFamily="34" charset="0"/>
              </a:defRPr>
            </a:lvl7pPr>
            <a:lvl8pPr marL="1371600" algn="r" rtl="0" fontAlgn="base">
              <a:lnSpc>
                <a:spcPct val="90000"/>
              </a:lnSpc>
              <a:spcBef>
                <a:spcPct val="0"/>
              </a:spcBef>
              <a:spcAft>
                <a:spcPct val="0"/>
              </a:spcAft>
              <a:defRPr sz="4400">
                <a:solidFill>
                  <a:srgbClr val="FF0000"/>
                </a:solidFill>
                <a:latin typeface="Calibri" panose="020F0502020204030204" pitchFamily="34" charset="0"/>
              </a:defRPr>
            </a:lvl8pPr>
            <a:lvl9pPr marL="1828800" algn="r" rtl="0" fontAlgn="base">
              <a:lnSpc>
                <a:spcPct val="90000"/>
              </a:lnSpc>
              <a:spcBef>
                <a:spcPct val="0"/>
              </a:spcBef>
              <a:spcAft>
                <a:spcPct val="0"/>
              </a:spcAft>
              <a:defRPr sz="4400">
                <a:solidFill>
                  <a:srgbClr val="FF0000"/>
                </a:solidFill>
                <a:latin typeface="Calibri" panose="020F0502020204030204" pitchFamily="34" charset="0"/>
              </a:defRPr>
            </a:lvl9pPr>
          </a:lstStyle>
          <a:p>
            <a:pPr algn="l" eaLnBrk="1" fontAlgn="auto" hangingPunct="1">
              <a:spcAft>
                <a:spcPts val="0"/>
              </a:spcAft>
              <a:defRPr/>
            </a:pPr>
            <a:r>
              <a:rPr altLang="en-US" sz="3600" dirty="0">
                <a:solidFill>
                  <a:srgbClr val="C00000"/>
                </a:solidFill>
              </a:rPr>
              <a:t>Site Verification Checklist </a:t>
            </a:r>
            <a:r>
              <a:rPr altLang="en-US" sz="3000" dirty="0">
                <a:solidFill>
                  <a:srgbClr val="C00000"/>
                </a:solidFill>
              </a:rPr>
              <a:t>(</a:t>
            </a:r>
            <a:r>
              <a:rPr altLang="en-US" sz="3000" dirty="0" err="1">
                <a:solidFill>
                  <a:srgbClr val="C00000"/>
                </a:solidFill>
              </a:rPr>
              <a:t>cont</a:t>
            </a:r>
            <a:r>
              <a:rPr altLang="en-US" sz="3000" dirty="0">
                <a:solidFill>
                  <a:srgbClr val="C00000"/>
                </a:solidFill>
              </a:rPr>
              <a:t>)</a:t>
            </a:r>
          </a:p>
        </p:txBody>
      </p:sp>
      <p:sp>
        <p:nvSpPr>
          <p:cNvPr id="5" name="Footer Placeholder 4">
            <a:extLst>
              <a:ext uri="{FF2B5EF4-FFF2-40B4-BE49-F238E27FC236}">
                <a16:creationId xmlns:a16="http://schemas.microsoft.com/office/drawing/2014/main" id="{E9C1A118-15DA-7654-7BD1-F263C6445442}"/>
              </a:ext>
            </a:extLst>
          </p:cNvPr>
          <p:cNvSpPr>
            <a:spLocks noGrp="1"/>
          </p:cNvSpPr>
          <p:nvPr>
            <p:ph type="ftr" sz="quarter" idx="3"/>
          </p:nvPr>
        </p:nvSpPr>
        <p:spPr/>
        <p:txBody>
          <a:bodyPr/>
          <a:lstStyle/>
          <a:p>
            <a:r>
              <a:rPr lang="en-US" dirty="0" err="1"/>
              <a:t>tescometering.com</a:t>
            </a:r>
            <a:endParaRPr lang="en-US" dirty="0"/>
          </a:p>
        </p:txBody>
      </p:sp>
      <p:pic>
        <p:nvPicPr>
          <p:cNvPr id="1026" name="Picture 2" descr="Value of Visual Inspection | dedicated to Project Controls">
            <a:extLst>
              <a:ext uri="{FF2B5EF4-FFF2-40B4-BE49-F238E27FC236}">
                <a16:creationId xmlns:a16="http://schemas.microsoft.com/office/drawing/2014/main" id="{483F8726-5E12-BE1D-78F9-43CE898324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2565966"/>
            <a:ext cx="2590800" cy="16211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EB4388D1-1F23-AA91-917C-C47CDAC1ECCC}"/>
              </a:ext>
            </a:extLst>
          </p:cNvPr>
          <p:cNvSpPr>
            <a:spLocks noGrp="1" noChangeArrowheads="1"/>
          </p:cNvSpPr>
          <p:nvPr>
            <p:ph type="title"/>
          </p:nvPr>
        </p:nvSpPr>
        <p:spPr>
          <a:xfrm>
            <a:off x="1371600" y="132444"/>
            <a:ext cx="7445375" cy="777875"/>
          </a:xfrm>
        </p:spPr>
        <p:txBody>
          <a:bodyPr/>
          <a:lstStyle/>
          <a:p>
            <a:pPr eaLnBrk="1" fontAlgn="auto" hangingPunct="1">
              <a:spcAft>
                <a:spcPts val="0"/>
              </a:spcAft>
              <a:defRPr/>
            </a:pPr>
            <a:r>
              <a:rPr altLang="en-US" sz="3600" dirty="0"/>
              <a:t>Site Verification Checklist </a:t>
            </a:r>
            <a:r>
              <a:rPr altLang="en-US" sz="3000" dirty="0"/>
              <a:t>(</a:t>
            </a:r>
            <a:r>
              <a:rPr altLang="en-US" sz="3000" dirty="0" err="1"/>
              <a:t>cont</a:t>
            </a:r>
            <a:r>
              <a:rPr altLang="en-US" sz="3000" dirty="0"/>
              <a:t>)</a:t>
            </a:r>
          </a:p>
        </p:txBody>
      </p:sp>
      <p:sp>
        <p:nvSpPr>
          <p:cNvPr id="4" name="Footer Placeholder 3">
            <a:extLst>
              <a:ext uri="{FF2B5EF4-FFF2-40B4-BE49-F238E27FC236}">
                <a16:creationId xmlns:a16="http://schemas.microsoft.com/office/drawing/2014/main" id="{B0A16386-B5C6-5292-F10E-2CDA7C91CE3F}"/>
              </a:ext>
            </a:extLst>
          </p:cNvPr>
          <p:cNvSpPr>
            <a:spLocks noGrp="1"/>
          </p:cNvSpPr>
          <p:nvPr>
            <p:ph type="ftr" sz="quarter" idx="3"/>
          </p:nvPr>
        </p:nvSpPr>
        <p:spPr/>
        <p:txBody>
          <a:bodyPr/>
          <a:lstStyle/>
          <a:p>
            <a:r>
              <a:rPr lang="en-US" dirty="0" err="1"/>
              <a:t>tescometering.com</a:t>
            </a:r>
            <a:endParaRPr lang="en-US" dirty="0"/>
          </a:p>
        </p:txBody>
      </p:sp>
      <p:sp>
        <p:nvSpPr>
          <p:cNvPr id="59396" name="Rectangle 2">
            <a:extLst>
              <a:ext uri="{FF2B5EF4-FFF2-40B4-BE49-F238E27FC236}">
                <a16:creationId xmlns:a16="http://schemas.microsoft.com/office/drawing/2014/main" id="{99659FB3-22DB-D0B9-A2FF-823437F15967}"/>
              </a:ext>
            </a:extLst>
          </p:cNvPr>
          <p:cNvSpPr txBox="1">
            <a:spLocks noChangeArrowheads="1"/>
          </p:cNvSpPr>
          <p:nvPr/>
        </p:nvSpPr>
        <p:spPr bwMode="auto">
          <a:xfrm>
            <a:off x="285750" y="1143000"/>
            <a:ext cx="8401050" cy="4343400"/>
          </a:xfrm>
          <a:prstGeom prst="rect">
            <a:avLst/>
          </a:prstGeom>
          <a:noFill/>
          <a:ln>
            <a:noFill/>
          </a:ln>
          <a:effec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80000"/>
              </a:lnSpc>
              <a:spcBef>
                <a:spcPct val="0"/>
              </a:spcBef>
              <a:buFontTx/>
              <a:buChar char="•"/>
              <a:defRPr/>
            </a:pPr>
            <a:endParaRPr lang="en-US" altLang="en-US" sz="2000" dirty="0">
              <a:latin typeface="+mn-lt"/>
            </a:endParaRPr>
          </a:p>
          <a:p>
            <a:pPr>
              <a:lnSpc>
                <a:spcPct val="80000"/>
              </a:lnSpc>
              <a:spcBef>
                <a:spcPct val="0"/>
              </a:spcBef>
              <a:buFontTx/>
              <a:buChar char="•"/>
              <a:defRPr/>
            </a:pPr>
            <a:r>
              <a:rPr lang="en-US" altLang="en-US" sz="2000" dirty="0">
                <a:latin typeface="+mn-lt"/>
              </a:rPr>
              <a:t>Check for bad test switch by examining voltage at the top and bottom of the switch. Also verify amps using amp probe on both sides of the test switch. Verify neutral connection to cabinet (voltage). </a:t>
            </a:r>
          </a:p>
          <a:p>
            <a:pPr>
              <a:lnSpc>
                <a:spcPct val="80000"/>
              </a:lnSpc>
              <a:spcBef>
                <a:spcPct val="0"/>
              </a:spcBef>
              <a:buFontTx/>
              <a:buChar char="•"/>
              <a:defRPr/>
            </a:pPr>
            <a:endParaRPr lang="en-US" altLang="en-US" sz="2000" dirty="0">
              <a:latin typeface="+mn-lt"/>
            </a:endParaRPr>
          </a:p>
          <a:p>
            <a:pPr>
              <a:lnSpc>
                <a:spcPct val="80000"/>
              </a:lnSpc>
              <a:spcBef>
                <a:spcPct val="0"/>
              </a:spcBef>
              <a:buFontTx/>
              <a:buChar char="•"/>
              <a:defRPr/>
            </a:pPr>
            <a:r>
              <a:rPr lang="en-US" altLang="en-US" sz="2000" dirty="0">
                <a:latin typeface="+mn-lt"/>
              </a:rPr>
              <a:t>Check rotation by closing in one phase at a time at the test switch and observing the phase meter for forward rotation. If forward rotation is not observed measurements may be significantly impacted as the phases are most likely cancelling each other out. </a:t>
            </a:r>
          </a:p>
          <a:p>
            <a:pPr>
              <a:lnSpc>
                <a:spcPct val="80000"/>
              </a:lnSpc>
              <a:spcBef>
                <a:spcPct val="0"/>
              </a:spcBef>
              <a:buFontTx/>
              <a:buChar char="•"/>
              <a:defRPr/>
            </a:pPr>
            <a:endParaRPr lang="en-US" altLang="en-US" sz="1600" dirty="0">
              <a:latin typeface="+mn-lt"/>
            </a:endParaRPr>
          </a:p>
          <a:p>
            <a:pPr>
              <a:lnSpc>
                <a:spcPct val="80000"/>
              </a:lnSpc>
              <a:spcBef>
                <a:spcPct val="20000"/>
              </a:spcBef>
              <a:buFontTx/>
              <a:buNone/>
              <a:defRPr/>
            </a:pPr>
            <a:endParaRPr lang="en-US" altLang="en-US" sz="1400" dirty="0">
              <a:latin typeface="Arial" panose="020B0604020202020204" pitchFamily="34" charset="0"/>
            </a:endParaRPr>
          </a:p>
        </p:txBody>
      </p:sp>
      <p:pic>
        <p:nvPicPr>
          <p:cNvPr id="3" name="Picture 2" descr="A group of metal clamps&#10;&#10;Description automatically generated">
            <a:extLst>
              <a:ext uri="{FF2B5EF4-FFF2-40B4-BE49-F238E27FC236}">
                <a16:creationId xmlns:a16="http://schemas.microsoft.com/office/drawing/2014/main" id="{B43313B5-B822-6E40-3D11-7CDDC9AE59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3477942"/>
            <a:ext cx="4191000" cy="2858676"/>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D13D80D-CFDA-CB42-05A9-3275C35A802F}"/>
              </a:ext>
            </a:extLst>
          </p:cNvPr>
          <p:cNvSpPr>
            <a:spLocks noGrp="1" noChangeArrowheads="1"/>
          </p:cNvSpPr>
          <p:nvPr>
            <p:ph type="title"/>
          </p:nvPr>
        </p:nvSpPr>
        <p:spPr>
          <a:xfrm>
            <a:off x="1295400" y="139700"/>
            <a:ext cx="7521575" cy="777875"/>
          </a:xfrm>
        </p:spPr>
        <p:txBody>
          <a:bodyPr/>
          <a:lstStyle/>
          <a:p>
            <a:pPr eaLnBrk="1" fontAlgn="auto" hangingPunct="1">
              <a:spcAft>
                <a:spcPts val="0"/>
              </a:spcAft>
              <a:defRPr/>
            </a:pPr>
            <a:r>
              <a:rPr altLang="en-US" sz="3600" dirty="0"/>
              <a:t>Site Verification Checklist </a:t>
            </a:r>
            <a:r>
              <a:rPr altLang="en-US" sz="3000" dirty="0"/>
              <a:t>(</a:t>
            </a:r>
            <a:r>
              <a:rPr altLang="en-US" sz="3000" dirty="0" err="1"/>
              <a:t>cont</a:t>
            </a:r>
            <a:r>
              <a:rPr altLang="en-US" sz="3000" dirty="0"/>
              <a:t>)</a:t>
            </a:r>
          </a:p>
        </p:txBody>
      </p:sp>
      <p:sp>
        <p:nvSpPr>
          <p:cNvPr id="4" name="Footer Placeholder 3">
            <a:extLst>
              <a:ext uri="{FF2B5EF4-FFF2-40B4-BE49-F238E27FC236}">
                <a16:creationId xmlns:a16="http://schemas.microsoft.com/office/drawing/2014/main" id="{F9F2FA3A-F84C-4B8B-34CA-623FCAF9E918}"/>
              </a:ext>
            </a:extLst>
          </p:cNvPr>
          <p:cNvSpPr>
            <a:spLocks noGrp="1"/>
          </p:cNvSpPr>
          <p:nvPr>
            <p:ph type="ftr" sz="quarter" idx="3"/>
          </p:nvPr>
        </p:nvSpPr>
        <p:spPr/>
        <p:txBody>
          <a:bodyPr/>
          <a:lstStyle/>
          <a:p>
            <a:r>
              <a:rPr lang="en-US" dirty="0" err="1"/>
              <a:t>tescometering.com</a:t>
            </a:r>
            <a:endParaRPr lang="en-US" dirty="0"/>
          </a:p>
        </p:txBody>
      </p:sp>
      <p:sp>
        <p:nvSpPr>
          <p:cNvPr id="59396" name="Rectangle 2">
            <a:extLst>
              <a:ext uri="{FF2B5EF4-FFF2-40B4-BE49-F238E27FC236}">
                <a16:creationId xmlns:a16="http://schemas.microsoft.com/office/drawing/2014/main" id="{A8EF8AFA-1E5C-639A-52CD-5B67591A8C5F}"/>
              </a:ext>
            </a:extLst>
          </p:cNvPr>
          <p:cNvSpPr txBox="1">
            <a:spLocks noChangeArrowheads="1"/>
          </p:cNvSpPr>
          <p:nvPr/>
        </p:nvSpPr>
        <p:spPr bwMode="auto">
          <a:xfrm>
            <a:off x="285750" y="1143000"/>
            <a:ext cx="4895850" cy="4343400"/>
          </a:xfrm>
          <a:prstGeom prst="rect">
            <a:avLst/>
          </a:prstGeom>
          <a:noFill/>
          <a:ln>
            <a:noFill/>
          </a:ln>
          <a:effectLst/>
        </p:spPr>
        <p:txBody>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80000"/>
              </a:lnSpc>
              <a:spcBef>
                <a:spcPct val="0"/>
              </a:spcBef>
              <a:buFontTx/>
              <a:buChar char="•"/>
              <a:defRPr/>
            </a:pPr>
            <a:endParaRPr lang="en-US" altLang="en-US" sz="1600" dirty="0">
              <a:latin typeface="+mn-lt"/>
            </a:endParaRPr>
          </a:p>
          <a:p>
            <a:pPr>
              <a:lnSpc>
                <a:spcPct val="80000"/>
              </a:lnSpc>
              <a:spcBef>
                <a:spcPct val="0"/>
              </a:spcBef>
              <a:buFontTx/>
              <a:buChar char="•"/>
              <a:defRPr/>
            </a:pPr>
            <a:endParaRPr lang="en-US" altLang="en-US" sz="1600" dirty="0">
              <a:latin typeface="+mn-lt"/>
            </a:endParaRPr>
          </a:p>
          <a:p>
            <a:pPr>
              <a:lnSpc>
                <a:spcPct val="80000"/>
              </a:lnSpc>
              <a:spcBef>
                <a:spcPct val="0"/>
              </a:spcBef>
              <a:buFontTx/>
              <a:buChar char="•"/>
              <a:defRPr/>
            </a:pPr>
            <a:r>
              <a:rPr lang="en-US" altLang="en-US" sz="2000" dirty="0">
                <a:latin typeface="+mn-lt"/>
              </a:rPr>
              <a:t>Test meter for accuracy. Verify demand if applicable with observed load. If meter is performing compensation (line and/or transformer losses) the compensation should be verified either through direct testing at the site or by examining recorded pulse data. </a:t>
            </a:r>
          </a:p>
          <a:p>
            <a:pPr>
              <a:lnSpc>
                <a:spcPct val="80000"/>
              </a:lnSpc>
              <a:spcBef>
                <a:spcPct val="0"/>
              </a:spcBef>
              <a:buFontTx/>
              <a:buChar char="•"/>
              <a:defRPr/>
            </a:pPr>
            <a:endParaRPr lang="en-US" altLang="en-US" sz="2000" dirty="0">
              <a:latin typeface="+mn-lt"/>
            </a:endParaRPr>
          </a:p>
          <a:p>
            <a:pPr>
              <a:lnSpc>
                <a:spcPct val="80000"/>
              </a:lnSpc>
              <a:spcBef>
                <a:spcPct val="0"/>
              </a:spcBef>
              <a:buFontTx/>
              <a:buChar char="•"/>
              <a:defRPr/>
            </a:pPr>
            <a:r>
              <a:rPr lang="en-US" altLang="en-US" sz="2000" dirty="0">
                <a:latin typeface="+mn-lt"/>
              </a:rPr>
              <a:t>Loss compensation is generally a very small percentage of the overall measurement and would not be caught under utilities normal high/low checks. However, the small percentages when applied to large loads or generation can really add up overtime. Billing adjustments can easily be in the $million range if not caught early.</a:t>
            </a:r>
          </a:p>
          <a:p>
            <a:pPr>
              <a:lnSpc>
                <a:spcPct val="80000"/>
              </a:lnSpc>
              <a:spcBef>
                <a:spcPct val="20000"/>
              </a:spcBef>
              <a:buFontTx/>
              <a:buNone/>
              <a:defRPr/>
            </a:pPr>
            <a:endParaRPr lang="en-US" altLang="en-US" sz="1400" dirty="0">
              <a:latin typeface="Arial" panose="020B0604020202020204" pitchFamily="34" charset="0"/>
            </a:endParaRPr>
          </a:p>
        </p:txBody>
      </p:sp>
      <p:pic>
        <p:nvPicPr>
          <p:cNvPr id="61447" name="Picture 2" descr="Why verification might be THE most important word you teach your students  in 2020 | Stories | South Carolina ETV">
            <a:extLst>
              <a:ext uri="{FF2B5EF4-FFF2-40B4-BE49-F238E27FC236}">
                <a16:creationId xmlns:a16="http://schemas.microsoft.com/office/drawing/2014/main" id="{039659D9-0A92-A1B3-2851-A8460472F2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3350" y="2106613"/>
            <a:ext cx="3644900" cy="293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C8CD76EA-563C-7E92-2EA8-AA6F0E6D5234}"/>
              </a:ext>
            </a:extLst>
          </p:cNvPr>
          <p:cNvSpPr>
            <a:spLocks noGrp="1" noChangeArrowheads="1"/>
          </p:cNvSpPr>
          <p:nvPr>
            <p:ph type="title"/>
          </p:nvPr>
        </p:nvSpPr>
        <p:spPr>
          <a:xfrm>
            <a:off x="1371600" y="136525"/>
            <a:ext cx="7369175" cy="777875"/>
          </a:xfrm>
        </p:spPr>
        <p:txBody>
          <a:bodyPr/>
          <a:lstStyle/>
          <a:p>
            <a:pPr eaLnBrk="1" fontAlgn="auto" hangingPunct="1">
              <a:spcAft>
                <a:spcPts val="0"/>
              </a:spcAft>
              <a:defRPr/>
            </a:pPr>
            <a:r>
              <a:rPr altLang="en-US" sz="3600" dirty="0"/>
              <a:t>Site Verification Checklist </a:t>
            </a:r>
            <a:r>
              <a:rPr altLang="en-US" sz="3000" dirty="0"/>
              <a:t>(</a:t>
            </a:r>
            <a:r>
              <a:rPr altLang="en-US" sz="3000" dirty="0" err="1"/>
              <a:t>cont</a:t>
            </a:r>
            <a:r>
              <a:rPr altLang="en-US" sz="3000" dirty="0"/>
              <a:t>)</a:t>
            </a:r>
          </a:p>
        </p:txBody>
      </p:sp>
      <p:sp>
        <p:nvSpPr>
          <p:cNvPr id="5" name="Footer Placeholder 4">
            <a:extLst>
              <a:ext uri="{FF2B5EF4-FFF2-40B4-BE49-F238E27FC236}">
                <a16:creationId xmlns:a16="http://schemas.microsoft.com/office/drawing/2014/main" id="{381B5252-E6B0-C41D-E1F1-245D20E10B6A}"/>
              </a:ext>
            </a:extLst>
          </p:cNvPr>
          <p:cNvSpPr>
            <a:spLocks noGrp="1"/>
          </p:cNvSpPr>
          <p:nvPr>
            <p:ph type="ftr" sz="quarter" idx="3"/>
          </p:nvPr>
        </p:nvSpPr>
        <p:spPr/>
        <p:txBody>
          <a:bodyPr/>
          <a:lstStyle/>
          <a:p>
            <a:r>
              <a:rPr lang="en-US" dirty="0" err="1"/>
              <a:t>tescometering.com</a:t>
            </a:r>
            <a:endParaRPr lang="en-US" dirty="0"/>
          </a:p>
        </p:txBody>
      </p:sp>
      <p:sp>
        <p:nvSpPr>
          <p:cNvPr id="3" name="Rectangle 2">
            <a:extLst>
              <a:ext uri="{FF2B5EF4-FFF2-40B4-BE49-F238E27FC236}">
                <a16:creationId xmlns:a16="http://schemas.microsoft.com/office/drawing/2014/main" id="{1A60F0EC-6730-41B8-8FC9-6C027DD7823B}"/>
              </a:ext>
            </a:extLst>
          </p:cNvPr>
          <p:cNvSpPr txBox="1">
            <a:spLocks noChangeArrowheads="1"/>
          </p:cNvSpPr>
          <p:nvPr/>
        </p:nvSpPr>
        <p:spPr bwMode="auto">
          <a:xfrm>
            <a:off x="457200" y="1241425"/>
            <a:ext cx="8229600" cy="4343400"/>
          </a:xfrm>
          <a:prstGeom prst="rect">
            <a:avLst/>
          </a:prstGeom>
          <a:noFill/>
          <a:ln>
            <a:noFill/>
          </a:ln>
          <a:effectLst/>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228600" indent="-228600" eaLnBrk="1" hangingPunct="1">
              <a:lnSpc>
                <a:spcPct val="80000"/>
              </a:lnSpc>
              <a:spcBef>
                <a:spcPts val="336"/>
              </a:spcBef>
              <a:defRPr/>
            </a:pPr>
            <a:r>
              <a:rPr lang="en-US" altLang="en-US" sz="1600" dirty="0"/>
              <a:t>Verify metering vectors. Traditionally this has been done using instruments such as a circuit analyzer. Many solid state meters today can provide vector diagrams along with volt/amp/pf and values using meter manufacturer software or meter displays. Many of these desired values are programmed into the meters Alternate/Utility display. Examining these values can provide much information about the metering integrity. It may also assist in determining if unbalanced loads are present and if CTs are sized properly. The vendor software generally has the ability to capture both diagnostic and vector information electronically. These electronic records should be kept in the meter shop for future comparisons.</a:t>
            </a:r>
          </a:p>
          <a:p>
            <a:pPr marL="228600" indent="-228600" eaLnBrk="1" hangingPunct="1">
              <a:lnSpc>
                <a:spcPct val="80000"/>
              </a:lnSpc>
              <a:spcBef>
                <a:spcPts val="336"/>
              </a:spcBef>
              <a:defRPr/>
            </a:pPr>
            <a:endParaRPr lang="en-US" altLang="en-US" sz="1600" dirty="0"/>
          </a:p>
          <a:p>
            <a:pPr marL="228600" indent="-228600">
              <a:lnSpc>
                <a:spcPct val="80000"/>
              </a:lnSpc>
              <a:spcBef>
                <a:spcPts val="336"/>
              </a:spcBef>
              <a:defRPr/>
            </a:pPr>
            <a:r>
              <a:rPr lang="en-US" altLang="en-US" sz="1600" dirty="0"/>
              <a:t>If metering is providing pulses/EOI pulse to customers, SCADA systems or other meters for totalization they also should be verified vs. the known load on the meter. If present test/inspect isolation relays/pulse splitters for things like blown fuses to ensure they are operating properly.</a:t>
            </a:r>
          </a:p>
          <a:p>
            <a:pPr marL="228600" indent="-228600">
              <a:lnSpc>
                <a:spcPct val="80000"/>
              </a:lnSpc>
              <a:spcBef>
                <a:spcPts val="336"/>
              </a:spcBef>
              <a:defRPr/>
            </a:pPr>
            <a:endParaRPr lang="en-US" altLang="en-US" sz="1600" dirty="0"/>
          </a:p>
          <a:p>
            <a:pPr marL="228600" indent="-228600">
              <a:lnSpc>
                <a:spcPct val="80000"/>
              </a:lnSpc>
              <a:spcBef>
                <a:spcPts val="336"/>
              </a:spcBef>
              <a:defRPr/>
            </a:pPr>
            <a:r>
              <a:rPr lang="en-US" altLang="en-US" sz="1600" dirty="0"/>
              <a:t>Verify meter information including meter multiplier, serial number, dials/decimals, Mp, Ke, Primary Kh, Kr and Rate. Errors in this type of information can also cause a adverse impact on measured/reported values.</a:t>
            </a:r>
          </a:p>
          <a:p>
            <a:pPr marL="228600" indent="-228600">
              <a:lnSpc>
                <a:spcPct val="80000"/>
              </a:lnSpc>
              <a:spcBef>
                <a:spcPts val="336"/>
              </a:spcBef>
              <a:defRPr/>
            </a:pPr>
            <a:endParaRPr lang="en-US" altLang="en-US" sz="1600" dirty="0"/>
          </a:p>
          <a:p>
            <a:pPr marL="228600" indent="-228600">
              <a:lnSpc>
                <a:spcPct val="80000"/>
              </a:lnSpc>
              <a:spcBef>
                <a:spcPts val="336"/>
              </a:spcBef>
              <a:defRPr/>
            </a:pPr>
            <a:r>
              <a:rPr lang="en-US" altLang="en-US" sz="1600" dirty="0"/>
              <a:t>Verify CT shunts are all opened.</a:t>
            </a:r>
          </a:p>
          <a:p>
            <a:pPr marL="228600" indent="-228600">
              <a:lnSpc>
                <a:spcPct val="80000"/>
              </a:lnSpc>
              <a:spcBef>
                <a:spcPts val="336"/>
              </a:spcBef>
              <a:defRPr/>
            </a:pPr>
            <a:endParaRPr lang="en-US" altLang="en-US" sz="1600" dirty="0"/>
          </a:p>
          <a:p>
            <a:pPr marL="228600" indent="-228600">
              <a:lnSpc>
                <a:spcPct val="80000"/>
              </a:lnSpc>
              <a:spcBef>
                <a:spcPts val="336"/>
              </a:spcBef>
              <a:defRPr/>
            </a:pPr>
            <a:r>
              <a:rPr lang="en-US" altLang="en-US" sz="1600" dirty="0"/>
              <a:t>Look for signs of excessive heat on the meter base e.g.</a:t>
            </a:r>
          </a:p>
          <a:p>
            <a:pPr marL="228600" indent="-50800">
              <a:spcBef>
                <a:spcPts val="336"/>
              </a:spcBef>
              <a:buFontTx/>
              <a:buNone/>
              <a:defRPr/>
            </a:pPr>
            <a:r>
              <a:rPr lang="en-US" altLang="en-US" sz="1600" dirty="0"/>
              <a:t> melted plastic or discoloration related to heat</a:t>
            </a:r>
          </a:p>
          <a:p>
            <a:pPr marL="0" indent="0">
              <a:lnSpc>
                <a:spcPct val="80000"/>
              </a:lnSpc>
              <a:buFontTx/>
              <a:buNone/>
              <a:defRPr/>
            </a:pPr>
            <a:endParaRPr lang="en-US" altLang="en-US" sz="1400" kern="0" dirty="0"/>
          </a:p>
        </p:txBody>
      </p:sp>
      <p:pic>
        <p:nvPicPr>
          <p:cNvPr id="62468" name="Picture 4" descr="thumbnail">
            <a:extLst>
              <a:ext uri="{FF2B5EF4-FFF2-40B4-BE49-F238E27FC236}">
                <a16:creationId xmlns:a16="http://schemas.microsoft.com/office/drawing/2014/main" id="{2B2B4DA8-4DB1-DF67-EDFC-27905D31AC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4703763"/>
            <a:ext cx="1928813"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B0845F7B-AAF0-3840-9DD9-43C22DA3360E}"/>
              </a:ext>
            </a:extLst>
          </p:cNvPr>
          <p:cNvSpPr>
            <a:spLocks noGrp="1" noChangeArrowheads="1"/>
          </p:cNvSpPr>
          <p:nvPr>
            <p:ph type="title"/>
          </p:nvPr>
        </p:nvSpPr>
        <p:spPr>
          <a:xfrm>
            <a:off x="1371600" y="152400"/>
            <a:ext cx="7313613" cy="701675"/>
          </a:xfrm>
        </p:spPr>
        <p:txBody>
          <a:bodyPr/>
          <a:lstStyle/>
          <a:p>
            <a:pPr eaLnBrk="1" fontAlgn="auto" hangingPunct="1">
              <a:spcAft>
                <a:spcPts val="0"/>
              </a:spcAft>
              <a:defRPr/>
            </a:pPr>
            <a:r>
              <a:rPr altLang="en-US" sz="3600" dirty="0"/>
              <a:t>Periodic Site Inspections…..</a:t>
            </a:r>
          </a:p>
        </p:txBody>
      </p:sp>
      <p:sp>
        <p:nvSpPr>
          <p:cNvPr id="5" name="Footer Placeholder 4">
            <a:extLst>
              <a:ext uri="{FF2B5EF4-FFF2-40B4-BE49-F238E27FC236}">
                <a16:creationId xmlns:a16="http://schemas.microsoft.com/office/drawing/2014/main" id="{EF26217B-55EB-8577-FEED-7538B988CE21}"/>
              </a:ext>
            </a:extLst>
          </p:cNvPr>
          <p:cNvSpPr>
            <a:spLocks noGrp="1"/>
          </p:cNvSpPr>
          <p:nvPr>
            <p:ph type="ftr" sz="quarter" idx="3"/>
          </p:nvPr>
        </p:nvSpPr>
        <p:spPr/>
        <p:txBody>
          <a:bodyPr/>
          <a:lstStyle/>
          <a:p>
            <a:r>
              <a:rPr lang="en-US" dirty="0" err="1"/>
              <a:t>tescometering.com</a:t>
            </a:r>
            <a:endParaRPr lang="en-US" dirty="0"/>
          </a:p>
        </p:txBody>
      </p:sp>
      <p:sp>
        <p:nvSpPr>
          <p:cNvPr id="3" name="Rectangle 2">
            <a:extLst>
              <a:ext uri="{FF2B5EF4-FFF2-40B4-BE49-F238E27FC236}">
                <a16:creationId xmlns:a16="http://schemas.microsoft.com/office/drawing/2014/main" id="{37FB7B05-091A-42A8-B4DB-B896BEF94F0F}"/>
              </a:ext>
            </a:extLst>
          </p:cNvPr>
          <p:cNvSpPr/>
          <p:nvPr/>
        </p:nvSpPr>
        <p:spPr>
          <a:xfrm>
            <a:off x="469900" y="1277938"/>
            <a:ext cx="4572000" cy="4524375"/>
          </a:xfrm>
          <a:prstGeom prst="rect">
            <a:avLst/>
          </a:prstGeom>
        </p:spPr>
        <p:txBody>
          <a:bodyPr>
            <a:spAutoFit/>
          </a:bodyPr>
          <a:lstStyle/>
          <a:p>
            <a:pPr algn="ctr" eaLnBrk="1" hangingPunct="1">
              <a:defRPr/>
            </a:pPr>
            <a:r>
              <a:rPr lang="en-US" altLang="en-US" b="1" u="sng" kern="0" dirty="0">
                <a:latin typeface="Arial" charset="0"/>
              </a:rPr>
              <a:t>….Can Discover or Prevent:</a:t>
            </a:r>
          </a:p>
          <a:p>
            <a:pPr marL="342900" indent="-342900" eaLnBrk="1" hangingPunct="1">
              <a:buFont typeface="Arial" panose="020B0604020202020204" pitchFamily="34" charset="0"/>
              <a:buChar char="•"/>
              <a:defRPr/>
            </a:pPr>
            <a:endParaRPr lang="en-US" altLang="en-US" kern="0" dirty="0">
              <a:latin typeface="Arial" charset="0"/>
            </a:endParaRPr>
          </a:p>
          <a:p>
            <a:pPr marL="342900" indent="-342900" eaLnBrk="1" hangingPunct="1">
              <a:buFont typeface="Arial" panose="020B0604020202020204" pitchFamily="34" charset="0"/>
              <a:buChar char="•"/>
              <a:defRPr/>
            </a:pPr>
            <a:r>
              <a:rPr lang="en-US" altLang="en-US" kern="0" dirty="0">
                <a:latin typeface="Arial" charset="0"/>
              </a:rPr>
              <a:t>Billing Errors</a:t>
            </a:r>
          </a:p>
          <a:p>
            <a:pPr marL="342900" indent="-342900" eaLnBrk="1" hangingPunct="1">
              <a:buFont typeface="Arial" panose="020B0604020202020204" pitchFamily="34" charset="0"/>
              <a:buChar char="•"/>
              <a:defRPr/>
            </a:pPr>
            <a:r>
              <a:rPr lang="en-US" altLang="en-US" kern="0" dirty="0">
                <a:latin typeface="Arial" charset="0"/>
              </a:rPr>
              <a:t>Bad Metering set-up</a:t>
            </a:r>
          </a:p>
          <a:p>
            <a:pPr marL="342900" indent="-342900" eaLnBrk="1" hangingPunct="1">
              <a:buFont typeface="Arial" panose="020B0604020202020204" pitchFamily="34" charset="0"/>
              <a:buChar char="•"/>
              <a:defRPr/>
            </a:pPr>
            <a:r>
              <a:rPr lang="en-US" altLang="en-US" kern="0" dirty="0">
                <a:latin typeface="Arial" charset="0"/>
              </a:rPr>
              <a:t>Detect Current Diversion</a:t>
            </a:r>
          </a:p>
          <a:p>
            <a:pPr marL="342900" indent="-342900" eaLnBrk="1" hangingPunct="1">
              <a:buFont typeface="Arial" panose="020B0604020202020204" pitchFamily="34" charset="0"/>
              <a:buChar char="•"/>
              <a:defRPr/>
            </a:pPr>
            <a:r>
              <a:rPr lang="en-US" altLang="en-US" kern="0" dirty="0">
                <a:latin typeface="Arial" charset="0"/>
              </a:rPr>
              <a:t>Identify Potential Safety Issues</a:t>
            </a:r>
          </a:p>
          <a:p>
            <a:pPr marL="342900" indent="-342900" eaLnBrk="1" hangingPunct="1">
              <a:buFont typeface="Arial" panose="020B0604020202020204" pitchFamily="34" charset="0"/>
              <a:buChar char="•"/>
              <a:defRPr/>
            </a:pPr>
            <a:r>
              <a:rPr lang="en-US" altLang="en-US" kern="0" dirty="0">
                <a:latin typeface="Arial" charset="0"/>
              </a:rPr>
              <a:t>Metering Issues (issues not </a:t>
            </a:r>
            <a:br>
              <a:rPr lang="en-US" altLang="en-US" kern="0" dirty="0">
                <a:latin typeface="Arial" charset="0"/>
              </a:rPr>
            </a:br>
            <a:r>
              <a:rPr lang="en-US" altLang="en-US" kern="0" dirty="0">
                <a:latin typeface="Arial" charset="0"/>
              </a:rPr>
              <a:t>related to meter accuracy)</a:t>
            </a:r>
          </a:p>
          <a:p>
            <a:pPr marL="342900" indent="-342900" eaLnBrk="1" hangingPunct="1">
              <a:buFont typeface="Arial" panose="020B0604020202020204" pitchFamily="34" charset="0"/>
              <a:buChar char="•"/>
              <a:defRPr/>
            </a:pPr>
            <a:r>
              <a:rPr lang="en-US" altLang="en-US" kern="0" dirty="0">
                <a:latin typeface="Arial" charset="0"/>
              </a:rPr>
              <a:t>AMR/AMI Communications </a:t>
            </a:r>
            <a:r>
              <a:rPr lang="en-US" altLang="en-US" dirty="0">
                <a:latin typeface="Arial" charset="0"/>
              </a:rPr>
              <a:t>Issues</a:t>
            </a:r>
          </a:p>
          <a:p>
            <a:pPr marL="342900" indent="-342900" eaLnBrk="1" hangingPunct="1">
              <a:buFont typeface="Arial" panose="020B0604020202020204" pitchFamily="34" charset="0"/>
              <a:buChar char="•"/>
              <a:defRPr/>
            </a:pPr>
            <a:r>
              <a:rPr lang="en-US" altLang="en-US" dirty="0">
                <a:latin typeface="Arial" charset="0"/>
              </a:rPr>
              <a:t>The need for Unscheduled Truck Rolls due to Undetected Field Related Issues</a:t>
            </a:r>
          </a:p>
          <a:p>
            <a:pPr marL="342900" indent="-342900" eaLnBrk="1" hangingPunct="1">
              <a:buFont typeface="Arial" panose="020B0604020202020204" pitchFamily="34" charset="0"/>
              <a:buChar char="•"/>
              <a:defRPr/>
            </a:pPr>
            <a:r>
              <a:rPr lang="en-US" altLang="en-US" dirty="0">
                <a:latin typeface="Arial" charset="0"/>
              </a:rPr>
              <a:t>Discrepancies between what is believed to be at a given site versus the actual setup and equipment at the site </a:t>
            </a:r>
          </a:p>
          <a:p>
            <a:pPr marL="342900" indent="-342900" eaLnBrk="1" hangingPunct="1">
              <a:buFont typeface="Arial" panose="020B0604020202020204" pitchFamily="34" charset="0"/>
              <a:buChar char="•"/>
              <a:defRPr/>
            </a:pPr>
            <a:endParaRPr lang="en-US" altLang="en-US" dirty="0">
              <a:latin typeface="Arial" charset="0"/>
            </a:endParaRPr>
          </a:p>
          <a:p>
            <a:pPr marL="342900" indent="-342900" eaLnBrk="1" hangingPunct="1">
              <a:buFont typeface="Arial" panose="020B0604020202020204" pitchFamily="34" charset="0"/>
              <a:buChar char="•"/>
              <a:defRPr/>
            </a:pPr>
            <a:endParaRPr lang="en-US" kern="0" dirty="0">
              <a:latin typeface="Arial" charset="0"/>
            </a:endParaRPr>
          </a:p>
        </p:txBody>
      </p:sp>
      <p:pic>
        <p:nvPicPr>
          <p:cNvPr id="63493" name="Picture 6">
            <a:extLst>
              <a:ext uri="{FF2B5EF4-FFF2-40B4-BE49-F238E27FC236}">
                <a16:creationId xmlns:a16="http://schemas.microsoft.com/office/drawing/2014/main" id="{A770C308-0364-6AC7-676F-8116B898F83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40350" y="2286000"/>
            <a:ext cx="3344863" cy="250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bwMode="auto">
          <a:xfrm>
            <a:off x="1556951" y="152400"/>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dirty="0">
                <a:solidFill>
                  <a:srgbClr val="C00000"/>
                </a:solidFill>
                <a:latin typeface="+mj-lt"/>
                <a:cs typeface="Arial" panose="020B0604020202020204" pitchFamily="34" charset="0"/>
              </a:rPr>
              <a:t>Admittance Testing</a:t>
            </a:r>
          </a:p>
        </p:txBody>
      </p:sp>
      <p:sp>
        <p:nvSpPr>
          <p:cNvPr id="2" name="Footer Placeholder 1">
            <a:extLst>
              <a:ext uri="{FF2B5EF4-FFF2-40B4-BE49-F238E27FC236}">
                <a16:creationId xmlns:a16="http://schemas.microsoft.com/office/drawing/2014/main" id="{16C78F43-24D6-405A-838E-F81575446651}"/>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71F6A86A-67B3-4E97-AA90-0DBF15D3A3E8}"/>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EAC4C4-F0A7-4B61-A827-E4198D078267}" type="slidenum">
              <a:rPr lang="en-US" smtClean="0"/>
              <a:pPr/>
              <a:t>66</a:t>
            </a:fld>
            <a:endParaRPr lang="en-US" dirty="0"/>
          </a:p>
        </p:txBody>
      </p:sp>
      <p:sp>
        <p:nvSpPr>
          <p:cNvPr id="22531" name="Text Box 5"/>
          <p:cNvSpPr txBox="1">
            <a:spLocks noChangeArrowheads="1"/>
          </p:cNvSpPr>
          <p:nvPr/>
        </p:nvSpPr>
        <p:spPr bwMode="auto">
          <a:xfrm>
            <a:off x="457200" y="1275696"/>
            <a:ext cx="5791200" cy="5269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marL="342900" indent="-342900" eaLnBrk="1" hangingPunct="1">
              <a:buFont typeface="Arial" panose="020B0604020202020204" pitchFamily="34" charset="0"/>
              <a:buChar char="•"/>
            </a:pPr>
            <a:r>
              <a:rPr lang="en-US" altLang="en-US" sz="2400" dirty="0"/>
              <a:t>What is Admittance?</a:t>
            </a:r>
          </a:p>
          <a:p>
            <a:pPr marL="342900" indent="-342900" eaLnBrk="1" hangingPunct="1">
              <a:buFont typeface="Arial" panose="020B0604020202020204" pitchFamily="34" charset="0"/>
              <a:buChar char="•"/>
            </a:pPr>
            <a:r>
              <a:rPr lang="en-US" altLang="en-US" sz="2400" dirty="0"/>
              <a:t>Admittance testing measures the overall “health” of the secondary loop of the CT.</a:t>
            </a:r>
          </a:p>
          <a:p>
            <a:pPr marL="342900" indent="-342900" eaLnBrk="1" hangingPunct="1">
              <a:buFont typeface="Arial" panose="020B0604020202020204" pitchFamily="34" charset="0"/>
              <a:buChar char="•"/>
            </a:pPr>
            <a:r>
              <a:rPr lang="en-US" altLang="en-US" sz="2400" dirty="0"/>
              <a:t>Measured in units of MiliSiemens (mS)</a:t>
            </a:r>
          </a:p>
          <a:p>
            <a:pPr marL="342900" indent="-342900" eaLnBrk="1" hangingPunct="1">
              <a:buFont typeface="Arial" panose="020B0604020202020204" pitchFamily="34" charset="0"/>
              <a:buChar char="•"/>
            </a:pPr>
            <a:r>
              <a:rPr lang="en-US" altLang="en-US" sz="2400" dirty="0"/>
              <a:t>Admittance is the inverse of impedance.</a:t>
            </a:r>
          </a:p>
          <a:p>
            <a:pPr marL="342900" indent="-342900" eaLnBrk="1" hangingPunct="1">
              <a:buFont typeface="Arial" panose="020B0604020202020204" pitchFamily="34" charset="0"/>
              <a:buChar char="•"/>
            </a:pPr>
            <a:r>
              <a:rPr lang="en-US" altLang="en-US" sz="2400" dirty="0"/>
              <a:t>Impedance is the opposition to current.</a:t>
            </a:r>
          </a:p>
          <a:p>
            <a:pPr marL="342900" indent="-342900" eaLnBrk="1" hangingPunct="1">
              <a:buFont typeface="Arial" panose="020B0604020202020204" pitchFamily="34" charset="0"/>
              <a:buChar char="•"/>
            </a:pPr>
            <a:r>
              <a:rPr lang="en-US" altLang="en-US" sz="2400" dirty="0"/>
              <a:t>Therefore, admittance testing measures the overall “health” of the secondary loop of the CT.</a:t>
            </a:r>
          </a:p>
          <a:p>
            <a:pPr eaLnBrk="1" hangingPunct="1"/>
            <a:endParaRPr lang="en-US" altLang="en-US" sz="2800" dirty="0"/>
          </a:p>
        </p:txBody>
      </p:sp>
      <p:pic>
        <p:nvPicPr>
          <p:cNvPr id="4" name="Picture 2">
            <a:extLst>
              <a:ext uri="{FF2B5EF4-FFF2-40B4-BE49-F238E27FC236}">
                <a16:creationId xmlns:a16="http://schemas.microsoft.com/office/drawing/2014/main" id="{08AF1C79-7B21-2A4F-06C2-4F443F2037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11" r="4939"/>
          <a:stretch/>
        </p:blipFill>
        <p:spPr bwMode="auto">
          <a:xfrm>
            <a:off x="6400800" y="1972682"/>
            <a:ext cx="2590800" cy="3086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title"/>
          </p:nvPr>
        </p:nvSpPr>
        <p:spPr bwMode="auto">
          <a:xfrm>
            <a:off x="1556951" y="152400"/>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dirty="0">
                <a:solidFill>
                  <a:srgbClr val="C00000"/>
                </a:solidFill>
                <a:latin typeface="+mj-lt"/>
                <a:cs typeface="Arial" panose="020B0604020202020204" pitchFamily="34" charset="0"/>
              </a:rPr>
              <a:t>Admittance Testing</a:t>
            </a:r>
          </a:p>
        </p:txBody>
      </p:sp>
      <p:sp>
        <p:nvSpPr>
          <p:cNvPr id="2" name="Footer Placeholder 1">
            <a:extLst>
              <a:ext uri="{FF2B5EF4-FFF2-40B4-BE49-F238E27FC236}">
                <a16:creationId xmlns:a16="http://schemas.microsoft.com/office/drawing/2014/main" id="{C6839975-893B-484D-8F3F-4067C54740CC}"/>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C0784FBA-B390-4CA3-A3FE-72161B6124AB}"/>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EAC4C4-F0A7-4B61-A827-E4198D078267}" type="slidenum">
              <a:rPr lang="en-US" smtClean="0"/>
              <a:pPr/>
              <a:t>67</a:t>
            </a:fld>
            <a:endParaRPr lang="en-US" dirty="0"/>
          </a:p>
        </p:txBody>
      </p:sp>
      <p:sp>
        <p:nvSpPr>
          <p:cNvPr id="23555" name="Text Box 5"/>
          <p:cNvSpPr txBox="1">
            <a:spLocks noChangeArrowheads="1"/>
          </p:cNvSpPr>
          <p:nvPr/>
        </p:nvSpPr>
        <p:spPr bwMode="auto">
          <a:xfrm>
            <a:off x="381000" y="1295400"/>
            <a:ext cx="8229600" cy="415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marL="457200" indent="-457200" eaLnBrk="1" hangingPunct="1">
              <a:buFont typeface="Arial" panose="020B0604020202020204" pitchFamily="34" charset="0"/>
              <a:buChar char="•"/>
            </a:pPr>
            <a:r>
              <a:rPr lang="en-US" altLang="en-US" sz="2800" dirty="0"/>
              <a:t>Admittance testing devices inject an audio sine wave signal into the secondary loop of the CT.</a:t>
            </a:r>
          </a:p>
          <a:p>
            <a:pPr marL="457200" indent="-457200" eaLnBrk="1" hangingPunct="1">
              <a:buFont typeface="Arial" panose="020B0604020202020204" pitchFamily="34" charset="0"/>
              <a:buChar char="•"/>
            </a:pPr>
            <a:r>
              <a:rPr lang="en-US" altLang="en-US" sz="2800" dirty="0"/>
              <a:t>The resulting current is measured.</a:t>
            </a:r>
          </a:p>
          <a:p>
            <a:pPr marL="457200" indent="-457200" eaLnBrk="1" hangingPunct="1">
              <a:buFont typeface="Arial" panose="020B0604020202020204" pitchFamily="34" charset="0"/>
              <a:buChar char="•"/>
            </a:pPr>
            <a:r>
              <a:rPr lang="en-US" altLang="en-US" sz="2800" dirty="0"/>
              <a:t>The voltage of the initial signal is known.</a:t>
            </a:r>
          </a:p>
          <a:p>
            <a:pPr marL="457200" indent="-457200" eaLnBrk="1" hangingPunct="1">
              <a:buFont typeface="Arial" panose="020B0604020202020204" pitchFamily="34" charset="0"/>
              <a:buChar char="•"/>
            </a:pPr>
            <a:r>
              <a:rPr lang="en-US" altLang="en-US" sz="2800" dirty="0"/>
              <a:t>From these two parameters, the impedance, and thus the admittance can be calculated.</a:t>
            </a:r>
          </a:p>
          <a:p>
            <a:pPr algn="ctr" eaLnBrk="1" hangingPunct="1"/>
            <a:endParaRPr lang="en-US" altLang="en-US" sz="2800" dirty="0"/>
          </a:p>
          <a:p>
            <a:pPr algn="ctr" eaLnBrk="1" hangingPunct="1"/>
            <a:endParaRPr lang="en-US" altLang="en-US" sz="2800" dirty="0"/>
          </a:p>
        </p:txBody>
      </p:sp>
      <p:pic>
        <p:nvPicPr>
          <p:cNvPr id="2050" name="Picture 2" descr="The Calculated Risk Question - Ivy Exec Blog">
            <a:extLst>
              <a:ext uri="{FF2B5EF4-FFF2-40B4-BE49-F238E27FC236}">
                <a16:creationId xmlns:a16="http://schemas.microsoft.com/office/drawing/2014/main" id="{9F572744-584F-3184-8259-8496EBEB1D8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190"/>
          <a:stretch/>
        </p:blipFill>
        <p:spPr bwMode="auto">
          <a:xfrm>
            <a:off x="2778399" y="4497918"/>
            <a:ext cx="3660501" cy="18272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title"/>
          </p:nvPr>
        </p:nvSpPr>
        <p:spPr bwMode="auto">
          <a:xfrm>
            <a:off x="1556951" y="158368"/>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dirty="0">
                <a:solidFill>
                  <a:srgbClr val="C00000"/>
                </a:solidFill>
                <a:latin typeface="+mj-lt"/>
                <a:cs typeface="Arial" panose="020B0604020202020204" pitchFamily="34" charset="0"/>
              </a:rPr>
              <a:t>Admittance Testing</a:t>
            </a:r>
            <a:endParaRPr lang="en-US" altLang="en-US" b="1" dirty="0">
              <a:solidFill>
                <a:schemeClr val="bg1"/>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57906A21-150F-45A0-8251-DE668BA07CC1}"/>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7F025874-2E35-47E1-8F04-47F5C8D8E90C}"/>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EAC4C4-F0A7-4B61-A827-E4198D078267}" type="slidenum">
              <a:rPr lang="en-US" smtClean="0"/>
              <a:pPr/>
              <a:t>68</a:t>
            </a:fld>
            <a:endParaRPr lang="en-US" dirty="0"/>
          </a:p>
        </p:txBody>
      </p:sp>
      <p:sp>
        <p:nvSpPr>
          <p:cNvPr id="24579" name="Text Box 5"/>
          <p:cNvSpPr txBox="1">
            <a:spLocks noChangeArrowheads="1"/>
          </p:cNvSpPr>
          <p:nvPr/>
        </p:nvSpPr>
        <p:spPr bwMode="auto">
          <a:xfrm>
            <a:off x="266700" y="1354586"/>
            <a:ext cx="8305800" cy="2074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marL="457200" indent="-457200" eaLnBrk="1" hangingPunct="1">
              <a:buFont typeface="Arial" panose="020B0604020202020204" pitchFamily="34" charset="0"/>
              <a:buChar char="•"/>
            </a:pPr>
            <a:r>
              <a:rPr lang="en-US" altLang="en-US" sz="2800" dirty="0"/>
              <a:t>Admittance test results are not immediately intuitive.</a:t>
            </a:r>
          </a:p>
          <a:p>
            <a:pPr marL="457200" indent="-457200" eaLnBrk="1" hangingPunct="1">
              <a:buFont typeface="Arial" panose="020B0604020202020204" pitchFamily="34" charset="0"/>
              <a:buChar char="•"/>
            </a:pPr>
            <a:r>
              <a:rPr lang="en-US" altLang="en-US" sz="2800" dirty="0"/>
              <a:t>Some analysis and interpretation is need.</a:t>
            </a:r>
          </a:p>
          <a:p>
            <a:pPr marL="457200" indent="-457200" eaLnBrk="1" hangingPunct="1">
              <a:buFont typeface="Arial" panose="020B0604020202020204" pitchFamily="34" charset="0"/>
              <a:buChar char="•"/>
            </a:pPr>
            <a:r>
              <a:rPr lang="en-US" altLang="en-US" sz="2800" dirty="0"/>
              <a:t>What do all these mS values mean?</a:t>
            </a:r>
          </a:p>
        </p:txBody>
      </p:sp>
      <p:pic>
        <p:nvPicPr>
          <p:cNvPr id="1026" name="Picture 2" descr="28,360 Man Looking Puzzled Images, Stock Photos &amp; Vectors ...">
            <a:extLst>
              <a:ext uri="{FF2B5EF4-FFF2-40B4-BE49-F238E27FC236}">
                <a16:creationId xmlns:a16="http://schemas.microsoft.com/office/drawing/2014/main" id="{BF602364-4E2D-5246-FA74-ADD035173E8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7323"/>
          <a:stretch/>
        </p:blipFill>
        <p:spPr bwMode="auto">
          <a:xfrm>
            <a:off x="2333683" y="3945386"/>
            <a:ext cx="4476633" cy="20744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bwMode="auto">
          <a:xfrm>
            <a:off x="1556951" y="158368"/>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dirty="0">
                <a:solidFill>
                  <a:srgbClr val="C00000"/>
                </a:solidFill>
                <a:latin typeface="+mj-lt"/>
                <a:cs typeface="Arial" panose="020B0604020202020204" pitchFamily="34" charset="0"/>
              </a:rPr>
              <a:t>Admittance Testing</a:t>
            </a:r>
            <a:endParaRPr lang="en-US" altLang="en-US" b="1" dirty="0">
              <a:solidFill>
                <a:schemeClr val="bg1"/>
              </a:solidFill>
              <a:latin typeface="Arial" panose="020B0604020202020204" pitchFamily="34" charset="0"/>
              <a:cs typeface="Arial" panose="020B0604020202020204" pitchFamily="34" charset="0"/>
            </a:endParaRPr>
          </a:p>
        </p:txBody>
      </p:sp>
      <p:sp>
        <p:nvSpPr>
          <p:cNvPr id="2" name="Footer Placeholder 1">
            <a:extLst>
              <a:ext uri="{FF2B5EF4-FFF2-40B4-BE49-F238E27FC236}">
                <a16:creationId xmlns:a16="http://schemas.microsoft.com/office/drawing/2014/main" id="{1576F0A9-6ACA-42D2-A510-D183E53E6C5D}"/>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E1CAE5D5-70FB-44F4-A873-5C01781E4487}"/>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EAC4C4-F0A7-4B61-A827-E4198D078267}" type="slidenum">
              <a:rPr lang="en-US" smtClean="0"/>
              <a:pPr/>
              <a:t>69</a:t>
            </a:fld>
            <a:endParaRPr lang="en-US" dirty="0"/>
          </a:p>
        </p:txBody>
      </p:sp>
      <p:sp>
        <p:nvSpPr>
          <p:cNvPr id="25603" name="Text Box 5"/>
          <p:cNvSpPr txBox="1">
            <a:spLocks noChangeArrowheads="1"/>
          </p:cNvSpPr>
          <p:nvPr/>
        </p:nvSpPr>
        <p:spPr bwMode="auto">
          <a:xfrm>
            <a:off x="0" y="1295400"/>
            <a:ext cx="9144000" cy="2203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rgbClr val="000000"/>
                </a:solidFill>
                <a:latin typeface="Arial" pitchFamily="34" charset="0"/>
              </a:defRPr>
            </a:lvl1pPr>
            <a:lvl2pPr marL="800100" indent="-342900" eaLnBrk="0" hangingPunct="0">
              <a:defRPr>
                <a:solidFill>
                  <a:srgbClr val="000000"/>
                </a:solidFill>
                <a:latin typeface="Arial" pitchFamily="34" charset="0"/>
              </a:defRPr>
            </a:lvl2pPr>
            <a:lvl3pPr marL="1257300" indent="-342900" eaLnBrk="0" hangingPunct="0">
              <a:defRPr>
                <a:solidFill>
                  <a:srgbClr val="000000"/>
                </a:solidFill>
                <a:latin typeface="Arial" pitchFamily="34" charset="0"/>
              </a:defRPr>
            </a:lvl3pPr>
            <a:lvl4pPr marL="1714500" indent="-342900" eaLnBrk="0" hangingPunct="0">
              <a:defRPr>
                <a:solidFill>
                  <a:srgbClr val="000000"/>
                </a:solidFill>
                <a:latin typeface="Arial" pitchFamily="34" charset="0"/>
              </a:defRPr>
            </a:lvl4pPr>
            <a:lvl5pPr marL="2171700" indent="-342900" eaLnBrk="0" hangingPunct="0">
              <a:defRPr>
                <a:solidFill>
                  <a:srgbClr val="000000"/>
                </a:solidFill>
                <a:latin typeface="Arial" pitchFamily="34" charset="0"/>
              </a:defRPr>
            </a:lvl5pPr>
            <a:lvl6pPr marL="2628900" indent="-342900" eaLnBrk="0" fontAlgn="base" hangingPunct="0">
              <a:spcBef>
                <a:spcPct val="30000"/>
              </a:spcBef>
              <a:spcAft>
                <a:spcPct val="0"/>
              </a:spcAft>
              <a:defRPr>
                <a:solidFill>
                  <a:srgbClr val="000000"/>
                </a:solidFill>
                <a:latin typeface="Arial" pitchFamily="34" charset="0"/>
              </a:defRPr>
            </a:lvl6pPr>
            <a:lvl7pPr marL="3086100" indent="-342900" eaLnBrk="0" fontAlgn="base" hangingPunct="0">
              <a:spcBef>
                <a:spcPct val="30000"/>
              </a:spcBef>
              <a:spcAft>
                <a:spcPct val="0"/>
              </a:spcAft>
              <a:defRPr>
                <a:solidFill>
                  <a:srgbClr val="000000"/>
                </a:solidFill>
                <a:latin typeface="Arial" pitchFamily="34" charset="0"/>
              </a:defRPr>
            </a:lvl7pPr>
            <a:lvl8pPr marL="3543300" indent="-342900" eaLnBrk="0" fontAlgn="base" hangingPunct="0">
              <a:spcBef>
                <a:spcPct val="30000"/>
              </a:spcBef>
              <a:spcAft>
                <a:spcPct val="0"/>
              </a:spcAft>
              <a:defRPr>
                <a:solidFill>
                  <a:srgbClr val="000000"/>
                </a:solidFill>
                <a:latin typeface="Arial" pitchFamily="34" charset="0"/>
              </a:defRPr>
            </a:lvl8pPr>
            <a:lvl9pPr marL="4000500" indent="-3429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800" dirty="0"/>
              <a:t>Three phase process is recommended.</a:t>
            </a:r>
          </a:p>
          <a:p>
            <a:pPr algn="ctr" eaLnBrk="1" hangingPunct="1">
              <a:buFontTx/>
              <a:buAutoNum type="arabicPeriod"/>
            </a:pPr>
            <a:r>
              <a:rPr lang="en-US" altLang="en-US" sz="2800" dirty="0"/>
              <a:t>Test each CT individually</a:t>
            </a:r>
          </a:p>
          <a:p>
            <a:pPr algn="ctr" eaLnBrk="1" hangingPunct="1">
              <a:buFontTx/>
              <a:buAutoNum type="arabicPeriod"/>
            </a:pPr>
            <a:r>
              <a:rPr lang="en-US" altLang="en-US" sz="2800" dirty="0"/>
              <a:t>Test the matched sets</a:t>
            </a:r>
          </a:p>
          <a:p>
            <a:pPr algn="ctr" eaLnBrk="1" hangingPunct="1">
              <a:buFontTx/>
              <a:buAutoNum type="arabicPeriod"/>
            </a:pPr>
            <a:r>
              <a:rPr lang="en-US" altLang="en-US" sz="2800" dirty="0"/>
              <a:t>Test over time</a:t>
            </a:r>
          </a:p>
        </p:txBody>
      </p:sp>
      <p:pic>
        <p:nvPicPr>
          <p:cNvPr id="3074" name="Picture 2" descr="How software testing is done: A summary - eTestware">
            <a:extLst>
              <a:ext uri="{FF2B5EF4-FFF2-40B4-BE49-F238E27FC236}">
                <a16:creationId xmlns:a16="http://schemas.microsoft.com/office/drawing/2014/main" id="{3A90D76D-4213-6ECF-5CA1-DEBFBE034EB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71700" y="3745980"/>
            <a:ext cx="4953000" cy="2393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7-Point Star 1"/>
          <p:cNvSpPr/>
          <p:nvPr/>
        </p:nvSpPr>
        <p:spPr>
          <a:xfrm>
            <a:off x="1371600" y="1676400"/>
            <a:ext cx="6096000" cy="3962400"/>
          </a:xfrm>
          <a:prstGeom prst="star7">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tx1"/>
                </a:solidFill>
              </a:rPr>
              <a:t>ANSI C12.10</a:t>
            </a:r>
          </a:p>
        </p:txBody>
      </p:sp>
      <p:sp>
        <p:nvSpPr>
          <p:cNvPr id="4" name="Title 3">
            <a:extLst>
              <a:ext uri="{FF2B5EF4-FFF2-40B4-BE49-F238E27FC236}">
                <a16:creationId xmlns:a16="http://schemas.microsoft.com/office/drawing/2014/main" id="{9276761E-B77D-B9C1-EB29-633FA7C32A2E}"/>
              </a:ext>
            </a:extLst>
          </p:cNvPr>
          <p:cNvSpPr>
            <a:spLocks noGrp="1"/>
          </p:cNvSpPr>
          <p:nvPr>
            <p:ph type="title"/>
          </p:nvPr>
        </p:nvSpPr>
        <p:spPr/>
        <p:txBody>
          <a:bodyPr/>
          <a:lstStyle/>
          <a:p>
            <a:r>
              <a:rPr lang="en-US" dirty="0"/>
              <a:t>Meter Forms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bwMode="auto">
          <a:xfrm>
            <a:off x="1556951" y="152400"/>
            <a:ext cx="72081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dirty="0">
                <a:solidFill>
                  <a:srgbClr val="C00000"/>
                </a:solidFill>
                <a:latin typeface="+mj-lt"/>
                <a:cs typeface="Arial" panose="020B0604020202020204" pitchFamily="34" charset="0"/>
              </a:rPr>
              <a:t>De-magnetization</a:t>
            </a:r>
          </a:p>
        </p:txBody>
      </p:sp>
      <p:sp>
        <p:nvSpPr>
          <p:cNvPr id="2" name="Footer Placeholder 1">
            <a:extLst>
              <a:ext uri="{FF2B5EF4-FFF2-40B4-BE49-F238E27FC236}">
                <a16:creationId xmlns:a16="http://schemas.microsoft.com/office/drawing/2014/main" id="{328B469B-D627-4492-8B1D-8844B6AD073C}"/>
              </a:ext>
            </a:extLst>
          </p:cNvPr>
          <p:cNvSpPr>
            <a:spLocks noGrp="1"/>
          </p:cNvSpPr>
          <p:nvPr>
            <p:ph type="ftr" sz="quarter" idx="3"/>
          </p:nvPr>
        </p:nvSpPr>
        <p:spPr/>
        <p:txBody>
          <a:bodyPr/>
          <a:lstStyle/>
          <a:p>
            <a:r>
              <a:rPr lang="en-US"/>
              <a:t>tescometering.com</a:t>
            </a:r>
            <a:endParaRPr lang="en-US" dirty="0"/>
          </a:p>
        </p:txBody>
      </p:sp>
      <p:sp>
        <p:nvSpPr>
          <p:cNvPr id="3" name="Slide Number Placeholder 2">
            <a:extLst>
              <a:ext uri="{FF2B5EF4-FFF2-40B4-BE49-F238E27FC236}">
                <a16:creationId xmlns:a16="http://schemas.microsoft.com/office/drawing/2014/main" id="{ED39044A-EF19-4FEE-A5DF-46EE68C510D3}"/>
              </a:ext>
            </a:extLst>
          </p:cNvPr>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BEAC4C4-F0A7-4B61-A827-E4198D078267}" type="slidenum">
              <a:rPr lang="en-US" smtClean="0"/>
              <a:pPr/>
              <a:t>70</a:t>
            </a:fld>
            <a:endParaRPr lang="en-US" dirty="0"/>
          </a:p>
        </p:txBody>
      </p:sp>
      <p:sp>
        <p:nvSpPr>
          <p:cNvPr id="26627" name="Text Box 6"/>
          <p:cNvSpPr txBox="1">
            <a:spLocks noChangeArrowheads="1"/>
          </p:cNvSpPr>
          <p:nvPr/>
        </p:nvSpPr>
        <p:spPr bwMode="auto">
          <a:xfrm>
            <a:off x="457200" y="1295400"/>
            <a:ext cx="8305800" cy="4484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eaLnBrk="0" hangingPunct="0">
              <a:defRPr>
                <a:solidFill>
                  <a:srgbClr val="000000"/>
                </a:solidFill>
                <a:latin typeface="Arial" pitchFamily="34" charset="0"/>
              </a:defRPr>
            </a:lvl1pPr>
            <a:lvl2pPr marL="800100" indent="-342900" eaLnBrk="0" hangingPunct="0">
              <a:defRPr>
                <a:solidFill>
                  <a:srgbClr val="000000"/>
                </a:solidFill>
                <a:latin typeface="Arial" pitchFamily="34" charset="0"/>
              </a:defRPr>
            </a:lvl2pPr>
            <a:lvl3pPr marL="1257300" indent="-342900" eaLnBrk="0" hangingPunct="0">
              <a:defRPr>
                <a:solidFill>
                  <a:srgbClr val="000000"/>
                </a:solidFill>
                <a:latin typeface="Arial" pitchFamily="34" charset="0"/>
              </a:defRPr>
            </a:lvl3pPr>
            <a:lvl4pPr marL="1714500" indent="-342900" eaLnBrk="0" hangingPunct="0">
              <a:defRPr>
                <a:solidFill>
                  <a:srgbClr val="000000"/>
                </a:solidFill>
                <a:latin typeface="Arial" pitchFamily="34" charset="0"/>
              </a:defRPr>
            </a:lvl4pPr>
            <a:lvl5pPr marL="2171700" indent="-342900" eaLnBrk="0" hangingPunct="0">
              <a:defRPr>
                <a:solidFill>
                  <a:srgbClr val="000000"/>
                </a:solidFill>
                <a:latin typeface="Arial" pitchFamily="34" charset="0"/>
              </a:defRPr>
            </a:lvl5pPr>
            <a:lvl6pPr marL="2628900" indent="-342900" eaLnBrk="0" fontAlgn="base" hangingPunct="0">
              <a:spcBef>
                <a:spcPct val="30000"/>
              </a:spcBef>
              <a:spcAft>
                <a:spcPct val="0"/>
              </a:spcAft>
              <a:defRPr>
                <a:solidFill>
                  <a:srgbClr val="000000"/>
                </a:solidFill>
                <a:latin typeface="Arial" pitchFamily="34" charset="0"/>
              </a:defRPr>
            </a:lvl6pPr>
            <a:lvl7pPr marL="3086100" indent="-342900" eaLnBrk="0" fontAlgn="base" hangingPunct="0">
              <a:spcBef>
                <a:spcPct val="30000"/>
              </a:spcBef>
              <a:spcAft>
                <a:spcPct val="0"/>
              </a:spcAft>
              <a:defRPr>
                <a:solidFill>
                  <a:srgbClr val="000000"/>
                </a:solidFill>
                <a:latin typeface="Arial" pitchFamily="34" charset="0"/>
              </a:defRPr>
            </a:lvl7pPr>
            <a:lvl8pPr marL="3543300" indent="-342900" eaLnBrk="0" fontAlgn="base" hangingPunct="0">
              <a:spcBef>
                <a:spcPct val="30000"/>
              </a:spcBef>
              <a:spcAft>
                <a:spcPct val="0"/>
              </a:spcAft>
              <a:defRPr>
                <a:solidFill>
                  <a:srgbClr val="000000"/>
                </a:solidFill>
                <a:latin typeface="Arial" pitchFamily="34" charset="0"/>
              </a:defRPr>
            </a:lvl8pPr>
            <a:lvl9pPr marL="4000500" indent="-342900" eaLnBrk="0" fontAlgn="base" hangingPunct="0">
              <a:spcBef>
                <a:spcPct val="30000"/>
              </a:spcBef>
              <a:spcAft>
                <a:spcPct val="0"/>
              </a:spcAft>
              <a:defRPr>
                <a:solidFill>
                  <a:srgbClr val="000000"/>
                </a:solidFill>
                <a:latin typeface="Arial" pitchFamily="34" charset="0"/>
              </a:defRPr>
            </a:lvl9pPr>
          </a:lstStyle>
          <a:p>
            <a:pPr eaLnBrk="1" hangingPunct="1"/>
            <a:r>
              <a:rPr lang="en-US" altLang="en-US" sz="2000" dirty="0"/>
              <a:t>CT’s can become magnetized, due to a number of reasons, including leaving the shorting clip open, near lightning strikes, and harmonic content.</a:t>
            </a:r>
          </a:p>
          <a:p>
            <a:pPr eaLnBrk="1" hangingPunct="1"/>
            <a:endParaRPr lang="en-US" altLang="en-US" sz="2000" dirty="0"/>
          </a:p>
          <a:p>
            <a:pPr eaLnBrk="1" hangingPunct="1"/>
            <a:r>
              <a:rPr lang="en-US" altLang="en-US" sz="2000" dirty="0"/>
              <a:t>CT’s can be demagnitized by slowly and smoothly increasing the secondary resistance until saturation occurs, and then slowly and smoothly decreasing the secondary resistance.</a:t>
            </a:r>
          </a:p>
          <a:p>
            <a:pPr eaLnBrk="1" hangingPunct="1"/>
            <a:endParaRPr lang="en-US" altLang="en-US" sz="2000" dirty="0"/>
          </a:p>
          <a:p>
            <a:pPr eaLnBrk="1" hangingPunct="1"/>
            <a:r>
              <a:rPr lang="en-US" altLang="en-US" sz="2000" dirty="0"/>
              <a:t>A resistance that will cause a secondary current reduction of 65% to 75% will typically put the CT into saturation.</a:t>
            </a:r>
          </a:p>
          <a:p>
            <a:pPr algn="ctr" eaLnBrk="1" hangingPunct="1"/>
            <a:endParaRPr lang="en-US" altLang="en-US" sz="2600" dirty="0"/>
          </a:p>
          <a:p>
            <a:pPr algn="ctr" eaLnBrk="1" hangingPunct="1"/>
            <a:r>
              <a:rPr lang="en-US" altLang="en-US" sz="1200" dirty="0"/>
              <a:t>*Some information has been taken from Radian Research’s Application Note 1109A: Admittance Testing Verifies CT Testing Integrity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371600" y="152400"/>
            <a:ext cx="74367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600" dirty="0">
                <a:solidFill>
                  <a:srgbClr val="C00000"/>
                </a:solidFill>
                <a:latin typeface="+mn-lt"/>
              </a:rPr>
              <a:t>Metering Safety</a:t>
            </a:r>
          </a:p>
        </p:txBody>
      </p:sp>
      <p:sp>
        <p:nvSpPr>
          <p:cNvPr id="3075" name="Rectangle 3"/>
          <p:cNvSpPr>
            <a:spLocks noGrp="1" noChangeArrowheads="1"/>
          </p:cNvSpPr>
          <p:nvPr>
            <p:ph idx="1"/>
          </p:nvPr>
        </p:nvSpPr>
        <p:spPr bwMode="auto">
          <a:xfrm>
            <a:off x="457200" y="1166019"/>
            <a:ext cx="8229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p>
            <a:pPr marL="0" indent="0">
              <a:buNone/>
            </a:pPr>
            <a:r>
              <a:rPr lang="en-US" sz="2600" b="1" u="sng" dirty="0">
                <a:solidFill>
                  <a:srgbClr val="C00000"/>
                </a:solidFill>
                <a:latin typeface="Arial" panose="020B0604020202020204" pitchFamily="34" charset="0"/>
                <a:cs typeface="Arial" panose="020B0604020202020204" pitchFamily="34" charset="0"/>
              </a:rPr>
              <a:t>Fatal Electrical Injuries</a:t>
            </a:r>
            <a:endParaRPr lang="en-US" sz="2600" dirty="0">
              <a:solidFill>
                <a:srgbClr val="C00000"/>
              </a:solidFill>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highest rate of fatal electrical injury in 2019 occurred in the Construction industry (0.7/100,000), followed closely by the Utility industry (0.4/100,000).</a:t>
            </a:r>
          </a:p>
          <a:p>
            <a:r>
              <a:rPr lang="en-US" sz="2400" dirty="0">
                <a:latin typeface="Arial" panose="020B0604020202020204" pitchFamily="34" charset="0"/>
                <a:cs typeface="Arial" panose="020B0604020202020204" pitchFamily="34" charset="0"/>
              </a:rPr>
              <a:t>In 2019, there was one electrical fatality for every 33 fatalities from all causes. The long-term trend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has declined from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one electrical fatality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for each 23 fatalities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from all causes in 2003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to the 2019 level of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one in 33.</a:t>
            </a:r>
          </a:p>
        </p:txBody>
      </p:sp>
      <p:sp>
        <p:nvSpPr>
          <p:cNvPr id="2" name="Footer Placeholder 1">
            <a:extLst>
              <a:ext uri="{FF2B5EF4-FFF2-40B4-BE49-F238E27FC236}">
                <a16:creationId xmlns:a16="http://schemas.microsoft.com/office/drawing/2014/main" id="{C4B84F56-3655-F98F-BEA8-89C93444A9FC}"/>
              </a:ext>
            </a:extLst>
          </p:cNvPr>
          <p:cNvSpPr>
            <a:spLocks noGrp="1"/>
          </p:cNvSpPr>
          <p:nvPr>
            <p:ph type="ftr" sz="quarter" idx="3"/>
          </p:nvPr>
        </p:nvSpPr>
        <p:spPr/>
        <p:txBody>
          <a:bodyPr/>
          <a:lstStyle/>
          <a:p>
            <a:r>
              <a:rPr lang="en-US"/>
              <a:t>tescometering.com</a:t>
            </a:r>
            <a:endParaRPr lang="en-US" dirty="0"/>
          </a:p>
        </p:txBody>
      </p:sp>
      <p:pic>
        <p:nvPicPr>
          <p:cNvPr id="1026" name="Picture 2" descr="The Top 6 Reasons Your Outlets Are Sparking">
            <a:extLst>
              <a:ext uri="{FF2B5EF4-FFF2-40B4-BE49-F238E27FC236}">
                <a16:creationId xmlns:a16="http://schemas.microsoft.com/office/drawing/2014/main" id="{D8DD4FFB-2FA4-A498-CB4B-D6788327C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1109" y="3506049"/>
            <a:ext cx="4514850" cy="2508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3445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1371600" y="177997"/>
            <a:ext cx="7436707" cy="67983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600" dirty="0">
                <a:solidFill>
                  <a:srgbClr val="C00000"/>
                </a:solidFill>
                <a:latin typeface="+mj-lt"/>
              </a:rPr>
              <a:t>Does Age Matter – Or Experience?</a:t>
            </a:r>
          </a:p>
        </p:txBody>
      </p:sp>
      <p:sp>
        <p:nvSpPr>
          <p:cNvPr id="3075" name="Rectangle 3"/>
          <p:cNvSpPr>
            <a:spLocks noGrp="1" noChangeArrowheads="1"/>
          </p:cNvSpPr>
          <p:nvPr>
            <p:ph idx="1"/>
          </p:nvPr>
        </p:nvSpPr>
        <p:spPr bwMode="auto">
          <a:xfrm>
            <a:off x="457200" y="1219200"/>
            <a:ext cx="82296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marL="0" indent="0">
              <a:buNone/>
            </a:pPr>
            <a:r>
              <a:rPr lang="en-US" b="1" u="sng" dirty="0">
                <a:solidFill>
                  <a:srgbClr val="C00000"/>
                </a:solidFill>
                <a:latin typeface="Arial" panose="020B0604020202020204" pitchFamily="34" charset="0"/>
                <a:cs typeface="Arial" panose="020B0604020202020204" pitchFamily="34" charset="0"/>
              </a:rPr>
              <a:t>Fatal Electrical Injuries</a:t>
            </a:r>
            <a:endParaRPr lang="en-US" dirty="0">
              <a:solidFill>
                <a:srgbClr val="C00000"/>
              </a:solidFill>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In 2019, 8% of all electrical injuries were fatal. </a:t>
            </a:r>
          </a:p>
          <a:p>
            <a:r>
              <a:rPr lang="en-US" sz="1800" dirty="0">
                <a:latin typeface="Arial" panose="020B0604020202020204" pitchFamily="34" charset="0"/>
                <a:cs typeface="Arial" panose="020B0604020202020204" pitchFamily="34" charset="0"/>
              </a:rPr>
              <a:t>By age group Fatalities tend to go down with age and experience (and perhaps a healthier respect for electricity). </a:t>
            </a:r>
          </a:p>
          <a:p>
            <a:pPr lvl="2"/>
            <a:r>
              <a:rPr lang="en-US" sz="1800" dirty="0">
                <a:latin typeface="Arial" panose="020B0604020202020204" pitchFamily="34" charset="0"/>
                <a:cs typeface="Arial" panose="020B0604020202020204" pitchFamily="34" charset="0"/>
              </a:rPr>
              <a:t>16 to 17 – 5.4 times as likely as the average worker to experience an electrical injury on the job site.</a:t>
            </a:r>
          </a:p>
          <a:p>
            <a:pPr lvl="2"/>
            <a:r>
              <a:rPr lang="en-US" sz="1800" dirty="0">
                <a:latin typeface="Arial" panose="020B0604020202020204" pitchFamily="34" charset="0"/>
                <a:cs typeface="Arial" panose="020B0604020202020204" pitchFamily="34" charset="0"/>
              </a:rPr>
              <a:t>18 to 19 years age group – 2.4 times</a:t>
            </a:r>
          </a:p>
          <a:p>
            <a:pPr lvl="2"/>
            <a:r>
              <a:rPr lang="en-US" sz="1800" dirty="0">
                <a:latin typeface="Arial" panose="020B0604020202020204" pitchFamily="34" charset="0"/>
                <a:cs typeface="Arial" panose="020B0604020202020204" pitchFamily="34" charset="0"/>
              </a:rPr>
              <a:t>20 to 24 years age group - 1.8 times</a:t>
            </a:r>
          </a:p>
          <a:p>
            <a:pPr lvl="2"/>
            <a:r>
              <a:rPr lang="en-US" sz="1800" dirty="0">
                <a:latin typeface="Arial" panose="020B0604020202020204" pitchFamily="34" charset="0"/>
                <a:cs typeface="Arial" panose="020B0604020202020204" pitchFamily="34" charset="0"/>
              </a:rPr>
              <a:t>25 to 34 years age group - 1.5 times</a:t>
            </a:r>
          </a:p>
          <a:p>
            <a:pPr lvl="2"/>
            <a:r>
              <a:rPr lang="en-US" sz="1800" dirty="0">
                <a:latin typeface="Arial" panose="020B0604020202020204" pitchFamily="34" charset="0"/>
                <a:cs typeface="Arial" panose="020B0604020202020204" pitchFamily="34" charset="0"/>
              </a:rPr>
              <a:t>35 to 44 years age group – 1.1 times, and;</a:t>
            </a:r>
          </a:p>
          <a:p>
            <a:pPr lvl="2"/>
            <a:r>
              <a:rPr lang="en-US" sz="1800" dirty="0">
                <a:latin typeface="Arial" panose="020B0604020202020204" pitchFamily="34" charset="0"/>
                <a:cs typeface="Arial" panose="020B0604020202020204" pitchFamily="34" charset="0"/>
              </a:rPr>
              <a:t>those 45 years and up are at or below the average frequency of electrical injury.</a:t>
            </a:r>
          </a:p>
        </p:txBody>
      </p:sp>
      <p:sp>
        <p:nvSpPr>
          <p:cNvPr id="2" name="Footer Placeholder 1">
            <a:extLst>
              <a:ext uri="{FF2B5EF4-FFF2-40B4-BE49-F238E27FC236}">
                <a16:creationId xmlns:a16="http://schemas.microsoft.com/office/drawing/2014/main" id="{128DFA4C-DA60-3D35-6F74-AA998CB69E6C}"/>
              </a:ext>
            </a:extLst>
          </p:cNvPr>
          <p:cNvSpPr>
            <a:spLocks noGrp="1"/>
          </p:cNvSpPr>
          <p:nvPr>
            <p:ph type="ftr" sz="quarter" idx="3"/>
          </p:nvPr>
        </p:nvSpPr>
        <p:spPr/>
        <p:txBody>
          <a:bodyPr/>
          <a:lstStyle/>
          <a:p>
            <a:r>
              <a:rPr lang="en-US"/>
              <a:t>tescometering.com</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5255019"/>
            <a:ext cx="2066925" cy="1081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4237" y="5255019"/>
            <a:ext cx="2620963" cy="10819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61311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r>
              <a:rPr lang="en-US" altLang="en-US" sz="3600" dirty="0">
                <a:solidFill>
                  <a:srgbClr val="C00000"/>
                </a:solidFill>
                <a:latin typeface="+mj-lt"/>
              </a:rPr>
              <a:t>Non-Fatal Electrical Injuries</a:t>
            </a:r>
          </a:p>
        </p:txBody>
      </p:sp>
      <p:sp>
        <p:nvSpPr>
          <p:cNvPr id="3075" name="Rectangle 3"/>
          <p:cNvSpPr>
            <a:spLocks noGrp="1" noChangeArrowheads="1"/>
          </p:cNvSpPr>
          <p:nvPr>
            <p:ph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sz="2000" dirty="0">
                <a:latin typeface="Arial" panose="020B0604020202020204" pitchFamily="34" charset="0"/>
                <a:cs typeface="Arial" panose="020B0604020202020204" pitchFamily="34" charset="0"/>
              </a:rPr>
              <a:t>The median number of days away from work for nonfatal electrical injuries was 9 in 2019.</a:t>
            </a:r>
          </a:p>
          <a:p>
            <a:r>
              <a:rPr lang="en-US" sz="2000" dirty="0">
                <a:latin typeface="Arial" panose="020B0604020202020204" pitchFamily="34" charset="0"/>
                <a:cs typeface="Arial" panose="020B0604020202020204" pitchFamily="34" charset="0"/>
              </a:rPr>
              <a:t>Electrical injuries are typically classified as burn or shock. For non-fatal injuries, electrical shock injuries were nearly triple the electrical burn injuries in 2019.</a:t>
            </a:r>
          </a:p>
          <a:p>
            <a:r>
              <a:rPr lang="en-US" sz="2000" dirty="0">
                <a:latin typeface="Arial" panose="020B0604020202020204" pitchFamily="34" charset="0"/>
                <a:cs typeface="Arial" panose="020B0604020202020204" pitchFamily="34" charset="0"/>
              </a:rPr>
              <a:t>The Utility industry rate of nonfatal electrical injury involving days away from work (0.9/10,000) surpassed the Construction industry rate (0.7/10,000) in 2016.</a:t>
            </a:r>
          </a:p>
          <a:p>
            <a:r>
              <a:rPr lang="en-US" sz="2000" dirty="0">
                <a:latin typeface="Arial" panose="020B0604020202020204" pitchFamily="34" charset="0"/>
                <a:cs typeface="Arial" panose="020B0604020202020204" pitchFamily="34" charset="0"/>
              </a:rPr>
              <a:t>The Mining industry had rate of nonfatal electrical burn injury of 1.0/10,000 for 2016, followed by the Utility industry (0.9) followed by the construction industry (0.4). The rate for all of Private industry remained consistent at 0.1.</a:t>
            </a:r>
          </a:p>
        </p:txBody>
      </p:sp>
      <p:sp>
        <p:nvSpPr>
          <p:cNvPr id="3" name="Footer Placeholder 2">
            <a:extLst>
              <a:ext uri="{FF2B5EF4-FFF2-40B4-BE49-F238E27FC236}">
                <a16:creationId xmlns:a16="http://schemas.microsoft.com/office/drawing/2014/main" id="{33DFDC45-44EC-5E7B-0930-E432F49D172C}"/>
              </a:ext>
            </a:extLst>
          </p:cNvPr>
          <p:cNvSpPr>
            <a:spLocks noGrp="1"/>
          </p:cNvSpPr>
          <p:nvPr>
            <p:ph type="ftr" sz="quarter" idx="3"/>
          </p:nvPr>
        </p:nvSpPr>
        <p:spPr/>
        <p:txBody>
          <a:bodyPr/>
          <a:lstStyle/>
          <a:p>
            <a:r>
              <a:rPr lang="en-US"/>
              <a:t>tescometering.com</a:t>
            </a:r>
            <a:endParaRPr lang="en-US" dirty="0"/>
          </a:p>
        </p:txBody>
      </p:sp>
      <p:pic>
        <p:nvPicPr>
          <p:cNvPr id="2" name="Picture 1">
            <a:extLst>
              <a:ext uri="{FF2B5EF4-FFF2-40B4-BE49-F238E27FC236}">
                <a16:creationId xmlns:a16="http://schemas.microsoft.com/office/drawing/2014/main" id="{B5D12E5C-2C05-42DE-B3DE-344567CC3C21}"/>
              </a:ext>
            </a:extLst>
          </p:cNvPr>
          <p:cNvPicPr>
            <a:picLocks noChangeAspect="1"/>
          </p:cNvPicPr>
          <p:nvPr/>
        </p:nvPicPr>
        <p:blipFill>
          <a:blip r:embed="rId2"/>
          <a:stretch>
            <a:fillRect/>
          </a:stretch>
        </p:blipFill>
        <p:spPr>
          <a:xfrm>
            <a:off x="3733800" y="5257800"/>
            <a:ext cx="2038350" cy="1084928"/>
          </a:xfrm>
          <a:prstGeom prst="rect">
            <a:avLst/>
          </a:prstGeom>
        </p:spPr>
      </p:pic>
    </p:spTree>
    <p:extLst>
      <p:ext uri="{BB962C8B-B14F-4D97-AF65-F5344CB8AC3E}">
        <p14:creationId xmlns:p14="http://schemas.microsoft.com/office/powerpoint/2010/main" val="28402233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4100" name="Text Box 4"/>
          <p:cNvSpPr txBox="1">
            <a:spLocks noChangeArrowheads="1"/>
          </p:cNvSpPr>
          <p:nvPr/>
        </p:nvSpPr>
        <p:spPr bwMode="auto">
          <a:xfrm>
            <a:off x="628650" y="1494183"/>
            <a:ext cx="7924800" cy="1348061"/>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eaLnBrk="1" hangingPunct="1"/>
            <a:r>
              <a:rPr lang="en-US" altLang="en-US" sz="2400" b="1" dirty="0">
                <a:solidFill>
                  <a:srgbClr val="C00000"/>
                </a:solidFill>
                <a:latin typeface="Arial" panose="020B0604020202020204" pitchFamily="34" charset="0"/>
                <a:cs typeface="Arial" panose="020B0604020202020204" pitchFamily="34" charset="0"/>
              </a:rPr>
              <a:t>Electricity is Organized Lightning</a:t>
            </a:r>
            <a:r>
              <a:rPr lang="en-US" altLang="en-US" sz="2400" b="1" dirty="0">
                <a:latin typeface="Arial" panose="020B0604020202020204" pitchFamily="34" charset="0"/>
                <a:cs typeface="Arial" panose="020B0604020202020204" pitchFamily="34" charset="0"/>
              </a:rPr>
              <a:t> </a:t>
            </a:r>
            <a:r>
              <a:rPr lang="en-US" altLang="en-US" sz="1000" b="1" dirty="0">
                <a:latin typeface="Arial" panose="020B0604020202020204" pitchFamily="34" charset="0"/>
                <a:cs typeface="Arial" panose="020B0604020202020204" pitchFamily="34" charset="0"/>
              </a:rPr>
              <a:t>– George Carlin</a:t>
            </a:r>
          </a:p>
          <a:p>
            <a:pPr algn="l" eaLnBrk="1" hangingPunct="1">
              <a:lnSpc>
                <a:spcPct val="80000"/>
              </a:lnSpc>
            </a:pPr>
            <a:endParaRPr lang="en-US" altLang="en-US" sz="2400" dirty="0">
              <a:latin typeface="Arial" panose="020B0604020202020204" pitchFamily="34" charset="0"/>
              <a:cs typeface="Arial" panose="020B0604020202020204" pitchFamily="34" charset="0"/>
            </a:endParaRPr>
          </a:p>
          <a:p>
            <a:pPr algn="l" eaLnBrk="1" hangingPunct="1">
              <a:lnSpc>
                <a:spcPct val="80000"/>
              </a:lnSpc>
            </a:pPr>
            <a:r>
              <a:rPr lang="en-US" altLang="en-US" sz="2400" dirty="0">
                <a:latin typeface="Arial" panose="020B0604020202020204" pitchFamily="34" charset="0"/>
                <a:cs typeface="Arial" panose="020B0604020202020204" pitchFamily="34" charset="0"/>
              </a:rPr>
              <a:t>Any Voltage without current will not kill you, but any voltage with current can kill you.  </a:t>
            </a:r>
          </a:p>
        </p:txBody>
      </p:sp>
      <p:pic>
        <p:nvPicPr>
          <p:cNvPr id="12290" name="Picture 2" descr="Image result for metering safety good practice gu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4585" y="3581400"/>
            <a:ext cx="3217829" cy="24384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8FB0EEF-3091-DC79-3F3C-FF62C36C1E82}"/>
              </a:ext>
            </a:extLst>
          </p:cNvPr>
          <p:cNvSpPr>
            <a:spLocks noGrp="1"/>
          </p:cNvSpPr>
          <p:nvPr>
            <p:ph type="title"/>
          </p:nvPr>
        </p:nvSpPr>
        <p:spPr>
          <a:xfrm>
            <a:off x="1371600" y="76200"/>
            <a:ext cx="7393459" cy="1357658"/>
          </a:xfrm>
        </p:spPr>
        <p:txBody>
          <a:bodyPr/>
          <a:lstStyle/>
          <a:p>
            <a:r>
              <a:rPr lang="en-US" altLang="en-US" sz="3600" dirty="0">
                <a:solidFill>
                  <a:srgbClr val="C00000"/>
                </a:solidFill>
              </a:rPr>
              <a:t>How Dangerous is Metering?</a:t>
            </a:r>
            <a:br>
              <a:rPr lang="ru-RU" altLang="en-US" sz="3600" b="1" dirty="0">
                <a:solidFill>
                  <a:schemeClr val="bg1"/>
                </a:solidFill>
              </a:rPr>
            </a:br>
            <a:endParaRPr lang="en-US" sz="3600" dirty="0"/>
          </a:p>
        </p:txBody>
      </p:sp>
      <p:sp>
        <p:nvSpPr>
          <p:cNvPr id="4" name="Footer Placeholder 3">
            <a:extLst>
              <a:ext uri="{FF2B5EF4-FFF2-40B4-BE49-F238E27FC236}">
                <a16:creationId xmlns:a16="http://schemas.microsoft.com/office/drawing/2014/main" id="{9F7C3C52-6C88-2F37-12F2-85CDEDDEB812}"/>
              </a:ext>
            </a:extLst>
          </p:cNvPr>
          <p:cNvSpPr>
            <a:spLocks noGrp="1"/>
          </p:cNvSpPr>
          <p:nvPr>
            <p:ph type="ftr" sz="quarter" idx="3"/>
          </p:nvPr>
        </p:nvSpPr>
        <p:spPr/>
        <p:txBody>
          <a:bodyPr/>
          <a:lstStyle/>
          <a:p>
            <a:r>
              <a:rPr lang="en-US"/>
              <a:t>tescometering.com</a:t>
            </a:r>
            <a:endParaRPr lang="en-US"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pic>
        <p:nvPicPr>
          <p:cNvPr id="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7798" y="1447800"/>
            <a:ext cx="3724654" cy="3013075"/>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Image result for meter exploding from socke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403475"/>
            <a:ext cx="3657600" cy="3810001"/>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AEFD0E2A-FCA5-BF2A-E0C0-BAF64A3D4F10}"/>
              </a:ext>
            </a:extLst>
          </p:cNvPr>
          <p:cNvSpPr>
            <a:spLocks noGrp="1"/>
          </p:cNvSpPr>
          <p:nvPr>
            <p:ph type="ftr" sz="quarter" idx="3"/>
          </p:nvPr>
        </p:nvSpPr>
        <p:spPr/>
        <p:txBody>
          <a:bodyPr/>
          <a:lstStyle/>
          <a:p>
            <a:r>
              <a:rPr lang="en-US"/>
              <a:t>tescometering.com</a:t>
            </a:r>
            <a:endParaRPr lang="en-US" dirty="0"/>
          </a:p>
        </p:txBody>
      </p:sp>
      <p:sp>
        <p:nvSpPr>
          <p:cNvPr id="7" name="Title 1">
            <a:extLst>
              <a:ext uri="{FF2B5EF4-FFF2-40B4-BE49-F238E27FC236}">
                <a16:creationId xmlns:a16="http://schemas.microsoft.com/office/drawing/2014/main" id="{A29DE4C0-4FF0-5AFA-C39B-25BD41BD9820}"/>
              </a:ext>
            </a:extLst>
          </p:cNvPr>
          <p:cNvSpPr txBox="1">
            <a:spLocks/>
          </p:cNvSpPr>
          <p:nvPr/>
        </p:nvSpPr>
        <p:spPr>
          <a:xfrm>
            <a:off x="1371600" y="181657"/>
            <a:ext cx="7512907" cy="679832"/>
          </a:xfrm>
          <a:prstGeom prst="rect">
            <a:avLst/>
          </a:prstGeom>
        </p:spPr>
        <p:txBody>
          <a:bodyPr/>
          <a:lst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a:lstStyle>
          <a:p>
            <a:pPr algn="l"/>
            <a:r>
              <a:rPr lang="en-US" altLang="en-US" sz="3600" dirty="0">
                <a:solidFill>
                  <a:srgbClr val="C00000"/>
                </a:solidFill>
              </a:rPr>
              <a:t>How Dangerous is Metering?</a:t>
            </a:r>
            <a:br>
              <a:rPr lang="en-US" altLang="en-US" sz="3600" b="1" dirty="0">
                <a:solidFill>
                  <a:schemeClr val="bg1"/>
                </a:solidFill>
              </a:rPr>
            </a:br>
            <a:endParaRPr lang="en-US" sz="3600" dirty="0"/>
          </a:p>
        </p:txBody>
      </p:sp>
    </p:spTree>
    <p:extLst>
      <p:ext uri="{BB962C8B-B14F-4D97-AF65-F5344CB8AC3E}">
        <p14:creationId xmlns:p14="http://schemas.microsoft.com/office/powerpoint/2010/main" val="25969179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457200" y="1347313"/>
            <a:ext cx="7924800" cy="260379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r>
              <a:rPr lang="en-US" altLang="en-US" sz="2400" b="1" dirty="0">
                <a:solidFill>
                  <a:srgbClr val="C00000"/>
                </a:solidFill>
                <a:cs typeface="Arial" charset="0"/>
              </a:rPr>
              <a:t>Personal Protective Equipment</a:t>
            </a:r>
          </a:p>
          <a:p>
            <a:pPr marL="342900" indent="-342900" algn="l" eaLnBrk="1" hangingPunct="1">
              <a:buFont typeface="Arial" panose="020B0604020202020204" pitchFamily="34" charset="0"/>
              <a:buChar char="•"/>
            </a:pPr>
            <a:r>
              <a:rPr lang="en-US" altLang="en-US" sz="2400" dirty="0">
                <a:cs typeface="Arial" charset="0"/>
              </a:rPr>
              <a:t>Leathers</a:t>
            </a:r>
          </a:p>
          <a:p>
            <a:pPr marL="342900" indent="-342900" algn="l" eaLnBrk="1" hangingPunct="1">
              <a:buFont typeface="Arial" panose="020B0604020202020204" pitchFamily="34" charset="0"/>
              <a:buChar char="•"/>
            </a:pPr>
            <a:r>
              <a:rPr lang="en-US" altLang="en-US" sz="2400" dirty="0">
                <a:cs typeface="Arial" charset="0"/>
              </a:rPr>
              <a:t>Rubber Gloves</a:t>
            </a:r>
          </a:p>
          <a:p>
            <a:pPr marL="342900" indent="-342900" algn="l" eaLnBrk="1" hangingPunct="1">
              <a:buFont typeface="Arial" panose="020B0604020202020204" pitchFamily="34" charset="0"/>
              <a:buChar char="•"/>
            </a:pPr>
            <a:r>
              <a:rPr lang="en-US" altLang="en-US" sz="2400" dirty="0">
                <a:cs typeface="Arial" charset="0"/>
              </a:rPr>
              <a:t>Face Shield</a:t>
            </a:r>
          </a:p>
          <a:p>
            <a:pPr marL="342900" indent="-342900" algn="l" eaLnBrk="1" hangingPunct="1">
              <a:buFont typeface="Arial" panose="020B0604020202020204" pitchFamily="34" charset="0"/>
              <a:buChar char="•"/>
            </a:pPr>
            <a:r>
              <a:rPr lang="en-US" altLang="en-US" sz="2400" dirty="0">
                <a:cs typeface="Arial" charset="0"/>
              </a:rPr>
              <a:t>FR Clothing</a:t>
            </a:r>
          </a:p>
          <a:p>
            <a:pPr marL="342900" indent="-342900" algn="l" eaLnBrk="1" hangingPunct="1">
              <a:buFont typeface="Arial" panose="020B0604020202020204" pitchFamily="34" charset="0"/>
              <a:buChar char="•"/>
            </a:pPr>
            <a:r>
              <a:rPr lang="en-US" altLang="en-US" sz="2400" dirty="0">
                <a:cs typeface="Arial" charset="0"/>
              </a:rPr>
              <a:t>Safety Shoes</a:t>
            </a:r>
          </a:p>
          <a:p>
            <a:pPr algn="l" eaLnBrk="1" hangingPunct="1">
              <a:lnSpc>
                <a:spcPct val="80000"/>
              </a:lnSpc>
            </a:pPr>
            <a:endParaRPr lang="en-US" altLang="en-US" sz="2400" dirty="0">
              <a:latin typeface="Times New Roman" pitchFamily="18" charset="0"/>
            </a:endParaRPr>
          </a:p>
        </p:txBody>
      </p:sp>
      <p:pic>
        <p:nvPicPr>
          <p:cNvPr id="13314" name="Picture 2" descr="WHS Audi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403475"/>
            <a:ext cx="4711715" cy="1890576"/>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P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139" y="4454855"/>
            <a:ext cx="2963461" cy="137801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0567A4FA-FCD5-A823-1D6D-354A6F193712}"/>
              </a:ext>
            </a:extLst>
          </p:cNvPr>
          <p:cNvSpPr>
            <a:spLocks noGrp="1"/>
          </p:cNvSpPr>
          <p:nvPr>
            <p:ph type="title"/>
          </p:nvPr>
        </p:nvSpPr>
        <p:spPr>
          <a:xfrm>
            <a:off x="1371600" y="381000"/>
            <a:ext cx="7360507" cy="679832"/>
          </a:xfrm>
        </p:spPr>
        <p:txBody>
          <a:bodyPr/>
          <a:lstStyle/>
          <a:p>
            <a:r>
              <a:rPr lang="en-US" altLang="en-US" sz="3600" dirty="0">
                <a:solidFill>
                  <a:srgbClr val="C00000"/>
                </a:solidFill>
              </a:rPr>
              <a:t>Safety First - PPE</a:t>
            </a:r>
            <a:br>
              <a:rPr lang="ru-RU" altLang="en-US" sz="3600" dirty="0">
                <a:solidFill>
                  <a:srgbClr val="C00000"/>
                </a:solidFill>
              </a:rPr>
            </a:br>
            <a:endParaRPr lang="en-US" sz="3600" dirty="0">
              <a:solidFill>
                <a:srgbClr val="C00000"/>
              </a:solidFill>
            </a:endParaRPr>
          </a:p>
        </p:txBody>
      </p:sp>
      <p:sp>
        <p:nvSpPr>
          <p:cNvPr id="2" name="Footer Placeholder 1">
            <a:extLst>
              <a:ext uri="{FF2B5EF4-FFF2-40B4-BE49-F238E27FC236}">
                <a16:creationId xmlns:a16="http://schemas.microsoft.com/office/drawing/2014/main" id="{6A99D360-FF94-4318-7575-6980FD5E8047}"/>
              </a:ext>
            </a:extLst>
          </p:cNvPr>
          <p:cNvSpPr>
            <a:spLocks noGrp="1"/>
          </p:cNvSpPr>
          <p:nvPr>
            <p:ph type="ftr" sz="quarter" idx="3"/>
          </p:nvPr>
        </p:nvSpPr>
        <p:spPr/>
        <p:txBody>
          <a:bodyPr/>
          <a:lstStyle/>
          <a:p>
            <a:r>
              <a:rPr lang="en-US"/>
              <a:t>tescometering.com</a:t>
            </a:r>
            <a:endParaRPr lang="en-US" dirty="0"/>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371600" y="198438"/>
            <a:ext cx="7436117" cy="563562"/>
          </a:xfr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en-US" sz="3600" dirty="0">
                <a:solidFill>
                  <a:srgbClr val="C00000"/>
                </a:solidFill>
                <a:latin typeface="+mj-lt"/>
              </a:rPr>
              <a:t>Arc Flash</a:t>
            </a:r>
          </a:p>
        </p:txBody>
      </p:sp>
      <p:sp>
        <p:nvSpPr>
          <p:cNvPr id="6147" name="Rectangle 3"/>
          <p:cNvSpPr>
            <a:spLocks noGrp="1" noChangeArrowheads="1"/>
          </p:cNvSpPr>
          <p:nvPr>
            <p:ph idx="1"/>
          </p:nvPr>
        </p:nvSpPr>
        <p:spPr bwMode="auto">
          <a:xfrm>
            <a:off x="366432" y="1219200"/>
            <a:ext cx="5715000" cy="4191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marL="0" indent="0">
              <a:buNone/>
            </a:pPr>
            <a:r>
              <a:rPr lang="en-US" sz="2200" b="1" dirty="0">
                <a:latin typeface="Arial" panose="020B0604020202020204" pitchFamily="34" charset="0"/>
                <a:cs typeface="Arial" panose="020B0604020202020204" pitchFamily="34" charset="0"/>
              </a:rPr>
              <a:t>What is Arc Flash?</a:t>
            </a:r>
          </a:p>
          <a:p>
            <a:pPr marL="0" indent="0">
              <a:buNone/>
            </a:pPr>
            <a:r>
              <a:rPr lang="en-US" sz="2000" dirty="0">
                <a:latin typeface="Arial" panose="020B0604020202020204" pitchFamily="34" charset="0"/>
                <a:cs typeface="Arial" panose="020B0604020202020204" pitchFamily="34" charset="0"/>
              </a:rPr>
              <a:t>While an arc flash is sometimes used interchangeably with “arc fault”, an arc flash is more accurately defined as the light produced during an arc fault. An arc fault is a type of electrical fault that results from the breakdown of an insulating medium between two conductors where the energy is sufficient to sustain an arc across the insulator (often air) and can cause extreme amounts of light (arc flash), immense heat upwards of 19,000 degrees C, and a resulting explosive pressure wave (arc blast). These forces combine to create a hazardous condition that can vaporize metal, destroy equipment, and pose a significant hazard to anyone in the vicinity.</a:t>
            </a:r>
          </a:p>
        </p:txBody>
      </p:sp>
      <p:sp>
        <p:nvSpPr>
          <p:cNvPr id="3" name="Footer Placeholder 2">
            <a:extLst>
              <a:ext uri="{FF2B5EF4-FFF2-40B4-BE49-F238E27FC236}">
                <a16:creationId xmlns:a16="http://schemas.microsoft.com/office/drawing/2014/main" id="{8377583C-8496-4C50-0837-F50C25DCB87E}"/>
              </a:ext>
            </a:extLst>
          </p:cNvPr>
          <p:cNvSpPr>
            <a:spLocks noGrp="1"/>
          </p:cNvSpPr>
          <p:nvPr>
            <p:ph type="ftr" sz="quarter" idx="3"/>
          </p:nvPr>
        </p:nvSpPr>
        <p:spPr/>
        <p:txBody>
          <a:bodyPr/>
          <a:lstStyle/>
          <a:p>
            <a:r>
              <a:rPr lang="en-US"/>
              <a:t>tescometering.com</a:t>
            </a:r>
            <a:endParaRPr lang="en-US" dirty="0"/>
          </a:p>
        </p:txBody>
      </p:sp>
      <p:pic>
        <p:nvPicPr>
          <p:cNvPr id="2" name="Picture 1">
            <a:extLst>
              <a:ext uri="{FF2B5EF4-FFF2-40B4-BE49-F238E27FC236}">
                <a16:creationId xmlns:a16="http://schemas.microsoft.com/office/drawing/2014/main" id="{FE7F7149-2064-4196-A39C-DA816786A938}"/>
              </a:ext>
            </a:extLst>
          </p:cNvPr>
          <p:cNvPicPr>
            <a:picLocks noChangeAspect="1"/>
          </p:cNvPicPr>
          <p:nvPr/>
        </p:nvPicPr>
        <p:blipFill>
          <a:blip r:embed="rId2"/>
          <a:stretch>
            <a:fillRect/>
          </a:stretch>
        </p:blipFill>
        <p:spPr>
          <a:xfrm>
            <a:off x="6172200" y="1676400"/>
            <a:ext cx="2609850" cy="2971800"/>
          </a:xfrm>
          <a:prstGeom prst="rect">
            <a:avLst/>
          </a:prstGeom>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371600" y="228600"/>
            <a:ext cx="7391400" cy="563562"/>
          </a:xfr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en-US" sz="3600" dirty="0">
                <a:solidFill>
                  <a:srgbClr val="C00000"/>
                </a:solidFill>
                <a:latin typeface="+mj-lt"/>
              </a:rPr>
              <a:t>Covering the Basics</a:t>
            </a:r>
          </a:p>
        </p:txBody>
      </p:sp>
      <p:sp>
        <p:nvSpPr>
          <p:cNvPr id="2" name="Footer Placeholder 1">
            <a:extLst>
              <a:ext uri="{FF2B5EF4-FFF2-40B4-BE49-F238E27FC236}">
                <a16:creationId xmlns:a16="http://schemas.microsoft.com/office/drawing/2014/main" id="{06F23102-61A7-96BC-D552-78A825C0AF8E}"/>
              </a:ext>
            </a:extLst>
          </p:cNvPr>
          <p:cNvSpPr>
            <a:spLocks noGrp="1"/>
          </p:cNvSpPr>
          <p:nvPr>
            <p:ph type="ftr" sz="quarter" idx="3"/>
          </p:nvPr>
        </p:nvSpPr>
        <p:spPr/>
        <p:txBody>
          <a:bodyPr/>
          <a:lstStyle/>
          <a:p>
            <a:r>
              <a:rPr lang="en-US"/>
              <a:t>tescometering.com</a:t>
            </a:r>
            <a:endParaRPr lang="en-US"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134969"/>
            <a:ext cx="4724400" cy="4939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35494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6477000" cy="46098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F4DD8A44-EAD0-9EBE-627B-42A9A43EAC08}"/>
              </a:ext>
            </a:extLst>
          </p:cNvPr>
          <p:cNvSpPr>
            <a:spLocks noGrp="1"/>
          </p:cNvSpPr>
          <p:nvPr>
            <p:ph type="title"/>
          </p:nvPr>
        </p:nvSpPr>
        <p:spPr>
          <a:xfrm>
            <a:off x="1295400" y="136525"/>
            <a:ext cx="7469659" cy="679832"/>
          </a:xfrm>
        </p:spPr>
        <p:txBody>
          <a:bodyPr/>
          <a:lstStyle/>
          <a:p>
            <a:r>
              <a:rPr lang="en-US" sz="3600" dirty="0">
                <a:solidFill>
                  <a:srgbClr val="C00000"/>
                </a:solidFill>
              </a:rPr>
              <a:t>More of the Basics</a:t>
            </a:r>
          </a:p>
        </p:txBody>
      </p:sp>
      <p:sp>
        <p:nvSpPr>
          <p:cNvPr id="2" name="Footer Placeholder 1">
            <a:extLst>
              <a:ext uri="{FF2B5EF4-FFF2-40B4-BE49-F238E27FC236}">
                <a16:creationId xmlns:a16="http://schemas.microsoft.com/office/drawing/2014/main" id="{C3B609F4-5C32-0FDC-6DC6-25CE61C83E9D}"/>
              </a:ext>
            </a:extLst>
          </p:cNvPr>
          <p:cNvSpPr>
            <a:spLocks noGrp="1"/>
          </p:cNvSpPr>
          <p:nvPr>
            <p:ph type="ftr" sz="quarter" idx="3"/>
          </p:nvPr>
        </p:nvSpPr>
        <p:spPr/>
        <p:txBody>
          <a:bodyPr/>
          <a:lstStyle/>
          <a:p>
            <a:r>
              <a:rPr lang="en-US"/>
              <a:t>tescometering.com</a:t>
            </a: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AutoShape 7" descr="Image result for pendulum swinging"/>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ct val="0"/>
              </a:spcBef>
              <a:buFontTx/>
              <a:buNone/>
            </a:pPr>
            <a:endParaRPr lang="en-US" altLang="en-US" sz="1800"/>
          </a:p>
        </p:txBody>
      </p:sp>
      <p:sp>
        <p:nvSpPr>
          <p:cNvPr id="8" name="Text Box 5"/>
          <p:cNvSpPr txBox="1">
            <a:spLocks noChangeArrowheads="1"/>
          </p:cNvSpPr>
          <p:nvPr/>
        </p:nvSpPr>
        <p:spPr bwMode="auto">
          <a:xfrm>
            <a:off x="544513" y="1935163"/>
            <a:ext cx="184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eaLnBrk="1" hangingPunct="1"/>
            <a:endParaRPr lang="en-US" altLang="en-US" sz="3200"/>
          </a:p>
        </p:txBody>
      </p:sp>
      <p:sp>
        <p:nvSpPr>
          <p:cNvPr id="9" name="Text Box 17"/>
          <p:cNvSpPr txBox="1">
            <a:spLocks noChangeArrowheads="1"/>
          </p:cNvSpPr>
          <p:nvPr/>
        </p:nvSpPr>
        <p:spPr bwMode="auto">
          <a:xfrm>
            <a:off x="177800" y="1841500"/>
            <a:ext cx="60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1S</a:t>
            </a:r>
          </a:p>
        </p:txBody>
      </p:sp>
      <p:sp>
        <p:nvSpPr>
          <p:cNvPr id="10" name="Text Box 17"/>
          <p:cNvSpPr txBox="1">
            <a:spLocks noChangeArrowheads="1"/>
          </p:cNvSpPr>
          <p:nvPr/>
        </p:nvSpPr>
        <p:spPr bwMode="auto">
          <a:xfrm>
            <a:off x="6019800" y="2225675"/>
            <a:ext cx="60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2S</a:t>
            </a:r>
          </a:p>
        </p:txBody>
      </p:sp>
      <p:sp>
        <p:nvSpPr>
          <p:cNvPr id="11" name="Text Box 17"/>
          <p:cNvSpPr txBox="1">
            <a:spLocks noChangeArrowheads="1"/>
          </p:cNvSpPr>
          <p:nvPr/>
        </p:nvSpPr>
        <p:spPr bwMode="auto">
          <a:xfrm>
            <a:off x="1674813" y="2649538"/>
            <a:ext cx="609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3S</a:t>
            </a:r>
          </a:p>
        </p:txBody>
      </p:sp>
      <p:sp>
        <p:nvSpPr>
          <p:cNvPr id="12" name="Text Box 17"/>
          <p:cNvSpPr txBox="1">
            <a:spLocks noChangeArrowheads="1"/>
          </p:cNvSpPr>
          <p:nvPr/>
        </p:nvSpPr>
        <p:spPr bwMode="auto">
          <a:xfrm>
            <a:off x="4737100" y="3087688"/>
            <a:ext cx="609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4S</a:t>
            </a:r>
          </a:p>
        </p:txBody>
      </p:sp>
      <p:sp>
        <p:nvSpPr>
          <p:cNvPr id="13" name="Text Box 17"/>
          <p:cNvSpPr txBox="1">
            <a:spLocks noChangeArrowheads="1"/>
          </p:cNvSpPr>
          <p:nvPr/>
        </p:nvSpPr>
        <p:spPr bwMode="auto">
          <a:xfrm>
            <a:off x="331788" y="5078413"/>
            <a:ext cx="609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5S</a:t>
            </a:r>
          </a:p>
        </p:txBody>
      </p:sp>
      <p:sp>
        <p:nvSpPr>
          <p:cNvPr id="14" name="Text Box 17"/>
          <p:cNvSpPr txBox="1">
            <a:spLocks noChangeArrowheads="1"/>
          </p:cNvSpPr>
          <p:nvPr/>
        </p:nvSpPr>
        <p:spPr bwMode="auto">
          <a:xfrm>
            <a:off x="5730875" y="4953000"/>
            <a:ext cx="6096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6S</a:t>
            </a:r>
          </a:p>
        </p:txBody>
      </p:sp>
      <p:sp>
        <p:nvSpPr>
          <p:cNvPr id="15" name="Text Box 17"/>
          <p:cNvSpPr txBox="1">
            <a:spLocks noChangeArrowheads="1"/>
          </p:cNvSpPr>
          <p:nvPr/>
        </p:nvSpPr>
        <p:spPr bwMode="auto">
          <a:xfrm>
            <a:off x="3363913" y="5668963"/>
            <a:ext cx="6096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9S</a:t>
            </a:r>
          </a:p>
        </p:txBody>
      </p:sp>
      <p:sp>
        <p:nvSpPr>
          <p:cNvPr id="16" name="Text Box 17"/>
          <p:cNvSpPr txBox="1">
            <a:spLocks noChangeArrowheads="1"/>
          </p:cNvSpPr>
          <p:nvPr/>
        </p:nvSpPr>
        <p:spPr bwMode="auto">
          <a:xfrm>
            <a:off x="3376613" y="2627313"/>
            <a:ext cx="792162"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12S</a:t>
            </a:r>
          </a:p>
        </p:txBody>
      </p:sp>
      <p:sp>
        <p:nvSpPr>
          <p:cNvPr id="17" name="Text Box 17"/>
          <p:cNvSpPr txBox="1">
            <a:spLocks noChangeArrowheads="1"/>
          </p:cNvSpPr>
          <p:nvPr/>
        </p:nvSpPr>
        <p:spPr bwMode="auto">
          <a:xfrm>
            <a:off x="603191" y="6088933"/>
            <a:ext cx="9144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15S</a:t>
            </a:r>
          </a:p>
        </p:txBody>
      </p:sp>
      <p:sp>
        <p:nvSpPr>
          <p:cNvPr id="18" name="Text Box 17"/>
          <p:cNvSpPr txBox="1">
            <a:spLocks noChangeArrowheads="1"/>
          </p:cNvSpPr>
          <p:nvPr/>
        </p:nvSpPr>
        <p:spPr bwMode="auto">
          <a:xfrm>
            <a:off x="7897813" y="5530850"/>
            <a:ext cx="762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16S</a:t>
            </a:r>
          </a:p>
        </p:txBody>
      </p:sp>
      <p:sp>
        <p:nvSpPr>
          <p:cNvPr id="19" name="Text Box 17"/>
          <p:cNvSpPr txBox="1">
            <a:spLocks noChangeArrowheads="1"/>
          </p:cNvSpPr>
          <p:nvPr/>
        </p:nvSpPr>
        <p:spPr bwMode="auto">
          <a:xfrm>
            <a:off x="8164513" y="3382963"/>
            <a:ext cx="7620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25S</a:t>
            </a:r>
          </a:p>
        </p:txBody>
      </p:sp>
      <p:sp>
        <p:nvSpPr>
          <p:cNvPr id="20" name="Text Box 17"/>
          <p:cNvSpPr txBox="1">
            <a:spLocks noChangeArrowheads="1"/>
          </p:cNvSpPr>
          <p:nvPr/>
        </p:nvSpPr>
        <p:spPr bwMode="auto">
          <a:xfrm>
            <a:off x="2297113" y="4221163"/>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45S</a:t>
            </a:r>
          </a:p>
        </p:txBody>
      </p:sp>
      <p:sp>
        <p:nvSpPr>
          <p:cNvPr id="21" name="Text Box 17"/>
          <p:cNvSpPr txBox="1">
            <a:spLocks noChangeArrowheads="1"/>
          </p:cNvSpPr>
          <p:nvPr/>
        </p:nvSpPr>
        <p:spPr bwMode="auto">
          <a:xfrm>
            <a:off x="6196013" y="3556000"/>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10S</a:t>
            </a:r>
          </a:p>
        </p:txBody>
      </p:sp>
      <p:sp>
        <p:nvSpPr>
          <p:cNvPr id="22" name="Text Box 17"/>
          <p:cNvSpPr txBox="1">
            <a:spLocks noChangeArrowheads="1"/>
          </p:cNvSpPr>
          <p:nvPr/>
        </p:nvSpPr>
        <p:spPr bwMode="auto">
          <a:xfrm>
            <a:off x="4168775" y="4683125"/>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11S</a:t>
            </a:r>
          </a:p>
        </p:txBody>
      </p:sp>
      <p:sp>
        <p:nvSpPr>
          <p:cNvPr id="23" name="Text Box 17"/>
          <p:cNvSpPr txBox="1">
            <a:spLocks noChangeArrowheads="1"/>
          </p:cNvSpPr>
          <p:nvPr/>
        </p:nvSpPr>
        <p:spPr bwMode="auto">
          <a:xfrm>
            <a:off x="4737100" y="5668963"/>
            <a:ext cx="8382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13S</a:t>
            </a:r>
          </a:p>
        </p:txBody>
      </p:sp>
      <p:sp>
        <p:nvSpPr>
          <p:cNvPr id="24" name="Text Box 17"/>
          <p:cNvSpPr txBox="1">
            <a:spLocks noChangeArrowheads="1"/>
          </p:cNvSpPr>
          <p:nvPr/>
        </p:nvSpPr>
        <p:spPr bwMode="auto">
          <a:xfrm>
            <a:off x="1839913" y="1630363"/>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14S</a:t>
            </a:r>
          </a:p>
        </p:txBody>
      </p:sp>
      <p:sp>
        <p:nvSpPr>
          <p:cNvPr id="25" name="Text Box 17"/>
          <p:cNvSpPr txBox="1">
            <a:spLocks noChangeArrowheads="1"/>
          </p:cNvSpPr>
          <p:nvPr/>
        </p:nvSpPr>
        <p:spPr bwMode="auto">
          <a:xfrm>
            <a:off x="8126413" y="1619250"/>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17S</a:t>
            </a:r>
          </a:p>
        </p:txBody>
      </p:sp>
      <p:sp>
        <p:nvSpPr>
          <p:cNvPr id="26" name="Text Box 17"/>
          <p:cNvSpPr txBox="1">
            <a:spLocks noChangeArrowheads="1"/>
          </p:cNvSpPr>
          <p:nvPr/>
        </p:nvSpPr>
        <p:spPr bwMode="auto">
          <a:xfrm>
            <a:off x="2322843" y="6071559"/>
            <a:ext cx="838200"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24S</a:t>
            </a:r>
          </a:p>
        </p:txBody>
      </p:sp>
      <p:sp>
        <p:nvSpPr>
          <p:cNvPr id="27" name="Text Box 17"/>
          <p:cNvSpPr txBox="1">
            <a:spLocks noChangeArrowheads="1"/>
          </p:cNvSpPr>
          <p:nvPr/>
        </p:nvSpPr>
        <p:spPr bwMode="auto">
          <a:xfrm>
            <a:off x="7440613" y="4683125"/>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32S</a:t>
            </a:r>
          </a:p>
        </p:txBody>
      </p:sp>
      <p:sp>
        <p:nvSpPr>
          <p:cNvPr id="28" name="Text Box 17"/>
          <p:cNvSpPr txBox="1">
            <a:spLocks noChangeArrowheads="1"/>
          </p:cNvSpPr>
          <p:nvPr/>
        </p:nvSpPr>
        <p:spPr bwMode="auto">
          <a:xfrm>
            <a:off x="4705350" y="1600200"/>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39S</a:t>
            </a:r>
          </a:p>
        </p:txBody>
      </p:sp>
      <p:sp>
        <p:nvSpPr>
          <p:cNvPr id="29" name="Text Box 17"/>
          <p:cNvSpPr txBox="1">
            <a:spLocks noChangeArrowheads="1"/>
          </p:cNvSpPr>
          <p:nvPr/>
        </p:nvSpPr>
        <p:spPr bwMode="auto">
          <a:xfrm>
            <a:off x="1725613" y="5068888"/>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26S</a:t>
            </a:r>
          </a:p>
        </p:txBody>
      </p:sp>
      <p:sp>
        <p:nvSpPr>
          <p:cNvPr id="30" name="Text Box 17"/>
          <p:cNvSpPr txBox="1">
            <a:spLocks noChangeArrowheads="1"/>
          </p:cNvSpPr>
          <p:nvPr/>
        </p:nvSpPr>
        <p:spPr bwMode="auto">
          <a:xfrm>
            <a:off x="7288213" y="2687638"/>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35S</a:t>
            </a:r>
          </a:p>
        </p:txBody>
      </p:sp>
      <p:sp>
        <p:nvSpPr>
          <p:cNvPr id="31" name="Text Box 17"/>
          <p:cNvSpPr txBox="1">
            <a:spLocks noChangeArrowheads="1"/>
          </p:cNvSpPr>
          <p:nvPr/>
        </p:nvSpPr>
        <p:spPr bwMode="auto">
          <a:xfrm>
            <a:off x="3330575" y="3817938"/>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46S</a:t>
            </a:r>
          </a:p>
        </p:txBody>
      </p:sp>
      <p:sp>
        <p:nvSpPr>
          <p:cNvPr id="32" name="Text Box 17"/>
          <p:cNvSpPr txBox="1">
            <a:spLocks noChangeArrowheads="1"/>
          </p:cNvSpPr>
          <p:nvPr/>
        </p:nvSpPr>
        <p:spPr bwMode="auto">
          <a:xfrm>
            <a:off x="6294438" y="6048375"/>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56S</a:t>
            </a:r>
          </a:p>
        </p:txBody>
      </p:sp>
      <p:sp>
        <p:nvSpPr>
          <p:cNvPr id="33" name="Text Box 17"/>
          <p:cNvSpPr txBox="1">
            <a:spLocks noChangeArrowheads="1"/>
          </p:cNvSpPr>
          <p:nvPr/>
        </p:nvSpPr>
        <p:spPr bwMode="auto">
          <a:xfrm>
            <a:off x="5126038" y="4140200"/>
            <a:ext cx="83820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a:t>66S</a:t>
            </a:r>
          </a:p>
        </p:txBody>
      </p:sp>
      <p:sp>
        <p:nvSpPr>
          <p:cNvPr id="34" name="Text Box 17"/>
          <p:cNvSpPr txBox="1">
            <a:spLocks noChangeArrowheads="1"/>
          </p:cNvSpPr>
          <p:nvPr/>
        </p:nvSpPr>
        <p:spPr bwMode="auto">
          <a:xfrm>
            <a:off x="522288" y="3759201"/>
            <a:ext cx="838200" cy="46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eaLnBrk="0" fontAlgn="base" hangingPunct="0">
              <a:spcBef>
                <a:spcPct val="30000"/>
              </a:spcBef>
              <a:spcAft>
                <a:spcPct val="0"/>
              </a:spcAft>
              <a:defRPr>
                <a:solidFill>
                  <a:srgbClr val="000000"/>
                </a:solidFill>
                <a:latin typeface="Arial" pitchFamily="34" charset="0"/>
              </a:defRPr>
            </a:lvl6pPr>
            <a:lvl7pPr marL="2971800" indent="-228600" eaLnBrk="0" fontAlgn="base" hangingPunct="0">
              <a:spcBef>
                <a:spcPct val="30000"/>
              </a:spcBef>
              <a:spcAft>
                <a:spcPct val="0"/>
              </a:spcAft>
              <a:defRPr>
                <a:solidFill>
                  <a:srgbClr val="000000"/>
                </a:solidFill>
                <a:latin typeface="Arial" pitchFamily="34" charset="0"/>
              </a:defRPr>
            </a:lvl7pPr>
            <a:lvl8pPr marL="3429000" indent="-228600" eaLnBrk="0" fontAlgn="base" hangingPunct="0">
              <a:spcBef>
                <a:spcPct val="30000"/>
              </a:spcBef>
              <a:spcAft>
                <a:spcPct val="0"/>
              </a:spcAft>
              <a:defRPr>
                <a:solidFill>
                  <a:srgbClr val="000000"/>
                </a:solidFill>
                <a:latin typeface="Arial" pitchFamily="34" charset="0"/>
              </a:defRPr>
            </a:lvl8pPr>
            <a:lvl9pPr marL="3886200" indent="-228600" eaLnBrk="0" fontAlgn="base" hangingPunct="0">
              <a:spcBef>
                <a:spcPct val="30000"/>
              </a:spcBef>
              <a:spcAft>
                <a:spcPct val="0"/>
              </a:spcAft>
              <a:defRPr>
                <a:solidFill>
                  <a:srgbClr val="000000"/>
                </a:solidFill>
                <a:latin typeface="Arial" pitchFamily="34" charset="0"/>
              </a:defRPr>
            </a:lvl9pPr>
          </a:lstStyle>
          <a:p>
            <a:pPr algn="ctr" eaLnBrk="1" hangingPunct="1"/>
            <a:r>
              <a:rPr lang="en-US" altLang="en-US" sz="2400" dirty="0"/>
              <a:t>76S</a:t>
            </a:r>
          </a:p>
        </p:txBody>
      </p:sp>
      <p:sp>
        <p:nvSpPr>
          <p:cNvPr id="3" name="Title 2">
            <a:extLst>
              <a:ext uri="{FF2B5EF4-FFF2-40B4-BE49-F238E27FC236}">
                <a16:creationId xmlns:a16="http://schemas.microsoft.com/office/drawing/2014/main" id="{75EF4190-D574-887D-A6D9-AD7E6769852D}"/>
              </a:ext>
            </a:extLst>
          </p:cNvPr>
          <p:cNvSpPr>
            <a:spLocks noGrp="1"/>
          </p:cNvSpPr>
          <p:nvPr>
            <p:ph type="title"/>
          </p:nvPr>
        </p:nvSpPr>
        <p:spPr/>
        <p:txBody>
          <a:bodyPr/>
          <a:lstStyle/>
          <a:p>
            <a:r>
              <a:rPr lang="en-US" dirty="0"/>
              <a:t>Meter Forms</a:t>
            </a:r>
          </a:p>
        </p:txBody>
      </p:sp>
    </p:spTree>
    <p:extLst>
      <p:ext uri="{BB962C8B-B14F-4D97-AF65-F5344CB8AC3E}">
        <p14:creationId xmlns:p14="http://schemas.microsoft.com/office/powerpoint/2010/main" val="55101367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1371600" y="228600"/>
            <a:ext cx="7467600" cy="563562"/>
          </a:xfr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eaLnBrk="1" hangingPunct="1"/>
            <a:r>
              <a:rPr lang="en-US" altLang="en-US" sz="3600" dirty="0">
                <a:solidFill>
                  <a:srgbClr val="C00000"/>
                </a:solidFill>
                <a:latin typeface="+mn-lt"/>
              </a:rPr>
              <a:t>How Bad Can Things Get?</a:t>
            </a:r>
          </a:p>
        </p:txBody>
      </p:sp>
      <p:sp>
        <p:nvSpPr>
          <p:cNvPr id="6147" name="Rectangle 3"/>
          <p:cNvSpPr>
            <a:spLocks noGrp="1" noChangeArrowheads="1"/>
          </p:cNvSpPr>
          <p:nvPr>
            <p:ph idx="1"/>
          </p:nvPr>
        </p:nvSpPr>
        <p:spPr bwMode="auto">
          <a:xfrm>
            <a:off x="533400" y="1600200"/>
            <a:ext cx="7239000" cy="41910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None/>
            </a:pPr>
            <a:r>
              <a:rPr lang="en-US" sz="2200" b="1" dirty="0">
                <a:latin typeface="Arial" panose="020B0604020202020204" pitchFamily="34" charset="0"/>
                <a:cs typeface="Arial" panose="020B0604020202020204" pitchFamily="34" charset="0"/>
              </a:rPr>
              <a:t>Many thanks to Dominion Power</a:t>
            </a:r>
          </a:p>
          <a:p>
            <a:pPr marL="0" indent="0">
              <a:buNone/>
            </a:pPr>
            <a:r>
              <a:rPr lang="en-US" sz="2200" b="1" dirty="0">
                <a:latin typeface="Arial" panose="020B0604020202020204" pitchFamily="34" charset="0"/>
                <a:cs typeface="Arial" panose="020B0604020202020204" pitchFamily="34" charset="0"/>
                <a:hlinkClick r:id="rId3"/>
              </a:rPr>
              <a:t>https://youtu.be/2Xoyb9M5-EA</a:t>
            </a:r>
            <a:r>
              <a:rPr lang="en-US" sz="2200" b="1" dirty="0">
                <a:latin typeface="Arial" panose="020B0604020202020204" pitchFamily="34" charset="0"/>
                <a:cs typeface="Arial" panose="020B0604020202020204" pitchFamily="34" charset="0"/>
              </a:rPr>
              <a:t> </a:t>
            </a:r>
          </a:p>
          <a:p>
            <a:pPr marL="0" indent="0">
              <a:buNone/>
            </a:pPr>
            <a:r>
              <a:rPr lang="en-US" sz="2200" b="1" dirty="0">
                <a:latin typeface="Arial" panose="020B0604020202020204" pitchFamily="34" charset="0"/>
                <a:cs typeface="Arial" panose="020B0604020202020204" pitchFamily="34" charset="0"/>
              </a:rPr>
              <a:t>Rubber Gloves and FR 4:10</a:t>
            </a:r>
          </a:p>
          <a:p>
            <a:pPr marL="0" indent="0">
              <a:buNone/>
            </a:pPr>
            <a:r>
              <a:rPr lang="en-US" sz="2200" b="1" dirty="0">
                <a:latin typeface="Arial" panose="020B0604020202020204" pitchFamily="34" charset="0"/>
                <a:cs typeface="Arial" panose="020B0604020202020204" pitchFamily="34" charset="0"/>
              </a:rPr>
              <a:t>Meter enclosure – shorted out 10:48</a:t>
            </a:r>
          </a:p>
          <a:p>
            <a:pPr marL="0" indent="0">
              <a:buNone/>
            </a:pPr>
            <a:endParaRPr lang="en-US" sz="2200" b="1" dirty="0">
              <a:latin typeface="Arial" panose="020B0604020202020204" pitchFamily="34" charset="0"/>
              <a:cs typeface="Arial" panose="020B0604020202020204" pitchFamily="34" charset="0"/>
            </a:endParaRPr>
          </a:p>
          <a:p>
            <a:pPr marL="0" indent="0">
              <a:buNone/>
            </a:pPr>
            <a:endParaRPr lang="en-US" sz="2200" b="1" dirty="0">
              <a:latin typeface="Arial" panose="020B0604020202020204" pitchFamily="34" charset="0"/>
              <a:cs typeface="Arial" panose="020B0604020202020204" pitchFamily="34" charset="0"/>
            </a:endParaRPr>
          </a:p>
          <a:p>
            <a:pPr marL="0" indent="0">
              <a:buNone/>
            </a:pPr>
            <a:endParaRPr lang="en-US" sz="2200" b="1" dirty="0">
              <a:latin typeface="Arial" panose="020B0604020202020204" pitchFamily="34" charset="0"/>
              <a:cs typeface="Arial" panose="020B0604020202020204" pitchFamily="34" charset="0"/>
            </a:endParaRPr>
          </a:p>
          <a:p>
            <a:pPr marL="0" indent="0">
              <a:buNone/>
            </a:pPr>
            <a:r>
              <a:rPr lang="en-US" sz="2200" b="1" dirty="0">
                <a:latin typeface="Arial" panose="020B0604020202020204" pitchFamily="34" charset="0"/>
                <a:cs typeface="Arial" panose="020B0604020202020204" pitchFamily="34" charset="0"/>
              </a:rPr>
              <a:t>Thanks to Meter Grabber</a:t>
            </a:r>
          </a:p>
          <a:p>
            <a:pPr marL="0" indent="0">
              <a:buNone/>
            </a:pPr>
            <a:r>
              <a:rPr lang="en-US" sz="2200" b="1" dirty="0">
                <a:latin typeface="Arial" panose="020B0604020202020204" pitchFamily="34" charset="0"/>
                <a:cs typeface="Arial" panose="020B0604020202020204" pitchFamily="34" charset="0"/>
                <a:hlinkClick r:id="rId4"/>
              </a:rPr>
              <a:t>https://youtu.be/Azuu8VnM36g</a:t>
            </a:r>
            <a:r>
              <a:rPr lang="en-US" sz="2200" b="1" dirty="0">
                <a:latin typeface="Arial" panose="020B0604020202020204" pitchFamily="34" charset="0"/>
                <a:cs typeface="Arial" panose="020B0604020202020204" pitchFamily="34" charset="0"/>
              </a:rPr>
              <a:t> </a:t>
            </a:r>
          </a:p>
        </p:txBody>
      </p:sp>
      <p:sp>
        <p:nvSpPr>
          <p:cNvPr id="4" name="Footer Placeholder 3">
            <a:extLst>
              <a:ext uri="{FF2B5EF4-FFF2-40B4-BE49-F238E27FC236}">
                <a16:creationId xmlns:a16="http://schemas.microsoft.com/office/drawing/2014/main" id="{A4671CD6-8B64-45B5-B4F8-1128B0272C95}"/>
              </a:ext>
            </a:extLst>
          </p:cNvPr>
          <p:cNvSpPr>
            <a:spLocks noGrp="1"/>
          </p:cNvSpPr>
          <p:nvPr>
            <p:ph type="ftr" sz="quarter" idx="3"/>
          </p:nvPr>
        </p:nvSpPr>
        <p:spPr/>
        <p:txBody>
          <a:bodyPr/>
          <a:lstStyle/>
          <a:p>
            <a:r>
              <a:rPr lang="en-US"/>
              <a:t>tescometering.com</a:t>
            </a:r>
            <a:endParaRPr lang="en-US" dirty="0"/>
          </a:p>
        </p:txBody>
      </p:sp>
      <p:pic>
        <p:nvPicPr>
          <p:cNvPr id="2" name="Online Media 1" title="Live Wire Demonstration">
            <a:hlinkClick r:id="" action="ppaction://media"/>
            <a:extLst>
              <a:ext uri="{FF2B5EF4-FFF2-40B4-BE49-F238E27FC236}">
                <a16:creationId xmlns:a16="http://schemas.microsoft.com/office/drawing/2014/main" id="{3242C7E9-22FC-427B-A6B9-B22189ADCDF8}"/>
              </a:ext>
            </a:extLst>
          </p:cNvPr>
          <p:cNvPicPr>
            <a:picLocks noRot="1" noChangeAspect="1"/>
          </p:cNvPicPr>
          <p:nvPr>
            <a:videoFile r:link="rId1"/>
          </p:nvPr>
        </p:nvPicPr>
        <p:blipFill>
          <a:blip r:embed="rId5"/>
          <a:stretch>
            <a:fillRect/>
          </a:stretch>
        </p:blipFill>
        <p:spPr>
          <a:xfrm>
            <a:off x="5638800" y="1594112"/>
            <a:ext cx="3048000" cy="1714500"/>
          </a:xfrm>
          <a:prstGeom prst="rect">
            <a:avLst/>
          </a:prstGeom>
        </p:spPr>
      </p:pic>
      <p:pic>
        <p:nvPicPr>
          <p:cNvPr id="3" name="Picture 2">
            <a:extLst>
              <a:ext uri="{FF2B5EF4-FFF2-40B4-BE49-F238E27FC236}">
                <a16:creationId xmlns:a16="http://schemas.microsoft.com/office/drawing/2014/main" id="{3BAF1FF1-B825-4854-B5E1-1D3FBBBA4C2E}"/>
              </a:ext>
            </a:extLst>
          </p:cNvPr>
          <p:cNvPicPr>
            <a:picLocks noChangeAspect="1"/>
          </p:cNvPicPr>
          <p:nvPr/>
        </p:nvPicPr>
        <p:blipFill>
          <a:blip r:embed="rId6"/>
          <a:stretch>
            <a:fillRect/>
          </a:stretch>
        </p:blipFill>
        <p:spPr>
          <a:xfrm>
            <a:off x="5638800" y="4056133"/>
            <a:ext cx="3000375" cy="1524000"/>
          </a:xfrm>
          <a:prstGeom prst="rect">
            <a:avLst/>
          </a:prstGeom>
        </p:spPr>
      </p:pic>
    </p:spTree>
    <p:extLst>
      <p:ext uri="{BB962C8B-B14F-4D97-AF65-F5344CB8AC3E}">
        <p14:creationId xmlns:p14="http://schemas.microsoft.com/office/powerpoint/2010/main" val="40679191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9220" name="Text Box 4"/>
          <p:cNvSpPr txBox="1">
            <a:spLocks noChangeArrowheads="1"/>
          </p:cNvSpPr>
          <p:nvPr/>
        </p:nvSpPr>
        <p:spPr bwMode="auto">
          <a:xfrm>
            <a:off x="457200" y="1191428"/>
            <a:ext cx="7924800" cy="4376583"/>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marL="342900" indent="-342900" algn="l" eaLnBrk="1" hangingPunct="1">
              <a:buFont typeface="Arial" panose="020B0604020202020204" pitchFamily="34" charset="0"/>
              <a:buChar char="•"/>
            </a:pPr>
            <a:r>
              <a:rPr lang="en-US" altLang="en-US" sz="2400" dirty="0">
                <a:cs typeface="Arial" charset="0"/>
              </a:rPr>
              <a:t>Always approach an electrical service with caution and while wearing your full PPE. Why?</a:t>
            </a:r>
          </a:p>
          <a:p>
            <a:pPr marL="342900" indent="-342900" algn="l" eaLnBrk="1" hangingPunct="1">
              <a:buFont typeface="Arial" panose="020B0604020202020204" pitchFamily="34" charset="0"/>
              <a:buChar char="•"/>
            </a:pPr>
            <a:r>
              <a:rPr lang="en-US" altLang="en-US" sz="2400" dirty="0">
                <a:cs typeface="Arial" charset="0"/>
              </a:rPr>
              <a:t>Never stand directly in front of the meter when removing the meter </a:t>
            </a:r>
          </a:p>
          <a:p>
            <a:pPr marL="342900" indent="-342900" algn="l" eaLnBrk="1" hangingPunct="1">
              <a:buFont typeface="Arial" panose="020B0604020202020204" pitchFamily="34" charset="0"/>
              <a:buChar char="•"/>
            </a:pPr>
            <a:r>
              <a:rPr lang="en-US" altLang="en-US" sz="2400" dirty="0">
                <a:cs typeface="Arial" charset="0"/>
              </a:rPr>
              <a:t>Before you even open the box or get the cover off….</a:t>
            </a:r>
          </a:p>
          <a:p>
            <a:pPr marL="1085850" lvl="1" indent="-342900" algn="l" eaLnBrk="1" hangingPunct="1">
              <a:buFont typeface="Arial" panose="020B0604020202020204" pitchFamily="34" charset="0"/>
              <a:buChar char="•"/>
            </a:pPr>
            <a:r>
              <a:rPr lang="en-US" altLang="en-US" sz="2400" dirty="0">
                <a:cs typeface="Arial" charset="0"/>
              </a:rPr>
              <a:t>Live box</a:t>
            </a:r>
          </a:p>
          <a:p>
            <a:pPr marL="1085850" lvl="1" indent="-342900" algn="l" eaLnBrk="1" hangingPunct="1">
              <a:buFont typeface="Arial" panose="020B0604020202020204" pitchFamily="34" charset="0"/>
              <a:buChar char="•"/>
            </a:pPr>
            <a:r>
              <a:rPr lang="en-US" altLang="en-US" sz="2400" dirty="0">
                <a:cs typeface="Arial" charset="0"/>
              </a:rPr>
              <a:t>Bees</a:t>
            </a:r>
          </a:p>
          <a:p>
            <a:pPr marL="1085850" lvl="1" indent="-342900" algn="l" eaLnBrk="1" hangingPunct="1">
              <a:buFont typeface="Arial" panose="020B0604020202020204" pitchFamily="34" charset="0"/>
              <a:buChar char="•"/>
            </a:pPr>
            <a:r>
              <a:rPr lang="en-US" altLang="en-US" sz="2400" dirty="0">
                <a:cs typeface="Arial" charset="0"/>
              </a:rPr>
              <a:t>Other live animals</a:t>
            </a:r>
          </a:p>
          <a:p>
            <a:pPr marL="342900" indent="-342900" algn="l" eaLnBrk="1" hangingPunct="1">
              <a:buFont typeface="Arial" panose="020B0604020202020204" pitchFamily="34" charset="0"/>
              <a:buChar char="•"/>
            </a:pPr>
            <a:r>
              <a:rPr lang="en-US" altLang="en-US" sz="2400" dirty="0">
                <a:cs typeface="Arial" charset="0"/>
              </a:rPr>
              <a:t>Broken Seal</a:t>
            </a:r>
          </a:p>
          <a:p>
            <a:pPr marL="342900" indent="-342900" algn="l" eaLnBrk="1" hangingPunct="1">
              <a:buFont typeface="Arial" panose="020B0604020202020204" pitchFamily="34" charset="0"/>
              <a:buChar char="•"/>
            </a:pPr>
            <a:r>
              <a:rPr lang="en-US" altLang="en-US" sz="2400" dirty="0">
                <a:cs typeface="Arial" charset="0"/>
              </a:rPr>
              <a:t>Cover dropping off </a:t>
            </a:r>
          </a:p>
          <a:p>
            <a:pPr marL="342900" indent="-342900" algn="l" eaLnBrk="1" hangingPunct="1">
              <a:lnSpc>
                <a:spcPct val="80000"/>
              </a:lnSpc>
              <a:buFont typeface="Arial" panose="020B0604020202020204" pitchFamily="34" charset="0"/>
              <a:buChar char="•"/>
            </a:pPr>
            <a:endParaRPr lang="en-US" altLang="en-US" sz="2400" dirty="0">
              <a:latin typeface="Times New Roman" pitchFamily="18" charset="0"/>
            </a:endParaRPr>
          </a:p>
          <a:p>
            <a:pPr marL="342900" indent="-342900" algn="l" eaLnBrk="1" hangingPunct="1">
              <a:lnSpc>
                <a:spcPct val="80000"/>
              </a:lnSpc>
              <a:buFont typeface="Arial" panose="020B0604020202020204" pitchFamily="34" charset="0"/>
              <a:buChar char="•"/>
            </a:pPr>
            <a:endParaRPr lang="en-US" altLang="en-US" sz="2400" dirty="0">
              <a:latin typeface="Times New Roman" pitchFamily="18" charset="0"/>
            </a:endParaRPr>
          </a:p>
        </p:txBody>
      </p:sp>
      <p:pic>
        <p:nvPicPr>
          <p:cNvPr id="2" name="Picture 1">
            <a:extLst>
              <a:ext uri="{FF2B5EF4-FFF2-40B4-BE49-F238E27FC236}">
                <a16:creationId xmlns:a16="http://schemas.microsoft.com/office/drawing/2014/main" id="{1B50CF5D-854C-494E-BA95-D68B5002C068}"/>
              </a:ext>
            </a:extLst>
          </p:cNvPr>
          <p:cNvPicPr>
            <a:picLocks noChangeAspect="1"/>
          </p:cNvPicPr>
          <p:nvPr/>
        </p:nvPicPr>
        <p:blipFill>
          <a:blip r:embed="rId2"/>
          <a:stretch>
            <a:fillRect/>
          </a:stretch>
        </p:blipFill>
        <p:spPr>
          <a:xfrm>
            <a:off x="5486400" y="3459356"/>
            <a:ext cx="2759020" cy="2207216"/>
          </a:xfrm>
          <a:prstGeom prst="rect">
            <a:avLst/>
          </a:prstGeom>
        </p:spPr>
      </p:pic>
      <p:sp>
        <p:nvSpPr>
          <p:cNvPr id="4" name="Title 3">
            <a:extLst>
              <a:ext uri="{FF2B5EF4-FFF2-40B4-BE49-F238E27FC236}">
                <a16:creationId xmlns:a16="http://schemas.microsoft.com/office/drawing/2014/main" id="{6D2D9012-D997-B81C-C814-6380D6FC3117}"/>
              </a:ext>
            </a:extLst>
          </p:cNvPr>
          <p:cNvSpPr>
            <a:spLocks noGrp="1"/>
          </p:cNvSpPr>
          <p:nvPr>
            <p:ph type="title"/>
          </p:nvPr>
        </p:nvSpPr>
        <p:spPr>
          <a:xfrm>
            <a:off x="1295400" y="386968"/>
            <a:ext cx="7924800" cy="679832"/>
          </a:xfrm>
        </p:spPr>
        <p:txBody>
          <a:bodyPr/>
          <a:lstStyle/>
          <a:p>
            <a:r>
              <a:rPr lang="en-US" altLang="en-US" sz="3400" dirty="0">
                <a:solidFill>
                  <a:srgbClr val="C00000"/>
                </a:solidFill>
              </a:rPr>
              <a:t>Field Audits, Trouble Shooting and Testing</a:t>
            </a:r>
            <a:br>
              <a:rPr lang="ru-RU" altLang="en-US" sz="3400" dirty="0">
                <a:solidFill>
                  <a:schemeClr val="bg1"/>
                </a:solidFill>
              </a:rPr>
            </a:br>
            <a:endParaRPr lang="en-US" sz="3400" dirty="0"/>
          </a:p>
        </p:txBody>
      </p:sp>
      <p:sp>
        <p:nvSpPr>
          <p:cNvPr id="3" name="Footer Placeholder 2">
            <a:extLst>
              <a:ext uri="{FF2B5EF4-FFF2-40B4-BE49-F238E27FC236}">
                <a16:creationId xmlns:a16="http://schemas.microsoft.com/office/drawing/2014/main" id="{B1B3F94F-23A0-0147-B851-BD3146FA3079}"/>
              </a:ext>
            </a:extLst>
          </p:cNvPr>
          <p:cNvSpPr>
            <a:spLocks noGrp="1"/>
          </p:cNvSpPr>
          <p:nvPr>
            <p:ph type="ftr" sz="quarter" idx="3"/>
          </p:nvPr>
        </p:nvSpPr>
        <p:spPr/>
        <p:txBody>
          <a:bodyPr/>
          <a:lstStyle/>
          <a:p>
            <a:r>
              <a:rPr lang="en-US"/>
              <a:t>tescometering.com</a:t>
            </a:r>
            <a:endParaRPr lang="en-US"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pic>
        <p:nvPicPr>
          <p:cNvPr id="13316" name="Picture 4"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57337"/>
            <a:ext cx="6667500" cy="374332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09120631-66E0-006A-3969-4B3EC51F6112}"/>
              </a:ext>
            </a:extLst>
          </p:cNvPr>
          <p:cNvSpPr>
            <a:spLocks noGrp="1"/>
          </p:cNvSpPr>
          <p:nvPr>
            <p:ph type="ftr" sz="quarter" idx="3"/>
          </p:nvPr>
        </p:nvSpPr>
        <p:spPr/>
        <p:txBody>
          <a:bodyPr/>
          <a:lstStyle/>
          <a:p>
            <a:r>
              <a:rPr lang="en-US"/>
              <a:t>tescometering.com</a:t>
            </a:r>
            <a:endParaRPr lang="en-US" dirty="0"/>
          </a:p>
        </p:txBody>
      </p:sp>
      <p:sp>
        <p:nvSpPr>
          <p:cNvPr id="6" name="Title 3">
            <a:extLst>
              <a:ext uri="{FF2B5EF4-FFF2-40B4-BE49-F238E27FC236}">
                <a16:creationId xmlns:a16="http://schemas.microsoft.com/office/drawing/2014/main" id="{284C4A29-DBD0-31B8-4E4A-575E8BEA2BDF}"/>
              </a:ext>
            </a:extLst>
          </p:cNvPr>
          <p:cNvSpPr txBox="1">
            <a:spLocks/>
          </p:cNvSpPr>
          <p:nvPr/>
        </p:nvSpPr>
        <p:spPr>
          <a:xfrm>
            <a:off x="1371600" y="228600"/>
            <a:ext cx="8153400" cy="679832"/>
          </a:xfrm>
          <a:prstGeom prst="rect">
            <a:avLst/>
          </a:prstGeom>
        </p:spPr>
        <p:txBody>
          <a:bodyPr/>
          <a:lstStyle>
            <a:lvl1pPr algn="r" defTabSz="914400" rtl="0" eaLnBrk="1" latinLnBrk="0" hangingPunct="1">
              <a:lnSpc>
                <a:spcPct val="90000"/>
              </a:lnSpc>
              <a:spcBef>
                <a:spcPct val="0"/>
              </a:spcBef>
              <a:buNone/>
              <a:defRPr lang="en-US" sz="4400" kern="1200" cap="small" dirty="0" smtClean="0">
                <a:solidFill>
                  <a:srgbClr val="FF0000"/>
                </a:solidFill>
                <a:effectLst>
                  <a:outerShdw blurRad="50800" dist="38100" dir="10800000" algn="r" rotWithShape="0">
                    <a:prstClr val="black">
                      <a:alpha val="40000"/>
                    </a:prstClr>
                  </a:outerShdw>
                </a:effectLst>
                <a:latin typeface="Calibri" panose="020F0502020204030204" pitchFamily="34" charset="0"/>
                <a:ea typeface="+mj-ea"/>
                <a:cs typeface="+mj-cs"/>
              </a:defRPr>
            </a:lvl1pPr>
          </a:lstStyle>
          <a:p>
            <a:pPr algn="l"/>
            <a:r>
              <a:rPr lang="en-US" altLang="en-US" sz="3200" dirty="0">
                <a:solidFill>
                  <a:srgbClr val="C00000"/>
                </a:solidFill>
              </a:rPr>
              <a:t>Field Audits, Trouble Shooting and Testing 2</a:t>
            </a:r>
            <a:br>
              <a:rPr lang="en-US" altLang="en-US" sz="3200" dirty="0">
                <a:solidFill>
                  <a:schemeClr val="bg1"/>
                </a:solidFill>
              </a:rPr>
            </a:br>
            <a:endParaRPr lang="en-US" sz="3200" dirty="0"/>
          </a:p>
        </p:txBody>
      </p:sp>
    </p:spTree>
    <p:extLst>
      <p:ext uri="{BB962C8B-B14F-4D97-AF65-F5344CB8AC3E}">
        <p14:creationId xmlns:p14="http://schemas.microsoft.com/office/powerpoint/2010/main" val="16833446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pic>
        <p:nvPicPr>
          <p:cNvPr id="14344" name="Picture 8" descr="https://i.imgur.com/QlsFIaz.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8229600" cy="44196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6D952271-5B70-FA69-080B-7AAB4933CBA8}"/>
              </a:ext>
            </a:extLst>
          </p:cNvPr>
          <p:cNvSpPr>
            <a:spLocks noGrp="1"/>
          </p:cNvSpPr>
          <p:nvPr>
            <p:ph type="title"/>
          </p:nvPr>
        </p:nvSpPr>
        <p:spPr>
          <a:xfrm>
            <a:off x="1371600" y="333866"/>
            <a:ext cx="7436707" cy="679832"/>
          </a:xfrm>
        </p:spPr>
        <p:txBody>
          <a:bodyPr/>
          <a:lstStyle/>
          <a:p>
            <a:r>
              <a:rPr lang="en-US" altLang="en-US" sz="3200" dirty="0">
                <a:solidFill>
                  <a:srgbClr val="C00000"/>
                </a:solidFill>
              </a:rPr>
              <a:t>Field Audits, Trouble Shooting and Testing 3</a:t>
            </a:r>
            <a:br>
              <a:rPr lang="ru-RU" altLang="en-US" sz="3200" dirty="0">
                <a:solidFill>
                  <a:srgbClr val="C00000"/>
                </a:solidFill>
              </a:rPr>
            </a:br>
            <a:endParaRPr lang="en-US" sz="3200" dirty="0">
              <a:solidFill>
                <a:srgbClr val="C00000"/>
              </a:solidFill>
            </a:endParaRPr>
          </a:p>
        </p:txBody>
      </p:sp>
      <p:sp>
        <p:nvSpPr>
          <p:cNvPr id="2" name="Footer Placeholder 1">
            <a:extLst>
              <a:ext uri="{FF2B5EF4-FFF2-40B4-BE49-F238E27FC236}">
                <a16:creationId xmlns:a16="http://schemas.microsoft.com/office/drawing/2014/main" id="{06EB5AF6-D0DC-81DB-F50E-8B703DE1D443}"/>
              </a:ext>
            </a:extLst>
          </p:cNvPr>
          <p:cNvSpPr>
            <a:spLocks noGrp="1"/>
          </p:cNvSpPr>
          <p:nvPr>
            <p:ph type="ftr" sz="quarter" idx="3"/>
          </p:nvPr>
        </p:nvSpPr>
        <p:spPr/>
        <p:txBody>
          <a:bodyPr/>
          <a:lstStyle/>
          <a:p>
            <a:r>
              <a:rPr lang="en-US" dirty="0" err="1"/>
              <a:t>tescometering.com</a:t>
            </a:r>
            <a:endParaRPr lang="en-US" dirty="0"/>
          </a:p>
        </p:txBody>
      </p:sp>
    </p:spTree>
    <p:extLst>
      <p:ext uri="{BB962C8B-B14F-4D97-AF65-F5344CB8AC3E}">
        <p14:creationId xmlns:p14="http://schemas.microsoft.com/office/powerpoint/2010/main" val="14796079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1328351" y="76200"/>
            <a:ext cx="7434649" cy="679832"/>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noAutofit/>
          </a:bodyPr>
          <a:lstStyle/>
          <a:p>
            <a:pPr eaLnBrk="1" hangingPunct="1"/>
            <a:r>
              <a:rPr lang="en-US" altLang="en-US" sz="3600" dirty="0">
                <a:solidFill>
                  <a:srgbClr val="C00000"/>
                </a:solidFill>
                <a:latin typeface="+mj-lt"/>
              </a:rPr>
              <a:t>Once the box is Open: Issues to Look For</a:t>
            </a:r>
          </a:p>
        </p:txBody>
      </p:sp>
      <p:graphicFrame>
        <p:nvGraphicFramePr>
          <p:cNvPr id="10243" name="Object 3"/>
          <p:cNvGraphicFramePr>
            <a:graphicFrameLocks noGrp="1"/>
          </p:cNvGraphicFramePr>
          <p:nvPr>
            <p:ph idx="1"/>
            <p:extLst>
              <p:ext uri="{D42A27DB-BD31-4B8C-83A1-F6EECF244321}">
                <p14:modId xmlns:p14="http://schemas.microsoft.com/office/powerpoint/2010/main" val="1359234745"/>
              </p:ext>
            </p:extLst>
          </p:nvPr>
        </p:nvGraphicFramePr>
        <p:xfrm>
          <a:off x="631149" y="1752600"/>
          <a:ext cx="3773252" cy="4075113"/>
        </p:xfrm>
        <a:graphic>
          <a:graphicData uri="http://schemas.openxmlformats.org/presentationml/2006/ole">
            <mc:AlternateContent xmlns:mc="http://schemas.openxmlformats.org/markup-compatibility/2006">
              <mc:Choice xmlns:v="urn:schemas-microsoft-com:vml" Requires="v">
                <p:oleObj name="Chart" r:id="rId3" imgW="3810180" imgH="4114935" progId="MSGraph.Chart.8">
                  <p:embed followColorScheme="full"/>
                </p:oleObj>
              </mc:Choice>
              <mc:Fallback>
                <p:oleObj name="Chart" r:id="rId3" imgW="3810180" imgH="4114935" progId="MSGraph.Chart.8">
                  <p:embed followColorScheme="full"/>
                  <p:pic>
                    <p:nvPicPr>
                      <p:cNvPr id="0" name="Object 3"/>
                      <p:cNvPicPr>
                        <a:picLocks noChangeArrowheads="1"/>
                      </p:cNvPicPr>
                      <p:nvPr/>
                    </p:nvPicPr>
                    <p:blipFill>
                      <a:blip r:embed="rId4"/>
                      <a:srcRect/>
                      <a:stretch>
                        <a:fillRect/>
                      </a:stretch>
                    </p:blipFill>
                    <p:spPr bwMode="auto">
                      <a:xfrm>
                        <a:off x="631149" y="1752600"/>
                        <a:ext cx="3773252"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4" name="Rectangle 4"/>
          <p:cNvSpPr>
            <a:spLocks noGrp="1" noChangeArrowheads="1"/>
          </p:cNvSpPr>
          <p:nvPr>
            <p:ph type="body" sz="half" idx="4294967295"/>
          </p:nvPr>
        </p:nvSpPr>
        <p:spPr bwMode="auto">
          <a:xfrm>
            <a:off x="469082" y="1408113"/>
            <a:ext cx="4998164" cy="441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noAutofit/>
          </a:bodyPr>
          <a:lstStyle/>
          <a:p>
            <a:pPr lvl="0"/>
            <a:r>
              <a:rPr lang="en-US" sz="2000" dirty="0">
                <a:cs typeface="Arial" panose="020B0604020202020204" pitchFamily="34" charset="0"/>
              </a:rPr>
              <a:t>Open line – open line side connection to the meter socket. </a:t>
            </a:r>
          </a:p>
          <a:p>
            <a:pPr lvl="0"/>
            <a:r>
              <a:rPr lang="en-US" sz="2000" dirty="0">
                <a:cs typeface="Arial" panose="020B0604020202020204" pitchFamily="34" charset="0"/>
              </a:rPr>
              <a:t>Missing neutral – missing neutral connection to the center lug in the meter socket</a:t>
            </a:r>
          </a:p>
          <a:p>
            <a:pPr lvl="0"/>
            <a:r>
              <a:rPr lang="en-US" sz="2000" dirty="0">
                <a:cs typeface="Arial" panose="020B0604020202020204" pitchFamily="34" charset="0"/>
              </a:rPr>
              <a:t>Cross phase condition – cross wiring between the test block and the meter socket. </a:t>
            </a:r>
          </a:p>
          <a:p>
            <a:pPr lvl="0"/>
            <a:r>
              <a:rPr lang="en-US" sz="2000" dirty="0">
                <a:cs typeface="Arial" panose="020B0604020202020204" pitchFamily="34" charset="0"/>
              </a:rPr>
              <a:t>Hidden jumpers line to load – diversion on both legs. </a:t>
            </a:r>
          </a:p>
          <a:p>
            <a:pPr lvl="0"/>
            <a:r>
              <a:rPr lang="en-US" sz="2000" dirty="0">
                <a:cs typeface="Arial" panose="020B0604020202020204" pitchFamily="34" charset="0"/>
              </a:rPr>
              <a:t>Dead Short - dead short phase to ground on the load side of one leg of the socket. </a:t>
            </a:r>
          </a:p>
          <a:p>
            <a:pPr lvl="0"/>
            <a:r>
              <a:rPr lang="en-US" sz="2000" dirty="0">
                <a:cs typeface="Arial" panose="020B0604020202020204" pitchFamily="34" charset="0"/>
              </a:rPr>
              <a:t>Partial Short - partial short phase to ground on the load side of one leg of the socket</a:t>
            </a:r>
          </a:p>
        </p:txBody>
      </p:sp>
      <p:pic>
        <p:nvPicPr>
          <p:cNvPr id="6" name="Picture 5">
            <a:extLst>
              <a:ext uri="{FF2B5EF4-FFF2-40B4-BE49-F238E27FC236}">
                <a16:creationId xmlns:a16="http://schemas.microsoft.com/office/drawing/2014/main" id="{7D9E37F2-C731-49F9-AD14-56BDBFFBA0D6}"/>
              </a:ext>
            </a:extLst>
          </p:cNvPr>
          <p:cNvPicPr>
            <a:picLocks noChangeAspect="1"/>
          </p:cNvPicPr>
          <p:nvPr/>
        </p:nvPicPr>
        <p:blipFill>
          <a:blip r:embed="rId5"/>
          <a:stretch>
            <a:fillRect/>
          </a:stretch>
        </p:blipFill>
        <p:spPr>
          <a:xfrm>
            <a:off x="5467246" y="1408112"/>
            <a:ext cx="3207672" cy="2630487"/>
          </a:xfrm>
          <a:prstGeom prst="rect">
            <a:avLst/>
          </a:prstGeom>
        </p:spPr>
      </p:pic>
      <p:sp>
        <p:nvSpPr>
          <p:cNvPr id="2" name="Footer Placeholder 1">
            <a:extLst>
              <a:ext uri="{FF2B5EF4-FFF2-40B4-BE49-F238E27FC236}">
                <a16:creationId xmlns:a16="http://schemas.microsoft.com/office/drawing/2014/main" id="{0CA2FD55-4AEA-BB07-4A92-E375381F3B66}"/>
              </a:ext>
            </a:extLst>
          </p:cNvPr>
          <p:cNvSpPr>
            <a:spLocks noGrp="1"/>
          </p:cNvSpPr>
          <p:nvPr>
            <p:ph type="ftr" sz="quarter" idx="3"/>
          </p:nvPr>
        </p:nvSpPr>
        <p:spPr>
          <a:xfrm>
            <a:off x="628650" y="6336618"/>
            <a:ext cx="3086100" cy="365125"/>
          </a:xfrm>
        </p:spPr>
        <p:txBody>
          <a:bodyPr/>
          <a:lstStyle/>
          <a:p>
            <a:r>
              <a:rPr lang="en-US" dirty="0" err="1"/>
              <a:t>tescometering.com</a:t>
            </a:r>
            <a:endParaRPr lang="en-US" dirty="0"/>
          </a:p>
        </p:txBody>
      </p:sp>
    </p:spTree>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1295400" y="79676"/>
            <a:ext cx="7620000" cy="679832"/>
          </a:xfrm>
          <a:prstGeom prst="rect">
            <a:avLst/>
          </a:prstGeom>
          <a:noFill/>
          <a:extLst>
            <a:ext uri="{909E8E84-426E-40DD-AFC4-6F175D3DCCD1}">
              <a14:hiddenFill xmlns:a14="http://schemas.microsoft.com/office/drawing/2010/main">
                <a:solidFill>
                  <a:srgbClr val="FF0000"/>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b" anchorCtr="0" compatLnSpc="1">
            <a:prstTxWarp prst="textNoShape">
              <a:avLst/>
            </a:prstTxWarp>
            <a:noAutofit/>
          </a:bodyPr>
          <a:lstStyle/>
          <a:p>
            <a:pPr eaLnBrk="1" hangingPunct="1">
              <a:lnSpc>
                <a:spcPts val="2800"/>
              </a:lnSpc>
            </a:pPr>
            <a:r>
              <a:rPr lang="en-US" altLang="en-US" sz="2800" dirty="0">
                <a:solidFill>
                  <a:srgbClr val="C00000"/>
                </a:solidFill>
                <a:latin typeface="+mj-lt"/>
              </a:rPr>
              <a:t>Backfeed, Ground Fault and other Issues to Look For</a:t>
            </a:r>
          </a:p>
        </p:txBody>
      </p:sp>
      <p:graphicFrame>
        <p:nvGraphicFramePr>
          <p:cNvPr id="10243" name="Object 3"/>
          <p:cNvGraphicFramePr>
            <a:graphicFrameLocks noGrp="1"/>
          </p:cNvGraphicFramePr>
          <p:nvPr>
            <p:ph idx="1"/>
            <p:extLst>
              <p:ext uri="{D42A27DB-BD31-4B8C-83A1-F6EECF244321}">
                <p14:modId xmlns:p14="http://schemas.microsoft.com/office/powerpoint/2010/main" val="43115958"/>
              </p:ext>
            </p:extLst>
          </p:nvPr>
        </p:nvGraphicFramePr>
        <p:xfrm>
          <a:off x="631149" y="1752600"/>
          <a:ext cx="3773252" cy="4075113"/>
        </p:xfrm>
        <a:graphic>
          <a:graphicData uri="http://schemas.openxmlformats.org/presentationml/2006/ole">
            <mc:AlternateContent xmlns:mc="http://schemas.openxmlformats.org/markup-compatibility/2006">
              <mc:Choice xmlns:v="urn:schemas-microsoft-com:vml" Requires="v">
                <p:oleObj name="Chart" r:id="rId3" imgW="3810180" imgH="4114935" progId="MSGraph.Chart.8">
                  <p:embed followColorScheme="full"/>
                </p:oleObj>
              </mc:Choice>
              <mc:Fallback>
                <p:oleObj name="Chart" r:id="rId3" imgW="3810180" imgH="4114935" progId="MSGraph.Chart.8">
                  <p:embed followColorScheme="full"/>
                  <p:pic>
                    <p:nvPicPr>
                      <p:cNvPr id="0" name=""/>
                      <p:cNvPicPr>
                        <a:picLocks noChangeArrowheads="1"/>
                      </p:cNvPicPr>
                      <p:nvPr/>
                    </p:nvPicPr>
                    <p:blipFill>
                      <a:blip r:embed="rId4"/>
                      <a:srcRect/>
                      <a:stretch>
                        <a:fillRect/>
                      </a:stretch>
                    </p:blipFill>
                    <p:spPr bwMode="auto">
                      <a:xfrm>
                        <a:off x="631149" y="1752600"/>
                        <a:ext cx="3773252" cy="4075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4" name="Rectangle 4"/>
          <p:cNvSpPr>
            <a:spLocks noGrp="1" noChangeArrowheads="1"/>
          </p:cNvSpPr>
          <p:nvPr>
            <p:ph type="body" sz="half" idx="4294967295"/>
          </p:nvPr>
        </p:nvSpPr>
        <p:spPr bwMode="auto">
          <a:xfrm>
            <a:off x="381000" y="1268413"/>
            <a:ext cx="5562600" cy="2297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normAutofit/>
          </a:bodyPr>
          <a:lstStyle/>
          <a:p>
            <a:pPr lvl="0"/>
            <a:r>
              <a:rPr lang="en-US" sz="2400" dirty="0">
                <a:latin typeface="Arial" panose="020B0604020202020204" pitchFamily="34" charset="0"/>
                <a:cs typeface="Arial" panose="020B0604020202020204" pitchFamily="34" charset="0"/>
              </a:rPr>
              <a:t>Back fed meter socket</a:t>
            </a:r>
          </a:p>
          <a:p>
            <a:pPr lvl="0"/>
            <a:r>
              <a:rPr lang="en-US" sz="2400" dirty="0">
                <a:latin typeface="Arial" panose="020B0604020202020204" pitchFamily="34" charset="0"/>
                <a:cs typeface="Arial" panose="020B0604020202020204" pitchFamily="34" charset="0"/>
              </a:rPr>
              <a:t>Ground fault</a:t>
            </a:r>
          </a:p>
          <a:p>
            <a:pPr lvl="0"/>
            <a:r>
              <a:rPr lang="en-US" sz="2400" dirty="0">
                <a:latin typeface="Arial" panose="020B0604020202020204" pitchFamily="34" charset="0"/>
                <a:cs typeface="Arial" panose="020B0604020202020204" pitchFamily="34" charset="0"/>
              </a:rPr>
              <a:t>Phase to phase fault</a:t>
            </a:r>
          </a:p>
          <a:p>
            <a:pPr lvl="0"/>
            <a:r>
              <a:rPr lang="en-US" sz="2400" dirty="0">
                <a:latin typeface="Arial" panose="020B0604020202020204" pitchFamily="34" charset="0"/>
                <a:cs typeface="Arial" panose="020B0604020202020204" pitchFamily="34" charset="0"/>
              </a:rPr>
              <a:t>Pulling a meter jaw with the meter</a:t>
            </a:r>
          </a:p>
          <a:p>
            <a:pPr lvl="0"/>
            <a:endParaRPr lang="en-US" sz="1800" u="sng" dirty="0">
              <a:latin typeface="Arial" panose="020B0604020202020204" pitchFamily="34" charset="0"/>
              <a:cs typeface="Arial" panose="020B0604020202020204" pitchFamily="34" charset="0"/>
            </a:endParaRPr>
          </a:p>
          <a:p>
            <a:pPr lvl="0"/>
            <a:endParaRPr lang="en-US" sz="1800" u="sng" dirty="0"/>
          </a:p>
        </p:txBody>
      </p:sp>
      <p:pic>
        <p:nvPicPr>
          <p:cNvPr id="11273" name="Picture 9" descr="meter da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10788" y="3596550"/>
            <a:ext cx="3857625" cy="257175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59D2534-E70A-28B1-00A9-D42E697914CA}"/>
              </a:ext>
            </a:extLst>
          </p:cNvPr>
          <p:cNvSpPr>
            <a:spLocks noGrp="1"/>
          </p:cNvSpPr>
          <p:nvPr>
            <p:ph type="ftr" sz="quarter" idx="3"/>
          </p:nvPr>
        </p:nvSpPr>
        <p:spPr>
          <a:xfrm>
            <a:off x="628650" y="6336618"/>
            <a:ext cx="3086100" cy="365125"/>
          </a:xfrm>
        </p:spPr>
        <p:txBody>
          <a:bodyPr/>
          <a:lstStyle/>
          <a:p>
            <a:r>
              <a:rPr lang="en-US" dirty="0" err="1"/>
              <a:t>tescometering.com</a:t>
            </a:r>
            <a:endParaRPr lang="en-US" dirty="0"/>
          </a:p>
        </p:txBody>
      </p:sp>
    </p:spTree>
    <p:extLst>
      <p:ext uri="{BB962C8B-B14F-4D97-AF65-F5344CB8AC3E}">
        <p14:creationId xmlns:p14="http://schemas.microsoft.com/office/powerpoint/2010/main" val="1838094506"/>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502920" y="1225749"/>
            <a:ext cx="4953000" cy="2523768"/>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457200" indent="-457200" algn="l" eaLnBrk="1" hangingPunct="1">
              <a:buFont typeface="Arial" panose="020B0604020202020204" pitchFamily="34" charset="0"/>
              <a:buChar char="•"/>
            </a:pPr>
            <a:r>
              <a:rPr lang="en-US" altLang="en-US" sz="2800" dirty="0">
                <a:latin typeface="Arial" charset="0"/>
                <a:cs typeface="Arial" charset="0"/>
              </a:rPr>
              <a:t>Socket Pullers</a:t>
            </a:r>
          </a:p>
          <a:p>
            <a:pPr marL="457200" indent="-457200" algn="l" eaLnBrk="1" hangingPunct="1">
              <a:buFont typeface="Arial" panose="020B0604020202020204" pitchFamily="34" charset="0"/>
              <a:buChar char="•"/>
            </a:pPr>
            <a:r>
              <a:rPr lang="en-US" altLang="en-US" sz="2800" dirty="0">
                <a:latin typeface="Arial" charset="0"/>
                <a:cs typeface="Arial" charset="0"/>
              </a:rPr>
              <a:t>Volt meters</a:t>
            </a:r>
          </a:p>
          <a:p>
            <a:pPr marL="457200" indent="-457200" algn="l" eaLnBrk="1" hangingPunct="1">
              <a:buFont typeface="Arial" panose="020B0604020202020204" pitchFamily="34" charset="0"/>
              <a:buChar char="•"/>
            </a:pPr>
            <a:r>
              <a:rPr lang="en-US" altLang="en-US" sz="2800" dirty="0">
                <a:latin typeface="Arial" charset="0"/>
                <a:cs typeface="Arial" charset="0"/>
              </a:rPr>
              <a:t>Specialized tools</a:t>
            </a:r>
          </a:p>
          <a:p>
            <a:pPr algn="l" eaLnBrk="1" hangingPunct="1">
              <a:lnSpc>
                <a:spcPct val="80000"/>
              </a:lnSpc>
              <a:defRPr/>
            </a:pPr>
            <a:endParaRPr lang="en-US" altLang="en-US" sz="2800" dirty="0">
              <a:latin typeface="Times New Roman" pitchFamily="18" charset="0"/>
            </a:endParaRPr>
          </a:p>
          <a:p>
            <a:pPr algn="l" eaLnBrk="1" hangingPunct="1">
              <a:lnSpc>
                <a:spcPct val="80000"/>
              </a:lnSpc>
              <a:defRPr/>
            </a:pPr>
            <a:endParaRPr lang="en-US" altLang="en-US" sz="2400" dirty="0">
              <a:latin typeface="Times New Roman" pitchFamily="18" charset="0"/>
            </a:endParaRPr>
          </a:p>
        </p:txBody>
      </p:sp>
      <p:pic>
        <p:nvPicPr>
          <p:cNvPr id="16388" name="Picture 4" descr="Hot Socket Repair Ki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3048000"/>
            <a:ext cx="4000500" cy="266059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B50CF5D-854C-494E-BA95-D68B5002C068}"/>
              </a:ext>
            </a:extLst>
          </p:cNvPr>
          <p:cNvPicPr>
            <a:picLocks noChangeAspect="1"/>
          </p:cNvPicPr>
          <p:nvPr/>
        </p:nvPicPr>
        <p:blipFill>
          <a:blip r:embed="rId3"/>
          <a:stretch>
            <a:fillRect/>
          </a:stretch>
        </p:blipFill>
        <p:spPr>
          <a:xfrm>
            <a:off x="5455920" y="3869923"/>
            <a:ext cx="2759020" cy="2207216"/>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3787541">
            <a:off x="5643791" y="1210531"/>
            <a:ext cx="2273375" cy="2262009"/>
          </a:xfrm>
          <a:prstGeom prst="rect">
            <a:avLst/>
          </a:prstGeom>
        </p:spPr>
      </p:pic>
      <p:sp>
        <p:nvSpPr>
          <p:cNvPr id="4" name="Title 3">
            <a:extLst>
              <a:ext uri="{FF2B5EF4-FFF2-40B4-BE49-F238E27FC236}">
                <a16:creationId xmlns:a16="http://schemas.microsoft.com/office/drawing/2014/main" id="{EB95A300-DEE3-BDCF-336F-7C633740BB25}"/>
              </a:ext>
            </a:extLst>
          </p:cNvPr>
          <p:cNvSpPr>
            <a:spLocks noGrp="1"/>
          </p:cNvSpPr>
          <p:nvPr>
            <p:ph type="title"/>
          </p:nvPr>
        </p:nvSpPr>
        <p:spPr>
          <a:xfrm>
            <a:off x="1371600" y="158368"/>
            <a:ext cx="7393459" cy="679832"/>
          </a:xfrm>
        </p:spPr>
        <p:txBody>
          <a:bodyPr/>
          <a:lstStyle/>
          <a:p>
            <a:r>
              <a:rPr lang="en-US" sz="3600" dirty="0">
                <a:solidFill>
                  <a:srgbClr val="C00000"/>
                </a:solidFill>
              </a:rPr>
              <a:t>Tools</a:t>
            </a:r>
          </a:p>
        </p:txBody>
      </p:sp>
      <p:sp>
        <p:nvSpPr>
          <p:cNvPr id="2" name="Footer Placeholder 1">
            <a:extLst>
              <a:ext uri="{FF2B5EF4-FFF2-40B4-BE49-F238E27FC236}">
                <a16:creationId xmlns:a16="http://schemas.microsoft.com/office/drawing/2014/main" id="{1DAC602B-5C88-FC7E-1038-A6A1FAEBEF61}"/>
              </a:ext>
            </a:extLst>
          </p:cNvPr>
          <p:cNvSpPr>
            <a:spLocks noGrp="1"/>
          </p:cNvSpPr>
          <p:nvPr>
            <p:ph type="ftr" sz="quarter" idx="3"/>
          </p:nvPr>
        </p:nvSpPr>
        <p:spPr/>
        <p:txBody>
          <a:bodyPr/>
          <a:lstStyle/>
          <a:p>
            <a:r>
              <a:rPr lang="en-US"/>
              <a:t>tescometering.com</a:t>
            </a:r>
            <a:endParaRPr lang="en-US"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457200" y="1216081"/>
            <a:ext cx="4953000" cy="5496889"/>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457200" indent="-457200" algn="l" eaLnBrk="1" hangingPunct="1">
              <a:buFont typeface="Arial" panose="020B0604020202020204" pitchFamily="34" charset="0"/>
              <a:buChar char="•"/>
            </a:pPr>
            <a:r>
              <a:rPr lang="en-US" altLang="en-US" sz="2800" dirty="0">
                <a:latin typeface="Arial" charset="0"/>
                <a:cs typeface="Arial" charset="0"/>
              </a:rPr>
              <a:t>Be Careful</a:t>
            </a:r>
          </a:p>
          <a:p>
            <a:pPr marL="457200" indent="-457200" algn="l" eaLnBrk="1" hangingPunct="1">
              <a:buFont typeface="Arial" panose="020B0604020202020204" pitchFamily="34" charset="0"/>
              <a:buChar char="•"/>
            </a:pPr>
            <a:r>
              <a:rPr lang="en-US" altLang="en-US" sz="2800" dirty="0">
                <a:latin typeface="Arial" charset="0"/>
                <a:cs typeface="Arial" charset="0"/>
              </a:rPr>
              <a:t>Assume the box is live</a:t>
            </a:r>
          </a:p>
          <a:p>
            <a:pPr marL="457200" indent="-457200" algn="l" eaLnBrk="1" hangingPunct="1">
              <a:buFont typeface="Arial" panose="020B0604020202020204" pitchFamily="34" charset="0"/>
              <a:buChar char="•"/>
            </a:pPr>
            <a:r>
              <a:rPr lang="en-US" altLang="en-US" sz="2800" dirty="0">
                <a:latin typeface="Arial" charset="0"/>
                <a:cs typeface="Arial" charset="0"/>
              </a:rPr>
              <a:t>Assume there is something live in the box</a:t>
            </a:r>
          </a:p>
          <a:p>
            <a:pPr marL="457200" indent="-457200" algn="l" eaLnBrk="1" hangingPunct="1">
              <a:buFont typeface="Arial" panose="020B0604020202020204" pitchFamily="34" charset="0"/>
              <a:buChar char="•"/>
            </a:pPr>
            <a:r>
              <a:rPr lang="en-US" altLang="en-US" sz="2800" dirty="0">
                <a:latin typeface="Arial" charset="0"/>
                <a:cs typeface="Arial" charset="0"/>
              </a:rPr>
              <a:t>Treat electricity with respect</a:t>
            </a:r>
          </a:p>
          <a:p>
            <a:pPr marL="457200" indent="-457200" algn="l" eaLnBrk="1" hangingPunct="1">
              <a:buFont typeface="Arial" panose="020B0604020202020204" pitchFamily="34" charset="0"/>
              <a:buChar char="•"/>
            </a:pPr>
            <a:r>
              <a:rPr lang="en-US" altLang="en-US" sz="2800" dirty="0">
                <a:latin typeface="Arial" charset="0"/>
                <a:cs typeface="Arial" charset="0"/>
              </a:rPr>
              <a:t>Treat all meter boxes with respect</a:t>
            </a:r>
          </a:p>
          <a:p>
            <a:pPr marL="457200" indent="-457200" algn="l" eaLnBrk="1" hangingPunct="1">
              <a:buFont typeface="Arial" panose="020B0604020202020204" pitchFamily="34" charset="0"/>
              <a:buChar char="•"/>
            </a:pPr>
            <a:endParaRPr lang="en-US" altLang="en-US" sz="2800" dirty="0">
              <a:latin typeface="Arial" charset="0"/>
              <a:cs typeface="Arial" charset="0"/>
            </a:endParaRPr>
          </a:p>
          <a:p>
            <a:pPr algn="l" eaLnBrk="1" hangingPunct="1">
              <a:lnSpc>
                <a:spcPct val="80000"/>
              </a:lnSpc>
              <a:defRPr/>
            </a:pPr>
            <a:endParaRPr lang="en-US" altLang="en-US" sz="2800" dirty="0">
              <a:latin typeface="Times New Roman" pitchFamily="18" charset="0"/>
            </a:endParaRPr>
          </a:p>
          <a:p>
            <a:pPr algn="l" eaLnBrk="1" hangingPunct="1">
              <a:lnSpc>
                <a:spcPct val="80000"/>
              </a:lnSpc>
              <a:defRPr/>
            </a:pPr>
            <a:endParaRPr lang="en-US" altLang="en-US" sz="2400" dirty="0">
              <a:latin typeface="Times New Roman" pitchFamily="18" charset="0"/>
            </a:endParaRPr>
          </a:p>
        </p:txBody>
      </p:sp>
      <p:pic>
        <p:nvPicPr>
          <p:cNvPr id="6" name="Picture 5">
            <a:extLst>
              <a:ext uri="{FF2B5EF4-FFF2-40B4-BE49-F238E27FC236}">
                <a16:creationId xmlns:a16="http://schemas.microsoft.com/office/drawing/2014/main" id="{3A264DBE-9BD0-4329-A4BE-994489A59DEF}"/>
              </a:ext>
            </a:extLst>
          </p:cNvPr>
          <p:cNvPicPr>
            <a:picLocks noChangeAspect="1"/>
          </p:cNvPicPr>
          <p:nvPr/>
        </p:nvPicPr>
        <p:blipFill>
          <a:blip r:embed="rId2"/>
          <a:stretch>
            <a:fillRect/>
          </a:stretch>
        </p:blipFill>
        <p:spPr>
          <a:xfrm>
            <a:off x="5486400" y="1565275"/>
            <a:ext cx="3048000" cy="2590799"/>
          </a:xfrm>
          <a:prstGeom prst="rect">
            <a:avLst/>
          </a:prstGeom>
        </p:spPr>
      </p:pic>
      <p:sp>
        <p:nvSpPr>
          <p:cNvPr id="3" name="Title 2">
            <a:extLst>
              <a:ext uri="{FF2B5EF4-FFF2-40B4-BE49-F238E27FC236}">
                <a16:creationId xmlns:a16="http://schemas.microsoft.com/office/drawing/2014/main" id="{CA418181-AF0F-5DD3-C2FE-603182B9392B}"/>
              </a:ext>
            </a:extLst>
          </p:cNvPr>
          <p:cNvSpPr>
            <a:spLocks noGrp="1"/>
          </p:cNvSpPr>
          <p:nvPr>
            <p:ph type="title"/>
          </p:nvPr>
        </p:nvSpPr>
        <p:spPr>
          <a:xfrm>
            <a:off x="1371600" y="152400"/>
            <a:ext cx="7393459" cy="679832"/>
          </a:xfrm>
        </p:spPr>
        <p:txBody>
          <a:bodyPr/>
          <a:lstStyle/>
          <a:p>
            <a:r>
              <a:rPr lang="en-US" sz="3600" dirty="0"/>
              <a:t>Summary</a:t>
            </a:r>
          </a:p>
        </p:txBody>
      </p:sp>
      <p:sp>
        <p:nvSpPr>
          <p:cNvPr id="2" name="Footer Placeholder 1">
            <a:extLst>
              <a:ext uri="{FF2B5EF4-FFF2-40B4-BE49-F238E27FC236}">
                <a16:creationId xmlns:a16="http://schemas.microsoft.com/office/drawing/2014/main" id="{35E4062D-85A8-CDBA-7FE6-3DDFAA479476}"/>
              </a:ext>
            </a:extLst>
          </p:cNvPr>
          <p:cNvSpPr>
            <a:spLocks noGrp="1"/>
          </p:cNvSpPr>
          <p:nvPr>
            <p:ph type="ftr" sz="quarter" idx="3"/>
          </p:nvPr>
        </p:nvSpPr>
        <p:spPr/>
        <p:txBody>
          <a:bodyPr/>
          <a:lstStyle/>
          <a:p>
            <a:r>
              <a:rPr lang="en-US"/>
              <a:t>tescometering.com</a:t>
            </a:r>
            <a:endParaRPr lang="en-US" dirty="0"/>
          </a:p>
        </p:txBody>
      </p:sp>
    </p:spTree>
    <p:extLst>
      <p:ext uri="{BB962C8B-B14F-4D97-AF65-F5344CB8AC3E}">
        <p14:creationId xmlns:p14="http://schemas.microsoft.com/office/powerpoint/2010/main" val="198210479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533400" y="1219200"/>
            <a:ext cx="8077200" cy="504138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marL="457200" indent="-457200" algn="l" eaLnBrk="1" hangingPunct="1">
              <a:buFont typeface="Arial" panose="020B0604020202020204" pitchFamily="34" charset="0"/>
              <a:buChar char="•"/>
            </a:pPr>
            <a:r>
              <a:rPr lang="en-US" altLang="en-US" sz="2800" dirty="0">
                <a:latin typeface="Arial" charset="0"/>
                <a:cs typeface="Arial" charset="0"/>
              </a:rPr>
              <a:t>Issues that you may </a:t>
            </a:r>
            <a:br>
              <a:rPr lang="en-US" altLang="en-US" sz="2800" dirty="0">
                <a:latin typeface="Arial" charset="0"/>
                <a:cs typeface="Arial" charset="0"/>
              </a:rPr>
            </a:br>
            <a:r>
              <a:rPr lang="en-US" altLang="en-US" sz="2800" dirty="0">
                <a:latin typeface="Arial" charset="0"/>
                <a:cs typeface="Arial" charset="0"/>
              </a:rPr>
              <a:t>have seen in your </a:t>
            </a:r>
            <a:br>
              <a:rPr lang="en-US" altLang="en-US" sz="2800" dirty="0">
                <a:latin typeface="Arial" charset="0"/>
                <a:cs typeface="Arial" charset="0"/>
              </a:rPr>
            </a:br>
            <a:r>
              <a:rPr lang="en-US" altLang="en-US" sz="2800" dirty="0">
                <a:latin typeface="Arial" charset="0"/>
                <a:cs typeface="Arial" charset="0"/>
              </a:rPr>
              <a:t>metering career </a:t>
            </a:r>
            <a:br>
              <a:rPr lang="en-US" altLang="en-US" sz="2800" dirty="0">
                <a:latin typeface="Arial" charset="0"/>
                <a:cs typeface="Arial" charset="0"/>
              </a:rPr>
            </a:br>
            <a:r>
              <a:rPr lang="en-US" altLang="en-US" sz="2800" dirty="0">
                <a:latin typeface="Arial" charset="0"/>
                <a:cs typeface="Arial" charset="0"/>
              </a:rPr>
              <a:t>already?</a:t>
            </a:r>
          </a:p>
          <a:p>
            <a:pPr marL="457200" indent="-457200" algn="l" eaLnBrk="1" hangingPunct="1">
              <a:buFont typeface="Arial" panose="020B0604020202020204" pitchFamily="34" charset="0"/>
              <a:buChar char="•"/>
            </a:pPr>
            <a:r>
              <a:rPr lang="en-US" altLang="en-US" sz="2800" dirty="0">
                <a:latin typeface="Arial" charset="0"/>
                <a:cs typeface="Arial" charset="0"/>
              </a:rPr>
              <a:t>Safety Issues not yet </a:t>
            </a:r>
            <a:br>
              <a:rPr lang="en-US" altLang="en-US" sz="2800" dirty="0">
                <a:latin typeface="Arial" charset="0"/>
                <a:cs typeface="Arial" charset="0"/>
              </a:rPr>
            </a:br>
            <a:r>
              <a:rPr lang="en-US" altLang="en-US" sz="2800" dirty="0">
                <a:latin typeface="Arial" charset="0"/>
                <a:cs typeface="Arial" charset="0"/>
              </a:rPr>
              <a:t>brought up?</a:t>
            </a:r>
          </a:p>
          <a:p>
            <a:pPr marL="457200" indent="-457200" algn="l" eaLnBrk="1" hangingPunct="1">
              <a:buFont typeface="Arial" panose="020B0604020202020204" pitchFamily="34" charset="0"/>
              <a:buChar char="•"/>
            </a:pPr>
            <a:endParaRPr lang="en-US" altLang="en-US" sz="2800" dirty="0">
              <a:latin typeface="Arial" charset="0"/>
              <a:cs typeface="Arial" charset="0"/>
            </a:endParaRPr>
          </a:p>
          <a:p>
            <a:pPr eaLnBrk="1" hangingPunct="1"/>
            <a:r>
              <a:rPr lang="en-US" altLang="en-US" sz="2800" b="1" dirty="0">
                <a:solidFill>
                  <a:srgbClr val="C00000"/>
                </a:solidFill>
                <a:latin typeface="Arial" charset="0"/>
                <a:cs typeface="Arial" charset="0"/>
              </a:rPr>
              <a:t>Closing</a:t>
            </a:r>
          </a:p>
          <a:p>
            <a:pPr marL="457200" indent="-457200" algn="l" eaLnBrk="1" hangingPunct="1">
              <a:buFont typeface="Arial" panose="020B0604020202020204" pitchFamily="34" charset="0"/>
              <a:buChar char="•"/>
            </a:pPr>
            <a:r>
              <a:rPr lang="en-US" altLang="en-US" sz="2800" dirty="0">
                <a:latin typeface="Arial" charset="0"/>
                <a:cs typeface="Arial" charset="0"/>
              </a:rPr>
              <a:t>Are you not only following the rules but actively making suggestions?</a:t>
            </a:r>
          </a:p>
          <a:p>
            <a:pPr algn="l" eaLnBrk="1" hangingPunct="1">
              <a:lnSpc>
                <a:spcPct val="80000"/>
              </a:lnSpc>
              <a:defRPr/>
            </a:pPr>
            <a:endParaRPr lang="en-US" altLang="en-US" sz="2800" dirty="0">
              <a:latin typeface="Times New Roman" pitchFamily="18" charset="0"/>
            </a:endParaRPr>
          </a:p>
          <a:p>
            <a:pPr algn="l" eaLnBrk="1" hangingPunct="1">
              <a:lnSpc>
                <a:spcPct val="80000"/>
              </a:lnSpc>
              <a:defRPr/>
            </a:pPr>
            <a:endParaRPr lang="en-US" altLang="en-US" sz="2400" dirty="0">
              <a:latin typeface="Times New Roman" pitchFamily="18" charset="0"/>
            </a:endParaRPr>
          </a:p>
        </p:txBody>
      </p:sp>
      <p:sp>
        <p:nvSpPr>
          <p:cNvPr id="3" name="Title 2">
            <a:extLst>
              <a:ext uri="{FF2B5EF4-FFF2-40B4-BE49-F238E27FC236}">
                <a16:creationId xmlns:a16="http://schemas.microsoft.com/office/drawing/2014/main" id="{24DAEA03-1610-259B-A5B2-67D88FC689C9}"/>
              </a:ext>
            </a:extLst>
          </p:cNvPr>
          <p:cNvSpPr>
            <a:spLocks noGrp="1"/>
          </p:cNvSpPr>
          <p:nvPr>
            <p:ph type="title"/>
          </p:nvPr>
        </p:nvSpPr>
        <p:spPr>
          <a:xfrm>
            <a:off x="1371600" y="152400"/>
            <a:ext cx="7360507" cy="679832"/>
          </a:xfrm>
        </p:spPr>
        <p:txBody>
          <a:bodyPr/>
          <a:lstStyle/>
          <a:p>
            <a:r>
              <a:rPr lang="en-US" sz="3600" dirty="0">
                <a:solidFill>
                  <a:srgbClr val="C00000"/>
                </a:solidFill>
              </a:rPr>
              <a:t>Around the room</a:t>
            </a:r>
          </a:p>
        </p:txBody>
      </p:sp>
      <p:sp>
        <p:nvSpPr>
          <p:cNvPr id="2" name="Footer Placeholder 1">
            <a:extLst>
              <a:ext uri="{FF2B5EF4-FFF2-40B4-BE49-F238E27FC236}">
                <a16:creationId xmlns:a16="http://schemas.microsoft.com/office/drawing/2014/main" id="{7B817B88-122F-F39B-98E9-5137DE19EF56}"/>
              </a:ext>
            </a:extLst>
          </p:cNvPr>
          <p:cNvSpPr>
            <a:spLocks noGrp="1"/>
          </p:cNvSpPr>
          <p:nvPr>
            <p:ph type="ftr" sz="quarter" idx="3"/>
          </p:nvPr>
        </p:nvSpPr>
        <p:spPr/>
        <p:txBody>
          <a:bodyPr/>
          <a:lstStyle/>
          <a:p>
            <a:r>
              <a:rPr lang="en-US"/>
              <a:t>tescometering.com</a:t>
            </a:r>
            <a:endParaRPr lang="en-US" dirty="0"/>
          </a:p>
        </p:txBody>
      </p:sp>
      <p:pic>
        <p:nvPicPr>
          <p:cNvPr id="3074" name="Picture 13" descr="What this homeowner found on her electricity meter will give you nightmares  - Mirror Online">
            <a:extLst>
              <a:ext uri="{FF2B5EF4-FFF2-40B4-BE49-F238E27FC236}">
                <a16:creationId xmlns:a16="http://schemas.microsoft.com/office/drawing/2014/main" id="{76F1F629-4E00-11E7-9D52-6B43013782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1411"/>
          <a:stretch/>
        </p:blipFill>
        <p:spPr bwMode="auto">
          <a:xfrm>
            <a:off x="4858628" y="1219200"/>
            <a:ext cx="375567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50441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 Box 3"/>
          <p:cNvSpPr txBox="1">
            <a:spLocks noChangeArrowheads="1"/>
          </p:cNvSpPr>
          <p:nvPr/>
        </p:nvSpPr>
        <p:spPr bwMode="auto">
          <a:xfrm>
            <a:off x="2270125" y="2403475"/>
            <a:ext cx="184150" cy="457200"/>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rgbClr val="000000"/>
                </a:solidFill>
                <a:latin typeface="Arial" charset="0"/>
              </a:defRPr>
            </a:lvl1pPr>
            <a:lvl2pPr marL="742950" indent="-285750" eaLnBrk="0" hangingPunct="0">
              <a:defRPr>
                <a:solidFill>
                  <a:srgbClr val="000000"/>
                </a:solidFill>
                <a:latin typeface="Arial" charset="0"/>
              </a:defRPr>
            </a:lvl2pPr>
            <a:lvl3pPr marL="1143000" indent="-228600" eaLnBrk="0" hangingPunct="0">
              <a:defRPr>
                <a:solidFill>
                  <a:srgbClr val="000000"/>
                </a:solidFill>
                <a:latin typeface="Arial" charset="0"/>
              </a:defRPr>
            </a:lvl3pPr>
            <a:lvl4pPr marL="1600200" indent="-228600" eaLnBrk="0" hangingPunct="0">
              <a:defRPr>
                <a:solidFill>
                  <a:srgbClr val="000000"/>
                </a:solidFill>
                <a:latin typeface="Arial" charset="0"/>
              </a:defRPr>
            </a:lvl4pPr>
            <a:lvl5pPr marL="2057400" indent="-228600" eaLnBrk="0" hangingPunct="0">
              <a:defRPr>
                <a:solidFill>
                  <a:srgbClr val="000000"/>
                </a:solidFill>
                <a:latin typeface="Arial" charset="0"/>
              </a:defRPr>
            </a:lvl5pPr>
            <a:lvl6pPr marL="2514600" indent="-228600" algn="ctr" eaLnBrk="0" fontAlgn="base" hangingPunct="0">
              <a:spcBef>
                <a:spcPct val="30000"/>
              </a:spcBef>
              <a:spcAft>
                <a:spcPct val="0"/>
              </a:spcAft>
              <a:defRPr>
                <a:solidFill>
                  <a:srgbClr val="000000"/>
                </a:solidFill>
                <a:latin typeface="Arial" charset="0"/>
              </a:defRPr>
            </a:lvl6pPr>
            <a:lvl7pPr marL="2971800" indent="-228600" algn="ctr" eaLnBrk="0" fontAlgn="base" hangingPunct="0">
              <a:spcBef>
                <a:spcPct val="30000"/>
              </a:spcBef>
              <a:spcAft>
                <a:spcPct val="0"/>
              </a:spcAft>
              <a:defRPr>
                <a:solidFill>
                  <a:srgbClr val="000000"/>
                </a:solidFill>
                <a:latin typeface="Arial" charset="0"/>
              </a:defRPr>
            </a:lvl7pPr>
            <a:lvl8pPr marL="3429000" indent="-228600" algn="ctr" eaLnBrk="0" fontAlgn="base" hangingPunct="0">
              <a:spcBef>
                <a:spcPct val="30000"/>
              </a:spcBef>
              <a:spcAft>
                <a:spcPct val="0"/>
              </a:spcAft>
              <a:defRPr>
                <a:solidFill>
                  <a:srgbClr val="000000"/>
                </a:solidFill>
                <a:latin typeface="Arial" charset="0"/>
              </a:defRPr>
            </a:lvl8pPr>
            <a:lvl9pPr marL="3886200" indent="-228600" algn="ctr" eaLnBrk="0" fontAlgn="base" hangingPunct="0">
              <a:spcBef>
                <a:spcPct val="30000"/>
              </a:spcBef>
              <a:spcAft>
                <a:spcPct val="0"/>
              </a:spcAft>
              <a:defRPr>
                <a:solidFill>
                  <a:srgbClr val="000000"/>
                </a:solidFill>
                <a:latin typeface="Arial" charset="0"/>
              </a:defRPr>
            </a:lvl9pPr>
          </a:lstStyle>
          <a:p>
            <a:pPr algn="l" eaLnBrk="1" hangingPunct="1"/>
            <a:endParaRPr lang="en-US" altLang="en-US" sz="2400" dirty="0">
              <a:latin typeface="Times New Roman" pitchFamily="18" charset="0"/>
            </a:endParaRPr>
          </a:p>
        </p:txBody>
      </p:sp>
      <p:sp>
        <p:nvSpPr>
          <p:cNvPr id="5124" name="Text Box 4"/>
          <p:cNvSpPr txBox="1">
            <a:spLocks noChangeArrowheads="1"/>
          </p:cNvSpPr>
          <p:nvPr/>
        </p:nvSpPr>
        <p:spPr bwMode="auto">
          <a:xfrm>
            <a:off x="533400" y="1066800"/>
            <a:ext cx="8077200" cy="2209836"/>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rgbClr val="000000"/>
                </a:solidFill>
                <a:latin typeface="Arial" pitchFamily="34" charset="0"/>
              </a:defRPr>
            </a:lvl1pPr>
            <a:lvl2pPr marL="742950" indent="-285750" eaLnBrk="0" hangingPunct="0">
              <a:defRPr>
                <a:solidFill>
                  <a:srgbClr val="000000"/>
                </a:solidFill>
                <a:latin typeface="Arial" pitchFamily="34" charset="0"/>
              </a:defRPr>
            </a:lvl2pPr>
            <a:lvl3pPr marL="1143000" indent="-228600" eaLnBrk="0" hangingPunct="0">
              <a:defRPr>
                <a:solidFill>
                  <a:srgbClr val="000000"/>
                </a:solidFill>
                <a:latin typeface="Arial" pitchFamily="34" charset="0"/>
              </a:defRPr>
            </a:lvl3pPr>
            <a:lvl4pPr marL="1600200" indent="-228600" eaLnBrk="0" hangingPunct="0">
              <a:defRPr>
                <a:solidFill>
                  <a:srgbClr val="000000"/>
                </a:solidFill>
                <a:latin typeface="Arial" pitchFamily="34" charset="0"/>
              </a:defRPr>
            </a:lvl4pPr>
            <a:lvl5pPr marL="2057400" indent="-228600" eaLnBrk="0" hangingPunct="0">
              <a:defRPr>
                <a:solidFill>
                  <a:srgbClr val="000000"/>
                </a:solidFill>
                <a:latin typeface="Arial" pitchFamily="34" charset="0"/>
              </a:defRPr>
            </a:lvl5pPr>
            <a:lvl6pPr marL="2514600" indent="-228600" algn="ctr" eaLnBrk="0" fontAlgn="base" hangingPunct="0">
              <a:spcBef>
                <a:spcPct val="30000"/>
              </a:spcBef>
              <a:spcAft>
                <a:spcPct val="0"/>
              </a:spcAft>
              <a:defRPr>
                <a:solidFill>
                  <a:srgbClr val="000000"/>
                </a:solidFill>
                <a:latin typeface="Arial" pitchFamily="34" charset="0"/>
              </a:defRPr>
            </a:lvl6pPr>
            <a:lvl7pPr marL="2971800" indent="-228600" algn="ctr" eaLnBrk="0" fontAlgn="base" hangingPunct="0">
              <a:spcBef>
                <a:spcPct val="30000"/>
              </a:spcBef>
              <a:spcAft>
                <a:spcPct val="0"/>
              </a:spcAft>
              <a:defRPr>
                <a:solidFill>
                  <a:srgbClr val="000000"/>
                </a:solidFill>
                <a:latin typeface="Arial" pitchFamily="34" charset="0"/>
              </a:defRPr>
            </a:lvl7pPr>
            <a:lvl8pPr marL="3429000" indent="-228600" algn="ctr" eaLnBrk="0" fontAlgn="base" hangingPunct="0">
              <a:spcBef>
                <a:spcPct val="30000"/>
              </a:spcBef>
              <a:spcAft>
                <a:spcPct val="0"/>
              </a:spcAft>
              <a:defRPr>
                <a:solidFill>
                  <a:srgbClr val="000000"/>
                </a:solidFill>
                <a:latin typeface="Arial" pitchFamily="34" charset="0"/>
              </a:defRPr>
            </a:lvl8pPr>
            <a:lvl9pPr marL="3886200" indent="-228600" algn="ctr" eaLnBrk="0" fontAlgn="base" hangingPunct="0">
              <a:spcBef>
                <a:spcPct val="30000"/>
              </a:spcBef>
              <a:spcAft>
                <a:spcPct val="0"/>
              </a:spcAft>
              <a:defRPr>
                <a:solidFill>
                  <a:srgbClr val="000000"/>
                </a:solidFill>
                <a:latin typeface="Arial" pitchFamily="34" charset="0"/>
              </a:defRPr>
            </a:lvl9pPr>
          </a:lstStyle>
          <a:p>
            <a:pPr algn="ctr" eaLnBrk="1" hangingPunct="1"/>
            <a:r>
              <a:rPr lang="en-US" sz="3200" b="0" i="0" u="none" strike="noStrike" dirty="0">
                <a:solidFill>
                  <a:srgbClr val="212121"/>
                </a:solidFill>
                <a:effectLst/>
                <a:latin typeface="+mn-lt"/>
              </a:rPr>
              <a:t>We test and verify the sites to </a:t>
            </a:r>
            <a:r>
              <a:rPr lang="en-US" sz="3200" b="0" i="0" u="none" strike="noStrike" dirty="0">
                <a:solidFill>
                  <a:srgbClr val="C00000"/>
                </a:solidFill>
                <a:effectLst/>
                <a:latin typeface="+mn-lt"/>
              </a:rPr>
              <a:t>make sure </a:t>
            </a:r>
            <a:br>
              <a:rPr lang="en-US" sz="3200" b="0" i="0" u="none" strike="noStrike" dirty="0">
                <a:solidFill>
                  <a:srgbClr val="212121"/>
                </a:solidFill>
                <a:effectLst/>
                <a:latin typeface="+mn-lt"/>
              </a:rPr>
            </a:br>
            <a:r>
              <a:rPr lang="en-US" sz="3200" b="0" i="0" u="none" strike="noStrike" dirty="0">
                <a:solidFill>
                  <a:srgbClr val="212121"/>
                </a:solidFill>
                <a:effectLst/>
                <a:latin typeface="+mn-lt"/>
              </a:rPr>
              <a:t>we are not losing money and to </a:t>
            </a:r>
            <a:r>
              <a:rPr lang="en-US" sz="3200" b="0" i="0" u="none" strike="noStrike" dirty="0">
                <a:solidFill>
                  <a:srgbClr val="C00000"/>
                </a:solidFill>
                <a:effectLst/>
                <a:latin typeface="+mn-lt"/>
              </a:rPr>
              <a:t>make sure </a:t>
            </a:r>
            <a:br>
              <a:rPr lang="en-US" sz="3200" b="0" i="0" u="none" strike="noStrike" dirty="0">
                <a:solidFill>
                  <a:srgbClr val="212121"/>
                </a:solidFill>
                <a:effectLst/>
                <a:latin typeface="+mn-lt"/>
              </a:rPr>
            </a:br>
            <a:r>
              <a:rPr lang="en-US" sz="3200" b="0" i="0" u="none" strike="noStrike" dirty="0">
                <a:solidFill>
                  <a:srgbClr val="212121"/>
                </a:solidFill>
                <a:effectLst/>
                <a:latin typeface="+mn-lt"/>
              </a:rPr>
              <a:t>the sites are safe.</a:t>
            </a:r>
            <a:endParaRPr lang="en-US" altLang="en-US" sz="3200" dirty="0">
              <a:latin typeface="+mn-lt"/>
              <a:cs typeface="Arial" charset="0"/>
            </a:endParaRPr>
          </a:p>
          <a:p>
            <a:pPr algn="l" eaLnBrk="1" hangingPunct="1">
              <a:lnSpc>
                <a:spcPct val="80000"/>
              </a:lnSpc>
              <a:defRPr/>
            </a:pPr>
            <a:endParaRPr lang="en-US" altLang="en-US" sz="2800" dirty="0">
              <a:latin typeface="Times New Roman" pitchFamily="18" charset="0"/>
            </a:endParaRPr>
          </a:p>
          <a:p>
            <a:pPr algn="l" eaLnBrk="1" hangingPunct="1">
              <a:lnSpc>
                <a:spcPct val="80000"/>
              </a:lnSpc>
              <a:defRPr/>
            </a:pPr>
            <a:endParaRPr lang="en-US" altLang="en-US" sz="2400" dirty="0">
              <a:latin typeface="Times New Roman" pitchFamily="18" charset="0"/>
            </a:endParaRPr>
          </a:p>
        </p:txBody>
      </p:sp>
      <p:sp>
        <p:nvSpPr>
          <p:cNvPr id="3" name="Title 2">
            <a:extLst>
              <a:ext uri="{FF2B5EF4-FFF2-40B4-BE49-F238E27FC236}">
                <a16:creationId xmlns:a16="http://schemas.microsoft.com/office/drawing/2014/main" id="{24DAEA03-1610-259B-A5B2-67D88FC689C9}"/>
              </a:ext>
            </a:extLst>
          </p:cNvPr>
          <p:cNvSpPr>
            <a:spLocks noGrp="1"/>
          </p:cNvSpPr>
          <p:nvPr>
            <p:ph type="title"/>
          </p:nvPr>
        </p:nvSpPr>
        <p:spPr>
          <a:xfrm>
            <a:off x="1371600" y="152400"/>
            <a:ext cx="7360507" cy="679832"/>
          </a:xfrm>
        </p:spPr>
        <p:txBody>
          <a:bodyPr/>
          <a:lstStyle/>
          <a:p>
            <a:r>
              <a:rPr lang="en-US" sz="3600" dirty="0">
                <a:solidFill>
                  <a:srgbClr val="C00000"/>
                </a:solidFill>
              </a:rPr>
              <a:t>Most Importantly…</a:t>
            </a:r>
          </a:p>
        </p:txBody>
      </p:sp>
      <p:sp>
        <p:nvSpPr>
          <p:cNvPr id="2" name="Footer Placeholder 1">
            <a:extLst>
              <a:ext uri="{FF2B5EF4-FFF2-40B4-BE49-F238E27FC236}">
                <a16:creationId xmlns:a16="http://schemas.microsoft.com/office/drawing/2014/main" id="{7B817B88-122F-F39B-98E9-5137DE19EF56}"/>
              </a:ext>
            </a:extLst>
          </p:cNvPr>
          <p:cNvSpPr>
            <a:spLocks noGrp="1"/>
          </p:cNvSpPr>
          <p:nvPr>
            <p:ph type="ftr" sz="quarter" idx="3"/>
          </p:nvPr>
        </p:nvSpPr>
        <p:spPr/>
        <p:txBody>
          <a:bodyPr/>
          <a:lstStyle/>
          <a:p>
            <a:r>
              <a:rPr lang="en-US"/>
              <a:t>tescometering.com</a:t>
            </a:r>
            <a:endParaRPr lang="en-US" dirty="0"/>
          </a:p>
        </p:txBody>
      </p:sp>
      <p:pic>
        <p:nvPicPr>
          <p:cNvPr id="2050" name="Picture 2" descr="Lost Stock Illustration - Download Image Now - Currency, Loss, Lost - iStock">
            <a:extLst>
              <a:ext uri="{FF2B5EF4-FFF2-40B4-BE49-F238E27FC236}">
                <a16:creationId xmlns:a16="http://schemas.microsoft.com/office/drawing/2014/main" id="{9B9C7FA3-45E6-9AFF-9E32-0441839CCC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412" t="11940" r="25490"/>
          <a:stretch/>
        </p:blipFill>
        <p:spPr bwMode="auto">
          <a:xfrm>
            <a:off x="1143000" y="2951324"/>
            <a:ext cx="2300612" cy="307558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afety Manager: Job Description, Salary, Skills, &amp; More">
            <a:extLst>
              <a:ext uri="{FF2B5EF4-FFF2-40B4-BE49-F238E27FC236}">
                <a16:creationId xmlns:a16="http://schemas.microsoft.com/office/drawing/2014/main" id="{1F561B02-019C-D04C-B57C-9A8715CDE63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2951325"/>
            <a:ext cx="4191000" cy="3075583"/>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Close with solid fill">
            <a:extLst>
              <a:ext uri="{FF2B5EF4-FFF2-40B4-BE49-F238E27FC236}">
                <a16:creationId xmlns:a16="http://schemas.microsoft.com/office/drawing/2014/main" id="{E51CD795-97EB-563A-FF8E-05744972EF6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15337" y="3230880"/>
            <a:ext cx="2077876" cy="2077876"/>
          </a:xfrm>
          <a:prstGeom prst="rect">
            <a:avLst/>
          </a:prstGeom>
        </p:spPr>
      </p:pic>
      <p:pic>
        <p:nvPicPr>
          <p:cNvPr id="8" name="Graphic 7" descr="Checkmark with solid fill">
            <a:extLst>
              <a:ext uri="{FF2B5EF4-FFF2-40B4-BE49-F238E27FC236}">
                <a16:creationId xmlns:a16="http://schemas.microsoft.com/office/drawing/2014/main" id="{689BE1F0-4BD7-E2F3-72F7-347BE8FF5C1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38784" y="3424881"/>
            <a:ext cx="1814188" cy="1814188"/>
          </a:xfrm>
          <a:prstGeom prst="rect">
            <a:avLst/>
          </a:prstGeom>
        </p:spPr>
      </p:pic>
    </p:spTree>
    <p:extLst>
      <p:ext uri="{BB962C8B-B14F-4D97-AF65-F5344CB8AC3E}">
        <p14:creationId xmlns:p14="http://schemas.microsoft.com/office/powerpoint/2010/main" val="1619167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577" y="1466850"/>
            <a:ext cx="2409825" cy="2781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85900"/>
            <a:ext cx="2743200" cy="27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5268" y="2133600"/>
            <a:ext cx="403860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a:extLst>
              <a:ext uri="{FF2B5EF4-FFF2-40B4-BE49-F238E27FC236}">
                <a16:creationId xmlns:a16="http://schemas.microsoft.com/office/drawing/2014/main" id="{F0CC172A-8F71-1A33-661A-638FEBA82E45}"/>
              </a:ext>
            </a:extLst>
          </p:cNvPr>
          <p:cNvSpPr>
            <a:spLocks noGrp="1"/>
          </p:cNvSpPr>
          <p:nvPr>
            <p:ph type="title"/>
          </p:nvPr>
        </p:nvSpPr>
        <p:spPr/>
        <p:txBody>
          <a:bodyPr/>
          <a:lstStyle/>
          <a:p>
            <a:r>
              <a:rPr lang="en-US" dirty="0"/>
              <a:t>Meter Forms</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1371600" y="168139"/>
            <a:ext cx="8501449" cy="679832"/>
          </a:xfrm>
          <a:noFill/>
        </p:spPr>
        <p:txBody>
          <a:bodyPr anchor="ctr"/>
          <a:lstStyle/>
          <a:p>
            <a:pPr algn="l" eaLnBrk="1" hangingPunct="1"/>
            <a:r>
              <a:rPr lang="en-US" altLang="en-US" sz="3600" dirty="0">
                <a:solidFill>
                  <a:srgbClr val="C00000"/>
                </a:solidFill>
                <a:latin typeface="+mj-lt"/>
                <a:cs typeface="Arial" panose="020B0604020202020204" pitchFamily="34" charset="0"/>
              </a:rPr>
              <a:t>Questions and Discussion </a:t>
            </a:r>
          </a:p>
        </p:txBody>
      </p:sp>
      <p:sp>
        <p:nvSpPr>
          <p:cNvPr id="2" name="Footer Placeholder 1">
            <a:extLst>
              <a:ext uri="{FF2B5EF4-FFF2-40B4-BE49-F238E27FC236}">
                <a16:creationId xmlns:a16="http://schemas.microsoft.com/office/drawing/2014/main" id="{246D9B7D-A446-3B7F-D9D8-83E2F782486D}"/>
              </a:ext>
            </a:extLst>
          </p:cNvPr>
          <p:cNvSpPr>
            <a:spLocks noGrp="1"/>
          </p:cNvSpPr>
          <p:nvPr>
            <p:ph type="ftr" sz="quarter" idx="3"/>
          </p:nvPr>
        </p:nvSpPr>
        <p:spPr/>
        <p:txBody>
          <a:bodyPr/>
          <a:lstStyle/>
          <a:p>
            <a:r>
              <a:rPr lang="en-US"/>
              <a:t>tescometering.com</a:t>
            </a:r>
            <a:endParaRPr lang="en-US" dirty="0"/>
          </a:p>
        </p:txBody>
      </p:sp>
      <p:pic>
        <p:nvPicPr>
          <p:cNvPr id="9220" name="Picture 7" descr="MC90043151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5700" y="47871"/>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1C3603A8-CF95-D537-5408-8E0B79B07955}"/>
              </a:ext>
            </a:extLst>
          </p:cNvPr>
          <p:cNvSpPr txBox="1"/>
          <p:nvPr/>
        </p:nvSpPr>
        <p:spPr>
          <a:xfrm>
            <a:off x="2514600" y="1140239"/>
            <a:ext cx="4114800" cy="1015663"/>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Perry Lawton</a:t>
            </a:r>
          </a:p>
          <a:p>
            <a:pPr algn="ctr"/>
            <a:r>
              <a:rPr lang="en-US" i="1" dirty="0">
                <a:latin typeface="Arial" panose="020B0604020202020204" pitchFamily="34" charset="0"/>
                <a:cs typeface="Arial" panose="020B0604020202020204" pitchFamily="34" charset="0"/>
              </a:rPr>
              <a:t>Northeastern Regional Sales Manager</a:t>
            </a:r>
          </a:p>
          <a:p>
            <a:pPr algn="ctr"/>
            <a:r>
              <a:rPr lang="en-US" dirty="0" err="1">
                <a:solidFill>
                  <a:srgbClr val="C00000"/>
                </a:solidFill>
                <a:latin typeface="Arial" panose="020B0604020202020204" pitchFamily="34" charset="0"/>
                <a:cs typeface="Arial" panose="020B0604020202020204" pitchFamily="34" charset="0"/>
              </a:rPr>
              <a:t>perry.lawton@tescometering.com</a:t>
            </a:r>
            <a:endParaRPr lang="en-US" dirty="0">
              <a:solidFill>
                <a:srgbClr val="C00000"/>
              </a:solidFill>
              <a:latin typeface="Arial" panose="020B0604020202020204" pitchFamily="34" charset="0"/>
              <a:cs typeface="Arial" panose="020B0604020202020204" pitchFamily="34" charset="0"/>
            </a:endParaRPr>
          </a:p>
        </p:txBody>
      </p:sp>
      <p:sp>
        <p:nvSpPr>
          <p:cNvPr id="7" name="Rectangle 5">
            <a:extLst>
              <a:ext uri="{FF2B5EF4-FFF2-40B4-BE49-F238E27FC236}">
                <a16:creationId xmlns:a16="http://schemas.microsoft.com/office/drawing/2014/main" id="{FA1F08B5-D7F0-2314-D3B9-CEC3FF21981B}"/>
              </a:ext>
            </a:extLst>
          </p:cNvPr>
          <p:cNvSpPr>
            <a:spLocks noGrp="1" noChangeArrowheads="1"/>
          </p:cNvSpPr>
          <p:nvPr>
            <p:ph idx="1"/>
          </p:nvPr>
        </p:nvSpPr>
        <p:spPr>
          <a:xfrm>
            <a:off x="628650" y="2895600"/>
            <a:ext cx="7886700" cy="4842433"/>
          </a:xfrm>
          <a:noFill/>
        </p:spPr>
        <p:txBody>
          <a:bodyPr/>
          <a:lstStyle/>
          <a:p>
            <a:pPr algn="ctr" eaLnBrk="1" hangingPunct="1">
              <a:buFontTx/>
              <a:buNone/>
            </a:pPr>
            <a:endParaRPr lang="en-US" altLang="en-US" dirty="0">
              <a:latin typeface="Arial" panose="020B0604020202020204" pitchFamily="34" charset="0"/>
              <a:cs typeface="Arial" panose="020B0604020202020204" pitchFamily="34" charset="0"/>
            </a:endParaRPr>
          </a:p>
          <a:p>
            <a:pPr algn="ctr" eaLnBrk="1" hangingPunct="1">
              <a:buFontTx/>
              <a:buNone/>
            </a:pPr>
            <a:r>
              <a:rPr lang="en-US" altLang="en-US" sz="2400" b="1" dirty="0">
                <a:latin typeface="Arial" panose="020B0604020202020204" pitchFamily="34" charset="0"/>
                <a:cs typeface="Arial" panose="020B0604020202020204" pitchFamily="34" charset="0"/>
              </a:rPr>
              <a:t>TESCO – The Eastern Specialty Company</a:t>
            </a:r>
            <a:r>
              <a:rPr lang="en-US" altLang="en-US" sz="2400" dirty="0">
                <a:latin typeface="Arial" panose="020B0604020202020204" pitchFamily="34" charset="0"/>
                <a:cs typeface="Arial" panose="020B0604020202020204" pitchFamily="34" charset="0"/>
              </a:rPr>
              <a:t> </a:t>
            </a:r>
          </a:p>
          <a:p>
            <a:pPr algn="ctr" eaLnBrk="1" hangingPunct="1">
              <a:buFontTx/>
              <a:buNone/>
            </a:pPr>
            <a:r>
              <a:rPr lang="en-US" altLang="en-US" sz="1800" i="1" dirty="0">
                <a:latin typeface="Arial" panose="020B0604020202020204" pitchFamily="34" charset="0"/>
                <a:cs typeface="Arial" panose="020B0604020202020204" pitchFamily="34" charset="0"/>
              </a:rPr>
              <a:t>Bristol, PA</a:t>
            </a:r>
          </a:p>
          <a:p>
            <a:pPr algn="ctr" eaLnBrk="1" hangingPunct="1">
              <a:buFontTx/>
              <a:buNone/>
            </a:pPr>
            <a:r>
              <a:rPr lang="en-US" altLang="en-US" sz="2400" dirty="0">
                <a:solidFill>
                  <a:srgbClr val="C00000"/>
                </a:solidFill>
                <a:latin typeface="Arial" panose="020B0604020202020204" pitchFamily="34" charset="0"/>
                <a:cs typeface="Arial" panose="020B0604020202020204" pitchFamily="34" charset="0"/>
              </a:rPr>
              <a:t>215.228.0500</a:t>
            </a:r>
            <a:endParaRPr lang="en-US" altLang="en-US" sz="2000" dirty="0">
              <a:solidFill>
                <a:srgbClr val="C00000"/>
              </a:solidFill>
              <a:latin typeface="Arial" panose="020B0604020202020204" pitchFamily="34" charset="0"/>
              <a:cs typeface="Arial" panose="020B0604020202020204" pitchFamily="34" charset="0"/>
            </a:endParaRPr>
          </a:p>
          <a:p>
            <a:pPr algn="ctr" eaLnBrk="1" hangingPunct="1">
              <a:buFontTx/>
              <a:buNone/>
            </a:pPr>
            <a:br>
              <a:rPr lang="en-US" altLang="en-US" sz="2000" dirty="0">
                <a:latin typeface="Arial" panose="020B0604020202020204" pitchFamily="34" charset="0"/>
                <a:cs typeface="Arial" panose="020B0604020202020204" pitchFamily="34" charset="0"/>
              </a:rPr>
            </a:br>
            <a:r>
              <a:rPr lang="en-US" altLang="en-US" sz="2000" dirty="0">
                <a:latin typeface="Arial" panose="020B0604020202020204" pitchFamily="34" charset="0"/>
                <a:cs typeface="Arial" panose="020B0604020202020204" pitchFamily="34" charset="0"/>
              </a:rPr>
              <a:t>This presentation can also be found under Meter Conferences and Schools on the TESCO website: </a:t>
            </a:r>
            <a:r>
              <a:rPr lang="en-US" altLang="en-US" sz="2000" dirty="0" err="1">
                <a:solidFill>
                  <a:srgbClr val="C00000"/>
                </a:solidFill>
                <a:latin typeface="Arial" panose="020B0604020202020204" pitchFamily="34" charset="0"/>
                <a:cs typeface="Arial" panose="020B0604020202020204" pitchFamily="34" charset="0"/>
              </a:rPr>
              <a:t>tescometering.com</a:t>
            </a:r>
            <a:endParaRPr lang="en-US" altLang="en-US" sz="2000" dirty="0">
              <a:solidFill>
                <a:srgbClr val="C00000"/>
              </a:solidFill>
              <a:latin typeface="Arial" panose="020B0604020202020204" pitchFamily="34" charset="0"/>
              <a:cs typeface="Arial" panose="020B0604020202020204" pitchFamily="34" charset="0"/>
            </a:endParaRPr>
          </a:p>
          <a:p>
            <a:pPr algn="ctr" eaLnBrk="1" hangingPunct="1">
              <a:spcBef>
                <a:spcPct val="0"/>
              </a:spcBef>
              <a:buFontTx/>
              <a:buNone/>
            </a:pPr>
            <a:endParaRPr lang="en-US" altLang="en-US" sz="1400" b="1" dirty="0">
              <a:solidFill>
                <a:schemeClr val="accent6">
                  <a:lumMod val="50000"/>
                </a:schemeClr>
              </a:solidFill>
            </a:endParaRPr>
          </a:p>
          <a:p>
            <a:pPr algn="ctr" eaLnBrk="1" hangingPunct="1">
              <a:spcBef>
                <a:spcPct val="0"/>
              </a:spcBef>
              <a:buFontTx/>
              <a:buNone/>
            </a:pPr>
            <a:r>
              <a:rPr lang="en-US" altLang="en-US" sz="1400" b="1" dirty="0">
                <a:solidFill>
                  <a:schemeClr val="accent6">
                    <a:lumMod val="50000"/>
                  </a:schemeClr>
                </a:solidFill>
              </a:rPr>
              <a:t>ISO 9001:2015 Certified Quality Company</a:t>
            </a:r>
          </a:p>
          <a:p>
            <a:pPr algn="ctr" eaLnBrk="1" hangingPunct="1">
              <a:spcBef>
                <a:spcPct val="0"/>
              </a:spcBef>
              <a:buFontTx/>
              <a:buNone/>
            </a:pPr>
            <a:r>
              <a:rPr lang="en-US" altLang="en-US" sz="1400" b="1" dirty="0">
                <a:solidFill>
                  <a:schemeClr val="accent6">
                    <a:lumMod val="50000"/>
                  </a:schemeClr>
                </a:solidFill>
              </a:rPr>
              <a:t>ISO 17025:2017 Accredited Laboratory</a:t>
            </a:r>
          </a:p>
          <a:p>
            <a:pPr algn="ctr" eaLnBrk="1" hangingPunct="1">
              <a:buFontTx/>
              <a:buNone/>
            </a:pPr>
            <a:endParaRPr lang="en-US" altLang="en-US" sz="2000" dirty="0">
              <a:solidFill>
                <a:srgbClr val="C00000"/>
              </a:solidFill>
              <a:latin typeface="Arial" panose="020B0604020202020204" pitchFamily="34" charset="0"/>
              <a:cs typeface="Arial" panose="020B0604020202020204" pitchFamily="34" charset="0"/>
            </a:endParaRPr>
          </a:p>
          <a:p>
            <a:pPr algn="ctr" eaLnBrk="1" hangingPunct="1">
              <a:buFontTx/>
              <a:buNone/>
            </a:pPr>
            <a:endParaRPr lang="en-US" altLang="en-US" sz="2300" dirty="0">
              <a:solidFill>
                <a:srgbClr val="CC3300"/>
              </a:solidFill>
            </a:endParaRPr>
          </a:p>
        </p:txBody>
      </p:sp>
    </p:spTree>
    <p:extLst>
      <p:ext uri="{BB962C8B-B14F-4D97-AF65-F5344CB8AC3E}">
        <p14:creationId xmlns:p14="http://schemas.microsoft.com/office/powerpoint/2010/main" val="1752507738"/>
      </p:ext>
    </p:extLst>
  </p:cSld>
  <p:clrMapOvr>
    <a:masterClrMapping/>
  </p:clrMapOvr>
</p:sld>
</file>

<file path=ppt/theme/theme1.xml><?xml version="1.0" encoding="utf-8"?>
<a:theme xmlns:a="http://schemas.openxmlformats.org/drawingml/2006/main" name="TESCO Template">
  <a:themeElements>
    <a:clrScheme name="TESCO">
      <a:dk1>
        <a:srgbClr val="000000"/>
      </a:dk1>
      <a:lt1>
        <a:srgbClr val="D8D8D8"/>
      </a:lt1>
      <a:dk2>
        <a:srgbClr val="4C5055"/>
      </a:dk2>
      <a:lt2>
        <a:srgbClr val="FFFFFF"/>
      </a:lt2>
      <a:accent1>
        <a:srgbClr val="E10027"/>
      </a:accent1>
      <a:accent2>
        <a:srgbClr val="000000"/>
      </a:accent2>
      <a:accent3>
        <a:srgbClr val="A5A5A5"/>
      </a:accent3>
      <a:accent4>
        <a:srgbClr val="FF3758"/>
      </a:accent4>
      <a:accent5>
        <a:srgbClr val="8A0017"/>
      </a:accent5>
      <a:accent6>
        <a:srgbClr val="FFB3C0"/>
      </a:accent6>
      <a:hlink>
        <a:srgbClr val="3F3F3F"/>
      </a:hlink>
      <a:folHlink>
        <a:srgbClr val="D8D8D8"/>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TESCO Template 2024 </Template>
  <TotalTime>6769</TotalTime>
  <Words>5295</Words>
  <Application>Microsoft Office PowerPoint</Application>
  <PresentationFormat>On-screen Show (4:3)</PresentationFormat>
  <Paragraphs>633</Paragraphs>
  <Slides>90</Slides>
  <Notes>41</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90</vt:i4>
      </vt:variant>
    </vt:vector>
  </HeadingPairs>
  <TitlesOfParts>
    <vt:vector size="97" baseType="lpstr">
      <vt:lpstr>Arial</vt:lpstr>
      <vt:lpstr>Calibri</vt:lpstr>
      <vt:lpstr>AvantGarde</vt:lpstr>
      <vt:lpstr>Times New Roman</vt:lpstr>
      <vt:lpstr>TESCO Template</vt:lpstr>
      <vt:lpstr>Acrobat Document</vt:lpstr>
      <vt:lpstr>Chart</vt:lpstr>
      <vt:lpstr>Metering 101</vt:lpstr>
      <vt:lpstr>Topics Overview</vt:lpstr>
      <vt:lpstr>Meter Forms</vt:lpstr>
      <vt:lpstr>Agenda</vt:lpstr>
      <vt:lpstr>Meters 101 - Electromechanical</vt:lpstr>
      <vt:lpstr>Meters 101 – Solid State</vt:lpstr>
      <vt:lpstr>Meter Forms</vt:lpstr>
      <vt:lpstr>Meter Forms</vt:lpstr>
      <vt:lpstr>Meter Forms</vt:lpstr>
      <vt:lpstr>Meter Forms</vt:lpstr>
      <vt:lpstr>Meter Forms</vt:lpstr>
      <vt:lpstr>Self-Contained</vt:lpstr>
      <vt:lpstr>Self-Contained</vt:lpstr>
      <vt:lpstr>PowerPoint Presentation</vt:lpstr>
      <vt:lpstr>PowerPoint Presentation</vt:lpstr>
      <vt:lpstr>Transformer-Rated Meters</vt:lpstr>
      <vt:lpstr>Transformer-Rated Meters</vt:lpstr>
      <vt:lpstr>Diagram Example</vt:lpstr>
      <vt:lpstr>Diagram Example</vt:lpstr>
      <vt:lpstr>Diagram Example</vt:lpstr>
      <vt:lpstr>Blondel’s Theorem</vt:lpstr>
      <vt:lpstr>Blondel’s Theorem</vt:lpstr>
      <vt:lpstr>Blondel’s Theorem</vt:lpstr>
      <vt:lpstr>Blondel’s Theorem</vt:lpstr>
      <vt:lpstr>Blondel’s Theorem</vt:lpstr>
      <vt:lpstr>Metering Examples</vt:lpstr>
      <vt:lpstr>Metering Examples</vt:lpstr>
      <vt:lpstr>Metering Examples</vt:lpstr>
      <vt:lpstr>Metering Examples</vt:lpstr>
      <vt:lpstr>Metering Examples</vt:lpstr>
      <vt:lpstr>Current Transformers</vt:lpstr>
      <vt:lpstr>Definitions</vt:lpstr>
      <vt:lpstr>Three Types of ITs</vt:lpstr>
      <vt:lpstr>Window Type CT (Passthrough)</vt:lpstr>
      <vt:lpstr>Bar Type CT</vt:lpstr>
      <vt:lpstr>Wound Type CT</vt:lpstr>
      <vt:lpstr>Current Transformer Ratio</vt:lpstr>
      <vt:lpstr>Current Transformer Turns Ratio</vt:lpstr>
      <vt:lpstr>Current Transformer Turns Ratio</vt:lpstr>
      <vt:lpstr>Burden</vt:lpstr>
      <vt:lpstr>Accuracy of Instrument</vt:lpstr>
      <vt:lpstr>Accuracy is Burden Dependent</vt:lpstr>
      <vt:lpstr>Current Transformer Accuracy</vt:lpstr>
      <vt:lpstr>Current Transformer Accuracy</vt:lpstr>
      <vt:lpstr>Current Transformer Accuracy</vt:lpstr>
      <vt:lpstr>CT Accuracy Summary</vt:lpstr>
      <vt:lpstr>Sources of Burden on CTs</vt:lpstr>
      <vt:lpstr>CT Rating Factor</vt:lpstr>
      <vt:lpstr>CT Rating Factor</vt:lpstr>
      <vt:lpstr>Basic Impulse Level</vt:lpstr>
      <vt:lpstr>Polarity</vt:lpstr>
      <vt:lpstr>Polarity</vt:lpstr>
      <vt:lpstr>Polarity</vt:lpstr>
      <vt:lpstr>Secondary Currents: Rules to Remember</vt:lpstr>
      <vt:lpstr>CT Secondary Circuits</vt:lpstr>
      <vt:lpstr>CT Secondary Circuits</vt:lpstr>
      <vt:lpstr>OSHA Standard 1910.269(w)(2)</vt:lpstr>
      <vt:lpstr>Site Verification &amp; Safety</vt:lpstr>
      <vt:lpstr>Site Verification: Why should we invest our limited meter service resources here</vt:lpstr>
      <vt:lpstr>Potential list of tasks to be completed during a Site Verification of a Transformer Rated Metering Site</vt:lpstr>
      <vt:lpstr>PowerPoint Presentation</vt:lpstr>
      <vt:lpstr>Site Verification Checklist (cont)</vt:lpstr>
      <vt:lpstr>Site Verification Checklist (cont)</vt:lpstr>
      <vt:lpstr>Site Verification Checklist (cont)</vt:lpstr>
      <vt:lpstr>Periodic Site Inspections…..</vt:lpstr>
      <vt:lpstr>Admittance Testing</vt:lpstr>
      <vt:lpstr>Admittance Testing</vt:lpstr>
      <vt:lpstr>Admittance Testing</vt:lpstr>
      <vt:lpstr>Admittance Testing</vt:lpstr>
      <vt:lpstr>De-magnetization</vt:lpstr>
      <vt:lpstr>Metering Safety</vt:lpstr>
      <vt:lpstr>Does Age Matter – Or Experience?</vt:lpstr>
      <vt:lpstr>Non-Fatal Electrical Injuries</vt:lpstr>
      <vt:lpstr>How Dangerous is Metering? </vt:lpstr>
      <vt:lpstr>PowerPoint Presentation</vt:lpstr>
      <vt:lpstr>Safety First - PPE </vt:lpstr>
      <vt:lpstr>Arc Flash</vt:lpstr>
      <vt:lpstr>Covering the Basics</vt:lpstr>
      <vt:lpstr>More of the Basics</vt:lpstr>
      <vt:lpstr>How Bad Can Things Get?</vt:lpstr>
      <vt:lpstr>Field Audits, Trouble Shooting and Testing </vt:lpstr>
      <vt:lpstr>PowerPoint Presentation</vt:lpstr>
      <vt:lpstr>Field Audits, Trouble Shooting and Testing 3 </vt:lpstr>
      <vt:lpstr>Once the box is Open: Issues to Look For</vt:lpstr>
      <vt:lpstr>Backfeed, Ground Fault and other Issues to Look For</vt:lpstr>
      <vt:lpstr>Tools</vt:lpstr>
      <vt:lpstr>Summary</vt:lpstr>
      <vt:lpstr>Around the room</vt:lpstr>
      <vt:lpstr>Most Importantly…</vt:lpstr>
      <vt:lpstr>Questions and Discussion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SM</dc:creator>
  <cp:lastModifiedBy>Perry Lawton</cp:lastModifiedBy>
  <cp:revision>127</cp:revision>
  <cp:lastPrinted>2004-05-03T19:12:21Z</cp:lastPrinted>
  <dcterms:created xsi:type="dcterms:W3CDTF">2004-03-09T01:40:14Z</dcterms:created>
  <dcterms:modified xsi:type="dcterms:W3CDTF">2024-03-20T15:51:25Z</dcterms:modified>
</cp:coreProperties>
</file>