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23"/>
  </p:notesMasterIdLst>
  <p:sldIdLst>
    <p:sldId id="280" r:id="rId2"/>
    <p:sldId id="257" r:id="rId3"/>
    <p:sldId id="270" r:id="rId4"/>
    <p:sldId id="295" r:id="rId5"/>
    <p:sldId id="281" r:id="rId6"/>
    <p:sldId id="282" r:id="rId7"/>
    <p:sldId id="296" r:id="rId8"/>
    <p:sldId id="284" r:id="rId9"/>
    <p:sldId id="283" r:id="rId10"/>
    <p:sldId id="286" r:id="rId11"/>
    <p:sldId id="287" r:id="rId12"/>
    <p:sldId id="285" r:id="rId13"/>
    <p:sldId id="289" r:id="rId14"/>
    <p:sldId id="290" r:id="rId15"/>
    <p:sldId id="291" r:id="rId16"/>
    <p:sldId id="292" r:id="rId17"/>
    <p:sldId id="293" r:id="rId18"/>
    <p:sldId id="298" r:id="rId19"/>
    <p:sldId id="271" r:id="rId20"/>
    <p:sldId id="299" r:id="rId21"/>
    <p:sldId id="29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4660"/>
  </p:normalViewPr>
  <p:slideViewPr>
    <p:cSldViewPr>
      <p:cViewPr>
        <p:scale>
          <a:sx n="91" d="100"/>
          <a:sy n="91" d="100"/>
        </p:scale>
        <p:origin x="-2214" y="-6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5E3ED-48BA-4F30-8675-9CA9093E228B}" type="datetimeFigureOut">
              <a:rPr lang="en-US" smtClean="0"/>
              <a:t>8/21/2017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A539B-9C58-4856-9A00-29ECA8213FEA}" type="slidenum">
              <a:rPr lang="en-US" smtClean="0"/>
              <a:t>‹#›</a:t>
            </a:fld>
            <a:endParaRPr lang="en-US"/>
          </a:p>
        </p:txBody>
      </p:sp>
    </p:spTree>
    <p:extLst>
      <p:ext uri="{BB962C8B-B14F-4D97-AF65-F5344CB8AC3E}">
        <p14:creationId xmlns:p14="http://schemas.microsoft.com/office/powerpoint/2010/main" val="1280659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A539B-9C58-4856-9A00-29ECA8213FEA}" type="slidenum">
              <a:rPr lang="en-US" smtClean="0"/>
              <a:t>2</a:t>
            </a:fld>
            <a:endParaRPr lang="en-US"/>
          </a:p>
        </p:txBody>
      </p:sp>
    </p:spTree>
    <p:extLst>
      <p:ext uri="{BB962C8B-B14F-4D97-AF65-F5344CB8AC3E}">
        <p14:creationId xmlns:p14="http://schemas.microsoft.com/office/powerpoint/2010/main" val="173083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A539B-9C58-4856-9A00-29ECA8213FEA}" type="slidenum">
              <a:rPr lang="en-US" smtClean="0"/>
              <a:t>12</a:t>
            </a:fld>
            <a:endParaRPr lang="en-US"/>
          </a:p>
        </p:txBody>
      </p:sp>
    </p:spTree>
    <p:extLst>
      <p:ext uri="{BB962C8B-B14F-4D97-AF65-F5344CB8AC3E}">
        <p14:creationId xmlns:p14="http://schemas.microsoft.com/office/powerpoint/2010/main" val="3245993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A539B-9C58-4856-9A00-29ECA8213FEA}" type="slidenum">
              <a:rPr lang="en-US" smtClean="0"/>
              <a:t>13</a:t>
            </a:fld>
            <a:endParaRPr lang="en-US"/>
          </a:p>
        </p:txBody>
      </p:sp>
    </p:spTree>
    <p:extLst>
      <p:ext uri="{BB962C8B-B14F-4D97-AF65-F5344CB8AC3E}">
        <p14:creationId xmlns:p14="http://schemas.microsoft.com/office/powerpoint/2010/main" val="3245993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A539B-9C58-4856-9A00-29ECA8213FEA}" type="slidenum">
              <a:rPr lang="en-US" smtClean="0"/>
              <a:t>14</a:t>
            </a:fld>
            <a:endParaRPr lang="en-US"/>
          </a:p>
        </p:txBody>
      </p:sp>
    </p:spTree>
    <p:extLst>
      <p:ext uri="{BB962C8B-B14F-4D97-AF65-F5344CB8AC3E}">
        <p14:creationId xmlns:p14="http://schemas.microsoft.com/office/powerpoint/2010/main" val="3245993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A539B-9C58-4856-9A00-29ECA8213FEA}" type="slidenum">
              <a:rPr lang="en-US" smtClean="0"/>
              <a:t>15</a:t>
            </a:fld>
            <a:endParaRPr lang="en-US"/>
          </a:p>
        </p:txBody>
      </p:sp>
    </p:spTree>
    <p:extLst>
      <p:ext uri="{BB962C8B-B14F-4D97-AF65-F5344CB8AC3E}">
        <p14:creationId xmlns:p14="http://schemas.microsoft.com/office/powerpoint/2010/main" val="3245993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A539B-9C58-4856-9A00-29ECA8213FEA}" type="slidenum">
              <a:rPr lang="en-US" smtClean="0"/>
              <a:t>16</a:t>
            </a:fld>
            <a:endParaRPr lang="en-US"/>
          </a:p>
        </p:txBody>
      </p:sp>
    </p:spTree>
    <p:extLst>
      <p:ext uri="{BB962C8B-B14F-4D97-AF65-F5344CB8AC3E}">
        <p14:creationId xmlns:p14="http://schemas.microsoft.com/office/powerpoint/2010/main" val="3245993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A539B-9C58-4856-9A00-29ECA8213FEA}" type="slidenum">
              <a:rPr lang="en-US" smtClean="0"/>
              <a:t>17</a:t>
            </a:fld>
            <a:endParaRPr lang="en-US"/>
          </a:p>
        </p:txBody>
      </p:sp>
    </p:spTree>
    <p:extLst>
      <p:ext uri="{BB962C8B-B14F-4D97-AF65-F5344CB8AC3E}">
        <p14:creationId xmlns:p14="http://schemas.microsoft.com/office/powerpoint/2010/main" val="3245993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A539B-9C58-4856-9A00-29ECA8213FEA}" type="slidenum">
              <a:rPr lang="en-US" smtClean="0"/>
              <a:t>18</a:t>
            </a:fld>
            <a:endParaRPr lang="en-US"/>
          </a:p>
        </p:txBody>
      </p:sp>
    </p:spTree>
    <p:extLst>
      <p:ext uri="{BB962C8B-B14F-4D97-AF65-F5344CB8AC3E}">
        <p14:creationId xmlns:p14="http://schemas.microsoft.com/office/powerpoint/2010/main" val="3245993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A539B-9C58-4856-9A00-29ECA8213FEA}" type="slidenum">
              <a:rPr lang="en-US" smtClean="0"/>
              <a:t>19</a:t>
            </a:fld>
            <a:endParaRPr lang="en-US"/>
          </a:p>
        </p:txBody>
      </p:sp>
    </p:spTree>
    <p:extLst>
      <p:ext uri="{BB962C8B-B14F-4D97-AF65-F5344CB8AC3E}">
        <p14:creationId xmlns:p14="http://schemas.microsoft.com/office/powerpoint/2010/main" val="2079950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A539B-9C58-4856-9A00-29ECA8213FEA}" type="slidenum">
              <a:rPr lang="en-US" smtClean="0"/>
              <a:t>20</a:t>
            </a:fld>
            <a:endParaRPr lang="en-US"/>
          </a:p>
        </p:txBody>
      </p:sp>
    </p:spTree>
    <p:extLst>
      <p:ext uri="{BB962C8B-B14F-4D97-AF65-F5344CB8AC3E}">
        <p14:creationId xmlns:p14="http://schemas.microsoft.com/office/powerpoint/2010/main" val="2079950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74C47F5-DED0-415A-A64A-C53DF0A13F99}" type="slidenum">
              <a:rPr lang="en-US" altLang="en-US" smtClean="0"/>
              <a:pPr eaLnBrk="1" hangingPunct="1">
                <a:spcBef>
                  <a:spcPct val="0"/>
                </a:spcBef>
              </a:pPr>
              <a:t>21</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A539B-9C58-4856-9A00-29ECA8213FEA}" type="slidenum">
              <a:rPr lang="en-US" smtClean="0"/>
              <a:t>3</a:t>
            </a:fld>
            <a:endParaRPr lang="en-US"/>
          </a:p>
        </p:txBody>
      </p:sp>
    </p:spTree>
    <p:extLst>
      <p:ext uri="{BB962C8B-B14F-4D97-AF65-F5344CB8AC3E}">
        <p14:creationId xmlns:p14="http://schemas.microsoft.com/office/powerpoint/2010/main" val="324599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A539B-9C58-4856-9A00-29ECA8213FEA}" type="slidenum">
              <a:rPr lang="en-US" smtClean="0"/>
              <a:t>5</a:t>
            </a:fld>
            <a:endParaRPr lang="en-US"/>
          </a:p>
        </p:txBody>
      </p:sp>
    </p:spTree>
    <p:extLst>
      <p:ext uri="{BB962C8B-B14F-4D97-AF65-F5344CB8AC3E}">
        <p14:creationId xmlns:p14="http://schemas.microsoft.com/office/powerpoint/2010/main" val="3245993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A539B-9C58-4856-9A00-29ECA8213FEA}" type="slidenum">
              <a:rPr lang="en-US" smtClean="0"/>
              <a:t>6</a:t>
            </a:fld>
            <a:endParaRPr lang="en-US"/>
          </a:p>
        </p:txBody>
      </p:sp>
    </p:spTree>
    <p:extLst>
      <p:ext uri="{BB962C8B-B14F-4D97-AF65-F5344CB8AC3E}">
        <p14:creationId xmlns:p14="http://schemas.microsoft.com/office/powerpoint/2010/main" val="324599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A539B-9C58-4856-9A00-29ECA8213FEA}" type="slidenum">
              <a:rPr lang="en-US" smtClean="0"/>
              <a:t>7</a:t>
            </a:fld>
            <a:endParaRPr lang="en-US"/>
          </a:p>
        </p:txBody>
      </p:sp>
    </p:spTree>
    <p:extLst>
      <p:ext uri="{BB962C8B-B14F-4D97-AF65-F5344CB8AC3E}">
        <p14:creationId xmlns:p14="http://schemas.microsoft.com/office/powerpoint/2010/main" val="3245993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A539B-9C58-4856-9A00-29ECA8213FEA}" type="slidenum">
              <a:rPr lang="en-US" smtClean="0"/>
              <a:t>8</a:t>
            </a:fld>
            <a:endParaRPr lang="en-US"/>
          </a:p>
        </p:txBody>
      </p:sp>
    </p:spTree>
    <p:extLst>
      <p:ext uri="{BB962C8B-B14F-4D97-AF65-F5344CB8AC3E}">
        <p14:creationId xmlns:p14="http://schemas.microsoft.com/office/powerpoint/2010/main" val="3245993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A539B-9C58-4856-9A00-29ECA8213FEA}" type="slidenum">
              <a:rPr lang="en-US" smtClean="0"/>
              <a:t>9</a:t>
            </a:fld>
            <a:endParaRPr lang="en-US"/>
          </a:p>
        </p:txBody>
      </p:sp>
    </p:spTree>
    <p:extLst>
      <p:ext uri="{BB962C8B-B14F-4D97-AF65-F5344CB8AC3E}">
        <p14:creationId xmlns:p14="http://schemas.microsoft.com/office/powerpoint/2010/main" val="3245993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A539B-9C58-4856-9A00-29ECA8213FEA}" type="slidenum">
              <a:rPr lang="en-US" smtClean="0"/>
              <a:t>10</a:t>
            </a:fld>
            <a:endParaRPr lang="en-US"/>
          </a:p>
        </p:txBody>
      </p:sp>
    </p:spTree>
    <p:extLst>
      <p:ext uri="{BB962C8B-B14F-4D97-AF65-F5344CB8AC3E}">
        <p14:creationId xmlns:p14="http://schemas.microsoft.com/office/powerpoint/2010/main" val="3245993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A539B-9C58-4856-9A00-29ECA8213FEA}" type="slidenum">
              <a:rPr lang="en-US" smtClean="0"/>
              <a:t>11</a:t>
            </a:fld>
            <a:endParaRPr lang="en-US"/>
          </a:p>
        </p:txBody>
      </p:sp>
    </p:spTree>
    <p:extLst>
      <p:ext uri="{BB962C8B-B14F-4D97-AF65-F5344CB8AC3E}">
        <p14:creationId xmlns:p14="http://schemas.microsoft.com/office/powerpoint/2010/main" val="324599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6844E2A-86FB-46EB-AFDA-C69A38ABD172}" type="datetime1">
              <a:rPr lang="en-US" smtClean="0"/>
              <a:t>8/21/2017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D213E7-8537-4D62-89EE-0810AB1D14AE}" type="slidenum">
              <a:rPr lang="en-US" smtClean="0"/>
              <a:t>‹#›</a:t>
            </a:fld>
            <a:endParaRPr lang="en-US"/>
          </a:p>
        </p:txBody>
      </p:sp>
    </p:spTree>
    <p:extLst>
      <p:ext uri="{BB962C8B-B14F-4D97-AF65-F5344CB8AC3E}">
        <p14:creationId xmlns:p14="http://schemas.microsoft.com/office/powerpoint/2010/main" val="346852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D018B2D-51DC-4700-8777-B5CAF8C1C01D}" type="datetime1">
              <a:rPr lang="en-US" smtClean="0"/>
              <a:t>8/21/2017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D213E7-8537-4D62-89EE-0810AB1D14AE}" type="slidenum">
              <a:rPr lang="en-US" smtClean="0"/>
              <a:t>‹#›</a:t>
            </a:fld>
            <a:endParaRPr lang="en-US"/>
          </a:p>
        </p:txBody>
      </p:sp>
    </p:spTree>
    <p:extLst>
      <p:ext uri="{BB962C8B-B14F-4D97-AF65-F5344CB8AC3E}">
        <p14:creationId xmlns:p14="http://schemas.microsoft.com/office/powerpoint/2010/main" val="373981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33ACB71-CB66-4534-8DAD-DDC523A26041}" type="datetime1">
              <a:rPr lang="en-US" smtClean="0"/>
              <a:t>8/21/2017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D213E7-8537-4D62-89EE-0810AB1D14AE}" type="slidenum">
              <a:rPr lang="en-US" smtClean="0"/>
              <a:t>‹#›</a:t>
            </a:fld>
            <a:endParaRPr lang="en-US"/>
          </a:p>
        </p:txBody>
      </p:sp>
    </p:spTree>
    <p:extLst>
      <p:ext uri="{BB962C8B-B14F-4D97-AF65-F5344CB8AC3E}">
        <p14:creationId xmlns:p14="http://schemas.microsoft.com/office/powerpoint/2010/main" val="2159336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17" descr="logo_plai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10400" y="5943600"/>
            <a:ext cx="1447800" cy="71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892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BFCCB1-362B-4470-A966-EF91CC18E262}" type="datetime1">
              <a:rPr lang="en-US" smtClean="0"/>
              <a:t>8/21/2017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D213E7-8537-4D62-89EE-0810AB1D14AE}" type="slidenum">
              <a:rPr lang="en-US" smtClean="0"/>
              <a:t>‹#›</a:t>
            </a:fld>
            <a:endParaRPr lang="en-US"/>
          </a:p>
        </p:txBody>
      </p:sp>
    </p:spTree>
    <p:extLst>
      <p:ext uri="{BB962C8B-B14F-4D97-AF65-F5344CB8AC3E}">
        <p14:creationId xmlns:p14="http://schemas.microsoft.com/office/powerpoint/2010/main" val="8098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36C3C6C-8BCD-4F18-AB5D-2C9293470ECF}" type="datetime1">
              <a:rPr lang="en-US" smtClean="0"/>
              <a:t>8/21/2017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0D213E7-8537-4D62-89EE-0810AB1D14AE}" type="slidenum">
              <a:rPr lang="en-US" smtClean="0"/>
              <a:t>‹#›</a:t>
            </a:fld>
            <a:endParaRPr lang="en-US"/>
          </a:p>
        </p:txBody>
      </p:sp>
    </p:spTree>
    <p:extLst>
      <p:ext uri="{BB962C8B-B14F-4D97-AF65-F5344CB8AC3E}">
        <p14:creationId xmlns:p14="http://schemas.microsoft.com/office/powerpoint/2010/main" val="17422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FECD024-7D77-4A05-A8F1-B8B3F5727A45}" type="datetime1">
              <a:rPr lang="en-US" smtClean="0"/>
              <a:t>8/21/2017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0D213E7-8537-4D62-89EE-0810AB1D14AE}" type="slidenum">
              <a:rPr lang="en-US" smtClean="0"/>
              <a:t>‹#›</a:t>
            </a:fld>
            <a:endParaRPr lang="en-US"/>
          </a:p>
        </p:txBody>
      </p:sp>
    </p:spTree>
    <p:extLst>
      <p:ext uri="{BB962C8B-B14F-4D97-AF65-F5344CB8AC3E}">
        <p14:creationId xmlns:p14="http://schemas.microsoft.com/office/powerpoint/2010/main" val="3382170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5B6BC95-D434-487E-AEED-534B8E178D90}" type="datetime1">
              <a:rPr lang="en-US" smtClean="0"/>
              <a:t>8/21/2017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0D213E7-8537-4D62-89EE-0810AB1D14AE}" type="slidenum">
              <a:rPr lang="en-US" smtClean="0"/>
              <a:t>‹#›</a:t>
            </a:fld>
            <a:endParaRPr lang="en-US"/>
          </a:p>
        </p:txBody>
      </p:sp>
    </p:spTree>
    <p:extLst>
      <p:ext uri="{BB962C8B-B14F-4D97-AF65-F5344CB8AC3E}">
        <p14:creationId xmlns:p14="http://schemas.microsoft.com/office/powerpoint/2010/main" val="4020682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6BFF525-DB16-4198-A9C1-209638D0D37C}" type="datetime1">
              <a:rPr lang="en-US" smtClean="0"/>
              <a:t>8/21/2017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0D213E7-8537-4D62-89EE-0810AB1D14AE}" type="slidenum">
              <a:rPr lang="en-US" smtClean="0"/>
              <a:t>‹#›</a:t>
            </a:fld>
            <a:endParaRPr lang="en-US"/>
          </a:p>
        </p:txBody>
      </p:sp>
    </p:spTree>
    <p:extLst>
      <p:ext uri="{BB962C8B-B14F-4D97-AF65-F5344CB8AC3E}">
        <p14:creationId xmlns:p14="http://schemas.microsoft.com/office/powerpoint/2010/main" val="83736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50531A-FB92-41D9-863E-90FEE60C7DE4}" type="datetime1">
              <a:rPr lang="en-US" smtClean="0"/>
              <a:t>8/21/2017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0D213E7-8537-4D62-89EE-0810AB1D14AE}" type="slidenum">
              <a:rPr lang="en-US" smtClean="0"/>
              <a:t>‹#›</a:t>
            </a:fld>
            <a:endParaRPr lang="en-US"/>
          </a:p>
        </p:txBody>
      </p:sp>
    </p:spTree>
    <p:extLst>
      <p:ext uri="{BB962C8B-B14F-4D97-AF65-F5344CB8AC3E}">
        <p14:creationId xmlns:p14="http://schemas.microsoft.com/office/powerpoint/2010/main" val="266302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360B7B8-FED6-4C5F-BF15-88C4E9EBD321}" type="datetime1">
              <a:rPr lang="en-US" smtClean="0"/>
              <a:t>8/21/2017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0D213E7-8537-4D62-89EE-0810AB1D14AE}" type="slidenum">
              <a:rPr lang="en-US" smtClean="0"/>
              <a:t>‹#›</a:t>
            </a:fld>
            <a:endParaRPr lang="en-US"/>
          </a:p>
        </p:txBody>
      </p:sp>
    </p:spTree>
    <p:extLst>
      <p:ext uri="{BB962C8B-B14F-4D97-AF65-F5344CB8AC3E}">
        <p14:creationId xmlns:p14="http://schemas.microsoft.com/office/powerpoint/2010/main" val="795036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txBox="1">
            <a:spLocks noChangeArrowheads="1"/>
          </p:cNvSpPr>
          <p:nvPr userDrawn="1"/>
        </p:nvSpPr>
        <p:spPr>
          <a:xfrm>
            <a:off x="457200" y="304800"/>
            <a:ext cx="8229600" cy="1143000"/>
          </a:xfrm>
          <a:prstGeom prst="rect">
            <a:avLst/>
          </a:prstGeom>
          <a:solidFill>
            <a:srgbClr val="FF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en-US" sz="3000" dirty="0" smtClean="0">
              <a:solidFill>
                <a:schemeClr val="bg1"/>
              </a:solidFill>
            </a:endParaRPr>
          </a:p>
        </p:txBody>
      </p:sp>
      <p:pic>
        <p:nvPicPr>
          <p:cNvPr id="8" name="Picture 17" descr="logo_plain"/>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10400" y="5943600"/>
            <a:ext cx="1447800" cy="71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457200" y="6303395"/>
            <a:ext cx="1752600" cy="307777"/>
          </a:xfrm>
          <a:prstGeom prst="rect">
            <a:avLst/>
          </a:prstGeom>
          <a:noFill/>
        </p:spPr>
        <p:txBody>
          <a:bodyPr wrap="square" rtlCol="0">
            <a:spAutoFit/>
          </a:bodyPr>
          <a:lstStyle/>
          <a:p>
            <a:r>
              <a:rPr lang="en-US" sz="1400" dirty="0" smtClean="0"/>
              <a:t>Slide </a:t>
            </a:r>
            <a:fld id="{2BA7CC02-5A0D-4713-B743-DF7889B89165}" type="slidenum">
              <a:rPr lang="en-US" sz="1400" smtClean="0"/>
              <a:t>‹#›</a:t>
            </a:fld>
            <a:endParaRPr lang="en-US" sz="1400" dirty="0"/>
          </a:p>
        </p:txBody>
      </p:sp>
    </p:spTree>
    <p:extLst>
      <p:ext uri="{BB962C8B-B14F-4D97-AF65-F5344CB8AC3E}">
        <p14:creationId xmlns:p14="http://schemas.microsoft.com/office/powerpoint/2010/main" val="168774416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Microsoft_Word_97_-_2003_Document1.doc"/></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Microsoft_Word_97_-_2003_Document2.doc"/></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Microsoft_Word_97_-_2003_Document3.doc"/></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oleObject" Target="../embeddings/Microsoft_Word_97_-_2003_Document4.doc"/></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emf"/><Relationship Id="rId5" Type="http://schemas.openxmlformats.org/officeDocument/2006/relationships/oleObject" Target="../embeddings/Microsoft_Word_97_-_2003_Document5.doc"/><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7.jpe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3400" y="1828800"/>
            <a:ext cx="8229600" cy="838504"/>
          </a:xfrm>
        </p:spPr>
        <p:txBody>
          <a:bodyPr>
            <a:normAutofit fontScale="90000"/>
          </a:bodyPr>
          <a:lstStyle/>
          <a:p>
            <a:pPr algn="ctr"/>
            <a:r>
              <a:rPr lang="en-US" sz="4400" dirty="0" smtClean="0"/>
              <a:t>Test Switch Operation and Accessories</a:t>
            </a:r>
            <a:endParaRPr lang="en-US" sz="4400" dirty="0"/>
          </a:p>
        </p:txBody>
      </p:sp>
      <p:sp>
        <p:nvSpPr>
          <p:cNvPr id="14" name="Content Placeholder 13"/>
          <p:cNvSpPr>
            <a:spLocks noGrp="1"/>
          </p:cNvSpPr>
          <p:nvPr>
            <p:ph idx="1"/>
          </p:nvPr>
        </p:nvSpPr>
        <p:spPr>
          <a:xfrm>
            <a:off x="503440" y="1905000"/>
            <a:ext cx="8229600" cy="3962400"/>
          </a:xfrm>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1900" dirty="0" smtClean="0">
                <a:latin typeface="Arial" panose="020B0604020202020204" pitchFamily="34" charset="0"/>
                <a:cs typeface="Arial" panose="020B0604020202020204" pitchFamily="34" charset="0"/>
              </a:rPr>
              <a:t>Instructor John Greenewald</a:t>
            </a:r>
          </a:p>
          <a:p>
            <a:pPr marL="0" indent="0">
              <a:buFont typeface="Arial" charset="0"/>
              <a:buNone/>
            </a:pPr>
            <a:r>
              <a:rPr lang="en-US" sz="1900" dirty="0">
                <a:latin typeface="Arial" panose="020B0604020202020204" pitchFamily="34" charset="0"/>
                <a:cs typeface="Arial" panose="020B0604020202020204" pitchFamily="34" charset="0"/>
              </a:rPr>
              <a:t>National Sales Manager- TESCO, The Eastern Specialty Company</a:t>
            </a:r>
          </a:p>
          <a:p>
            <a:pPr marL="0" indent="0">
              <a:lnSpc>
                <a:spcPct val="85000"/>
              </a:lnSpc>
              <a:buNone/>
            </a:pPr>
            <a:r>
              <a:rPr lang="en-US" sz="1900" dirty="0" smtClean="0">
                <a:latin typeface="Arial" panose="020B0604020202020204" pitchFamily="34" charset="0"/>
                <a:cs typeface="Arial" panose="020B0604020202020204" pitchFamily="34" charset="0"/>
              </a:rPr>
              <a:t>John </a:t>
            </a:r>
            <a:r>
              <a:rPr lang="en-US" sz="1900" dirty="0">
                <a:latin typeface="Arial" panose="020B0604020202020204" pitchFamily="34" charset="0"/>
                <a:cs typeface="Arial" panose="020B0604020202020204" pitchFamily="34" charset="0"/>
              </a:rPr>
              <a:t>and TESCO have been intimately involved with several AMI pilot programs, meter certification projects, and subsequent deployments over the past several years.  TESCO has been asked to provide customized equipment to assist with the certification of new AMI meters and the functional testing of newly received meters, customized software modules to assist in the deployment, and meter engineers and meter technicians to assist throughout the deployment projects in a variety of capacities needed by the different AMI teams</a:t>
            </a:r>
            <a:r>
              <a:rPr lang="en-US" dirty="0"/>
              <a:t>.  </a:t>
            </a:r>
          </a:p>
        </p:txBody>
      </p:sp>
      <p:sp>
        <p:nvSpPr>
          <p:cNvPr id="11" name="Slide Number Placeholder 4"/>
          <p:cNvSpPr>
            <a:spLocks noGrp="1"/>
          </p:cNvSpPr>
          <p:nvPr>
            <p:ph type="sldNum" sz="quarter" idx="4294967295"/>
          </p:nvPr>
        </p:nvSpPr>
        <p:spPr bwMode="auto">
          <a:xfrm>
            <a:off x="3810000" y="6248400"/>
            <a:ext cx="10668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a:t>Slide </a:t>
            </a:r>
            <a:fld id="{E488618A-F023-482B-B13E-EE8422119D63}" type="slidenum">
              <a:rPr lang="en-US" altLang="en-US" sz="1400"/>
              <a:pPr algn="r" eaLnBrk="1" hangingPunct="1">
                <a:spcBef>
                  <a:spcPct val="0"/>
                </a:spcBef>
                <a:buFontTx/>
                <a:buNone/>
              </a:pPr>
              <a:t>1</a:t>
            </a:fld>
            <a:endParaRPr lang="en-US" altLang="en-US" sz="1400"/>
          </a:p>
        </p:txBody>
      </p:sp>
      <p:sp>
        <p:nvSpPr>
          <p:cNvPr id="8" name="TextBox 7"/>
          <p:cNvSpPr txBox="1"/>
          <p:nvPr/>
        </p:nvSpPr>
        <p:spPr>
          <a:xfrm>
            <a:off x="3276600" y="6456803"/>
            <a:ext cx="2998124" cy="400110"/>
          </a:xfrm>
          <a:prstGeom prst="rect">
            <a:avLst/>
          </a:prstGeom>
          <a:noFill/>
        </p:spPr>
        <p:txBody>
          <a:bodyPr wrap="square" rtlCol="0">
            <a:spAutoFit/>
          </a:bodyPr>
          <a:lstStyle/>
          <a:p>
            <a:pPr algn="ctr"/>
            <a:r>
              <a:rPr lang="en-US" sz="2000" dirty="0" smtClean="0">
                <a:latin typeface="Copperplate Gothic Bold" panose="020E0705020206020404" pitchFamily="34" charset="0"/>
              </a:rPr>
              <a:t>2016 Meter School</a:t>
            </a:r>
            <a:endParaRPr lang="en-US" sz="2000" dirty="0">
              <a:latin typeface="Copperplate Gothic Bold" panose="020E0705020206020404" pitchFamily="34" charset="0"/>
            </a:endParaRPr>
          </a:p>
        </p:txBody>
      </p:sp>
      <p:pic>
        <p:nvPicPr>
          <p:cNvPr id="12" name="Picture 11" descr="tesco-ami-meter-f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6"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7" name="Text Box 4"/>
          <p:cNvSpPr txBox="1">
            <a:spLocks noChangeArrowheads="1"/>
          </p:cNvSpPr>
          <p:nvPr/>
        </p:nvSpPr>
        <p:spPr bwMode="auto">
          <a:xfrm>
            <a:off x="2459421" y="1410831"/>
            <a:ext cx="4953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500" dirty="0" smtClean="0">
                <a:solidFill>
                  <a:srgbClr val="2F549D"/>
                </a:solidFill>
              </a:rPr>
              <a:t>Introduction to Transformer Rated Metering </a:t>
            </a:r>
            <a:br>
              <a:rPr lang="en-US" altLang="en-US" sz="3500" dirty="0" smtClean="0">
                <a:solidFill>
                  <a:srgbClr val="2F549D"/>
                </a:solidFill>
              </a:rPr>
            </a:br>
            <a:r>
              <a:rPr lang="en-US" altLang="en-US" sz="3500" dirty="0" smtClean="0">
                <a:solidFill>
                  <a:srgbClr val="2F549D"/>
                </a:solidFill>
              </a:rPr>
              <a:t>and </a:t>
            </a:r>
            <a:r>
              <a:rPr lang="en-US" altLang="en-US" sz="3500" dirty="0">
                <a:solidFill>
                  <a:srgbClr val="2F549D"/>
                </a:solidFill>
              </a:rPr>
              <a:t>Accessories</a:t>
            </a:r>
          </a:p>
        </p:txBody>
      </p:sp>
      <p:sp>
        <p:nvSpPr>
          <p:cNvPr id="18" name="Text Box 10"/>
          <p:cNvSpPr txBox="1">
            <a:spLocks noChangeArrowheads="1"/>
          </p:cNvSpPr>
          <p:nvPr/>
        </p:nvSpPr>
        <p:spPr bwMode="auto">
          <a:xfrm>
            <a:off x="6858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Tom Lawton, 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eaLnBrk="1" hangingPunct="1">
              <a:spcBef>
                <a:spcPct val="0"/>
              </a:spcBef>
              <a:buFontTx/>
              <a:buNone/>
            </a:pPr>
            <a:r>
              <a:rPr lang="en-US" altLang="en-US" sz="1600" i="1" dirty="0" smtClean="0">
                <a:solidFill>
                  <a:schemeClr val="bg1"/>
                </a:solidFill>
              </a:rPr>
              <a:t>For Mississippi Electric Meter School</a:t>
            </a:r>
          </a:p>
          <a:p>
            <a:pPr algn="r" eaLnBrk="1" hangingPunct="1">
              <a:spcBef>
                <a:spcPct val="0"/>
              </a:spcBef>
              <a:buFontTx/>
              <a:buNone/>
            </a:pPr>
            <a:r>
              <a:rPr lang="en-US" altLang="en-US" sz="1600" i="1" dirty="0" smtClean="0">
                <a:solidFill>
                  <a:schemeClr val="bg1"/>
                </a:solidFill>
              </a:rPr>
              <a:t>Wednesday, September 27, 2017 </a:t>
            </a:r>
          </a:p>
          <a:p>
            <a:pPr algn="r" eaLnBrk="1" hangingPunct="1">
              <a:spcBef>
                <a:spcPct val="0"/>
              </a:spcBef>
              <a:buFontTx/>
              <a:buNone/>
            </a:pPr>
            <a:r>
              <a:rPr lang="en-US" altLang="en-US" sz="1600" i="1" dirty="0" smtClean="0">
                <a:solidFill>
                  <a:schemeClr val="bg1"/>
                </a:solidFill>
              </a:rPr>
              <a:t>11:00am – 12:00pm</a:t>
            </a:r>
            <a:endParaRPr lang="en-US" altLang="en-US" sz="1600" i="1" dirty="0">
              <a:solidFill>
                <a:schemeClr val="bg1"/>
              </a:solidFill>
            </a:endParaRPr>
          </a:p>
        </p:txBody>
      </p:sp>
      <p:pic>
        <p:nvPicPr>
          <p:cNvPr id="19" name="Picture 17" descr="logo_pl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21336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https://static.wixstatic.com/media/3e1726_3f87a28c5b7546b986a3c4376328691b~mv2.png/v1/fill/w_130,h_130,al_c,usm_0.66_1.00_0.01/3e1726_3f87a28c5b7546b986a3c4376328691b~mv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892300"/>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478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656009" y="2971800"/>
            <a:ext cx="2696791" cy="1384995"/>
          </a:xfrm>
          <a:prstGeom prst="rect">
            <a:avLst/>
          </a:prstGeom>
          <a:noFill/>
          <a:ln w="9525">
            <a:noFill/>
            <a:miter lim="800000"/>
            <a:headEnd/>
            <a:tailEnd/>
          </a:ln>
          <a:effectLst/>
        </p:spPr>
        <p:txBody>
          <a:bodyPr wrap="square">
            <a:spAutoFit/>
          </a:bodyPr>
          <a:lstStyle/>
          <a:p>
            <a:pPr algn="ctr"/>
            <a:r>
              <a:rPr lang="en-US" sz="2800" b="1" dirty="0">
                <a:latin typeface="Arial" panose="020B0604020202020204" pitchFamily="34" charset="0"/>
                <a:cs typeface="Arial" panose="020B0604020202020204" pitchFamily="34" charset="0"/>
              </a:rPr>
              <a:t>ANSI C12.9 </a:t>
            </a:r>
          </a:p>
          <a:p>
            <a:pPr algn="ctr"/>
            <a:r>
              <a:rPr lang="en-US" sz="2800" b="1" dirty="0">
                <a:latin typeface="Arial" panose="020B0604020202020204" pitchFamily="34" charset="0"/>
                <a:cs typeface="Arial" panose="020B0604020202020204" pitchFamily="34" charset="0"/>
              </a:rPr>
              <a:t>Test Switch Definitions</a:t>
            </a:r>
          </a:p>
        </p:txBody>
      </p:sp>
      <p:sp>
        <p:nvSpPr>
          <p:cNvPr id="5" name="Rectangle 4"/>
          <p:cNvSpPr/>
          <p:nvPr/>
        </p:nvSpPr>
        <p:spPr>
          <a:xfrm>
            <a:off x="3810000" y="228600"/>
            <a:ext cx="50292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Grp="1" noChangeAspect="1"/>
          </p:cNvGraphicFramePr>
          <p:nvPr>
            <p:extLst>
              <p:ext uri="{D42A27DB-BD31-4B8C-83A1-F6EECF244321}">
                <p14:modId xmlns:p14="http://schemas.microsoft.com/office/powerpoint/2010/main" val="3719213506"/>
              </p:ext>
            </p:extLst>
          </p:nvPr>
        </p:nvGraphicFramePr>
        <p:xfrm>
          <a:off x="4038600" y="304800"/>
          <a:ext cx="4232997" cy="5486400"/>
        </p:xfrm>
        <a:graphic>
          <a:graphicData uri="http://schemas.openxmlformats.org/presentationml/2006/ole">
            <mc:AlternateContent xmlns:mc="http://schemas.openxmlformats.org/markup-compatibility/2006">
              <mc:Choice xmlns:v="urn:schemas-microsoft-com:vml" Requires="v">
                <p:oleObj spid="_x0000_s2090" name="Document" r:id="rId4" imgW="6195728" imgH="8030362" progId="Word.Document.8">
                  <p:embed/>
                </p:oleObj>
              </mc:Choice>
              <mc:Fallback>
                <p:oleObj name="Document" r:id="rId4" imgW="6195728" imgH="8030362" progId="Word.Documen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04800"/>
                        <a:ext cx="4232997" cy="5486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02374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656009" y="2971800"/>
            <a:ext cx="2696791" cy="954107"/>
          </a:xfrm>
          <a:prstGeom prst="rect">
            <a:avLst/>
          </a:prstGeom>
          <a:noFill/>
          <a:ln w="9525">
            <a:noFill/>
            <a:miter lim="800000"/>
            <a:headEnd/>
            <a:tailEnd/>
          </a:ln>
          <a:effectLst/>
        </p:spPr>
        <p:txBody>
          <a:bodyPr wrap="square">
            <a:spAutoFit/>
          </a:bodyPr>
          <a:lstStyle/>
          <a:p>
            <a:pPr algn="ctr"/>
            <a:r>
              <a:rPr lang="en-US" sz="2800" b="1" dirty="0">
                <a:latin typeface="Arial" panose="020B0604020202020204" pitchFamily="34" charset="0"/>
                <a:cs typeface="Arial" panose="020B0604020202020204" pitchFamily="34" charset="0"/>
              </a:rPr>
              <a:t>ANSI C12.9 </a:t>
            </a:r>
          </a:p>
          <a:p>
            <a:pPr algn="ctr"/>
            <a:r>
              <a:rPr lang="en-US" sz="2800" b="1" dirty="0">
                <a:latin typeface="Arial" panose="020B0604020202020204" pitchFamily="34" charset="0"/>
                <a:cs typeface="Arial" panose="020B0604020202020204" pitchFamily="34" charset="0"/>
              </a:rPr>
              <a:t>Test </a:t>
            </a:r>
            <a:r>
              <a:rPr lang="en-US" sz="2800" b="1" dirty="0" smtClean="0">
                <a:latin typeface="Arial" panose="020B0604020202020204" pitchFamily="34" charset="0"/>
                <a:cs typeface="Arial" panose="020B0604020202020204" pitchFamily="34" charset="0"/>
              </a:rPr>
              <a:t>Switches</a:t>
            </a:r>
            <a:endParaRPr lang="en-US" sz="2800" b="1" dirty="0">
              <a:latin typeface="Arial" panose="020B0604020202020204" pitchFamily="34" charset="0"/>
              <a:cs typeface="Arial" panose="020B0604020202020204" pitchFamily="34" charset="0"/>
            </a:endParaRPr>
          </a:p>
        </p:txBody>
      </p:sp>
      <p:sp>
        <p:nvSpPr>
          <p:cNvPr id="9" name="Rectangle 8"/>
          <p:cNvSpPr/>
          <p:nvPr/>
        </p:nvSpPr>
        <p:spPr>
          <a:xfrm>
            <a:off x="3810000" y="228600"/>
            <a:ext cx="50292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Grp="1" noChangeAspect="1"/>
          </p:cNvGraphicFramePr>
          <p:nvPr>
            <p:extLst>
              <p:ext uri="{D42A27DB-BD31-4B8C-83A1-F6EECF244321}">
                <p14:modId xmlns:p14="http://schemas.microsoft.com/office/powerpoint/2010/main" val="1873475616"/>
              </p:ext>
            </p:extLst>
          </p:nvPr>
        </p:nvGraphicFramePr>
        <p:xfrm>
          <a:off x="4267200" y="381000"/>
          <a:ext cx="3927695" cy="5334000"/>
        </p:xfrm>
        <a:graphic>
          <a:graphicData uri="http://schemas.openxmlformats.org/presentationml/2006/ole">
            <mc:AlternateContent xmlns:mc="http://schemas.openxmlformats.org/markup-compatibility/2006">
              <mc:Choice xmlns:v="urn:schemas-microsoft-com:vml" Requires="v">
                <p:oleObj spid="_x0000_s3112" name="Document" r:id="rId4" imgW="5592620" imgH="7598351" progId="Word.Document.8">
                  <p:embed/>
                </p:oleObj>
              </mc:Choice>
              <mc:Fallback>
                <p:oleObj name="Document" r:id="rId4" imgW="5592620" imgH="7598351" progId="Word.Document.8">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81000"/>
                        <a:ext cx="3927695" cy="5334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68609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656009" y="2971800"/>
            <a:ext cx="2696791" cy="1815882"/>
          </a:xfrm>
          <a:prstGeom prst="rect">
            <a:avLst/>
          </a:prstGeom>
          <a:noFill/>
          <a:ln w="9525">
            <a:noFill/>
            <a:miter lim="800000"/>
            <a:headEnd/>
            <a:tailEnd/>
          </a:ln>
          <a:effectLst/>
        </p:spPr>
        <p:txBody>
          <a:bodyPr wrap="square">
            <a:spAutoFit/>
          </a:bodyPr>
          <a:lstStyle/>
          <a:p>
            <a:pPr algn="ctr"/>
            <a:r>
              <a:rPr lang="en-US" sz="2800" b="1" dirty="0">
                <a:latin typeface="Arial" panose="020B0604020202020204" pitchFamily="34" charset="0"/>
                <a:cs typeface="Arial" panose="020B0604020202020204" pitchFamily="34" charset="0"/>
              </a:rPr>
              <a:t>ANSI C12.9 General Test Switch Specifications</a:t>
            </a:r>
          </a:p>
        </p:txBody>
      </p:sp>
      <p:sp>
        <p:nvSpPr>
          <p:cNvPr id="9" name="Rectangle 8"/>
          <p:cNvSpPr/>
          <p:nvPr/>
        </p:nvSpPr>
        <p:spPr>
          <a:xfrm>
            <a:off x="3810000" y="228600"/>
            <a:ext cx="50292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Grp="1" noChangeAspect="1"/>
          </p:cNvGraphicFramePr>
          <p:nvPr>
            <p:extLst>
              <p:ext uri="{D42A27DB-BD31-4B8C-83A1-F6EECF244321}">
                <p14:modId xmlns:p14="http://schemas.microsoft.com/office/powerpoint/2010/main" val="3158386667"/>
              </p:ext>
            </p:extLst>
          </p:nvPr>
        </p:nvGraphicFramePr>
        <p:xfrm>
          <a:off x="4006316" y="381000"/>
          <a:ext cx="4375684" cy="5689503"/>
        </p:xfrm>
        <a:graphic>
          <a:graphicData uri="http://schemas.openxmlformats.org/presentationml/2006/ole">
            <mc:AlternateContent xmlns:mc="http://schemas.openxmlformats.org/markup-compatibility/2006">
              <mc:Choice xmlns:v="urn:schemas-microsoft-com:vml" Requires="v">
                <p:oleObj spid="_x0000_s1067" name="Document" r:id="rId4" imgW="6255895" imgH="8115684" progId="Word.Document.8">
                  <p:embed/>
                </p:oleObj>
              </mc:Choice>
              <mc:Fallback>
                <p:oleObj name="Document" r:id="rId4" imgW="6255895" imgH="8115684" progId="Word.Document.8">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6316" y="381000"/>
                        <a:ext cx="4375684" cy="568950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97214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762000" y="2362200"/>
            <a:ext cx="3810000" cy="2677656"/>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Layout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Handle Colors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Reversed vs. Normal Potentials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Current Links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Base Sizing</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Barrier Locations</a:t>
            </a:r>
          </a:p>
        </p:txBody>
      </p:sp>
      <p:sp>
        <p:nvSpPr>
          <p:cNvPr id="7" name="Rectangle 2"/>
          <p:cNvSpPr>
            <a:spLocks noChangeArrowheads="1"/>
          </p:cNvSpPr>
          <p:nvPr/>
        </p:nvSpPr>
        <p:spPr bwMode="auto">
          <a:xfrm>
            <a:off x="457200" y="609600"/>
            <a:ext cx="8242183" cy="519113"/>
          </a:xfrm>
          <a:prstGeom prst="rect">
            <a:avLst/>
          </a:prstGeom>
          <a:noFill/>
          <a:ln w="9525">
            <a:noFill/>
            <a:miter lim="800000"/>
            <a:headEnd/>
            <a:tailEnd/>
          </a:ln>
          <a:effectLst/>
        </p:spPr>
        <p:txBody>
          <a:bodyPr wrap="square">
            <a:spAutoFit/>
          </a:bodyPr>
          <a:lstStyle/>
          <a:p>
            <a:pPr algn="ctr"/>
            <a:r>
              <a:rPr lang="en-US" sz="2800" b="1" dirty="0" smtClean="0">
                <a:solidFill>
                  <a:schemeClr val="bg1"/>
                </a:solidFill>
                <a:latin typeface="Arial" panose="020B0604020202020204" pitchFamily="34" charset="0"/>
                <a:cs typeface="Arial" panose="020B0604020202020204" pitchFamily="34" charset="0"/>
              </a:rPr>
              <a:t>Test Switch Configurations</a:t>
            </a:r>
            <a:endParaRPr lang="en-US" sz="2800" b="1" dirty="0">
              <a:solidFill>
                <a:schemeClr val="bg1"/>
              </a:solidFill>
              <a:latin typeface="Arial" panose="020B0604020202020204" pitchFamily="34" charset="0"/>
              <a:cs typeface="Arial" panose="020B0604020202020204" pitchFamily="34" charset="0"/>
            </a:endParaRPr>
          </a:p>
        </p:txBody>
      </p:sp>
      <p:pic>
        <p:nvPicPr>
          <p:cNvPr id="11" name="Content Placeholder 10" descr="909884 rev1"/>
          <p:cNvPicPr>
            <a:picLocks noGrp="1" noChangeAspect="1" noChangeArrowheads="1"/>
          </p:cNvPicPr>
          <p:nvPr>
            <p:ph idx="1"/>
          </p:nvPr>
        </p:nvPicPr>
        <p:blipFill>
          <a:blip r:embed="rId3"/>
          <a:srcRect/>
          <a:stretch>
            <a:fillRect/>
          </a:stretch>
        </p:blipFill>
        <p:spPr bwMode="auto">
          <a:xfrm>
            <a:off x="4383518" y="2249000"/>
            <a:ext cx="4315865" cy="2790856"/>
          </a:xfrm>
          <a:prstGeom prst="rect">
            <a:avLst/>
          </a:prstGeom>
          <a:noFill/>
        </p:spPr>
      </p:pic>
    </p:spTree>
    <p:extLst>
      <p:ext uri="{BB962C8B-B14F-4D97-AF65-F5344CB8AC3E}">
        <p14:creationId xmlns:p14="http://schemas.microsoft.com/office/powerpoint/2010/main" val="2883794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679508" y="2209800"/>
            <a:ext cx="3587692" cy="1200329"/>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Test Plugs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Safety Covers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Test Switch Isolators</a:t>
            </a:r>
          </a:p>
        </p:txBody>
      </p:sp>
      <p:sp>
        <p:nvSpPr>
          <p:cNvPr id="7" name="Rectangle 2"/>
          <p:cNvSpPr>
            <a:spLocks noChangeArrowheads="1"/>
          </p:cNvSpPr>
          <p:nvPr/>
        </p:nvSpPr>
        <p:spPr bwMode="auto">
          <a:xfrm>
            <a:off x="457200" y="609600"/>
            <a:ext cx="8242183" cy="519113"/>
          </a:xfrm>
          <a:prstGeom prst="rect">
            <a:avLst/>
          </a:prstGeom>
          <a:noFill/>
          <a:ln w="9525">
            <a:noFill/>
            <a:miter lim="800000"/>
            <a:headEnd/>
            <a:tailEnd/>
          </a:ln>
          <a:effectLst/>
        </p:spPr>
        <p:txBody>
          <a:bodyPr wrap="square">
            <a:spAutoFit/>
          </a:bodyPr>
          <a:lstStyle/>
          <a:p>
            <a:pPr algn="ctr"/>
            <a:r>
              <a:rPr lang="en-US" sz="2800" b="1" dirty="0" smtClean="0">
                <a:solidFill>
                  <a:schemeClr val="bg1"/>
                </a:solidFill>
                <a:latin typeface="Arial" panose="020B0604020202020204" pitchFamily="34" charset="0"/>
                <a:cs typeface="Arial" panose="020B0604020202020204" pitchFamily="34" charset="0"/>
              </a:rPr>
              <a:t>Test Switch Accessories</a:t>
            </a:r>
            <a:endParaRPr lang="en-US" sz="2800" b="1" dirty="0">
              <a:solidFill>
                <a:schemeClr val="bg1"/>
              </a:solidFill>
              <a:latin typeface="Arial" panose="020B0604020202020204" pitchFamily="34" charset="0"/>
              <a:cs typeface="Arial" panose="020B0604020202020204" pitchFamily="34" charset="0"/>
            </a:endParaRPr>
          </a:p>
        </p:txBody>
      </p:sp>
      <p:sp>
        <p:nvSpPr>
          <p:cNvPr id="9" name="Text Box 5"/>
          <p:cNvSpPr txBox="1">
            <a:spLocks noChangeArrowheads="1"/>
          </p:cNvSpPr>
          <p:nvPr/>
        </p:nvSpPr>
        <p:spPr bwMode="auto">
          <a:xfrm>
            <a:off x="679508" y="3620553"/>
            <a:ext cx="3810000" cy="2585323"/>
          </a:xfrm>
          <a:prstGeom prst="rect">
            <a:avLst/>
          </a:prstGeom>
          <a:noFill/>
          <a:ln w="9525">
            <a:noFill/>
            <a:miter lim="800000"/>
            <a:headEnd/>
            <a:tailEnd/>
          </a:ln>
          <a:effectLst/>
        </p:spPr>
        <p:txBody>
          <a:bodyPr wrap="square">
            <a:spAutoFit/>
          </a:bodyPr>
          <a:lstStyle/>
          <a:p>
            <a:r>
              <a:rPr lang="en-US" dirty="0">
                <a:latin typeface="Arial" panose="020B0604020202020204" pitchFamily="34" charset="0"/>
                <a:cs typeface="Arial" panose="020B0604020202020204" pitchFamily="34" charset="0"/>
              </a:rPr>
              <a:t>On installations that contain Test Switches, test leads terminated with a test switch</a:t>
            </a:r>
          </a:p>
          <a:p>
            <a:r>
              <a:rPr lang="en-US" dirty="0">
                <a:latin typeface="Arial" panose="020B0604020202020204" pitchFamily="34" charset="0"/>
                <a:cs typeface="Arial" panose="020B0604020202020204" pitchFamily="34" charset="0"/>
              </a:rPr>
              <a:t>safety test probe (test plug) should be used for CT testing. This provides a “make-before-break” connection to prevent accidental opening of the current transformer secondary loop.</a:t>
            </a:r>
          </a:p>
        </p:txBody>
      </p:sp>
      <p:pic>
        <p:nvPicPr>
          <p:cNvPr id="13" name="Picture 12" descr="tesco-equipment-6441-test-switch-protector"/>
          <p:cNvPicPr>
            <a:picLocks noChangeAspect="1" noChangeArrowheads="1"/>
          </p:cNvPicPr>
          <p:nvPr/>
        </p:nvPicPr>
        <p:blipFill>
          <a:blip r:embed="rId3"/>
          <a:srcRect/>
          <a:stretch>
            <a:fillRect/>
          </a:stretch>
        </p:blipFill>
        <p:spPr bwMode="auto">
          <a:xfrm>
            <a:off x="4953000" y="1951206"/>
            <a:ext cx="3429000" cy="2468394"/>
          </a:xfrm>
          <a:prstGeom prst="rect">
            <a:avLst/>
          </a:prstGeom>
          <a:noFill/>
        </p:spPr>
      </p:pic>
      <p:pic>
        <p:nvPicPr>
          <p:cNvPr id="14" name="Picture 13" descr="tesco-1077-test-plug"/>
          <p:cNvPicPr>
            <a:picLocks noChangeAspect="1" noChangeArrowheads="1"/>
          </p:cNvPicPr>
          <p:nvPr/>
        </p:nvPicPr>
        <p:blipFill>
          <a:blip r:embed="rId4"/>
          <a:srcRect/>
          <a:stretch>
            <a:fillRect/>
          </a:stretch>
        </p:blipFill>
        <p:spPr bwMode="auto">
          <a:xfrm>
            <a:off x="5000625" y="4267200"/>
            <a:ext cx="3333750" cy="1543050"/>
          </a:xfrm>
          <a:prstGeom prst="rect">
            <a:avLst/>
          </a:prstGeom>
          <a:noFill/>
        </p:spPr>
      </p:pic>
    </p:spTree>
    <p:extLst>
      <p:ext uri="{BB962C8B-B14F-4D97-AF65-F5344CB8AC3E}">
        <p14:creationId xmlns:p14="http://schemas.microsoft.com/office/powerpoint/2010/main" val="156124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656009" y="2971800"/>
            <a:ext cx="2696791" cy="1384995"/>
          </a:xfrm>
          <a:prstGeom prst="rect">
            <a:avLst/>
          </a:prstGeom>
          <a:noFill/>
          <a:ln w="9525">
            <a:noFill/>
            <a:miter lim="800000"/>
            <a:headEnd/>
            <a:tailEnd/>
          </a:ln>
          <a:effectLst/>
        </p:spPr>
        <p:txBody>
          <a:bodyPr wrap="square">
            <a:spAutoFit/>
          </a:bodyPr>
          <a:lstStyle/>
          <a:p>
            <a:pPr algn="ctr"/>
            <a:r>
              <a:rPr lang="en-US" sz="2800" b="1" dirty="0">
                <a:latin typeface="Arial" panose="020B0604020202020204" pitchFamily="34" charset="0"/>
                <a:cs typeface="Arial" panose="020B0604020202020204" pitchFamily="34" charset="0"/>
              </a:rPr>
              <a:t>ANSI C12.9 Test Jack Specifications</a:t>
            </a:r>
          </a:p>
        </p:txBody>
      </p:sp>
      <p:sp>
        <p:nvSpPr>
          <p:cNvPr id="9" name="Rectangle 8"/>
          <p:cNvSpPr/>
          <p:nvPr/>
        </p:nvSpPr>
        <p:spPr>
          <a:xfrm>
            <a:off x="3810000" y="228600"/>
            <a:ext cx="50292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Grp="1" noChangeAspect="1"/>
          </p:cNvGraphicFramePr>
          <p:nvPr>
            <p:extLst>
              <p:ext uri="{D42A27DB-BD31-4B8C-83A1-F6EECF244321}">
                <p14:modId xmlns:p14="http://schemas.microsoft.com/office/powerpoint/2010/main" val="3730025833"/>
              </p:ext>
            </p:extLst>
          </p:nvPr>
        </p:nvGraphicFramePr>
        <p:xfrm>
          <a:off x="4267200" y="304800"/>
          <a:ext cx="3657600" cy="5701878"/>
        </p:xfrm>
        <a:graphic>
          <a:graphicData uri="http://schemas.openxmlformats.org/presentationml/2006/ole">
            <mc:AlternateContent xmlns:mc="http://schemas.openxmlformats.org/markup-compatibility/2006">
              <mc:Choice xmlns:v="urn:schemas-microsoft-com:vml" Requires="v">
                <p:oleObj spid="_x0000_s5156" name="Document" r:id="rId4" imgW="5648199" imgH="8799115" progId="Word.Document.8">
                  <p:embed/>
                </p:oleObj>
              </mc:Choice>
              <mc:Fallback>
                <p:oleObj name="Document" r:id="rId4" imgW="5648199" imgH="8799115" progId="Word.Document.8">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04800"/>
                        <a:ext cx="3657600" cy="570187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51477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762000" y="2514600"/>
            <a:ext cx="2696791" cy="1384995"/>
          </a:xfrm>
          <a:prstGeom prst="rect">
            <a:avLst/>
          </a:prstGeom>
          <a:noFill/>
          <a:ln w="9525">
            <a:noFill/>
            <a:miter lim="800000"/>
            <a:headEnd/>
            <a:tailEnd/>
          </a:ln>
          <a:effectLst/>
        </p:spPr>
        <p:txBody>
          <a:bodyPr wrap="square">
            <a:spAutoFit/>
          </a:bodyPr>
          <a:lstStyle/>
          <a:p>
            <a:pPr algn="ctr"/>
            <a:r>
              <a:rPr lang="en-US" sz="2800" b="1" dirty="0">
                <a:latin typeface="Arial" panose="020B0604020202020204" pitchFamily="34" charset="0"/>
                <a:cs typeface="Arial" panose="020B0604020202020204" pitchFamily="34" charset="0"/>
              </a:rPr>
              <a:t>ANSI C12.9 Test </a:t>
            </a:r>
            <a:r>
              <a:rPr lang="en-US" sz="2800" b="1" dirty="0" smtClean="0">
                <a:latin typeface="Arial" panose="020B0604020202020204" pitchFamily="34" charset="0"/>
                <a:cs typeface="Arial" panose="020B0604020202020204" pitchFamily="34" charset="0"/>
              </a:rPr>
              <a:t>Plug </a:t>
            </a:r>
            <a:r>
              <a:rPr lang="en-US" sz="2800" b="1" dirty="0">
                <a:latin typeface="Arial" panose="020B0604020202020204" pitchFamily="34" charset="0"/>
                <a:cs typeface="Arial" panose="020B0604020202020204" pitchFamily="34" charset="0"/>
              </a:rPr>
              <a:t>Specifications</a:t>
            </a:r>
          </a:p>
        </p:txBody>
      </p:sp>
      <p:pic>
        <p:nvPicPr>
          <p:cNvPr id="9" name="Picture 8" descr="tesco-1077-test-plug"/>
          <p:cNvPicPr>
            <a:picLocks noChangeAspect="1" noChangeArrowheads="1"/>
          </p:cNvPicPr>
          <p:nvPr/>
        </p:nvPicPr>
        <p:blipFill>
          <a:blip r:embed="rId4"/>
          <a:srcRect/>
          <a:stretch>
            <a:fillRect/>
          </a:stretch>
        </p:blipFill>
        <p:spPr bwMode="auto">
          <a:xfrm>
            <a:off x="762000" y="4267200"/>
            <a:ext cx="2819400" cy="1304979"/>
          </a:xfrm>
          <a:prstGeom prst="rect">
            <a:avLst/>
          </a:prstGeom>
          <a:noFill/>
        </p:spPr>
      </p:pic>
      <p:sp>
        <p:nvSpPr>
          <p:cNvPr id="10" name="Rectangle 9"/>
          <p:cNvSpPr/>
          <p:nvPr/>
        </p:nvSpPr>
        <p:spPr>
          <a:xfrm>
            <a:off x="3810000" y="228600"/>
            <a:ext cx="50292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Grp="1" noChangeAspect="1"/>
          </p:cNvGraphicFramePr>
          <p:nvPr>
            <p:extLst>
              <p:ext uri="{D42A27DB-BD31-4B8C-83A1-F6EECF244321}">
                <p14:modId xmlns:p14="http://schemas.microsoft.com/office/powerpoint/2010/main" val="2434435542"/>
              </p:ext>
            </p:extLst>
          </p:nvPr>
        </p:nvGraphicFramePr>
        <p:xfrm>
          <a:off x="3934569" y="92269"/>
          <a:ext cx="3685431" cy="5851331"/>
        </p:xfrm>
        <a:graphic>
          <a:graphicData uri="http://schemas.openxmlformats.org/presentationml/2006/ole">
            <mc:AlternateContent xmlns:mc="http://schemas.openxmlformats.org/markup-compatibility/2006">
              <mc:Choice xmlns:v="urn:schemas-microsoft-com:vml" Requires="v">
                <p:oleObj spid="_x0000_s6178" name="Document" r:id="rId5" imgW="5648199" imgH="8961795" progId="Word.Document.8">
                  <p:embed/>
                </p:oleObj>
              </mc:Choice>
              <mc:Fallback>
                <p:oleObj name="Document" r:id="rId5" imgW="5648199" imgH="8961795" progId="Word.Documen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4569" y="92269"/>
                        <a:ext cx="3685431" cy="585133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26008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990600" y="2962364"/>
            <a:ext cx="2514600" cy="1200329"/>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Cover Types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Wiring</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Sockets</a:t>
            </a:r>
          </a:p>
        </p:txBody>
      </p:sp>
      <p:sp>
        <p:nvSpPr>
          <p:cNvPr id="7" name="Rectangle 2"/>
          <p:cNvSpPr>
            <a:spLocks noChangeArrowheads="1"/>
          </p:cNvSpPr>
          <p:nvPr/>
        </p:nvSpPr>
        <p:spPr bwMode="auto">
          <a:xfrm>
            <a:off x="457200" y="609600"/>
            <a:ext cx="8242183" cy="523220"/>
          </a:xfrm>
          <a:prstGeom prst="rect">
            <a:avLst/>
          </a:prstGeom>
          <a:noFill/>
          <a:ln w="9525">
            <a:noFill/>
            <a:miter lim="800000"/>
            <a:headEnd/>
            <a:tailEnd/>
          </a:ln>
          <a:effectLst/>
        </p:spPr>
        <p:txBody>
          <a:bodyPr wrap="square">
            <a:spAutoFit/>
          </a:bodyPr>
          <a:lstStyle/>
          <a:p>
            <a:pPr algn="ctr"/>
            <a:r>
              <a:rPr lang="en-US" sz="2800" b="1" dirty="0" smtClean="0">
                <a:solidFill>
                  <a:schemeClr val="bg1"/>
                </a:solidFill>
                <a:latin typeface="Arial" panose="020B0604020202020204" pitchFamily="34" charset="0"/>
                <a:cs typeface="Arial" panose="020B0604020202020204" pitchFamily="34" charset="0"/>
              </a:rPr>
              <a:t>Pre-Wired Transformer Rated Enclosures</a:t>
            </a:r>
            <a:endParaRPr lang="en-US" sz="2800" b="1" dirty="0">
              <a:solidFill>
                <a:schemeClr val="bg1"/>
              </a:solidFill>
              <a:latin typeface="Arial" panose="020B0604020202020204" pitchFamily="34" charset="0"/>
              <a:cs typeface="Arial" panose="020B0604020202020204" pitchFamily="34" charset="0"/>
            </a:endParaRPr>
          </a:p>
        </p:txBody>
      </p:sp>
      <p:pic>
        <p:nvPicPr>
          <p:cNvPr id="9" name="Picture 8" descr="907020 rev1"/>
          <p:cNvPicPr>
            <a:picLocks noChangeAspect="1" noChangeArrowheads="1"/>
          </p:cNvPicPr>
          <p:nvPr/>
        </p:nvPicPr>
        <p:blipFill>
          <a:blip r:embed="rId3"/>
          <a:srcRect/>
          <a:stretch>
            <a:fillRect/>
          </a:stretch>
        </p:blipFill>
        <p:spPr bwMode="auto">
          <a:xfrm>
            <a:off x="3869451" y="1905000"/>
            <a:ext cx="4835525" cy="3735388"/>
          </a:xfrm>
          <a:prstGeom prst="rect">
            <a:avLst/>
          </a:prstGeom>
          <a:noFill/>
        </p:spPr>
      </p:pic>
    </p:spTree>
    <p:extLst>
      <p:ext uri="{BB962C8B-B14F-4D97-AF65-F5344CB8AC3E}">
        <p14:creationId xmlns:p14="http://schemas.microsoft.com/office/powerpoint/2010/main" val="3493503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57200" y="457200"/>
            <a:ext cx="8242183" cy="954107"/>
          </a:xfrm>
          <a:prstGeom prst="rect">
            <a:avLst/>
          </a:prstGeom>
          <a:noFill/>
          <a:ln w="9525">
            <a:noFill/>
            <a:miter lim="800000"/>
            <a:headEnd/>
            <a:tailEnd/>
          </a:ln>
          <a:effectLst/>
        </p:spPr>
        <p:txBody>
          <a:bodyPr wrap="square">
            <a:spAutoFit/>
          </a:bodyPr>
          <a:lstStyle/>
          <a:p>
            <a:pPr algn="ctr"/>
            <a:r>
              <a:rPr lang="en-US" sz="2800" b="1" dirty="0">
                <a:solidFill>
                  <a:schemeClr val="bg1"/>
                </a:solidFill>
                <a:latin typeface="Arial" panose="020B0604020202020204" pitchFamily="34" charset="0"/>
                <a:cs typeface="Arial" panose="020B0604020202020204" pitchFamily="34" charset="0"/>
              </a:rPr>
              <a:t>Transformer Rated </a:t>
            </a:r>
            <a:r>
              <a:rPr lang="en-US" sz="2800" b="1" dirty="0" smtClean="0">
                <a:solidFill>
                  <a:schemeClr val="bg1"/>
                </a:solidFill>
                <a:latin typeface="Arial" panose="020B0604020202020204" pitchFamily="34" charset="0"/>
                <a:cs typeface="Arial" panose="020B0604020202020204" pitchFamily="34" charset="0"/>
              </a:rPr>
              <a:t>Service</a:t>
            </a:r>
          </a:p>
          <a:p>
            <a:pPr algn="ctr"/>
            <a:endParaRPr lang="en-US" sz="2800" b="1" dirty="0">
              <a:solidFill>
                <a:schemeClr val="bg1"/>
              </a:solidFill>
              <a:latin typeface="Arial" panose="020B0604020202020204" pitchFamily="34" charset="0"/>
              <a:cs typeface="Arial" panose="020B0604020202020204" pitchFamily="34" charset="0"/>
            </a:endParaRPr>
          </a:p>
        </p:txBody>
      </p:sp>
      <p:pic>
        <p:nvPicPr>
          <p:cNvPr id="60" name="Picture 2" descr="ct"/>
          <p:cNvPicPr>
            <a:picLocks noChangeAspect="1" noChangeArrowheads="1"/>
          </p:cNvPicPr>
          <p:nvPr/>
        </p:nvPicPr>
        <p:blipFill>
          <a:blip r:embed="rId3"/>
          <a:srcRect/>
          <a:stretch>
            <a:fillRect/>
          </a:stretch>
        </p:blipFill>
        <p:spPr bwMode="auto">
          <a:xfrm>
            <a:off x="5257800" y="2895600"/>
            <a:ext cx="914400" cy="822325"/>
          </a:xfrm>
          <a:prstGeom prst="rect">
            <a:avLst/>
          </a:prstGeom>
          <a:noFill/>
        </p:spPr>
      </p:pic>
      <p:pic>
        <p:nvPicPr>
          <p:cNvPr id="61" name="Picture 3" descr="ct"/>
          <p:cNvPicPr>
            <a:picLocks noChangeAspect="1" noChangeArrowheads="1"/>
          </p:cNvPicPr>
          <p:nvPr/>
        </p:nvPicPr>
        <p:blipFill>
          <a:blip r:embed="rId3"/>
          <a:srcRect/>
          <a:stretch>
            <a:fillRect/>
          </a:stretch>
        </p:blipFill>
        <p:spPr bwMode="auto">
          <a:xfrm>
            <a:off x="3733800" y="2362200"/>
            <a:ext cx="914400" cy="822325"/>
          </a:xfrm>
          <a:prstGeom prst="rect">
            <a:avLst/>
          </a:prstGeom>
          <a:noFill/>
        </p:spPr>
      </p:pic>
      <p:pic>
        <p:nvPicPr>
          <p:cNvPr id="62" name="Picture 5" descr="ct"/>
          <p:cNvPicPr>
            <a:picLocks noChangeAspect="1" noChangeArrowheads="1"/>
          </p:cNvPicPr>
          <p:nvPr/>
        </p:nvPicPr>
        <p:blipFill>
          <a:blip r:embed="rId3"/>
          <a:srcRect/>
          <a:stretch>
            <a:fillRect/>
          </a:stretch>
        </p:blipFill>
        <p:spPr bwMode="auto">
          <a:xfrm>
            <a:off x="2362200" y="1828800"/>
            <a:ext cx="914400" cy="822325"/>
          </a:xfrm>
          <a:prstGeom prst="rect">
            <a:avLst/>
          </a:prstGeom>
          <a:noFill/>
        </p:spPr>
      </p:pic>
      <p:sp>
        <p:nvSpPr>
          <p:cNvPr id="63" name="Text Box 6"/>
          <p:cNvSpPr txBox="1">
            <a:spLocks noChangeArrowheads="1"/>
          </p:cNvSpPr>
          <p:nvPr/>
        </p:nvSpPr>
        <p:spPr bwMode="auto">
          <a:xfrm>
            <a:off x="6019800" y="4724400"/>
            <a:ext cx="609600" cy="457200"/>
          </a:xfrm>
          <a:prstGeom prst="rect">
            <a:avLst/>
          </a:prstGeom>
          <a:noFill/>
          <a:ln w="9525">
            <a:noFill/>
            <a:miter lim="800000"/>
            <a:headEnd/>
            <a:tailEnd/>
          </a:ln>
          <a:effectLst/>
        </p:spPr>
        <p:txBody>
          <a:bodyPr>
            <a:spAutoFit/>
          </a:bodyPr>
          <a:lstStyle/>
          <a:p>
            <a:pPr algn="ctr">
              <a:spcBef>
                <a:spcPct val="30000"/>
              </a:spcBef>
            </a:pPr>
            <a:r>
              <a:rPr lang="en-US" sz="2400">
                <a:solidFill>
                  <a:srgbClr val="000000"/>
                </a:solidFill>
              </a:rPr>
              <a:t>5A</a:t>
            </a:r>
          </a:p>
        </p:txBody>
      </p:sp>
      <p:pic>
        <p:nvPicPr>
          <p:cNvPr id="64" name="Picture 7" descr="9s"/>
          <p:cNvPicPr>
            <a:picLocks noChangeAspect="1" noChangeArrowheads="1"/>
          </p:cNvPicPr>
          <p:nvPr/>
        </p:nvPicPr>
        <p:blipFill>
          <a:blip r:embed="rId4"/>
          <a:srcRect/>
          <a:stretch>
            <a:fillRect/>
          </a:stretch>
        </p:blipFill>
        <p:spPr bwMode="auto">
          <a:xfrm>
            <a:off x="3810000" y="5715000"/>
            <a:ext cx="1066800" cy="939800"/>
          </a:xfrm>
          <a:prstGeom prst="rect">
            <a:avLst/>
          </a:prstGeom>
          <a:noFill/>
        </p:spPr>
      </p:pic>
      <p:sp>
        <p:nvSpPr>
          <p:cNvPr id="65" name="Line 8"/>
          <p:cNvSpPr>
            <a:spLocks noChangeShapeType="1"/>
          </p:cNvSpPr>
          <p:nvPr/>
        </p:nvSpPr>
        <p:spPr bwMode="auto">
          <a:xfrm>
            <a:off x="457200" y="2362200"/>
            <a:ext cx="8077200" cy="0"/>
          </a:xfrm>
          <a:prstGeom prst="line">
            <a:avLst/>
          </a:prstGeom>
          <a:noFill/>
          <a:ln w="38100">
            <a:solidFill>
              <a:schemeClr val="tx1"/>
            </a:solidFill>
            <a:round/>
            <a:headEnd/>
            <a:tailEnd/>
          </a:ln>
          <a:effectLst/>
        </p:spPr>
        <p:txBody>
          <a:bodyPr/>
          <a:lstStyle/>
          <a:p>
            <a:endParaRPr lang="en-US"/>
          </a:p>
        </p:txBody>
      </p:sp>
      <p:sp>
        <p:nvSpPr>
          <p:cNvPr id="66" name="Line 9"/>
          <p:cNvSpPr>
            <a:spLocks noChangeShapeType="1"/>
          </p:cNvSpPr>
          <p:nvPr/>
        </p:nvSpPr>
        <p:spPr bwMode="auto">
          <a:xfrm>
            <a:off x="457200" y="2895600"/>
            <a:ext cx="8077200" cy="0"/>
          </a:xfrm>
          <a:prstGeom prst="line">
            <a:avLst/>
          </a:prstGeom>
          <a:noFill/>
          <a:ln w="38100">
            <a:solidFill>
              <a:schemeClr val="tx1"/>
            </a:solidFill>
            <a:round/>
            <a:headEnd/>
            <a:tailEnd/>
          </a:ln>
          <a:effectLst/>
        </p:spPr>
        <p:txBody>
          <a:bodyPr/>
          <a:lstStyle/>
          <a:p>
            <a:endParaRPr lang="en-US"/>
          </a:p>
        </p:txBody>
      </p:sp>
      <p:sp>
        <p:nvSpPr>
          <p:cNvPr id="67" name="Line 10"/>
          <p:cNvSpPr>
            <a:spLocks noChangeShapeType="1"/>
          </p:cNvSpPr>
          <p:nvPr/>
        </p:nvSpPr>
        <p:spPr bwMode="auto">
          <a:xfrm>
            <a:off x="457200" y="3429000"/>
            <a:ext cx="8077200" cy="0"/>
          </a:xfrm>
          <a:prstGeom prst="line">
            <a:avLst/>
          </a:prstGeom>
          <a:noFill/>
          <a:ln w="38100">
            <a:solidFill>
              <a:schemeClr val="tx1"/>
            </a:solidFill>
            <a:round/>
            <a:headEnd/>
            <a:tailEnd/>
          </a:ln>
          <a:effectLst/>
        </p:spPr>
        <p:txBody>
          <a:bodyPr/>
          <a:lstStyle/>
          <a:p>
            <a:endParaRPr lang="en-US"/>
          </a:p>
        </p:txBody>
      </p:sp>
      <p:sp>
        <p:nvSpPr>
          <p:cNvPr id="68" name="Text Box 11"/>
          <p:cNvSpPr txBox="1">
            <a:spLocks noChangeArrowheads="1"/>
          </p:cNvSpPr>
          <p:nvPr/>
        </p:nvSpPr>
        <p:spPr bwMode="auto">
          <a:xfrm>
            <a:off x="0" y="2069284"/>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PHASE A</a:t>
            </a:r>
          </a:p>
        </p:txBody>
      </p:sp>
      <p:sp>
        <p:nvSpPr>
          <p:cNvPr id="69" name="Text Box 12"/>
          <p:cNvSpPr txBox="1">
            <a:spLocks noChangeArrowheads="1"/>
          </p:cNvSpPr>
          <p:nvPr/>
        </p:nvSpPr>
        <p:spPr bwMode="auto">
          <a:xfrm>
            <a:off x="76200" y="1764484"/>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SOURCE</a:t>
            </a:r>
          </a:p>
        </p:txBody>
      </p:sp>
      <p:sp>
        <p:nvSpPr>
          <p:cNvPr id="70" name="Text Box 13"/>
          <p:cNvSpPr txBox="1">
            <a:spLocks noChangeArrowheads="1"/>
          </p:cNvSpPr>
          <p:nvPr/>
        </p:nvSpPr>
        <p:spPr bwMode="auto">
          <a:xfrm>
            <a:off x="0" y="3137686"/>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PHASE C</a:t>
            </a:r>
          </a:p>
        </p:txBody>
      </p:sp>
      <p:sp>
        <p:nvSpPr>
          <p:cNvPr id="71" name="Text Box 14"/>
          <p:cNvSpPr txBox="1">
            <a:spLocks noChangeArrowheads="1"/>
          </p:cNvSpPr>
          <p:nvPr/>
        </p:nvSpPr>
        <p:spPr bwMode="auto">
          <a:xfrm>
            <a:off x="0" y="2620962"/>
            <a:ext cx="990600" cy="304800"/>
          </a:xfrm>
          <a:prstGeom prst="rect">
            <a:avLst/>
          </a:prstGeom>
          <a:noFill/>
          <a:ln w="9525">
            <a:noFill/>
            <a:miter lim="800000"/>
            <a:headEnd/>
            <a:tailEnd/>
          </a:ln>
          <a:effectLst/>
        </p:spPr>
        <p:txBody>
          <a:bodyPr>
            <a:spAutoFit/>
          </a:bodyPr>
          <a:lstStyle/>
          <a:p>
            <a:pPr algn="ctr">
              <a:spcBef>
                <a:spcPct val="30000"/>
              </a:spcBef>
            </a:pPr>
            <a:r>
              <a:rPr lang="en-US" sz="1400">
                <a:solidFill>
                  <a:srgbClr val="000000"/>
                </a:solidFill>
              </a:rPr>
              <a:t>PHASE B</a:t>
            </a:r>
          </a:p>
        </p:txBody>
      </p:sp>
      <p:sp>
        <p:nvSpPr>
          <p:cNvPr id="72" name="Text Box 15"/>
          <p:cNvSpPr txBox="1">
            <a:spLocks noChangeArrowheads="1"/>
          </p:cNvSpPr>
          <p:nvPr/>
        </p:nvSpPr>
        <p:spPr bwMode="auto">
          <a:xfrm>
            <a:off x="7315200" y="1752600"/>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LOAD</a:t>
            </a:r>
          </a:p>
        </p:txBody>
      </p:sp>
      <p:sp>
        <p:nvSpPr>
          <p:cNvPr id="73" name="Line 16"/>
          <p:cNvSpPr>
            <a:spLocks noChangeShapeType="1"/>
          </p:cNvSpPr>
          <p:nvPr/>
        </p:nvSpPr>
        <p:spPr bwMode="auto">
          <a:xfrm flipV="1">
            <a:off x="2971800" y="1981200"/>
            <a:ext cx="0" cy="4038600"/>
          </a:xfrm>
          <a:prstGeom prst="line">
            <a:avLst/>
          </a:prstGeom>
          <a:noFill/>
          <a:ln w="38100">
            <a:solidFill>
              <a:schemeClr val="tx1"/>
            </a:solidFill>
            <a:round/>
            <a:headEnd/>
            <a:tailEnd/>
          </a:ln>
          <a:effectLst/>
        </p:spPr>
        <p:txBody>
          <a:bodyPr/>
          <a:lstStyle/>
          <a:p>
            <a:endParaRPr lang="en-US"/>
          </a:p>
        </p:txBody>
      </p:sp>
      <p:sp>
        <p:nvSpPr>
          <p:cNvPr id="74" name="Line 17"/>
          <p:cNvSpPr>
            <a:spLocks noChangeShapeType="1"/>
          </p:cNvSpPr>
          <p:nvPr/>
        </p:nvSpPr>
        <p:spPr bwMode="auto">
          <a:xfrm flipV="1">
            <a:off x="3124200" y="1981200"/>
            <a:ext cx="0" cy="3886200"/>
          </a:xfrm>
          <a:prstGeom prst="line">
            <a:avLst/>
          </a:prstGeom>
          <a:noFill/>
          <a:ln w="38100">
            <a:solidFill>
              <a:schemeClr val="tx1"/>
            </a:solidFill>
            <a:round/>
            <a:headEnd/>
            <a:tailEnd/>
          </a:ln>
          <a:effectLst/>
        </p:spPr>
        <p:txBody>
          <a:bodyPr/>
          <a:lstStyle/>
          <a:p>
            <a:endParaRPr lang="en-US"/>
          </a:p>
        </p:txBody>
      </p:sp>
      <p:sp>
        <p:nvSpPr>
          <p:cNvPr id="75" name="Line 18"/>
          <p:cNvSpPr>
            <a:spLocks noChangeShapeType="1"/>
          </p:cNvSpPr>
          <p:nvPr/>
        </p:nvSpPr>
        <p:spPr bwMode="auto">
          <a:xfrm flipV="1">
            <a:off x="4343400" y="2590800"/>
            <a:ext cx="0" cy="3124200"/>
          </a:xfrm>
          <a:prstGeom prst="line">
            <a:avLst/>
          </a:prstGeom>
          <a:noFill/>
          <a:ln w="38100">
            <a:solidFill>
              <a:schemeClr val="tx1"/>
            </a:solidFill>
            <a:round/>
            <a:headEnd/>
            <a:tailEnd/>
          </a:ln>
          <a:effectLst/>
        </p:spPr>
        <p:txBody>
          <a:bodyPr/>
          <a:lstStyle/>
          <a:p>
            <a:endParaRPr lang="en-US"/>
          </a:p>
        </p:txBody>
      </p:sp>
      <p:sp>
        <p:nvSpPr>
          <p:cNvPr id="76" name="Line 19"/>
          <p:cNvSpPr>
            <a:spLocks noChangeShapeType="1"/>
          </p:cNvSpPr>
          <p:nvPr/>
        </p:nvSpPr>
        <p:spPr bwMode="auto">
          <a:xfrm flipV="1">
            <a:off x="4495800" y="2590800"/>
            <a:ext cx="0" cy="3200400"/>
          </a:xfrm>
          <a:prstGeom prst="line">
            <a:avLst/>
          </a:prstGeom>
          <a:noFill/>
          <a:ln w="38100">
            <a:solidFill>
              <a:schemeClr val="tx1"/>
            </a:solidFill>
            <a:round/>
            <a:headEnd/>
            <a:tailEnd/>
          </a:ln>
          <a:effectLst/>
        </p:spPr>
        <p:txBody>
          <a:bodyPr/>
          <a:lstStyle/>
          <a:p>
            <a:endParaRPr lang="en-US"/>
          </a:p>
        </p:txBody>
      </p:sp>
      <p:sp>
        <p:nvSpPr>
          <p:cNvPr id="77" name="Line 20"/>
          <p:cNvSpPr>
            <a:spLocks noChangeShapeType="1"/>
          </p:cNvSpPr>
          <p:nvPr/>
        </p:nvSpPr>
        <p:spPr bwMode="auto">
          <a:xfrm flipV="1">
            <a:off x="5867400" y="3124200"/>
            <a:ext cx="0" cy="2743200"/>
          </a:xfrm>
          <a:prstGeom prst="line">
            <a:avLst/>
          </a:prstGeom>
          <a:noFill/>
          <a:ln w="38100">
            <a:solidFill>
              <a:schemeClr val="tx1"/>
            </a:solidFill>
            <a:round/>
            <a:headEnd/>
            <a:tailEnd/>
          </a:ln>
          <a:effectLst/>
        </p:spPr>
        <p:txBody>
          <a:bodyPr/>
          <a:lstStyle/>
          <a:p>
            <a:endParaRPr lang="en-US"/>
          </a:p>
        </p:txBody>
      </p:sp>
      <p:sp>
        <p:nvSpPr>
          <p:cNvPr id="78" name="Line 21"/>
          <p:cNvSpPr>
            <a:spLocks noChangeShapeType="1"/>
          </p:cNvSpPr>
          <p:nvPr/>
        </p:nvSpPr>
        <p:spPr bwMode="auto">
          <a:xfrm flipV="1">
            <a:off x="6019800" y="3200400"/>
            <a:ext cx="0" cy="2819400"/>
          </a:xfrm>
          <a:prstGeom prst="line">
            <a:avLst/>
          </a:prstGeom>
          <a:noFill/>
          <a:ln w="38100">
            <a:solidFill>
              <a:schemeClr val="tx1"/>
            </a:solidFill>
            <a:round/>
            <a:headEnd/>
            <a:tailEnd/>
          </a:ln>
          <a:effectLst/>
        </p:spPr>
        <p:txBody>
          <a:bodyPr/>
          <a:lstStyle/>
          <a:p>
            <a:endParaRPr lang="en-US"/>
          </a:p>
        </p:txBody>
      </p:sp>
      <p:sp>
        <p:nvSpPr>
          <p:cNvPr id="79" name="Line 22"/>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p:spPr>
        <p:txBody>
          <a:bodyPr/>
          <a:lstStyle/>
          <a:p>
            <a:endParaRPr lang="en-US"/>
          </a:p>
        </p:txBody>
      </p:sp>
      <p:sp>
        <p:nvSpPr>
          <p:cNvPr id="80" name="Line 23"/>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p:spPr>
        <p:txBody>
          <a:bodyPr/>
          <a:lstStyle/>
          <a:p>
            <a:endParaRPr lang="en-US"/>
          </a:p>
        </p:txBody>
      </p:sp>
      <p:sp>
        <p:nvSpPr>
          <p:cNvPr id="81" name="Line 24"/>
          <p:cNvSpPr>
            <a:spLocks noChangeShapeType="1"/>
          </p:cNvSpPr>
          <p:nvPr/>
        </p:nvSpPr>
        <p:spPr bwMode="auto">
          <a:xfrm flipH="1" flipV="1">
            <a:off x="4800600" y="5867400"/>
            <a:ext cx="1066800" cy="0"/>
          </a:xfrm>
          <a:prstGeom prst="line">
            <a:avLst/>
          </a:prstGeom>
          <a:noFill/>
          <a:ln w="38100">
            <a:solidFill>
              <a:schemeClr val="tx1"/>
            </a:solidFill>
            <a:round/>
            <a:headEnd/>
            <a:tailEnd/>
          </a:ln>
          <a:effectLst/>
        </p:spPr>
        <p:txBody>
          <a:bodyPr/>
          <a:lstStyle/>
          <a:p>
            <a:endParaRPr lang="en-US"/>
          </a:p>
        </p:txBody>
      </p:sp>
      <p:sp>
        <p:nvSpPr>
          <p:cNvPr id="82" name="Line 25"/>
          <p:cNvSpPr>
            <a:spLocks noChangeShapeType="1"/>
          </p:cNvSpPr>
          <p:nvPr/>
        </p:nvSpPr>
        <p:spPr bwMode="auto">
          <a:xfrm flipH="1" flipV="1">
            <a:off x="4876800" y="6019800"/>
            <a:ext cx="1143000" cy="0"/>
          </a:xfrm>
          <a:prstGeom prst="line">
            <a:avLst/>
          </a:prstGeom>
          <a:noFill/>
          <a:ln w="38100">
            <a:solidFill>
              <a:schemeClr val="tx1"/>
            </a:solidFill>
            <a:round/>
            <a:headEnd/>
            <a:tailEnd/>
          </a:ln>
          <a:effectLst/>
        </p:spPr>
        <p:txBody>
          <a:bodyPr/>
          <a:lstStyle/>
          <a:p>
            <a:endParaRPr lang="en-US"/>
          </a:p>
        </p:txBody>
      </p:sp>
      <p:sp>
        <p:nvSpPr>
          <p:cNvPr id="83" name="Text Box 26"/>
          <p:cNvSpPr txBox="1">
            <a:spLocks noChangeArrowheads="1"/>
          </p:cNvSpPr>
          <p:nvPr/>
        </p:nvSpPr>
        <p:spPr bwMode="auto">
          <a:xfrm>
            <a:off x="3276600" y="1981200"/>
            <a:ext cx="1066800" cy="457200"/>
          </a:xfrm>
          <a:prstGeom prst="rect">
            <a:avLst/>
          </a:prstGeom>
          <a:noFill/>
          <a:ln w="9525">
            <a:noFill/>
            <a:miter lim="800000"/>
            <a:headEnd/>
            <a:tailEnd/>
          </a:ln>
          <a:effectLst/>
        </p:spPr>
        <p:txBody>
          <a:bodyPr>
            <a:spAutoFit/>
          </a:bodyPr>
          <a:lstStyle/>
          <a:p>
            <a:pPr algn="ctr">
              <a:spcBef>
                <a:spcPct val="30000"/>
              </a:spcBef>
            </a:pPr>
            <a:r>
              <a:rPr lang="en-US" sz="2400">
                <a:solidFill>
                  <a:srgbClr val="000000"/>
                </a:solidFill>
              </a:rPr>
              <a:t>400A</a:t>
            </a:r>
          </a:p>
        </p:txBody>
      </p:sp>
      <p:sp>
        <p:nvSpPr>
          <p:cNvPr id="84" name="Text Box 27"/>
          <p:cNvSpPr txBox="1">
            <a:spLocks noChangeArrowheads="1"/>
          </p:cNvSpPr>
          <p:nvPr/>
        </p:nvSpPr>
        <p:spPr bwMode="auto">
          <a:xfrm>
            <a:off x="4495800" y="2514600"/>
            <a:ext cx="1066800" cy="457200"/>
          </a:xfrm>
          <a:prstGeom prst="rect">
            <a:avLst/>
          </a:prstGeom>
          <a:noFill/>
          <a:ln w="9525">
            <a:noFill/>
            <a:miter lim="800000"/>
            <a:headEnd/>
            <a:tailEnd/>
          </a:ln>
          <a:effectLst/>
        </p:spPr>
        <p:txBody>
          <a:bodyPr>
            <a:spAutoFit/>
          </a:bodyPr>
          <a:lstStyle/>
          <a:p>
            <a:pPr algn="ctr">
              <a:spcBef>
                <a:spcPct val="30000"/>
              </a:spcBef>
            </a:pPr>
            <a:r>
              <a:rPr lang="en-US" sz="2400">
                <a:solidFill>
                  <a:srgbClr val="000000"/>
                </a:solidFill>
              </a:rPr>
              <a:t>400A</a:t>
            </a:r>
          </a:p>
        </p:txBody>
      </p:sp>
      <p:sp>
        <p:nvSpPr>
          <p:cNvPr id="85" name="Text Box 28"/>
          <p:cNvSpPr txBox="1">
            <a:spLocks noChangeArrowheads="1"/>
          </p:cNvSpPr>
          <p:nvPr/>
        </p:nvSpPr>
        <p:spPr bwMode="auto">
          <a:xfrm>
            <a:off x="6019800" y="3048000"/>
            <a:ext cx="1066800" cy="457200"/>
          </a:xfrm>
          <a:prstGeom prst="rect">
            <a:avLst/>
          </a:prstGeom>
          <a:noFill/>
          <a:ln w="9525">
            <a:noFill/>
            <a:miter lim="800000"/>
            <a:headEnd/>
            <a:tailEnd/>
          </a:ln>
          <a:effectLst/>
        </p:spPr>
        <p:txBody>
          <a:bodyPr>
            <a:spAutoFit/>
          </a:bodyPr>
          <a:lstStyle/>
          <a:p>
            <a:pPr algn="ctr">
              <a:spcBef>
                <a:spcPct val="30000"/>
              </a:spcBef>
            </a:pPr>
            <a:r>
              <a:rPr lang="en-US" sz="2400">
                <a:solidFill>
                  <a:srgbClr val="000000"/>
                </a:solidFill>
              </a:rPr>
              <a:t>400A</a:t>
            </a:r>
          </a:p>
        </p:txBody>
      </p:sp>
      <p:sp>
        <p:nvSpPr>
          <p:cNvPr id="86" name="Text Box 29"/>
          <p:cNvSpPr txBox="1">
            <a:spLocks noChangeArrowheads="1"/>
          </p:cNvSpPr>
          <p:nvPr/>
        </p:nvSpPr>
        <p:spPr bwMode="auto">
          <a:xfrm>
            <a:off x="4495800" y="4724400"/>
            <a:ext cx="609600" cy="457200"/>
          </a:xfrm>
          <a:prstGeom prst="rect">
            <a:avLst/>
          </a:prstGeom>
          <a:noFill/>
          <a:ln w="9525">
            <a:noFill/>
            <a:miter lim="800000"/>
            <a:headEnd/>
            <a:tailEnd/>
          </a:ln>
          <a:effectLst/>
        </p:spPr>
        <p:txBody>
          <a:bodyPr>
            <a:spAutoFit/>
          </a:bodyPr>
          <a:lstStyle/>
          <a:p>
            <a:pPr algn="ctr">
              <a:spcBef>
                <a:spcPct val="30000"/>
              </a:spcBef>
            </a:pPr>
            <a:r>
              <a:rPr lang="en-US" sz="2400">
                <a:solidFill>
                  <a:srgbClr val="000000"/>
                </a:solidFill>
              </a:rPr>
              <a:t>5A</a:t>
            </a:r>
          </a:p>
        </p:txBody>
      </p:sp>
      <p:sp>
        <p:nvSpPr>
          <p:cNvPr id="87" name="Text Box 30"/>
          <p:cNvSpPr txBox="1">
            <a:spLocks noChangeArrowheads="1"/>
          </p:cNvSpPr>
          <p:nvPr/>
        </p:nvSpPr>
        <p:spPr bwMode="auto">
          <a:xfrm>
            <a:off x="3124200" y="4724400"/>
            <a:ext cx="609600" cy="457200"/>
          </a:xfrm>
          <a:prstGeom prst="rect">
            <a:avLst/>
          </a:prstGeom>
          <a:noFill/>
          <a:ln w="9525">
            <a:noFill/>
            <a:miter lim="800000"/>
            <a:headEnd/>
            <a:tailEnd/>
          </a:ln>
          <a:effectLst/>
        </p:spPr>
        <p:txBody>
          <a:bodyPr>
            <a:spAutoFit/>
          </a:bodyPr>
          <a:lstStyle/>
          <a:p>
            <a:pPr algn="ctr">
              <a:spcBef>
                <a:spcPct val="30000"/>
              </a:spcBef>
            </a:pPr>
            <a:r>
              <a:rPr lang="en-US" sz="2400">
                <a:solidFill>
                  <a:srgbClr val="000000"/>
                </a:solidFill>
              </a:rPr>
              <a:t>5A</a:t>
            </a:r>
          </a:p>
        </p:txBody>
      </p:sp>
      <p:pic>
        <p:nvPicPr>
          <p:cNvPr id="88" name="Picture 31" descr="switch"/>
          <p:cNvPicPr>
            <a:picLocks noChangeAspect="1" noChangeArrowheads="1"/>
          </p:cNvPicPr>
          <p:nvPr/>
        </p:nvPicPr>
        <p:blipFill>
          <a:blip r:embed="rId5"/>
          <a:srcRect/>
          <a:stretch>
            <a:fillRect/>
          </a:stretch>
        </p:blipFill>
        <p:spPr bwMode="auto">
          <a:xfrm>
            <a:off x="2514600" y="3810000"/>
            <a:ext cx="3962400" cy="1590675"/>
          </a:xfrm>
          <a:prstGeom prst="rect">
            <a:avLst/>
          </a:prstGeom>
          <a:noFill/>
        </p:spPr>
      </p:pic>
      <p:sp>
        <p:nvSpPr>
          <p:cNvPr id="89" name="Text Box 34"/>
          <p:cNvSpPr txBox="1">
            <a:spLocks noChangeArrowheads="1"/>
          </p:cNvSpPr>
          <p:nvPr/>
        </p:nvSpPr>
        <p:spPr bwMode="auto">
          <a:xfrm>
            <a:off x="3276600" y="5334000"/>
            <a:ext cx="609600" cy="457200"/>
          </a:xfrm>
          <a:prstGeom prst="rect">
            <a:avLst/>
          </a:prstGeom>
          <a:noFill/>
          <a:ln w="9525">
            <a:noFill/>
            <a:miter lim="800000"/>
            <a:headEnd/>
            <a:tailEnd/>
          </a:ln>
          <a:effectLst/>
        </p:spPr>
        <p:txBody>
          <a:bodyPr>
            <a:spAutoFit/>
          </a:bodyPr>
          <a:lstStyle/>
          <a:p>
            <a:pPr algn="ctr">
              <a:spcBef>
                <a:spcPct val="30000"/>
              </a:spcBef>
            </a:pPr>
            <a:r>
              <a:rPr lang="en-US" sz="2400">
                <a:solidFill>
                  <a:srgbClr val="000000"/>
                </a:solidFill>
              </a:rPr>
              <a:t>5A</a:t>
            </a:r>
          </a:p>
        </p:txBody>
      </p:sp>
      <p:sp>
        <p:nvSpPr>
          <p:cNvPr id="90" name="Text Box 35"/>
          <p:cNvSpPr txBox="1">
            <a:spLocks noChangeArrowheads="1"/>
          </p:cNvSpPr>
          <p:nvPr/>
        </p:nvSpPr>
        <p:spPr bwMode="auto">
          <a:xfrm>
            <a:off x="4648200" y="5334000"/>
            <a:ext cx="609600" cy="457200"/>
          </a:xfrm>
          <a:prstGeom prst="rect">
            <a:avLst/>
          </a:prstGeom>
          <a:noFill/>
          <a:ln w="9525">
            <a:noFill/>
            <a:miter lim="800000"/>
            <a:headEnd/>
            <a:tailEnd/>
          </a:ln>
          <a:effectLst/>
        </p:spPr>
        <p:txBody>
          <a:bodyPr>
            <a:spAutoFit/>
          </a:bodyPr>
          <a:lstStyle/>
          <a:p>
            <a:pPr algn="ctr">
              <a:spcBef>
                <a:spcPct val="30000"/>
              </a:spcBef>
            </a:pPr>
            <a:r>
              <a:rPr lang="en-US" sz="2400">
                <a:solidFill>
                  <a:srgbClr val="000000"/>
                </a:solidFill>
              </a:rPr>
              <a:t>5A</a:t>
            </a:r>
          </a:p>
        </p:txBody>
      </p:sp>
      <p:sp>
        <p:nvSpPr>
          <p:cNvPr id="91" name="Text Box 36"/>
          <p:cNvSpPr txBox="1">
            <a:spLocks noChangeArrowheads="1"/>
          </p:cNvSpPr>
          <p:nvPr/>
        </p:nvSpPr>
        <p:spPr bwMode="auto">
          <a:xfrm>
            <a:off x="6096000" y="5334000"/>
            <a:ext cx="609600" cy="457200"/>
          </a:xfrm>
          <a:prstGeom prst="rect">
            <a:avLst/>
          </a:prstGeom>
          <a:noFill/>
          <a:ln w="9525">
            <a:noFill/>
            <a:miter lim="800000"/>
            <a:headEnd/>
            <a:tailEnd/>
          </a:ln>
          <a:effectLst/>
        </p:spPr>
        <p:txBody>
          <a:bodyPr>
            <a:spAutoFit/>
          </a:bodyPr>
          <a:lstStyle/>
          <a:p>
            <a:pPr algn="ctr">
              <a:spcBef>
                <a:spcPct val="30000"/>
              </a:spcBef>
            </a:pPr>
            <a:r>
              <a:rPr lang="en-US" sz="2400">
                <a:solidFill>
                  <a:srgbClr val="000000"/>
                </a:solidFill>
              </a:rPr>
              <a:t>5A</a:t>
            </a:r>
          </a:p>
        </p:txBody>
      </p:sp>
      <p:sp>
        <p:nvSpPr>
          <p:cNvPr id="92" name="Text Box 4"/>
          <p:cNvSpPr txBox="1">
            <a:spLocks noChangeArrowheads="1"/>
          </p:cNvSpPr>
          <p:nvPr/>
        </p:nvSpPr>
        <p:spPr bwMode="auto">
          <a:xfrm>
            <a:off x="457200" y="838200"/>
            <a:ext cx="8242183" cy="461665"/>
          </a:xfrm>
          <a:prstGeom prst="rect">
            <a:avLst/>
          </a:prstGeom>
          <a:noFill/>
          <a:ln w="9525">
            <a:noFill/>
            <a:miter lim="800000"/>
            <a:headEnd/>
            <a:tailEnd/>
          </a:ln>
          <a:effectLst/>
        </p:spPr>
        <p:txBody>
          <a:bodyPr wrap="square">
            <a:spAutoFit/>
          </a:bodyPr>
          <a:lstStyle/>
          <a:p>
            <a:pPr algn="ctr">
              <a:spcBef>
                <a:spcPct val="30000"/>
              </a:spcBef>
            </a:pPr>
            <a:r>
              <a:rPr lang="en-US" sz="2400" dirty="0" smtClean="0">
                <a:solidFill>
                  <a:schemeClr val="bg1"/>
                </a:solidFill>
                <a:latin typeface="Arial" panose="020B0604020202020204" pitchFamily="34" charset="0"/>
                <a:cs typeface="Arial" panose="020B0604020202020204" pitchFamily="34" charset="0"/>
              </a:rPr>
              <a:t>What issues can we see? How would these affect billing?</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214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703487" y="609600"/>
            <a:ext cx="1372643" cy="646331"/>
          </a:xfrm>
          <a:prstGeom prst="rect">
            <a:avLst/>
          </a:prstGeom>
          <a:noFill/>
        </p:spPr>
        <p:txBody>
          <a:bodyPr wrap="square" rtlCol="0">
            <a:spAutoFit/>
          </a:bodyPr>
          <a:lstStyle/>
          <a:p>
            <a:r>
              <a:rPr lang="en-US" sz="3600" dirty="0" smtClean="0">
                <a:solidFill>
                  <a:schemeClr val="bg1"/>
                </a:solidFill>
                <a:latin typeface="Arial" panose="020B0604020202020204" pitchFamily="34" charset="0"/>
                <a:cs typeface="Arial" panose="020B0604020202020204" pitchFamily="34" charset="0"/>
              </a:rPr>
              <a:t>QUIZ</a:t>
            </a:r>
            <a:endParaRPr lang="en-US" sz="3600"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1040" y="2632859"/>
            <a:ext cx="1861457" cy="2514600"/>
          </a:xfrm>
          <a:prstGeom prst="rect">
            <a:avLst/>
          </a:prstGeom>
        </p:spPr>
      </p:pic>
      <p:sp>
        <p:nvSpPr>
          <p:cNvPr id="12" name="TextBox 11"/>
          <p:cNvSpPr txBox="1"/>
          <p:nvPr/>
        </p:nvSpPr>
        <p:spPr>
          <a:xfrm>
            <a:off x="609600" y="1905000"/>
            <a:ext cx="6400800" cy="4247317"/>
          </a:xfrm>
          <a:prstGeom prst="rect">
            <a:avLst/>
          </a:prstGeom>
          <a:noFill/>
        </p:spPr>
        <p:txBody>
          <a:bodyPr wrap="square" rtlCol="0">
            <a:spAutoFit/>
          </a:bodyPr>
          <a:lstStyle/>
          <a:p>
            <a:r>
              <a:rPr lang="en-US" dirty="0" smtClean="0">
                <a:solidFill>
                  <a:srgbClr val="0070C0"/>
                </a:solidFill>
              </a:rPr>
              <a:t>1.   Which type of metering service typically has a test switch?</a:t>
            </a:r>
          </a:p>
          <a:p>
            <a:pPr marL="342900" indent="-342900">
              <a:buAutoNum type="alphaUcPeriod"/>
            </a:pPr>
            <a:r>
              <a:rPr lang="en-US" dirty="0" smtClean="0"/>
              <a:t>Self Contained</a:t>
            </a:r>
          </a:p>
          <a:p>
            <a:pPr marL="342900" indent="-342900">
              <a:buAutoNum type="alphaUcPeriod"/>
            </a:pPr>
            <a:r>
              <a:rPr lang="en-US" dirty="0" smtClean="0"/>
              <a:t>Transformer Rated</a:t>
            </a:r>
          </a:p>
          <a:p>
            <a:pPr marL="342900" indent="-342900">
              <a:buAutoNum type="alphaUcPeriod"/>
            </a:pPr>
            <a:r>
              <a:rPr lang="en-US" dirty="0" smtClean="0"/>
              <a:t>Gas</a:t>
            </a:r>
          </a:p>
          <a:p>
            <a:endParaRPr lang="en-US" dirty="0" smtClean="0"/>
          </a:p>
          <a:p>
            <a:r>
              <a:rPr lang="en-US" dirty="0" smtClean="0">
                <a:solidFill>
                  <a:srgbClr val="0070C0"/>
                </a:solidFill>
              </a:rPr>
              <a:t>2.   Why would you want to reverse the potentials on test switch?</a:t>
            </a:r>
            <a:endParaRPr lang="en-US" dirty="0">
              <a:solidFill>
                <a:srgbClr val="0070C0"/>
              </a:solidFill>
            </a:endParaRPr>
          </a:p>
          <a:p>
            <a:pPr marL="342900" indent="-342900">
              <a:buAutoNum type="alphaUcPeriod"/>
            </a:pPr>
            <a:r>
              <a:rPr lang="en-US" dirty="0" smtClean="0"/>
              <a:t>Aesthetics</a:t>
            </a:r>
            <a:endParaRPr lang="en-US" dirty="0"/>
          </a:p>
          <a:p>
            <a:pPr marL="342900" indent="-342900">
              <a:buAutoNum type="alphaUcPeriod"/>
            </a:pPr>
            <a:r>
              <a:rPr lang="en-US" dirty="0" smtClean="0"/>
              <a:t>To use multiple voltages</a:t>
            </a:r>
            <a:endParaRPr lang="en-US" dirty="0"/>
          </a:p>
          <a:p>
            <a:pPr marL="342900" indent="-342900">
              <a:buAutoNum type="alphaUcPeriod"/>
            </a:pPr>
            <a:r>
              <a:rPr lang="en-US" dirty="0" smtClean="0"/>
              <a:t>To de-energize the potential blades when open for safety</a:t>
            </a:r>
          </a:p>
          <a:p>
            <a:pPr marL="342900" indent="-342900">
              <a:buAutoNum type="alphaUcPeriod"/>
            </a:pPr>
            <a:endParaRPr lang="en-US" dirty="0"/>
          </a:p>
          <a:p>
            <a:r>
              <a:rPr lang="en-US" dirty="0" smtClean="0">
                <a:solidFill>
                  <a:srgbClr val="0070C0"/>
                </a:solidFill>
              </a:rPr>
              <a:t>3.   What is the purpose of a current link on a test switch?</a:t>
            </a:r>
            <a:endParaRPr lang="en-US" dirty="0">
              <a:solidFill>
                <a:srgbClr val="0070C0"/>
              </a:solidFill>
            </a:endParaRPr>
          </a:p>
          <a:p>
            <a:pPr marL="342900" indent="-342900">
              <a:buAutoNum type="alphaUcPeriod"/>
            </a:pPr>
            <a:r>
              <a:rPr lang="en-US" dirty="0" smtClean="0"/>
              <a:t>To enable connection of the test jack and shunt in the current pair to complete the current loop.</a:t>
            </a:r>
            <a:endParaRPr lang="en-US" dirty="0"/>
          </a:p>
          <a:p>
            <a:pPr marL="342900" indent="-342900">
              <a:buAutoNum type="alphaUcPeriod"/>
            </a:pPr>
            <a:r>
              <a:rPr lang="en-US" dirty="0" smtClean="0"/>
              <a:t>To connect the current pairs to the potentials</a:t>
            </a:r>
            <a:endParaRPr lang="en-US" dirty="0"/>
          </a:p>
          <a:p>
            <a:pPr marL="342900" indent="-342900">
              <a:buAutoNum type="alphaUcPeriod"/>
            </a:pPr>
            <a:r>
              <a:rPr lang="en-US" dirty="0" smtClean="0"/>
              <a:t>To eliminate the need for barriers between the poles</a:t>
            </a:r>
            <a:endParaRPr lang="en-US" dirty="0"/>
          </a:p>
        </p:txBody>
      </p:sp>
    </p:spTree>
    <p:extLst>
      <p:ext uri="{BB962C8B-B14F-4D97-AF65-F5344CB8AC3E}">
        <p14:creationId xmlns:p14="http://schemas.microsoft.com/office/powerpoint/2010/main" val="2816131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ESCO-equipment-prewired-meter-box"/>
          <p:cNvPicPr>
            <a:picLocks noChangeAspect="1" noChangeArrowheads="1"/>
          </p:cNvPicPr>
          <p:nvPr/>
        </p:nvPicPr>
        <p:blipFill>
          <a:blip r:embed="rId3"/>
          <a:srcRect/>
          <a:stretch>
            <a:fillRect/>
          </a:stretch>
        </p:blipFill>
        <p:spPr bwMode="auto">
          <a:xfrm>
            <a:off x="5334000" y="2286000"/>
            <a:ext cx="3606800" cy="2709863"/>
          </a:xfrm>
          <a:prstGeom prst="rect">
            <a:avLst/>
          </a:prstGeom>
          <a:noFill/>
        </p:spPr>
      </p:pic>
      <p:sp>
        <p:nvSpPr>
          <p:cNvPr id="3" name="TextBox 2"/>
          <p:cNvSpPr txBox="1"/>
          <p:nvPr/>
        </p:nvSpPr>
        <p:spPr>
          <a:xfrm>
            <a:off x="838200" y="2286000"/>
            <a:ext cx="4495800" cy="344709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Instrument </a:t>
            </a:r>
            <a:r>
              <a:rPr lang="en-US" sz="2000" dirty="0" smtClean="0">
                <a:latin typeface="Arial" panose="020B0604020202020204" pitchFamily="34" charset="0"/>
                <a:cs typeface="Arial" panose="020B0604020202020204" pitchFamily="34" charset="0"/>
              </a:rPr>
              <a:t>Transformers</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Using </a:t>
            </a:r>
            <a:r>
              <a:rPr lang="en-US" sz="2000" dirty="0">
                <a:latin typeface="Arial" panose="020B0604020202020204" pitchFamily="34" charset="0"/>
                <a:cs typeface="Arial" panose="020B0604020202020204" pitchFamily="34" charset="0"/>
              </a:rPr>
              <a:t>Test </a:t>
            </a:r>
            <a:r>
              <a:rPr lang="en-US" sz="2000" dirty="0" smtClean="0">
                <a:latin typeface="Arial" panose="020B0604020202020204" pitchFamily="34" charset="0"/>
                <a:cs typeface="Arial" panose="020B0604020202020204" pitchFamily="34" charset="0"/>
              </a:rPr>
              <a:t>Switches</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Meter Test Switch Specifications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Meter Test Switch </a:t>
            </a:r>
            <a:r>
              <a:rPr lang="en-US" sz="2000" dirty="0" smtClean="0">
                <a:latin typeface="Arial" panose="020B0604020202020204" pitchFamily="34" charset="0"/>
                <a:cs typeface="Arial" panose="020B0604020202020204" pitchFamily="34" charset="0"/>
              </a:rPr>
              <a:t>Configurations</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Meter Test Switch </a:t>
            </a:r>
            <a:r>
              <a:rPr lang="en-US" sz="2000" dirty="0" smtClean="0">
                <a:latin typeface="Arial" panose="020B0604020202020204" pitchFamily="34" charset="0"/>
                <a:cs typeface="Arial" panose="020B0604020202020204" pitchFamily="34" charset="0"/>
              </a:rPr>
              <a:t>Accessories</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Pre-Wired Transformer Rated </a:t>
            </a:r>
            <a:r>
              <a:rPr lang="en-US" sz="2000" dirty="0" smtClean="0">
                <a:latin typeface="Arial" panose="020B0604020202020204" pitchFamily="34" charset="0"/>
                <a:cs typeface="Arial" panose="020B0604020202020204" pitchFamily="34" charset="0"/>
              </a:rPr>
              <a:t>Enclosures</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Why we worry about testing and inspecting Transformer Rated Services</a:t>
            </a:r>
            <a:endParaRPr lang="en-US" sz="2000" dirty="0">
              <a:latin typeface="Arial" panose="020B0604020202020204" pitchFamily="34" charset="0"/>
              <a:cs typeface="Arial" panose="020B0604020202020204" pitchFamily="34" charset="0"/>
            </a:endParaRPr>
          </a:p>
          <a:p>
            <a:endParaRPr lang="en-US" dirty="0"/>
          </a:p>
        </p:txBody>
      </p:sp>
      <p:sp>
        <p:nvSpPr>
          <p:cNvPr id="4" name="Title 3"/>
          <p:cNvSpPr>
            <a:spLocks noGrp="1"/>
          </p:cNvSpPr>
          <p:nvPr>
            <p:ph type="title"/>
          </p:nvPr>
        </p:nvSpPr>
        <p:spPr>
          <a:xfrm>
            <a:off x="533400" y="304800"/>
            <a:ext cx="8229600" cy="1143000"/>
          </a:xfrm>
        </p:spPr>
        <p:txBody>
          <a:bodyPr/>
          <a:lstStyle/>
          <a:p>
            <a:r>
              <a:rPr lang="en-US" dirty="0" smtClean="0">
                <a:solidFill>
                  <a:schemeClr val="bg1"/>
                </a:solidFill>
              </a:rPr>
              <a:t>Session Overview</a:t>
            </a:r>
            <a:endParaRPr lang="en-US" dirty="0">
              <a:solidFill>
                <a:schemeClr val="bg1"/>
              </a:solidFill>
            </a:endParaRPr>
          </a:p>
        </p:txBody>
      </p:sp>
      <p:sp>
        <p:nvSpPr>
          <p:cNvPr id="7" name="Content Placeholder 6"/>
          <p:cNvSpPr>
            <a:spLocks noGrp="1"/>
          </p:cNvSpPr>
          <p:nvPr>
            <p:ph idx="1"/>
          </p:nvPr>
        </p:nvSpPr>
        <p:spPr>
          <a:xfrm>
            <a:off x="457200" y="1600201"/>
            <a:ext cx="8229600" cy="609600"/>
          </a:xfrm>
        </p:spPr>
        <p:txBody>
          <a:bodyPr/>
          <a:lstStyle/>
          <a:p>
            <a:pPr marL="0" indent="0" algn="ctr">
              <a:spcBef>
                <a:spcPts val="0"/>
              </a:spcBef>
              <a:buNone/>
            </a:pPr>
            <a:r>
              <a:rPr lang="en-US" b="1" dirty="0" smtClean="0"/>
              <a:t>Transformer Rated Metering</a:t>
            </a:r>
            <a:endParaRPr lang="en-US" b="1" dirty="0"/>
          </a:p>
        </p:txBody>
      </p:sp>
    </p:spTree>
    <p:extLst>
      <p:ext uri="{BB962C8B-B14F-4D97-AF65-F5344CB8AC3E}">
        <p14:creationId xmlns:p14="http://schemas.microsoft.com/office/powerpoint/2010/main" val="3300752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895601" y="609600"/>
            <a:ext cx="3200400" cy="646331"/>
          </a:xfrm>
          <a:prstGeom prst="rect">
            <a:avLst/>
          </a:prstGeom>
          <a:noFill/>
        </p:spPr>
        <p:txBody>
          <a:bodyPr wrap="square" rtlCol="0">
            <a:spAutoFit/>
          </a:bodyPr>
          <a:lstStyle/>
          <a:p>
            <a:r>
              <a:rPr lang="en-US" sz="3600" dirty="0" smtClean="0">
                <a:solidFill>
                  <a:schemeClr val="bg1"/>
                </a:solidFill>
                <a:latin typeface="Arial" panose="020B0604020202020204" pitchFamily="34" charset="0"/>
                <a:cs typeface="Arial" panose="020B0604020202020204" pitchFamily="34" charset="0"/>
              </a:rPr>
              <a:t>QUIZ  (</a:t>
            </a:r>
            <a:r>
              <a:rPr lang="en-US" sz="3600" dirty="0" err="1" smtClean="0">
                <a:solidFill>
                  <a:schemeClr val="bg1"/>
                </a:solidFill>
                <a:latin typeface="Arial" panose="020B0604020202020204" pitchFamily="34" charset="0"/>
                <a:cs typeface="Arial" panose="020B0604020202020204" pitchFamily="34" charset="0"/>
              </a:rPr>
              <a:t>cont</a:t>
            </a:r>
            <a:r>
              <a:rPr lang="en-US" sz="3600" dirty="0" smtClean="0">
                <a:solidFill>
                  <a:schemeClr val="bg1"/>
                </a:solidFill>
                <a:latin typeface="Arial" panose="020B0604020202020204" pitchFamily="34" charset="0"/>
                <a:cs typeface="Arial" panose="020B0604020202020204" pitchFamily="34" charset="0"/>
              </a:rPr>
              <a:t>)</a:t>
            </a:r>
            <a:endParaRPr lang="en-US" sz="3600"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2438400"/>
            <a:ext cx="1861457" cy="2514600"/>
          </a:xfrm>
          <a:prstGeom prst="rect">
            <a:avLst/>
          </a:prstGeom>
        </p:spPr>
      </p:pic>
      <p:sp>
        <p:nvSpPr>
          <p:cNvPr id="12" name="TextBox 11"/>
          <p:cNvSpPr txBox="1"/>
          <p:nvPr/>
        </p:nvSpPr>
        <p:spPr>
          <a:xfrm>
            <a:off x="685800" y="1524000"/>
            <a:ext cx="6400800" cy="5078313"/>
          </a:xfrm>
          <a:prstGeom prst="rect">
            <a:avLst/>
          </a:prstGeom>
          <a:noFill/>
        </p:spPr>
        <p:txBody>
          <a:bodyPr wrap="square" rtlCol="0">
            <a:spAutoFit/>
          </a:bodyPr>
          <a:lstStyle/>
          <a:p>
            <a:r>
              <a:rPr lang="en-US" dirty="0" smtClean="0">
                <a:solidFill>
                  <a:srgbClr val="0070C0"/>
                </a:solidFill>
              </a:rPr>
              <a:t>4.   Assuming a balanced load how much of the bill do we lose if one transformer is wired backwards?</a:t>
            </a:r>
          </a:p>
          <a:p>
            <a:pPr marL="342900" indent="-342900">
              <a:buAutoNum type="alphaUcPeriod"/>
            </a:pPr>
            <a:r>
              <a:rPr lang="en-US" dirty="0" smtClean="0"/>
              <a:t>One third</a:t>
            </a:r>
          </a:p>
          <a:p>
            <a:pPr marL="342900" indent="-342900">
              <a:buAutoNum type="alphaUcPeriod"/>
            </a:pPr>
            <a:r>
              <a:rPr lang="en-US" dirty="0" smtClean="0"/>
              <a:t>One half</a:t>
            </a:r>
          </a:p>
          <a:p>
            <a:pPr marL="342900" indent="-342900">
              <a:buAutoNum type="alphaUcPeriod"/>
            </a:pPr>
            <a:r>
              <a:rPr lang="en-US" dirty="0" smtClean="0"/>
              <a:t>Two thirds</a:t>
            </a:r>
          </a:p>
          <a:p>
            <a:endParaRPr lang="en-US" dirty="0" smtClean="0"/>
          </a:p>
          <a:p>
            <a:r>
              <a:rPr lang="en-US" dirty="0" smtClean="0">
                <a:solidFill>
                  <a:srgbClr val="0070C0"/>
                </a:solidFill>
              </a:rPr>
              <a:t>5.   Assuming a balanced load how much of the bill do we lose if one transformer fails?</a:t>
            </a:r>
            <a:endParaRPr lang="en-US" dirty="0">
              <a:solidFill>
                <a:srgbClr val="0070C0"/>
              </a:solidFill>
            </a:endParaRPr>
          </a:p>
          <a:p>
            <a:pPr marL="342900" indent="-342900">
              <a:buAutoNum type="alphaUcPeriod"/>
            </a:pPr>
            <a:r>
              <a:rPr lang="en-US" dirty="0"/>
              <a:t>One third</a:t>
            </a:r>
          </a:p>
          <a:p>
            <a:pPr marL="342900" indent="-342900">
              <a:buAutoNum type="alphaUcPeriod"/>
            </a:pPr>
            <a:r>
              <a:rPr lang="en-US" dirty="0"/>
              <a:t>One half</a:t>
            </a:r>
          </a:p>
          <a:p>
            <a:pPr marL="342900" indent="-342900">
              <a:buAutoNum type="alphaUcPeriod"/>
            </a:pPr>
            <a:r>
              <a:rPr lang="en-US" dirty="0"/>
              <a:t>Two thirds</a:t>
            </a:r>
          </a:p>
          <a:p>
            <a:endParaRPr lang="en-US" dirty="0"/>
          </a:p>
          <a:p>
            <a:r>
              <a:rPr lang="en-US" dirty="0" smtClean="0">
                <a:solidFill>
                  <a:srgbClr val="0070C0"/>
                </a:solidFill>
              </a:rPr>
              <a:t>6.   If the test switch is left open when the meter tech leaves the site how much of the bill do we lose?</a:t>
            </a:r>
          </a:p>
          <a:p>
            <a:pPr marL="342900" indent="-342900">
              <a:buAutoNum type="alphaUcPeriod"/>
            </a:pPr>
            <a:r>
              <a:rPr lang="en-US" dirty="0" smtClean="0"/>
              <a:t>One third</a:t>
            </a:r>
          </a:p>
          <a:p>
            <a:pPr marL="342900" indent="-342900">
              <a:buAutoNum type="alphaUcPeriod"/>
            </a:pPr>
            <a:r>
              <a:rPr lang="en-US" dirty="0" smtClean="0"/>
              <a:t>One half</a:t>
            </a:r>
          </a:p>
          <a:p>
            <a:pPr marL="342900" indent="-342900">
              <a:buAutoNum type="alphaUcPeriod"/>
            </a:pPr>
            <a:r>
              <a:rPr lang="en-US" dirty="0" smtClean="0"/>
              <a:t>Two thirds</a:t>
            </a:r>
          </a:p>
          <a:p>
            <a:endParaRPr lang="en-US" dirty="0"/>
          </a:p>
        </p:txBody>
      </p:sp>
    </p:spTree>
    <p:extLst>
      <p:ext uri="{BB962C8B-B14F-4D97-AF65-F5344CB8AC3E}">
        <p14:creationId xmlns:p14="http://schemas.microsoft.com/office/powerpoint/2010/main" val="3318295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solidFill>
            <a:srgbClr val="FF0000"/>
          </a:solidFill>
        </p:spPr>
        <p:txBody>
          <a:bodyPr/>
          <a:lstStyle/>
          <a:p>
            <a:pPr algn="l" eaLnBrk="1" hangingPunct="1"/>
            <a:r>
              <a:rPr lang="en-US" altLang="en-US" sz="3000" dirty="0" smtClean="0">
                <a:solidFill>
                  <a:schemeClr val="bg1"/>
                </a:solidFill>
              </a:rPr>
              <a:t>              </a:t>
            </a:r>
            <a:r>
              <a:rPr lang="en-US" altLang="en-US" sz="4000" dirty="0" smtClean="0">
                <a:solidFill>
                  <a:schemeClr val="bg1"/>
                </a:solidFill>
              </a:rPr>
              <a:t>Questions and Discussion  </a:t>
            </a:r>
          </a:p>
        </p:txBody>
      </p:sp>
      <p:sp>
        <p:nvSpPr>
          <p:cNvPr id="19459" name="Rectangle 5"/>
          <p:cNvSpPr>
            <a:spLocks noGrp="1" noChangeArrowheads="1"/>
          </p:cNvSpPr>
          <p:nvPr>
            <p:ph type="body" idx="1"/>
          </p:nvPr>
        </p:nvSpPr>
        <p:spPr>
          <a:noFill/>
        </p:spPr>
        <p:txBody>
          <a:bodyPr/>
          <a:lstStyle/>
          <a:p>
            <a:pPr algn="ctr" eaLnBrk="1" hangingPunct="1">
              <a:buFontTx/>
              <a:buNone/>
            </a:pPr>
            <a:r>
              <a:rPr lang="en-US" altLang="en-US" sz="3500" dirty="0" smtClean="0"/>
              <a:t>Tom Lawton</a:t>
            </a:r>
          </a:p>
          <a:p>
            <a:pPr algn="ctr" eaLnBrk="1" hangingPunct="1">
              <a:buFontTx/>
              <a:buNone/>
            </a:pPr>
            <a:r>
              <a:rPr lang="en-US" altLang="en-US" dirty="0" smtClean="0"/>
              <a:t>TESCO – The Eastern Specialty Company</a:t>
            </a:r>
            <a:r>
              <a:rPr lang="en-US" altLang="en-US" sz="4000" dirty="0" smtClean="0"/>
              <a:t> </a:t>
            </a:r>
          </a:p>
          <a:p>
            <a:pPr algn="ctr" eaLnBrk="1" hangingPunct="1">
              <a:buFontTx/>
              <a:buNone/>
            </a:pPr>
            <a:r>
              <a:rPr lang="en-US" altLang="en-US" sz="2800" dirty="0" smtClean="0"/>
              <a:t>Bristol, PA</a:t>
            </a:r>
          </a:p>
          <a:p>
            <a:pPr algn="ctr" eaLnBrk="1" hangingPunct="1">
              <a:buFontTx/>
              <a:buNone/>
            </a:pPr>
            <a:r>
              <a:rPr lang="en-US" altLang="en-US" sz="2800" dirty="0" smtClean="0"/>
              <a:t>215-785-2338</a:t>
            </a:r>
            <a:endParaRPr lang="en-US" altLang="en-US" sz="2800" dirty="0" smtClean="0"/>
          </a:p>
          <a:p>
            <a:pPr algn="ctr" eaLnBrk="1" hangingPunct="1">
              <a:buFontTx/>
              <a:buNone/>
            </a:pPr>
            <a:r>
              <a:rPr lang="en-US" altLang="en-US" sz="2800" dirty="0" smtClean="0"/>
              <a:t/>
            </a:r>
            <a:br>
              <a:rPr lang="en-US" altLang="en-US" sz="2800" dirty="0" smtClean="0"/>
            </a:br>
            <a:r>
              <a:rPr lang="en-US" altLang="en-US" sz="2300" dirty="0" smtClean="0"/>
              <a:t>This presentation can also be found under Meter Conferences and Schools on the TESCO web site: </a:t>
            </a:r>
            <a:r>
              <a:rPr lang="en-US" altLang="en-US" sz="2300" dirty="0" smtClean="0">
                <a:solidFill>
                  <a:srgbClr val="CC3300"/>
                </a:solidFill>
                <a:hlinkClick r:id="rId3"/>
              </a:rPr>
              <a:t>www.tesco-advent.com</a:t>
            </a:r>
            <a:endParaRPr lang="en-US" altLang="en-US" sz="2300" dirty="0" smtClean="0">
              <a:solidFill>
                <a:srgbClr val="CC3300"/>
              </a:solidFill>
            </a:endParaRPr>
          </a:p>
          <a:p>
            <a:pPr algn="ctr" eaLnBrk="1" hangingPunct="1">
              <a:buFontTx/>
              <a:buNone/>
            </a:pPr>
            <a:endParaRPr lang="en-US" altLang="en-US" sz="2300" dirty="0" smtClean="0">
              <a:solidFill>
                <a:srgbClr val="CC3300"/>
              </a:solidFill>
            </a:endParaRPr>
          </a:p>
        </p:txBody>
      </p:sp>
      <p:pic>
        <p:nvPicPr>
          <p:cNvPr id="19460"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774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elf contained doc_001"/>
          <p:cNvPicPr>
            <a:picLocks noGrp="1" noChangeAspect="1" noChangeArrowheads="1"/>
          </p:cNvPicPr>
          <p:nvPr>
            <p:ph idx="1"/>
          </p:nvPr>
        </p:nvPicPr>
        <p:blipFill>
          <a:blip r:embed="rId3"/>
          <a:srcRect l="15686" t="18182" r="15686" b="35152"/>
          <a:stretch>
            <a:fillRect/>
          </a:stretch>
        </p:blipFill>
        <p:spPr bwMode="auto">
          <a:xfrm>
            <a:off x="4572000" y="2053764"/>
            <a:ext cx="4000532" cy="3520390"/>
          </a:xfrm>
          <a:noFill/>
          <a:ln/>
        </p:spPr>
      </p:pic>
      <p:sp>
        <p:nvSpPr>
          <p:cNvPr id="6" name="Text Box 5"/>
          <p:cNvSpPr txBox="1">
            <a:spLocks noChangeArrowheads="1"/>
          </p:cNvSpPr>
          <p:nvPr/>
        </p:nvSpPr>
        <p:spPr bwMode="auto">
          <a:xfrm>
            <a:off x="1066800" y="1828800"/>
            <a:ext cx="3048000" cy="3970318"/>
          </a:xfrm>
          <a:prstGeom prst="rect">
            <a:avLst/>
          </a:prstGeom>
          <a:noFill/>
          <a:ln w="9525">
            <a:noFill/>
            <a:miter lim="800000"/>
            <a:headEnd/>
            <a:tailEnd/>
          </a:ln>
          <a:effectLst/>
        </p:spPr>
        <p:txBody>
          <a:bodyPr wrap="square">
            <a:spAutoFit/>
          </a:bodyPr>
          <a:lstStyle/>
          <a:p>
            <a:pPr>
              <a:spcBef>
                <a:spcPct val="50000"/>
              </a:spcBef>
              <a:buFontTx/>
              <a:buChar char="•"/>
            </a:pPr>
            <a:r>
              <a:rPr lang="en-US" dirty="0">
                <a:latin typeface="Arial" panose="020B0604020202020204" pitchFamily="34" charset="0"/>
                <a:cs typeface="Arial" panose="020B0604020202020204" pitchFamily="34" charset="0"/>
              </a:rPr>
              <a:t>Typically found in residential metering</a:t>
            </a:r>
          </a:p>
          <a:p>
            <a:pPr>
              <a:spcBef>
                <a:spcPct val="50000"/>
              </a:spcBef>
              <a:buFontTx/>
              <a:buChar char="•"/>
            </a:pPr>
            <a:r>
              <a:rPr lang="en-US" dirty="0">
                <a:latin typeface="Arial" panose="020B0604020202020204" pitchFamily="34" charset="0"/>
                <a:cs typeface="Arial" panose="020B0604020202020204" pitchFamily="34" charset="0"/>
              </a:rPr>
              <a:t>Meters are capable of handling the direct incoming amperage</a:t>
            </a:r>
          </a:p>
          <a:p>
            <a:pPr>
              <a:spcBef>
                <a:spcPct val="50000"/>
              </a:spcBef>
              <a:buFontTx/>
              <a:buChar char="•"/>
            </a:pPr>
            <a:r>
              <a:rPr lang="en-US" dirty="0">
                <a:latin typeface="Arial" panose="020B0604020202020204" pitchFamily="34" charset="0"/>
                <a:cs typeface="Arial" panose="020B0604020202020204" pitchFamily="34" charset="0"/>
              </a:rPr>
              <a:t>Meter is connected directly to the load being measured</a:t>
            </a:r>
          </a:p>
          <a:p>
            <a:pPr>
              <a:spcBef>
                <a:spcPct val="50000"/>
              </a:spcBef>
              <a:buFontTx/>
              <a:buChar char="•"/>
            </a:pPr>
            <a:r>
              <a:rPr lang="en-US" dirty="0">
                <a:latin typeface="Arial" panose="020B0604020202020204" pitchFamily="34" charset="0"/>
                <a:cs typeface="Arial" panose="020B0604020202020204" pitchFamily="34" charset="0"/>
              </a:rPr>
              <a:t>Meter is part of the circuit</a:t>
            </a:r>
          </a:p>
          <a:p>
            <a:pPr>
              <a:spcBef>
                <a:spcPct val="50000"/>
              </a:spcBef>
              <a:buFontTx/>
              <a:buChar char="•"/>
            </a:pPr>
            <a:r>
              <a:rPr lang="en-US" dirty="0">
                <a:latin typeface="Arial" panose="020B0604020202020204" pitchFamily="34" charset="0"/>
                <a:cs typeface="Arial" panose="020B0604020202020204" pitchFamily="34" charset="0"/>
              </a:rPr>
              <a:t>When the meter is removed from the socket, power to the customer is interrupted</a:t>
            </a:r>
          </a:p>
        </p:txBody>
      </p:sp>
      <p:sp>
        <p:nvSpPr>
          <p:cNvPr id="7" name="Rectangle 2"/>
          <p:cNvSpPr>
            <a:spLocks noChangeArrowheads="1"/>
          </p:cNvSpPr>
          <p:nvPr/>
        </p:nvSpPr>
        <p:spPr bwMode="auto">
          <a:xfrm>
            <a:off x="457200" y="609600"/>
            <a:ext cx="8229600" cy="646331"/>
          </a:xfrm>
          <a:prstGeom prst="rect">
            <a:avLst/>
          </a:prstGeom>
          <a:noFill/>
          <a:ln w="9525">
            <a:noFill/>
            <a:miter lim="800000"/>
            <a:headEnd/>
            <a:tailEnd/>
          </a:ln>
          <a:effectLst/>
        </p:spPr>
        <p:txBody>
          <a:bodyPr wrap="square">
            <a:spAutoFit/>
          </a:bodyPr>
          <a:lstStyle/>
          <a:p>
            <a:pPr algn="ctr"/>
            <a:r>
              <a:rPr lang="en-US" sz="3600" b="1" dirty="0">
                <a:solidFill>
                  <a:schemeClr val="bg1"/>
                </a:solidFill>
                <a:latin typeface="Arial" panose="020B0604020202020204" pitchFamily="34" charset="0"/>
                <a:cs typeface="Arial" panose="020B0604020202020204" pitchFamily="34" charset="0"/>
              </a:rPr>
              <a:t>Typical </a:t>
            </a:r>
            <a:r>
              <a:rPr lang="en-US" sz="3600" b="1" dirty="0" smtClean="0">
                <a:solidFill>
                  <a:schemeClr val="bg1"/>
                </a:solidFill>
                <a:latin typeface="Arial" panose="020B0604020202020204" pitchFamily="34" charset="0"/>
                <a:cs typeface="Arial" panose="020B0604020202020204" pitchFamily="34" charset="0"/>
              </a:rPr>
              <a:t>Self-Contained </a:t>
            </a:r>
            <a:r>
              <a:rPr lang="en-US" sz="3600" b="1" dirty="0">
                <a:solidFill>
                  <a:schemeClr val="bg1"/>
                </a:solidFill>
                <a:latin typeface="Arial" panose="020B0604020202020204" pitchFamily="34" charset="0"/>
                <a:cs typeface="Arial" panose="020B0604020202020204" pitchFamily="34" charset="0"/>
              </a:rPr>
              <a:t>Service</a:t>
            </a:r>
          </a:p>
        </p:txBody>
      </p:sp>
    </p:spTree>
    <p:extLst>
      <p:ext uri="{BB962C8B-B14F-4D97-AF65-F5344CB8AC3E}">
        <p14:creationId xmlns:p14="http://schemas.microsoft.com/office/powerpoint/2010/main" val="868402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0" name="Object 2"/>
          <p:cNvGraphicFramePr>
            <a:graphicFrameLocks noGrp="1" noChangeAspect="1"/>
          </p:cNvGraphicFramePr>
          <p:nvPr>
            <p:ph sz="half" idx="1"/>
          </p:nvPr>
        </p:nvGraphicFramePr>
        <p:xfrm>
          <a:off x="457200" y="2516188"/>
          <a:ext cx="4038600" cy="2693987"/>
        </p:xfrm>
        <a:graphic>
          <a:graphicData uri="http://schemas.openxmlformats.org/presentationml/2006/ole">
            <mc:AlternateContent xmlns:mc="http://schemas.openxmlformats.org/markup-compatibility/2006">
              <mc:Choice xmlns:v="urn:schemas-microsoft-com:vml" Requires="v">
                <p:oleObj spid="_x0000_s7190" name="Document" r:id="rId3" imgW="6090887" imgH="4063782" progId="Word.Document.8">
                  <p:embed/>
                </p:oleObj>
              </mc:Choice>
              <mc:Fallback>
                <p:oleObj name="Document" r:id="rId3" imgW="6090887" imgH="406378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16188"/>
                        <a:ext cx="4038600" cy="269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9095" name="Picture 7" descr="factory_001"/>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b="33940"/>
          <a:stretch>
            <a:fillRect/>
          </a:stretch>
        </p:blipFill>
        <p:spPr>
          <a:xfrm>
            <a:off x="3505200" y="1910299"/>
            <a:ext cx="4648200" cy="39740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092" name="Rectangle 4"/>
          <p:cNvSpPr>
            <a:spLocks noChangeArrowheads="1"/>
          </p:cNvSpPr>
          <p:nvPr/>
        </p:nvSpPr>
        <p:spPr bwMode="auto">
          <a:xfrm>
            <a:off x="457200" y="472966"/>
            <a:ext cx="8229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b="1" dirty="0">
                <a:solidFill>
                  <a:schemeClr val="bg1"/>
                </a:solidFill>
              </a:rPr>
              <a:t>Transformer Rated Service</a:t>
            </a:r>
          </a:p>
        </p:txBody>
      </p:sp>
      <p:sp>
        <p:nvSpPr>
          <p:cNvPr id="89096" name="Text Box 8"/>
          <p:cNvSpPr txBox="1">
            <a:spLocks noChangeArrowheads="1"/>
          </p:cNvSpPr>
          <p:nvPr/>
        </p:nvSpPr>
        <p:spPr bwMode="auto">
          <a:xfrm>
            <a:off x="609600" y="1447800"/>
            <a:ext cx="2819400" cy="489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dirty="0"/>
              <a:t>Meter measures scaled down representation of the load.</a:t>
            </a:r>
          </a:p>
          <a:p>
            <a:pPr>
              <a:spcBef>
                <a:spcPct val="50000"/>
              </a:spcBef>
              <a:buFontTx/>
              <a:buChar char="•"/>
            </a:pPr>
            <a:r>
              <a:rPr lang="en-US" altLang="en-US" dirty="0"/>
              <a:t>Scaling is accomplished by the use of external current transformers (CTs) and sometimes voltage transformers or</a:t>
            </a:r>
          </a:p>
          <a:p>
            <a:r>
              <a:rPr lang="en-US" altLang="en-US" dirty="0"/>
              <a:t>PTs).</a:t>
            </a:r>
          </a:p>
          <a:p>
            <a:endParaRPr lang="en-US" altLang="en-US" dirty="0"/>
          </a:p>
          <a:p>
            <a:pPr>
              <a:buFontTx/>
              <a:buChar char="•"/>
            </a:pPr>
            <a:r>
              <a:rPr lang="en-US" altLang="en-US" dirty="0"/>
              <a:t>The meter is NOT part of the circuit</a:t>
            </a:r>
          </a:p>
          <a:p>
            <a:pPr>
              <a:buFontTx/>
              <a:buChar char="•"/>
            </a:pPr>
            <a:endParaRPr lang="en-US" altLang="en-US" dirty="0"/>
          </a:p>
          <a:p>
            <a:pPr>
              <a:buFontTx/>
              <a:buChar char="•"/>
            </a:pPr>
            <a:r>
              <a:rPr lang="en-US" altLang="en-US" dirty="0"/>
              <a:t>When the meter is removed from the socket, power to the customer is not effected.</a:t>
            </a:r>
          </a:p>
        </p:txBody>
      </p:sp>
      <p:sp>
        <p:nvSpPr>
          <p:cNvPr id="2" name="Slide Number Placeholder 1"/>
          <p:cNvSpPr>
            <a:spLocks noGrp="1"/>
          </p:cNvSpPr>
          <p:nvPr>
            <p:ph type="sldNum" sz="quarter" idx="12"/>
          </p:nvPr>
        </p:nvSpPr>
        <p:spPr/>
        <p:txBody>
          <a:bodyPr/>
          <a:lstStyle/>
          <a:p>
            <a:fld id="{60D213E7-8537-4D62-89EE-0810AB1D14AE}" type="slidenum">
              <a:rPr lang="en-US" smtClean="0"/>
              <a:t>4</a:t>
            </a:fld>
            <a:endParaRPr lang="en-US"/>
          </a:p>
        </p:txBody>
      </p:sp>
    </p:spTree>
    <p:extLst>
      <p:ext uri="{BB962C8B-B14F-4D97-AF65-F5344CB8AC3E}">
        <p14:creationId xmlns:p14="http://schemas.microsoft.com/office/powerpoint/2010/main" val="1730899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57200" y="457200"/>
            <a:ext cx="8242183" cy="954107"/>
          </a:xfrm>
          <a:prstGeom prst="rect">
            <a:avLst/>
          </a:prstGeom>
          <a:noFill/>
          <a:ln w="9525">
            <a:noFill/>
            <a:miter lim="800000"/>
            <a:headEnd/>
            <a:tailEnd/>
          </a:ln>
          <a:effectLst/>
        </p:spPr>
        <p:txBody>
          <a:bodyPr wrap="square">
            <a:spAutoFit/>
          </a:bodyPr>
          <a:lstStyle/>
          <a:p>
            <a:pPr algn="ctr"/>
            <a:r>
              <a:rPr lang="en-US" sz="2800" b="1" dirty="0">
                <a:solidFill>
                  <a:schemeClr val="bg1"/>
                </a:solidFill>
                <a:latin typeface="Arial" panose="020B0604020202020204" pitchFamily="34" charset="0"/>
                <a:cs typeface="Arial" panose="020B0604020202020204" pitchFamily="34" charset="0"/>
              </a:rPr>
              <a:t>Transformer Rated </a:t>
            </a:r>
            <a:r>
              <a:rPr lang="en-US" sz="2800" b="1" dirty="0" smtClean="0">
                <a:solidFill>
                  <a:schemeClr val="bg1"/>
                </a:solidFill>
                <a:latin typeface="Arial" panose="020B0604020202020204" pitchFamily="34" charset="0"/>
                <a:cs typeface="Arial" panose="020B0604020202020204" pitchFamily="34" charset="0"/>
              </a:rPr>
              <a:t>Service</a:t>
            </a:r>
          </a:p>
          <a:p>
            <a:pPr algn="ctr"/>
            <a:endParaRPr lang="en-US" sz="2800" b="1" dirty="0">
              <a:solidFill>
                <a:schemeClr val="bg1"/>
              </a:solidFill>
              <a:latin typeface="Arial" panose="020B0604020202020204" pitchFamily="34" charset="0"/>
              <a:cs typeface="Arial" panose="020B0604020202020204" pitchFamily="34" charset="0"/>
            </a:endParaRPr>
          </a:p>
        </p:txBody>
      </p:sp>
      <p:pic>
        <p:nvPicPr>
          <p:cNvPr id="60" name="Picture 2" descr="ct"/>
          <p:cNvPicPr>
            <a:picLocks noChangeAspect="1" noChangeArrowheads="1"/>
          </p:cNvPicPr>
          <p:nvPr/>
        </p:nvPicPr>
        <p:blipFill>
          <a:blip r:embed="rId3"/>
          <a:srcRect/>
          <a:stretch>
            <a:fillRect/>
          </a:stretch>
        </p:blipFill>
        <p:spPr bwMode="auto">
          <a:xfrm>
            <a:off x="5257800" y="2895600"/>
            <a:ext cx="914400" cy="822325"/>
          </a:xfrm>
          <a:prstGeom prst="rect">
            <a:avLst/>
          </a:prstGeom>
          <a:noFill/>
        </p:spPr>
      </p:pic>
      <p:pic>
        <p:nvPicPr>
          <p:cNvPr id="61" name="Picture 3" descr="ct"/>
          <p:cNvPicPr>
            <a:picLocks noChangeAspect="1" noChangeArrowheads="1"/>
          </p:cNvPicPr>
          <p:nvPr/>
        </p:nvPicPr>
        <p:blipFill>
          <a:blip r:embed="rId3"/>
          <a:srcRect/>
          <a:stretch>
            <a:fillRect/>
          </a:stretch>
        </p:blipFill>
        <p:spPr bwMode="auto">
          <a:xfrm>
            <a:off x="3733800" y="2362200"/>
            <a:ext cx="914400" cy="822325"/>
          </a:xfrm>
          <a:prstGeom prst="rect">
            <a:avLst/>
          </a:prstGeom>
          <a:noFill/>
        </p:spPr>
      </p:pic>
      <p:pic>
        <p:nvPicPr>
          <p:cNvPr id="62" name="Picture 5" descr="ct"/>
          <p:cNvPicPr>
            <a:picLocks noChangeAspect="1" noChangeArrowheads="1"/>
          </p:cNvPicPr>
          <p:nvPr/>
        </p:nvPicPr>
        <p:blipFill>
          <a:blip r:embed="rId3"/>
          <a:srcRect/>
          <a:stretch>
            <a:fillRect/>
          </a:stretch>
        </p:blipFill>
        <p:spPr bwMode="auto">
          <a:xfrm>
            <a:off x="2362200" y="1828800"/>
            <a:ext cx="914400" cy="822325"/>
          </a:xfrm>
          <a:prstGeom prst="rect">
            <a:avLst/>
          </a:prstGeom>
          <a:noFill/>
        </p:spPr>
      </p:pic>
      <p:sp>
        <p:nvSpPr>
          <p:cNvPr id="63" name="Text Box 6"/>
          <p:cNvSpPr txBox="1">
            <a:spLocks noChangeArrowheads="1"/>
          </p:cNvSpPr>
          <p:nvPr/>
        </p:nvSpPr>
        <p:spPr bwMode="auto">
          <a:xfrm>
            <a:off x="6019800" y="4724400"/>
            <a:ext cx="609600" cy="457200"/>
          </a:xfrm>
          <a:prstGeom prst="rect">
            <a:avLst/>
          </a:prstGeom>
          <a:noFill/>
          <a:ln w="9525">
            <a:noFill/>
            <a:miter lim="800000"/>
            <a:headEnd/>
            <a:tailEnd/>
          </a:ln>
          <a:effectLst/>
        </p:spPr>
        <p:txBody>
          <a:bodyPr>
            <a:spAutoFit/>
          </a:bodyPr>
          <a:lstStyle/>
          <a:p>
            <a:pPr algn="ctr">
              <a:spcBef>
                <a:spcPct val="30000"/>
              </a:spcBef>
            </a:pPr>
            <a:r>
              <a:rPr lang="en-US" sz="2400">
                <a:solidFill>
                  <a:srgbClr val="000000"/>
                </a:solidFill>
              </a:rPr>
              <a:t>5A</a:t>
            </a:r>
          </a:p>
        </p:txBody>
      </p:sp>
      <p:pic>
        <p:nvPicPr>
          <p:cNvPr id="64" name="Picture 7" descr="9s"/>
          <p:cNvPicPr>
            <a:picLocks noChangeAspect="1" noChangeArrowheads="1"/>
          </p:cNvPicPr>
          <p:nvPr/>
        </p:nvPicPr>
        <p:blipFill>
          <a:blip r:embed="rId4"/>
          <a:srcRect/>
          <a:stretch>
            <a:fillRect/>
          </a:stretch>
        </p:blipFill>
        <p:spPr bwMode="auto">
          <a:xfrm>
            <a:off x="3810000" y="5715000"/>
            <a:ext cx="1066800" cy="939800"/>
          </a:xfrm>
          <a:prstGeom prst="rect">
            <a:avLst/>
          </a:prstGeom>
          <a:noFill/>
        </p:spPr>
      </p:pic>
      <p:sp>
        <p:nvSpPr>
          <p:cNvPr id="65" name="Line 8"/>
          <p:cNvSpPr>
            <a:spLocks noChangeShapeType="1"/>
          </p:cNvSpPr>
          <p:nvPr/>
        </p:nvSpPr>
        <p:spPr bwMode="auto">
          <a:xfrm>
            <a:off x="457200" y="2362200"/>
            <a:ext cx="8077200" cy="0"/>
          </a:xfrm>
          <a:prstGeom prst="line">
            <a:avLst/>
          </a:prstGeom>
          <a:noFill/>
          <a:ln w="38100">
            <a:solidFill>
              <a:schemeClr val="tx1"/>
            </a:solidFill>
            <a:round/>
            <a:headEnd/>
            <a:tailEnd/>
          </a:ln>
          <a:effectLst/>
        </p:spPr>
        <p:txBody>
          <a:bodyPr/>
          <a:lstStyle/>
          <a:p>
            <a:endParaRPr lang="en-US"/>
          </a:p>
        </p:txBody>
      </p:sp>
      <p:sp>
        <p:nvSpPr>
          <p:cNvPr id="66" name="Line 9"/>
          <p:cNvSpPr>
            <a:spLocks noChangeShapeType="1"/>
          </p:cNvSpPr>
          <p:nvPr/>
        </p:nvSpPr>
        <p:spPr bwMode="auto">
          <a:xfrm>
            <a:off x="457200" y="2895600"/>
            <a:ext cx="8077200" cy="0"/>
          </a:xfrm>
          <a:prstGeom prst="line">
            <a:avLst/>
          </a:prstGeom>
          <a:noFill/>
          <a:ln w="38100">
            <a:solidFill>
              <a:schemeClr val="tx1"/>
            </a:solidFill>
            <a:round/>
            <a:headEnd/>
            <a:tailEnd/>
          </a:ln>
          <a:effectLst/>
        </p:spPr>
        <p:txBody>
          <a:bodyPr/>
          <a:lstStyle/>
          <a:p>
            <a:endParaRPr lang="en-US"/>
          </a:p>
        </p:txBody>
      </p:sp>
      <p:sp>
        <p:nvSpPr>
          <p:cNvPr id="67" name="Line 10"/>
          <p:cNvSpPr>
            <a:spLocks noChangeShapeType="1"/>
          </p:cNvSpPr>
          <p:nvPr/>
        </p:nvSpPr>
        <p:spPr bwMode="auto">
          <a:xfrm>
            <a:off x="457200" y="3429000"/>
            <a:ext cx="8077200" cy="0"/>
          </a:xfrm>
          <a:prstGeom prst="line">
            <a:avLst/>
          </a:prstGeom>
          <a:noFill/>
          <a:ln w="38100">
            <a:solidFill>
              <a:schemeClr val="tx1"/>
            </a:solidFill>
            <a:round/>
            <a:headEnd/>
            <a:tailEnd/>
          </a:ln>
          <a:effectLst/>
        </p:spPr>
        <p:txBody>
          <a:bodyPr/>
          <a:lstStyle/>
          <a:p>
            <a:endParaRPr lang="en-US"/>
          </a:p>
        </p:txBody>
      </p:sp>
      <p:sp>
        <p:nvSpPr>
          <p:cNvPr id="68" name="Text Box 11"/>
          <p:cNvSpPr txBox="1">
            <a:spLocks noChangeArrowheads="1"/>
          </p:cNvSpPr>
          <p:nvPr/>
        </p:nvSpPr>
        <p:spPr bwMode="auto">
          <a:xfrm>
            <a:off x="0" y="2069284"/>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PHASE A</a:t>
            </a:r>
          </a:p>
        </p:txBody>
      </p:sp>
      <p:sp>
        <p:nvSpPr>
          <p:cNvPr id="69" name="Text Box 12"/>
          <p:cNvSpPr txBox="1">
            <a:spLocks noChangeArrowheads="1"/>
          </p:cNvSpPr>
          <p:nvPr/>
        </p:nvSpPr>
        <p:spPr bwMode="auto">
          <a:xfrm>
            <a:off x="76200" y="1764484"/>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SOURCE</a:t>
            </a:r>
          </a:p>
        </p:txBody>
      </p:sp>
      <p:sp>
        <p:nvSpPr>
          <p:cNvPr id="70" name="Text Box 13"/>
          <p:cNvSpPr txBox="1">
            <a:spLocks noChangeArrowheads="1"/>
          </p:cNvSpPr>
          <p:nvPr/>
        </p:nvSpPr>
        <p:spPr bwMode="auto">
          <a:xfrm>
            <a:off x="0" y="3137686"/>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PHASE C</a:t>
            </a:r>
          </a:p>
        </p:txBody>
      </p:sp>
      <p:sp>
        <p:nvSpPr>
          <p:cNvPr id="71" name="Text Box 14"/>
          <p:cNvSpPr txBox="1">
            <a:spLocks noChangeArrowheads="1"/>
          </p:cNvSpPr>
          <p:nvPr/>
        </p:nvSpPr>
        <p:spPr bwMode="auto">
          <a:xfrm>
            <a:off x="0" y="2620962"/>
            <a:ext cx="990600" cy="304800"/>
          </a:xfrm>
          <a:prstGeom prst="rect">
            <a:avLst/>
          </a:prstGeom>
          <a:noFill/>
          <a:ln w="9525">
            <a:noFill/>
            <a:miter lim="800000"/>
            <a:headEnd/>
            <a:tailEnd/>
          </a:ln>
          <a:effectLst/>
        </p:spPr>
        <p:txBody>
          <a:bodyPr>
            <a:spAutoFit/>
          </a:bodyPr>
          <a:lstStyle/>
          <a:p>
            <a:pPr algn="ctr">
              <a:spcBef>
                <a:spcPct val="30000"/>
              </a:spcBef>
            </a:pPr>
            <a:r>
              <a:rPr lang="en-US" sz="1400">
                <a:solidFill>
                  <a:srgbClr val="000000"/>
                </a:solidFill>
              </a:rPr>
              <a:t>PHASE B</a:t>
            </a:r>
          </a:p>
        </p:txBody>
      </p:sp>
      <p:sp>
        <p:nvSpPr>
          <p:cNvPr id="72" name="Text Box 15"/>
          <p:cNvSpPr txBox="1">
            <a:spLocks noChangeArrowheads="1"/>
          </p:cNvSpPr>
          <p:nvPr/>
        </p:nvSpPr>
        <p:spPr bwMode="auto">
          <a:xfrm>
            <a:off x="7315200" y="1752600"/>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LOAD</a:t>
            </a:r>
          </a:p>
        </p:txBody>
      </p:sp>
      <p:sp>
        <p:nvSpPr>
          <p:cNvPr id="73" name="Line 16"/>
          <p:cNvSpPr>
            <a:spLocks noChangeShapeType="1"/>
          </p:cNvSpPr>
          <p:nvPr/>
        </p:nvSpPr>
        <p:spPr bwMode="auto">
          <a:xfrm flipV="1">
            <a:off x="2971800" y="1981200"/>
            <a:ext cx="0" cy="4038600"/>
          </a:xfrm>
          <a:prstGeom prst="line">
            <a:avLst/>
          </a:prstGeom>
          <a:noFill/>
          <a:ln w="38100">
            <a:solidFill>
              <a:schemeClr val="tx1"/>
            </a:solidFill>
            <a:round/>
            <a:headEnd/>
            <a:tailEnd/>
          </a:ln>
          <a:effectLst/>
        </p:spPr>
        <p:txBody>
          <a:bodyPr/>
          <a:lstStyle/>
          <a:p>
            <a:endParaRPr lang="en-US"/>
          </a:p>
        </p:txBody>
      </p:sp>
      <p:sp>
        <p:nvSpPr>
          <p:cNvPr id="74" name="Line 17"/>
          <p:cNvSpPr>
            <a:spLocks noChangeShapeType="1"/>
          </p:cNvSpPr>
          <p:nvPr/>
        </p:nvSpPr>
        <p:spPr bwMode="auto">
          <a:xfrm flipV="1">
            <a:off x="3124200" y="1981200"/>
            <a:ext cx="0" cy="3886200"/>
          </a:xfrm>
          <a:prstGeom prst="line">
            <a:avLst/>
          </a:prstGeom>
          <a:noFill/>
          <a:ln w="38100">
            <a:solidFill>
              <a:schemeClr val="tx1"/>
            </a:solidFill>
            <a:round/>
            <a:headEnd/>
            <a:tailEnd/>
          </a:ln>
          <a:effectLst/>
        </p:spPr>
        <p:txBody>
          <a:bodyPr/>
          <a:lstStyle/>
          <a:p>
            <a:endParaRPr lang="en-US"/>
          </a:p>
        </p:txBody>
      </p:sp>
      <p:sp>
        <p:nvSpPr>
          <p:cNvPr id="75" name="Line 18"/>
          <p:cNvSpPr>
            <a:spLocks noChangeShapeType="1"/>
          </p:cNvSpPr>
          <p:nvPr/>
        </p:nvSpPr>
        <p:spPr bwMode="auto">
          <a:xfrm flipV="1">
            <a:off x="4343400" y="2590800"/>
            <a:ext cx="0" cy="3124200"/>
          </a:xfrm>
          <a:prstGeom prst="line">
            <a:avLst/>
          </a:prstGeom>
          <a:noFill/>
          <a:ln w="38100">
            <a:solidFill>
              <a:schemeClr val="tx1"/>
            </a:solidFill>
            <a:round/>
            <a:headEnd/>
            <a:tailEnd/>
          </a:ln>
          <a:effectLst/>
        </p:spPr>
        <p:txBody>
          <a:bodyPr/>
          <a:lstStyle/>
          <a:p>
            <a:endParaRPr lang="en-US"/>
          </a:p>
        </p:txBody>
      </p:sp>
      <p:sp>
        <p:nvSpPr>
          <p:cNvPr id="76" name="Line 19"/>
          <p:cNvSpPr>
            <a:spLocks noChangeShapeType="1"/>
          </p:cNvSpPr>
          <p:nvPr/>
        </p:nvSpPr>
        <p:spPr bwMode="auto">
          <a:xfrm flipV="1">
            <a:off x="4495800" y="2590800"/>
            <a:ext cx="0" cy="3200400"/>
          </a:xfrm>
          <a:prstGeom prst="line">
            <a:avLst/>
          </a:prstGeom>
          <a:noFill/>
          <a:ln w="38100">
            <a:solidFill>
              <a:schemeClr val="tx1"/>
            </a:solidFill>
            <a:round/>
            <a:headEnd/>
            <a:tailEnd/>
          </a:ln>
          <a:effectLst/>
        </p:spPr>
        <p:txBody>
          <a:bodyPr/>
          <a:lstStyle/>
          <a:p>
            <a:endParaRPr lang="en-US"/>
          </a:p>
        </p:txBody>
      </p:sp>
      <p:sp>
        <p:nvSpPr>
          <p:cNvPr id="77" name="Line 20"/>
          <p:cNvSpPr>
            <a:spLocks noChangeShapeType="1"/>
          </p:cNvSpPr>
          <p:nvPr/>
        </p:nvSpPr>
        <p:spPr bwMode="auto">
          <a:xfrm flipV="1">
            <a:off x="5867400" y="3124200"/>
            <a:ext cx="0" cy="2743200"/>
          </a:xfrm>
          <a:prstGeom prst="line">
            <a:avLst/>
          </a:prstGeom>
          <a:noFill/>
          <a:ln w="38100">
            <a:solidFill>
              <a:schemeClr val="tx1"/>
            </a:solidFill>
            <a:round/>
            <a:headEnd/>
            <a:tailEnd/>
          </a:ln>
          <a:effectLst/>
        </p:spPr>
        <p:txBody>
          <a:bodyPr/>
          <a:lstStyle/>
          <a:p>
            <a:endParaRPr lang="en-US"/>
          </a:p>
        </p:txBody>
      </p:sp>
      <p:sp>
        <p:nvSpPr>
          <p:cNvPr id="78" name="Line 21"/>
          <p:cNvSpPr>
            <a:spLocks noChangeShapeType="1"/>
          </p:cNvSpPr>
          <p:nvPr/>
        </p:nvSpPr>
        <p:spPr bwMode="auto">
          <a:xfrm flipV="1">
            <a:off x="6019800" y="3200400"/>
            <a:ext cx="0" cy="2819400"/>
          </a:xfrm>
          <a:prstGeom prst="line">
            <a:avLst/>
          </a:prstGeom>
          <a:noFill/>
          <a:ln w="38100">
            <a:solidFill>
              <a:schemeClr val="tx1"/>
            </a:solidFill>
            <a:round/>
            <a:headEnd/>
            <a:tailEnd/>
          </a:ln>
          <a:effectLst/>
        </p:spPr>
        <p:txBody>
          <a:bodyPr/>
          <a:lstStyle/>
          <a:p>
            <a:endParaRPr lang="en-US"/>
          </a:p>
        </p:txBody>
      </p:sp>
      <p:sp>
        <p:nvSpPr>
          <p:cNvPr id="79" name="Line 22"/>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p:spPr>
        <p:txBody>
          <a:bodyPr/>
          <a:lstStyle/>
          <a:p>
            <a:endParaRPr lang="en-US"/>
          </a:p>
        </p:txBody>
      </p:sp>
      <p:sp>
        <p:nvSpPr>
          <p:cNvPr id="80" name="Line 23"/>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p:spPr>
        <p:txBody>
          <a:bodyPr/>
          <a:lstStyle/>
          <a:p>
            <a:endParaRPr lang="en-US"/>
          </a:p>
        </p:txBody>
      </p:sp>
      <p:sp>
        <p:nvSpPr>
          <p:cNvPr id="81" name="Line 24"/>
          <p:cNvSpPr>
            <a:spLocks noChangeShapeType="1"/>
          </p:cNvSpPr>
          <p:nvPr/>
        </p:nvSpPr>
        <p:spPr bwMode="auto">
          <a:xfrm flipH="1" flipV="1">
            <a:off x="4800600" y="5867400"/>
            <a:ext cx="1066800" cy="0"/>
          </a:xfrm>
          <a:prstGeom prst="line">
            <a:avLst/>
          </a:prstGeom>
          <a:noFill/>
          <a:ln w="38100">
            <a:solidFill>
              <a:schemeClr val="tx1"/>
            </a:solidFill>
            <a:round/>
            <a:headEnd/>
            <a:tailEnd/>
          </a:ln>
          <a:effectLst/>
        </p:spPr>
        <p:txBody>
          <a:bodyPr/>
          <a:lstStyle/>
          <a:p>
            <a:endParaRPr lang="en-US"/>
          </a:p>
        </p:txBody>
      </p:sp>
      <p:sp>
        <p:nvSpPr>
          <p:cNvPr id="82" name="Line 25"/>
          <p:cNvSpPr>
            <a:spLocks noChangeShapeType="1"/>
          </p:cNvSpPr>
          <p:nvPr/>
        </p:nvSpPr>
        <p:spPr bwMode="auto">
          <a:xfrm flipH="1" flipV="1">
            <a:off x="4876800" y="6019800"/>
            <a:ext cx="1143000" cy="0"/>
          </a:xfrm>
          <a:prstGeom prst="line">
            <a:avLst/>
          </a:prstGeom>
          <a:noFill/>
          <a:ln w="38100">
            <a:solidFill>
              <a:schemeClr val="tx1"/>
            </a:solidFill>
            <a:round/>
            <a:headEnd/>
            <a:tailEnd/>
          </a:ln>
          <a:effectLst/>
        </p:spPr>
        <p:txBody>
          <a:bodyPr/>
          <a:lstStyle/>
          <a:p>
            <a:endParaRPr lang="en-US"/>
          </a:p>
        </p:txBody>
      </p:sp>
      <p:sp>
        <p:nvSpPr>
          <p:cNvPr id="83" name="Text Box 26"/>
          <p:cNvSpPr txBox="1">
            <a:spLocks noChangeArrowheads="1"/>
          </p:cNvSpPr>
          <p:nvPr/>
        </p:nvSpPr>
        <p:spPr bwMode="auto">
          <a:xfrm>
            <a:off x="3276600" y="1981200"/>
            <a:ext cx="1066800" cy="457200"/>
          </a:xfrm>
          <a:prstGeom prst="rect">
            <a:avLst/>
          </a:prstGeom>
          <a:noFill/>
          <a:ln w="9525">
            <a:noFill/>
            <a:miter lim="800000"/>
            <a:headEnd/>
            <a:tailEnd/>
          </a:ln>
          <a:effectLst/>
        </p:spPr>
        <p:txBody>
          <a:bodyPr>
            <a:spAutoFit/>
          </a:bodyPr>
          <a:lstStyle/>
          <a:p>
            <a:pPr algn="ctr">
              <a:spcBef>
                <a:spcPct val="30000"/>
              </a:spcBef>
            </a:pPr>
            <a:r>
              <a:rPr lang="en-US" sz="2400">
                <a:solidFill>
                  <a:srgbClr val="000000"/>
                </a:solidFill>
              </a:rPr>
              <a:t>400A</a:t>
            </a:r>
          </a:p>
        </p:txBody>
      </p:sp>
      <p:sp>
        <p:nvSpPr>
          <p:cNvPr id="84" name="Text Box 27"/>
          <p:cNvSpPr txBox="1">
            <a:spLocks noChangeArrowheads="1"/>
          </p:cNvSpPr>
          <p:nvPr/>
        </p:nvSpPr>
        <p:spPr bwMode="auto">
          <a:xfrm>
            <a:off x="4495800" y="2514600"/>
            <a:ext cx="1066800" cy="457200"/>
          </a:xfrm>
          <a:prstGeom prst="rect">
            <a:avLst/>
          </a:prstGeom>
          <a:noFill/>
          <a:ln w="9525">
            <a:noFill/>
            <a:miter lim="800000"/>
            <a:headEnd/>
            <a:tailEnd/>
          </a:ln>
          <a:effectLst/>
        </p:spPr>
        <p:txBody>
          <a:bodyPr>
            <a:spAutoFit/>
          </a:bodyPr>
          <a:lstStyle/>
          <a:p>
            <a:pPr algn="ctr">
              <a:spcBef>
                <a:spcPct val="30000"/>
              </a:spcBef>
            </a:pPr>
            <a:r>
              <a:rPr lang="en-US" sz="2400">
                <a:solidFill>
                  <a:srgbClr val="000000"/>
                </a:solidFill>
              </a:rPr>
              <a:t>400A</a:t>
            </a:r>
          </a:p>
        </p:txBody>
      </p:sp>
      <p:sp>
        <p:nvSpPr>
          <p:cNvPr id="85" name="Text Box 28"/>
          <p:cNvSpPr txBox="1">
            <a:spLocks noChangeArrowheads="1"/>
          </p:cNvSpPr>
          <p:nvPr/>
        </p:nvSpPr>
        <p:spPr bwMode="auto">
          <a:xfrm>
            <a:off x="6019800" y="3048000"/>
            <a:ext cx="1066800" cy="457200"/>
          </a:xfrm>
          <a:prstGeom prst="rect">
            <a:avLst/>
          </a:prstGeom>
          <a:noFill/>
          <a:ln w="9525">
            <a:noFill/>
            <a:miter lim="800000"/>
            <a:headEnd/>
            <a:tailEnd/>
          </a:ln>
          <a:effectLst/>
        </p:spPr>
        <p:txBody>
          <a:bodyPr>
            <a:spAutoFit/>
          </a:bodyPr>
          <a:lstStyle/>
          <a:p>
            <a:pPr algn="ctr">
              <a:spcBef>
                <a:spcPct val="30000"/>
              </a:spcBef>
            </a:pPr>
            <a:r>
              <a:rPr lang="en-US" sz="2400">
                <a:solidFill>
                  <a:srgbClr val="000000"/>
                </a:solidFill>
              </a:rPr>
              <a:t>400A</a:t>
            </a:r>
          </a:p>
        </p:txBody>
      </p:sp>
      <p:sp>
        <p:nvSpPr>
          <p:cNvPr id="86" name="Text Box 29"/>
          <p:cNvSpPr txBox="1">
            <a:spLocks noChangeArrowheads="1"/>
          </p:cNvSpPr>
          <p:nvPr/>
        </p:nvSpPr>
        <p:spPr bwMode="auto">
          <a:xfrm>
            <a:off x="4495800" y="4724400"/>
            <a:ext cx="609600" cy="457200"/>
          </a:xfrm>
          <a:prstGeom prst="rect">
            <a:avLst/>
          </a:prstGeom>
          <a:noFill/>
          <a:ln w="9525">
            <a:noFill/>
            <a:miter lim="800000"/>
            <a:headEnd/>
            <a:tailEnd/>
          </a:ln>
          <a:effectLst/>
        </p:spPr>
        <p:txBody>
          <a:bodyPr>
            <a:spAutoFit/>
          </a:bodyPr>
          <a:lstStyle/>
          <a:p>
            <a:pPr algn="ctr">
              <a:spcBef>
                <a:spcPct val="30000"/>
              </a:spcBef>
            </a:pPr>
            <a:r>
              <a:rPr lang="en-US" sz="2400">
                <a:solidFill>
                  <a:srgbClr val="000000"/>
                </a:solidFill>
              </a:rPr>
              <a:t>5A</a:t>
            </a:r>
          </a:p>
        </p:txBody>
      </p:sp>
      <p:sp>
        <p:nvSpPr>
          <p:cNvPr id="87" name="Text Box 30"/>
          <p:cNvSpPr txBox="1">
            <a:spLocks noChangeArrowheads="1"/>
          </p:cNvSpPr>
          <p:nvPr/>
        </p:nvSpPr>
        <p:spPr bwMode="auto">
          <a:xfrm>
            <a:off x="3124200" y="4724400"/>
            <a:ext cx="609600" cy="457200"/>
          </a:xfrm>
          <a:prstGeom prst="rect">
            <a:avLst/>
          </a:prstGeom>
          <a:noFill/>
          <a:ln w="9525">
            <a:noFill/>
            <a:miter lim="800000"/>
            <a:headEnd/>
            <a:tailEnd/>
          </a:ln>
          <a:effectLst/>
        </p:spPr>
        <p:txBody>
          <a:bodyPr>
            <a:spAutoFit/>
          </a:bodyPr>
          <a:lstStyle/>
          <a:p>
            <a:pPr algn="ctr">
              <a:spcBef>
                <a:spcPct val="30000"/>
              </a:spcBef>
            </a:pPr>
            <a:r>
              <a:rPr lang="en-US" sz="2400">
                <a:solidFill>
                  <a:srgbClr val="000000"/>
                </a:solidFill>
              </a:rPr>
              <a:t>5A</a:t>
            </a:r>
          </a:p>
        </p:txBody>
      </p:sp>
      <p:pic>
        <p:nvPicPr>
          <p:cNvPr id="88" name="Picture 31" descr="switch"/>
          <p:cNvPicPr>
            <a:picLocks noChangeAspect="1" noChangeArrowheads="1"/>
          </p:cNvPicPr>
          <p:nvPr/>
        </p:nvPicPr>
        <p:blipFill>
          <a:blip r:embed="rId5"/>
          <a:srcRect/>
          <a:stretch>
            <a:fillRect/>
          </a:stretch>
        </p:blipFill>
        <p:spPr bwMode="auto">
          <a:xfrm>
            <a:off x="2514600" y="3743325"/>
            <a:ext cx="3962400" cy="1590675"/>
          </a:xfrm>
          <a:prstGeom prst="rect">
            <a:avLst/>
          </a:prstGeom>
          <a:noFill/>
        </p:spPr>
      </p:pic>
      <p:sp>
        <p:nvSpPr>
          <p:cNvPr id="89" name="Text Box 34"/>
          <p:cNvSpPr txBox="1">
            <a:spLocks noChangeArrowheads="1"/>
          </p:cNvSpPr>
          <p:nvPr/>
        </p:nvSpPr>
        <p:spPr bwMode="auto">
          <a:xfrm>
            <a:off x="3276600" y="5334000"/>
            <a:ext cx="609600" cy="457200"/>
          </a:xfrm>
          <a:prstGeom prst="rect">
            <a:avLst/>
          </a:prstGeom>
          <a:noFill/>
          <a:ln w="9525">
            <a:noFill/>
            <a:miter lim="800000"/>
            <a:headEnd/>
            <a:tailEnd/>
          </a:ln>
          <a:effectLst/>
        </p:spPr>
        <p:txBody>
          <a:bodyPr>
            <a:spAutoFit/>
          </a:bodyPr>
          <a:lstStyle/>
          <a:p>
            <a:pPr algn="ctr">
              <a:spcBef>
                <a:spcPct val="30000"/>
              </a:spcBef>
            </a:pPr>
            <a:r>
              <a:rPr lang="en-US" sz="2400">
                <a:solidFill>
                  <a:srgbClr val="000000"/>
                </a:solidFill>
              </a:rPr>
              <a:t>5A</a:t>
            </a:r>
          </a:p>
        </p:txBody>
      </p:sp>
      <p:sp>
        <p:nvSpPr>
          <p:cNvPr id="90" name="Text Box 35"/>
          <p:cNvSpPr txBox="1">
            <a:spLocks noChangeArrowheads="1"/>
          </p:cNvSpPr>
          <p:nvPr/>
        </p:nvSpPr>
        <p:spPr bwMode="auto">
          <a:xfrm>
            <a:off x="4648200" y="5334000"/>
            <a:ext cx="609600" cy="457200"/>
          </a:xfrm>
          <a:prstGeom prst="rect">
            <a:avLst/>
          </a:prstGeom>
          <a:noFill/>
          <a:ln w="9525">
            <a:noFill/>
            <a:miter lim="800000"/>
            <a:headEnd/>
            <a:tailEnd/>
          </a:ln>
          <a:effectLst/>
        </p:spPr>
        <p:txBody>
          <a:bodyPr>
            <a:spAutoFit/>
          </a:bodyPr>
          <a:lstStyle/>
          <a:p>
            <a:pPr algn="ctr">
              <a:spcBef>
                <a:spcPct val="30000"/>
              </a:spcBef>
            </a:pPr>
            <a:r>
              <a:rPr lang="en-US" sz="2400">
                <a:solidFill>
                  <a:srgbClr val="000000"/>
                </a:solidFill>
              </a:rPr>
              <a:t>5A</a:t>
            </a:r>
          </a:p>
        </p:txBody>
      </p:sp>
      <p:sp>
        <p:nvSpPr>
          <p:cNvPr id="91" name="Text Box 36"/>
          <p:cNvSpPr txBox="1">
            <a:spLocks noChangeArrowheads="1"/>
          </p:cNvSpPr>
          <p:nvPr/>
        </p:nvSpPr>
        <p:spPr bwMode="auto">
          <a:xfrm>
            <a:off x="6096000" y="5334000"/>
            <a:ext cx="609600" cy="457200"/>
          </a:xfrm>
          <a:prstGeom prst="rect">
            <a:avLst/>
          </a:prstGeom>
          <a:noFill/>
          <a:ln w="9525">
            <a:noFill/>
            <a:miter lim="800000"/>
            <a:headEnd/>
            <a:tailEnd/>
          </a:ln>
          <a:effectLst/>
        </p:spPr>
        <p:txBody>
          <a:bodyPr>
            <a:spAutoFit/>
          </a:bodyPr>
          <a:lstStyle/>
          <a:p>
            <a:pPr algn="ctr">
              <a:spcBef>
                <a:spcPct val="30000"/>
              </a:spcBef>
            </a:pPr>
            <a:r>
              <a:rPr lang="en-US" sz="2400">
                <a:solidFill>
                  <a:srgbClr val="000000"/>
                </a:solidFill>
              </a:rPr>
              <a:t>5A</a:t>
            </a:r>
          </a:p>
        </p:txBody>
      </p:sp>
      <p:sp>
        <p:nvSpPr>
          <p:cNvPr id="92" name="Text Box 4"/>
          <p:cNvSpPr txBox="1">
            <a:spLocks noChangeArrowheads="1"/>
          </p:cNvSpPr>
          <p:nvPr/>
        </p:nvSpPr>
        <p:spPr bwMode="auto">
          <a:xfrm>
            <a:off x="457200" y="914400"/>
            <a:ext cx="8242183" cy="461665"/>
          </a:xfrm>
          <a:prstGeom prst="rect">
            <a:avLst/>
          </a:prstGeom>
          <a:noFill/>
          <a:ln w="9525">
            <a:noFill/>
            <a:miter lim="800000"/>
            <a:headEnd/>
            <a:tailEnd/>
          </a:ln>
          <a:effectLst/>
        </p:spPr>
        <p:txBody>
          <a:bodyPr wrap="square">
            <a:spAutoFit/>
          </a:bodyPr>
          <a:lstStyle/>
          <a:p>
            <a:pPr algn="ctr">
              <a:spcBef>
                <a:spcPct val="30000"/>
              </a:spcBef>
            </a:pPr>
            <a:r>
              <a:rPr lang="en-US" sz="2400" dirty="0">
                <a:solidFill>
                  <a:schemeClr val="bg1"/>
                </a:solidFill>
                <a:latin typeface="Arial" panose="020B0604020202020204" pitchFamily="34" charset="0"/>
                <a:cs typeface="Arial" panose="020B0604020202020204" pitchFamily="34" charset="0"/>
              </a:rPr>
              <a:t>9S Meter Installation with 400:5 CT’s</a:t>
            </a:r>
          </a:p>
        </p:txBody>
      </p:sp>
    </p:spTree>
    <p:extLst>
      <p:ext uri="{BB962C8B-B14F-4D97-AF65-F5344CB8AC3E}">
        <p14:creationId xmlns:p14="http://schemas.microsoft.com/office/powerpoint/2010/main" val="1115509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57200" y="609600"/>
            <a:ext cx="8229600" cy="519113"/>
          </a:xfrm>
          <a:prstGeom prst="rect">
            <a:avLst/>
          </a:prstGeom>
          <a:noFill/>
          <a:ln w="9525">
            <a:noFill/>
            <a:miter lim="800000"/>
            <a:headEnd/>
            <a:tailEnd/>
          </a:ln>
          <a:effectLst/>
        </p:spPr>
        <p:txBody>
          <a:bodyPr wrap="square">
            <a:spAutoFit/>
          </a:bodyPr>
          <a:lstStyle/>
          <a:p>
            <a:pPr algn="ctr"/>
            <a:r>
              <a:rPr lang="en-US" sz="2800" b="1" dirty="0" smtClean="0">
                <a:solidFill>
                  <a:schemeClr val="bg1"/>
                </a:solidFill>
                <a:latin typeface="Arial" panose="020B0604020202020204" pitchFamily="34" charset="0"/>
                <a:cs typeface="Arial" panose="020B0604020202020204" pitchFamily="34" charset="0"/>
              </a:rPr>
              <a:t>SAFETY</a:t>
            </a:r>
            <a:endParaRPr lang="en-US" sz="2800" b="1" dirty="0">
              <a:solidFill>
                <a:schemeClr val="bg1"/>
              </a:solidFill>
              <a:latin typeface="Arial" panose="020B0604020202020204" pitchFamily="34" charset="0"/>
              <a:cs typeface="Arial" panose="020B0604020202020204" pitchFamily="34" charset="0"/>
            </a:endParaRPr>
          </a:p>
        </p:txBody>
      </p:sp>
      <p:sp>
        <p:nvSpPr>
          <p:cNvPr id="9" name="Rectangle 3"/>
          <p:cNvSpPr>
            <a:spLocks noChangeArrowheads="1"/>
          </p:cNvSpPr>
          <p:nvPr/>
        </p:nvSpPr>
        <p:spPr bwMode="auto">
          <a:xfrm>
            <a:off x="748987" y="1447800"/>
            <a:ext cx="7315200" cy="4524315"/>
          </a:xfrm>
          <a:prstGeom prst="rect">
            <a:avLst/>
          </a:prstGeom>
          <a:noFill/>
          <a:ln w="9525">
            <a:noFill/>
            <a:miter lim="800000"/>
            <a:headEnd/>
            <a:tailEnd/>
          </a:ln>
          <a:effectLst/>
        </p:spPr>
        <p:txBody>
          <a:bodyPr>
            <a:spAutoFit/>
          </a:bodyPr>
          <a:lstStyle/>
          <a:p>
            <a:r>
              <a:rPr lang="en-US" sz="1600" b="1" dirty="0">
                <a:latin typeface="Arial" panose="020B0604020202020204" pitchFamily="34" charset="0"/>
                <a:cs typeface="Arial" panose="020B0604020202020204" pitchFamily="34" charset="0"/>
              </a:rPr>
              <a:t>Testing current transformers while they are in service can be a dangerous </a:t>
            </a:r>
            <a:r>
              <a:rPr lang="en-US" sz="1600" b="1" dirty="0" smtClean="0">
                <a:latin typeface="Arial" panose="020B0604020202020204" pitchFamily="34" charset="0"/>
                <a:cs typeface="Arial" panose="020B0604020202020204" pitchFamily="34" charset="0"/>
              </a:rPr>
              <a:t>operation. </a:t>
            </a:r>
          </a:p>
          <a:p>
            <a:pPr marL="285750" indent="-285750">
              <a:buFont typeface="Arial" panose="020B0604020202020204" pitchFamily="34" charset="0"/>
              <a:buChar char="•"/>
            </a:pPr>
            <a:endParaRPr lang="en-US" sz="16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secondary loop of a current transformer must</a:t>
            </a:r>
            <a:r>
              <a:rPr lang="en-US" sz="1600" b="1" dirty="0">
                <a:solidFill>
                  <a:schemeClr val="accent2"/>
                </a:solidFill>
                <a:latin typeface="Arial" panose="020B0604020202020204" pitchFamily="34" charset="0"/>
                <a:cs typeface="Arial" panose="020B0604020202020204" pitchFamily="34" charset="0"/>
              </a:rPr>
              <a:t> </a:t>
            </a:r>
            <a:r>
              <a:rPr lang="en-US" sz="1600" b="1" dirty="0">
                <a:solidFill>
                  <a:srgbClr val="E51937"/>
                </a:solidFill>
                <a:latin typeface="Arial" panose="020B0604020202020204" pitchFamily="34" charset="0"/>
                <a:cs typeface="Arial" panose="020B0604020202020204" pitchFamily="34" charset="0"/>
              </a:rPr>
              <a:t>NEVER BE OPENED</a:t>
            </a:r>
            <a:r>
              <a:rPr lang="en-US" sz="1600" b="1" dirty="0">
                <a:solidFill>
                  <a:schemeClr val="accent2"/>
                </a:solidFill>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when service current is present in the primary. When there is current in the primary, and the secondary of a current transformer is open circuited, the voltage across the secondary can rise to hundreds and even thousands of volts, creating an extremely dangerous situation. </a:t>
            </a:r>
            <a:endParaRPr lang="en-US" sz="16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open CT secondary voltage magnitude varies with CT design and </a:t>
            </a:r>
            <a:r>
              <a:rPr lang="en-US" sz="1600" b="1" dirty="0" smtClean="0">
                <a:latin typeface="Arial" panose="020B0604020202020204" pitchFamily="34" charset="0"/>
                <a:cs typeface="Arial" panose="020B0604020202020204" pitchFamily="34" charset="0"/>
              </a:rPr>
              <a:t>primary current </a:t>
            </a:r>
            <a:r>
              <a:rPr lang="en-US" sz="1600" b="1" dirty="0">
                <a:latin typeface="Arial" panose="020B0604020202020204" pitchFamily="34" charset="0"/>
                <a:cs typeface="Arial" panose="020B0604020202020204" pitchFamily="34" charset="0"/>
              </a:rPr>
              <a:t>flow.</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The high voltage that is present on the open secondary of an energized current transformer generates two great hazards. </a:t>
            </a:r>
            <a:endParaRPr lang="en-US" sz="16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first hazard is</a:t>
            </a:r>
            <a:r>
              <a:rPr lang="en-US" sz="1600" dirty="0">
                <a:solidFill>
                  <a:schemeClr val="accent2"/>
                </a:solidFill>
                <a:latin typeface="Arial" panose="020B0604020202020204" pitchFamily="34" charset="0"/>
                <a:cs typeface="Arial" panose="020B0604020202020204" pitchFamily="34" charset="0"/>
              </a:rPr>
              <a:t> </a:t>
            </a:r>
            <a:r>
              <a:rPr lang="en-US" sz="1600" b="1" dirty="0">
                <a:solidFill>
                  <a:srgbClr val="E51937"/>
                </a:solidFill>
                <a:latin typeface="Arial" panose="020B0604020202020204" pitchFamily="34" charset="0"/>
                <a:cs typeface="Arial" panose="020B0604020202020204" pitchFamily="34" charset="0"/>
              </a:rPr>
              <a:t>ELECTRICAL SHOCK TO TESTING PERSONNEL</a:t>
            </a:r>
            <a:r>
              <a:rPr lang="en-US" sz="1600" dirty="0">
                <a:solidFill>
                  <a:schemeClr val="accent2"/>
                </a:solidFill>
                <a:latin typeface="Arial" panose="020B0604020202020204" pitchFamily="34" charset="0"/>
                <a:cs typeface="Arial" panose="020B0604020202020204" pitchFamily="34" charset="0"/>
              </a:rPr>
              <a:t>. </a:t>
            </a:r>
            <a:endParaRPr lang="en-US" sz="1600" dirty="0" smtClean="0">
              <a:solidFill>
                <a:schemeClr val="accent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second</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hazard is</a:t>
            </a:r>
            <a:r>
              <a:rPr lang="en-US" sz="1600" dirty="0">
                <a:solidFill>
                  <a:schemeClr val="accent2"/>
                </a:solidFill>
                <a:latin typeface="Arial" panose="020B0604020202020204" pitchFamily="34" charset="0"/>
                <a:cs typeface="Arial" panose="020B0604020202020204" pitchFamily="34" charset="0"/>
              </a:rPr>
              <a:t> </a:t>
            </a:r>
            <a:r>
              <a:rPr lang="en-US" sz="1600" b="1" dirty="0">
                <a:solidFill>
                  <a:srgbClr val="E51937"/>
                </a:solidFill>
                <a:latin typeface="Arial" panose="020B0604020202020204" pitchFamily="34" charset="0"/>
                <a:cs typeface="Arial" panose="020B0604020202020204" pitchFamily="34" charset="0"/>
              </a:rPr>
              <a:t>THE BREAKDOWN OF THE CURRENT TRANSFORMER INSULATION</a:t>
            </a:r>
            <a:r>
              <a:rPr lang="en-US" sz="1600" dirty="0">
                <a:solidFill>
                  <a:schemeClr val="accent2"/>
                </a:solidFill>
                <a:latin typeface="Arial" panose="020B0604020202020204" pitchFamily="34" charset="0"/>
                <a:cs typeface="Arial" panose="020B0604020202020204" pitchFamily="34" charset="0"/>
              </a:rPr>
              <a:t>. </a:t>
            </a:r>
            <a:endParaRPr lang="en-US" sz="1600" dirty="0" smtClean="0">
              <a:solidFill>
                <a:schemeClr val="accent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534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57200" y="609600"/>
            <a:ext cx="8229600" cy="519113"/>
          </a:xfrm>
          <a:prstGeom prst="rect">
            <a:avLst/>
          </a:prstGeom>
          <a:noFill/>
          <a:ln w="9525">
            <a:noFill/>
            <a:miter lim="800000"/>
            <a:headEnd/>
            <a:tailEnd/>
          </a:ln>
          <a:effectLst/>
        </p:spPr>
        <p:txBody>
          <a:bodyPr wrap="square">
            <a:spAutoFit/>
          </a:bodyPr>
          <a:lstStyle/>
          <a:p>
            <a:pPr algn="ctr"/>
            <a:r>
              <a:rPr lang="en-US" sz="2800" b="1" dirty="0" smtClean="0">
                <a:solidFill>
                  <a:schemeClr val="bg1"/>
                </a:solidFill>
                <a:latin typeface="Arial" panose="020B0604020202020204" pitchFamily="34" charset="0"/>
                <a:cs typeface="Arial" panose="020B0604020202020204" pitchFamily="34" charset="0"/>
              </a:rPr>
              <a:t>SAFETY (</a:t>
            </a:r>
            <a:r>
              <a:rPr lang="en-US" sz="2800" b="1" dirty="0" err="1" smtClean="0">
                <a:solidFill>
                  <a:schemeClr val="bg1"/>
                </a:solidFill>
                <a:latin typeface="Arial" panose="020B0604020202020204" pitchFamily="34" charset="0"/>
                <a:cs typeface="Arial" panose="020B0604020202020204" pitchFamily="34" charset="0"/>
              </a:rPr>
              <a:t>cont</a:t>
            </a:r>
            <a:r>
              <a:rPr lang="en-US" sz="2800" b="1" dirty="0" smtClean="0">
                <a:solidFill>
                  <a:schemeClr val="bg1"/>
                </a:solidFill>
                <a:latin typeface="Arial" panose="020B0604020202020204" pitchFamily="34" charset="0"/>
                <a:cs typeface="Arial" panose="020B0604020202020204" pitchFamily="34" charset="0"/>
              </a:rPr>
              <a:t>)</a:t>
            </a:r>
            <a:endParaRPr lang="en-US" sz="2800" b="1" dirty="0">
              <a:solidFill>
                <a:schemeClr val="bg1"/>
              </a:solidFill>
              <a:latin typeface="Arial" panose="020B0604020202020204" pitchFamily="34" charset="0"/>
              <a:cs typeface="Arial" panose="020B0604020202020204" pitchFamily="34" charset="0"/>
            </a:endParaRPr>
          </a:p>
        </p:txBody>
      </p:sp>
      <p:sp>
        <p:nvSpPr>
          <p:cNvPr id="9" name="Rectangle 3"/>
          <p:cNvSpPr>
            <a:spLocks noChangeArrowheads="1"/>
          </p:cNvSpPr>
          <p:nvPr/>
        </p:nvSpPr>
        <p:spPr bwMode="auto">
          <a:xfrm>
            <a:off x="748987" y="1447800"/>
            <a:ext cx="7315200" cy="3046988"/>
          </a:xfrm>
          <a:prstGeom prst="rect">
            <a:avLst/>
          </a:prstGeom>
          <a:noFill/>
          <a:ln w="9525">
            <a:noFill/>
            <a:miter lim="800000"/>
            <a:headEnd/>
            <a:tailEnd/>
          </a:ln>
          <a:effectLst/>
        </p:spPr>
        <p:txBody>
          <a:bodyPr>
            <a:spAutoFit/>
          </a:bodyPr>
          <a:lstStyle/>
          <a:p>
            <a:pPr marL="285750" indent="-285750">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Both </a:t>
            </a:r>
            <a:r>
              <a:rPr lang="en-US" sz="2000" b="1" dirty="0">
                <a:latin typeface="Arial" panose="020B0604020202020204" pitchFamily="34" charset="0"/>
                <a:cs typeface="Arial" panose="020B0604020202020204" pitchFamily="34" charset="0"/>
              </a:rPr>
              <a:t>hazards can be avoided provided that the secondary of the current transformer is never opened. The safest current transformer installations for testing are those that have a Test Switch as part of the secondary loop. </a:t>
            </a:r>
            <a:endParaRPr lang="en-US" sz="2000" b="1" dirty="0" smtClean="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A </a:t>
            </a:r>
            <a:r>
              <a:rPr lang="en-US" sz="2000" b="1" dirty="0">
                <a:latin typeface="Arial" panose="020B0604020202020204" pitchFamily="34" charset="0"/>
                <a:cs typeface="Arial" panose="020B0604020202020204" pitchFamily="34" charset="0"/>
              </a:rPr>
              <a:t>Test Switch is a device that will facilitate inserting instrumentation in the current transformer secondary loop without the danger of opening the circuit.</a:t>
            </a:r>
            <a:r>
              <a:rPr lang="en-US" sz="2000" b="1" dirty="0">
                <a:solidFill>
                  <a:schemeClr val="accent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19251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059110" y="2362200"/>
            <a:ext cx="3810000" cy="2677656"/>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ANSI C12 Definitions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Test Switch Materials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Plating</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Barriers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Wiring Connections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What to look for</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Covers</a:t>
            </a:r>
          </a:p>
        </p:txBody>
      </p:sp>
      <p:sp>
        <p:nvSpPr>
          <p:cNvPr id="7" name="Rectangle 2"/>
          <p:cNvSpPr>
            <a:spLocks noChangeArrowheads="1"/>
          </p:cNvSpPr>
          <p:nvPr/>
        </p:nvSpPr>
        <p:spPr bwMode="auto">
          <a:xfrm>
            <a:off x="457200" y="609600"/>
            <a:ext cx="8242183" cy="519113"/>
          </a:xfrm>
          <a:prstGeom prst="rect">
            <a:avLst/>
          </a:prstGeom>
          <a:noFill/>
          <a:ln w="9525">
            <a:noFill/>
            <a:miter lim="800000"/>
            <a:headEnd/>
            <a:tailEnd/>
          </a:ln>
          <a:effectLst/>
        </p:spPr>
        <p:txBody>
          <a:bodyPr wrap="square">
            <a:spAutoFit/>
          </a:bodyPr>
          <a:lstStyle/>
          <a:p>
            <a:pPr algn="ctr"/>
            <a:r>
              <a:rPr lang="en-US" sz="2800" b="1" dirty="0" smtClean="0">
                <a:solidFill>
                  <a:schemeClr val="bg1"/>
                </a:solidFill>
                <a:latin typeface="Arial" panose="020B0604020202020204" pitchFamily="34" charset="0"/>
                <a:cs typeface="Arial" panose="020B0604020202020204" pitchFamily="34" charset="0"/>
              </a:rPr>
              <a:t>Test Switch Specifications</a:t>
            </a:r>
            <a:endParaRPr lang="en-US" sz="2800" b="1" dirty="0">
              <a:solidFill>
                <a:schemeClr val="bg1"/>
              </a:solidFill>
              <a:latin typeface="Arial" panose="020B0604020202020204" pitchFamily="34" charset="0"/>
              <a:cs typeface="Arial" panose="020B0604020202020204" pitchFamily="34" charset="0"/>
            </a:endParaRPr>
          </a:p>
        </p:txBody>
      </p:sp>
      <p:pic>
        <p:nvPicPr>
          <p:cNvPr id="9" name="Picture 6" descr="tesco-meter-test-switches"/>
          <p:cNvPicPr>
            <a:picLocks noGrp="1" noChangeAspect="1" noChangeArrowheads="1"/>
          </p:cNvPicPr>
          <p:nvPr>
            <p:ph idx="1"/>
          </p:nvPr>
        </p:nvPicPr>
        <p:blipFill>
          <a:blip r:embed="rId3"/>
          <a:srcRect/>
          <a:stretch>
            <a:fillRect/>
          </a:stretch>
        </p:blipFill>
        <p:spPr bwMode="auto">
          <a:xfrm>
            <a:off x="4869110" y="2362200"/>
            <a:ext cx="3694545" cy="2438400"/>
          </a:xfrm>
          <a:prstGeom prst="rect">
            <a:avLst/>
          </a:prstGeom>
          <a:noFill/>
        </p:spPr>
      </p:pic>
    </p:spTree>
    <p:extLst>
      <p:ext uri="{BB962C8B-B14F-4D97-AF65-F5344CB8AC3E}">
        <p14:creationId xmlns:p14="http://schemas.microsoft.com/office/powerpoint/2010/main" val="2340902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656009" y="2971800"/>
            <a:ext cx="3733800" cy="1384995"/>
          </a:xfrm>
          <a:prstGeom prst="rect">
            <a:avLst/>
          </a:prstGeom>
          <a:noFill/>
          <a:ln w="9525">
            <a:noFill/>
            <a:miter lim="800000"/>
            <a:headEnd/>
            <a:tailEnd/>
          </a:ln>
          <a:effectLst/>
        </p:spPr>
        <p:txBody>
          <a:bodyPr wrap="square">
            <a:spAutoFit/>
          </a:bodyPr>
          <a:lstStyle/>
          <a:p>
            <a:pPr algn="ctr"/>
            <a:r>
              <a:rPr lang="en-US" sz="2800" b="1" dirty="0">
                <a:latin typeface="Arial" panose="020B0604020202020204" pitchFamily="34" charset="0"/>
                <a:cs typeface="Arial" panose="020B0604020202020204" pitchFamily="34" charset="0"/>
              </a:rPr>
              <a:t>Typical </a:t>
            </a:r>
            <a:r>
              <a:rPr lang="en-US" sz="2800" b="1" dirty="0" smtClean="0">
                <a:latin typeface="Arial" panose="020B0604020202020204" pitchFamily="34" charset="0"/>
                <a:cs typeface="Arial" panose="020B0604020202020204" pitchFamily="34" charset="0"/>
              </a:rPr>
              <a:t>Connections for Common Meter Forms</a:t>
            </a:r>
            <a:endParaRPr lang="en-US" sz="2800" b="1" dirty="0">
              <a:latin typeface="Arial" panose="020B0604020202020204" pitchFamily="34" charset="0"/>
              <a:cs typeface="Arial" panose="020B0604020202020204" pitchFamily="34" charset="0"/>
            </a:endParaRPr>
          </a:p>
        </p:txBody>
      </p:sp>
      <p:pic>
        <p:nvPicPr>
          <p:cNvPr id="9" name="Picture 5" descr="TESCO Meter Forms"/>
          <p:cNvPicPr>
            <a:picLocks noChangeAspect="1" noChangeArrowheads="1"/>
          </p:cNvPicPr>
          <p:nvPr/>
        </p:nvPicPr>
        <p:blipFill>
          <a:blip r:embed="rId3"/>
          <a:srcRect/>
          <a:stretch>
            <a:fillRect/>
          </a:stretch>
        </p:blipFill>
        <p:spPr bwMode="auto">
          <a:xfrm>
            <a:off x="4570764" y="304800"/>
            <a:ext cx="4442100" cy="5638800"/>
          </a:xfrm>
          <a:prstGeom prst="rect">
            <a:avLst/>
          </a:prstGeom>
          <a:noFill/>
        </p:spPr>
      </p:pic>
    </p:spTree>
    <p:extLst>
      <p:ext uri="{BB962C8B-B14F-4D97-AF65-F5344CB8AC3E}">
        <p14:creationId xmlns:p14="http://schemas.microsoft.com/office/powerpoint/2010/main" val="994602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TotalTime>
  <Words>884</Words>
  <Application>Microsoft Office PowerPoint</Application>
  <PresentationFormat>On-screen Show (4:3)</PresentationFormat>
  <Paragraphs>175</Paragraphs>
  <Slides>21</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Custom Design</vt:lpstr>
      <vt:lpstr>Document</vt:lpstr>
      <vt:lpstr>Test Switch Operation and Accessories</vt:lpstr>
      <vt:lpstr>Session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Questions and Discussion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Switch Operation and Accessories</dc:title>
  <dc:creator>user</dc:creator>
  <cp:lastModifiedBy>Andrea Koch</cp:lastModifiedBy>
  <cp:revision>43</cp:revision>
  <dcterms:created xsi:type="dcterms:W3CDTF">2015-12-04T17:33:47Z</dcterms:created>
  <dcterms:modified xsi:type="dcterms:W3CDTF">2017-08-21T21:50:33Z</dcterms:modified>
</cp:coreProperties>
</file>