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5"/>
  </p:notesMasterIdLst>
  <p:handoutMasterIdLst>
    <p:handoutMasterId r:id="rId36"/>
  </p:handoutMasterIdLst>
  <p:sldIdLst>
    <p:sldId id="372" r:id="rId2"/>
    <p:sldId id="396" r:id="rId3"/>
    <p:sldId id="384" r:id="rId4"/>
    <p:sldId id="347" r:id="rId5"/>
    <p:sldId id="348" r:id="rId6"/>
    <p:sldId id="349" r:id="rId7"/>
    <p:sldId id="351" r:id="rId8"/>
    <p:sldId id="350" r:id="rId9"/>
    <p:sldId id="352" r:id="rId10"/>
    <p:sldId id="353" r:id="rId11"/>
    <p:sldId id="354" r:id="rId12"/>
    <p:sldId id="355" r:id="rId13"/>
    <p:sldId id="356" r:id="rId14"/>
    <p:sldId id="357" r:id="rId15"/>
    <p:sldId id="358" r:id="rId16"/>
    <p:sldId id="359" r:id="rId17"/>
    <p:sldId id="361" r:id="rId18"/>
    <p:sldId id="362" r:id="rId19"/>
    <p:sldId id="258" r:id="rId20"/>
    <p:sldId id="360" r:id="rId21"/>
    <p:sldId id="338" r:id="rId22"/>
    <p:sldId id="337" r:id="rId23"/>
    <p:sldId id="343" r:id="rId24"/>
    <p:sldId id="388" r:id="rId25"/>
    <p:sldId id="391" r:id="rId26"/>
    <p:sldId id="394" r:id="rId27"/>
    <p:sldId id="397" r:id="rId28"/>
    <p:sldId id="398" r:id="rId29"/>
    <p:sldId id="399" r:id="rId30"/>
    <p:sldId id="400" r:id="rId31"/>
    <p:sldId id="392" r:id="rId32"/>
    <p:sldId id="395" r:id="rId33"/>
    <p:sldId id="387" r:id="rId34"/>
  </p:sldIdLst>
  <p:sldSz cx="9144000" cy="6858000" type="screen4x3"/>
  <p:notesSz cx="6950075" cy="9236075"/>
  <p:embeddedFontLst>
    <p:embeddedFont>
      <p:font typeface="Calibri" panose="020F0502020204030204" pitchFamily="34" charset="0"/>
      <p:regular r:id="rId37"/>
      <p:bold r:id="rId38"/>
      <p:italic r:id="rId39"/>
      <p:boldItalic r:id="rId40"/>
    </p:embeddedFont>
  </p:embeddedFontLst>
  <p:defaultTex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5090" autoAdjust="0"/>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2</a:t>
            </a:fld>
            <a:endParaRPr lang="ru-RU" altLang="en-US"/>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2</a:t>
            </a:fld>
            <a:endParaRPr lang="en-US" altLang="en-US"/>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a:p>
        </p:txBody>
      </p:sp>
    </p:spTree>
    <p:extLst>
      <p:ext uri="{BB962C8B-B14F-4D97-AF65-F5344CB8AC3E}">
        <p14:creationId xmlns:p14="http://schemas.microsoft.com/office/powerpoint/2010/main" val="105064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33</a:t>
            </a:fld>
            <a:endParaRPr lang="ru-RU" altLang="en-US"/>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92059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425306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154377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56591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105516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355028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427513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332690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194892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291446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274405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81332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a:solidFill>
                <a:schemeClr val="tx1"/>
              </a:solidFill>
              <a:latin typeface="AvantGarde"/>
            </a:endParaRPr>
          </a:p>
        </p:txBody>
      </p:sp>
      <p:sp>
        <p:nvSpPr>
          <p:cNvPr id="1042" name="Rectangle 2"/>
          <p:cNvSpPr>
            <a:spLocks noChangeArrowheads="1"/>
          </p:cNvSpPr>
          <p:nvPr userDrawn="1"/>
        </p:nvSpPr>
        <p:spPr bwMode="auto">
          <a:xfrm>
            <a:off x="457200" y="304800"/>
            <a:ext cx="8229600" cy="1143000"/>
          </a:xfrm>
          <a:prstGeom prst="rect">
            <a:avLst/>
          </a:prstGeom>
          <a:solidFill>
            <a:srgbClr val="FF9933"/>
          </a:solidFill>
          <a:ln>
            <a:noFill/>
          </a:ln>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9.png"/><Relationship Id="rId7"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mailto:john@samscometering.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hyperlink" Target="http://www.tesco-adven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r>
              <a:rPr lang="en-US" altLang="en-US" sz="140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r" eaLnBrk="1" hangingPunct="1">
              <a:spcBef>
                <a:spcPct val="0"/>
              </a:spcBef>
            </a:pPr>
            <a:r>
              <a:rPr lang="en-US" altLang="en-US" sz="1400">
                <a:solidFill>
                  <a:schemeClr val="tx1"/>
                </a:solidFill>
              </a:rPr>
              <a:t>Slide </a:t>
            </a:r>
            <a:fld id="{B5746CF4-46DD-45AD-BFA5-BAC84EE7E736}" type="slidenum">
              <a:rPr lang="en-US" altLang="en-US" sz="1400">
                <a:solidFill>
                  <a:schemeClr val="tx1"/>
                </a:solidFill>
              </a:rPr>
              <a:pPr algn="r" eaLnBrk="1" hangingPunct="1">
                <a:spcBef>
                  <a:spcPct val="0"/>
                </a:spcBef>
              </a:pPr>
              <a:t>1</a:t>
            </a:fld>
            <a:endParaRPr lang="en-US" altLang="en-US" sz="140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FF9933">
              <a:alpha val="69804"/>
            </a:srgbClr>
          </a:solidFill>
          <a:ln>
            <a:noFill/>
          </a:ln>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0"/>
              </a:spcBef>
            </a:pPr>
            <a:endParaRPr lang="en-US" altLang="en-US">
              <a:solidFill>
                <a:schemeClr val="tx1"/>
              </a:solidFill>
            </a:endParaRPr>
          </a:p>
        </p:txBody>
      </p:sp>
      <p:sp>
        <p:nvSpPr>
          <p:cNvPr id="2054"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endParaRPr lang="en-US" altLang="en-US">
              <a:solidFill>
                <a:schemeClr val="tx1"/>
              </a:solidFill>
            </a:endParaRPr>
          </a:p>
        </p:txBody>
      </p:sp>
      <p:sp>
        <p:nvSpPr>
          <p:cNvPr id="2055" name="Text Box 4"/>
          <p:cNvSpPr txBox="1">
            <a:spLocks noChangeArrowheads="1"/>
          </p:cNvSpPr>
          <p:nvPr/>
        </p:nvSpPr>
        <p:spPr bwMode="auto">
          <a:xfrm>
            <a:off x="1371600" y="2253779"/>
            <a:ext cx="6400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50000"/>
              </a:spcBef>
            </a:pPr>
            <a:r>
              <a:rPr lang="en-US" altLang="en-US" sz="3500" b="1" dirty="0">
                <a:solidFill>
                  <a:schemeClr val="tx1">
                    <a:lumMod val="65000"/>
                    <a:lumOff val="35000"/>
                  </a:schemeClr>
                </a:solidFill>
              </a:rPr>
              <a:t>Consideration of Adding AMI to Distribution Transformers</a:t>
            </a:r>
          </a:p>
        </p:txBody>
      </p:sp>
      <p:pic>
        <p:nvPicPr>
          <p:cNvPr id="2058" name="Picture 13" descr="C:\Users\andrea.koch\Desktop\ncem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389" y="1207384"/>
            <a:ext cx="1076143" cy="107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t>Prepared by John Kretzschmar, SAMSCO</a:t>
            </a:r>
          </a:p>
          <a:p>
            <a:pPr algn="r" eaLnBrk="1" hangingPunct="1">
              <a:spcBef>
                <a:spcPct val="0"/>
              </a:spcBef>
              <a:buFontTx/>
              <a:buNone/>
            </a:pPr>
            <a:r>
              <a:rPr lang="en-US" altLang="en-US" sz="1600" dirty="0"/>
              <a:t>Spartan Armstrong Metering Supply Company</a:t>
            </a:r>
          </a:p>
          <a:p>
            <a:pPr algn="r" eaLnBrk="1" hangingPunct="1">
              <a:spcBef>
                <a:spcPct val="0"/>
              </a:spcBef>
              <a:buFontTx/>
              <a:buNone/>
            </a:pPr>
            <a:endParaRPr lang="en-US" altLang="en-US" sz="2400" dirty="0"/>
          </a:p>
          <a:p>
            <a:pPr algn="r" eaLnBrk="1" hangingPunct="1">
              <a:spcBef>
                <a:spcPct val="0"/>
              </a:spcBef>
              <a:spcAft>
                <a:spcPts val="0"/>
              </a:spcAft>
              <a:buFontTx/>
              <a:buNone/>
            </a:pPr>
            <a:r>
              <a:rPr lang="en-US" altLang="en-US" sz="1600" i="1" dirty="0"/>
              <a:t>For North Carolina Electric Meter School</a:t>
            </a:r>
          </a:p>
          <a:p>
            <a:pPr algn="r" eaLnBrk="1" hangingPunct="1">
              <a:spcBef>
                <a:spcPct val="0"/>
              </a:spcBef>
              <a:spcAft>
                <a:spcPts val="0"/>
              </a:spcAft>
              <a:buFontTx/>
              <a:buNone/>
            </a:pPr>
            <a:r>
              <a:rPr lang="en-US" altLang="en-US" sz="1600" i="1" dirty="0"/>
              <a:t>Management Session</a:t>
            </a:r>
          </a:p>
          <a:p>
            <a:pPr algn="r" eaLnBrk="1" hangingPunct="1">
              <a:spcBef>
                <a:spcPct val="0"/>
              </a:spcBef>
              <a:spcAft>
                <a:spcPts val="0"/>
              </a:spcAft>
              <a:buFontTx/>
              <a:buNone/>
            </a:pPr>
            <a:r>
              <a:rPr lang="en-US" altLang="en-US" sz="1600" i="1" dirty="0"/>
              <a:t>Tuesday, June 14, 2022 at 8:45 am</a:t>
            </a:r>
            <a:r>
              <a:rPr lang="en-US" altLang="en-US" sz="1600" i="1" dirty="0">
                <a:solidFill>
                  <a:schemeClr val="bg1"/>
                </a:solidFill>
              </a:rPr>
              <a: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433511"/>
            <a:ext cx="3025268" cy="6238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09600" y="1745158"/>
            <a:ext cx="8001000" cy="2123658"/>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AMI-deployed utilities might think they know Reverse Energy impacts, the truth is they typically do not possess accurate AMI-to-transformer information.</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This can leave linemen in a position of not knowing what to expect when they approach DER-active transformers. </a:t>
            </a:r>
          </a:p>
        </p:txBody>
      </p:sp>
      <p:sp>
        <p:nvSpPr>
          <p:cNvPr id="3" name="TextBox 2"/>
          <p:cNvSpPr txBox="1"/>
          <p:nvPr/>
        </p:nvSpPr>
        <p:spPr>
          <a:xfrm>
            <a:off x="739425" y="609600"/>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Reverse Energy</a:t>
            </a:r>
          </a:p>
        </p:txBody>
      </p:sp>
      <p:pic>
        <p:nvPicPr>
          <p:cNvPr id="4099" name="Picture 3" descr="C:\Users\John.Kretzschmar\AppData\Local\Microsoft\Windows\INetCache\IE\WCUEP2VE\Palo-eolic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199" y="3868816"/>
            <a:ext cx="1784871" cy="220558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ohn.Kretzschmar\AppData\Local\Microsoft\Windows\INetCache\IE\WCUEP2VE\Pannello-fotovoltaic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4345497"/>
            <a:ext cx="1680972" cy="172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04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71500" y="1673742"/>
            <a:ext cx="8001000" cy="2123658"/>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Electric Vehicle charging stations create a new, unplanned load on transformers. Each charging station has the capability of adding up to one additional home worth of power load on a transformer. </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This unplanned loading impacts transformers and may exceed a transformer’s </a:t>
            </a:r>
            <a:r>
              <a:rPr lang="en-US" sz="2000" dirty="0">
                <a:solidFill>
                  <a:schemeClr val="bg2">
                    <a:lumMod val="75000"/>
                  </a:schemeClr>
                </a:solidFill>
              </a:rPr>
              <a:t>designed capacity causing major problems.</a:t>
            </a:r>
          </a:p>
        </p:txBody>
      </p:sp>
      <p:sp>
        <p:nvSpPr>
          <p:cNvPr id="3" name="TextBox 2"/>
          <p:cNvSpPr txBox="1"/>
          <p:nvPr/>
        </p:nvSpPr>
        <p:spPr>
          <a:xfrm>
            <a:off x="808839" y="609600"/>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Electric Vehicles</a:t>
            </a:r>
          </a:p>
        </p:txBody>
      </p:sp>
      <p:pic>
        <p:nvPicPr>
          <p:cNvPr id="7" name="Picture 4" descr="C:\Users\John.Kretzschmar\AppData\Local\Microsoft\Windows\INetCache\IE\WCUEP2VE\Oxygen480-status-battery-charging-080.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138">
            <a:off x="2257161" y="4243471"/>
            <a:ext cx="1665028" cy="16808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ohn.Kretzschmar\AppData\Local\Microsoft\Windows\INetCache\IE\IPQBNJPJ\iStock_000015953356Medium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8256" y="4114800"/>
            <a:ext cx="3316276" cy="248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36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John.Kretzschmar\AppData\Local\Microsoft\Windows\INetCache\IE\Q31K26VL\marijuana-119838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583490" y="4012443"/>
            <a:ext cx="1971496" cy="278581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45983" y="1642462"/>
            <a:ext cx="8073705" cy="3724096"/>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Illegal marijuana grow houses commonly steal significant levels of power from the grid.</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Theft occurs simply by tapping power lines in front of the meters.</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No endpoint meter (including AMI smart meters) can effectively detect pre-meter power theft. </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This means thieves steal as much power as they want, and they steal it indefinitely without fear of detection.</a:t>
            </a:r>
          </a:p>
        </p:txBody>
      </p:sp>
      <p:sp>
        <p:nvSpPr>
          <p:cNvPr id="3" name="TextBox 2"/>
          <p:cNvSpPr txBox="1"/>
          <p:nvPr/>
        </p:nvSpPr>
        <p:spPr>
          <a:xfrm>
            <a:off x="533400" y="609600"/>
            <a:ext cx="8073705"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Illegal Marijuana Production</a:t>
            </a:r>
          </a:p>
        </p:txBody>
      </p:sp>
    </p:spTree>
    <p:extLst>
      <p:ext uri="{BB962C8B-B14F-4D97-AF65-F5344CB8AC3E}">
        <p14:creationId xmlns:p14="http://schemas.microsoft.com/office/powerpoint/2010/main" val="1638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73247" y="1676400"/>
            <a:ext cx="8189753" cy="2123658"/>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When jurisdictions legalize marijuana, significant unplanned loading hits the respective transformers and the grid. </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Legalization permits, in some ways encourages residents to grow marijuana using power-intense hydroponic resources. This unanticipated reality then causes additional strain on the existing transformers and the grid.</a:t>
            </a:r>
          </a:p>
        </p:txBody>
      </p:sp>
      <p:sp>
        <p:nvSpPr>
          <p:cNvPr id="3" name="TextBox 2"/>
          <p:cNvSpPr txBox="1"/>
          <p:nvPr/>
        </p:nvSpPr>
        <p:spPr>
          <a:xfrm>
            <a:off x="685800" y="631632"/>
            <a:ext cx="7812248"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Legalized Marijuana</a:t>
            </a:r>
          </a:p>
        </p:txBody>
      </p:sp>
      <p:pic>
        <p:nvPicPr>
          <p:cNvPr id="7" name="Picture 5" descr="C:\Users\John.Kretzschmar\AppData\Local\Microsoft\Windows\INetCache\IE\CSC5RA7T\4539304634_2f082de9cd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623" y="3733800"/>
            <a:ext cx="2966066" cy="268640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107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09600" y="1752600"/>
            <a:ext cx="8001000" cy="2831544"/>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According to the US Department of Energy, the average age of existing distribution grid transformer is presently in the range of 38-42 years. </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The average projected life span of transformers is typically 40 years so many transformers are nearing or have already  eclipsed their intended life span, yet we demand more performance, reliability, and various unintended service capabilities. </a:t>
            </a:r>
          </a:p>
          <a:p>
            <a:pPr marL="285750" indent="-285750">
              <a:buFont typeface="Courier New" panose="02070309020205020404" pitchFamily="49" charset="0"/>
              <a:buChar char="o"/>
            </a:pPr>
            <a:endParaRPr lang="en-US" sz="2000" dirty="0">
              <a:solidFill>
                <a:schemeClr val="bg2"/>
              </a:solidFill>
            </a:endParaRPr>
          </a:p>
        </p:txBody>
      </p:sp>
      <p:sp>
        <p:nvSpPr>
          <p:cNvPr id="3" name="TextBox 2"/>
          <p:cNvSpPr txBox="1"/>
          <p:nvPr/>
        </p:nvSpPr>
        <p:spPr>
          <a:xfrm>
            <a:off x="723900" y="571609"/>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Aging Assets</a:t>
            </a:r>
          </a:p>
        </p:txBody>
      </p:sp>
      <p:pic>
        <p:nvPicPr>
          <p:cNvPr id="2050" name="Picture 2" descr="C:\Users\John.Kretzschmar\AppData\Local\Microsoft\Windows\INetCache\IE\CSC5RA7T\707px-37.5kVA_three_phase_utility_stepdow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114800"/>
            <a:ext cx="2693670" cy="228600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4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33400" y="1752600"/>
            <a:ext cx="8077200" cy="2523768"/>
          </a:xfrm>
          <a:prstGeom prst="rect">
            <a:avLst/>
          </a:prstGeom>
          <a:noFill/>
        </p:spPr>
        <p:txBody>
          <a:bodyPr wrap="square" rtlCol="0">
            <a:spAutoFit/>
          </a:bodyPr>
          <a:lstStyle/>
          <a:p>
            <a:pPr algn="l"/>
            <a:r>
              <a:rPr lang="en-US" sz="2000" dirty="0">
                <a:solidFill>
                  <a:schemeClr val="bg2">
                    <a:lumMod val="75000"/>
                  </a:schemeClr>
                </a:solidFill>
              </a:rPr>
              <a:t>Intra-grid sensors proactively reveal over-burdened and failing transformer assets allowing operators to effectively enable preventive maintenance efforts. </a:t>
            </a:r>
          </a:p>
          <a:p>
            <a:pPr algn="l"/>
            <a:endParaRPr lang="en-US" sz="2000" dirty="0">
              <a:solidFill>
                <a:schemeClr val="bg2">
                  <a:lumMod val="75000"/>
                </a:schemeClr>
              </a:solidFill>
            </a:endParaRPr>
          </a:p>
          <a:p>
            <a:pPr algn="l"/>
            <a:r>
              <a:rPr lang="en-US" sz="2000" dirty="0">
                <a:solidFill>
                  <a:schemeClr val="bg2">
                    <a:lumMod val="75000"/>
                  </a:schemeClr>
                </a:solidFill>
              </a:rPr>
              <a:t>This approach enables operators to transition away from costly and disruptive, reactive grid management practices.</a:t>
            </a:r>
          </a:p>
          <a:p>
            <a:pPr marL="285750" indent="-285750">
              <a:buFont typeface="Courier New" panose="02070309020205020404" pitchFamily="49" charset="0"/>
              <a:buChar char="o"/>
            </a:pPr>
            <a:endParaRPr lang="en-US" sz="2000" dirty="0">
              <a:solidFill>
                <a:schemeClr val="bg2"/>
              </a:solidFill>
            </a:endParaRPr>
          </a:p>
        </p:txBody>
      </p:sp>
      <p:sp>
        <p:nvSpPr>
          <p:cNvPr id="3" name="TextBox 2"/>
          <p:cNvSpPr txBox="1"/>
          <p:nvPr/>
        </p:nvSpPr>
        <p:spPr>
          <a:xfrm>
            <a:off x="723900" y="533400"/>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Aging Assets</a:t>
            </a:r>
          </a:p>
        </p:txBody>
      </p:sp>
      <p:pic>
        <p:nvPicPr>
          <p:cNvPr id="2050" name="Picture 2" descr="C:\Users\John.Kretzschmar\AppData\Local\Microsoft\Windows\INetCache\IE\CSC5RA7T\707px-37.5kVA_three_phase_utility_stepdow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011955"/>
            <a:ext cx="2895600" cy="2457369"/>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733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33400" y="1683366"/>
            <a:ext cx="7999012" cy="2431435"/>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Despite significant Smart Meter penetration, power theft is a perpetual problem. Industry experts suggest that U.S. power theft is in excess of $6 Billion per year.</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The locations of power theft is typically a mystery. If the affected overburdened transformers finally fail, utility operators then learn where the theft is occurring.</a:t>
            </a:r>
          </a:p>
        </p:txBody>
      </p:sp>
      <p:sp>
        <p:nvSpPr>
          <p:cNvPr id="3" name="TextBox 2"/>
          <p:cNvSpPr txBox="1"/>
          <p:nvPr/>
        </p:nvSpPr>
        <p:spPr>
          <a:xfrm>
            <a:off x="836212" y="497875"/>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Power Theft</a:t>
            </a:r>
          </a:p>
        </p:txBody>
      </p:sp>
      <p:pic>
        <p:nvPicPr>
          <p:cNvPr id="2051" name="Picture 3" descr="C:\Users\John.Kretzschmar\AppData\Local\Microsoft\Windows\INetCache\IE\WCUEP2VE\burgl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4114801"/>
            <a:ext cx="2614654" cy="248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820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09600" y="1676400"/>
            <a:ext cx="8001000" cy="2123658"/>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Smart Meters claim to lessen power theft but the reality is that power theft has increased.</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Thieves have discovered that since utility personnel are no longer coming onto their property, they can tap power lines ahead of the meter and the diversion will go undetected indefinitely.</a:t>
            </a:r>
          </a:p>
        </p:txBody>
      </p:sp>
      <p:sp>
        <p:nvSpPr>
          <p:cNvPr id="3" name="TextBox 2"/>
          <p:cNvSpPr txBox="1"/>
          <p:nvPr/>
        </p:nvSpPr>
        <p:spPr>
          <a:xfrm>
            <a:off x="762000" y="547881"/>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Power Theft</a:t>
            </a:r>
          </a:p>
        </p:txBody>
      </p:sp>
      <p:pic>
        <p:nvPicPr>
          <p:cNvPr id="2051" name="Picture 3" descr="C:\Users\John.Kretzschmar\AppData\Local\Microsoft\Windows\INetCache\IE\WCUEP2VE\burgl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304169"/>
            <a:ext cx="2017644" cy="191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973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09600" y="1735985"/>
            <a:ext cx="7924800" cy="1508105"/>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An incorrectly programmed meter can result in significant errors.</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For example: a meter programmed for a 200:5 transformer but has a 400:5 transformer will significantly misreport usage.</a:t>
            </a:r>
          </a:p>
        </p:txBody>
      </p:sp>
      <p:sp>
        <p:nvSpPr>
          <p:cNvPr id="3" name="TextBox 2"/>
          <p:cNvSpPr txBox="1"/>
          <p:nvPr/>
        </p:nvSpPr>
        <p:spPr>
          <a:xfrm>
            <a:off x="609600" y="594360"/>
            <a:ext cx="79629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Meter Programming Issues</a:t>
            </a:r>
          </a:p>
        </p:txBody>
      </p:sp>
      <p:pic>
        <p:nvPicPr>
          <p:cNvPr id="1026" name="Picture 2" descr="C:\Users\John.Kretzschmar\AppData\Local\Microsoft\Windows\INetCache\IE\WCUEP2VE\bug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733800"/>
            <a:ext cx="3104707" cy="222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4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09600" y="1676400"/>
            <a:ext cx="7924800" cy="2616101"/>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Energy generated by Power Station does not match energy distributed to the consumers.</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The difference between generated and distributed energy is known as Transmission and Distribution loss; aka system loss.</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System loss is the energy that is generated but not paid for by users.</a:t>
            </a:r>
          </a:p>
        </p:txBody>
      </p:sp>
      <p:sp>
        <p:nvSpPr>
          <p:cNvPr id="3" name="TextBox 2"/>
          <p:cNvSpPr txBox="1"/>
          <p:nvPr/>
        </p:nvSpPr>
        <p:spPr>
          <a:xfrm>
            <a:off x="1257300" y="609600"/>
            <a:ext cx="66294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What are system losses?</a:t>
            </a:r>
          </a:p>
        </p:txBody>
      </p:sp>
      <p:pic>
        <p:nvPicPr>
          <p:cNvPr id="7" name="Picture 2" descr="C:\Users\John.Kretzschmar\AppData\Local\Microsoft\Windows\INetCache\IE\IPQBNJPJ\question-mark[1].png">
            <a:extLst>
              <a:ext uri="{FF2B5EF4-FFF2-40B4-BE49-F238E27FC236}">
                <a16:creationId xmlns:a16="http://schemas.microsoft.com/office/drawing/2014/main" id="{F8E96CAA-8310-4165-D777-DBDF91E1A6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495800"/>
            <a:ext cx="2183661" cy="232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5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r>
              <a:rPr lang="en-US" altLang="en-US" sz="140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r" eaLnBrk="1" hangingPunct="1">
              <a:spcBef>
                <a:spcPct val="0"/>
              </a:spcBef>
            </a:pPr>
            <a:r>
              <a:rPr lang="en-US" altLang="en-US" sz="1400">
                <a:solidFill>
                  <a:schemeClr val="tx1"/>
                </a:solidFill>
              </a:rPr>
              <a:t>Slide </a:t>
            </a:r>
            <a:fld id="{B5746CF4-46DD-45AD-BFA5-BAC84EE7E736}" type="slidenum">
              <a:rPr lang="en-US" altLang="en-US" sz="1400">
                <a:solidFill>
                  <a:schemeClr val="tx1"/>
                </a:solidFill>
              </a:rPr>
              <a:pPr algn="r" eaLnBrk="1" hangingPunct="1">
                <a:spcBef>
                  <a:spcPct val="0"/>
                </a:spcBef>
              </a:pPr>
              <a:t>2</a:t>
            </a:fld>
            <a:endParaRPr lang="en-US" altLang="en-US" sz="140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FF9933">
              <a:alpha val="69804"/>
            </a:srgbClr>
          </a:solidFill>
          <a:ln>
            <a:noFill/>
          </a:ln>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0"/>
              </a:spcBef>
            </a:pPr>
            <a:endParaRPr lang="en-US" altLang="en-US">
              <a:solidFill>
                <a:schemeClr val="tx1"/>
              </a:solidFill>
            </a:endParaRPr>
          </a:p>
        </p:txBody>
      </p:sp>
      <p:sp>
        <p:nvSpPr>
          <p:cNvPr id="2054"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endParaRPr lang="en-US" altLang="en-US">
              <a:solidFill>
                <a:schemeClr val="tx1"/>
              </a:solidFill>
            </a:endParaRPr>
          </a:p>
        </p:txBody>
      </p:sp>
      <p:sp>
        <p:nvSpPr>
          <p:cNvPr id="2055" name="Text Box 4"/>
          <p:cNvSpPr txBox="1">
            <a:spLocks noChangeArrowheads="1"/>
          </p:cNvSpPr>
          <p:nvPr/>
        </p:nvSpPr>
        <p:spPr bwMode="auto">
          <a:xfrm>
            <a:off x="1371600" y="2253779"/>
            <a:ext cx="6400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50000"/>
              </a:spcBef>
            </a:pPr>
            <a:r>
              <a:rPr lang="en-US" altLang="en-US" sz="3500" b="1" dirty="0">
                <a:solidFill>
                  <a:schemeClr val="tx1">
                    <a:lumMod val="65000"/>
                    <a:lumOff val="35000"/>
                  </a:schemeClr>
                </a:solidFill>
              </a:rPr>
              <a:t>Intra-Grid Sensors and ATI  for Distribution Transformers</a:t>
            </a:r>
          </a:p>
        </p:txBody>
      </p:sp>
      <p:pic>
        <p:nvPicPr>
          <p:cNvPr id="2058" name="Picture 13" descr="C:\Users\andrea.koch\Desktop\ncem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389" y="1207384"/>
            <a:ext cx="1076143" cy="107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t>Prepared by John Kretzschmar, SAMSCO</a:t>
            </a:r>
          </a:p>
          <a:p>
            <a:pPr algn="r" eaLnBrk="1" hangingPunct="1">
              <a:spcBef>
                <a:spcPct val="0"/>
              </a:spcBef>
              <a:buFontTx/>
              <a:buNone/>
            </a:pPr>
            <a:r>
              <a:rPr lang="en-US" altLang="en-US" sz="1600" dirty="0"/>
              <a:t>Spartan Armstrong Metering Supply Company</a:t>
            </a:r>
          </a:p>
          <a:p>
            <a:pPr algn="r" eaLnBrk="1" hangingPunct="1">
              <a:spcBef>
                <a:spcPct val="0"/>
              </a:spcBef>
              <a:buFontTx/>
              <a:buNone/>
            </a:pPr>
            <a:endParaRPr lang="en-US" altLang="en-US" sz="2400" dirty="0"/>
          </a:p>
          <a:p>
            <a:pPr algn="r" eaLnBrk="1" hangingPunct="1">
              <a:spcBef>
                <a:spcPct val="0"/>
              </a:spcBef>
              <a:spcAft>
                <a:spcPts val="0"/>
              </a:spcAft>
              <a:buFontTx/>
              <a:buNone/>
            </a:pPr>
            <a:r>
              <a:rPr lang="en-US" altLang="en-US" sz="1600" i="1" dirty="0"/>
              <a:t>For North Carolina Electric Meter School</a:t>
            </a:r>
          </a:p>
          <a:p>
            <a:pPr algn="r" eaLnBrk="1" hangingPunct="1">
              <a:spcBef>
                <a:spcPct val="0"/>
              </a:spcBef>
              <a:spcAft>
                <a:spcPts val="0"/>
              </a:spcAft>
              <a:buFontTx/>
              <a:buNone/>
            </a:pPr>
            <a:r>
              <a:rPr lang="en-US" altLang="en-US" sz="1600" i="1" dirty="0"/>
              <a:t>Management Session</a:t>
            </a:r>
          </a:p>
          <a:p>
            <a:pPr algn="r" eaLnBrk="1" hangingPunct="1">
              <a:spcBef>
                <a:spcPct val="0"/>
              </a:spcBef>
              <a:spcAft>
                <a:spcPts val="0"/>
              </a:spcAft>
              <a:buFontTx/>
              <a:buNone/>
            </a:pPr>
            <a:r>
              <a:rPr lang="en-US" altLang="en-US" sz="1600" i="1" dirty="0"/>
              <a:t>Tuesday, June 14, 2022 at 8:45 am</a:t>
            </a:r>
            <a:r>
              <a:rPr lang="en-US" altLang="en-US" sz="1600" i="1" dirty="0">
                <a:solidFill>
                  <a:schemeClr val="bg1"/>
                </a:solidFill>
              </a:rPr>
              <a: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433511"/>
            <a:ext cx="3025268" cy="623888"/>
          </a:xfrm>
          <a:prstGeom prst="rect">
            <a:avLst/>
          </a:prstGeom>
        </p:spPr>
      </p:pic>
    </p:spTree>
    <p:extLst>
      <p:ext uri="{BB962C8B-B14F-4D97-AF65-F5344CB8AC3E}">
        <p14:creationId xmlns:p14="http://schemas.microsoft.com/office/powerpoint/2010/main" val="824862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09600" y="1693039"/>
            <a:ext cx="7924799" cy="3231654"/>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According to  US Energy Information Administration reports, nearly 200 Billion unmetered kWh’s are ‘leaked’ from US distribution grids annually.</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This loss represents nearly $21 Billion that was unmetered but was amortized as electricity cost across US rate payer’s bills.   </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All of this while our government, utilities, and rate payers have been investing billions of dollars in ‘smart meters’, and other energy efficiency efforts.  </a:t>
            </a:r>
          </a:p>
        </p:txBody>
      </p:sp>
      <p:sp>
        <p:nvSpPr>
          <p:cNvPr id="3" name="TextBox 2"/>
          <p:cNvSpPr txBox="1"/>
          <p:nvPr/>
        </p:nvSpPr>
        <p:spPr>
          <a:xfrm>
            <a:off x="1066800" y="571823"/>
            <a:ext cx="70104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Line Loss</a:t>
            </a:r>
          </a:p>
        </p:txBody>
      </p:sp>
      <p:pic>
        <p:nvPicPr>
          <p:cNvPr id="4099" name="Picture 3" descr="C:\Users\John.Kretzschmar\AppData\Local\Microsoft\Windows\INetCache\IE\IPQBNJPJ\money-clipart7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926091"/>
            <a:ext cx="1454966" cy="13279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ohn.Kretzschmar\AppData\Local\Microsoft\Windows\INetCache\IE\Q31K26VL\money_sig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6480" y="4978570"/>
            <a:ext cx="831034" cy="119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073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47700" y="1767006"/>
            <a:ext cx="7658100" cy="3016210"/>
          </a:xfrm>
          <a:prstGeom prst="rect">
            <a:avLst/>
          </a:prstGeom>
          <a:noFill/>
        </p:spPr>
        <p:txBody>
          <a:bodyPr wrap="square" rtlCol="0">
            <a:spAutoFit/>
          </a:bodyPr>
          <a:lstStyle/>
          <a:p>
            <a:pPr marL="285750" indent="-285750" algn="l">
              <a:buFont typeface="Courier New" panose="02070309020205020404" pitchFamily="49" charset="0"/>
              <a:buChar char="o"/>
            </a:pPr>
            <a:r>
              <a:rPr lang="en-US" sz="2000" dirty="0">
                <a:solidFill>
                  <a:schemeClr val="bg2"/>
                </a:solidFill>
                <a:latin typeface="Calibri" panose="020F0502020204030204" pitchFamily="34" charset="0"/>
                <a:cs typeface="Calibri" panose="020F0502020204030204" pitchFamily="34" charset="0"/>
              </a:rPr>
              <a:t>Electricity is ‘</a:t>
            </a:r>
            <a:r>
              <a:rPr lang="en-US" sz="2000" i="1" dirty="0">
                <a:solidFill>
                  <a:schemeClr val="bg2"/>
                </a:solidFill>
                <a:latin typeface="Calibri" panose="020F0502020204030204" pitchFamily="34" charset="0"/>
                <a:cs typeface="Calibri" panose="020F0502020204030204" pitchFamily="34" charset="0"/>
              </a:rPr>
              <a:t>leaking</a:t>
            </a:r>
            <a:r>
              <a:rPr lang="en-US" sz="2000" dirty="0">
                <a:solidFill>
                  <a:schemeClr val="bg2"/>
                </a:solidFill>
                <a:latin typeface="Calibri" panose="020F0502020204030204" pitchFamily="34" charset="0"/>
                <a:cs typeface="Calibri" panose="020F0502020204030204" pitchFamily="34" charset="0"/>
              </a:rPr>
              <a:t>’ from within the US distribution grid in front of the AMI/AMR meters at costly levels.</a:t>
            </a:r>
          </a:p>
          <a:p>
            <a:pPr marL="285750" indent="-285750" algn="l">
              <a:buFont typeface="Courier New" panose="02070309020205020404" pitchFamily="49" charset="0"/>
              <a:buChar char="o"/>
            </a:pPr>
            <a:endParaRPr lang="en-US" sz="2000" dirty="0">
              <a:solidFill>
                <a:schemeClr val="bg2"/>
              </a:solidFill>
              <a:latin typeface="Calibri" panose="020F0502020204030204" pitchFamily="34" charset="0"/>
              <a:cs typeface="Calibri" panose="020F0502020204030204" pitchFamily="34" charset="0"/>
            </a:endParaRPr>
          </a:p>
          <a:p>
            <a:pPr marL="285750" indent="-285750" algn="l">
              <a:buFont typeface="Courier New" panose="02070309020205020404" pitchFamily="49" charset="0"/>
              <a:buChar char="o"/>
            </a:pPr>
            <a:r>
              <a:rPr lang="en-US" sz="2000" dirty="0">
                <a:solidFill>
                  <a:schemeClr val="bg2"/>
                </a:solidFill>
                <a:latin typeface="Calibri" panose="020F0502020204030204" pitchFamily="34" charset="0"/>
                <a:cs typeface="Calibri" panose="020F0502020204030204" pitchFamily="34" charset="0"/>
              </a:rPr>
              <a:t>To a large extent, electricity providers have been unable to accurately identify where power leaks have been occurring within the grid. </a:t>
            </a:r>
          </a:p>
          <a:p>
            <a:pPr marL="285750" indent="-285750" algn="l">
              <a:buFont typeface="Courier New" panose="02070309020205020404" pitchFamily="49" charset="0"/>
              <a:buChar char="o"/>
            </a:pPr>
            <a:endParaRPr lang="en-US" sz="2000" dirty="0">
              <a:solidFill>
                <a:schemeClr val="bg2"/>
              </a:solidFill>
              <a:latin typeface="Calibri" panose="020F0502020204030204" pitchFamily="34" charset="0"/>
              <a:cs typeface="Calibri" panose="020F0502020204030204" pitchFamily="34" charset="0"/>
            </a:endParaRPr>
          </a:p>
          <a:p>
            <a:pPr marL="285750" indent="-285750" algn="l">
              <a:buFont typeface="Courier New" panose="02070309020205020404" pitchFamily="49" charset="0"/>
              <a:buChar char="o"/>
            </a:pPr>
            <a:r>
              <a:rPr lang="en-US" sz="2000" dirty="0">
                <a:solidFill>
                  <a:schemeClr val="bg2"/>
                </a:solidFill>
                <a:latin typeface="Calibri" panose="020F0502020204030204" pitchFamily="34" charset="0"/>
                <a:cs typeface="Calibri" panose="020F0502020204030204" pitchFamily="34" charset="0"/>
              </a:rPr>
              <a:t>Intra-grid power loss is substantial and is occurring daily.</a:t>
            </a:r>
          </a:p>
          <a:p>
            <a:pPr algn="l"/>
            <a:endParaRPr lang="en-US" sz="2000" dirty="0">
              <a:solidFill>
                <a:schemeClr val="bg2"/>
              </a:solidFill>
            </a:endParaRPr>
          </a:p>
        </p:txBody>
      </p:sp>
      <p:sp>
        <p:nvSpPr>
          <p:cNvPr id="3" name="TextBox 2"/>
          <p:cNvSpPr txBox="1"/>
          <p:nvPr/>
        </p:nvSpPr>
        <p:spPr>
          <a:xfrm>
            <a:off x="1181100" y="546469"/>
            <a:ext cx="66294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Line Loss</a:t>
            </a:r>
          </a:p>
        </p:txBody>
      </p:sp>
      <p:pic>
        <p:nvPicPr>
          <p:cNvPr id="5122" name="Picture 2" descr="C:\Users\John.Kretzschmar\AppData\Local\Microsoft\Windows\INetCache\IE\IPQBNJPJ\0511-0902-1720-3622_Woman_Holding_Pots_to_Catch_Water_from_a_Leaky_Ceiling_clipart_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447" y="4289166"/>
            <a:ext cx="2057400" cy="220886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ohn.Kretzschmar\AppData\Local\Microsoft\Windows\INetCache\IE\Q31K26VL\money_fauce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893212"/>
            <a:ext cx="1295400" cy="205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257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75140" y="1703717"/>
            <a:ext cx="8035459" cy="2616101"/>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Electric distribution grids do not have adequate sensor technology and analytic capabilities </a:t>
            </a:r>
            <a:r>
              <a:rPr lang="en-US" sz="2000" dirty="0">
                <a:solidFill>
                  <a:schemeClr val="bg2"/>
                </a:solidFill>
                <a:latin typeface="Calibri" panose="020F0502020204030204" pitchFamily="34" charset="0"/>
                <a:cs typeface="Calibri" panose="020F0502020204030204" pitchFamily="34" charset="0"/>
              </a:rPr>
              <a:t>to allow operators to directly reduce system losses.</a:t>
            </a:r>
          </a:p>
          <a:p>
            <a:pPr algn="l"/>
            <a:endParaRPr lang="en-US" sz="2000" dirty="0">
              <a:solidFill>
                <a:schemeClr val="bg2"/>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As a result, a blind spot exists between the substation SCADA and the AMI meter.</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Intra-Grid Sensors can provide visibility into this critical area.</a:t>
            </a:r>
          </a:p>
        </p:txBody>
      </p:sp>
      <p:sp>
        <p:nvSpPr>
          <p:cNvPr id="3" name="TextBox 2"/>
          <p:cNvSpPr txBox="1"/>
          <p:nvPr/>
        </p:nvSpPr>
        <p:spPr>
          <a:xfrm>
            <a:off x="1066800" y="498525"/>
            <a:ext cx="70104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Line Loss</a:t>
            </a:r>
          </a:p>
        </p:txBody>
      </p:sp>
      <p:pic>
        <p:nvPicPr>
          <p:cNvPr id="6151" name="Picture 7" descr="C:\Users\John.Kretzschmar\AppData\Local\Microsoft\Windows\INetCache\IE\CSC5RA7T\Transformers_in_the_power_gri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319818"/>
            <a:ext cx="5943600" cy="17512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John.Kretzschmar\AppData\Local\Microsoft\Windows\INetCache\IE\IPQBNJPJ\jcartier-wireless-video-camera[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4407119"/>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491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09600" y="563563"/>
            <a:ext cx="7924800" cy="5847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The Next Step in Grid Modernization</a:t>
            </a:r>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560882" y="1543207"/>
            <a:ext cx="7924800" cy="79406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sp>
        <p:nvSpPr>
          <p:cNvPr id="2" name="TextBox 1">
            <a:extLst>
              <a:ext uri="{FF2B5EF4-FFF2-40B4-BE49-F238E27FC236}">
                <a16:creationId xmlns:a16="http://schemas.microsoft.com/office/drawing/2014/main" id="{211FB98E-E941-A51A-9387-153AD8927E9D}"/>
              </a:ext>
            </a:extLst>
          </p:cNvPr>
          <p:cNvSpPr txBox="1"/>
          <p:nvPr/>
        </p:nvSpPr>
        <p:spPr>
          <a:xfrm>
            <a:off x="768751" y="2028616"/>
            <a:ext cx="5410199" cy="2800767"/>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Advanced Transformer Infrastructure (ATI)</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Reliability Improvements</a:t>
            </a:r>
          </a:p>
          <a:p>
            <a:pPr algn="l"/>
            <a:r>
              <a:rPr lang="en-US" sz="2000" dirty="0">
                <a:solidFill>
                  <a:schemeClr val="bg2">
                    <a:lumMod val="75000"/>
                  </a:schemeClr>
                </a:solidFill>
                <a:latin typeface="Calibri" panose="020F0502020204030204" pitchFamily="34" charset="0"/>
                <a:cs typeface="Calibri" panose="020F0502020204030204" pitchFamily="34" charset="0"/>
              </a:rPr>
              <a:t>DER &amp; EV Integration</a:t>
            </a:r>
          </a:p>
          <a:p>
            <a:pPr algn="l"/>
            <a:r>
              <a:rPr lang="en-US" sz="2000" dirty="0">
                <a:solidFill>
                  <a:schemeClr val="bg2">
                    <a:lumMod val="75000"/>
                  </a:schemeClr>
                </a:solidFill>
                <a:latin typeface="Calibri" panose="020F0502020204030204" pitchFamily="34" charset="0"/>
                <a:cs typeface="Calibri" panose="020F0502020204030204" pitchFamily="34" charset="0"/>
              </a:rPr>
              <a:t>Fire Mitigation</a:t>
            </a:r>
          </a:p>
          <a:p>
            <a:pPr algn="l"/>
            <a:r>
              <a:rPr lang="en-US" sz="2000" dirty="0">
                <a:solidFill>
                  <a:schemeClr val="bg2">
                    <a:lumMod val="75000"/>
                  </a:schemeClr>
                </a:solidFill>
                <a:latin typeface="Calibri" panose="020F0502020204030204" pitchFamily="34" charset="0"/>
                <a:cs typeface="Calibri" panose="020F0502020204030204" pitchFamily="34" charset="0"/>
              </a:rPr>
              <a:t>Outage Notification</a:t>
            </a:r>
          </a:p>
          <a:p>
            <a:pPr algn="l"/>
            <a:r>
              <a:rPr lang="en-US" sz="2000" dirty="0">
                <a:solidFill>
                  <a:schemeClr val="bg2">
                    <a:lumMod val="75000"/>
                  </a:schemeClr>
                </a:solidFill>
                <a:latin typeface="Calibri" panose="020F0502020204030204" pitchFamily="34" charset="0"/>
                <a:cs typeface="Calibri" panose="020F0502020204030204" pitchFamily="34" charset="0"/>
              </a:rPr>
              <a:t>Voltage Optimization</a:t>
            </a:r>
          </a:p>
        </p:txBody>
      </p:sp>
      <p:pic>
        <p:nvPicPr>
          <p:cNvPr id="7" name="Shape 327">
            <a:extLst>
              <a:ext uri="{FF2B5EF4-FFF2-40B4-BE49-F238E27FC236}">
                <a16:creationId xmlns:a16="http://schemas.microsoft.com/office/drawing/2014/main" id="{A8E70E96-92E1-65D6-375E-2B7AD7A1FCA9}"/>
              </a:ext>
            </a:extLst>
          </p:cNvPr>
          <p:cNvPicPr preferRelativeResize="0"/>
          <p:nvPr/>
        </p:nvPicPr>
        <p:blipFill rotWithShape="1">
          <a:blip r:embed="rId2">
            <a:alphaModFix/>
            <a:extLst>
              <a:ext uri="{BEBA8EAE-BF5A-486C-A8C5-ECC9F3942E4B}">
                <a14:imgProps xmlns:a14="http://schemas.microsoft.com/office/drawing/2010/main">
                  <a14:imgLayer r:embed="rId3">
                    <a14:imgEffect>
                      <a14:artisticBlur radius="19"/>
                    </a14:imgEffect>
                  </a14:imgLayer>
                </a14:imgProps>
              </a:ext>
            </a:extLst>
          </a:blip>
          <a:srcRect b="23576"/>
          <a:stretch/>
        </p:blipFill>
        <p:spPr>
          <a:xfrm>
            <a:off x="6400800" y="1940239"/>
            <a:ext cx="1905000" cy="43081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259;p47">
            <a:extLst>
              <a:ext uri="{FF2B5EF4-FFF2-40B4-BE49-F238E27FC236}">
                <a16:creationId xmlns:a16="http://schemas.microsoft.com/office/drawing/2014/main" id="{BE91A655-B361-9EF5-7421-24F843747B57}"/>
              </a:ext>
            </a:extLst>
          </p:cNvPr>
          <p:cNvPicPr preferRelativeResize="0"/>
          <p:nvPr/>
        </p:nvPicPr>
        <p:blipFill rotWithShape="1">
          <a:blip r:embed="rId2">
            <a:alphaModFix/>
          </a:blip>
          <a:srcRect l="34464" r="-15147" b="1437"/>
          <a:stretch/>
        </p:blipFill>
        <p:spPr>
          <a:xfrm>
            <a:off x="2454275" y="1790217"/>
            <a:ext cx="6492240" cy="4206240"/>
          </a:xfrm>
          <a:prstGeom prst="rect">
            <a:avLst/>
          </a:prstGeom>
          <a:noFill/>
          <a:ln>
            <a:noFill/>
          </a:ln>
        </p:spPr>
      </p:pic>
      <p:sp>
        <p:nvSpPr>
          <p:cNvPr id="4098" name="Text Box 2"/>
          <p:cNvSpPr txBox="1">
            <a:spLocks noChangeArrowheads="1"/>
          </p:cNvSpPr>
          <p:nvPr/>
        </p:nvSpPr>
        <p:spPr bwMode="auto">
          <a:xfrm>
            <a:off x="609601" y="563563"/>
            <a:ext cx="7860086" cy="5847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609600" y="1641475"/>
            <a:ext cx="7924800" cy="79406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5" name="Shape 327">
            <a:extLst>
              <a:ext uri="{FF2B5EF4-FFF2-40B4-BE49-F238E27FC236}">
                <a16:creationId xmlns:a16="http://schemas.microsoft.com/office/drawing/2014/main" id="{4731EE19-E11B-9400-5E58-A097E75836A1}"/>
              </a:ext>
            </a:extLst>
          </p:cNvPr>
          <p:cNvPicPr preferRelativeResize="0"/>
          <p:nvPr/>
        </p:nvPicPr>
        <p:blipFill rotWithShape="1">
          <a:blip r:embed="rId3">
            <a:alphaModFix/>
            <a:extLst>
              <a:ext uri="{BEBA8EAE-BF5A-486C-A8C5-ECC9F3942E4B}">
                <a14:imgProps xmlns:a14="http://schemas.microsoft.com/office/drawing/2010/main">
                  <a14:imgLayer r:embed="rId4">
                    <a14:imgEffect>
                      <a14:artisticBlur/>
                    </a14:imgEffect>
                  </a14:imgLayer>
                </a14:imgProps>
              </a:ext>
            </a:extLst>
          </a:blip>
          <a:srcRect b="23576"/>
          <a:stretch/>
        </p:blipFill>
        <p:spPr>
          <a:xfrm>
            <a:off x="462775" y="1046322"/>
            <a:ext cx="1594625" cy="4821078"/>
          </a:xfrm>
          <a:prstGeom prst="rect">
            <a:avLst/>
          </a:prstGeom>
          <a:noFill/>
          <a:ln>
            <a:noFill/>
          </a:ln>
        </p:spPr>
      </p:pic>
      <p:pic>
        <p:nvPicPr>
          <p:cNvPr id="7" name="Picture 6">
            <a:extLst>
              <a:ext uri="{FF2B5EF4-FFF2-40B4-BE49-F238E27FC236}">
                <a16:creationId xmlns:a16="http://schemas.microsoft.com/office/drawing/2014/main" id="{B862E3EB-67C8-FE3E-43C5-9EA3AA773F83}"/>
              </a:ext>
            </a:extLst>
          </p:cNvPr>
          <p:cNvPicPr>
            <a:picLocks noChangeAspect="1"/>
          </p:cNvPicPr>
          <p:nvPr/>
        </p:nvPicPr>
        <p:blipFill>
          <a:blip r:embed="rId5"/>
          <a:stretch>
            <a:fillRect/>
          </a:stretch>
        </p:blipFill>
        <p:spPr>
          <a:xfrm>
            <a:off x="5867400" y="1742916"/>
            <a:ext cx="1230329" cy="2165380"/>
          </a:xfrm>
          <a:prstGeom prst="rect">
            <a:avLst/>
          </a:prstGeom>
        </p:spPr>
      </p:pic>
      <p:pic>
        <p:nvPicPr>
          <p:cNvPr id="8" name="Picture 7">
            <a:extLst>
              <a:ext uri="{FF2B5EF4-FFF2-40B4-BE49-F238E27FC236}">
                <a16:creationId xmlns:a16="http://schemas.microsoft.com/office/drawing/2014/main" id="{89D0A258-6BFF-80FE-9037-7CC4532F6EEE}"/>
              </a:ext>
            </a:extLst>
          </p:cNvPr>
          <p:cNvPicPr>
            <a:picLocks noChangeAspect="1"/>
          </p:cNvPicPr>
          <p:nvPr/>
        </p:nvPicPr>
        <p:blipFill>
          <a:blip r:embed="rId6"/>
          <a:stretch>
            <a:fillRect/>
          </a:stretch>
        </p:blipFill>
        <p:spPr>
          <a:xfrm>
            <a:off x="7097729" y="1731277"/>
            <a:ext cx="1371958" cy="2165379"/>
          </a:xfrm>
          <a:prstGeom prst="rect">
            <a:avLst/>
          </a:prstGeom>
        </p:spPr>
      </p:pic>
      <p:sp>
        <p:nvSpPr>
          <p:cNvPr id="9" name="Rectangle: Rounded Corners 8">
            <a:extLst>
              <a:ext uri="{FF2B5EF4-FFF2-40B4-BE49-F238E27FC236}">
                <a16:creationId xmlns:a16="http://schemas.microsoft.com/office/drawing/2014/main" id="{D2A43153-BA89-E428-6CE1-5C21E2E8A40D}"/>
              </a:ext>
            </a:extLst>
          </p:cNvPr>
          <p:cNvSpPr/>
          <p:nvPr/>
        </p:nvSpPr>
        <p:spPr>
          <a:xfrm>
            <a:off x="4857945" y="4020178"/>
            <a:ext cx="696540" cy="44007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GUI</a:t>
            </a:r>
          </a:p>
        </p:txBody>
      </p:sp>
      <p:sp>
        <p:nvSpPr>
          <p:cNvPr id="10" name="Rectangle: Rounded Corners 9">
            <a:extLst>
              <a:ext uri="{FF2B5EF4-FFF2-40B4-BE49-F238E27FC236}">
                <a16:creationId xmlns:a16="http://schemas.microsoft.com/office/drawing/2014/main" id="{0DD6155A-BC35-7A02-BF1B-5987DCEB10E9}"/>
              </a:ext>
            </a:extLst>
          </p:cNvPr>
          <p:cNvSpPr/>
          <p:nvPr/>
        </p:nvSpPr>
        <p:spPr>
          <a:xfrm>
            <a:off x="4857945" y="3366068"/>
            <a:ext cx="696540" cy="440079"/>
          </a:xfrm>
          <a:prstGeom prst="roundRect">
            <a:avLst>
              <a:gd name="adj" fmla="val 1907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API</a:t>
            </a:r>
          </a:p>
        </p:txBody>
      </p:sp>
      <p:sp>
        <p:nvSpPr>
          <p:cNvPr id="2" name="Arrow: Down 1">
            <a:extLst>
              <a:ext uri="{FF2B5EF4-FFF2-40B4-BE49-F238E27FC236}">
                <a16:creationId xmlns:a16="http://schemas.microsoft.com/office/drawing/2014/main" id="{F3C127A7-D655-08B5-8B41-61DC4730B835}"/>
              </a:ext>
            </a:extLst>
          </p:cNvPr>
          <p:cNvSpPr/>
          <p:nvPr/>
        </p:nvSpPr>
        <p:spPr bwMode="auto">
          <a:xfrm rot="17927922">
            <a:off x="2026673" y="2453135"/>
            <a:ext cx="549275" cy="1101725"/>
          </a:xfrm>
          <a:prstGeom prst="down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p:txBody>
      </p:sp>
    </p:spTree>
    <p:extLst>
      <p:ext uri="{BB962C8B-B14F-4D97-AF65-F5344CB8AC3E}">
        <p14:creationId xmlns:p14="http://schemas.microsoft.com/office/powerpoint/2010/main" val="1091719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5847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622300" y="1524000"/>
            <a:ext cx="7924800" cy="79406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8" name="Google Shape;265;p48">
            <a:extLst>
              <a:ext uri="{FF2B5EF4-FFF2-40B4-BE49-F238E27FC236}">
                <a16:creationId xmlns:a16="http://schemas.microsoft.com/office/drawing/2014/main" id="{9E7679F8-4270-3DDC-2D7C-981ACD645715}"/>
              </a:ext>
            </a:extLst>
          </p:cNvPr>
          <p:cNvPicPr preferRelativeResize="0"/>
          <p:nvPr/>
        </p:nvPicPr>
        <p:blipFill>
          <a:blip r:embed="rId2">
            <a:alphaModFix/>
          </a:blip>
          <a:stretch>
            <a:fillRect/>
          </a:stretch>
        </p:blipFill>
        <p:spPr>
          <a:xfrm>
            <a:off x="609600" y="1524000"/>
            <a:ext cx="8077200" cy="4770437"/>
          </a:xfrm>
          <a:prstGeom prst="rect">
            <a:avLst/>
          </a:prstGeom>
          <a:noFill/>
          <a:ln>
            <a:noFill/>
          </a:ln>
        </p:spPr>
      </p:pic>
    </p:spTree>
    <p:extLst>
      <p:ext uri="{BB962C8B-B14F-4D97-AF65-F5344CB8AC3E}">
        <p14:creationId xmlns:p14="http://schemas.microsoft.com/office/powerpoint/2010/main" val="731968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12249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a:p>
            <a:pPr eaLnBrk="1" hangingPunct="1"/>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622300" y="1524000"/>
            <a:ext cx="7924800" cy="79406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8" name="Picture 7">
            <a:extLst>
              <a:ext uri="{FF2B5EF4-FFF2-40B4-BE49-F238E27FC236}">
                <a16:creationId xmlns:a16="http://schemas.microsoft.com/office/drawing/2014/main" id="{8F7B8D23-A994-830F-0099-83E13B870D62}"/>
              </a:ext>
            </a:extLst>
          </p:cNvPr>
          <p:cNvPicPr>
            <a:picLocks noChangeAspect="1"/>
          </p:cNvPicPr>
          <p:nvPr/>
        </p:nvPicPr>
        <p:blipFill>
          <a:blip r:embed="rId2"/>
          <a:stretch>
            <a:fillRect/>
          </a:stretch>
        </p:blipFill>
        <p:spPr>
          <a:xfrm>
            <a:off x="648876" y="1676400"/>
            <a:ext cx="7872824" cy="4127500"/>
          </a:xfrm>
          <a:prstGeom prst="rect">
            <a:avLst/>
          </a:prstGeom>
        </p:spPr>
      </p:pic>
      <p:pic>
        <p:nvPicPr>
          <p:cNvPr id="10" name="Picture 9">
            <a:extLst>
              <a:ext uri="{FF2B5EF4-FFF2-40B4-BE49-F238E27FC236}">
                <a16:creationId xmlns:a16="http://schemas.microsoft.com/office/drawing/2014/main" id="{A1AB2DC6-ABF9-EA41-EF12-FE87BC1E652C}"/>
              </a:ext>
            </a:extLst>
          </p:cNvPr>
          <p:cNvPicPr>
            <a:picLocks noChangeAspect="1"/>
          </p:cNvPicPr>
          <p:nvPr/>
        </p:nvPicPr>
        <p:blipFill>
          <a:blip r:embed="rId3"/>
          <a:stretch>
            <a:fillRect/>
          </a:stretch>
        </p:blipFill>
        <p:spPr>
          <a:xfrm>
            <a:off x="596900" y="1654294"/>
            <a:ext cx="774700" cy="674738"/>
          </a:xfrm>
          <a:prstGeom prst="rect">
            <a:avLst/>
          </a:prstGeom>
        </p:spPr>
      </p:pic>
      <p:pic>
        <p:nvPicPr>
          <p:cNvPr id="14" name="Picture 13">
            <a:extLst>
              <a:ext uri="{FF2B5EF4-FFF2-40B4-BE49-F238E27FC236}">
                <a16:creationId xmlns:a16="http://schemas.microsoft.com/office/drawing/2014/main" id="{6E2193CA-B65C-286C-3C32-82F77ADE4B25}"/>
              </a:ext>
            </a:extLst>
          </p:cNvPr>
          <p:cNvPicPr>
            <a:picLocks noChangeAspect="1"/>
          </p:cNvPicPr>
          <p:nvPr/>
        </p:nvPicPr>
        <p:blipFill>
          <a:blip r:embed="rId3"/>
          <a:stretch>
            <a:fillRect/>
          </a:stretch>
        </p:blipFill>
        <p:spPr>
          <a:xfrm>
            <a:off x="990600" y="2318064"/>
            <a:ext cx="1371600" cy="729936"/>
          </a:xfrm>
          <a:prstGeom prst="rect">
            <a:avLst/>
          </a:prstGeom>
        </p:spPr>
      </p:pic>
      <p:pic>
        <p:nvPicPr>
          <p:cNvPr id="12" name="Picture 11">
            <a:extLst>
              <a:ext uri="{FF2B5EF4-FFF2-40B4-BE49-F238E27FC236}">
                <a16:creationId xmlns:a16="http://schemas.microsoft.com/office/drawing/2014/main" id="{4D9DEDF6-8E05-7FF1-CE5F-27E432EDDB9A}"/>
              </a:ext>
            </a:extLst>
          </p:cNvPr>
          <p:cNvPicPr>
            <a:picLocks noChangeAspect="1"/>
          </p:cNvPicPr>
          <p:nvPr/>
        </p:nvPicPr>
        <p:blipFill>
          <a:blip r:embed="rId4"/>
          <a:stretch>
            <a:fillRect/>
          </a:stretch>
        </p:blipFill>
        <p:spPr>
          <a:xfrm>
            <a:off x="762001" y="4839600"/>
            <a:ext cx="2438400" cy="964300"/>
          </a:xfrm>
          <a:prstGeom prst="rect">
            <a:avLst/>
          </a:prstGeom>
        </p:spPr>
      </p:pic>
      <p:sp>
        <p:nvSpPr>
          <p:cNvPr id="13" name="TextBox 12">
            <a:extLst>
              <a:ext uri="{FF2B5EF4-FFF2-40B4-BE49-F238E27FC236}">
                <a16:creationId xmlns:a16="http://schemas.microsoft.com/office/drawing/2014/main" id="{E37442DD-892B-DD8E-941C-1949D5BF06A1}"/>
              </a:ext>
            </a:extLst>
          </p:cNvPr>
          <p:cNvSpPr txBox="1"/>
          <p:nvPr/>
        </p:nvSpPr>
        <p:spPr>
          <a:xfrm>
            <a:off x="596900" y="2816423"/>
            <a:ext cx="1949450"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ATI Head-End</a:t>
            </a:r>
          </a:p>
        </p:txBody>
      </p:sp>
    </p:spTree>
    <p:extLst>
      <p:ext uri="{BB962C8B-B14F-4D97-AF65-F5344CB8AC3E}">
        <p14:creationId xmlns:p14="http://schemas.microsoft.com/office/powerpoint/2010/main" val="2338403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12249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a:p>
            <a:pPr eaLnBrk="1" hangingPunct="1"/>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622300" y="1524000"/>
            <a:ext cx="7924800" cy="79406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0" name="Picture 9">
            <a:extLst>
              <a:ext uri="{FF2B5EF4-FFF2-40B4-BE49-F238E27FC236}">
                <a16:creationId xmlns:a16="http://schemas.microsoft.com/office/drawing/2014/main" id="{A1AB2DC6-ABF9-EA41-EF12-FE87BC1E652C}"/>
              </a:ext>
            </a:extLst>
          </p:cNvPr>
          <p:cNvPicPr>
            <a:picLocks noChangeAspect="1"/>
          </p:cNvPicPr>
          <p:nvPr/>
        </p:nvPicPr>
        <p:blipFill>
          <a:blip r:embed="rId2"/>
          <a:stretch>
            <a:fillRect/>
          </a:stretch>
        </p:blipFill>
        <p:spPr>
          <a:xfrm>
            <a:off x="596900" y="1654294"/>
            <a:ext cx="774700" cy="674738"/>
          </a:xfrm>
          <a:prstGeom prst="rect">
            <a:avLst/>
          </a:prstGeom>
        </p:spPr>
      </p:pic>
      <p:pic>
        <p:nvPicPr>
          <p:cNvPr id="14" name="Picture 13">
            <a:extLst>
              <a:ext uri="{FF2B5EF4-FFF2-40B4-BE49-F238E27FC236}">
                <a16:creationId xmlns:a16="http://schemas.microsoft.com/office/drawing/2014/main" id="{6E2193CA-B65C-286C-3C32-82F77ADE4B25}"/>
              </a:ext>
            </a:extLst>
          </p:cNvPr>
          <p:cNvPicPr>
            <a:picLocks noChangeAspect="1"/>
          </p:cNvPicPr>
          <p:nvPr/>
        </p:nvPicPr>
        <p:blipFill>
          <a:blip r:embed="rId2"/>
          <a:stretch>
            <a:fillRect/>
          </a:stretch>
        </p:blipFill>
        <p:spPr>
          <a:xfrm>
            <a:off x="990600" y="2318064"/>
            <a:ext cx="1371600" cy="729936"/>
          </a:xfrm>
          <a:prstGeom prst="rect">
            <a:avLst/>
          </a:prstGeom>
        </p:spPr>
      </p:pic>
      <p:grpSp>
        <p:nvGrpSpPr>
          <p:cNvPr id="7" name="Group 6">
            <a:extLst>
              <a:ext uri="{FF2B5EF4-FFF2-40B4-BE49-F238E27FC236}">
                <a16:creationId xmlns:a16="http://schemas.microsoft.com/office/drawing/2014/main" id="{24223B35-D535-32DB-2A78-1F50E5ADAB50}"/>
              </a:ext>
            </a:extLst>
          </p:cNvPr>
          <p:cNvGrpSpPr/>
          <p:nvPr/>
        </p:nvGrpSpPr>
        <p:grpSpPr>
          <a:xfrm>
            <a:off x="622301" y="1403264"/>
            <a:ext cx="4787900" cy="628838"/>
            <a:chOff x="622300" y="1955070"/>
            <a:chExt cx="5321301" cy="906827"/>
          </a:xfrm>
        </p:grpSpPr>
        <p:pic>
          <p:nvPicPr>
            <p:cNvPr id="3" name="Picture 2">
              <a:extLst>
                <a:ext uri="{FF2B5EF4-FFF2-40B4-BE49-F238E27FC236}">
                  <a16:creationId xmlns:a16="http://schemas.microsoft.com/office/drawing/2014/main" id="{47C63922-5628-F647-B9EE-CCE3DF0E59EB}"/>
                </a:ext>
              </a:extLst>
            </p:cNvPr>
            <p:cNvPicPr>
              <a:picLocks noChangeAspect="1"/>
            </p:cNvPicPr>
            <p:nvPr/>
          </p:nvPicPr>
          <p:blipFill>
            <a:blip r:embed="rId3"/>
            <a:stretch>
              <a:fillRect/>
            </a:stretch>
          </p:blipFill>
          <p:spPr>
            <a:xfrm>
              <a:off x="622300" y="2262759"/>
              <a:ext cx="1971950" cy="552527"/>
            </a:xfrm>
            <a:prstGeom prst="rect">
              <a:avLst/>
            </a:prstGeom>
          </p:spPr>
        </p:pic>
        <p:pic>
          <p:nvPicPr>
            <p:cNvPr id="5" name="Picture 4">
              <a:extLst>
                <a:ext uri="{FF2B5EF4-FFF2-40B4-BE49-F238E27FC236}">
                  <a16:creationId xmlns:a16="http://schemas.microsoft.com/office/drawing/2014/main" id="{DFE0802E-C07B-3436-75B2-FC221436F282}"/>
                </a:ext>
              </a:extLst>
            </p:cNvPr>
            <p:cNvPicPr>
              <a:picLocks noChangeAspect="1"/>
            </p:cNvPicPr>
            <p:nvPr/>
          </p:nvPicPr>
          <p:blipFill>
            <a:blip r:embed="rId4"/>
            <a:stretch>
              <a:fillRect/>
            </a:stretch>
          </p:blipFill>
          <p:spPr>
            <a:xfrm>
              <a:off x="2962551" y="2216150"/>
              <a:ext cx="2981050" cy="645747"/>
            </a:xfrm>
            <a:prstGeom prst="rect">
              <a:avLst/>
            </a:prstGeom>
          </p:spPr>
        </p:pic>
        <p:sp>
          <p:nvSpPr>
            <p:cNvPr id="6" name="TextBox 5">
              <a:extLst>
                <a:ext uri="{FF2B5EF4-FFF2-40B4-BE49-F238E27FC236}">
                  <a16:creationId xmlns:a16="http://schemas.microsoft.com/office/drawing/2014/main" id="{F7BCAC4E-33C5-99CB-9B83-8A66EE7929EC}"/>
                </a:ext>
              </a:extLst>
            </p:cNvPr>
            <p:cNvSpPr txBox="1"/>
            <p:nvPr/>
          </p:nvSpPr>
          <p:spPr>
            <a:xfrm>
              <a:off x="2398159" y="1955070"/>
              <a:ext cx="533400" cy="707887"/>
            </a:xfrm>
            <a:prstGeom prst="rect">
              <a:avLst/>
            </a:prstGeom>
            <a:noFill/>
          </p:spPr>
          <p:txBody>
            <a:bodyPr wrap="square" rtlCol="0">
              <a:spAutoFit/>
            </a:bodyPr>
            <a:lstStyle/>
            <a:p>
              <a:r>
                <a:rPr lang="en-US" sz="4000" b="1" dirty="0"/>
                <a:t>:</a:t>
              </a:r>
            </a:p>
          </p:txBody>
        </p:sp>
      </p:grpSp>
      <p:pic>
        <p:nvPicPr>
          <p:cNvPr id="11" name="Picture 10">
            <a:extLst>
              <a:ext uri="{FF2B5EF4-FFF2-40B4-BE49-F238E27FC236}">
                <a16:creationId xmlns:a16="http://schemas.microsoft.com/office/drawing/2014/main" id="{CF2BCD15-1D28-8E5D-7580-8DE61F29B764}"/>
              </a:ext>
            </a:extLst>
          </p:cNvPr>
          <p:cNvPicPr>
            <a:picLocks noChangeAspect="1"/>
          </p:cNvPicPr>
          <p:nvPr/>
        </p:nvPicPr>
        <p:blipFill>
          <a:blip r:embed="rId5"/>
          <a:stretch>
            <a:fillRect/>
          </a:stretch>
        </p:blipFill>
        <p:spPr>
          <a:xfrm>
            <a:off x="685800" y="2277276"/>
            <a:ext cx="8008471" cy="3830138"/>
          </a:xfrm>
          <a:prstGeom prst="rect">
            <a:avLst/>
          </a:prstGeom>
        </p:spPr>
      </p:pic>
      <p:sp>
        <p:nvSpPr>
          <p:cNvPr id="15" name="TextBox 14">
            <a:extLst>
              <a:ext uri="{FF2B5EF4-FFF2-40B4-BE49-F238E27FC236}">
                <a16:creationId xmlns:a16="http://schemas.microsoft.com/office/drawing/2014/main" id="{2BA0B054-0C59-763A-8936-04BD54612B80}"/>
              </a:ext>
            </a:extLst>
          </p:cNvPr>
          <p:cNvSpPr txBox="1"/>
          <p:nvPr/>
        </p:nvSpPr>
        <p:spPr>
          <a:xfrm>
            <a:off x="5958264" y="1584310"/>
            <a:ext cx="2614236" cy="461665"/>
          </a:xfrm>
          <a:prstGeom prst="rect">
            <a:avLst/>
          </a:prstGeom>
          <a:noFill/>
        </p:spPr>
        <p:txBody>
          <a:bodyPr wrap="square" rtlCol="0">
            <a:spAutoFit/>
          </a:bodyPr>
          <a:lstStyle/>
          <a:p>
            <a:r>
              <a:rPr lang="en-US" sz="2400" dirty="0">
                <a:solidFill>
                  <a:schemeClr val="bg2">
                    <a:lumMod val="75000"/>
                  </a:schemeClr>
                </a:solidFill>
                <a:latin typeface="Calibri" panose="020F0502020204030204" pitchFamily="34" charset="0"/>
                <a:cs typeface="Calibri" panose="020F0502020204030204" pitchFamily="34" charset="0"/>
              </a:rPr>
              <a:t>Outage Notification</a:t>
            </a:r>
          </a:p>
        </p:txBody>
      </p:sp>
    </p:spTree>
    <p:extLst>
      <p:ext uri="{BB962C8B-B14F-4D97-AF65-F5344CB8AC3E}">
        <p14:creationId xmlns:p14="http://schemas.microsoft.com/office/powerpoint/2010/main" val="2435717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12249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a:p>
            <a:pPr eaLnBrk="1" hangingPunct="1"/>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pic>
        <p:nvPicPr>
          <p:cNvPr id="10" name="Picture 9">
            <a:extLst>
              <a:ext uri="{FF2B5EF4-FFF2-40B4-BE49-F238E27FC236}">
                <a16:creationId xmlns:a16="http://schemas.microsoft.com/office/drawing/2014/main" id="{A1AB2DC6-ABF9-EA41-EF12-FE87BC1E652C}"/>
              </a:ext>
            </a:extLst>
          </p:cNvPr>
          <p:cNvPicPr>
            <a:picLocks noChangeAspect="1"/>
          </p:cNvPicPr>
          <p:nvPr/>
        </p:nvPicPr>
        <p:blipFill>
          <a:blip r:embed="rId2"/>
          <a:stretch>
            <a:fillRect/>
          </a:stretch>
        </p:blipFill>
        <p:spPr>
          <a:xfrm>
            <a:off x="596900" y="1654294"/>
            <a:ext cx="774700" cy="674738"/>
          </a:xfrm>
          <a:prstGeom prst="rect">
            <a:avLst/>
          </a:prstGeom>
        </p:spPr>
      </p:pic>
      <p:pic>
        <p:nvPicPr>
          <p:cNvPr id="14" name="Picture 13">
            <a:extLst>
              <a:ext uri="{FF2B5EF4-FFF2-40B4-BE49-F238E27FC236}">
                <a16:creationId xmlns:a16="http://schemas.microsoft.com/office/drawing/2014/main" id="{6E2193CA-B65C-286C-3C32-82F77ADE4B25}"/>
              </a:ext>
            </a:extLst>
          </p:cNvPr>
          <p:cNvPicPr>
            <a:picLocks noChangeAspect="1"/>
          </p:cNvPicPr>
          <p:nvPr/>
        </p:nvPicPr>
        <p:blipFill>
          <a:blip r:embed="rId2"/>
          <a:stretch>
            <a:fillRect/>
          </a:stretch>
        </p:blipFill>
        <p:spPr>
          <a:xfrm>
            <a:off x="990600" y="2318064"/>
            <a:ext cx="1371600" cy="729936"/>
          </a:xfrm>
          <a:prstGeom prst="rect">
            <a:avLst/>
          </a:prstGeom>
        </p:spPr>
      </p:pic>
      <p:grpSp>
        <p:nvGrpSpPr>
          <p:cNvPr id="4" name="Group 3">
            <a:extLst>
              <a:ext uri="{FF2B5EF4-FFF2-40B4-BE49-F238E27FC236}">
                <a16:creationId xmlns:a16="http://schemas.microsoft.com/office/drawing/2014/main" id="{71A261AF-12F2-DD9F-660E-5B4FD8FB38DA}"/>
              </a:ext>
            </a:extLst>
          </p:cNvPr>
          <p:cNvGrpSpPr/>
          <p:nvPr/>
        </p:nvGrpSpPr>
        <p:grpSpPr>
          <a:xfrm>
            <a:off x="1536700" y="2124922"/>
            <a:ext cx="7010400" cy="4001637"/>
            <a:chOff x="850900" y="1752600"/>
            <a:chExt cx="7467600" cy="4470598"/>
          </a:xfrm>
        </p:grpSpPr>
        <p:grpSp>
          <p:nvGrpSpPr>
            <p:cNvPr id="20" name="Group 19">
              <a:extLst>
                <a:ext uri="{FF2B5EF4-FFF2-40B4-BE49-F238E27FC236}">
                  <a16:creationId xmlns:a16="http://schemas.microsoft.com/office/drawing/2014/main" id="{9A07E7A1-D57D-E49F-4AB6-6827B05715ED}"/>
                </a:ext>
              </a:extLst>
            </p:cNvPr>
            <p:cNvGrpSpPr/>
            <p:nvPr/>
          </p:nvGrpSpPr>
          <p:grpSpPr>
            <a:xfrm>
              <a:off x="850900" y="1752600"/>
              <a:ext cx="7467600" cy="4470598"/>
              <a:chOff x="354278" y="275063"/>
              <a:chExt cx="8659859" cy="5232598"/>
            </a:xfrm>
            <a:solidFill>
              <a:srgbClr val="FF0000"/>
            </a:solidFill>
          </p:grpSpPr>
          <p:pic>
            <p:nvPicPr>
              <p:cNvPr id="21" name="Google Shape;99;p3">
                <a:extLst>
                  <a:ext uri="{FF2B5EF4-FFF2-40B4-BE49-F238E27FC236}">
                    <a16:creationId xmlns:a16="http://schemas.microsoft.com/office/drawing/2014/main" id="{98B46873-E85C-C61A-2B0D-B61ADEF18F0A}"/>
                  </a:ext>
                </a:extLst>
              </p:cNvPr>
              <p:cNvPicPr preferRelativeResize="0"/>
              <p:nvPr/>
            </p:nvPicPr>
            <p:blipFill rotWithShape="1">
              <a:blip r:embed="rId3">
                <a:alphaModFix/>
              </a:blip>
              <a:srcRect t="47315" r="35778"/>
              <a:stretch/>
            </p:blipFill>
            <p:spPr>
              <a:xfrm>
                <a:off x="423518" y="3700506"/>
                <a:ext cx="3671188" cy="1807155"/>
              </a:xfrm>
              <a:prstGeom prst="rect">
                <a:avLst/>
              </a:prstGeom>
              <a:grpFill/>
              <a:ln>
                <a:solidFill>
                  <a:schemeClr val="tx1"/>
                </a:solidFill>
              </a:ln>
            </p:spPr>
          </p:pic>
          <p:pic>
            <p:nvPicPr>
              <p:cNvPr id="22" name="Google Shape;100;p3">
                <a:extLst>
                  <a:ext uri="{FF2B5EF4-FFF2-40B4-BE49-F238E27FC236}">
                    <a16:creationId xmlns:a16="http://schemas.microsoft.com/office/drawing/2014/main" id="{6AC06C15-E3E0-FD03-D6C2-8BE29EE20022}"/>
                  </a:ext>
                </a:extLst>
              </p:cNvPr>
              <p:cNvPicPr preferRelativeResize="0"/>
              <p:nvPr/>
            </p:nvPicPr>
            <p:blipFill rotWithShape="1">
              <a:blip r:embed="rId4">
                <a:alphaModFix/>
              </a:blip>
              <a:srcRect l="17953" t="17435" r="24779" b="1204"/>
              <a:stretch/>
            </p:blipFill>
            <p:spPr>
              <a:xfrm>
                <a:off x="619615" y="1889893"/>
                <a:ext cx="3195761" cy="1660691"/>
              </a:xfrm>
              <a:prstGeom prst="rect">
                <a:avLst/>
              </a:prstGeom>
              <a:grpFill/>
              <a:ln>
                <a:solidFill>
                  <a:schemeClr val="tx1"/>
                </a:solidFill>
              </a:ln>
            </p:spPr>
          </p:pic>
          <p:pic>
            <p:nvPicPr>
              <p:cNvPr id="23" name="Google Shape;102;p3">
                <a:extLst>
                  <a:ext uri="{FF2B5EF4-FFF2-40B4-BE49-F238E27FC236}">
                    <a16:creationId xmlns:a16="http://schemas.microsoft.com/office/drawing/2014/main" id="{DD6DE5ED-3D42-0D92-A813-C6F6089D7C22}"/>
                  </a:ext>
                </a:extLst>
              </p:cNvPr>
              <p:cNvPicPr preferRelativeResize="0"/>
              <p:nvPr/>
            </p:nvPicPr>
            <p:blipFill rotWithShape="1">
              <a:blip r:embed="rId3">
                <a:alphaModFix/>
              </a:blip>
              <a:srcRect l="25280" t="12701" r="35778" b="58033"/>
              <a:stretch/>
            </p:blipFill>
            <p:spPr>
              <a:xfrm>
                <a:off x="354278" y="3096991"/>
                <a:ext cx="1837098" cy="884943"/>
              </a:xfrm>
              <a:prstGeom prst="rect">
                <a:avLst/>
              </a:prstGeom>
              <a:grpFill/>
              <a:ln>
                <a:solidFill>
                  <a:schemeClr val="tx1"/>
                </a:solidFill>
              </a:ln>
            </p:spPr>
          </p:pic>
          <p:sp>
            <p:nvSpPr>
              <p:cNvPr id="24" name="Google Shape;103;p3">
                <a:extLst>
                  <a:ext uri="{FF2B5EF4-FFF2-40B4-BE49-F238E27FC236}">
                    <a16:creationId xmlns:a16="http://schemas.microsoft.com/office/drawing/2014/main" id="{6636085E-4434-9036-996B-F0FB63FE8041}"/>
                  </a:ext>
                </a:extLst>
              </p:cNvPr>
              <p:cNvSpPr/>
              <p:nvPr/>
            </p:nvSpPr>
            <p:spPr>
              <a:xfrm>
                <a:off x="2093618" y="2720239"/>
                <a:ext cx="396293" cy="365108"/>
              </a:xfrm>
              <a:prstGeom prst="donut">
                <a:avLst>
                  <a:gd name="adj" fmla="val 7474"/>
                </a:avLst>
              </a:prstGeom>
              <a:grpFill/>
              <a:ln>
                <a:solidFill>
                  <a:schemeClr val="tx1"/>
                </a:solidFill>
              </a:ln>
            </p:spPr>
            <p:txBody>
              <a:bodyPr spcFirstLastPara="1" wrap="square" lIns="61712" tIns="30848" rIns="61712" bIns="30848" anchor="ctr" anchorCtr="0">
                <a:noAutofit/>
              </a:bodyPr>
              <a:lstStyle/>
              <a:p>
                <a:pPr algn="ctr"/>
                <a:endParaRPr sz="1215">
                  <a:solidFill>
                    <a:schemeClr val="dk1"/>
                  </a:solidFill>
                  <a:latin typeface="Calibri"/>
                  <a:ea typeface="Calibri"/>
                  <a:cs typeface="Calibri"/>
                  <a:sym typeface="Calibri"/>
                </a:endParaRPr>
              </a:p>
            </p:txBody>
          </p:sp>
          <p:pic>
            <p:nvPicPr>
              <p:cNvPr id="25" name="Google Shape;104;p3">
                <a:extLst>
                  <a:ext uri="{FF2B5EF4-FFF2-40B4-BE49-F238E27FC236}">
                    <a16:creationId xmlns:a16="http://schemas.microsoft.com/office/drawing/2014/main" id="{743230B7-8D80-4A99-6A56-0553520D1124}"/>
                  </a:ext>
                </a:extLst>
              </p:cNvPr>
              <p:cNvPicPr preferRelativeResize="0"/>
              <p:nvPr/>
            </p:nvPicPr>
            <p:blipFill rotWithShape="1">
              <a:blip r:embed="rId5">
                <a:alphaModFix/>
              </a:blip>
              <a:srcRect/>
              <a:stretch/>
            </p:blipFill>
            <p:spPr>
              <a:xfrm>
                <a:off x="4195279" y="275063"/>
                <a:ext cx="4818858" cy="2531652"/>
              </a:xfrm>
              <a:prstGeom prst="rect">
                <a:avLst/>
              </a:prstGeom>
              <a:grpFill/>
              <a:ln>
                <a:solidFill>
                  <a:schemeClr val="tx1"/>
                </a:solidFill>
              </a:ln>
            </p:spPr>
          </p:pic>
          <p:pic>
            <p:nvPicPr>
              <p:cNvPr id="26" name="Google Shape;105;p3">
                <a:extLst>
                  <a:ext uri="{FF2B5EF4-FFF2-40B4-BE49-F238E27FC236}">
                    <a16:creationId xmlns:a16="http://schemas.microsoft.com/office/drawing/2014/main" id="{D22BED18-9DFF-AAC1-EFB3-BEDFF11DE0AB}"/>
                  </a:ext>
                </a:extLst>
              </p:cNvPr>
              <p:cNvPicPr preferRelativeResize="0"/>
              <p:nvPr/>
            </p:nvPicPr>
            <p:blipFill rotWithShape="1">
              <a:blip r:embed="rId6">
                <a:alphaModFix/>
              </a:blip>
              <a:srcRect/>
              <a:stretch/>
            </p:blipFill>
            <p:spPr>
              <a:xfrm>
                <a:off x="4195278" y="2850110"/>
                <a:ext cx="4740565" cy="2263647"/>
              </a:xfrm>
              <a:prstGeom prst="rect">
                <a:avLst/>
              </a:prstGeom>
              <a:grpFill/>
              <a:ln>
                <a:solidFill>
                  <a:schemeClr val="tx1"/>
                </a:solidFill>
              </a:ln>
            </p:spPr>
          </p:pic>
          <p:sp>
            <p:nvSpPr>
              <p:cNvPr id="27" name="Google Shape;107;p3">
                <a:extLst>
                  <a:ext uri="{FF2B5EF4-FFF2-40B4-BE49-F238E27FC236}">
                    <a16:creationId xmlns:a16="http://schemas.microsoft.com/office/drawing/2014/main" id="{63E9D536-CF03-3899-131A-74ADE18465BB}"/>
                  </a:ext>
                </a:extLst>
              </p:cNvPr>
              <p:cNvSpPr/>
              <p:nvPr/>
            </p:nvSpPr>
            <p:spPr>
              <a:xfrm>
                <a:off x="830580" y="3295171"/>
                <a:ext cx="456988" cy="251939"/>
              </a:xfrm>
              <a:prstGeom prst="donut">
                <a:avLst>
                  <a:gd name="adj" fmla="val 7474"/>
                </a:avLst>
              </a:prstGeom>
              <a:grpFill/>
              <a:ln>
                <a:solidFill>
                  <a:schemeClr val="tx1"/>
                </a:solidFill>
              </a:ln>
            </p:spPr>
            <p:txBody>
              <a:bodyPr spcFirstLastPara="1" wrap="square" lIns="61712" tIns="30848" rIns="61712" bIns="30848" anchor="ctr" anchorCtr="0">
                <a:noAutofit/>
              </a:bodyPr>
              <a:lstStyle/>
              <a:p>
                <a:pPr algn="ctr"/>
                <a:endParaRPr sz="1215">
                  <a:solidFill>
                    <a:schemeClr val="dk1"/>
                  </a:solidFill>
                  <a:latin typeface="Calibri"/>
                  <a:ea typeface="Calibri"/>
                  <a:cs typeface="Calibri"/>
                  <a:sym typeface="Calibri"/>
                </a:endParaRPr>
              </a:p>
            </p:txBody>
          </p:sp>
          <p:cxnSp>
            <p:nvCxnSpPr>
              <p:cNvPr id="28" name="Google Shape;108;p3">
                <a:extLst>
                  <a:ext uri="{FF2B5EF4-FFF2-40B4-BE49-F238E27FC236}">
                    <a16:creationId xmlns:a16="http://schemas.microsoft.com/office/drawing/2014/main" id="{A285E211-B534-7502-43D4-07C6FE23C288}"/>
                  </a:ext>
                </a:extLst>
              </p:cNvPr>
              <p:cNvCxnSpPr>
                <a:cxnSpLocks/>
                <a:stCxn id="24" idx="3"/>
              </p:cNvCxnSpPr>
              <p:nvPr/>
            </p:nvCxnSpPr>
            <p:spPr>
              <a:xfrm flipH="1">
                <a:off x="1287568" y="3031878"/>
                <a:ext cx="864086" cy="365108"/>
              </a:xfrm>
              <a:prstGeom prst="straightConnector1">
                <a:avLst/>
              </a:prstGeom>
              <a:grpFill/>
              <a:ln w="9525" cap="flat" cmpd="sng">
                <a:solidFill>
                  <a:schemeClr val="tx1"/>
                </a:solidFill>
                <a:prstDash val="solid"/>
                <a:round/>
                <a:headEnd type="none" w="med" len="med"/>
                <a:tailEnd type="triangle" w="med" len="med"/>
              </a:ln>
            </p:spPr>
          </p:cxnSp>
          <p:cxnSp>
            <p:nvCxnSpPr>
              <p:cNvPr id="29" name="Google Shape;109;p3">
                <a:extLst>
                  <a:ext uri="{FF2B5EF4-FFF2-40B4-BE49-F238E27FC236}">
                    <a16:creationId xmlns:a16="http://schemas.microsoft.com/office/drawing/2014/main" id="{437548D7-7410-2A5F-73E5-D5DEA2A81789}"/>
                  </a:ext>
                </a:extLst>
              </p:cNvPr>
              <p:cNvCxnSpPr>
                <a:cxnSpLocks/>
                <a:stCxn id="27" idx="5"/>
              </p:cNvCxnSpPr>
              <p:nvPr/>
            </p:nvCxnSpPr>
            <p:spPr>
              <a:xfrm>
                <a:off x="1220644" y="3510214"/>
                <a:ext cx="1898503" cy="1019876"/>
              </a:xfrm>
              <a:prstGeom prst="straightConnector1">
                <a:avLst/>
              </a:prstGeom>
              <a:grpFill/>
              <a:ln w="9525" cap="flat" cmpd="sng">
                <a:solidFill>
                  <a:schemeClr val="tx1"/>
                </a:solidFill>
                <a:prstDash val="solid"/>
                <a:round/>
                <a:headEnd type="none" w="med" len="med"/>
                <a:tailEnd type="triangle" w="med" len="med"/>
              </a:ln>
            </p:spPr>
          </p:cxnSp>
        </p:grpSp>
        <p:sp>
          <p:nvSpPr>
            <p:cNvPr id="2" name="Oval 1">
              <a:extLst>
                <a:ext uri="{FF2B5EF4-FFF2-40B4-BE49-F238E27FC236}">
                  <a16:creationId xmlns:a16="http://schemas.microsoft.com/office/drawing/2014/main" id="{57431C3B-EFDB-314E-21F8-6A00C77B1803}"/>
                </a:ext>
              </a:extLst>
            </p:cNvPr>
            <p:cNvSpPr/>
            <p:nvPr/>
          </p:nvSpPr>
          <p:spPr bwMode="auto">
            <a:xfrm>
              <a:off x="3235112" y="5201410"/>
              <a:ext cx="600374" cy="373152"/>
            </a:xfrm>
            <a:prstGeom prst="ellipse">
              <a:avLst/>
            </a:prstGeom>
            <a:solidFill>
              <a:srgbClr val="FF0000">
                <a:alpha val="0"/>
              </a:srgbClr>
            </a:solid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p:txBody>
        </p:sp>
      </p:grpSp>
      <p:sp>
        <p:nvSpPr>
          <p:cNvPr id="30" name="Google Shape;101;p3">
            <a:extLst>
              <a:ext uri="{FF2B5EF4-FFF2-40B4-BE49-F238E27FC236}">
                <a16:creationId xmlns:a16="http://schemas.microsoft.com/office/drawing/2014/main" id="{6C29EB4D-5007-BA7D-1EA2-F1904F0BF5F8}"/>
              </a:ext>
            </a:extLst>
          </p:cNvPr>
          <p:cNvSpPr txBox="1"/>
          <p:nvPr/>
        </p:nvSpPr>
        <p:spPr>
          <a:xfrm>
            <a:off x="630014" y="1487764"/>
            <a:ext cx="4087901" cy="1713776"/>
          </a:xfrm>
          <a:prstGeom prst="rect">
            <a:avLst/>
          </a:prstGeom>
          <a:noFill/>
          <a:ln>
            <a:noFill/>
          </a:ln>
        </p:spPr>
        <p:txBody>
          <a:bodyPr spcFirstLastPara="1" wrap="square" lIns="61712" tIns="30848" rIns="61712" bIns="30848" anchor="t" anchorCtr="0">
            <a:spAutoFit/>
          </a:bodyPr>
          <a:lstStyle/>
          <a:p>
            <a:pPr algn="l"/>
            <a:r>
              <a:rPr lang="en-US" b="1" dirty="0">
                <a:solidFill>
                  <a:schemeClr val="bg1">
                    <a:lumMod val="50000"/>
                  </a:schemeClr>
                </a:solidFill>
                <a:latin typeface="Calibri"/>
                <a:ea typeface="Calibri"/>
                <a:cs typeface="Calibri"/>
                <a:sym typeface="Calibri"/>
              </a:rPr>
              <a:t>Forward &amp; Reverse Energy Impacts</a:t>
            </a:r>
            <a:endParaRPr b="1" dirty="0">
              <a:solidFill>
                <a:schemeClr val="bg1">
                  <a:lumMod val="50000"/>
                </a:schemeClr>
              </a:solidFill>
              <a:latin typeface="Calibri"/>
              <a:ea typeface="Calibri"/>
              <a:cs typeface="Calibri"/>
              <a:sym typeface="Calibri"/>
            </a:endParaRPr>
          </a:p>
          <a:p>
            <a:pPr algn="l"/>
            <a:r>
              <a:rPr lang="en-US" sz="800" dirty="0">
                <a:solidFill>
                  <a:srgbClr val="434343"/>
                </a:solidFill>
                <a:latin typeface="Calibri"/>
                <a:ea typeface="Calibri"/>
                <a:cs typeface="Calibri"/>
                <a:sym typeface="Calibri"/>
              </a:rPr>
              <a:t>The combination of excessive Delivered &amp; Received Energy can cause Transformer Overload and Premature Failure (i.e., accelerated End of Life &amp; potential Asset Fires)</a:t>
            </a:r>
            <a:endParaRPr sz="800" dirty="0">
              <a:solidFill>
                <a:srgbClr val="434343"/>
              </a:solidFill>
              <a:latin typeface="Calibri"/>
              <a:ea typeface="Calibri"/>
              <a:cs typeface="Calibri"/>
              <a:sym typeface="Calibri"/>
            </a:endParaRPr>
          </a:p>
          <a:p>
            <a:pPr algn="l"/>
            <a:endParaRPr lang="en-US" sz="945" b="1" i="1" dirty="0">
              <a:latin typeface="Calibri"/>
              <a:ea typeface="Calibri"/>
              <a:cs typeface="Calibri"/>
              <a:sym typeface="Calibri"/>
            </a:endParaRPr>
          </a:p>
          <a:p>
            <a:pPr algn="l"/>
            <a:r>
              <a:rPr lang="en-US" sz="945" b="1" i="1" dirty="0">
                <a:latin typeface="Calibri"/>
                <a:ea typeface="Calibri"/>
                <a:cs typeface="Calibri"/>
                <a:sym typeface="Calibri"/>
              </a:rPr>
              <a:t>ATI Systems can also deliver:</a:t>
            </a:r>
            <a:endParaRPr sz="1050" b="1" i="1" dirty="0">
              <a:latin typeface="Calibri"/>
              <a:ea typeface="Calibri"/>
              <a:cs typeface="Calibri"/>
              <a:sym typeface="Calibri"/>
            </a:endParaRPr>
          </a:p>
          <a:p>
            <a:pPr marL="98583" algn="l">
              <a:buClr>
                <a:srgbClr val="0070C0"/>
              </a:buClr>
              <a:buSzPts val="1300"/>
            </a:pPr>
            <a:r>
              <a:rPr lang="en-US" sz="1050" b="1" i="1" dirty="0">
                <a:solidFill>
                  <a:srgbClr val="0070C0"/>
                </a:solidFill>
                <a:latin typeface="Calibri"/>
                <a:ea typeface="Calibri"/>
                <a:cs typeface="Calibri"/>
                <a:sym typeface="Calibri"/>
              </a:rPr>
              <a:t>Transformer Overload Awareness </a:t>
            </a:r>
            <a:r>
              <a:rPr lang="en-US" sz="1050" b="1" i="1" dirty="0">
                <a:solidFill>
                  <a:srgbClr val="FF0000"/>
                </a:solidFill>
                <a:latin typeface="Calibri"/>
                <a:ea typeface="Calibri"/>
                <a:cs typeface="Calibri"/>
                <a:sym typeface="Calibri"/>
              </a:rPr>
              <a:t>= Preventive Intervention</a:t>
            </a:r>
            <a:endParaRPr sz="1050" b="1" i="1" dirty="0">
              <a:solidFill>
                <a:srgbClr val="FF0000"/>
              </a:solidFill>
              <a:latin typeface="Calibri"/>
              <a:ea typeface="Calibri"/>
              <a:cs typeface="Calibri"/>
              <a:sym typeface="Calibri"/>
            </a:endParaRPr>
          </a:p>
          <a:p>
            <a:pPr marL="98583" algn="l">
              <a:buClr>
                <a:srgbClr val="0070C0"/>
              </a:buClr>
              <a:buSzPts val="1300"/>
            </a:pPr>
            <a:r>
              <a:rPr lang="en-US" sz="1050" b="1" i="1" dirty="0">
                <a:solidFill>
                  <a:srgbClr val="0070C0"/>
                </a:solidFill>
                <a:latin typeface="Calibri"/>
                <a:ea typeface="Calibri"/>
                <a:cs typeface="Calibri"/>
                <a:sym typeface="Calibri"/>
              </a:rPr>
              <a:t>Asset Fires/Wildfires Prevention </a:t>
            </a:r>
            <a:r>
              <a:rPr lang="en-US" sz="1050" b="1" i="1" dirty="0">
                <a:solidFill>
                  <a:srgbClr val="FF0000"/>
                </a:solidFill>
                <a:latin typeface="Calibri"/>
                <a:ea typeface="Calibri"/>
                <a:cs typeface="Calibri"/>
                <a:sym typeface="Calibri"/>
              </a:rPr>
              <a:t>= Reduces Liability Risk</a:t>
            </a:r>
          </a:p>
          <a:p>
            <a:pPr marL="98583" algn="l">
              <a:buClr>
                <a:srgbClr val="0070C0"/>
              </a:buClr>
              <a:buSzPts val="1300"/>
            </a:pPr>
            <a:r>
              <a:rPr lang="en-US" sz="1050" b="1" i="1" dirty="0">
                <a:solidFill>
                  <a:srgbClr val="0070C0"/>
                </a:solidFill>
                <a:latin typeface="Calibri"/>
                <a:ea typeface="Calibri"/>
                <a:cs typeface="Calibri"/>
                <a:sym typeface="Calibri"/>
              </a:rPr>
              <a:t>Improved Lineman &amp; Public Safety</a:t>
            </a:r>
            <a:r>
              <a:rPr lang="en-US" sz="1050" b="1" i="1" dirty="0">
                <a:solidFill>
                  <a:srgbClr val="FF0000"/>
                </a:solidFill>
                <a:latin typeface="Calibri"/>
                <a:ea typeface="Calibri"/>
                <a:cs typeface="Calibri"/>
                <a:sym typeface="Calibri"/>
              </a:rPr>
              <a:t> = Reduces Liability Risk</a:t>
            </a:r>
          </a:p>
        </p:txBody>
      </p:sp>
      <p:pic>
        <p:nvPicPr>
          <p:cNvPr id="31" name="Shape 327">
            <a:extLst>
              <a:ext uri="{FF2B5EF4-FFF2-40B4-BE49-F238E27FC236}">
                <a16:creationId xmlns:a16="http://schemas.microsoft.com/office/drawing/2014/main" id="{C5092DE6-3E70-BFBF-C1B6-7950F6D6D4E7}"/>
              </a:ext>
            </a:extLst>
          </p:cNvPr>
          <p:cNvPicPr preferRelativeResize="0"/>
          <p:nvPr/>
        </p:nvPicPr>
        <p:blipFill rotWithShape="1">
          <a:blip r:embed="rId7">
            <a:alphaModFix/>
            <a:extLst>
              <a:ext uri="{BEBA8EAE-BF5A-486C-A8C5-ECC9F3942E4B}">
                <a14:imgProps xmlns:a14="http://schemas.microsoft.com/office/drawing/2010/main">
                  <a14:imgLayer r:embed="rId8">
                    <a14:imgEffect>
                      <a14:artisticBlur radius="19"/>
                    </a14:imgEffect>
                  </a14:imgLayer>
                </a14:imgProps>
              </a:ext>
            </a:extLst>
          </a:blip>
          <a:srcRect b="23576"/>
          <a:stretch/>
        </p:blipFill>
        <p:spPr>
          <a:xfrm>
            <a:off x="614621" y="3621189"/>
            <a:ext cx="704303" cy="2204131"/>
          </a:xfrm>
          <a:prstGeom prst="rect">
            <a:avLst/>
          </a:prstGeom>
          <a:noFill/>
          <a:ln>
            <a:noFill/>
          </a:ln>
        </p:spPr>
      </p:pic>
    </p:spTree>
    <p:extLst>
      <p:ext uri="{BB962C8B-B14F-4D97-AF65-F5344CB8AC3E}">
        <p14:creationId xmlns:p14="http://schemas.microsoft.com/office/powerpoint/2010/main" val="1301684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5847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pic>
        <p:nvPicPr>
          <p:cNvPr id="10" name="Picture 9">
            <a:extLst>
              <a:ext uri="{FF2B5EF4-FFF2-40B4-BE49-F238E27FC236}">
                <a16:creationId xmlns:a16="http://schemas.microsoft.com/office/drawing/2014/main" id="{A1AB2DC6-ABF9-EA41-EF12-FE87BC1E652C}"/>
              </a:ext>
            </a:extLst>
          </p:cNvPr>
          <p:cNvPicPr>
            <a:picLocks noChangeAspect="1"/>
          </p:cNvPicPr>
          <p:nvPr/>
        </p:nvPicPr>
        <p:blipFill>
          <a:blip r:embed="rId2"/>
          <a:stretch>
            <a:fillRect/>
          </a:stretch>
        </p:blipFill>
        <p:spPr>
          <a:xfrm>
            <a:off x="596900" y="1654294"/>
            <a:ext cx="774700" cy="674738"/>
          </a:xfrm>
          <a:prstGeom prst="rect">
            <a:avLst/>
          </a:prstGeom>
        </p:spPr>
      </p:pic>
      <p:pic>
        <p:nvPicPr>
          <p:cNvPr id="14" name="Picture 13">
            <a:extLst>
              <a:ext uri="{FF2B5EF4-FFF2-40B4-BE49-F238E27FC236}">
                <a16:creationId xmlns:a16="http://schemas.microsoft.com/office/drawing/2014/main" id="{6E2193CA-B65C-286C-3C32-82F77ADE4B25}"/>
              </a:ext>
            </a:extLst>
          </p:cNvPr>
          <p:cNvPicPr>
            <a:picLocks noChangeAspect="1"/>
          </p:cNvPicPr>
          <p:nvPr/>
        </p:nvPicPr>
        <p:blipFill>
          <a:blip r:embed="rId2"/>
          <a:stretch>
            <a:fillRect/>
          </a:stretch>
        </p:blipFill>
        <p:spPr>
          <a:xfrm>
            <a:off x="990600" y="2318064"/>
            <a:ext cx="1371600" cy="729936"/>
          </a:xfrm>
          <a:prstGeom prst="rect">
            <a:avLst/>
          </a:prstGeom>
        </p:spPr>
      </p:pic>
      <p:pic>
        <p:nvPicPr>
          <p:cNvPr id="5" name="Picture 4">
            <a:extLst>
              <a:ext uri="{FF2B5EF4-FFF2-40B4-BE49-F238E27FC236}">
                <a16:creationId xmlns:a16="http://schemas.microsoft.com/office/drawing/2014/main" id="{90AF406E-DEC1-7761-11E1-A2BF30E5A6FD}"/>
              </a:ext>
            </a:extLst>
          </p:cNvPr>
          <p:cNvPicPr>
            <a:picLocks noChangeAspect="1"/>
          </p:cNvPicPr>
          <p:nvPr/>
        </p:nvPicPr>
        <p:blipFill>
          <a:blip r:embed="rId3"/>
          <a:stretch>
            <a:fillRect/>
          </a:stretch>
        </p:blipFill>
        <p:spPr>
          <a:xfrm>
            <a:off x="1390515" y="2133600"/>
            <a:ext cx="7276012" cy="3886200"/>
          </a:xfrm>
          <a:prstGeom prst="rect">
            <a:avLst/>
          </a:prstGeom>
        </p:spPr>
      </p:pic>
      <p:pic>
        <p:nvPicPr>
          <p:cNvPr id="7" name="Picture 6">
            <a:extLst>
              <a:ext uri="{FF2B5EF4-FFF2-40B4-BE49-F238E27FC236}">
                <a16:creationId xmlns:a16="http://schemas.microsoft.com/office/drawing/2014/main" id="{EB8C37DB-BECB-5C97-F81A-BEFF99590E32}"/>
              </a:ext>
            </a:extLst>
          </p:cNvPr>
          <p:cNvPicPr>
            <a:picLocks noChangeAspect="1"/>
          </p:cNvPicPr>
          <p:nvPr/>
        </p:nvPicPr>
        <p:blipFill>
          <a:blip r:embed="rId4"/>
          <a:stretch>
            <a:fillRect/>
          </a:stretch>
        </p:blipFill>
        <p:spPr>
          <a:xfrm>
            <a:off x="2895600" y="1795540"/>
            <a:ext cx="5791200" cy="392246"/>
          </a:xfrm>
          <a:prstGeom prst="rect">
            <a:avLst/>
          </a:prstGeom>
        </p:spPr>
      </p:pic>
    </p:spTree>
    <p:extLst>
      <p:ext uri="{BB962C8B-B14F-4D97-AF65-F5344CB8AC3E}">
        <p14:creationId xmlns:p14="http://schemas.microsoft.com/office/powerpoint/2010/main" val="326295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09600" y="1630209"/>
            <a:ext cx="8058150" cy="1015663"/>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A sensor used to provide detailed information about conditions that exist between the distribution transformer and the meter.</a:t>
            </a:r>
            <a:br>
              <a:rPr lang="en-US" sz="2000" dirty="0"/>
            </a:br>
            <a:endParaRPr lang="en-US" sz="2000" dirty="0">
              <a:solidFill>
                <a:schemeClr val="bg2"/>
              </a:solidFill>
            </a:endParaRPr>
          </a:p>
        </p:txBody>
      </p:sp>
      <p:sp>
        <p:nvSpPr>
          <p:cNvPr id="3" name="TextBox 2"/>
          <p:cNvSpPr txBox="1"/>
          <p:nvPr/>
        </p:nvSpPr>
        <p:spPr>
          <a:xfrm>
            <a:off x="476250" y="618531"/>
            <a:ext cx="81915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What is an Intra-Grid Sensor?</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6246">
            <a:off x="1155522" y="3857777"/>
            <a:ext cx="1572104" cy="18197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67030">
            <a:off x="6332958" y="3889382"/>
            <a:ext cx="1744837" cy="152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John.Kretzschmar\AppData\Local\Microsoft\Windows\INetCache\IE\IPQBNJPJ\question-mark[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5184" y="2590800"/>
            <a:ext cx="2713631" cy="2894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26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5847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pic>
        <p:nvPicPr>
          <p:cNvPr id="10" name="Picture 9">
            <a:extLst>
              <a:ext uri="{FF2B5EF4-FFF2-40B4-BE49-F238E27FC236}">
                <a16:creationId xmlns:a16="http://schemas.microsoft.com/office/drawing/2014/main" id="{A1AB2DC6-ABF9-EA41-EF12-FE87BC1E652C}"/>
              </a:ext>
            </a:extLst>
          </p:cNvPr>
          <p:cNvPicPr>
            <a:picLocks noChangeAspect="1"/>
          </p:cNvPicPr>
          <p:nvPr/>
        </p:nvPicPr>
        <p:blipFill>
          <a:blip r:embed="rId2"/>
          <a:stretch>
            <a:fillRect/>
          </a:stretch>
        </p:blipFill>
        <p:spPr>
          <a:xfrm>
            <a:off x="596900" y="1654294"/>
            <a:ext cx="774700" cy="674738"/>
          </a:xfrm>
          <a:prstGeom prst="rect">
            <a:avLst/>
          </a:prstGeom>
        </p:spPr>
      </p:pic>
      <p:pic>
        <p:nvPicPr>
          <p:cNvPr id="14" name="Picture 13">
            <a:extLst>
              <a:ext uri="{FF2B5EF4-FFF2-40B4-BE49-F238E27FC236}">
                <a16:creationId xmlns:a16="http://schemas.microsoft.com/office/drawing/2014/main" id="{6E2193CA-B65C-286C-3C32-82F77ADE4B25}"/>
              </a:ext>
            </a:extLst>
          </p:cNvPr>
          <p:cNvPicPr>
            <a:picLocks noChangeAspect="1"/>
          </p:cNvPicPr>
          <p:nvPr/>
        </p:nvPicPr>
        <p:blipFill>
          <a:blip r:embed="rId2"/>
          <a:stretch>
            <a:fillRect/>
          </a:stretch>
        </p:blipFill>
        <p:spPr>
          <a:xfrm>
            <a:off x="990600" y="2318064"/>
            <a:ext cx="1371600" cy="729936"/>
          </a:xfrm>
          <a:prstGeom prst="rect">
            <a:avLst/>
          </a:prstGeom>
        </p:spPr>
      </p:pic>
      <p:pic>
        <p:nvPicPr>
          <p:cNvPr id="8" name="Google Shape;310;p46">
            <a:extLst>
              <a:ext uri="{FF2B5EF4-FFF2-40B4-BE49-F238E27FC236}">
                <a16:creationId xmlns:a16="http://schemas.microsoft.com/office/drawing/2014/main" id="{4801BF01-32D7-1B9A-058E-D52734D944B7}"/>
              </a:ext>
            </a:extLst>
          </p:cNvPr>
          <p:cNvPicPr preferRelativeResize="0"/>
          <p:nvPr/>
        </p:nvPicPr>
        <p:blipFill rotWithShape="1">
          <a:blip r:embed="rId3">
            <a:alphaModFix/>
          </a:blip>
          <a:srcRect/>
          <a:stretch/>
        </p:blipFill>
        <p:spPr>
          <a:xfrm>
            <a:off x="2259529" y="3936706"/>
            <a:ext cx="3251654" cy="2259579"/>
          </a:xfrm>
          <a:prstGeom prst="rect">
            <a:avLst/>
          </a:prstGeom>
          <a:noFill/>
          <a:ln>
            <a:noFill/>
          </a:ln>
        </p:spPr>
      </p:pic>
      <p:pic>
        <p:nvPicPr>
          <p:cNvPr id="9" name="Google Shape;311;p46">
            <a:extLst>
              <a:ext uri="{FF2B5EF4-FFF2-40B4-BE49-F238E27FC236}">
                <a16:creationId xmlns:a16="http://schemas.microsoft.com/office/drawing/2014/main" id="{6718FF92-297E-1545-443D-73187022D53C}"/>
              </a:ext>
            </a:extLst>
          </p:cNvPr>
          <p:cNvPicPr preferRelativeResize="0"/>
          <p:nvPr/>
        </p:nvPicPr>
        <p:blipFill rotWithShape="1">
          <a:blip r:embed="rId4">
            <a:alphaModFix/>
          </a:blip>
          <a:srcRect/>
          <a:stretch/>
        </p:blipFill>
        <p:spPr>
          <a:xfrm>
            <a:off x="5956516" y="4114800"/>
            <a:ext cx="2499758" cy="2002736"/>
          </a:xfrm>
          <a:prstGeom prst="rect">
            <a:avLst/>
          </a:prstGeom>
          <a:noFill/>
          <a:ln>
            <a:noFill/>
          </a:ln>
        </p:spPr>
      </p:pic>
      <p:pic>
        <p:nvPicPr>
          <p:cNvPr id="11" name="Google Shape;313;p46">
            <a:extLst>
              <a:ext uri="{FF2B5EF4-FFF2-40B4-BE49-F238E27FC236}">
                <a16:creationId xmlns:a16="http://schemas.microsoft.com/office/drawing/2014/main" id="{EEEDE957-0150-C0B9-5AAC-C74803CB62F3}"/>
              </a:ext>
            </a:extLst>
          </p:cNvPr>
          <p:cNvPicPr preferRelativeResize="0"/>
          <p:nvPr/>
        </p:nvPicPr>
        <p:blipFill rotWithShape="1">
          <a:blip r:embed="rId5">
            <a:alphaModFix/>
          </a:blip>
          <a:srcRect/>
          <a:stretch/>
        </p:blipFill>
        <p:spPr>
          <a:xfrm>
            <a:off x="5848617" y="1771601"/>
            <a:ext cx="2499758" cy="1687102"/>
          </a:xfrm>
          <a:prstGeom prst="rect">
            <a:avLst/>
          </a:prstGeom>
          <a:noFill/>
          <a:ln>
            <a:noFill/>
          </a:ln>
        </p:spPr>
      </p:pic>
      <p:pic>
        <p:nvPicPr>
          <p:cNvPr id="12" name="Shape 327">
            <a:extLst>
              <a:ext uri="{FF2B5EF4-FFF2-40B4-BE49-F238E27FC236}">
                <a16:creationId xmlns:a16="http://schemas.microsoft.com/office/drawing/2014/main" id="{CE1E6FE2-9B3D-13A8-C744-DA3237777A56}"/>
              </a:ext>
            </a:extLst>
          </p:cNvPr>
          <p:cNvPicPr preferRelativeResize="0"/>
          <p:nvPr/>
        </p:nvPicPr>
        <p:blipFill rotWithShape="1">
          <a:blip r:embed="rId6">
            <a:alphaModFix/>
            <a:extLst>
              <a:ext uri="{BEBA8EAE-BF5A-486C-A8C5-ECC9F3942E4B}">
                <a14:imgProps xmlns:a14="http://schemas.microsoft.com/office/drawing/2010/main">
                  <a14:imgLayer r:embed="rId7">
                    <a14:imgEffect>
                      <a14:artisticBlur radius="19"/>
                    </a14:imgEffect>
                  </a14:imgLayer>
                </a14:imgProps>
              </a:ext>
            </a:extLst>
          </a:blip>
          <a:srcRect b="23576"/>
          <a:stretch/>
        </p:blipFill>
        <p:spPr>
          <a:xfrm>
            <a:off x="614621" y="2287210"/>
            <a:ext cx="1199575" cy="2964645"/>
          </a:xfrm>
          <a:prstGeom prst="rect">
            <a:avLst/>
          </a:prstGeom>
          <a:noFill/>
          <a:ln>
            <a:noFill/>
          </a:ln>
        </p:spPr>
      </p:pic>
      <p:pic>
        <p:nvPicPr>
          <p:cNvPr id="13" name="Google Shape;314;p46">
            <a:extLst>
              <a:ext uri="{FF2B5EF4-FFF2-40B4-BE49-F238E27FC236}">
                <a16:creationId xmlns:a16="http://schemas.microsoft.com/office/drawing/2014/main" id="{DCEEE673-DD55-E43A-2279-DBD745A9A75C}"/>
              </a:ext>
            </a:extLst>
          </p:cNvPr>
          <p:cNvPicPr preferRelativeResize="0"/>
          <p:nvPr/>
        </p:nvPicPr>
        <p:blipFill rotWithShape="1">
          <a:blip r:embed="rId8">
            <a:alphaModFix/>
          </a:blip>
          <a:srcRect/>
          <a:stretch/>
        </p:blipFill>
        <p:spPr>
          <a:xfrm>
            <a:off x="2868024" y="1654294"/>
            <a:ext cx="1862443" cy="2087743"/>
          </a:xfrm>
          <a:prstGeom prst="rect">
            <a:avLst/>
          </a:prstGeom>
          <a:noFill/>
          <a:ln>
            <a:noFill/>
          </a:ln>
          <a:effectLst>
            <a:softEdge rad="127000"/>
          </a:effectLst>
        </p:spPr>
      </p:pic>
    </p:spTree>
    <p:extLst>
      <p:ext uri="{BB962C8B-B14F-4D97-AF65-F5344CB8AC3E}">
        <p14:creationId xmlns:p14="http://schemas.microsoft.com/office/powerpoint/2010/main" val="3708971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12249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a:p>
            <a:pPr eaLnBrk="1" hangingPunct="1"/>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622300" y="1524000"/>
            <a:ext cx="7924800" cy="79406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sp>
        <p:nvSpPr>
          <p:cNvPr id="11" name="TextBox 10">
            <a:extLst>
              <a:ext uri="{FF2B5EF4-FFF2-40B4-BE49-F238E27FC236}">
                <a16:creationId xmlns:a16="http://schemas.microsoft.com/office/drawing/2014/main" id="{59F991BD-C770-0014-BFB2-477272E7D07C}"/>
              </a:ext>
            </a:extLst>
          </p:cNvPr>
          <p:cNvSpPr txBox="1"/>
          <p:nvPr/>
        </p:nvSpPr>
        <p:spPr>
          <a:xfrm>
            <a:off x="3043267" y="1722936"/>
            <a:ext cx="5626099" cy="4607415"/>
          </a:xfrm>
          <a:prstGeom prst="rect">
            <a:avLst/>
          </a:prstGeom>
          <a:noFill/>
        </p:spPr>
        <p:txBody>
          <a:bodyPr wrap="square" rtlCol="0">
            <a:spAutoFit/>
          </a:bodyPr>
          <a:lstStyle/>
          <a:p>
            <a:pPr algn="l"/>
            <a:r>
              <a:rPr lang="en-US" b="1" dirty="0">
                <a:latin typeface="Calibri" panose="020F0502020204030204" pitchFamily="34" charset="0"/>
                <a:cs typeface="Calibri" panose="020F0502020204030204" pitchFamily="34" charset="0"/>
              </a:rPr>
              <a:t>*Achieve Reliability Improvement</a:t>
            </a:r>
          </a:p>
          <a:p>
            <a:pPr algn="l"/>
            <a:r>
              <a:rPr lang="en-US" dirty="0">
                <a:solidFill>
                  <a:srgbClr val="0070C0"/>
                </a:solidFill>
                <a:latin typeface="Calibri" panose="020F0502020204030204" pitchFamily="34" charset="0"/>
                <a:cs typeface="Calibri" panose="020F0502020204030204" pitchFamily="34" charset="0"/>
              </a:rPr>
              <a:t>*Provide Outage Notifications to Accelerate Restoration</a:t>
            </a:r>
          </a:p>
          <a:p>
            <a:pPr algn="l"/>
            <a:r>
              <a:rPr lang="en-US" b="1" dirty="0">
                <a:latin typeface="Calibri" panose="020F0502020204030204" pitchFamily="34" charset="0"/>
                <a:cs typeface="Calibri" panose="020F0502020204030204" pitchFamily="34" charset="0"/>
              </a:rPr>
              <a:t>*Reveal Unplanned Loading/Overloading</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*Facilitate Improved Fire/Wildfire Mitigation</a:t>
            </a:r>
          </a:p>
          <a:p>
            <a:pPr algn="l"/>
            <a:r>
              <a:rPr lang="en-US" b="1" dirty="0">
                <a:latin typeface="Calibri" panose="020F0502020204030204" pitchFamily="34" charset="0"/>
                <a:cs typeface="Calibri" panose="020F0502020204030204" pitchFamily="34" charset="0"/>
              </a:rPr>
              <a:t>*Identify Downed Conductor Events</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*Proactively Identify Failing Assets</a:t>
            </a:r>
          </a:p>
          <a:p>
            <a:pPr algn="l"/>
            <a:r>
              <a:rPr lang="en-US" b="1" dirty="0">
                <a:latin typeface="Calibri" panose="020F0502020204030204" pitchFamily="34" charset="0"/>
                <a:cs typeface="Calibri" panose="020F0502020204030204" pitchFamily="34" charset="0"/>
              </a:rPr>
              <a:t>*Reveal DER-Induced Voltage Fluctuations</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*Reveal &amp; Document Reverse Energy Entering the Grid</a:t>
            </a:r>
          </a:p>
          <a:p>
            <a:pPr algn="l"/>
            <a:r>
              <a:rPr lang="en-US" b="1" dirty="0">
                <a:latin typeface="Calibri" panose="020F0502020204030204" pitchFamily="34" charset="0"/>
                <a:cs typeface="Calibri" panose="020F0502020204030204" pitchFamily="34" charset="0"/>
              </a:rPr>
              <a:t>*Facilitate Conservation Voltage Reduction</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*Identify Power Theft, Meter Inaccuracies &amp; Bad Multipliers</a:t>
            </a:r>
          </a:p>
          <a:p>
            <a:pPr algn="l"/>
            <a:r>
              <a:rPr lang="en-US" b="1" dirty="0">
                <a:latin typeface="Calibri" panose="020F0502020204030204" pitchFamily="34" charset="0"/>
                <a:cs typeface="Calibri" panose="020F0502020204030204" pitchFamily="34" charset="0"/>
              </a:rPr>
              <a:t>*Facilitate Safe EV Charging Station &amp; DER Adoption</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*Identify Improper Tap Settings</a:t>
            </a:r>
          </a:p>
        </p:txBody>
      </p:sp>
      <p:pic>
        <p:nvPicPr>
          <p:cNvPr id="12" name="Shape 327">
            <a:extLst>
              <a:ext uri="{FF2B5EF4-FFF2-40B4-BE49-F238E27FC236}">
                <a16:creationId xmlns:a16="http://schemas.microsoft.com/office/drawing/2014/main" id="{2FEEAD18-D4DE-104C-75D3-21F8CE6A854E}"/>
              </a:ext>
            </a:extLst>
          </p:cNvPr>
          <p:cNvPicPr preferRelativeResize="0"/>
          <p:nvPr/>
        </p:nvPicPr>
        <p:blipFill rotWithShape="1">
          <a:blip r:embed="rId2">
            <a:alphaModFix/>
            <a:extLst>
              <a:ext uri="{BEBA8EAE-BF5A-486C-A8C5-ECC9F3942E4B}">
                <a14:imgProps xmlns:a14="http://schemas.microsoft.com/office/drawing/2010/main">
                  <a14:imgLayer r:embed="rId3">
                    <a14:imgEffect>
                      <a14:artisticBlur radius="19"/>
                    </a14:imgEffect>
                  </a14:imgLayer>
                </a14:imgProps>
              </a:ext>
            </a:extLst>
          </a:blip>
          <a:srcRect b="23576"/>
          <a:stretch/>
        </p:blipFill>
        <p:spPr>
          <a:xfrm>
            <a:off x="1320687" y="1921032"/>
            <a:ext cx="1279582" cy="3540088"/>
          </a:xfrm>
          <a:prstGeom prst="rect">
            <a:avLst/>
          </a:prstGeom>
          <a:noFill/>
          <a:ln>
            <a:noFill/>
          </a:ln>
        </p:spPr>
      </p:pic>
    </p:spTree>
    <p:extLst>
      <p:ext uri="{BB962C8B-B14F-4D97-AF65-F5344CB8AC3E}">
        <p14:creationId xmlns:p14="http://schemas.microsoft.com/office/powerpoint/2010/main" val="2034405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12249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a:p>
            <a:pPr eaLnBrk="1" hangingPunct="1"/>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622300" y="1524000"/>
            <a:ext cx="7924800" cy="79406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sp>
        <p:nvSpPr>
          <p:cNvPr id="11" name="TextBox 10">
            <a:extLst>
              <a:ext uri="{FF2B5EF4-FFF2-40B4-BE49-F238E27FC236}">
                <a16:creationId xmlns:a16="http://schemas.microsoft.com/office/drawing/2014/main" id="{59F991BD-C770-0014-BFB2-477272E7D07C}"/>
              </a:ext>
            </a:extLst>
          </p:cNvPr>
          <p:cNvSpPr txBox="1"/>
          <p:nvPr/>
        </p:nvSpPr>
        <p:spPr>
          <a:xfrm>
            <a:off x="558800" y="1921032"/>
            <a:ext cx="6832600" cy="3250121"/>
          </a:xfrm>
          <a:prstGeom prst="rect">
            <a:avLst/>
          </a:prstGeom>
          <a:noFill/>
        </p:spPr>
        <p:txBody>
          <a:bodyPr wrap="square" rtlCol="0">
            <a:spAutoFit/>
          </a:bodyPr>
          <a:lstStyle/>
          <a:p>
            <a:pPr algn="l"/>
            <a:r>
              <a:rPr lang="en-US" b="1" dirty="0">
                <a:latin typeface="Calibri" panose="020F0502020204030204" pitchFamily="34" charset="0"/>
                <a:cs typeface="Calibri" panose="020F0502020204030204" pitchFamily="34" charset="0"/>
              </a:rPr>
              <a:t>*Identify Harmful Phase Imbalances</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*Identify Energy Inefficiencies </a:t>
            </a:r>
          </a:p>
          <a:p>
            <a:pPr algn="l"/>
            <a:r>
              <a:rPr lang="en-US" b="1" dirty="0">
                <a:latin typeface="Calibri" panose="020F0502020204030204" pitchFamily="34" charset="0"/>
                <a:cs typeface="Calibri" panose="020F0502020204030204" pitchFamily="34" charset="0"/>
              </a:rPr>
              <a:t>*Assist with Clean Energy/Battery Storage Planning</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*Reveal GIS Mapping Errors</a:t>
            </a:r>
          </a:p>
          <a:p>
            <a:pPr algn="l"/>
            <a:r>
              <a:rPr lang="en-US" b="1" dirty="0">
                <a:latin typeface="Calibri" panose="020F0502020204030204" pitchFamily="34" charset="0"/>
                <a:cs typeface="Calibri" panose="020F0502020204030204" pitchFamily="34" charset="0"/>
              </a:rPr>
              <a:t>*Provide Automated Alerts = Hands Free Remote Grid Monitoring</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*Support API Calls</a:t>
            </a:r>
          </a:p>
          <a:p>
            <a:pPr algn="l"/>
            <a:r>
              <a:rPr lang="en-US" b="1" dirty="0">
                <a:latin typeface="Calibri" panose="020F0502020204030204" pitchFamily="34" charset="0"/>
                <a:cs typeface="Calibri" panose="020F0502020204030204" pitchFamily="34" charset="0"/>
              </a:rPr>
              <a:t>*Enhance Microgrids Monitoring</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*Facilitate Clean Energy Mandates = Reduce GHG Emissions</a:t>
            </a:r>
          </a:p>
          <a:p>
            <a:pPr algn="l"/>
            <a:r>
              <a:rPr lang="en-US" b="1" dirty="0">
                <a:latin typeface="Calibri" panose="020F0502020204030204" pitchFamily="34" charset="0"/>
                <a:cs typeface="Calibri" panose="020F0502020204030204" pitchFamily="34" charset="0"/>
              </a:rPr>
              <a:t>*</a:t>
            </a:r>
            <a:r>
              <a:rPr lang="en-US" b="1" dirty="0">
                <a:solidFill>
                  <a:schemeClr val="tx1"/>
                </a:solidFill>
                <a:latin typeface="Calibri" panose="020F0502020204030204" pitchFamily="34" charset="0"/>
                <a:cs typeface="Calibri" panose="020F0502020204030204" pitchFamily="34" charset="0"/>
              </a:rPr>
              <a:t>Reduce Corporate Liability Risk</a:t>
            </a:r>
          </a:p>
        </p:txBody>
      </p:sp>
      <p:pic>
        <p:nvPicPr>
          <p:cNvPr id="12" name="Shape 327">
            <a:extLst>
              <a:ext uri="{FF2B5EF4-FFF2-40B4-BE49-F238E27FC236}">
                <a16:creationId xmlns:a16="http://schemas.microsoft.com/office/drawing/2014/main" id="{2FEEAD18-D4DE-104C-75D3-21F8CE6A854E}"/>
              </a:ext>
            </a:extLst>
          </p:cNvPr>
          <p:cNvPicPr preferRelativeResize="0"/>
          <p:nvPr/>
        </p:nvPicPr>
        <p:blipFill rotWithShape="1">
          <a:blip r:embed="rId2">
            <a:alphaModFix/>
            <a:extLst>
              <a:ext uri="{BEBA8EAE-BF5A-486C-A8C5-ECC9F3942E4B}">
                <a14:imgProps xmlns:a14="http://schemas.microsoft.com/office/drawing/2010/main">
                  <a14:imgLayer r:embed="rId3">
                    <a14:imgEffect>
                      <a14:artisticBlur radius="19"/>
                    </a14:imgEffect>
                  </a14:imgLayer>
                </a14:imgProps>
              </a:ext>
            </a:extLst>
          </a:blip>
          <a:srcRect b="23576"/>
          <a:stretch/>
        </p:blipFill>
        <p:spPr>
          <a:xfrm>
            <a:off x="7195655" y="1831245"/>
            <a:ext cx="1326045" cy="3826727"/>
          </a:xfrm>
          <a:prstGeom prst="rect">
            <a:avLst/>
          </a:prstGeom>
          <a:noFill/>
          <a:ln>
            <a:noFill/>
          </a:ln>
        </p:spPr>
      </p:pic>
    </p:spTree>
    <p:extLst>
      <p:ext uri="{BB962C8B-B14F-4D97-AF65-F5344CB8AC3E}">
        <p14:creationId xmlns:p14="http://schemas.microsoft.com/office/powerpoint/2010/main" val="2827953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609600" y="30480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b="1" dirty="0">
                <a:solidFill>
                  <a:schemeClr val="bg1"/>
                </a:solidFill>
                <a:latin typeface="Arial" panose="020B0604020202020204" pitchFamily="34" charset="0"/>
                <a:cs typeface="Arial" panose="020B0604020202020204" pitchFamily="34" charset="0"/>
              </a:rPr>
              <a:t>Questions?</a:t>
            </a:r>
            <a:endParaRPr lang="en-US" altLang="en-US" sz="1800" dirty="0">
              <a:latin typeface="Arial" panose="020B0604020202020204" pitchFamily="34" charset="0"/>
              <a:cs typeface="Arial" panose="020B0604020202020204" pitchFamily="34" charset="0"/>
            </a:endParaRP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ChangeArrowheads="1"/>
          </p:cNvSpPr>
          <p:nvPr/>
        </p:nvSpPr>
        <p:spPr>
          <a:xfrm>
            <a:off x="1205877" y="2209800"/>
            <a:ext cx="6553200" cy="2590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a:latin typeface="Arial" panose="020B0604020202020204" pitchFamily="34" charset="0"/>
                <a:cs typeface="Arial" panose="020B0604020202020204" pitchFamily="34" charset="0"/>
              </a:rPr>
              <a:t>John Kretzschmar</a:t>
            </a:r>
          </a:p>
          <a:p>
            <a:pPr algn="ctr" eaLnBrk="1" hangingPunct="1">
              <a:buFontTx/>
              <a:buNone/>
            </a:pPr>
            <a:r>
              <a:rPr lang="en-US" altLang="en-US" b="1" kern="0" dirty="0">
                <a:latin typeface="Arial" panose="020B0604020202020204" pitchFamily="34" charset="0"/>
                <a:cs typeface="Arial" panose="020B0604020202020204" pitchFamily="34" charset="0"/>
              </a:rPr>
              <a:t>SAMSCO</a:t>
            </a:r>
          </a:p>
          <a:p>
            <a:pPr algn="ctr" eaLnBrk="1" hangingPunct="1">
              <a:buFontTx/>
              <a:buNone/>
            </a:pPr>
            <a:r>
              <a:rPr lang="en-US" altLang="en-US" sz="2000" kern="0" dirty="0">
                <a:latin typeface="Arial" panose="020B0604020202020204" pitchFamily="34" charset="0"/>
                <a:cs typeface="Arial" panose="020B0604020202020204" pitchFamily="34" charset="0"/>
              </a:rPr>
              <a:t>Spartan Armstrong Metering Supply Company</a:t>
            </a:r>
          </a:p>
          <a:p>
            <a:pPr algn="ctr" eaLnBrk="1" hangingPunct="1">
              <a:buFontTx/>
              <a:buNone/>
            </a:pPr>
            <a:r>
              <a:rPr lang="en-US" altLang="en-US" sz="2000" i="1" kern="0" dirty="0">
                <a:latin typeface="Arial" panose="020B0604020202020204" pitchFamily="34" charset="0"/>
                <a:cs typeface="Arial" panose="020B0604020202020204" pitchFamily="34" charset="0"/>
              </a:rPr>
              <a:t>Boiling Springs, SC </a:t>
            </a:r>
            <a:r>
              <a:rPr lang="en-US" altLang="en-US" sz="2000" kern="0" dirty="0">
                <a:latin typeface="Arial" panose="020B0604020202020204" pitchFamily="34" charset="0"/>
                <a:cs typeface="Arial" panose="020B0604020202020204" pitchFamily="34" charset="0"/>
              </a:rPr>
              <a:t>29316</a:t>
            </a:r>
          </a:p>
          <a:p>
            <a:pPr algn="ctr" eaLnBrk="1" hangingPunct="1">
              <a:buFontTx/>
              <a:buNone/>
            </a:pPr>
            <a:r>
              <a:rPr lang="en-US" altLang="en-US" sz="2000" kern="0" dirty="0">
                <a:latin typeface="Arial" panose="020B0604020202020204" pitchFamily="34" charset="0"/>
                <a:cs typeface="Arial" panose="020B0604020202020204" pitchFamily="34" charset="0"/>
                <a:hlinkClick r:id="rId3"/>
              </a:rPr>
              <a:t>john@samscometering.com</a:t>
            </a:r>
            <a:endParaRPr lang="en-US" altLang="en-US" sz="2000" kern="0" dirty="0">
              <a:latin typeface="Arial" panose="020B0604020202020204" pitchFamily="34" charset="0"/>
              <a:cs typeface="Arial" panose="020B0604020202020204" pitchFamily="34" charset="0"/>
            </a:endParaRPr>
          </a:p>
          <a:p>
            <a:pPr algn="ctr" eaLnBrk="1" hangingPunct="1">
              <a:buFontTx/>
              <a:buNone/>
            </a:pPr>
            <a:r>
              <a:rPr lang="en-US" altLang="en-US" sz="2000" kern="0" dirty="0">
                <a:latin typeface="Arial" panose="020B0604020202020204" pitchFamily="34" charset="0"/>
                <a:cs typeface="Arial" panose="020B0604020202020204" pitchFamily="34" charset="0"/>
              </a:rPr>
              <a:t>864.590.2883</a:t>
            </a:r>
          </a:p>
          <a:p>
            <a:pPr algn="ctr" eaLnBrk="1" hangingPunct="1">
              <a:buFontTx/>
              <a:buNone/>
            </a:pPr>
            <a:br>
              <a:rPr lang="en-US" altLang="en-US" sz="2800" kern="0" dirty="0">
                <a:latin typeface="Arial" panose="020B0604020202020204" pitchFamily="34" charset="0"/>
                <a:cs typeface="Arial" panose="020B0604020202020204" pitchFamily="34" charset="0"/>
              </a:rPr>
            </a:br>
            <a:r>
              <a:rPr lang="en-US" altLang="en-US" sz="2000" kern="0" dirty="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000" kern="0" dirty="0">
                <a:solidFill>
                  <a:srgbClr val="CC3300"/>
                </a:solidFill>
                <a:latin typeface="Arial" panose="020B0604020202020204" pitchFamily="34" charset="0"/>
                <a:cs typeface="Arial" panose="020B0604020202020204" pitchFamily="34" charset="0"/>
                <a:hlinkClick r:id="rId4"/>
              </a:rPr>
              <a:t>www.tescometering.com</a:t>
            </a:r>
            <a:endParaRPr lang="en-US" altLang="en-US" sz="2000" kern="0" dirty="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a:solidFill>
                <a:srgbClr val="CC3300"/>
              </a:solidFill>
            </a:endParaRPr>
          </a:p>
        </p:txBody>
      </p:sp>
      <p:pic>
        <p:nvPicPr>
          <p:cNvPr id="8" name="Picture 7" descr="MC9004315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67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33400" y="1798412"/>
            <a:ext cx="8001000" cy="1815882"/>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We are now stressing grid assets with increased unplanned burden and never previously conceived pressures.</a:t>
            </a:r>
          </a:p>
          <a:p>
            <a:pPr algn="l"/>
            <a:r>
              <a:rPr lang="en-US" sz="2000" dirty="0">
                <a:solidFill>
                  <a:schemeClr val="bg2">
                    <a:lumMod val="75000"/>
                  </a:schemeClr>
                </a:solidFill>
                <a:latin typeface="Calibri" panose="020F0502020204030204" pitchFamily="34" charset="0"/>
                <a:cs typeface="Calibri" panose="020F0502020204030204" pitchFamily="34" charset="0"/>
              </a:rPr>
              <a:t> </a:t>
            </a:r>
          </a:p>
          <a:p>
            <a:pPr algn="l"/>
            <a:r>
              <a:rPr lang="en-US" sz="2000" dirty="0">
                <a:solidFill>
                  <a:schemeClr val="bg2">
                    <a:lumMod val="75000"/>
                  </a:schemeClr>
                </a:solidFill>
                <a:latin typeface="Calibri" panose="020F0502020204030204" pitchFamily="34" charset="0"/>
                <a:cs typeface="Calibri" panose="020F0502020204030204" pitchFamily="34" charset="0"/>
              </a:rPr>
              <a:t>Yet operators are still without comprehensive data that will accurately reveal the intra-grid dynamics created by these changes.</a:t>
            </a:r>
          </a:p>
        </p:txBody>
      </p:sp>
      <p:sp>
        <p:nvSpPr>
          <p:cNvPr id="3" name="TextBox 2"/>
          <p:cNvSpPr txBox="1"/>
          <p:nvPr/>
        </p:nvSpPr>
        <p:spPr>
          <a:xfrm>
            <a:off x="654836" y="594797"/>
            <a:ext cx="77724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Why do we need Intra-Grid Sensors?</a:t>
            </a:r>
          </a:p>
        </p:txBody>
      </p:sp>
      <p:pic>
        <p:nvPicPr>
          <p:cNvPr id="4099" name="Picture 3" descr="C:\Users\John.Kretzschmar\AppData\Local\Microsoft\Windows\INetCache\IE\WCUEP2VE\Palo-eolic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8378" y="3886661"/>
            <a:ext cx="1285800" cy="158888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John.Kretzschmar\AppData\Local\Microsoft\Windows\INetCache\IE\CSC5RA7T\4539304634_2f082de9cd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518" y="4267200"/>
            <a:ext cx="1714906" cy="15532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ohn.Kretzschmar\AppData\Local\Microsoft\Windows\INetCache\IE\WCUEP2VE\Pannello-fotovoltaico[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9770" y="3997490"/>
            <a:ext cx="1437071" cy="14780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ohn.Kretzschmar\AppData\Local\Microsoft\Windows\INetCache\IE\WCUEP2VE\Oxygen480-status-battery-charging-080.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2187" y="4792166"/>
            <a:ext cx="1285800" cy="12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56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33400" y="1676400"/>
            <a:ext cx="8077200" cy="2923877"/>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Through solar and wind renewables, we are introducing Reverse Energy onto the distribution grids. </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The millions of existing transformers were not designed to handle this impact.</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While renewables are beneficial, Reverse Energy can produce unstable, and unsafe grid conditions.</a:t>
            </a:r>
          </a:p>
        </p:txBody>
      </p:sp>
      <p:sp>
        <p:nvSpPr>
          <p:cNvPr id="3" name="TextBox 2"/>
          <p:cNvSpPr txBox="1"/>
          <p:nvPr/>
        </p:nvSpPr>
        <p:spPr>
          <a:xfrm>
            <a:off x="914400" y="593001"/>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Distributed Energy Resources (DER)</a:t>
            </a:r>
          </a:p>
        </p:txBody>
      </p:sp>
      <p:pic>
        <p:nvPicPr>
          <p:cNvPr id="4099" name="Picture 3" descr="C:\Users\John.Kretzschmar\AppData\Local\Microsoft\Windows\INetCache\IE\WCUEP2VE\Palo-eolic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0184" y="4700689"/>
            <a:ext cx="1442616" cy="178266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ohn.Kretzschmar\AppData\Local\Microsoft\Windows\INetCache\IE\WCUEP2VE\Pannello-fotovoltaic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4086" y="4556530"/>
            <a:ext cx="1680972" cy="172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38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33400" y="1630225"/>
            <a:ext cx="8077200" cy="2923877"/>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Intra-grid sensors accurately measure and report Reverse Energy, and its impacts on the grid. </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Utilities without AMI, or “smart meters” need intra-grid sensors to understand the Reverse Energy impacts inside their grid. </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Utilities with AMI need intra-grid sensors to understand Reverse Energy impacts on transformers.</a:t>
            </a:r>
          </a:p>
        </p:txBody>
      </p:sp>
      <p:sp>
        <p:nvSpPr>
          <p:cNvPr id="3" name="TextBox 2"/>
          <p:cNvSpPr txBox="1"/>
          <p:nvPr/>
        </p:nvSpPr>
        <p:spPr>
          <a:xfrm>
            <a:off x="723900" y="601390"/>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Distributed Energy Resources (DER)</a:t>
            </a:r>
          </a:p>
        </p:txBody>
      </p:sp>
      <p:pic>
        <p:nvPicPr>
          <p:cNvPr id="4099" name="Picture 3" descr="C:\Users\John.Kretzschmar\AppData\Local\Microsoft\Windows\INetCache\IE\WCUEP2VE\Palo-eolic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051" y="4419600"/>
            <a:ext cx="1547190" cy="19118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ohn.Kretzschmar\AppData\Local\Microsoft\Windows\INetCache\IE\WCUEP2VE\Pannello-fotovoltaic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9428" y="4602575"/>
            <a:ext cx="1680972" cy="172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92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84929" y="1712953"/>
            <a:ext cx="7924799" cy="2923877"/>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The reality is that AMI generated Reverse Energy data does not accurately indicate impacts on transformers or the resulting grid impacts.</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 AMI data is typically not accurately aligned to the upstream transformers due to pervasive GIS mapping errors, thus causing aggregated AMI data to be unreliable. </a:t>
            </a:r>
          </a:p>
          <a:p>
            <a:pPr marL="285750" indent="-285750" algn="l">
              <a:buFont typeface="Courier New" panose="02070309020205020404" pitchFamily="49" charset="0"/>
              <a:buChar char="o"/>
            </a:pPr>
            <a:endParaRPr lang="en-US" sz="2000" dirty="0">
              <a:solidFill>
                <a:schemeClr val="bg2"/>
              </a:solidFill>
            </a:endParaRPr>
          </a:p>
          <a:p>
            <a:endParaRPr lang="en-US" sz="2000" dirty="0">
              <a:solidFill>
                <a:schemeClr val="bg2"/>
              </a:solidFill>
            </a:endParaRPr>
          </a:p>
        </p:txBody>
      </p:sp>
      <p:sp>
        <p:nvSpPr>
          <p:cNvPr id="3" name="TextBox 2"/>
          <p:cNvSpPr txBox="1"/>
          <p:nvPr/>
        </p:nvSpPr>
        <p:spPr>
          <a:xfrm>
            <a:off x="813528" y="578446"/>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Distributed Energy Resources (DER)</a:t>
            </a:r>
          </a:p>
        </p:txBody>
      </p:sp>
      <p:pic>
        <p:nvPicPr>
          <p:cNvPr id="4099" name="Picture 3" descr="C:\Users\John.Kretzschmar\AppData\Local\Microsoft\Windows\INetCache\IE\WCUEP2VE\Palo-eolic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051" y="4419600"/>
            <a:ext cx="1547190" cy="19118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ohn.Kretzschmar\AppData\Local\Microsoft\Windows\INetCache\IE\WCUEP2VE\Pannello-fotovoltaic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9428" y="4602575"/>
            <a:ext cx="1680972" cy="172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763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09600" y="1905690"/>
            <a:ext cx="8001000" cy="1723549"/>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Even though utilities are pre-notified of Distributed Energy Resources installations, operators are still uncertain of potentially serious and/or dangerous impacts on upstream assets since AMI intra-grid data is unreliable.</a:t>
            </a:r>
          </a:p>
          <a:p>
            <a:pPr marL="285750" indent="-285750">
              <a:buFont typeface="Courier New" panose="02070309020205020404" pitchFamily="49" charset="0"/>
              <a:buChar char="o"/>
            </a:pPr>
            <a:endParaRPr lang="en-US" sz="2000" dirty="0">
              <a:solidFill>
                <a:schemeClr val="bg2"/>
              </a:solidFill>
            </a:endParaRPr>
          </a:p>
        </p:txBody>
      </p:sp>
      <p:sp>
        <p:nvSpPr>
          <p:cNvPr id="3" name="TextBox 2"/>
          <p:cNvSpPr txBox="1"/>
          <p:nvPr/>
        </p:nvSpPr>
        <p:spPr>
          <a:xfrm>
            <a:off x="723900" y="524610"/>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Distributed Energy Resources (DER)</a:t>
            </a:r>
          </a:p>
        </p:txBody>
      </p:sp>
      <p:pic>
        <p:nvPicPr>
          <p:cNvPr id="4099" name="Picture 3" descr="C:\Users\John.Kretzschmar\AppData\Local\Microsoft\Windows\INetCache\IE\WCUEP2VE\Palo-eolic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499257"/>
            <a:ext cx="1775150" cy="21935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ohn.Kretzschmar\AppData\Local\Microsoft\Windows\INetCache\IE\WCUEP2VE\Pannello-fotovoltaic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3962400"/>
            <a:ext cx="1680972" cy="172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67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09600" y="1752600"/>
            <a:ext cx="7924800" cy="2431435"/>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Reverse Energy creates new instances of unknown and unplanned voltage fluctuations/conditions. This contributes to potentially unstable and unsafe grid conditions. </a:t>
            </a:r>
          </a:p>
          <a:p>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Safety for the public at-large is key, but so too is the safety of utility linemen who are increasingly at risk due to the unanticipated voltage levels being created by Distributed Energy Resources (DER).</a:t>
            </a:r>
          </a:p>
        </p:txBody>
      </p:sp>
      <p:sp>
        <p:nvSpPr>
          <p:cNvPr id="3" name="TextBox 2"/>
          <p:cNvSpPr txBox="1"/>
          <p:nvPr/>
        </p:nvSpPr>
        <p:spPr>
          <a:xfrm>
            <a:off x="533400" y="550357"/>
            <a:ext cx="8077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Reverse Energy</a:t>
            </a:r>
          </a:p>
        </p:txBody>
      </p:sp>
      <p:pic>
        <p:nvPicPr>
          <p:cNvPr id="4099" name="Picture 3" descr="C:\Users\John.Kretzschmar\AppData\Local\Microsoft\Windows\INetCache\IE\WCUEP2VE\Palo-eolic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051" y="4419600"/>
            <a:ext cx="1547190" cy="19118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ohn.Kretzschmar\AppData\Local\Microsoft\Windows\INetCache\IE\WCUEP2VE\Pannello-fotovoltaic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9428" y="4602575"/>
            <a:ext cx="1680972" cy="172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19647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1920</TotalTime>
  <Words>1415</Words>
  <Application>Microsoft Office PowerPoint</Application>
  <PresentationFormat>On-screen Show (4:3)</PresentationFormat>
  <Paragraphs>173</Paragraphs>
  <Slides>33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Times New Roman</vt:lpstr>
      <vt:lpstr>Arial</vt:lpstr>
      <vt:lpstr>Calibri</vt:lpstr>
      <vt:lpstr>AvantGarde</vt:lpstr>
      <vt:lpstr>Courier New</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John Kretzschmar</cp:lastModifiedBy>
  <cp:revision>83</cp:revision>
  <cp:lastPrinted>2004-05-03T19:12:21Z</cp:lastPrinted>
  <dcterms:created xsi:type="dcterms:W3CDTF">2004-03-09T01:40:14Z</dcterms:created>
  <dcterms:modified xsi:type="dcterms:W3CDTF">2022-07-11T19:01:17Z</dcterms:modified>
</cp:coreProperties>
</file>