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4.xml" ContentType="application/vnd.openxmlformats-officedocument.drawingml.chart+xml"/>
  <Override PartName="/ppt/notesSlides/notesSlide5.xml" ContentType="application/vnd.openxmlformats-officedocument.presentationml.notesSlide+xml"/>
  <Override PartName="/ppt/charts/chart5.xml" ContentType="application/vnd.openxmlformats-officedocument.drawingml.chart+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charts/chart7.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8.xml" ContentType="application/vnd.openxmlformats-officedocument.drawingml.chart+xml"/>
  <Override PartName="/ppt/notesSlides/notesSlide11.xml" ContentType="application/vnd.openxmlformats-officedocument.presentationml.notesSlide+xml"/>
  <Override PartName="/ppt/charts/chart9.xml" ContentType="application/vnd.openxmlformats-officedocument.drawingml.chart+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8" r:id="rId1"/>
  </p:sldMasterIdLst>
  <p:notesMasterIdLst>
    <p:notesMasterId r:id="rId95"/>
  </p:notesMasterIdLst>
  <p:handoutMasterIdLst>
    <p:handoutMasterId r:id="rId96"/>
  </p:handoutMasterIdLst>
  <p:sldIdLst>
    <p:sldId id="315" r:id="rId2"/>
    <p:sldId id="358" r:id="rId3"/>
    <p:sldId id="359" r:id="rId4"/>
    <p:sldId id="360" r:id="rId5"/>
    <p:sldId id="361" r:id="rId6"/>
    <p:sldId id="362" r:id="rId7"/>
    <p:sldId id="363" r:id="rId8"/>
    <p:sldId id="364" r:id="rId9"/>
    <p:sldId id="365" r:id="rId10"/>
    <p:sldId id="260" r:id="rId11"/>
    <p:sldId id="323" r:id="rId12"/>
    <p:sldId id="319" r:id="rId13"/>
    <p:sldId id="320" r:id="rId14"/>
    <p:sldId id="321" r:id="rId15"/>
    <p:sldId id="261" r:id="rId16"/>
    <p:sldId id="280" r:id="rId17"/>
    <p:sldId id="324" r:id="rId18"/>
    <p:sldId id="262" r:id="rId19"/>
    <p:sldId id="282" r:id="rId20"/>
    <p:sldId id="283" r:id="rId21"/>
    <p:sldId id="281" r:id="rId22"/>
    <p:sldId id="263" r:id="rId23"/>
    <p:sldId id="272" r:id="rId24"/>
    <p:sldId id="287" r:id="rId25"/>
    <p:sldId id="274" r:id="rId26"/>
    <p:sldId id="275" r:id="rId27"/>
    <p:sldId id="276" r:id="rId28"/>
    <p:sldId id="277" r:id="rId29"/>
    <p:sldId id="322" r:id="rId30"/>
    <p:sldId id="278" r:id="rId31"/>
    <p:sldId id="279" r:id="rId32"/>
    <p:sldId id="325" r:id="rId33"/>
    <p:sldId id="326" r:id="rId34"/>
    <p:sldId id="327" r:id="rId35"/>
    <p:sldId id="344" r:id="rId36"/>
    <p:sldId id="335" r:id="rId37"/>
    <p:sldId id="383" r:id="rId38"/>
    <p:sldId id="336" r:id="rId39"/>
    <p:sldId id="379" r:id="rId40"/>
    <p:sldId id="381" r:id="rId41"/>
    <p:sldId id="380" r:id="rId42"/>
    <p:sldId id="382" r:id="rId43"/>
    <p:sldId id="345" r:id="rId44"/>
    <p:sldId id="346" r:id="rId45"/>
    <p:sldId id="347" r:id="rId46"/>
    <p:sldId id="332" r:id="rId47"/>
    <p:sldId id="333" r:id="rId48"/>
    <p:sldId id="334" r:id="rId49"/>
    <p:sldId id="264" r:id="rId50"/>
    <p:sldId id="268" r:id="rId51"/>
    <p:sldId id="385" r:id="rId52"/>
    <p:sldId id="386" r:id="rId53"/>
    <p:sldId id="387" r:id="rId54"/>
    <p:sldId id="391" r:id="rId55"/>
    <p:sldId id="390" r:id="rId56"/>
    <p:sldId id="267" r:id="rId57"/>
    <p:sldId id="389" r:id="rId58"/>
    <p:sldId id="288" r:id="rId59"/>
    <p:sldId id="289" r:id="rId60"/>
    <p:sldId id="309" r:id="rId61"/>
    <p:sldId id="310" r:id="rId62"/>
    <p:sldId id="311" r:id="rId63"/>
    <p:sldId id="352" r:id="rId64"/>
    <p:sldId id="353" r:id="rId65"/>
    <p:sldId id="328" r:id="rId66"/>
    <p:sldId id="337" r:id="rId67"/>
    <p:sldId id="384" r:id="rId68"/>
    <p:sldId id="338" r:id="rId69"/>
    <p:sldId id="339" r:id="rId70"/>
    <p:sldId id="340" r:id="rId71"/>
    <p:sldId id="392" r:id="rId72"/>
    <p:sldId id="343" r:id="rId73"/>
    <p:sldId id="354" r:id="rId74"/>
    <p:sldId id="355" r:id="rId75"/>
    <p:sldId id="356" r:id="rId76"/>
    <p:sldId id="357" r:id="rId77"/>
    <p:sldId id="348" r:id="rId78"/>
    <p:sldId id="349" r:id="rId79"/>
    <p:sldId id="351" r:id="rId80"/>
    <p:sldId id="366" r:id="rId81"/>
    <p:sldId id="367" r:id="rId82"/>
    <p:sldId id="368" r:id="rId83"/>
    <p:sldId id="369" r:id="rId84"/>
    <p:sldId id="370" r:id="rId85"/>
    <p:sldId id="371" r:id="rId86"/>
    <p:sldId id="372" r:id="rId87"/>
    <p:sldId id="373" r:id="rId88"/>
    <p:sldId id="374" r:id="rId89"/>
    <p:sldId id="377" r:id="rId90"/>
    <p:sldId id="378" r:id="rId91"/>
    <p:sldId id="375" r:id="rId92"/>
    <p:sldId id="376" r:id="rId93"/>
    <p:sldId id="342" r:id="rId9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FF"/>
    <a:srgbClr val="FFFF00"/>
    <a:srgbClr val="0066FF"/>
    <a:srgbClr val="FFCC0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43" autoAdjust="0"/>
    <p:restoredTop sz="94718" autoAdjust="0"/>
  </p:normalViewPr>
  <p:slideViewPr>
    <p:cSldViewPr>
      <p:cViewPr>
        <p:scale>
          <a:sx n="100" d="100"/>
          <a:sy n="100" d="100"/>
        </p:scale>
        <p:origin x="-1956"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5448"/>
    </p:cViewPr>
  </p:sorter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file:///U:\Standards\C12-SCs\Harmonics%20WG\Harmonics\MN%20Paper%20Waveforms\CCFL.xlsm"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U:\Standards\C12-SCs\Harmonics%20WG\Harmonics\MN%20Paper%20Waveforms\MN%20MZero%20Current.xlsm"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U:\Standards\C12-SCs\Harmonics%20WG\Harmonics\MN%20Paper%20Waveforms\MN%20Pulse.xlsm"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L:\Presentations(Current)\Graphics\3Ph%20sine.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Current for CCFL Light Bulb</a:t>
            </a:r>
          </a:p>
        </c:rich>
      </c:tx>
      <c:layout>
        <c:manualLayout>
          <c:xMode val="edge"/>
          <c:yMode val="edge"/>
          <c:x val="0.47791913519522283"/>
          <c:y val="6.747433635811001E-2"/>
        </c:manualLayout>
      </c:layout>
      <c:overlay val="1"/>
    </c:title>
    <c:autoTitleDeleted val="0"/>
    <c:plotArea>
      <c:layout>
        <c:manualLayout>
          <c:layoutTarget val="inner"/>
          <c:xMode val="edge"/>
          <c:yMode val="edge"/>
          <c:x val="0.11258183022737442"/>
          <c:y val="2.4165609374276763E-2"/>
          <c:w val="0.78812823840463364"/>
          <c:h val="0.95166870015155591"/>
        </c:manualLayout>
      </c:layout>
      <c:scatterChart>
        <c:scatterStyle val="lineMarker"/>
        <c:varyColors val="0"/>
        <c:ser>
          <c:idx val="0"/>
          <c:order val="0"/>
          <c:tx>
            <c:strRef>
              <c:f>Waveforms!$D$1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Waveforms!$D$2:$D$514</c:f>
              <c:numCache>
                <c:formatCode>General</c:formatCode>
                <c:ptCount val="513"/>
                <c:pt idx="0">
                  <c:v>0</c:v>
                </c:pt>
                <c:pt idx="1">
                  <c:v>1.5952999771435901</c:v>
                </c:pt>
                <c:pt idx="2">
                  <c:v>3.1903597079785979</c:v>
                </c:pt>
                <c:pt idx="3">
                  <c:v>4.7849389823766479</c:v>
                </c:pt>
                <c:pt idx="4">
                  <c:v>6.3787976625643426</c:v>
                </c:pt>
                <c:pt idx="5">
                  <c:v>7.9716957192871174</c:v>
                </c:pt>
                <c:pt idx="6">
                  <c:v>9.5633932679567657</c:v>
                </c:pt>
                <c:pt idx="7">
                  <c:v>11.153650604777186</c:v>
                </c:pt>
                <c:pt idx="8">
                  <c:v>12.742228242842875</c:v>
                </c:pt>
                <c:pt idx="9">
                  <c:v>14.328886948204797</c:v>
                </c:pt>
                <c:pt idx="10">
                  <c:v>15.913387775898105</c:v>
                </c:pt>
                <c:pt idx="11">
                  <c:v>17.495492105926402</c:v>
                </c:pt>
                <c:pt idx="12">
                  <c:v>19.074961679197031</c:v>
                </c:pt>
                <c:pt idx="13">
                  <c:v>20.65155863340199</c:v>
                </c:pt>
                <c:pt idx="14">
                  <c:v>22.225045538839151</c:v>
                </c:pt>
                <c:pt idx="15">
                  <c:v>23.795185434168324</c:v>
                </c:pt>
                <c:pt idx="16">
                  <c:v>25.361741862096675</c:v>
                </c:pt>
                <c:pt idx="17">
                  <c:v>26.924478904988408</c:v>
                </c:pt>
                <c:pt idx="18">
                  <c:v>28.483161220393072</c:v>
                </c:pt>
                <c:pt idx="19">
                  <c:v>30.037554076487247</c:v>
                </c:pt>
                <c:pt idx="20">
                  <c:v>31.587423387424298</c:v>
                </c:pt>
                <c:pt idx="21">
                  <c:v>33.132535748586903</c:v>
                </c:pt>
                <c:pt idx="22">
                  <c:v>34.672658471736796</c:v>
                </c:pt>
                <c:pt idx="23">
                  <c:v>36.207559620056905</c:v>
                </c:pt>
                <c:pt idx="24">
                  <c:v>37.737008043080102</c:v>
                </c:pt>
                <c:pt idx="25">
                  <c:v>39.260773411499649</c:v>
                </c:pt>
                <c:pt idx="26">
                  <c:v>40.778626251855904</c:v>
                </c:pt>
                <c:pt idx="27">
                  <c:v>42.290337981094183</c:v>
                </c:pt>
                <c:pt idx="28">
                  <c:v>43.795680940988611</c:v>
                </c:pt>
                <c:pt idx="29">
                  <c:v>45.294428432426493</c:v>
                </c:pt>
                <c:pt idx="30">
                  <c:v>46.786354749548458</c:v>
                </c:pt>
                <c:pt idx="31">
                  <c:v>48.271235213738883</c:v>
                </c:pt>
                <c:pt idx="32">
                  <c:v>49.748846207461675</c:v>
                </c:pt>
                <c:pt idx="33">
                  <c:v>51.21896520793625</c:v>
                </c:pt>
                <c:pt idx="34">
                  <c:v>52.681370820648674</c:v>
                </c:pt>
                <c:pt idx="35">
                  <c:v>54.135842812692829</c:v>
                </c:pt>
                <c:pt idx="36">
                  <c:v>55.582162145936664</c:v>
                </c:pt>
                <c:pt idx="37">
                  <c:v>57.020111010008605</c:v>
                </c:pt>
                <c:pt idx="38">
                  <c:v>58.449472855098854</c:v>
                </c:pt>
                <c:pt idx="39">
                  <c:v>59.870032424571207</c:v>
                </c:pt>
                <c:pt idx="40">
                  <c:v>61.281575787379701</c:v>
                </c:pt>
                <c:pt idx="41">
                  <c:v>62.683890370285958</c:v>
                </c:pt>
                <c:pt idx="42">
                  <c:v>64.076764989871904</c:v>
                </c:pt>
                <c:pt idx="43">
                  <c:v>65.459989884343301</c:v>
                </c:pt>
                <c:pt idx="44">
                  <c:v>66.833356745118834</c:v>
                </c:pt>
                <c:pt idx="45">
                  <c:v>68.19665874820096</c:v>
                </c:pt>
                <c:pt idx="46">
                  <c:v>69.549690585322651</c:v>
                </c:pt>
                <c:pt idx="47">
                  <c:v>70.892248494866038</c:v>
                </c:pt>
                <c:pt idx="48">
                  <c:v>72.224130292548281</c:v>
                </c:pt>
                <c:pt idx="49">
                  <c:v>73.5451354018697</c:v>
                </c:pt>
                <c:pt idx="50">
                  <c:v>74.855064884319887</c:v>
                </c:pt>
                <c:pt idx="51">
                  <c:v>76.153721469337071</c:v>
                </c:pt>
                <c:pt idx="52">
                  <c:v>77.440909584016367</c:v>
                </c:pt>
                <c:pt idx="53">
                  <c:v>78.71643538256231</c:v>
                </c:pt>
                <c:pt idx="54">
                  <c:v>79.980106775481488</c:v>
                </c:pt>
                <c:pt idx="55">
                  <c:v>81.23173345851022</c:v>
                </c:pt>
                <c:pt idx="56">
                  <c:v>82.471126941273937</c:v>
                </c:pt>
                <c:pt idx="57">
                  <c:v>83.698100575672882</c:v>
                </c:pt>
                <c:pt idx="58">
                  <c:v>84.912469583990998</c:v>
                </c:pt>
                <c:pt idx="59">
                  <c:v>86.114051086722313</c:v>
                </c:pt>
                <c:pt idx="60">
                  <c:v>87.30266413011239</c:v>
                </c:pt>
                <c:pt idx="61">
                  <c:v>88.478129713408862</c:v>
                </c:pt>
                <c:pt idx="62">
                  <c:v>89.640270815818681</c:v>
                </c:pt>
                <c:pt idx="63">
                  <c:v>90.788912423166479</c:v>
                </c:pt>
                <c:pt idx="64">
                  <c:v>91.923881554251139</c:v>
                </c:pt>
                <c:pt idx="65">
                  <c:v>93.045007286896421</c:v>
                </c:pt>
                <c:pt idx="66">
                  <c:v>94.152120783690677</c:v>
                </c:pt>
                <c:pt idx="67">
                  <c:v>95.245055317413659</c:v>
                </c:pt>
                <c:pt idx="68">
                  <c:v>96.323646296144659</c:v>
                </c:pt>
                <c:pt idx="69">
                  <c:v>97.387731288049693</c:v>
                </c:pt>
                <c:pt idx="70">
                  <c:v>98.437150045843012</c:v>
                </c:pt>
                <c:pt idx="71">
                  <c:v>99.471744530919651</c:v>
                </c:pt>
                <c:pt idx="72">
                  <c:v>100.49135893715578</c:v>
                </c:pt>
                <c:pt idx="73">
                  <c:v>101.49583971437228</c:v>
                </c:pt>
                <c:pt idx="74">
                  <c:v>102.4850355914588</c:v>
                </c:pt>
                <c:pt idx="75">
                  <c:v>103.45879759915483</c:v>
                </c:pt>
                <c:pt idx="76">
                  <c:v>104.41697909248383</c:v>
                </c:pt>
                <c:pt idx="77">
                  <c:v>105.3594357728373</c:v>
                </c:pt>
                <c:pt idx="78">
                  <c:v>106.2860257097059</c:v>
                </c:pt>
                <c:pt idx="79">
                  <c:v>107.19660936205328</c:v>
                </c:pt>
                <c:pt idx="80">
                  <c:v>108.0910495993309</c:v>
                </c:pt>
                <c:pt idx="81">
                  <c:v>108.96921172212893</c:v>
                </c:pt>
                <c:pt idx="82">
                  <c:v>109.83096348246193</c:v>
                </c:pt>
                <c:pt idx="83">
                  <c:v>110.67617510368443</c:v>
                </c:pt>
                <c:pt idx="84">
                  <c:v>111.50471930003536</c:v>
                </c:pt>
                <c:pt idx="85">
                  <c:v>112.31647129580627</c:v>
                </c:pt>
                <c:pt idx="86">
                  <c:v>113.11130884413248</c:v>
                </c:pt>
                <c:pt idx="87">
                  <c:v>113.88911224540286</c:v>
                </c:pt>
                <c:pt idx="88">
                  <c:v>114.64976436528616</c:v>
                </c:pt>
                <c:pt idx="89">
                  <c:v>115.39315065237102</c:v>
                </c:pt>
                <c:pt idx="90">
                  <c:v>116.11915915541698</c:v>
                </c:pt>
                <c:pt idx="91">
                  <c:v>116.82768054021399</c:v>
                </c:pt>
                <c:pt idx="92">
                  <c:v>117.51860810604764</c:v>
                </c:pt>
                <c:pt idx="93">
                  <c:v>118.19183780176789</c:v>
                </c:pt>
                <c:pt idx="94">
                  <c:v>118.84726824145899</c:v>
                </c:pt>
                <c:pt idx="95">
                  <c:v>119.48480071970749</c:v>
                </c:pt>
                <c:pt idx="96">
                  <c:v>120.10433922646726</c:v>
                </c:pt>
                <c:pt idx="97">
                  <c:v>120.70579046151802</c:v>
                </c:pt>
                <c:pt idx="98">
                  <c:v>121.28906384851607</c:v>
                </c:pt>
                <c:pt idx="99">
                  <c:v>121.85407154863474</c:v>
                </c:pt>
                <c:pt idx="100">
                  <c:v>122.40072847379271</c:v>
                </c:pt>
                <c:pt idx="101">
                  <c:v>122.92895229946777</c:v>
                </c:pt>
                <c:pt idx="102">
                  <c:v>123.43866347709476</c:v>
                </c:pt>
                <c:pt idx="103">
                  <c:v>123.92978524604518</c:v>
                </c:pt>
                <c:pt idx="104">
                  <c:v>124.40224364518718</c:v>
                </c:pt>
                <c:pt idx="105">
                  <c:v>124.85596752402354</c:v>
                </c:pt>
                <c:pt idx="106">
                  <c:v>125.29088855340717</c:v>
                </c:pt>
                <c:pt idx="107">
                  <c:v>125.70694123583077</c:v>
                </c:pt>
                <c:pt idx="108">
                  <c:v>126.10406291529071</c:v>
                </c:pt>
                <c:pt idx="109">
                  <c:v>126.4821937867228</c:v>
                </c:pt>
                <c:pt idx="110">
                  <c:v>126.84127690500873</c:v>
                </c:pt>
                <c:pt idx="111">
                  <c:v>127.18125819355157</c:v>
                </c:pt>
                <c:pt idx="112">
                  <c:v>127.50208645241993</c:v>
                </c:pt>
                <c:pt idx="113">
                  <c:v>127.8037133660581</c:v>
                </c:pt>
                <c:pt idx="114">
                  <c:v>128.08609351056236</c:v>
                </c:pt>
                <c:pt idx="115">
                  <c:v>128.34918436052158</c:v>
                </c:pt>
                <c:pt idx="116">
                  <c:v>128.59294629542157</c:v>
                </c:pt>
                <c:pt idx="117">
                  <c:v>128.81734260561143</c:v>
                </c:pt>
                <c:pt idx="118">
                  <c:v>129.02233949783232</c:v>
                </c:pt>
                <c:pt idx="119">
                  <c:v>129.20790610030625</c:v>
                </c:pt>
                <c:pt idx="120">
                  <c:v>129.37401446738559</c:v>
                </c:pt>
                <c:pt idx="121">
                  <c:v>129.52063958376118</c:v>
                </c:pt>
                <c:pt idx="122">
                  <c:v>129.64775936822971</c:v>
                </c:pt>
                <c:pt idx="123">
                  <c:v>129.7553546770194</c:v>
                </c:pt>
                <c:pt idx="124">
                  <c:v>129.84340930667241</c:v>
                </c:pt>
                <c:pt idx="125">
                  <c:v>129.91190999648543</c:v>
                </c:pt>
                <c:pt idx="126">
                  <c:v>129.96084643050659</c:v>
                </c:pt>
                <c:pt idx="127">
                  <c:v>129.99021123908878</c:v>
                </c:pt>
                <c:pt idx="128">
                  <c:v>130</c:v>
                </c:pt>
                <c:pt idx="129">
                  <c:v>129.99021123908878</c:v>
                </c:pt>
                <c:pt idx="130">
                  <c:v>129.96084643050659</c:v>
                </c:pt>
                <c:pt idx="131">
                  <c:v>129.91190999648543</c:v>
                </c:pt>
                <c:pt idx="132">
                  <c:v>129.84340930667241</c:v>
                </c:pt>
                <c:pt idx="133">
                  <c:v>129.7553546770194</c:v>
                </c:pt>
                <c:pt idx="134">
                  <c:v>129.64775936822971</c:v>
                </c:pt>
                <c:pt idx="135">
                  <c:v>129.52063958376118</c:v>
                </c:pt>
                <c:pt idx="136">
                  <c:v>129.37401446738559</c:v>
                </c:pt>
                <c:pt idx="137">
                  <c:v>129.20790610030625</c:v>
                </c:pt>
                <c:pt idx="138">
                  <c:v>129.02233949783232</c:v>
                </c:pt>
                <c:pt idx="139">
                  <c:v>128.81734260561146</c:v>
                </c:pt>
                <c:pt idx="140">
                  <c:v>128.59294629542157</c:v>
                </c:pt>
                <c:pt idx="141">
                  <c:v>128.34918436052158</c:v>
                </c:pt>
                <c:pt idx="142">
                  <c:v>128.08609351056236</c:v>
                </c:pt>
                <c:pt idx="143">
                  <c:v>127.8037133660581</c:v>
                </c:pt>
                <c:pt idx="144">
                  <c:v>127.50208645241995</c:v>
                </c:pt>
                <c:pt idx="145">
                  <c:v>127.18125819355157</c:v>
                </c:pt>
                <c:pt idx="146">
                  <c:v>126.84127690500873</c:v>
                </c:pt>
                <c:pt idx="147">
                  <c:v>126.48219378672282</c:v>
                </c:pt>
                <c:pt idx="148">
                  <c:v>126.10406291529071</c:v>
                </c:pt>
                <c:pt idx="149">
                  <c:v>125.70694123583077</c:v>
                </c:pt>
                <c:pt idx="150">
                  <c:v>125.29088855340717</c:v>
                </c:pt>
                <c:pt idx="151">
                  <c:v>124.85596752402355</c:v>
                </c:pt>
                <c:pt idx="152">
                  <c:v>124.40224364518717</c:v>
                </c:pt>
                <c:pt idx="153">
                  <c:v>123.9297852460452</c:v>
                </c:pt>
                <c:pt idx="154">
                  <c:v>123.43866347709476</c:v>
                </c:pt>
                <c:pt idx="155">
                  <c:v>122.92895229946778</c:v>
                </c:pt>
                <c:pt idx="156">
                  <c:v>122.40072847379271</c:v>
                </c:pt>
                <c:pt idx="157">
                  <c:v>121.85407154863474</c:v>
                </c:pt>
                <c:pt idx="158">
                  <c:v>121.28906384851608</c:v>
                </c:pt>
                <c:pt idx="159">
                  <c:v>120.70579046151802</c:v>
                </c:pt>
                <c:pt idx="160">
                  <c:v>120.10433922646726</c:v>
                </c:pt>
                <c:pt idx="161">
                  <c:v>119.48480071970749</c:v>
                </c:pt>
                <c:pt idx="162">
                  <c:v>118.84726824145899</c:v>
                </c:pt>
                <c:pt idx="163">
                  <c:v>118.1918378017679</c:v>
                </c:pt>
                <c:pt idx="164">
                  <c:v>117.51860810604761</c:v>
                </c:pt>
                <c:pt idx="165">
                  <c:v>116.827680540214</c:v>
                </c:pt>
                <c:pt idx="166">
                  <c:v>116.11915915541698</c:v>
                </c:pt>
                <c:pt idx="167">
                  <c:v>115.39315065237102</c:v>
                </c:pt>
                <c:pt idx="168">
                  <c:v>114.64976436528619</c:v>
                </c:pt>
                <c:pt idx="169">
                  <c:v>113.88911224540286</c:v>
                </c:pt>
                <c:pt idx="170">
                  <c:v>113.11130884413248</c:v>
                </c:pt>
                <c:pt idx="171">
                  <c:v>112.31647129580628</c:v>
                </c:pt>
                <c:pt idx="172">
                  <c:v>111.50471930003539</c:v>
                </c:pt>
                <c:pt idx="173">
                  <c:v>110.67617510368443</c:v>
                </c:pt>
                <c:pt idx="174">
                  <c:v>109.83096348246194</c:v>
                </c:pt>
                <c:pt idx="175">
                  <c:v>108.96921172212896</c:v>
                </c:pt>
                <c:pt idx="176">
                  <c:v>108.09104959933089</c:v>
                </c:pt>
                <c:pt idx="177">
                  <c:v>107.19660936205328</c:v>
                </c:pt>
                <c:pt idx="178">
                  <c:v>106.2860257097059</c:v>
                </c:pt>
                <c:pt idx="179">
                  <c:v>105.3594357728373</c:v>
                </c:pt>
                <c:pt idx="180">
                  <c:v>104.41697909248383</c:v>
                </c:pt>
                <c:pt idx="181">
                  <c:v>103.45879759915483</c:v>
                </c:pt>
                <c:pt idx="182">
                  <c:v>102.4850355914588</c:v>
                </c:pt>
                <c:pt idx="183">
                  <c:v>101.49583971437229</c:v>
                </c:pt>
                <c:pt idx="184">
                  <c:v>100.49135893715581</c:v>
                </c:pt>
                <c:pt idx="185">
                  <c:v>99.471744530919679</c:v>
                </c:pt>
                <c:pt idx="186">
                  <c:v>98.437150045843012</c:v>
                </c:pt>
                <c:pt idx="187">
                  <c:v>97.38773128804975</c:v>
                </c:pt>
                <c:pt idx="188">
                  <c:v>96.323646296144659</c:v>
                </c:pt>
                <c:pt idx="189">
                  <c:v>95.245055317413659</c:v>
                </c:pt>
                <c:pt idx="190">
                  <c:v>94.152120783690719</c:v>
                </c:pt>
                <c:pt idx="191">
                  <c:v>93.045007286896421</c:v>
                </c:pt>
                <c:pt idx="192">
                  <c:v>91.923881554251167</c:v>
                </c:pt>
                <c:pt idx="193">
                  <c:v>90.788912423166479</c:v>
                </c:pt>
                <c:pt idx="194">
                  <c:v>89.64027081581871</c:v>
                </c:pt>
                <c:pt idx="195">
                  <c:v>88.478129713408862</c:v>
                </c:pt>
                <c:pt idx="196">
                  <c:v>87.302664130112433</c:v>
                </c:pt>
                <c:pt idx="197">
                  <c:v>86.114051086722355</c:v>
                </c:pt>
                <c:pt idx="198">
                  <c:v>84.912469583990983</c:v>
                </c:pt>
                <c:pt idx="199">
                  <c:v>83.698100575672882</c:v>
                </c:pt>
                <c:pt idx="200">
                  <c:v>82.471126941273937</c:v>
                </c:pt>
                <c:pt idx="201">
                  <c:v>81.23173345851022</c:v>
                </c:pt>
                <c:pt idx="202">
                  <c:v>79.980106775481488</c:v>
                </c:pt>
                <c:pt idx="203">
                  <c:v>78.716435382562338</c:v>
                </c:pt>
                <c:pt idx="204">
                  <c:v>77.440909584016381</c:v>
                </c:pt>
                <c:pt idx="205">
                  <c:v>76.153721469337086</c:v>
                </c:pt>
                <c:pt idx="206">
                  <c:v>74.855064884319916</c:v>
                </c:pt>
                <c:pt idx="207">
                  <c:v>73.545135401869686</c:v>
                </c:pt>
                <c:pt idx="208">
                  <c:v>72.224130292548281</c:v>
                </c:pt>
                <c:pt idx="209">
                  <c:v>70.892248494866053</c:v>
                </c:pt>
                <c:pt idx="210">
                  <c:v>69.549690585322651</c:v>
                </c:pt>
                <c:pt idx="211">
                  <c:v>68.19665874820096</c:v>
                </c:pt>
                <c:pt idx="212">
                  <c:v>66.833356745118834</c:v>
                </c:pt>
                <c:pt idx="213">
                  <c:v>65.459989884343315</c:v>
                </c:pt>
                <c:pt idx="214">
                  <c:v>64.076764989871933</c:v>
                </c:pt>
                <c:pt idx="215">
                  <c:v>62.683890370285972</c:v>
                </c:pt>
                <c:pt idx="216">
                  <c:v>61.28157578737973</c:v>
                </c:pt>
                <c:pt idx="217">
                  <c:v>59.870032424571185</c:v>
                </c:pt>
                <c:pt idx="218">
                  <c:v>58.449472855098897</c:v>
                </c:pt>
                <c:pt idx="219">
                  <c:v>57.020111010008641</c:v>
                </c:pt>
                <c:pt idx="220">
                  <c:v>55.582162145936664</c:v>
                </c:pt>
                <c:pt idx="221">
                  <c:v>54.135842812692829</c:v>
                </c:pt>
                <c:pt idx="222">
                  <c:v>52.681370820648681</c:v>
                </c:pt>
                <c:pt idx="223">
                  <c:v>51.218965207936257</c:v>
                </c:pt>
                <c:pt idx="224">
                  <c:v>49.748846207461682</c:v>
                </c:pt>
                <c:pt idx="225">
                  <c:v>48.271235213738912</c:v>
                </c:pt>
                <c:pt idx="226">
                  <c:v>46.786354749548487</c:v>
                </c:pt>
                <c:pt idx="227">
                  <c:v>45.294428432426521</c:v>
                </c:pt>
                <c:pt idx="228">
                  <c:v>43.79568094098866</c:v>
                </c:pt>
                <c:pt idx="229">
                  <c:v>42.290337981094169</c:v>
                </c:pt>
                <c:pt idx="230">
                  <c:v>40.778626251855883</c:v>
                </c:pt>
                <c:pt idx="231">
                  <c:v>39.260773411499699</c:v>
                </c:pt>
                <c:pt idx="232">
                  <c:v>37.73700804308011</c:v>
                </c:pt>
                <c:pt idx="233">
                  <c:v>36.207559620056912</c:v>
                </c:pt>
                <c:pt idx="234">
                  <c:v>34.672658471736852</c:v>
                </c:pt>
                <c:pt idx="235">
                  <c:v>33.132535748586925</c:v>
                </c:pt>
                <c:pt idx="236">
                  <c:v>31.587423387424323</c:v>
                </c:pt>
                <c:pt idx="237">
                  <c:v>30.037554076487275</c:v>
                </c:pt>
                <c:pt idx="238">
                  <c:v>28.483161220393104</c:v>
                </c:pt>
                <c:pt idx="239">
                  <c:v>26.924478904988387</c:v>
                </c:pt>
                <c:pt idx="240">
                  <c:v>25.361741862096661</c:v>
                </c:pt>
                <c:pt idx="241">
                  <c:v>23.795185434168371</c:v>
                </c:pt>
                <c:pt idx="242">
                  <c:v>22.225045538839151</c:v>
                </c:pt>
                <c:pt idx="243">
                  <c:v>20.65155863340199</c:v>
                </c:pt>
                <c:pt idx="244">
                  <c:v>19.074961679197095</c:v>
                </c:pt>
                <c:pt idx="245">
                  <c:v>17.495492105926413</c:v>
                </c:pt>
                <c:pt idx="246">
                  <c:v>15.913387775898125</c:v>
                </c:pt>
                <c:pt idx="247">
                  <c:v>14.328886948204767</c:v>
                </c:pt>
                <c:pt idx="248">
                  <c:v>12.742228242842906</c:v>
                </c:pt>
                <c:pt idx="249">
                  <c:v>11.153650604777223</c:v>
                </c:pt>
                <c:pt idx="250">
                  <c:v>9.5633932679567497</c:v>
                </c:pt>
                <c:pt idx="251">
                  <c:v>7.9716957192871627</c:v>
                </c:pt>
                <c:pt idx="252">
                  <c:v>6.3787976625643363</c:v>
                </c:pt>
                <c:pt idx="253">
                  <c:v>4.7849389823766479</c:v>
                </c:pt>
                <c:pt idx="254">
                  <c:v>3.1903597079786601</c:v>
                </c:pt>
                <c:pt idx="255">
                  <c:v>1.5952999771436007</c:v>
                </c:pt>
                <c:pt idx="256">
                  <c:v>1.5926929913812076E-14</c:v>
                </c:pt>
                <c:pt idx="257">
                  <c:v>-1.5952999771436265</c:v>
                </c:pt>
                <c:pt idx="258">
                  <c:v>-3.1903597079785708</c:v>
                </c:pt>
                <c:pt idx="259">
                  <c:v>-4.784938982376616</c:v>
                </c:pt>
                <c:pt idx="260">
                  <c:v>-6.378797662564363</c:v>
                </c:pt>
                <c:pt idx="261">
                  <c:v>-7.971695719287073</c:v>
                </c:pt>
                <c:pt idx="262">
                  <c:v>-9.563393267956716</c:v>
                </c:pt>
                <c:pt idx="263">
                  <c:v>-11.153650604777189</c:v>
                </c:pt>
                <c:pt idx="264">
                  <c:v>-12.742228242842874</c:v>
                </c:pt>
                <c:pt idx="265">
                  <c:v>-14.328886948204792</c:v>
                </c:pt>
                <c:pt idx="266">
                  <c:v>-15.913387775898094</c:v>
                </c:pt>
                <c:pt idx="267">
                  <c:v>-17.495492105926434</c:v>
                </c:pt>
                <c:pt idx="268">
                  <c:v>-19.07496167919701</c:v>
                </c:pt>
                <c:pt idx="269">
                  <c:v>-20.651558633401958</c:v>
                </c:pt>
                <c:pt idx="270">
                  <c:v>-22.225045538839179</c:v>
                </c:pt>
                <c:pt idx="271">
                  <c:v>-23.795185434168282</c:v>
                </c:pt>
                <c:pt idx="272">
                  <c:v>-25.361741862096633</c:v>
                </c:pt>
                <c:pt idx="273">
                  <c:v>-26.924478904988415</c:v>
                </c:pt>
                <c:pt idx="274">
                  <c:v>-28.483161220393072</c:v>
                </c:pt>
                <c:pt idx="275">
                  <c:v>-30.03755407648719</c:v>
                </c:pt>
                <c:pt idx="276">
                  <c:v>-31.587423387424288</c:v>
                </c:pt>
                <c:pt idx="277">
                  <c:v>-33.132535748586896</c:v>
                </c:pt>
                <c:pt idx="278">
                  <c:v>-34.67265847173671</c:v>
                </c:pt>
                <c:pt idx="279">
                  <c:v>-36.207559620056884</c:v>
                </c:pt>
                <c:pt idx="280">
                  <c:v>-37.737008043080081</c:v>
                </c:pt>
                <c:pt idx="281">
                  <c:v>-39.260773411499656</c:v>
                </c:pt>
                <c:pt idx="282">
                  <c:v>-40.778626251855862</c:v>
                </c:pt>
                <c:pt idx="283">
                  <c:v>-42.290337981094197</c:v>
                </c:pt>
                <c:pt idx="284">
                  <c:v>-43.795680940988618</c:v>
                </c:pt>
                <c:pt idx="285">
                  <c:v>-45.294428432426436</c:v>
                </c:pt>
                <c:pt idx="286">
                  <c:v>-46.786354749548451</c:v>
                </c:pt>
                <c:pt idx="287">
                  <c:v>-48.271235213738869</c:v>
                </c:pt>
                <c:pt idx="288">
                  <c:v>-49.748846207461597</c:v>
                </c:pt>
                <c:pt idx="289">
                  <c:v>-51.218965207936229</c:v>
                </c:pt>
                <c:pt idx="290">
                  <c:v>-52.681370820648652</c:v>
                </c:pt>
                <c:pt idx="291">
                  <c:v>-54.13584281269285</c:v>
                </c:pt>
                <c:pt idx="292">
                  <c:v>-55.582162145936636</c:v>
                </c:pt>
                <c:pt idx="293">
                  <c:v>-57.020111010008563</c:v>
                </c:pt>
                <c:pt idx="294">
                  <c:v>-58.449472855098854</c:v>
                </c:pt>
                <c:pt idx="295">
                  <c:v>-59.870032424571157</c:v>
                </c:pt>
                <c:pt idx="296">
                  <c:v>-61.281575787379701</c:v>
                </c:pt>
                <c:pt idx="297">
                  <c:v>-62.683890370285951</c:v>
                </c:pt>
                <c:pt idx="298">
                  <c:v>-64.076764989871961</c:v>
                </c:pt>
                <c:pt idx="299">
                  <c:v>-65.459989884343287</c:v>
                </c:pt>
                <c:pt idx="300">
                  <c:v>-66.833356745118806</c:v>
                </c:pt>
                <c:pt idx="301">
                  <c:v>-68.196658748200974</c:v>
                </c:pt>
                <c:pt idx="302">
                  <c:v>-69.549690585322608</c:v>
                </c:pt>
                <c:pt idx="303">
                  <c:v>-70.892248494865981</c:v>
                </c:pt>
                <c:pt idx="304">
                  <c:v>-72.224130292548281</c:v>
                </c:pt>
                <c:pt idx="305">
                  <c:v>-73.545135401869672</c:v>
                </c:pt>
                <c:pt idx="306">
                  <c:v>-74.85506488431983</c:v>
                </c:pt>
                <c:pt idx="307">
                  <c:v>-76.153721469337071</c:v>
                </c:pt>
                <c:pt idx="308">
                  <c:v>-77.440909584016339</c:v>
                </c:pt>
                <c:pt idx="309">
                  <c:v>-78.71643538256231</c:v>
                </c:pt>
                <c:pt idx="310">
                  <c:v>-79.98010677548146</c:v>
                </c:pt>
                <c:pt idx="311">
                  <c:v>-81.231733458510263</c:v>
                </c:pt>
                <c:pt idx="312">
                  <c:v>-82.471126941273909</c:v>
                </c:pt>
                <c:pt idx="313">
                  <c:v>-83.698100575672868</c:v>
                </c:pt>
                <c:pt idx="314">
                  <c:v>-84.912469583991012</c:v>
                </c:pt>
                <c:pt idx="315">
                  <c:v>-86.114051086722313</c:v>
                </c:pt>
                <c:pt idx="316">
                  <c:v>-87.302664130112362</c:v>
                </c:pt>
                <c:pt idx="317">
                  <c:v>-88.478129713408876</c:v>
                </c:pt>
                <c:pt idx="318">
                  <c:v>-89.640270815818681</c:v>
                </c:pt>
                <c:pt idx="319">
                  <c:v>-90.788912423166408</c:v>
                </c:pt>
                <c:pt idx="320">
                  <c:v>-91.923881554251139</c:v>
                </c:pt>
                <c:pt idx="321">
                  <c:v>-93.045007286896393</c:v>
                </c:pt>
                <c:pt idx="322">
                  <c:v>-94.152120783690719</c:v>
                </c:pt>
                <c:pt idx="323">
                  <c:v>-95.245055317413616</c:v>
                </c:pt>
                <c:pt idx="324">
                  <c:v>-96.323646296144659</c:v>
                </c:pt>
                <c:pt idx="325">
                  <c:v>-97.387731288049707</c:v>
                </c:pt>
                <c:pt idx="326">
                  <c:v>-98.437150045842984</c:v>
                </c:pt>
                <c:pt idx="327">
                  <c:v>-99.471744530919651</c:v>
                </c:pt>
                <c:pt idx="328">
                  <c:v>-100.49135893715584</c:v>
                </c:pt>
                <c:pt idx="329">
                  <c:v>-101.49583971437228</c:v>
                </c:pt>
                <c:pt idx="330">
                  <c:v>-102.48503559145875</c:v>
                </c:pt>
                <c:pt idx="331">
                  <c:v>-103.45879759915483</c:v>
                </c:pt>
                <c:pt idx="332">
                  <c:v>-104.41697909248384</c:v>
                </c:pt>
                <c:pt idx="333">
                  <c:v>-105.35943577283729</c:v>
                </c:pt>
                <c:pt idx="334">
                  <c:v>-106.28602570970591</c:v>
                </c:pt>
                <c:pt idx="335">
                  <c:v>-107.19660936205327</c:v>
                </c:pt>
                <c:pt idx="336">
                  <c:v>-108.09104959933083</c:v>
                </c:pt>
                <c:pt idx="337">
                  <c:v>-108.96921172212892</c:v>
                </c:pt>
                <c:pt idx="338">
                  <c:v>-109.83096348246191</c:v>
                </c:pt>
                <c:pt idx="339">
                  <c:v>-110.67617510368444</c:v>
                </c:pt>
                <c:pt idx="340">
                  <c:v>-111.50471930003536</c:v>
                </c:pt>
                <c:pt idx="341">
                  <c:v>-112.31647129580628</c:v>
                </c:pt>
                <c:pt idx="342">
                  <c:v>-113.11130884413248</c:v>
                </c:pt>
                <c:pt idx="343">
                  <c:v>-113.88911224540281</c:v>
                </c:pt>
                <c:pt idx="344">
                  <c:v>-114.64976436528616</c:v>
                </c:pt>
                <c:pt idx="345">
                  <c:v>-115.39315065237102</c:v>
                </c:pt>
                <c:pt idx="346">
                  <c:v>-116.11915915541698</c:v>
                </c:pt>
                <c:pt idx="347">
                  <c:v>-116.82768054021399</c:v>
                </c:pt>
                <c:pt idx="348">
                  <c:v>-117.51860810604761</c:v>
                </c:pt>
                <c:pt idx="349">
                  <c:v>-118.19183780176789</c:v>
                </c:pt>
                <c:pt idx="350">
                  <c:v>-118.84726824145896</c:v>
                </c:pt>
                <c:pt idx="351">
                  <c:v>-119.48480071970749</c:v>
                </c:pt>
                <c:pt idx="352">
                  <c:v>-120.10433922646727</c:v>
                </c:pt>
                <c:pt idx="353">
                  <c:v>-120.70579046151802</c:v>
                </c:pt>
                <c:pt idx="354">
                  <c:v>-121.28906384851608</c:v>
                </c:pt>
                <c:pt idx="355">
                  <c:v>-121.85407154863472</c:v>
                </c:pt>
                <c:pt idx="356">
                  <c:v>-122.40072847379271</c:v>
                </c:pt>
                <c:pt idx="357">
                  <c:v>-122.92895229946775</c:v>
                </c:pt>
                <c:pt idx="358">
                  <c:v>-123.43866347709476</c:v>
                </c:pt>
                <c:pt idx="359">
                  <c:v>-123.92978524604521</c:v>
                </c:pt>
                <c:pt idx="360">
                  <c:v>-124.40224364518717</c:v>
                </c:pt>
                <c:pt idx="361">
                  <c:v>-124.85596752402353</c:v>
                </c:pt>
                <c:pt idx="362">
                  <c:v>-125.29088855340717</c:v>
                </c:pt>
                <c:pt idx="363">
                  <c:v>-125.70694123583075</c:v>
                </c:pt>
                <c:pt idx="364">
                  <c:v>-126.10406291529071</c:v>
                </c:pt>
                <c:pt idx="365">
                  <c:v>-126.48219378672282</c:v>
                </c:pt>
                <c:pt idx="366">
                  <c:v>-126.84127690500871</c:v>
                </c:pt>
                <c:pt idx="367">
                  <c:v>-127.18125819355154</c:v>
                </c:pt>
                <c:pt idx="368">
                  <c:v>-127.50208645241993</c:v>
                </c:pt>
                <c:pt idx="369">
                  <c:v>-127.8037133660581</c:v>
                </c:pt>
                <c:pt idx="370">
                  <c:v>-128.08609351056234</c:v>
                </c:pt>
                <c:pt idx="371">
                  <c:v>-128.34918436052158</c:v>
                </c:pt>
                <c:pt idx="372">
                  <c:v>-128.59294629542157</c:v>
                </c:pt>
                <c:pt idx="373">
                  <c:v>-128.81734260561143</c:v>
                </c:pt>
                <c:pt idx="374">
                  <c:v>-129.02233949783232</c:v>
                </c:pt>
                <c:pt idx="375">
                  <c:v>-129.20790610030625</c:v>
                </c:pt>
                <c:pt idx="376">
                  <c:v>-129.37401446738559</c:v>
                </c:pt>
                <c:pt idx="377">
                  <c:v>-129.52063958376118</c:v>
                </c:pt>
                <c:pt idx="378">
                  <c:v>-129.64775936822971</c:v>
                </c:pt>
                <c:pt idx="379">
                  <c:v>-129.7553546770194</c:v>
                </c:pt>
                <c:pt idx="380">
                  <c:v>-129.84340930667241</c:v>
                </c:pt>
                <c:pt idx="381">
                  <c:v>-129.91190999648543</c:v>
                </c:pt>
                <c:pt idx="382">
                  <c:v>-129.96084643050659</c:v>
                </c:pt>
                <c:pt idx="383">
                  <c:v>-129.99021123908878</c:v>
                </c:pt>
                <c:pt idx="384">
                  <c:v>-130</c:v>
                </c:pt>
                <c:pt idx="385">
                  <c:v>-129.99021123908878</c:v>
                </c:pt>
                <c:pt idx="386">
                  <c:v>-129.96084643050659</c:v>
                </c:pt>
                <c:pt idx="387">
                  <c:v>-129.91190999648543</c:v>
                </c:pt>
                <c:pt idx="388">
                  <c:v>-129.84340930667241</c:v>
                </c:pt>
                <c:pt idx="389">
                  <c:v>-129.7553546770194</c:v>
                </c:pt>
                <c:pt idx="390">
                  <c:v>-129.64775936822971</c:v>
                </c:pt>
                <c:pt idx="391">
                  <c:v>-129.52063958376118</c:v>
                </c:pt>
                <c:pt idx="392">
                  <c:v>-129.37401446738559</c:v>
                </c:pt>
                <c:pt idx="393">
                  <c:v>-129.20790610030625</c:v>
                </c:pt>
                <c:pt idx="394">
                  <c:v>-129.02233949783238</c:v>
                </c:pt>
                <c:pt idx="395">
                  <c:v>-128.81734260561143</c:v>
                </c:pt>
                <c:pt idx="396">
                  <c:v>-128.59294629542154</c:v>
                </c:pt>
                <c:pt idx="397">
                  <c:v>-128.34918436052158</c:v>
                </c:pt>
                <c:pt idx="398">
                  <c:v>-128.08609351056236</c:v>
                </c:pt>
                <c:pt idx="399">
                  <c:v>-127.80371336605812</c:v>
                </c:pt>
                <c:pt idx="400">
                  <c:v>-127.50208645241993</c:v>
                </c:pt>
                <c:pt idx="401">
                  <c:v>-127.18125819355159</c:v>
                </c:pt>
                <c:pt idx="402">
                  <c:v>-126.84127690500873</c:v>
                </c:pt>
                <c:pt idx="403">
                  <c:v>-126.4821937867228</c:v>
                </c:pt>
                <c:pt idx="404">
                  <c:v>-126.10406291529071</c:v>
                </c:pt>
                <c:pt idx="405">
                  <c:v>-125.7069412358308</c:v>
                </c:pt>
                <c:pt idx="406">
                  <c:v>-125.29088855340719</c:v>
                </c:pt>
                <c:pt idx="407">
                  <c:v>-124.85596752402354</c:v>
                </c:pt>
                <c:pt idx="408">
                  <c:v>-124.40224364518718</c:v>
                </c:pt>
                <c:pt idx="409">
                  <c:v>-123.9297852460452</c:v>
                </c:pt>
                <c:pt idx="410">
                  <c:v>-123.43866347709479</c:v>
                </c:pt>
                <c:pt idx="411">
                  <c:v>-122.92895229946781</c:v>
                </c:pt>
                <c:pt idx="412">
                  <c:v>-122.40072847379273</c:v>
                </c:pt>
                <c:pt idx="413">
                  <c:v>-121.85407154863474</c:v>
                </c:pt>
                <c:pt idx="414">
                  <c:v>-121.28906384851605</c:v>
                </c:pt>
                <c:pt idx="415">
                  <c:v>-120.70579046151802</c:v>
                </c:pt>
                <c:pt idx="416">
                  <c:v>-120.10433922646725</c:v>
                </c:pt>
                <c:pt idx="417">
                  <c:v>-119.48480071970752</c:v>
                </c:pt>
                <c:pt idx="418">
                  <c:v>-118.84726824145902</c:v>
                </c:pt>
                <c:pt idx="419">
                  <c:v>-118.1918378017679</c:v>
                </c:pt>
                <c:pt idx="420">
                  <c:v>-117.51860810604764</c:v>
                </c:pt>
                <c:pt idx="421">
                  <c:v>-116.82768054021402</c:v>
                </c:pt>
                <c:pt idx="422">
                  <c:v>-116.11915915541698</c:v>
                </c:pt>
                <c:pt idx="423">
                  <c:v>-115.39315065237103</c:v>
                </c:pt>
                <c:pt idx="424">
                  <c:v>-114.64976436528616</c:v>
                </c:pt>
                <c:pt idx="425">
                  <c:v>-113.8891122454029</c:v>
                </c:pt>
                <c:pt idx="426">
                  <c:v>-113.11130884413248</c:v>
                </c:pt>
                <c:pt idx="427">
                  <c:v>-112.31647129580625</c:v>
                </c:pt>
                <c:pt idx="428">
                  <c:v>-111.50471930003539</c:v>
                </c:pt>
                <c:pt idx="429">
                  <c:v>-110.67617510368441</c:v>
                </c:pt>
                <c:pt idx="430">
                  <c:v>-109.83096348246194</c:v>
                </c:pt>
                <c:pt idx="431">
                  <c:v>-108.96921172212893</c:v>
                </c:pt>
                <c:pt idx="432">
                  <c:v>-108.09104959933093</c:v>
                </c:pt>
                <c:pt idx="433">
                  <c:v>-107.19660936205328</c:v>
                </c:pt>
                <c:pt idx="434">
                  <c:v>-106.28602570970587</c:v>
                </c:pt>
                <c:pt idx="435">
                  <c:v>-105.35943577283732</c:v>
                </c:pt>
                <c:pt idx="436">
                  <c:v>-104.41697909248387</c:v>
                </c:pt>
                <c:pt idx="437">
                  <c:v>-103.45879759915486</c:v>
                </c:pt>
                <c:pt idx="438">
                  <c:v>-102.48503559145885</c:v>
                </c:pt>
                <c:pt idx="439">
                  <c:v>-101.49583971437229</c:v>
                </c:pt>
                <c:pt idx="440">
                  <c:v>-100.49135893715578</c:v>
                </c:pt>
                <c:pt idx="441">
                  <c:v>-99.471744530919679</c:v>
                </c:pt>
                <c:pt idx="442">
                  <c:v>-98.437150045843026</c:v>
                </c:pt>
                <c:pt idx="443">
                  <c:v>-97.38773128804975</c:v>
                </c:pt>
                <c:pt idx="444">
                  <c:v>-96.323646296144688</c:v>
                </c:pt>
                <c:pt idx="445">
                  <c:v>-95.245055317413701</c:v>
                </c:pt>
                <c:pt idx="446">
                  <c:v>-94.152120783690691</c:v>
                </c:pt>
                <c:pt idx="447">
                  <c:v>-93.045007286896393</c:v>
                </c:pt>
                <c:pt idx="448">
                  <c:v>-91.923881554251167</c:v>
                </c:pt>
                <c:pt idx="449">
                  <c:v>-90.788912423166522</c:v>
                </c:pt>
                <c:pt idx="450">
                  <c:v>-89.640270815818738</c:v>
                </c:pt>
                <c:pt idx="451">
                  <c:v>-88.478129713408876</c:v>
                </c:pt>
                <c:pt idx="452">
                  <c:v>-87.302664130112433</c:v>
                </c:pt>
                <c:pt idx="453">
                  <c:v>-86.114051086722313</c:v>
                </c:pt>
                <c:pt idx="454">
                  <c:v>-84.912469583991026</c:v>
                </c:pt>
                <c:pt idx="455">
                  <c:v>-83.698100575672981</c:v>
                </c:pt>
                <c:pt idx="456">
                  <c:v>-82.47112694127398</c:v>
                </c:pt>
                <c:pt idx="457">
                  <c:v>-81.231733458510234</c:v>
                </c:pt>
                <c:pt idx="458">
                  <c:v>-79.980106775481445</c:v>
                </c:pt>
                <c:pt idx="459">
                  <c:v>-78.716435382562338</c:v>
                </c:pt>
                <c:pt idx="460">
                  <c:v>-77.440909584016339</c:v>
                </c:pt>
                <c:pt idx="461">
                  <c:v>-76.1537214693371</c:v>
                </c:pt>
                <c:pt idx="462">
                  <c:v>-74.855064884319987</c:v>
                </c:pt>
                <c:pt idx="463">
                  <c:v>-73.545135401869757</c:v>
                </c:pt>
                <c:pt idx="464">
                  <c:v>-72.224130292548281</c:v>
                </c:pt>
                <c:pt idx="465">
                  <c:v>-70.892248494865981</c:v>
                </c:pt>
                <c:pt idx="466">
                  <c:v>-69.549690585322679</c:v>
                </c:pt>
                <c:pt idx="467">
                  <c:v>-68.196658748201017</c:v>
                </c:pt>
                <c:pt idx="468">
                  <c:v>-66.833356745118962</c:v>
                </c:pt>
                <c:pt idx="469">
                  <c:v>-65.459989884343386</c:v>
                </c:pt>
                <c:pt idx="470">
                  <c:v>-64.076764989871947</c:v>
                </c:pt>
                <c:pt idx="471">
                  <c:v>-62.683890370285937</c:v>
                </c:pt>
                <c:pt idx="472">
                  <c:v>-61.281575787379737</c:v>
                </c:pt>
                <c:pt idx="473">
                  <c:v>-59.8700324245712</c:v>
                </c:pt>
                <c:pt idx="474">
                  <c:v>-58.449472855098904</c:v>
                </c:pt>
                <c:pt idx="475">
                  <c:v>-57.020111010008705</c:v>
                </c:pt>
                <c:pt idx="476">
                  <c:v>-55.582162145936735</c:v>
                </c:pt>
                <c:pt idx="477">
                  <c:v>-54.135842812692843</c:v>
                </c:pt>
                <c:pt idx="478">
                  <c:v>-52.681370820648645</c:v>
                </c:pt>
                <c:pt idx="479">
                  <c:v>-51.218965207936272</c:v>
                </c:pt>
                <c:pt idx="480">
                  <c:v>-49.748846207461632</c:v>
                </c:pt>
                <c:pt idx="481">
                  <c:v>-48.271235213739018</c:v>
                </c:pt>
                <c:pt idx="482">
                  <c:v>-46.786354749548551</c:v>
                </c:pt>
                <c:pt idx="483">
                  <c:v>-45.294428432426535</c:v>
                </c:pt>
                <c:pt idx="484">
                  <c:v>-43.795680940988611</c:v>
                </c:pt>
                <c:pt idx="485">
                  <c:v>-42.290337981094247</c:v>
                </c:pt>
                <c:pt idx="486">
                  <c:v>-40.778626251855904</c:v>
                </c:pt>
                <c:pt idx="487">
                  <c:v>-39.260773411499599</c:v>
                </c:pt>
                <c:pt idx="488">
                  <c:v>-37.73700804308023</c:v>
                </c:pt>
                <c:pt idx="489">
                  <c:v>-36.207559620056983</c:v>
                </c:pt>
                <c:pt idx="490">
                  <c:v>-34.67265847173681</c:v>
                </c:pt>
                <c:pt idx="491">
                  <c:v>-33.132535748586896</c:v>
                </c:pt>
                <c:pt idx="492">
                  <c:v>-31.587423387424337</c:v>
                </c:pt>
                <c:pt idx="493">
                  <c:v>-30.037554076487233</c:v>
                </c:pt>
                <c:pt idx="494">
                  <c:v>-28.483161220393004</c:v>
                </c:pt>
                <c:pt idx="495">
                  <c:v>-26.924478904988526</c:v>
                </c:pt>
                <c:pt idx="496">
                  <c:v>-25.361741862096732</c:v>
                </c:pt>
                <c:pt idx="497">
                  <c:v>-23.795185434168328</c:v>
                </c:pt>
                <c:pt idx="498">
                  <c:v>-22.225045538839225</c:v>
                </c:pt>
                <c:pt idx="499">
                  <c:v>-20.651558633402008</c:v>
                </c:pt>
                <c:pt idx="500">
                  <c:v>-19.074961679196999</c:v>
                </c:pt>
                <c:pt idx="501">
                  <c:v>-17.495492105926537</c:v>
                </c:pt>
                <c:pt idx="502">
                  <c:v>-15.913387775898197</c:v>
                </c:pt>
                <c:pt idx="503">
                  <c:v>-14.32888694820484</c:v>
                </c:pt>
                <c:pt idx="504">
                  <c:v>-12.742228242842865</c:v>
                </c:pt>
                <c:pt idx="505">
                  <c:v>-11.153650604777239</c:v>
                </c:pt>
                <c:pt idx="506">
                  <c:v>-9.5633932679567657</c:v>
                </c:pt>
                <c:pt idx="507">
                  <c:v>-7.9716957192870632</c:v>
                </c:pt>
                <c:pt idx="508">
                  <c:v>-6.3787976625644678</c:v>
                </c:pt>
                <c:pt idx="509">
                  <c:v>-4.7849389823767208</c:v>
                </c:pt>
                <c:pt idx="510">
                  <c:v>-3.1903597079786188</c:v>
                </c:pt>
                <c:pt idx="511">
                  <c:v>-1.5952999771436742</c:v>
                </c:pt>
                <c:pt idx="512">
                  <c:v>-3.1853859827624152E-14</c:v>
                </c:pt>
              </c:numCache>
            </c:numRef>
          </c:yVal>
          <c:smooth val="0"/>
          <c:extLst xmlns:c16r2="http://schemas.microsoft.com/office/drawing/2015/06/chart">
            <c:ext xmlns:c16="http://schemas.microsoft.com/office/drawing/2014/chart" uri="{C3380CC4-5D6E-409C-BE32-E72D297353CC}">
              <c16:uniqueId val="{00000000-E02D-44E8-BBE2-710E1BCBDEA4}"/>
            </c:ext>
          </c:extLst>
        </c:ser>
        <c:ser>
          <c:idx val="2"/>
          <c:order val="1"/>
          <c:tx>
            <c:strRef>
              <c:f>Waveforms!$F$1</c:f>
              <c:strCache>
                <c:ptCount val="1"/>
                <c:pt idx="0">
                  <c:v>Current</c:v>
                </c:pt>
              </c:strCache>
            </c:strRef>
          </c:tx>
          <c:spPr>
            <a:ln>
              <a:solidFill>
                <a:srgbClr val="C00000"/>
              </a:solidFill>
            </a:ln>
          </c:spPr>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Waveforms!$F$2:$F$514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5</c:v>
                </c:pt>
                <c:pt idx="87">
                  <c:v>15</c:v>
                </c:pt>
                <c:pt idx="88">
                  <c:v>30</c:v>
                </c:pt>
                <c:pt idx="89">
                  <c:v>45</c:v>
                </c:pt>
                <c:pt idx="90">
                  <c:v>65</c:v>
                </c:pt>
                <c:pt idx="91">
                  <c:v>80</c:v>
                </c:pt>
                <c:pt idx="92">
                  <c:v>90</c:v>
                </c:pt>
                <c:pt idx="93">
                  <c:v>105</c:v>
                </c:pt>
                <c:pt idx="94">
                  <c:v>100</c:v>
                </c:pt>
                <c:pt idx="95">
                  <c:v>90</c:v>
                </c:pt>
                <c:pt idx="96">
                  <c:v>75</c:v>
                </c:pt>
                <c:pt idx="97">
                  <c:v>65</c:v>
                </c:pt>
                <c:pt idx="98">
                  <c:v>55</c:v>
                </c:pt>
                <c:pt idx="99">
                  <c:v>50</c:v>
                </c:pt>
                <c:pt idx="100">
                  <c:v>48</c:v>
                </c:pt>
                <c:pt idx="101">
                  <c:v>46</c:v>
                </c:pt>
                <c:pt idx="102">
                  <c:v>44</c:v>
                </c:pt>
                <c:pt idx="103">
                  <c:v>43</c:v>
                </c:pt>
                <c:pt idx="104">
                  <c:v>42</c:v>
                </c:pt>
                <c:pt idx="105">
                  <c:v>45</c:v>
                </c:pt>
                <c:pt idx="106">
                  <c:v>47</c:v>
                </c:pt>
                <c:pt idx="107">
                  <c:v>43</c:v>
                </c:pt>
                <c:pt idx="108">
                  <c:v>40</c:v>
                </c:pt>
                <c:pt idx="109">
                  <c:v>36</c:v>
                </c:pt>
                <c:pt idx="110">
                  <c:v>34</c:v>
                </c:pt>
                <c:pt idx="111">
                  <c:v>33</c:v>
                </c:pt>
                <c:pt idx="112">
                  <c:v>35</c:v>
                </c:pt>
                <c:pt idx="113">
                  <c:v>37</c:v>
                </c:pt>
                <c:pt idx="114">
                  <c:v>32</c:v>
                </c:pt>
                <c:pt idx="115">
                  <c:v>30</c:v>
                </c:pt>
                <c:pt idx="116">
                  <c:v>29</c:v>
                </c:pt>
                <c:pt idx="117">
                  <c:v>28</c:v>
                </c:pt>
                <c:pt idx="118">
                  <c:v>31</c:v>
                </c:pt>
                <c:pt idx="119">
                  <c:v>27</c:v>
                </c:pt>
                <c:pt idx="120">
                  <c:v>24</c:v>
                </c:pt>
                <c:pt idx="121">
                  <c:v>21</c:v>
                </c:pt>
                <c:pt idx="122">
                  <c:v>19</c:v>
                </c:pt>
                <c:pt idx="123">
                  <c:v>18</c:v>
                </c:pt>
                <c:pt idx="124">
                  <c:v>17</c:v>
                </c:pt>
                <c:pt idx="125">
                  <c:v>15</c:v>
                </c:pt>
                <c:pt idx="126">
                  <c:v>13</c:v>
                </c:pt>
                <c:pt idx="127">
                  <c:v>12</c:v>
                </c:pt>
                <c:pt idx="128">
                  <c:v>10</c:v>
                </c:pt>
                <c:pt idx="129">
                  <c:v>8</c:v>
                </c:pt>
                <c:pt idx="130">
                  <c:v>6</c:v>
                </c:pt>
                <c:pt idx="131">
                  <c:v>5</c:v>
                </c:pt>
                <c:pt idx="132">
                  <c:v>4</c:v>
                </c:pt>
                <c:pt idx="133">
                  <c:v>3</c:v>
                </c:pt>
                <c:pt idx="134">
                  <c:v>2</c:v>
                </c:pt>
                <c:pt idx="135">
                  <c:v>1</c:v>
                </c:pt>
                <c:pt idx="136">
                  <c:v>0.5</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-5</c:v>
                </c:pt>
                <c:pt idx="344">
                  <c:v>-15</c:v>
                </c:pt>
                <c:pt idx="345">
                  <c:v>-30</c:v>
                </c:pt>
                <c:pt idx="346">
                  <c:v>-45</c:v>
                </c:pt>
                <c:pt idx="347">
                  <c:v>-65</c:v>
                </c:pt>
                <c:pt idx="348">
                  <c:v>-80</c:v>
                </c:pt>
                <c:pt idx="349">
                  <c:v>-90</c:v>
                </c:pt>
                <c:pt idx="350">
                  <c:v>-105</c:v>
                </c:pt>
                <c:pt idx="351">
                  <c:v>-100</c:v>
                </c:pt>
                <c:pt idx="352">
                  <c:v>-90</c:v>
                </c:pt>
                <c:pt idx="353">
                  <c:v>-75</c:v>
                </c:pt>
                <c:pt idx="354">
                  <c:v>-65</c:v>
                </c:pt>
                <c:pt idx="355">
                  <c:v>-55</c:v>
                </c:pt>
                <c:pt idx="356">
                  <c:v>-50</c:v>
                </c:pt>
                <c:pt idx="357">
                  <c:v>-48</c:v>
                </c:pt>
                <c:pt idx="358">
                  <c:v>-46</c:v>
                </c:pt>
                <c:pt idx="359">
                  <c:v>-44</c:v>
                </c:pt>
                <c:pt idx="360">
                  <c:v>-43</c:v>
                </c:pt>
                <c:pt idx="361">
                  <c:v>-42</c:v>
                </c:pt>
                <c:pt idx="362">
                  <c:v>-45</c:v>
                </c:pt>
                <c:pt idx="363">
                  <c:v>-47</c:v>
                </c:pt>
                <c:pt idx="364">
                  <c:v>-43</c:v>
                </c:pt>
                <c:pt idx="365">
                  <c:v>-40</c:v>
                </c:pt>
                <c:pt idx="366">
                  <c:v>-36</c:v>
                </c:pt>
                <c:pt idx="367">
                  <c:v>-34</c:v>
                </c:pt>
                <c:pt idx="368">
                  <c:v>-33</c:v>
                </c:pt>
                <c:pt idx="369">
                  <c:v>-35</c:v>
                </c:pt>
                <c:pt idx="370">
                  <c:v>-37</c:v>
                </c:pt>
                <c:pt idx="371">
                  <c:v>-32</c:v>
                </c:pt>
                <c:pt idx="372">
                  <c:v>-30</c:v>
                </c:pt>
                <c:pt idx="373">
                  <c:v>-29</c:v>
                </c:pt>
                <c:pt idx="374">
                  <c:v>-28</c:v>
                </c:pt>
                <c:pt idx="375">
                  <c:v>-31</c:v>
                </c:pt>
                <c:pt idx="376">
                  <c:v>-27</c:v>
                </c:pt>
                <c:pt idx="377">
                  <c:v>-24</c:v>
                </c:pt>
                <c:pt idx="378">
                  <c:v>-21</c:v>
                </c:pt>
                <c:pt idx="379">
                  <c:v>-19</c:v>
                </c:pt>
                <c:pt idx="380">
                  <c:v>-18</c:v>
                </c:pt>
                <c:pt idx="381">
                  <c:v>-17</c:v>
                </c:pt>
                <c:pt idx="382">
                  <c:v>-15</c:v>
                </c:pt>
                <c:pt idx="383">
                  <c:v>-13</c:v>
                </c:pt>
                <c:pt idx="384">
                  <c:v>-12</c:v>
                </c:pt>
                <c:pt idx="385">
                  <c:v>-10</c:v>
                </c:pt>
                <c:pt idx="386">
                  <c:v>-8</c:v>
                </c:pt>
                <c:pt idx="387">
                  <c:v>-6</c:v>
                </c:pt>
                <c:pt idx="388">
                  <c:v>-5</c:v>
                </c:pt>
                <c:pt idx="389">
                  <c:v>-4</c:v>
                </c:pt>
                <c:pt idx="390">
                  <c:v>-3</c:v>
                </c:pt>
                <c:pt idx="391">
                  <c:v>-2</c:v>
                </c:pt>
                <c:pt idx="392">
                  <c:v>-1</c:v>
                </c:pt>
                <c:pt idx="393">
                  <c:v>-0.5</c:v>
                </c:pt>
                <c:pt idx="394">
                  <c:v>0</c:v>
                </c:pt>
                <c:pt idx="395">
                  <c:v>0</c:v>
                </c:pt>
                <c:pt idx="396">
                  <c:v>0</c:v>
                </c:pt>
                <c:pt idx="397">
                  <c:v>0</c:v>
                </c:pt>
                <c:pt idx="398">
                  <c:v>0</c:v>
                </c:pt>
                <c:pt idx="399">
                  <c:v>0</c:v>
                </c:pt>
                <c:pt idx="400">
                  <c:v>0</c:v>
                </c:pt>
                <c:pt idx="401">
                  <c:v>0</c:v>
                </c:pt>
                <c:pt idx="402">
                  <c:v>0</c:v>
                </c:pt>
                <c:pt idx="403">
                  <c:v>0</c:v>
                </c:pt>
                <c:pt idx="404">
                  <c:v>0</c:v>
                </c:pt>
                <c:pt idx="405">
                  <c:v>0</c:v>
                </c:pt>
                <c:pt idx="406">
                  <c:v>0</c:v>
                </c:pt>
                <c:pt idx="407">
                  <c:v>0</c:v>
                </c:pt>
                <c:pt idx="408">
                  <c:v>0</c:v>
                </c:pt>
                <c:pt idx="409">
                  <c:v>0</c:v>
                </c:pt>
                <c:pt idx="410">
                  <c:v>0</c:v>
                </c:pt>
                <c:pt idx="411">
                  <c:v>0</c:v>
                </c:pt>
                <c:pt idx="412">
                  <c:v>0</c:v>
                </c:pt>
                <c:pt idx="413">
                  <c:v>0</c:v>
                </c:pt>
                <c:pt idx="414">
                  <c:v>0</c:v>
                </c:pt>
                <c:pt idx="415">
                  <c:v>0</c:v>
                </c:pt>
                <c:pt idx="416">
                  <c:v>0</c:v>
                </c:pt>
                <c:pt idx="417">
                  <c:v>0</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numCache>
            </c:numRef>
          </c:yVal>
          <c:smooth val="0"/>
          <c:extLst xmlns:c16r2="http://schemas.microsoft.com/office/drawing/2015/06/chart">
            <c:ext xmlns:c16="http://schemas.microsoft.com/office/drawing/2014/chart" uri="{C3380CC4-5D6E-409C-BE32-E72D297353CC}">
              <c16:uniqueId val="{00000001-E02D-44E8-BBE2-710E1BCBDEA4}"/>
            </c:ext>
          </c:extLst>
        </c:ser>
        <c:dLbls>
          <c:showLegendKey val="0"/>
          <c:showVal val="0"/>
          <c:showCatName val="0"/>
          <c:showSerName val="0"/>
          <c:showPercent val="0"/>
          <c:showBubbleSize val="0"/>
        </c:dLbls>
        <c:axId val="118435840"/>
        <c:axId val="118437376"/>
      </c:scatterChart>
      <c:valAx>
        <c:axId val="118435840"/>
        <c:scaling>
          <c:orientation val="minMax"/>
          <c:max val="360"/>
          <c:min val="0"/>
        </c:scaling>
        <c:delete val="0"/>
        <c:axPos val="b"/>
        <c:numFmt formatCode="0.00" sourceLinked="1"/>
        <c:majorTickMark val="out"/>
        <c:minorTickMark val="none"/>
        <c:tickLblPos val="nextTo"/>
        <c:crossAx val="118437376"/>
        <c:crosses val="autoZero"/>
        <c:crossBetween val="midCat"/>
        <c:majorUnit val="60"/>
      </c:valAx>
      <c:valAx>
        <c:axId val="118437376"/>
        <c:scaling>
          <c:orientation val="minMax"/>
        </c:scaling>
        <c:delete val="0"/>
        <c:axPos val="l"/>
        <c:majorGridlines/>
        <c:title>
          <c:tx>
            <c:rich>
              <a:bodyPr rot="-5400000" vert="horz"/>
              <a:lstStyle/>
              <a:p>
                <a:pPr>
                  <a:defRPr sz="1600"/>
                </a:pPr>
                <a:r>
                  <a:rPr lang="en-US" sz="1600"/>
                  <a:t>Voltage/Current</a:t>
                </a:r>
              </a:p>
            </c:rich>
          </c:tx>
          <c:layout/>
          <c:overlay val="0"/>
        </c:title>
        <c:numFmt formatCode="General" sourceLinked="1"/>
        <c:majorTickMark val="out"/>
        <c:minorTickMark val="none"/>
        <c:tickLblPos val="nextTo"/>
        <c:txPr>
          <a:bodyPr/>
          <a:lstStyle/>
          <a:p>
            <a:pPr>
              <a:defRPr sz="1400" baseline="0"/>
            </a:pPr>
            <a:endParaRPr lang="en-US"/>
          </a:p>
        </c:txPr>
        <c:crossAx val="118435840"/>
        <c:crossesAt val="0"/>
        <c:crossBetween val="midCat"/>
      </c:valAx>
      <c:spPr>
        <a:ln w="9525"/>
      </c:spPr>
    </c:plotArea>
    <c:legend>
      <c:legendPos val="r"/>
      <c:layout>
        <c:manualLayout>
          <c:xMode val="edge"/>
          <c:yMode val="edge"/>
          <c:x val="0.60896211233420894"/>
          <c:y val="0.22992210030453433"/>
          <c:w val="0.1741998609573345"/>
          <c:h val="0.11028634860666443"/>
        </c:manualLayout>
      </c:layout>
      <c:overlay val="0"/>
      <c:txPr>
        <a:bodyPr/>
        <a:lstStyle/>
        <a:p>
          <a:pPr>
            <a:defRPr sz="1600"/>
          </a:pPr>
          <a:endParaRPr lang="en-US"/>
        </a:p>
      </c:txPr>
    </c:legend>
    <c:plotVisOnly val="1"/>
    <c:dispBlanksAs val="gap"/>
    <c:showDLblsOverMax val="0"/>
  </c:chart>
  <c:spPr>
    <a:solidFill>
      <a:schemeClr val="bg1"/>
    </a:solidFill>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32363162381103"/>
          <c:y val="5.8315396272817704E-2"/>
          <c:w val="0.82323979343465559"/>
          <c:h val="0.77033382975412878"/>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ser>
        <c:ser>
          <c:idx val="1"/>
          <c:order val="1"/>
          <c:spPr>
            <a:ln w="38100">
              <a:solidFill>
                <a:srgbClr val="0000FF"/>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Sheet1!$C$1:$C$241</c:f>
              <c:numCache>
                <c:formatCode>0.0000</c:formatCode>
                <c:ptCount val="241"/>
                <c:pt idx="0">
                  <c:v>0.86602540378443882</c:v>
                </c:pt>
                <c:pt idx="1">
                  <c:v>0.84804809615642629</c:v>
                </c:pt>
                <c:pt idx="2">
                  <c:v>0.82903757255504174</c:v>
                </c:pt>
                <c:pt idx="3">
                  <c:v>0.80901699437494734</c:v>
                </c:pt>
                <c:pt idx="4">
                  <c:v>0.78801075360672201</c:v>
                </c:pt>
                <c:pt idx="5">
                  <c:v>0.76604444311897824</c:v>
                </c:pt>
                <c:pt idx="6">
                  <c:v>0.74314482547739436</c:v>
                </c:pt>
                <c:pt idx="7">
                  <c:v>0.71933980033865152</c:v>
                </c:pt>
                <c:pt idx="8">
                  <c:v>0.69465837045899725</c:v>
                </c:pt>
                <c:pt idx="9">
                  <c:v>0.66913060635885857</c:v>
                </c:pt>
                <c:pt idx="10">
                  <c:v>0.6427876096865397</c:v>
                </c:pt>
                <c:pt idx="11">
                  <c:v>0.61566147532565851</c:v>
                </c:pt>
                <c:pt idx="12">
                  <c:v>0.58778525229247336</c:v>
                </c:pt>
                <c:pt idx="13">
                  <c:v>0.5591929034707469</c:v>
                </c:pt>
                <c:pt idx="14">
                  <c:v>0.5299192642332049</c:v>
                </c:pt>
                <c:pt idx="15">
                  <c:v>0.5</c:v>
                </c:pt>
                <c:pt idx="16">
                  <c:v>0.46947156278589114</c:v>
                </c:pt>
                <c:pt idx="17">
                  <c:v>0.4383711467890774</c:v>
                </c:pt>
                <c:pt idx="18">
                  <c:v>0.40673664307580049</c:v>
                </c:pt>
                <c:pt idx="19">
                  <c:v>0.37460659341591235</c:v>
                </c:pt>
                <c:pt idx="20">
                  <c:v>0.34202014332566893</c:v>
                </c:pt>
                <c:pt idx="21">
                  <c:v>0.30901699437494767</c:v>
                </c:pt>
                <c:pt idx="22">
                  <c:v>0.27563735581699961</c:v>
                </c:pt>
                <c:pt idx="23">
                  <c:v>0.24192189559966776</c:v>
                </c:pt>
                <c:pt idx="24">
                  <c:v>0.20791169081775934</c:v>
                </c:pt>
                <c:pt idx="25">
                  <c:v>0.1736481776669303</c:v>
                </c:pt>
                <c:pt idx="26">
                  <c:v>0.13917310096006572</c:v>
                </c:pt>
                <c:pt idx="27">
                  <c:v>0.10452846326765373</c:v>
                </c:pt>
                <c:pt idx="28">
                  <c:v>6.9756473744125538E-2</c:v>
                </c:pt>
                <c:pt idx="29">
                  <c:v>3.4899496702500699E-2</c:v>
                </c:pt>
                <c:pt idx="30">
                  <c:v>1.225148454908621E-16</c:v>
                </c:pt>
                <c:pt idx="31">
                  <c:v>-3.48994967025009E-2</c:v>
                </c:pt>
                <c:pt idx="32">
                  <c:v>-6.9756473744124844E-2</c:v>
                </c:pt>
                <c:pt idx="33">
                  <c:v>-0.10452846326765307</c:v>
                </c:pt>
                <c:pt idx="34">
                  <c:v>-0.13917310096006552</c:v>
                </c:pt>
                <c:pt idx="35">
                  <c:v>-0.1736481776669305</c:v>
                </c:pt>
                <c:pt idx="36">
                  <c:v>-0.20791169081775912</c:v>
                </c:pt>
                <c:pt idx="37">
                  <c:v>-0.24192189559966754</c:v>
                </c:pt>
                <c:pt idx="38">
                  <c:v>-0.27563735581699894</c:v>
                </c:pt>
                <c:pt idx="39">
                  <c:v>-0.30901699437494795</c:v>
                </c:pt>
                <c:pt idx="40">
                  <c:v>-0.34202014332566877</c:v>
                </c:pt>
                <c:pt idx="41">
                  <c:v>-0.37460659341591207</c:v>
                </c:pt>
                <c:pt idx="42">
                  <c:v>-0.40673664307579976</c:v>
                </c:pt>
                <c:pt idx="43">
                  <c:v>-0.43837114678907713</c:v>
                </c:pt>
                <c:pt idx="44">
                  <c:v>-0.46947156278589092</c:v>
                </c:pt>
                <c:pt idx="45">
                  <c:v>-0.50000000000000011</c:v>
                </c:pt>
                <c:pt idx="46">
                  <c:v>-0.52991926423320479</c:v>
                </c:pt>
                <c:pt idx="47">
                  <c:v>-0.55919290347074668</c:v>
                </c:pt>
                <c:pt idx="48">
                  <c:v>-0.58778525229247314</c:v>
                </c:pt>
                <c:pt idx="49">
                  <c:v>-0.61566147532565785</c:v>
                </c:pt>
                <c:pt idx="50">
                  <c:v>-0.64278760968653936</c:v>
                </c:pt>
                <c:pt idx="51">
                  <c:v>-0.66913060635885846</c:v>
                </c:pt>
                <c:pt idx="52">
                  <c:v>-0.69465837045899759</c:v>
                </c:pt>
                <c:pt idx="53">
                  <c:v>-0.71933980033865097</c:v>
                </c:pt>
                <c:pt idx="54">
                  <c:v>-0.74314482547739413</c:v>
                </c:pt>
                <c:pt idx="55">
                  <c:v>-0.76604444311897812</c:v>
                </c:pt>
                <c:pt idx="56">
                  <c:v>-0.78801075360672213</c:v>
                </c:pt>
                <c:pt idx="57">
                  <c:v>-0.80901699437494723</c:v>
                </c:pt>
                <c:pt idx="58">
                  <c:v>-0.82903757255504151</c:v>
                </c:pt>
                <c:pt idx="59">
                  <c:v>-0.84804809615642618</c:v>
                </c:pt>
                <c:pt idx="60">
                  <c:v>-0.8660254037844386</c:v>
                </c:pt>
                <c:pt idx="61">
                  <c:v>-0.88294759285892699</c:v>
                </c:pt>
                <c:pt idx="62">
                  <c:v>-0.89879404629916693</c:v>
                </c:pt>
                <c:pt idx="63">
                  <c:v>-0.91354545764260109</c:v>
                </c:pt>
                <c:pt idx="64">
                  <c:v>-0.92718385456678742</c:v>
                </c:pt>
                <c:pt idx="65">
                  <c:v>-0.93969262078590821</c:v>
                </c:pt>
                <c:pt idx="66">
                  <c:v>-0.95105651629515364</c:v>
                </c:pt>
                <c:pt idx="67">
                  <c:v>-0.96126169593831901</c:v>
                </c:pt>
                <c:pt idx="68">
                  <c:v>-0.97029572627599669</c:v>
                </c:pt>
                <c:pt idx="69">
                  <c:v>-0.9781476007338058</c:v>
                </c:pt>
                <c:pt idx="70">
                  <c:v>-0.98480775301220791</c:v>
                </c:pt>
                <c:pt idx="71">
                  <c:v>-0.99026806874157036</c:v>
                </c:pt>
                <c:pt idx="72">
                  <c:v>-0.99452189536827351</c:v>
                </c:pt>
                <c:pt idx="73">
                  <c:v>-0.9975640502598242</c:v>
                </c:pt>
                <c:pt idx="74">
                  <c:v>-0.99939082701909565</c:v>
                </c:pt>
                <c:pt idx="75">
                  <c:v>-1</c:v>
                </c:pt>
                <c:pt idx="76">
                  <c:v>-0.99939082701909587</c:v>
                </c:pt>
                <c:pt idx="77">
                  <c:v>-0.99756405025982431</c:v>
                </c:pt>
                <c:pt idx="78">
                  <c:v>-0.99452189536827351</c:v>
                </c:pt>
                <c:pt idx="79">
                  <c:v>-0.99026806874157036</c:v>
                </c:pt>
                <c:pt idx="80">
                  <c:v>-0.98480775301220802</c:v>
                </c:pt>
                <c:pt idx="81">
                  <c:v>-0.97814760073380591</c:v>
                </c:pt>
                <c:pt idx="82">
                  <c:v>-0.97029572627599681</c:v>
                </c:pt>
                <c:pt idx="83">
                  <c:v>-0.96126169593831878</c:v>
                </c:pt>
                <c:pt idx="84">
                  <c:v>-0.95105651629515364</c:v>
                </c:pt>
                <c:pt idx="85">
                  <c:v>-0.93969262078590854</c:v>
                </c:pt>
                <c:pt idx="86">
                  <c:v>-0.92718385456678754</c:v>
                </c:pt>
                <c:pt idx="87">
                  <c:v>-0.91354545764260087</c:v>
                </c:pt>
                <c:pt idx="88">
                  <c:v>-0.89879404629916715</c:v>
                </c:pt>
                <c:pt idx="89">
                  <c:v>-0.8829475928589271</c:v>
                </c:pt>
                <c:pt idx="90">
                  <c:v>-0.86602540378443871</c:v>
                </c:pt>
                <c:pt idx="91">
                  <c:v>-0.8480480961564264</c:v>
                </c:pt>
                <c:pt idx="92">
                  <c:v>-0.82903757255504218</c:v>
                </c:pt>
                <c:pt idx="93">
                  <c:v>-0.80901699437494756</c:v>
                </c:pt>
                <c:pt idx="94">
                  <c:v>-0.78801075360672179</c:v>
                </c:pt>
                <c:pt idx="95">
                  <c:v>-0.76604444311897835</c:v>
                </c:pt>
                <c:pt idx="96">
                  <c:v>-0.7431448254773948</c:v>
                </c:pt>
                <c:pt idx="97">
                  <c:v>-0.71933980033865175</c:v>
                </c:pt>
                <c:pt idx="98">
                  <c:v>-0.69465837045899781</c:v>
                </c:pt>
                <c:pt idx="99">
                  <c:v>-0.66913060635885835</c:v>
                </c:pt>
                <c:pt idx="100">
                  <c:v>-0.64278760968653981</c:v>
                </c:pt>
                <c:pt idx="101">
                  <c:v>-0.61566147532565885</c:v>
                </c:pt>
                <c:pt idx="102">
                  <c:v>-0.58778525229247358</c:v>
                </c:pt>
                <c:pt idx="103">
                  <c:v>-0.55919290347074735</c:v>
                </c:pt>
                <c:pt idx="104">
                  <c:v>-0.52991926423320579</c:v>
                </c:pt>
                <c:pt idx="105">
                  <c:v>-0.50000000000000044</c:v>
                </c:pt>
                <c:pt idx="106">
                  <c:v>-0.46947156278589086</c:v>
                </c:pt>
                <c:pt idx="107">
                  <c:v>-0.43837114678907707</c:v>
                </c:pt>
                <c:pt idx="108">
                  <c:v>-0.40673664307580021</c:v>
                </c:pt>
                <c:pt idx="109">
                  <c:v>-0.3746065934159124</c:v>
                </c:pt>
                <c:pt idx="110">
                  <c:v>-0.34202014332566871</c:v>
                </c:pt>
                <c:pt idx="111">
                  <c:v>-0.30901699437494778</c:v>
                </c:pt>
                <c:pt idx="112">
                  <c:v>-0.27563735581699972</c:v>
                </c:pt>
                <c:pt idx="113">
                  <c:v>-0.24192189559966792</c:v>
                </c:pt>
                <c:pt idx="114">
                  <c:v>-0.20791169081775993</c:v>
                </c:pt>
                <c:pt idx="115">
                  <c:v>-0.1736481776669313</c:v>
                </c:pt>
                <c:pt idx="116">
                  <c:v>-0.13917310096006588</c:v>
                </c:pt>
                <c:pt idx="117">
                  <c:v>-0.10452846326765343</c:v>
                </c:pt>
                <c:pt idx="118">
                  <c:v>-6.9756473744124775E-2</c:v>
                </c:pt>
                <c:pt idx="119">
                  <c:v>-3.4899496702500823E-2</c:v>
                </c:pt>
                <c:pt idx="120">
                  <c:v>-2.450296909817242E-16</c:v>
                </c:pt>
                <c:pt idx="121">
                  <c:v>3.4899496702500331E-2</c:v>
                </c:pt>
                <c:pt idx="122">
                  <c:v>6.9756473744125178E-2</c:v>
                </c:pt>
                <c:pt idx="123">
                  <c:v>0.10452846326765294</c:v>
                </c:pt>
                <c:pt idx="124">
                  <c:v>0.13917310096006452</c:v>
                </c:pt>
                <c:pt idx="125">
                  <c:v>0.17364817766692991</c:v>
                </c:pt>
                <c:pt idx="126">
                  <c:v>0.20791169081775854</c:v>
                </c:pt>
                <c:pt idx="127">
                  <c:v>0.24192189559966826</c:v>
                </c:pt>
                <c:pt idx="128">
                  <c:v>0.27563735581699927</c:v>
                </c:pt>
                <c:pt idx="129">
                  <c:v>0.30901699437494734</c:v>
                </c:pt>
                <c:pt idx="130">
                  <c:v>0.34202014332566905</c:v>
                </c:pt>
                <c:pt idx="131">
                  <c:v>0.37460659341591196</c:v>
                </c:pt>
                <c:pt idx="132">
                  <c:v>0.40673664307579971</c:v>
                </c:pt>
                <c:pt idx="133">
                  <c:v>0.4383711467890774</c:v>
                </c:pt>
                <c:pt idx="134">
                  <c:v>0.46947156278589042</c:v>
                </c:pt>
                <c:pt idx="135">
                  <c:v>0.49999999999999939</c:v>
                </c:pt>
                <c:pt idx="136">
                  <c:v>0.52991926423320468</c:v>
                </c:pt>
                <c:pt idx="137">
                  <c:v>0.55919290347074624</c:v>
                </c:pt>
                <c:pt idx="138">
                  <c:v>0.5877852522924738</c:v>
                </c:pt>
                <c:pt idx="139">
                  <c:v>0.61566147532565851</c:v>
                </c:pt>
                <c:pt idx="140">
                  <c:v>0.64278760968653925</c:v>
                </c:pt>
                <c:pt idx="141">
                  <c:v>0.66913060635885879</c:v>
                </c:pt>
                <c:pt idx="142">
                  <c:v>0.69465837045899737</c:v>
                </c:pt>
                <c:pt idx="143">
                  <c:v>0.71933980033865097</c:v>
                </c:pt>
                <c:pt idx="144">
                  <c:v>0.7431448254773938</c:v>
                </c:pt>
                <c:pt idx="145">
                  <c:v>0.76604444311897801</c:v>
                </c:pt>
                <c:pt idx="146">
                  <c:v>0.78801075360672157</c:v>
                </c:pt>
                <c:pt idx="147">
                  <c:v>0.80901699437494667</c:v>
                </c:pt>
                <c:pt idx="148">
                  <c:v>0.82903757255504185</c:v>
                </c:pt>
                <c:pt idx="149">
                  <c:v>0.84804809615642596</c:v>
                </c:pt>
                <c:pt idx="150">
                  <c:v>0.86602540378443893</c:v>
                </c:pt>
                <c:pt idx="151">
                  <c:v>0.88294759285892688</c:v>
                </c:pt>
                <c:pt idx="152">
                  <c:v>0.89879404629916693</c:v>
                </c:pt>
                <c:pt idx="153">
                  <c:v>0.91354545764260098</c:v>
                </c:pt>
                <c:pt idx="154">
                  <c:v>0.92718385456678731</c:v>
                </c:pt>
                <c:pt idx="155">
                  <c:v>0.93969262078590809</c:v>
                </c:pt>
                <c:pt idx="156">
                  <c:v>0.95105651629515364</c:v>
                </c:pt>
                <c:pt idx="157">
                  <c:v>0.96126169593831867</c:v>
                </c:pt>
                <c:pt idx="158">
                  <c:v>0.97029572627599636</c:v>
                </c:pt>
                <c:pt idx="159">
                  <c:v>0.9781476007338058</c:v>
                </c:pt>
                <c:pt idx="160">
                  <c:v>0.98480775301220791</c:v>
                </c:pt>
                <c:pt idx="161">
                  <c:v>0.99026806874157036</c:v>
                </c:pt>
                <c:pt idx="162">
                  <c:v>0.9945218953682734</c:v>
                </c:pt>
                <c:pt idx="163">
                  <c:v>0.9975640502598242</c:v>
                </c:pt>
                <c:pt idx="164">
                  <c:v>0.99939082701909587</c:v>
                </c:pt>
                <c:pt idx="165">
                  <c:v>1</c:v>
                </c:pt>
                <c:pt idx="166">
                  <c:v>0.99939082701909587</c:v>
                </c:pt>
                <c:pt idx="167">
                  <c:v>0.99756405025982431</c:v>
                </c:pt>
                <c:pt idx="168">
                  <c:v>0.99452189536827351</c:v>
                </c:pt>
                <c:pt idx="169">
                  <c:v>0.99026806874157047</c:v>
                </c:pt>
                <c:pt idx="170">
                  <c:v>0.98480775301220802</c:v>
                </c:pt>
                <c:pt idx="171">
                  <c:v>0.97814760073380569</c:v>
                </c:pt>
                <c:pt idx="172">
                  <c:v>0.97029572627599658</c:v>
                </c:pt>
                <c:pt idx="173">
                  <c:v>0.96126169593831889</c:v>
                </c:pt>
                <c:pt idx="174">
                  <c:v>0.95105651629515364</c:v>
                </c:pt>
                <c:pt idx="175">
                  <c:v>0.93969262078590854</c:v>
                </c:pt>
                <c:pt idx="176">
                  <c:v>0.92718385456678798</c:v>
                </c:pt>
                <c:pt idx="177">
                  <c:v>0.91354545764260087</c:v>
                </c:pt>
                <c:pt idx="178">
                  <c:v>0.89879404629916715</c:v>
                </c:pt>
                <c:pt idx="179">
                  <c:v>0.88294759285892721</c:v>
                </c:pt>
                <c:pt idx="180">
                  <c:v>0.86602540378443926</c:v>
                </c:pt>
                <c:pt idx="181">
                  <c:v>0.84804809615642585</c:v>
                </c:pt>
                <c:pt idx="182">
                  <c:v>0.82903757255504162</c:v>
                </c:pt>
                <c:pt idx="183">
                  <c:v>0.80901699437494756</c:v>
                </c:pt>
                <c:pt idx="184">
                  <c:v>0.78801075360672257</c:v>
                </c:pt>
                <c:pt idx="185">
                  <c:v>0.76604444311897901</c:v>
                </c:pt>
                <c:pt idx="186">
                  <c:v>0.74314482547739413</c:v>
                </c:pt>
                <c:pt idx="187">
                  <c:v>0.7193398003386513</c:v>
                </c:pt>
                <c:pt idx="188">
                  <c:v>0.69465837045899781</c:v>
                </c:pt>
                <c:pt idx="189">
                  <c:v>0.66913060635885913</c:v>
                </c:pt>
                <c:pt idx="190">
                  <c:v>0.64278760968654058</c:v>
                </c:pt>
                <c:pt idx="191">
                  <c:v>0.6156614753256584</c:v>
                </c:pt>
                <c:pt idx="192">
                  <c:v>0.58778525229247358</c:v>
                </c:pt>
                <c:pt idx="193">
                  <c:v>0.55919290347074757</c:v>
                </c:pt>
                <c:pt idx="194">
                  <c:v>0.52991926423320457</c:v>
                </c:pt>
                <c:pt idx="195">
                  <c:v>0.49999999999999989</c:v>
                </c:pt>
                <c:pt idx="196">
                  <c:v>0.46947156278589097</c:v>
                </c:pt>
                <c:pt idx="197">
                  <c:v>0.43837114678907796</c:v>
                </c:pt>
                <c:pt idx="198">
                  <c:v>0.40673664307580115</c:v>
                </c:pt>
                <c:pt idx="199">
                  <c:v>0.3746065934159134</c:v>
                </c:pt>
                <c:pt idx="200">
                  <c:v>0.34202014332566882</c:v>
                </c:pt>
                <c:pt idx="201">
                  <c:v>0.30901699437494795</c:v>
                </c:pt>
                <c:pt idx="202">
                  <c:v>0.27563735581699816</c:v>
                </c:pt>
                <c:pt idx="203">
                  <c:v>0.24192189559966717</c:v>
                </c:pt>
                <c:pt idx="204">
                  <c:v>0.20791169081775918</c:v>
                </c:pt>
                <c:pt idx="205">
                  <c:v>0.17364817766693053</c:v>
                </c:pt>
                <c:pt idx="206">
                  <c:v>0.13917310096006597</c:v>
                </c:pt>
                <c:pt idx="207">
                  <c:v>0.10452846326765444</c:v>
                </c:pt>
                <c:pt idx="208">
                  <c:v>6.9756473744126676E-2</c:v>
                </c:pt>
                <c:pt idx="209">
                  <c:v>3.4899496702500941E-2</c:v>
                </c:pt>
                <c:pt idx="210">
                  <c:v>3.6754453647258625E-16</c:v>
                </c:pt>
                <c:pt idx="211">
                  <c:v>-3.4899496702500206E-2</c:v>
                </c:pt>
                <c:pt idx="212">
                  <c:v>-6.9756473744125927E-2</c:v>
                </c:pt>
                <c:pt idx="213">
                  <c:v>-0.10452846326765369</c:v>
                </c:pt>
                <c:pt idx="214">
                  <c:v>-0.13917310096006527</c:v>
                </c:pt>
                <c:pt idx="215">
                  <c:v>-0.1736481776669298</c:v>
                </c:pt>
                <c:pt idx="216">
                  <c:v>-0.20791169081775843</c:v>
                </c:pt>
                <c:pt idx="217">
                  <c:v>-0.24192189559966817</c:v>
                </c:pt>
                <c:pt idx="218">
                  <c:v>-0.27563735581699916</c:v>
                </c:pt>
                <c:pt idx="219">
                  <c:v>-0.30901699437494723</c:v>
                </c:pt>
                <c:pt idx="220">
                  <c:v>-0.3420201433256681</c:v>
                </c:pt>
                <c:pt idx="221">
                  <c:v>-0.37460659341591102</c:v>
                </c:pt>
                <c:pt idx="222">
                  <c:v>-0.40673664307579876</c:v>
                </c:pt>
                <c:pt idx="223">
                  <c:v>-0.43837114678907735</c:v>
                </c:pt>
                <c:pt idx="224">
                  <c:v>-0.46947156278589036</c:v>
                </c:pt>
                <c:pt idx="225">
                  <c:v>-0.50000000000000067</c:v>
                </c:pt>
                <c:pt idx="226">
                  <c:v>-0.52991926423320534</c:v>
                </c:pt>
                <c:pt idx="227">
                  <c:v>-0.55919290347074679</c:v>
                </c:pt>
                <c:pt idx="228">
                  <c:v>-0.58778525229247292</c:v>
                </c:pt>
                <c:pt idx="229">
                  <c:v>-0.61566147532565763</c:v>
                </c:pt>
                <c:pt idx="230">
                  <c:v>-0.64278760968653859</c:v>
                </c:pt>
                <c:pt idx="231">
                  <c:v>-0.66913060635885724</c:v>
                </c:pt>
                <c:pt idx="232">
                  <c:v>-0.69465837045899725</c:v>
                </c:pt>
                <c:pt idx="233">
                  <c:v>-0.71933980033865075</c:v>
                </c:pt>
                <c:pt idx="234">
                  <c:v>-0.74314482547739491</c:v>
                </c:pt>
                <c:pt idx="235">
                  <c:v>-0.76604444311897846</c:v>
                </c:pt>
                <c:pt idx="236">
                  <c:v>-0.7880107536067219</c:v>
                </c:pt>
                <c:pt idx="237">
                  <c:v>-0.80901699437494712</c:v>
                </c:pt>
                <c:pt idx="238">
                  <c:v>-0.8290375725550414</c:v>
                </c:pt>
                <c:pt idx="239">
                  <c:v>-0.84804809615642551</c:v>
                </c:pt>
                <c:pt idx="240">
                  <c:v>-0.86602540378443882</c:v>
                </c:pt>
              </c:numCache>
            </c:numRef>
          </c:yVal>
          <c:smooth val="1"/>
        </c:ser>
        <c:ser>
          <c:idx val="2"/>
          <c:order val="2"/>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ser>
        <c:dLbls>
          <c:showLegendKey val="0"/>
          <c:showVal val="0"/>
          <c:showCatName val="0"/>
          <c:showSerName val="0"/>
          <c:showPercent val="0"/>
          <c:showBubbleSize val="0"/>
        </c:dLbls>
        <c:axId val="137758592"/>
        <c:axId val="137773056"/>
      </c:scatterChart>
      <c:valAx>
        <c:axId val="137758592"/>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37773056"/>
        <c:crossesAt val="-1.5"/>
        <c:crossBetween val="midCat"/>
        <c:majorUnit val="120"/>
        <c:minorUnit val="20"/>
      </c:valAx>
      <c:valAx>
        <c:axId val="137773056"/>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37758592"/>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Variable Speed Motor</a:t>
            </a:r>
          </a:p>
        </c:rich>
      </c:tx>
      <c:layout>
        <c:manualLayout>
          <c:xMode val="edge"/>
          <c:yMode val="edge"/>
          <c:x val="0.46755600722784518"/>
          <c:y val="8.9240251312338981E-2"/>
        </c:manualLayout>
      </c:layout>
      <c:overlay val="0"/>
    </c:title>
    <c:autoTitleDeleted val="0"/>
    <c:plotArea>
      <c:layout>
        <c:manualLayout>
          <c:layoutTarget val="inner"/>
          <c:xMode val="edge"/>
          <c:yMode val="edge"/>
          <c:x val="0.10369914107291289"/>
          <c:y val="2.4421831189005403E-2"/>
          <c:w val="0.8473461125039361"/>
          <c:h val="0.95166870015155591"/>
        </c:manualLayout>
      </c:layout>
      <c:scatterChart>
        <c:scatterStyle val="lineMarker"/>
        <c:varyColors val="0"/>
        <c:ser>
          <c:idx val="0"/>
          <c:order val="0"/>
          <c:tx>
            <c:strRef>
              <c:f>Waveforms!$D$1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Waveforms!$D$2:$D$514</c:f>
              <c:numCache>
                <c:formatCode>General</c:formatCode>
                <c:ptCount val="513"/>
                <c:pt idx="0">
                  <c:v>0</c:v>
                </c:pt>
                <c:pt idx="1">
                  <c:v>1.5952999771435898</c:v>
                </c:pt>
                <c:pt idx="2">
                  <c:v>3.1903597079785975</c:v>
                </c:pt>
                <c:pt idx="3">
                  <c:v>4.7849389823766479</c:v>
                </c:pt>
                <c:pt idx="4">
                  <c:v>6.3787976625643426</c:v>
                </c:pt>
                <c:pt idx="5">
                  <c:v>7.9716957192871174</c:v>
                </c:pt>
                <c:pt idx="6">
                  <c:v>9.5633932679567657</c:v>
                </c:pt>
                <c:pt idx="7">
                  <c:v>11.153650604777187</c:v>
                </c:pt>
                <c:pt idx="8">
                  <c:v>12.742228242842874</c:v>
                </c:pt>
                <c:pt idx="9">
                  <c:v>14.328886948204799</c:v>
                </c:pt>
                <c:pt idx="10">
                  <c:v>15.913387775898107</c:v>
                </c:pt>
                <c:pt idx="11">
                  <c:v>17.495492105926402</c:v>
                </c:pt>
                <c:pt idx="12">
                  <c:v>19.074961679197031</c:v>
                </c:pt>
                <c:pt idx="13">
                  <c:v>20.65155863340199</c:v>
                </c:pt>
                <c:pt idx="14">
                  <c:v>22.225045538839151</c:v>
                </c:pt>
                <c:pt idx="15">
                  <c:v>23.795185434168321</c:v>
                </c:pt>
                <c:pt idx="16">
                  <c:v>25.361741862096675</c:v>
                </c:pt>
                <c:pt idx="17">
                  <c:v>26.924478904988405</c:v>
                </c:pt>
                <c:pt idx="18">
                  <c:v>28.483161220393072</c:v>
                </c:pt>
                <c:pt idx="19">
                  <c:v>30.03755407648725</c:v>
                </c:pt>
                <c:pt idx="20">
                  <c:v>31.587423387424298</c:v>
                </c:pt>
                <c:pt idx="21">
                  <c:v>33.132535748586896</c:v>
                </c:pt>
                <c:pt idx="22">
                  <c:v>34.672658471736796</c:v>
                </c:pt>
                <c:pt idx="23">
                  <c:v>36.207559620056905</c:v>
                </c:pt>
                <c:pt idx="24">
                  <c:v>37.737008043080102</c:v>
                </c:pt>
                <c:pt idx="25">
                  <c:v>39.260773411499649</c:v>
                </c:pt>
                <c:pt idx="26">
                  <c:v>40.778626251855904</c:v>
                </c:pt>
                <c:pt idx="27">
                  <c:v>42.290337981094183</c:v>
                </c:pt>
                <c:pt idx="28">
                  <c:v>43.795680940988618</c:v>
                </c:pt>
                <c:pt idx="29">
                  <c:v>45.294428432426493</c:v>
                </c:pt>
                <c:pt idx="30">
                  <c:v>46.786354749548465</c:v>
                </c:pt>
                <c:pt idx="31">
                  <c:v>48.271235213738883</c:v>
                </c:pt>
                <c:pt idx="32">
                  <c:v>49.748846207461661</c:v>
                </c:pt>
                <c:pt idx="33">
                  <c:v>51.21896520793625</c:v>
                </c:pt>
                <c:pt idx="34">
                  <c:v>52.681370820648674</c:v>
                </c:pt>
                <c:pt idx="35">
                  <c:v>54.135842812692829</c:v>
                </c:pt>
                <c:pt idx="36">
                  <c:v>55.582162145936664</c:v>
                </c:pt>
                <c:pt idx="37">
                  <c:v>57.020111010008605</c:v>
                </c:pt>
                <c:pt idx="38">
                  <c:v>58.449472855098854</c:v>
                </c:pt>
                <c:pt idx="39">
                  <c:v>59.870032424571207</c:v>
                </c:pt>
                <c:pt idx="40">
                  <c:v>61.281575787379687</c:v>
                </c:pt>
                <c:pt idx="41">
                  <c:v>62.683890370285965</c:v>
                </c:pt>
                <c:pt idx="42">
                  <c:v>64.076764989871933</c:v>
                </c:pt>
                <c:pt idx="43">
                  <c:v>65.459989884343301</c:v>
                </c:pt>
                <c:pt idx="44">
                  <c:v>66.833356745118834</c:v>
                </c:pt>
                <c:pt idx="45">
                  <c:v>68.19665874820096</c:v>
                </c:pt>
                <c:pt idx="46">
                  <c:v>69.549690585322651</c:v>
                </c:pt>
                <c:pt idx="47">
                  <c:v>70.892248494866038</c:v>
                </c:pt>
                <c:pt idx="48">
                  <c:v>72.224130292548281</c:v>
                </c:pt>
                <c:pt idx="49">
                  <c:v>73.545135401869715</c:v>
                </c:pt>
                <c:pt idx="50">
                  <c:v>74.855064884319887</c:v>
                </c:pt>
                <c:pt idx="51">
                  <c:v>76.153721469337071</c:v>
                </c:pt>
                <c:pt idx="52">
                  <c:v>77.440909584016367</c:v>
                </c:pt>
                <c:pt idx="53">
                  <c:v>78.71643538256231</c:v>
                </c:pt>
                <c:pt idx="54">
                  <c:v>79.980106775481488</c:v>
                </c:pt>
                <c:pt idx="55">
                  <c:v>81.23173345851022</c:v>
                </c:pt>
                <c:pt idx="56">
                  <c:v>82.471126941273937</c:v>
                </c:pt>
                <c:pt idx="57">
                  <c:v>83.698100575672882</c:v>
                </c:pt>
                <c:pt idx="58">
                  <c:v>84.912469583990983</c:v>
                </c:pt>
                <c:pt idx="59">
                  <c:v>86.114051086722313</c:v>
                </c:pt>
                <c:pt idx="60">
                  <c:v>87.30266413011239</c:v>
                </c:pt>
                <c:pt idx="61">
                  <c:v>88.478129713408876</c:v>
                </c:pt>
                <c:pt idx="62">
                  <c:v>89.640270815818681</c:v>
                </c:pt>
                <c:pt idx="63">
                  <c:v>90.788912423166479</c:v>
                </c:pt>
                <c:pt idx="64">
                  <c:v>91.923881554251139</c:v>
                </c:pt>
                <c:pt idx="65">
                  <c:v>93.045007286896421</c:v>
                </c:pt>
                <c:pt idx="66">
                  <c:v>94.152120783690677</c:v>
                </c:pt>
                <c:pt idx="67">
                  <c:v>95.245055317413659</c:v>
                </c:pt>
                <c:pt idx="68">
                  <c:v>96.323646296144659</c:v>
                </c:pt>
                <c:pt idx="69">
                  <c:v>97.387731288049693</c:v>
                </c:pt>
                <c:pt idx="70">
                  <c:v>98.437150045842998</c:v>
                </c:pt>
                <c:pt idx="71">
                  <c:v>99.471744530919651</c:v>
                </c:pt>
                <c:pt idx="72">
                  <c:v>100.49135893715578</c:v>
                </c:pt>
                <c:pt idx="73">
                  <c:v>101.49583971437228</c:v>
                </c:pt>
                <c:pt idx="74">
                  <c:v>102.48503559145878</c:v>
                </c:pt>
                <c:pt idx="75">
                  <c:v>103.45879759915483</c:v>
                </c:pt>
                <c:pt idx="76">
                  <c:v>104.41697909248384</c:v>
                </c:pt>
                <c:pt idx="77">
                  <c:v>105.35943577283732</c:v>
                </c:pt>
                <c:pt idx="78">
                  <c:v>106.2860257097059</c:v>
                </c:pt>
                <c:pt idx="79">
                  <c:v>107.19660936205328</c:v>
                </c:pt>
                <c:pt idx="80">
                  <c:v>108.09104959933089</c:v>
                </c:pt>
                <c:pt idx="81">
                  <c:v>108.96921172212893</c:v>
                </c:pt>
                <c:pt idx="82">
                  <c:v>109.83096348246193</c:v>
                </c:pt>
                <c:pt idx="83">
                  <c:v>110.67617510368443</c:v>
                </c:pt>
                <c:pt idx="84">
                  <c:v>111.50471930003536</c:v>
                </c:pt>
                <c:pt idx="85">
                  <c:v>112.31647129580628</c:v>
                </c:pt>
                <c:pt idx="86">
                  <c:v>113.11130884413247</c:v>
                </c:pt>
                <c:pt idx="87">
                  <c:v>113.88911224540287</c:v>
                </c:pt>
                <c:pt idx="88">
                  <c:v>114.64976436528616</c:v>
                </c:pt>
                <c:pt idx="89">
                  <c:v>115.39315065237102</c:v>
                </c:pt>
                <c:pt idx="90">
                  <c:v>116.11915915541698</c:v>
                </c:pt>
                <c:pt idx="91">
                  <c:v>116.827680540214</c:v>
                </c:pt>
                <c:pt idx="92">
                  <c:v>117.51860810604764</c:v>
                </c:pt>
                <c:pt idx="93">
                  <c:v>118.19183780176789</c:v>
                </c:pt>
                <c:pt idx="94">
                  <c:v>118.84726824145899</c:v>
                </c:pt>
                <c:pt idx="95">
                  <c:v>119.48480071970749</c:v>
                </c:pt>
                <c:pt idx="96">
                  <c:v>120.10433922646726</c:v>
                </c:pt>
                <c:pt idx="97">
                  <c:v>120.70579046151802</c:v>
                </c:pt>
                <c:pt idx="98">
                  <c:v>121.28906384851607</c:v>
                </c:pt>
                <c:pt idx="99">
                  <c:v>121.85407154863474</c:v>
                </c:pt>
                <c:pt idx="100">
                  <c:v>122.40072847379271</c:v>
                </c:pt>
                <c:pt idx="101">
                  <c:v>122.92895229946777</c:v>
                </c:pt>
                <c:pt idx="102">
                  <c:v>123.43866347709476</c:v>
                </c:pt>
                <c:pt idx="103">
                  <c:v>123.92978524604517</c:v>
                </c:pt>
                <c:pt idx="104">
                  <c:v>124.40224364518718</c:v>
                </c:pt>
                <c:pt idx="105">
                  <c:v>124.85596752402355</c:v>
                </c:pt>
                <c:pt idx="106">
                  <c:v>125.29088855340716</c:v>
                </c:pt>
                <c:pt idx="107">
                  <c:v>125.70694123583078</c:v>
                </c:pt>
                <c:pt idx="108">
                  <c:v>126.10406291529073</c:v>
                </c:pt>
                <c:pt idx="109">
                  <c:v>126.48219378672282</c:v>
                </c:pt>
                <c:pt idx="110">
                  <c:v>126.84127690500873</c:v>
                </c:pt>
                <c:pt idx="111">
                  <c:v>127.18125819355156</c:v>
                </c:pt>
                <c:pt idx="112">
                  <c:v>127.50208645241995</c:v>
                </c:pt>
                <c:pt idx="113">
                  <c:v>127.80371336605809</c:v>
                </c:pt>
                <c:pt idx="114">
                  <c:v>128.08609351056236</c:v>
                </c:pt>
                <c:pt idx="115">
                  <c:v>128.34918436052158</c:v>
                </c:pt>
                <c:pt idx="116">
                  <c:v>128.59294629542157</c:v>
                </c:pt>
                <c:pt idx="117">
                  <c:v>128.81734260561143</c:v>
                </c:pt>
                <c:pt idx="118">
                  <c:v>129.02233949783232</c:v>
                </c:pt>
                <c:pt idx="119">
                  <c:v>129.20790610030625</c:v>
                </c:pt>
                <c:pt idx="120">
                  <c:v>129.37401446738559</c:v>
                </c:pt>
                <c:pt idx="121">
                  <c:v>129.52063958376115</c:v>
                </c:pt>
                <c:pt idx="122">
                  <c:v>129.64775936822971</c:v>
                </c:pt>
                <c:pt idx="123">
                  <c:v>129.7553546770194</c:v>
                </c:pt>
                <c:pt idx="124">
                  <c:v>129.84340930667241</c:v>
                </c:pt>
                <c:pt idx="125">
                  <c:v>129.91190999648543</c:v>
                </c:pt>
                <c:pt idx="126">
                  <c:v>129.96084643050659</c:v>
                </c:pt>
                <c:pt idx="127">
                  <c:v>129.99021123908878</c:v>
                </c:pt>
                <c:pt idx="128">
                  <c:v>130</c:v>
                </c:pt>
                <c:pt idx="129">
                  <c:v>129.99021123908878</c:v>
                </c:pt>
                <c:pt idx="130">
                  <c:v>129.96084643050659</c:v>
                </c:pt>
                <c:pt idx="131">
                  <c:v>129.91190999648543</c:v>
                </c:pt>
                <c:pt idx="132">
                  <c:v>129.84340930667241</c:v>
                </c:pt>
                <c:pt idx="133">
                  <c:v>129.7553546770194</c:v>
                </c:pt>
                <c:pt idx="134">
                  <c:v>129.64775936822971</c:v>
                </c:pt>
                <c:pt idx="135">
                  <c:v>129.52063958376115</c:v>
                </c:pt>
                <c:pt idx="136">
                  <c:v>129.37401446738559</c:v>
                </c:pt>
                <c:pt idx="137">
                  <c:v>129.20790610030625</c:v>
                </c:pt>
                <c:pt idx="138">
                  <c:v>129.02233949783232</c:v>
                </c:pt>
                <c:pt idx="139">
                  <c:v>128.81734260561146</c:v>
                </c:pt>
                <c:pt idx="140">
                  <c:v>128.59294629542157</c:v>
                </c:pt>
                <c:pt idx="141">
                  <c:v>128.34918436052158</c:v>
                </c:pt>
                <c:pt idx="142">
                  <c:v>128.08609351056236</c:v>
                </c:pt>
                <c:pt idx="143">
                  <c:v>127.80371336605809</c:v>
                </c:pt>
                <c:pt idx="144">
                  <c:v>127.50208645241995</c:v>
                </c:pt>
                <c:pt idx="145">
                  <c:v>127.18125819355156</c:v>
                </c:pt>
                <c:pt idx="146">
                  <c:v>126.84127690500873</c:v>
                </c:pt>
                <c:pt idx="147">
                  <c:v>126.48219378672282</c:v>
                </c:pt>
                <c:pt idx="148">
                  <c:v>126.10406291529073</c:v>
                </c:pt>
                <c:pt idx="149">
                  <c:v>125.70694123583078</c:v>
                </c:pt>
                <c:pt idx="150">
                  <c:v>125.29088855340716</c:v>
                </c:pt>
                <c:pt idx="151">
                  <c:v>124.85596752402355</c:v>
                </c:pt>
                <c:pt idx="152">
                  <c:v>124.40224364518717</c:v>
                </c:pt>
                <c:pt idx="153">
                  <c:v>123.9297852460452</c:v>
                </c:pt>
                <c:pt idx="154">
                  <c:v>123.43866347709476</c:v>
                </c:pt>
                <c:pt idx="155">
                  <c:v>122.92895229946778</c:v>
                </c:pt>
                <c:pt idx="156">
                  <c:v>122.40072847379271</c:v>
                </c:pt>
                <c:pt idx="157">
                  <c:v>121.85407154863474</c:v>
                </c:pt>
                <c:pt idx="158">
                  <c:v>121.28906384851608</c:v>
                </c:pt>
                <c:pt idx="159">
                  <c:v>120.70579046151802</c:v>
                </c:pt>
                <c:pt idx="160">
                  <c:v>120.10433922646726</c:v>
                </c:pt>
                <c:pt idx="161">
                  <c:v>119.48480071970749</c:v>
                </c:pt>
                <c:pt idx="162">
                  <c:v>118.84726824145899</c:v>
                </c:pt>
                <c:pt idx="163">
                  <c:v>118.1918378017679</c:v>
                </c:pt>
                <c:pt idx="164">
                  <c:v>117.51860810604761</c:v>
                </c:pt>
                <c:pt idx="165">
                  <c:v>116.82768054021402</c:v>
                </c:pt>
                <c:pt idx="166">
                  <c:v>116.11915915541698</c:v>
                </c:pt>
                <c:pt idx="167">
                  <c:v>115.39315065237102</c:v>
                </c:pt>
                <c:pt idx="168">
                  <c:v>114.64976436528619</c:v>
                </c:pt>
                <c:pt idx="169">
                  <c:v>113.88911224540287</c:v>
                </c:pt>
                <c:pt idx="170">
                  <c:v>113.11130884413248</c:v>
                </c:pt>
                <c:pt idx="171">
                  <c:v>112.31647129580628</c:v>
                </c:pt>
                <c:pt idx="172">
                  <c:v>111.50471930003536</c:v>
                </c:pt>
                <c:pt idx="173">
                  <c:v>110.67617510368443</c:v>
                </c:pt>
                <c:pt idx="174">
                  <c:v>109.83096348246194</c:v>
                </c:pt>
                <c:pt idx="175">
                  <c:v>108.96921172212896</c:v>
                </c:pt>
                <c:pt idx="176">
                  <c:v>108.09104959933089</c:v>
                </c:pt>
                <c:pt idx="177">
                  <c:v>107.19660936205328</c:v>
                </c:pt>
                <c:pt idx="178">
                  <c:v>106.2860257097059</c:v>
                </c:pt>
                <c:pt idx="179">
                  <c:v>105.35943577283732</c:v>
                </c:pt>
                <c:pt idx="180">
                  <c:v>104.41697909248384</c:v>
                </c:pt>
                <c:pt idx="181">
                  <c:v>103.45879759915486</c:v>
                </c:pt>
                <c:pt idx="182">
                  <c:v>102.4850355914588</c:v>
                </c:pt>
                <c:pt idx="183">
                  <c:v>101.49583971437232</c:v>
                </c:pt>
                <c:pt idx="184">
                  <c:v>100.49135893715584</c:v>
                </c:pt>
                <c:pt idx="185">
                  <c:v>99.471744530919679</c:v>
                </c:pt>
                <c:pt idx="186">
                  <c:v>98.437150045842998</c:v>
                </c:pt>
                <c:pt idx="187">
                  <c:v>97.38773128804975</c:v>
                </c:pt>
                <c:pt idx="188">
                  <c:v>96.323646296144659</c:v>
                </c:pt>
                <c:pt idx="189">
                  <c:v>95.245055317413659</c:v>
                </c:pt>
                <c:pt idx="190">
                  <c:v>94.152120783690748</c:v>
                </c:pt>
                <c:pt idx="191">
                  <c:v>93.045007286896421</c:v>
                </c:pt>
                <c:pt idx="192">
                  <c:v>91.923881554251167</c:v>
                </c:pt>
                <c:pt idx="193">
                  <c:v>90.788912423166479</c:v>
                </c:pt>
                <c:pt idx="194">
                  <c:v>89.64027081581871</c:v>
                </c:pt>
                <c:pt idx="195">
                  <c:v>88.478129713408876</c:v>
                </c:pt>
                <c:pt idx="196">
                  <c:v>87.302664130112404</c:v>
                </c:pt>
                <c:pt idx="197">
                  <c:v>86.114051086722355</c:v>
                </c:pt>
                <c:pt idx="198">
                  <c:v>84.912469583990969</c:v>
                </c:pt>
                <c:pt idx="199">
                  <c:v>83.698100575672882</c:v>
                </c:pt>
                <c:pt idx="200">
                  <c:v>82.471126941273937</c:v>
                </c:pt>
                <c:pt idx="201">
                  <c:v>81.23173345851022</c:v>
                </c:pt>
                <c:pt idx="202">
                  <c:v>79.980106775481488</c:v>
                </c:pt>
                <c:pt idx="203">
                  <c:v>78.716435382562338</c:v>
                </c:pt>
                <c:pt idx="204">
                  <c:v>77.440909584016367</c:v>
                </c:pt>
                <c:pt idx="205">
                  <c:v>76.153721469337071</c:v>
                </c:pt>
                <c:pt idx="206">
                  <c:v>74.855064884319916</c:v>
                </c:pt>
                <c:pt idx="207">
                  <c:v>73.545135401869686</c:v>
                </c:pt>
                <c:pt idx="208">
                  <c:v>72.224130292548281</c:v>
                </c:pt>
                <c:pt idx="209">
                  <c:v>70.892248494866053</c:v>
                </c:pt>
                <c:pt idx="210">
                  <c:v>69.549690585322651</c:v>
                </c:pt>
                <c:pt idx="211">
                  <c:v>68.19665874820096</c:v>
                </c:pt>
                <c:pt idx="212">
                  <c:v>66.833356745118834</c:v>
                </c:pt>
                <c:pt idx="213">
                  <c:v>65.459989884343315</c:v>
                </c:pt>
                <c:pt idx="214">
                  <c:v>64.076764989871947</c:v>
                </c:pt>
                <c:pt idx="215">
                  <c:v>62.68389037028598</c:v>
                </c:pt>
                <c:pt idx="216">
                  <c:v>61.28157578737973</c:v>
                </c:pt>
                <c:pt idx="217">
                  <c:v>59.870032424571185</c:v>
                </c:pt>
                <c:pt idx="218">
                  <c:v>58.44947285509889</c:v>
                </c:pt>
                <c:pt idx="219">
                  <c:v>57.020111010008641</c:v>
                </c:pt>
                <c:pt idx="220">
                  <c:v>55.582162145936664</c:v>
                </c:pt>
                <c:pt idx="221">
                  <c:v>54.135842812692829</c:v>
                </c:pt>
                <c:pt idx="222">
                  <c:v>52.681370820648681</c:v>
                </c:pt>
                <c:pt idx="223">
                  <c:v>51.218965207936265</c:v>
                </c:pt>
                <c:pt idx="224">
                  <c:v>49.748846207461675</c:v>
                </c:pt>
                <c:pt idx="225">
                  <c:v>48.271235213738905</c:v>
                </c:pt>
                <c:pt idx="226">
                  <c:v>46.786354749548501</c:v>
                </c:pt>
                <c:pt idx="227">
                  <c:v>45.294428432426521</c:v>
                </c:pt>
                <c:pt idx="228">
                  <c:v>43.79568094098866</c:v>
                </c:pt>
                <c:pt idx="229">
                  <c:v>42.290337981094162</c:v>
                </c:pt>
                <c:pt idx="230">
                  <c:v>40.778626251855883</c:v>
                </c:pt>
                <c:pt idx="231">
                  <c:v>39.260773411499699</c:v>
                </c:pt>
                <c:pt idx="232">
                  <c:v>37.73700804308011</c:v>
                </c:pt>
                <c:pt idx="233">
                  <c:v>36.207559620056912</c:v>
                </c:pt>
                <c:pt idx="234">
                  <c:v>34.67265847173686</c:v>
                </c:pt>
                <c:pt idx="235">
                  <c:v>33.132535748586925</c:v>
                </c:pt>
                <c:pt idx="236">
                  <c:v>31.587423387424323</c:v>
                </c:pt>
                <c:pt idx="237">
                  <c:v>30.037554076487275</c:v>
                </c:pt>
                <c:pt idx="238">
                  <c:v>28.4831612203931</c:v>
                </c:pt>
                <c:pt idx="239">
                  <c:v>26.924478904988387</c:v>
                </c:pt>
                <c:pt idx="240">
                  <c:v>25.361741862096661</c:v>
                </c:pt>
                <c:pt idx="241">
                  <c:v>23.795185434168371</c:v>
                </c:pt>
                <c:pt idx="242">
                  <c:v>22.225045538839151</c:v>
                </c:pt>
                <c:pt idx="243">
                  <c:v>20.65155863340199</c:v>
                </c:pt>
                <c:pt idx="244">
                  <c:v>19.074961679197095</c:v>
                </c:pt>
                <c:pt idx="245">
                  <c:v>17.495492105926413</c:v>
                </c:pt>
                <c:pt idx="246">
                  <c:v>15.913387775898125</c:v>
                </c:pt>
                <c:pt idx="247">
                  <c:v>14.328886948204767</c:v>
                </c:pt>
                <c:pt idx="248">
                  <c:v>12.742228242842906</c:v>
                </c:pt>
                <c:pt idx="249">
                  <c:v>11.153650604777221</c:v>
                </c:pt>
                <c:pt idx="250">
                  <c:v>9.5633932679567497</c:v>
                </c:pt>
                <c:pt idx="251">
                  <c:v>7.9716957192871627</c:v>
                </c:pt>
                <c:pt idx="252">
                  <c:v>6.3787976625643363</c:v>
                </c:pt>
                <c:pt idx="253">
                  <c:v>4.7849389823766479</c:v>
                </c:pt>
                <c:pt idx="254">
                  <c:v>3.1903597079786601</c:v>
                </c:pt>
                <c:pt idx="255">
                  <c:v>1.5952999771436007</c:v>
                </c:pt>
                <c:pt idx="256">
                  <c:v>1.5919882599690914E-14</c:v>
                </c:pt>
                <c:pt idx="257">
                  <c:v>-1.5952999771436265</c:v>
                </c:pt>
                <c:pt idx="258">
                  <c:v>-3.1903597079785713</c:v>
                </c:pt>
                <c:pt idx="259">
                  <c:v>-4.7849389823766151</c:v>
                </c:pt>
                <c:pt idx="260">
                  <c:v>-6.3787976625643639</c:v>
                </c:pt>
                <c:pt idx="261">
                  <c:v>-7.971695719287073</c:v>
                </c:pt>
                <c:pt idx="262">
                  <c:v>-9.5633932679567177</c:v>
                </c:pt>
                <c:pt idx="263">
                  <c:v>-11.153650604777193</c:v>
                </c:pt>
                <c:pt idx="264">
                  <c:v>-12.742228242842874</c:v>
                </c:pt>
                <c:pt idx="265">
                  <c:v>-14.328886948204792</c:v>
                </c:pt>
                <c:pt idx="266">
                  <c:v>-15.913387775898093</c:v>
                </c:pt>
                <c:pt idx="267">
                  <c:v>-17.495492105926434</c:v>
                </c:pt>
                <c:pt idx="268">
                  <c:v>-19.07496167919701</c:v>
                </c:pt>
                <c:pt idx="269">
                  <c:v>-20.651558633401965</c:v>
                </c:pt>
                <c:pt idx="270">
                  <c:v>-22.225045538839179</c:v>
                </c:pt>
                <c:pt idx="271">
                  <c:v>-23.795185434168282</c:v>
                </c:pt>
                <c:pt idx="272">
                  <c:v>-25.361741862096633</c:v>
                </c:pt>
                <c:pt idx="273">
                  <c:v>-26.924478904988423</c:v>
                </c:pt>
                <c:pt idx="274">
                  <c:v>-28.483161220393072</c:v>
                </c:pt>
                <c:pt idx="275">
                  <c:v>-30.03755407648719</c:v>
                </c:pt>
                <c:pt idx="276">
                  <c:v>-31.587423387424288</c:v>
                </c:pt>
                <c:pt idx="277">
                  <c:v>-33.132535748586896</c:v>
                </c:pt>
                <c:pt idx="278">
                  <c:v>-34.672658471736703</c:v>
                </c:pt>
                <c:pt idx="279">
                  <c:v>-36.207559620056884</c:v>
                </c:pt>
                <c:pt idx="280">
                  <c:v>-37.737008043080081</c:v>
                </c:pt>
                <c:pt idx="281">
                  <c:v>-39.260773411499656</c:v>
                </c:pt>
                <c:pt idx="282">
                  <c:v>-40.778626251855862</c:v>
                </c:pt>
                <c:pt idx="283">
                  <c:v>-42.290337981094197</c:v>
                </c:pt>
                <c:pt idx="284">
                  <c:v>-43.795680940988618</c:v>
                </c:pt>
                <c:pt idx="285">
                  <c:v>-45.294428432426429</c:v>
                </c:pt>
                <c:pt idx="286">
                  <c:v>-46.786354749548451</c:v>
                </c:pt>
                <c:pt idx="287">
                  <c:v>-48.271235213738862</c:v>
                </c:pt>
                <c:pt idx="288">
                  <c:v>-49.748846207461604</c:v>
                </c:pt>
                <c:pt idx="289">
                  <c:v>-51.218965207936236</c:v>
                </c:pt>
                <c:pt idx="290">
                  <c:v>-52.681370820648645</c:v>
                </c:pt>
                <c:pt idx="291">
                  <c:v>-54.135842812692843</c:v>
                </c:pt>
                <c:pt idx="292">
                  <c:v>-55.582162145936636</c:v>
                </c:pt>
                <c:pt idx="293">
                  <c:v>-57.020111010008556</c:v>
                </c:pt>
                <c:pt idx="294">
                  <c:v>-58.449472855098861</c:v>
                </c:pt>
                <c:pt idx="295">
                  <c:v>-59.870032424571164</c:v>
                </c:pt>
                <c:pt idx="296">
                  <c:v>-61.281575787379687</c:v>
                </c:pt>
                <c:pt idx="297">
                  <c:v>-62.683890370285951</c:v>
                </c:pt>
                <c:pt idx="298">
                  <c:v>-64.076764989871961</c:v>
                </c:pt>
                <c:pt idx="299">
                  <c:v>-65.459989884343287</c:v>
                </c:pt>
                <c:pt idx="300">
                  <c:v>-66.833356745118806</c:v>
                </c:pt>
                <c:pt idx="301">
                  <c:v>-68.196658748200974</c:v>
                </c:pt>
                <c:pt idx="302">
                  <c:v>-69.549690585322637</c:v>
                </c:pt>
                <c:pt idx="303">
                  <c:v>-70.892248494865981</c:v>
                </c:pt>
                <c:pt idx="304">
                  <c:v>-72.224130292548281</c:v>
                </c:pt>
                <c:pt idx="305">
                  <c:v>-73.545135401869672</c:v>
                </c:pt>
                <c:pt idx="306">
                  <c:v>-74.85506488431983</c:v>
                </c:pt>
                <c:pt idx="307">
                  <c:v>-76.153721469337071</c:v>
                </c:pt>
                <c:pt idx="308">
                  <c:v>-77.440909584016339</c:v>
                </c:pt>
                <c:pt idx="309">
                  <c:v>-78.71643538256231</c:v>
                </c:pt>
                <c:pt idx="310">
                  <c:v>-79.98010677548146</c:v>
                </c:pt>
                <c:pt idx="311">
                  <c:v>-81.231733458510263</c:v>
                </c:pt>
                <c:pt idx="312">
                  <c:v>-82.471126941273909</c:v>
                </c:pt>
                <c:pt idx="313">
                  <c:v>-83.698100575672868</c:v>
                </c:pt>
                <c:pt idx="314">
                  <c:v>-84.912469583990998</c:v>
                </c:pt>
                <c:pt idx="315">
                  <c:v>-86.114051086722313</c:v>
                </c:pt>
                <c:pt idx="316">
                  <c:v>-87.302664130112362</c:v>
                </c:pt>
                <c:pt idx="317">
                  <c:v>-88.478129713408876</c:v>
                </c:pt>
                <c:pt idx="318">
                  <c:v>-89.640270815818681</c:v>
                </c:pt>
                <c:pt idx="319">
                  <c:v>-90.788912423166408</c:v>
                </c:pt>
                <c:pt idx="320">
                  <c:v>-91.923881554251139</c:v>
                </c:pt>
                <c:pt idx="321">
                  <c:v>-93.045007286896379</c:v>
                </c:pt>
                <c:pt idx="322">
                  <c:v>-94.152120783690719</c:v>
                </c:pt>
                <c:pt idx="323">
                  <c:v>-95.245055317413616</c:v>
                </c:pt>
                <c:pt idx="324">
                  <c:v>-96.323646296144659</c:v>
                </c:pt>
                <c:pt idx="325">
                  <c:v>-97.387731288049693</c:v>
                </c:pt>
                <c:pt idx="326">
                  <c:v>-98.437150045842984</c:v>
                </c:pt>
                <c:pt idx="327">
                  <c:v>-99.471744530919651</c:v>
                </c:pt>
                <c:pt idx="328">
                  <c:v>-100.49135893715584</c:v>
                </c:pt>
                <c:pt idx="329">
                  <c:v>-101.49583971437228</c:v>
                </c:pt>
                <c:pt idx="330">
                  <c:v>-102.48503559145875</c:v>
                </c:pt>
                <c:pt idx="331">
                  <c:v>-103.45879759915483</c:v>
                </c:pt>
                <c:pt idx="332">
                  <c:v>-104.41697909248386</c:v>
                </c:pt>
                <c:pt idx="333">
                  <c:v>-105.3594357728373</c:v>
                </c:pt>
                <c:pt idx="334">
                  <c:v>-106.2860257097059</c:v>
                </c:pt>
                <c:pt idx="335">
                  <c:v>-107.19660936205327</c:v>
                </c:pt>
                <c:pt idx="336">
                  <c:v>-108.09104959933083</c:v>
                </c:pt>
                <c:pt idx="337">
                  <c:v>-108.96921172212893</c:v>
                </c:pt>
                <c:pt idx="338">
                  <c:v>-109.8309634824619</c:v>
                </c:pt>
                <c:pt idx="339">
                  <c:v>-110.67617510368444</c:v>
                </c:pt>
                <c:pt idx="340">
                  <c:v>-111.50471930003536</c:v>
                </c:pt>
                <c:pt idx="341">
                  <c:v>-112.31647129580631</c:v>
                </c:pt>
                <c:pt idx="342">
                  <c:v>-113.11130884413247</c:v>
                </c:pt>
                <c:pt idx="343">
                  <c:v>-113.88911224540281</c:v>
                </c:pt>
                <c:pt idx="344">
                  <c:v>-114.64976436528616</c:v>
                </c:pt>
                <c:pt idx="345">
                  <c:v>-115.39315065237102</c:v>
                </c:pt>
                <c:pt idx="346">
                  <c:v>-116.11915915541698</c:v>
                </c:pt>
                <c:pt idx="347">
                  <c:v>-116.827680540214</c:v>
                </c:pt>
                <c:pt idx="348">
                  <c:v>-117.51860810604758</c:v>
                </c:pt>
                <c:pt idx="349">
                  <c:v>-118.19183780176789</c:v>
                </c:pt>
                <c:pt idx="350">
                  <c:v>-118.84726824145896</c:v>
                </c:pt>
                <c:pt idx="351">
                  <c:v>-119.48480071970749</c:v>
                </c:pt>
                <c:pt idx="352">
                  <c:v>-120.10433922646726</c:v>
                </c:pt>
                <c:pt idx="353">
                  <c:v>-120.70579046151802</c:v>
                </c:pt>
                <c:pt idx="354">
                  <c:v>-121.28906384851608</c:v>
                </c:pt>
                <c:pt idx="355">
                  <c:v>-121.85407154863472</c:v>
                </c:pt>
                <c:pt idx="356">
                  <c:v>-122.40072847379271</c:v>
                </c:pt>
                <c:pt idx="357">
                  <c:v>-122.92895229946777</c:v>
                </c:pt>
                <c:pt idx="358">
                  <c:v>-123.43866347709476</c:v>
                </c:pt>
                <c:pt idx="359">
                  <c:v>-123.92978524604521</c:v>
                </c:pt>
                <c:pt idx="360">
                  <c:v>-124.40224364518717</c:v>
                </c:pt>
                <c:pt idx="361">
                  <c:v>-124.85596752402353</c:v>
                </c:pt>
                <c:pt idx="362">
                  <c:v>-125.29088855340716</c:v>
                </c:pt>
                <c:pt idx="363">
                  <c:v>-125.70694123583077</c:v>
                </c:pt>
                <c:pt idx="364">
                  <c:v>-126.10406291529073</c:v>
                </c:pt>
                <c:pt idx="365">
                  <c:v>-126.48219378672282</c:v>
                </c:pt>
                <c:pt idx="366">
                  <c:v>-126.8412769050087</c:v>
                </c:pt>
                <c:pt idx="367">
                  <c:v>-127.18125819355154</c:v>
                </c:pt>
                <c:pt idx="368">
                  <c:v>-127.50208645241993</c:v>
                </c:pt>
                <c:pt idx="369">
                  <c:v>-127.80371336605809</c:v>
                </c:pt>
                <c:pt idx="370">
                  <c:v>-128.08609351056234</c:v>
                </c:pt>
                <c:pt idx="371">
                  <c:v>-128.34918436052158</c:v>
                </c:pt>
                <c:pt idx="372">
                  <c:v>-128.59294629542157</c:v>
                </c:pt>
                <c:pt idx="373">
                  <c:v>-128.81734260561143</c:v>
                </c:pt>
                <c:pt idx="374">
                  <c:v>-129.02233949783232</c:v>
                </c:pt>
                <c:pt idx="375">
                  <c:v>-129.20790610030625</c:v>
                </c:pt>
                <c:pt idx="376">
                  <c:v>-129.37401446738559</c:v>
                </c:pt>
                <c:pt idx="377">
                  <c:v>-129.52063958376115</c:v>
                </c:pt>
                <c:pt idx="378">
                  <c:v>-129.64775936822971</c:v>
                </c:pt>
                <c:pt idx="379">
                  <c:v>-129.7553546770194</c:v>
                </c:pt>
                <c:pt idx="380">
                  <c:v>-129.84340930667241</c:v>
                </c:pt>
                <c:pt idx="381">
                  <c:v>-129.91190999648543</c:v>
                </c:pt>
                <c:pt idx="382">
                  <c:v>-129.96084643050659</c:v>
                </c:pt>
                <c:pt idx="383">
                  <c:v>-129.99021123908878</c:v>
                </c:pt>
                <c:pt idx="384">
                  <c:v>-130</c:v>
                </c:pt>
                <c:pt idx="385">
                  <c:v>-129.99021123908878</c:v>
                </c:pt>
                <c:pt idx="386">
                  <c:v>-129.96084643050659</c:v>
                </c:pt>
                <c:pt idx="387">
                  <c:v>-129.91190999648543</c:v>
                </c:pt>
                <c:pt idx="388">
                  <c:v>-129.84340930667241</c:v>
                </c:pt>
                <c:pt idx="389">
                  <c:v>-129.7553546770194</c:v>
                </c:pt>
                <c:pt idx="390">
                  <c:v>-129.64775936822971</c:v>
                </c:pt>
                <c:pt idx="391">
                  <c:v>-129.52063958376115</c:v>
                </c:pt>
                <c:pt idx="392">
                  <c:v>-129.37401446738559</c:v>
                </c:pt>
                <c:pt idx="393">
                  <c:v>-129.20790610030625</c:v>
                </c:pt>
                <c:pt idx="394">
                  <c:v>-129.02233949783238</c:v>
                </c:pt>
                <c:pt idx="395">
                  <c:v>-128.81734260561143</c:v>
                </c:pt>
                <c:pt idx="396">
                  <c:v>-128.59294629542154</c:v>
                </c:pt>
                <c:pt idx="397">
                  <c:v>-128.34918436052158</c:v>
                </c:pt>
                <c:pt idx="398">
                  <c:v>-128.08609351056236</c:v>
                </c:pt>
                <c:pt idx="399">
                  <c:v>-127.80371336605812</c:v>
                </c:pt>
                <c:pt idx="400">
                  <c:v>-127.50208645241995</c:v>
                </c:pt>
                <c:pt idx="401">
                  <c:v>-127.18125819355157</c:v>
                </c:pt>
                <c:pt idx="402">
                  <c:v>-126.84127690500873</c:v>
                </c:pt>
                <c:pt idx="403">
                  <c:v>-126.48219378672282</c:v>
                </c:pt>
                <c:pt idx="404">
                  <c:v>-126.10406291529073</c:v>
                </c:pt>
                <c:pt idx="405">
                  <c:v>-125.7069412358308</c:v>
                </c:pt>
                <c:pt idx="406">
                  <c:v>-125.29088855340717</c:v>
                </c:pt>
                <c:pt idx="407">
                  <c:v>-124.85596752402355</c:v>
                </c:pt>
                <c:pt idx="408">
                  <c:v>-124.40224364518718</c:v>
                </c:pt>
                <c:pt idx="409">
                  <c:v>-123.9297852460452</c:v>
                </c:pt>
                <c:pt idx="410">
                  <c:v>-123.43866347709479</c:v>
                </c:pt>
                <c:pt idx="411">
                  <c:v>-122.92895229946781</c:v>
                </c:pt>
                <c:pt idx="412">
                  <c:v>-122.40072847379274</c:v>
                </c:pt>
                <c:pt idx="413">
                  <c:v>-121.85407154863474</c:v>
                </c:pt>
                <c:pt idx="414">
                  <c:v>-121.28906384851605</c:v>
                </c:pt>
                <c:pt idx="415">
                  <c:v>-120.70579046151802</c:v>
                </c:pt>
                <c:pt idx="416">
                  <c:v>-120.10433922646725</c:v>
                </c:pt>
                <c:pt idx="417">
                  <c:v>-119.48480071970752</c:v>
                </c:pt>
                <c:pt idx="418">
                  <c:v>-118.84726824145902</c:v>
                </c:pt>
                <c:pt idx="419">
                  <c:v>-118.1918378017679</c:v>
                </c:pt>
                <c:pt idx="420">
                  <c:v>-117.51860810604764</c:v>
                </c:pt>
                <c:pt idx="421">
                  <c:v>-116.82768054021402</c:v>
                </c:pt>
                <c:pt idx="422">
                  <c:v>-116.11915915541698</c:v>
                </c:pt>
                <c:pt idx="423">
                  <c:v>-115.39315065237106</c:v>
                </c:pt>
                <c:pt idx="424">
                  <c:v>-114.64976436528616</c:v>
                </c:pt>
                <c:pt idx="425">
                  <c:v>-113.8891122454029</c:v>
                </c:pt>
                <c:pt idx="426">
                  <c:v>-113.11130884413248</c:v>
                </c:pt>
                <c:pt idx="427">
                  <c:v>-112.31647129580625</c:v>
                </c:pt>
                <c:pt idx="428">
                  <c:v>-111.50471930003539</c:v>
                </c:pt>
                <c:pt idx="429">
                  <c:v>-110.67617510368441</c:v>
                </c:pt>
                <c:pt idx="430">
                  <c:v>-109.83096348246194</c:v>
                </c:pt>
                <c:pt idx="431">
                  <c:v>-108.96921172212893</c:v>
                </c:pt>
                <c:pt idx="432">
                  <c:v>-108.09104959933093</c:v>
                </c:pt>
                <c:pt idx="433">
                  <c:v>-107.19660936205328</c:v>
                </c:pt>
                <c:pt idx="434">
                  <c:v>-106.28602570970585</c:v>
                </c:pt>
                <c:pt idx="435">
                  <c:v>-105.35943577283732</c:v>
                </c:pt>
                <c:pt idx="436">
                  <c:v>-104.41697909248387</c:v>
                </c:pt>
                <c:pt idx="437">
                  <c:v>-103.45879759915486</c:v>
                </c:pt>
                <c:pt idx="438">
                  <c:v>-102.48503559145884</c:v>
                </c:pt>
                <c:pt idx="439">
                  <c:v>-101.49583971437232</c:v>
                </c:pt>
                <c:pt idx="440">
                  <c:v>-100.49135893715578</c:v>
                </c:pt>
                <c:pt idx="441">
                  <c:v>-99.471744530919679</c:v>
                </c:pt>
                <c:pt idx="442">
                  <c:v>-98.437150045843026</c:v>
                </c:pt>
                <c:pt idx="443">
                  <c:v>-97.38773128804975</c:v>
                </c:pt>
                <c:pt idx="444">
                  <c:v>-96.323646296144688</c:v>
                </c:pt>
                <c:pt idx="445">
                  <c:v>-95.245055317413687</c:v>
                </c:pt>
                <c:pt idx="446">
                  <c:v>-94.152120783690719</c:v>
                </c:pt>
                <c:pt idx="447">
                  <c:v>-93.045007286896379</c:v>
                </c:pt>
                <c:pt idx="448">
                  <c:v>-91.923881554251167</c:v>
                </c:pt>
                <c:pt idx="449">
                  <c:v>-90.788912423166551</c:v>
                </c:pt>
                <c:pt idx="450">
                  <c:v>-89.64027081581871</c:v>
                </c:pt>
                <c:pt idx="451">
                  <c:v>-88.478129713408876</c:v>
                </c:pt>
                <c:pt idx="452">
                  <c:v>-87.302664130112433</c:v>
                </c:pt>
                <c:pt idx="453">
                  <c:v>-86.114051086722313</c:v>
                </c:pt>
                <c:pt idx="454">
                  <c:v>-84.912469583991026</c:v>
                </c:pt>
                <c:pt idx="455">
                  <c:v>-83.698100575672981</c:v>
                </c:pt>
                <c:pt idx="456">
                  <c:v>-82.471126941274008</c:v>
                </c:pt>
                <c:pt idx="457">
                  <c:v>-81.231733458510263</c:v>
                </c:pt>
                <c:pt idx="458">
                  <c:v>-79.980106775481445</c:v>
                </c:pt>
                <c:pt idx="459">
                  <c:v>-78.716435382562338</c:v>
                </c:pt>
                <c:pt idx="460">
                  <c:v>-77.440909584016339</c:v>
                </c:pt>
                <c:pt idx="461">
                  <c:v>-76.1537214693371</c:v>
                </c:pt>
                <c:pt idx="462">
                  <c:v>-74.855064884319987</c:v>
                </c:pt>
                <c:pt idx="463">
                  <c:v>-73.545135401869771</c:v>
                </c:pt>
                <c:pt idx="464">
                  <c:v>-72.224130292548281</c:v>
                </c:pt>
                <c:pt idx="465">
                  <c:v>-70.892248494865981</c:v>
                </c:pt>
                <c:pt idx="466">
                  <c:v>-69.549690585322679</c:v>
                </c:pt>
                <c:pt idx="467">
                  <c:v>-68.196658748201031</c:v>
                </c:pt>
                <c:pt idx="468">
                  <c:v>-66.833356745118962</c:v>
                </c:pt>
                <c:pt idx="469">
                  <c:v>-65.459989884343386</c:v>
                </c:pt>
                <c:pt idx="470">
                  <c:v>-64.076764989871947</c:v>
                </c:pt>
                <c:pt idx="471">
                  <c:v>-62.683890370285951</c:v>
                </c:pt>
                <c:pt idx="472">
                  <c:v>-61.281575787379744</c:v>
                </c:pt>
                <c:pt idx="473">
                  <c:v>-59.8700324245712</c:v>
                </c:pt>
                <c:pt idx="474">
                  <c:v>-58.449472855098904</c:v>
                </c:pt>
                <c:pt idx="475">
                  <c:v>-57.020111010008705</c:v>
                </c:pt>
                <c:pt idx="476">
                  <c:v>-55.582162145936735</c:v>
                </c:pt>
                <c:pt idx="477">
                  <c:v>-54.135842812692843</c:v>
                </c:pt>
                <c:pt idx="478">
                  <c:v>-52.681370820648645</c:v>
                </c:pt>
                <c:pt idx="479">
                  <c:v>-51.218965207936272</c:v>
                </c:pt>
                <c:pt idx="480">
                  <c:v>-49.748846207461632</c:v>
                </c:pt>
                <c:pt idx="481">
                  <c:v>-48.271235213739018</c:v>
                </c:pt>
                <c:pt idx="482">
                  <c:v>-46.786354749548558</c:v>
                </c:pt>
                <c:pt idx="483">
                  <c:v>-45.294428432426528</c:v>
                </c:pt>
                <c:pt idx="484">
                  <c:v>-43.795680940988611</c:v>
                </c:pt>
                <c:pt idx="485">
                  <c:v>-42.290337981094233</c:v>
                </c:pt>
                <c:pt idx="486">
                  <c:v>-40.778626251855904</c:v>
                </c:pt>
                <c:pt idx="487">
                  <c:v>-39.260773411499599</c:v>
                </c:pt>
                <c:pt idx="488">
                  <c:v>-37.73700804308023</c:v>
                </c:pt>
                <c:pt idx="489">
                  <c:v>-36.207559620056969</c:v>
                </c:pt>
                <c:pt idx="490">
                  <c:v>-34.672658471736803</c:v>
                </c:pt>
                <c:pt idx="491">
                  <c:v>-33.132535748586882</c:v>
                </c:pt>
                <c:pt idx="492">
                  <c:v>-31.587423387424334</c:v>
                </c:pt>
                <c:pt idx="493">
                  <c:v>-30.037554076487233</c:v>
                </c:pt>
                <c:pt idx="494">
                  <c:v>-28.483161220393004</c:v>
                </c:pt>
                <c:pt idx="495">
                  <c:v>-26.924478904988526</c:v>
                </c:pt>
                <c:pt idx="496">
                  <c:v>-25.361741862096732</c:v>
                </c:pt>
                <c:pt idx="497">
                  <c:v>-23.795185434168328</c:v>
                </c:pt>
                <c:pt idx="498">
                  <c:v>-22.225045538839225</c:v>
                </c:pt>
                <c:pt idx="499">
                  <c:v>-20.651558633402008</c:v>
                </c:pt>
                <c:pt idx="500">
                  <c:v>-19.074961679196999</c:v>
                </c:pt>
                <c:pt idx="501">
                  <c:v>-17.495492105926537</c:v>
                </c:pt>
                <c:pt idx="502">
                  <c:v>-15.913387775898197</c:v>
                </c:pt>
                <c:pt idx="503">
                  <c:v>-14.32888694820484</c:v>
                </c:pt>
                <c:pt idx="504">
                  <c:v>-12.742228242842865</c:v>
                </c:pt>
                <c:pt idx="505">
                  <c:v>-11.153650604777237</c:v>
                </c:pt>
                <c:pt idx="506">
                  <c:v>-9.5633932679567657</c:v>
                </c:pt>
                <c:pt idx="507">
                  <c:v>-7.9716957192870632</c:v>
                </c:pt>
                <c:pt idx="508">
                  <c:v>-6.3787976625644678</c:v>
                </c:pt>
                <c:pt idx="509">
                  <c:v>-4.7849389823767208</c:v>
                </c:pt>
                <c:pt idx="510">
                  <c:v>-3.1903597079786183</c:v>
                </c:pt>
                <c:pt idx="511">
                  <c:v>-1.5952999771436742</c:v>
                </c:pt>
                <c:pt idx="512">
                  <c:v>-3.1839765199381834E-14</c:v>
                </c:pt>
              </c:numCache>
            </c:numRef>
          </c:yVal>
          <c:smooth val="0"/>
          <c:extLst xmlns:c16r2="http://schemas.microsoft.com/office/drawing/2015/06/chart">
            <c:ext xmlns:c16="http://schemas.microsoft.com/office/drawing/2014/chart" uri="{C3380CC4-5D6E-409C-BE32-E72D297353CC}">
              <c16:uniqueId val="{00000000-8FD2-42BD-8C26-020A118E4CDA}"/>
            </c:ext>
          </c:extLst>
        </c:ser>
        <c:ser>
          <c:idx val="1"/>
          <c:order val="1"/>
          <c:tx>
            <c:strRef>
              <c:f>Waveforms!$E$1</c:f>
              <c:strCache>
                <c:ptCount val="1"/>
                <c:pt idx="0">
                  <c:v>Current</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Waveforms!$E$2:$E$514</c:f>
              <c:numCache>
                <c:formatCode>General</c:formatCode>
                <c:ptCount val="513"/>
                <c:pt idx="0">
                  <c:v>51.629040804830268</c:v>
                </c:pt>
                <c:pt idx="1">
                  <c:v>51.800817957430638</c:v>
                </c:pt>
                <c:pt idx="2">
                  <c:v>51.719362187686428</c:v>
                </c:pt>
                <c:pt idx="3">
                  <c:v>51.382125669486264</c:v>
                </c:pt>
                <c:pt idx="4">
                  <c:v>50.788080826439959</c:v>
                </c:pt>
                <c:pt idx="5">
                  <c:v>49.937751821112101</c:v>
                </c:pt>
                <c:pt idx="6">
                  <c:v>48.833235796035382</c:v>
                </c:pt>
                <c:pt idx="7">
                  <c:v>47.478213621064121</c:v>
                </c:pt>
                <c:pt idx="8">
                  <c:v>45.877949975006715</c:v>
                </c:pt>
                <c:pt idx="9">
                  <c:v>44.039282664457424</c:v>
                </c:pt>
                <c:pt idx="10">
                  <c:v>41.9706011587975</c:v>
                </c:pt>
                <c:pt idx="11">
                  <c:v>39.681814396900592</c:v>
                </c:pt>
                <c:pt idx="12">
                  <c:v>37.184307997605494</c:v>
                </c:pt>
                <c:pt idx="13">
                  <c:v>34.490891081957436</c:v>
                </c:pt>
                <c:pt idx="14">
                  <c:v>31.61573299001158</c:v>
                </c:pt>
                <c:pt idx="15">
                  <c:v>28.57429024809716</c:v>
                </c:pt>
                <c:pt idx="16">
                  <c:v>25.383224213323885</c:v>
                </c:pt>
                <c:pt idx="17">
                  <c:v>22.060309890251336</c:v>
                </c:pt>
                <c:pt idx="18">
                  <c:v>18.624336479542045</c:v>
                </c:pt>
                <c:pt idx="19">
                  <c:v>15.09500027959665</c:v>
                </c:pt>
                <c:pt idx="20">
                  <c:v>11.492790619177129</c:v>
                </c:pt>
                <c:pt idx="21">
                  <c:v>7.8388695514352165</c:v>
                </c:pt>
                <c:pt idx="22">
                  <c:v>4.1549460871909973</c:v>
                </c:pt>
                <c:pt idx="23">
                  <c:v>0.4631457873932554</c:v>
                </c:pt>
                <c:pt idx="24">
                  <c:v>-3.2141234288778797</c:v>
                </c:pt>
                <c:pt idx="25">
                  <c:v>-6.8543083740087516</c:v>
                </c:pt>
                <c:pt idx="26">
                  <c:v>-10.43484966786799</c:v>
                </c:pt>
                <c:pt idx="27">
                  <c:v>-13.93332187108906</c:v>
                </c:pt>
                <c:pt idx="28">
                  <c:v>-17.327573735005476</c:v>
                </c:pt>
                <c:pt idx="29">
                  <c:v>-20.595867622761926</c:v>
                </c:pt>
                <c:pt idx="30">
                  <c:v>-23.717017157916956</c:v>
                </c:pt>
                <c:pt idx="31">
                  <c:v>-26.670522165298145</c:v>
                </c:pt>
                <c:pt idx="32">
                  <c:v>-29.436699983928548</c:v>
                </c:pt>
                <c:pt idx="33">
                  <c:v>-31.99681225341693</c:v>
                </c:pt>
                <c:pt idx="34">
                  <c:v>-34.333186303156594</c:v>
                </c:pt>
                <c:pt idx="35">
                  <c:v>-36.429330307821175</c:v>
                </c:pt>
                <c:pt idx="36">
                  <c:v>-38.270041412748363</c:v>
                </c:pt>
                <c:pt idx="37">
                  <c:v>-39.841506078594911</c:v>
                </c:pt>
                <c:pt idx="38">
                  <c:v>-41.131391945805007</c:v>
                </c:pt>
                <c:pt idx="39">
                  <c:v>-42.128930575614547</c:v>
                </c:pt>
                <c:pt idx="40">
                  <c:v>-42.82499048511599</c:v>
                </c:pt>
                <c:pt idx="41">
                  <c:v>-43.212139958914236</c:v>
                </c:pt>
                <c:pt idx="42">
                  <c:v>-43.28469918865482</c:v>
                </c:pt>
                <c:pt idx="43">
                  <c:v>-43.038781363720979</c:v>
                </c:pt>
                <c:pt idx="44">
                  <c:v>-42.472322411166452</c:v>
                </c:pt>
                <c:pt idx="45">
                  <c:v>-41.585099159953977</c:v>
                </c:pt>
                <c:pt idx="46">
                  <c:v>-40.378735783256971</c:v>
                </c:pt>
                <c:pt idx="47">
                  <c:v>-38.85669845240249</c:v>
                </c:pt>
                <c:pt idx="48">
                  <c:v>-37.024278216419567</c:v>
                </c:pt>
                <c:pt idx="49">
                  <c:v>-34.888562201541085</c:v>
                </c:pt>
                <c:pt idx="50">
                  <c:v>-32.458393304821669</c:v>
                </c:pt>
                <c:pt idx="51">
                  <c:v>-29.74431863470857</c:v>
                </c:pt>
                <c:pt idx="52">
                  <c:v>-26.758527028385046</c:v>
                </c:pt>
                <c:pt idx="53">
                  <c:v>-23.514776050447413</c:v>
                </c:pt>
                <c:pt idx="54">
                  <c:v>-20.02830894944632</c:v>
                </c:pt>
                <c:pt idx="55">
                  <c:v>-16.315762117514691</c:v>
                </c:pt>
                <c:pt idx="56">
                  <c:v>-12.395063663225606</c:v>
                </c:pt>
                <c:pt idx="57">
                  <c:v>-8.2853237685171539</c:v>
                </c:pt>
                <c:pt idx="58">
                  <c:v>-4.0067175565584616</c:v>
                </c:pt>
                <c:pt idx="59">
                  <c:v>0.41963875159022734</c:v>
                </c:pt>
                <c:pt idx="60">
                  <c:v>4.9718175681052648</c:v>
                </c:pt>
                <c:pt idx="61">
                  <c:v>9.6272146940692487</c:v>
                </c:pt>
                <c:pt idx="62">
                  <c:v>14.362688202630999</c:v>
                </c:pt>
                <c:pt idx="63">
                  <c:v>19.154700525049705</c:v>
                </c:pt>
                <c:pt idx="64">
                  <c:v>23.979462793918486</c:v>
                </c:pt>
                <c:pt idx="65">
                  <c:v>28.81308048335519</c:v>
                </c:pt>
                <c:pt idx="66">
                  <c:v>33.631699378138933</c:v>
                </c:pt>
                <c:pt idx="67">
                  <c:v>38.411650902710846</c:v>
                </c:pt>
                <c:pt idx="68">
                  <c:v>43.129595846645671</c:v>
                </c:pt>
                <c:pt idx="69">
                  <c:v>47.762665535596355</c:v>
                </c:pt>
                <c:pt idx="70">
                  <c:v>52.288599515724627</c:v>
                </c:pt>
                <c:pt idx="71">
                  <c:v>56.685878845110004</c:v>
                </c:pt>
                <c:pt idx="72">
                  <c:v>60.933854117399441</c:v>
                </c:pt>
                <c:pt idx="73">
                  <c:v>65.012867380784684</c:v>
                </c:pt>
                <c:pt idx="74">
                  <c:v>68.904367158995413</c:v>
                </c:pt>
                <c:pt idx="75">
                  <c:v>72.591015830070262</c:v>
                </c:pt>
                <c:pt idx="76">
                  <c:v>76.056788672843467</c:v>
                </c:pt>
                <c:pt idx="77">
                  <c:v>79.287063949987612</c:v>
                </c:pt>
                <c:pt idx="78">
                  <c:v>82.268703459644257</c:v>
                </c:pt>
                <c:pt idx="79">
                  <c:v>84.990123054714147</c:v>
                </c:pt>
                <c:pt idx="80">
                  <c:v>87.441352699266389</c:v>
                </c:pt>
                <c:pt idx="81">
                  <c:v>89.614085704781061</c:v>
                </c:pt>
                <c:pt idx="82">
                  <c:v>91.501716864509248</c:v>
                </c:pt>
                <c:pt idx="83">
                  <c:v>93.099369281602677</c:v>
                </c:pt>
                <c:pt idx="84">
                  <c:v>94.403909765261119</c:v>
                </c:pt>
                <c:pt idx="85">
                  <c:v>95.413952748416634</c:v>
                </c:pt>
                <c:pt idx="86">
                  <c:v>96.129852759849896</c:v>
                </c:pt>
                <c:pt idx="87">
                  <c:v>96.55368556255732</c:v>
                </c:pt>
                <c:pt idx="88">
                  <c:v>96.689218148083697</c:v>
                </c:pt>
                <c:pt idx="89">
                  <c:v>96.541867852866858</c:v>
                </c:pt>
                <c:pt idx="90">
                  <c:v>96.118650936854266</c:v>
                </c:pt>
                <c:pt idx="91">
                  <c:v>95.428121036230053</c:v>
                </c:pt>
                <c:pt idx="92">
                  <c:v>94.480297970525442</c:v>
                </c:pt>
                <c:pt idx="93">
                  <c:v>93.286587449198223</c:v>
                </c:pt>
                <c:pt idx="94">
                  <c:v>91.859692283500323</c:v>
                </c:pt>
                <c:pt idx="95">
                  <c:v>90.213515765684193</c:v>
                </c:pt>
                <c:pt idx="96">
                  <c:v>88.363057928939099</c:v>
                </c:pt>
                <c:pt idx="97">
                  <c:v>86.324305447541619</c:v>
                </c:pt>
                <c:pt idx="98">
                  <c:v>84.114115977231947</c:v>
                </c:pt>
                <c:pt idx="99">
                  <c:v>81.750097770522586</c:v>
                </c:pt>
                <c:pt idx="100">
                  <c:v>79.250485430264533</c:v>
                </c:pt>
                <c:pt idx="101">
                  <c:v>76.634012687159412</c:v>
                </c:pt>
                <c:pt idx="102">
                  <c:v>73.919783102869189</c:v>
                </c:pt>
                <c:pt idx="103">
                  <c:v>71.127139609840825</c:v>
                </c:pt>
                <c:pt idx="104">
                  <c:v>68.275533801883299</c:v>
                </c:pt>
                <c:pt idx="105">
                  <c:v>65.384395885915254</c:v>
                </c:pt>
                <c:pt idx="106">
                  <c:v>62.473006195174655</c:v>
                </c:pt>
                <c:pt idx="107">
                  <c:v>59.560369147662954</c:v>
                </c:pt>
                <c:pt idx="108">
                  <c:v>56.665090510800681</c:v>
                </c:pt>
                <c:pt idx="109">
                  <c:v>53.805258804407849</c:v>
                </c:pt>
                <c:pt idx="110">
                  <c:v>50.998331639403411</c:v>
                </c:pt>
                <c:pt idx="111">
                  <c:v>48.261027749323709</c:v>
                </c:pt>
                <c:pt idx="112">
                  <c:v>45.609225426197426</c:v>
                </c:pt>
                <c:pt idx="113">
                  <c:v>43.057868021835958</c:v>
                </c:pt>
                <c:pt idx="114">
                  <c:v>40.620877120584289</c:v>
                </c:pt>
                <c:pt idx="115">
                  <c:v>38.311073930444692</c:v>
                </c:pt>
                <c:pt idx="116">
                  <c:v>36.14010937668391</c:v>
                </c:pt>
                <c:pt idx="117">
                  <c:v>34.118403316025159</c:v>
                </c:pt>
                <c:pt idx="118">
                  <c:v>32.255093220812817</c:v>
                </c:pt>
                <c:pt idx="119">
                  <c:v>30.557992611623817</c:v>
                </c:pt>
                <c:pt idx="120">
                  <c:v>29.033559444214269</c:v>
                </c:pt>
                <c:pt idx="121">
                  <c:v>27.68687458297272</c:v>
                </c:pt>
                <c:pt idx="122">
                  <c:v>26.521630418741427</c:v>
                </c:pt>
                <c:pt idx="123">
                  <c:v>25.540129614516143</c:v>
                </c:pt>
                <c:pt idx="124">
                  <c:v>24.743293888685358</c:v>
                </c:pt>
                <c:pt idx="125">
                  <c:v>24.130682672663344</c:v>
                </c:pt>
                <c:pt idx="126">
                  <c:v>23.700521408543054</c:v>
                </c:pt>
                <c:pt idx="127">
                  <c:v>23.449739183255776</c:v>
                </c:pt>
                <c:pt idx="128">
                  <c:v>23.374015329183436</c:v>
                </c:pt>
                <c:pt idx="129">
                  <c:v>23.467834557704762</c:v>
                </c:pt>
                <c:pt idx="130">
                  <c:v>23.724550132224927</c:v>
                </c:pt>
                <c:pt idx="131">
                  <c:v>24.136454531270907</c:v>
                </c:pt>
                <c:pt idx="132">
                  <c:v>24.694857000630783</c:v>
                </c:pt>
                <c:pt idx="133">
                  <c:v>25.390167346640641</c:v>
                </c:pt>
                <c:pt idx="134">
                  <c:v>26.211985280907857</c:v>
                </c:pt>
                <c:pt idx="135">
                  <c:v>27.149194590296027</c:v>
                </c:pt>
                <c:pt idx="136">
                  <c:v>28.19006137513523</c:v>
                </c:pt>
                <c:pt idx="137">
                  <c:v>29.322335573574559</c:v>
                </c:pt>
                <c:pt idx="138">
                  <c:v>30.533354970919216</c:v>
                </c:pt>
                <c:pt idx="139">
                  <c:v>31.810150879824533</c:v>
                </c:pt>
                <c:pt idx="140">
                  <c:v>33.139554670414284</c:v>
                </c:pt>
                <c:pt idx="141">
                  <c:v>34.508304328794587</c:v>
                </c:pt>
                <c:pt idx="142">
                  <c:v>35.903150228017708</c:v>
                </c:pt>
                <c:pt idx="143">
                  <c:v>37.310959307253754</c:v>
                </c:pt>
                <c:pt idx="144">
                  <c:v>38.71881687264748</c:v>
                </c:pt>
                <c:pt idx="145">
                  <c:v>40.114125256907919</c:v>
                </c:pt>
                <c:pt idx="146">
                  <c:v>41.484698603914097</c:v>
                </c:pt>
                <c:pt idx="147">
                  <c:v>42.818853079277091</c:v>
                </c:pt>
                <c:pt idx="148">
                  <c:v>44.105491847594351</c:v>
                </c:pt>
                <c:pt idx="149">
                  <c:v>45.334184201759321</c:v>
                </c:pt>
                <c:pt idx="150">
                  <c:v>46.495238278785209</c:v>
                </c:pt>
                <c:pt idx="151">
                  <c:v>47.579766849789479</c:v>
                </c:pt>
                <c:pt idx="152">
                  <c:v>48.579745728646131</c:v>
                </c:pt>
                <c:pt idx="153">
                  <c:v>49.488064403905199</c:v>
                </c:pt>
                <c:pt idx="154">
                  <c:v>50.298568561440682</c:v>
                </c:pt>
                <c:pt idx="155">
                  <c:v>51.006094230431273</c:v>
                </c:pt>
                <c:pt idx="156">
                  <c:v>51.606493352204943</c:v>
                </c:pt>
                <c:pt idx="157">
                  <c:v>52.096650639674039</c:v>
                </c:pt>
                <c:pt idx="158">
                  <c:v>52.474491664029955</c:v>
                </c:pt>
                <c:pt idx="159">
                  <c:v>52.738982174532268</c:v>
                </c:pt>
                <c:pt idx="160">
                  <c:v>52.890118726083557</c:v>
                </c:pt>
                <c:pt idx="161">
                  <c:v>52.928910757311456</c:v>
                </c:pt>
                <c:pt idx="162">
                  <c:v>52.857354328563197</c:v>
                </c:pt>
                <c:pt idx="163">
                  <c:v>52.678397794046347</c:v>
                </c:pt>
                <c:pt idx="164">
                  <c:v>52.395899744841813</c:v>
                </c:pt>
                <c:pt idx="165">
                  <c:v>52.014579619189426</c:v>
                </c:pt>
                <c:pt idx="166">
                  <c:v>51.539961432855172</c:v>
                </c:pt>
                <c:pt idx="167">
                  <c:v>50.978311135113998</c:v>
                </c:pt>
                <c:pt idx="168">
                  <c:v>50.336568144516882</c:v>
                </c:pt>
                <c:pt idx="169">
                  <c:v>49.622271662797431</c:v>
                </c:pt>
                <c:pt idx="170">
                  <c:v>48.843482404681993</c:v>
                </c:pt>
                <c:pt idx="171">
                  <c:v>48.008700415697241</c:v>
                </c:pt>
                <c:pt idx="172">
                  <c:v>47.126779679075263</c:v>
                </c:pt>
                <c:pt idx="173">
                  <c:v>46.206840236317305</c:v>
                </c:pt>
                <c:pt idx="174">
                  <c:v>45.258178563720236</c:v>
                </c:pt>
                <c:pt idx="175">
                  <c:v>44.290176959075929</c:v>
                </c:pt>
                <c:pt idx="176">
                  <c:v>43.312212698728516</c:v>
                </c:pt>
                <c:pt idx="177">
                  <c:v>42.33356772518313</c:v>
                </c:pt>
                <c:pt idx="178">
                  <c:v>41.363339619511137</c:v>
                </c:pt>
                <c:pt idx="179">
                  <c:v>40.410354600943506</c:v>
                </c:pt>
                <c:pt idx="180">
                  <c:v>39.483083278373307</c:v>
                </c:pt>
                <c:pt idx="181">
                  <c:v>38.589559855155642</c:v>
                </c:pt>
                <c:pt idx="182">
                  <c:v>37.737305459772685</c:v>
                </c:pt>
                <c:pt idx="183">
                  <c:v>36.933256240849836</c:v>
                </c:pt>
                <c:pt idx="184">
                  <c:v>36.183696825937275</c:v>
                </c:pt>
                <c:pt idx="185">
                  <c:v>35.494199699704645</c:v>
                </c:pt>
                <c:pt idx="186">
                  <c:v>34.869571009082961</c:v>
                </c:pt>
                <c:pt idx="187">
                  <c:v>34.313803250793818</c:v>
                </c:pt>
                <c:pt idx="188">
                  <c:v>33.830035241032981</c:v>
                </c:pt>
                <c:pt idx="189">
                  <c:v>33.420519708261516</c:v>
                </c:pt>
                <c:pt idx="190">
                  <c:v>33.086598788543718</c:v>
                </c:pt>
                <c:pt idx="191">
                  <c:v>32.828687639143588</c:v>
                </c:pt>
                <c:pt idx="192">
                  <c:v>32.646266320633707</c:v>
                </c:pt>
                <c:pt idx="193">
                  <c:v>32.537880031088996</c:v>
                </c:pt>
                <c:pt idx="194">
                  <c:v>32.501147708548345</c:v>
                </c:pt>
                <c:pt idx="195">
                  <c:v>32.532778950346277</c:v>
                </c:pt>
                <c:pt idx="196">
                  <c:v>32.628599130666814</c:v>
                </c:pt>
                <c:pt idx="197">
                  <c:v>32.78358253127378</c:v>
                </c:pt>
                <c:pt idx="198">
                  <c:v>32.991893235332391</c:v>
                </c:pt>
                <c:pt idx="199">
                  <c:v>33.246933471068004</c:v>
                </c:pt>
                <c:pt idx="200">
                  <c:v>33.541399031187915</c:v>
                </c:pt>
                <c:pt idx="201">
                  <c:v>33.867341336000763</c:v>
                </c:pt>
                <c:pt idx="202">
                  <c:v>34.216235653451832</c:v>
                </c:pt>
                <c:pt idx="203">
                  <c:v>34.579054938275299</c:v>
                </c:pt>
                <c:pt idx="204">
                  <c:v>34.946348705548701</c:v>
                </c:pt>
                <c:pt idx="205">
                  <c:v>35.308326311486361</c:v>
                </c:pt>
                <c:pt idx="206">
                  <c:v>35.654943976654721</c:v>
                </c:pt>
                <c:pt idx="207">
                  <c:v>35.975994854243517</c:v>
                </c:pt>
                <c:pt idx="208">
                  <c:v>36.261201418831028</c:v>
                </c:pt>
                <c:pt idx="209">
                  <c:v>36.500309429458603</c:v>
                </c:pt>
                <c:pt idx="210">
                  <c:v>36.683182704968942</c:v>
                </c:pt>
                <c:pt idx="211">
                  <c:v>36.799897939576333</c:v>
                </c:pt>
                <c:pt idx="212">
                  <c:v>36.840838782636645</c:v>
                </c:pt>
                <c:pt idx="213">
                  <c:v>36.796788408599156</c:v>
                </c:pt>
                <c:pt idx="214">
                  <c:v>36.659019811152326</c:v>
                </c:pt>
                <c:pt idx="215">
                  <c:v>36.41938306958334</c:v>
                </c:pt>
                <c:pt idx="216">
                  <c:v>36.070388855251807</c:v>
                </c:pt>
                <c:pt idx="217">
                  <c:v>35.605287471699995</c:v>
                </c:pt>
                <c:pt idx="218">
                  <c:v>35.018142753110126</c:v>
                </c:pt>
                <c:pt idx="219">
                  <c:v>34.303900182339646</c:v>
                </c:pt>
                <c:pt idx="220">
                  <c:v>33.458448631360383</c:v>
                </c:pt>
                <c:pt idx="221">
                  <c:v>32.478675173299806</c:v>
                </c:pt>
                <c:pt idx="222">
                  <c:v>31.362512466078112</c:v>
                </c:pt>
                <c:pt idx="223">
                  <c:v>30.108978262496951</c:v>
                </c:pt>
                <c:pt idx="224">
                  <c:v>28.718206660149956</c:v>
                </c:pt>
                <c:pt idx="225">
                  <c:v>27.191470766258011</c:v>
                </c:pt>
                <c:pt idx="226">
                  <c:v>25.531196517032864</c:v>
                </c:pt>
                <c:pt idx="227">
                  <c:v>23.740967457954696</c:v>
                </c:pt>
                <c:pt idx="228">
                  <c:v>21.825520359913654</c:v>
                </c:pt>
                <c:pt idx="229">
                  <c:v>19.790731616008678</c:v>
                </c:pt>
                <c:pt idx="230">
                  <c:v>17.643594434382532</c:v>
                </c:pt>
                <c:pt idx="231">
                  <c:v>15.392186913278739</c:v>
                </c:pt>
                <c:pt idx="232">
                  <c:v>13.045631155000843</c:v>
                </c:pt>
                <c:pt idx="233">
                  <c:v>10.614043645099734</c:v>
                </c:pt>
                <c:pt idx="234">
                  <c:v>8.1084771913832441</c:v>
                </c:pt>
                <c:pt idx="235">
                  <c:v>5.5408547837285358</c:v>
                </c:pt>
                <c:pt idx="236">
                  <c:v>2.9238957996584598</c:v>
                </c:pt>
                <c:pt idx="237">
                  <c:v>0.27103504173911824</c:v>
                </c:pt>
                <c:pt idx="238">
                  <c:v>-2.4036648493949926</c:v>
                </c:pt>
                <c:pt idx="239">
                  <c:v>-5.0856070086388998</c:v>
                </c:pt>
                <c:pt idx="240">
                  <c:v>-7.7597593391545461</c:v>
                </c:pt>
                <c:pt idx="241">
                  <c:v>-10.41075819163879</c:v>
                </c:pt>
                <c:pt idx="242">
                  <c:v>-13.023015997333703</c:v>
                </c:pt>
                <c:pt idx="243">
                  <c:v>-15.58083208709399</c:v>
                </c:pt>
                <c:pt idx="244">
                  <c:v>-18.068505899478467</c:v>
                </c:pt>
                <c:pt idx="245">
                  <c:v>-20.470451757272389</c:v>
                </c:pt>
                <c:pt idx="246">
                  <c:v>-22.77131437427964</c:v>
                </c:pt>
                <c:pt idx="247">
                  <c:v>-24.956084242796681</c:v>
                </c:pt>
                <c:pt idx="248">
                  <c:v>-27.010212046991235</c:v>
                </c:pt>
                <c:pt idx="249">
                  <c:v>-28.919721248545244</c:v>
                </c:pt>
                <c:pt idx="250">
                  <c:v>-30.671317998360202</c:v>
                </c:pt>
                <c:pt idx="251">
                  <c:v>-32.25249754187459</c:v>
                </c:pt>
                <c:pt idx="252">
                  <c:v>-33.651646305494928</c:v>
                </c:pt>
                <c:pt idx="253">
                  <c:v>-34.85813887768068</c:v>
                </c:pt>
                <c:pt idx="254">
                  <c:v>-35.862429130196404</c:v>
                </c:pt>
                <c:pt idx="255">
                  <c:v>-36.656134762701626</c:v>
                </c:pt>
                <c:pt idx="256">
                  <c:v>-37.232114596971186</c:v>
                </c:pt>
                <c:pt idx="257">
                  <c:v>-37.58453799530588</c:v>
                </c:pt>
                <c:pt idx="258">
                  <c:v>-37.708945830772443</c:v>
                </c:pt>
                <c:pt idx="259">
                  <c:v>-37.602302494440842</c:v>
                </c:pt>
                <c:pt idx="260">
                  <c:v>-37.263038486349501</c:v>
                </c:pt>
                <c:pt idx="261">
                  <c:v>-36.691083202090446</c:v>
                </c:pt>
                <c:pt idx="262">
                  <c:v>-35.887887595210138</c:v>
                </c:pt>
                <c:pt idx="263">
                  <c:v>-34.856436466568667</c:v>
                </c:pt>
                <c:pt idx="264">
                  <c:v>-33.601250204889297</c:v>
                </c:pt>
                <c:pt idx="265">
                  <c:v>-32.128375877435531</c:v>
                </c:pt>
                <c:pt idx="266">
                  <c:v>-30.445367645526314</c:v>
                </c:pt>
                <c:pt idx="267">
                  <c:v>-28.561256555912049</c:v>
                </c:pt>
                <c:pt idx="268">
                  <c:v>-26.486509835308663</c:v>
                </c:pt>
                <c:pt idx="269">
                  <c:v>-24.23297989108708</c:v>
                </c:pt>
                <c:pt idx="270">
                  <c:v>-21.81384329568802</c:v>
                </c:pt>
                <c:pt idx="271">
                  <c:v>-19.243530105216937</c:v>
                </c:pt>
                <c:pt idx="272">
                  <c:v>-16.537643933360481</c:v>
                </c:pt>
                <c:pt idx="273">
                  <c:v>-13.712873269721518</c:v>
                </c:pt>
                <c:pt idx="274">
                  <c:v>-10.786894596391319</c:v>
                </c:pt>
                <c:pt idx="275">
                  <c:v>-7.7782679176034843</c:v>
                </c:pt>
                <c:pt idx="276">
                  <c:v>-4.7063253741736393</c:v>
                </c:pt>
                <c:pt idx="277">
                  <c:v>-1.5910536667182742</c:v>
                </c:pt>
                <c:pt idx="278">
                  <c:v>1.5470289410458269</c:v>
                </c:pt>
                <c:pt idx="279">
                  <c:v>4.6870002256243515</c:v>
                </c:pt>
                <c:pt idx="280">
                  <c:v>7.8076653640439098</c:v>
                </c:pt>
                <c:pt idx="281">
                  <c:v>10.887691171056568</c:v>
                </c:pt>
                <c:pt idx="282">
                  <c:v>13.905742308891059</c:v>
                </c:pt>
                <c:pt idx="283">
                  <c:v>16.840618547265656</c:v>
                </c:pt>
                <c:pt idx="284">
                  <c:v>19.671392139919963</c:v>
                </c:pt>
                <c:pt idx="285">
                  <c:v>22.377544379070088</c:v>
                </c:pt>
                <c:pt idx="286">
                  <c:v>24.939100390954607</c:v>
                </c:pt>
                <c:pt idx="287">
                  <c:v>27.33676124405828</c:v>
                </c:pt>
                <c:pt idx="288">
                  <c:v>29.552032456604525</c:v>
                </c:pt>
                <c:pt idx="289">
                  <c:v>31.567348011413028</c:v>
                </c:pt>
                <c:pt idx="290">
                  <c:v>33.366189014089997</c:v>
                </c:pt>
                <c:pt idx="291">
                  <c:v>34.933196164563512</c:v>
                </c:pt>
                <c:pt idx="292">
                  <c:v>36.254275251961346</c:v>
                </c:pt>
                <c:pt idx="293">
                  <c:v>37.316694928494954</c:v>
                </c:pt>
                <c:pt idx="294">
                  <c:v>38.109176069022361</c:v>
                </c:pt>
                <c:pt idx="295">
                  <c:v>38.621972078987305</c:v>
                </c:pt>
                <c:pt idx="296">
                  <c:v>38.846939574057423</c:v>
                </c:pt>
                <c:pt idx="297">
                  <c:v>38.777598919601559</c:v>
                </c:pt>
                <c:pt idx="298">
                  <c:v>38.409184186697637</c:v>
                </c:pt>
                <c:pt idx="299">
                  <c:v>37.738682153160148</c:v>
                </c:pt>
                <c:pt idx="300">
                  <c:v>36.764860052621636</c:v>
                </c:pt>
                <c:pt idx="301">
                  <c:v>35.488281851465921</c:v>
                </c:pt>
                <c:pt idx="302">
                  <c:v>33.911312911847631</c:v>
                </c:pt>
                <c:pt idx="303">
                  <c:v>32.038112978590966</c:v>
                </c:pt>
                <c:pt idx="304">
                  <c:v>29.874617507878511</c:v>
                </c:pt>
                <c:pt idx="305">
                  <c:v>27.428507435741228</c:v>
                </c:pt>
                <c:pt idx="306">
                  <c:v>24.70916756388463</c:v>
                </c:pt>
                <c:pt idx="307">
                  <c:v>21.727633818767732</c:v>
                </c:pt>
                <c:pt idx="308">
                  <c:v>18.496529716524744</c:v>
                </c:pt>
                <c:pt idx="309">
                  <c:v>15.029992440748989</c:v>
                </c:pt>
                <c:pt idx="310">
                  <c:v>11.343589011814563</c:v>
                </c:pt>
                <c:pt idx="311">
                  <c:v>7.454223094776788</c:v>
                </c:pt>
                <c:pt idx="312">
                  <c:v>3.3800330574877822</c:v>
                </c:pt>
                <c:pt idx="313">
                  <c:v>-0.85971804907547877</c:v>
                </c:pt>
                <c:pt idx="314">
                  <c:v>-5.2447598605623984</c:v>
                </c:pt>
                <c:pt idx="315">
                  <c:v>-9.753938640738447</c:v>
                </c:pt>
                <c:pt idx="316">
                  <c:v>-14.365346971134958</c:v>
                </c:pt>
                <c:pt idx="317">
                  <c:v>-19.056458325792189</c:v>
                </c:pt>
                <c:pt idx="318">
                  <c:v>-23.804265634559822</c:v>
                </c:pt>
                <c:pt idx="319">
                  <c:v>-28.585422911201078</c:v>
                </c:pt>
                <c:pt idx="320">
                  <c:v>-33.376389001777504</c:v>
                </c:pt>
                <c:pt idx="321">
                  <c:v>-38.153572494613456</c:v>
                </c:pt>
                <c:pt idx="322">
                  <c:v>-42.893476825664315</c:v>
                </c:pt>
                <c:pt idx="323">
                  <c:v>-47.572844612361024</c:v>
                </c:pt>
                <c:pt idx="324">
                  <c:v>-52.168800255022823</c:v>
                </c:pt>
                <c:pt idx="325">
                  <c:v>-56.658989857620547</c:v>
                </c:pt>
                <c:pt idx="326">
                  <c:v>-61.021717539002644</c:v>
                </c:pt>
                <c:pt idx="327">
                  <c:v>-65.236077231462289</c:v>
                </c:pt>
                <c:pt idx="328">
                  <c:v>-69.282079095581494</c:v>
                </c:pt>
                <c:pt idx="329">
                  <c:v>-73.140769718398261</c:v>
                </c:pt>
                <c:pt idx="330">
                  <c:v>-76.794345305810069</c:v>
                </c:pt>
                <c:pt idx="331">
                  <c:v>-80.226257129455959</c:v>
                </c:pt>
                <c:pt idx="332">
                  <c:v>-83.421308542751717</c:v>
                </c:pt>
                <c:pt idx="333">
                  <c:v>-86.365742939887184</c:v>
                </c:pt>
                <c:pt idx="334">
                  <c:v>-89.047322095013854</c:v>
                </c:pt>
                <c:pt idx="335">
                  <c:v>-91.455394386095548</c:v>
                </c:pt>
                <c:pt idx="336">
                  <c:v>-93.580952478498702</c:v>
                </c:pt>
                <c:pt idx="337">
                  <c:v>-95.416680116818242</c:v>
                </c:pt>
                <c:pt idx="338">
                  <c:v>-96.956987749194155</c:v>
                </c:pt>
                <c:pt idx="339">
                  <c:v>-98.198036785891361</c:v>
                </c:pt>
                <c:pt idx="340">
                  <c:v>-99.13775237265277</c:v>
                </c:pt>
                <c:pt idx="341">
                  <c:v>-99.775824638738911</c:v>
                </c:pt>
                <c:pt idx="342">
                  <c:v>-100.11369845905168</c:v>
                </c:pt>
                <c:pt idx="343">
                  <c:v>-100.15455184876197</c:v>
                </c:pt>
                <c:pt idx="344">
                  <c:v>-99.903263186835119</c:v>
                </c:pt>
                <c:pt idx="345">
                  <c:v>-99.366367541245964</c:v>
                </c:pt>
                <c:pt idx="346">
                  <c:v>-98.552002442936399</c:v>
                </c:pt>
                <c:pt idx="347">
                  <c:v>-97.469843527176721</c:v>
                </c:pt>
                <c:pt idx="348">
                  <c:v>-96.13103052944453</c:v>
                </c:pt>
                <c:pt idx="349">
                  <c:v>-94.548084187742873</c:v>
                </c:pt>
                <c:pt idx="350">
                  <c:v>-92.73481466399835</c:v>
                </c:pt>
                <c:pt idx="351">
                  <c:v>-90.706222153372323</c:v>
                </c:pt>
                <c:pt idx="352">
                  <c:v>-88.478390401615073</c:v>
                </c:pt>
                <c:pt idx="353">
                  <c:v>-86.068373896609742</c:v>
                </c:pt>
                <c:pt idx="354">
                  <c:v>-83.494079540705044</c:v>
                </c:pt>
                <c:pt idx="355">
                  <c:v>-80.774143645028531</c:v>
                </c:pt>
                <c:pt idx="356">
                  <c:v>-77.927805115472992</c:v>
                </c:pt>
                <c:pt idx="357">
                  <c:v>-74.974775722289436</c:v>
                </c:pt>
                <c:pt idx="358">
                  <c:v>-71.935108361027602</c:v>
                </c:pt>
                <c:pt idx="359">
                  <c:v>-68.829064221882163</c:v>
                </c:pt>
                <c:pt idx="360">
                  <c:v>-65.676979787239489</c:v>
                </c:pt>
                <c:pt idx="361">
                  <c:v>-62.499134573415759</c:v>
                </c:pt>
                <c:pt idx="362">
                  <c:v>-59.315620522252779</c:v>
                </c:pt>
                <c:pt idx="363">
                  <c:v>-56.146213931496902</c:v>
                </c:pt>
                <c:pt idx="364">
                  <c:v>-53.010250789867641</c:v>
                </c:pt>
                <c:pt idx="365">
                  <c:v>-49.926506353624262</c:v>
                </c:pt>
                <c:pt idx="366">
                  <c:v>-46.913079766459902</c:v>
                </c:pt>
                <c:pt idx="367">
                  <c:v>-43.987284484004988</c:v>
                </c:pt>
                <c:pt idx="368">
                  <c:v>-41.165545218387443</c:v>
                </c:pt>
                <c:pt idx="369">
                  <c:v>-38.463302067534812</c:v>
                </c:pt>
                <c:pt idx="370">
                  <c:v>-35.894922438601164</c:v>
                </c:pt>
                <c:pt idx="371">
                  <c:v>-33.473621315474624</c:v>
                </c:pt>
                <c:pt idx="372">
                  <c:v>-31.211390357212306</c:v>
                </c:pt>
                <c:pt idx="373">
                  <c:v>-29.118936247929444</c:v>
                </c:pt>
                <c:pt idx="374">
                  <c:v>-27.205628649637504</c:v>
                </c:pt>
                <c:pt idx="375">
                  <c:v>-25.479458038294307</c:v>
                </c:pt>
                <c:pt idx="376">
                  <c:v>-23.947003630411782</c:v>
                </c:pt>
                <c:pt idx="377">
                  <c:v>-22.613411533523237</c:v>
                </c:pt>
                <c:pt idx="378">
                  <c:v>-21.482383179167627</c:v>
                </c:pt>
                <c:pt idx="379">
                  <c:v>-20.556174022365454</c:v>
                </c:pt>
                <c:pt idx="380">
                  <c:v>-19.835602417368744</c:v>
                </c:pt>
                <c:pt idx="381">
                  <c:v>-19.320068506335424</c:v>
                </c:pt>
                <c:pt idx="382">
                  <c:v>-19.007582886002961</c:v>
                </c:pt>
                <c:pt idx="383">
                  <c:v>-18.894804747970571</c:v>
                </c:pt>
                <c:pt idx="384">
                  <c:v>-18.977089121324425</c:v>
                </c:pt>
                <c:pt idx="385">
                  <c:v>-19.248542782542067</c:v>
                </c:pt>
                <c:pt idx="386">
                  <c:v>-19.702088337362586</c:v>
                </c:pt>
                <c:pt idx="387">
                  <c:v>-20.32953592301233</c:v>
                </c:pt>
                <c:pt idx="388">
                  <c:v>-21.121661927262217</c:v>
                </c:pt>
                <c:pt idx="389">
                  <c:v>-22.06829407360614</c:v>
                </c:pt>
                <c:pt idx="390">
                  <c:v>-23.158402179730601</c:v>
                </c:pt>
                <c:pt idx="391">
                  <c:v>-24.380193859689918</c:v>
                </c:pt>
                <c:pt idx="392">
                  <c:v>-25.721214409050038</c:v>
                </c:pt>
                <c:pt idx="393">
                  <c:v>-27.168450086937849</c:v>
                </c:pt>
                <c:pt idx="394">
                  <c:v>-28.708433989593459</c:v>
                </c:pt>
                <c:pt idx="395">
                  <c:v>-30.327353696790549</c:v>
                </c:pt>
                <c:pt idx="396">
                  <c:v>-32.011159865439545</c:v>
                </c:pt>
                <c:pt idx="397">
                  <c:v>-33.745674943854532</c:v>
                </c:pt>
                <c:pt idx="398">
                  <c:v>-35.516701185524362</c:v>
                </c:pt>
                <c:pt idx="399">
                  <c:v>-37.310127152720881</c:v>
                </c:pt>
                <c:pt idx="400">
                  <c:v>-39.112031917797026</c:v>
                </c:pt>
                <c:pt idx="401">
                  <c:v>-40.908786193413299</c:v>
                </c:pt>
                <c:pt idx="402">
                  <c:v>-42.687149651997821</c:v>
                </c:pt>
                <c:pt idx="403">
                  <c:v>-44.434363729239024</c:v>
                </c:pt>
                <c:pt idx="404">
                  <c:v>-46.138239246074335</c:v>
                </c:pt>
                <c:pt idx="405">
                  <c:v>-47.787238228129489</c:v>
                </c:pt>
                <c:pt idx="406">
                  <c:v>-49.370549350550853</c:v>
                </c:pt>
                <c:pt idx="407">
                  <c:v>-50.878156489268882</c:v>
                </c:pt>
                <c:pt idx="408">
                  <c:v>-52.300899916505507</c:v>
                </c:pt>
                <c:pt idx="409">
                  <c:v>-53.630529738373319</c:v>
                </c:pt>
                <c:pt idx="410">
                  <c:v>-54.859751235223932</c:v>
                </c:pt>
                <c:pt idx="411">
                  <c:v>-55.982261830520649</c:v>
                </c:pt>
                <c:pt idx="412">
                  <c:v>-56.992779480917761</c:v>
                </c:pt>
                <c:pt idx="413">
                  <c:v>-57.887062348430646</c:v>
                </c:pt>
                <c:pt idx="414">
                  <c:v>-58.661919684541985</c:v>
                </c:pt>
                <c:pt idx="415">
                  <c:v>-59.315213925286805</c:v>
                </c:pt>
                <c:pt idx="416">
                  <c:v>-59.845854065272917</c:v>
                </c:pt>
                <c:pt idx="417">
                  <c:v>-60.253780446685923</c:v>
                </c:pt>
                <c:pt idx="418">
                  <c:v>-60.539941166099965</c:v>
                </c:pt>
                <c:pt idx="419">
                  <c:v>-60.706260366841832</c:v>
                </c:pt>
                <c:pt idx="420">
                  <c:v>-60.755598747265338</c:v>
                </c:pt>
                <c:pt idx="421">
                  <c:v>-60.69170667509551</c:v>
                </c:pt>
                <c:pt idx="422">
                  <c:v>-60.519170354562085</c:v>
                </c:pt>
                <c:pt idx="423">
                  <c:v>-60.243351545919602</c:v>
                </c:pt>
                <c:pt idx="424">
                  <c:v>-59.870321385771447</c:v>
                </c:pt>
                <c:pt idx="425">
                  <c:v>-59.406788900981248</c:v>
                </c:pt>
                <c:pt idx="426">
                  <c:v>-58.860024848571463</c:v>
                </c:pt>
                <c:pt idx="427">
                  <c:v>-58.237781548555972</c:v>
                </c:pt>
                <c:pt idx="428">
                  <c:v>-57.548209405880002</c:v>
                </c:pt>
                <c:pt idx="429">
                  <c:v>-56.799770841351339</c:v>
                </c:pt>
                <c:pt idx="430">
                  <c:v>-56.001152369432454</c:v>
                </c:pt>
                <c:pt idx="431">
                  <c:v>-55.161175572937488</c:v>
                </c:pt>
                <c:pt idx="432">
                  <c:v>-54.288707730920628</c:v>
                </c:pt>
                <c:pt idx="433">
                  <c:v>-53.392572856332855</c:v>
                </c:pt>
                <c:pt idx="434">
                  <c:v>-52.481463894370329</c:v>
                </c:pt>
                <c:pt idx="435">
                  <c:v>-51.563856820873298</c:v>
                </c:pt>
                <c:pt idx="436">
                  <c:v>-50.647927362778375</c:v>
                </c:pt>
                <c:pt idx="437">
                  <c:v>-49.741471039603134</c:v>
                </c:pt>
                <c:pt idx="438">
                  <c:v>-48.851827196437064</c:v>
                </c:pt>
                <c:pt idx="439">
                  <c:v>-47.985807665156237</c:v>
                </c:pt>
                <c:pt idx="440">
                  <c:v>-47.149630651836439</c:v>
                </c:pt>
                <c:pt idx="441">
                  <c:v>-46.348860404900407</c:v>
                </c:pt>
                <c:pt idx="442">
                  <c:v>-45.588353170757493</c:v>
                </c:pt>
                <c:pt idx="443">
                  <c:v>-44.87220989193419</c:v>
                </c:pt>
                <c:pt idx="444">
                  <c:v>-44.203736047358383</c:v>
                </c:pt>
                <c:pt idx="445">
                  <c:v>-43.585408975981139</c:v>
                </c:pt>
                <c:pt idx="446">
                  <c:v>-43.018852963746724</c:v>
                </c:pt>
                <c:pt idx="447">
                  <c:v>-42.504822310524311</c:v>
                </c:pt>
                <c:pt idx="448">
                  <c:v>-42.043192528492803</c:v>
                </c:pt>
                <c:pt idx="449">
                  <c:v>-41.632959757118236</c:v>
                </c:pt>
                <c:pt idx="450">
                  <c:v>-41.272248412799442</c:v>
                </c:pt>
                <c:pt idx="451">
                  <c:v>-40.958327023999878</c:v>
                </c:pt>
                <c:pt idx="452">
                  <c:v>-40.687632135748473</c:v>
                </c:pt>
                <c:pt idx="453">
                  <c:v>-40.455800101305748</c:v>
                </c:pt>
                <c:pt idx="454">
                  <c:v>-40.257706514056835</c:v>
                </c:pt>
                <c:pt idx="455">
                  <c:v>-40.087512969817375</c:v>
                </c:pt>
                <c:pt idx="456">
                  <c:v>-39.938720789208531</c:v>
                </c:pt>
                <c:pt idx="457">
                  <c:v>-39.804231272045641</c:v>
                </c:pt>
                <c:pt idx="458">
                  <c:v>-39.676412001233977</c:v>
                </c:pt>
                <c:pt idx="459">
                  <c:v>-39.547168662911972</c:v>
                </c:pt>
                <c:pt idx="460">
                  <c:v>-39.408021802912309</c:v>
                </c:pt>
                <c:pt idx="461">
                  <c:v>-39.250187897397254</c:v>
                </c:pt>
                <c:pt idx="462">
                  <c:v>-39.064664078102041</c:v>
                </c:pt>
                <c:pt idx="463">
                  <c:v>-38.84231582027514</c:v>
                </c:pt>
                <c:pt idx="464">
                  <c:v>-38.573966874412427</c:v>
                </c:pt>
                <c:pt idx="465">
                  <c:v>-38.25049070144582</c:v>
                </c:pt>
                <c:pt idx="466">
                  <c:v>-37.862902655351142</c:v>
                </c:pt>
                <c:pt idx="467">
                  <c:v>-37.402452147319039</c:v>
                </c:pt>
                <c:pt idx="468">
                  <c:v>-36.860714021768409</c:v>
                </c:pt>
                <c:pt idx="469">
                  <c:v>-36.229678376623561</c:v>
                </c:pt>
                <c:pt idx="470">
                  <c:v>-35.501838068421854</c:v>
                </c:pt>
                <c:pt idx="471">
                  <c:v>-34.670273156916942</c:v>
                </c:pt>
                <c:pt idx="472">
                  <c:v>-33.728731563807315</c:v>
                </c:pt>
                <c:pt idx="473">
                  <c:v>-32.671705245900661</c:v>
                </c:pt>
                <c:pt idx="474">
                  <c:v>-31.49450121426792</c:v>
                </c:pt>
                <c:pt idx="475">
                  <c:v>-30.193306767480117</c:v>
                </c:pt>
                <c:pt idx="476">
                  <c:v>-28.765248348642981</c:v>
                </c:pt>
                <c:pt idx="477">
                  <c:v>-27.20844348230678</c:v>
                </c:pt>
                <c:pt idx="478">
                  <c:v>-25.522045298105887</c:v>
                </c:pt>
                <c:pt idx="479">
                  <c:v>-23.70627920281445</c:v>
                </c:pt>
                <c:pt idx="480">
                  <c:v>-21.76247132096044</c:v>
                </c:pt>
                <c:pt idx="481">
                  <c:v>-19.693068385811593</c:v>
                </c:pt>
                <c:pt idx="482">
                  <c:v>-17.501648826956515</c:v>
                </c:pt>
                <c:pt idx="483">
                  <c:v>-15.192924867395799</c:v>
                </c:pt>
                <c:pt idx="484">
                  <c:v>-12.772735511494723</c:v>
                </c:pt>
                <c:pt idx="485">
                  <c:v>-10.248030374872695</c:v>
                </c:pt>
                <c:pt idx="486">
                  <c:v>-7.6268443777344901</c:v>
                </c:pt>
                <c:pt idx="487">
                  <c:v>-4.9182633938042555</c:v>
                </c:pt>
                <c:pt idx="488">
                  <c:v>-2.1323810173317987</c:v>
                </c:pt>
                <c:pt idx="489">
                  <c:v>0.71975331989677993</c:v>
                </c:pt>
                <c:pt idx="490">
                  <c:v>3.6261945815414394</c:v>
                </c:pt>
                <c:pt idx="491">
                  <c:v>6.5741703435248917</c:v>
                </c:pt>
                <c:pt idx="492">
                  <c:v>9.5501565647580442</c:v>
                </c:pt>
                <c:pt idx="493">
                  <c:v>12.539960420999499</c:v>
                </c:pt>
                <c:pt idx="494">
                  <c:v>15.528809653573292</c:v>
                </c:pt>
                <c:pt idx="495">
                  <c:v>18.501447830992891</c:v>
                </c:pt>
                <c:pt idx="496">
                  <c:v>21.442234872077332</c:v>
                </c:pt>
                <c:pt idx="497">
                  <c:v>24.33525213428733</c:v>
                </c:pt>
                <c:pt idx="498">
                  <c:v>27.164411331146841</c:v>
                </c:pt>
                <c:pt idx="499">
                  <c:v>29.913566507994535</c:v>
                </c:pt>
                <c:pt idx="500">
                  <c:v>32.566628276272297</c:v>
                </c:pt>
                <c:pt idx="501">
                  <c:v>35.1076794833223</c:v>
                </c:pt>
                <c:pt idx="502">
                  <c:v>37.521091477400333</c:v>
                </c:pt>
                <c:pt idx="503">
                  <c:v>39.79164011651126</c:v>
                </c:pt>
                <c:pt idx="504">
                  <c:v>41.904620664826105</c:v>
                </c:pt>
                <c:pt idx="505">
                  <c:v>43.845960721884225</c:v>
                </c:pt>
                <c:pt idx="506">
                  <c:v>45.602330337581733</c:v>
                </c:pt>
                <c:pt idx="507">
                  <c:v>47.161248480012553</c:v>
                </c:pt>
                <c:pt idx="508">
                  <c:v>48.511185043533345</c:v>
                </c:pt>
                <c:pt idx="509">
                  <c:v>49.641657610795441</c:v>
                </c:pt>
                <c:pt idx="510">
                  <c:v>50.543322214788283</c:v>
                </c:pt>
                <c:pt idx="511">
                  <c:v>51.208057384948795</c:v>
                </c:pt>
                <c:pt idx="512">
                  <c:v>51.629040804830268</c:v>
                </c:pt>
              </c:numCache>
            </c:numRef>
          </c:yVal>
          <c:smooth val="0"/>
          <c:extLst xmlns:c16r2="http://schemas.microsoft.com/office/drawing/2015/06/chart">
            <c:ext xmlns:c16="http://schemas.microsoft.com/office/drawing/2014/chart" uri="{C3380CC4-5D6E-409C-BE32-E72D297353CC}">
              <c16:uniqueId val="{00000001-8FD2-42BD-8C26-020A118E4CDA}"/>
            </c:ext>
          </c:extLst>
        </c:ser>
        <c:dLbls>
          <c:showLegendKey val="0"/>
          <c:showVal val="0"/>
          <c:showCatName val="0"/>
          <c:showSerName val="0"/>
          <c:showPercent val="0"/>
          <c:showBubbleSize val="0"/>
        </c:dLbls>
        <c:axId val="118477568"/>
        <c:axId val="118479104"/>
      </c:scatterChart>
      <c:valAx>
        <c:axId val="118477568"/>
        <c:scaling>
          <c:orientation val="minMax"/>
          <c:max val="360"/>
          <c:min val="0"/>
        </c:scaling>
        <c:delete val="0"/>
        <c:axPos val="b"/>
        <c:numFmt formatCode="0" sourceLinked="0"/>
        <c:majorTickMark val="out"/>
        <c:minorTickMark val="none"/>
        <c:tickLblPos val="nextTo"/>
        <c:txPr>
          <a:bodyPr/>
          <a:lstStyle/>
          <a:p>
            <a:pPr>
              <a:defRPr sz="1200" baseline="0"/>
            </a:pPr>
            <a:endParaRPr lang="en-US"/>
          </a:p>
        </c:txPr>
        <c:crossAx val="118479104"/>
        <c:crosses val="autoZero"/>
        <c:crossBetween val="midCat"/>
        <c:majorUnit val="60"/>
      </c:valAx>
      <c:valAx>
        <c:axId val="118479104"/>
        <c:scaling>
          <c:orientation val="minMax"/>
        </c:scaling>
        <c:delete val="0"/>
        <c:axPos val="l"/>
        <c:majorGridlines/>
        <c:title>
          <c:tx>
            <c:rich>
              <a:bodyPr rot="-5400000" vert="horz"/>
              <a:lstStyle/>
              <a:p>
                <a:pPr>
                  <a:defRPr sz="1600"/>
                </a:pPr>
                <a:r>
                  <a:rPr lang="en-US" sz="1600"/>
                  <a:t>Voltage/Current</a:t>
                </a:r>
              </a:p>
            </c:rich>
          </c:tx>
          <c:layout>
            <c:manualLayout>
              <c:xMode val="edge"/>
              <c:yMode val="edge"/>
              <c:x val="6.7550023988936893E-3"/>
              <c:y val="0.31437168568214696"/>
            </c:manualLayout>
          </c:layout>
          <c:overlay val="0"/>
        </c:title>
        <c:numFmt formatCode="General" sourceLinked="1"/>
        <c:majorTickMark val="out"/>
        <c:minorTickMark val="none"/>
        <c:tickLblPos val="nextTo"/>
        <c:txPr>
          <a:bodyPr/>
          <a:lstStyle/>
          <a:p>
            <a:pPr>
              <a:defRPr sz="1400" baseline="0"/>
            </a:pPr>
            <a:endParaRPr lang="en-US"/>
          </a:p>
        </c:txPr>
        <c:crossAx val="118477568"/>
        <c:crossesAt val="0"/>
        <c:crossBetween val="midCat"/>
      </c:valAx>
    </c:plotArea>
    <c:legend>
      <c:legendPos val="r"/>
      <c:layout>
        <c:manualLayout>
          <c:xMode val="edge"/>
          <c:yMode val="edge"/>
          <c:x val="0.62080568715407003"/>
          <c:y val="0.22556891731368833"/>
          <c:w val="0.14824460385865071"/>
          <c:h val="0.10483732892119386"/>
        </c:manualLayout>
      </c:layout>
      <c:overlay val="0"/>
      <c:txPr>
        <a:bodyPr/>
        <a:lstStyle/>
        <a:p>
          <a:pPr>
            <a:defRPr sz="1600"/>
          </a:pPr>
          <a:endParaRPr lang="en-US"/>
        </a:p>
      </c:txPr>
    </c:legend>
    <c:plotVisOnly val="1"/>
    <c:dispBlanksAs val="gap"/>
    <c:showDLblsOverMax val="0"/>
  </c:chart>
  <c:spPr>
    <a:solidFill>
      <a:sysClr val="window" lastClr="FFFFFF"/>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Current for Switching Power Supply</a:t>
            </a:r>
          </a:p>
        </c:rich>
      </c:tx>
      <c:layout>
        <c:manualLayout>
          <c:xMode val="edge"/>
          <c:yMode val="edge"/>
          <c:x val="0.39057277089875186"/>
          <c:y val="6.3121153367264066E-2"/>
        </c:manualLayout>
      </c:layout>
      <c:overlay val="0"/>
    </c:title>
    <c:autoTitleDeleted val="0"/>
    <c:plotArea>
      <c:layout>
        <c:manualLayout>
          <c:layoutTarget val="inner"/>
          <c:xMode val="edge"/>
          <c:yMode val="edge"/>
          <c:x val="6.0766165051639072E-2"/>
          <c:y val="2.8518832915067849E-2"/>
          <c:w val="0.8976813054883428"/>
          <c:h val="0.95166870015155591"/>
        </c:manualLayout>
      </c:layout>
      <c:scatterChart>
        <c:scatterStyle val="lineMarker"/>
        <c:varyColors val="0"/>
        <c:ser>
          <c:idx val="0"/>
          <c:order val="0"/>
          <c:tx>
            <c:strRef>
              <c:f>Waveforms!$F$1</c:f>
              <c:strCache>
                <c:ptCount val="1"/>
                <c:pt idx="0">
                  <c:v>Voltage</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Waveforms!$F$2:$F$514</c:f>
              <c:numCache>
                <c:formatCode>General</c:formatCode>
                <c:ptCount val="513"/>
                <c:pt idx="0">
                  <c:v>0</c:v>
                </c:pt>
                <c:pt idx="1">
                  <c:v>1.8446717913956172</c:v>
                </c:pt>
                <c:pt idx="2">
                  <c:v>3.6862398443747897</c:v>
                </c:pt>
                <c:pt idx="3">
                  <c:v>5.5217701540912172</c:v>
                </c:pt>
                <c:pt idx="4">
                  <c:v>7.3486583404565966</c:v>
                </c:pt>
                <c:pt idx="5">
                  <c:v>9.1647704215001262</c:v>
                </c:pt>
                <c:pt idx="6">
                  <c:v>10.968556294808973</c:v>
                </c:pt>
                <c:pt idx="7">
                  <c:v>12.759129325553285</c:v>
                </c:pt>
                <c:pt idx="8">
                  <c:v>14.536307393196735</c:v>
                </c:pt>
                <c:pt idx="9">
                  <c:v>16.300612971447901</c:v>
                </c:pt>
                <c:pt idx="10">
                  <c:v>18.053232179673781</c:v>
                </c:pt>
                <c:pt idx="11">
                  <c:v>19.795935113014355</c:v>
                </c:pt>
                <c:pt idx="12">
                  <c:v>21.530961996509564</c:v>
                </c:pt>
                <c:pt idx="13">
                  <c:v>23.260881686740234</c:v>
                </c:pt>
                <c:pt idx="14">
                  <c:v>24.988430648612589</c:v>
                </c:pt>
                <c:pt idx="15">
                  <c:v>26.716341672121107</c:v>
                </c:pt>
                <c:pt idx="16">
                  <c:v>28.447172198016904</c:v>
                </c:pt>
                <c:pt idx="17">
                  <c:v>30.183142156620658</c:v>
                </c:pt>
                <c:pt idx="18">
                  <c:v>31.925990687499926</c:v>
                </c:pt>
                <c:pt idx="19">
                  <c:v>33.676860029209358</c:v>
                </c:pt>
                <c:pt idx="20">
                  <c:v>35.436213308835967</c:v>
                </c:pt>
                <c:pt idx="21">
                  <c:v>37.203791009591754</c:v>
                </c:pt>
                <c:pt idx="22">
                  <c:v>38.978608662850107</c:v>
                </c:pt>
                <c:pt idx="23">
                  <c:v>40.758995926989307</c:v>
                </c:pt>
                <c:pt idx="24">
                  <c:v>42.542674816512395</c:v>
                </c:pt>
                <c:pt idx="25">
                  <c:v>44.326872569791284</c:v>
                </c:pt>
                <c:pt idx="26">
                  <c:v>46.108462624429457</c:v>
                </c:pt>
                <c:pt idx="27">
                  <c:v>47.884125523393394</c:v>
                </c:pt>
                <c:pt idx="28">
                  <c:v>49.650520399395084</c:v>
                </c:pt>
                <c:pt idx="29">
                  <c:v>51.404457049461712</c:v>
                </c:pt>
                <c:pt idx="30">
                  <c:v>53.143058555283154</c:v>
                </c:pt>
                <c:pt idx="31">
                  <c:v>54.863904933589168</c:v>
                </c:pt>
                <c:pt idx="32">
                  <c:v>56.56514938651916</c:v>
                </c:pt>
                <c:pt idx="33">
                  <c:v>58.245600304390685</c:v>
                </c:pt>
                <c:pt idx="34">
                  <c:v>59.904764163077289</c:v>
                </c:pt>
                <c:pt idx="35">
                  <c:v>61.542846741896597</c:v>
                </c:pt>
                <c:pt idx="36">
                  <c:v>63.160712534301901</c:v>
                </c:pt>
                <c:pt idx="37">
                  <c:v>64.759804691296168</c:v>
                </c:pt>
                <c:pt idx="38">
                  <c:v>66.342030182677249</c:v>
                </c:pt>
                <c:pt idx="39">
                  <c:v>67.909616946360686</c:v>
                </c:pt>
                <c:pt idx="40">
                  <c:v>69.464951497526172</c:v>
                </c:pt>
                <c:pt idx="41">
                  <c:v>71.010406684866396</c:v>
                </c:pt>
                <c:pt idx="42">
                  <c:v>72.548169935784173</c:v>
                </c:pt>
                <c:pt idx="43">
                  <c:v>74.08008238287664</c:v>
                </c:pt>
                <c:pt idx="44">
                  <c:v>75.607498702006666</c:v>
                </c:pt>
                <c:pt idx="45">
                  <c:v>77.131176344699441</c:v>
                </c:pt>
                <c:pt idx="46">
                  <c:v>78.651201175780656</c:v>
                </c:pt>
                <c:pt idx="47">
                  <c:v>80.166954423412321</c:v>
                </c:pt>
                <c:pt idx="48">
                  <c:v>81.677123431381872</c:v>
                </c:pt>
                <c:pt idx="49">
                  <c:v>83.179756110580655</c:v>
                </c:pt>
                <c:pt idx="50">
                  <c:v>84.672356367794549</c:v>
                </c:pt>
                <c:pt idx="51">
                  <c:v>86.15201529827246</c:v>
                </c:pt>
                <c:pt idx="52">
                  <c:v>87.615570711620379</c:v>
                </c:pt>
                <c:pt idx="53">
                  <c:v>89.05978575196626</c:v>
                </c:pt>
                <c:pt idx="54">
                  <c:v>90.481536084738465</c:v>
                </c:pt>
                <c:pt idx="55">
                  <c:v>91.877994436894085</c:v>
                </c:pt>
                <c:pt idx="56">
                  <c:v>93.246801244338698</c:v>
                </c:pt>
                <c:pt idx="57">
                  <c:v>94.586210791854242</c:v>
                </c:pt>
                <c:pt idx="58">
                  <c:v>95.895203501015175</c:v>
                </c:pt>
                <c:pt idx="59">
                  <c:v>97.173556866860267</c:v>
                </c:pt>
                <c:pt idx="60">
                  <c:v>98.421869866697193</c:v>
                </c:pt>
                <c:pt idx="61">
                  <c:v>99.641538337263</c:v>
                </c:pt>
                <c:pt idx="62">
                  <c:v>100.83468169001016</c:v>
                </c:pt>
                <c:pt idx="63">
                  <c:v>102.00402424467329</c:v>
                </c:pt>
                <c:pt idx="64">
                  <c:v>103.15273723949345</c:v>
                </c:pt>
                <c:pt idx="65">
                  <c:v>104.28425005788773</c:v>
                </c:pt>
                <c:pt idx="66">
                  <c:v>105.40204124517469</c:v>
                </c:pt>
                <c:pt idx="67">
                  <c:v>106.50942134713145</c:v>
                </c:pt>
                <c:pt idx="68">
                  <c:v>107.60932038697688</c:v>
                </c:pt>
                <c:pt idx="69">
                  <c:v>108.70409284777487</c:v>
                </c:pt>
                <c:pt idx="70">
                  <c:v>109.79535232284383</c:v>
                </c:pt>
                <c:pt idx="71">
                  <c:v>110.88384655993413</c:v>
                </c:pt>
                <c:pt idx="72">
                  <c:v>111.96938152039951</c:v>
                </c:pt>
                <c:pt idx="73">
                  <c:v>113.05080040665656</c:v>
                </c:pt>
                <c:pt idx="74">
                  <c:v>114.1260205187524</c:v>
                </c:pt>
                <c:pt idx="75">
                  <c:v>115.19212745023539</c:v>
                </c:pt>
                <c:pt idx="76">
                  <c:v>116.24552270990432</c:v>
                </c:pt>
                <c:pt idx="77">
                  <c:v>117.2821175534045</c:v>
                </c:pt>
                <c:pt idx="78">
                  <c:v>118.29756281926966</c:v>
                </c:pt>
                <c:pt idx="79">
                  <c:v>119.28750206754113</c:v>
                </c:pt>
                <c:pt idx="80">
                  <c:v>120.24783347238022</c:v>
                </c:pt>
                <c:pt idx="81">
                  <c:v>121.17496484788386</c:v>
                </c:pt>
                <c:pt idx="82">
                  <c:v>122.06604597364786</c:v>
                </c:pt>
                <c:pt idx="83">
                  <c:v>122.91916307309292</c:v>
                </c:pt>
                <c:pt idx="84">
                  <c:v>123.73348187408637</c:v>
                </c:pt>
                <c:pt idx="85">
                  <c:v>124.50932808942275</c:v>
                </c:pt>
                <c:pt idx="86">
                  <c:v>125.24819728829409</c:v>
                </c:pt>
                <c:pt idx="87">
                  <c:v>125.95268984011399</c:v>
                </c:pt>
                <c:pt idx="88">
                  <c:v>126.62637071419837</c:v>
                </c:pt>
                <c:pt idx="89">
                  <c:v>127.27355820130465</c:v>
                </c:pt>
                <c:pt idx="90">
                  <c:v>127.89904985825574</c:v>
                </c:pt>
                <c:pt idx="91">
                  <c:v>128.50779793296206</c:v>
                </c:pt>
                <c:pt idx="92">
                  <c:v>129.10454998028453</c:v>
                </c:pt>
                <c:pt idx="93">
                  <c:v>129.69347312576443</c:v>
                </c:pt>
                <c:pt idx="94">
                  <c:v>130.27778230222714</c:v>
                </c:pt>
                <c:pt idx="95">
                  <c:v>130.85939364305057</c:v>
                </c:pt>
                <c:pt idx="96">
                  <c:v>131.43862398427927</c:v>
                </c:pt>
                <c:pt idx="97">
                  <c:v>132.01395607943138</c:v>
                </c:pt>
                <c:pt idx="98">
                  <c:v>132.58188669710836</c:v>
                </c:pt>
                <c:pt idx="99">
                  <c:v>133.13687134105999</c:v>
                </c:pt>
                <c:pt idx="100">
                  <c:v>133.67137504806018</c:v>
                </c:pt>
                <c:pt idx="101">
                  <c:v>134.17603377173768</c:v>
                </c:pt>
                <c:pt idx="102">
                  <c:v>134.63992548065642</c:v>
                </c:pt>
                <c:pt idx="103">
                  <c:v>135.05094454514</c:v>
                </c:pt>
                <c:pt idx="104">
                  <c:v>135.39626753408908</c:v>
                </c:pt>
                <c:pt idx="105">
                  <c:v>135.662893467016</c:v>
                </c:pt>
                <c:pt idx="106">
                  <c:v>135.83823713253739</c:v>
                </c:pt>
                <c:pt idx="107">
                  <c:v>135.91075053193487</c:v>
                </c:pt>
                <c:pt idx="108">
                  <c:v>135.87054503631362</c:v>
                </c:pt>
                <c:pt idx="109">
                  <c:v>135.70998561055589</c:v>
                </c:pt>
                <c:pt idx="110">
                  <c:v>135.42422855132594</c:v>
                </c:pt>
                <c:pt idx="111">
                  <c:v>135.01167564105214</c:v>
                </c:pt>
                <c:pt idx="112">
                  <c:v>134.47432040025296</c:v>
                </c:pt>
                <c:pt idx="113">
                  <c:v>133.81796612637172</c:v>
                </c:pt>
                <c:pt idx="114">
                  <c:v>133.05230047640475</c:v>
                </c:pt>
                <c:pt idx="115">
                  <c:v>132.19081726627218</c:v>
                </c:pt>
                <c:pt idx="116">
                  <c:v>131.25058266052642</c:v>
                </c:pt>
                <c:pt idx="117">
                  <c:v>130.251849717281</c:v>
                </c:pt>
                <c:pt idx="118">
                  <c:v>129.21753202214578</c:v>
                </c:pt>
                <c:pt idx="119">
                  <c:v>128.17255357465075</c:v>
                </c:pt>
                <c:pt idx="120">
                  <c:v>127.14309787597236</c:v>
                </c:pt>
                <c:pt idx="121">
                  <c:v>126.15578402915456</c:v>
                </c:pt>
                <c:pt idx="122">
                  <c:v>125.23680136417667</c:v>
                </c:pt>
                <c:pt idx="123">
                  <c:v>124.41103645418943</c:v>
                </c:pt>
                <c:pt idx="124">
                  <c:v>123.70122727172492</c:v>
                </c:pt>
                <c:pt idx="125">
                  <c:v>123.12717858855643</c:v>
                </c:pt>
                <c:pt idx="126">
                  <c:v>122.70507056541321</c:v>
                </c:pt>
                <c:pt idx="127">
                  <c:v>122.44688889425858</c:v>
                </c:pt>
                <c:pt idx="128">
                  <c:v>122.36</c:v>
                </c:pt>
                <c:pt idx="129">
                  <c:v>122.44688889425858</c:v>
                </c:pt>
                <c:pt idx="130">
                  <c:v>122.70507056541321</c:v>
                </c:pt>
                <c:pt idx="131">
                  <c:v>123.12717858855643</c:v>
                </c:pt>
                <c:pt idx="132">
                  <c:v>123.70122727172492</c:v>
                </c:pt>
                <c:pt idx="133">
                  <c:v>124.41103645418943</c:v>
                </c:pt>
                <c:pt idx="134">
                  <c:v>125.23680136417661</c:v>
                </c:pt>
                <c:pt idx="135">
                  <c:v>126.1557840291546</c:v>
                </c:pt>
                <c:pt idx="136">
                  <c:v>127.14309787597232</c:v>
                </c:pt>
                <c:pt idx="137">
                  <c:v>128.17255357465072</c:v>
                </c:pt>
                <c:pt idx="138">
                  <c:v>129.21753202214578</c:v>
                </c:pt>
                <c:pt idx="139">
                  <c:v>130.25184971728092</c:v>
                </c:pt>
                <c:pt idx="140">
                  <c:v>131.25058266052642</c:v>
                </c:pt>
                <c:pt idx="141">
                  <c:v>132.19081726627218</c:v>
                </c:pt>
                <c:pt idx="142">
                  <c:v>133.0523004764047</c:v>
                </c:pt>
                <c:pt idx="143">
                  <c:v>133.81796612637172</c:v>
                </c:pt>
                <c:pt idx="144">
                  <c:v>134.47432040025294</c:v>
                </c:pt>
                <c:pt idx="145">
                  <c:v>135.01167564105214</c:v>
                </c:pt>
                <c:pt idx="146">
                  <c:v>135.42422855132585</c:v>
                </c:pt>
                <c:pt idx="147">
                  <c:v>135.7099856105558</c:v>
                </c:pt>
                <c:pt idx="148">
                  <c:v>135.87054503631362</c:v>
                </c:pt>
                <c:pt idx="149">
                  <c:v>135.91075053193487</c:v>
                </c:pt>
                <c:pt idx="150">
                  <c:v>135.83823713253736</c:v>
                </c:pt>
                <c:pt idx="151">
                  <c:v>135.662893467016</c:v>
                </c:pt>
                <c:pt idx="152">
                  <c:v>135.39626753408908</c:v>
                </c:pt>
                <c:pt idx="153">
                  <c:v>135.05094454514</c:v>
                </c:pt>
                <c:pt idx="154">
                  <c:v>134.63992548065642</c:v>
                </c:pt>
                <c:pt idx="155">
                  <c:v>134.17603377173774</c:v>
                </c:pt>
                <c:pt idx="156">
                  <c:v>133.67137504806018</c:v>
                </c:pt>
                <c:pt idx="157">
                  <c:v>133.13687134105999</c:v>
                </c:pt>
                <c:pt idx="158">
                  <c:v>132.58188669710836</c:v>
                </c:pt>
                <c:pt idx="159">
                  <c:v>132.01395607943138</c:v>
                </c:pt>
                <c:pt idx="160">
                  <c:v>131.43862398427936</c:v>
                </c:pt>
                <c:pt idx="161">
                  <c:v>130.85939364305059</c:v>
                </c:pt>
                <c:pt idx="162">
                  <c:v>130.27778230222714</c:v>
                </c:pt>
                <c:pt idx="163">
                  <c:v>129.69347312576446</c:v>
                </c:pt>
                <c:pt idx="164">
                  <c:v>129.10454998028447</c:v>
                </c:pt>
                <c:pt idx="165">
                  <c:v>128.50779793296215</c:v>
                </c:pt>
                <c:pt idx="166">
                  <c:v>127.89904985825575</c:v>
                </c:pt>
                <c:pt idx="167">
                  <c:v>127.27355820130465</c:v>
                </c:pt>
                <c:pt idx="168">
                  <c:v>126.62637071419843</c:v>
                </c:pt>
                <c:pt idx="169">
                  <c:v>125.95268984011399</c:v>
                </c:pt>
                <c:pt idx="170">
                  <c:v>125.24819728829409</c:v>
                </c:pt>
                <c:pt idx="171">
                  <c:v>124.50932808942278</c:v>
                </c:pt>
                <c:pt idx="172">
                  <c:v>123.73348187408637</c:v>
                </c:pt>
                <c:pt idx="173">
                  <c:v>122.91916307309292</c:v>
                </c:pt>
                <c:pt idx="174">
                  <c:v>122.0660459736479</c:v>
                </c:pt>
                <c:pt idx="175">
                  <c:v>121.17496484788388</c:v>
                </c:pt>
                <c:pt idx="176">
                  <c:v>120.24783347238022</c:v>
                </c:pt>
                <c:pt idx="177">
                  <c:v>119.28750206754113</c:v>
                </c:pt>
                <c:pt idx="178">
                  <c:v>118.29756281926966</c:v>
                </c:pt>
                <c:pt idx="179">
                  <c:v>117.2821175534045</c:v>
                </c:pt>
                <c:pt idx="180">
                  <c:v>116.24552270990432</c:v>
                </c:pt>
                <c:pt idx="181">
                  <c:v>115.19212745023542</c:v>
                </c:pt>
                <c:pt idx="182">
                  <c:v>114.1260205187524</c:v>
                </c:pt>
                <c:pt idx="183">
                  <c:v>113.05080040665659</c:v>
                </c:pt>
                <c:pt idx="184">
                  <c:v>111.96938152039957</c:v>
                </c:pt>
                <c:pt idx="185">
                  <c:v>110.88384655993414</c:v>
                </c:pt>
                <c:pt idx="186">
                  <c:v>109.79535232284383</c:v>
                </c:pt>
                <c:pt idx="187">
                  <c:v>108.7040928477749</c:v>
                </c:pt>
                <c:pt idx="188">
                  <c:v>107.60932038697688</c:v>
                </c:pt>
                <c:pt idx="189">
                  <c:v>106.50942134713148</c:v>
                </c:pt>
                <c:pt idx="190">
                  <c:v>105.40204124517479</c:v>
                </c:pt>
                <c:pt idx="191">
                  <c:v>104.28425005788773</c:v>
                </c:pt>
                <c:pt idx="192">
                  <c:v>103.15273723949345</c:v>
                </c:pt>
                <c:pt idx="193">
                  <c:v>102.00402424467327</c:v>
                </c:pt>
                <c:pt idx="194">
                  <c:v>100.8346816900102</c:v>
                </c:pt>
                <c:pt idx="195">
                  <c:v>99.641538337263043</c:v>
                </c:pt>
                <c:pt idx="196">
                  <c:v>98.421869866697193</c:v>
                </c:pt>
                <c:pt idx="197">
                  <c:v>97.173556866860267</c:v>
                </c:pt>
                <c:pt idx="198">
                  <c:v>95.895203501015146</c:v>
                </c:pt>
                <c:pt idx="199">
                  <c:v>94.586210791854242</c:v>
                </c:pt>
                <c:pt idx="200">
                  <c:v>93.246801244338656</c:v>
                </c:pt>
                <c:pt idx="201">
                  <c:v>91.87799443689407</c:v>
                </c:pt>
                <c:pt idx="202">
                  <c:v>90.481536084738522</c:v>
                </c:pt>
                <c:pt idx="203">
                  <c:v>89.05978575196626</c:v>
                </c:pt>
                <c:pt idx="204">
                  <c:v>87.615570711620379</c:v>
                </c:pt>
                <c:pt idx="205">
                  <c:v>86.152015298272502</c:v>
                </c:pt>
                <c:pt idx="206">
                  <c:v>84.672356367794563</c:v>
                </c:pt>
                <c:pt idx="207">
                  <c:v>83.179756110580627</c:v>
                </c:pt>
                <c:pt idx="208">
                  <c:v>81.677123431381872</c:v>
                </c:pt>
                <c:pt idx="209">
                  <c:v>80.166954423412335</c:v>
                </c:pt>
                <c:pt idx="210">
                  <c:v>78.651201175780642</c:v>
                </c:pt>
                <c:pt idx="211">
                  <c:v>77.131176344699441</c:v>
                </c:pt>
                <c:pt idx="212">
                  <c:v>75.607498702006637</c:v>
                </c:pt>
                <c:pt idx="213">
                  <c:v>74.080082382876668</c:v>
                </c:pt>
                <c:pt idx="214">
                  <c:v>72.548169935784202</c:v>
                </c:pt>
                <c:pt idx="215">
                  <c:v>71.010406684866425</c:v>
                </c:pt>
                <c:pt idx="216">
                  <c:v>69.464951497526187</c:v>
                </c:pt>
                <c:pt idx="217">
                  <c:v>67.909616946360657</c:v>
                </c:pt>
                <c:pt idx="218">
                  <c:v>66.342030182677249</c:v>
                </c:pt>
                <c:pt idx="219">
                  <c:v>64.759804691296225</c:v>
                </c:pt>
                <c:pt idx="220">
                  <c:v>63.160712534301886</c:v>
                </c:pt>
                <c:pt idx="221">
                  <c:v>61.542846741896597</c:v>
                </c:pt>
                <c:pt idx="222">
                  <c:v>59.904764163077296</c:v>
                </c:pt>
                <c:pt idx="223">
                  <c:v>58.245600304390713</c:v>
                </c:pt>
                <c:pt idx="224">
                  <c:v>56.565149386519174</c:v>
                </c:pt>
                <c:pt idx="225">
                  <c:v>54.863904933589211</c:v>
                </c:pt>
                <c:pt idx="226">
                  <c:v>53.14305855528319</c:v>
                </c:pt>
                <c:pt idx="227">
                  <c:v>51.404457049461726</c:v>
                </c:pt>
                <c:pt idx="228">
                  <c:v>49.65052039939512</c:v>
                </c:pt>
                <c:pt idx="229">
                  <c:v>47.884125523393365</c:v>
                </c:pt>
                <c:pt idx="230">
                  <c:v>46.108462624429457</c:v>
                </c:pt>
                <c:pt idx="231">
                  <c:v>44.326872569791348</c:v>
                </c:pt>
                <c:pt idx="232">
                  <c:v>42.542674816512395</c:v>
                </c:pt>
                <c:pt idx="233">
                  <c:v>40.758995926989314</c:v>
                </c:pt>
                <c:pt idx="234">
                  <c:v>38.978608662850185</c:v>
                </c:pt>
                <c:pt idx="235">
                  <c:v>37.203791009591782</c:v>
                </c:pt>
                <c:pt idx="236">
                  <c:v>35.436213308835995</c:v>
                </c:pt>
                <c:pt idx="237">
                  <c:v>33.676860029209394</c:v>
                </c:pt>
                <c:pt idx="238">
                  <c:v>31.925990687499954</c:v>
                </c:pt>
                <c:pt idx="239">
                  <c:v>30.183142156620633</c:v>
                </c:pt>
                <c:pt idx="240">
                  <c:v>28.447172198016887</c:v>
                </c:pt>
                <c:pt idx="241">
                  <c:v>26.716341672121168</c:v>
                </c:pt>
                <c:pt idx="242">
                  <c:v>24.988430648612589</c:v>
                </c:pt>
                <c:pt idx="243">
                  <c:v>23.260881686740234</c:v>
                </c:pt>
                <c:pt idx="244">
                  <c:v>21.530961996509625</c:v>
                </c:pt>
                <c:pt idx="245">
                  <c:v>19.795935113014373</c:v>
                </c:pt>
                <c:pt idx="246">
                  <c:v>18.053232179673806</c:v>
                </c:pt>
                <c:pt idx="247">
                  <c:v>16.300612971447865</c:v>
                </c:pt>
                <c:pt idx="248">
                  <c:v>14.53630739319677</c:v>
                </c:pt>
                <c:pt idx="249">
                  <c:v>12.75912932555333</c:v>
                </c:pt>
                <c:pt idx="250">
                  <c:v>10.968556294808938</c:v>
                </c:pt>
                <c:pt idx="251">
                  <c:v>9.1647704215001919</c:v>
                </c:pt>
                <c:pt idx="252">
                  <c:v>7.3486583404565735</c:v>
                </c:pt>
                <c:pt idx="253">
                  <c:v>5.5217701540912092</c:v>
                </c:pt>
                <c:pt idx="254">
                  <c:v>3.6862398443748692</c:v>
                </c:pt>
                <c:pt idx="255">
                  <c:v>1.8446717913956259</c:v>
                </c:pt>
                <c:pt idx="256">
                  <c:v>3.4329338417099535E-14</c:v>
                </c:pt>
                <c:pt idx="257">
                  <c:v>-1.8446717913956485</c:v>
                </c:pt>
                <c:pt idx="258">
                  <c:v>-3.6862398443747639</c:v>
                </c:pt>
                <c:pt idx="259">
                  <c:v>-5.5217701540911746</c:v>
                </c:pt>
                <c:pt idx="260">
                  <c:v>-7.3486583404566126</c:v>
                </c:pt>
                <c:pt idx="261">
                  <c:v>-9.1647704215000765</c:v>
                </c:pt>
                <c:pt idx="262">
                  <c:v>-10.968556294808904</c:v>
                </c:pt>
                <c:pt idx="263">
                  <c:v>-12.7591293255533</c:v>
                </c:pt>
                <c:pt idx="264">
                  <c:v>-14.536307393196735</c:v>
                </c:pt>
                <c:pt idx="265">
                  <c:v>-16.300612971447883</c:v>
                </c:pt>
                <c:pt idx="266">
                  <c:v>-18.053232179673767</c:v>
                </c:pt>
                <c:pt idx="267">
                  <c:v>-19.795935113014391</c:v>
                </c:pt>
                <c:pt idx="268">
                  <c:v>-21.530961996509536</c:v>
                </c:pt>
                <c:pt idx="269">
                  <c:v>-23.260881686740213</c:v>
                </c:pt>
                <c:pt idx="270">
                  <c:v>-24.988430648612628</c:v>
                </c:pt>
                <c:pt idx="271">
                  <c:v>-26.716341672121057</c:v>
                </c:pt>
                <c:pt idx="272">
                  <c:v>-28.447172198016844</c:v>
                </c:pt>
                <c:pt idx="273">
                  <c:v>-30.183142156620683</c:v>
                </c:pt>
                <c:pt idx="274">
                  <c:v>-31.925990687499919</c:v>
                </c:pt>
                <c:pt idx="275">
                  <c:v>-33.67686002920928</c:v>
                </c:pt>
                <c:pt idx="276">
                  <c:v>-35.43621330883596</c:v>
                </c:pt>
                <c:pt idx="277">
                  <c:v>-37.203791009591754</c:v>
                </c:pt>
                <c:pt idx="278">
                  <c:v>-38.978608662850021</c:v>
                </c:pt>
                <c:pt idx="279">
                  <c:v>-40.7589959269893</c:v>
                </c:pt>
                <c:pt idx="280">
                  <c:v>-42.54267481651236</c:v>
                </c:pt>
                <c:pt idx="281">
                  <c:v>-44.326872569791298</c:v>
                </c:pt>
                <c:pt idx="282">
                  <c:v>-46.108462624429407</c:v>
                </c:pt>
                <c:pt idx="283">
                  <c:v>-47.884125523393386</c:v>
                </c:pt>
                <c:pt idx="284">
                  <c:v>-49.650520399395084</c:v>
                </c:pt>
                <c:pt idx="285">
                  <c:v>-51.404457049461641</c:v>
                </c:pt>
                <c:pt idx="286">
                  <c:v>-53.14305855528314</c:v>
                </c:pt>
                <c:pt idx="287">
                  <c:v>-54.863904933589168</c:v>
                </c:pt>
                <c:pt idx="288">
                  <c:v>-56.565149386519089</c:v>
                </c:pt>
                <c:pt idx="289">
                  <c:v>-58.245600304390685</c:v>
                </c:pt>
                <c:pt idx="290">
                  <c:v>-59.904764163077267</c:v>
                </c:pt>
                <c:pt idx="291">
                  <c:v>-61.542846741896604</c:v>
                </c:pt>
                <c:pt idx="292">
                  <c:v>-63.160712534301865</c:v>
                </c:pt>
                <c:pt idx="293">
                  <c:v>-64.759804691296125</c:v>
                </c:pt>
                <c:pt idx="294">
                  <c:v>-66.342030182677249</c:v>
                </c:pt>
                <c:pt idx="295">
                  <c:v>-67.909616946360629</c:v>
                </c:pt>
                <c:pt idx="296">
                  <c:v>-69.464951497526172</c:v>
                </c:pt>
                <c:pt idx="297">
                  <c:v>-71.010406684866396</c:v>
                </c:pt>
                <c:pt idx="298">
                  <c:v>-72.54816993578423</c:v>
                </c:pt>
                <c:pt idx="299">
                  <c:v>-74.080082382876597</c:v>
                </c:pt>
                <c:pt idx="300">
                  <c:v>-75.607498702006637</c:v>
                </c:pt>
                <c:pt idx="301">
                  <c:v>-77.131176344699469</c:v>
                </c:pt>
                <c:pt idx="302">
                  <c:v>-78.651201175780614</c:v>
                </c:pt>
                <c:pt idx="303">
                  <c:v>-80.166954423412292</c:v>
                </c:pt>
                <c:pt idx="304">
                  <c:v>-81.677123431381887</c:v>
                </c:pt>
                <c:pt idx="305">
                  <c:v>-83.179756110580598</c:v>
                </c:pt>
                <c:pt idx="306">
                  <c:v>-84.672356367794492</c:v>
                </c:pt>
                <c:pt idx="307">
                  <c:v>-86.15201529827246</c:v>
                </c:pt>
                <c:pt idx="308">
                  <c:v>-87.615570711620364</c:v>
                </c:pt>
                <c:pt idx="309">
                  <c:v>-89.059785751966217</c:v>
                </c:pt>
                <c:pt idx="310">
                  <c:v>-90.481536084738465</c:v>
                </c:pt>
                <c:pt idx="311">
                  <c:v>-91.877994436894085</c:v>
                </c:pt>
                <c:pt idx="312">
                  <c:v>-93.246801244338656</c:v>
                </c:pt>
                <c:pt idx="313">
                  <c:v>-94.586210791854242</c:v>
                </c:pt>
                <c:pt idx="314">
                  <c:v>-95.895203501015189</c:v>
                </c:pt>
                <c:pt idx="315">
                  <c:v>-97.173556866860267</c:v>
                </c:pt>
                <c:pt idx="316">
                  <c:v>-98.421869866697136</c:v>
                </c:pt>
                <c:pt idx="317">
                  <c:v>-99.641538337263</c:v>
                </c:pt>
                <c:pt idx="318">
                  <c:v>-100.83468169001016</c:v>
                </c:pt>
                <c:pt idx="319">
                  <c:v>-102.0040242446732</c:v>
                </c:pt>
                <c:pt idx="320">
                  <c:v>-103.15273723949345</c:v>
                </c:pt>
                <c:pt idx="321">
                  <c:v>-104.28425005788769</c:v>
                </c:pt>
                <c:pt idx="322">
                  <c:v>-105.40204124517473</c:v>
                </c:pt>
                <c:pt idx="323">
                  <c:v>-106.50942134713141</c:v>
                </c:pt>
                <c:pt idx="324">
                  <c:v>-107.60932038697688</c:v>
                </c:pt>
                <c:pt idx="325">
                  <c:v>-108.70409284777486</c:v>
                </c:pt>
                <c:pt idx="326">
                  <c:v>-109.79535232284383</c:v>
                </c:pt>
                <c:pt idx="327">
                  <c:v>-110.88384655993413</c:v>
                </c:pt>
                <c:pt idx="328">
                  <c:v>-111.96938152039954</c:v>
                </c:pt>
                <c:pt idx="329">
                  <c:v>-113.05080040665653</c:v>
                </c:pt>
                <c:pt idx="330">
                  <c:v>-114.12602051875237</c:v>
                </c:pt>
                <c:pt idx="331">
                  <c:v>-115.19212745023536</c:v>
                </c:pt>
                <c:pt idx="332">
                  <c:v>-116.24552270990432</c:v>
                </c:pt>
                <c:pt idx="333">
                  <c:v>-117.28211755340449</c:v>
                </c:pt>
                <c:pt idx="334">
                  <c:v>-118.29756281926966</c:v>
                </c:pt>
                <c:pt idx="335">
                  <c:v>-119.28750206754104</c:v>
                </c:pt>
                <c:pt idx="336">
                  <c:v>-120.24783347238015</c:v>
                </c:pt>
                <c:pt idx="337">
                  <c:v>-121.17496484788384</c:v>
                </c:pt>
                <c:pt idx="338">
                  <c:v>-122.06604597364786</c:v>
                </c:pt>
                <c:pt idx="339">
                  <c:v>-122.91916307309292</c:v>
                </c:pt>
                <c:pt idx="340">
                  <c:v>-123.73348187408637</c:v>
                </c:pt>
                <c:pt idx="341">
                  <c:v>-124.50932808942278</c:v>
                </c:pt>
                <c:pt idx="342">
                  <c:v>-125.24819728829412</c:v>
                </c:pt>
                <c:pt idx="343">
                  <c:v>-125.95268984011396</c:v>
                </c:pt>
                <c:pt idx="344">
                  <c:v>-126.62637071419839</c:v>
                </c:pt>
                <c:pt idx="345">
                  <c:v>-127.2735582013047</c:v>
                </c:pt>
                <c:pt idx="346">
                  <c:v>-127.89904985825574</c:v>
                </c:pt>
                <c:pt idx="347">
                  <c:v>-128.50779793296206</c:v>
                </c:pt>
                <c:pt idx="348">
                  <c:v>-129.10454998028447</c:v>
                </c:pt>
                <c:pt idx="349">
                  <c:v>-129.69347312576443</c:v>
                </c:pt>
                <c:pt idx="350">
                  <c:v>-130.27778230222708</c:v>
                </c:pt>
                <c:pt idx="351">
                  <c:v>-130.85939364305057</c:v>
                </c:pt>
                <c:pt idx="352">
                  <c:v>-131.43862398427927</c:v>
                </c:pt>
                <c:pt idx="353">
                  <c:v>-132.01395607943138</c:v>
                </c:pt>
                <c:pt idx="354">
                  <c:v>-132.58188669710836</c:v>
                </c:pt>
                <c:pt idx="355">
                  <c:v>-133.13687134105993</c:v>
                </c:pt>
                <c:pt idx="356">
                  <c:v>-133.67137504806018</c:v>
                </c:pt>
                <c:pt idx="357">
                  <c:v>-134.17603377173771</c:v>
                </c:pt>
                <c:pt idx="358">
                  <c:v>-134.63992548065642</c:v>
                </c:pt>
                <c:pt idx="359">
                  <c:v>-135.05094454514003</c:v>
                </c:pt>
                <c:pt idx="360">
                  <c:v>-135.39626753408908</c:v>
                </c:pt>
                <c:pt idx="361">
                  <c:v>-135.662893467016</c:v>
                </c:pt>
                <c:pt idx="362">
                  <c:v>-135.83823713253736</c:v>
                </c:pt>
                <c:pt idx="363">
                  <c:v>-135.91075053193484</c:v>
                </c:pt>
                <c:pt idx="364">
                  <c:v>-135.87054503631362</c:v>
                </c:pt>
                <c:pt idx="365">
                  <c:v>-135.70998561055578</c:v>
                </c:pt>
                <c:pt idx="366">
                  <c:v>-135.42422855132594</c:v>
                </c:pt>
                <c:pt idx="367">
                  <c:v>-135.01167564105216</c:v>
                </c:pt>
                <c:pt idx="368">
                  <c:v>-134.47432040025296</c:v>
                </c:pt>
                <c:pt idx="369">
                  <c:v>-133.81796612637172</c:v>
                </c:pt>
                <c:pt idx="370">
                  <c:v>-133.05230047640478</c:v>
                </c:pt>
                <c:pt idx="371">
                  <c:v>-132.19081726627218</c:v>
                </c:pt>
                <c:pt idx="372">
                  <c:v>-131.25058266052631</c:v>
                </c:pt>
                <c:pt idx="373">
                  <c:v>-130.25184971728098</c:v>
                </c:pt>
                <c:pt idx="374">
                  <c:v>-129.21753202214583</c:v>
                </c:pt>
                <c:pt idx="375">
                  <c:v>-128.17255357465075</c:v>
                </c:pt>
                <c:pt idx="376">
                  <c:v>-127.1430978759723</c:v>
                </c:pt>
                <c:pt idx="377">
                  <c:v>-126.1557840291546</c:v>
                </c:pt>
                <c:pt idx="378">
                  <c:v>-125.23680136417663</c:v>
                </c:pt>
                <c:pt idx="379">
                  <c:v>-124.4110364541895</c:v>
                </c:pt>
                <c:pt idx="380">
                  <c:v>-123.70122727172499</c:v>
                </c:pt>
                <c:pt idx="381">
                  <c:v>-123.12717858855643</c:v>
                </c:pt>
                <c:pt idx="382">
                  <c:v>-122.70507056541321</c:v>
                </c:pt>
                <c:pt idx="383">
                  <c:v>-122.44688889425858</c:v>
                </c:pt>
                <c:pt idx="384">
                  <c:v>-122.36</c:v>
                </c:pt>
                <c:pt idx="385">
                  <c:v>-122.44688889425858</c:v>
                </c:pt>
                <c:pt idx="386">
                  <c:v>-122.70507056541321</c:v>
                </c:pt>
                <c:pt idx="387">
                  <c:v>-123.12717858855638</c:v>
                </c:pt>
                <c:pt idx="388">
                  <c:v>-123.70122727172489</c:v>
                </c:pt>
                <c:pt idx="389">
                  <c:v>-124.41103645418946</c:v>
                </c:pt>
                <c:pt idx="390">
                  <c:v>-125.23680136417667</c:v>
                </c:pt>
                <c:pt idx="391">
                  <c:v>-126.15578402915456</c:v>
                </c:pt>
                <c:pt idx="392">
                  <c:v>-127.14309787597227</c:v>
                </c:pt>
                <c:pt idx="393">
                  <c:v>-128.17255357465072</c:v>
                </c:pt>
                <c:pt idx="394">
                  <c:v>-129.21753202214578</c:v>
                </c:pt>
                <c:pt idx="395">
                  <c:v>-130.25184971728092</c:v>
                </c:pt>
                <c:pt idx="396">
                  <c:v>-131.25058266052642</c:v>
                </c:pt>
                <c:pt idx="397">
                  <c:v>-132.19081726627218</c:v>
                </c:pt>
                <c:pt idx="398">
                  <c:v>-133.05230047640475</c:v>
                </c:pt>
                <c:pt idx="399">
                  <c:v>-133.81796612637172</c:v>
                </c:pt>
                <c:pt idx="400">
                  <c:v>-134.47432040025296</c:v>
                </c:pt>
                <c:pt idx="401">
                  <c:v>-135.01167564105214</c:v>
                </c:pt>
                <c:pt idx="402">
                  <c:v>-135.42422855132591</c:v>
                </c:pt>
                <c:pt idx="403">
                  <c:v>-135.70998561055589</c:v>
                </c:pt>
                <c:pt idx="404">
                  <c:v>-135.87054503631362</c:v>
                </c:pt>
                <c:pt idx="405">
                  <c:v>-135.91075053193487</c:v>
                </c:pt>
                <c:pt idx="406">
                  <c:v>-135.83823713253739</c:v>
                </c:pt>
                <c:pt idx="407">
                  <c:v>-135.662893467016</c:v>
                </c:pt>
                <c:pt idx="408">
                  <c:v>-135.39626753408908</c:v>
                </c:pt>
                <c:pt idx="409">
                  <c:v>-135.05094454514</c:v>
                </c:pt>
                <c:pt idx="410">
                  <c:v>-134.6399254806565</c:v>
                </c:pt>
                <c:pt idx="411">
                  <c:v>-134.17603377173776</c:v>
                </c:pt>
                <c:pt idx="412">
                  <c:v>-133.67137504806018</c:v>
                </c:pt>
                <c:pt idx="413">
                  <c:v>-133.13687134105999</c:v>
                </c:pt>
                <c:pt idx="414">
                  <c:v>-132.58188669710833</c:v>
                </c:pt>
                <c:pt idx="415">
                  <c:v>-132.01395607943138</c:v>
                </c:pt>
                <c:pt idx="416">
                  <c:v>-131.43862398427936</c:v>
                </c:pt>
                <c:pt idx="417">
                  <c:v>-130.85939364305059</c:v>
                </c:pt>
                <c:pt idx="418">
                  <c:v>-130.27778230222714</c:v>
                </c:pt>
                <c:pt idx="419">
                  <c:v>-129.6934731257644</c:v>
                </c:pt>
                <c:pt idx="420">
                  <c:v>-129.10454998028453</c:v>
                </c:pt>
                <c:pt idx="421">
                  <c:v>-128.50779793296215</c:v>
                </c:pt>
                <c:pt idx="422">
                  <c:v>-127.89904985825574</c:v>
                </c:pt>
                <c:pt idx="423">
                  <c:v>-127.27355820130467</c:v>
                </c:pt>
                <c:pt idx="424">
                  <c:v>-126.62637071419837</c:v>
                </c:pt>
                <c:pt idx="425">
                  <c:v>-125.95268984011399</c:v>
                </c:pt>
                <c:pt idx="426">
                  <c:v>-125.24819728829409</c:v>
                </c:pt>
                <c:pt idx="427">
                  <c:v>-124.50932808942271</c:v>
                </c:pt>
                <c:pt idx="428">
                  <c:v>-123.73348187408642</c:v>
                </c:pt>
                <c:pt idx="429">
                  <c:v>-122.91916307309288</c:v>
                </c:pt>
                <c:pt idx="430">
                  <c:v>-122.0660459736479</c:v>
                </c:pt>
                <c:pt idx="431">
                  <c:v>-121.17496484788384</c:v>
                </c:pt>
                <c:pt idx="432">
                  <c:v>-120.24783347238025</c:v>
                </c:pt>
                <c:pt idx="433">
                  <c:v>-119.28750206754111</c:v>
                </c:pt>
                <c:pt idx="434">
                  <c:v>-118.29756281926957</c:v>
                </c:pt>
                <c:pt idx="435">
                  <c:v>-117.2821175534045</c:v>
                </c:pt>
                <c:pt idx="436">
                  <c:v>-116.24552270990436</c:v>
                </c:pt>
                <c:pt idx="437">
                  <c:v>-115.1921274502354</c:v>
                </c:pt>
                <c:pt idx="438">
                  <c:v>-114.12602051875244</c:v>
                </c:pt>
                <c:pt idx="439">
                  <c:v>-113.05080040665659</c:v>
                </c:pt>
                <c:pt idx="440">
                  <c:v>-111.96938152039948</c:v>
                </c:pt>
                <c:pt idx="441">
                  <c:v>-110.88384655993414</c:v>
                </c:pt>
                <c:pt idx="442">
                  <c:v>-109.79535232284385</c:v>
                </c:pt>
                <c:pt idx="443">
                  <c:v>-108.7040928477749</c:v>
                </c:pt>
                <c:pt idx="444">
                  <c:v>-107.60932038697688</c:v>
                </c:pt>
                <c:pt idx="445">
                  <c:v>-106.50942134713151</c:v>
                </c:pt>
                <c:pt idx="446">
                  <c:v>-105.40204124517473</c:v>
                </c:pt>
                <c:pt idx="447">
                  <c:v>-104.28425005788769</c:v>
                </c:pt>
                <c:pt idx="448">
                  <c:v>-103.15273723949349</c:v>
                </c:pt>
                <c:pt idx="449">
                  <c:v>-102.00402424467335</c:v>
                </c:pt>
                <c:pt idx="450">
                  <c:v>-100.83468169001023</c:v>
                </c:pt>
                <c:pt idx="451">
                  <c:v>-99.641538337263043</c:v>
                </c:pt>
                <c:pt idx="452">
                  <c:v>-98.421869866697222</c:v>
                </c:pt>
                <c:pt idx="453">
                  <c:v>-97.173556866860238</c:v>
                </c:pt>
                <c:pt idx="454">
                  <c:v>-95.895203501015189</c:v>
                </c:pt>
                <c:pt idx="455">
                  <c:v>-94.586210791854356</c:v>
                </c:pt>
                <c:pt idx="456">
                  <c:v>-93.246801244338769</c:v>
                </c:pt>
                <c:pt idx="457">
                  <c:v>-91.877994436894085</c:v>
                </c:pt>
                <c:pt idx="458">
                  <c:v>-90.481536084738423</c:v>
                </c:pt>
                <c:pt idx="459">
                  <c:v>-89.05978575196626</c:v>
                </c:pt>
                <c:pt idx="460">
                  <c:v>-87.615570711620364</c:v>
                </c:pt>
                <c:pt idx="461">
                  <c:v>-86.152015298272502</c:v>
                </c:pt>
                <c:pt idx="462">
                  <c:v>-84.672356367794663</c:v>
                </c:pt>
                <c:pt idx="463">
                  <c:v>-83.179756110580712</c:v>
                </c:pt>
                <c:pt idx="464">
                  <c:v>-81.677123431381872</c:v>
                </c:pt>
                <c:pt idx="465">
                  <c:v>-80.166954423412292</c:v>
                </c:pt>
                <c:pt idx="466">
                  <c:v>-78.65120117578067</c:v>
                </c:pt>
                <c:pt idx="467">
                  <c:v>-77.131176344699526</c:v>
                </c:pt>
                <c:pt idx="468">
                  <c:v>-75.607498702006765</c:v>
                </c:pt>
                <c:pt idx="469">
                  <c:v>-74.080082382876739</c:v>
                </c:pt>
                <c:pt idx="470">
                  <c:v>-72.548169935784202</c:v>
                </c:pt>
                <c:pt idx="471">
                  <c:v>-71.010406684866396</c:v>
                </c:pt>
                <c:pt idx="472">
                  <c:v>-69.464951497526187</c:v>
                </c:pt>
                <c:pt idx="473">
                  <c:v>-67.909616946360657</c:v>
                </c:pt>
                <c:pt idx="474">
                  <c:v>-66.342030182677277</c:v>
                </c:pt>
                <c:pt idx="475">
                  <c:v>-64.759804691296267</c:v>
                </c:pt>
                <c:pt idx="476">
                  <c:v>-63.16071253430195</c:v>
                </c:pt>
                <c:pt idx="477">
                  <c:v>-61.542846741896597</c:v>
                </c:pt>
                <c:pt idx="478">
                  <c:v>-59.904764163077267</c:v>
                </c:pt>
                <c:pt idx="479">
                  <c:v>-58.245600304390742</c:v>
                </c:pt>
                <c:pt idx="480">
                  <c:v>-56.565149386519124</c:v>
                </c:pt>
                <c:pt idx="481">
                  <c:v>-54.863904933589311</c:v>
                </c:pt>
                <c:pt idx="482">
                  <c:v>-53.143058555283254</c:v>
                </c:pt>
                <c:pt idx="483">
                  <c:v>-51.404457049461776</c:v>
                </c:pt>
                <c:pt idx="484">
                  <c:v>-49.650520399395084</c:v>
                </c:pt>
                <c:pt idx="485">
                  <c:v>-47.884125523393443</c:v>
                </c:pt>
                <c:pt idx="486">
                  <c:v>-46.108462624429457</c:v>
                </c:pt>
                <c:pt idx="487">
                  <c:v>-44.326872569791199</c:v>
                </c:pt>
                <c:pt idx="488">
                  <c:v>-42.542674816512545</c:v>
                </c:pt>
                <c:pt idx="489">
                  <c:v>-40.7589959269894</c:v>
                </c:pt>
                <c:pt idx="490">
                  <c:v>-38.978608662850156</c:v>
                </c:pt>
                <c:pt idx="491">
                  <c:v>-37.203791009591747</c:v>
                </c:pt>
                <c:pt idx="492">
                  <c:v>-35.436213308836003</c:v>
                </c:pt>
                <c:pt idx="493">
                  <c:v>-33.676860029209315</c:v>
                </c:pt>
                <c:pt idx="494">
                  <c:v>-31.925990687499869</c:v>
                </c:pt>
                <c:pt idx="495">
                  <c:v>-30.183142156620757</c:v>
                </c:pt>
                <c:pt idx="496">
                  <c:v>-28.447172198016968</c:v>
                </c:pt>
                <c:pt idx="497">
                  <c:v>-26.716341672121118</c:v>
                </c:pt>
                <c:pt idx="498">
                  <c:v>-24.988430648612663</c:v>
                </c:pt>
                <c:pt idx="499">
                  <c:v>-23.260881686740262</c:v>
                </c:pt>
                <c:pt idx="500">
                  <c:v>-21.530961996509507</c:v>
                </c:pt>
                <c:pt idx="501">
                  <c:v>-19.795935113014519</c:v>
                </c:pt>
                <c:pt idx="502">
                  <c:v>-18.053232179673898</c:v>
                </c:pt>
                <c:pt idx="503">
                  <c:v>-16.300612971447947</c:v>
                </c:pt>
                <c:pt idx="504">
                  <c:v>-14.536307393196703</c:v>
                </c:pt>
                <c:pt idx="505">
                  <c:v>-12.759129325553319</c:v>
                </c:pt>
                <c:pt idx="506">
                  <c:v>-10.968556294808954</c:v>
                </c:pt>
                <c:pt idx="507">
                  <c:v>-9.1647704215000481</c:v>
                </c:pt>
                <c:pt idx="508">
                  <c:v>-7.3486583404567503</c:v>
                </c:pt>
                <c:pt idx="509">
                  <c:v>-5.5217701540912714</c:v>
                </c:pt>
                <c:pt idx="510">
                  <c:v>-3.686239844374807</c:v>
                </c:pt>
                <c:pt idx="511">
                  <c:v>-1.8446717913956987</c:v>
                </c:pt>
                <c:pt idx="512">
                  <c:v>-6.8658676834199057E-14</c:v>
                </c:pt>
              </c:numCache>
            </c:numRef>
          </c:yVal>
          <c:smooth val="0"/>
          <c:extLst xmlns:c16r2="http://schemas.microsoft.com/office/drawing/2015/06/chart">
            <c:ext xmlns:c16="http://schemas.microsoft.com/office/drawing/2014/chart" uri="{C3380CC4-5D6E-409C-BE32-E72D297353CC}">
              <c16:uniqueId val="{00000000-02ED-47E4-B22B-345AF7079597}"/>
            </c:ext>
          </c:extLst>
        </c:ser>
        <c:ser>
          <c:idx val="1"/>
          <c:order val="1"/>
          <c:tx>
            <c:strRef>
              <c:f>Waveforms!$G$1</c:f>
              <c:strCache>
                <c:ptCount val="1"/>
                <c:pt idx="0">
                  <c:v>Current</c:v>
                </c:pt>
              </c:strCache>
            </c:strRef>
          </c:tx>
          <c:marker>
            <c:symbol val="none"/>
          </c:marker>
          <c:xVal>
            <c:numRef>
              <c:f>Waveforms!$B$2:$B$514</c:f>
              <c:numCache>
                <c:formatCode>0.00</c:formatCode>
                <c:ptCount val="513"/>
                <c:pt idx="0">
                  <c:v>0</c:v>
                </c:pt>
                <c:pt idx="1">
                  <c:v>0.70312500000000011</c:v>
                </c:pt>
                <c:pt idx="2">
                  <c:v>1.40625</c:v>
                </c:pt>
                <c:pt idx="3">
                  <c:v>2.109375</c:v>
                </c:pt>
                <c:pt idx="4">
                  <c:v>2.8124999999999996</c:v>
                </c:pt>
                <c:pt idx="5">
                  <c:v>3.5156249999999996</c:v>
                </c:pt>
                <c:pt idx="6">
                  <c:v>4.21875</c:v>
                </c:pt>
                <c:pt idx="7">
                  <c:v>4.921875</c:v>
                </c:pt>
                <c:pt idx="8">
                  <c:v>5.6249999999999991</c:v>
                </c:pt>
                <c:pt idx="9">
                  <c:v>6.3281249999999991</c:v>
                </c:pt>
                <c:pt idx="10">
                  <c:v>7.0312500000000009</c:v>
                </c:pt>
                <c:pt idx="11">
                  <c:v>7.734375</c:v>
                </c:pt>
                <c:pt idx="12">
                  <c:v>8.4375</c:v>
                </c:pt>
                <c:pt idx="13">
                  <c:v>9.1406249999999982</c:v>
                </c:pt>
                <c:pt idx="14">
                  <c:v>9.84375</c:v>
                </c:pt>
                <c:pt idx="15">
                  <c:v>10.546874999999998</c:v>
                </c:pt>
                <c:pt idx="16">
                  <c:v>11.25</c:v>
                </c:pt>
                <c:pt idx="17">
                  <c:v>11.953125</c:v>
                </c:pt>
                <c:pt idx="18">
                  <c:v>12.65625</c:v>
                </c:pt>
                <c:pt idx="19">
                  <c:v>13.359375</c:v>
                </c:pt>
                <c:pt idx="20">
                  <c:v>14.062500000000002</c:v>
                </c:pt>
                <c:pt idx="21">
                  <c:v>14.765625</c:v>
                </c:pt>
                <c:pt idx="22">
                  <c:v>15.46875</c:v>
                </c:pt>
                <c:pt idx="23">
                  <c:v>16.171875000000007</c:v>
                </c:pt>
                <c:pt idx="24">
                  <c:v>16.875</c:v>
                </c:pt>
                <c:pt idx="25">
                  <c:v>17.578125</c:v>
                </c:pt>
                <c:pt idx="26">
                  <c:v>18.28125</c:v>
                </c:pt>
                <c:pt idx="27">
                  <c:v>18.984375</c:v>
                </c:pt>
                <c:pt idx="28">
                  <c:v>19.6875</c:v>
                </c:pt>
                <c:pt idx="29">
                  <c:v>20.390625</c:v>
                </c:pt>
                <c:pt idx="30">
                  <c:v>21.09375</c:v>
                </c:pt>
                <c:pt idx="31">
                  <c:v>21.796875000000004</c:v>
                </c:pt>
                <c:pt idx="32">
                  <c:v>22.5</c:v>
                </c:pt>
                <c:pt idx="33">
                  <c:v>23.203125</c:v>
                </c:pt>
                <c:pt idx="34">
                  <c:v>23.90625</c:v>
                </c:pt>
                <c:pt idx="35">
                  <c:v>24.609375000000004</c:v>
                </c:pt>
                <c:pt idx="36">
                  <c:v>25.3125</c:v>
                </c:pt>
                <c:pt idx="37">
                  <c:v>26.015625</c:v>
                </c:pt>
                <c:pt idx="38">
                  <c:v>26.71875</c:v>
                </c:pt>
                <c:pt idx="39">
                  <c:v>27.421875000000004</c:v>
                </c:pt>
                <c:pt idx="40">
                  <c:v>28.125</c:v>
                </c:pt>
                <c:pt idx="41">
                  <c:v>28.828125</c:v>
                </c:pt>
                <c:pt idx="42">
                  <c:v>29.531250000000004</c:v>
                </c:pt>
                <c:pt idx="43">
                  <c:v>30.234375000000004</c:v>
                </c:pt>
                <c:pt idx="44">
                  <c:v>30.9375</c:v>
                </c:pt>
                <c:pt idx="45">
                  <c:v>31.640625</c:v>
                </c:pt>
                <c:pt idx="46">
                  <c:v>32.34375</c:v>
                </c:pt>
                <c:pt idx="47">
                  <c:v>33.046875</c:v>
                </c:pt>
                <c:pt idx="48">
                  <c:v>33.75</c:v>
                </c:pt>
                <c:pt idx="49">
                  <c:v>34.453125</c:v>
                </c:pt>
                <c:pt idx="50">
                  <c:v>35.15625</c:v>
                </c:pt>
                <c:pt idx="51">
                  <c:v>35.859375</c:v>
                </c:pt>
                <c:pt idx="52">
                  <c:v>36.562500000000007</c:v>
                </c:pt>
                <c:pt idx="53">
                  <c:v>37.265625000000007</c:v>
                </c:pt>
                <c:pt idx="54">
                  <c:v>37.968750000000007</c:v>
                </c:pt>
                <c:pt idx="55">
                  <c:v>38.671875</c:v>
                </c:pt>
                <c:pt idx="56">
                  <c:v>39.375</c:v>
                </c:pt>
                <c:pt idx="57">
                  <c:v>40.078125000000007</c:v>
                </c:pt>
                <c:pt idx="58">
                  <c:v>40.78125</c:v>
                </c:pt>
                <c:pt idx="59">
                  <c:v>41.484375</c:v>
                </c:pt>
                <c:pt idx="60">
                  <c:v>42.1875</c:v>
                </c:pt>
                <c:pt idx="61">
                  <c:v>42.890625</c:v>
                </c:pt>
                <c:pt idx="62">
                  <c:v>43.593750000000007</c:v>
                </c:pt>
                <c:pt idx="63">
                  <c:v>44.296875000000007</c:v>
                </c:pt>
                <c:pt idx="64">
                  <c:v>45</c:v>
                </c:pt>
                <c:pt idx="65">
                  <c:v>45.703125000000007</c:v>
                </c:pt>
                <c:pt idx="66">
                  <c:v>46.40625</c:v>
                </c:pt>
                <c:pt idx="67">
                  <c:v>47.109375000000007</c:v>
                </c:pt>
                <c:pt idx="68">
                  <c:v>47.8125</c:v>
                </c:pt>
                <c:pt idx="69">
                  <c:v>48.515625</c:v>
                </c:pt>
                <c:pt idx="70">
                  <c:v>49.218750000000007</c:v>
                </c:pt>
                <c:pt idx="71">
                  <c:v>49.921875</c:v>
                </c:pt>
                <c:pt idx="72">
                  <c:v>50.625000000000007</c:v>
                </c:pt>
                <c:pt idx="73">
                  <c:v>51.328125000000007</c:v>
                </c:pt>
                <c:pt idx="74">
                  <c:v>52.03125</c:v>
                </c:pt>
                <c:pt idx="75">
                  <c:v>52.734375000000007</c:v>
                </c:pt>
                <c:pt idx="76">
                  <c:v>53.4375</c:v>
                </c:pt>
                <c:pt idx="77">
                  <c:v>54.140625</c:v>
                </c:pt>
                <c:pt idx="78">
                  <c:v>54.84375</c:v>
                </c:pt>
                <c:pt idx="79">
                  <c:v>55.546875</c:v>
                </c:pt>
                <c:pt idx="80">
                  <c:v>56.25</c:v>
                </c:pt>
                <c:pt idx="81">
                  <c:v>56.953125</c:v>
                </c:pt>
                <c:pt idx="82">
                  <c:v>57.65625</c:v>
                </c:pt>
                <c:pt idx="83">
                  <c:v>58.359375</c:v>
                </c:pt>
                <c:pt idx="84">
                  <c:v>59.062500000000007</c:v>
                </c:pt>
                <c:pt idx="85">
                  <c:v>59.765625000000007</c:v>
                </c:pt>
                <c:pt idx="86">
                  <c:v>60.468750000000007</c:v>
                </c:pt>
                <c:pt idx="87">
                  <c:v>61.171875</c:v>
                </c:pt>
                <c:pt idx="88">
                  <c:v>61.875</c:v>
                </c:pt>
                <c:pt idx="89">
                  <c:v>62.578125000000007</c:v>
                </c:pt>
                <c:pt idx="90">
                  <c:v>63.28125</c:v>
                </c:pt>
                <c:pt idx="91">
                  <c:v>63.984375</c:v>
                </c:pt>
                <c:pt idx="92">
                  <c:v>64.6875</c:v>
                </c:pt>
                <c:pt idx="93">
                  <c:v>65.390625000000014</c:v>
                </c:pt>
                <c:pt idx="94">
                  <c:v>66.09375</c:v>
                </c:pt>
                <c:pt idx="95">
                  <c:v>66.796875</c:v>
                </c:pt>
                <c:pt idx="96">
                  <c:v>67.5</c:v>
                </c:pt>
                <c:pt idx="97">
                  <c:v>68.203125000000014</c:v>
                </c:pt>
                <c:pt idx="98">
                  <c:v>68.906250000000014</c:v>
                </c:pt>
                <c:pt idx="99">
                  <c:v>69.609374999999986</c:v>
                </c:pt>
                <c:pt idx="100">
                  <c:v>70.3125</c:v>
                </c:pt>
                <c:pt idx="101">
                  <c:v>71.015625000000014</c:v>
                </c:pt>
                <c:pt idx="102">
                  <c:v>71.71875</c:v>
                </c:pt>
                <c:pt idx="103">
                  <c:v>72.421875</c:v>
                </c:pt>
                <c:pt idx="104">
                  <c:v>73.124999999999986</c:v>
                </c:pt>
                <c:pt idx="105">
                  <c:v>73.828125</c:v>
                </c:pt>
                <c:pt idx="106">
                  <c:v>74.531250000000014</c:v>
                </c:pt>
                <c:pt idx="107">
                  <c:v>75.234375</c:v>
                </c:pt>
                <c:pt idx="108">
                  <c:v>75.937500000000014</c:v>
                </c:pt>
                <c:pt idx="109">
                  <c:v>76.640625000000014</c:v>
                </c:pt>
                <c:pt idx="110">
                  <c:v>77.34375</c:v>
                </c:pt>
                <c:pt idx="111">
                  <c:v>78.046875</c:v>
                </c:pt>
                <c:pt idx="112">
                  <c:v>78.75</c:v>
                </c:pt>
                <c:pt idx="113">
                  <c:v>79.453125000000014</c:v>
                </c:pt>
                <c:pt idx="114">
                  <c:v>80.15625</c:v>
                </c:pt>
                <c:pt idx="115">
                  <c:v>80.859374999999986</c:v>
                </c:pt>
                <c:pt idx="116">
                  <c:v>81.5625</c:v>
                </c:pt>
                <c:pt idx="117">
                  <c:v>82.265625000000014</c:v>
                </c:pt>
                <c:pt idx="118">
                  <c:v>82.96875</c:v>
                </c:pt>
                <c:pt idx="119">
                  <c:v>83.671874999999986</c:v>
                </c:pt>
                <c:pt idx="120">
                  <c:v>84.374999999999986</c:v>
                </c:pt>
                <c:pt idx="121">
                  <c:v>85.078125</c:v>
                </c:pt>
                <c:pt idx="122">
                  <c:v>85.781250000000014</c:v>
                </c:pt>
                <c:pt idx="123">
                  <c:v>86.484375</c:v>
                </c:pt>
                <c:pt idx="124">
                  <c:v>87.1875</c:v>
                </c:pt>
                <c:pt idx="125">
                  <c:v>87.890625000000014</c:v>
                </c:pt>
                <c:pt idx="126">
                  <c:v>88.59375</c:v>
                </c:pt>
                <c:pt idx="127">
                  <c:v>89.296875</c:v>
                </c:pt>
                <c:pt idx="128">
                  <c:v>90</c:v>
                </c:pt>
                <c:pt idx="129">
                  <c:v>90.703125000000014</c:v>
                </c:pt>
                <c:pt idx="130">
                  <c:v>91.406250000000014</c:v>
                </c:pt>
                <c:pt idx="131">
                  <c:v>92.109374999999986</c:v>
                </c:pt>
                <c:pt idx="132">
                  <c:v>92.8125</c:v>
                </c:pt>
                <c:pt idx="133">
                  <c:v>93.515625000000014</c:v>
                </c:pt>
                <c:pt idx="134">
                  <c:v>94.21875</c:v>
                </c:pt>
                <c:pt idx="135">
                  <c:v>94.921875</c:v>
                </c:pt>
                <c:pt idx="136">
                  <c:v>95.624999999999986</c:v>
                </c:pt>
                <c:pt idx="137">
                  <c:v>96.328125</c:v>
                </c:pt>
                <c:pt idx="138">
                  <c:v>97.031250000000014</c:v>
                </c:pt>
                <c:pt idx="139">
                  <c:v>97.734375</c:v>
                </c:pt>
                <c:pt idx="140">
                  <c:v>98.437500000000014</c:v>
                </c:pt>
                <c:pt idx="141">
                  <c:v>99.140625000000014</c:v>
                </c:pt>
                <c:pt idx="142">
                  <c:v>99.84375</c:v>
                </c:pt>
                <c:pt idx="143">
                  <c:v>100.546875</c:v>
                </c:pt>
                <c:pt idx="144">
                  <c:v>101.25</c:v>
                </c:pt>
                <c:pt idx="145">
                  <c:v>101.95312500000001</c:v>
                </c:pt>
                <c:pt idx="146">
                  <c:v>102.65625</c:v>
                </c:pt>
                <c:pt idx="147">
                  <c:v>103.35937499999999</c:v>
                </c:pt>
                <c:pt idx="148">
                  <c:v>104.0625</c:v>
                </c:pt>
                <c:pt idx="149">
                  <c:v>104.76562500000001</c:v>
                </c:pt>
                <c:pt idx="150">
                  <c:v>105.46875</c:v>
                </c:pt>
                <c:pt idx="151">
                  <c:v>106.17187499999999</c:v>
                </c:pt>
                <c:pt idx="152">
                  <c:v>106.87499999999999</c:v>
                </c:pt>
                <c:pt idx="153">
                  <c:v>107.578125</c:v>
                </c:pt>
                <c:pt idx="154">
                  <c:v>108.28125000000001</c:v>
                </c:pt>
                <c:pt idx="155">
                  <c:v>108.984375</c:v>
                </c:pt>
                <c:pt idx="156">
                  <c:v>109.6875</c:v>
                </c:pt>
                <c:pt idx="157">
                  <c:v>110.39062500000001</c:v>
                </c:pt>
                <c:pt idx="158">
                  <c:v>111.09375</c:v>
                </c:pt>
                <c:pt idx="159">
                  <c:v>111.796875</c:v>
                </c:pt>
                <c:pt idx="160">
                  <c:v>112.5</c:v>
                </c:pt>
                <c:pt idx="161">
                  <c:v>113.20312500000001</c:v>
                </c:pt>
                <c:pt idx="162">
                  <c:v>113.90625000000001</c:v>
                </c:pt>
                <c:pt idx="163">
                  <c:v>114.60937499999999</c:v>
                </c:pt>
                <c:pt idx="164">
                  <c:v>115.3125</c:v>
                </c:pt>
                <c:pt idx="165">
                  <c:v>116.01562500000001</c:v>
                </c:pt>
                <c:pt idx="166">
                  <c:v>116.71875</c:v>
                </c:pt>
                <c:pt idx="167">
                  <c:v>117.421875</c:v>
                </c:pt>
                <c:pt idx="168">
                  <c:v>118.12499999999999</c:v>
                </c:pt>
                <c:pt idx="169">
                  <c:v>118.828125</c:v>
                </c:pt>
                <c:pt idx="170">
                  <c:v>119.53125000000001</c:v>
                </c:pt>
                <c:pt idx="171">
                  <c:v>120.234375</c:v>
                </c:pt>
                <c:pt idx="172">
                  <c:v>120.93750000000001</c:v>
                </c:pt>
                <c:pt idx="173">
                  <c:v>121.64062500000001</c:v>
                </c:pt>
                <c:pt idx="174">
                  <c:v>122.34375</c:v>
                </c:pt>
                <c:pt idx="175">
                  <c:v>123.046875</c:v>
                </c:pt>
                <c:pt idx="176">
                  <c:v>123.75</c:v>
                </c:pt>
                <c:pt idx="177">
                  <c:v>124.45312500000001</c:v>
                </c:pt>
                <c:pt idx="178">
                  <c:v>125.15625</c:v>
                </c:pt>
                <c:pt idx="179">
                  <c:v>125.85937499999999</c:v>
                </c:pt>
                <c:pt idx="180">
                  <c:v>126.5625</c:v>
                </c:pt>
                <c:pt idx="181">
                  <c:v>127.26562500000001</c:v>
                </c:pt>
                <c:pt idx="182">
                  <c:v>127.96875</c:v>
                </c:pt>
                <c:pt idx="183">
                  <c:v>128.67187499999997</c:v>
                </c:pt>
                <c:pt idx="184">
                  <c:v>129.375</c:v>
                </c:pt>
                <c:pt idx="185">
                  <c:v>130.078125</c:v>
                </c:pt>
                <c:pt idx="186">
                  <c:v>130.78125</c:v>
                </c:pt>
                <c:pt idx="187">
                  <c:v>131.484375</c:v>
                </c:pt>
                <c:pt idx="188">
                  <c:v>132.1875</c:v>
                </c:pt>
                <c:pt idx="189">
                  <c:v>132.890625</c:v>
                </c:pt>
                <c:pt idx="190">
                  <c:v>133.59374999999997</c:v>
                </c:pt>
                <c:pt idx="191">
                  <c:v>134.29687499999997</c:v>
                </c:pt>
                <c:pt idx="192">
                  <c:v>135</c:v>
                </c:pt>
                <c:pt idx="193">
                  <c:v>135.70312499999997</c:v>
                </c:pt>
                <c:pt idx="194">
                  <c:v>136.40625</c:v>
                </c:pt>
                <c:pt idx="195">
                  <c:v>137.10937499999997</c:v>
                </c:pt>
                <c:pt idx="196">
                  <c:v>137.8125</c:v>
                </c:pt>
                <c:pt idx="197">
                  <c:v>138.51562499999997</c:v>
                </c:pt>
                <c:pt idx="198">
                  <c:v>139.21874999999997</c:v>
                </c:pt>
                <c:pt idx="199">
                  <c:v>139.921875</c:v>
                </c:pt>
                <c:pt idx="200">
                  <c:v>140.625</c:v>
                </c:pt>
                <c:pt idx="201">
                  <c:v>141.32812500000003</c:v>
                </c:pt>
                <c:pt idx="202">
                  <c:v>142.03125</c:v>
                </c:pt>
                <c:pt idx="203">
                  <c:v>142.73437499999997</c:v>
                </c:pt>
                <c:pt idx="204">
                  <c:v>143.4375</c:v>
                </c:pt>
                <c:pt idx="205">
                  <c:v>144.14062499999997</c:v>
                </c:pt>
                <c:pt idx="206">
                  <c:v>144.84374999999997</c:v>
                </c:pt>
                <c:pt idx="207">
                  <c:v>145.54687499999997</c:v>
                </c:pt>
                <c:pt idx="208">
                  <c:v>146.25</c:v>
                </c:pt>
                <c:pt idx="209">
                  <c:v>146.953125</c:v>
                </c:pt>
                <c:pt idx="210">
                  <c:v>147.65625</c:v>
                </c:pt>
                <c:pt idx="211">
                  <c:v>148.359375</c:v>
                </c:pt>
                <c:pt idx="212">
                  <c:v>149.0625</c:v>
                </c:pt>
                <c:pt idx="213">
                  <c:v>149.76562499999997</c:v>
                </c:pt>
                <c:pt idx="214">
                  <c:v>150.46875</c:v>
                </c:pt>
                <c:pt idx="215">
                  <c:v>151.17187499999997</c:v>
                </c:pt>
                <c:pt idx="216">
                  <c:v>151.875</c:v>
                </c:pt>
                <c:pt idx="217">
                  <c:v>152.578125</c:v>
                </c:pt>
                <c:pt idx="218">
                  <c:v>153.28125</c:v>
                </c:pt>
                <c:pt idx="219">
                  <c:v>153.984375</c:v>
                </c:pt>
                <c:pt idx="220">
                  <c:v>154.6875</c:v>
                </c:pt>
                <c:pt idx="221">
                  <c:v>155.390625</c:v>
                </c:pt>
                <c:pt idx="222">
                  <c:v>156.09374999999997</c:v>
                </c:pt>
                <c:pt idx="223">
                  <c:v>156.79687499999997</c:v>
                </c:pt>
                <c:pt idx="224">
                  <c:v>157.5</c:v>
                </c:pt>
                <c:pt idx="225">
                  <c:v>158.20312499999997</c:v>
                </c:pt>
                <c:pt idx="226">
                  <c:v>158.90625</c:v>
                </c:pt>
                <c:pt idx="227">
                  <c:v>159.60937499999997</c:v>
                </c:pt>
                <c:pt idx="228">
                  <c:v>160.3125</c:v>
                </c:pt>
                <c:pt idx="229">
                  <c:v>161.01562499999997</c:v>
                </c:pt>
                <c:pt idx="230">
                  <c:v>161.71874999999997</c:v>
                </c:pt>
                <c:pt idx="231">
                  <c:v>162.421875</c:v>
                </c:pt>
                <c:pt idx="232">
                  <c:v>163.125</c:v>
                </c:pt>
                <c:pt idx="233">
                  <c:v>163.82812500000003</c:v>
                </c:pt>
                <c:pt idx="234">
                  <c:v>164.53125</c:v>
                </c:pt>
                <c:pt idx="235">
                  <c:v>165.23437499999997</c:v>
                </c:pt>
                <c:pt idx="236">
                  <c:v>165.9375</c:v>
                </c:pt>
                <c:pt idx="237">
                  <c:v>166.64062499999997</c:v>
                </c:pt>
                <c:pt idx="238">
                  <c:v>167.34374999999997</c:v>
                </c:pt>
                <c:pt idx="239">
                  <c:v>168.04687499999997</c:v>
                </c:pt>
                <c:pt idx="240">
                  <c:v>168.75</c:v>
                </c:pt>
                <c:pt idx="241">
                  <c:v>169.453125</c:v>
                </c:pt>
                <c:pt idx="242">
                  <c:v>170.15625</c:v>
                </c:pt>
                <c:pt idx="243">
                  <c:v>170.859375</c:v>
                </c:pt>
                <c:pt idx="244">
                  <c:v>171.5625</c:v>
                </c:pt>
                <c:pt idx="245">
                  <c:v>172.26562499999997</c:v>
                </c:pt>
                <c:pt idx="246">
                  <c:v>172.96875</c:v>
                </c:pt>
                <c:pt idx="247">
                  <c:v>173.67187499999997</c:v>
                </c:pt>
                <c:pt idx="248">
                  <c:v>174.375</c:v>
                </c:pt>
                <c:pt idx="249">
                  <c:v>175.078125</c:v>
                </c:pt>
                <c:pt idx="250">
                  <c:v>175.78125</c:v>
                </c:pt>
                <c:pt idx="251">
                  <c:v>176.484375</c:v>
                </c:pt>
                <c:pt idx="252">
                  <c:v>177.1875</c:v>
                </c:pt>
                <c:pt idx="253">
                  <c:v>177.890625</c:v>
                </c:pt>
                <c:pt idx="254">
                  <c:v>178.59374999999997</c:v>
                </c:pt>
                <c:pt idx="255">
                  <c:v>179.29687499999997</c:v>
                </c:pt>
                <c:pt idx="256">
                  <c:v>180</c:v>
                </c:pt>
                <c:pt idx="257">
                  <c:v>180.70312499999997</c:v>
                </c:pt>
                <c:pt idx="258">
                  <c:v>181.40625</c:v>
                </c:pt>
                <c:pt idx="259">
                  <c:v>182.10937499999997</c:v>
                </c:pt>
                <c:pt idx="260">
                  <c:v>182.8125</c:v>
                </c:pt>
                <c:pt idx="261">
                  <c:v>183.51562499999997</c:v>
                </c:pt>
                <c:pt idx="262">
                  <c:v>184.21874999999997</c:v>
                </c:pt>
                <c:pt idx="263">
                  <c:v>184.921875</c:v>
                </c:pt>
                <c:pt idx="264">
                  <c:v>185.625</c:v>
                </c:pt>
                <c:pt idx="265">
                  <c:v>186.32812500000003</c:v>
                </c:pt>
                <c:pt idx="266">
                  <c:v>187.03125</c:v>
                </c:pt>
                <c:pt idx="267">
                  <c:v>187.73437499999997</c:v>
                </c:pt>
                <c:pt idx="268">
                  <c:v>188.4375</c:v>
                </c:pt>
                <c:pt idx="269">
                  <c:v>189.14062499999997</c:v>
                </c:pt>
                <c:pt idx="270">
                  <c:v>189.84374999999997</c:v>
                </c:pt>
                <c:pt idx="271">
                  <c:v>190.54687499999997</c:v>
                </c:pt>
                <c:pt idx="272">
                  <c:v>191.25</c:v>
                </c:pt>
                <c:pt idx="273">
                  <c:v>191.953125</c:v>
                </c:pt>
                <c:pt idx="274">
                  <c:v>192.65625</c:v>
                </c:pt>
                <c:pt idx="275">
                  <c:v>193.359375</c:v>
                </c:pt>
                <c:pt idx="276">
                  <c:v>194.0625</c:v>
                </c:pt>
                <c:pt idx="277">
                  <c:v>194.76562499999997</c:v>
                </c:pt>
                <c:pt idx="278">
                  <c:v>195.46875</c:v>
                </c:pt>
                <c:pt idx="279">
                  <c:v>196.17187499999997</c:v>
                </c:pt>
                <c:pt idx="280">
                  <c:v>196.875</c:v>
                </c:pt>
                <c:pt idx="281">
                  <c:v>197.578125</c:v>
                </c:pt>
                <c:pt idx="282">
                  <c:v>198.28125</c:v>
                </c:pt>
                <c:pt idx="283">
                  <c:v>198.984375</c:v>
                </c:pt>
                <c:pt idx="284">
                  <c:v>199.6875</c:v>
                </c:pt>
                <c:pt idx="285">
                  <c:v>200.390625</c:v>
                </c:pt>
                <c:pt idx="286">
                  <c:v>201.09374999999997</c:v>
                </c:pt>
                <c:pt idx="287">
                  <c:v>201.79687499999997</c:v>
                </c:pt>
                <c:pt idx="288">
                  <c:v>202.5</c:v>
                </c:pt>
                <c:pt idx="289">
                  <c:v>203.20312499999997</c:v>
                </c:pt>
                <c:pt idx="290">
                  <c:v>203.90625</c:v>
                </c:pt>
                <c:pt idx="291">
                  <c:v>204.60937499999997</c:v>
                </c:pt>
                <c:pt idx="292">
                  <c:v>205.3125</c:v>
                </c:pt>
                <c:pt idx="293">
                  <c:v>206.01562499999997</c:v>
                </c:pt>
                <c:pt idx="294">
                  <c:v>206.71874999999997</c:v>
                </c:pt>
                <c:pt idx="295">
                  <c:v>207.421875</c:v>
                </c:pt>
                <c:pt idx="296">
                  <c:v>208.125</c:v>
                </c:pt>
                <c:pt idx="297">
                  <c:v>208.82812500000003</c:v>
                </c:pt>
                <c:pt idx="298">
                  <c:v>209.53125</c:v>
                </c:pt>
                <c:pt idx="299">
                  <c:v>210.23437499999997</c:v>
                </c:pt>
                <c:pt idx="300">
                  <c:v>210.9375</c:v>
                </c:pt>
                <c:pt idx="301">
                  <c:v>211.64062499999997</c:v>
                </c:pt>
                <c:pt idx="302">
                  <c:v>212.34374999999997</c:v>
                </c:pt>
                <c:pt idx="303">
                  <c:v>213.04687499999997</c:v>
                </c:pt>
                <c:pt idx="304">
                  <c:v>213.75</c:v>
                </c:pt>
                <c:pt idx="305">
                  <c:v>214.453125</c:v>
                </c:pt>
                <c:pt idx="306">
                  <c:v>215.15625</c:v>
                </c:pt>
                <c:pt idx="307">
                  <c:v>215.859375</c:v>
                </c:pt>
                <c:pt idx="308">
                  <c:v>216.5625</c:v>
                </c:pt>
                <c:pt idx="309">
                  <c:v>217.26562499999997</c:v>
                </c:pt>
                <c:pt idx="310">
                  <c:v>217.96875</c:v>
                </c:pt>
                <c:pt idx="311">
                  <c:v>218.67187499999997</c:v>
                </c:pt>
                <c:pt idx="312">
                  <c:v>219.375</c:v>
                </c:pt>
                <c:pt idx="313">
                  <c:v>220.078125</c:v>
                </c:pt>
                <c:pt idx="314">
                  <c:v>220.78125</c:v>
                </c:pt>
                <c:pt idx="315">
                  <c:v>221.484375</c:v>
                </c:pt>
                <c:pt idx="316">
                  <c:v>222.1875</c:v>
                </c:pt>
                <c:pt idx="317">
                  <c:v>222.890625</c:v>
                </c:pt>
                <c:pt idx="318">
                  <c:v>223.59374999999997</c:v>
                </c:pt>
                <c:pt idx="319">
                  <c:v>224.29687499999997</c:v>
                </c:pt>
                <c:pt idx="320">
                  <c:v>225</c:v>
                </c:pt>
                <c:pt idx="321">
                  <c:v>225.70312499999997</c:v>
                </c:pt>
                <c:pt idx="322">
                  <c:v>226.40625</c:v>
                </c:pt>
                <c:pt idx="323">
                  <c:v>227.10937499999997</c:v>
                </c:pt>
                <c:pt idx="324">
                  <c:v>227.8125</c:v>
                </c:pt>
                <c:pt idx="325">
                  <c:v>228.51562499999997</c:v>
                </c:pt>
                <c:pt idx="326">
                  <c:v>229.21874999999997</c:v>
                </c:pt>
                <c:pt idx="327">
                  <c:v>229.921875</c:v>
                </c:pt>
                <c:pt idx="328">
                  <c:v>230.625</c:v>
                </c:pt>
                <c:pt idx="329">
                  <c:v>231.32812500000003</c:v>
                </c:pt>
                <c:pt idx="330">
                  <c:v>232.03125</c:v>
                </c:pt>
                <c:pt idx="331">
                  <c:v>232.73437499999997</c:v>
                </c:pt>
                <c:pt idx="332">
                  <c:v>233.4375</c:v>
                </c:pt>
                <c:pt idx="333">
                  <c:v>234.14062499999997</c:v>
                </c:pt>
                <c:pt idx="334">
                  <c:v>234.84374999999997</c:v>
                </c:pt>
                <c:pt idx="335">
                  <c:v>235.54687499999997</c:v>
                </c:pt>
                <c:pt idx="336">
                  <c:v>236.25</c:v>
                </c:pt>
                <c:pt idx="337">
                  <c:v>236.953125</c:v>
                </c:pt>
                <c:pt idx="338">
                  <c:v>237.65625</c:v>
                </c:pt>
                <c:pt idx="339">
                  <c:v>238.359375</c:v>
                </c:pt>
                <c:pt idx="340">
                  <c:v>239.0625</c:v>
                </c:pt>
                <c:pt idx="341">
                  <c:v>239.76562499999997</c:v>
                </c:pt>
                <c:pt idx="342">
                  <c:v>240.46875</c:v>
                </c:pt>
                <c:pt idx="343">
                  <c:v>241.17187499999997</c:v>
                </c:pt>
                <c:pt idx="344">
                  <c:v>241.875</c:v>
                </c:pt>
                <c:pt idx="345">
                  <c:v>242.578125</c:v>
                </c:pt>
                <c:pt idx="346">
                  <c:v>243.28125</c:v>
                </c:pt>
                <c:pt idx="347">
                  <c:v>243.984375</c:v>
                </c:pt>
                <c:pt idx="348">
                  <c:v>244.6875</c:v>
                </c:pt>
                <c:pt idx="349">
                  <c:v>245.390625</c:v>
                </c:pt>
                <c:pt idx="350">
                  <c:v>246.09374999999997</c:v>
                </c:pt>
                <c:pt idx="351">
                  <c:v>246.79687499999997</c:v>
                </c:pt>
                <c:pt idx="352">
                  <c:v>247.5</c:v>
                </c:pt>
                <c:pt idx="353">
                  <c:v>248.20312499999997</c:v>
                </c:pt>
                <c:pt idx="354">
                  <c:v>248.90625</c:v>
                </c:pt>
                <c:pt idx="355">
                  <c:v>249.60937499999997</c:v>
                </c:pt>
                <c:pt idx="356">
                  <c:v>250.3125</c:v>
                </c:pt>
                <c:pt idx="357">
                  <c:v>251.01562499999997</c:v>
                </c:pt>
                <c:pt idx="358">
                  <c:v>251.71874999999997</c:v>
                </c:pt>
                <c:pt idx="359">
                  <c:v>252.421875</c:v>
                </c:pt>
                <c:pt idx="360">
                  <c:v>253.125</c:v>
                </c:pt>
                <c:pt idx="361">
                  <c:v>253.82812500000003</c:v>
                </c:pt>
                <c:pt idx="362">
                  <c:v>254.53125</c:v>
                </c:pt>
                <c:pt idx="363">
                  <c:v>255.23437499999997</c:v>
                </c:pt>
                <c:pt idx="364">
                  <c:v>255.9375</c:v>
                </c:pt>
                <c:pt idx="365">
                  <c:v>256.64062500000006</c:v>
                </c:pt>
                <c:pt idx="366">
                  <c:v>257.34375</c:v>
                </c:pt>
                <c:pt idx="367">
                  <c:v>258.046875</c:v>
                </c:pt>
                <c:pt idx="368">
                  <c:v>258.75</c:v>
                </c:pt>
                <c:pt idx="369">
                  <c:v>259.45312499999994</c:v>
                </c:pt>
                <c:pt idx="370">
                  <c:v>260.15625</c:v>
                </c:pt>
                <c:pt idx="371">
                  <c:v>260.859375</c:v>
                </c:pt>
                <c:pt idx="372">
                  <c:v>261.5625</c:v>
                </c:pt>
                <c:pt idx="373">
                  <c:v>262.265625</c:v>
                </c:pt>
                <c:pt idx="374">
                  <c:v>262.96874999999994</c:v>
                </c:pt>
                <c:pt idx="375">
                  <c:v>263.671875</c:v>
                </c:pt>
                <c:pt idx="376">
                  <c:v>264.375</c:v>
                </c:pt>
                <c:pt idx="377">
                  <c:v>265.07812499999994</c:v>
                </c:pt>
                <c:pt idx="378">
                  <c:v>265.78124999999994</c:v>
                </c:pt>
                <c:pt idx="379">
                  <c:v>266.48437499999994</c:v>
                </c:pt>
                <c:pt idx="380">
                  <c:v>267.1875</c:v>
                </c:pt>
                <c:pt idx="381">
                  <c:v>267.890625</c:v>
                </c:pt>
                <c:pt idx="382">
                  <c:v>268.59374999999994</c:v>
                </c:pt>
                <c:pt idx="383">
                  <c:v>269.29687499999994</c:v>
                </c:pt>
                <c:pt idx="384">
                  <c:v>270</c:v>
                </c:pt>
                <c:pt idx="385">
                  <c:v>270.70312499999994</c:v>
                </c:pt>
                <c:pt idx="386">
                  <c:v>271.40624999999994</c:v>
                </c:pt>
                <c:pt idx="387">
                  <c:v>272.109375</c:v>
                </c:pt>
                <c:pt idx="388">
                  <c:v>272.8125</c:v>
                </c:pt>
                <c:pt idx="389">
                  <c:v>273.515625</c:v>
                </c:pt>
                <c:pt idx="390">
                  <c:v>274.21874999999994</c:v>
                </c:pt>
                <c:pt idx="391">
                  <c:v>274.92187499999994</c:v>
                </c:pt>
                <c:pt idx="392">
                  <c:v>275.625</c:v>
                </c:pt>
                <c:pt idx="393">
                  <c:v>276.32812499999994</c:v>
                </c:pt>
                <c:pt idx="394">
                  <c:v>277.03124999999994</c:v>
                </c:pt>
                <c:pt idx="395">
                  <c:v>277.73437499999994</c:v>
                </c:pt>
                <c:pt idx="396">
                  <c:v>278.43749999999994</c:v>
                </c:pt>
                <c:pt idx="397">
                  <c:v>279.14062500000006</c:v>
                </c:pt>
                <c:pt idx="398">
                  <c:v>279.84375</c:v>
                </c:pt>
                <c:pt idx="399">
                  <c:v>280.546875</c:v>
                </c:pt>
                <c:pt idx="400">
                  <c:v>281.25</c:v>
                </c:pt>
                <c:pt idx="401">
                  <c:v>281.95312499999994</c:v>
                </c:pt>
                <c:pt idx="402">
                  <c:v>282.65625</c:v>
                </c:pt>
                <c:pt idx="403">
                  <c:v>283.359375</c:v>
                </c:pt>
                <c:pt idx="404">
                  <c:v>284.0625</c:v>
                </c:pt>
                <c:pt idx="405">
                  <c:v>284.765625</c:v>
                </c:pt>
                <c:pt idx="406">
                  <c:v>285.46874999999994</c:v>
                </c:pt>
                <c:pt idx="407">
                  <c:v>286.171875</c:v>
                </c:pt>
                <c:pt idx="408">
                  <c:v>286.875</c:v>
                </c:pt>
                <c:pt idx="409">
                  <c:v>287.57812499999994</c:v>
                </c:pt>
                <c:pt idx="410">
                  <c:v>288.28124999999994</c:v>
                </c:pt>
                <c:pt idx="411">
                  <c:v>288.98437499999994</c:v>
                </c:pt>
                <c:pt idx="412">
                  <c:v>289.6875</c:v>
                </c:pt>
                <c:pt idx="413">
                  <c:v>290.390625</c:v>
                </c:pt>
                <c:pt idx="414">
                  <c:v>291.09374999999994</c:v>
                </c:pt>
                <c:pt idx="415">
                  <c:v>291.79687499999994</c:v>
                </c:pt>
                <c:pt idx="416">
                  <c:v>292.5</c:v>
                </c:pt>
                <c:pt idx="417">
                  <c:v>293.20312499999994</c:v>
                </c:pt>
                <c:pt idx="418">
                  <c:v>293.90624999999994</c:v>
                </c:pt>
                <c:pt idx="419">
                  <c:v>294.609375</c:v>
                </c:pt>
                <c:pt idx="420">
                  <c:v>295.3125</c:v>
                </c:pt>
                <c:pt idx="421">
                  <c:v>296.015625</c:v>
                </c:pt>
                <c:pt idx="422">
                  <c:v>296.71874999999994</c:v>
                </c:pt>
                <c:pt idx="423">
                  <c:v>297.42187499999994</c:v>
                </c:pt>
                <c:pt idx="424">
                  <c:v>298.125</c:v>
                </c:pt>
                <c:pt idx="425">
                  <c:v>298.82812499999994</c:v>
                </c:pt>
                <c:pt idx="426">
                  <c:v>299.53124999999994</c:v>
                </c:pt>
                <c:pt idx="427">
                  <c:v>300.23437499999994</c:v>
                </c:pt>
                <c:pt idx="428">
                  <c:v>300.93749999999994</c:v>
                </c:pt>
                <c:pt idx="429">
                  <c:v>301.64062500000006</c:v>
                </c:pt>
                <c:pt idx="430">
                  <c:v>302.34375</c:v>
                </c:pt>
                <c:pt idx="431">
                  <c:v>303.046875</c:v>
                </c:pt>
                <c:pt idx="432">
                  <c:v>303.75</c:v>
                </c:pt>
                <c:pt idx="433">
                  <c:v>304.45312499999994</c:v>
                </c:pt>
                <c:pt idx="434">
                  <c:v>305.15625</c:v>
                </c:pt>
                <c:pt idx="435">
                  <c:v>305.859375</c:v>
                </c:pt>
                <c:pt idx="436">
                  <c:v>306.5625</c:v>
                </c:pt>
                <c:pt idx="437">
                  <c:v>307.265625</c:v>
                </c:pt>
                <c:pt idx="438">
                  <c:v>307.96874999999994</c:v>
                </c:pt>
                <c:pt idx="439">
                  <c:v>308.671875</c:v>
                </c:pt>
                <c:pt idx="440">
                  <c:v>309.375</c:v>
                </c:pt>
                <c:pt idx="441">
                  <c:v>310.07812499999994</c:v>
                </c:pt>
                <c:pt idx="442">
                  <c:v>310.78124999999994</c:v>
                </c:pt>
                <c:pt idx="443">
                  <c:v>311.48437499999994</c:v>
                </c:pt>
                <c:pt idx="444">
                  <c:v>312.1875</c:v>
                </c:pt>
                <c:pt idx="445">
                  <c:v>312.890625</c:v>
                </c:pt>
                <c:pt idx="446">
                  <c:v>313.59374999999994</c:v>
                </c:pt>
                <c:pt idx="447">
                  <c:v>314.29687499999994</c:v>
                </c:pt>
                <c:pt idx="448">
                  <c:v>315</c:v>
                </c:pt>
                <c:pt idx="449">
                  <c:v>315.70312499999994</c:v>
                </c:pt>
                <c:pt idx="450">
                  <c:v>316.40624999999994</c:v>
                </c:pt>
                <c:pt idx="451">
                  <c:v>317.109375</c:v>
                </c:pt>
                <c:pt idx="452">
                  <c:v>317.8125</c:v>
                </c:pt>
                <c:pt idx="453">
                  <c:v>318.515625</c:v>
                </c:pt>
                <c:pt idx="454">
                  <c:v>319.21874999999994</c:v>
                </c:pt>
                <c:pt idx="455">
                  <c:v>319.92187499999994</c:v>
                </c:pt>
                <c:pt idx="456">
                  <c:v>320.625</c:v>
                </c:pt>
                <c:pt idx="457">
                  <c:v>321.32812499999994</c:v>
                </c:pt>
                <c:pt idx="458">
                  <c:v>322.03124999999994</c:v>
                </c:pt>
                <c:pt idx="459">
                  <c:v>322.73437499999994</c:v>
                </c:pt>
                <c:pt idx="460">
                  <c:v>323.43749999999994</c:v>
                </c:pt>
                <c:pt idx="461">
                  <c:v>324.14062500000006</c:v>
                </c:pt>
                <c:pt idx="462">
                  <c:v>324.84375</c:v>
                </c:pt>
                <c:pt idx="463">
                  <c:v>325.546875</c:v>
                </c:pt>
                <c:pt idx="464">
                  <c:v>326.25</c:v>
                </c:pt>
                <c:pt idx="465">
                  <c:v>326.95312499999994</c:v>
                </c:pt>
                <c:pt idx="466">
                  <c:v>327.65625</c:v>
                </c:pt>
                <c:pt idx="467">
                  <c:v>328.359375</c:v>
                </c:pt>
                <c:pt idx="468">
                  <c:v>329.0625</c:v>
                </c:pt>
                <c:pt idx="469">
                  <c:v>329.765625</c:v>
                </c:pt>
                <c:pt idx="470">
                  <c:v>330.46874999999994</c:v>
                </c:pt>
                <c:pt idx="471">
                  <c:v>331.171875</c:v>
                </c:pt>
                <c:pt idx="472">
                  <c:v>331.875</c:v>
                </c:pt>
                <c:pt idx="473">
                  <c:v>332.57812499999994</c:v>
                </c:pt>
                <c:pt idx="474">
                  <c:v>333.28124999999994</c:v>
                </c:pt>
                <c:pt idx="475">
                  <c:v>333.98437499999994</c:v>
                </c:pt>
                <c:pt idx="476">
                  <c:v>334.6875</c:v>
                </c:pt>
                <c:pt idx="477">
                  <c:v>335.390625</c:v>
                </c:pt>
                <c:pt idx="478">
                  <c:v>336.09374999999994</c:v>
                </c:pt>
                <c:pt idx="479">
                  <c:v>336.79687499999994</c:v>
                </c:pt>
                <c:pt idx="480">
                  <c:v>337.5</c:v>
                </c:pt>
                <c:pt idx="481">
                  <c:v>338.20312499999994</c:v>
                </c:pt>
                <c:pt idx="482">
                  <c:v>338.90624999999994</c:v>
                </c:pt>
                <c:pt idx="483">
                  <c:v>339.609375</c:v>
                </c:pt>
                <c:pt idx="484">
                  <c:v>340.3125</c:v>
                </c:pt>
                <c:pt idx="485">
                  <c:v>341.015625</c:v>
                </c:pt>
                <c:pt idx="486">
                  <c:v>341.71874999999994</c:v>
                </c:pt>
                <c:pt idx="487">
                  <c:v>342.42187499999994</c:v>
                </c:pt>
                <c:pt idx="488">
                  <c:v>343.125</c:v>
                </c:pt>
                <c:pt idx="489">
                  <c:v>343.82812499999994</c:v>
                </c:pt>
                <c:pt idx="490">
                  <c:v>344.53124999999994</c:v>
                </c:pt>
                <c:pt idx="491">
                  <c:v>345.23437499999994</c:v>
                </c:pt>
                <c:pt idx="492">
                  <c:v>345.93749999999994</c:v>
                </c:pt>
                <c:pt idx="493">
                  <c:v>346.64062500000006</c:v>
                </c:pt>
                <c:pt idx="494">
                  <c:v>347.34375</c:v>
                </c:pt>
                <c:pt idx="495">
                  <c:v>348.046875</c:v>
                </c:pt>
                <c:pt idx="496">
                  <c:v>348.75</c:v>
                </c:pt>
                <c:pt idx="497">
                  <c:v>349.45312499999994</c:v>
                </c:pt>
                <c:pt idx="498">
                  <c:v>350.15625</c:v>
                </c:pt>
                <c:pt idx="499">
                  <c:v>350.859375</c:v>
                </c:pt>
                <c:pt idx="500">
                  <c:v>351.5625</c:v>
                </c:pt>
                <c:pt idx="501">
                  <c:v>352.265625</c:v>
                </c:pt>
                <c:pt idx="502">
                  <c:v>352.96874999999994</c:v>
                </c:pt>
                <c:pt idx="503">
                  <c:v>353.671875</c:v>
                </c:pt>
                <c:pt idx="504">
                  <c:v>354.375</c:v>
                </c:pt>
                <c:pt idx="505">
                  <c:v>355.07812499999994</c:v>
                </c:pt>
                <c:pt idx="506">
                  <c:v>355.78124999999994</c:v>
                </c:pt>
                <c:pt idx="507">
                  <c:v>356.48437499999994</c:v>
                </c:pt>
                <c:pt idx="508">
                  <c:v>357.1875</c:v>
                </c:pt>
                <c:pt idx="509">
                  <c:v>357.890625</c:v>
                </c:pt>
                <c:pt idx="510">
                  <c:v>358.59374999999994</c:v>
                </c:pt>
                <c:pt idx="511">
                  <c:v>359.29687499999994</c:v>
                </c:pt>
                <c:pt idx="512">
                  <c:v>360</c:v>
                </c:pt>
              </c:numCache>
            </c:numRef>
          </c:xVal>
          <c:yVal>
            <c:numRef>
              <c:f>Waveforms!$G$2:$G$514</c:f>
              <c:numCache>
                <c:formatCode>General</c:formatCode>
                <c:ptCount val="51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1.0714285714285716</c:v>
                </c:pt>
                <c:pt idx="96">
                  <c:v>4.2857142857142865</c:v>
                </c:pt>
                <c:pt idx="97">
                  <c:v>8.2142857142857153</c:v>
                </c:pt>
                <c:pt idx="98">
                  <c:v>12.5</c:v>
                </c:pt>
                <c:pt idx="99">
                  <c:v>16.428571428571427</c:v>
                </c:pt>
                <c:pt idx="100">
                  <c:v>20.357142857142854</c:v>
                </c:pt>
                <c:pt idx="101">
                  <c:v>24.285714285714281</c:v>
                </c:pt>
                <c:pt idx="102">
                  <c:v>28.214285714285719</c:v>
                </c:pt>
                <c:pt idx="103">
                  <c:v>31.785714285714281</c:v>
                </c:pt>
                <c:pt idx="104">
                  <c:v>35.127621071403347</c:v>
                </c:pt>
                <c:pt idx="105">
                  <c:v>38.508178214482697</c:v>
                </c:pt>
                <c:pt idx="106">
                  <c:v>42.086611223794364</c:v>
                </c:pt>
                <c:pt idx="107">
                  <c:v>45.853009190173886</c:v>
                </c:pt>
                <c:pt idx="108">
                  <c:v>49.793592955168407</c:v>
                </c:pt>
                <c:pt idx="109">
                  <c:v>53.890519570349426</c:v>
                </c:pt>
                <c:pt idx="110">
                  <c:v>58.121775551773247</c:v>
                </c:pt>
                <c:pt idx="111">
                  <c:v>62.461171557730324</c:v>
                </c:pt>
                <c:pt idx="112">
                  <c:v>66.878448320315741</c:v>
                </c:pt>
                <c:pt idx="113">
                  <c:v>71.339500282164451</c:v>
                </c:pt>
                <c:pt idx="114">
                  <c:v>75.806719545783523</c:v>
                </c:pt>
                <c:pt idx="115">
                  <c:v>80.239458576413071</c:v>
                </c:pt>
                <c:pt idx="116">
                  <c:v>84.594605771894507</c:v>
                </c:pt>
                <c:pt idx="117">
                  <c:v>88.827263698916497</c:v>
                </c:pt>
                <c:pt idx="118">
                  <c:v>92.891515673577587</c:v>
                </c:pt>
                <c:pt idx="119">
                  <c:v>96.741262611888828</c:v>
                </c:pt>
                <c:pt idx="120">
                  <c:v>100.33110885810501</c:v>
                </c:pt>
                <c:pt idx="121">
                  <c:v>103.61727316250895</c:v>
                </c:pt>
                <c:pt idx="122">
                  <c:v>106.5584992468541</c:v>
                </c:pt>
                <c:pt idx="123">
                  <c:v>109.11693955506263</c:v>
                </c:pt>
                <c:pt idx="124">
                  <c:v>111.25898589307805</c:v>
                </c:pt>
                <c:pt idx="125">
                  <c:v>112.95602173022546</c:v>
                </c:pt>
                <c:pt idx="126">
                  <c:v>114.18507294025881</c:v>
                </c:pt>
                <c:pt idx="127">
                  <c:v>114.92933663927207</c:v>
                </c:pt>
                <c:pt idx="128">
                  <c:v>115.17857142857139</c:v>
                </c:pt>
                <c:pt idx="129">
                  <c:v>114.92933663927208</c:v>
                </c:pt>
                <c:pt idx="130">
                  <c:v>114.18507294025881</c:v>
                </c:pt>
                <c:pt idx="131">
                  <c:v>112.95602173022549</c:v>
                </c:pt>
                <c:pt idx="132">
                  <c:v>111.25898589307805</c:v>
                </c:pt>
                <c:pt idx="133">
                  <c:v>109.11693955506264</c:v>
                </c:pt>
                <c:pt idx="134">
                  <c:v>106.5584992468542</c:v>
                </c:pt>
                <c:pt idx="135">
                  <c:v>103.61727316250891</c:v>
                </c:pt>
                <c:pt idx="136">
                  <c:v>100.33110885810505</c:v>
                </c:pt>
                <c:pt idx="137">
                  <c:v>96.741262611888871</c:v>
                </c:pt>
                <c:pt idx="138">
                  <c:v>92.891515673577615</c:v>
                </c:pt>
                <c:pt idx="139">
                  <c:v>88.827263698916667</c:v>
                </c:pt>
                <c:pt idx="140">
                  <c:v>84.594605771894592</c:v>
                </c:pt>
                <c:pt idx="141">
                  <c:v>80.239458576413099</c:v>
                </c:pt>
                <c:pt idx="142">
                  <c:v>75.806719545783608</c:v>
                </c:pt>
                <c:pt idx="143">
                  <c:v>71.339500282164451</c:v>
                </c:pt>
                <c:pt idx="144">
                  <c:v>66.878448320315869</c:v>
                </c:pt>
                <c:pt idx="145">
                  <c:v>62.461171557730367</c:v>
                </c:pt>
                <c:pt idx="146">
                  <c:v>58.121775551773325</c:v>
                </c:pt>
                <c:pt idx="147">
                  <c:v>53.890519570349454</c:v>
                </c:pt>
                <c:pt idx="148">
                  <c:v>49.793592955168478</c:v>
                </c:pt>
                <c:pt idx="149">
                  <c:v>45.853009190173893</c:v>
                </c:pt>
                <c:pt idx="150">
                  <c:v>42.086611223794385</c:v>
                </c:pt>
                <c:pt idx="151">
                  <c:v>38.50817821448274</c:v>
                </c:pt>
                <c:pt idx="152">
                  <c:v>35.127621071403297</c:v>
                </c:pt>
                <c:pt idx="153">
                  <c:v>31.785714285714281</c:v>
                </c:pt>
                <c:pt idx="154">
                  <c:v>28.214285714285719</c:v>
                </c:pt>
                <c:pt idx="155">
                  <c:v>24.285714285714281</c:v>
                </c:pt>
                <c:pt idx="156">
                  <c:v>20.357142857142854</c:v>
                </c:pt>
                <c:pt idx="157">
                  <c:v>16.428571428571427</c:v>
                </c:pt>
                <c:pt idx="158">
                  <c:v>12.5</c:v>
                </c:pt>
                <c:pt idx="159">
                  <c:v>8.2142857142857153</c:v>
                </c:pt>
                <c:pt idx="160">
                  <c:v>4.2857142857142865</c:v>
                </c:pt>
                <c:pt idx="161">
                  <c:v>1.0714285714285716</c:v>
                </c:pt>
                <c:pt idx="162">
                  <c:v>0</c:v>
                </c:pt>
                <c:pt idx="163">
                  <c:v>0</c:v>
                </c:pt>
                <c:pt idx="164">
                  <c:v>0</c:v>
                </c:pt>
                <c:pt idx="165">
                  <c:v>0</c:v>
                </c:pt>
                <c:pt idx="166">
                  <c:v>0</c:v>
                </c:pt>
                <c:pt idx="167">
                  <c:v>0</c:v>
                </c:pt>
                <c:pt idx="168">
                  <c:v>0</c:v>
                </c:pt>
                <c:pt idx="169">
                  <c:v>0</c:v>
                </c:pt>
                <c:pt idx="170">
                  <c:v>0</c:v>
                </c:pt>
                <c:pt idx="171">
                  <c:v>0</c:v>
                </c:pt>
                <c:pt idx="172">
                  <c:v>0</c:v>
                </c:pt>
                <c:pt idx="173">
                  <c:v>0</c:v>
                </c:pt>
                <c:pt idx="174">
                  <c:v>0</c:v>
                </c:pt>
                <c:pt idx="175">
                  <c:v>0</c:v>
                </c:pt>
                <c:pt idx="176">
                  <c:v>0</c:v>
                </c:pt>
                <c:pt idx="177">
                  <c:v>0</c:v>
                </c:pt>
                <c:pt idx="178">
                  <c:v>0</c:v>
                </c:pt>
                <c:pt idx="179">
                  <c:v>0</c:v>
                </c:pt>
                <c:pt idx="180">
                  <c:v>0</c:v>
                </c:pt>
                <c:pt idx="181">
                  <c:v>0</c:v>
                </c:pt>
                <c:pt idx="182">
                  <c:v>0</c:v>
                </c:pt>
                <c:pt idx="183">
                  <c:v>0</c:v>
                </c:pt>
                <c:pt idx="184">
                  <c:v>0</c:v>
                </c:pt>
                <c:pt idx="185">
                  <c:v>0</c:v>
                </c:pt>
                <c:pt idx="186">
                  <c:v>0</c:v>
                </c:pt>
                <c:pt idx="187">
                  <c:v>0</c:v>
                </c:pt>
                <c:pt idx="188">
                  <c:v>0</c:v>
                </c:pt>
                <c:pt idx="189">
                  <c:v>0</c:v>
                </c:pt>
                <c:pt idx="190">
                  <c:v>0</c:v>
                </c:pt>
                <c:pt idx="191">
                  <c:v>0</c:v>
                </c:pt>
                <c:pt idx="192">
                  <c:v>0</c:v>
                </c:pt>
                <c:pt idx="193">
                  <c:v>0</c:v>
                </c:pt>
                <c:pt idx="194">
                  <c:v>0</c:v>
                </c:pt>
                <c:pt idx="195">
                  <c:v>0</c:v>
                </c:pt>
                <c:pt idx="196">
                  <c:v>0</c:v>
                </c:pt>
                <c:pt idx="197">
                  <c:v>0</c:v>
                </c:pt>
                <c:pt idx="198">
                  <c:v>0</c:v>
                </c:pt>
                <c:pt idx="199">
                  <c:v>0</c:v>
                </c:pt>
                <c:pt idx="200">
                  <c:v>0</c:v>
                </c:pt>
                <c:pt idx="201">
                  <c:v>0</c:v>
                </c:pt>
                <c:pt idx="202">
                  <c:v>0</c:v>
                </c:pt>
                <c:pt idx="203">
                  <c:v>0</c:v>
                </c:pt>
                <c:pt idx="204">
                  <c:v>0</c:v>
                </c:pt>
                <c:pt idx="205">
                  <c:v>0</c:v>
                </c:pt>
                <c:pt idx="206">
                  <c:v>0</c:v>
                </c:pt>
                <c:pt idx="207">
                  <c:v>0</c:v>
                </c:pt>
                <c:pt idx="208">
                  <c:v>0</c:v>
                </c:pt>
                <c:pt idx="209">
                  <c:v>0</c:v>
                </c:pt>
                <c:pt idx="210">
                  <c:v>0</c:v>
                </c:pt>
                <c:pt idx="211">
                  <c:v>0</c:v>
                </c:pt>
                <c:pt idx="212">
                  <c:v>0</c:v>
                </c:pt>
                <c:pt idx="213">
                  <c:v>0</c:v>
                </c:pt>
                <c:pt idx="214">
                  <c:v>0</c:v>
                </c:pt>
                <c:pt idx="215">
                  <c:v>0</c:v>
                </c:pt>
                <c:pt idx="216">
                  <c:v>0</c:v>
                </c:pt>
                <c:pt idx="217">
                  <c:v>0</c:v>
                </c:pt>
                <c:pt idx="218">
                  <c:v>0</c:v>
                </c:pt>
                <c:pt idx="219">
                  <c:v>0</c:v>
                </c:pt>
                <c:pt idx="220">
                  <c:v>0</c:v>
                </c:pt>
                <c:pt idx="221">
                  <c:v>0</c:v>
                </c:pt>
                <c:pt idx="222">
                  <c:v>0</c:v>
                </c:pt>
                <c:pt idx="223">
                  <c:v>0</c:v>
                </c:pt>
                <c:pt idx="224">
                  <c:v>0</c:v>
                </c:pt>
                <c:pt idx="225">
                  <c:v>0</c:v>
                </c:pt>
                <c:pt idx="226">
                  <c:v>0</c:v>
                </c:pt>
                <c:pt idx="227">
                  <c:v>0</c:v>
                </c:pt>
                <c:pt idx="228">
                  <c:v>0</c:v>
                </c:pt>
                <c:pt idx="229">
                  <c:v>0</c:v>
                </c:pt>
                <c:pt idx="230">
                  <c:v>0</c:v>
                </c:pt>
                <c:pt idx="231">
                  <c:v>0</c:v>
                </c:pt>
                <c:pt idx="232">
                  <c:v>0</c:v>
                </c:pt>
                <c:pt idx="233">
                  <c:v>0</c:v>
                </c:pt>
                <c:pt idx="234">
                  <c:v>0</c:v>
                </c:pt>
                <c:pt idx="235">
                  <c:v>0</c:v>
                </c:pt>
                <c:pt idx="236">
                  <c:v>0</c:v>
                </c:pt>
                <c:pt idx="237">
                  <c:v>0</c:v>
                </c:pt>
                <c:pt idx="238">
                  <c:v>0</c:v>
                </c:pt>
                <c:pt idx="239">
                  <c:v>0</c:v>
                </c:pt>
                <c:pt idx="240">
                  <c:v>0</c:v>
                </c:pt>
                <c:pt idx="241">
                  <c:v>0</c:v>
                </c:pt>
                <c:pt idx="242">
                  <c:v>0</c:v>
                </c:pt>
                <c:pt idx="243">
                  <c:v>0</c:v>
                </c:pt>
                <c:pt idx="244">
                  <c:v>0</c:v>
                </c:pt>
                <c:pt idx="245">
                  <c:v>0</c:v>
                </c:pt>
                <c:pt idx="246">
                  <c:v>0</c:v>
                </c:pt>
                <c:pt idx="247">
                  <c:v>0</c:v>
                </c:pt>
                <c:pt idx="248">
                  <c:v>0</c:v>
                </c:pt>
                <c:pt idx="249">
                  <c:v>0</c:v>
                </c:pt>
                <c:pt idx="250">
                  <c:v>0</c:v>
                </c:pt>
                <c:pt idx="251">
                  <c:v>0</c:v>
                </c:pt>
                <c:pt idx="252">
                  <c:v>0</c:v>
                </c:pt>
                <c:pt idx="253">
                  <c:v>0</c:v>
                </c:pt>
                <c:pt idx="254">
                  <c:v>0</c:v>
                </c:pt>
                <c:pt idx="255">
                  <c:v>0</c:v>
                </c:pt>
                <c:pt idx="256">
                  <c:v>0</c:v>
                </c:pt>
                <c:pt idx="257">
                  <c:v>0</c:v>
                </c:pt>
                <c:pt idx="258">
                  <c:v>0</c:v>
                </c:pt>
                <c:pt idx="259">
                  <c:v>0</c:v>
                </c:pt>
                <c:pt idx="260">
                  <c:v>0</c:v>
                </c:pt>
                <c:pt idx="261">
                  <c:v>0</c:v>
                </c:pt>
                <c:pt idx="262">
                  <c:v>0</c:v>
                </c:pt>
                <c:pt idx="263">
                  <c:v>0</c:v>
                </c:pt>
                <c:pt idx="264">
                  <c:v>0</c:v>
                </c:pt>
                <c:pt idx="265">
                  <c:v>0</c:v>
                </c:pt>
                <c:pt idx="266">
                  <c:v>0</c:v>
                </c:pt>
                <c:pt idx="267">
                  <c:v>0</c:v>
                </c:pt>
                <c:pt idx="268">
                  <c:v>0</c:v>
                </c:pt>
                <c:pt idx="269">
                  <c:v>0</c:v>
                </c:pt>
                <c:pt idx="270">
                  <c:v>0</c:v>
                </c:pt>
                <c:pt idx="271">
                  <c:v>0</c:v>
                </c:pt>
                <c:pt idx="272">
                  <c:v>0</c:v>
                </c:pt>
                <c:pt idx="273">
                  <c:v>0</c:v>
                </c:pt>
                <c:pt idx="274">
                  <c:v>0</c:v>
                </c:pt>
                <c:pt idx="275">
                  <c:v>0</c:v>
                </c:pt>
                <c:pt idx="276">
                  <c:v>0</c:v>
                </c:pt>
                <c:pt idx="277">
                  <c:v>0</c:v>
                </c:pt>
                <c:pt idx="278">
                  <c:v>0</c:v>
                </c:pt>
                <c:pt idx="279">
                  <c:v>0</c:v>
                </c:pt>
                <c:pt idx="280">
                  <c:v>0</c:v>
                </c:pt>
                <c:pt idx="281">
                  <c:v>0</c:v>
                </c:pt>
                <c:pt idx="282">
                  <c:v>0</c:v>
                </c:pt>
                <c:pt idx="283">
                  <c:v>0</c:v>
                </c:pt>
                <c:pt idx="284">
                  <c:v>0</c:v>
                </c:pt>
                <c:pt idx="285">
                  <c:v>0</c:v>
                </c:pt>
                <c:pt idx="286">
                  <c:v>0</c:v>
                </c:pt>
                <c:pt idx="287">
                  <c:v>0</c:v>
                </c:pt>
                <c:pt idx="288">
                  <c:v>0</c:v>
                </c:pt>
                <c:pt idx="289">
                  <c:v>0</c:v>
                </c:pt>
                <c:pt idx="290">
                  <c:v>0</c:v>
                </c:pt>
                <c:pt idx="291">
                  <c:v>0</c:v>
                </c:pt>
                <c:pt idx="292">
                  <c:v>0</c:v>
                </c:pt>
                <c:pt idx="293">
                  <c:v>0</c:v>
                </c:pt>
                <c:pt idx="294">
                  <c:v>0</c:v>
                </c:pt>
                <c:pt idx="295">
                  <c:v>0</c:v>
                </c:pt>
                <c:pt idx="296">
                  <c:v>0</c:v>
                </c:pt>
                <c:pt idx="297">
                  <c:v>0</c:v>
                </c:pt>
                <c:pt idx="298">
                  <c:v>0</c:v>
                </c:pt>
                <c:pt idx="299">
                  <c:v>0</c:v>
                </c:pt>
                <c:pt idx="300">
                  <c:v>0</c:v>
                </c:pt>
                <c:pt idx="301">
                  <c:v>0</c:v>
                </c:pt>
                <c:pt idx="302">
                  <c:v>0</c:v>
                </c:pt>
                <c:pt idx="303">
                  <c:v>0</c:v>
                </c:pt>
                <c:pt idx="304">
                  <c:v>0</c:v>
                </c:pt>
                <c:pt idx="305">
                  <c:v>0</c:v>
                </c:pt>
                <c:pt idx="306">
                  <c:v>0</c:v>
                </c:pt>
                <c:pt idx="307">
                  <c:v>0</c:v>
                </c:pt>
                <c:pt idx="308">
                  <c:v>0</c:v>
                </c:pt>
                <c:pt idx="309">
                  <c:v>0</c:v>
                </c:pt>
                <c:pt idx="310">
                  <c:v>0</c:v>
                </c:pt>
                <c:pt idx="311">
                  <c:v>0</c:v>
                </c:pt>
                <c:pt idx="312">
                  <c:v>0</c:v>
                </c:pt>
                <c:pt idx="313">
                  <c:v>0</c:v>
                </c:pt>
                <c:pt idx="314">
                  <c:v>0</c:v>
                </c:pt>
                <c:pt idx="315">
                  <c:v>0</c:v>
                </c:pt>
                <c:pt idx="316">
                  <c:v>0</c:v>
                </c:pt>
                <c:pt idx="317">
                  <c:v>0</c:v>
                </c:pt>
                <c:pt idx="318">
                  <c:v>0</c:v>
                </c:pt>
                <c:pt idx="319">
                  <c:v>0</c:v>
                </c:pt>
                <c:pt idx="320">
                  <c:v>0</c:v>
                </c:pt>
                <c:pt idx="321">
                  <c:v>0</c:v>
                </c:pt>
                <c:pt idx="322">
                  <c:v>0</c:v>
                </c:pt>
                <c:pt idx="323">
                  <c:v>0</c:v>
                </c:pt>
                <c:pt idx="324">
                  <c:v>0</c:v>
                </c:pt>
                <c:pt idx="325">
                  <c:v>0</c:v>
                </c:pt>
                <c:pt idx="326">
                  <c:v>0</c:v>
                </c:pt>
                <c:pt idx="327">
                  <c:v>0</c:v>
                </c:pt>
                <c:pt idx="328">
                  <c:v>0</c:v>
                </c:pt>
                <c:pt idx="329">
                  <c:v>0</c:v>
                </c:pt>
                <c:pt idx="330">
                  <c:v>0</c:v>
                </c:pt>
                <c:pt idx="331">
                  <c:v>0</c:v>
                </c:pt>
                <c:pt idx="332">
                  <c:v>0</c:v>
                </c:pt>
                <c:pt idx="333">
                  <c:v>0</c:v>
                </c:pt>
                <c:pt idx="334">
                  <c:v>0</c:v>
                </c:pt>
                <c:pt idx="335">
                  <c:v>0</c:v>
                </c:pt>
                <c:pt idx="336">
                  <c:v>0</c:v>
                </c:pt>
                <c:pt idx="337">
                  <c:v>0</c:v>
                </c:pt>
                <c:pt idx="338">
                  <c:v>0</c:v>
                </c:pt>
                <c:pt idx="339">
                  <c:v>0</c:v>
                </c:pt>
                <c:pt idx="340">
                  <c:v>0</c:v>
                </c:pt>
                <c:pt idx="341">
                  <c:v>0</c:v>
                </c:pt>
                <c:pt idx="342">
                  <c:v>0</c:v>
                </c:pt>
                <c:pt idx="343">
                  <c:v>0</c:v>
                </c:pt>
                <c:pt idx="344">
                  <c:v>0</c:v>
                </c:pt>
                <c:pt idx="345">
                  <c:v>0</c:v>
                </c:pt>
                <c:pt idx="346">
                  <c:v>0</c:v>
                </c:pt>
                <c:pt idx="347">
                  <c:v>0</c:v>
                </c:pt>
                <c:pt idx="348">
                  <c:v>0</c:v>
                </c:pt>
                <c:pt idx="349">
                  <c:v>0</c:v>
                </c:pt>
                <c:pt idx="350">
                  <c:v>0</c:v>
                </c:pt>
                <c:pt idx="351">
                  <c:v>-1.0714285714285716</c:v>
                </c:pt>
                <c:pt idx="352">
                  <c:v>-4.2857142857142865</c:v>
                </c:pt>
                <c:pt idx="353">
                  <c:v>-8.2142857142857153</c:v>
                </c:pt>
                <c:pt idx="354">
                  <c:v>-12.5</c:v>
                </c:pt>
                <c:pt idx="355">
                  <c:v>-16.428571428571427</c:v>
                </c:pt>
                <c:pt idx="356">
                  <c:v>-20.357142857142854</c:v>
                </c:pt>
                <c:pt idx="357">
                  <c:v>-24.285714285714281</c:v>
                </c:pt>
                <c:pt idx="358">
                  <c:v>-28.214285714285719</c:v>
                </c:pt>
                <c:pt idx="359">
                  <c:v>-31.785714285714281</c:v>
                </c:pt>
                <c:pt idx="360">
                  <c:v>-35.127621071403347</c:v>
                </c:pt>
                <c:pt idx="361">
                  <c:v>-38.508178214482697</c:v>
                </c:pt>
                <c:pt idx="362">
                  <c:v>-42.086611223794364</c:v>
                </c:pt>
                <c:pt idx="363">
                  <c:v>-45.853009190173886</c:v>
                </c:pt>
                <c:pt idx="364">
                  <c:v>-49.793592955168407</c:v>
                </c:pt>
                <c:pt idx="365">
                  <c:v>-53.890519570349426</c:v>
                </c:pt>
                <c:pt idx="366">
                  <c:v>-58.121775551773247</c:v>
                </c:pt>
                <c:pt idx="367">
                  <c:v>-62.461171557730324</c:v>
                </c:pt>
                <c:pt idx="368">
                  <c:v>-66.878448320315741</c:v>
                </c:pt>
                <c:pt idx="369">
                  <c:v>-71.339500282164451</c:v>
                </c:pt>
                <c:pt idx="370">
                  <c:v>-75.806719545783523</c:v>
                </c:pt>
                <c:pt idx="371">
                  <c:v>-80.239458576413071</c:v>
                </c:pt>
                <c:pt idx="372">
                  <c:v>-84.594605771894507</c:v>
                </c:pt>
                <c:pt idx="373">
                  <c:v>-88.827263698916497</c:v>
                </c:pt>
                <c:pt idx="374">
                  <c:v>-92.891515673577587</c:v>
                </c:pt>
                <c:pt idx="375">
                  <c:v>-96.741262611888828</c:v>
                </c:pt>
                <c:pt idx="376">
                  <c:v>-100.33110885810501</c:v>
                </c:pt>
                <c:pt idx="377">
                  <c:v>-103.61727316250895</c:v>
                </c:pt>
                <c:pt idx="378">
                  <c:v>-106.5584992468541</c:v>
                </c:pt>
                <c:pt idx="379">
                  <c:v>-109.11693955506263</c:v>
                </c:pt>
                <c:pt idx="380">
                  <c:v>-111.25898589307805</c:v>
                </c:pt>
                <c:pt idx="381">
                  <c:v>-112.95602173022546</c:v>
                </c:pt>
                <c:pt idx="382">
                  <c:v>-114.18507294025881</c:v>
                </c:pt>
                <c:pt idx="383">
                  <c:v>-114.92933663927207</c:v>
                </c:pt>
                <c:pt idx="384">
                  <c:v>-115.17857142857139</c:v>
                </c:pt>
                <c:pt idx="385">
                  <c:v>-114.92933663927208</c:v>
                </c:pt>
                <c:pt idx="386">
                  <c:v>-114.18507294025881</c:v>
                </c:pt>
                <c:pt idx="387">
                  <c:v>-112.95602173022549</c:v>
                </c:pt>
                <c:pt idx="388">
                  <c:v>-111.25898589307805</c:v>
                </c:pt>
                <c:pt idx="389">
                  <c:v>-109.11693955506264</c:v>
                </c:pt>
                <c:pt idx="390">
                  <c:v>-106.5584992468542</c:v>
                </c:pt>
                <c:pt idx="391">
                  <c:v>-103.61727316250891</c:v>
                </c:pt>
                <c:pt idx="392">
                  <c:v>-100.33110885810505</c:v>
                </c:pt>
                <c:pt idx="393">
                  <c:v>-96.741262611888871</c:v>
                </c:pt>
                <c:pt idx="394">
                  <c:v>-92.891515673577615</c:v>
                </c:pt>
                <c:pt idx="395">
                  <c:v>-88.827263698916667</c:v>
                </c:pt>
                <c:pt idx="396">
                  <c:v>-84.594605771894592</c:v>
                </c:pt>
                <c:pt idx="397">
                  <c:v>-80.239458576413099</c:v>
                </c:pt>
                <c:pt idx="398">
                  <c:v>-75.806719545783608</c:v>
                </c:pt>
                <c:pt idx="399">
                  <c:v>-71.339500282164451</c:v>
                </c:pt>
                <c:pt idx="400">
                  <c:v>-66.878448320315869</c:v>
                </c:pt>
                <c:pt idx="401">
                  <c:v>-62.461171557730367</c:v>
                </c:pt>
                <c:pt idx="402">
                  <c:v>-58.121775551773325</c:v>
                </c:pt>
                <c:pt idx="403">
                  <c:v>-53.890519570349454</c:v>
                </c:pt>
                <c:pt idx="404">
                  <c:v>-49.793592955168478</c:v>
                </c:pt>
                <c:pt idx="405">
                  <c:v>-45.853009190173893</c:v>
                </c:pt>
                <c:pt idx="406">
                  <c:v>-42.086611223794385</c:v>
                </c:pt>
                <c:pt idx="407">
                  <c:v>-38.50817821448274</c:v>
                </c:pt>
                <c:pt idx="408">
                  <c:v>-35.127621071403297</c:v>
                </c:pt>
                <c:pt idx="409">
                  <c:v>-31.785714285714281</c:v>
                </c:pt>
                <c:pt idx="410">
                  <c:v>-28.214285714285719</c:v>
                </c:pt>
                <c:pt idx="411">
                  <c:v>-24.285714285714281</c:v>
                </c:pt>
                <c:pt idx="412">
                  <c:v>-20.357142857142854</c:v>
                </c:pt>
                <c:pt idx="413">
                  <c:v>-16.428571428571427</c:v>
                </c:pt>
                <c:pt idx="414">
                  <c:v>-12.5</c:v>
                </c:pt>
                <c:pt idx="415">
                  <c:v>-8.2142857142857153</c:v>
                </c:pt>
                <c:pt idx="416">
                  <c:v>-4.2857142857142865</c:v>
                </c:pt>
                <c:pt idx="417">
                  <c:v>-1.0714285714285716</c:v>
                </c:pt>
                <c:pt idx="418">
                  <c:v>0</c:v>
                </c:pt>
                <c:pt idx="419">
                  <c:v>0</c:v>
                </c:pt>
                <c:pt idx="420">
                  <c:v>0</c:v>
                </c:pt>
                <c:pt idx="421">
                  <c:v>0</c:v>
                </c:pt>
                <c:pt idx="422">
                  <c:v>0</c:v>
                </c:pt>
                <c:pt idx="423">
                  <c:v>0</c:v>
                </c:pt>
                <c:pt idx="424">
                  <c:v>0</c:v>
                </c:pt>
                <c:pt idx="425">
                  <c:v>0</c:v>
                </c:pt>
                <c:pt idx="426">
                  <c:v>0</c:v>
                </c:pt>
                <c:pt idx="427">
                  <c:v>0</c:v>
                </c:pt>
                <c:pt idx="428">
                  <c:v>0</c:v>
                </c:pt>
                <c:pt idx="429">
                  <c:v>0</c:v>
                </c:pt>
                <c:pt idx="430">
                  <c:v>0</c:v>
                </c:pt>
                <c:pt idx="431">
                  <c:v>0</c:v>
                </c:pt>
                <c:pt idx="432">
                  <c:v>0</c:v>
                </c:pt>
                <c:pt idx="433">
                  <c:v>0</c:v>
                </c:pt>
                <c:pt idx="434">
                  <c:v>0</c:v>
                </c:pt>
                <c:pt idx="435">
                  <c:v>0</c:v>
                </c:pt>
                <c:pt idx="436">
                  <c:v>0</c:v>
                </c:pt>
                <c:pt idx="437">
                  <c:v>0</c:v>
                </c:pt>
                <c:pt idx="438">
                  <c:v>0</c:v>
                </c:pt>
                <c:pt idx="439">
                  <c:v>0</c:v>
                </c:pt>
                <c:pt idx="440">
                  <c:v>0</c:v>
                </c:pt>
                <c:pt idx="441">
                  <c:v>0</c:v>
                </c:pt>
                <c:pt idx="442">
                  <c:v>0</c:v>
                </c:pt>
                <c:pt idx="443">
                  <c:v>0</c:v>
                </c:pt>
                <c:pt idx="444">
                  <c:v>0</c:v>
                </c:pt>
                <c:pt idx="445">
                  <c:v>0</c:v>
                </c:pt>
                <c:pt idx="446">
                  <c:v>0</c:v>
                </c:pt>
                <c:pt idx="447">
                  <c:v>0</c:v>
                </c:pt>
                <c:pt idx="448">
                  <c:v>0</c:v>
                </c:pt>
                <c:pt idx="449">
                  <c:v>0</c:v>
                </c:pt>
                <c:pt idx="450">
                  <c:v>0</c:v>
                </c:pt>
                <c:pt idx="451">
                  <c:v>0</c:v>
                </c:pt>
                <c:pt idx="452">
                  <c:v>0</c:v>
                </c:pt>
                <c:pt idx="453">
                  <c:v>0</c:v>
                </c:pt>
                <c:pt idx="454">
                  <c:v>0</c:v>
                </c:pt>
                <c:pt idx="455">
                  <c:v>0</c:v>
                </c:pt>
                <c:pt idx="456">
                  <c:v>0</c:v>
                </c:pt>
                <c:pt idx="457">
                  <c:v>0</c:v>
                </c:pt>
                <c:pt idx="458">
                  <c:v>0</c:v>
                </c:pt>
                <c:pt idx="459">
                  <c:v>0</c:v>
                </c:pt>
                <c:pt idx="460">
                  <c:v>0</c:v>
                </c:pt>
                <c:pt idx="461">
                  <c:v>0</c:v>
                </c:pt>
                <c:pt idx="462">
                  <c:v>0</c:v>
                </c:pt>
                <c:pt idx="463">
                  <c:v>0</c:v>
                </c:pt>
                <c:pt idx="464">
                  <c:v>0</c:v>
                </c:pt>
                <c:pt idx="465">
                  <c:v>0</c:v>
                </c:pt>
                <c:pt idx="466">
                  <c:v>0</c:v>
                </c:pt>
                <c:pt idx="467">
                  <c:v>0</c:v>
                </c:pt>
                <c:pt idx="468">
                  <c:v>0</c:v>
                </c:pt>
                <c:pt idx="469">
                  <c:v>0</c:v>
                </c:pt>
                <c:pt idx="470">
                  <c:v>0</c:v>
                </c:pt>
                <c:pt idx="471">
                  <c:v>0</c:v>
                </c:pt>
                <c:pt idx="472">
                  <c:v>0</c:v>
                </c:pt>
                <c:pt idx="473">
                  <c:v>0</c:v>
                </c:pt>
                <c:pt idx="474">
                  <c:v>0</c:v>
                </c:pt>
                <c:pt idx="475">
                  <c:v>0</c:v>
                </c:pt>
                <c:pt idx="476">
                  <c:v>0</c:v>
                </c:pt>
                <c:pt idx="477">
                  <c:v>0</c:v>
                </c:pt>
                <c:pt idx="478">
                  <c:v>0</c:v>
                </c:pt>
                <c:pt idx="479">
                  <c:v>0</c:v>
                </c:pt>
                <c:pt idx="480">
                  <c:v>0</c:v>
                </c:pt>
                <c:pt idx="481">
                  <c:v>0</c:v>
                </c:pt>
                <c:pt idx="482">
                  <c:v>0</c:v>
                </c:pt>
                <c:pt idx="483">
                  <c:v>0</c:v>
                </c:pt>
                <c:pt idx="484">
                  <c:v>0</c:v>
                </c:pt>
                <c:pt idx="485">
                  <c:v>0</c:v>
                </c:pt>
                <c:pt idx="486">
                  <c:v>0</c:v>
                </c:pt>
                <c:pt idx="487">
                  <c:v>0</c:v>
                </c:pt>
                <c:pt idx="488">
                  <c:v>0</c:v>
                </c:pt>
                <c:pt idx="489">
                  <c:v>0</c:v>
                </c:pt>
                <c:pt idx="490">
                  <c:v>0</c:v>
                </c:pt>
                <c:pt idx="491">
                  <c:v>0</c:v>
                </c:pt>
                <c:pt idx="492">
                  <c:v>0</c:v>
                </c:pt>
                <c:pt idx="493">
                  <c:v>0</c:v>
                </c:pt>
                <c:pt idx="494">
                  <c:v>0</c:v>
                </c:pt>
                <c:pt idx="495">
                  <c:v>0</c:v>
                </c:pt>
                <c:pt idx="496">
                  <c:v>0</c:v>
                </c:pt>
                <c:pt idx="497">
                  <c:v>0</c:v>
                </c:pt>
                <c:pt idx="498">
                  <c:v>0</c:v>
                </c:pt>
                <c:pt idx="499">
                  <c:v>0</c:v>
                </c:pt>
                <c:pt idx="500">
                  <c:v>0</c:v>
                </c:pt>
                <c:pt idx="501">
                  <c:v>0</c:v>
                </c:pt>
                <c:pt idx="502">
                  <c:v>0</c:v>
                </c:pt>
                <c:pt idx="503">
                  <c:v>0</c:v>
                </c:pt>
                <c:pt idx="504">
                  <c:v>0</c:v>
                </c:pt>
                <c:pt idx="505">
                  <c:v>0</c:v>
                </c:pt>
                <c:pt idx="506">
                  <c:v>0</c:v>
                </c:pt>
                <c:pt idx="507">
                  <c:v>0</c:v>
                </c:pt>
                <c:pt idx="508">
                  <c:v>0</c:v>
                </c:pt>
                <c:pt idx="509">
                  <c:v>0</c:v>
                </c:pt>
                <c:pt idx="510">
                  <c:v>0</c:v>
                </c:pt>
                <c:pt idx="511">
                  <c:v>0</c:v>
                </c:pt>
                <c:pt idx="512">
                  <c:v>0</c:v>
                </c:pt>
              </c:numCache>
            </c:numRef>
          </c:yVal>
          <c:smooth val="0"/>
          <c:extLst xmlns:c16r2="http://schemas.microsoft.com/office/drawing/2015/06/chart">
            <c:ext xmlns:c16="http://schemas.microsoft.com/office/drawing/2014/chart" uri="{C3380CC4-5D6E-409C-BE32-E72D297353CC}">
              <c16:uniqueId val="{00000001-02ED-47E4-B22B-345AF7079597}"/>
            </c:ext>
          </c:extLst>
        </c:ser>
        <c:dLbls>
          <c:showLegendKey val="0"/>
          <c:showVal val="0"/>
          <c:showCatName val="0"/>
          <c:showSerName val="0"/>
          <c:showPercent val="0"/>
          <c:showBubbleSize val="0"/>
        </c:dLbls>
        <c:axId val="117794304"/>
        <c:axId val="117795840"/>
      </c:scatterChart>
      <c:valAx>
        <c:axId val="117794304"/>
        <c:scaling>
          <c:orientation val="minMax"/>
          <c:max val="360"/>
          <c:min val="0"/>
        </c:scaling>
        <c:delete val="0"/>
        <c:axPos val="b"/>
        <c:numFmt formatCode="0.00" sourceLinked="1"/>
        <c:majorTickMark val="out"/>
        <c:minorTickMark val="none"/>
        <c:tickLblPos val="nextTo"/>
        <c:crossAx val="117795840"/>
        <c:crosses val="autoZero"/>
        <c:crossBetween val="midCat"/>
        <c:majorUnit val="60"/>
      </c:valAx>
      <c:valAx>
        <c:axId val="117795840"/>
        <c:scaling>
          <c:orientation val="minMax"/>
          <c:max val="150"/>
          <c:min val="-150"/>
        </c:scaling>
        <c:delete val="0"/>
        <c:axPos val="l"/>
        <c:majorGridlines/>
        <c:title>
          <c:tx>
            <c:rich>
              <a:bodyPr rot="-5400000" vert="horz"/>
              <a:lstStyle/>
              <a:p>
                <a:pPr>
                  <a:defRPr sz="1600"/>
                </a:pPr>
                <a:r>
                  <a:rPr lang="en-US" sz="1600"/>
                  <a:t>Voltage</a:t>
                </a:r>
              </a:p>
            </c:rich>
          </c:tx>
          <c:layout/>
          <c:overlay val="0"/>
        </c:title>
        <c:numFmt formatCode="General" sourceLinked="1"/>
        <c:majorTickMark val="out"/>
        <c:minorTickMark val="none"/>
        <c:tickLblPos val="nextTo"/>
        <c:txPr>
          <a:bodyPr/>
          <a:lstStyle/>
          <a:p>
            <a:pPr>
              <a:defRPr sz="1400" baseline="0"/>
            </a:pPr>
            <a:endParaRPr lang="en-US"/>
          </a:p>
        </c:txPr>
        <c:crossAx val="117794304"/>
        <c:crossesAt val="0"/>
        <c:crossBetween val="midCat"/>
      </c:valAx>
    </c:plotArea>
    <c:legend>
      <c:legendPos val="r"/>
      <c:layout>
        <c:manualLayout>
          <c:xMode val="edge"/>
          <c:yMode val="edge"/>
          <c:x val="0.63710918635170599"/>
          <c:y val="0.19833872328458946"/>
          <c:w val="0.16600996608844143"/>
          <c:h val="0.13228955755530561"/>
        </c:manualLayout>
      </c:layout>
      <c:overlay val="0"/>
      <c:txPr>
        <a:bodyPr/>
        <a:lstStyle/>
        <a:p>
          <a:pPr>
            <a:defRPr sz="1400"/>
          </a:pPr>
          <a:endParaRPr lang="en-US"/>
        </a:p>
      </c:txPr>
    </c:legend>
    <c:plotVisOnly val="1"/>
    <c:dispBlanksAs val="gap"/>
    <c:showDLblsOverMax val="0"/>
  </c:chart>
  <c:spPr>
    <a:solidFill>
      <a:srgbClr val="FFFFFF"/>
    </a:solid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26796252777986"/>
          <c:y val="0.13027757893899625"/>
          <c:w val="0.85331511517316094"/>
          <c:h val="0.79004496001792457"/>
        </c:manualLayout>
      </c:layout>
      <c:scatterChart>
        <c:scatterStyle val="smoothMarker"/>
        <c:varyColors val="0"/>
        <c:ser>
          <c:idx val="1"/>
          <c:order val="1"/>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0.34202014332566888</c:v>
                </c:pt>
                <c:pt idx="11">
                  <c:v>0.37460659341591207</c:v>
                </c:pt>
                <c:pt idx="12">
                  <c:v>0.40673664307580021</c:v>
                </c:pt>
                <c:pt idx="13">
                  <c:v>0.43837114678907746</c:v>
                </c:pt>
                <c:pt idx="14">
                  <c:v>0.46947156278589086</c:v>
                </c:pt>
                <c:pt idx="15">
                  <c:v>0.5</c:v>
                </c:pt>
                <c:pt idx="16">
                  <c:v>0.5299192642332049</c:v>
                </c:pt>
                <c:pt idx="17">
                  <c:v>0.5591929034707469</c:v>
                </c:pt>
                <c:pt idx="18">
                  <c:v>0.58778525229247336</c:v>
                </c:pt>
                <c:pt idx="19">
                  <c:v>0.61566147532565829</c:v>
                </c:pt>
                <c:pt idx="20">
                  <c:v>0.64278760968653936</c:v>
                </c:pt>
                <c:pt idx="21">
                  <c:v>0.66913060635885846</c:v>
                </c:pt>
                <c:pt idx="22">
                  <c:v>0.69465837045899748</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0.88294759285892699</c:v>
                </c:pt>
                <c:pt idx="32">
                  <c:v>0.89879404629916726</c:v>
                </c:pt>
                <c:pt idx="33">
                  <c:v>0.91354545764260098</c:v>
                </c:pt>
                <c:pt idx="34">
                  <c:v>0.92718385456678754</c:v>
                </c:pt>
                <c:pt idx="35">
                  <c:v>0.93969262078590832</c:v>
                </c:pt>
                <c:pt idx="36">
                  <c:v>0.95105651629515364</c:v>
                </c:pt>
                <c:pt idx="37">
                  <c:v>0.96126169593831889</c:v>
                </c:pt>
                <c:pt idx="38">
                  <c:v>0.97029572627599658</c:v>
                </c:pt>
                <c:pt idx="39">
                  <c:v>0.97814760073380569</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0.97814760073380569</c:v>
                </c:pt>
                <c:pt idx="52">
                  <c:v>0.97029572627599658</c:v>
                </c:pt>
                <c:pt idx="53">
                  <c:v>0.96126169593831889</c:v>
                </c:pt>
                <c:pt idx="54">
                  <c:v>0.95105651629515364</c:v>
                </c:pt>
                <c:pt idx="55">
                  <c:v>0.93969262078590843</c:v>
                </c:pt>
                <c:pt idx="56">
                  <c:v>0.92718385456678754</c:v>
                </c:pt>
                <c:pt idx="57">
                  <c:v>0.91354545764260109</c:v>
                </c:pt>
                <c:pt idx="58">
                  <c:v>0.89879404629916715</c:v>
                </c:pt>
                <c:pt idx="59">
                  <c:v>0.88294759285892721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0.69465837045899737</c:v>
                </c:pt>
                <c:pt idx="69">
                  <c:v>0.66913060635885857</c:v>
                </c:pt>
                <c:pt idx="70">
                  <c:v>0.6427876096865397</c:v>
                </c:pt>
                <c:pt idx="71">
                  <c:v>0.61566147532565851</c:v>
                </c:pt>
                <c:pt idx="72">
                  <c:v>0.58778525229247347</c:v>
                </c:pt>
                <c:pt idx="73">
                  <c:v>0.5591929034707469</c:v>
                </c:pt>
                <c:pt idx="74">
                  <c:v>0.5299192642332049</c:v>
                </c:pt>
                <c:pt idx="75">
                  <c:v>0.5</c:v>
                </c:pt>
                <c:pt idx="76">
                  <c:v>0.46947156278589114</c:v>
                </c:pt>
                <c:pt idx="77">
                  <c:v>0.4383711467890774</c:v>
                </c:pt>
                <c:pt idx="78">
                  <c:v>0.40673664307580049</c:v>
                </c:pt>
                <c:pt idx="79">
                  <c:v>0.37460659341591235</c:v>
                </c:pt>
                <c:pt idx="80">
                  <c:v>0.34202014332566899</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1.2251484549086212E-16</c:v>
                </c:pt>
                <c:pt idx="91">
                  <c:v>-3.4899496702500907E-2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-0.34202014332566882</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-0.58778525229247325</c:v>
                </c:pt>
                <c:pt idx="109">
                  <c:v>-0.61566147532565785</c:v>
                </c:pt>
                <c:pt idx="110">
                  <c:v>-0.64278760968653936</c:v>
                </c:pt>
                <c:pt idx="111">
                  <c:v>-0.66913060635885846</c:v>
                </c:pt>
                <c:pt idx="112">
                  <c:v>-0.6946583704589977</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-0.8829475928589271</c:v>
                </c:pt>
                <c:pt idx="122">
                  <c:v>-0.89879404629916704</c:v>
                </c:pt>
                <c:pt idx="123">
                  <c:v>-0.91354545764260109</c:v>
                </c:pt>
                <c:pt idx="124">
                  <c:v>-0.92718385456678742</c:v>
                </c:pt>
                <c:pt idx="125">
                  <c:v>-0.93969262078590821</c:v>
                </c:pt>
                <c:pt idx="126">
                  <c:v>-0.95105651629515364</c:v>
                </c:pt>
                <c:pt idx="127">
                  <c:v>-0.96126169593831901</c:v>
                </c:pt>
                <c:pt idx="128">
                  <c:v>-0.97029572627599658</c:v>
                </c:pt>
                <c:pt idx="129">
                  <c:v>-0.97814760073380569</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-0.9781476007338058</c:v>
                </c:pt>
                <c:pt idx="142">
                  <c:v>-0.97029572627599669</c:v>
                </c:pt>
                <c:pt idx="143">
                  <c:v>-0.96126169593831878</c:v>
                </c:pt>
                <c:pt idx="144">
                  <c:v>-0.95105651629515364</c:v>
                </c:pt>
                <c:pt idx="145">
                  <c:v>-0.93969262078590854</c:v>
                </c:pt>
                <c:pt idx="146">
                  <c:v>-0.92718385456678754</c:v>
                </c:pt>
                <c:pt idx="147">
                  <c:v>-0.91354545764260087</c:v>
                </c:pt>
                <c:pt idx="148">
                  <c:v>-0.89879404629916726</c:v>
                </c:pt>
                <c:pt idx="149">
                  <c:v>-0.88294759285892721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-0.69465837045899792</c:v>
                </c:pt>
                <c:pt idx="159">
                  <c:v>-0.66913060635885835</c:v>
                </c:pt>
                <c:pt idx="160">
                  <c:v>-0.64278760968653981</c:v>
                </c:pt>
                <c:pt idx="161">
                  <c:v>-0.61566147532565885</c:v>
                </c:pt>
                <c:pt idx="162">
                  <c:v>-0.58778525229247369</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-0.34202014332566877</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-6.9756473744124789E-2</c:v>
                </c:pt>
                <c:pt idx="179">
                  <c:v>-3.489949670250083E-2</c:v>
                </c:pt>
                <c:pt idx="180">
                  <c:v>-2.450296909817242E-16</c:v>
                </c:pt>
                <c:pt idx="181">
                  <c:v>3.4899496702500338E-2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0.3420201433256691</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0.58778525229247391</c:v>
                </c:pt>
                <c:pt idx="199">
                  <c:v>0.61566147532565851</c:v>
                </c:pt>
                <c:pt idx="200">
                  <c:v>0.64278760968653925</c:v>
                </c:pt>
                <c:pt idx="201">
                  <c:v>0.66913060635885879</c:v>
                </c:pt>
                <c:pt idx="202">
                  <c:v>0.69465837045899748</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0.88294759285892699</c:v>
                </c:pt>
                <c:pt idx="212">
                  <c:v>0.89879404629916704</c:v>
                </c:pt>
                <c:pt idx="213">
                  <c:v>0.91354545764260098</c:v>
                </c:pt>
                <c:pt idx="214">
                  <c:v>0.92718385456678731</c:v>
                </c:pt>
                <c:pt idx="215">
                  <c:v>0.93969262078590809</c:v>
                </c:pt>
                <c:pt idx="216">
                  <c:v>0.95105651629515364</c:v>
                </c:pt>
                <c:pt idx="217">
                  <c:v>0.96126169593831867</c:v>
                </c:pt>
                <c:pt idx="218">
                  <c:v>0.97029572627599625</c:v>
                </c:pt>
                <c:pt idx="219">
                  <c:v>0.97814760073380569</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0.97814760073380558</c:v>
                </c:pt>
                <c:pt idx="232">
                  <c:v>0.97029572627599647</c:v>
                </c:pt>
                <c:pt idx="233">
                  <c:v>0.96126169593831889</c:v>
                </c:pt>
                <c:pt idx="234">
                  <c:v>0.95105651629515364</c:v>
                </c:pt>
                <c:pt idx="235">
                  <c:v>0.93969262078590854</c:v>
                </c:pt>
                <c:pt idx="236">
                  <c:v>0.92718385456678798</c:v>
                </c:pt>
                <c:pt idx="237">
                  <c:v>0.91354545764260087</c:v>
                </c:pt>
                <c:pt idx="238">
                  <c:v>0.89879404629916726</c:v>
                </c:pt>
                <c:pt idx="239">
                  <c:v>0.88294759285892732</c:v>
                </c:pt>
                <c:pt idx="240">
                  <c:v>0.86602540378443926</c:v>
                </c:pt>
              </c:numCache>
            </c:numRef>
          </c:yVal>
          <c:smooth val="1"/>
        </c:ser>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0.34202014332566888</c:v>
                </c:pt>
                <c:pt idx="11">
                  <c:v>0.37460659341591207</c:v>
                </c:pt>
                <c:pt idx="12">
                  <c:v>0.40673664307580021</c:v>
                </c:pt>
                <c:pt idx="13">
                  <c:v>0.43837114678907746</c:v>
                </c:pt>
                <c:pt idx="14">
                  <c:v>0.46947156278589086</c:v>
                </c:pt>
                <c:pt idx="15">
                  <c:v>0.5</c:v>
                </c:pt>
                <c:pt idx="16">
                  <c:v>0.5299192642332049</c:v>
                </c:pt>
                <c:pt idx="17">
                  <c:v>0.5591929034707469</c:v>
                </c:pt>
                <c:pt idx="18">
                  <c:v>0.58778525229247336</c:v>
                </c:pt>
                <c:pt idx="19">
                  <c:v>0.61566147532565829</c:v>
                </c:pt>
                <c:pt idx="20">
                  <c:v>0.64278760968653936</c:v>
                </c:pt>
                <c:pt idx="21">
                  <c:v>0.66913060635885846</c:v>
                </c:pt>
                <c:pt idx="22">
                  <c:v>0.69465837045899748</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0.88294759285892699</c:v>
                </c:pt>
                <c:pt idx="32">
                  <c:v>0.89879404629916726</c:v>
                </c:pt>
                <c:pt idx="33">
                  <c:v>0.91354545764260098</c:v>
                </c:pt>
                <c:pt idx="34">
                  <c:v>0.92718385456678754</c:v>
                </c:pt>
                <c:pt idx="35">
                  <c:v>0.93969262078590832</c:v>
                </c:pt>
                <c:pt idx="36">
                  <c:v>0.95105651629515364</c:v>
                </c:pt>
                <c:pt idx="37">
                  <c:v>0.96126169593831889</c:v>
                </c:pt>
                <c:pt idx="38">
                  <c:v>0.97029572627599658</c:v>
                </c:pt>
                <c:pt idx="39">
                  <c:v>0.97814760073380569</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0.97814760073380569</c:v>
                </c:pt>
                <c:pt idx="52">
                  <c:v>0.97029572627599658</c:v>
                </c:pt>
                <c:pt idx="53">
                  <c:v>0.96126169593831889</c:v>
                </c:pt>
                <c:pt idx="54">
                  <c:v>0.95105651629515364</c:v>
                </c:pt>
                <c:pt idx="55">
                  <c:v>0.93969262078590843</c:v>
                </c:pt>
                <c:pt idx="56">
                  <c:v>0.92718385456678754</c:v>
                </c:pt>
                <c:pt idx="57">
                  <c:v>0.91354545764260109</c:v>
                </c:pt>
                <c:pt idx="58">
                  <c:v>0.89879404629916715</c:v>
                </c:pt>
                <c:pt idx="59">
                  <c:v>0.88294759285892721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0.69465837045899737</c:v>
                </c:pt>
                <c:pt idx="69">
                  <c:v>0.66913060635885857</c:v>
                </c:pt>
                <c:pt idx="70">
                  <c:v>0.6427876096865397</c:v>
                </c:pt>
                <c:pt idx="71">
                  <c:v>0.61566147532565851</c:v>
                </c:pt>
                <c:pt idx="72">
                  <c:v>0.58778525229247347</c:v>
                </c:pt>
                <c:pt idx="73">
                  <c:v>0.5591929034707469</c:v>
                </c:pt>
                <c:pt idx="74">
                  <c:v>0.5299192642332049</c:v>
                </c:pt>
                <c:pt idx="75">
                  <c:v>0.5</c:v>
                </c:pt>
                <c:pt idx="76">
                  <c:v>0.46947156278589114</c:v>
                </c:pt>
                <c:pt idx="77">
                  <c:v>0.4383711467890774</c:v>
                </c:pt>
                <c:pt idx="78">
                  <c:v>0.40673664307580049</c:v>
                </c:pt>
                <c:pt idx="79">
                  <c:v>0.37460659341591235</c:v>
                </c:pt>
                <c:pt idx="80">
                  <c:v>0.34202014332566899</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1.2251484549086212E-16</c:v>
                </c:pt>
                <c:pt idx="91">
                  <c:v>-3.4899496702500907E-2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-0.34202014332566882</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-0.58778525229247325</c:v>
                </c:pt>
                <c:pt idx="109">
                  <c:v>-0.61566147532565785</c:v>
                </c:pt>
                <c:pt idx="110">
                  <c:v>-0.64278760968653936</c:v>
                </c:pt>
                <c:pt idx="111">
                  <c:v>-0.66913060635885846</c:v>
                </c:pt>
                <c:pt idx="112">
                  <c:v>-0.6946583704589977</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-0.8829475928589271</c:v>
                </c:pt>
                <c:pt idx="122">
                  <c:v>-0.89879404629916704</c:v>
                </c:pt>
                <c:pt idx="123">
                  <c:v>-0.91354545764260109</c:v>
                </c:pt>
                <c:pt idx="124">
                  <c:v>-0.92718385456678742</c:v>
                </c:pt>
                <c:pt idx="125">
                  <c:v>-0.93969262078590821</c:v>
                </c:pt>
                <c:pt idx="126">
                  <c:v>-0.95105651629515364</c:v>
                </c:pt>
                <c:pt idx="127">
                  <c:v>-0.96126169593831901</c:v>
                </c:pt>
                <c:pt idx="128">
                  <c:v>-0.97029572627599658</c:v>
                </c:pt>
                <c:pt idx="129">
                  <c:v>-0.97814760073380569</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-0.9781476007338058</c:v>
                </c:pt>
                <c:pt idx="142">
                  <c:v>-0.97029572627599669</c:v>
                </c:pt>
                <c:pt idx="143">
                  <c:v>-0.96126169593831878</c:v>
                </c:pt>
                <c:pt idx="144">
                  <c:v>-0.95105651629515364</c:v>
                </c:pt>
                <c:pt idx="145">
                  <c:v>-0.93969262078590854</c:v>
                </c:pt>
                <c:pt idx="146">
                  <c:v>-0.92718385456678754</c:v>
                </c:pt>
                <c:pt idx="147">
                  <c:v>-0.91354545764260087</c:v>
                </c:pt>
                <c:pt idx="148">
                  <c:v>-0.89879404629916726</c:v>
                </c:pt>
                <c:pt idx="149">
                  <c:v>-0.88294759285892721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-0.69465837045899792</c:v>
                </c:pt>
                <c:pt idx="159">
                  <c:v>-0.66913060635885835</c:v>
                </c:pt>
                <c:pt idx="160">
                  <c:v>-0.64278760968653981</c:v>
                </c:pt>
                <c:pt idx="161">
                  <c:v>-0.61566147532565885</c:v>
                </c:pt>
                <c:pt idx="162">
                  <c:v>-0.58778525229247369</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-0.34202014332566877</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-6.9756473744124789E-2</c:v>
                </c:pt>
                <c:pt idx="179">
                  <c:v>-3.489949670250083E-2</c:v>
                </c:pt>
                <c:pt idx="180">
                  <c:v>-2.450296909817242E-16</c:v>
                </c:pt>
                <c:pt idx="181">
                  <c:v>3.4899496702500338E-2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0.3420201433256691</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0.58778525229247391</c:v>
                </c:pt>
                <c:pt idx="199">
                  <c:v>0.61566147532565851</c:v>
                </c:pt>
                <c:pt idx="200">
                  <c:v>0.64278760968653925</c:v>
                </c:pt>
                <c:pt idx="201">
                  <c:v>0.66913060635885879</c:v>
                </c:pt>
                <c:pt idx="202">
                  <c:v>0.69465837045899748</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0.88294759285892699</c:v>
                </c:pt>
                <c:pt idx="212">
                  <c:v>0.89879404629916704</c:v>
                </c:pt>
                <c:pt idx="213">
                  <c:v>0.91354545764260098</c:v>
                </c:pt>
                <c:pt idx="214">
                  <c:v>0.92718385456678731</c:v>
                </c:pt>
                <c:pt idx="215">
                  <c:v>0.93969262078590809</c:v>
                </c:pt>
                <c:pt idx="216">
                  <c:v>0.95105651629515364</c:v>
                </c:pt>
                <c:pt idx="217">
                  <c:v>0.96126169593831867</c:v>
                </c:pt>
                <c:pt idx="218">
                  <c:v>0.97029572627599625</c:v>
                </c:pt>
                <c:pt idx="219">
                  <c:v>0.97814760073380569</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0.97814760073380558</c:v>
                </c:pt>
                <c:pt idx="232">
                  <c:v>0.97029572627599647</c:v>
                </c:pt>
                <c:pt idx="233">
                  <c:v>0.96126169593831889</c:v>
                </c:pt>
                <c:pt idx="234">
                  <c:v>0.95105651629515364</c:v>
                </c:pt>
                <c:pt idx="235">
                  <c:v>0.93969262078590854</c:v>
                </c:pt>
                <c:pt idx="236">
                  <c:v>0.92718385456678798</c:v>
                </c:pt>
                <c:pt idx="237">
                  <c:v>0.91354545764260087</c:v>
                </c:pt>
                <c:pt idx="238">
                  <c:v>0.89879404629916726</c:v>
                </c:pt>
                <c:pt idx="239">
                  <c:v>0.88294759285892732</c:v>
                </c:pt>
                <c:pt idx="240">
                  <c:v>0.86602540378443926</c:v>
                </c:pt>
              </c:numCache>
            </c:numRef>
          </c:yVal>
          <c:smooth val="1"/>
        </c:ser>
        <c:dLbls>
          <c:showLegendKey val="0"/>
          <c:showVal val="0"/>
          <c:showCatName val="0"/>
          <c:showSerName val="0"/>
          <c:showPercent val="0"/>
          <c:showBubbleSize val="0"/>
        </c:dLbls>
        <c:axId val="125772544"/>
        <c:axId val="125774464"/>
      </c:scatterChart>
      <c:valAx>
        <c:axId val="125772544"/>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55374300953982591"/>
              <c:y val="0.9523809523809523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5774464"/>
        <c:crossesAt val="-1.5"/>
        <c:crossBetween val="midCat"/>
        <c:majorUnit val="120"/>
        <c:minorUnit val="20"/>
      </c:valAx>
      <c:valAx>
        <c:axId val="125774464"/>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67011310364607E-2"/>
              <c:y val="0.3679661457617735"/>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5772544"/>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422535211268"/>
          <c:y val="5.8315396272817704E-2"/>
          <c:w val="0.85352112676056335"/>
          <c:h val="0.79049759392041741"/>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ser>
        <c:ser>
          <c:idx val="2"/>
          <c:order val="1"/>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ser>
        <c:dLbls>
          <c:showLegendKey val="0"/>
          <c:showVal val="0"/>
          <c:showCatName val="0"/>
          <c:showSerName val="0"/>
          <c:showPercent val="0"/>
          <c:showBubbleSize val="0"/>
        </c:dLbls>
        <c:axId val="125803520"/>
        <c:axId val="125846656"/>
      </c:scatterChart>
      <c:valAx>
        <c:axId val="125803520"/>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5846656"/>
        <c:crossesAt val="-1.5"/>
        <c:crossBetween val="midCat"/>
        <c:majorUnit val="120"/>
        <c:minorUnit val="20"/>
      </c:valAx>
      <c:valAx>
        <c:axId val="125846656"/>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25803520"/>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422535211268"/>
          <c:y val="5.8315396272817704E-2"/>
          <c:w val="0.85352112676056335"/>
          <c:h val="0.79049759392041741"/>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ser>
        <c:ser>
          <c:idx val="1"/>
          <c:order val="1"/>
          <c:spPr>
            <a:ln w="38100">
              <a:solidFill>
                <a:srgbClr val="0000FF"/>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Sheet1!$C$1:$C$241</c:f>
              <c:numCache>
                <c:formatCode>0.0000</c:formatCode>
                <c:ptCount val="241"/>
                <c:pt idx="0">
                  <c:v>0.86602540378443882</c:v>
                </c:pt>
                <c:pt idx="1">
                  <c:v>0.84804809615642629</c:v>
                </c:pt>
                <c:pt idx="2">
                  <c:v>0.82903757255504174</c:v>
                </c:pt>
                <c:pt idx="3">
                  <c:v>0.80901699437494734</c:v>
                </c:pt>
                <c:pt idx="4">
                  <c:v>0.78801075360672201</c:v>
                </c:pt>
                <c:pt idx="5">
                  <c:v>0.76604444311897824</c:v>
                </c:pt>
                <c:pt idx="6">
                  <c:v>0.74314482547739436</c:v>
                </c:pt>
                <c:pt idx="7">
                  <c:v>0.71933980033865152</c:v>
                </c:pt>
                <c:pt idx="8">
                  <c:v>0.69465837045899725</c:v>
                </c:pt>
                <c:pt idx="9">
                  <c:v>0.66913060635885857</c:v>
                </c:pt>
                <c:pt idx="10">
                  <c:v>0.6427876096865397</c:v>
                </c:pt>
                <c:pt idx="11">
                  <c:v>0.61566147532565851</c:v>
                </c:pt>
                <c:pt idx="12">
                  <c:v>0.58778525229247336</c:v>
                </c:pt>
                <c:pt idx="13">
                  <c:v>0.5591929034707469</c:v>
                </c:pt>
                <c:pt idx="14">
                  <c:v>0.5299192642332049</c:v>
                </c:pt>
                <c:pt idx="15">
                  <c:v>0.5</c:v>
                </c:pt>
                <c:pt idx="16">
                  <c:v>0.46947156278589114</c:v>
                </c:pt>
                <c:pt idx="17">
                  <c:v>0.4383711467890774</c:v>
                </c:pt>
                <c:pt idx="18">
                  <c:v>0.40673664307580049</c:v>
                </c:pt>
                <c:pt idx="19">
                  <c:v>0.37460659341591235</c:v>
                </c:pt>
                <c:pt idx="20">
                  <c:v>0.34202014332566893</c:v>
                </c:pt>
                <c:pt idx="21">
                  <c:v>0.30901699437494767</c:v>
                </c:pt>
                <c:pt idx="22">
                  <c:v>0.27563735581699961</c:v>
                </c:pt>
                <c:pt idx="23">
                  <c:v>0.24192189559966776</c:v>
                </c:pt>
                <c:pt idx="24">
                  <c:v>0.20791169081775934</c:v>
                </c:pt>
                <c:pt idx="25">
                  <c:v>0.1736481776669303</c:v>
                </c:pt>
                <c:pt idx="26">
                  <c:v>0.13917310096006572</c:v>
                </c:pt>
                <c:pt idx="27">
                  <c:v>0.10452846326765373</c:v>
                </c:pt>
                <c:pt idx="28">
                  <c:v>6.9756473744125538E-2</c:v>
                </c:pt>
                <c:pt idx="29">
                  <c:v>3.4899496702500699E-2</c:v>
                </c:pt>
                <c:pt idx="30">
                  <c:v>1.225148454908621E-16</c:v>
                </c:pt>
                <c:pt idx="31">
                  <c:v>-3.48994967025009E-2</c:v>
                </c:pt>
                <c:pt idx="32">
                  <c:v>-6.9756473744124844E-2</c:v>
                </c:pt>
                <c:pt idx="33">
                  <c:v>-0.10452846326765307</c:v>
                </c:pt>
                <c:pt idx="34">
                  <c:v>-0.13917310096006552</c:v>
                </c:pt>
                <c:pt idx="35">
                  <c:v>-0.1736481776669305</c:v>
                </c:pt>
                <c:pt idx="36">
                  <c:v>-0.20791169081775912</c:v>
                </c:pt>
                <c:pt idx="37">
                  <c:v>-0.24192189559966754</c:v>
                </c:pt>
                <c:pt idx="38">
                  <c:v>-0.27563735581699894</c:v>
                </c:pt>
                <c:pt idx="39">
                  <c:v>-0.30901699437494795</c:v>
                </c:pt>
                <c:pt idx="40">
                  <c:v>-0.34202014332566877</c:v>
                </c:pt>
                <c:pt idx="41">
                  <c:v>-0.37460659341591207</c:v>
                </c:pt>
                <c:pt idx="42">
                  <c:v>-0.40673664307579976</c:v>
                </c:pt>
                <c:pt idx="43">
                  <c:v>-0.43837114678907713</c:v>
                </c:pt>
                <c:pt idx="44">
                  <c:v>-0.46947156278589092</c:v>
                </c:pt>
                <c:pt idx="45">
                  <c:v>-0.50000000000000011</c:v>
                </c:pt>
                <c:pt idx="46">
                  <c:v>-0.52991926423320479</c:v>
                </c:pt>
                <c:pt idx="47">
                  <c:v>-0.55919290347074668</c:v>
                </c:pt>
                <c:pt idx="48">
                  <c:v>-0.58778525229247314</c:v>
                </c:pt>
                <c:pt idx="49">
                  <c:v>-0.61566147532565785</c:v>
                </c:pt>
                <c:pt idx="50">
                  <c:v>-0.64278760968653936</c:v>
                </c:pt>
                <c:pt idx="51">
                  <c:v>-0.66913060635885846</c:v>
                </c:pt>
                <c:pt idx="52">
                  <c:v>-0.69465837045899759</c:v>
                </c:pt>
                <c:pt idx="53">
                  <c:v>-0.71933980033865097</c:v>
                </c:pt>
                <c:pt idx="54">
                  <c:v>-0.74314482547739413</c:v>
                </c:pt>
                <c:pt idx="55">
                  <c:v>-0.76604444311897812</c:v>
                </c:pt>
                <c:pt idx="56">
                  <c:v>-0.78801075360672213</c:v>
                </c:pt>
                <c:pt idx="57">
                  <c:v>-0.80901699437494723</c:v>
                </c:pt>
                <c:pt idx="58">
                  <c:v>-0.82903757255504151</c:v>
                </c:pt>
                <c:pt idx="59">
                  <c:v>-0.84804809615642618</c:v>
                </c:pt>
                <c:pt idx="60">
                  <c:v>-0.8660254037844386</c:v>
                </c:pt>
                <c:pt idx="61">
                  <c:v>-0.88294759285892699</c:v>
                </c:pt>
                <c:pt idx="62">
                  <c:v>-0.89879404629916693</c:v>
                </c:pt>
                <c:pt idx="63">
                  <c:v>-0.91354545764260109</c:v>
                </c:pt>
                <c:pt idx="64">
                  <c:v>-0.92718385456678742</c:v>
                </c:pt>
                <c:pt idx="65">
                  <c:v>-0.93969262078590821</c:v>
                </c:pt>
                <c:pt idx="66">
                  <c:v>-0.95105651629515364</c:v>
                </c:pt>
                <c:pt idx="67">
                  <c:v>-0.96126169593831901</c:v>
                </c:pt>
                <c:pt idx="68">
                  <c:v>-0.97029572627599669</c:v>
                </c:pt>
                <c:pt idx="69">
                  <c:v>-0.9781476007338058</c:v>
                </c:pt>
                <c:pt idx="70">
                  <c:v>-0.98480775301220791</c:v>
                </c:pt>
                <c:pt idx="71">
                  <c:v>-0.99026806874157036</c:v>
                </c:pt>
                <c:pt idx="72">
                  <c:v>-0.99452189536827351</c:v>
                </c:pt>
                <c:pt idx="73">
                  <c:v>-0.9975640502598242</c:v>
                </c:pt>
                <c:pt idx="74">
                  <c:v>-0.99939082701909565</c:v>
                </c:pt>
                <c:pt idx="75">
                  <c:v>-1</c:v>
                </c:pt>
                <c:pt idx="76">
                  <c:v>-0.99939082701909587</c:v>
                </c:pt>
                <c:pt idx="77">
                  <c:v>-0.99756405025982431</c:v>
                </c:pt>
                <c:pt idx="78">
                  <c:v>-0.99452189536827351</c:v>
                </c:pt>
                <c:pt idx="79">
                  <c:v>-0.99026806874157036</c:v>
                </c:pt>
                <c:pt idx="80">
                  <c:v>-0.98480775301220802</c:v>
                </c:pt>
                <c:pt idx="81">
                  <c:v>-0.97814760073380591</c:v>
                </c:pt>
                <c:pt idx="82">
                  <c:v>-0.97029572627599681</c:v>
                </c:pt>
                <c:pt idx="83">
                  <c:v>-0.96126169593831878</c:v>
                </c:pt>
                <c:pt idx="84">
                  <c:v>-0.95105651629515364</c:v>
                </c:pt>
                <c:pt idx="85">
                  <c:v>-0.93969262078590854</c:v>
                </c:pt>
                <c:pt idx="86">
                  <c:v>-0.92718385456678754</c:v>
                </c:pt>
                <c:pt idx="87">
                  <c:v>-0.91354545764260087</c:v>
                </c:pt>
                <c:pt idx="88">
                  <c:v>-0.89879404629916715</c:v>
                </c:pt>
                <c:pt idx="89">
                  <c:v>-0.8829475928589271</c:v>
                </c:pt>
                <c:pt idx="90">
                  <c:v>-0.86602540378443871</c:v>
                </c:pt>
                <c:pt idx="91">
                  <c:v>-0.8480480961564264</c:v>
                </c:pt>
                <c:pt idx="92">
                  <c:v>-0.82903757255504218</c:v>
                </c:pt>
                <c:pt idx="93">
                  <c:v>-0.80901699437494756</c:v>
                </c:pt>
                <c:pt idx="94">
                  <c:v>-0.78801075360672179</c:v>
                </c:pt>
                <c:pt idx="95">
                  <c:v>-0.76604444311897835</c:v>
                </c:pt>
                <c:pt idx="96">
                  <c:v>-0.7431448254773948</c:v>
                </c:pt>
                <c:pt idx="97">
                  <c:v>-0.71933980033865175</c:v>
                </c:pt>
                <c:pt idx="98">
                  <c:v>-0.69465837045899781</c:v>
                </c:pt>
                <c:pt idx="99">
                  <c:v>-0.66913060635885835</c:v>
                </c:pt>
                <c:pt idx="100">
                  <c:v>-0.64278760968653981</c:v>
                </c:pt>
                <c:pt idx="101">
                  <c:v>-0.61566147532565885</c:v>
                </c:pt>
                <c:pt idx="102">
                  <c:v>-0.58778525229247358</c:v>
                </c:pt>
                <c:pt idx="103">
                  <c:v>-0.55919290347074735</c:v>
                </c:pt>
                <c:pt idx="104">
                  <c:v>-0.52991926423320579</c:v>
                </c:pt>
                <c:pt idx="105">
                  <c:v>-0.50000000000000044</c:v>
                </c:pt>
                <c:pt idx="106">
                  <c:v>-0.46947156278589086</c:v>
                </c:pt>
                <c:pt idx="107">
                  <c:v>-0.43837114678907707</c:v>
                </c:pt>
                <c:pt idx="108">
                  <c:v>-0.40673664307580021</c:v>
                </c:pt>
                <c:pt idx="109">
                  <c:v>-0.3746065934159124</c:v>
                </c:pt>
                <c:pt idx="110">
                  <c:v>-0.34202014332566871</c:v>
                </c:pt>
                <c:pt idx="111">
                  <c:v>-0.30901699437494778</c:v>
                </c:pt>
                <c:pt idx="112">
                  <c:v>-0.27563735581699972</c:v>
                </c:pt>
                <c:pt idx="113">
                  <c:v>-0.24192189559966792</c:v>
                </c:pt>
                <c:pt idx="114">
                  <c:v>-0.20791169081775993</c:v>
                </c:pt>
                <c:pt idx="115">
                  <c:v>-0.1736481776669313</c:v>
                </c:pt>
                <c:pt idx="116">
                  <c:v>-0.13917310096006588</c:v>
                </c:pt>
                <c:pt idx="117">
                  <c:v>-0.10452846326765343</c:v>
                </c:pt>
                <c:pt idx="118">
                  <c:v>-6.9756473744124775E-2</c:v>
                </c:pt>
                <c:pt idx="119">
                  <c:v>-3.4899496702500823E-2</c:v>
                </c:pt>
                <c:pt idx="120">
                  <c:v>-2.450296909817242E-16</c:v>
                </c:pt>
                <c:pt idx="121">
                  <c:v>3.4899496702500331E-2</c:v>
                </c:pt>
                <c:pt idx="122">
                  <c:v>6.9756473744125178E-2</c:v>
                </c:pt>
                <c:pt idx="123">
                  <c:v>0.10452846326765294</c:v>
                </c:pt>
                <c:pt idx="124">
                  <c:v>0.13917310096006452</c:v>
                </c:pt>
                <c:pt idx="125">
                  <c:v>0.17364817766692991</c:v>
                </c:pt>
                <c:pt idx="126">
                  <c:v>0.20791169081775854</c:v>
                </c:pt>
                <c:pt idx="127">
                  <c:v>0.24192189559966826</c:v>
                </c:pt>
                <c:pt idx="128">
                  <c:v>0.27563735581699927</c:v>
                </c:pt>
                <c:pt idx="129">
                  <c:v>0.30901699437494734</c:v>
                </c:pt>
                <c:pt idx="130">
                  <c:v>0.34202014332566905</c:v>
                </c:pt>
                <c:pt idx="131">
                  <c:v>0.37460659341591196</c:v>
                </c:pt>
                <c:pt idx="132">
                  <c:v>0.40673664307579971</c:v>
                </c:pt>
                <c:pt idx="133">
                  <c:v>0.4383711467890774</c:v>
                </c:pt>
                <c:pt idx="134">
                  <c:v>0.46947156278589042</c:v>
                </c:pt>
                <c:pt idx="135">
                  <c:v>0.49999999999999939</c:v>
                </c:pt>
                <c:pt idx="136">
                  <c:v>0.52991926423320468</c:v>
                </c:pt>
                <c:pt idx="137">
                  <c:v>0.55919290347074624</c:v>
                </c:pt>
                <c:pt idx="138">
                  <c:v>0.5877852522924738</c:v>
                </c:pt>
                <c:pt idx="139">
                  <c:v>0.61566147532565851</c:v>
                </c:pt>
                <c:pt idx="140">
                  <c:v>0.64278760968653925</c:v>
                </c:pt>
                <c:pt idx="141">
                  <c:v>0.66913060635885879</c:v>
                </c:pt>
                <c:pt idx="142">
                  <c:v>0.69465837045899737</c:v>
                </c:pt>
                <c:pt idx="143">
                  <c:v>0.71933980033865097</c:v>
                </c:pt>
                <c:pt idx="144">
                  <c:v>0.7431448254773938</c:v>
                </c:pt>
                <c:pt idx="145">
                  <c:v>0.76604444311897801</c:v>
                </c:pt>
                <c:pt idx="146">
                  <c:v>0.78801075360672157</c:v>
                </c:pt>
                <c:pt idx="147">
                  <c:v>0.80901699437494667</c:v>
                </c:pt>
                <c:pt idx="148">
                  <c:v>0.82903757255504185</c:v>
                </c:pt>
                <c:pt idx="149">
                  <c:v>0.84804809615642596</c:v>
                </c:pt>
                <c:pt idx="150">
                  <c:v>0.86602540378443893</c:v>
                </c:pt>
                <c:pt idx="151">
                  <c:v>0.88294759285892688</c:v>
                </c:pt>
                <c:pt idx="152">
                  <c:v>0.89879404629916693</c:v>
                </c:pt>
                <c:pt idx="153">
                  <c:v>0.91354545764260098</c:v>
                </c:pt>
                <c:pt idx="154">
                  <c:v>0.92718385456678731</c:v>
                </c:pt>
                <c:pt idx="155">
                  <c:v>0.93969262078590809</c:v>
                </c:pt>
                <c:pt idx="156">
                  <c:v>0.95105651629515364</c:v>
                </c:pt>
                <c:pt idx="157">
                  <c:v>0.96126169593831867</c:v>
                </c:pt>
                <c:pt idx="158">
                  <c:v>0.97029572627599636</c:v>
                </c:pt>
                <c:pt idx="159">
                  <c:v>0.9781476007338058</c:v>
                </c:pt>
                <c:pt idx="160">
                  <c:v>0.98480775301220791</c:v>
                </c:pt>
                <c:pt idx="161">
                  <c:v>0.99026806874157036</c:v>
                </c:pt>
                <c:pt idx="162">
                  <c:v>0.9945218953682734</c:v>
                </c:pt>
                <c:pt idx="163">
                  <c:v>0.9975640502598242</c:v>
                </c:pt>
                <c:pt idx="164">
                  <c:v>0.99939082701909587</c:v>
                </c:pt>
                <c:pt idx="165">
                  <c:v>1</c:v>
                </c:pt>
                <c:pt idx="166">
                  <c:v>0.99939082701909587</c:v>
                </c:pt>
                <c:pt idx="167">
                  <c:v>0.99756405025982431</c:v>
                </c:pt>
                <c:pt idx="168">
                  <c:v>0.99452189536827351</c:v>
                </c:pt>
                <c:pt idx="169">
                  <c:v>0.99026806874157047</c:v>
                </c:pt>
                <c:pt idx="170">
                  <c:v>0.98480775301220802</c:v>
                </c:pt>
                <c:pt idx="171">
                  <c:v>0.97814760073380569</c:v>
                </c:pt>
                <c:pt idx="172">
                  <c:v>0.97029572627599658</c:v>
                </c:pt>
                <c:pt idx="173">
                  <c:v>0.96126169593831889</c:v>
                </c:pt>
                <c:pt idx="174">
                  <c:v>0.95105651629515364</c:v>
                </c:pt>
                <c:pt idx="175">
                  <c:v>0.93969262078590854</c:v>
                </c:pt>
                <c:pt idx="176">
                  <c:v>0.92718385456678798</c:v>
                </c:pt>
                <c:pt idx="177">
                  <c:v>0.91354545764260087</c:v>
                </c:pt>
                <c:pt idx="178">
                  <c:v>0.89879404629916715</c:v>
                </c:pt>
                <c:pt idx="179">
                  <c:v>0.88294759285892721</c:v>
                </c:pt>
                <c:pt idx="180">
                  <c:v>0.86602540378443926</c:v>
                </c:pt>
                <c:pt idx="181">
                  <c:v>0.84804809615642585</c:v>
                </c:pt>
                <c:pt idx="182">
                  <c:v>0.82903757255504162</c:v>
                </c:pt>
                <c:pt idx="183">
                  <c:v>0.80901699437494756</c:v>
                </c:pt>
                <c:pt idx="184">
                  <c:v>0.78801075360672257</c:v>
                </c:pt>
                <c:pt idx="185">
                  <c:v>0.76604444311897901</c:v>
                </c:pt>
                <c:pt idx="186">
                  <c:v>0.74314482547739413</c:v>
                </c:pt>
                <c:pt idx="187">
                  <c:v>0.7193398003386513</c:v>
                </c:pt>
                <c:pt idx="188">
                  <c:v>0.69465837045899781</c:v>
                </c:pt>
                <c:pt idx="189">
                  <c:v>0.66913060635885913</c:v>
                </c:pt>
                <c:pt idx="190">
                  <c:v>0.64278760968654058</c:v>
                </c:pt>
                <c:pt idx="191">
                  <c:v>0.6156614753256584</c:v>
                </c:pt>
                <c:pt idx="192">
                  <c:v>0.58778525229247358</c:v>
                </c:pt>
                <c:pt idx="193">
                  <c:v>0.55919290347074757</c:v>
                </c:pt>
                <c:pt idx="194">
                  <c:v>0.52991926423320457</c:v>
                </c:pt>
                <c:pt idx="195">
                  <c:v>0.49999999999999989</c:v>
                </c:pt>
                <c:pt idx="196">
                  <c:v>0.46947156278589097</c:v>
                </c:pt>
                <c:pt idx="197">
                  <c:v>0.43837114678907796</c:v>
                </c:pt>
                <c:pt idx="198">
                  <c:v>0.40673664307580115</c:v>
                </c:pt>
                <c:pt idx="199">
                  <c:v>0.3746065934159134</c:v>
                </c:pt>
                <c:pt idx="200">
                  <c:v>0.34202014332566882</c:v>
                </c:pt>
                <c:pt idx="201">
                  <c:v>0.30901699437494795</c:v>
                </c:pt>
                <c:pt idx="202">
                  <c:v>0.27563735581699816</c:v>
                </c:pt>
                <c:pt idx="203">
                  <c:v>0.24192189559966717</c:v>
                </c:pt>
                <c:pt idx="204">
                  <c:v>0.20791169081775918</c:v>
                </c:pt>
                <c:pt idx="205">
                  <c:v>0.17364817766693053</c:v>
                </c:pt>
                <c:pt idx="206">
                  <c:v>0.13917310096006597</c:v>
                </c:pt>
                <c:pt idx="207">
                  <c:v>0.10452846326765444</c:v>
                </c:pt>
                <c:pt idx="208">
                  <c:v>6.9756473744126676E-2</c:v>
                </c:pt>
                <c:pt idx="209">
                  <c:v>3.4899496702500941E-2</c:v>
                </c:pt>
                <c:pt idx="210">
                  <c:v>3.6754453647258625E-16</c:v>
                </c:pt>
                <c:pt idx="211">
                  <c:v>-3.4899496702500206E-2</c:v>
                </c:pt>
                <c:pt idx="212">
                  <c:v>-6.9756473744125927E-2</c:v>
                </c:pt>
                <c:pt idx="213">
                  <c:v>-0.10452846326765369</c:v>
                </c:pt>
                <c:pt idx="214">
                  <c:v>-0.13917310096006527</c:v>
                </c:pt>
                <c:pt idx="215">
                  <c:v>-0.1736481776669298</c:v>
                </c:pt>
                <c:pt idx="216">
                  <c:v>-0.20791169081775843</c:v>
                </c:pt>
                <c:pt idx="217">
                  <c:v>-0.24192189559966817</c:v>
                </c:pt>
                <c:pt idx="218">
                  <c:v>-0.27563735581699916</c:v>
                </c:pt>
                <c:pt idx="219">
                  <c:v>-0.30901699437494723</c:v>
                </c:pt>
                <c:pt idx="220">
                  <c:v>-0.3420201433256681</c:v>
                </c:pt>
                <c:pt idx="221">
                  <c:v>-0.37460659341591102</c:v>
                </c:pt>
                <c:pt idx="222">
                  <c:v>-0.40673664307579876</c:v>
                </c:pt>
                <c:pt idx="223">
                  <c:v>-0.43837114678907735</c:v>
                </c:pt>
                <c:pt idx="224">
                  <c:v>-0.46947156278589036</c:v>
                </c:pt>
                <c:pt idx="225">
                  <c:v>-0.50000000000000067</c:v>
                </c:pt>
                <c:pt idx="226">
                  <c:v>-0.52991926423320534</c:v>
                </c:pt>
                <c:pt idx="227">
                  <c:v>-0.55919290347074679</c:v>
                </c:pt>
                <c:pt idx="228">
                  <c:v>-0.58778525229247292</c:v>
                </c:pt>
                <c:pt idx="229">
                  <c:v>-0.61566147532565763</c:v>
                </c:pt>
                <c:pt idx="230">
                  <c:v>-0.64278760968653859</c:v>
                </c:pt>
                <c:pt idx="231">
                  <c:v>-0.66913060635885724</c:v>
                </c:pt>
                <c:pt idx="232">
                  <c:v>-0.69465837045899725</c:v>
                </c:pt>
                <c:pt idx="233">
                  <c:v>-0.71933980033865075</c:v>
                </c:pt>
                <c:pt idx="234">
                  <c:v>-0.74314482547739491</c:v>
                </c:pt>
                <c:pt idx="235">
                  <c:v>-0.76604444311897846</c:v>
                </c:pt>
                <c:pt idx="236">
                  <c:v>-0.7880107536067219</c:v>
                </c:pt>
                <c:pt idx="237">
                  <c:v>-0.80901699437494712</c:v>
                </c:pt>
                <c:pt idx="238">
                  <c:v>-0.8290375725550414</c:v>
                </c:pt>
                <c:pt idx="239">
                  <c:v>-0.84804809615642551</c:v>
                </c:pt>
                <c:pt idx="240">
                  <c:v>-0.86602540378443882</c:v>
                </c:pt>
              </c:numCache>
            </c:numRef>
          </c:yVal>
          <c:smooth val="1"/>
        </c:ser>
        <c:ser>
          <c:idx val="2"/>
          <c:order val="2"/>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ser>
        <c:dLbls>
          <c:showLegendKey val="0"/>
          <c:showVal val="0"/>
          <c:showCatName val="0"/>
          <c:showSerName val="0"/>
          <c:showPercent val="0"/>
          <c:showBubbleSize val="0"/>
        </c:dLbls>
        <c:axId val="137350144"/>
        <c:axId val="137360512"/>
      </c:scatterChart>
      <c:valAx>
        <c:axId val="137350144"/>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37360512"/>
        <c:crossesAt val="-1.5"/>
        <c:crossBetween val="midCat"/>
        <c:majorUnit val="120"/>
        <c:minorUnit val="20"/>
      </c:valAx>
      <c:valAx>
        <c:axId val="137360512"/>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6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37350144"/>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70422535211268"/>
          <c:y val="5.8315396272817704E-2"/>
          <c:w val="0.85352112676056335"/>
          <c:h val="0.79049759392041741"/>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ser>
        <c:ser>
          <c:idx val="1"/>
          <c:order val="1"/>
          <c:spPr>
            <a:ln w="38100">
              <a:solidFill>
                <a:srgbClr val="0000FF"/>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Sheet1!$C$1:$C$241</c:f>
              <c:numCache>
                <c:formatCode>0.0000</c:formatCode>
                <c:ptCount val="241"/>
                <c:pt idx="0">
                  <c:v>0.86602540378443882</c:v>
                </c:pt>
                <c:pt idx="1">
                  <c:v>0.84804809615642629</c:v>
                </c:pt>
                <c:pt idx="2">
                  <c:v>0.82903757255504174</c:v>
                </c:pt>
                <c:pt idx="3">
                  <c:v>0.80901699437494734</c:v>
                </c:pt>
                <c:pt idx="4">
                  <c:v>0.78801075360672201</c:v>
                </c:pt>
                <c:pt idx="5">
                  <c:v>0.76604444311897824</c:v>
                </c:pt>
                <c:pt idx="6">
                  <c:v>0.74314482547739436</c:v>
                </c:pt>
                <c:pt idx="7">
                  <c:v>0.71933980033865152</c:v>
                </c:pt>
                <c:pt idx="8">
                  <c:v>0.69465837045899725</c:v>
                </c:pt>
                <c:pt idx="9">
                  <c:v>0.66913060635885857</c:v>
                </c:pt>
                <c:pt idx="10">
                  <c:v>0.6427876096865397</c:v>
                </c:pt>
                <c:pt idx="11">
                  <c:v>0.61566147532565851</c:v>
                </c:pt>
                <c:pt idx="12">
                  <c:v>0.58778525229247336</c:v>
                </c:pt>
                <c:pt idx="13">
                  <c:v>0.5591929034707469</c:v>
                </c:pt>
                <c:pt idx="14">
                  <c:v>0.5299192642332049</c:v>
                </c:pt>
                <c:pt idx="15">
                  <c:v>0.5</c:v>
                </c:pt>
                <c:pt idx="16">
                  <c:v>0.46947156278589114</c:v>
                </c:pt>
                <c:pt idx="17">
                  <c:v>0.4383711467890774</c:v>
                </c:pt>
                <c:pt idx="18">
                  <c:v>0.40673664307580049</c:v>
                </c:pt>
                <c:pt idx="19">
                  <c:v>0.37460659341591235</c:v>
                </c:pt>
                <c:pt idx="20">
                  <c:v>0.34202014332566893</c:v>
                </c:pt>
                <c:pt idx="21">
                  <c:v>0.30901699437494767</c:v>
                </c:pt>
                <c:pt idx="22">
                  <c:v>0.27563735581699961</c:v>
                </c:pt>
                <c:pt idx="23">
                  <c:v>0.24192189559966776</c:v>
                </c:pt>
                <c:pt idx="24">
                  <c:v>0.20791169081775934</c:v>
                </c:pt>
                <c:pt idx="25">
                  <c:v>0.1736481776669303</c:v>
                </c:pt>
                <c:pt idx="26">
                  <c:v>0.13917310096006572</c:v>
                </c:pt>
                <c:pt idx="27">
                  <c:v>0.10452846326765373</c:v>
                </c:pt>
                <c:pt idx="28">
                  <c:v>6.9756473744125538E-2</c:v>
                </c:pt>
                <c:pt idx="29">
                  <c:v>3.4899496702500699E-2</c:v>
                </c:pt>
                <c:pt idx="30">
                  <c:v>1.225148454908621E-16</c:v>
                </c:pt>
                <c:pt idx="31">
                  <c:v>-3.48994967025009E-2</c:v>
                </c:pt>
                <c:pt idx="32">
                  <c:v>-6.9756473744124844E-2</c:v>
                </c:pt>
                <c:pt idx="33">
                  <c:v>-0.10452846326765307</c:v>
                </c:pt>
                <c:pt idx="34">
                  <c:v>-0.13917310096006552</c:v>
                </c:pt>
                <c:pt idx="35">
                  <c:v>-0.1736481776669305</c:v>
                </c:pt>
                <c:pt idx="36">
                  <c:v>-0.20791169081775912</c:v>
                </c:pt>
                <c:pt idx="37">
                  <c:v>-0.24192189559966754</c:v>
                </c:pt>
                <c:pt idx="38">
                  <c:v>-0.27563735581699894</c:v>
                </c:pt>
                <c:pt idx="39">
                  <c:v>-0.30901699437494795</c:v>
                </c:pt>
                <c:pt idx="40">
                  <c:v>-0.34202014332566877</c:v>
                </c:pt>
                <c:pt idx="41">
                  <c:v>-0.37460659341591207</c:v>
                </c:pt>
                <c:pt idx="42">
                  <c:v>-0.40673664307579976</c:v>
                </c:pt>
                <c:pt idx="43">
                  <c:v>-0.43837114678907713</c:v>
                </c:pt>
                <c:pt idx="44">
                  <c:v>-0.46947156278589092</c:v>
                </c:pt>
                <c:pt idx="45">
                  <c:v>-0.50000000000000011</c:v>
                </c:pt>
                <c:pt idx="46">
                  <c:v>-0.52991926423320479</c:v>
                </c:pt>
                <c:pt idx="47">
                  <c:v>-0.55919290347074668</c:v>
                </c:pt>
                <c:pt idx="48">
                  <c:v>-0.58778525229247314</c:v>
                </c:pt>
                <c:pt idx="49">
                  <c:v>-0.61566147532565785</c:v>
                </c:pt>
                <c:pt idx="50">
                  <c:v>-0.64278760968653936</c:v>
                </c:pt>
                <c:pt idx="51">
                  <c:v>-0.66913060635885846</c:v>
                </c:pt>
                <c:pt idx="52">
                  <c:v>-0.69465837045899759</c:v>
                </c:pt>
                <c:pt idx="53">
                  <c:v>-0.71933980033865097</c:v>
                </c:pt>
                <c:pt idx="54">
                  <c:v>-0.74314482547739413</c:v>
                </c:pt>
                <c:pt idx="55">
                  <c:v>-0.76604444311897812</c:v>
                </c:pt>
                <c:pt idx="56">
                  <c:v>-0.78801075360672213</c:v>
                </c:pt>
                <c:pt idx="57">
                  <c:v>-0.80901699437494723</c:v>
                </c:pt>
                <c:pt idx="58">
                  <c:v>-0.82903757255504151</c:v>
                </c:pt>
                <c:pt idx="59">
                  <c:v>-0.84804809615642618</c:v>
                </c:pt>
                <c:pt idx="60">
                  <c:v>-0.8660254037844386</c:v>
                </c:pt>
                <c:pt idx="61">
                  <c:v>-0.88294759285892699</c:v>
                </c:pt>
                <c:pt idx="62">
                  <c:v>-0.89879404629916693</c:v>
                </c:pt>
                <c:pt idx="63">
                  <c:v>-0.91354545764260109</c:v>
                </c:pt>
                <c:pt idx="64">
                  <c:v>-0.92718385456678742</c:v>
                </c:pt>
                <c:pt idx="65">
                  <c:v>-0.93969262078590821</c:v>
                </c:pt>
                <c:pt idx="66">
                  <c:v>-0.95105651629515364</c:v>
                </c:pt>
                <c:pt idx="67">
                  <c:v>-0.96126169593831901</c:v>
                </c:pt>
                <c:pt idx="68">
                  <c:v>-0.97029572627599669</c:v>
                </c:pt>
                <c:pt idx="69">
                  <c:v>-0.9781476007338058</c:v>
                </c:pt>
                <c:pt idx="70">
                  <c:v>-0.98480775301220791</c:v>
                </c:pt>
                <c:pt idx="71">
                  <c:v>-0.99026806874157036</c:v>
                </c:pt>
                <c:pt idx="72">
                  <c:v>-0.99452189536827351</c:v>
                </c:pt>
                <c:pt idx="73">
                  <c:v>-0.9975640502598242</c:v>
                </c:pt>
                <c:pt idx="74">
                  <c:v>-0.99939082701909565</c:v>
                </c:pt>
                <c:pt idx="75">
                  <c:v>-1</c:v>
                </c:pt>
                <c:pt idx="76">
                  <c:v>-0.99939082701909587</c:v>
                </c:pt>
                <c:pt idx="77">
                  <c:v>-0.99756405025982431</c:v>
                </c:pt>
                <c:pt idx="78">
                  <c:v>-0.99452189536827351</c:v>
                </c:pt>
                <c:pt idx="79">
                  <c:v>-0.99026806874157036</c:v>
                </c:pt>
                <c:pt idx="80">
                  <c:v>-0.98480775301220802</c:v>
                </c:pt>
                <c:pt idx="81">
                  <c:v>-0.97814760073380591</c:v>
                </c:pt>
                <c:pt idx="82">
                  <c:v>-0.97029572627599681</c:v>
                </c:pt>
                <c:pt idx="83">
                  <c:v>-0.96126169593831878</c:v>
                </c:pt>
                <c:pt idx="84">
                  <c:v>-0.95105651629515364</c:v>
                </c:pt>
                <c:pt idx="85">
                  <c:v>-0.93969262078590854</c:v>
                </c:pt>
                <c:pt idx="86">
                  <c:v>-0.92718385456678754</c:v>
                </c:pt>
                <c:pt idx="87">
                  <c:v>-0.91354545764260087</c:v>
                </c:pt>
                <c:pt idx="88">
                  <c:v>-0.89879404629916715</c:v>
                </c:pt>
                <c:pt idx="89">
                  <c:v>-0.8829475928589271</c:v>
                </c:pt>
                <c:pt idx="90">
                  <c:v>-0.86602540378443871</c:v>
                </c:pt>
                <c:pt idx="91">
                  <c:v>-0.8480480961564264</c:v>
                </c:pt>
                <c:pt idx="92">
                  <c:v>-0.82903757255504218</c:v>
                </c:pt>
                <c:pt idx="93">
                  <c:v>-0.80901699437494756</c:v>
                </c:pt>
                <c:pt idx="94">
                  <c:v>-0.78801075360672179</c:v>
                </c:pt>
                <c:pt idx="95">
                  <c:v>-0.76604444311897835</c:v>
                </c:pt>
                <c:pt idx="96">
                  <c:v>-0.7431448254773948</c:v>
                </c:pt>
                <c:pt idx="97">
                  <c:v>-0.71933980033865175</c:v>
                </c:pt>
                <c:pt idx="98">
                  <c:v>-0.69465837045899781</c:v>
                </c:pt>
                <c:pt idx="99">
                  <c:v>-0.66913060635885835</c:v>
                </c:pt>
                <c:pt idx="100">
                  <c:v>-0.64278760968653981</c:v>
                </c:pt>
                <c:pt idx="101">
                  <c:v>-0.61566147532565885</c:v>
                </c:pt>
                <c:pt idx="102">
                  <c:v>-0.58778525229247358</c:v>
                </c:pt>
                <c:pt idx="103">
                  <c:v>-0.55919290347074735</c:v>
                </c:pt>
                <c:pt idx="104">
                  <c:v>-0.52991926423320579</c:v>
                </c:pt>
                <c:pt idx="105">
                  <c:v>-0.50000000000000044</c:v>
                </c:pt>
                <c:pt idx="106">
                  <c:v>-0.46947156278589086</c:v>
                </c:pt>
                <c:pt idx="107">
                  <c:v>-0.43837114678907707</c:v>
                </c:pt>
                <c:pt idx="108">
                  <c:v>-0.40673664307580021</c:v>
                </c:pt>
                <c:pt idx="109">
                  <c:v>-0.3746065934159124</c:v>
                </c:pt>
                <c:pt idx="110">
                  <c:v>-0.34202014332566871</c:v>
                </c:pt>
                <c:pt idx="111">
                  <c:v>-0.30901699437494778</c:v>
                </c:pt>
                <c:pt idx="112">
                  <c:v>-0.27563735581699972</c:v>
                </c:pt>
                <c:pt idx="113">
                  <c:v>-0.24192189559966792</c:v>
                </c:pt>
                <c:pt idx="114">
                  <c:v>-0.20791169081775993</c:v>
                </c:pt>
                <c:pt idx="115">
                  <c:v>-0.1736481776669313</c:v>
                </c:pt>
                <c:pt idx="116">
                  <c:v>-0.13917310096006588</c:v>
                </c:pt>
                <c:pt idx="117">
                  <c:v>-0.10452846326765343</c:v>
                </c:pt>
                <c:pt idx="118">
                  <c:v>-6.9756473744124775E-2</c:v>
                </c:pt>
                <c:pt idx="119">
                  <c:v>-3.4899496702500823E-2</c:v>
                </c:pt>
                <c:pt idx="120">
                  <c:v>-2.450296909817242E-16</c:v>
                </c:pt>
                <c:pt idx="121">
                  <c:v>3.4899496702500331E-2</c:v>
                </c:pt>
                <c:pt idx="122">
                  <c:v>6.9756473744125178E-2</c:v>
                </c:pt>
                <c:pt idx="123">
                  <c:v>0.10452846326765294</c:v>
                </c:pt>
                <c:pt idx="124">
                  <c:v>0.13917310096006452</c:v>
                </c:pt>
                <c:pt idx="125">
                  <c:v>0.17364817766692991</c:v>
                </c:pt>
                <c:pt idx="126">
                  <c:v>0.20791169081775854</c:v>
                </c:pt>
                <c:pt idx="127">
                  <c:v>0.24192189559966826</c:v>
                </c:pt>
                <c:pt idx="128">
                  <c:v>0.27563735581699927</c:v>
                </c:pt>
                <c:pt idx="129">
                  <c:v>0.30901699437494734</c:v>
                </c:pt>
                <c:pt idx="130">
                  <c:v>0.34202014332566905</c:v>
                </c:pt>
                <c:pt idx="131">
                  <c:v>0.37460659341591196</c:v>
                </c:pt>
                <c:pt idx="132">
                  <c:v>0.40673664307579971</c:v>
                </c:pt>
                <c:pt idx="133">
                  <c:v>0.4383711467890774</c:v>
                </c:pt>
                <c:pt idx="134">
                  <c:v>0.46947156278589042</c:v>
                </c:pt>
                <c:pt idx="135">
                  <c:v>0.49999999999999939</c:v>
                </c:pt>
                <c:pt idx="136">
                  <c:v>0.52991926423320468</c:v>
                </c:pt>
                <c:pt idx="137">
                  <c:v>0.55919290347074624</c:v>
                </c:pt>
                <c:pt idx="138">
                  <c:v>0.5877852522924738</c:v>
                </c:pt>
                <c:pt idx="139">
                  <c:v>0.61566147532565851</c:v>
                </c:pt>
                <c:pt idx="140">
                  <c:v>0.64278760968653925</c:v>
                </c:pt>
                <c:pt idx="141">
                  <c:v>0.66913060635885879</c:v>
                </c:pt>
                <c:pt idx="142">
                  <c:v>0.69465837045899737</c:v>
                </c:pt>
                <c:pt idx="143">
                  <c:v>0.71933980033865097</c:v>
                </c:pt>
                <c:pt idx="144">
                  <c:v>0.7431448254773938</c:v>
                </c:pt>
                <c:pt idx="145">
                  <c:v>0.76604444311897801</c:v>
                </c:pt>
                <c:pt idx="146">
                  <c:v>0.78801075360672157</c:v>
                </c:pt>
                <c:pt idx="147">
                  <c:v>0.80901699437494667</c:v>
                </c:pt>
                <c:pt idx="148">
                  <c:v>0.82903757255504185</c:v>
                </c:pt>
                <c:pt idx="149">
                  <c:v>0.84804809615642596</c:v>
                </c:pt>
                <c:pt idx="150">
                  <c:v>0.86602540378443893</c:v>
                </c:pt>
                <c:pt idx="151">
                  <c:v>0.88294759285892688</c:v>
                </c:pt>
                <c:pt idx="152">
                  <c:v>0.89879404629916693</c:v>
                </c:pt>
                <c:pt idx="153">
                  <c:v>0.91354545764260098</c:v>
                </c:pt>
                <c:pt idx="154">
                  <c:v>0.92718385456678731</c:v>
                </c:pt>
                <c:pt idx="155">
                  <c:v>0.93969262078590809</c:v>
                </c:pt>
                <c:pt idx="156">
                  <c:v>0.95105651629515364</c:v>
                </c:pt>
                <c:pt idx="157">
                  <c:v>0.96126169593831867</c:v>
                </c:pt>
                <c:pt idx="158">
                  <c:v>0.97029572627599636</c:v>
                </c:pt>
                <c:pt idx="159">
                  <c:v>0.9781476007338058</c:v>
                </c:pt>
                <c:pt idx="160">
                  <c:v>0.98480775301220791</c:v>
                </c:pt>
                <c:pt idx="161">
                  <c:v>0.99026806874157036</c:v>
                </c:pt>
                <c:pt idx="162">
                  <c:v>0.9945218953682734</c:v>
                </c:pt>
                <c:pt idx="163">
                  <c:v>0.9975640502598242</c:v>
                </c:pt>
                <c:pt idx="164">
                  <c:v>0.99939082701909587</c:v>
                </c:pt>
                <c:pt idx="165">
                  <c:v>1</c:v>
                </c:pt>
                <c:pt idx="166">
                  <c:v>0.99939082701909587</c:v>
                </c:pt>
                <c:pt idx="167">
                  <c:v>0.99756405025982431</c:v>
                </c:pt>
                <c:pt idx="168">
                  <c:v>0.99452189536827351</c:v>
                </c:pt>
                <c:pt idx="169">
                  <c:v>0.99026806874157047</c:v>
                </c:pt>
                <c:pt idx="170">
                  <c:v>0.98480775301220802</c:v>
                </c:pt>
                <c:pt idx="171">
                  <c:v>0.97814760073380569</c:v>
                </c:pt>
                <c:pt idx="172">
                  <c:v>0.97029572627599658</c:v>
                </c:pt>
                <c:pt idx="173">
                  <c:v>0.96126169593831889</c:v>
                </c:pt>
                <c:pt idx="174">
                  <c:v>0.95105651629515364</c:v>
                </c:pt>
                <c:pt idx="175">
                  <c:v>0.93969262078590854</c:v>
                </c:pt>
                <c:pt idx="176">
                  <c:v>0.92718385456678798</c:v>
                </c:pt>
                <c:pt idx="177">
                  <c:v>0.91354545764260087</c:v>
                </c:pt>
                <c:pt idx="178">
                  <c:v>0.89879404629916715</c:v>
                </c:pt>
                <c:pt idx="179">
                  <c:v>0.88294759285892721</c:v>
                </c:pt>
                <c:pt idx="180">
                  <c:v>0.86602540378443926</c:v>
                </c:pt>
                <c:pt idx="181">
                  <c:v>0.84804809615642585</c:v>
                </c:pt>
                <c:pt idx="182">
                  <c:v>0.82903757255504162</c:v>
                </c:pt>
                <c:pt idx="183">
                  <c:v>0.80901699437494756</c:v>
                </c:pt>
                <c:pt idx="184">
                  <c:v>0.78801075360672257</c:v>
                </c:pt>
                <c:pt idx="185">
                  <c:v>0.76604444311897901</c:v>
                </c:pt>
                <c:pt idx="186">
                  <c:v>0.74314482547739413</c:v>
                </c:pt>
                <c:pt idx="187">
                  <c:v>0.7193398003386513</c:v>
                </c:pt>
                <c:pt idx="188">
                  <c:v>0.69465837045899781</c:v>
                </c:pt>
                <c:pt idx="189">
                  <c:v>0.66913060635885913</c:v>
                </c:pt>
                <c:pt idx="190">
                  <c:v>0.64278760968654058</c:v>
                </c:pt>
                <c:pt idx="191">
                  <c:v>0.6156614753256584</c:v>
                </c:pt>
                <c:pt idx="192">
                  <c:v>0.58778525229247358</c:v>
                </c:pt>
                <c:pt idx="193">
                  <c:v>0.55919290347074757</c:v>
                </c:pt>
                <c:pt idx="194">
                  <c:v>0.52991926423320457</c:v>
                </c:pt>
                <c:pt idx="195">
                  <c:v>0.49999999999999989</c:v>
                </c:pt>
                <c:pt idx="196">
                  <c:v>0.46947156278589097</c:v>
                </c:pt>
                <c:pt idx="197">
                  <c:v>0.43837114678907796</c:v>
                </c:pt>
                <c:pt idx="198">
                  <c:v>0.40673664307580115</c:v>
                </c:pt>
                <c:pt idx="199">
                  <c:v>0.3746065934159134</c:v>
                </c:pt>
                <c:pt idx="200">
                  <c:v>0.34202014332566882</c:v>
                </c:pt>
                <c:pt idx="201">
                  <c:v>0.30901699437494795</c:v>
                </c:pt>
                <c:pt idx="202">
                  <c:v>0.27563735581699816</c:v>
                </c:pt>
                <c:pt idx="203">
                  <c:v>0.24192189559966717</c:v>
                </c:pt>
                <c:pt idx="204">
                  <c:v>0.20791169081775918</c:v>
                </c:pt>
                <c:pt idx="205">
                  <c:v>0.17364817766693053</c:v>
                </c:pt>
                <c:pt idx="206">
                  <c:v>0.13917310096006597</c:v>
                </c:pt>
                <c:pt idx="207">
                  <c:v>0.10452846326765444</c:v>
                </c:pt>
                <c:pt idx="208">
                  <c:v>6.9756473744126676E-2</c:v>
                </c:pt>
                <c:pt idx="209">
                  <c:v>3.4899496702500941E-2</c:v>
                </c:pt>
                <c:pt idx="210">
                  <c:v>3.6754453647258625E-16</c:v>
                </c:pt>
                <c:pt idx="211">
                  <c:v>-3.4899496702500206E-2</c:v>
                </c:pt>
                <c:pt idx="212">
                  <c:v>-6.9756473744125927E-2</c:v>
                </c:pt>
                <c:pt idx="213">
                  <c:v>-0.10452846326765369</c:v>
                </c:pt>
                <c:pt idx="214">
                  <c:v>-0.13917310096006527</c:v>
                </c:pt>
                <c:pt idx="215">
                  <c:v>-0.1736481776669298</c:v>
                </c:pt>
                <c:pt idx="216">
                  <c:v>-0.20791169081775843</c:v>
                </c:pt>
                <c:pt idx="217">
                  <c:v>-0.24192189559966817</c:v>
                </c:pt>
                <c:pt idx="218">
                  <c:v>-0.27563735581699916</c:v>
                </c:pt>
                <c:pt idx="219">
                  <c:v>-0.30901699437494723</c:v>
                </c:pt>
                <c:pt idx="220">
                  <c:v>-0.3420201433256681</c:v>
                </c:pt>
                <c:pt idx="221">
                  <c:v>-0.37460659341591102</c:v>
                </c:pt>
                <c:pt idx="222">
                  <c:v>-0.40673664307579876</c:v>
                </c:pt>
                <c:pt idx="223">
                  <c:v>-0.43837114678907735</c:v>
                </c:pt>
                <c:pt idx="224">
                  <c:v>-0.46947156278589036</c:v>
                </c:pt>
                <c:pt idx="225">
                  <c:v>-0.50000000000000067</c:v>
                </c:pt>
                <c:pt idx="226">
                  <c:v>-0.52991926423320534</c:v>
                </c:pt>
                <c:pt idx="227">
                  <c:v>-0.55919290347074679</c:v>
                </c:pt>
                <c:pt idx="228">
                  <c:v>-0.58778525229247292</c:v>
                </c:pt>
                <c:pt idx="229">
                  <c:v>-0.61566147532565763</c:v>
                </c:pt>
                <c:pt idx="230">
                  <c:v>-0.64278760968653859</c:v>
                </c:pt>
                <c:pt idx="231">
                  <c:v>-0.66913060635885724</c:v>
                </c:pt>
                <c:pt idx="232">
                  <c:v>-0.69465837045899725</c:v>
                </c:pt>
                <c:pt idx="233">
                  <c:v>-0.71933980033865075</c:v>
                </c:pt>
                <c:pt idx="234">
                  <c:v>-0.74314482547739491</c:v>
                </c:pt>
                <c:pt idx="235">
                  <c:v>-0.76604444311897846</c:v>
                </c:pt>
                <c:pt idx="236">
                  <c:v>-0.7880107536067219</c:v>
                </c:pt>
                <c:pt idx="237">
                  <c:v>-0.80901699437494712</c:v>
                </c:pt>
                <c:pt idx="238">
                  <c:v>-0.8290375725550414</c:v>
                </c:pt>
                <c:pt idx="239">
                  <c:v>-0.84804809615642551</c:v>
                </c:pt>
                <c:pt idx="240">
                  <c:v>-0.86602540378443882</c:v>
                </c:pt>
              </c:numCache>
            </c:numRef>
          </c:yVal>
          <c:smooth val="1"/>
        </c:ser>
        <c:ser>
          <c:idx val="2"/>
          <c:order val="2"/>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ser>
        <c:dLbls>
          <c:showLegendKey val="0"/>
          <c:showVal val="0"/>
          <c:showCatName val="0"/>
          <c:showSerName val="0"/>
          <c:showPercent val="0"/>
          <c:showBubbleSize val="0"/>
        </c:dLbls>
        <c:axId val="135254016"/>
        <c:axId val="135255936"/>
      </c:scatterChart>
      <c:valAx>
        <c:axId val="135254016"/>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619718309859154"/>
              <c:y val="0.9179275339239823"/>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35255936"/>
        <c:crossesAt val="-1.5"/>
        <c:crossBetween val="midCat"/>
        <c:majorUnit val="120"/>
        <c:minorUnit val="20"/>
      </c:valAx>
      <c:valAx>
        <c:axId val="135255936"/>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35254016"/>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48990248774646"/>
          <c:y val="9.1625988904989061E-2"/>
          <c:w val="0.80809296512383544"/>
          <c:h val="0.72569487536288757"/>
        </c:manualLayout>
      </c:layout>
      <c:scatterChart>
        <c:scatterStyle val="smoothMarker"/>
        <c:varyColors val="0"/>
        <c:ser>
          <c:idx val="1"/>
          <c:order val="1"/>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ser>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ser>
        <c:dLbls>
          <c:showLegendKey val="0"/>
          <c:showVal val="0"/>
          <c:showCatName val="0"/>
          <c:showSerName val="0"/>
          <c:showPercent val="0"/>
          <c:showBubbleSize val="0"/>
        </c:dLbls>
        <c:axId val="135780608"/>
        <c:axId val="135795072"/>
      </c:scatterChart>
      <c:valAx>
        <c:axId val="135780608"/>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544460827626982"/>
              <c:y val="0.91775085766465891"/>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35795072"/>
        <c:crossesAt val="-1.5"/>
        <c:crossBetween val="midCat"/>
        <c:majorUnit val="120"/>
        <c:minorUnit val="20"/>
      </c:valAx>
      <c:valAx>
        <c:axId val="135795072"/>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1.1261445716635841E-2"/>
              <c:y val="0.36334642109115101"/>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35780608"/>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05916381347561"/>
          <c:y val="5.8315396272817704E-2"/>
          <c:w val="0.81771020977868192"/>
          <c:h val="0.77793997682923022"/>
        </c:manualLayout>
      </c:layout>
      <c:scatterChart>
        <c:scatterStyle val="smoothMarker"/>
        <c:varyColors val="0"/>
        <c:ser>
          <c:idx val="0"/>
          <c:order val="0"/>
          <c:spPr>
            <a:ln w="38100">
              <a:solidFill>
                <a:srgbClr val="FF00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Sheet1!$B$1:$B$241</c:f>
              <c:numCache>
                <c:formatCode>0.0000</c:formatCode>
                <c:ptCount val="241"/>
                <c:pt idx="0">
                  <c:v>0</c:v>
                </c:pt>
                <c:pt idx="1">
                  <c:v>3.4899496702500976E-2</c:v>
                </c:pt>
                <c:pt idx="2">
                  <c:v>6.975647374412533E-2</c:v>
                </c:pt>
                <c:pt idx="3">
                  <c:v>0.10452846326765347</c:v>
                </c:pt>
                <c:pt idx="4">
                  <c:v>0.13917310096006541</c:v>
                </c:pt>
                <c:pt idx="5">
                  <c:v>0.17364817766693036</c:v>
                </c:pt>
                <c:pt idx="6">
                  <c:v>0.20791169081775934</c:v>
                </c:pt>
                <c:pt idx="7">
                  <c:v>0.24192189559966776</c:v>
                </c:pt>
                <c:pt idx="8">
                  <c:v>0.27563735581699911</c:v>
                </c:pt>
                <c:pt idx="9">
                  <c:v>0.30901699437494756</c:v>
                </c:pt>
                <c:pt idx="10">
                  <c:v>0.34202014332566882</c:v>
                </c:pt>
                <c:pt idx="11">
                  <c:v>0.37460659341591207</c:v>
                </c:pt>
                <c:pt idx="12">
                  <c:v>0.40673664307580021</c:v>
                </c:pt>
                <c:pt idx="13">
                  <c:v>0.43837114678907746</c:v>
                </c:pt>
                <c:pt idx="14">
                  <c:v>0.46947156278589086</c:v>
                </c:pt>
                <c:pt idx="15">
                  <c:v>0.5</c:v>
                </c:pt>
                <c:pt idx="16">
                  <c:v>0.5299192642332049</c:v>
                </c:pt>
                <c:pt idx="17">
                  <c:v>0.5591929034707469</c:v>
                </c:pt>
                <c:pt idx="18">
                  <c:v>0.58778525229247325</c:v>
                </c:pt>
                <c:pt idx="19">
                  <c:v>0.61566147532565829</c:v>
                </c:pt>
                <c:pt idx="20">
                  <c:v>0.64278760968653936</c:v>
                </c:pt>
                <c:pt idx="21">
                  <c:v>0.66913060635885846</c:v>
                </c:pt>
                <c:pt idx="22">
                  <c:v>0.69465837045899737</c:v>
                </c:pt>
                <c:pt idx="23">
                  <c:v>0.71933980033865119</c:v>
                </c:pt>
                <c:pt idx="24">
                  <c:v>0.74314482547739424</c:v>
                </c:pt>
                <c:pt idx="25">
                  <c:v>0.76604444311897824</c:v>
                </c:pt>
                <c:pt idx="26">
                  <c:v>0.78801075360672201</c:v>
                </c:pt>
                <c:pt idx="27">
                  <c:v>0.80901699437494734</c:v>
                </c:pt>
                <c:pt idx="28">
                  <c:v>0.82903757255504174</c:v>
                </c:pt>
                <c:pt idx="29">
                  <c:v>0.84804809615642618</c:v>
                </c:pt>
                <c:pt idx="30">
                  <c:v>0.86602540378443871</c:v>
                </c:pt>
                <c:pt idx="31">
                  <c:v>0.88294759285892688</c:v>
                </c:pt>
                <c:pt idx="32">
                  <c:v>0.89879404629916715</c:v>
                </c:pt>
                <c:pt idx="33">
                  <c:v>0.91354545764260098</c:v>
                </c:pt>
                <c:pt idx="34">
                  <c:v>0.92718385456678754</c:v>
                </c:pt>
                <c:pt idx="35">
                  <c:v>0.93969262078590832</c:v>
                </c:pt>
                <c:pt idx="36">
                  <c:v>0.95105651629515364</c:v>
                </c:pt>
                <c:pt idx="37">
                  <c:v>0.96126169593831889</c:v>
                </c:pt>
                <c:pt idx="38">
                  <c:v>0.97029572627599669</c:v>
                </c:pt>
                <c:pt idx="39">
                  <c:v>0.9781476007338058</c:v>
                </c:pt>
                <c:pt idx="40">
                  <c:v>0.98480775301220791</c:v>
                </c:pt>
                <c:pt idx="41">
                  <c:v>0.99026806874157014</c:v>
                </c:pt>
                <c:pt idx="42">
                  <c:v>0.9945218953682734</c:v>
                </c:pt>
                <c:pt idx="43">
                  <c:v>0.9975640502598242</c:v>
                </c:pt>
                <c:pt idx="44">
                  <c:v>0.99939082701909587</c:v>
                </c:pt>
                <c:pt idx="45">
                  <c:v>1</c:v>
                </c:pt>
                <c:pt idx="46">
                  <c:v>0.99939082701909587</c:v>
                </c:pt>
                <c:pt idx="47">
                  <c:v>0.9975640502598242</c:v>
                </c:pt>
                <c:pt idx="48">
                  <c:v>0.99452189536827351</c:v>
                </c:pt>
                <c:pt idx="49">
                  <c:v>0.99026806874157036</c:v>
                </c:pt>
                <c:pt idx="50">
                  <c:v>0.98480775301220791</c:v>
                </c:pt>
                <c:pt idx="51">
                  <c:v>0.9781476007338058</c:v>
                </c:pt>
                <c:pt idx="52">
                  <c:v>0.97029572627599669</c:v>
                </c:pt>
                <c:pt idx="53">
                  <c:v>0.96126169593831889</c:v>
                </c:pt>
                <c:pt idx="54">
                  <c:v>0.95105651629515364</c:v>
                </c:pt>
                <c:pt idx="55">
                  <c:v>0.93969262078590843</c:v>
                </c:pt>
                <c:pt idx="56">
                  <c:v>0.92718385456678754</c:v>
                </c:pt>
                <c:pt idx="57">
                  <c:v>0.91354545764260109</c:v>
                </c:pt>
                <c:pt idx="58">
                  <c:v>0.89879404629916704</c:v>
                </c:pt>
                <c:pt idx="59">
                  <c:v>0.8829475928589271</c:v>
                </c:pt>
                <c:pt idx="60">
                  <c:v>0.86602540378443882</c:v>
                </c:pt>
                <c:pt idx="61">
                  <c:v>0.84804809615642629</c:v>
                </c:pt>
                <c:pt idx="62">
                  <c:v>0.82903757255504174</c:v>
                </c:pt>
                <c:pt idx="63">
                  <c:v>0.80901699437494734</c:v>
                </c:pt>
                <c:pt idx="64">
                  <c:v>0.78801075360672201</c:v>
                </c:pt>
                <c:pt idx="65">
                  <c:v>0.76604444311897824</c:v>
                </c:pt>
                <c:pt idx="66">
                  <c:v>0.74314482547739436</c:v>
                </c:pt>
                <c:pt idx="67">
                  <c:v>0.71933980033865152</c:v>
                </c:pt>
                <c:pt idx="68">
                  <c:v>0.69465837045899725</c:v>
                </c:pt>
                <c:pt idx="69">
                  <c:v>0.66913060635885857</c:v>
                </c:pt>
                <c:pt idx="70">
                  <c:v>0.6427876096865397</c:v>
                </c:pt>
                <c:pt idx="71">
                  <c:v>0.61566147532565851</c:v>
                </c:pt>
                <c:pt idx="72">
                  <c:v>0.58778525229247336</c:v>
                </c:pt>
                <c:pt idx="73">
                  <c:v>0.5591929034707469</c:v>
                </c:pt>
                <c:pt idx="74">
                  <c:v>0.5299192642332049</c:v>
                </c:pt>
                <c:pt idx="75">
                  <c:v>0.5</c:v>
                </c:pt>
                <c:pt idx="76">
                  <c:v>0.46947156278589114</c:v>
                </c:pt>
                <c:pt idx="77">
                  <c:v>0.4383711467890774</c:v>
                </c:pt>
                <c:pt idx="78">
                  <c:v>0.40673664307580049</c:v>
                </c:pt>
                <c:pt idx="79">
                  <c:v>0.37460659341591235</c:v>
                </c:pt>
                <c:pt idx="80">
                  <c:v>0.34202014332566893</c:v>
                </c:pt>
                <c:pt idx="81">
                  <c:v>0.30901699437494767</c:v>
                </c:pt>
                <c:pt idx="82">
                  <c:v>0.27563735581699961</c:v>
                </c:pt>
                <c:pt idx="83">
                  <c:v>0.24192189559966776</c:v>
                </c:pt>
                <c:pt idx="84">
                  <c:v>0.20791169081775934</c:v>
                </c:pt>
                <c:pt idx="85">
                  <c:v>0.1736481776669303</c:v>
                </c:pt>
                <c:pt idx="86">
                  <c:v>0.13917310096006572</c:v>
                </c:pt>
                <c:pt idx="87">
                  <c:v>0.10452846326765373</c:v>
                </c:pt>
                <c:pt idx="88">
                  <c:v>6.9756473744125538E-2</c:v>
                </c:pt>
                <c:pt idx="89">
                  <c:v>3.4899496702500699E-2</c:v>
                </c:pt>
                <c:pt idx="90">
                  <c:v>1.225148454908621E-16</c:v>
                </c:pt>
                <c:pt idx="91">
                  <c:v>-3.48994967025009E-2</c:v>
                </c:pt>
                <c:pt idx="92">
                  <c:v>-6.9756473744124844E-2</c:v>
                </c:pt>
                <c:pt idx="93">
                  <c:v>-0.10452846326765307</c:v>
                </c:pt>
                <c:pt idx="94">
                  <c:v>-0.13917310096006552</c:v>
                </c:pt>
                <c:pt idx="95">
                  <c:v>-0.1736481776669305</c:v>
                </c:pt>
                <c:pt idx="96">
                  <c:v>-0.20791169081775912</c:v>
                </c:pt>
                <c:pt idx="97">
                  <c:v>-0.24192189559966754</c:v>
                </c:pt>
                <c:pt idx="98">
                  <c:v>-0.27563735581699894</c:v>
                </c:pt>
                <c:pt idx="99">
                  <c:v>-0.30901699437494795</c:v>
                </c:pt>
                <c:pt idx="100">
                  <c:v>-0.34202014332566877</c:v>
                </c:pt>
                <c:pt idx="101">
                  <c:v>-0.37460659341591207</c:v>
                </c:pt>
                <c:pt idx="102">
                  <c:v>-0.40673664307579976</c:v>
                </c:pt>
                <c:pt idx="103">
                  <c:v>-0.43837114678907713</c:v>
                </c:pt>
                <c:pt idx="104">
                  <c:v>-0.46947156278589092</c:v>
                </c:pt>
                <c:pt idx="105">
                  <c:v>-0.50000000000000011</c:v>
                </c:pt>
                <c:pt idx="106">
                  <c:v>-0.52991926423320479</c:v>
                </c:pt>
                <c:pt idx="107">
                  <c:v>-0.55919290347074668</c:v>
                </c:pt>
                <c:pt idx="108">
                  <c:v>-0.58778525229247314</c:v>
                </c:pt>
                <c:pt idx="109">
                  <c:v>-0.61566147532565785</c:v>
                </c:pt>
                <c:pt idx="110">
                  <c:v>-0.64278760968653936</c:v>
                </c:pt>
                <c:pt idx="111">
                  <c:v>-0.66913060635885846</c:v>
                </c:pt>
                <c:pt idx="112">
                  <c:v>-0.69465837045899759</c:v>
                </c:pt>
                <c:pt idx="113">
                  <c:v>-0.71933980033865097</c:v>
                </c:pt>
                <c:pt idx="114">
                  <c:v>-0.74314482547739413</c:v>
                </c:pt>
                <c:pt idx="115">
                  <c:v>-0.76604444311897812</c:v>
                </c:pt>
                <c:pt idx="116">
                  <c:v>-0.78801075360672213</c:v>
                </c:pt>
                <c:pt idx="117">
                  <c:v>-0.80901699437494723</c:v>
                </c:pt>
                <c:pt idx="118">
                  <c:v>-0.82903757255504151</c:v>
                </c:pt>
                <c:pt idx="119">
                  <c:v>-0.84804809615642618</c:v>
                </c:pt>
                <c:pt idx="120">
                  <c:v>-0.8660254037844386</c:v>
                </c:pt>
                <c:pt idx="121">
                  <c:v>-0.88294759285892699</c:v>
                </c:pt>
                <c:pt idx="122">
                  <c:v>-0.89879404629916693</c:v>
                </c:pt>
                <c:pt idx="123">
                  <c:v>-0.91354545764260109</c:v>
                </c:pt>
                <c:pt idx="124">
                  <c:v>-0.92718385456678742</c:v>
                </c:pt>
                <c:pt idx="125">
                  <c:v>-0.93969262078590821</c:v>
                </c:pt>
                <c:pt idx="126">
                  <c:v>-0.95105651629515364</c:v>
                </c:pt>
                <c:pt idx="127">
                  <c:v>-0.96126169593831901</c:v>
                </c:pt>
                <c:pt idx="128">
                  <c:v>-0.97029572627599669</c:v>
                </c:pt>
                <c:pt idx="129">
                  <c:v>-0.9781476007338058</c:v>
                </c:pt>
                <c:pt idx="130">
                  <c:v>-0.98480775301220791</c:v>
                </c:pt>
                <c:pt idx="131">
                  <c:v>-0.99026806874157036</c:v>
                </c:pt>
                <c:pt idx="132">
                  <c:v>-0.99452189536827351</c:v>
                </c:pt>
                <c:pt idx="133">
                  <c:v>-0.9975640502598242</c:v>
                </c:pt>
                <c:pt idx="134">
                  <c:v>-0.99939082701909565</c:v>
                </c:pt>
                <c:pt idx="135">
                  <c:v>-1</c:v>
                </c:pt>
                <c:pt idx="136">
                  <c:v>-0.99939082701909587</c:v>
                </c:pt>
                <c:pt idx="137">
                  <c:v>-0.99756405025982431</c:v>
                </c:pt>
                <c:pt idx="138">
                  <c:v>-0.99452189536827351</c:v>
                </c:pt>
                <c:pt idx="139">
                  <c:v>-0.99026806874157036</c:v>
                </c:pt>
                <c:pt idx="140">
                  <c:v>-0.98480775301220802</c:v>
                </c:pt>
                <c:pt idx="141">
                  <c:v>-0.97814760073380591</c:v>
                </c:pt>
                <c:pt idx="142">
                  <c:v>-0.97029572627599681</c:v>
                </c:pt>
                <c:pt idx="143">
                  <c:v>-0.96126169593831878</c:v>
                </c:pt>
                <c:pt idx="144">
                  <c:v>-0.95105651629515364</c:v>
                </c:pt>
                <c:pt idx="145">
                  <c:v>-0.93969262078590854</c:v>
                </c:pt>
                <c:pt idx="146">
                  <c:v>-0.92718385456678754</c:v>
                </c:pt>
                <c:pt idx="147">
                  <c:v>-0.91354545764260087</c:v>
                </c:pt>
                <c:pt idx="148">
                  <c:v>-0.89879404629916715</c:v>
                </c:pt>
                <c:pt idx="149">
                  <c:v>-0.8829475928589271</c:v>
                </c:pt>
                <c:pt idx="150">
                  <c:v>-0.86602540378443871</c:v>
                </c:pt>
                <c:pt idx="151">
                  <c:v>-0.8480480961564264</c:v>
                </c:pt>
                <c:pt idx="152">
                  <c:v>-0.82903757255504218</c:v>
                </c:pt>
                <c:pt idx="153">
                  <c:v>-0.80901699437494756</c:v>
                </c:pt>
                <c:pt idx="154">
                  <c:v>-0.78801075360672179</c:v>
                </c:pt>
                <c:pt idx="155">
                  <c:v>-0.76604444311897835</c:v>
                </c:pt>
                <c:pt idx="156">
                  <c:v>-0.7431448254773948</c:v>
                </c:pt>
                <c:pt idx="157">
                  <c:v>-0.71933980033865175</c:v>
                </c:pt>
                <c:pt idx="158">
                  <c:v>-0.69465837045899781</c:v>
                </c:pt>
                <c:pt idx="159">
                  <c:v>-0.66913060635885835</c:v>
                </c:pt>
                <c:pt idx="160">
                  <c:v>-0.64278760968653981</c:v>
                </c:pt>
                <c:pt idx="161">
                  <c:v>-0.61566147532565885</c:v>
                </c:pt>
                <c:pt idx="162">
                  <c:v>-0.58778525229247358</c:v>
                </c:pt>
                <c:pt idx="163">
                  <c:v>-0.55919290347074735</c:v>
                </c:pt>
                <c:pt idx="164">
                  <c:v>-0.52991926423320579</c:v>
                </c:pt>
                <c:pt idx="165">
                  <c:v>-0.50000000000000044</c:v>
                </c:pt>
                <c:pt idx="166">
                  <c:v>-0.46947156278589086</c:v>
                </c:pt>
                <c:pt idx="167">
                  <c:v>-0.43837114678907707</c:v>
                </c:pt>
                <c:pt idx="168">
                  <c:v>-0.40673664307580021</c:v>
                </c:pt>
                <c:pt idx="169">
                  <c:v>-0.3746065934159124</c:v>
                </c:pt>
                <c:pt idx="170">
                  <c:v>-0.34202014332566871</c:v>
                </c:pt>
                <c:pt idx="171">
                  <c:v>-0.30901699437494778</c:v>
                </c:pt>
                <c:pt idx="172">
                  <c:v>-0.27563735581699972</c:v>
                </c:pt>
                <c:pt idx="173">
                  <c:v>-0.24192189559966792</c:v>
                </c:pt>
                <c:pt idx="174">
                  <c:v>-0.20791169081775993</c:v>
                </c:pt>
                <c:pt idx="175">
                  <c:v>-0.1736481776669313</c:v>
                </c:pt>
                <c:pt idx="176">
                  <c:v>-0.13917310096006588</c:v>
                </c:pt>
                <c:pt idx="177">
                  <c:v>-0.10452846326765343</c:v>
                </c:pt>
                <c:pt idx="178">
                  <c:v>-6.9756473744124775E-2</c:v>
                </c:pt>
                <c:pt idx="179">
                  <c:v>-3.4899496702500823E-2</c:v>
                </c:pt>
                <c:pt idx="180">
                  <c:v>-2.450296909817242E-16</c:v>
                </c:pt>
                <c:pt idx="181">
                  <c:v>3.4899496702500331E-2</c:v>
                </c:pt>
                <c:pt idx="182">
                  <c:v>6.9756473744125178E-2</c:v>
                </c:pt>
                <c:pt idx="183">
                  <c:v>0.10452846326765294</c:v>
                </c:pt>
                <c:pt idx="184">
                  <c:v>0.13917310096006452</c:v>
                </c:pt>
                <c:pt idx="185">
                  <c:v>0.17364817766692991</c:v>
                </c:pt>
                <c:pt idx="186">
                  <c:v>0.20791169081775854</c:v>
                </c:pt>
                <c:pt idx="187">
                  <c:v>0.24192189559966826</c:v>
                </c:pt>
                <c:pt idx="188">
                  <c:v>0.27563735581699927</c:v>
                </c:pt>
                <c:pt idx="189">
                  <c:v>0.30901699437494734</c:v>
                </c:pt>
                <c:pt idx="190">
                  <c:v>0.34202014332566905</c:v>
                </c:pt>
                <c:pt idx="191">
                  <c:v>0.37460659341591196</c:v>
                </c:pt>
                <c:pt idx="192">
                  <c:v>0.40673664307579971</c:v>
                </c:pt>
                <c:pt idx="193">
                  <c:v>0.4383711467890774</c:v>
                </c:pt>
                <c:pt idx="194">
                  <c:v>0.46947156278589042</c:v>
                </c:pt>
                <c:pt idx="195">
                  <c:v>0.49999999999999939</c:v>
                </c:pt>
                <c:pt idx="196">
                  <c:v>0.52991926423320468</c:v>
                </c:pt>
                <c:pt idx="197">
                  <c:v>0.55919290347074624</c:v>
                </c:pt>
                <c:pt idx="198">
                  <c:v>0.5877852522924738</c:v>
                </c:pt>
                <c:pt idx="199">
                  <c:v>0.61566147532565851</c:v>
                </c:pt>
                <c:pt idx="200">
                  <c:v>0.64278760968653925</c:v>
                </c:pt>
                <c:pt idx="201">
                  <c:v>0.66913060635885879</c:v>
                </c:pt>
                <c:pt idx="202">
                  <c:v>0.69465837045899737</c:v>
                </c:pt>
                <c:pt idx="203">
                  <c:v>0.71933980033865097</c:v>
                </c:pt>
                <c:pt idx="204">
                  <c:v>0.7431448254773938</c:v>
                </c:pt>
                <c:pt idx="205">
                  <c:v>0.76604444311897801</c:v>
                </c:pt>
                <c:pt idx="206">
                  <c:v>0.78801075360672157</c:v>
                </c:pt>
                <c:pt idx="207">
                  <c:v>0.80901699437494667</c:v>
                </c:pt>
                <c:pt idx="208">
                  <c:v>0.82903757255504185</c:v>
                </c:pt>
                <c:pt idx="209">
                  <c:v>0.84804809615642596</c:v>
                </c:pt>
                <c:pt idx="210">
                  <c:v>0.86602540378443893</c:v>
                </c:pt>
                <c:pt idx="211">
                  <c:v>0.88294759285892688</c:v>
                </c:pt>
                <c:pt idx="212">
                  <c:v>0.89879404629916693</c:v>
                </c:pt>
                <c:pt idx="213">
                  <c:v>0.91354545764260098</c:v>
                </c:pt>
                <c:pt idx="214">
                  <c:v>0.92718385456678731</c:v>
                </c:pt>
                <c:pt idx="215">
                  <c:v>0.93969262078590809</c:v>
                </c:pt>
                <c:pt idx="216">
                  <c:v>0.95105651629515364</c:v>
                </c:pt>
                <c:pt idx="217">
                  <c:v>0.96126169593831867</c:v>
                </c:pt>
                <c:pt idx="218">
                  <c:v>0.97029572627599636</c:v>
                </c:pt>
                <c:pt idx="219">
                  <c:v>0.9781476007338058</c:v>
                </c:pt>
                <c:pt idx="220">
                  <c:v>0.98480775301220791</c:v>
                </c:pt>
                <c:pt idx="221">
                  <c:v>0.99026806874157036</c:v>
                </c:pt>
                <c:pt idx="222">
                  <c:v>0.9945218953682734</c:v>
                </c:pt>
                <c:pt idx="223">
                  <c:v>0.9975640502598242</c:v>
                </c:pt>
                <c:pt idx="224">
                  <c:v>0.99939082701909587</c:v>
                </c:pt>
                <c:pt idx="225">
                  <c:v>1</c:v>
                </c:pt>
                <c:pt idx="226">
                  <c:v>0.99939082701909587</c:v>
                </c:pt>
                <c:pt idx="227">
                  <c:v>0.99756405025982431</c:v>
                </c:pt>
                <c:pt idx="228">
                  <c:v>0.99452189536827351</c:v>
                </c:pt>
                <c:pt idx="229">
                  <c:v>0.99026806874157047</c:v>
                </c:pt>
                <c:pt idx="230">
                  <c:v>0.98480775301220802</c:v>
                </c:pt>
                <c:pt idx="231">
                  <c:v>0.97814760073380569</c:v>
                </c:pt>
                <c:pt idx="232">
                  <c:v>0.97029572627599658</c:v>
                </c:pt>
                <c:pt idx="233">
                  <c:v>0.96126169593831889</c:v>
                </c:pt>
                <c:pt idx="234">
                  <c:v>0.95105651629515364</c:v>
                </c:pt>
                <c:pt idx="235">
                  <c:v>0.93969262078590854</c:v>
                </c:pt>
                <c:pt idx="236">
                  <c:v>0.92718385456678798</c:v>
                </c:pt>
                <c:pt idx="237">
                  <c:v>0.91354545764260087</c:v>
                </c:pt>
                <c:pt idx="238">
                  <c:v>0.89879404629916715</c:v>
                </c:pt>
                <c:pt idx="239">
                  <c:v>0.88294759285892721</c:v>
                </c:pt>
                <c:pt idx="240">
                  <c:v>0.86602540378443926</c:v>
                </c:pt>
              </c:numCache>
            </c:numRef>
          </c:yVal>
          <c:smooth val="1"/>
        </c:ser>
        <c:ser>
          <c:idx val="2"/>
          <c:order val="1"/>
          <c:spPr>
            <a:ln w="38100">
              <a:solidFill>
                <a:srgbClr val="FFFF00"/>
              </a:solidFill>
              <a:prstDash val="solid"/>
            </a:ln>
          </c:spPr>
          <c:marker>
            <c:symbol val="none"/>
          </c:marker>
          <c:xVal>
            <c:numRef>
              <c:f>Sheet1!$A$1:$A$241</c:f>
              <c:numCache>
                <c:formatCode>General</c:formatCode>
                <c:ptCount val="241"/>
                <c:pt idx="0">
                  <c:v>0</c:v>
                </c:pt>
                <c:pt idx="1">
                  <c:v>2</c:v>
                </c:pt>
                <c:pt idx="2">
                  <c:v>4</c:v>
                </c:pt>
                <c:pt idx="3">
                  <c:v>6</c:v>
                </c:pt>
                <c:pt idx="4">
                  <c:v>8</c:v>
                </c:pt>
                <c:pt idx="5">
                  <c:v>10</c:v>
                </c:pt>
                <c:pt idx="6">
                  <c:v>12</c:v>
                </c:pt>
                <c:pt idx="7">
                  <c:v>14</c:v>
                </c:pt>
                <c:pt idx="8">
                  <c:v>16</c:v>
                </c:pt>
                <c:pt idx="9">
                  <c:v>18</c:v>
                </c:pt>
                <c:pt idx="10">
                  <c:v>20</c:v>
                </c:pt>
                <c:pt idx="11">
                  <c:v>22</c:v>
                </c:pt>
                <c:pt idx="12">
                  <c:v>24</c:v>
                </c:pt>
                <c:pt idx="13">
                  <c:v>26</c:v>
                </c:pt>
                <c:pt idx="14">
                  <c:v>28</c:v>
                </c:pt>
                <c:pt idx="15">
                  <c:v>30</c:v>
                </c:pt>
                <c:pt idx="16">
                  <c:v>32</c:v>
                </c:pt>
                <c:pt idx="17">
                  <c:v>34</c:v>
                </c:pt>
                <c:pt idx="18">
                  <c:v>36</c:v>
                </c:pt>
                <c:pt idx="19">
                  <c:v>38</c:v>
                </c:pt>
                <c:pt idx="20">
                  <c:v>40</c:v>
                </c:pt>
                <c:pt idx="21">
                  <c:v>42</c:v>
                </c:pt>
                <c:pt idx="22">
                  <c:v>44</c:v>
                </c:pt>
                <c:pt idx="23">
                  <c:v>46</c:v>
                </c:pt>
                <c:pt idx="24">
                  <c:v>48</c:v>
                </c:pt>
                <c:pt idx="25">
                  <c:v>50</c:v>
                </c:pt>
                <c:pt idx="26">
                  <c:v>52</c:v>
                </c:pt>
                <c:pt idx="27">
                  <c:v>54</c:v>
                </c:pt>
                <c:pt idx="28">
                  <c:v>56</c:v>
                </c:pt>
                <c:pt idx="29">
                  <c:v>58</c:v>
                </c:pt>
                <c:pt idx="30">
                  <c:v>60</c:v>
                </c:pt>
                <c:pt idx="31">
                  <c:v>62</c:v>
                </c:pt>
                <c:pt idx="32">
                  <c:v>64</c:v>
                </c:pt>
                <c:pt idx="33">
                  <c:v>66</c:v>
                </c:pt>
                <c:pt idx="34">
                  <c:v>68</c:v>
                </c:pt>
                <c:pt idx="35">
                  <c:v>70</c:v>
                </c:pt>
                <c:pt idx="36">
                  <c:v>72</c:v>
                </c:pt>
                <c:pt idx="37">
                  <c:v>74</c:v>
                </c:pt>
                <c:pt idx="38">
                  <c:v>76</c:v>
                </c:pt>
                <c:pt idx="39">
                  <c:v>78</c:v>
                </c:pt>
                <c:pt idx="40">
                  <c:v>80</c:v>
                </c:pt>
                <c:pt idx="41">
                  <c:v>82</c:v>
                </c:pt>
                <c:pt idx="42">
                  <c:v>84</c:v>
                </c:pt>
                <c:pt idx="43">
                  <c:v>86</c:v>
                </c:pt>
                <c:pt idx="44">
                  <c:v>88</c:v>
                </c:pt>
                <c:pt idx="45">
                  <c:v>90</c:v>
                </c:pt>
                <c:pt idx="46">
                  <c:v>92</c:v>
                </c:pt>
                <c:pt idx="47">
                  <c:v>94</c:v>
                </c:pt>
                <c:pt idx="48">
                  <c:v>96</c:v>
                </c:pt>
                <c:pt idx="49">
                  <c:v>98</c:v>
                </c:pt>
                <c:pt idx="50">
                  <c:v>100</c:v>
                </c:pt>
                <c:pt idx="51">
                  <c:v>102</c:v>
                </c:pt>
                <c:pt idx="52">
                  <c:v>104</c:v>
                </c:pt>
                <c:pt idx="53">
                  <c:v>106</c:v>
                </c:pt>
                <c:pt idx="54">
                  <c:v>108</c:v>
                </c:pt>
                <c:pt idx="55">
                  <c:v>110</c:v>
                </c:pt>
                <c:pt idx="56">
                  <c:v>112</c:v>
                </c:pt>
                <c:pt idx="57">
                  <c:v>114</c:v>
                </c:pt>
                <c:pt idx="58">
                  <c:v>116</c:v>
                </c:pt>
                <c:pt idx="59">
                  <c:v>118</c:v>
                </c:pt>
                <c:pt idx="60">
                  <c:v>120</c:v>
                </c:pt>
                <c:pt idx="61">
                  <c:v>122</c:v>
                </c:pt>
                <c:pt idx="62">
                  <c:v>124</c:v>
                </c:pt>
                <c:pt idx="63">
                  <c:v>126</c:v>
                </c:pt>
                <c:pt idx="64">
                  <c:v>128</c:v>
                </c:pt>
                <c:pt idx="65">
                  <c:v>130</c:v>
                </c:pt>
                <c:pt idx="66">
                  <c:v>132</c:v>
                </c:pt>
                <c:pt idx="67">
                  <c:v>134</c:v>
                </c:pt>
                <c:pt idx="68">
                  <c:v>136</c:v>
                </c:pt>
                <c:pt idx="69">
                  <c:v>138</c:v>
                </c:pt>
                <c:pt idx="70">
                  <c:v>140</c:v>
                </c:pt>
                <c:pt idx="71">
                  <c:v>142</c:v>
                </c:pt>
                <c:pt idx="72">
                  <c:v>144</c:v>
                </c:pt>
                <c:pt idx="73">
                  <c:v>146</c:v>
                </c:pt>
                <c:pt idx="74">
                  <c:v>148</c:v>
                </c:pt>
                <c:pt idx="75">
                  <c:v>150</c:v>
                </c:pt>
                <c:pt idx="76">
                  <c:v>152</c:v>
                </c:pt>
                <c:pt idx="77">
                  <c:v>154</c:v>
                </c:pt>
                <c:pt idx="78">
                  <c:v>156</c:v>
                </c:pt>
                <c:pt idx="79">
                  <c:v>158</c:v>
                </c:pt>
                <c:pt idx="80">
                  <c:v>160</c:v>
                </c:pt>
                <c:pt idx="81">
                  <c:v>162</c:v>
                </c:pt>
                <c:pt idx="82">
                  <c:v>164</c:v>
                </c:pt>
                <c:pt idx="83">
                  <c:v>166</c:v>
                </c:pt>
                <c:pt idx="84">
                  <c:v>168</c:v>
                </c:pt>
                <c:pt idx="85">
                  <c:v>170</c:v>
                </c:pt>
                <c:pt idx="86">
                  <c:v>172</c:v>
                </c:pt>
                <c:pt idx="87">
                  <c:v>174</c:v>
                </c:pt>
                <c:pt idx="88">
                  <c:v>176</c:v>
                </c:pt>
                <c:pt idx="89">
                  <c:v>178</c:v>
                </c:pt>
                <c:pt idx="90">
                  <c:v>180</c:v>
                </c:pt>
                <c:pt idx="91">
                  <c:v>182</c:v>
                </c:pt>
                <c:pt idx="92">
                  <c:v>184</c:v>
                </c:pt>
                <c:pt idx="93">
                  <c:v>186</c:v>
                </c:pt>
                <c:pt idx="94">
                  <c:v>188</c:v>
                </c:pt>
                <c:pt idx="95">
                  <c:v>190</c:v>
                </c:pt>
                <c:pt idx="96">
                  <c:v>192</c:v>
                </c:pt>
                <c:pt idx="97">
                  <c:v>194</c:v>
                </c:pt>
                <c:pt idx="98">
                  <c:v>196</c:v>
                </c:pt>
                <c:pt idx="99">
                  <c:v>198</c:v>
                </c:pt>
                <c:pt idx="100">
                  <c:v>200</c:v>
                </c:pt>
                <c:pt idx="101">
                  <c:v>202</c:v>
                </c:pt>
                <c:pt idx="102">
                  <c:v>204</c:v>
                </c:pt>
                <c:pt idx="103">
                  <c:v>206</c:v>
                </c:pt>
                <c:pt idx="104">
                  <c:v>208</c:v>
                </c:pt>
                <c:pt idx="105">
                  <c:v>210</c:v>
                </c:pt>
                <c:pt idx="106">
                  <c:v>212</c:v>
                </c:pt>
                <c:pt idx="107">
                  <c:v>214</c:v>
                </c:pt>
                <c:pt idx="108">
                  <c:v>216</c:v>
                </c:pt>
                <c:pt idx="109">
                  <c:v>218</c:v>
                </c:pt>
                <c:pt idx="110">
                  <c:v>220</c:v>
                </c:pt>
                <c:pt idx="111">
                  <c:v>222</c:v>
                </c:pt>
                <c:pt idx="112">
                  <c:v>224</c:v>
                </c:pt>
                <c:pt idx="113">
                  <c:v>226</c:v>
                </c:pt>
                <c:pt idx="114">
                  <c:v>228</c:v>
                </c:pt>
                <c:pt idx="115">
                  <c:v>230</c:v>
                </c:pt>
                <c:pt idx="116">
                  <c:v>232</c:v>
                </c:pt>
                <c:pt idx="117">
                  <c:v>234</c:v>
                </c:pt>
                <c:pt idx="118">
                  <c:v>236</c:v>
                </c:pt>
                <c:pt idx="119">
                  <c:v>238</c:v>
                </c:pt>
                <c:pt idx="120">
                  <c:v>240</c:v>
                </c:pt>
                <c:pt idx="121">
                  <c:v>242</c:v>
                </c:pt>
                <c:pt idx="122">
                  <c:v>244</c:v>
                </c:pt>
                <c:pt idx="123">
                  <c:v>246</c:v>
                </c:pt>
                <c:pt idx="124">
                  <c:v>248</c:v>
                </c:pt>
                <c:pt idx="125">
                  <c:v>250</c:v>
                </c:pt>
                <c:pt idx="126">
                  <c:v>252</c:v>
                </c:pt>
                <c:pt idx="127">
                  <c:v>254</c:v>
                </c:pt>
                <c:pt idx="128">
                  <c:v>256</c:v>
                </c:pt>
                <c:pt idx="129">
                  <c:v>258</c:v>
                </c:pt>
                <c:pt idx="130">
                  <c:v>260</c:v>
                </c:pt>
                <c:pt idx="131">
                  <c:v>262</c:v>
                </c:pt>
                <c:pt idx="132">
                  <c:v>264</c:v>
                </c:pt>
                <c:pt idx="133">
                  <c:v>266</c:v>
                </c:pt>
                <c:pt idx="134">
                  <c:v>268</c:v>
                </c:pt>
                <c:pt idx="135">
                  <c:v>270</c:v>
                </c:pt>
                <c:pt idx="136">
                  <c:v>272</c:v>
                </c:pt>
                <c:pt idx="137">
                  <c:v>274</c:v>
                </c:pt>
                <c:pt idx="138">
                  <c:v>276</c:v>
                </c:pt>
                <c:pt idx="139">
                  <c:v>278</c:v>
                </c:pt>
                <c:pt idx="140">
                  <c:v>280</c:v>
                </c:pt>
                <c:pt idx="141">
                  <c:v>282</c:v>
                </c:pt>
                <c:pt idx="142">
                  <c:v>284</c:v>
                </c:pt>
                <c:pt idx="143">
                  <c:v>286</c:v>
                </c:pt>
                <c:pt idx="144">
                  <c:v>288</c:v>
                </c:pt>
                <c:pt idx="145">
                  <c:v>290</c:v>
                </c:pt>
                <c:pt idx="146">
                  <c:v>292</c:v>
                </c:pt>
                <c:pt idx="147">
                  <c:v>294</c:v>
                </c:pt>
                <c:pt idx="148">
                  <c:v>296</c:v>
                </c:pt>
                <c:pt idx="149">
                  <c:v>298</c:v>
                </c:pt>
                <c:pt idx="150">
                  <c:v>300</c:v>
                </c:pt>
                <c:pt idx="151">
                  <c:v>302</c:v>
                </c:pt>
                <c:pt idx="152">
                  <c:v>304</c:v>
                </c:pt>
                <c:pt idx="153">
                  <c:v>306</c:v>
                </c:pt>
                <c:pt idx="154">
                  <c:v>308</c:v>
                </c:pt>
                <c:pt idx="155">
                  <c:v>310</c:v>
                </c:pt>
                <c:pt idx="156">
                  <c:v>312</c:v>
                </c:pt>
                <c:pt idx="157">
                  <c:v>314</c:v>
                </c:pt>
                <c:pt idx="158">
                  <c:v>316</c:v>
                </c:pt>
                <c:pt idx="159">
                  <c:v>318</c:v>
                </c:pt>
                <c:pt idx="160">
                  <c:v>320</c:v>
                </c:pt>
                <c:pt idx="161">
                  <c:v>322</c:v>
                </c:pt>
                <c:pt idx="162">
                  <c:v>324</c:v>
                </c:pt>
                <c:pt idx="163">
                  <c:v>326</c:v>
                </c:pt>
                <c:pt idx="164">
                  <c:v>328</c:v>
                </c:pt>
                <c:pt idx="165">
                  <c:v>330</c:v>
                </c:pt>
                <c:pt idx="166">
                  <c:v>332</c:v>
                </c:pt>
                <c:pt idx="167">
                  <c:v>334</c:v>
                </c:pt>
                <c:pt idx="168">
                  <c:v>336</c:v>
                </c:pt>
                <c:pt idx="169">
                  <c:v>338</c:v>
                </c:pt>
                <c:pt idx="170">
                  <c:v>340</c:v>
                </c:pt>
                <c:pt idx="171">
                  <c:v>342</c:v>
                </c:pt>
                <c:pt idx="172">
                  <c:v>344</c:v>
                </c:pt>
                <c:pt idx="173">
                  <c:v>346</c:v>
                </c:pt>
                <c:pt idx="174">
                  <c:v>348</c:v>
                </c:pt>
                <c:pt idx="175">
                  <c:v>350</c:v>
                </c:pt>
                <c:pt idx="176">
                  <c:v>352</c:v>
                </c:pt>
                <c:pt idx="177">
                  <c:v>354</c:v>
                </c:pt>
                <c:pt idx="178">
                  <c:v>356</c:v>
                </c:pt>
                <c:pt idx="179">
                  <c:v>358</c:v>
                </c:pt>
                <c:pt idx="180">
                  <c:v>360</c:v>
                </c:pt>
                <c:pt idx="181">
                  <c:v>362</c:v>
                </c:pt>
                <c:pt idx="182">
                  <c:v>364</c:v>
                </c:pt>
                <c:pt idx="183">
                  <c:v>366</c:v>
                </c:pt>
                <c:pt idx="184">
                  <c:v>368</c:v>
                </c:pt>
                <c:pt idx="185">
                  <c:v>370</c:v>
                </c:pt>
                <c:pt idx="186">
                  <c:v>372</c:v>
                </c:pt>
                <c:pt idx="187">
                  <c:v>374</c:v>
                </c:pt>
                <c:pt idx="188">
                  <c:v>376</c:v>
                </c:pt>
                <c:pt idx="189">
                  <c:v>378</c:v>
                </c:pt>
                <c:pt idx="190">
                  <c:v>380</c:v>
                </c:pt>
                <c:pt idx="191">
                  <c:v>382</c:v>
                </c:pt>
                <c:pt idx="192">
                  <c:v>384</c:v>
                </c:pt>
                <c:pt idx="193">
                  <c:v>386</c:v>
                </c:pt>
                <c:pt idx="194">
                  <c:v>388</c:v>
                </c:pt>
                <c:pt idx="195">
                  <c:v>390</c:v>
                </c:pt>
                <c:pt idx="196">
                  <c:v>392</c:v>
                </c:pt>
                <c:pt idx="197">
                  <c:v>394</c:v>
                </c:pt>
                <c:pt idx="198">
                  <c:v>396</c:v>
                </c:pt>
                <c:pt idx="199">
                  <c:v>398</c:v>
                </c:pt>
                <c:pt idx="200">
                  <c:v>400</c:v>
                </c:pt>
                <c:pt idx="201">
                  <c:v>402</c:v>
                </c:pt>
                <c:pt idx="202">
                  <c:v>404</c:v>
                </c:pt>
                <c:pt idx="203">
                  <c:v>406</c:v>
                </c:pt>
                <c:pt idx="204">
                  <c:v>408</c:v>
                </c:pt>
                <c:pt idx="205">
                  <c:v>410</c:v>
                </c:pt>
                <c:pt idx="206">
                  <c:v>412</c:v>
                </c:pt>
                <c:pt idx="207">
                  <c:v>414</c:v>
                </c:pt>
                <c:pt idx="208">
                  <c:v>416</c:v>
                </c:pt>
                <c:pt idx="209">
                  <c:v>418</c:v>
                </c:pt>
                <c:pt idx="210">
                  <c:v>420</c:v>
                </c:pt>
                <c:pt idx="211">
                  <c:v>422</c:v>
                </c:pt>
                <c:pt idx="212">
                  <c:v>424</c:v>
                </c:pt>
                <c:pt idx="213">
                  <c:v>426</c:v>
                </c:pt>
                <c:pt idx="214">
                  <c:v>428</c:v>
                </c:pt>
                <c:pt idx="215">
                  <c:v>430</c:v>
                </c:pt>
                <c:pt idx="216">
                  <c:v>432</c:v>
                </c:pt>
                <c:pt idx="217">
                  <c:v>434</c:v>
                </c:pt>
                <c:pt idx="218">
                  <c:v>436</c:v>
                </c:pt>
                <c:pt idx="219">
                  <c:v>438</c:v>
                </c:pt>
                <c:pt idx="220">
                  <c:v>440</c:v>
                </c:pt>
                <c:pt idx="221">
                  <c:v>442</c:v>
                </c:pt>
                <c:pt idx="222">
                  <c:v>444</c:v>
                </c:pt>
                <c:pt idx="223">
                  <c:v>446</c:v>
                </c:pt>
                <c:pt idx="224">
                  <c:v>448</c:v>
                </c:pt>
                <c:pt idx="225">
                  <c:v>450</c:v>
                </c:pt>
                <c:pt idx="226">
                  <c:v>452</c:v>
                </c:pt>
                <c:pt idx="227">
                  <c:v>454</c:v>
                </c:pt>
                <c:pt idx="228">
                  <c:v>456</c:v>
                </c:pt>
                <c:pt idx="229">
                  <c:v>458</c:v>
                </c:pt>
                <c:pt idx="230">
                  <c:v>460</c:v>
                </c:pt>
                <c:pt idx="231">
                  <c:v>462</c:v>
                </c:pt>
                <c:pt idx="232">
                  <c:v>464</c:v>
                </c:pt>
                <c:pt idx="233">
                  <c:v>466</c:v>
                </c:pt>
                <c:pt idx="234">
                  <c:v>468</c:v>
                </c:pt>
                <c:pt idx="235">
                  <c:v>470</c:v>
                </c:pt>
                <c:pt idx="236">
                  <c:v>472</c:v>
                </c:pt>
                <c:pt idx="237">
                  <c:v>474</c:v>
                </c:pt>
                <c:pt idx="238">
                  <c:v>476</c:v>
                </c:pt>
                <c:pt idx="239">
                  <c:v>478</c:v>
                </c:pt>
                <c:pt idx="240">
                  <c:v>480</c:v>
                </c:pt>
              </c:numCache>
            </c:numRef>
          </c:xVal>
          <c:yVal>
            <c:numRef>
              <c:f>Sheet1!$D$1:$D$241</c:f>
              <c:numCache>
                <c:formatCode>0.0000</c:formatCode>
                <c:ptCount val="241"/>
                <c:pt idx="0">
                  <c:v>-0.8660254037844386</c:v>
                </c:pt>
                <c:pt idx="1">
                  <c:v>-0.88294759285892699</c:v>
                </c:pt>
                <c:pt idx="2">
                  <c:v>-0.89879404629916693</c:v>
                </c:pt>
                <c:pt idx="3">
                  <c:v>-0.91354545764260109</c:v>
                </c:pt>
                <c:pt idx="4">
                  <c:v>-0.92718385456678742</c:v>
                </c:pt>
                <c:pt idx="5">
                  <c:v>-0.93969262078590821</c:v>
                </c:pt>
                <c:pt idx="6">
                  <c:v>-0.95105651629515364</c:v>
                </c:pt>
                <c:pt idx="7">
                  <c:v>-0.96126169593831901</c:v>
                </c:pt>
                <c:pt idx="8">
                  <c:v>-0.97029572627599669</c:v>
                </c:pt>
                <c:pt idx="9">
                  <c:v>-0.9781476007338058</c:v>
                </c:pt>
                <c:pt idx="10">
                  <c:v>-0.98480775301220791</c:v>
                </c:pt>
                <c:pt idx="11">
                  <c:v>-0.99026806874157036</c:v>
                </c:pt>
                <c:pt idx="12">
                  <c:v>-0.99452189536827351</c:v>
                </c:pt>
                <c:pt idx="13">
                  <c:v>-0.9975640502598242</c:v>
                </c:pt>
                <c:pt idx="14">
                  <c:v>-0.99939082701909565</c:v>
                </c:pt>
                <c:pt idx="15">
                  <c:v>-1</c:v>
                </c:pt>
                <c:pt idx="16">
                  <c:v>-0.99939082701909587</c:v>
                </c:pt>
                <c:pt idx="17">
                  <c:v>-0.99756405025982431</c:v>
                </c:pt>
                <c:pt idx="18">
                  <c:v>-0.99452189536827351</c:v>
                </c:pt>
                <c:pt idx="19">
                  <c:v>-0.99026806874157036</c:v>
                </c:pt>
                <c:pt idx="20">
                  <c:v>-0.98480775301220802</c:v>
                </c:pt>
                <c:pt idx="21">
                  <c:v>-0.97814760073380591</c:v>
                </c:pt>
                <c:pt idx="22">
                  <c:v>-0.97029572627599681</c:v>
                </c:pt>
                <c:pt idx="23">
                  <c:v>-0.96126169593831878</c:v>
                </c:pt>
                <c:pt idx="24">
                  <c:v>-0.95105651629515364</c:v>
                </c:pt>
                <c:pt idx="25">
                  <c:v>-0.93969262078590854</c:v>
                </c:pt>
                <c:pt idx="26">
                  <c:v>-0.92718385456678754</c:v>
                </c:pt>
                <c:pt idx="27">
                  <c:v>-0.91354545764260087</c:v>
                </c:pt>
                <c:pt idx="28">
                  <c:v>-0.89879404629916715</c:v>
                </c:pt>
                <c:pt idx="29">
                  <c:v>-0.8829475928589271</c:v>
                </c:pt>
                <c:pt idx="30">
                  <c:v>-0.86602540378443871</c:v>
                </c:pt>
                <c:pt idx="31">
                  <c:v>-0.8480480961564264</c:v>
                </c:pt>
                <c:pt idx="32">
                  <c:v>-0.82903757255504218</c:v>
                </c:pt>
                <c:pt idx="33">
                  <c:v>-0.80901699437494756</c:v>
                </c:pt>
                <c:pt idx="34">
                  <c:v>-0.78801075360672179</c:v>
                </c:pt>
                <c:pt idx="35">
                  <c:v>-0.76604444311897835</c:v>
                </c:pt>
                <c:pt idx="36">
                  <c:v>-0.7431448254773948</c:v>
                </c:pt>
                <c:pt idx="37">
                  <c:v>-0.71933980033865175</c:v>
                </c:pt>
                <c:pt idx="38">
                  <c:v>-0.69465837045899781</c:v>
                </c:pt>
                <c:pt idx="39">
                  <c:v>-0.66913060635885835</c:v>
                </c:pt>
                <c:pt idx="40">
                  <c:v>-0.64278760968653981</c:v>
                </c:pt>
                <c:pt idx="41">
                  <c:v>-0.61566147532565885</c:v>
                </c:pt>
                <c:pt idx="42">
                  <c:v>-0.58778525229247358</c:v>
                </c:pt>
                <c:pt idx="43">
                  <c:v>-0.55919290347074735</c:v>
                </c:pt>
                <c:pt idx="44">
                  <c:v>-0.52991926423320579</c:v>
                </c:pt>
                <c:pt idx="45">
                  <c:v>-0.50000000000000044</c:v>
                </c:pt>
                <c:pt idx="46">
                  <c:v>-0.46947156278589086</c:v>
                </c:pt>
                <c:pt idx="47">
                  <c:v>-0.43837114678907707</c:v>
                </c:pt>
                <c:pt idx="48">
                  <c:v>-0.40673664307580021</c:v>
                </c:pt>
                <c:pt idx="49">
                  <c:v>-0.3746065934159124</c:v>
                </c:pt>
                <c:pt idx="50">
                  <c:v>-0.34202014332566871</c:v>
                </c:pt>
                <c:pt idx="51">
                  <c:v>-0.30901699437494778</c:v>
                </c:pt>
                <c:pt idx="52">
                  <c:v>-0.27563735581699972</c:v>
                </c:pt>
                <c:pt idx="53">
                  <c:v>-0.24192189559966792</c:v>
                </c:pt>
                <c:pt idx="54">
                  <c:v>-0.20791169081775993</c:v>
                </c:pt>
                <c:pt idx="55">
                  <c:v>-0.1736481776669313</c:v>
                </c:pt>
                <c:pt idx="56">
                  <c:v>-0.13917310096006588</c:v>
                </c:pt>
                <c:pt idx="57">
                  <c:v>-0.10452846326765343</c:v>
                </c:pt>
                <c:pt idx="58">
                  <c:v>-6.9756473744124775E-2</c:v>
                </c:pt>
                <c:pt idx="59">
                  <c:v>-3.4899496702500823E-2</c:v>
                </c:pt>
                <c:pt idx="60">
                  <c:v>-2.450296909817242E-16</c:v>
                </c:pt>
                <c:pt idx="61">
                  <c:v>3.4899496702500331E-2</c:v>
                </c:pt>
                <c:pt idx="62">
                  <c:v>6.9756473744125178E-2</c:v>
                </c:pt>
                <c:pt idx="63">
                  <c:v>0.10452846326765294</c:v>
                </c:pt>
                <c:pt idx="64">
                  <c:v>0.13917310096006452</c:v>
                </c:pt>
                <c:pt idx="65">
                  <c:v>0.17364817766692991</c:v>
                </c:pt>
                <c:pt idx="66">
                  <c:v>0.20791169081775854</c:v>
                </c:pt>
                <c:pt idx="67">
                  <c:v>0.24192189559966826</c:v>
                </c:pt>
                <c:pt idx="68">
                  <c:v>0.27563735581699927</c:v>
                </c:pt>
                <c:pt idx="69">
                  <c:v>0.30901699437494734</c:v>
                </c:pt>
                <c:pt idx="70">
                  <c:v>0.34202014332566905</c:v>
                </c:pt>
                <c:pt idx="71">
                  <c:v>0.37460659341591196</c:v>
                </c:pt>
                <c:pt idx="72">
                  <c:v>0.40673664307579971</c:v>
                </c:pt>
                <c:pt idx="73">
                  <c:v>0.4383711467890774</c:v>
                </c:pt>
                <c:pt idx="74">
                  <c:v>0.46947156278589042</c:v>
                </c:pt>
                <c:pt idx="75">
                  <c:v>0.49999999999999939</c:v>
                </c:pt>
                <c:pt idx="76">
                  <c:v>0.52991926423320468</c:v>
                </c:pt>
                <c:pt idx="77">
                  <c:v>0.55919290347074624</c:v>
                </c:pt>
                <c:pt idx="78">
                  <c:v>0.5877852522924738</c:v>
                </c:pt>
                <c:pt idx="79">
                  <c:v>0.61566147532565851</c:v>
                </c:pt>
                <c:pt idx="80">
                  <c:v>0.64278760968653925</c:v>
                </c:pt>
                <c:pt idx="81">
                  <c:v>0.66913060635885879</c:v>
                </c:pt>
                <c:pt idx="82">
                  <c:v>0.69465837045899737</c:v>
                </c:pt>
                <c:pt idx="83">
                  <c:v>0.71933980033865097</c:v>
                </c:pt>
                <c:pt idx="84">
                  <c:v>0.7431448254773938</c:v>
                </c:pt>
                <c:pt idx="85">
                  <c:v>0.76604444311897801</c:v>
                </c:pt>
                <c:pt idx="86">
                  <c:v>0.78801075360672157</c:v>
                </c:pt>
                <c:pt idx="87">
                  <c:v>0.80901699437494667</c:v>
                </c:pt>
                <c:pt idx="88">
                  <c:v>0.82903757255504185</c:v>
                </c:pt>
                <c:pt idx="89">
                  <c:v>0.84804809615642596</c:v>
                </c:pt>
                <c:pt idx="90">
                  <c:v>0.86602540378443893</c:v>
                </c:pt>
                <c:pt idx="91">
                  <c:v>0.88294759285892688</c:v>
                </c:pt>
                <c:pt idx="92">
                  <c:v>0.89879404629916693</c:v>
                </c:pt>
                <c:pt idx="93">
                  <c:v>0.91354545764260098</c:v>
                </c:pt>
                <c:pt idx="94">
                  <c:v>0.92718385456678731</c:v>
                </c:pt>
                <c:pt idx="95">
                  <c:v>0.93969262078590809</c:v>
                </c:pt>
                <c:pt idx="96">
                  <c:v>0.95105651629515364</c:v>
                </c:pt>
                <c:pt idx="97">
                  <c:v>0.96126169593831867</c:v>
                </c:pt>
                <c:pt idx="98">
                  <c:v>0.97029572627599636</c:v>
                </c:pt>
                <c:pt idx="99">
                  <c:v>0.9781476007338058</c:v>
                </c:pt>
                <c:pt idx="100">
                  <c:v>0.98480775301220791</c:v>
                </c:pt>
                <c:pt idx="101">
                  <c:v>0.99026806874157036</c:v>
                </c:pt>
                <c:pt idx="102">
                  <c:v>0.9945218953682734</c:v>
                </c:pt>
                <c:pt idx="103">
                  <c:v>0.9975640502598242</c:v>
                </c:pt>
                <c:pt idx="104">
                  <c:v>0.99939082701909587</c:v>
                </c:pt>
                <c:pt idx="105">
                  <c:v>1</c:v>
                </c:pt>
                <c:pt idx="106">
                  <c:v>0.99939082701909587</c:v>
                </c:pt>
                <c:pt idx="107">
                  <c:v>0.99756405025982431</c:v>
                </c:pt>
                <c:pt idx="108">
                  <c:v>0.99452189536827351</c:v>
                </c:pt>
                <c:pt idx="109">
                  <c:v>0.99026806874157047</c:v>
                </c:pt>
                <c:pt idx="110">
                  <c:v>0.98480775301220802</c:v>
                </c:pt>
                <c:pt idx="111">
                  <c:v>0.97814760073380569</c:v>
                </c:pt>
                <c:pt idx="112">
                  <c:v>0.97029572627599658</c:v>
                </c:pt>
                <c:pt idx="113">
                  <c:v>0.96126169593831889</c:v>
                </c:pt>
                <c:pt idx="114">
                  <c:v>0.95105651629515364</c:v>
                </c:pt>
                <c:pt idx="115">
                  <c:v>0.93969262078590854</c:v>
                </c:pt>
                <c:pt idx="116">
                  <c:v>0.92718385456678798</c:v>
                </c:pt>
                <c:pt idx="117">
                  <c:v>0.91354545764260087</c:v>
                </c:pt>
                <c:pt idx="118">
                  <c:v>0.89879404629916715</c:v>
                </c:pt>
                <c:pt idx="119">
                  <c:v>0.88294759285892721</c:v>
                </c:pt>
                <c:pt idx="120">
                  <c:v>0.86602540378443926</c:v>
                </c:pt>
                <c:pt idx="121">
                  <c:v>0.84804809615642585</c:v>
                </c:pt>
                <c:pt idx="122">
                  <c:v>0.82903757255504162</c:v>
                </c:pt>
                <c:pt idx="123">
                  <c:v>0.80901699437494756</c:v>
                </c:pt>
                <c:pt idx="124">
                  <c:v>0.78801075360672257</c:v>
                </c:pt>
                <c:pt idx="125">
                  <c:v>0.76604444311897901</c:v>
                </c:pt>
                <c:pt idx="126">
                  <c:v>0.74314482547739413</c:v>
                </c:pt>
                <c:pt idx="127">
                  <c:v>0.7193398003386513</c:v>
                </c:pt>
                <c:pt idx="128">
                  <c:v>0.69465837045899781</c:v>
                </c:pt>
                <c:pt idx="129">
                  <c:v>0.66913060635885913</c:v>
                </c:pt>
                <c:pt idx="130">
                  <c:v>0.64278760968654058</c:v>
                </c:pt>
                <c:pt idx="131">
                  <c:v>0.6156614753256584</c:v>
                </c:pt>
                <c:pt idx="132">
                  <c:v>0.58778525229247358</c:v>
                </c:pt>
                <c:pt idx="133">
                  <c:v>0.55919290347074757</c:v>
                </c:pt>
                <c:pt idx="134">
                  <c:v>0.52991926423320457</c:v>
                </c:pt>
                <c:pt idx="135">
                  <c:v>0.49999999999999989</c:v>
                </c:pt>
                <c:pt idx="136">
                  <c:v>0.46947156278589097</c:v>
                </c:pt>
                <c:pt idx="137">
                  <c:v>0.43837114678907796</c:v>
                </c:pt>
                <c:pt idx="138">
                  <c:v>0.40673664307580115</c:v>
                </c:pt>
                <c:pt idx="139">
                  <c:v>0.3746065934159134</c:v>
                </c:pt>
                <c:pt idx="140">
                  <c:v>0.34202014332566882</c:v>
                </c:pt>
                <c:pt idx="141">
                  <c:v>0.30901699437494795</c:v>
                </c:pt>
                <c:pt idx="142">
                  <c:v>0.27563735581699816</c:v>
                </c:pt>
                <c:pt idx="143">
                  <c:v>0.24192189559966717</c:v>
                </c:pt>
                <c:pt idx="144">
                  <c:v>0.20791169081775918</c:v>
                </c:pt>
                <c:pt idx="145">
                  <c:v>0.17364817766693053</c:v>
                </c:pt>
                <c:pt idx="146">
                  <c:v>0.13917310096006597</c:v>
                </c:pt>
                <c:pt idx="147">
                  <c:v>0.10452846326765444</c:v>
                </c:pt>
                <c:pt idx="148">
                  <c:v>6.9756473744126676E-2</c:v>
                </c:pt>
                <c:pt idx="149">
                  <c:v>3.4899496702500941E-2</c:v>
                </c:pt>
                <c:pt idx="150">
                  <c:v>3.6754453647258625E-16</c:v>
                </c:pt>
                <c:pt idx="151">
                  <c:v>-3.4899496702500206E-2</c:v>
                </c:pt>
                <c:pt idx="152">
                  <c:v>-6.9756473744125927E-2</c:v>
                </c:pt>
                <c:pt idx="153">
                  <c:v>-0.10452846326765369</c:v>
                </c:pt>
                <c:pt idx="154">
                  <c:v>-0.13917310096006527</c:v>
                </c:pt>
                <c:pt idx="155">
                  <c:v>-0.1736481776669298</c:v>
                </c:pt>
                <c:pt idx="156">
                  <c:v>-0.20791169081775843</c:v>
                </c:pt>
                <c:pt idx="157">
                  <c:v>-0.24192189559966817</c:v>
                </c:pt>
                <c:pt idx="158">
                  <c:v>-0.27563735581699916</c:v>
                </c:pt>
                <c:pt idx="159">
                  <c:v>-0.30901699437494723</c:v>
                </c:pt>
                <c:pt idx="160">
                  <c:v>-0.3420201433256681</c:v>
                </c:pt>
                <c:pt idx="161">
                  <c:v>-0.37460659341591102</c:v>
                </c:pt>
                <c:pt idx="162">
                  <c:v>-0.40673664307579876</c:v>
                </c:pt>
                <c:pt idx="163">
                  <c:v>-0.43837114678907735</c:v>
                </c:pt>
                <c:pt idx="164">
                  <c:v>-0.46947156278589036</c:v>
                </c:pt>
                <c:pt idx="165">
                  <c:v>-0.50000000000000067</c:v>
                </c:pt>
                <c:pt idx="166">
                  <c:v>-0.52991926423320534</c:v>
                </c:pt>
                <c:pt idx="167">
                  <c:v>-0.55919290347074679</c:v>
                </c:pt>
                <c:pt idx="168">
                  <c:v>-0.58778525229247292</c:v>
                </c:pt>
                <c:pt idx="169">
                  <c:v>-0.61566147532565763</c:v>
                </c:pt>
                <c:pt idx="170">
                  <c:v>-0.64278760968653859</c:v>
                </c:pt>
                <c:pt idx="171">
                  <c:v>-0.66913060635885724</c:v>
                </c:pt>
                <c:pt idx="172">
                  <c:v>-0.69465837045899725</c:v>
                </c:pt>
                <c:pt idx="173">
                  <c:v>-0.71933980033865075</c:v>
                </c:pt>
                <c:pt idx="174">
                  <c:v>-0.74314482547739491</c:v>
                </c:pt>
                <c:pt idx="175">
                  <c:v>-0.76604444311897846</c:v>
                </c:pt>
                <c:pt idx="176">
                  <c:v>-0.7880107536067219</c:v>
                </c:pt>
                <c:pt idx="177">
                  <c:v>-0.80901699437494712</c:v>
                </c:pt>
                <c:pt idx="178">
                  <c:v>-0.8290375725550414</c:v>
                </c:pt>
                <c:pt idx="179">
                  <c:v>-0.84804809615642551</c:v>
                </c:pt>
                <c:pt idx="180">
                  <c:v>-0.86602540378443882</c:v>
                </c:pt>
                <c:pt idx="181">
                  <c:v>-0.88294759285892688</c:v>
                </c:pt>
                <c:pt idx="182">
                  <c:v>-0.89879404629916682</c:v>
                </c:pt>
                <c:pt idx="183">
                  <c:v>-0.91354545764260064</c:v>
                </c:pt>
                <c:pt idx="184">
                  <c:v>-0.92718385456678698</c:v>
                </c:pt>
                <c:pt idx="185">
                  <c:v>-0.93969262078590843</c:v>
                </c:pt>
                <c:pt idx="186">
                  <c:v>-0.95105651629515353</c:v>
                </c:pt>
                <c:pt idx="187">
                  <c:v>-0.96126169593831867</c:v>
                </c:pt>
                <c:pt idx="188">
                  <c:v>-0.97029572627599681</c:v>
                </c:pt>
                <c:pt idx="189">
                  <c:v>-0.9781476007338058</c:v>
                </c:pt>
                <c:pt idx="190">
                  <c:v>-0.98480775301220791</c:v>
                </c:pt>
                <c:pt idx="191">
                  <c:v>-0.99026806874157014</c:v>
                </c:pt>
                <c:pt idx="192">
                  <c:v>-0.99452189536827329</c:v>
                </c:pt>
                <c:pt idx="193">
                  <c:v>-0.9975640502598242</c:v>
                </c:pt>
                <c:pt idx="194">
                  <c:v>-0.99939082701909565</c:v>
                </c:pt>
                <c:pt idx="195">
                  <c:v>-1</c:v>
                </c:pt>
                <c:pt idx="196">
                  <c:v>-0.99939082701909587</c:v>
                </c:pt>
                <c:pt idx="197">
                  <c:v>-0.9975640502598242</c:v>
                </c:pt>
                <c:pt idx="198">
                  <c:v>-0.9945218953682734</c:v>
                </c:pt>
                <c:pt idx="199">
                  <c:v>-0.99026806874157036</c:v>
                </c:pt>
                <c:pt idx="200">
                  <c:v>-0.98480775301220802</c:v>
                </c:pt>
                <c:pt idx="201">
                  <c:v>-0.97814760073380591</c:v>
                </c:pt>
                <c:pt idx="202">
                  <c:v>-0.97029572627599692</c:v>
                </c:pt>
                <c:pt idx="203">
                  <c:v>-0.96126169593831889</c:v>
                </c:pt>
                <c:pt idx="204">
                  <c:v>-0.95105651629515375</c:v>
                </c:pt>
                <c:pt idx="205">
                  <c:v>-0.93969262078590854</c:v>
                </c:pt>
                <c:pt idx="206">
                  <c:v>-0.92718385456678798</c:v>
                </c:pt>
                <c:pt idx="207">
                  <c:v>-0.91354545764260098</c:v>
                </c:pt>
                <c:pt idx="208">
                  <c:v>-0.89879404629916804</c:v>
                </c:pt>
                <c:pt idx="209">
                  <c:v>-0.88294759285892721</c:v>
                </c:pt>
                <c:pt idx="210">
                  <c:v>-0.86602540378443926</c:v>
                </c:pt>
                <c:pt idx="211">
                  <c:v>-0.84804809615642596</c:v>
                </c:pt>
                <c:pt idx="212">
                  <c:v>-0.82903757255504174</c:v>
                </c:pt>
                <c:pt idx="213">
                  <c:v>-0.80901699437494756</c:v>
                </c:pt>
                <c:pt idx="214">
                  <c:v>-0.78801075360672135</c:v>
                </c:pt>
                <c:pt idx="215">
                  <c:v>-0.76604444311897901</c:v>
                </c:pt>
                <c:pt idx="216">
                  <c:v>-0.74314482547739424</c:v>
                </c:pt>
                <c:pt idx="217">
                  <c:v>-0.71933980033865264</c:v>
                </c:pt>
                <c:pt idx="218">
                  <c:v>-0.69465837045899792</c:v>
                </c:pt>
                <c:pt idx="219">
                  <c:v>-0.66913060635885924</c:v>
                </c:pt>
                <c:pt idx="220">
                  <c:v>-0.64278760968653914</c:v>
                </c:pt>
                <c:pt idx="221">
                  <c:v>-0.61566147532565973</c:v>
                </c:pt>
                <c:pt idx="222">
                  <c:v>-0.58778525229247369</c:v>
                </c:pt>
                <c:pt idx="223">
                  <c:v>-0.55919290347074602</c:v>
                </c:pt>
                <c:pt idx="224">
                  <c:v>-0.52991926423320601</c:v>
                </c:pt>
                <c:pt idx="225">
                  <c:v>-0.5</c:v>
                </c:pt>
                <c:pt idx="226">
                  <c:v>-0.46947156278589114</c:v>
                </c:pt>
                <c:pt idx="227">
                  <c:v>-0.43837114678907807</c:v>
                </c:pt>
                <c:pt idx="228">
                  <c:v>-0.40673664307580126</c:v>
                </c:pt>
                <c:pt idx="229">
                  <c:v>-0.37460659341591185</c:v>
                </c:pt>
                <c:pt idx="230">
                  <c:v>-0.3420201433256706</c:v>
                </c:pt>
                <c:pt idx="231">
                  <c:v>-0.30901699437494806</c:v>
                </c:pt>
                <c:pt idx="232">
                  <c:v>-0.27563735581700005</c:v>
                </c:pt>
                <c:pt idx="233">
                  <c:v>-0.24192189559966898</c:v>
                </c:pt>
                <c:pt idx="234">
                  <c:v>-0.20791169081775926</c:v>
                </c:pt>
                <c:pt idx="235">
                  <c:v>-0.17364817766693066</c:v>
                </c:pt>
                <c:pt idx="236">
                  <c:v>-0.13917310096006436</c:v>
                </c:pt>
                <c:pt idx="237">
                  <c:v>-0.10452846326765455</c:v>
                </c:pt>
                <c:pt idx="238">
                  <c:v>-6.9756473744125011E-2</c:v>
                </c:pt>
                <c:pt idx="239">
                  <c:v>-3.4899496702502843E-2</c:v>
                </c:pt>
                <c:pt idx="240">
                  <c:v>-4.900593819634484E-16</c:v>
                </c:pt>
              </c:numCache>
            </c:numRef>
          </c:yVal>
          <c:smooth val="1"/>
        </c:ser>
        <c:dLbls>
          <c:showLegendKey val="0"/>
          <c:showVal val="0"/>
          <c:showCatName val="0"/>
          <c:showSerName val="0"/>
          <c:showPercent val="0"/>
          <c:showBubbleSize val="0"/>
        </c:dLbls>
        <c:axId val="138091520"/>
        <c:axId val="138093696"/>
      </c:scatterChart>
      <c:valAx>
        <c:axId val="138091520"/>
        <c:scaling>
          <c:orientation val="minMax"/>
          <c:max val="480"/>
        </c:scaling>
        <c:delete val="0"/>
        <c:axPos val="b"/>
        <c:title>
          <c:tx>
            <c:rich>
              <a:bodyPr/>
              <a:lstStyle/>
              <a:p>
                <a:pPr>
                  <a:defRPr sz="1000" b="1" i="0" u="none" strike="noStrike" baseline="0">
                    <a:solidFill>
                      <a:srgbClr val="000000"/>
                    </a:solidFill>
                    <a:latin typeface="Arial"/>
                    <a:ea typeface="Arial"/>
                    <a:cs typeface="Arial"/>
                  </a:defRPr>
                </a:pPr>
                <a:r>
                  <a:rPr lang="en-US"/>
                  <a:t>PHASE ANGLE</a:t>
                </a:r>
              </a:p>
            </c:rich>
          </c:tx>
          <c:layout>
            <c:manualLayout>
              <c:xMode val="edge"/>
              <c:yMode val="edge"/>
              <c:x val="0.46068778082286871"/>
              <c:y val="0.9346712832420621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38093696"/>
        <c:crossesAt val="-1.5"/>
        <c:crossBetween val="midCat"/>
        <c:majorUnit val="120"/>
        <c:minorUnit val="20"/>
      </c:valAx>
      <c:valAx>
        <c:axId val="138093696"/>
        <c:scaling>
          <c:orientation val="minMax"/>
          <c:max val="1.5"/>
          <c:min val="-1.5"/>
        </c:scaling>
        <c:delete val="0"/>
        <c:axPos val="l"/>
        <c:majorGridlines>
          <c:spPr>
            <a:ln w="3175">
              <a:solidFill>
                <a:srgbClr val="000000"/>
              </a:solidFill>
              <a:prstDash val="solid"/>
            </a:ln>
          </c:spPr>
        </c:majorGridlines>
        <c:title>
          <c:tx>
            <c:rich>
              <a:bodyPr/>
              <a:lstStyle/>
              <a:p>
                <a:pPr>
                  <a:defRPr sz="1000" b="1" i="0" u="none" strike="noStrike" baseline="0">
                    <a:solidFill>
                      <a:srgbClr val="000000"/>
                    </a:solidFill>
                    <a:latin typeface="Arial"/>
                    <a:ea typeface="Arial"/>
                    <a:cs typeface="Arial"/>
                  </a:defRPr>
                </a:pPr>
                <a:r>
                  <a:rPr lang="en-US"/>
                  <a:t>AMPLITUDE</a:t>
                </a:r>
              </a:p>
            </c:rich>
          </c:tx>
          <c:layout>
            <c:manualLayout>
              <c:xMode val="edge"/>
              <c:yMode val="edge"/>
              <c:x val="2.2535211267605652E-2"/>
              <c:y val="0.3693308430611788"/>
            </c:manualLayout>
          </c:layout>
          <c:overlay val="0"/>
          <c:spPr>
            <a:noFill/>
            <a:ln w="25400">
              <a:noFill/>
            </a:ln>
          </c:spPr>
        </c:title>
        <c:numFmt formatCode="0.0" sourceLinked="0"/>
        <c:majorTickMark val="out"/>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Arial"/>
                <a:ea typeface="Arial"/>
                <a:cs typeface="Arial"/>
              </a:defRPr>
            </a:pPr>
            <a:endParaRPr lang="en-US"/>
          </a:p>
        </c:txPr>
        <c:crossAx val="138091520"/>
        <c:crossesAt val="0"/>
        <c:crossBetween val="midCat"/>
        <c:majorUnit val="0.5"/>
      </c:valAx>
      <c:spPr>
        <a:solidFill>
          <a:srgbClr val="C0C0C0"/>
        </a:solidFill>
        <a:ln w="12700">
          <a:solidFill>
            <a:srgbClr val="808080"/>
          </a:solidFill>
          <a:prstDash val="solid"/>
        </a:ln>
      </c:spPr>
    </c:plotArea>
    <c:plotVisOnly val="1"/>
    <c:dispBlanksAs val="gap"/>
    <c:showDLblsOverMax val="0"/>
  </c:chart>
  <c:spPr>
    <a:solidFill>
      <a:srgbClr val="FFFFFF"/>
    </a:solidFill>
    <a:ln w="3175">
      <a:solidFill>
        <a:srgbClr val="000000"/>
      </a:solidFill>
      <a:prstDash val="solid"/>
    </a:ln>
  </c:spPr>
  <c:txPr>
    <a:bodyPr/>
    <a:lstStyle/>
    <a:p>
      <a:pPr>
        <a:defRPr sz="1075"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7.wmf"/><Relationship Id="rId1" Type="http://schemas.openxmlformats.org/officeDocument/2006/relationships/image" Target="../media/image78.emf"/><Relationship Id="rId4" Type="http://schemas.openxmlformats.org/officeDocument/2006/relationships/image" Target="../media/image7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7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emf"/><Relationship Id="rId4" Type="http://schemas.openxmlformats.org/officeDocument/2006/relationships/image" Target="../media/image8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88.wmf"/><Relationship Id="rId2" Type="http://schemas.openxmlformats.org/officeDocument/2006/relationships/image" Target="../media/image87.emf"/><Relationship Id="rId1" Type="http://schemas.openxmlformats.org/officeDocument/2006/relationships/image" Target="../media/image86.emf"/><Relationship Id="rId4" Type="http://schemas.openxmlformats.org/officeDocument/2006/relationships/image" Target="../media/image8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12.wmf"/><Relationship Id="rId2" Type="http://schemas.openxmlformats.org/officeDocument/2006/relationships/image" Target="../media/image111.wmf"/><Relationship Id="rId1" Type="http://schemas.openxmlformats.org/officeDocument/2006/relationships/image" Target="../media/image110.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15.wmf"/><Relationship Id="rId2" Type="http://schemas.openxmlformats.org/officeDocument/2006/relationships/image" Target="../media/image114.wmf"/><Relationship Id="rId1" Type="http://schemas.openxmlformats.org/officeDocument/2006/relationships/image" Target="../media/image1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6.emf"/><Relationship Id="rId1" Type="http://schemas.openxmlformats.org/officeDocument/2006/relationships/image" Target="../media/image55.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image" Target="../media/image5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62.emf"/><Relationship Id="rId1" Type="http://schemas.openxmlformats.org/officeDocument/2006/relationships/image" Target="../media/image61.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image" Target="../media/image65.wmf"/><Relationship Id="rId1" Type="http://schemas.openxmlformats.org/officeDocument/2006/relationships/image" Target="../media/image64.wmf"/><Relationship Id="rId4" Type="http://schemas.openxmlformats.org/officeDocument/2006/relationships/image" Target="../media/image67.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image" Target="../media/image71.wmf"/><Relationship Id="rId1" Type="http://schemas.openxmlformats.org/officeDocument/2006/relationships/image" Target="../media/image70.emf"/><Relationship Id="rId4" Type="http://schemas.openxmlformats.org/officeDocument/2006/relationships/image" Target="../media/image7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emf"/><Relationship Id="rId4"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defTabSz="923925">
              <a:defRPr sz="1200" smtClean="0"/>
            </a:lvl1pPr>
          </a:lstStyle>
          <a:p>
            <a:pPr>
              <a:defRPr/>
            </a:pPr>
            <a:endParaRPr lang="en-US"/>
          </a:p>
        </p:txBody>
      </p:sp>
      <p:sp>
        <p:nvSpPr>
          <p:cNvPr id="788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algn="r" defTabSz="923925">
              <a:defRPr sz="1200" smtClean="0"/>
            </a:lvl1pPr>
          </a:lstStyle>
          <a:p>
            <a:pPr>
              <a:defRPr/>
            </a:pPr>
            <a:endParaRPr lang="en-US"/>
          </a:p>
        </p:txBody>
      </p:sp>
      <p:sp>
        <p:nvSpPr>
          <p:cNvPr id="788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defTabSz="923925">
              <a:defRPr sz="1200" smtClean="0"/>
            </a:lvl1pPr>
          </a:lstStyle>
          <a:p>
            <a:pPr>
              <a:defRPr/>
            </a:pPr>
            <a:endParaRPr lang="en-US"/>
          </a:p>
        </p:txBody>
      </p:sp>
      <p:sp>
        <p:nvSpPr>
          <p:cNvPr id="788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algn="r" defTabSz="923925">
              <a:defRPr sz="1200" smtClean="0"/>
            </a:lvl1pPr>
          </a:lstStyle>
          <a:p>
            <a:pPr>
              <a:defRPr/>
            </a:pPr>
            <a:fld id="{7DA3EDD5-AECE-4038-B922-B0AD654DDC86}" type="slidenum">
              <a:rPr lang="en-US"/>
              <a:pPr>
                <a:defRPr/>
              </a:pPr>
              <a:t>‹#›</a:t>
            </a:fld>
            <a:endParaRPr lang="en-US"/>
          </a:p>
        </p:txBody>
      </p:sp>
    </p:spTree>
    <p:extLst>
      <p:ext uri="{BB962C8B-B14F-4D97-AF65-F5344CB8AC3E}">
        <p14:creationId xmlns:p14="http://schemas.microsoft.com/office/powerpoint/2010/main" val="2972780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defTabSz="923925">
              <a:defRPr sz="1200" smtClean="0"/>
            </a:lvl1pPr>
          </a:lstStyle>
          <a:p>
            <a:pPr>
              <a:defRPr/>
            </a:pPr>
            <a:endParaRPr lang="en-US"/>
          </a:p>
        </p:txBody>
      </p:sp>
      <p:sp>
        <p:nvSpPr>
          <p:cNvPr id="7577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lvl1pPr algn="r" defTabSz="923925">
              <a:defRPr sz="1200" smtClean="0"/>
            </a:lvl1pPr>
          </a:lstStyle>
          <a:p>
            <a:pPr>
              <a:defRPr/>
            </a:pPr>
            <a:endParaRPr lang="en-US"/>
          </a:p>
        </p:txBody>
      </p:sp>
      <p:sp>
        <p:nvSpPr>
          <p:cNvPr id="66564" name="Rectangle 4"/>
          <p:cNvSpPr>
            <a:spLocks noGrp="1" noRot="1" noChangeAspect="1" noChangeArrowheads="1" noTextEdit="1"/>
          </p:cNvSpPr>
          <p:nvPr>
            <p:ph type="sldImg" idx="2"/>
          </p:nvPr>
        </p:nvSpPr>
        <p:spPr bwMode="auto">
          <a:xfrm>
            <a:off x="1181100" y="696913"/>
            <a:ext cx="4649788" cy="3487737"/>
          </a:xfrm>
          <a:prstGeom prst="rect">
            <a:avLst/>
          </a:prstGeom>
          <a:noFill/>
          <a:ln w="9525">
            <a:solidFill>
              <a:srgbClr val="000000"/>
            </a:solidFill>
            <a:miter lim="800000"/>
            <a:headEnd/>
            <a:tailEnd/>
          </a:ln>
        </p:spPr>
      </p:sp>
      <p:sp>
        <p:nvSpPr>
          <p:cNvPr id="7578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2512" tIns="46255" rIns="92512" bIns="4625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578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defTabSz="923925">
              <a:defRPr sz="1200" smtClean="0"/>
            </a:lvl1pPr>
          </a:lstStyle>
          <a:p>
            <a:pPr>
              <a:defRPr/>
            </a:pPr>
            <a:endParaRPr lang="en-US"/>
          </a:p>
        </p:txBody>
      </p:sp>
      <p:sp>
        <p:nvSpPr>
          <p:cNvPr id="7578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2512" tIns="46255" rIns="92512" bIns="46255" numCol="1" anchor="b" anchorCtr="0" compatLnSpc="1">
            <a:prstTxWarp prst="textNoShape">
              <a:avLst/>
            </a:prstTxWarp>
          </a:bodyPr>
          <a:lstStyle>
            <a:lvl1pPr algn="r" defTabSz="923925">
              <a:defRPr sz="1200" smtClean="0"/>
            </a:lvl1pPr>
          </a:lstStyle>
          <a:p>
            <a:pPr>
              <a:defRPr/>
            </a:pPr>
            <a:fld id="{EE173DDE-8728-4576-ADE6-FD103616D8BE}" type="slidenum">
              <a:rPr lang="en-US"/>
              <a:pPr>
                <a:defRPr/>
              </a:pPr>
              <a:t>‹#›</a:t>
            </a:fld>
            <a:endParaRPr lang="en-US"/>
          </a:p>
        </p:txBody>
      </p:sp>
    </p:spTree>
    <p:extLst>
      <p:ext uri="{BB962C8B-B14F-4D97-AF65-F5344CB8AC3E}">
        <p14:creationId xmlns:p14="http://schemas.microsoft.com/office/powerpoint/2010/main" val="42528205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BB15258A-E731-458C-82B5-0685412D1DDF}" type="slidenum">
              <a:rPr lang="en-US"/>
              <a:pPr/>
              <a:t>1</a:t>
            </a:fld>
            <a:endParaRPr lang="en-US"/>
          </a:p>
        </p:txBody>
      </p:sp>
      <p:sp>
        <p:nvSpPr>
          <p:cNvPr id="67587" name="Rectangle 2"/>
          <p:cNvSpPr>
            <a:spLocks noGrp="1" noRot="1" noChangeAspect="1" noChangeArrowheads="1" noTextEdit="1"/>
          </p:cNvSpPr>
          <p:nvPr>
            <p:ph type="sldImg"/>
          </p:nvPr>
        </p:nvSpPr>
        <p:spPr>
          <a:xfrm>
            <a:off x="1182688" y="698500"/>
            <a:ext cx="4648200" cy="3486150"/>
          </a:xfrm>
          <a:ln/>
        </p:spPr>
      </p:sp>
      <p:sp>
        <p:nvSpPr>
          <p:cNvPr id="67588"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D2B3054C-1A78-49C6-A817-039E97222B5C}" type="slidenum">
              <a:rPr lang="en-US"/>
              <a:pPr/>
              <a:t>18</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15A903A-671D-44AE-B72B-DBD6A9A06A2A}" type="slidenum">
              <a:rPr lang="en-US"/>
              <a:pPr/>
              <a:t>19</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BF81EA4-F0A9-4B11-90C9-17A530A0A59E}" type="slidenum">
              <a:rPr lang="en-US"/>
              <a:pPr/>
              <a:t>20</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BCD1648-58F5-40CB-9643-BF384C15DED9}" type="slidenum">
              <a:rPr lang="en-US"/>
              <a:pPr/>
              <a:t>21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CF6CEEB-C758-4D2D-A65E-E01A5BF1ADDB}" type="slidenum">
              <a:rPr lang="en-US"/>
              <a:pPr/>
              <a:t>22</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AA9EF0D-D791-40DA-81DC-BAD0863F7F81}" type="slidenum">
              <a:rPr lang="en-US"/>
              <a:pPr/>
              <a:t>23</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66BE455A-A01D-4603-81D4-5E175E3FD017}" type="slidenum">
              <a:rPr lang="en-US"/>
              <a:pPr/>
              <a:t>24</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030F71D3-1E15-453B-95BA-A59D53DECE56}" type="slidenum">
              <a:rPr lang="en-US"/>
              <a:pPr/>
              <a:t>25</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348850C-0E45-4EFE-8EC2-6ABF9641E61E}" type="slidenum">
              <a:rPr lang="en-US"/>
              <a:pPr/>
              <a:t>26</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D7E6A3E1-9C94-471D-8587-B79BE455C180}" type="slidenum">
              <a:rPr lang="en-US"/>
              <a:pPr/>
              <a:t>27</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9E2CF4DB-E542-4D29-8080-8173E170D5B3}" type="slidenum">
              <a:rPr lang="en-US"/>
              <a:pPr/>
              <a:t>10</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D748A5B9-2AE7-4A63-BF13-208F22D8E308}" type="slidenum">
              <a:rPr lang="en-US"/>
              <a:pPr/>
              <a:t>28</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A208B99-FE25-4E47-B472-A709CB86E3EC}" type="slidenum">
              <a:rPr lang="en-US"/>
              <a:pPr/>
              <a:t>29</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C1D7DF7-7599-4831-B9B5-3122ADE646BA}" type="slidenum">
              <a:rPr lang="en-US"/>
              <a:pPr/>
              <a:t>30</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3248F53B-4658-4C08-B57E-66A085A77746}" type="slidenum">
              <a:rPr lang="en-US"/>
              <a:pPr/>
              <a:t>31</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44F383A-6003-4279-A09B-6BA630B58FCB}" type="slidenum">
              <a:rPr lang="en-US"/>
              <a:pPr/>
              <a:t>32</a:t>
            </a:fld>
            <a:endParaRPr lang="en-US"/>
          </a:p>
        </p:txBody>
      </p:sp>
      <p:sp>
        <p:nvSpPr>
          <p:cNvPr id="93187" name="Rectangle 2"/>
          <p:cNvSpPr>
            <a:spLocks noGrp="1" noRot="1" noChangeAspect="1" noChangeArrowheads="1" noTextEdit="1"/>
          </p:cNvSpPr>
          <p:nvPr>
            <p:ph type="sldImg"/>
          </p:nvPr>
        </p:nvSpPr>
        <p:spPr>
          <a:xfrm>
            <a:off x="1181100" y="698500"/>
            <a:ext cx="4648200" cy="3486150"/>
          </a:xfrm>
          <a:ln/>
        </p:spPr>
      </p:sp>
      <p:sp>
        <p:nvSpPr>
          <p:cNvPr id="93188"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A1D5D6E-5238-4CCE-8D6E-936A8AFF4FA1}" type="slidenum">
              <a:rPr lang="en-US"/>
              <a:pPr/>
              <a:t>33</a:t>
            </a:fld>
            <a:endParaRPr lang="en-US"/>
          </a:p>
        </p:txBody>
      </p:sp>
      <p:sp>
        <p:nvSpPr>
          <p:cNvPr id="94211" name="Rectangle 2"/>
          <p:cNvSpPr>
            <a:spLocks noGrp="1" noRot="1" noChangeAspect="1" noChangeArrowheads="1" noTextEdit="1"/>
          </p:cNvSpPr>
          <p:nvPr>
            <p:ph type="sldImg"/>
          </p:nvPr>
        </p:nvSpPr>
        <p:spPr>
          <a:xfrm>
            <a:off x="1181100" y="698500"/>
            <a:ext cx="4648200" cy="3486150"/>
          </a:xfrm>
          <a:ln/>
        </p:spPr>
      </p:sp>
      <p:sp>
        <p:nvSpPr>
          <p:cNvPr id="94212"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1249EFA-9881-4486-B067-42562B714134}" type="slidenum">
              <a:rPr lang="en-US"/>
              <a:pPr/>
              <a:t>34</a:t>
            </a:fld>
            <a:endParaRPr lang="en-US"/>
          </a:p>
        </p:txBody>
      </p:sp>
      <p:sp>
        <p:nvSpPr>
          <p:cNvPr id="95235" name="Rectangle 2"/>
          <p:cNvSpPr>
            <a:spLocks noGrp="1" noRot="1" noChangeAspect="1" noChangeArrowheads="1" noTextEdit="1"/>
          </p:cNvSpPr>
          <p:nvPr>
            <p:ph type="sldImg"/>
          </p:nvPr>
        </p:nvSpPr>
        <p:spPr>
          <a:xfrm>
            <a:off x="1181100" y="698500"/>
            <a:ext cx="4648200" cy="3486150"/>
          </a:xfrm>
          <a:ln/>
        </p:spPr>
      </p:sp>
      <p:sp>
        <p:nvSpPr>
          <p:cNvPr id="95236"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1A1A0B6F-E96C-46AB-AA01-3FAFBA8F8E80}" type="slidenum">
              <a:rPr lang="en-US"/>
              <a:pPr/>
              <a:t>35</a:t>
            </a:fld>
            <a:endParaRPr lang="en-US"/>
          </a:p>
        </p:txBody>
      </p:sp>
      <p:sp>
        <p:nvSpPr>
          <p:cNvPr id="96259" name="Rectangle 2"/>
          <p:cNvSpPr>
            <a:spLocks noGrp="1" noRot="1" noChangeAspect="1" noChangeArrowheads="1" noTextEdit="1"/>
          </p:cNvSpPr>
          <p:nvPr>
            <p:ph type="sldImg"/>
          </p:nvPr>
        </p:nvSpPr>
        <p:spPr>
          <a:xfrm>
            <a:off x="1181100" y="698500"/>
            <a:ext cx="4648200" cy="3486150"/>
          </a:xfrm>
          <a:ln/>
        </p:spPr>
      </p:sp>
      <p:sp>
        <p:nvSpPr>
          <p:cNvPr id="96260"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746F737-0450-4E8E-891C-55CDB28A5B2E}" type="slidenum">
              <a:rPr lang="en-US"/>
              <a:pPr/>
              <a:t>36</a:t>
            </a:fld>
            <a:endParaRPr lang="en-US"/>
          </a:p>
        </p:txBody>
      </p:sp>
      <p:sp>
        <p:nvSpPr>
          <p:cNvPr id="97283" name="Rectangle 2"/>
          <p:cNvSpPr>
            <a:spLocks noGrp="1" noRot="1" noChangeAspect="1" noChangeArrowheads="1" noTextEdit="1"/>
          </p:cNvSpPr>
          <p:nvPr>
            <p:ph type="sldImg"/>
          </p:nvPr>
        </p:nvSpPr>
        <p:spPr>
          <a:xfrm>
            <a:off x="1181100" y="698500"/>
            <a:ext cx="4648200" cy="3486150"/>
          </a:xfrm>
          <a:ln/>
        </p:spPr>
      </p:sp>
      <p:sp>
        <p:nvSpPr>
          <p:cNvPr id="97284"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9647095-2EF5-4866-97A0-CFE32139C9A2}" type="slidenum">
              <a:rPr lang="en-US"/>
              <a:pPr/>
              <a:t>37</a:t>
            </a:fld>
            <a:endParaRPr lang="en-US"/>
          </a:p>
        </p:txBody>
      </p:sp>
      <p:sp>
        <p:nvSpPr>
          <p:cNvPr id="98307" name="Rectangle 2"/>
          <p:cNvSpPr>
            <a:spLocks noGrp="1" noRot="1" noChangeAspect="1" noChangeArrowheads="1" noTextEdit="1"/>
          </p:cNvSpPr>
          <p:nvPr>
            <p:ph type="sldImg"/>
          </p:nvPr>
        </p:nvSpPr>
        <p:spPr>
          <a:xfrm>
            <a:off x="1181100" y="698500"/>
            <a:ext cx="4648200" cy="3486150"/>
          </a:xfrm>
          <a:ln/>
        </p:spPr>
      </p:sp>
      <p:sp>
        <p:nvSpPr>
          <p:cNvPr id="98308"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59FA833-69DD-4F0A-8DD7-F3F60DE3E31A}" type="slidenum">
              <a:rPr lang="en-US"/>
              <a:pPr/>
              <a:t>11</a:t>
            </a:fld>
            <a:endParaRPr lang="en-US"/>
          </a:p>
        </p:txBody>
      </p:sp>
      <p:sp>
        <p:nvSpPr>
          <p:cNvPr id="69635" name="Rectangle 2"/>
          <p:cNvSpPr>
            <a:spLocks noGrp="1" noRot="1" noChangeAspect="1" noChangeArrowheads="1" noTextEdit="1"/>
          </p:cNvSpPr>
          <p:nvPr>
            <p:ph type="sldImg"/>
          </p:nvPr>
        </p:nvSpPr>
        <p:spPr>
          <a:xfrm>
            <a:off x="1181100" y="698500"/>
            <a:ext cx="4648200" cy="3486150"/>
          </a:xfrm>
          <a:ln/>
        </p:spPr>
      </p:sp>
      <p:sp>
        <p:nvSpPr>
          <p:cNvPr id="69636"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9647095-2EF5-4866-97A0-CFE32139C9A2}" type="slidenum">
              <a:rPr lang="en-US"/>
              <a:pPr/>
              <a:t>38</a:t>
            </a:fld>
            <a:endParaRPr lang="en-US"/>
          </a:p>
        </p:txBody>
      </p:sp>
      <p:sp>
        <p:nvSpPr>
          <p:cNvPr id="98307" name="Rectangle 2"/>
          <p:cNvSpPr>
            <a:spLocks noGrp="1" noRot="1" noChangeAspect="1" noChangeArrowheads="1" noTextEdit="1"/>
          </p:cNvSpPr>
          <p:nvPr>
            <p:ph type="sldImg"/>
          </p:nvPr>
        </p:nvSpPr>
        <p:spPr>
          <a:xfrm>
            <a:off x="1181100" y="698500"/>
            <a:ext cx="4648200" cy="3486150"/>
          </a:xfrm>
          <a:ln/>
        </p:spPr>
      </p:sp>
      <p:sp>
        <p:nvSpPr>
          <p:cNvPr id="98308"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9647095-2EF5-4866-97A0-CFE32139C9A2}" type="slidenum">
              <a:rPr lang="en-US"/>
              <a:pPr/>
              <a:t>39</a:t>
            </a:fld>
            <a:endParaRPr lang="en-US"/>
          </a:p>
        </p:txBody>
      </p:sp>
      <p:sp>
        <p:nvSpPr>
          <p:cNvPr id="98307" name="Rectangle 2"/>
          <p:cNvSpPr>
            <a:spLocks noGrp="1" noRot="1" noChangeAspect="1" noChangeArrowheads="1" noTextEdit="1"/>
          </p:cNvSpPr>
          <p:nvPr>
            <p:ph type="sldImg"/>
          </p:nvPr>
        </p:nvSpPr>
        <p:spPr>
          <a:xfrm>
            <a:off x="1181100" y="698500"/>
            <a:ext cx="4648200" cy="3486150"/>
          </a:xfrm>
          <a:ln/>
        </p:spPr>
      </p:sp>
      <p:sp>
        <p:nvSpPr>
          <p:cNvPr id="98308"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9647095-2EF5-4866-97A0-CFE32139C9A2}" type="slidenum">
              <a:rPr lang="en-US"/>
              <a:pPr/>
              <a:t>40</a:t>
            </a:fld>
            <a:endParaRPr lang="en-US"/>
          </a:p>
        </p:txBody>
      </p:sp>
      <p:sp>
        <p:nvSpPr>
          <p:cNvPr id="98307" name="Rectangle 2"/>
          <p:cNvSpPr>
            <a:spLocks noGrp="1" noRot="1" noChangeAspect="1" noChangeArrowheads="1" noTextEdit="1"/>
          </p:cNvSpPr>
          <p:nvPr>
            <p:ph type="sldImg"/>
          </p:nvPr>
        </p:nvSpPr>
        <p:spPr>
          <a:xfrm>
            <a:off x="1181100" y="698500"/>
            <a:ext cx="4648200" cy="3486150"/>
          </a:xfrm>
          <a:ln/>
        </p:spPr>
      </p:sp>
      <p:sp>
        <p:nvSpPr>
          <p:cNvPr id="98308"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9647095-2EF5-4866-97A0-CFE32139C9A2}" type="slidenum">
              <a:rPr lang="en-US"/>
              <a:pPr/>
              <a:t>41</a:t>
            </a:fld>
            <a:endParaRPr lang="en-US"/>
          </a:p>
        </p:txBody>
      </p:sp>
      <p:sp>
        <p:nvSpPr>
          <p:cNvPr id="98307" name="Rectangle 2"/>
          <p:cNvSpPr>
            <a:spLocks noGrp="1" noRot="1" noChangeAspect="1" noChangeArrowheads="1" noTextEdit="1"/>
          </p:cNvSpPr>
          <p:nvPr>
            <p:ph type="sldImg"/>
          </p:nvPr>
        </p:nvSpPr>
        <p:spPr>
          <a:xfrm>
            <a:off x="1181100" y="698500"/>
            <a:ext cx="4648200" cy="3486150"/>
          </a:xfrm>
          <a:ln/>
        </p:spPr>
      </p:sp>
      <p:sp>
        <p:nvSpPr>
          <p:cNvPr id="98308"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A9647095-2EF5-4866-97A0-CFE32139C9A2}" type="slidenum">
              <a:rPr lang="en-US"/>
              <a:pPr/>
              <a:t>42</a:t>
            </a:fld>
            <a:endParaRPr lang="en-US"/>
          </a:p>
        </p:txBody>
      </p:sp>
      <p:sp>
        <p:nvSpPr>
          <p:cNvPr id="98307" name="Rectangle 2"/>
          <p:cNvSpPr>
            <a:spLocks noGrp="1" noRot="1" noChangeAspect="1" noChangeArrowheads="1" noTextEdit="1"/>
          </p:cNvSpPr>
          <p:nvPr>
            <p:ph type="sldImg"/>
          </p:nvPr>
        </p:nvSpPr>
        <p:spPr>
          <a:xfrm>
            <a:off x="1181100" y="698500"/>
            <a:ext cx="4648200" cy="3486150"/>
          </a:xfrm>
          <a:ln/>
        </p:spPr>
      </p:sp>
      <p:sp>
        <p:nvSpPr>
          <p:cNvPr id="98308"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3E2E3BB4-8390-444A-9A8E-FBFFD7C23D99}" type="slidenum">
              <a:rPr lang="en-US"/>
              <a:pPr/>
              <a:t>43</a:t>
            </a:fld>
            <a:endParaRPr lang="en-US"/>
          </a:p>
        </p:txBody>
      </p:sp>
      <p:sp>
        <p:nvSpPr>
          <p:cNvPr id="99331" name="Rectangle 2"/>
          <p:cNvSpPr>
            <a:spLocks noGrp="1" noRot="1" noChangeAspect="1" noChangeArrowheads="1" noTextEdit="1"/>
          </p:cNvSpPr>
          <p:nvPr>
            <p:ph type="sldImg"/>
          </p:nvPr>
        </p:nvSpPr>
        <p:spPr>
          <a:xfrm>
            <a:off x="1181100" y="698500"/>
            <a:ext cx="4648200" cy="3486150"/>
          </a:xfrm>
          <a:ln/>
        </p:spPr>
      </p:sp>
      <p:sp>
        <p:nvSpPr>
          <p:cNvPr id="99332"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71A5AB63-D791-4BE4-B295-5E10D033505C}" type="slidenum">
              <a:rPr lang="en-US"/>
              <a:pPr/>
              <a:t>44</a:t>
            </a:fld>
            <a:endParaRPr lang="en-US"/>
          </a:p>
        </p:txBody>
      </p:sp>
      <p:sp>
        <p:nvSpPr>
          <p:cNvPr id="100355" name="Rectangle 2"/>
          <p:cNvSpPr>
            <a:spLocks noGrp="1" noRot="1" noChangeAspect="1" noChangeArrowheads="1" noTextEdit="1"/>
          </p:cNvSpPr>
          <p:nvPr>
            <p:ph type="sldImg"/>
          </p:nvPr>
        </p:nvSpPr>
        <p:spPr>
          <a:xfrm>
            <a:off x="1181100" y="698500"/>
            <a:ext cx="4648200" cy="3486150"/>
          </a:xfrm>
          <a:ln/>
        </p:spPr>
      </p:sp>
      <p:sp>
        <p:nvSpPr>
          <p:cNvPr id="100356"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28E3E638-EFD3-4DAF-A675-879212D4C169}" type="slidenum">
              <a:rPr lang="en-US"/>
              <a:pPr/>
              <a:t>45</a:t>
            </a:fld>
            <a:endParaRPr lang="en-US"/>
          </a:p>
        </p:txBody>
      </p:sp>
      <p:sp>
        <p:nvSpPr>
          <p:cNvPr id="101379" name="Rectangle 2"/>
          <p:cNvSpPr>
            <a:spLocks noGrp="1" noRot="1" noChangeAspect="1" noChangeArrowheads="1" noTextEdit="1"/>
          </p:cNvSpPr>
          <p:nvPr>
            <p:ph type="sldImg"/>
          </p:nvPr>
        </p:nvSpPr>
        <p:spPr>
          <a:xfrm>
            <a:off x="1181100" y="698500"/>
            <a:ext cx="4648200" cy="3486150"/>
          </a:xfrm>
          <a:ln/>
        </p:spPr>
      </p:sp>
      <p:sp>
        <p:nvSpPr>
          <p:cNvPr id="101380"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2B1546D-A1C0-4B38-B40B-29308351F930}" type="slidenum">
              <a:rPr lang="en-US"/>
              <a:pPr/>
              <a:t>46</a:t>
            </a:fld>
            <a:endParaRPr lang="en-US"/>
          </a:p>
        </p:txBody>
      </p:sp>
      <p:sp>
        <p:nvSpPr>
          <p:cNvPr id="102403" name="Rectangle 2"/>
          <p:cNvSpPr>
            <a:spLocks noGrp="1" noRot="1" noChangeAspect="1" noChangeArrowheads="1" noTextEdit="1"/>
          </p:cNvSpPr>
          <p:nvPr>
            <p:ph type="sldImg"/>
          </p:nvPr>
        </p:nvSpPr>
        <p:spPr>
          <a:xfrm>
            <a:off x="1181100" y="698500"/>
            <a:ext cx="4648200" cy="3486150"/>
          </a:xfrm>
          <a:ln/>
        </p:spPr>
      </p:sp>
      <p:sp>
        <p:nvSpPr>
          <p:cNvPr id="102404"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0FE5D7B-37B5-415D-AA8D-4F8771004C25}" type="slidenum">
              <a:rPr lang="en-US"/>
              <a:pPr/>
              <a:t>47</a:t>
            </a:fld>
            <a:endParaRPr lang="en-US"/>
          </a:p>
        </p:txBody>
      </p:sp>
      <p:sp>
        <p:nvSpPr>
          <p:cNvPr id="103427" name="Rectangle 2"/>
          <p:cNvSpPr>
            <a:spLocks noGrp="1" noRot="1" noChangeAspect="1" noChangeArrowheads="1" noTextEdit="1"/>
          </p:cNvSpPr>
          <p:nvPr>
            <p:ph type="sldImg"/>
          </p:nvPr>
        </p:nvSpPr>
        <p:spPr>
          <a:xfrm>
            <a:off x="1181100" y="698500"/>
            <a:ext cx="4648200" cy="3486150"/>
          </a:xfrm>
          <a:ln/>
        </p:spPr>
      </p:sp>
      <p:sp>
        <p:nvSpPr>
          <p:cNvPr id="103428"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AB45D5B-9A6E-4D3B-AC96-0B3613730BCD}" type="slidenum">
              <a:rPr lang="en-US"/>
              <a:pPr/>
              <a:t>12</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88EFB53F-58F5-434C-A82C-2A98F7B4D0DC}" type="slidenum">
              <a:rPr lang="en-US"/>
              <a:pPr/>
              <a:t>48</a:t>
            </a:fld>
            <a:endParaRPr lang="en-US"/>
          </a:p>
        </p:txBody>
      </p:sp>
      <p:sp>
        <p:nvSpPr>
          <p:cNvPr id="104451" name="Rectangle 2"/>
          <p:cNvSpPr>
            <a:spLocks noGrp="1" noRot="1" noChangeAspect="1" noChangeArrowheads="1" noTextEdit="1"/>
          </p:cNvSpPr>
          <p:nvPr>
            <p:ph type="sldImg"/>
          </p:nvPr>
        </p:nvSpPr>
        <p:spPr>
          <a:xfrm>
            <a:off x="1181100" y="698500"/>
            <a:ext cx="4648200" cy="3486150"/>
          </a:xfrm>
          <a:ln/>
        </p:spPr>
      </p:sp>
      <p:sp>
        <p:nvSpPr>
          <p:cNvPr id="104452"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4FE4AD96-360F-4F5D-899B-61C0B88B0554}" type="slidenum">
              <a:rPr lang="en-US"/>
              <a:pPr/>
              <a:t>49</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082E41A-4FA7-4E47-A82B-4B6049326AE8}" type="slidenum">
              <a:rPr lang="en-US"/>
              <a:pPr/>
              <a:t>50</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082E41A-4FA7-4E47-A82B-4B6049326AE8}" type="slidenum">
              <a:rPr lang="en-US"/>
              <a:pPr/>
              <a:t>51</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082E41A-4FA7-4E47-A82B-4B6049326AE8}" type="slidenum">
              <a:rPr lang="en-US"/>
              <a:pPr/>
              <a:t>52</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082E41A-4FA7-4E47-A82B-4B6049326AE8}" type="slidenum">
              <a:rPr lang="en-US"/>
              <a:pPr/>
              <a:t>53</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B01E42C-9276-460E-BEC6-4560D99917CE}" type="slidenum">
              <a:rPr lang="en-US"/>
              <a:pPr/>
              <a:t>54</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B01E42C-9276-460E-BEC6-4560D99917CE}" type="slidenum">
              <a:rPr lang="en-US"/>
              <a:pPr/>
              <a:t>55</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B01E42C-9276-460E-BEC6-4560D99917CE}" type="slidenum">
              <a:rPr lang="en-US"/>
              <a:pPr/>
              <a:t>56</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B01E42C-9276-460E-BEC6-4560D99917CE}" type="slidenum">
              <a:rPr lang="en-US"/>
              <a:pPr/>
              <a:t>57</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5DB53861-42B6-479C-A937-5084B8779249}" type="slidenum">
              <a:rPr lang="en-US"/>
              <a:pPr/>
              <a:t>13</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7E6C6C8F-429F-482E-9C1F-5CB5B209F110}" type="slidenum">
              <a:rPr lang="en-US"/>
              <a:pPr/>
              <a:t>58</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3C7AD90B-16CC-4503-A282-F845D6A83116}" type="slidenum">
              <a:rPr lang="en-US"/>
              <a:pPr/>
              <a:t>59</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FB2D2759-C4E7-46E8-ABBC-DD6C7BD7BAB7}" type="slidenum">
              <a:rPr lang="en-US"/>
              <a:pPr/>
              <a:t>60</a:t>
            </a:fld>
            <a:endParaRPr lang="en-US"/>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2FFBACD-5CB8-48E9-BCFE-7D17B241C696}" type="slidenum">
              <a:rPr lang="en-US"/>
              <a:pPr/>
              <a:t>61</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AC7E39C-32CB-4FE0-A6B2-606BF3B5EB28}" type="slidenum">
              <a:rPr lang="en-US"/>
              <a:pPr/>
              <a:t>62</a:t>
            </a:fld>
            <a:endParaRPr lang="en-US"/>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03A9F2D-1ED4-4C40-BD04-74279C609D11}" type="slidenum">
              <a:rPr lang="en-US"/>
              <a:pPr/>
              <a:t>63</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657918B-693E-4D6E-ABB8-C6518F2AF353}" type="slidenum">
              <a:rPr lang="en-US"/>
              <a:pPr/>
              <a:t>64</a:t>
            </a:fld>
            <a:endParaRPr lang="en-US"/>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2B54452B-FA0E-478D-9BF2-B35A21B52BEB}" type="slidenum">
              <a:rPr lang="en-US"/>
              <a:pPr/>
              <a:t>65</a:t>
            </a:fld>
            <a:endParaRPr lang="en-US"/>
          </a:p>
        </p:txBody>
      </p:sp>
      <p:sp>
        <p:nvSpPr>
          <p:cNvPr id="115715" name="Rectangle 2"/>
          <p:cNvSpPr>
            <a:spLocks noGrp="1" noRot="1" noChangeAspect="1" noChangeArrowheads="1" noTextEdit="1"/>
          </p:cNvSpPr>
          <p:nvPr>
            <p:ph type="sldImg"/>
          </p:nvPr>
        </p:nvSpPr>
        <p:spPr>
          <a:xfrm>
            <a:off x="1181100" y="698500"/>
            <a:ext cx="4648200" cy="3486150"/>
          </a:xfrm>
          <a:ln/>
        </p:spPr>
      </p:sp>
      <p:sp>
        <p:nvSpPr>
          <p:cNvPr id="115716"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7394488-D351-42E7-B173-3AA543E98388}" type="slidenum">
              <a:rPr lang="en-US"/>
              <a:pPr/>
              <a:t>66</a:t>
            </a:fld>
            <a:endParaRPr lang="en-US"/>
          </a:p>
        </p:txBody>
      </p:sp>
      <p:sp>
        <p:nvSpPr>
          <p:cNvPr id="116739" name="Rectangle 2"/>
          <p:cNvSpPr>
            <a:spLocks noGrp="1" noRot="1" noChangeAspect="1" noChangeArrowheads="1" noTextEdit="1"/>
          </p:cNvSpPr>
          <p:nvPr>
            <p:ph type="sldImg"/>
          </p:nvPr>
        </p:nvSpPr>
        <p:spPr>
          <a:xfrm>
            <a:off x="1181100" y="698500"/>
            <a:ext cx="4648200" cy="3486150"/>
          </a:xfrm>
          <a:ln/>
        </p:spPr>
      </p:sp>
      <p:sp>
        <p:nvSpPr>
          <p:cNvPr id="116740"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B7394488-D351-42E7-B173-3AA543E98388}" type="slidenum">
              <a:rPr lang="en-US"/>
              <a:pPr/>
              <a:t>67</a:t>
            </a:fld>
            <a:endParaRPr lang="en-US"/>
          </a:p>
        </p:txBody>
      </p:sp>
      <p:sp>
        <p:nvSpPr>
          <p:cNvPr id="116739" name="Rectangle 2"/>
          <p:cNvSpPr>
            <a:spLocks noGrp="1" noRot="1" noChangeAspect="1" noChangeArrowheads="1" noTextEdit="1"/>
          </p:cNvSpPr>
          <p:nvPr>
            <p:ph type="sldImg"/>
          </p:nvPr>
        </p:nvSpPr>
        <p:spPr>
          <a:xfrm>
            <a:off x="1181100" y="698500"/>
            <a:ext cx="4648200" cy="3486150"/>
          </a:xfrm>
          <a:ln/>
        </p:spPr>
      </p:sp>
      <p:sp>
        <p:nvSpPr>
          <p:cNvPr id="116740"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26C6E72-E4EF-473F-B3A0-FB8A8CB99895}" type="slidenum">
              <a:rPr lang="en-US"/>
              <a:pPr/>
              <a:t>14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44D3A5B-CDD5-4B66-9CA4-2680F3D056F5}" type="slidenum">
              <a:rPr lang="en-US"/>
              <a:pPr/>
              <a:t>68</a:t>
            </a:fld>
            <a:endParaRPr lang="en-US"/>
          </a:p>
        </p:txBody>
      </p:sp>
      <p:sp>
        <p:nvSpPr>
          <p:cNvPr id="117763" name="Rectangle 2"/>
          <p:cNvSpPr>
            <a:spLocks noGrp="1" noRot="1" noChangeAspect="1" noChangeArrowheads="1" noTextEdit="1"/>
          </p:cNvSpPr>
          <p:nvPr>
            <p:ph type="sldImg"/>
          </p:nvPr>
        </p:nvSpPr>
        <p:spPr>
          <a:xfrm>
            <a:off x="1181100" y="698500"/>
            <a:ext cx="4648200" cy="3486150"/>
          </a:xfrm>
          <a:ln/>
        </p:spPr>
      </p:sp>
      <p:sp>
        <p:nvSpPr>
          <p:cNvPr id="117764"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FF96DAAF-AE50-4CDB-BF03-30F5CE4A4A5C}" type="slidenum">
              <a:rPr lang="en-US"/>
              <a:pPr/>
              <a:t>69</a:t>
            </a:fld>
            <a:endParaRPr lang="en-US"/>
          </a:p>
        </p:txBody>
      </p:sp>
      <p:sp>
        <p:nvSpPr>
          <p:cNvPr id="118787" name="Rectangle 2"/>
          <p:cNvSpPr>
            <a:spLocks noGrp="1" noRot="1" noChangeAspect="1" noChangeArrowheads="1" noTextEdit="1"/>
          </p:cNvSpPr>
          <p:nvPr>
            <p:ph type="sldImg"/>
          </p:nvPr>
        </p:nvSpPr>
        <p:spPr>
          <a:xfrm>
            <a:off x="1181100" y="698500"/>
            <a:ext cx="4648200" cy="3486150"/>
          </a:xfrm>
          <a:ln/>
        </p:spPr>
      </p:sp>
      <p:sp>
        <p:nvSpPr>
          <p:cNvPr id="118788"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257EC79-99AF-4E63-B4FD-5AADE715EE1D}" type="slidenum">
              <a:rPr lang="en-US"/>
              <a:pPr/>
              <a:t>70</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314488B-C267-4E97-B532-02149662CAD8}" type="slidenum">
              <a:rPr lang="en-US"/>
              <a:pPr/>
              <a:t>71</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5314488B-C267-4E97-B532-02149662CAD8}" type="slidenum">
              <a:rPr lang="en-US"/>
              <a:pPr/>
              <a:t>72</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6CC9C05-EF6D-4845-BBF8-5E93A609E416}" type="slidenum">
              <a:rPr lang="en-US"/>
              <a:pPr/>
              <a:t>73</a:t>
            </a:fld>
            <a:endParaRPr lang="en-US"/>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13BB0B08-FFBA-4495-B191-245B3AB10037}" type="slidenum">
              <a:rPr lang="en-US"/>
              <a:pPr/>
              <a:t>74</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B615DD7B-3244-44B0-B488-10AA2FD6CE3D}" type="slidenum">
              <a:rPr lang="en-US"/>
              <a:pPr/>
              <a:t>75</a:t>
            </a:fld>
            <a:endParaRPr lang="en-US"/>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01F8618C-E80B-4C2A-BB75-E3727A265083}" type="slidenum">
              <a:rPr lang="en-US"/>
              <a:pPr/>
              <a:t>76</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3B875E50-873F-4B56-937F-457069CA065A}" type="slidenum">
              <a:rPr lang="en-US"/>
              <a:pPr/>
              <a:t>77</a:t>
            </a:fld>
            <a:endParaRPr lang="en-US"/>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AF243244-0C1F-4198-80C8-093555B4F0D1}" type="slidenum">
              <a:rPr lang="en-US"/>
              <a:pPr/>
              <a:t>15</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FE4C1E30-C3F9-4E29-80EA-E778242B529D}" type="slidenum">
              <a:rPr lang="en-US"/>
              <a:pPr/>
              <a:t>78</a:t>
            </a:fld>
            <a:endParaRPr lang="en-US"/>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9DBC1BBE-385E-4A5D-8963-38E953B2026D}" type="slidenum">
              <a:rPr lang="en-US"/>
              <a:pPr/>
              <a:t>79</a:t>
            </a:fld>
            <a:endParaRPr lang="en-US"/>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AB86A083-1303-4407-9080-19F793E82309}" type="slidenum">
              <a:rPr lang="en-US"/>
              <a:pPr/>
              <a:t>93</a:t>
            </a:fld>
            <a:endParaRPr lang="en-US"/>
          </a:p>
        </p:txBody>
      </p:sp>
      <p:sp>
        <p:nvSpPr>
          <p:cNvPr id="131075" name="Rectangle 2"/>
          <p:cNvSpPr>
            <a:spLocks noGrp="1" noRot="1" noChangeAspect="1" noChangeArrowheads="1" noTextEdit="1"/>
          </p:cNvSpPr>
          <p:nvPr>
            <p:ph type="sldImg"/>
          </p:nvPr>
        </p:nvSpPr>
        <p:spPr>
          <a:xfrm>
            <a:off x="1182688" y="698500"/>
            <a:ext cx="4648200" cy="3486150"/>
          </a:xfrm>
          <a:ln/>
        </p:spPr>
      </p:sp>
      <p:sp>
        <p:nvSpPr>
          <p:cNvPr id="131076"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8283461-6F84-4B07-8BFB-6A70769CC524}" type="slidenum">
              <a:rPr lang="en-US"/>
              <a:pPr/>
              <a:t>16</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397EDF2-D8CC-45E9-BF76-8763D83A43C9}" type="slidenum">
              <a:rPr lang="en-US"/>
              <a:pPr/>
              <a:t>17</a:t>
            </a:fld>
            <a:endParaRPr lang="en-US"/>
          </a:p>
        </p:txBody>
      </p:sp>
      <p:sp>
        <p:nvSpPr>
          <p:cNvPr id="70659" name="Rectangle 2"/>
          <p:cNvSpPr>
            <a:spLocks noGrp="1" noRot="1" noChangeAspect="1" noChangeArrowheads="1" noTextEdit="1"/>
          </p:cNvSpPr>
          <p:nvPr>
            <p:ph type="sldImg"/>
          </p:nvPr>
        </p:nvSpPr>
        <p:spPr>
          <a:xfrm>
            <a:off x="1181100" y="698500"/>
            <a:ext cx="4648200" cy="3486150"/>
          </a:xfrm>
          <a:ln/>
        </p:spPr>
      </p:sp>
      <p:sp>
        <p:nvSpPr>
          <p:cNvPr id="70660" name="Rectangle 3"/>
          <p:cNvSpPr>
            <a:spLocks noGrp="1" noChangeArrowheads="1"/>
          </p:cNvSpPr>
          <p:nvPr>
            <p:ph type="body" idx="1"/>
          </p:nvPr>
        </p:nvSpPr>
        <p:spPr>
          <a:xfrm>
            <a:off x="701675" y="4416425"/>
            <a:ext cx="5607050" cy="4181475"/>
          </a:xfrm>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Right Triangle 3"/>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5" name="Freeform 4"/>
          <p:cNvSpPr/>
          <p:nvPr userDrawn="1"/>
        </p:nvSpPr>
        <p:spPr>
          <a:xfrm>
            <a:off x="-1588" y="-1588"/>
            <a:ext cx="9145588" cy="68595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pic>
        <p:nvPicPr>
          <p:cNvPr id="9" name="Picture 1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1000" y="241300"/>
            <a:ext cx="2995613"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492250" y="2438400"/>
            <a:ext cx="2135188"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hasCustomPrompt="1"/>
          </p:nvPr>
        </p:nvSpPr>
        <p:spPr>
          <a:xfrm>
            <a:off x="2971800" y="3962400"/>
            <a:ext cx="5648325" cy="1204913"/>
          </a:xfrm>
        </p:spPr>
        <p:txBody>
          <a:bodyPr/>
          <a:lstStyle>
            <a:lvl1pPr>
              <a:defRPr baseline="0"/>
            </a:lvl1pPr>
          </a:lstStyle>
          <a:p>
            <a:pPr algn="r" eaLnBrk="1" fontAlgn="auto" hangingPunct="1">
              <a:spcAft>
                <a:spcPts val="0"/>
              </a:spcAft>
              <a:defRPr/>
            </a:pPr>
            <a:r>
              <a:rPr lang="en-US" dirty="0" smtClean="0">
                <a:solidFill>
                  <a:schemeClr val="bg1"/>
                </a:solidFill>
              </a:rPr>
              <a:t>ADVANCED POLYPHASE METERING</a:t>
            </a:r>
            <a:endParaRPr lang="en-US" dirty="0">
              <a:solidFill>
                <a:schemeClr val="bg1"/>
              </a:solidFill>
            </a:endParaRPr>
          </a:p>
        </p:txBody>
      </p:sp>
      <p:sp>
        <p:nvSpPr>
          <p:cNvPr id="12" name="Subtitle 2"/>
          <p:cNvSpPr>
            <a:spLocks noGrp="1"/>
          </p:cNvSpPr>
          <p:nvPr>
            <p:ph type="subTitle" idx="1" hasCustomPrompt="1"/>
          </p:nvPr>
        </p:nvSpPr>
        <p:spPr>
          <a:xfrm>
            <a:off x="3392003" y="5195630"/>
            <a:ext cx="5264150" cy="1066800"/>
          </a:xfrm>
        </p:spPr>
        <p:txBody>
          <a:bodyPr rtlCol="0">
            <a:noAutofit/>
          </a:bodyPr>
          <a:lstStyle>
            <a:lvl1pPr>
              <a:defRPr sz="1400" b="0" cap="small" baseline="0"/>
            </a:lvl1pPr>
          </a:lstStyle>
          <a:p>
            <a:pPr algn="r" eaLnBrk="1" fontAlgn="auto" hangingPunct="1">
              <a:spcAft>
                <a:spcPts val="0"/>
              </a:spcAft>
              <a:buFont typeface="Arial" pitchFamily="34" charset="0"/>
              <a:buNone/>
              <a:defRPr/>
            </a:pPr>
            <a:r>
              <a:rPr dirty="0" smtClean="0">
                <a:solidFill>
                  <a:schemeClr val="bg1"/>
                </a:solidFill>
              </a:rPr>
              <a:t>Presented </a:t>
            </a:r>
            <a:r>
              <a:rPr lang="en-US" dirty="0" smtClean="0">
                <a:solidFill>
                  <a:schemeClr val="bg1"/>
                </a:solidFill>
              </a:rPr>
              <a:t> by John </a:t>
            </a:r>
            <a:r>
              <a:rPr lang="en-US" dirty="0" err="1" smtClean="0">
                <a:solidFill>
                  <a:schemeClr val="bg1"/>
                </a:solidFill>
              </a:rPr>
              <a:t>Kretzschmar</a:t>
            </a:r>
            <a:endParaRPr dirty="0">
              <a:solidFill>
                <a:schemeClr val="bg1"/>
              </a:solidFill>
            </a:endParaRPr>
          </a:p>
          <a:p>
            <a:pPr algn="r" eaLnBrk="1" fontAlgn="auto" hangingPunct="1">
              <a:spcAft>
                <a:spcPts val="0"/>
              </a:spcAft>
              <a:buFont typeface="Arial" pitchFamily="34" charset="0"/>
              <a:buNone/>
              <a:defRPr/>
            </a:pPr>
            <a:r>
              <a:rPr dirty="0">
                <a:solidFill>
                  <a:schemeClr val="bg1"/>
                </a:solidFill>
              </a:rPr>
              <a:t>June 20, 2017</a:t>
            </a:r>
          </a:p>
        </p:txBody>
      </p:sp>
      <p:pic>
        <p:nvPicPr>
          <p:cNvPr id="2457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05787" y="2276850"/>
            <a:ext cx="2746037" cy="57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443725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dirty="0" smtClean="0"/>
              <a:t>Click to edit Master title style</a:t>
            </a:r>
            <a:endParaRPr lang="en-US" dirty="0"/>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1"/>
          </p:nvPr>
        </p:nvSpPr>
        <p:spPr>
          <a:xfrm>
            <a:off x="8401050" y="6170613"/>
            <a:ext cx="503238" cy="503237"/>
          </a:xfrm>
          <a:prstGeom prst="ellipse">
            <a:avLst/>
          </a:prstGeom>
        </p:spPr>
        <p:txBody>
          <a:bodyPr/>
          <a:lstStyle>
            <a:lvl1pPr>
              <a:defRPr/>
            </a:lvl1pPr>
          </a:lstStyle>
          <a:p>
            <a:pPr>
              <a:defRPr/>
            </a:pPr>
            <a:fld id="{0B9CA161-670E-42A4-8BEC-8C1D012C45E0}" type="slidenum">
              <a:rPr lang="en-US"/>
              <a:pPr>
                <a:defRPr/>
              </a:pPr>
              <a:t>‹#›</a:t>
            </a:fld>
            <a:endParaRPr lang="en-US"/>
          </a:p>
        </p:txBody>
      </p:sp>
    </p:spTree>
    <p:extLst>
      <p:ext uri="{BB962C8B-B14F-4D97-AF65-F5344CB8AC3E}">
        <p14:creationId xmlns:p14="http://schemas.microsoft.com/office/powerpoint/2010/main" val="32866226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p:nvPr>
        </p:nvSpPr>
        <p:spPr/>
        <p:txBody>
          <a:bodyPr/>
          <a:lstStyle>
            <a:lvl1pPr algn="ctr">
              <a:defRPr>
                <a:solidFill>
                  <a:schemeClr val="accent3">
                    <a:lumMod val="60000"/>
                    <a:lumOff val="40000"/>
                  </a:schemeClr>
                </a:solidFill>
              </a:defRPr>
            </a:lvl1pPr>
          </a:lstStyle>
          <a:p>
            <a:r>
              <a:rPr lang="en-US" dirty="0" smtClean="0"/>
              <a:t>Click to edit Master title style</a:t>
            </a:r>
            <a:endParaRPr lang="en-US" dirty="0"/>
          </a:p>
        </p:txBody>
      </p:sp>
      <p:sp>
        <p:nvSpPr>
          <p:cNvPr id="5" name="Date Placeholder 3"/>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fld id="{59FE4A41-64C3-4D52-9DF2-45400678F861}" type="datetime4">
              <a:rPr lang="en-US"/>
              <a:pPr>
                <a:defRPr/>
              </a:pPr>
              <a:t>June 19, 2017</a:t>
            </a:fld>
            <a:endParaRPr lang="en-US" dirty="0"/>
          </a:p>
        </p:txBody>
      </p:sp>
      <p:sp>
        <p:nvSpPr>
          <p:cNvPr id="6" name="Footer Placeholder 4"/>
          <p:cNvSpPr>
            <a:spLocks noGrp="1"/>
          </p:cNvSpPr>
          <p:nvPr>
            <p:ph type="ftr" sz="quarter" idx="11"/>
          </p:nvPr>
        </p:nvSpPr>
        <p:spPr>
          <a:xfrm>
            <a:off x="3581400" y="5334000"/>
            <a:ext cx="4724400" cy="274638"/>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8401050" y="6170613"/>
            <a:ext cx="503238" cy="503237"/>
          </a:xfrm>
          <a:prstGeom prst="ellipse">
            <a:avLst/>
          </a:prstGeom>
        </p:spPr>
        <p:txBody>
          <a:bodyPr/>
          <a:lstStyle>
            <a:lvl1pPr>
              <a:defRPr/>
            </a:lvl1pPr>
          </a:lstStyle>
          <a:p>
            <a:pPr>
              <a:defRPr/>
            </a:pPr>
            <a:fld id="{A09E0EB4-46D0-4D21-B033-84CEF35AB857}" type="slidenum">
              <a:rPr lang="en-US"/>
              <a:pPr>
                <a:defRPr/>
              </a:pPr>
              <a:t>‹#›</a:t>
            </a:fld>
            <a:endParaRPr lang="en-US" dirty="0"/>
          </a:p>
        </p:txBody>
      </p:sp>
    </p:spTree>
    <p:extLst>
      <p:ext uri="{BB962C8B-B14F-4D97-AF65-F5344CB8AC3E}">
        <p14:creationId xmlns:p14="http://schemas.microsoft.com/office/powerpoint/2010/main" val="30437382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fld id="{E57B1C88-642D-4D27-8E89-3AF75D1BF754}" type="datetime4">
              <a:rPr lang="en-US"/>
              <a:pPr>
                <a:defRPr/>
              </a:pPr>
              <a:t>June 19, 2017</a:t>
            </a:fld>
            <a:endParaRPr lang="en-US" dirty="0"/>
          </a:p>
        </p:txBody>
      </p:sp>
      <p:sp>
        <p:nvSpPr>
          <p:cNvPr id="8" name="Footer Placeholder 4"/>
          <p:cNvSpPr>
            <a:spLocks noGrp="1"/>
          </p:cNvSpPr>
          <p:nvPr>
            <p:ph type="ftr" sz="quarter" idx="11"/>
          </p:nvPr>
        </p:nvSpPr>
        <p:spPr>
          <a:xfrm>
            <a:off x="3517900" y="6284913"/>
            <a:ext cx="4724400" cy="274637"/>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a:off x="8401050" y="6170613"/>
            <a:ext cx="503238" cy="503237"/>
          </a:xfrm>
          <a:prstGeom prst="ellipse">
            <a:avLst/>
          </a:prstGeom>
          <a:ln/>
        </p:spPr>
        <p:txBody>
          <a:bodyPr/>
          <a:lstStyle>
            <a:lvl1pPr>
              <a:defRPr/>
            </a:lvl1pPr>
          </a:lstStyle>
          <a:p>
            <a:pPr>
              <a:defRPr/>
            </a:pPr>
            <a:fld id="{27DBDF1C-07B8-4766-9DE3-1E340A87D44D}" type="slidenum">
              <a:rPr lang="en-US"/>
              <a:pPr>
                <a:defRPr/>
              </a:pPr>
              <a:t>‹#›</a:t>
            </a:fld>
            <a:endParaRPr lang="en-US" dirty="0"/>
          </a:p>
        </p:txBody>
      </p:sp>
    </p:spTree>
    <p:extLst>
      <p:ext uri="{BB962C8B-B14F-4D97-AF65-F5344CB8AC3E}">
        <p14:creationId xmlns:p14="http://schemas.microsoft.com/office/powerpoint/2010/main" val="186520430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Date Placeholder 3"/>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fld id="{583B8714-333F-46EF-BC40-A5F18433FF20}" type="datetime4">
              <a:rPr lang="en-US"/>
              <a:pPr>
                <a:defRPr/>
              </a:pPr>
              <a:t>June 19, 2017</a:t>
            </a:fld>
            <a:endParaRPr lang="en-US" dirty="0"/>
          </a:p>
        </p:txBody>
      </p:sp>
      <p:sp>
        <p:nvSpPr>
          <p:cNvPr id="4" name="Footer Placeholder 4"/>
          <p:cNvSpPr>
            <a:spLocks noGrp="1"/>
          </p:cNvSpPr>
          <p:nvPr>
            <p:ph type="ftr" sz="quarter" idx="11"/>
          </p:nvPr>
        </p:nvSpPr>
        <p:spPr>
          <a:xfrm>
            <a:off x="3517900" y="6284913"/>
            <a:ext cx="4724400" cy="274637"/>
          </a:xfrm>
          <a:prstGeom prst="rect">
            <a:avLst/>
          </a:prstGeom>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8401050" y="6170613"/>
            <a:ext cx="503238" cy="503237"/>
          </a:xfrm>
          <a:prstGeom prst="ellipse">
            <a:avLst/>
          </a:prstGeom>
          <a:ln/>
        </p:spPr>
        <p:txBody>
          <a:bodyPr/>
          <a:lstStyle>
            <a:lvl1pPr>
              <a:defRPr/>
            </a:lvl1pPr>
          </a:lstStyle>
          <a:p>
            <a:pPr>
              <a:defRPr/>
            </a:pPr>
            <a:fld id="{3E366119-D5AB-43A8-ABCC-71DB3C8BCBCA}" type="slidenum">
              <a:rPr lang="en-US"/>
              <a:pPr>
                <a:defRPr/>
              </a:pPr>
              <a:t>‹#›</a:t>
            </a:fld>
            <a:endParaRPr lang="en-US" dirty="0"/>
          </a:p>
        </p:txBody>
      </p:sp>
    </p:spTree>
    <p:extLst>
      <p:ext uri="{BB962C8B-B14F-4D97-AF65-F5344CB8AC3E}">
        <p14:creationId xmlns:p14="http://schemas.microsoft.com/office/powerpoint/2010/main" val="40483006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fld id="{1C5F66E0-0E47-419A-91F0-2BDF90620725}" type="datetime4">
              <a:rPr lang="en-US"/>
              <a:pPr>
                <a:defRPr/>
              </a:pPr>
              <a:t>June 19, 2017</a:t>
            </a:fld>
            <a:endParaRPr lang="en-US" dirty="0"/>
          </a:p>
        </p:txBody>
      </p:sp>
      <p:sp>
        <p:nvSpPr>
          <p:cNvPr id="3" name="Footer Placeholder 4"/>
          <p:cNvSpPr>
            <a:spLocks noGrp="1"/>
          </p:cNvSpPr>
          <p:nvPr>
            <p:ph type="ftr" sz="quarter" idx="11"/>
          </p:nvPr>
        </p:nvSpPr>
        <p:spPr>
          <a:xfrm>
            <a:off x="3517900" y="6284913"/>
            <a:ext cx="4724400" cy="274637"/>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8401050" y="6170613"/>
            <a:ext cx="503238" cy="503237"/>
          </a:xfrm>
          <a:prstGeom prst="ellipse">
            <a:avLst/>
          </a:prstGeom>
          <a:ln/>
        </p:spPr>
        <p:txBody>
          <a:bodyPr/>
          <a:lstStyle>
            <a:lvl1pPr>
              <a:defRPr/>
            </a:lvl1pPr>
          </a:lstStyle>
          <a:p>
            <a:pPr>
              <a:defRPr/>
            </a:pPr>
            <a:fld id="{61CEFEC1-1627-4BF4-98BB-54883FD1C810}" type="slidenum">
              <a:rPr lang="en-US"/>
              <a:pPr>
                <a:defRPr/>
              </a:pPr>
              <a:t>‹#›</a:t>
            </a:fld>
            <a:endParaRPr lang="en-US" dirty="0"/>
          </a:p>
        </p:txBody>
      </p:sp>
    </p:spTree>
    <p:extLst>
      <p:ext uri="{BB962C8B-B14F-4D97-AF65-F5344CB8AC3E}">
        <p14:creationId xmlns:p14="http://schemas.microsoft.com/office/powerpoint/2010/main" val="104752775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19140000">
            <a:off x="201613" y="5870575"/>
            <a:ext cx="2176462" cy="201613"/>
          </a:xfrm>
          <a:prstGeom prst="rect">
            <a:avLst/>
          </a:prstGeom>
        </p:spPr>
        <p:txBody>
          <a:bodyPr/>
          <a:lstStyle>
            <a:lvl1pPr>
              <a:defRPr/>
            </a:lvl1pPr>
          </a:lstStyle>
          <a:p>
            <a:pPr>
              <a:defRPr/>
            </a:pPr>
            <a:fld id="{7A0DDAAC-CF30-48BF-9590-73DA66F82964}" type="datetime4">
              <a:rPr lang="en-US"/>
              <a:pPr>
                <a:defRPr/>
              </a:pPr>
              <a:t>June 19, 2017</a:t>
            </a:fld>
            <a:endParaRPr lang="en-US" dirty="0"/>
          </a:p>
        </p:txBody>
      </p:sp>
      <p:sp>
        <p:nvSpPr>
          <p:cNvPr id="5" name="Footer Placeholder 4"/>
          <p:cNvSpPr>
            <a:spLocks noGrp="1"/>
          </p:cNvSpPr>
          <p:nvPr>
            <p:ph type="ftr" sz="quarter" idx="11"/>
          </p:nvPr>
        </p:nvSpPr>
        <p:spPr>
          <a:xfrm>
            <a:off x="3517900" y="6284913"/>
            <a:ext cx="4724400" cy="274637"/>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401050" y="6170613"/>
            <a:ext cx="503238" cy="503237"/>
          </a:xfrm>
          <a:prstGeom prst="ellipse">
            <a:avLst/>
          </a:prstGeom>
          <a:ln/>
        </p:spPr>
        <p:txBody>
          <a:bodyPr/>
          <a:lstStyle>
            <a:lvl1pPr>
              <a:defRPr/>
            </a:lvl1pPr>
          </a:lstStyle>
          <a:p>
            <a:pPr>
              <a:defRPr/>
            </a:pPr>
            <a:fld id="{6C875BE6-AE89-4764-B43D-3E5986719612}" type="slidenum">
              <a:rPr lang="en-US"/>
              <a:pPr>
                <a:defRPr/>
              </a:pPr>
              <a:t>‹#›</a:t>
            </a:fld>
            <a:endParaRPr lang="en-US" dirty="0"/>
          </a:p>
        </p:txBody>
      </p:sp>
    </p:spTree>
    <p:extLst>
      <p:ext uri="{BB962C8B-B14F-4D97-AF65-F5344CB8AC3E}">
        <p14:creationId xmlns:p14="http://schemas.microsoft.com/office/powerpoint/2010/main" val="31461601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lgn="ctr">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00884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reeform 6"/>
          <p:cNvSpPr/>
          <p:nvPr/>
        </p:nvSpPr>
        <p:spPr>
          <a:xfrm>
            <a:off x="-3175" y="6540498"/>
            <a:ext cx="3575050" cy="317502"/>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8" name="Freeform 7"/>
          <p:cNvSpPr/>
          <p:nvPr/>
        </p:nvSpPr>
        <p:spPr>
          <a:xfrm>
            <a:off x="-1588" y="6616614"/>
            <a:ext cx="9145588" cy="24138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 name="Title Placeholder 1"/>
          <p:cNvSpPr>
            <a:spLocks noGrp="1"/>
          </p:cNvSpPr>
          <p:nvPr>
            <p:ph type="title"/>
          </p:nvPr>
        </p:nvSpPr>
        <p:spPr>
          <a:xfrm>
            <a:off x="822325" y="365125"/>
            <a:ext cx="7521575" cy="54927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1029" name="Text Placeholder 2"/>
          <p:cNvSpPr>
            <a:spLocks noGrp="1"/>
          </p:cNvSpPr>
          <p:nvPr>
            <p:ph type="body" idx="1"/>
          </p:nvPr>
        </p:nvSpPr>
        <p:spPr bwMode="auto">
          <a:xfrm>
            <a:off x="822325" y="1100138"/>
            <a:ext cx="7521575"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 name="TextBox 1"/>
          <p:cNvSpPr txBox="1">
            <a:spLocks noChangeArrowheads="1"/>
          </p:cNvSpPr>
          <p:nvPr userDrawn="1"/>
        </p:nvSpPr>
        <p:spPr bwMode="auto">
          <a:xfrm>
            <a:off x="0" y="6248312"/>
            <a:ext cx="9413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400" dirty="0" smtClean="0">
                <a:solidFill>
                  <a:srgbClr val="000000"/>
                </a:solidFill>
              </a:rPr>
              <a:t>Slide </a:t>
            </a:r>
            <a:fld id="{BAEE3FE7-61B9-448D-9DA3-DC92B0A95A19}" type="slidenum">
              <a:rPr lang="en-US" altLang="en-US" sz="1400" smtClean="0">
                <a:solidFill>
                  <a:srgbClr val="000000"/>
                </a:solidFill>
              </a:rPr>
              <a:pPr eaLnBrk="1" hangingPunct="1">
                <a:defRPr/>
              </a:pPr>
              <a:t>‹#›</a:t>
            </a:fld>
            <a:endParaRPr lang="en-US" altLang="en-US" sz="1400" dirty="0" smtClean="0">
              <a:solidFill>
                <a:srgbClr val="000000"/>
              </a:solidFill>
            </a:endParaRPr>
          </a:p>
        </p:txBody>
      </p:sp>
      <p:pic>
        <p:nvPicPr>
          <p:cNvPr id="1034" name="Picture 9"/>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105260" y="6265251"/>
            <a:ext cx="768100" cy="445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p:cNvPicPr>
            <a:picLocks noChangeAspect="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784350" y="6269035"/>
            <a:ext cx="729695" cy="48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722680" y="6488009"/>
            <a:ext cx="1152150" cy="241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964790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3" r:id="rId4"/>
    <p:sldLayoutId id="2147483704" r:id="rId5"/>
    <p:sldLayoutId id="2147483705" r:id="rId6"/>
    <p:sldLayoutId id="2147483708" r:id="rId7"/>
    <p:sldLayoutId id="2147483710" r:id="rId8"/>
    <p:sldLayoutId id="2147483711" r:id="rId9"/>
    <p:sldLayoutId id="2147483712" r:id="rId10"/>
    <p:sldLayoutId id="2147483713" r:id="rId11"/>
    <p:sldLayoutId id="2147483714" r:id="rId12"/>
    <p:sldLayoutId id="2147483715" r:id="rId13"/>
  </p:sldLayoutIdLst>
  <p:timing>
    <p:tnLst>
      <p:par>
        <p:cTn id="1" dur="indefinite" restart="never" nodeType="tmRoot"/>
      </p:par>
    </p:tnLst>
  </p:timing>
  <p:hf hdr="0" ftr="0"/>
  <p:txStyles>
    <p:titleStyle>
      <a:lvl1pPr algn="l" rtl="0" eaLnBrk="0" fontAlgn="base" hangingPunct="0">
        <a:spcBef>
          <a:spcPct val="0"/>
        </a:spcBef>
        <a:spcAft>
          <a:spcPct val="0"/>
        </a:spcAft>
        <a:defRPr sz="2800" kern="1200" cap="all">
          <a:solidFill>
            <a:schemeClr val="accent3">
              <a:lumMod val="60000"/>
              <a:lumOff val="40000"/>
            </a:schemeClr>
          </a:solidFill>
          <a:latin typeface="+mj-lt"/>
          <a:ea typeface="+mj-ea"/>
          <a:cs typeface="+mj-cs"/>
        </a:defRPr>
      </a:lvl1pPr>
      <a:lvl2pPr algn="l" rtl="0" eaLnBrk="0" fontAlgn="base" hangingPunct="0">
        <a:spcBef>
          <a:spcPct val="0"/>
        </a:spcBef>
        <a:spcAft>
          <a:spcPct val="0"/>
        </a:spcAft>
        <a:defRPr sz="2800">
          <a:solidFill>
            <a:schemeClr val="tx1"/>
          </a:solidFill>
          <a:latin typeface="Franklin Gothic Medium" pitchFamily="34" charset="0"/>
        </a:defRPr>
      </a:lvl2pPr>
      <a:lvl3pPr algn="l" rtl="0" eaLnBrk="0" fontAlgn="base" hangingPunct="0">
        <a:spcBef>
          <a:spcPct val="0"/>
        </a:spcBef>
        <a:spcAft>
          <a:spcPct val="0"/>
        </a:spcAft>
        <a:defRPr sz="2800">
          <a:solidFill>
            <a:schemeClr val="tx1"/>
          </a:solidFill>
          <a:latin typeface="Franklin Gothic Medium" pitchFamily="34" charset="0"/>
        </a:defRPr>
      </a:lvl3pPr>
      <a:lvl4pPr algn="l" rtl="0" eaLnBrk="0" fontAlgn="base" hangingPunct="0">
        <a:spcBef>
          <a:spcPct val="0"/>
        </a:spcBef>
        <a:spcAft>
          <a:spcPct val="0"/>
        </a:spcAft>
        <a:defRPr sz="2800">
          <a:solidFill>
            <a:schemeClr val="tx1"/>
          </a:solidFill>
          <a:latin typeface="Franklin Gothic Medium" pitchFamily="34" charset="0"/>
        </a:defRPr>
      </a:lvl4pPr>
      <a:lvl5pPr algn="l" rtl="0" eaLnBrk="0" fontAlgn="base" hangingPunct="0">
        <a:spcBef>
          <a:spcPct val="0"/>
        </a:spcBef>
        <a:spcAft>
          <a:spcPct val="0"/>
        </a:spcAft>
        <a:defRPr sz="2800">
          <a:solidFill>
            <a:schemeClr val="tx1"/>
          </a:solidFill>
          <a:latin typeface="Franklin Gothic Medium" pitchFamily="34" charset="0"/>
        </a:defRPr>
      </a:lvl5pPr>
      <a:lvl6pPr marL="457200" algn="l" rtl="0" fontAlgn="base">
        <a:spcBef>
          <a:spcPct val="0"/>
        </a:spcBef>
        <a:spcAft>
          <a:spcPct val="0"/>
        </a:spcAft>
        <a:defRPr sz="2800">
          <a:solidFill>
            <a:schemeClr val="tx1"/>
          </a:solidFill>
          <a:latin typeface="Franklin Gothic Medium" pitchFamily="34" charset="0"/>
        </a:defRPr>
      </a:lvl6pPr>
      <a:lvl7pPr marL="914400" algn="l" rtl="0" fontAlgn="base">
        <a:spcBef>
          <a:spcPct val="0"/>
        </a:spcBef>
        <a:spcAft>
          <a:spcPct val="0"/>
        </a:spcAft>
        <a:defRPr sz="2800">
          <a:solidFill>
            <a:schemeClr val="tx1"/>
          </a:solidFill>
          <a:latin typeface="Franklin Gothic Medium" pitchFamily="34" charset="0"/>
        </a:defRPr>
      </a:lvl7pPr>
      <a:lvl8pPr marL="1371600" algn="l" rtl="0" fontAlgn="base">
        <a:spcBef>
          <a:spcPct val="0"/>
        </a:spcBef>
        <a:spcAft>
          <a:spcPct val="0"/>
        </a:spcAft>
        <a:defRPr sz="2800">
          <a:solidFill>
            <a:schemeClr val="tx1"/>
          </a:solidFill>
          <a:latin typeface="Franklin Gothic Medium" pitchFamily="34" charset="0"/>
        </a:defRPr>
      </a:lvl8pPr>
      <a:lvl9pPr marL="1828800" algn="l" rtl="0" fontAlgn="base">
        <a:spcBef>
          <a:spcPct val="0"/>
        </a:spcBef>
        <a:spcAft>
          <a:spcPct val="0"/>
        </a:spcAft>
        <a:defRPr sz="2800">
          <a:solidFill>
            <a:schemeClr val="tx1"/>
          </a:solidFill>
          <a:latin typeface="Franklin Gothic Medium" pitchFamily="34" charset="0"/>
        </a:defRPr>
      </a:lvl9pPr>
    </p:titleStyle>
    <p:bodyStyle>
      <a:lvl1pPr marL="342900" indent="-342900" algn="l" rtl="0" eaLnBrk="0" fontAlgn="base" hangingPunct="0">
        <a:spcBef>
          <a:spcPts val="800"/>
        </a:spcBef>
        <a:spcAft>
          <a:spcPct val="0"/>
        </a:spcAft>
        <a:buFont typeface="Arial" charset="0"/>
        <a:defRPr sz="1600" b="1" kern="1200">
          <a:solidFill>
            <a:schemeClr val="tx1"/>
          </a:solidFill>
          <a:latin typeface="+mn-lt"/>
          <a:ea typeface="+mn-ea"/>
          <a:cs typeface="+mn-cs"/>
        </a:defRPr>
      </a:lvl1pPr>
      <a:lvl2pPr marL="1730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2pPr>
      <a:lvl3pPr marL="4016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3pPr>
      <a:lvl4pPr marL="630238" indent="-163513"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4pPr>
      <a:lvl5pPr marL="858838" indent="-173038" algn="l" rtl="0" eaLnBrk="0" fontAlgn="base" hangingPunct="0">
        <a:spcBef>
          <a:spcPts val="300"/>
        </a:spcBef>
        <a:spcAft>
          <a:spcPct val="0"/>
        </a:spcAft>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3.xml"/><Relationship Id="rId7" Type="http://schemas.openxmlformats.org/officeDocument/2006/relationships/oleObject" Target="../embeddings/oleObject2.bin"/><Relationship Id="rId12" Type="http://schemas.openxmlformats.org/officeDocument/2006/relationships/image" Target="../media/image34.w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31.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33.wmf"/><Relationship Id="rId4" Type="http://schemas.openxmlformats.org/officeDocument/2006/relationships/image" Target="../media/image35.wmf"/><Relationship Id="rId9"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6.emf"/><Relationship Id="rId4" Type="http://schemas.openxmlformats.org/officeDocument/2006/relationships/oleObject" Target="../embeddings/Microsoft_Excel_97-2003_Worksheet1.xls"/></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9.xml"/><Relationship Id="rId7" Type="http://schemas.openxmlformats.org/officeDocument/2006/relationships/image" Target="../media/image38.wmf"/><Relationship Id="rId2" Type="http://schemas.openxmlformats.org/officeDocument/2006/relationships/slideLayout" Target="../slideLayouts/slideLayout9.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37.emf"/><Relationship Id="rId4" Type="http://schemas.openxmlformats.org/officeDocument/2006/relationships/oleObject" Target="../embeddings/Microsoft_Excel_97-2003_Worksheet2.xls"/><Relationship Id="rId9" Type="http://schemas.openxmlformats.org/officeDocument/2006/relationships/image" Target="../media/image39.wmf"/></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7.emf"/></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0.emf"/></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30.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24.xml"/><Relationship Id="rId7" Type="http://schemas.openxmlformats.org/officeDocument/2006/relationships/image" Target="../media/image56.emf"/><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55.emf"/><Relationship Id="rId4" Type="http://schemas.openxmlformats.org/officeDocument/2006/relationships/oleObject" Target="../embeddings/Microsoft_Excel_97-2003_Worksheet3.xls"/></Relationships>
</file>

<file path=ppt/slides/_rels/slide3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25.xml"/><Relationship Id="rId7" Type="http://schemas.openxmlformats.org/officeDocument/2006/relationships/image" Target="../media/image59.emf"/><Relationship Id="rId2" Type="http://schemas.openxmlformats.org/officeDocument/2006/relationships/slideLayout" Target="../slideLayouts/slideLayout3.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58.emf"/><Relationship Id="rId4" Type="http://schemas.openxmlformats.org/officeDocument/2006/relationships/oleObject" Target="../embeddings/Microsoft_Excel_97-2003_Worksheet4.xls"/></Relationships>
</file>

<file path=ppt/slides/_rels/slide34.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notesSlide" Target="../notesSlides/notesSlide26.xml"/><Relationship Id="rId7" Type="http://schemas.openxmlformats.org/officeDocument/2006/relationships/image" Target="../media/image62.emf"/><Relationship Id="rId2" Type="http://schemas.openxmlformats.org/officeDocument/2006/relationships/slideLayout" Target="../slideLayouts/slideLayout9.xml"/><Relationship Id="rId1" Type="http://schemas.openxmlformats.org/officeDocument/2006/relationships/vmlDrawing" Target="../drawings/vmlDrawing6.vml"/><Relationship Id="rId6" Type="http://schemas.openxmlformats.org/officeDocument/2006/relationships/oleObject" Target="../embeddings/Microsoft_Excel_97-2003_Worksheet5.xls"/><Relationship Id="rId5" Type="http://schemas.openxmlformats.org/officeDocument/2006/relationships/image" Target="../media/image61.emf"/><Relationship Id="rId4" Type="http://schemas.openxmlformats.org/officeDocument/2006/relationships/oleObject" Target="../embeddings/oleObject9.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28.xml"/><Relationship Id="rId7" Type="http://schemas.openxmlformats.org/officeDocument/2006/relationships/image" Target="../media/image65.wmf"/><Relationship Id="rId2" Type="http://schemas.openxmlformats.org/officeDocument/2006/relationships/slideLayout" Target="../slideLayouts/slideLayout11.xml"/><Relationship Id="rId1" Type="http://schemas.openxmlformats.org/officeDocument/2006/relationships/vmlDrawing" Target="../drawings/vmlDrawing7.vml"/><Relationship Id="rId6" Type="http://schemas.openxmlformats.org/officeDocument/2006/relationships/oleObject" Target="../embeddings/oleObject11.bin"/><Relationship Id="rId11" Type="http://schemas.openxmlformats.org/officeDocument/2006/relationships/image" Target="../media/image67.wmf"/><Relationship Id="rId5" Type="http://schemas.openxmlformats.org/officeDocument/2006/relationships/image" Target="../media/image64.wmf"/><Relationship Id="rId10" Type="http://schemas.openxmlformats.org/officeDocument/2006/relationships/oleObject" Target="../embeddings/oleObject13.bin"/><Relationship Id="rId4" Type="http://schemas.openxmlformats.org/officeDocument/2006/relationships/oleObject" Target="../embeddings/oleObject10.bin"/><Relationship Id="rId9" Type="http://schemas.openxmlformats.org/officeDocument/2006/relationships/image" Target="../media/image66.e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35.xml"/><Relationship Id="rId7" Type="http://schemas.openxmlformats.org/officeDocument/2006/relationships/image" Target="../media/image71.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14.bin"/><Relationship Id="rId11" Type="http://schemas.openxmlformats.org/officeDocument/2006/relationships/image" Target="../media/image73.wmf"/><Relationship Id="rId5" Type="http://schemas.openxmlformats.org/officeDocument/2006/relationships/image" Target="../media/image70.emf"/><Relationship Id="rId10" Type="http://schemas.openxmlformats.org/officeDocument/2006/relationships/oleObject" Target="../embeddings/oleObject16.bin"/><Relationship Id="rId4" Type="http://schemas.openxmlformats.org/officeDocument/2006/relationships/oleObject" Target="../embeddings/Microsoft_Excel_97-2003_Worksheet6.xls"/><Relationship Id="rId9" Type="http://schemas.openxmlformats.org/officeDocument/2006/relationships/image" Target="../media/image72.wmf"/></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notesSlide" Target="../notesSlides/notesSlide36.xml"/><Relationship Id="rId7"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7.bin"/><Relationship Id="rId11" Type="http://schemas.openxmlformats.org/officeDocument/2006/relationships/image" Target="../media/image77.wmf"/><Relationship Id="rId5" Type="http://schemas.openxmlformats.org/officeDocument/2006/relationships/image" Target="../media/image74.emf"/><Relationship Id="rId10" Type="http://schemas.openxmlformats.org/officeDocument/2006/relationships/oleObject" Target="../embeddings/oleObject19.bin"/><Relationship Id="rId4" Type="http://schemas.openxmlformats.org/officeDocument/2006/relationships/oleObject" Target="../embeddings/Microsoft_Excel_97-2003_Worksheet7.xls"/><Relationship Id="rId9" Type="http://schemas.openxmlformats.org/officeDocument/2006/relationships/image" Target="../media/image76.wmf"/></Relationships>
</file>

<file path=ppt/slides/_rels/slide45.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37.xml"/><Relationship Id="rId7" Type="http://schemas.openxmlformats.org/officeDocument/2006/relationships/image" Target="../media/image77.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0.bin"/><Relationship Id="rId11" Type="http://schemas.openxmlformats.org/officeDocument/2006/relationships/image" Target="../media/image75.wmf"/><Relationship Id="rId5" Type="http://schemas.openxmlformats.org/officeDocument/2006/relationships/image" Target="../media/image78.emf"/><Relationship Id="rId10" Type="http://schemas.openxmlformats.org/officeDocument/2006/relationships/oleObject" Target="../embeddings/oleObject22.bin"/><Relationship Id="rId4" Type="http://schemas.openxmlformats.org/officeDocument/2006/relationships/oleObject" Target="../embeddings/Microsoft_Excel_97-2003_Worksheet8.xls"/><Relationship Id="rId9" Type="http://schemas.openxmlformats.org/officeDocument/2006/relationships/image" Target="../media/image76.wmf"/></Relationships>
</file>

<file path=ppt/slides/_rels/slide46.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notesSlide" Target="../notesSlides/notesSlide38.xml"/><Relationship Id="rId7" Type="http://schemas.openxmlformats.org/officeDocument/2006/relationships/image" Target="../media/image80.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4.bin"/><Relationship Id="rId5" Type="http://schemas.openxmlformats.org/officeDocument/2006/relationships/image" Target="../media/image79.emf"/><Relationship Id="rId4" Type="http://schemas.openxmlformats.org/officeDocument/2006/relationships/oleObject" Target="../embeddings/oleObject23.bin"/><Relationship Id="rId9" Type="http://schemas.openxmlformats.org/officeDocument/2006/relationships/image" Target="../media/image81.wmf"/></Relationships>
</file>

<file path=ppt/slides/_rels/slide47.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39.xml"/><Relationship Id="rId7" Type="http://schemas.openxmlformats.org/officeDocument/2006/relationships/image" Target="../media/image83.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6.bin"/><Relationship Id="rId11" Type="http://schemas.openxmlformats.org/officeDocument/2006/relationships/image" Target="../media/image85.wmf"/><Relationship Id="rId5" Type="http://schemas.openxmlformats.org/officeDocument/2006/relationships/image" Target="../media/image82.emf"/><Relationship Id="rId10" Type="http://schemas.openxmlformats.org/officeDocument/2006/relationships/oleObject" Target="../embeddings/oleObject28.bin"/><Relationship Id="rId4" Type="http://schemas.openxmlformats.org/officeDocument/2006/relationships/oleObject" Target="../embeddings/Microsoft_Excel_97-2003_Worksheet9.xls"/><Relationship Id="rId9" Type="http://schemas.openxmlformats.org/officeDocument/2006/relationships/image" Target="../media/image84.wmf"/></Relationships>
</file>

<file path=ppt/slides/_rels/slide48.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40.xml"/><Relationship Id="rId7" Type="http://schemas.openxmlformats.org/officeDocument/2006/relationships/image" Target="../media/image87.emf"/><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oleObject" Target="../embeddings/Microsoft_Excel_97-2003_Worksheet11.xls"/><Relationship Id="rId11" Type="http://schemas.openxmlformats.org/officeDocument/2006/relationships/image" Target="../media/image89.wmf"/><Relationship Id="rId5" Type="http://schemas.openxmlformats.org/officeDocument/2006/relationships/image" Target="../media/image86.emf"/><Relationship Id="rId10" Type="http://schemas.openxmlformats.org/officeDocument/2006/relationships/oleObject" Target="../embeddings/oleObject30.bin"/><Relationship Id="rId4" Type="http://schemas.openxmlformats.org/officeDocument/2006/relationships/oleObject" Target="../embeddings/Microsoft_Excel_97-2003_Worksheet10.xls"/><Relationship Id="rId9" Type="http://schemas.openxmlformats.org/officeDocument/2006/relationships/image" Target="../media/image88.wmf"/></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50.xml"/><Relationship Id="rId1" Type="http://schemas.openxmlformats.org/officeDocument/2006/relationships/slideLayout" Target="../slideLayouts/slideLayout12.xml"/><Relationship Id="rId4" Type="http://schemas.openxmlformats.org/officeDocument/2006/relationships/image" Target="../media/image93.png"/></Relationships>
</file>

<file path=ppt/slides/_rels/slide5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51.xml"/><Relationship Id="rId1" Type="http://schemas.openxmlformats.org/officeDocument/2006/relationships/slideLayout" Target="../slideLayouts/slideLayout12.xml"/><Relationship Id="rId5" Type="http://schemas.openxmlformats.org/officeDocument/2006/relationships/image" Target="../media/image95.png"/><Relationship Id="rId4" Type="http://schemas.openxmlformats.org/officeDocument/2006/relationships/image" Target="../media/image93.pn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3.xml"/><Relationship Id="rId1" Type="http://schemas.openxmlformats.org/officeDocument/2006/relationships/vmlDrawing" Target="../drawings/vmlDrawing14.vml"/><Relationship Id="rId5" Type="http://schemas.openxmlformats.org/officeDocument/2006/relationships/image" Target="../media/image97.emf"/><Relationship Id="rId4" Type="http://schemas.openxmlformats.org/officeDocument/2006/relationships/oleObject" Target="../embeddings/Microsoft_Excel_97-2003_Worksheet12.xls"/></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3.xml"/><Relationship Id="rId1" Type="http://schemas.openxmlformats.org/officeDocument/2006/relationships/vmlDrawing" Target="../drawings/vmlDrawing15.vml"/><Relationship Id="rId5" Type="http://schemas.openxmlformats.org/officeDocument/2006/relationships/image" Target="../media/image98.wmf"/><Relationship Id="rId4" Type="http://schemas.openxmlformats.org/officeDocument/2006/relationships/oleObject" Target="../embeddings/oleObject31.bin"/></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100.wmf"/><Relationship Id="rId5" Type="http://schemas.openxmlformats.org/officeDocument/2006/relationships/image" Target="../media/image99.wmf"/><Relationship Id="rId4" Type="http://schemas.openxmlformats.org/officeDocument/2006/relationships/oleObject" Target="../embeddings/oleObject32.bin"/></Relationships>
</file>

<file path=ppt/slides/_rels/slide73.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7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68.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69.xml"/><Relationship Id="rId1" Type="http://schemas.openxmlformats.org/officeDocument/2006/relationships/slideLayout" Target="../slideLayouts/slideLayout6.xml"/><Relationship Id="rId5" Type="http://schemas.openxmlformats.org/officeDocument/2006/relationships/image" Target="../media/image107.png"/><Relationship Id="rId4" Type="http://schemas.openxmlformats.org/officeDocument/2006/relationships/image" Target="../media/image106.png"/></Relationships>
</file>

<file path=ppt/slides/_rels/slide78.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112.wmf"/><Relationship Id="rId3" Type="http://schemas.openxmlformats.org/officeDocument/2006/relationships/oleObject" Target="../embeddings/oleObject33.bin"/><Relationship Id="rId7"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111.wmf"/><Relationship Id="rId5" Type="http://schemas.openxmlformats.org/officeDocument/2006/relationships/oleObject" Target="../embeddings/oleObject34.bin"/><Relationship Id="rId4" Type="http://schemas.openxmlformats.org/officeDocument/2006/relationships/image" Target="../media/image110.wmf"/></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114.wmf"/><Relationship Id="rId5" Type="http://schemas.openxmlformats.org/officeDocument/2006/relationships/oleObject" Target="../embeddings/oleObject37.bin"/><Relationship Id="rId4" Type="http://schemas.openxmlformats.org/officeDocument/2006/relationships/image" Target="../media/image113.wmf"/></Relationships>
</file>

<file path=ppt/slides/_rels/slide91.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9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2.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93.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hyperlink" Target="http://www.tesco-adven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ctrTitle"/>
          </p:nvPr>
        </p:nvSpPr>
        <p:spPr>
          <a:xfrm>
            <a:off x="2971800" y="3962400"/>
            <a:ext cx="5648325" cy="1204913"/>
          </a:xfrm>
        </p:spPr>
        <p:txBody>
          <a:bodyPr/>
          <a:lstStyle/>
          <a:p>
            <a:pPr algn="r" eaLnBrk="1" fontAlgn="auto" hangingPunct="1">
              <a:spcAft>
                <a:spcPts val="0"/>
              </a:spcAft>
              <a:defRPr/>
            </a:pPr>
            <a:r>
              <a:rPr lang="en-US" dirty="0" smtClean="0">
                <a:solidFill>
                  <a:schemeClr val="bg1"/>
                </a:solidFill>
              </a:rPr>
              <a:t>Advanced </a:t>
            </a:r>
            <a:r>
              <a:rPr lang="en-US" dirty="0" err="1" smtClean="0">
                <a:solidFill>
                  <a:schemeClr val="bg1"/>
                </a:solidFill>
              </a:rPr>
              <a:t>Polyphase</a:t>
            </a:r>
            <a:r>
              <a:rPr lang="en-US" dirty="0" smtClean="0">
                <a:solidFill>
                  <a:schemeClr val="bg1"/>
                </a:solidFill>
              </a:rPr>
              <a:t> Metering</a:t>
            </a:r>
            <a:endParaRPr lang="en-US" dirty="0">
              <a:solidFill>
                <a:schemeClr val="bg1"/>
              </a:solidFill>
            </a:endParaRPr>
          </a:p>
        </p:txBody>
      </p:sp>
      <p:sp>
        <p:nvSpPr>
          <p:cNvPr id="13" name="Subtitle 2"/>
          <p:cNvSpPr>
            <a:spLocks noGrp="1"/>
          </p:cNvSpPr>
          <p:nvPr>
            <p:ph type="subTitle" idx="1"/>
          </p:nvPr>
        </p:nvSpPr>
        <p:spPr>
          <a:xfrm>
            <a:off x="3381445" y="4773175"/>
            <a:ext cx="5264150" cy="1066800"/>
          </a:xfrm>
        </p:spPr>
        <p:txBody>
          <a:bodyPr rtlCol="0">
            <a:normAutofit/>
          </a:bodyPr>
          <a:lstStyle/>
          <a:p>
            <a:pPr algn="r" eaLnBrk="1" fontAlgn="auto" hangingPunct="1">
              <a:spcAft>
                <a:spcPts val="0"/>
              </a:spcAft>
              <a:buFont typeface="Arial" pitchFamily="34" charset="0"/>
              <a:buNone/>
              <a:defRPr/>
            </a:pPr>
            <a:r>
              <a:rPr dirty="0" smtClean="0">
                <a:solidFill>
                  <a:schemeClr val="bg1"/>
                </a:solidFill>
              </a:rPr>
              <a:t>Presented </a:t>
            </a:r>
            <a:r>
              <a:rPr dirty="0">
                <a:solidFill>
                  <a:schemeClr val="bg1"/>
                </a:solidFill>
              </a:rPr>
              <a:t>by </a:t>
            </a:r>
            <a:r>
              <a:rPr lang="en-US" dirty="0" smtClean="0">
                <a:solidFill>
                  <a:schemeClr val="bg1"/>
                </a:solidFill>
              </a:rPr>
              <a:t>John </a:t>
            </a:r>
            <a:r>
              <a:rPr lang="en-US" dirty="0" err="1" smtClean="0">
                <a:solidFill>
                  <a:schemeClr val="bg1"/>
                </a:solidFill>
              </a:rPr>
              <a:t>Kretzschmar</a:t>
            </a:r>
            <a:endParaRPr lang="en-US" dirty="0" smtClean="0">
              <a:solidFill>
                <a:schemeClr val="bg1"/>
              </a:solidFill>
            </a:endParaRPr>
          </a:p>
          <a:p>
            <a:pPr algn="r" eaLnBrk="1" fontAlgn="auto" hangingPunct="1">
              <a:spcAft>
                <a:spcPts val="0"/>
              </a:spcAft>
              <a:buFont typeface="Arial" pitchFamily="34" charset="0"/>
              <a:buNone/>
              <a:defRPr/>
            </a:pPr>
            <a:r>
              <a:rPr lang="en-US" dirty="0" smtClean="0">
                <a:solidFill>
                  <a:schemeClr val="bg1"/>
                </a:solidFill>
              </a:rPr>
              <a:t>June </a:t>
            </a:r>
            <a:r>
              <a:rPr dirty="0" smtClean="0">
                <a:solidFill>
                  <a:schemeClr val="bg1"/>
                </a:solidFill>
              </a:rPr>
              <a:t>20</a:t>
            </a:r>
            <a:r>
              <a:rPr dirty="0">
                <a:solidFill>
                  <a:schemeClr val="bg1"/>
                </a:solidFill>
              </a:rPr>
              <a:t>,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en-US" sz="3600" b="1" dirty="0" smtClean="0"/>
              <a:t>Three Phase Power</a:t>
            </a:r>
            <a:r>
              <a:rPr lang="en-US" b="1" dirty="0" smtClean="0">
                <a:solidFill>
                  <a:srgbClr val="0000FF"/>
                </a:solidFill>
              </a:rPr>
              <a:t/>
            </a:r>
            <a:br>
              <a:rPr lang="en-US" b="1" dirty="0" smtClean="0">
                <a:solidFill>
                  <a:srgbClr val="0000FF"/>
                </a:solidFill>
              </a:rPr>
            </a:br>
            <a:r>
              <a:rPr lang="en-US" sz="3200" dirty="0" smtClean="0"/>
              <a:t>Introduction</a:t>
            </a:r>
          </a:p>
        </p:txBody>
      </p:sp>
      <p:pic>
        <p:nvPicPr>
          <p:cNvPr id="21508" name="Picture 11" descr="3Ph Voltage Sources"/>
          <p:cNvPicPr>
            <a:picLocks noGrp="1" noChangeAspect="1" noChangeArrowheads="1"/>
          </p:cNvPicPr>
          <p:nvPr>
            <p:ph idx="1"/>
          </p:nvPr>
        </p:nvPicPr>
        <p:blipFill>
          <a:blip r:embed="rId3" cstate="print"/>
          <a:srcRect/>
          <a:stretch>
            <a:fillRect/>
          </a:stretch>
        </p:blipFill>
        <p:spPr>
          <a:xfrm>
            <a:off x="808310" y="1854395"/>
            <a:ext cx="4454525" cy="3935412"/>
          </a:xfrm>
          <a:noFill/>
        </p:spPr>
      </p:pic>
      <p:sp>
        <p:nvSpPr>
          <p:cNvPr id="21507" name="Text Box 9"/>
          <p:cNvSpPr txBox="1">
            <a:spLocks noChangeArrowheads="1"/>
          </p:cNvSpPr>
          <p:nvPr/>
        </p:nvSpPr>
        <p:spPr bwMode="auto">
          <a:xfrm>
            <a:off x="5800960" y="2385220"/>
            <a:ext cx="2917825" cy="1833562"/>
          </a:xfrm>
          <a:prstGeom prst="rect">
            <a:avLst/>
          </a:prstGeom>
          <a:noFill/>
          <a:ln w="9525">
            <a:noFill/>
            <a:miter lim="800000"/>
            <a:headEnd/>
            <a:tailEnd/>
          </a:ln>
        </p:spPr>
        <p:txBody>
          <a:bodyPr>
            <a:spAutoFit/>
          </a:bodyPr>
          <a:lstStyle/>
          <a:p>
            <a:pPr>
              <a:spcBef>
                <a:spcPct val="50000"/>
              </a:spcBef>
            </a:pPr>
            <a:r>
              <a:rPr lang="en-US" b="1" u="sng" dirty="0"/>
              <a:t>Basic Assumptions</a:t>
            </a:r>
          </a:p>
          <a:p>
            <a:pPr>
              <a:spcBef>
                <a:spcPct val="50000"/>
              </a:spcBef>
              <a:buFontTx/>
              <a:buChar char="•"/>
            </a:pPr>
            <a:r>
              <a:rPr lang="en-US" sz="1600" dirty="0"/>
              <a:t>Three AC voltage sources</a:t>
            </a:r>
          </a:p>
          <a:p>
            <a:pPr>
              <a:spcBef>
                <a:spcPct val="50000"/>
              </a:spcBef>
              <a:buFontTx/>
              <a:buChar char="•"/>
            </a:pPr>
            <a:r>
              <a:rPr lang="en-US" sz="1600" dirty="0"/>
              <a:t>Voltages Displaced in time</a:t>
            </a:r>
          </a:p>
          <a:p>
            <a:pPr>
              <a:spcBef>
                <a:spcPct val="50000"/>
              </a:spcBef>
              <a:buFontTx/>
              <a:buChar char="•"/>
            </a:pPr>
            <a:r>
              <a:rPr lang="en-US" sz="1600" dirty="0"/>
              <a:t>Each sinusoidal</a:t>
            </a:r>
          </a:p>
          <a:p>
            <a:pPr>
              <a:spcBef>
                <a:spcPct val="50000"/>
              </a:spcBef>
              <a:buFontTx/>
              <a:buChar char="•"/>
            </a:pPr>
            <a:r>
              <a:rPr lang="en-US" sz="1600" dirty="0"/>
              <a:t>Identical in Amplitude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3" descr="SineWave"/>
          <p:cNvPicPr>
            <a:picLocks noGrp="1" noChangeAspect="1" noChangeArrowheads="1"/>
          </p:cNvPicPr>
          <p:nvPr>
            <p:ph sz="half" idx="1"/>
          </p:nvPr>
        </p:nvPicPr>
        <p:blipFill>
          <a:blip r:embed="rId4" cstate="print"/>
          <a:stretch>
            <a:fillRect/>
          </a:stretch>
        </p:blipFill>
        <p:spPr>
          <a:xfrm>
            <a:off x="539475" y="1355130"/>
            <a:ext cx="4692129" cy="4257430"/>
          </a:xfrm>
          <a:noFill/>
        </p:spPr>
      </p:pic>
      <p:sp>
        <p:nvSpPr>
          <p:cNvPr id="1031" name="Rectangle 2"/>
          <p:cNvSpPr>
            <a:spLocks noGrp="1" noChangeArrowheads="1"/>
          </p:cNvSpPr>
          <p:nvPr>
            <p:ph type="title"/>
          </p:nvPr>
        </p:nvSpPr>
        <p:spPr>
          <a:xfrm>
            <a:off x="457200" y="274638"/>
            <a:ext cx="8229600" cy="927100"/>
          </a:xfrm>
        </p:spPr>
        <p:txBody>
          <a:bodyPr/>
          <a:lstStyle/>
          <a:p>
            <a:pPr eaLnBrk="1" hangingPunct="1"/>
            <a:r>
              <a:rPr lang="en-US" sz="3600" b="1" dirty="0" smtClean="0"/>
              <a:t>AC Theory – Sine Wave</a:t>
            </a:r>
          </a:p>
        </p:txBody>
      </p:sp>
      <p:sp>
        <p:nvSpPr>
          <p:cNvPr id="1033"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034"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1035"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1036"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6" name="Object 8"/>
          <p:cNvGraphicFramePr>
            <a:graphicFrameLocks noChangeAspect="1"/>
          </p:cNvGraphicFramePr>
          <p:nvPr>
            <p:extLst>
              <p:ext uri="{D42A27DB-BD31-4B8C-83A1-F6EECF244321}">
                <p14:modId xmlns:p14="http://schemas.microsoft.com/office/powerpoint/2010/main" val="1337138766"/>
              </p:ext>
            </p:extLst>
          </p:nvPr>
        </p:nvGraphicFramePr>
        <p:xfrm>
          <a:off x="6146605" y="1739180"/>
          <a:ext cx="2230437" cy="417513"/>
        </p:xfrm>
        <a:graphic>
          <a:graphicData uri="http://schemas.openxmlformats.org/presentationml/2006/ole">
            <mc:AlternateContent xmlns:mc="http://schemas.openxmlformats.org/markup-compatibility/2006">
              <mc:Choice xmlns:v="urn:schemas-microsoft-com:vml" Requires="v">
                <p:oleObj spid="_x0000_s1188" name="Equation" r:id="rId5" imgW="1091880" imgH="203040" progId="Equation.3">
                  <p:embed/>
                </p:oleObj>
              </mc:Choice>
              <mc:Fallback>
                <p:oleObj name="Equation" r:id="rId5" imgW="1091880" imgH="203040" progId="Equation.3">
                  <p:embed/>
                  <p:pic>
                    <p:nvPicPr>
                      <p:cNvPr id="0" name="Object 8"/>
                      <p:cNvPicPr>
                        <a:picLocks noChangeAspect="1" noChangeArrowheads="1"/>
                      </p:cNvPicPr>
                      <p:nvPr/>
                    </p:nvPicPr>
                    <p:blipFill>
                      <a:blip r:embed="rId6"/>
                      <a:srcRect/>
                      <a:stretch>
                        <a:fillRect/>
                      </a:stretch>
                    </p:blipFill>
                    <p:spPr bwMode="auto">
                      <a:xfrm>
                        <a:off x="6146605" y="1739180"/>
                        <a:ext cx="2230437" cy="417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7" name="Rectangle 9"/>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9" name="Object 13"/>
          <p:cNvGraphicFramePr>
            <a:graphicFrameLocks noChangeAspect="1"/>
          </p:cNvGraphicFramePr>
          <p:nvPr>
            <p:extLst>
              <p:ext uri="{D42A27DB-BD31-4B8C-83A1-F6EECF244321}">
                <p14:modId xmlns:p14="http://schemas.microsoft.com/office/powerpoint/2010/main" val="3713465557"/>
              </p:ext>
            </p:extLst>
          </p:nvPr>
        </p:nvGraphicFramePr>
        <p:xfrm>
          <a:off x="6530655" y="4350720"/>
          <a:ext cx="1543050" cy="534988"/>
        </p:xfrm>
        <a:graphic>
          <a:graphicData uri="http://schemas.openxmlformats.org/presentationml/2006/ole">
            <mc:AlternateContent xmlns:mc="http://schemas.openxmlformats.org/markup-compatibility/2006">
              <mc:Choice xmlns:v="urn:schemas-microsoft-com:vml" Requires="v">
                <p:oleObj spid="_x0000_s1189" name="Equation" r:id="rId7" imgW="634680" imgH="228600" progId="Equation.3">
                  <p:embed/>
                </p:oleObj>
              </mc:Choice>
              <mc:Fallback>
                <p:oleObj name="Equation" r:id="rId7" imgW="634680" imgH="228600" progId="Equation.3">
                  <p:embed/>
                  <p:pic>
                    <p:nvPicPr>
                      <p:cNvPr id="0" name="Object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0655" y="4350720"/>
                        <a:ext cx="1543050" cy="534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14"/>
          <p:cNvGraphicFramePr>
            <a:graphicFrameLocks noChangeAspect="1"/>
          </p:cNvGraphicFramePr>
          <p:nvPr>
            <p:extLst>
              <p:ext uri="{D42A27DB-BD31-4B8C-83A1-F6EECF244321}">
                <p14:modId xmlns:p14="http://schemas.microsoft.com/office/powerpoint/2010/main" val="2318208279"/>
              </p:ext>
            </p:extLst>
          </p:nvPr>
        </p:nvGraphicFramePr>
        <p:xfrm>
          <a:off x="6453845" y="2507280"/>
          <a:ext cx="1479550" cy="565150"/>
        </p:xfrm>
        <a:graphic>
          <a:graphicData uri="http://schemas.openxmlformats.org/presentationml/2006/ole">
            <mc:AlternateContent xmlns:mc="http://schemas.openxmlformats.org/markup-compatibility/2006">
              <mc:Choice xmlns:v="urn:schemas-microsoft-com:vml" Requires="v">
                <p:oleObj spid="_x0000_s1190" name="Equation" r:id="rId9" imgW="609480" imgH="241200" progId="Equation.3">
                  <p:embed/>
                </p:oleObj>
              </mc:Choice>
              <mc:Fallback>
                <p:oleObj name="Equation" r:id="rId9" imgW="609480" imgH="241200" progId="Equation.3">
                  <p:embed/>
                  <p:pic>
                    <p:nvPicPr>
                      <p:cNvPr id="0" name="Object 14"/>
                      <p:cNvPicPr>
                        <a:picLocks noChangeAspect="1" noChangeArrowheads="1"/>
                      </p:cNvPicPr>
                      <p:nvPr/>
                    </p:nvPicPr>
                    <p:blipFill>
                      <a:blip r:embed="rId10"/>
                      <a:srcRect/>
                      <a:stretch>
                        <a:fillRect/>
                      </a:stretch>
                    </p:blipFill>
                    <p:spPr bwMode="auto">
                      <a:xfrm>
                        <a:off x="6453845" y="2507280"/>
                        <a:ext cx="1479550" cy="565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39" name="Line 15"/>
          <p:cNvSpPr>
            <a:spLocks noChangeShapeType="1"/>
          </p:cNvSpPr>
          <p:nvPr/>
        </p:nvSpPr>
        <p:spPr bwMode="auto">
          <a:xfrm>
            <a:off x="914400" y="2241550"/>
            <a:ext cx="4118460" cy="0"/>
          </a:xfrm>
          <a:prstGeom prst="line">
            <a:avLst/>
          </a:prstGeom>
          <a:noFill/>
          <a:ln w="28575">
            <a:solidFill>
              <a:schemeClr val="hlink"/>
            </a:solidFill>
            <a:round/>
            <a:headEnd/>
            <a:tailEnd/>
          </a:ln>
        </p:spPr>
        <p:txBody>
          <a:bodyP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4129803941"/>
              </p:ext>
            </p:extLst>
          </p:nvPr>
        </p:nvGraphicFramePr>
        <p:xfrm>
          <a:off x="5916175" y="3505810"/>
          <a:ext cx="2700337" cy="417512"/>
        </p:xfrm>
        <a:graphic>
          <a:graphicData uri="http://schemas.openxmlformats.org/presentationml/2006/ole">
            <mc:AlternateContent xmlns:mc="http://schemas.openxmlformats.org/markup-compatibility/2006">
              <mc:Choice xmlns:v="urn:schemas-microsoft-com:vml" Requires="v">
                <p:oleObj spid="_x0000_s1191" name="Equation" r:id="rId11" imgW="1117440" imgH="177480" progId="Equation.3">
                  <p:embed/>
                </p:oleObj>
              </mc:Choice>
              <mc:Fallback>
                <p:oleObj name="Equation" r:id="rId11" imgW="1117440" imgH="177480" progId="Equation.3">
                  <p:embed/>
                  <p:pic>
                    <p:nvPicPr>
                      <p:cNvPr id="0" name="Object 14"/>
                      <p:cNvPicPr>
                        <a:picLocks noChangeAspect="1" noChangeArrowheads="1"/>
                      </p:cNvPicPr>
                      <p:nvPr/>
                    </p:nvPicPr>
                    <p:blipFill>
                      <a:blip r:embed="rId12"/>
                      <a:srcRect/>
                      <a:stretch>
                        <a:fillRect/>
                      </a:stretch>
                    </p:blipFill>
                    <p:spPr bwMode="auto">
                      <a:xfrm>
                        <a:off x="5916175" y="3505810"/>
                        <a:ext cx="2700337"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582384701"/>
              </p:ext>
            </p:extLst>
          </p:nvPr>
        </p:nvGraphicFramePr>
        <p:xfrm>
          <a:off x="885120" y="1547155"/>
          <a:ext cx="7335354" cy="4400550"/>
        </p:xfrm>
        <a:graphic>
          <a:graphicData uri="http://schemas.openxmlformats.org/drawingml/2006/chart">
            <c:chart xmlns:c="http://schemas.openxmlformats.org/drawingml/2006/chart" xmlns:r="http://schemas.openxmlformats.org/officeDocument/2006/relationships" r:id="rId3"/>
          </a:graphicData>
        </a:graphic>
      </p:graphicFrame>
      <p:sp>
        <p:nvSpPr>
          <p:cNvPr id="22531" name="Rectangle 3"/>
          <p:cNvSpPr>
            <a:spLocks noGrp="1" noChangeArrowheads="1"/>
          </p:cNvSpPr>
          <p:nvPr>
            <p:ph type="title"/>
          </p:nvPr>
        </p:nvSpPr>
        <p:spPr/>
        <p:txBody>
          <a:bodyPr/>
          <a:lstStyle/>
          <a:p>
            <a:pPr eaLnBrk="1" hangingPunct="1"/>
            <a:r>
              <a:rPr lang="en-US" sz="4000" b="1" dirty="0" smtClean="0"/>
              <a:t>Three Phase Theory</a:t>
            </a:r>
            <a:r>
              <a:rPr lang="en-US" sz="4800" b="1" dirty="0" smtClean="0"/>
              <a:t/>
            </a:r>
            <a:br>
              <a:rPr lang="en-US" sz="4800" b="1" dirty="0" smtClean="0"/>
            </a:br>
            <a:r>
              <a:rPr lang="en-US" sz="2800" dirty="0" smtClean="0"/>
              <a:t>Single Phase -</a:t>
            </a:r>
            <a:r>
              <a:rPr lang="en-US" sz="2800" b="1" dirty="0" smtClean="0"/>
              <a:t> </a:t>
            </a:r>
            <a:r>
              <a:rPr lang="en-US" sz="2800" dirty="0" smtClean="0"/>
              <a:t>Voltage Plot</a:t>
            </a:r>
          </a:p>
        </p:txBody>
      </p:sp>
      <p:sp>
        <p:nvSpPr>
          <p:cNvPr id="22532" name="Line 4"/>
          <p:cNvSpPr>
            <a:spLocks noChangeShapeType="1"/>
          </p:cNvSpPr>
          <p:nvPr/>
        </p:nvSpPr>
        <p:spPr bwMode="auto">
          <a:xfrm flipV="1">
            <a:off x="4956049" y="2556875"/>
            <a:ext cx="1344175" cy="0"/>
          </a:xfrm>
          <a:prstGeom prst="line">
            <a:avLst/>
          </a:prstGeom>
          <a:noFill/>
          <a:ln w="9525">
            <a:solidFill>
              <a:schemeClr val="tx1"/>
            </a:solidFill>
            <a:round/>
            <a:headEnd/>
            <a:tailEnd type="triangle" w="med" len="med"/>
          </a:ln>
        </p:spPr>
        <p:txBody>
          <a:bodyPr/>
          <a:lstStyle/>
          <a:p>
            <a:endParaRPr lang="en-US"/>
          </a:p>
        </p:txBody>
      </p:sp>
      <p:sp>
        <p:nvSpPr>
          <p:cNvPr id="22533" name="Line 5"/>
          <p:cNvSpPr>
            <a:spLocks noChangeShapeType="1"/>
          </p:cNvSpPr>
          <p:nvPr/>
        </p:nvSpPr>
        <p:spPr bwMode="auto">
          <a:xfrm flipH="1" flipV="1">
            <a:off x="6300224" y="2326445"/>
            <a:ext cx="0" cy="1804987"/>
          </a:xfrm>
          <a:prstGeom prst="line">
            <a:avLst/>
          </a:prstGeom>
          <a:noFill/>
          <a:ln w="9525">
            <a:solidFill>
              <a:schemeClr val="tx1"/>
            </a:solidFill>
            <a:round/>
            <a:headEnd/>
            <a:tailEnd/>
          </a:ln>
        </p:spPr>
        <p:txBody>
          <a:bodyPr/>
          <a:lstStyle/>
          <a:p>
            <a:endParaRPr lang="en-US"/>
          </a:p>
        </p:txBody>
      </p:sp>
      <p:sp>
        <p:nvSpPr>
          <p:cNvPr id="22534" name="Line 6"/>
          <p:cNvSpPr>
            <a:spLocks noChangeShapeType="1"/>
          </p:cNvSpPr>
          <p:nvPr/>
        </p:nvSpPr>
        <p:spPr bwMode="auto">
          <a:xfrm flipH="1">
            <a:off x="1614814" y="2518470"/>
            <a:ext cx="1804987" cy="0"/>
          </a:xfrm>
          <a:prstGeom prst="line">
            <a:avLst/>
          </a:prstGeom>
          <a:noFill/>
          <a:ln w="9525">
            <a:solidFill>
              <a:schemeClr val="tx1"/>
            </a:solidFill>
            <a:round/>
            <a:headEnd/>
            <a:tailEnd type="triangle" w="med" len="med"/>
          </a:ln>
        </p:spPr>
        <p:txBody>
          <a:bodyPr/>
          <a:lstStyle/>
          <a:p>
            <a:endParaRPr lang="en-US"/>
          </a:p>
        </p:txBody>
      </p:sp>
      <p:sp>
        <p:nvSpPr>
          <p:cNvPr id="22535" name="Text Box 7"/>
          <p:cNvSpPr txBox="1">
            <a:spLocks noChangeArrowheads="1"/>
          </p:cNvSpPr>
          <p:nvPr/>
        </p:nvSpPr>
        <p:spPr bwMode="auto">
          <a:xfrm>
            <a:off x="3458254" y="2364850"/>
            <a:ext cx="1504950" cy="366712"/>
          </a:xfrm>
          <a:prstGeom prst="rect">
            <a:avLst/>
          </a:prstGeom>
          <a:noFill/>
          <a:ln w="9525">
            <a:noFill/>
            <a:miter lim="800000"/>
            <a:headEnd/>
            <a:tailEnd/>
          </a:ln>
        </p:spPr>
        <p:txBody>
          <a:bodyPr wrap="none">
            <a:spAutoFit/>
          </a:bodyPr>
          <a:lstStyle/>
          <a:p>
            <a:r>
              <a:rPr lang="en-US" dirty="0"/>
              <a:t>ONE CYCLE</a:t>
            </a:r>
          </a:p>
        </p:txBody>
      </p:sp>
      <p:sp>
        <p:nvSpPr>
          <p:cNvPr id="22536" name="Text Box 8"/>
          <p:cNvSpPr txBox="1">
            <a:spLocks noChangeArrowheads="1"/>
          </p:cNvSpPr>
          <p:nvPr/>
        </p:nvSpPr>
        <p:spPr bwMode="auto">
          <a:xfrm>
            <a:off x="2498129" y="2940925"/>
            <a:ext cx="590550" cy="366713"/>
          </a:xfrm>
          <a:prstGeom prst="rect">
            <a:avLst/>
          </a:prstGeom>
          <a:noFill/>
          <a:ln w="9525">
            <a:noFill/>
            <a:miter lim="800000"/>
            <a:headEnd/>
            <a:tailEnd/>
          </a:ln>
        </p:spPr>
        <p:txBody>
          <a:bodyPr wrap="none">
            <a:spAutoFit/>
          </a:bodyPr>
          <a:lstStyle/>
          <a:p>
            <a:r>
              <a:rPr lang="en-US" dirty="0"/>
              <a:t>Van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 name="Chart 11"/>
          <p:cNvGraphicFramePr>
            <a:graphicFrameLocks/>
          </p:cNvGraphicFramePr>
          <p:nvPr>
            <p:extLst>
              <p:ext uri="{D42A27DB-BD31-4B8C-83A1-F6EECF244321}">
                <p14:modId xmlns:p14="http://schemas.microsoft.com/office/powerpoint/2010/main" val="2815771954"/>
              </p:ext>
            </p:extLst>
          </p:nvPr>
        </p:nvGraphicFramePr>
        <p:xfrm>
          <a:off x="923526" y="1316725"/>
          <a:ext cx="7143330" cy="4739768"/>
        </p:xfrm>
        <a:graphic>
          <a:graphicData uri="http://schemas.openxmlformats.org/drawingml/2006/chart">
            <c:chart xmlns:c="http://schemas.openxmlformats.org/drawingml/2006/chart" xmlns:r="http://schemas.openxmlformats.org/officeDocument/2006/relationships" r:id="rId3"/>
          </a:graphicData>
        </a:graphic>
      </p:graphicFrame>
      <p:sp>
        <p:nvSpPr>
          <p:cNvPr id="162819" name="Rectangle 3"/>
          <p:cNvSpPr>
            <a:spLocks noGrp="1" noChangeArrowheads="1"/>
          </p:cNvSpPr>
          <p:nvPr>
            <p:ph type="title"/>
          </p:nvPr>
        </p:nvSpPr>
        <p:spPr/>
        <p:txBody>
          <a:bodyPr/>
          <a:lstStyle/>
          <a:p>
            <a:pPr eaLnBrk="1" hangingPunct="1"/>
            <a:r>
              <a:rPr lang="en-US" sz="4000" b="1" dirty="0" smtClean="0"/>
              <a:t>Three Phase Theory</a:t>
            </a:r>
            <a:r>
              <a:rPr lang="en-US" sz="4800" b="1" dirty="0" smtClean="0"/>
              <a:t/>
            </a:r>
            <a:br>
              <a:rPr lang="en-US" sz="4800" b="1" dirty="0" smtClean="0"/>
            </a:br>
            <a:r>
              <a:rPr lang="en-US" sz="2800" dirty="0" smtClean="0"/>
              <a:t>Two Phases -</a:t>
            </a:r>
            <a:r>
              <a:rPr lang="en-US" sz="2800" b="1" dirty="0" smtClean="0"/>
              <a:t> </a:t>
            </a:r>
            <a:r>
              <a:rPr lang="en-US" sz="2800" dirty="0" smtClean="0"/>
              <a:t>Voltage Plot</a:t>
            </a:r>
          </a:p>
        </p:txBody>
      </p:sp>
      <p:sp>
        <p:nvSpPr>
          <p:cNvPr id="23556" name="Line 4"/>
          <p:cNvSpPr>
            <a:spLocks noChangeShapeType="1"/>
          </p:cNvSpPr>
          <p:nvPr/>
        </p:nvSpPr>
        <p:spPr bwMode="auto">
          <a:xfrm flipV="1">
            <a:off x="4418380" y="1969610"/>
            <a:ext cx="1842720" cy="437"/>
          </a:xfrm>
          <a:prstGeom prst="line">
            <a:avLst/>
          </a:prstGeom>
          <a:noFill/>
          <a:ln w="9525">
            <a:solidFill>
              <a:schemeClr val="tx1"/>
            </a:solidFill>
            <a:round/>
            <a:headEnd/>
            <a:tailEnd type="triangle" w="med" len="med"/>
          </a:ln>
        </p:spPr>
        <p:txBody>
          <a:bodyPr/>
          <a:lstStyle/>
          <a:p>
            <a:endParaRPr lang="en-US"/>
          </a:p>
        </p:txBody>
      </p:sp>
      <p:sp>
        <p:nvSpPr>
          <p:cNvPr id="23557" name="Line 5"/>
          <p:cNvSpPr>
            <a:spLocks noChangeShapeType="1"/>
          </p:cNvSpPr>
          <p:nvPr/>
        </p:nvSpPr>
        <p:spPr bwMode="auto">
          <a:xfrm flipV="1">
            <a:off x="6261820" y="1854395"/>
            <a:ext cx="0" cy="1751012"/>
          </a:xfrm>
          <a:prstGeom prst="line">
            <a:avLst/>
          </a:prstGeom>
          <a:noFill/>
          <a:ln w="9525">
            <a:solidFill>
              <a:schemeClr val="tx1"/>
            </a:solidFill>
            <a:round/>
            <a:headEnd/>
            <a:tailEnd/>
          </a:ln>
        </p:spPr>
        <p:txBody>
          <a:bodyPr/>
          <a:lstStyle/>
          <a:p>
            <a:endParaRPr lang="en-US"/>
          </a:p>
        </p:txBody>
      </p:sp>
      <p:sp>
        <p:nvSpPr>
          <p:cNvPr id="23558" name="Line 6"/>
          <p:cNvSpPr>
            <a:spLocks noChangeShapeType="1"/>
          </p:cNvSpPr>
          <p:nvPr/>
        </p:nvSpPr>
        <p:spPr bwMode="auto">
          <a:xfrm flipH="1" flipV="1">
            <a:off x="1691625" y="1969610"/>
            <a:ext cx="1190625" cy="0"/>
          </a:xfrm>
          <a:prstGeom prst="line">
            <a:avLst/>
          </a:prstGeom>
          <a:noFill/>
          <a:ln w="9525">
            <a:solidFill>
              <a:schemeClr val="tx1"/>
            </a:solidFill>
            <a:round/>
            <a:headEnd/>
            <a:tailEnd type="triangle" w="med" len="med"/>
          </a:ln>
        </p:spPr>
        <p:txBody>
          <a:bodyPr/>
          <a:lstStyle/>
          <a:p>
            <a:endParaRPr lang="en-US"/>
          </a:p>
        </p:txBody>
      </p:sp>
      <p:sp>
        <p:nvSpPr>
          <p:cNvPr id="23559" name="Text Box 7"/>
          <p:cNvSpPr txBox="1">
            <a:spLocks noChangeArrowheads="1"/>
          </p:cNvSpPr>
          <p:nvPr/>
        </p:nvSpPr>
        <p:spPr bwMode="auto">
          <a:xfrm>
            <a:off x="2920585" y="1777585"/>
            <a:ext cx="1504950" cy="366713"/>
          </a:xfrm>
          <a:prstGeom prst="rect">
            <a:avLst/>
          </a:prstGeom>
          <a:noFill/>
          <a:ln w="9525">
            <a:noFill/>
            <a:miter lim="800000"/>
            <a:headEnd/>
            <a:tailEnd/>
          </a:ln>
        </p:spPr>
        <p:txBody>
          <a:bodyPr wrap="none">
            <a:spAutoFit/>
          </a:bodyPr>
          <a:lstStyle/>
          <a:p>
            <a:r>
              <a:rPr lang="en-US" dirty="0"/>
              <a:t>ONE CYCLE</a:t>
            </a:r>
          </a:p>
        </p:txBody>
      </p:sp>
      <p:sp>
        <p:nvSpPr>
          <p:cNvPr id="23560" name="Text Box 8"/>
          <p:cNvSpPr txBox="1">
            <a:spLocks noChangeArrowheads="1"/>
          </p:cNvSpPr>
          <p:nvPr/>
        </p:nvSpPr>
        <p:spPr bwMode="auto">
          <a:xfrm>
            <a:off x="2498725" y="2524125"/>
            <a:ext cx="590550" cy="366713"/>
          </a:xfrm>
          <a:prstGeom prst="rect">
            <a:avLst/>
          </a:prstGeom>
          <a:noFill/>
          <a:ln w="9525">
            <a:noFill/>
            <a:miter lim="800000"/>
            <a:headEnd/>
            <a:tailEnd/>
          </a:ln>
        </p:spPr>
        <p:txBody>
          <a:bodyPr wrap="none">
            <a:spAutoFit/>
          </a:bodyPr>
          <a:lstStyle/>
          <a:p>
            <a:r>
              <a:rPr lang="en-US"/>
              <a:t>Van</a:t>
            </a:r>
          </a:p>
        </p:txBody>
      </p:sp>
      <p:sp>
        <p:nvSpPr>
          <p:cNvPr id="23561" name="Text Box 9"/>
          <p:cNvSpPr txBox="1">
            <a:spLocks noChangeArrowheads="1"/>
          </p:cNvSpPr>
          <p:nvPr/>
        </p:nvSpPr>
        <p:spPr bwMode="auto">
          <a:xfrm>
            <a:off x="4057650" y="2524125"/>
            <a:ext cx="590550" cy="366713"/>
          </a:xfrm>
          <a:prstGeom prst="rect">
            <a:avLst/>
          </a:prstGeom>
          <a:noFill/>
          <a:ln w="9525">
            <a:noFill/>
            <a:miter lim="800000"/>
            <a:headEnd/>
            <a:tailEnd/>
          </a:ln>
        </p:spPr>
        <p:txBody>
          <a:bodyPr wrap="none">
            <a:spAutoFit/>
          </a:bodyPr>
          <a:lstStyle/>
          <a:p>
            <a:r>
              <a:rPr lang="en-US"/>
              <a:t>Vbn</a:t>
            </a:r>
          </a:p>
        </p:txBody>
      </p:sp>
      <p:sp>
        <p:nvSpPr>
          <p:cNvPr id="23562" name="Line 11"/>
          <p:cNvSpPr>
            <a:spLocks noChangeShapeType="1"/>
          </p:cNvSpPr>
          <p:nvPr/>
        </p:nvSpPr>
        <p:spPr bwMode="auto">
          <a:xfrm flipV="1">
            <a:off x="3227825" y="3467405"/>
            <a:ext cx="0" cy="1447800"/>
          </a:xfrm>
          <a:prstGeom prst="line">
            <a:avLst/>
          </a:prstGeom>
          <a:noFill/>
          <a:ln w="28575">
            <a:solidFill>
              <a:srgbClr val="FFFF00"/>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62819"/>
                                        </p:tgtEl>
                                        <p:attrNameLst>
                                          <p:attrName>style.visibility</p:attrName>
                                        </p:attrNameLst>
                                      </p:cBhvr>
                                      <p:to>
                                        <p:strVal val="visible"/>
                                      </p:to>
                                    </p:set>
                                    <p:animEffect transition="in" filter="fade">
                                      <p:cBhvr>
                                        <p:cTn id="7" dur="2000"/>
                                        <p:tgtEl>
                                          <p:spTgt spid="162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p:cNvGraphicFramePr>
            <a:graphicFrameLocks/>
          </p:cNvGraphicFramePr>
          <p:nvPr/>
        </p:nvGraphicFramePr>
        <p:xfrm>
          <a:off x="885120" y="1278320"/>
          <a:ext cx="7143329" cy="4685411"/>
        </p:xfrm>
        <a:graphic>
          <a:graphicData uri="http://schemas.openxmlformats.org/drawingml/2006/chart">
            <c:chart xmlns:c="http://schemas.openxmlformats.org/drawingml/2006/chart" xmlns:r="http://schemas.openxmlformats.org/officeDocument/2006/relationships" r:id="rId3"/>
          </a:graphicData>
        </a:graphic>
      </p:graphicFrame>
      <p:sp>
        <p:nvSpPr>
          <p:cNvPr id="24578" name="Rectangle 2"/>
          <p:cNvSpPr>
            <a:spLocks noGrp="1" noChangeArrowheads="1"/>
          </p:cNvSpPr>
          <p:nvPr>
            <p:ph type="title"/>
          </p:nvPr>
        </p:nvSpPr>
        <p:spPr>
          <a:xfrm>
            <a:off x="457200" y="274638"/>
            <a:ext cx="8229600" cy="922337"/>
          </a:xfrm>
        </p:spPr>
        <p:txBody>
          <a:bodyPr/>
          <a:lstStyle/>
          <a:p>
            <a:pPr eaLnBrk="1" hangingPunct="1"/>
            <a:r>
              <a:rPr lang="en-US" sz="3600" b="1" dirty="0" smtClean="0"/>
              <a:t>Three Phase Theory</a:t>
            </a:r>
            <a:r>
              <a:rPr lang="en-US" b="1" dirty="0" smtClean="0"/>
              <a:t/>
            </a:r>
            <a:br>
              <a:rPr lang="en-US" b="1" dirty="0" smtClean="0"/>
            </a:br>
            <a:r>
              <a:rPr lang="en-US" sz="2400" dirty="0" smtClean="0"/>
              <a:t>Three Phase -</a:t>
            </a:r>
            <a:r>
              <a:rPr lang="en-US" sz="2400" b="1" dirty="0" smtClean="0"/>
              <a:t> </a:t>
            </a:r>
            <a:r>
              <a:rPr lang="en-US" sz="2400" dirty="0" smtClean="0"/>
              <a:t>Voltage Plot</a:t>
            </a:r>
          </a:p>
        </p:txBody>
      </p:sp>
      <p:sp>
        <p:nvSpPr>
          <p:cNvPr id="24580" name="Line 4"/>
          <p:cNvSpPr>
            <a:spLocks noChangeShapeType="1"/>
          </p:cNvSpPr>
          <p:nvPr/>
        </p:nvSpPr>
        <p:spPr bwMode="auto">
          <a:xfrm>
            <a:off x="4648200" y="2046288"/>
            <a:ext cx="1575215" cy="132"/>
          </a:xfrm>
          <a:prstGeom prst="line">
            <a:avLst/>
          </a:prstGeom>
          <a:noFill/>
          <a:ln w="9525">
            <a:solidFill>
              <a:schemeClr val="tx1"/>
            </a:solidFill>
            <a:round/>
            <a:headEnd/>
            <a:tailEnd type="triangle" w="med" len="med"/>
          </a:ln>
        </p:spPr>
        <p:txBody>
          <a:bodyPr/>
          <a:lstStyle/>
          <a:p>
            <a:endParaRPr lang="en-US"/>
          </a:p>
        </p:txBody>
      </p:sp>
      <p:sp>
        <p:nvSpPr>
          <p:cNvPr id="24581" name="Line 5"/>
          <p:cNvSpPr>
            <a:spLocks noChangeShapeType="1"/>
          </p:cNvSpPr>
          <p:nvPr/>
        </p:nvSpPr>
        <p:spPr bwMode="auto">
          <a:xfrm flipV="1">
            <a:off x="6223415" y="1892300"/>
            <a:ext cx="0" cy="1828800"/>
          </a:xfrm>
          <a:prstGeom prst="line">
            <a:avLst/>
          </a:prstGeom>
          <a:noFill/>
          <a:ln w="9525">
            <a:solidFill>
              <a:schemeClr val="tx1"/>
            </a:solidFill>
            <a:round/>
            <a:headEnd/>
            <a:tailEnd/>
          </a:ln>
        </p:spPr>
        <p:txBody>
          <a:bodyPr/>
          <a:lstStyle/>
          <a:p>
            <a:endParaRPr lang="en-US"/>
          </a:p>
        </p:txBody>
      </p:sp>
      <p:sp>
        <p:nvSpPr>
          <p:cNvPr id="24582" name="Line 6"/>
          <p:cNvSpPr>
            <a:spLocks noChangeShapeType="1"/>
          </p:cNvSpPr>
          <p:nvPr/>
        </p:nvSpPr>
        <p:spPr bwMode="auto">
          <a:xfrm flipH="1">
            <a:off x="1665288" y="2046288"/>
            <a:ext cx="1447800" cy="0"/>
          </a:xfrm>
          <a:prstGeom prst="line">
            <a:avLst/>
          </a:prstGeom>
          <a:noFill/>
          <a:ln w="9525">
            <a:solidFill>
              <a:schemeClr val="tx1"/>
            </a:solidFill>
            <a:round/>
            <a:headEnd/>
            <a:tailEnd type="triangle" w="med" len="med"/>
          </a:ln>
        </p:spPr>
        <p:txBody>
          <a:bodyPr/>
          <a:lstStyle/>
          <a:p>
            <a:endParaRPr lang="en-US"/>
          </a:p>
        </p:txBody>
      </p:sp>
      <p:sp>
        <p:nvSpPr>
          <p:cNvPr id="24583" name="Text Box 7"/>
          <p:cNvSpPr txBox="1">
            <a:spLocks noChangeArrowheads="1"/>
          </p:cNvSpPr>
          <p:nvPr/>
        </p:nvSpPr>
        <p:spPr bwMode="auto">
          <a:xfrm>
            <a:off x="3113088" y="1854200"/>
            <a:ext cx="1504950" cy="366713"/>
          </a:xfrm>
          <a:prstGeom prst="rect">
            <a:avLst/>
          </a:prstGeom>
          <a:noFill/>
          <a:ln w="9525">
            <a:noFill/>
            <a:miter lim="800000"/>
            <a:headEnd/>
            <a:tailEnd/>
          </a:ln>
        </p:spPr>
        <p:txBody>
          <a:bodyPr wrap="none">
            <a:spAutoFit/>
          </a:bodyPr>
          <a:lstStyle/>
          <a:p>
            <a:r>
              <a:rPr lang="en-US"/>
              <a:t>ONE CYCLE</a:t>
            </a:r>
          </a:p>
        </p:txBody>
      </p:sp>
      <p:sp>
        <p:nvSpPr>
          <p:cNvPr id="24584" name="Text Box 8"/>
          <p:cNvSpPr txBox="1">
            <a:spLocks noChangeArrowheads="1"/>
          </p:cNvSpPr>
          <p:nvPr/>
        </p:nvSpPr>
        <p:spPr bwMode="auto">
          <a:xfrm>
            <a:off x="2522538" y="2392363"/>
            <a:ext cx="590550" cy="366712"/>
          </a:xfrm>
          <a:prstGeom prst="rect">
            <a:avLst/>
          </a:prstGeom>
          <a:noFill/>
          <a:ln w="9525">
            <a:noFill/>
            <a:miter lim="800000"/>
            <a:headEnd/>
            <a:tailEnd/>
          </a:ln>
        </p:spPr>
        <p:txBody>
          <a:bodyPr wrap="none">
            <a:spAutoFit/>
          </a:bodyPr>
          <a:lstStyle/>
          <a:p>
            <a:r>
              <a:rPr lang="en-US" dirty="0"/>
              <a:t>Van</a:t>
            </a:r>
          </a:p>
        </p:txBody>
      </p:sp>
      <p:sp>
        <p:nvSpPr>
          <p:cNvPr id="24585" name="Text Box 9"/>
          <p:cNvSpPr txBox="1">
            <a:spLocks noChangeArrowheads="1"/>
          </p:cNvSpPr>
          <p:nvPr/>
        </p:nvSpPr>
        <p:spPr bwMode="auto">
          <a:xfrm>
            <a:off x="4057650" y="2409825"/>
            <a:ext cx="590550" cy="366713"/>
          </a:xfrm>
          <a:prstGeom prst="rect">
            <a:avLst/>
          </a:prstGeom>
          <a:noFill/>
          <a:ln w="9525">
            <a:noFill/>
            <a:miter lim="800000"/>
            <a:headEnd/>
            <a:tailEnd/>
          </a:ln>
        </p:spPr>
        <p:txBody>
          <a:bodyPr wrap="none">
            <a:spAutoFit/>
          </a:bodyPr>
          <a:lstStyle/>
          <a:p>
            <a:r>
              <a:rPr lang="en-US"/>
              <a:t>Vbn</a:t>
            </a:r>
          </a:p>
        </p:txBody>
      </p:sp>
      <p:sp>
        <p:nvSpPr>
          <p:cNvPr id="24586" name="Text Box 10"/>
          <p:cNvSpPr txBox="1">
            <a:spLocks noChangeArrowheads="1"/>
          </p:cNvSpPr>
          <p:nvPr/>
        </p:nvSpPr>
        <p:spPr bwMode="auto">
          <a:xfrm>
            <a:off x="5532125" y="2392363"/>
            <a:ext cx="577850" cy="366712"/>
          </a:xfrm>
          <a:prstGeom prst="rect">
            <a:avLst/>
          </a:prstGeom>
          <a:noFill/>
          <a:ln w="9525">
            <a:noFill/>
            <a:miter lim="800000"/>
            <a:headEnd/>
            <a:tailEnd/>
          </a:ln>
        </p:spPr>
        <p:txBody>
          <a:bodyPr wrap="none">
            <a:spAutoFit/>
          </a:bodyPr>
          <a:lstStyle/>
          <a:p>
            <a:r>
              <a:rPr lang="en-US" dirty="0" err="1"/>
              <a:t>Vcn</a:t>
            </a:r>
            <a:endParaRPr lang="en-US" dirty="0"/>
          </a:p>
        </p:txBody>
      </p:sp>
      <p:sp>
        <p:nvSpPr>
          <p:cNvPr id="24587" name="Line 11"/>
          <p:cNvSpPr>
            <a:spLocks noChangeShapeType="1"/>
          </p:cNvSpPr>
          <p:nvPr/>
        </p:nvSpPr>
        <p:spPr bwMode="auto">
          <a:xfrm flipV="1">
            <a:off x="3214688" y="3467100"/>
            <a:ext cx="0" cy="1447800"/>
          </a:xfrm>
          <a:prstGeom prst="line">
            <a:avLst/>
          </a:prstGeom>
          <a:noFill/>
          <a:ln w="28575">
            <a:solidFill>
              <a:srgbClr val="FFFF00"/>
            </a:solidFill>
            <a:round/>
            <a:headEnd/>
            <a:tailEnd type="triangle" w="med" len="med"/>
          </a:ln>
        </p:spPr>
        <p:txBody>
          <a:bodyPr/>
          <a:lstStyle/>
          <a:p>
            <a:endParaRPr lang="en-US"/>
          </a:p>
        </p:txBody>
      </p:sp>
      <p:sp>
        <p:nvSpPr>
          <p:cNvPr id="24588" name="Line 12"/>
          <p:cNvSpPr>
            <a:spLocks noChangeShapeType="1"/>
          </p:cNvSpPr>
          <p:nvPr/>
        </p:nvSpPr>
        <p:spPr bwMode="auto">
          <a:xfrm flipV="1">
            <a:off x="4687215" y="3454400"/>
            <a:ext cx="0" cy="1447800"/>
          </a:xfrm>
          <a:prstGeom prst="line">
            <a:avLst/>
          </a:prstGeom>
          <a:noFill/>
          <a:ln w="38100">
            <a:solidFill>
              <a:srgbClr val="0000FF"/>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2983782229"/>
              </p:ext>
            </p:extLst>
          </p:nvPr>
        </p:nvGraphicFramePr>
        <p:xfrm>
          <a:off x="3261502" y="1508750"/>
          <a:ext cx="5184675" cy="3302830"/>
        </p:xfrm>
        <a:graphic>
          <a:graphicData uri="http://schemas.openxmlformats.org/drawingml/2006/chart">
            <c:chart xmlns:c="http://schemas.openxmlformats.org/drawingml/2006/chart" xmlns:r="http://schemas.openxmlformats.org/officeDocument/2006/relationships" r:id="rId3"/>
          </a:graphicData>
        </a:graphic>
      </p:graphicFrame>
      <p:sp>
        <p:nvSpPr>
          <p:cNvPr id="3075" name="Rectangle 2"/>
          <p:cNvSpPr>
            <a:spLocks noGrp="1" noChangeArrowheads="1"/>
          </p:cNvSpPr>
          <p:nvPr>
            <p:ph type="title"/>
          </p:nvPr>
        </p:nvSpPr>
        <p:spPr>
          <a:xfrm>
            <a:off x="457200" y="274638"/>
            <a:ext cx="8229600" cy="922337"/>
          </a:xfrm>
        </p:spPr>
        <p:txBody>
          <a:bodyPr/>
          <a:lstStyle/>
          <a:p>
            <a:pPr eaLnBrk="1" hangingPunct="1"/>
            <a:r>
              <a:rPr lang="en-US" sz="3600" b="1" dirty="0" smtClean="0"/>
              <a:t>Three Phase Power</a:t>
            </a:r>
            <a:r>
              <a:rPr lang="en-US" sz="4000" b="1" dirty="0" smtClean="0"/>
              <a:t/>
            </a:r>
            <a:br>
              <a:rPr lang="en-US" sz="4000" b="1" dirty="0" smtClean="0"/>
            </a:br>
            <a:r>
              <a:rPr lang="en-US" sz="3200" dirty="0" smtClean="0"/>
              <a:t>At the Generator</a:t>
            </a:r>
          </a:p>
        </p:txBody>
      </p:sp>
      <p:sp>
        <p:nvSpPr>
          <p:cNvPr id="3076" name="Text Box 14"/>
          <p:cNvSpPr txBox="1">
            <a:spLocks noChangeArrowheads="1"/>
          </p:cNvSpPr>
          <p:nvPr/>
        </p:nvSpPr>
        <p:spPr bwMode="auto">
          <a:xfrm>
            <a:off x="347663" y="1970088"/>
            <a:ext cx="2535237" cy="1603375"/>
          </a:xfrm>
          <a:prstGeom prst="rect">
            <a:avLst/>
          </a:prstGeom>
          <a:noFill/>
          <a:ln w="9525">
            <a:noFill/>
            <a:miter lim="800000"/>
            <a:headEnd/>
            <a:tailEnd/>
          </a:ln>
        </p:spPr>
        <p:txBody>
          <a:bodyPr>
            <a:spAutoFit/>
          </a:bodyPr>
          <a:lstStyle/>
          <a:p>
            <a:pPr>
              <a:spcBef>
                <a:spcPct val="50000"/>
              </a:spcBef>
            </a:pPr>
            <a:r>
              <a:rPr lang="en-US" dirty="0"/>
              <a:t>Three voltage vectors each separated by 120°.</a:t>
            </a:r>
          </a:p>
          <a:p>
            <a:pPr>
              <a:spcBef>
                <a:spcPct val="50000"/>
              </a:spcBef>
            </a:pPr>
            <a:r>
              <a:rPr lang="en-US" dirty="0"/>
              <a:t>Peak voltages essentially equal.</a:t>
            </a:r>
          </a:p>
        </p:txBody>
      </p:sp>
      <p:sp>
        <p:nvSpPr>
          <p:cNvPr id="3077" name="Text Box 16"/>
          <p:cNvSpPr txBox="1">
            <a:spLocks noChangeArrowheads="1"/>
          </p:cNvSpPr>
          <p:nvPr/>
        </p:nvSpPr>
        <p:spPr bwMode="auto">
          <a:xfrm>
            <a:off x="577850" y="5502275"/>
            <a:ext cx="8218488" cy="366713"/>
          </a:xfrm>
          <a:prstGeom prst="rect">
            <a:avLst/>
          </a:prstGeom>
          <a:noFill/>
          <a:ln w="9525">
            <a:noFill/>
            <a:miter lim="800000"/>
            <a:headEnd/>
            <a:tailEnd/>
          </a:ln>
        </p:spPr>
        <p:txBody>
          <a:bodyPr>
            <a:spAutoFit/>
          </a:bodyPr>
          <a:lstStyle/>
          <a:p>
            <a:pPr>
              <a:spcBef>
                <a:spcPct val="50000"/>
              </a:spcBef>
            </a:pPr>
            <a:endParaRPr lang="en-US"/>
          </a:p>
        </p:txBody>
      </p:sp>
      <p:sp>
        <p:nvSpPr>
          <p:cNvPr id="3078" name="Text Box 17"/>
          <p:cNvSpPr txBox="1">
            <a:spLocks noChangeArrowheads="1"/>
          </p:cNvSpPr>
          <p:nvPr/>
        </p:nvSpPr>
        <p:spPr bwMode="auto">
          <a:xfrm>
            <a:off x="515636" y="5181600"/>
            <a:ext cx="8218488" cy="641350"/>
          </a:xfrm>
          <a:prstGeom prst="rect">
            <a:avLst/>
          </a:prstGeom>
          <a:noFill/>
          <a:ln w="9525">
            <a:noFill/>
            <a:miter lim="800000"/>
            <a:headEnd/>
            <a:tailEnd/>
          </a:ln>
        </p:spPr>
        <p:txBody>
          <a:bodyPr>
            <a:spAutoFit/>
          </a:bodyPr>
          <a:lstStyle/>
          <a:p>
            <a:pPr>
              <a:spcBef>
                <a:spcPct val="50000"/>
              </a:spcBef>
            </a:pPr>
            <a:r>
              <a:rPr lang="en-US" dirty="0">
                <a:solidFill>
                  <a:srgbClr val="0000FF"/>
                </a:solidFill>
              </a:rPr>
              <a:t>Most of what makes three phase systems seem complex is what we do to this simple picture in the delivery system and loads.</a:t>
            </a:r>
          </a:p>
        </p:txBody>
      </p:sp>
      <p:sp>
        <p:nvSpPr>
          <p:cNvPr id="11" name="Text Box 22"/>
          <p:cNvSpPr txBox="1">
            <a:spLocks noChangeArrowheads="1"/>
          </p:cNvSpPr>
          <p:nvPr/>
        </p:nvSpPr>
        <p:spPr bwMode="auto">
          <a:xfrm>
            <a:off x="6530655" y="1777585"/>
            <a:ext cx="577850" cy="366713"/>
          </a:xfrm>
          <a:prstGeom prst="rect">
            <a:avLst/>
          </a:prstGeom>
          <a:noFill/>
          <a:ln w="9525">
            <a:noFill/>
            <a:miter lim="800000"/>
            <a:headEnd/>
            <a:tailEnd/>
          </a:ln>
        </p:spPr>
        <p:txBody>
          <a:bodyPr wrap="none">
            <a:spAutoFit/>
          </a:bodyPr>
          <a:lstStyle/>
          <a:p>
            <a:r>
              <a:rPr lang="en-US" dirty="0" err="1"/>
              <a:t>Vcn</a:t>
            </a:r>
            <a:endParaRPr lang="en-US" dirty="0"/>
          </a:p>
        </p:txBody>
      </p:sp>
      <p:sp>
        <p:nvSpPr>
          <p:cNvPr id="13" name="Text Box 20"/>
          <p:cNvSpPr txBox="1">
            <a:spLocks noChangeArrowheads="1"/>
          </p:cNvSpPr>
          <p:nvPr/>
        </p:nvSpPr>
        <p:spPr bwMode="auto">
          <a:xfrm>
            <a:off x="4034330" y="1777585"/>
            <a:ext cx="590550" cy="366713"/>
          </a:xfrm>
          <a:prstGeom prst="rect">
            <a:avLst/>
          </a:prstGeom>
          <a:noFill/>
          <a:ln w="9525">
            <a:noFill/>
            <a:miter lim="800000"/>
            <a:headEnd/>
            <a:tailEnd/>
          </a:ln>
        </p:spPr>
        <p:txBody>
          <a:bodyPr wrap="none">
            <a:spAutoFit/>
          </a:bodyPr>
          <a:lstStyle/>
          <a:p>
            <a:r>
              <a:rPr lang="en-US" dirty="0"/>
              <a:t>Van</a:t>
            </a:r>
          </a:p>
        </p:txBody>
      </p:sp>
      <p:sp>
        <p:nvSpPr>
          <p:cNvPr id="12" name="Text Box 21"/>
          <p:cNvSpPr txBox="1">
            <a:spLocks noChangeArrowheads="1"/>
          </p:cNvSpPr>
          <p:nvPr/>
        </p:nvSpPr>
        <p:spPr bwMode="auto">
          <a:xfrm>
            <a:off x="5263290" y="1777585"/>
            <a:ext cx="590550" cy="366713"/>
          </a:xfrm>
          <a:prstGeom prst="rect">
            <a:avLst/>
          </a:prstGeom>
          <a:noFill/>
          <a:ln w="9525">
            <a:noFill/>
            <a:miter lim="800000"/>
            <a:headEnd/>
            <a:tailEnd/>
          </a:ln>
        </p:spPr>
        <p:txBody>
          <a:bodyPr wrap="none">
            <a:spAutoFit/>
          </a:bodyPr>
          <a:lstStyle/>
          <a:p>
            <a:r>
              <a:rPr lang="en-US" dirty="0" err="1"/>
              <a:t>Vbn</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274638"/>
            <a:ext cx="8229600" cy="922337"/>
          </a:xfrm>
        </p:spPr>
        <p:txBody>
          <a:bodyPr/>
          <a:lstStyle/>
          <a:p>
            <a:pPr eaLnBrk="1" hangingPunct="1"/>
            <a:r>
              <a:rPr lang="en-US" sz="3600" b="1" dirty="0" smtClean="0"/>
              <a:t>Three Phase Power</a:t>
            </a:r>
            <a:br>
              <a:rPr lang="en-US" sz="3600" b="1" dirty="0" smtClean="0"/>
            </a:br>
            <a:r>
              <a:rPr lang="en-US" sz="3200" dirty="0" smtClean="0"/>
              <a:t>Basic Concept – Phase Rotation</a:t>
            </a:r>
          </a:p>
        </p:txBody>
      </p:sp>
      <p:grpSp>
        <p:nvGrpSpPr>
          <p:cNvPr id="4100" name="Group 3"/>
          <p:cNvGrpSpPr>
            <a:grpSpLocks/>
          </p:cNvGrpSpPr>
          <p:nvPr/>
        </p:nvGrpSpPr>
        <p:grpSpPr bwMode="auto">
          <a:xfrm>
            <a:off x="3496448" y="1854184"/>
            <a:ext cx="4989912" cy="3072900"/>
            <a:chOff x="2106" y="1163"/>
            <a:chExt cx="3547" cy="2338"/>
          </a:xfrm>
        </p:grpSpPr>
        <p:graphicFrame>
          <p:nvGraphicFramePr>
            <p:cNvPr id="4098" name="Object 4"/>
            <p:cNvGraphicFramePr>
              <a:graphicFrameLocks noChangeAspect="1"/>
            </p:cNvGraphicFramePr>
            <p:nvPr>
              <p:extLst>
                <p:ext uri="{D42A27DB-BD31-4B8C-83A1-F6EECF244321}">
                  <p14:modId xmlns:p14="http://schemas.microsoft.com/office/powerpoint/2010/main" val="1629447509"/>
                </p:ext>
              </p:extLst>
            </p:nvPr>
          </p:nvGraphicFramePr>
          <p:xfrm>
            <a:off x="2106" y="1163"/>
            <a:ext cx="3547" cy="2338"/>
          </p:xfrm>
          <a:graphic>
            <a:graphicData uri="http://schemas.openxmlformats.org/presentationml/2006/ole">
              <mc:AlternateContent xmlns:mc="http://schemas.openxmlformats.org/markup-compatibility/2006">
                <mc:Choice xmlns:v="urn:schemas-microsoft-com:vml" Requires="v">
                  <p:oleObj spid="_x0000_s4130" name="Chart" r:id="rId4" imgW="6772335" imgH="4200655" progId="Excel.Sheet.8">
                    <p:embed/>
                  </p:oleObj>
                </mc:Choice>
                <mc:Fallback>
                  <p:oleObj name="Chart" r:id="rId4" imgW="6772335" imgH="4200655"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6" y="1163"/>
                          <a:ext cx="3547" cy="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4" name="Text Box 5"/>
            <p:cNvSpPr txBox="1">
              <a:spLocks noChangeArrowheads="1"/>
            </p:cNvSpPr>
            <p:nvPr/>
          </p:nvSpPr>
          <p:spPr bwMode="auto">
            <a:xfrm>
              <a:off x="4165" y="1352"/>
              <a:ext cx="385" cy="253"/>
            </a:xfrm>
            <a:prstGeom prst="rect">
              <a:avLst/>
            </a:prstGeom>
            <a:noFill/>
            <a:ln w="9525">
              <a:noFill/>
              <a:miter lim="800000"/>
              <a:headEnd/>
              <a:tailEnd/>
            </a:ln>
          </p:spPr>
          <p:txBody>
            <a:bodyPr wrap="none">
              <a:spAutoFit/>
            </a:bodyPr>
            <a:lstStyle/>
            <a:p>
              <a:r>
                <a:rPr lang="en-US" dirty="0"/>
                <a:t>Van</a:t>
              </a:r>
            </a:p>
          </p:txBody>
        </p:sp>
        <p:sp>
          <p:nvSpPr>
            <p:cNvPr id="4105" name="Text Box 6"/>
            <p:cNvSpPr txBox="1">
              <a:spLocks noChangeArrowheads="1"/>
            </p:cNvSpPr>
            <p:nvPr/>
          </p:nvSpPr>
          <p:spPr bwMode="auto">
            <a:xfrm>
              <a:off x="3415" y="1352"/>
              <a:ext cx="384" cy="253"/>
            </a:xfrm>
            <a:prstGeom prst="rect">
              <a:avLst/>
            </a:prstGeom>
            <a:noFill/>
            <a:ln w="9525">
              <a:noFill/>
              <a:miter lim="800000"/>
              <a:headEnd/>
              <a:tailEnd/>
            </a:ln>
          </p:spPr>
          <p:txBody>
            <a:bodyPr wrap="none">
              <a:spAutoFit/>
            </a:bodyPr>
            <a:lstStyle/>
            <a:p>
              <a:r>
                <a:rPr lang="en-US" dirty="0" err="1"/>
                <a:t>Vbn</a:t>
              </a:r>
              <a:endParaRPr lang="en-US" dirty="0"/>
            </a:p>
          </p:txBody>
        </p:sp>
        <p:sp>
          <p:nvSpPr>
            <p:cNvPr id="4106" name="Text Box 7"/>
            <p:cNvSpPr txBox="1">
              <a:spLocks noChangeArrowheads="1"/>
            </p:cNvSpPr>
            <p:nvPr/>
          </p:nvSpPr>
          <p:spPr bwMode="auto">
            <a:xfrm>
              <a:off x="2665" y="1352"/>
              <a:ext cx="376" cy="253"/>
            </a:xfrm>
            <a:prstGeom prst="rect">
              <a:avLst/>
            </a:prstGeom>
            <a:noFill/>
            <a:ln w="9525">
              <a:noFill/>
              <a:miter lim="800000"/>
              <a:headEnd/>
              <a:tailEnd/>
            </a:ln>
          </p:spPr>
          <p:txBody>
            <a:bodyPr wrap="none">
              <a:spAutoFit/>
            </a:bodyPr>
            <a:lstStyle/>
            <a:p>
              <a:r>
                <a:rPr lang="en-US" dirty="0" err="1"/>
                <a:t>Vcn</a:t>
              </a:r>
              <a:endParaRPr lang="en-US" dirty="0"/>
            </a:p>
          </p:txBody>
        </p:sp>
      </p:grpSp>
      <p:sp>
        <p:nvSpPr>
          <p:cNvPr id="4101" name="Text Box 8"/>
          <p:cNvSpPr txBox="1">
            <a:spLocks noChangeArrowheads="1"/>
          </p:cNvSpPr>
          <p:nvPr/>
        </p:nvSpPr>
        <p:spPr bwMode="auto">
          <a:xfrm>
            <a:off x="347663" y="1970088"/>
            <a:ext cx="2535237" cy="2841625"/>
          </a:xfrm>
          <a:prstGeom prst="rect">
            <a:avLst/>
          </a:prstGeom>
          <a:noFill/>
          <a:ln w="9525">
            <a:noFill/>
            <a:miter lim="800000"/>
            <a:headEnd/>
            <a:tailEnd/>
          </a:ln>
        </p:spPr>
        <p:txBody>
          <a:bodyPr>
            <a:spAutoFit/>
          </a:bodyPr>
          <a:lstStyle/>
          <a:p>
            <a:pPr>
              <a:spcBef>
                <a:spcPct val="50000"/>
              </a:spcBef>
            </a:pPr>
            <a:r>
              <a:rPr lang="en-US" b="1" dirty="0"/>
              <a:t>Phase Rotation:</a:t>
            </a:r>
          </a:p>
          <a:p>
            <a:pPr>
              <a:spcBef>
                <a:spcPct val="50000"/>
              </a:spcBef>
            </a:pPr>
            <a:r>
              <a:rPr lang="en-US" dirty="0"/>
              <a:t>The order in which the phases reach peak voltage.</a:t>
            </a:r>
          </a:p>
          <a:p>
            <a:pPr>
              <a:spcBef>
                <a:spcPct val="50000"/>
              </a:spcBef>
            </a:pPr>
            <a:r>
              <a:rPr lang="en-US" dirty="0"/>
              <a:t>There are only two possible sequences:</a:t>
            </a:r>
          </a:p>
          <a:p>
            <a:pPr>
              <a:spcBef>
                <a:spcPct val="50000"/>
              </a:spcBef>
            </a:pPr>
            <a:r>
              <a:rPr lang="en-US" dirty="0"/>
              <a:t>A-B-C  (previous slide)</a:t>
            </a:r>
          </a:p>
          <a:p>
            <a:pPr>
              <a:spcBef>
                <a:spcPct val="50000"/>
              </a:spcBef>
            </a:pPr>
            <a:r>
              <a:rPr lang="en-US" dirty="0"/>
              <a:t>C-B-A  (this slide)</a:t>
            </a:r>
          </a:p>
        </p:txBody>
      </p:sp>
      <p:sp>
        <p:nvSpPr>
          <p:cNvPr id="4102" name="Text Box 9"/>
          <p:cNvSpPr txBox="1">
            <a:spLocks noChangeArrowheads="1"/>
          </p:cNvSpPr>
          <p:nvPr/>
        </p:nvSpPr>
        <p:spPr bwMode="auto">
          <a:xfrm>
            <a:off x="577850" y="5502275"/>
            <a:ext cx="8218488" cy="366713"/>
          </a:xfrm>
          <a:prstGeom prst="rect">
            <a:avLst/>
          </a:prstGeom>
          <a:noFill/>
          <a:ln w="9525">
            <a:noFill/>
            <a:miter lim="800000"/>
            <a:headEnd/>
            <a:tailEnd/>
          </a:ln>
        </p:spPr>
        <p:txBody>
          <a:bodyPr>
            <a:spAutoFit/>
          </a:bodyPr>
          <a:lstStyle/>
          <a:p>
            <a:pPr>
              <a:spcBef>
                <a:spcPct val="50000"/>
              </a:spcBef>
            </a:pPr>
            <a:endParaRPr lang="en-US"/>
          </a:p>
        </p:txBody>
      </p:sp>
      <p:sp>
        <p:nvSpPr>
          <p:cNvPr id="4103" name="Text Box 10"/>
          <p:cNvSpPr txBox="1">
            <a:spLocks noChangeArrowheads="1"/>
          </p:cNvSpPr>
          <p:nvPr/>
        </p:nvSpPr>
        <p:spPr bwMode="auto">
          <a:xfrm>
            <a:off x="577850" y="5272440"/>
            <a:ext cx="8026675" cy="641350"/>
          </a:xfrm>
          <a:prstGeom prst="rect">
            <a:avLst/>
          </a:prstGeom>
          <a:noFill/>
          <a:ln w="9525">
            <a:noFill/>
            <a:miter lim="800000"/>
            <a:headEnd/>
            <a:tailEnd/>
          </a:ln>
        </p:spPr>
        <p:txBody>
          <a:bodyPr wrap="square">
            <a:spAutoFit/>
          </a:bodyPr>
          <a:lstStyle/>
          <a:p>
            <a:pPr>
              <a:spcBef>
                <a:spcPct val="50000"/>
              </a:spcBef>
            </a:pPr>
            <a:r>
              <a:rPr lang="en-US" dirty="0">
                <a:solidFill>
                  <a:srgbClr val="0000FF"/>
                </a:solidFill>
              </a:rPr>
              <a:t>Phase rotation is important because the direction of rotation of a three phase motor is determined by the phase order.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a:xfrm>
            <a:off x="457200" y="241385"/>
            <a:ext cx="8229600" cy="715962"/>
          </a:xfrm>
        </p:spPr>
        <p:txBody>
          <a:bodyPr/>
          <a:lstStyle/>
          <a:p>
            <a:pPr algn="ctr" eaLnBrk="1" hangingPunct="1"/>
            <a:r>
              <a:rPr lang="en-US" sz="3600" b="1" dirty="0" smtClean="0">
                <a:solidFill>
                  <a:schemeClr val="accent3">
                    <a:lumMod val="60000"/>
                    <a:lumOff val="40000"/>
                  </a:schemeClr>
                </a:solidFill>
              </a:rPr>
              <a:t>AC Theory - Phase</a:t>
            </a:r>
          </a:p>
        </p:txBody>
      </p:sp>
      <p:graphicFrame>
        <p:nvGraphicFramePr>
          <p:cNvPr id="2050" name="Object 3"/>
          <p:cNvGraphicFramePr>
            <a:graphicFrameLocks noGrp="1" noChangeAspect="1"/>
          </p:cNvGraphicFramePr>
          <p:nvPr>
            <p:ph sz="half" idx="1"/>
            <p:extLst>
              <p:ext uri="{D42A27DB-BD31-4B8C-83A1-F6EECF244321}">
                <p14:modId xmlns:p14="http://schemas.microsoft.com/office/powerpoint/2010/main" val="3125020545"/>
              </p:ext>
            </p:extLst>
          </p:nvPr>
        </p:nvGraphicFramePr>
        <p:xfrm>
          <a:off x="1247775" y="1123950"/>
          <a:ext cx="6580188" cy="4622800"/>
        </p:xfrm>
        <a:graphic>
          <a:graphicData uri="http://schemas.openxmlformats.org/presentationml/2006/ole">
            <mc:AlternateContent xmlns:mc="http://schemas.openxmlformats.org/markup-compatibility/2006">
              <mc:Choice xmlns:v="urn:schemas-microsoft-com:vml" Requires="v">
                <p:oleObj spid="_x0000_s2172" name="Chart" r:id="rId4" imgW="8934651" imgH="6276914" progId="Excel.Sheet.8">
                  <p:embed/>
                </p:oleObj>
              </mc:Choice>
              <mc:Fallback>
                <p:oleObj name="Chart" r:id="rId4" imgW="8934651" imgH="627691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7775" y="1123950"/>
                        <a:ext cx="6580188" cy="4622800"/>
                      </a:xfrm>
                      <a:prstGeom prst="rect">
                        <a:avLst/>
                      </a:prstGeom>
                      <a:noFill/>
                      <a:extLst/>
                    </p:spPr>
                  </p:pic>
                </p:oleObj>
              </mc:Fallback>
            </mc:AlternateContent>
          </a:graphicData>
        </a:graphic>
      </p:graphicFrame>
      <p:graphicFrame>
        <p:nvGraphicFramePr>
          <p:cNvPr id="2051" name="Object 4"/>
          <p:cNvGraphicFramePr>
            <a:graphicFrameLocks noGrp="1" noChangeAspect="1"/>
          </p:cNvGraphicFramePr>
          <p:nvPr>
            <p:ph sz="quarter" idx="2"/>
            <p:extLst>
              <p:ext uri="{D42A27DB-BD31-4B8C-83A1-F6EECF244321}">
                <p14:modId xmlns:p14="http://schemas.microsoft.com/office/powerpoint/2010/main" val="141151132"/>
              </p:ext>
            </p:extLst>
          </p:nvPr>
        </p:nvGraphicFramePr>
        <p:xfrm>
          <a:off x="2459038" y="5924550"/>
          <a:ext cx="1765300" cy="361950"/>
        </p:xfrm>
        <a:graphic>
          <a:graphicData uri="http://schemas.openxmlformats.org/presentationml/2006/ole">
            <mc:AlternateContent xmlns:mc="http://schemas.openxmlformats.org/markup-compatibility/2006">
              <mc:Choice xmlns:v="urn:schemas-microsoft-com:vml" Requires="v">
                <p:oleObj spid="_x0000_s2173" name="Equation" r:id="rId6" imgW="990360" imgH="203040" progId="Equation.3">
                  <p:embed/>
                </p:oleObj>
              </mc:Choice>
              <mc:Fallback>
                <p:oleObj name="Equation" r:id="rId6" imgW="990360" imgH="20304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9038" y="5924550"/>
                        <a:ext cx="1765300" cy="36195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3" name="Object 10"/>
          <p:cNvGraphicFramePr>
            <a:graphicFrameLocks noGrp="1" noChangeAspect="1"/>
          </p:cNvGraphicFramePr>
          <p:nvPr>
            <p:ph sz="quarter" idx="3"/>
            <p:extLst>
              <p:ext uri="{D42A27DB-BD31-4B8C-83A1-F6EECF244321}">
                <p14:modId xmlns:p14="http://schemas.microsoft.com/office/powerpoint/2010/main" val="1428152081"/>
              </p:ext>
            </p:extLst>
          </p:nvPr>
        </p:nvGraphicFramePr>
        <p:xfrm>
          <a:off x="4840288" y="5938838"/>
          <a:ext cx="2209800" cy="354012"/>
        </p:xfrm>
        <a:graphic>
          <a:graphicData uri="http://schemas.openxmlformats.org/presentationml/2006/ole">
            <mc:AlternateContent xmlns:mc="http://schemas.openxmlformats.org/markup-compatibility/2006">
              <mc:Choice xmlns:v="urn:schemas-microsoft-com:vml" Requires="v">
                <p:oleObj spid="_x0000_s2174" name="Equation" r:id="rId8" imgW="1269720" imgH="203040" progId="Equation.3">
                  <p:embed/>
                </p:oleObj>
              </mc:Choice>
              <mc:Fallback>
                <p:oleObj name="Equation" r:id="rId8" imgW="1269720" imgH="203040" progId="Equation.3">
                  <p:embed/>
                  <p:pic>
                    <p:nvPicPr>
                      <p:cNvPr id="0" name="Object 10"/>
                      <p:cNvPicPr>
                        <a:picLocks noChangeAspect="1" noChangeArrowheads="1"/>
                      </p:cNvPicPr>
                      <p:nvPr/>
                    </p:nvPicPr>
                    <p:blipFill>
                      <a:blip r:embed="rId9"/>
                      <a:srcRect/>
                      <a:stretch>
                        <a:fillRect/>
                      </a:stretch>
                    </p:blipFill>
                    <p:spPr bwMode="auto">
                      <a:xfrm>
                        <a:off x="4840288" y="5938838"/>
                        <a:ext cx="2209800" cy="354012"/>
                      </a:xfrm>
                      <a:prstGeom prst="rect">
                        <a:avLst/>
                      </a:prstGeom>
                      <a:noFill/>
                      <a:ln w="12700">
                        <a:solidFill>
                          <a:srgbClr val="FF0000"/>
                        </a:solidFill>
                        <a:miter lim="800000"/>
                        <a:headEnd/>
                        <a:tailEnd/>
                      </a:ln>
                    </p:spPr>
                  </p:pic>
                </p:oleObj>
              </mc:Fallback>
            </mc:AlternateContent>
          </a:graphicData>
        </a:graphic>
      </p:graphicFrame>
      <p:sp>
        <p:nvSpPr>
          <p:cNvPr id="2055"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205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2057" name="Rectangle 8"/>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2058" name="Rectangle 9"/>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p:cNvGraphicFramePr>
            <a:graphicFrameLocks/>
          </p:cNvGraphicFramePr>
          <p:nvPr>
            <p:extLst>
              <p:ext uri="{D42A27DB-BD31-4B8C-83A1-F6EECF244321}">
                <p14:modId xmlns:p14="http://schemas.microsoft.com/office/powerpoint/2010/main" val="1854765244"/>
              </p:ext>
            </p:extLst>
          </p:nvPr>
        </p:nvGraphicFramePr>
        <p:xfrm>
          <a:off x="3381445" y="2852925"/>
          <a:ext cx="4493384" cy="2957185"/>
        </p:xfrm>
        <a:graphic>
          <a:graphicData uri="http://schemas.openxmlformats.org/drawingml/2006/chart">
            <c:chart xmlns:c="http://schemas.openxmlformats.org/drawingml/2006/chart" xmlns:r="http://schemas.openxmlformats.org/officeDocument/2006/relationships" r:id="rId3"/>
          </a:graphicData>
        </a:graphic>
      </p:graphicFrame>
      <p:grpSp>
        <p:nvGrpSpPr>
          <p:cNvPr id="5123" name="Group 23"/>
          <p:cNvGrpSpPr>
            <a:grpSpLocks/>
          </p:cNvGrpSpPr>
          <p:nvPr/>
        </p:nvGrpSpPr>
        <p:grpSpPr bwMode="auto">
          <a:xfrm>
            <a:off x="232235" y="3083355"/>
            <a:ext cx="3065462" cy="2830513"/>
            <a:chOff x="141" y="2224"/>
            <a:chExt cx="1931" cy="1783"/>
          </a:xfrm>
        </p:grpSpPr>
        <p:grpSp>
          <p:nvGrpSpPr>
            <p:cNvPr id="5128" name="Group 15"/>
            <p:cNvGrpSpPr>
              <a:grpSpLocks/>
            </p:cNvGrpSpPr>
            <p:nvPr/>
          </p:nvGrpSpPr>
          <p:grpSpPr bwMode="auto">
            <a:xfrm>
              <a:off x="364" y="2378"/>
              <a:ext cx="1572" cy="1451"/>
              <a:chOff x="364" y="2378"/>
              <a:chExt cx="1572" cy="1451"/>
            </a:xfrm>
          </p:grpSpPr>
          <p:sp>
            <p:nvSpPr>
              <p:cNvPr id="5133" name="Rectangle 11"/>
              <p:cNvSpPr>
                <a:spLocks noChangeArrowheads="1"/>
              </p:cNvSpPr>
              <p:nvPr/>
            </p:nvSpPr>
            <p:spPr bwMode="auto">
              <a:xfrm>
                <a:off x="364" y="2378"/>
                <a:ext cx="1572" cy="145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5134" name="Line 12"/>
              <p:cNvSpPr>
                <a:spLocks noChangeShapeType="1"/>
              </p:cNvSpPr>
              <p:nvPr/>
            </p:nvSpPr>
            <p:spPr bwMode="auto">
              <a:xfrm>
                <a:off x="364" y="3104"/>
                <a:ext cx="1572" cy="0"/>
              </a:xfrm>
              <a:prstGeom prst="line">
                <a:avLst/>
              </a:prstGeom>
              <a:noFill/>
              <a:ln w="9525">
                <a:solidFill>
                  <a:schemeClr val="tx1"/>
                </a:solidFill>
                <a:round/>
                <a:headEnd/>
                <a:tailEnd/>
              </a:ln>
            </p:spPr>
            <p:txBody>
              <a:bodyPr/>
              <a:lstStyle/>
              <a:p>
                <a:endParaRPr lang="en-US"/>
              </a:p>
            </p:txBody>
          </p:sp>
          <p:sp>
            <p:nvSpPr>
              <p:cNvPr id="5135" name="Line 13"/>
              <p:cNvSpPr>
                <a:spLocks noChangeShapeType="1"/>
              </p:cNvSpPr>
              <p:nvPr/>
            </p:nvSpPr>
            <p:spPr bwMode="auto">
              <a:xfrm flipV="1">
                <a:off x="1162" y="2378"/>
                <a:ext cx="0" cy="1451"/>
              </a:xfrm>
              <a:prstGeom prst="line">
                <a:avLst/>
              </a:prstGeom>
              <a:noFill/>
              <a:ln w="9525">
                <a:solidFill>
                  <a:schemeClr val="tx1"/>
                </a:solidFill>
                <a:round/>
                <a:headEnd/>
                <a:tailEnd/>
              </a:ln>
            </p:spPr>
            <p:txBody>
              <a:bodyPr/>
              <a:lstStyle/>
              <a:p>
                <a:endParaRPr lang="en-US"/>
              </a:p>
            </p:txBody>
          </p:sp>
        </p:grpSp>
        <p:sp>
          <p:nvSpPr>
            <p:cNvPr id="5129" name="Text Box 19"/>
            <p:cNvSpPr txBox="1">
              <a:spLocks noChangeArrowheads="1"/>
            </p:cNvSpPr>
            <p:nvPr/>
          </p:nvSpPr>
          <p:spPr bwMode="auto">
            <a:xfrm>
              <a:off x="1912" y="3031"/>
              <a:ext cx="160" cy="154"/>
            </a:xfrm>
            <a:prstGeom prst="rect">
              <a:avLst/>
            </a:prstGeom>
            <a:noFill/>
            <a:ln w="9525">
              <a:noFill/>
              <a:miter lim="800000"/>
              <a:headEnd/>
              <a:tailEnd/>
            </a:ln>
          </p:spPr>
          <p:txBody>
            <a:bodyPr wrap="none">
              <a:spAutoFit/>
            </a:bodyPr>
            <a:lstStyle/>
            <a:p>
              <a:r>
                <a:rPr lang="en-US" sz="1000"/>
                <a:t>0</a:t>
              </a:r>
            </a:p>
          </p:txBody>
        </p:sp>
        <p:sp>
          <p:nvSpPr>
            <p:cNvPr id="5130" name="Text Box 20"/>
            <p:cNvSpPr txBox="1">
              <a:spLocks noChangeArrowheads="1"/>
            </p:cNvSpPr>
            <p:nvPr/>
          </p:nvSpPr>
          <p:spPr bwMode="auto">
            <a:xfrm>
              <a:off x="1041" y="3853"/>
              <a:ext cx="248" cy="154"/>
            </a:xfrm>
            <a:prstGeom prst="rect">
              <a:avLst/>
            </a:prstGeom>
            <a:noFill/>
            <a:ln w="9525">
              <a:noFill/>
              <a:miter lim="800000"/>
              <a:headEnd/>
              <a:tailEnd/>
            </a:ln>
          </p:spPr>
          <p:txBody>
            <a:bodyPr wrap="none">
              <a:spAutoFit/>
            </a:bodyPr>
            <a:lstStyle/>
            <a:p>
              <a:r>
                <a:rPr lang="en-US" sz="1000"/>
                <a:t>270</a:t>
              </a:r>
            </a:p>
          </p:txBody>
        </p:sp>
        <p:sp>
          <p:nvSpPr>
            <p:cNvPr id="5131" name="Text Box 21"/>
            <p:cNvSpPr txBox="1">
              <a:spLocks noChangeArrowheads="1"/>
            </p:cNvSpPr>
            <p:nvPr/>
          </p:nvSpPr>
          <p:spPr bwMode="auto">
            <a:xfrm>
              <a:off x="1066" y="2224"/>
              <a:ext cx="204" cy="154"/>
            </a:xfrm>
            <a:prstGeom prst="rect">
              <a:avLst/>
            </a:prstGeom>
            <a:noFill/>
            <a:ln w="9525">
              <a:noFill/>
              <a:miter lim="800000"/>
              <a:headEnd/>
              <a:tailEnd/>
            </a:ln>
          </p:spPr>
          <p:txBody>
            <a:bodyPr wrap="none">
              <a:spAutoFit/>
            </a:bodyPr>
            <a:lstStyle/>
            <a:p>
              <a:r>
                <a:rPr lang="en-US" sz="1000"/>
                <a:t>90</a:t>
              </a:r>
            </a:p>
          </p:txBody>
        </p:sp>
        <p:sp>
          <p:nvSpPr>
            <p:cNvPr id="5132" name="Text Box 22"/>
            <p:cNvSpPr txBox="1">
              <a:spLocks noChangeArrowheads="1"/>
            </p:cNvSpPr>
            <p:nvPr/>
          </p:nvSpPr>
          <p:spPr bwMode="auto">
            <a:xfrm>
              <a:off x="141" y="3022"/>
              <a:ext cx="296" cy="154"/>
            </a:xfrm>
            <a:prstGeom prst="rect">
              <a:avLst/>
            </a:prstGeom>
            <a:noFill/>
            <a:ln w="9525">
              <a:noFill/>
              <a:miter lim="800000"/>
              <a:headEnd/>
              <a:tailEnd/>
            </a:ln>
          </p:spPr>
          <p:txBody>
            <a:bodyPr>
              <a:spAutoFit/>
            </a:bodyPr>
            <a:lstStyle/>
            <a:p>
              <a:r>
                <a:rPr lang="en-US" sz="1000"/>
                <a:t>180</a:t>
              </a:r>
            </a:p>
          </p:txBody>
        </p:sp>
      </p:grpSp>
      <p:sp>
        <p:nvSpPr>
          <p:cNvPr id="5124" name="Rectangle 4"/>
          <p:cNvSpPr>
            <a:spLocks noGrp="1" noChangeArrowheads="1"/>
          </p:cNvSpPr>
          <p:nvPr>
            <p:ph type="title"/>
          </p:nvPr>
        </p:nvSpPr>
        <p:spPr/>
        <p:txBody>
          <a:bodyPr/>
          <a:lstStyle/>
          <a:p>
            <a:pPr eaLnBrk="1" hangingPunct="1"/>
            <a:r>
              <a:rPr lang="en-US" sz="3600" b="1" dirty="0" smtClean="0"/>
              <a:t>Three Phase Theory</a:t>
            </a:r>
            <a:r>
              <a:rPr lang="en-US" b="1" dirty="0" smtClean="0"/>
              <a:t/>
            </a:r>
            <a:br>
              <a:rPr lang="en-US" b="1" dirty="0" smtClean="0"/>
            </a:br>
            <a:r>
              <a:rPr lang="en-US" sz="3200" dirty="0" smtClean="0"/>
              <a:t>Phasors and Vector Notation</a:t>
            </a:r>
          </a:p>
        </p:txBody>
      </p:sp>
      <p:sp>
        <p:nvSpPr>
          <p:cNvPr id="5125" name="Rectangle 5"/>
          <p:cNvSpPr>
            <a:spLocks noGrp="1" noChangeArrowheads="1"/>
          </p:cNvSpPr>
          <p:nvPr>
            <p:ph type="body" sz="half" idx="1"/>
          </p:nvPr>
        </p:nvSpPr>
        <p:spPr>
          <a:xfrm>
            <a:off x="424260" y="1777585"/>
            <a:ext cx="8066087" cy="1306512"/>
          </a:xfrm>
        </p:spPr>
        <p:txBody>
          <a:bodyPr/>
          <a:lstStyle/>
          <a:p>
            <a:pPr eaLnBrk="1" hangingPunct="1">
              <a:buFont typeface="Arial" panose="020B0604020202020204" pitchFamily="34" charset="0"/>
              <a:buChar char="•"/>
            </a:pPr>
            <a:r>
              <a:rPr lang="en-US" sz="2400" b="0" dirty="0" err="1" smtClean="0">
                <a:latin typeface="Arial" panose="020B0604020202020204" pitchFamily="34" charset="0"/>
                <a:cs typeface="Arial" panose="020B0604020202020204" pitchFamily="34" charset="0"/>
              </a:rPr>
              <a:t>Phasors</a:t>
            </a:r>
            <a:r>
              <a:rPr lang="en-US" sz="2400" b="0" dirty="0" smtClean="0">
                <a:latin typeface="Arial" panose="020B0604020202020204" pitchFamily="34" charset="0"/>
                <a:cs typeface="Arial" panose="020B0604020202020204" pitchFamily="34" charset="0"/>
              </a:rPr>
              <a:t> are a graphical means of representing the amplitude and phase </a:t>
            </a:r>
            <a:r>
              <a:rPr lang="en-US" sz="2400" b="0" u="sng" dirty="0" smtClean="0">
                <a:latin typeface="Arial" panose="020B0604020202020204" pitchFamily="34" charset="0"/>
                <a:cs typeface="Arial" panose="020B0604020202020204" pitchFamily="34" charset="0"/>
              </a:rPr>
              <a:t>relationships</a:t>
            </a:r>
            <a:r>
              <a:rPr lang="en-US" sz="2400" b="0" dirty="0" smtClean="0">
                <a:latin typeface="Arial" panose="020B0604020202020204" pitchFamily="34" charset="0"/>
                <a:cs typeface="Arial" panose="020B0604020202020204" pitchFamily="34" charset="0"/>
              </a:rPr>
              <a:t> of voltages and currents.</a:t>
            </a:r>
          </a:p>
        </p:txBody>
      </p:sp>
      <p:sp>
        <p:nvSpPr>
          <p:cNvPr id="5126" name="Line 18"/>
          <p:cNvSpPr>
            <a:spLocks noChangeShapeType="1"/>
          </p:cNvSpPr>
          <p:nvPr/>
        </p:nvSpPr>
        <p:spPr bwMode="auto">
          <a:xfrm>
            <a:off x="1862597" y="4486705"/>
            <a:ext cx="922338" cy="0"/>
          </a:xfrm>
          <a:prstGeom prst="line">
            <a:avLst/>
          </a:prstGeom>
          <a:noFill/>
          <a:ln w="38100">
            <a:solidFill>
              <a:srgbClr val="FF0000"/>
            </a:solidFill>
            <a:round/>
            <a:headEnd/>
            <a:tailEnd type="triangle" w="med" len="med"/>
          </a:ln>
        </p:spPr>
        <p:txBody>
          <a:bodyPr/>
          <a:lstStyle/>
          <a:p>
            <a:endParaRPr lang="en-US"/>
          </a:p>
        </p:txBody>
      </p:sp>
      <p:sp>
        <p:nvSpPr>
          <p:cNvPr id="5127" name="Text Box 24"/>
          <p:cNvSpPr txBox="1">
            <a:spLocks noChangeArrowheads="1"/>
          </p:cNvSpPr>
          <p:nvPr/>
        </p:nvSpPr>
        <p:spPr bwMode="auto">
          <a:xfrm>
            <a:off x="5263290" y="3736240"/>
            <a:ext cx="1344612" cy="366713"/>
          </a:xfrm>
          <a:prstGeom prst="rect">
            <a:avLst/>
          </a:prstGeom>
          <a:noFill/>
          <a:ln w="9525">
            <a:noFill/>
            <a:miter lim="800000"/>
            <a:headEnd/>
            <a:tailEnd/>
          </a:ln>
        </p:spPr>
        <p:txBody>
          <a:bodyPr>
            <a:spAutoFit/>
          </a:bodyPr>
          <a:lstStyle/>
          <a:p>
            <a:pPr>
              <a:spcBef>
                <a:spcPct val="50000"/>
              </a:spcBef>
            </a:pPr>
            <a:r>
              <a:rPr lang="en-US" b="1" dirty="0">
                <a:solidFill>
                  <a:srgbClr val="FF0000"/>
                </a:solidFill>
              </a:rPr>
              <a:t>V = sin(</a:t>
            </a:r>
            <a:r>
              <a:rPr lang="el-GR" b="1" dirty="0">
                <a:solidFill>
                  <a:srgbClr val="FF0000"/>
                </a:solidFill>
                <a:cs typeface="Arial" pitchFamily="34" charset="0"/>
              </a:rPr>
              <a:t>θ</a:t>
            </a:r>
            <a:r>
              <a:rPr lang="en-US" b="1" dirty="0">
                <a:solidFill>
                  <a:srgbClr val="FF0000"/>
                </a:solidFill>
                <a:cs typeface="Arial" pitchFamily="34" charset="0"/>
              </a:rPr>
              <a:t>)</a:t>
            </a:r>
            <a:endParaRPr lang="el-GR" b="1" dirty="0">
              <a:solidFill>
                <a:srgbClr val="FF0000"/>
              </a:solidFill>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2"/>
          <p:cNvGrpSpPr>
            <a:grpSpLocks/>
          </p:cNvGrpSpPr>
          <p:nvPr/>
        </p:nvGrpSpPr>
        <p:grpSpPr bwMode="auto">
          <a:xfrm>
            <a:off x="321469" y="3006545"/>
            <a:ext cx="3065462" cy="2830513"/>
            <a:chOff x="141" y="2224"/>
            <a:chExt cx="1931" cy="1783"/>
          </a:xfrm>
        </p:grpSpPr>
        <p:grpSp>
          <p:nvGrpSpPr>
            <p:cNvPr id="25609" name="Group 3"/>
            <p:cNvGrpSpPr>
              <a:grpSpLocks/>
            </p:cNvGrpSpPr>
            <p:nvPr/>
          </p:nvGrpSpPr>
          <p:grpSpPr bwMode="auto">
            <a:xfrm>
              <a:off x="364" y="2378"/>
              <a:ext cx="1572" cy="1451"/>
              <a:chOff x="364" y="2378"/>
              <a:chExt cx="1572" cy="1451"/>
            </a:xfrm>
          </p:grpSpPr>
          <p:sp>
            <p:nvSpPr>
              <p:cNvPr id="25614" name="Rectangle 4"/>
              <p:cNvSpPr>
                <a:spLocks noChangeArrowheads="1"/>
              </p:cNvSpPr>
              <p:nvPr/>
            </p:nvSpPr>
            <p:spPr bwMode="auto">
              <a:xfrm>
                <a:off x="364" y="2378"/>
                <a:ext cx="1572" cy="145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5615" name="Line 5"/>
              <p:cNvSpPr>
                <a:spLocks noChangeShapeType="1"/>
              </p:cNvSpPr>
              <p:nvPr/>
            </p:nvSpPr>
            <p:spPr bwMode="auto">
              <a:xfrm>
                <a:off x="364" y="3104"/>
                <a:ext cx="1572" cy="0"/>
              </a:xfrm>
              <a:prstGeom prst="line">
                <a:avLst/>
              </a:prstGeom>
              <a:noFill/>
              <a:ln w="9525">
                <a:solidFill>
                  <a:schemeClr val="tx1"/>
                </a:solidFill>
                <a:round/>
                <a:headEnd/>
                <a:tailEnd/>
              </a:ln>
            </p:spPr>
            <p:txBody>
              <a:bodyPr/>
              <a:lstStyle/>
              <a:p>
                <a:endParaRPr lang="en-US"/>
              </a:p>
            </p:txBody>
          </p:sp>
          <p:sp>
            <p:nvSpPr>
              <p:cNvPr id="25616" name="Line 6"/>
              <p:cNvSpPr>
                <a:spLocks noChangeShapeType="1"/>
              </p:cNvSpPr>
              <p:nvPr/>
            </p:nvSpPr>
            <p:spPr bwMode="auto">
              <a:xfrm flipV="1">
                <a:off x="1162" y="2378"/>
                <a:ext cx="0" cy="1451"/>
              </a:xfrm>
              <a:prstGeom prst="line">
                <a:avLst/>
              </a:prstGeom>
              <a:noFill/>
              <a:ln w="9525">
                <a:solidFill>
                  <a:schemeClr val="tx1"/>
                </a:solidFill>
                <a:round/>
                <a:headEnd/>
                <a:tailEnd/>
              </a:ln>
            </p:spPr>
            <p:txBody>
              <a:bodyPr/>
              <a:lstStyle/>
              <a:p>
                <a:endParaRPr lang="en-US"/>
              </a:p>
            </p:txBody>
          </p:sp>
        </p:grpSp>
        <p:sp>
          <p:nvSpPr>
            <p:cNvPr id="25610" name="Text Box 7"/>
            <p:cNvSpPr txBox="1">
              <a:spLocks noChangeArrowheads="1"/>
            </p:cNvSpPr>
            <p:nvPr/>
          </p:nvSpPr>
          <p:spPr bwMode="auto">
            <a:xfrm>
              <a:off x="1912" y="3031"/>
              <a:ext cx="160" cy="154"/>
            </a:xfrm>
            <a:prstGeom prst="rect">
              <a:avLst/>
            </a:prstGeom>
            <a:noFill/>
            <a:ln w="9525">
              <a:noFill/>
              <a:miter lim="800000"/>
              <a:headEnd/>
              <a:tailEnd/>
            </a:ln>
          </p:spPr>
          <p:txBody>
            <a:bodyPr wrap="none">
              <a:spAutoFit/>
            </a:bodyPr>
            <a:lstStyle/>
            <a:p>
              <a:r>
                <a:rPr lang="en-US" sz="1000"/>
                <a:t>0</a:t>
              </a:r>
            </a:p>
          </p:txBody>
        </p:sp>
        <p:sp>
          <p:nvSpPr>
            <p:cNvPr id="25611" name="Text Box 8"/>
            <p:cNvSpPr txBox="1">
              <a:spLocks noChangeArrowheads="1"/>
            </p:cNvSpPr>
            <p:nvPr/>
          </p:nvSpPr>
          <p:spPr bwMode="auto">
            <a:xfrm>
              <a:off x="1041" y="3853"/>
              <a:ext cx="248" cy="154"/>
            </a:xfrm>
            <a:prstGeom prst="rect">
              <a:avLst/>
            </a:prstGeom>
            <a:noFill/>
            <a:ln w="9525">
              <a:noFill/>
              <a:miter lim="800000"/>
              <a:headEnd/>
              <a:tailEnd/>
            </a:ln>
          </p:spPr>
          <p:txBody>
            <a:bodyPr wrap="none">
              <a:spAutoFit/>
            </a:bodyPr>
            <a:lstStyle/>
            <a:p>
              <a:r>
                <a:rPr lang="en-US" sz="1000"/>
                <a:t>270</a:t>
              </a:r>
            </a:p>
          </p:txBody>
        </p:sp>
        <p:sp>
          <p:nvSpPr>
            <p:cNvPr id="25612" name="Text Box 9"/>
            <p:cNvSpPr txBox="1">
              <a:spLocks noChangeArrowheads="1"/>
            </p:cNvSpPr>
            <p:nvPr/>
          </p:nvSpPr>
          <p:spPr bwMode="auto">
            <a:xfrm>
              <a:off x="1066" y="2224"/>
              <a:ext cx="204" cy="154"/>
            </a:xfrm>
            <a:prstGeom prst="rect">
              <a:avLst/>
            </a:prstGeom>
            <a:noFill/>
            <a:ln w="9525">
              <a:noFill/>
              <a:miter lim="800000"/>
              <a:headEnd/>
              <a:tailEnd/>
            </a:ln>
          </p:spPr>
          <p:txBody>
            <a:bodyPr wrap="none">
              <a:spAutoFit/>
            </a:bodyPr>
            <a:lstStyle/>
            <a:p>
              <a:r>
                <a:rPr lang="en-US" sz="1000"/>
                <a:t>90</a:t>
              </a:r>
            </a:p>
          </p:txBody>
        </p:sp>
        <p:sp>
          <p:nvSpPr>
            <p:cNvPr id="25613" name="Text Box 10"/>
            <p:cNvSpPr txBox="1">
              <a:spLocks noChangeArrowheads="1"/>
            </p:cNvSpPr>
            <p:nvPr/>
          </p:nvSpPr>
          <p:spPr bwMode="auto">
            <a:xfrm>
              <a:off x="141" y="3022"/>
              <a:ext cx="296" cy="154"/>
            </a:xfrm>
            <a:prstGeom prst="rect">
              <a:avLst/>
            </a:prstGeom>
            <a:noFill/>
            <a:ln w="9525">
              <a:noFill/>
              <a:miter lim="800000"/>
              <a:headEnd/>
              <a:tailEnd/>
            </a:ln>
          </p:spPr>
          <p:txBody>
            <a:bodyPr>
              <a:spAutoFit/>
            </a:bodyPr>
            <a:lstStyle/>
            <a:p>
              <a:r>
                <a:rPr lang="en-US" sz="1000"/>
                <a:t>180</a:t>
              </a:r>
            </a:p>
          </p:txBody>
        </p:sp>
      </p:grpSp>
      <p:sp>
        <p:nvSpPr>
          <p:cNvPr id="25603" name="Rectangle 11"/>
          <p:cNvSpPr>
            <a:spLocks noGrp="1" noChangeArrowheads="1"/>
          </p:cNvSpPr>
          <p:nvPr>
            <p:ph type="title"/>
          </p:nvPr>
        </p:nvSpPr>
        <p:spPr>
          <a:xfrm>
            <a:off x="457200" y="274638"/>
            <a:ext cx="8229600" cy="1028700"/>
          </a:xfrm>
        </p:spPr>
        <p:txBody>
          <a:bodyPr/>
          <a:lstStyle/>
          <a:p>
            <a:pPr eaLnBrk="1" hangingPunct="1"/>
            <a:r>
              <a:rPr lang="en-US" sz="3600" b="1" dirty="0" smtClean="0"/>
              <a:t>Three Phase Power</a:t>
            </a:r>
            <a:br>
              <a:rPr lang="en-US" sz="3600" b="1" dirty="0" smtClean="0"/>
            </a:br>
            <a:r>
              <a:rPr lang="en-US" sz="3200" dirty="0" smtClean="0"/>
              <a:t>Phasors and Vector Notation</a:t>
            </a:r>
          </a:p>
        </p:txBody>
      </p:sp>
      <p:sp>
        <p:nvSpPr>
          <p:cNvPr id="25604" name="Rectangle 12"/>
          <p:cNvSpPr>
            <a:spLocks noGrp="1" noChangeArrowheads="1"/>
          </p:cNvSpPr>
          <p:nvPr>
            <p:ph type="body" sz="half" idx="1"/>
          </p:nvPr>
        </p:nvSpPr>
        <p:spPr>
          <a:xfrm>
            <a:off x="462665" y="1662370"/>
            <a:ext cx="8066087" cy="1306512"/>
          </a:xfrm>
        </p:spPr>
        <p:txBody>
          <a:bodyPr/>
          <a:lstStyle/>
          <a:p>
            <a:pPr eaLnBrk="1" hangingPunct="1">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As stated in the Handbook of Electricity Metering, by common consent, counterclockwise phase rotation has been chosen for general use in </a:t>
            </a:r>
            <a:r>
              <a:rPr lang="en-US" sz="2400" b="0" dirty="0" err="1" smtClean="0">
                <a:latin typeface="Arial" panose="020B0604020202020204" pitchFamily="34" charset="0"/>
                <a:cs typeface="Arial" panose="020B0604020202020204" pitchFamily="34" charset="0"/>
              </a:rPr>
              <a:t>phasor</a:t>
            </a:r>
            <a:r>
              <a:rPr lang="en-US" sz="2400" b="0" dirty="0" smtClean="0">
                <a:latin typeface="Arial" panose="020B0604020202020204" pitchFamily="34" charset="0"/>
                <a:cs typeface="Arial" panose="020B0604020202020204" pitchFamily="34" charset="0"/>
              </a:rPr>
              <a:t> diagrams.</a:t>
            </a:r>
          </a:p>
        </p:txBody>
      </p:sp>
      <p:sp>
        <p:nvSpPr>
          <p:cNvPr id="25605" name="Line 14"/>
          <p:cNvSpPr>
            <a:spLocks noChangeShapeType="1"/>
          </p:cNvSpPr>
          <p:nvPr/>
        </p:nvSpPr>
        <p:spPr bwMode="auto">
          <a:xfrm rot="5400000" flipV="1">
            <a:off x="2336006" y="4025720"/>
            <a:ext cx="0" cy="768350"/>
          </a:xfrm>
          <a:prstGeom prst="line">
            <a:avLst/>
          </a:prstGeom>
          <a:noFill/>
          <a:ln w="38100">
            <a:solidFill>
              <a:srgbClr val="FF0000"/>
            </a:solidFill>
            <a:round/>
            <a:headEnd/>
            <a:tailEnd type="triangle" w="med" len="med"/>
          </a:ln>
        </p:spPr>
        <p:txBody>
          <a:bodyPr/>
          <a:lstStyle/>
          <a:p>
            <a:endParaRPr lang="en-US"/>
          </a:p>
        </p:txBody>
      </p:sp>
      <p:sp>
        <p:nvSpPr>
          <p:cNvPr id="25607" name="Line 23"/>
          <p:cNvSpPr>
            <a:spLocks noChangeShapeType="1"/>
          </p:cNvSpPr>
          <p:nvPr/>
        </p:nvSpPr>
        <p:spPr bwMode="auto">
          <a:xfrm rot="12842878" flipV="1">
            <a:off x="1732632" y="4344480"/>
            <a:ext cx="1587" cy="768350"/>
          </a:xfrm>
          <a:prstGeom prst="line">
            <a:avLst/>
          </a:prstGeom>
          <a:noFill/>
          <a:ln w="38100">
            <a:solidFill>
              <a:srgbClr val="FFFF00"/>
            </a:solidFill>
            <a:round/>
            <a:headEnd/>
            <a:tailEnd type="triangle" w="med" len="med"/>
          </a:ln>
        </p:spPr>
        <p:txBody>
          <a:bodyPr/>
          <a:lstStyle/>
          <a:p>
            <a:endParaRPr lang="en-US"/>
          </a:p>
        </p:txBody>
      </p:sp>
      <p:graphicFrame>
        <p:nvGraphicFramePr>
          <p:cNvPr id="18" name="Chart 17"/>
          <p:cNvGraphicFramePr>
            <a:graphicFrameLocks/>
          </p:cNvGraphicFramePr>
          <p:nvPr>
            <p:extLst>
              <p:ext uri="{D42A27DB-BD31-4B8C-83A1-F6EECF244321}">
                <p14:modId xmlns:p14="http://schemas.microsoft.com/office/powerpoint/2010/main" val="841768948"/>
              </p:ext>
            </p:extLst>
          </p:nvPr>
        </p:nvGraphicFramePr>
        <p:xfrm>
          <a:off x="3765495" y="2968140"/>
          <a:ext cx="4610335" cy="3033995"/>
        </p:xfrm>
        <a:graphic>
          <a:graphicData uri="http://schemas.openxmlformats.org/drawingml/2006/chart">
            <c:chart xmlns:c="http://schemas.openxmlformats.org/drawingml/2006/chart" xmlns:r="http://schemas.openxmlformats.org/officeDocument/2006/relationships" r:id="rId3"/>
          </a:graphicData>
        </a:graphic>
      </p:graphicFrame>
      <p:sp>
        <p:nvSpPr>
          <p:cNvPr id="25608" name="Text Box 24"/>
          <p:cNvSpPr txBox="1">
            <a:spLocks noChangeArrowheads="1"/>
          </p:cNvSpPr>
          <p:nvPr/>
        </p:nvSpPr>
        <p:spPr bwMode="auto">
          <a:xfrm>
            <a:off x="5071265" y="3138711"/>
            <a:ext cx="2265153" cy="366713"/>
          </a:xfrm>
          <a:prstGeom prst="rect">
            <a:avLst/>
          </a:prstGeom>
          <a:noFill/>
          <a:ln w="9525">
            <a:solidFill>
              <a:srgbClr val="FFFF00"/>
            </a:solidFill>
            <a:miter lim="800000"/>
            <a:headEnd/>
            <a:tailEnd/>
          </a:ln>
        </p:spPr>
        <p:txBody>
          <a:bodyPr wrap="square">
            <a:spAutoFit/>
          </a:bodyPr>
          <a:lstStyle/>
          <a:p>
            <a:pPr>
              <a:spcBef>
                <a:spcPct val="50000"/>
              </a:spcBef>
            </a:pPr>
            <a:r>
              <a:rPr lang="en-US" b="1" dirty="0">
                <a:solidFill>
                  <a:srgbClr val="FFFF00"/>
                </a:solidFill>
              </a:rPr>
              <a:t>V = V</a:t>
            </a:r>
            <a:r>
              <a:rPr lang="en-US" b="1" baseline="-6000" dirty="0">
                <a:solidFill>
                  <a:srgbClr val="FFFF00"/>
                </a:solidFill>
              </a:rPr>
              <a:t>0</a:t>
            </a:r>
            <a:r>
              <a:rPr lang="en-US" b="1" dirty="0">
                <a:solidFill>
                  <a:srgbClr val="FFFF00"/>
                </a:solidFill>
              </a:rPr>
              <a:t>sin(</a:t>
            </a:r>
            <a:r>
              <a:rPr lang="el-GR" b="1" dirty="0">
                <a:solidFill>
                  <a:srgbClr val="FFFF00"/>
                </a:solidFill>
                <a:cs typeface="Arial" pitchFamily="34" charset="0"/>
              </a:rPr>
              <a:t>θ</a:t>
            </a:r>
            <a:r>
              <a:rPr lang="en-US" b="1" dirty="0">
                <a:solidFill>
                  <a:srgbClr val="FFFF00"/>
                </a:solidFill>
                <a:cs typeface="Arial" pitchFamily="34" charset="0"/>
              </a:rPr>
              <a:t>-120)</a:t>
            </a:r>
            <a:endParaRPr lang="el-GR" b="1" dirty="0">
              <a:solidFill>
                <a:srgbClr val="FFFF00"/>
              </a:solidFill>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pPr algn="ctr"/>
            <a:r>
              <a:rPr lang="en-US" dirty="0"/>
              <a:t>Then – Now – Tomorrow?</a:t>
            </a:r>
            <a:br>
              <a:rPr lang="en-US" dirty="0"/>
            </a:br>
            <a:r>
              <a:rPr lang="en-US" sz="3200" b="1" dirty="0"/>
              <a:t>Meters</a:t>
            </a:r>
          </a:p>
        </p:txBody>
      </p:sp>
      <p:pic>
        <p:nvPicPr>
          <p:cNvPr id="1026" name="Picture 2" descr="U:\PM Presentations\Graphics\First Meter.png"/>
          <p:cNvPicPr>
            <a:picLocks noChangeAspect="1" noChangeArrowheads="1"/>
          </p:cNvPicPr>
          <p:nvPr/>
        </p:nvPicPr>
        <p:blipFill>
          <a:blip r:embed="rId2" cstate="print"/>
          <a:srcRect/>
          <a:stretch>
            <a:fillRect/>
          </a:stretch>
        </p:blipFill>
        <p:spPr bwMode="auto">
          <a:xfrm>
            <a:off x="690834" y="1676400"/>
            <a:ext cx="2077766" cy="2032000"/>
          </a:xfrm>
          <a:prstGeom prst="rect">
            <a:avLst/>
          </a:prstGeom>
          <a:noFill/>
        </p:spPr>
      </p:pic>
      <p:sp>
        <p:nvSpPr>
          <p:cNvPr id="5" name="TextBox 4"/>
          <p:cNvSpPr txBox="1"/>
          <p:nvPr/>
        </p:nvSpPr>
        <p:spPr>
          <a:xfrm>
            <a:off x="533400" y="3657600"/>
            <a:ext cx="2133600" cy="307777"/>
          </a:xfrm>
          <a:prstGeom prst="rect">
            <a:avLst/>
          </a:prstGeom>
          <a:noFill/>
        </p:spPr>
        <p:txBody>
          <a:bodyPr wrap="square" rtlCol="0">
            <a:spAutoFit/>
          </a:bodyPr>
          <a:lstStyle/>
          <a:p>
            <a:pPr algn="ctr"/>
            <a:r>
              <a:rPr lang="en-US" sz="1400" dirty="0"/>
              <a:t>First Meters mid-1990s</a:t>
            </a:r>
          </a:p>
        </p:txBody>
      </p:sp>
      <p:pic>
        <p:nvPicPr>
          <p:cNvPr id="1027" name="Picture 3" descr="U:\PM Presentations\Graphics\Old Meter #1.png"/>
          <p:cNvPicPr>
            <a:picLocks noChangeAspect="1" noChangeArrowheads="1"/>
          </p:cNvPicPr>
          <p:nvPr/>
        </p:nvPicPr>
        <p:blipFill>
          <a:blip r:embed="rId3" cstate="print"/>
          <a:srcRect/>
          <a:stretch>
            <a:fillRect/>
          </a:stretch>
        </p:blipFill>
        <p:spPr bwMode="auto">
          <a:xfrm>
            <a:off x="3276600" y="1371600"/>
            <a:ext cx="1981200" cy="2395068"/>
          </a:xfrm>
          <a:prstGeom prst="rect">
            <a:avLst/>
          </a:prstGeom>
          <a:noFill/>
        </p:spPr>
      </p:pic>
      <p:sp>
        <p:nvSpPr>
          <p:cNvPr id="7" name="TextBox 6"/>
          <p:cNvSpPr txBox="1"/>
          <p:nvPr/>
        </p:nvSpPr>
        <p:spPr>
          <a:xfrm>
            <a:off x="3200400" y="3657600"/>
            <a:ext cx="2133600" cy="307777"/>
          </a:xfrm>
          <a:prstGeom prst="rect">
            <a:avLst/>
          </a:prstGeom>
          <a:noFill/>
        </p:spPr>
        <p:txBody>
          <a:bodyPr wrap="square" rtlCol="0">
            <a:spAutoFit/>
          </a:bodyPr>
          <a:lstStyle/>
          <a:p>
            <a:pPr algn="ctr"/>
            <a:r>
              <a:rPr lang="en-US" sz="1400" dirty="0"/>
              <a:t>Westinghouse 1905</a:t>
            </a:r>
          </a:p>
        </p:txBody>
      </p:sp>
      <p:pic>
        <p:nvPicPr>
          <p:cNvPr id="1029" name="Picture 5" descr="U:\PM Presentations\Graphics\electric-meter#1.png"/>
          <p:cNvPicPr>
            <a:picLocks noChangeAspect="1" noChangeArrowheads="1"/>
          </p:cNvPicPr>
          <p:nvPr/>
        </p:nvPicPr>
        <p:blipFill>
          <a:blip r:embed="rId4" cstate="print"/>
          <a:srcRect/>
          <a:stretch>
            <a:fillRect/>
          </a:stretch>
        </p:blipFill>
        <p:spPr bwMode="auto">
          <a:xfrm>
            <a:off x="6019800" y="1524000"/>
            <a:ext cx="2057400" cy="2065048"/>
          </a:xfrm>
          <a:prstGeom prst="rect">
            <a:avLst/>
          </a:prstGeom>
          <a:noFill/>
        </p:spPr>
      </p:pic>
      <p:sp>
        <p:nvSpPr>
          <p:cNvPr id="10" name="TextBox 9"/>
          <p:cNvSpPr txBox="1"/>
          <p:nvPr/>
        </p:nvSpPr>
        <p:spPr>
          <a:xfrm>
            <a:off x="5943600" y="3657600"/>
            <a:ext cx="2133600" cy="307777"/>
          </a:xfrm>
          <a:prstGeom prst="rect">
            <a:avLst/>
          </a:prstGeom>
          <a:noFill/>
        </p:spPr>
        <p:txBody>
          <a:bodyPr wrap="square" rtlCol="0">
            <a:spAutoFit/>
          </a:bodyPr>
          <a:lstStyle/>
          <a:p>
            <a:pPr algn="ctr"/>
            <a:r>
              <a:rPr lang="en-US" sz="1400" dirty="0"/>
              <a:t>2005</a:t>
            </a:r>
          </a:p>
        </p:txBody>
      </p:sp>
      <p:pic>
        <p:nvPicPr>
          <p:cNvPr id="1030" name="Picture 6" descr="U:\PM Presentations\Graphics\itron20meter.png"/>
          <p:cNvPicPr>
            <a:picLocks noChangeAspect="1" noChangeArrowheads="1"/>
          </p:cNvPicPr>
          <p:nvPr/>
        </p:nvPicPr>
        <p:blipFill>
          <a:blip r:embed="rId5" cstate="print"/>
          <a:srcRect/>
          <a:stretch>
            <a:fillRect/>
          </a:stretch>
        </p:blipFill>
        <p:spPr bwMode="auto">
          <a:xfrm>
            <a:off x="533400" y="3962400"/>
            <a:ext cx="2233082" cy="2060575"/>
          </a:xfrm>
          <a:prstGeom prst="rect">
            <a:avLst/>
          </a:prstGeom>
          <a:noFill/>
        </p:spPr>
      </p:pic>
      <p:sp>
        <p:nvSpPr>
          <p:cNvPr id="12" name="TextBox 11"/>
          <p:cNvSpPr txBox="1"/>
          <p:nvPr/>
        </p:nvSpPr>
        <p:spPr>
          <a:xfrm>
            <a:off x="533400" y="5999463"/>
            <a:ext cx="2133600" cy="307777"/>
          </a:xfrm>
          <a:prstGeom prst="rect">
            <a:avLst/>
          </a:prstGeom>
          <a:noFill/>
        </p:spPr>
        <p:txBody>
          <a:bodyPr wrap="square" rtlCol="0">
            <a:spAutoFit/>
          </a:bodyPr>
          <a:lstStyle/>
          <a:p>
            <a:pPr algn="ctr"/>
            <a:r>
              <a:rPr lang="en-US" sz="1400" dirty="0"/>
              <a:t>2006</a:t>
            </a:r>
          </a:p>
        </p:txBody>
      </p:sp>
      <p:pic>
        <p:nvPicPr>
          <p:cNvPr id="1031" name="Picture 7" descr="U:\PM Presentations\Graphics\FocusAL_300x300.png"/>
          <p:cNvPicPr>
            <a:picLocks noChangeAspect="1" noChangeArrowheads="1"/>
          </p:cNvPicPr>
          <p:nvPr/>
        </p:nvPicPr>
        <p:blipFill>
          <a:blip r:embed="rId6" cstate="print"/>
          <a:srcRect/>
          <a:stretch>
            <a:fillRect/>
          </a:stretch>
        </p:blipFill>
        <p:spPr bwMode="auto">
          <a:xfrm>
            <a:off x="3429000" y="4038600"/>
            <a:ext cx="1952624" cy="1960863"/>
          </a:xfrm>
          <a:prstGeom prst="rect">
            <a:avLst/>
          </a:prstGeom>
          <a:noFill/>
        </p:spPr>
      </p:pic>
      <p:sp>
        <p:nvSpPr>
          <p:cNvPr id="14" name="TextBox 13"/>
          <p:cNvSpPr txBox="1"/>
          <p:nvPr/>
        </p:nvSpPr>
        <p:spPr>
          <a:xfrm>
            <a:off x="3336800" y="6019799"/>
            <a:ext cx="2133600" cy="307777"/>
          </a:xfrm>
          <a:prstGeom prst="rect">
            <a:avLst/>
          </a:prstGeom>
          <a:noFill/>
        </p:spPr>
        <p:txBody>
          <a:bodyPr wrap="square" rtlCol="0">
            <a:spAutoFit/>
          </a:bodyPr>
          <a:lstStyle/>
          <a:p>
            <a:pPr algn="ctr"/>
            <a:r>
              <a:rPr lang="en-US" sz="1400" dirty="0"/>
              <a:t>2014</a:t>
            </a:r>
          </a:p>
        </p:txBody>
      </p:sp>
      <p:pic>
        <p:nvPicPr>
          <p:cNvPr id="1032" name="Picture 8" descr="U:\PM Presentations\Graphics\800px-Smiley.svg.png"/>
          <p:cNvPicPr>
            <a:picLocks noChangeAspect="1" noChangeArrowheads="1"/>
          </p:cNvPicPr>
          <p:nvPr/>
        </p:nvPicPr>
        <p:blipFill>
          <a:blip r:embed="rId7" cstate="print"/>
          <a:srcRect/>
          <a:stretch>
            <a:fillRect/>
          </a:stretch>
        </p:blipFill>
        <p:spPr bwMode="auto">
          <a:xfrm>
            <a:off x="6248400" y="4038600"/>
            <a:ext cx="1905000" cy="1905000"/>
          </a:xfrm>
          <a:prstGeom prst="rect">
            <a:avLst/>
          </a:prstGeom>
          <a:noFill/>
        </p:spPr>
      </p:pic>
      <p:sp>
        <p:nvSpPr>
          <p:cNvPr id="16" name="TextBox 15"/>
          <p:cNvSpPr txBox="1"/>
          <p:nvPr/>
        </p:nvSpPr>
        <p:spPr>
          <a:xfrm>
            <a:off x="6172200" y="6019798"/>
            <a:ext cx="2133600" cy="307777"/>
          </a:xfrm>
          <a:prstGeom prst="rect">
            <a:avLst/>
          </a:prstGeom>
          <a:noFill/>
        </p:spPr>
        <p:txBody>
          <a:bodyPr wrap="square" rtlCol="0">
            <a:spAutoFit/>
          </a:bodyPr>
          <a:lstStyle/>
          <a:p>
            <a:pPr algn="ctr"/>
            <a:r>
              <a:rPr lang="en-US" sz="1400" dirty="0"/>
              <a:t>2025 ???</a:t>
            </a:r>
          </a:p>
        </p:txBody>
      </p:sp>
    </p:spTree>
    <p:extLst>
      <p:ext uri="{BB962C8B-B14F-4D97-AF65-F5344CB8AC3E}">
        <p14:creationId xmlns:p14="http://schemas.microsoft.com/office/powerpoint/2010/main" val="102732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2"/>
          <p:cNvGrpSpPr>
            <a:grpSpLocks/>
          </p:cNvGrpSpPr>
          <p:nvPr/>
        </p:nvGrpSpPr>
        <p:grpSpPr bwMode="auto">
          <a:xfrm>
            <a:off x="223838" y="3055936"/>
            <a:ext cx="3065462" cy="2830513"/>
            <a:chOff x="141" y="2224"/>
            <a:chExt cx="1931" cy="1783"/>
          </a:xfrm>
        </p:grpSpPr>
        <p:grpSp>
          <p:nvGrpSpPr>
            <p:cNvPr id="26634" name="Group 3"/>
            <p:cNvGrpSpPr>
              <a:grpSpLocks/>
            </p:cNvGrpSpPr>
            <p:nvPr/>
          </p:nvGrpSpPr>
          <p:grpSpPr bwMode="auto">
            <a:xfrm>
              <a:off x="364" y="2378"/>
              <a:ext cx="1572" cy="1451"/>
              <a:chOff x="364" y="2378"/>
              <a:chExt cx="1572" cy="1451"/>
            </a:xfrm>
          </p:grpSpPr>
          <p:sp>
            <p:nvSpPr>
              <p:cNvPr id="26639" name="Rectangle 4"/>
              <p:cNvSpPr>
                <a:spLocks noChangeArrowheads="1"/>
              </p:cNvSpPr>
              <p:nvPr/>
            </p:nvSpPr>
            <p:spPr bwMode="auto">
              <a:xfrm>
                <a:off x="364" y="2378"/>
                <a:ext cx="1572" cy="1451"/>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26640" name="Line 5"/>
              <p:cNvSpPr>
                <a:spLocks noChangeShapeType="1"/>
              </p:cNvSpPr>
              <p:nvPr/>
            </p:nvSpPr>
            <p:spPr bwMode="auto">
              <a:xfrm>
                <a:off x="364" y="3104"/>
                <a:ext cx="1572" cy="0"/>
              </a:xfrm>
              <a:prstGeom prst="line">
                <a:avLst/>
              </a:prstGeom>
              <a:noFill/>
              <a:ln w="9525">
                <a:solidFill>
                  <a:schemeClr val="tx1"/>
                </a:solidFill>
                <a:round/>
                <a:headEnd/>
                <a:tailEnd/>
              </a:ln>
            </p:spPr>
            <p:txBody>
              <a:bodyPr/>
              <a:lstStyle/>
              <a:p>
                <a:endParaRPr lang="en-US"/>
              </a:p>
            </p:txBody>
          </p:sp>
          <p:sp>
            <p:nvSpPr>
              <p:cNvPr id="26641" name="Line 6"/>
              <p:cNvSpPr>
                <a:spLocks noChangeShapeType="1"/>
              </p:cNvSpPr>
              <p:nvPr/>
            </p:nvSpPr>
            <p:spPr bwMode="auto">
              <a:xfrm flipV="1">
                <a:off x="1162" y="2378"/>
                <a:ext cx="0" cy="1451"/>
              </a:xfrm>
              <a:prstGeom prst="line">
                <a:avLst/>
              </a:prstGeom>
              <a:noFill/>
              <a:ln w="9525">
                <a:solidFill>
                  <a:schemeClr val="tx1"/>
                </a:solidFill>
                <a:round/>
                <a:headEnd/>
                <a:tailEnd/>
              </a:ln>
            </p:spPr>
            <p:txBody>
              <a:bodyPr/>
              <a:lstStyle/>
              <a:p>
                <a:endParaRPr lang="en-US"/>
              </a:p>
            </p:txBody>
          </p:sp>
        </p:grpSp>
        <p:sp>
          <p:nvSpPr>
            <p:cNvPr id="26635" name="Text Box 7"/>
            <p:cNvSpPr txBox="1">
              <a:spLocks noChangeArrowheads="1"/>
            </p:cNvSpPr>
            <p:nvPr/>
          </p:nvSpPr>
          <p:spPr bwMode="auto">
            <a:xfrm>
              <a:off x="1912" y="3031"/>
              <a:ext cx="160" cy="154"/>
            </a:xfrm>
            <a:prstGeom prst="rect">
              <a:avLst/>
            </a:prstGeom>
            <a:noFill/>
            <a:ln w="9525">
              <a:noFill/>
              <a:miter lim="800000"/>
              <a:headEnd/>
              <a:tailEnd/>
            </a:ln>
          </p:spPr>
          <p:txBody>
            <a:bodyPr wrap="none">
              <a:spAutoFit/>
            </a:bodyPr>
            <a:lstStyle/>
            <a:p>
              <a:r>
                <a:rPr lang="en-US" sz="1000"/>
                <a:t>0</a:t>
              </a:r>
            </a:p>
          </p:txBody>
        </p:sp>
        <p:sp>
          <p:nvSpPr>
            <p:cNvPr id="26636" name="Text Box 8"/>
            <p:cNvSpPr txBox="1">
              <a:spLocks noChangeArrowheads="1"/>
            </p:cNvSpPr>
            <p:nvPr/>
          </p:nvSpPr>
          <p:spPr bwMode="auto">
            <a:xfrm>
              <a:off x="1041" y="3853"/>
              <a:ext cx="248" cy="154"/>
            </a:xfrm>
            <a:prstGeom prst="rect">
              <a:avLst/>
            </a:prstGeom>
            <a:noFill/>
            <a:ln w="9525">
              <a:noFill/>
              <a:miter lim="800000"/>
              <a:headEnd/>
              <a:tailEnd/>
            </a:ln>
          </p:spPr>
          <p:txBody>
            <a:bodyPr wrap="none">
              <a:spAutoFit/>
            </a:bodyPr>
            <a:lstStyle/>
            <a:p>
              <a:r>
                <a:rPr lang="en-US" sz="1000"/>
                <a:t>270</a:t>
              </a:r>
            </a:p>
          </p:txBody>
        </p:sp>
        <p:sp>
          <p:nvSpPr>
            <p:cNvPr id="26637" name="Text Box 9"/>
            <p:cNvSpPr txBox="1">
              <a:spLocks noChangeArrowheads="1"/>
            </p:cNvSpPr>
            <p:nvPr/>
          </p:nvSpPr>
          <p:spPr bwMode="auto">
            <a:xfrm>
              <a:off x="1066" y="2224"/>
              <a:ext cx="204" cy="154"/>
            </a:xfrm>
            <a:prstGeom prst="rect">
              <a:avLst/>
            </a:prstGeom>
            <a:noFill/>
            <a:ln w="9525">
              <a:noFill/>
              <a:miter lim="800000"/>
              <a:headEnd/>
              <a:tailEnd/>
            </a:ln>
          </p:spPr>
          <p:txBody>
            <a:bodyPr wrap="none">
              <a:spAutoFit/>
            </a:bodyPr>
            <a:lstStyle/>
            <a:p>
              <a:r>
                <a:rPr lang="en-US" sz="1000"/>
                <a:t>90</a:t>
              </a:r>
            </a:p>
          </p:txBody>
        </p:sp>
        <p:sp>
          <p:nvSpPr>
            <p:cNvPr id="26638" name="Text Box 10"/>
            <p:cNvSpPr txBox="1">
              <a:spLocks noChangeArrowheads="1"/>
            </p:cNvSpPr>
            <p:nvPr/>
          </p:nvSpPr>
          <p:spPr bwMode="auto">
            <a:xfrm>
              <a:off x="141" y="3022"/>
              <a:ext cx="296" cy="154"/>
            </a:xfrm>
            <a:prstGeom prst="rect">
              <a:avLst/>
            </a:prstGeom>
            <a:noFill/>
            <a:ln w="9525">
              <a:noFill/>
              <a:miter lim="800000"/>
              <a:headEnd/>
              <a:tailEnd/>
            </a:ln>
          </p:spPr>
          <p:txBody>
            <a:bodyPr>
              <a:spAutoFit/>
            </a:bodyPr>
            <a:lstStyle/>
            <a:p>
              <a:r>
                <a:rPr lang="en-US" sz="1000"/>
                <a:t>180</a:t>
              </a:r>
            </a:p>
          </p:txBody>
        </p:sp>
      </p:grpSp>
      <p:sp>
        <p:nvSpPr>
          <p:cNvPr id="26627" name="Rectangle 11"/>
          <p:cNvSpPr>
            <a:spLocks noGrp="1" noChangeArrowheads="1"/>
          </p:cNvSpPr>
          <p:nvPr>
            <p:ph type="title"/>
          </p:nvPr>
        </p:nvSpPr>
        <p:spPr>
          <a:xfrm>
            <a:off x="457200" y="274638"/>
            <a:ext cx="8229600" cy="1028700"/>
          </a:xfrm>
        </p:spPr>
        <p:txBody>
          <a:bodyPr/>
          <a:lstStyle/>
          <a:p>
            <a:pPr eaLnBrk="1" hangingPunct="1"/>
            <a:r>
              <a:rPr lang="en-US" sz="3600" b="1" dirty="0" smtClean="0"/>
              <a:t>Three Phase Power</a:t>
            </a:r>
            <a:br>
              <a:rPr lang="en-US" sz="3600" b="1" dirty="0" smtClean="0"/>
            </a:br>
            <a:r>
              <a:rPr lang="en-US" sz="3200" dirty="0" smtClean="0"/>
              <a:t>Phasors and Vector Notation</a:t>
            </a:r>
          </a:p>
        </p:txBody>
      </p:sp>
      <p:sp>
        <p:nvSpPr>
          <p:cNvPr id="26628" name="Rectangle 12"/>
          <p:cNvSpPr>
            <a:spLocks noGrp="1" noChangeArrowheads="1"/>
          </p:cNvSpPr>
          <p:nvPr>
            <p:ph type="body" sz="half" idx="1"/>
          </p:nvPr>
        </p:nvSpPr>
        <p:spPr>
          <a:xfrm>
            <a:off x="462665" y="1623965"/>
            <a:ext cx="8066087" cy="1306685"/>
          </a:xfrm>
        </p:spPr>
        <p:txBody>
          <a:bodyPr/>
          <a:lstStyle/>
          <a:p>
            <a:pPr eaLnBrk="1" hangingPunct="1">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The phasor diagram for a simple 3-phase system has three voltage phasors equally spaced at 120° intervals.</a:t>
            </a:r>
          </a:p>
          <a:p>
            <a:pPr eaLnBrk="1" hangingPunct="1">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Going clockwise the order is A – B – C.</a:t>
            </a:r>
          </a:p>
        </p:txBody>
      </p:sp>
      <p:sp>
        <p:nvSpPr>
          <p:cNvPr id="26629" name="Line 13"/>
          <p:cNvSpPr>
            <a:spLocks noChangeShapeType="1"/>
          </p:cNvSpPr>
          <p:nvPr/>
        </p:nvSpPr>
        <p:spPr bwMode="auto">
          <a:xfrm rot="5400000" flipV="1">
            <a:off x="2228850" y="4075111"/>
            <a:ext cx="0" cy="768350"/>
          </a:xfrm>
          <a:prstGeom prst="line">
            <a:avLst/>
          </a:prstGeom>
          <a:noFill/>
          <a:ln w="38100">
            <a:solidFill>
              <a:srgbClr val="FF0000"/>
            </a:solidFill>
            <a:round/>
            <a:headEnd/>
            <a:tailEnd type="triangle" w="med" len="med"/>
          </a:ln>
        </p:spPr>
        <p:txBody>
          <a:bodyPr/>
          <a:lstStyle/>
          <a:p>
            <a:endParaRPr lang="en-US"/>
          </a:p>
        </p:txBody>
      </p:sp>
      <p:sp>
        <p:nvSpPr>
          <p:cNvPr id="26630" name="Line 15"/>
          <p:cNvSpPr>
            <a:spLocks noChangeShapeType="1"/>
          </p:cNvSpPr>
          <p:nvPr/>
        </p:nvSpPr>
        <p:spPr bwMode="auto">
          <a:xfrm rot="12842878" flipV="1">
            <a:off x="1596154" y="4396864"/>
            <a:ext cx="1587" cy="768350"/>
          </a:xfrm>
          <a:prstGeom prst="line">
            <a:avLst/>
          </a:prstGeom>
          <a:noFill/>
          <a:ln w="38100">
            <a:solidFill>
              <a:srgbClr val="FFFF00"/>
            </a:solidFill>
            <a:round/>
            <a:headEnd/>
            <a:tailEnd type="triangle" w="med" len="med"/>
          </a:ln>
        </p:spPr>
        <p:txBody>
          <a:bodyPr/>
          <a:lstStyle/>
          <a:p>
            <a:endParaRPr lang="en-US"/>
          </a:p>
        </p:txBody>
      </p:sp>
      <p:sp>
        <p:nvSpPr>
          <p:cNvPr id="26631" name="Line 16"/>
          <p:cNvSpPr>
            <a:spLocks noChangeShapeType="1"/>
          </p:cNvSpPr>
          <p:nvPr/>
        </p:nvSpPr>
        <p:spPr bwMode="auto">
          <a:xfrm rot="8757122">
            <a:off x="1628129" y="3756351"/>
            <a:ext cx="1587" cy="768350"/>
          </a:xfrm>
          <a:prstGeom prst="line">
            <a:avLst/>
          </a:prstGeom>
          <a:noFill/>
          <a:ln w="38100">
            <a:solidFill>
              <a:srgbClr val="0000FF"/>
            </a:solidFill>
            <a:round/>
            <a:headEnd/>
            <a:tailEnd type="triangle" w="med" len="med"/>
          </a:ln>
        </p:spPr>
        <p:txBody>
          <a:bodyPr/>
          <a:lstStyle/>
          <a:p>
            <a:endParaRPr lang="en-US"/>
          </a:p>
        </p:txBody>
      </p:sp>
      <p:graphicFrame>
        <p:nvGraphicFramePr>
          <p:cNvPr id="19" name="Chart 18"/>
          <p:cNvGraphicFramePr>
            <a:graphicFrameLocks/>
          </p:cNvGraphicFramePr>
          <p:nvPr>
            <p:extLst>
              <p:ext uri="{D42A27DB-BD31-4B8C-83A1-F6EECF244321}">
                <p14:modId xmlns:p14="http://schemas.microsoft.com/office/powerpoint/2010/main" val="469962639"/>
              </p:ext>
            </p:extLst>
          </p:nvPr>
        </p:nvGraphicFramePr>
        <p:xfrm>
          <a:off x="3381445" y="2910876"/>
          <a:ext cx="5032790" cy="3149210"/>
        </p:xfrm>
        <a:graphic>
          <a:graphicData uri="http://schemas.openxmlformats.org/drawingml/2006/chart">
            <c:chart xmlns:c="http://schemas.openxmlformats.org/drawingml/2006/chart" xmlns:r="http://schemas.openxmlformats.org/officeDocument/2006/relationships" r:id="rId3"/>
          </a:graphicData>
        </a:graphic>
      </p:graphicFrame>
      <p:sp>
        <p:nvSpPr>
          <p:cNvPr id="26633" name="Text Box 19"/>
          <p:cNvSpPr txBox="1">
            <a:spLocks noChangeArrowheads="1"/>
          </p:cNvSpPr>
          <p:nvPr/>
        </p:nvSpPr>
        <p:spPr bwMode="auto">
          <a:xfrm>
            <a:off x="4917645" y="3055936"/>
            <a:ext cx="2381110" cy="366712"/>
          </a:xfrm>
          <a:prstGeom prst="rect">
            <a:avLst/>
          </a:prstGeom>
          <a:noFill/>
          <a:ln w="9525">
            <a:noFill/>
            <a:miter lim="800000"/>
            <a:headEnd/>
            <a:tailEnd/>
          </a:ln>
        </p:spPr>
        <p:txBody>
          <a:bodyPr wrap="square">
            <a:spAutoFit/>
          </a:bodyPr>
          <a:lstStyle/>
          <a:p>
            <a:pPr algn="ctr">
              <a:spcBef>
                <a:spcPct val="50000"/>
              </a:spcBef>
            </a:pPr>
            <a:r>
              <a:rPr lang="en-US" b="1" dirty="0">
                <a:solidFill>
                  <a:srgbClr val="0000FF"/>
                </a:solidFill>
              </a:rPr>
              <a:t>V = V</a:t>
            </a:r>
            <a:r>
              <a:rPr lang="en-US" b="1" baseline="-8000" dirty="0">
                <a:solidFill>
                  <a:srgbClr val="0000FF"/>
                </a:solidFill>
              </a:rPr>
              <a:t>0</a:t>
            </a:r>
            <a:r>
              <a:rPr lang="en-US" b="1" dirty="0">
                <a:solidFill>
                  <a:srgbClr val="0000FF"/>
                </a:solidFill>
              </a:rPr>
              <a:t>sin(</a:t>
            </a:r>
            <a:r>
              <a:rPr lang="el-GR" b="1" dirty="0">
                <a:solidFill>
                  <a:srgbClr val="0000FF"/>
                </a:solidFill>
                <a:cs typeface="Arial" pitchFamily="34" charset="0"/>
              </a:rPr>
              <a:t>θ</a:t>
            </a:r>
            <a:r>
              <a:rPr lang="en-US" b="1" dirty="0">
                <a:solidFill>
                  <a:srgbClr val="0000FF"/>
                </a:solidFill>
                <a:cs typeface="Arial" pitchFamily="34" charset="0"/>
              </a:rPr>
              <a:t>-240)</a:t>
            </a:r>
            <a:endParaRPr lang="el-GR" dirty="0">
              <a:solidFill>
                <a:srgbClr val="0000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z="3600" b="1" dirty="0" smtClean="0"/>
              <a:t>Three Phase Theory</a:t>
            </a:r>
            <a:br>
              <a:rPr lang="en-US" sz="3600" b="1" dirty="0" smtClean="0"/>
            </a:br>
            <a:r>
              <a:rPr lang="en-US" sz="3200" dirty="0" smtClean="0"/>
              <a:t>Symbols and Conventions</a:t>
            </a:r>
          </a:p>
        </p:txBody>
      </p:sp>
      <p:sp>
        <p:nvSpPr>
          <p:cNvPr id="27651" name="Rectangle 3"/>
          <p:cNvSpPr>
            <a:spLocks noGrp="1" noChangeArrowheads="1"/>
          </p:cNvSpPr>
          <p:nvPr>
            <p:ph type="body" sz="half" idx="1"/>
          </p:nvPr>
        </p:nvSpPr>
        <p:spPr>
          <a:xfrm>
            <a:off x="693095" y="1969610"/>
            <a:ext cx="4284663" cy="3057760"/>
          </a:xfrm>
        </p:spPr>
        <p:txBody>
          <a:bodyPr/>
          <a:lstStyle/>
          <a:p>
            <a:pPr eaLnBrk="1" hangingPunct="1">
              <a:buFont typeface="Arial" panose="020B0604020202020204" pitchFamily="34" charset="0"/>
              <a:buChar char="•"/>
            </a:pPr>
            <a:r>
              <a:rPr lang="en-US" sz="2000" dirty="0" smtClean="0">
                <a:latin typeface="Arial" panose="020B0604020202020204" pitchFamily="34" charset="0"/>
                <a:cs typeface="Arial" panose="020B0604020202020204" pitchFamily="34" charset="0"/>
              </a:rPr>
              <a:t>Systems formed by interconnecting </a:t>
            </a:r>
            <a:r>
              <a:rPr lang="en-US" sz="2000" dirty="0" err="1" smtClean="0">
                <a:latin typeface="Arial" panose="020B0604020202020204" pitchFamily="34" charset="0"/>
                <a:cs typeface="Arial" panose="020B0604020202020204" pitchFamily="34" charset="0"/>
              </a:rPr>
              <a:t>secondaries</a:t>
            </a:r>
            <a:r>
              <a:rPr lang="en-US" sz="2000" dirty="0" smtClean="0">
                <a:latin typeface="Arial" panose="020B0604020202020204" pitchFamily="34" charset="0"/>
                <a:cs typeface="Arial" panose="020B0604020202020204" pitchFamily="34" charset="0"/>
              </a:rPr>
              <a:t> of 3 single phase transformers.</a:t>
            </a:r>
          </a:p>
          <a:p>
            <a:pPr eaLnBrk="1" hangingPunct="1">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US" sz="2000" dirty="0" smtClean="0">
                <a:latin typeface="Arial" panose="020B0604020202020204" pitchFamily="34" charset="0"/>
                <a:cs typeface="Arial" panose="020B0604020202020204" pitchFamily="34" charset="0"/>
              </a:rPr>
              <a:t>Generally primaries are not show unless details of actual transformer are being discussed.</a:t>
            </a:r>
          </a:p>
        </p:txBody>
      </p:sp>
      <p:pic>
        <p:nvPicPr>
          <p:cNvPr id="27652" name="Picture 4" descr="Y-Xformer"/>
          <p:cNvPicPr>
            <a:picLocks noGrp="1" noChangeAspect="1" noChangeArrowheads="1"/>
          </p:cNvPicPr>
          <p:nvPr>
            <p:ph sz="half" idx="2"/>
          </p:nvPr>
        </p:nvPicPr>
        <p:blipFill>
          <a:blip r:embed="rId3" cstate="print"/>
          <a:srcRect/>
          <a:stretch>
            <a:fillRect/>
          </a:stretch>
        </p:blipFill>
        <p:spPr>
          <a:xfrm>
            <a:off x="5071265" y="1646168"/>
            <a:ext cx="3078015" cy="3807443"/>
          </a:xfr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3600" b="1" dirty="0" smtClean="0"/>
              <a:t>Three Phase Theory</a:t>
            </a:r>
            <a:r>
              <a:rPr lang="en-US" b="1" dirty="0" smtClean="0"/>
              <a:t/>
            </a:r>
            <a:br>
              <a:rPr lang="en-US" b="1" dirty="0" smtClean="0"/>
            </a:br>
            <a:r>
              <a:rPr lang="en-US" sz="3200" dirty="0" smtClean="0"/>
              <a:t>Symbols and Conventions</a:t>
            </a:r>
          </a:p>
        </p:txBody>
      </p:sp>
      <p:sp>
        <p:nvSpPr>
          <p:cNvPr id="28675" name="Rectangle 3"/>
          <p:cNvSpPr>
            <a:spLocks noGrp="1" noChangeArrowheads="1"/>
          </p:cNvSpPr>
          <p:nvPr>
            <p:ph type="body" sz="half" idx="1"/>
          </p:nvPr>
        </p:nvSpPr>
        <p:spPr>
          <a:xfrm>
            <a:off x="539475" y="1969610"/>
            <a:ext cx="4038600" cy="1252725"/>
          </a:xfrm>
        </p:spPr>
        <p:txBody>
          <a:bodyPr/>
          <a:lstStyle/>
          <a:p>
            <a:pPr eaLnBrk="1" hangingPunct="1">
              <a:buFont typeface="Arial" panose="020B0604020202020204" pitchFamily="34" charset="0"/>
              <a:buChar char="•"/>
            </a:pPr>
            <a:r>
              <a:rPr lang="en-US" sz="2000" dirty="0" smtClean="0">
                <a:latin typeface="Arial" panose="020B0604020202020204" pitchFamily="34" charset="0"/>
                <a:cs typeface="Arial" panose="020B0604020202020204" pitchFamily="34" charset="0"/>
              </a:rPr>
              <a:t>Often even the coils are not shown but are replaced by simple line drawings</a:t>
            </a:r>
          </a:p>
        </p:txBody>
      </p:sp>
      <p:pic>
        <p:nvPicPr>
          <p:cNvPr id="28676" name="Picture 10" descr="Y-1"/>
          <p:cNvPicPr>
            <a:picLocks noGrp="1" noChangeAspect="1" noChangeArrowheads="1"/>
          </p:cNvPicPr>
          <p:nvPr>
            <p:ph sz="quarter" idx="2"/>
          </p:nvPr>
        </p:nvPicPr>
        <p:blipFill>
          <a:blip r:embed="rId3" cstate="print"/>
          <a:stretch>
            <a:fillRect/>
          </a:stretch>
        </p:blipFill>
        <p:spPr>
          <a:xfrm>
            <a:off x="5109670" y="1931205"/>
            <a:ext cx="2966604" cy="2917768"/>
          </a:xfrm>
          <a:noFill/>
        </p:spPr>
      </p:pic>
      <p:pic>
        <p:nvPicPr>
          <p:cNvPr id="28677" name="Picture 12" descr="Y-2"/>
          <p:cNvPicPr>
            <a:picLocks noGrp="1" noChangeAspect="1" noChangeArrowheads="1"/>
          </p:cNvPicPr>
          <p:nvPr>
            <p:ph sz="quarter" idx="3"/>
          </p:nvPr>
        </p:nvPicPr>
        <p:blipFill>
          <a:blip r:embed="rId4" cstate="print"/>
          <a:srcRect/>
          <a:stretch>
            <a:fillRect/>
          </a:stretch>
        </p:blipFill>
        <p:spPr>
          <a:xfrm>
            <a:off x="1461195" y="3715052"/>
            <a:ext cx="1728225" cy="1941438"/>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1081087"/>
          </a:xfrm>
        </p:spPr>
        <p:txBody>
          <a:bodyPr/>
          <a:lstStyle/>
          <a:p>
            <a:pPr eaLnBrk="1" hangingPunct="1"/>
            <a:r>
              <a:rPr lang="en-US" sz="3600" b="1" dirty="0" smtClean="0"/>
              <a:t>3 Phase, 4-Wire  “Y” Service</a:t>
            </a:r>
            <a:br>
              <a:rPr lang="en-US" sz="3600" b="1" dirty="0" smtClean="0"/>
            </a:br>
            <a:r>
              <a:rPr lang="en-US" sz="3200" dirty="0" smtClean="0"/>
              <a:t>0° = Unity Power Factor</a:t>
            </a:r>
          </a:p>
        </p:txBody>
      </p:sp>
      <p:sp>
        <p:nvSpPr>
          <p:cNvPr id="29699" name="Rectangle 10"/>
          <p:cNvSpPr>
            <a:spLocks noGrp="1" noChangeArrowheads="1"/>
          </p:cNvSpPr>
          <p:nvPr>
            <p:ph type="body" sz="half" idx="1"/>
          </p:nvPr>
        </p:nvSpPr>
        <p:spPr>
          <a:xfrm>
            <a:off x="385763" y="2084388"/>
            <a:ext cx="2381250" cy="3379787"/>
          </a:xfrm>
        </p:spPr>
        <p:txBody>
          <a:bodyPr/>
          <a:lstStyle/>
          <a:p>
            <a:pPr eaLnBrk="1" hangingPunct="1">
              <a:lnSpc>
                <a:spcPct val="80000"/>
              </a:lnSpc>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Three Voltage Phasors</a:t>
            </a:r>
          </a:p>
          <a:p>
            <a:pPr eaLnBrk="1" hangingPunct="1">
              <a:lnSpc>
                <a:spcPct val="80000"/>
              </a:lnSpc>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120° Apart</a:t>
            </a:r>
          </a:p>
          <a:p>
            <a:pPr eaLnBrk="1" hangingPunct="1">
              <a:lnSpc>
                <a:spcPct val="80000"/>
              </a:lnSpc>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Three Current Phasors</a:t>
            </a:r>
          </a:p>
          <a:p>
            <a:pPr eaLnBrk="1" hangingPunct="1">
              <a:lnSpc>
                <a:spcPct val="80000"/>
              </a:lnSpc>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Aligned with Voltage at PF=1</a:t>
            </a:r>
          </a:p>
        </p:txBody>
      </p:sp>
      <p:pic>
        <p:nvPicPr>
          <p:cNvPr id="29700" name="Picture 11"/>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29701" name="Picture 12"/>
          <p:cNvPicPr>
            <a:picLocks noChangeAspect="1" noChangeArrowheads="1"/>
          </p:cNvPicPr>
          <p:nvPr/>
        </p:nvPicPr>
        <p:blipFill>
          <a:blip r:embed="rId3"/>
          <a:srcRect/>
          <a:stretch>
            <a:fillRect/>
          </a:stretch>
        </p:blipFill>
        <p:spPr bwMode="auto">
          <a:xfrm>
            <a:off x="4567238" y="3424238"/>
            <a:ext cx="9525" cy="9525"/>
          </a:xfrm>
          <a:prstGeom prst="rect">
            <a:avLst/>
          </a:prstGeom>
          <a:noFill/>
          <a:ln w="9525">
            <a:noFill/>
            <a:miter lim="800000"/>
            <a:headEnd/>
            <a:tailEnd/>
          </a:ln>
        </p:spPr>
      </p:pic>
      <p:pic>
        <p:nvPicPr>
          <p:cNvPr id="7" name="Picture 7" descr="4Wwye"/>
          <p:cNvPicPr>
            <a:picLocks noChangeAspect="1" noChangeArrowheads="1"/>
          </p:cNvPicPr>
          <p:nvPr/>
        </p:nvPicPr>
        <p:blipFill>
          <a:blip r:embed="rId4" cstate="print"/>
          <a:srcRect/>
          <a:stretch>
            <a:fillRect/>
          </a:stretch>
        </p:blipFill>
        <p:spPr bwMode="auto">
          <a:xfrm>
            <a:off x="2613345" y="1623965"/>
            <a:ext cx="5615848" cy="42118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3600" b="1" dirty="0" smtClean="0"/>
              <a:t>Symbols and Conventions</a:t>
            </a:r>
            <a:r>
              <a:rPr lang="en-US" sz="4000" b="1" dirty="0" smtClean="0"/>
              <a:t/>
            </a:r>
            <a:br>
              <a:rPr lang="en-US" sz="4000" b="1" dirty="0" smtClean="0"/>
            </a:br>
            <a:r>
              <a:rPr lang="en-US" sz="3200" dirty="0" smtClean="0"/>
              <a:t>Labeling</a:t>
            </a:r>
          </a:p>
        </p:txBody>
      </p:sp>
      <p:sp>
        <p:nvSpPr>
          <p:cNvPr id="30723" name="Rectangle 4"/>
          <p:cNvSpPr>
            <a:spLocks noGrp="1" noChangeArrowheads="1"/>
          </p:cNvSpPr>
          <p:nvPr>
            <p:ph type="body" sz="half" idx="1"/>
          </p:nvPr>
        </p:nvSpPr>
        <p:spPr>
          <a:xfrm>
            <a:off x="462665" y="1777585"/>
            <a:ext cx="8218487" cy="2419350"/>
          </a:xfrm>
        </p:spPr>
        <p:txBody>
          <a:bodyPr/>
          <a:lstStyle/>
          <a:p>
            <a:pPr eaLnBrk="1" hangingPunct="1">
              <a:buFont typeface="Arial" panose="020B0604020202020204" pitchFamily="34" charset="0"/>
              <a:buChar char="•"/>
            </a:pPr>
            <a:r>
              <a:rPr lang="en-US" sz="2400" dirty="0" smtClean="0">
                <a:latin typeface="Arial" panose="020B0604020202020204" pitchFamily="34" charset="0"/>
                <a:cs typeface="Arial" panose="020B0604020202020204" pitchFamily="34" charset="0"/>
              </a:rPr>
              <a:t>Voltages are generally labeled </a:t>
            </a:r>
            <a:r>
              <a:rPr lang="en-US" sz="2400" dirty="0" err="1" smtClean="0">
                <a:latin typeface="Arial" panose="020B0604020202020204" pitchFamily="34" charset="0"/>
                <a:cs typeface="Arial" panose="020B0604020202020204" pitchFamily="34" charset="0"/>
              </a:rPr>
              <a:t>Va</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Vb</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Vc</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Vn</a:t>
            </a:r>
            <a:r>
              <a:rPr lang="en-US" sz="2400" dirty="0" smtClean="0">
                <a:latin typeface="Arial" panose="020B0604020202020204" pitchFamily="34" charset="0"/>
                <a:cs typeface="Arial" panose="020B0604020202020204" pitchFamily="34" charset="0"/>
              </a:rPr>
              <a:t> for the three phases and neutral</a:t>
            </a:r>
          </a:p>
          <a:p>
            <a:pPr eaLnBrk="1" hangingPunct="1">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This can be confusing in complex </a:t>
            </a:r>
            <a:r>
              <a:rPr lang="en-US" sz="2400" dirty="0" smtClean="0">
                <a:latin typeface="Arial" panose="020B0604020202020204" pitchFamily="34" charset="0"/>
                <a:cs typeface="Arial" panose="020B0604020202020204" pitchFamily="34" charset="0"/>
              </a:rPr>
              <a:t>cases</a:t>
            </a:r>
            <a:endParaRPr lang="en-US" sz="2400"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 recommended approach is to use two subscripts so the two points between which the voltage is measured are </a:t>
            </a:r>
            <a:r>
              <a:rPr lang="en-US" sz="2400" dirty="0" smtClean="0">
                <a:latin typeface="Arial" panose="020B0604020202020204" pitchFamily="34" charset="0"/>
                <a:cs typeface="Arial" panose="020B0604020202020204" pitchFamily="34" charset="0"/>
              </a:rPr>
              <a:t>unambiguous</a:t>
            </a:r>
            <a:endParaRPr lang="en-US" sz="2400" dirty="0" smtClean="0">
              <a:latin typeface="Arial" panose="020B0604020202020204" pitchFamily="34" charset="0"/>
              <a:cs typeface="Arial" panose="020B0604020202020204" pitchFamily="34" charset="0"/>
            </a:endParaRPr>
          </a:p>
        </p:txBody>
      </p:sp>
      <p:pic>
        <p:nvPicPr>
          <p:cNvPr id="30724" name="Picture 10" descr="3P-4WDelta-Names"/>
          <p:cNvPicPr>
            <a:picLocks noGrp="1" noChangeAspect="1" noChangeArrowheads="1"/>
          </p:cNvPicPr>
          <p:nvPr>
            <p:ph sz="half" idx="2"/>
          </p:nvPr>
        </p:nvPicPr>
        <p:blipFill>
          <a:blip r:embed="rId3" cstate="print"/>
          <a:srcRect/>
          <a:stretch>
            <a:fillRect/>
          </a:stretch>
        </p:blipFill>
        <p:spPr>
          <a:xfrm>
            <a:off x="4303165" y="4220546"/>
            <a:ext cx="3494855" cy="1943099"/>
          </a:xfrm>
          <a:noFill/>
        </p:spPr>
      </p:pic>
      <p:sp>
        <p:nvSpPr>
          <p:cNvPr id="30725" name="Text Box 11"/>
          <p:cNvSpPr txBox="1">
            <a:spLocks noChangeArrowheads="1"/>
          </p:cNvSpPr>
          <p:nvPr/>
        </p:nvSpPr>
        <p:spPr bwMode="auto">
          <a:xfrm>
            <a:off x="577880" y="4773175"/>
            <a:ext cx="3455987" cy="641350"/>
          </a:xfrm>
          <a:prstGeom prst="rect">
            <a:avLst/>
          </a:prstGeom>
          <a:noFill/>
          <a:ln w="9525">
            <a:noFill/>
            <a:miter lim="800000"/>
            <a:headEnd/>
            <a:tailEnd/>
          </a:ln>
        </p:spPr>
        <p:txBody>
          <a:bodyPr>
            <a:spAutoFit/>
          </a:bodyPr>
          <a:lstStyle/>
          <a:p>
            <a:pPr>
              <a:spcBef>
                <a:spcPct val="50000"/>
              </a:spcBef>
            </a:pPr>
            <a:r>
              <a:rPr lang="en-US" dirty="0" err="1">
                <a:solidFill>
                  <a:srgbClr val="FF0000"/>
                </a:solidFill>
              </a:rPr>
              <a:t>Vab</a:t>
            </a:r>
            <a:r>
              <a:rPr lang="en-US" dirty="0">
                <a:solidFill>
                  <a:srgbClr val="FF0000"/>
                </a:solidFill>
              </a:rPr>
              <a:t> means voltage at “a” as measured relative to “b”.</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Picture 14" descr="3P-120-208"/>
          <p:cNvPicPr>
            <a:picLocks noGrp="1" noChangeAspect="1" noChangeArrowheads="1"/>
          </p:cNvPicPr>
          <p:nvPr>
            <p:ph sz="half" idx="1"/>
          </p:nvPr>
        </p:nvPicPr>
        <p:blipFill>
          <a:blip r:embed="rId3" cstate="print"/>
          <a:stretch>
            <a:fillRect/>
          </a:stretch>
        </p:blipFill>
        <p:spPr>
          <a:xfrm>
            <a:off x="616285" y="2238445"/>
            <a:ext cx="3789036" cy="1953242"/>
          </a:xfrm>
          <a:noFill/>
        </p:spPr>
      </p:pic>
      <p:pic>
        <p:nvPicPr>
          <p:cNvPr id="31749" name="Picture 12" descr="3P-120-208-Voltages"/>
          <p:cNvPicPr>
            <a:picLocks noGrp="1" noChangeAspect="1" noChangeArrowheads="1"/>
          </p:cNvPicPr>
          <p:nvPr>
            <p:ph sz="half" idx="2"/>
          </p:nvPr>
        </p:nvPicPr>
        <p:blipFill>
          <a:blip r:embed="rId4" cstate="print"/>
          <a:stretch>
            <a:fillRect/>
          </a:stretch>
        </p:blipFill>
        <p:spPr>
          <a:xfrm>
            <a:off x="5186480" y="2353660"/>
            <a:ext cx="2677019" cy="1620190"/>
          </a:xfrm>
          <a:noFill/>
        </p:spPr>
      </p:pic>
      <p:sp>
        <p:nvSpPr>
          <p:cNvPr id="31746" name="Rectangle 2"/>
          <p:cNvSpPr>
            <a:spLocks noGrp="1" noChangeArrowheads="1"/>
          </p:cNvSpPr>
          <p:nvPr>
            <p:ph type="title"/>
          </p:nvPr>
        </p:nvSpPr>
        <p:spPr>
          <a:xfrm>
            <a:off x="423863" y="433388"/>
            <a:ext cx="8229600" cy="927100"/>
          </a:xfrm>
        </p:spPr>
        <p:txBody>
          <a:bodyPr/>
          <a:lstStyle/>
          <a:p>
            <a:pPr eaLnBrk="1" hangingPunct="1"/>
            <a:r>
              <a:rPr lang="en-US" sz="3600" b="1" dirty="0" smtClean="0"/>
              <a:t>2 Phase, 3-Wire  “Y” Service</a:t>
            </a:r>
            <a:br>
              <a:rPr lang="en-US" sz="3600" b="1" dirty="0" smtClean="0"/>
            </a:br>
            <a:r>
              <a:rPr lang="en-US" sz="3200" dirty="0" smtClean="0"/>
              <a:t>“Network Connection</a:t>
            </a:r>
            <a:r>
              <a:rPr lang="en-US" sz="3200" dirty="0" smtClean="0">
                <a:solidFill>
                  <a:schemeClr val="bg1"/>
                </a:solidFill>
              </a:rPr>
              <a:t>”</a:t>
            </a:r>
          </a:p>
        </p:txBody>
      </p:sp>
      <p:sp>
        <p:nvSpPr>
          <p:cNvPr id="31747" name="Text Box 4"/>
          <p:cNvSpPr txBox="1">
            <a:spLocks noChangeArrowheads="1"/>
          </p:cNvSpPr>
          <p:nvPr/>
        </p:nvSpPr>
        <p:spPr bwMode="auto">
          <a:xfrm>
            <a:off x="769938" y="1624013"/>
            <a:ext cx="5146675" cy="366712"/>
          </a:xfrm>
          <a:prstGeom prst="rect">
            <a:avLst/>
          </a:prstGeom>
          <a:noFill/>
          <a:ln w="9525">
            <a:noFill/>
            <a:miter lim="800000"/>
            <a:headEnd/>
            <a:tailEnd/>
          </a:ln>
        </p:spPr>
        <p:txBody>
          <a:bodyPr>
            <a:spAutoFit/>
          </a:bodyPr>
          <a:lstStyle/>
          <a:p>
            <a:pPr>
              <a:spcBef>
                <a:spcPct val="50000"/>
              </a:spcBef>
            </a:pPr>
            <a:r>
              <a:rPr lang="en-US" dirty="0"/>
              <a:t>Single phase variant of the service.</a:t>
            </a:r>
          </a:p>
        </p:txBody>
      </p:sp>
      <p:sp>
        <p:nvSpPr>
          <p:cNvPr id="31748" name="Text Box 5"/>
          <p:cNvSpPr txBox="1">
            <a:spLocks noChangeArrowheads="1"/>
          </p:cNvSpPr>
          <p:nvPr/>
        </p:nvSpPr>
        <p:spPr bwMode="auto">
          <a:xfrm>
            <a:off x="769938" y="4657960"/>
            <a:ext cx="7412038" cy="779463"/>
          </a:xfrm>
          <a:prstGeom prst="rect">
            <a:avLst/>
          </a:prstGeom>
          <a:noFill/>
          <a:ln w="9525">
            <a:noFill/>
            <a:miter lim="800000"/>
            <a:headEnd/>
            <a:tailEnd/>
          </a:ln>
        </p:spPr>
        <p:txBody>
          <a:bodyPr>
            <a:spAutoFit/>
          </a:bodyPr>
          <a:lstStyle/>
          <a:p>
            <a:pPr>
              <a:spcBef>
                <a:spcPct val="50000"/>
              </a:spcBef>
            </a:pPr>
            <a:r>
              <a:rPr lang="en-US" dirty="0"/>
              <a:t>Two voltage sources with their returns connected to a common point.</a:t>
            </a:r>
          </a:p>
          <a:p>
            <a:pPr>
              <a:spcBef>
                <a:spcPct val="50000"/>
              </a:spcBef>
            </a:pPr>
            <a:r>
              <a:rPr lang="en-US" dirty="0"/>
              <a:t>Provides 208 rather than 240 volts across “high side” wires.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8229600" cy="965200"/>
          </a:xfrm>
        </p:spPr>
        <p:txBody>
          <a:bodyPr/>
          <a:lstStyle/>
          <a:p>
            <a:pPr eaLnBrk="1" hangingPunct="1"/>
            <a:r>
              <a:rPr lang="en-US" sz="3600" b="1" dirty="0" smtClean="0">
                <a:solidFill>
                  <a:schemeClr val="bg1"/>
                </a:solidFill>
              </a:rPr>
              <a:t>2 </a:t>
            </a:r>
            <a:r>
              <a:rPr lang="en-US" sz="3600" b="1" dirty="0" smtClean="0"/>
              <a:t>Phase, 3-Wire  “Network” Service</a:t>
            </a:r>
          </a:p>
        </p:txBody>
      </p:sp>
      <p:sp>
        <p:nvSpPr>
          <p:cNvPr id="32771" name="Rectangle 3"/>
          <p:cNvSpPr>
            <a:spLocks noGrp="1" noChangeArrowheads="1"/>
          </p:cNvSpPr>
          <p:nvPr>
            <p:ph type="body" sz="half" idx="1"/>
          </p:nvPr>
        </p:nvSpPr>
        <p:spPr>
          <a:xfrm>
            <a:off x="424260" y="1700775"/>
            <a:ext cx="2573338" cy="2957513"/>
          </a:xfrm>
        </p:spPr>
        <p:txBody>
          <a:bodyPr/>
          <a:lstStyle/>
          <a:p>
            <a:pPr eaLnBrk="1" hangingPunct="1">
              <a:lnSpc>
                <a:spcPct val="90000"/>
              </a:lnSpc>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Two Voltage </a:t>
            </a:r>
            <a:r>
              <a:rPr lang="en-US" sz="2400" b="0" dirty="0" err="1" smtClean="0">
                <a:latin typeface="Arial" panose="020B0604020202020204" pitchFamily="34" charset="0"/>
                <a:cs typeface="Arial" panose="020B0604020202020204" pitchFamily="34" charset="0"/>
              </a:rPr>
              <a:t>Phasors</a:t>
            </a:r>
            <a:endParaRPr lang="en-US" sz="2400" b="0" dirty="0" smtClean="0">
              <a:latin typeface="Arial" panose="020B0604020202020204" pitchFamily="34" charset="0"/>
              <a:cs typeface="Arial" panose="020B0604020202020204" pitchFamily="34" charset="0"/>
            </a:endParaRPr>
          </a:p>
          <a:p>
            <a:pPr eaLnBrk="1" hangingPunct="1">
              <a:lnSpc>
                <a:spcPct val="90000"/>
              </a:lnSpc>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120° Apart</a:t>
            </a:r>
          </a:p>
          <a:p>
            <a:pPr eaLnBrk="1" hangingPunct="1">
              <a:lnSpc>
                <a:spcPct val="90000"/>
              </a:lnSpc>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Two Current </a:t>
            </a:r>
            <a:r>
              <a:rPr lang="en-US" sz="2400" b="0" dirty="0" err="1" smtClean="0">
                <a:latin typeface="Arial" panose="020B0604020202020204" pitchFamily="34" charset="0"/>
                <a:cs typeface="Arial" panose="020B0604020202020204" pitchFamily="34" charset="0"/>
              </a:rPr>
              <a:t>Phasors</a:t>
            </a:r>
            <a:endParaRPr lang="en-US" sz="2400" b="0" dirty="0" smtClean="0">
              <a:latin typeface="Arial" panose="020B0604020202020204" pitchFamily="34" charset="0"/>
              <a:cs typeface="Arial" panose="020B0604020202020204" pitchFamily="34" charset="0"/>
            </a:endParaRPr>
          </a:p>
          <a:p>
            <a:pPr eaLnBrk="1" hangingPunct="1">
              <a:lnSpc>
                <a:spcPct val="90000"/>
              </a:lnSpc>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Aligned with Voltage at PF=1</a:t>
            </a:r>
          </a:p>
        </p:txBody>
      </p:sp>
      <p:pic>
        <p:nvPicPr>
          <p:cNvPr id="6" name="Picture 14" descr="3Wnetwork"/>
          <p:cNvPicPr>
            <a:picLocks noChangeAspect="1" noChangeArrowheads="1"/>
          </p:cNvPicPr>
          <p:nvPr/>
        </p:nvPicPr>
        <p:blipFill>
          <a:blip r:embed="rId3" cstate="print"/>
          <a:srcRect/>
          <a:stretch>
            <a:fillRect/>
          </a:stretch>
        </p:blipFill>
        <p:spPr bwMode="auto">
          <a:xfrm>
            <a:off x="2843775" y="1470345"/>
            <a:ext cx="5530320" cy="4147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7" name="Picture 8" descr="3P-3WDelta"/>
          <p:cNvPicPr>
            <a:picLocks noGrp="1" noChangeAspect="1" noChangeArrowheads="1"/>
          </p:cNvPicPr>
          <p:nvPr>
            <p:ph sz="half" idx="1"/>
          </p:nvPr>
        </p:nvPicPr>
        <p:blipFill>
          <a:blip r:embed="rId3" cstate="print"/>
          <a:stretch>
            <a:fillRect/>
          </a:stretch>
        </p:blipFill>
        <p:spPr>
          <a:xfrm>
            <a:off x="822325" y="2261769"/>
            <a:ext cx="4032580" cy="1743306"/>
          </a:xfrm>
          <a:noFill/>
        </p:spPr>
      </p:pic>
      <p:pic>
        <p:nvPicPr>
          <p:cNvPr id="33798" name="Picture 10" descr="3P-3WDelta-Voltages"/>
          <p:cNvPicPr>
            <a:picLocks noGrp="1" noChangeAspect="1" noChangeArrowheads="1"/>
          </p:cNvPicPr>
          <p:nvPr>
            <p:ph sz="half" idx="2"/>
          </p:nvPr>
        </p:nvPicPr>
        <p:blipFill>
          <a:blip r:embed="rId4" cstate="print"/>
          <a:stretch>
            <a:fillRect/>
          </a:stretch>
        </p:blipFill>
        <p:spPr>
          <a:xfrm>
            <a:off x="5288287" y="2215262"/>
            <a:ext cx="2612609" cy="1905028"/>
          </a:xfrm>
          <a:noFill/>
        </p:spPr>
      </p:pic>
      <p:sp>
        <p:nvSpPr>
          <p:cNvPr id="33794" name="Rectangle 2"/>
          <p:cNvSpPr>
            <a:spLocks noGrp="1" noChangeArrowheads="1"/>
          </p:cNvSpPr>
          <p:nvPr>
            <p:ph type="title"/>
          </p:nvPr>
        </p:nvSpPr>
        <p:spPr>
          <a:xfrm>
            <a:off x="457200" y="274638"/>
            <a:ext cx="8229600" cy="538162"/>
          </a:xfrm>
        </p:spPr>
        <p:txBody>
          <a:bodyPr/>
          <a:lstStyle/>
          <a:p>
            <a:pPr eaLnBrk="1" hangingPunct="1"/>
            <a:r>
              <a:rPr lang="en-US" sz="3600" b="1" dirty="0" smtClean="0"/>
              <a:t>3 Phase, 3-Wire  Delta Service</a:t>
            </a:r>
          </a:p>
        </p:txBody>
      </p:sp>
      <p:sp>
        <p:nvSpPr>
          <p:cNvPr id="33795" name="Text Box 3"/>
          <p:cNvSpPr txBox="1">
            <a:spLocks noChangeArrowheads="1"/>
          </p:cNvSpPr>
          <p:nvPr/>
        </p:nvSpPr>
        <p:spPr bwMode="auto">
          <a:xfrm>
            <a:off x="769938" y="1085850"/>
            <a:ext cx="7488237" cy="641350"/>
          </a:xfrm>
          <a:prstGeom prst="rect">
            <a:avLst/>
          </a:prstGeom>
          <a:noFill/>
          <a:ln w="9525">
            <a:noFill/>
            <a:miter lim="800000"/>
            <a:headEnd/>
            <a:tailEnd/>
          </a:ln>
        </p:spPr>
        <p:txBody>
          <a:bodyPr>
            <a:spAutoFit/>
          </a:bodyPr>
          <a:lstStyle/>
          <a:p>
            <a:pPr>
              <a:spcBef>
                <a:spcPct val="50000"/>
              </a:spcBef>
            </a:pPr>
            <a:r>
              <a:rPr lang="en-US" dirty="0"/>
              <a:t>Common service type for industrial customers.  This service has NO neutral.</a:t>
            </a:r>
          </a:p>
        </p:txBody>
      </p:sp>
      <p:sp>
        <p:nvSpPr>
          <p:cNvPr id="33796" name="Text Box 4"/>
          <p:cNvSpPr txBox="1">
            <a:spLocks noChangeArrowheads="1"/>
          </p:cNvSpPr>
          <p:nvPr/>
        </p:nvSpPr>
        <p:spPr bwMode="auto">
          <a:xfrm>
            <a:off x="846137" y="4389125"/>
            <a:ext cx="7412038" cy="1192212"/>
          </a:xfrm>
          <a:prstGeom prst="rect">
            <a:avLst/>
          </a:prstGeom>
          <a:noFill/>
          <a:ln w="9525">
            <a:noFill/>
            <a:miter lim="800000"/>
            <a:headEnd/>
            <a:tailEnd/>
          </a:ln>
        </p:spPr>
        <p:txBody>
          <a:bodyPr>
            <a:spAutoFit/>
          </a:bodyPr>
          <a:lstStyle/>
          <a:p>
            <a:pPr>
              <a:spcBef>
                <a:spcPct val="50000"/>
              </a:spcBef>
              <a:buFontTx/>
              <a:buChar char="•"/>
            </a:pPr>
            <a:r>
              <a:rPr lang="en-US" dirty="0"/>
              <a:t>Voltages normally measured relative to phase B.</a:t>
            </a:r>
          </a:p>
          <a:p>
            <a:pPr>
              <a:spcBef>
                <a:spcPct val="50000"/>
              </a:spcBef>
              <a:buFontTx/>
              <a:buChar char="•"/>
            </a:pPr>
            <a:r>
              <a:rPr lang="en-US" dirty="0"/>
              <a:t>Voltage and current vectors do not align.</a:t>
            </a:r>
          </a:p>
          <a:p>
            <a:pPr>
              <a:spcBef>
                <a:spcPct val="50000"/>
              </a:spcBef>
              <a:buFontTx/>
              <a:buChar char="•"/>
            </a:pPr>
            <a:r>
              <a:rPr lang="en-US" dirty="0"/>
              <a:t>Service is provided even when a phase is grounded.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85763" y="357188"/>
            <a:ext cx="8267700" cy="1036637"/>
          </a:xfrm>
        </p:spPr>
        <p:txBody>
          <a:bodyPr/>
          <a:lstStyle/>
          <a:p>
            <a:pPr eaLnBrk="1" hangingPunct="1"/>
            <a:r>
              <a:rPr lang="en-US" sz="3600" b="1" dirty="0" smtClean="0"/>
              <a:t>3 Phase, 3-Wire  Delta Service</a:t>
            </a:r>
            <a:r>
              <a:rPr lang="en-US" sz="3200" dirty="0" smtClean="0"/>
              <a:t/>
            </a:r>
            <a:br>
              <a:rPr lang="en-US" sz="3200" dirty="0" smtClean="0"/>
            </a:br>
            <a:r>
              <a:rPr lang="en-US" sz="3200" dirty="0" smtClean="0"/>
              <a:t> Resistive Loads</a:t>
            </a:r>
          </a:p>
        </p:txBody>
      </p:sp>
      <p:sp>
        <p:nvSpPr>
          <p:cNvPr id="34819" name="Rectangle 3"/>
          <p:cNvSpPr>
            <a:spLocks noGrp="1" noChangeArrowheads="1"/>
          </p:cNvSpPr>
          <p:nvPr>
            <p:ph type="body" sz="half" idx="1"/>
          </p:nvPr>
        </p:nvSpPr>
        <p:spPr>
          <a:xfrm>
            <a:off x="347662" y="1739179"/>
            <a:ext cx="2380897" cy="4186959"/>
          </a:xfrm>
        </p:spPr>
        <p:txBody>
          <a:bodyPr/>
          <a:lstStyle/>
          <a:p>
            <a:pPr eaLnBrk="1" hangingPunct="1">
              <a:lnSpc>
                <a:spcPct val="80000"/>
              </a:lnSpc>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Two Voltage Phasors</a:t>
            </a:r>
          </a:p>
          <a:p>
            <a:pPr eaLnBrk="1" hangingPunct="1">
              <a:lnSpc>
                <a:spcPct val="80000"/>
              </a:lnSpc>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60° Apart</a:t>
            </a:r>
          </a:p>
          <a:p>
            <a:pPr eaLnBrk="1" hangingPunct="1">
              <a:lnSpc>
                <a:spcPct val="80000"/>
              </a:lnSpc>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Two Current Phasors</a:t>
            </a:r>
          </a:p>
          <a:p>
            <a:pPr eaLnBrk="1" hangingPunct="1">
              <a:lnSpc>
                <a:spcPct val="80000"/>
              </a:lnSpc>
              <a:buFont typeface="Arial" panose="020B0604020202020204" pitchFamily="34" charset="0"/>
              <a:buChar char="•"/>
            </a:pPr>
            <a:r>
              <a:rPr lang="en-US" sz="2400" b="0" dirty="0" smtClean="0">
                <a:latin typeface="Arial" panose="020B0604020202020204" pitchFamily="34" charset="0"/>
                <a:cs typeface="Arial" panose="020B0604020202020204" pitchFamily="34" charset="0"/>
              </a:rPr>
              <a:t>For a resistive load one current leads by 30° while the other lags by 30°</a:t>
            </a:r>
          </a:p>
        </p:txBody>
      </p:sp>
      <p:pic>
        <p:nvPicPr>
          <p:cNvPr id="6" name="Picture 15" descr="3Wdelta"/>
          <p:cNvPicPr>
            <a:picLocks noChangeAspect="1" noChangeArrowheads="1"/>
          </p:cNvPicPr>
          <p:nvPr/>
        </p:nvPicPr>
        <p:blipFill>
          <a:blip r:embed="rId3" cstate="print"/>
          <a:srcRect/>
          <a:stretch>
            <a:fillRect/>
          </a:stretch>
        </p:blipFill>
        <p:spPr bwMode="auto">
          <a:xfrm>
            <a:off x="2882180" y="1739179"/>
            <a:ext cx="5453510" cy="40901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85763" y="357188"/>
            <a:ext cx="8267700" cy="1036637"/>
          </a:xfrm>
        </p:spPr>
        <p:txBody>
          <a:bodyPr/>
          <a:lstStyle/>
          <a:p>
            <a:pPr eaLnBrk="1" hangingPunct="1"/>
            <a:r>
              <a:rPr lang="en-US" sz="3600" b="1" dirty="0" smtClean="0"/>
              <a:t>3 Phase, 3-Wire  Delta Service</a:t>
            </a:r>
            <a:br>
              <a:rPr lang="en-US" sz="3600" b="1" dirty="0" smtClean="0"/>
            </a:br>
            <a:r>
              <a:rPr lang="en-US" sz="3600" b="1" dirty="0" smtClean="0"/>
              <a:t> </a:t>
            </a:r>
            <a:r>
              <a:rPr lang="en-US" sz="2800" b="1" dirty="0" smtClean="0"/>
              <a:t>Resistive Load</a:t>
            </a:r>
          </a:p>
        </p:txBody>
      </p:sp>
      <p:sp>
        <p:nvSpPr>
          <p:cNvPr id="37891" name="Rectangle 3"/>
          <p:cNvSpPr>
            <a:spLocks noGrp="1" noChangeArrowheads="1"/>
          </p:cNvSpPr>
          <p:nvPr>
            <p:ph type="body" sz="half" idx="1"/>
          </p:nvPr>
        </p:nvSpPr>
        <p:spPr>
          <a:xfrm>
            <a:off x="347663" y="1778000"/>
            <a:ext cx="2496112" cy="4148138"/>
          </a:xfrm>
        </p:spPr>
        <p:txBody>
          <a:bodyPr/>
          <a:lstStyle/>
          <a:p>
            <a:pPr eaLnBrk="1" hangingPunct="1">
              <a:lnSpc>
                <a:spcPct val="8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Two Voltage Phasors</a:t>
            </a:r>
          </a:p>
          <a:p>
            <a:pPr eaLnBrk="1" hangingPunct="1">
              <a:lnSpc>
                <a:spcPct val="8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60° Apart</a:t>
            </a:r>
          </a:p>
          <a:p>
            <a:pPr eaLnBrk="1" hangingPunct="1">
              <a:lnSpc>
                <a:spcPct val="8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Two Current Phasors</a:t>
            </a:r>
          </a:p>
          <a:p>
            <a:pPr eaLnBrk="1" hangingPunct="1">
              <a:lnSpc>
                <a:spcPct val="8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For a resistive load one current leads by 30° while the other lags by 30°</a:t>
            </a:r>
          </a:p>
        </p:txBody>
      </p:sp>
      <p:pic>
        <p:nvPicPr>
          <p:cNvPr id="6" name="Picture 15" descr="3Wdelta"/>
          <p:cNvPicPr>
            <a:picLocks noChangeAspect="1" noChangeArrowheads="1"/>
          </p:cNvPicPr>
          <p:nvPr/>
        </p:nvPicPr>
        <p:blipFill>
          <a:blip r:embed="rId3" cstate="print"/>
          <a:srcRect/>
          <a:stretch>
            <a:fillRect/>
          </a:stretch>
        </p:blipFill>
        <p:spPr bwMode="auto">
          <a:xfrm>
            <a:off x="2997394" y="1815990"/>
            <a:ext cx="5427907" cy="40709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a:t>Then – Now – Tomorrow?</a:t>
            </a:r>
            <a:br>
              <a:rPr lang="en-US" dirty="0"/>
            </a:br>
            <a:r>
              <a:rPr lang="en-US" sz="3200" b="1" dirty="0"/>
              <a:t>Loads</a:t>
            </a:r>
          </a:p>
        </p:txBody>
      </p:sp>
      <p:sp>
        <p:nvSpPr>
          <p:cNvPr id="10" name="TextBox 9"/>
          <p:cNvSpPr txBox="1"/>
          <p:nvPr/>
        </p:nvSpPr>
        <p:spPr>
          <a:xfrm>
            <a:off x="2286000" y="1828800"/>
            <a:ext cx="1752600" cy="369332"/>
          </a:xfrm>
          <a:prstGeom prst="rect">
            <a:avLst/>
          </a:prstGeom>
          <a:noFill/>
        </p:spPr>
        <p:txBody>
          <a:bodyPr wrap="square" rtlCol="0">
            <a:spAutoFit/>
          </a:bodyPr>
          <a:lstStyle/>
          <a:p>
            <a:pPr algn="ctr"/>
            <a:r>
              <a:rPr lang="en-US" b="1" dirty="0"/>
              <a:t>YESTERDAY</a:t>
            </a:r>
          </a:p>
        </p:txBody>
      </p:sp>
      <p:pic>
        <p:nvPicPr>
          <p:cNvPr id="2051" name="Picture 3" descr="U:\PM Presentations\Graphics\ac motor #1.png"/>
          <p:cNvPicPr>
            <a:picLocks noChangeAspect="1" noChangeArrowheads="1"/>
          </p:cNvPicPr>
          <p:nvPr/>
        </p:nvPicPr>
        <p:blipFill>
          <a:blip r:embed="rId2" cstate="print"/>
          <a:srcRect/>
          <a:stretch>
            <a:fillRect/>
          </a:stretch>
        </p:blipFill>
        <p:spPr bwMode="auto">
          <a:xfrm>
            <a:off x="501069" y="1541877"/>
            <a:ext cx="1976955" cy="1976955"/>
          </a:xfrm>
          <a:prstGeom prst="rect">
            <a:avLst/>
          </a:prstGeom>
          <a:noFill/>
        </p:spPr>
      </p:pic>
      <p:pic>
        <p:nvPicPr>
          <p:cNvPr id="2050" name="Picture 2" descr="U:\PM Presentations\Graphics\Old light bulb#1.png"/>
          <p:cNvPicPr>
            <a:picLocks noChangeAspect="1" noChangeArrowheads="1"/>
          </p:cNvPicPr>
          <p:nvPr/>
        </p:nvPicPr>
        <p:blipFill>
          <a:blip r:embed="rId3" cstate="print"/>
          <a:srcRect/>
          <a:stretch>
            <a:fillRect/>
          </a:stretch>
        </p:blipFill>
        <p:spPr bwMode="auto">
          <a:xfrm>
            <a:off x="2997395" y="2286000"/>
            <a:ext cx="1020666" cy="1827207"/>
          </a:xfrm>
          <a:prstGeom prst="rect">
            <a:avLst/>
          </a:prstGeom>
          <a:noFill/>
        </p:spPr>
      </p:pic>
      <p:pic>
        <p:nvPicPr>
          <p:cNvPr id="2052" name="Picture 4" descr="U:\PM Presentations\Graphics\electric_space_heater_radiant1.png"/>
          <p:cNvPicPr>
            <a:picLocks noChangeAspect="1" noChangeArrowheads="1"/>
          </p:cNvPicPr>
          <p:nvPr/>
        </p:nvPicPr>
        <p:blipFill>
          <a:blip r:embed="rId4" cstate="print"/>
          <a:srcRect/>
          <a:stretch>
            <a:fillRect/>
          </a:stretch>
        </p:blipFill>
        <p:spPr bwMode="auto">
          <a:xfrm>
            <a:off x="2209800" y="4495800"/>
            <a:ext cx="2050499" cy="1676400"/>
          </a:xfrm>
          <a:prstGeom prst="rect">
            <a:avLst/>
          </a:prstGeom>
          <a:noFill/>
        </p:spPr>
      </p:pic>
      <p:pic>
        <p:nvPicPr>
          <p:cNvPr id="2053" name="Picture 5" descr="U:\PM Presentations\Graphics\electric range.png"/>
          <p:cNvPicPr>
            <a:picLocks noChangeAspect="1" noChangeArrowheads="1"/>
          </p:cNvPicPr>
          <p:nvPr/>
        </p:nvPicPr>
        <p:blipFill>
          <a:blip r:embed="rId5" cstate="print"/>
          <a:srcRect/>
          <a:stretch>
            <a:fillRect/>
          </a:stretch>
        </p:blipFill>
        <p:spPr bwMode="auto">
          <a:xfrm>
            <a:off x="457200" y="3733800"/>
            <a:ext cx="1373867" cy="2439988"/>
          </a:xfrm>
          <a:prstGeom prst="rect">
            <a:avLst/>
          </a:prstGeom>
          <a:noFill/>
        </p:spPr>
      </p:pic>
      <p:pic>
        <p:nvPicPr>
          <p:cNvPr id="2054" name="Picture 6" descr="U:\PM Presentations\Graphics\DC motor #1.png"/>
          <p:cNvPicPr>
            <a:picLocks noChangeAspect="1" noChangeArrowheads="1"/>
          </p:cNvPicPr>
          <p:nvPr/>
        </p:nvPicPr>
        <p:blipFill>
          <a:blip r:embed="rId6" cstate="print"/>
          <a:srcRect/>
          <a:stretch>
            <a:fillRect/>
          </a:stretch>
        </p:blipFill>
        <p:spPr bwMode="auto">
          <a:xfrm>
            <a:off x="6934200" y="1371600"/>
            <a:ext cx="1661727" cy="1239838"/>
          </a:xfrm>
          <a:prstGeom prst="rect">
            <a:avLst/>
          </a:prstGeom>
          <a:noFill/>
        </p:spPr>
      </p:pic>
      <p:pic>
        <p:nvPicPr>
          <p:cNvPr id="2055" name="Picture 7" descr="U:\PM Presentations\Graphics\CCFL #1.png"/>
          <p:cNvPicPr>
            <a:picLocks noChangeAspect="1" noChangeArrowheads="1"/>
          </p:cNvPicPr>
          <p:nvPr/>
        </p:nvPicPr>
        <p:blipFill>
          <a:blip r:embed="rId7" cstate="print"/>
          <a:srcRect/>
          <a:stretch>
            <a:fillRect/>
          </a:stretch>
        </p:blipFill>
        <p:spPr bwMode="auto">
          <a:xfrm>
            <a:off x="5257800" y="1981200"/>
            <a:ext cx="1181100" cy="2113547"/>
          </a:xfrm>
          <a:prstGeom prst="rect">
            <a:avLst/>
          </a:prstGeom>
          <a:noFill/>
        </p:spPr>
      </p:pic>
      <p:pic>
        <p:nvPicPr>
          <p:cNvPr id="2056" name="Picture 8" descr="U:\PM Presentations\Graphics\LCD TV.png"/>
          <p:cNvPicPr>
            <a:picLocks noChangeAspect="1" noChangeArrowheads="1"/>
          </p:cNvPicPr>
          <p:nvPr/>
        </p:nvPicPr>
        <p:blipFill>
          <a:blip r:embed="rId8" cstate="print"/>
          <a:srcRect/>
          <a:stretch>
            <a:fillRect/>
          </a:stretch>
        </p:blipFill>
        <p:spPr bwMode="auto">
          <a:xfrm>
            <a:off x="7010400" y="2819400"/>
            <a:ext cx="1706563" cy="1398865"/>
          </a:xfrm>
          <a:prstGeom prst="rect">
            <a:avLst/>
          </a:prstGeom>
          <a:noFill/>
        </p:spPr>
      </p:pic>
      <p:pic>
        <p:nvPicPr>
          <p:cNvPr id="2057" name="Picture 9" descr="U:\PM Presentations\Graphics\microwave oven.png"/>
          <p:cNvPicPr>
            <a:picLocks noChangeAspect="1" noChangeArrowheads="1"/>
          </p:cNvPicPr>
          <p:nvPr/>
        </p:nvPicPr>
        <p:blipFill>
          <a:blip r:embed="rId9" cstate="print"/>
          <a:srcRect/>
          <a:stretch>
            <a:fillRect/>
          </a:stretch>
        </p:blipFill>
        <p:spPr bwMode="auto">
          <a:xfrm>
            <a:off x="6477000" y="4495800"/>
            <a:ext cx="2313603" cy="1587934"/>
          </a:xfrm>
          <a:prstGeom prst="rect">
            <a:avLst/>
          </a:prstGeom>
          <a:noFill/>
        </p:spPr>
      </p:pic>
      <p:pic>
        <p:nvPicPr>
          <p:cNvPr id="2058" name="Picture 10" descr="U:\PM Presentations\Graphics\LED Bulb #1.png"/>
          <p:cNvPicPr>
            <a:picLocks noChangeAspect="1" noChangeArrowheads="1"/>
          </p:cNvPicPr>
          <p:nvPr/>
        </p:nvPicPr>
        <p:blipFill>
          <a:blip r:embed="rId10" cstate="print"/>
          <a:srcRect/>
          <a:stretch>
            <a:fillRect/>
          </a:stretch>
        </p:blipFill>
        <p:spPr bwMode="auto">
          <a:xfrm>
            <a:off x="5105400" y="4343400"/>
            <a:ext cx="1206392" cy="1830388"/>
          </a:xfrm>
          <a:prstGeom prst="rect">
            <a:avLst/>
          </a:prstGeom>
          <a:noFill/>
        </p:spPr>
      </p:pic>
      <p:sp>
        <p:nvSpPr>
          <p:cNvPr id="24" name="TextBox 23"/>
          <p:cNvSpPr txBox="1"/>
          <p:nvPr/>
        </p:nvSpPr>
        <p:spPr>
          <a:xfrm>
            <a:off x="5486400" y="1600200"/>
            <a:ext cx="1219200" cy="369332"/>
          </a:xfrm>
          <a:prstGeom prst="rect">
            <a:avLst/>
          </a:prstGeom>
          <a:noFill/>
        </p:spPr>
        <p:txBody>
          <a:bodyPr wrap="square" rtlCol="0">
            <a:spAutoFit/>
          </a:bodyPr>
          <a:lstStyle/>
          <a:p>
            <a:pPr algn="ctr"/>
            <a:r>
              <a:rPr lang="en-US" b="1" dirty="0"/>
              <a:t>TODAY</a:t>
            </a:r>
          </a:p>
        </p:txBody>
      </p:sp>
    </p:spTree>
    <p:extLst>
      <p:ext uri="{BB962C8B-B14F-4D97-AF65-F5344CB8AC3E}">
        <p14:creationId xmlns:p14="http://schemas.microsoft.com/office/powerpoint/2010/main" val="36354905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7" name="Picture 8" descr="3P-4WDelta"/>
          <p:cNvPicPr>
            <a:picLocks noGrp="1" noChangeAspect="1" noChangeArrowheads="1"/>
          </p:cNvPicPr>
          <p:nvPr>
            <p:ph sz="half" idx="1"/>
          </p:nvPr>
        </p:nvPicPr>
        <p:blipFill>
          <a:blip r:embed="rId3" cstate="print"/>
          <a:stretch>
            <a:fillRect/>
          </a:stretch>
        </p:blipFill>
        <p:spPr>
          <a:xfrm>
            <a:off x="908312" y="2392065"/>
            <a:ext cx="3605744" cy="1807124"/>
          </a:xfrm>
          <a:noFill/>
        </p:spPr>
      </p:pic>
      <p:pic>
        <p:nvPicPr>
          <p:cNvPr id="38918" name="Picture 16" descr="3P-4W-120-208-240"/>
          <p:cNvPicPr>
            <a:picLocks noGrp="1" noChangeAspect="1" noChangeArrowheads="1"/>
          </p:cNvPicPr>
          <p:nvPr>
            <p:ph sz="half" idx="2"/>
          </p:nvPr>
        </p:nvPicPr>
        <p:blipFill>
          <a:blip r:embed="rId4" cstate="print"/>
          <a:stretch>
            <a:fillRect/>
          </a:stretch>
        </p:blipFill>
        <p:spPr>
          <a:xfrm>
            <a:off x="5032860" y="2232025"/>
            <a:ext cx="3068734" cy="1848945"/>
          </a:xfrm>
          <a:noFill/>
        </p:spPr>
      </p:pic>
      <p:sp>
        <p:nvSpPr>
          <p:cNvPr id="38914" name="Rectangle 2"/>
          <p:cNvSpPr>
            <a:spLocks noGrp="1" noChangeArrowheads="1"/>
          </p:cNvSpPr>
          <p:nvPr>
            <p:ph type="title"/>
          </p:nvPr>
        </p:nvSpPr>
        <p:spPr>
          <a:xfrm>
            <a:off x="457200" y="274638"/>
            <a:ext cx="8229600" cy="965200"/>
          </a:xfrm>
        </p:spPr>
        <p:txBody>
          <a:bodyPr/>
          <a:lstStyle/>
          <a:p>
            <a:pPr eaLnBrk="1" hangingPunct="1"/>
            <a:r>
              <a:rPr lang="en-US" sz="3600" b="1" dirty="0" smtClean="0"/>
              <a:t>3 Phase, 4-Wire  Delta Service</a:t>
            </a:r>
          </a:p>
        </p:txBody>
      </p:sp>
      <p:sp>
        <p:nvSpPr>
          <p:cNvPr id="38915" name="Text Box 3"/>
          <p:cNvSpPr txBox="1">
            <a:spLocks noChangeArrowheads="1"/>
          </p:cNvSpPr>
          <p:nvPr/>
        </p:nvSpPr>
        <p:spPr bwMode="auto">
          <a:xfrm>
            <a:off x="769938" y="1316038"/>
            <a:ext cx="7488237" cy="915987"/>
          </a:xfrm>
          <a:prstGeom prst="rect">
            <a:avLst/>
          </a:prstGeom>
          <a:noFill/>
          <a:ln w="9525">
            <a:noFill/>
            <a:miter lim="800000"/>
            <a:headEnd/>
            <a:tailEnd/>
          </a:ln>
        </p:spPr>
        <p:txBody>
          <a:bodyPr>
            <a:spAutoFit/>
          </a:bodyPr>
          <a:lstStyle/>
          <a:p>
            <a:pPr>
              <a:spcBef>
                <a:spcPct val="50000"/>
              </a:spcBef>
            </a:pPr>
            <a:r>
              <a:rPr lang="en-US" dirty="0"/>
              <a:t>Common service type for industrial customers.  Provides a residential like 120/240 service (lighting service) single phase 208 (high side) and even 3 phase 240 V.</a:t>
            </a:r>
          </a:p>
        </p:txBody>
      </p:sp>
      <p:sp>
        <p:nvSpPr>
          <p:cNvPr id="38916" name="Text Box 4"/>
          <p:cNvSpPr txBox="1">
            <a:spLocks noChangeArrowheads="1"/>
          </p:cNvSpPr>
          <p:nvPr/>
        </p:nvSpPr>
        <p:spPr bwMode="auto">
          <a:xfrm>
            <a:off x="885825" y="4465935"/>
            <a:ext cx="7412038" cy="1466850"/>
          </a:xfrm>
          <a:prstGeom prst="rect">
            <a:avLst/>
          </a:prstGeom>
          <a:noFill/>
          <a:ln w="9525">
            <a:noFill/>
            <a:miter lim="800000"/>
            <a:headEnd/>
            <a:tailEnd/>
          </a:ln>
        </p:spPr>
        <p:txBody>
          <a:bodyPr>
            <a:spAutoFit/>
          </a:bodyPr>
          <a:lstStyle/>
          <a:p>
            <a:pPr>
              <a:spcBef>
                <a:spcPct val="50000"/>
              </a:spcBef>
              <a:buFontTx/>
              <a:buChar char="•"/>
            </a:pPr>
            <a:r>
              <a:rPr lang="en-US" dirty="0"/>
              <a:t>Voltage phasors form a “T” 90° apart</a:t>
            </a:r>
          </a:p>
          <a:p>
            <a:pPr>
              <a:spcBef>
                <a:spcPct val="50000"/>
              </a:spcBef>
              <a:buFontTx/>
              <a:buChar char="•"/>
            </a:pPr>
            <a:r>
              <a:rPr lang="en-US" dirty="0"/>
              <a:t>Currents are at 120° spacing</a:t>
            </a:r>
          </a:p>
          <a:p>
            <a:pPr>
              <a:spcBef>
                <a:spcPct val="50000"/>
              </a:spcBef>
              <a:buFontTx/>
              <a:buChar char="•"/>
            </a:pPr>
            <a:r>
              <a:rPr lang="en-US" dirty="0"/>
              <a:t>In 120/120/208 form only the “hot” (208) leg has its voltage and current vectors aligned.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274638"/>
            <a:ext cx="8229600" cy="1387475"/>
          </a:xfrm>
        </p:spPr>
        <p:txBody>
          <a:bodyPr/>
          <a:lstStyle/>
          <a:p>
            <a:pPr eaLnBrk="1" hangingPunct="1"/>
            <a:r>
              <a:rPr lang="en-US" sz="3600" b="1" dirty="0" smtClean="0"/>
              <a:t>3 Phase, 4-Wire  Delta Service</a:t>
            </a:r>
            <a:br>
              <a:rPr lang="en-US" sz="3600" b="1" dirty="0" smtClean="0"/>
            </a:br>
            <a:r>
              <a:rPr lang="en-US" sz="3600" b="1" dirty="0" smtClean="0"/>
              <a:t> </a:t>
            </a:r>
            <a:r>
              <a:rPr lang="en-US" sz="3200" dirty="0" smtClean="0"/>
              <a:t>Resistive Load</a:t>
            </a:r>
          </a:p>
        </p:txBody>
      </p:sp>
      <p:sp>
        <p:nvSpPr>
          <p:cNvPr id="39939" name="Rectangle 3"/>
          <p:cNvSpPr>
            <a:spLocks noGrp="1" noChangeArrowheads="1"/>
          </p:cNvSpPr>
          <p:nvPr>
            <p:ph type="body" sz="half" idx="1"/>
          </p:nvPr>
        </p:nvSpPr>
        <p:spPr>
          <a:xfrm>
            <a:off x="461963" y="1816100"/>
            <a:ext cx="1958975" cy="3573463"/>
          </a:xfrm>
        </p:spPr>
        <p:txBody>
          <a:bodyPr/>
          <a:lstStyle/>
          <a:p>
            <a:pPr eaLnBrk="1" hangingPunct="1">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Three Voltage Phasors</a:t>
            </a:r>
          </a:p>
          <a:p>
            <a:pPr eaLnBrk="1" hangingPunct="1">
              <a:buFont typeface="Arial" panose="020B0604020202020204" pitchFamily="34" charset="0"/>
              <a:buChar char="•"/>
            </a:pPr>
            <a:r>
              <a:rPr lang="en-US" sz="2400" dirty="0" smtClean="0">
                <a:latin typeface="Arial" panose="020B0604020202020204" pitchFamily="34" charset="0"/>
                <a:cs typeface="Arial" panose="020B0604020202020204" pitchFamily="34" charset="0"/>
              </a:rPr>
              <a:t>90° Apart</a:t>
            </a:r>
          </a:p>
          <a:p>
            <a:pPr eaLnBrk="1" hangingPunct="1">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Three Current Phasors</a:t>
            </a:r>
          </a:p>
          <a:p>
            <a:pPr eaLnBrk="1" hangingPunct="1">
              <a:buFont typeface="Arial" panose="020B0604020202020204" pitchFamily="34" charset="0"/>
              <a:buChar char="•"/>
            </a:pPr>
            <a:r>
              <a:rPr lang="en-US" sz="2400" dirty="0" smtClean="0">
                <a:latin typeface="Arial" panose="020B0604020202020204" pitchFamily="34" charset="0"/>
                <a:cs typeface="Arial" panose="020B0604020202020204" pitchFamily="34" charset="0"/>
              </a:rPr>
              <a:t>120° apart</a:t>
            </a:r>
          </a:p>
        </p:txBody>
      </p:sp>
      <p:pic>
        <p:nvPicPr>
          <p:cNvPr id="6" name="Picture 6" descr="S:\Product Graphics\PM-ScreenShots\Hot Screens\Vector Diagrams\4WDelta.BMP"/>
          <p:cNvPicPr>
            <a:picLocks noChangeAspect="1" noChangeArrowheads="1"/>
          </p:cNvPicPr>
          <p:nvPr/>
        </p:nvPicPr>
        <p:blipFill>
          <a:blip r:embed="rId3" cstate="print"/>
          <a:srcRect/>
          <a:stretch>
            <a:fillRect/>
          </a:stretch>
        </p:blipFill>
        <p:spPr bwMode="auto">
          <a:xfrm>
            <a:off x="2536534" y="1739180"/>
            <a:ext cx="5530319" cy="41477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sz="quarter"/>
          </p:nvPr>
        </p:nvSpPr>
        <p:spPr>
          <a:xfrm>
            <a:off x="457200" y="274638"/>
            <a:ext cx="8229600" cy="868362"/>
          </a:xfrm>
        </p:spPr>
        <p:txBody>
          <a:bodyPr/>
          <a:lstStyle/>
          <a:p>
            <a:pPr eaLnBrk="1" hangingPunct="1"/>
            <a:r>
              <a:rPr lang="en-US" sz="3600" b="1" dirty="0" smtClean="0"/>
              <a:t>AC Theory – Resistive Load</a:t>
            </a:r>
          </a:p>
        </p:txBody>
      </p:sp>
      <p:graphicFrame>
        <p:nvGraphicFramePr>
          <p:cNvPr id="6146" name="Object 3"/>
          <p:cNvGraphicFramePr>
            <a:graphicFrameLocks noGrp="1" noChangeAspect="1"/>
          </p:cNvGraphicFramePr>
          <p:nvPr>
            <p:ph sz="quarter" idx="1"/>
          </p:nvPr>
        </p:nvGraphicFramePr>
        <p:xfrm>
          <a:off x="920750" y="1600200"/>
          <a:ext cx="3111500" cy="2185988"/>
        </p:xfrm>
        <a:graphic>
          <a:graphicData uri="http://schemas.openxmlformats.org/presentationml/2006/ole">
            <mc:AlternateContent xmlns:mc="http://schemas.openxmlformats.org/markup-compatibility/2006">
              <mc:Choice xmlns:v="urn:schemas-microsoft-com:vml" Requires="v">
                <p:oleObj spid="_x0000_s6210" name="Chart" r:id="rId4" imgW="8934651" imgH="6276914" progId="Excel.Sheet.8">
                  <p:embed/>
                </p:oleObj>
              </mc:Choice>
              <mc:Fallback>
                <p:oleObj name="Chart" r:id="rId4" imgW="8934651" imgH="627691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750" y="1600200"/>
                        <a:ext cx="3111500"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4"/>
          <p:cNvGraphicFramePr>
            <a:graphicFrameLocks noGrp="1" noChangeAspect="1"/>
          </p:cNvGraphicFramePr>
          <p:nvPr>
            <p:ph sz="quarter" idx="2"/>
            <p:extLst>
              <p:ext uri="{D42A27DB-BD31-4B8C-83A1-F6EECF244321}">
                <p14:modId xmlns:p14="http://schemas.microsoft.com/office/powerpoint/2010/main" val="2229291361"/>
              </p:ext>
            </p:extLst>
          </p:nvPr>
        </p:nvGraphicFramePr>
        <p:xfrm>
          <a:off x="5493720" y="1239915"/>
          <a:ext cx="2751138" cy="1216025"/>
        </p:xfrm>
        <a:graphic>
          <a:graphicData uri="http://schemas.openxmlformats.org/presentationml/2006/ole">
            <mc:AlternateContent xmlns:mc="http://schemas.openxmlformats.org/markup-compatibility/2006">
              <mc:Choice xmlns:v="urn:schemas-microsoft-com:vml" Requires="v">
                <p:oleObj spid="_x0000_s6211" name="Visio" r:id="rId6" imgW="2750419" imgH="1215636" progId="">
                  <p:embed/>
                </p:oleObj>
              </mc:Choice>
              <mc:Fallback>
                <p:oleObj name="Visio" r:id="rId6" imgW="2750419" imgH="1215636" progId="">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93720" y="1239915"/>
                        <a:ext cx="2751138"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9"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6150"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6151"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6152" name="Rectangle 8"/>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6153" name="Rectangle 9"/>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pic>
        <p:nvPicPr>
          <p:cNvPr id="6154" name="Picture 10"/>
          <p:cNvPicPr>
            <a:picLocks noChangeAspect="1" noChangeArrowheads="1"/>
          </p:cNvPicPr>
          <p:nvPr/>
        </p:nvPicPr>
        <p:blipFill>
          <a:blip r:embed="rId8" cstate="print"/>
          <a:srcRect/>
          <a:stretch>
            <a:fillRect/>
          </a:stretch>
        </p:blipFill>
        <p:spPr bwMode="auto">
          <a:xfrm>
            <a:off x="5800960" y="2660900"/>
            <a:ext cx="2433638" cy="2438400"/>
          </a:xfrm>
          <a:prstGeom prst="rect">
            <a:avLst/>
          </a:prstGeom>
          <a:noFill/>
          <a:ln w="9525">
            <a:noFill/>
            <a:miter lim="800000"/>
            <a:headEnd/>
            <a:tailEnd/>
          </a:ln>
        </p:spPr>
      </p:pic>
      <p:sp>
        <p:nvSpPr>
          <p:cNvPr id="6155" name="Text Box 11"/>
          <p:cNvSpPr txBox="1">
            <a:spLocks noChangeArrowheads="1"/>
          </p:cNvSpPr>
          <p:nvPr/>
        </p:nvSpPr>
        <p:spPr bwMode="auto">
          <a:xfrm>
            <a:off x="923525" y="5197475"/>
            <a:ext cx="6705600" cy="730250"/>
          </a:xfrm>
          <a:prstGeom prst="rect">
            <a:avLst/>
          </a:prstGeom>
          <a:noFill/>
          <a:ln w="9525">
            <a:noFill/>
            <a:miter lim="800000"/>
            <a:headEnd/>
            <a:tailEnd/>
          </a:ln>
        </p:spPr>
        <p:txBody>
          <a:bodyPr>
            <a:spAutoFit/>
          </a:bodyPr>
          <a:lstStyle/>
          <a:p>
            <a:pPr>
              <a:spcBef>
                <a:spcPct val="50000"/>
              </a:spcBef>
            </a:pPr>
            <a:r>
              <a:rPr lang="en-US" sz="1400" dirty="0"/>
              <a:t>Resistors are measured in Ohms.  When an AC voltage is applied to a resistor, the current is in phase. A resistive load is considered a “linear” load because when the voltage is sinusoidal the current is also sinusoidal.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3"/>
          <p:cNvGraphicFramePr>
            <a:graphicFrameLocks noGrp="1" noChangeAspect="1"/>
          </p:cNvGraphicFramePr>
          <p:nvPr>
            <p:ph sz="half" idx="1"/>
            <p:extLst>
              <p:ext uri="{D42A27DB-BD31-4B8C-83A1-F6EECF244321}">
                <p14:modId xmlns:p14="http://schemas.microsoft.com/office/powerpoint/2010/main" val="660921111"/>
              </p:ext>
            </p:extLst>
          </p:nvPr>
        </p:nvGraphicFramePr>
        <p:xfrm>
          <a:off x="693095" y="1397195"/>
          <a:ext cx="4483620" cy="3149209"/>
        </p:xfrm>
        <a:graphic>
          <a:graphicData uri="http://schemas.openxmlformats.org/presentationml/2006/ole">
            <mc:AlternateContent xmlns:mc="http://schemas.openxmlformats.org/markup-compatibility/2006">
              <mc:Choice xmlns:v="urn:schemas-microsoft-com:vml" Requires="v">
                <p:oleObj spid="_x0000_s7234" name="Chart" r:id="rId4" imgW="8934651" imgH="6276914" progId="Excel.Sheet.8">
                  <p:embed/>
                </p:oleObj>
              </mc:Choice>
              <mc:Fallback>
                <p:oleObj name="Chart" r:id="rId4" imgW="8934651" imgH="6276914"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095" y="1397195"/>
                        <a:ext cx="4483620" cy="3149209"/>
                      </a:xfrm>
                      <a:prstGeom prst="rect">
                        <a:avLst/>
                      </a:prstGeom>
                      <a:noFill/>
                      <a:ln>
                        <a:noFill/>
                      </a:ln>
                      <a:effectLst/>
                      <a:extLst/>
                    </p:spPr>
                  </p:pic>
                </p:oleObj>
              </mc:Fallback>
            </mc:AlternateContent>
          </a:graphicData>
        </a:graphic>
      </p:graphicFrame>
      <p:graphicFrame>
        <p:nvGraphicFramePr>
          <p:cNvPr id="7171" name="Object 10"/>
          <p:cNvGraphicFramePr>
            <a:graphicFrameLocks noGrp="1" noChangeAspect="1"/>
          </p:cNvGraphicFramePr>
          <p:nvPr>
            <p:ph sz="half" idx="2"/>
          </p:nvPr>
        </p:nvGraphicFramePr>
        <p:xfrm>
          <a:off x="5562600" y="1411288"/>
          <a:ext cx="2824163" cy="1216025"/>
        </p:xfrm>
        <a:graphic>
          <a:graphicData uri="http://schemas.openxmlformats.org/presentationml/2006/ole">
            <mc:AlternateContent xmlns:mc="http://schemas.openxmlformats.org/markup-compatibility/2006">
              <mc:Choice xmlns:v="urn:schemas-microsoft-com:vml" Requires="v">
                <p:oleObj spid="_x0000_s7235" name="Visio" r:id="rId6" imgW="2824052" imgH="1215636" progId="">
                  <p:embed/>
                </p:oleObj>
              </mc:Choice>
              <mc:Fallback>
                <p:oleObj name="Visio" r:id="rId6" imgW="2824052" imgH="1215636" progId="">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62600" y="1411288"/>
                        <a:ext cx="2824163"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2" name="Rectangle 2"/>
          <p:cNvSpPr>
            <a:spLocks noGrp="1" noChangeArrowheads="1"/>
          </p:cNvSpPr>
          <p:nvPr>
            <p:ph type="title"/>
          </p:nvPr>
        </p:nvSpPr>
        <p:spPr>
          <a:xfrm>
            <a:off x="457200" y="274638"/>
            <a:ext cx="8229600" cy="868362"/>
          </a:xfrm>
        </p:spPr>
        <p:txBody>
          <a:bodyPr/>
          <a:lstStyle/>
          <a:p>
            <a:pPr eaLnBrk="1" hangingPunct="1"/>
            <a:r>
              <a:rPr lang="en-US" sz="3600" b="1" dirty="0" smtClean="0"/>
              <a:t>AC Theory – Inductive Load</a:t>
            </a:r>
          </a:p>
        </p:txBody>
      </p:sp>
      <p:sp>
        <p:nvSpPr>
          <p:cNvPr id="7173"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7174"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7175"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7176"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7177" name="Rectangle 8"/>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sp>
        <p:nvSpPr>
          <p:cNvPr id="7178" name="Text Box 9"/>
          <p:cNvSpPr txBox="1">
            <a:spLocks noChangeArrowheads="1"/>
          </p:cNvSpPr>
          <p:nvPr/>
        </p:nvSpPr>
        <p:spPr bwMode="auto">
          <a:xfrm>
            <a:off x="990600" y="5200650"/>
            <a:ext cx="6705600" cy="942975"/>
          </a:xfrm>
          <a:prstGeom prst="rect">
            <a:avLst/>
          </a:prstGeom>
          <a:noFill/>
          <a:ln w="9525">
            <a:noFill/>
            <a:miter lim="800000"/>
            <a:headEnd/>
            <a:tailEnd/>
          </a:ln>
        </p:spPr>
        <p:txBody>
          <a:bodyPr>
            <a:spAutoFit/>
          </a:bodyPr>
          <a:lstStyle/>
          <a:p>
            <a:pPr>
              <a:spcBef>
                <a:spcPct val="50000"/>
              </a:spcBef>
            </a:pPr>
            <a:r>
              <a:rPr lang="en-US" sz="1400" dirty="0"/>
              <a:t>Inductors are measured in </a:t>
            </a:r>
            <a:r>
              <a:rPr lang="en-US" sz="1400" dirty="0" err="1"/>
              <a:t>Henries</a:t>
            </a:r>
            <a:r>
              <a:rPr lang="en-US" sz="1400" dirty="0"/>
              <a:t>.  When an AC voltage is applied to an inductor, the current is 90 degrees out of phase.  We say the current “lags” the voltage.  A inductive load is considered a “linear” load because when the voltage is sinusoidal the current is also sinusoidal.</a:t>
            </a:r>
          </a:p>
        </p:txBody>
      </p:sp>
      <p:pic>
        <p:nvPicPr>
          <p:cNvPr id="7179" name="Picture 11"/>
          <p:cNvPicPr>
            <a:picLocks noChangeAspect="1" noChangeArrowheads="1"/>
          </p:cNvPicPr>
          <p:nvPr/>
        </p:nvPicPr>
        <p:blipFill>
          <a:blip r:embed="rId8" cstate="print"/>
          <a:srcRect/>
          <a:stretch>
            <a:fillRect/>
          </a:stretch>
        </p:blipFill>
        <p:spPr bwMode="auto">
          <a:xfrm>
            <a:off x="6019800" y="2971800"/>
            <a:ext cx="2238375" cy="2228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lstStyle/>
          <a:p>
            <a:pPr algn="ctr" eaLnBrk="1" hangingPunct="1"/>
            <a:r>
              <a:rPr lang="en-US" sz="3600" b="1" dirty="0" smtClean="0">
                <a:solidFill>
                  <a:schemeClr val="accent3">
                    <a:lumMod val="60000"/>
                    <a:lumOff val="40000"/>
                  </a:schemeClr>
                </a:solidFill>
              </a:rPr>
              <a:t>AC Theory – Capacitive Load</a:t>
            </a:r>
          </a:p>
        </p:txBody>
      </p:sp>
      <p:graphicFrame>
        <p:nvGraphicFramePr>
          <p:cNvPr id="8194" name="Object 3"/>
          <p:cNvGraphicFramePr>
            <a:graphicFrameLocks noGrp="1" noChangeAspect="1"/>
          </p:cNvGraphicFramePr>
          <p:nvPr>
            <p:ph sz="half" idx="1"/>
          </p:nvPr>
        </p:nvGraphicFramePr>
        <p:xfrm>
          <a:off x="5638800" y="1525588"/>
          <a:ext cx="2781300" cy="1216025"/>
        </p:xfrm>
        <a:graphic>
          <a:graphicData uri="http://schemas.openxmlformats.org/presentationml/2006/ole">
            <mc:AlternateContent xmlns:mc="http://schemas.openxmlformats.org/markup-compatibility/2006">
              <mc:Choice xmlns:v="urn:schemas-microsoft-com:vml" Requires="v">
                <p:oleObj spid="_x0000_s8258" name="Visio" r:id="rId4" imgW="2781220" imgH="1215636" progId="">
                  <p:embed/>
                </p:oleObj>
              </mc:Choice>
              <mc:Fallback>
                <p:oleObj name="Visio" r:id="rId4" imgW="2781220" imgH="1215636"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525588"/>
                        <a:ext cx="2781300"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195" name="Object 11"/>
          <p:cNvGraphicFramePr>
            <a:graphicFrameLocks noGrp="1" noChangeAspect="1"/>
          </p:cNvGraphicFramePr>
          <p:nvPr>
            <p:ph sz="quarter" idx="2"/>
          </p:nvPr>
        </p:nvGraphicFramePr>
        <p:xfrm>
          <a:off x="609600" y="1719263"/>
          <a:ext cx="4648200" cy="3265487"/>
        </p:xfrm>
        <a:graphic>
          <a:graphicData uri="http://schemas.openxmlformats.org/presentationml/2006/ole">
            <mc:AlternateContent xmlns:mc="http://schemas.openxmlformats.org/markup-compatibility/2006">
              <mc:Choice xmlns:v="urn:schemas-microsoft-com:vml" Requires="v">
                <p:oleObj spid="_x0000_s8259" name="Chart" r:id="rId6" imgW="8934651" imgH="6276914" progId="Excel.Sheet.8">
                  <p:embed/>
                </p:oleObj>
              </mc:Choice>
              <mc:Fallback>
                <p:oleObj name="Chart" r:id="rId6" imgW="8934651" imgH="6276914" progId="Excel.Sheet.8">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00" y="1719263"/>
                        <a:ext cx="4648200" cy="3265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7"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8198" name="Rectangle 5"/>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8199" name="Rectangle 6"/>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8200" name="Rectangle 7"/>
          <p:cNvSpPr>
            <a:spLocks noChangeArrowheads="1"/>
          </p:cNvSpPr>
          <p:nvPr/>
        </p:nvSpPr>
        <p:spPr bwMode="auto">
          <a:xfrm>
            <a:off x="0" y="3314700"/>
            <a:ext cx="9144000" cy="0"/>
          </a:xfrm>
          <a:prstGeom prst="rect">
            <a:avLst/>
          </a:prstGeom>
          <a:noFill/>
          <a:ln w="9525">
            <a:noFill/>
            <a:miter lim="800000"/>
            <a:headEnd/>
            <a:tailEnd/>
          </a:ln>
        </p:spPr>
        <p:txBody>
          <a:bodyPr wrap="none" anchor="ctr">
            <a:spAutoFit/>
          </a:bodyPr>
          <a:lstStyle/>
          <a:p>
            <a:endParaRPr lang="en-US"/>
          </a:p>
        </p:txBody>
      </p:sp>
      <p:sp>
        <p:nvSpPr>
          <p:cNvPr id="8201" name="Rectangle 8"/>
          <p:cNvSpPr>
            <a:spLocks noChangeArrowheads="1"/>
          </p:cNvSpPr>
          <p:nvPr/>
        </p:nvSpPr>
        <p:spPr bwMode="auto">
          <a:xfrm>
            <a:off x="0" y="3338513"/>
            <a:ext cx="9144000" cy="0"/>
          </a:xfrm>
          <a:prstGeom prst="rect">
            <a:avLst/>
          </a:prstGeom>
          <a:noFill/>
          <a:ln w="9525">
            <a:noFill/>
            <a:miter lim="800000"/>
            <a:headEnd/>
            <a:tailEnd/>
          </a:ln>
        </p:spPr>
        <p:txBody>
          <a:bodyPr wrap="none" anchor="ctr">
            <a:spAutoFit/>
          </a:bodyPr>
          <a:lstStyle/>
          <a:p>
            <a:endParaRPr lang="en-US"/>
          </a:p>
        </p:txBody>
      </p:sp>
      <p:pic>
        <p:nvPicPr>
          <p:cNvPr id="8202" name="Picture 9"/>
          <p:cNvPicPr>
            <a:picLocks noChangeAspect="1" noChangeArrowheads="1"/>
          </p:cNvPicPr>
          <p:nvPr/>
        </p:nvPicPr>
        <p:blipFill>
          <a:blip r:embed="rId8" cstate="print"/>
          <a:srcRect/>
          <a:stretch>
            <a:fillRect/>
          </a:stretch>
        </p:blipFill>
        <p:spPr bwMode="auto">
          <a:xfrm>
            <a:off x="6019800" y="2971800"/>
            <a:ext cx="2243138" cy="2228850"/>
          </a:xfrm>
          <a:prstGeom prst="rect">
            <a:avLst/>
          </a:prstGeom>
          <a:noFill/>
          <a:ln w="9525">
            <a:noFill/>
            <a:miter lim="800000"/>
            <a:headEnd/>
            <a:tailEnd/>
          </a:ln>
        </p:spPr>
      </p:pic>
      <p:sp>
        <p:nvSpPr>
          <p:cNvPr id="8203" name="Text Box 10"/>
          <p:cNvSpPr txBox="1">
            <a:spLocks noChangeArrowheads="1"/>
          </p:cNvSpPr>
          <p:nvPr/>
        </p:nvSpPr>
        <p:spPr bwMode="auto">
          <a:xfrm>
            <a:off x="995908" y="5310845"/>
            <a:ext cx="6705600" cy="942975"/>
          </a:xfrm>
          <a:prstGeom prst="rect">
            <a:avLst/>
          </a:prstGeom>
          <a:noFill/>
          <a:ln w="9525">
            <a:noFill/>
            <a:miter lim="800000"/>
            <a:headEnd/>
            <a:tailEnd/>
          </a:ln>
        </p:spPr>
        <p:txBody>
          <a:bodyPr>
            <a:spAutoFit/>
          </a:bodyPr>
          <a:lstStyle/>
          <a:p>
            <a:pPr>
              <a:spcBef>
                <a:spcPct val="50000"/>
              </a:spcBef>
            </a:pPr>
            <a:r>
              <a:rPr lang="en-US" sz="1400" dirty="0"/>
              <a:t>Capacitors are measured in Farads.  When an AC voltage is applied to a capacitor, the current is 90 degrees out of phase.  We say the current “leads” the voltage.  A capacitive load is considered a “linear” load because when the voltage is sinusoidal the current is sinusoidal.</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792162"/>
          </a:xfrm>
        </p:spPr>
        <p:txBody>
          <a:bodyPr/>
          <a:lstStyle/>
          <a:p>
            <a:pPr eaLnBrk="1" hangingPunct="1"/>
            <a:r>
              <a:rPr lang="en-US" sz="3600" b="1" dirty="0" smtClean="0"/>
              <a:t>AC Theory – Power</a:t>
            </a:r>
          </a:p>
        </p:txBody>
      </p:sp>
      <p:sp>
        <p:nvSpPr>
          <p:cNvPr id="40963" name="Rectangle 3"/>
          <p:cNvSpPr>
            <a:spLocks noGrp="1" noChangeArrowheads="1"/>
          </p:cNvSpPr>
          <p:nvPr>
            <p:ph idx="1"/>
          </p:nvPr>
        </p:nvSpPr>
        <p:spPr>
          <a:xfrm>
            <a:off x="457200" y="1700775"/>
            <a:ext cx="8229600" cy="4070930"/>
          </a:xfrm>
        </p:spPr>
        <p:txBody>
          <a:bodyPr/>
          <a:lstStyle/>
          <a:p>
            <a:pPr marL="457200" indent="-457200" eaLnBrk="1" hangingPunct="1">
              <a:buFont typeface="Arial" panose="020B0604020202020204" pitchFamily="34" charset="0"/>
              <a:buChar char="•"/>
            </a:pPr>
            <a:r>
              <a:rPr lang="en-US" sz="2800" dirty="0" smtClean="0">
                <a:latin typeface="Arial" panose="020B0604020202020204" pitchFamily="34" charset="0"/>
                <a:cs typeface="Arial" panose="020B0604020202020204" pitchFamily="34" charset="0"/>
              </a:rPr>
              <a:t>Power is defined </a:t>
            </a:r>
            <a:r>
              <a:rPr lang="en-US" sz="2800" dirty="0" smtClean="0">
                <a:latin typeface="Arial" panose="020B0604020202020204" pitchFamily="34" charset="0"/>
                <a:cs typeface="Arial" panose="020B0604020202020204" pitchFamily="34" charset="0"/>
              </a:rPr>
              <a:t>as: </a:t>
            </a:r>
            <a:r>
              <a:rPr lang="en-US" sz="2800" dirty="0" smtClean="0">
                <a:latin typeface="Arial" panose="020B0604020202020204" pitchFamily="34" charset="0"/>
                <a:cs typeface="Arial" panose="020B0604020202020204" pitchFamily="34" charset="0"/>
              </a:rPr>
              <a:t>P = VI</a:t>
            </a:r>
          </a:p>
          <a:p>
            <a:pPr marL="457200" indent="-457200" eaLnBrk="1" hangingPunct="1">
              <a:buFont typeface="Arial" panose="020B0604020202020204" pitchFamily="34" charset="0"/>
              <a:buChar char="•"/>
            </a:pPr>
            <a:r>
              <a:rPr lang="en-US" sz="2800" dirty="0" smtClean="0">
                <a:latin typeface="Arial" panose="020B0604020202020204" pitchFamily="34" charset="0"/>
                <a:cs typeface="Arial" panose="020B0604020202020204" pitchFamily="34" charset="0"/>
              </a:rPr>
              <a:t>Since the voltage and current at every point in time for an AC signal is different, we have to distinguish between instantaneous power and average power. Generally when we say “power” we mean average power.</a:t>
            </a:r>
          </a:p>
          <a:p>
            <a:pPr marL="457200" indent="-457200" eaLnBrk="1" hangingPunct="1">
              <a:buFont typeface="Arial" panose="020B0604020202020204" pitchFamily="34" charset="0"/>
              <a:buChar char="•"/>
            </a:pPr>
            <a:r>
              <a:rPr lang="en-US" sz="2800" dirty="0" smtClean="0">
                <a:latin typeface="Arial" panose="020B0604020202020204" pitchFamily="34" charset="0"/>
                <a:cs typeface="Arial" panose="020B0604020202020204" pitchFamily="34" charset="0"/>
              </a:rPr>
              <a:t>Average power is only defined over an integral number of cycles.</a:t>
            </a:r>
          </a:p>
          <a:p>
            <a:pPr lvl="1" eaLnBrk="1" hangingPunct="1"/>
            <a:endParaRPr lang="en-US" sz="2400" dirty="0" smtClean="0"/>
          </a:p>
        </p:txBody>
      </p:sp>
      <p:sp>
        <p:nvSpPr>
          <p:cNvPr id="40964"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40965"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2" name="Rectangle 2"/>
          <p:cNvSpPr>
            <a:spLocks noGrp="1" noChangeArrowheads="1"/>
          </p:cNvSpPr>
          <p:nvPr>
            <p:ph type="title" sz="quarter"/>
          </p:nvPr>
        </p:nvSpPr>
        <p:spPr/>
        <p:txBody>
          <a:bodyPr/>
          <a:lstStyle/>
          <a:p>
            <a:pPr eaLnBrk="1" hangingPunct="1"/>
            <a:r>
              <a:rPr lang="en-US" sz="4000" dirty="0" smtClean="0"/>
              <a:t>Time Out for Trig</a:t>
            </a:r>
            <a:br>
              <a:rPr lang="en-US" sz="4000" dirty="0" smtClean="0"/>
            </a:br>
            <a:r>
              <a:rPr lang="en-US" sz="4000" dirty="0" smtClean="0"/>
              <a:t>(Right Triangles)</a:t>
            </a:r>
          </a:p>
        </p:txBody>
      </p:sp>
      <p:graphicFrame>
        <p:nvGraphicFramePr>
          <p:cNvPr id="9218" name="Object 3"/>
          <p:cNvGraphicFramePr>
            <a:graphicFrameLocks noGrp="1" noChangeAspect="1"/>
          </p:cNvGraphicFramePr>
          <p:nvPr>
            <p:ph sz="quarter" idx="1"/>
          </p:nvPr>
        </p:nvGraphicFramePr>
        <p:xfrm>
          <a:off x="2108200" y="2497138"/>
          <a:ext cx="736600" cy="393700"/>
        </p:xfrm>
        <a:graphic>
          <a:graphicData uri="http://schemas.openxmlformats.org/presentationml/2006/ole">
            <mc:AlternateContent xmlns:mc="http://schemas.openxmlformats.org/markup-compatibility/2006">
              <mc:Choice xmlns:v="urn:schemas-microsoft-com:vml" Requires="v">
                <p:oleObj spid="_x0000_s9346" name="Equation" r:id="rId4" imgW="736560" imgH="393480" progId="Equation.3">
                  <p:embed/>
                </p:oleObj>
              </mc:Choice>
              <mc:Fallback>
                <p:oleObj name="Equation" r:id="rId4" imgW="736560" imgH="3934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08200" y="2497138"/>
                        <a:ext cx="7366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19" name="Object 4"/>
          <p:cNvGraphicFramePr>
            <a:graphicFrameLocks noGrp="1" noChangeAspect="1"/>
          </p:cNvGraphicFramePr>
          <p:nvPr>
            <p:ph sz="quarter" idx="2"/>
          </p:nvPr>
        </p:nvGraphicFramePr>
        <p:xfrm>
          <a:off x="1676400" y="5334000"/>
          <a:ext cx="1524000" cy="828675"/>
        </p:xfrm>
        <a:graphic>
          <a:graphicData uri="http://schemas.openxmlformats.org/presentationml/2006/ole">
            <mc:AlternateContent xmlns:mc="http://schemas.openxmlformats.org/markup-compatibility/2006">
              <mc:Choice xmlns:v="urn:schemas-microsoft-com:vml" Requires="v">
                <p:oleObj spid="_x0000_s9347" name="Equation" r:id="rId6" imgW="723600" imgH="393480" progId="Equation.3">
                  <p:embed/>
                </p:oleObj>
              </mc:Choice>
              <mc:Fallback>
                <p:oleObj name="Equation" r:id="rId6" imgW="723600" imgH="393480"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76400" y="5334000"/>
                        <a:ext cx="1524000"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221" name="Object 8"/>
          <p:cNvGraphicFramePr>
            <a:graphicFrameLocks noGrp="1" noChangeAspect="1"/>
          </p:cNvGraphicFramePr>
          <p:nvPr>
            <p:ph sz="quarter" idx="3"/>
          </p:nvPr>
        </p:nvGraphicFramePr>
        <p:xfrm>
          <a:off x="4729163" y="2286000"/>
          <a:ext cx="2216150" cy="3657600"/>
        </p:xfrm>
        <a:graphic>
          <a:graphicData uri="http://schemas.openxmlformats.org/presentationml/2006/ole">
            <mc:AlternateContent xmlns:mc="http://schemas.openxmlformats.org/markup-compatibility/2006">
              <mc:Choice xmlns:v="urn:schemas-microsoft-com:vml" Requires="v">
                <p:oleObj spid="_x0000_s9348" name="CorelDRAW" r:id="rId8" imgW="1233360" imgH="2035080" progId="">
                  <p:embed/>
                </p:oleObj>
              </mc:Choice>
              <mc:Fallback>
                <p:oleObj name="CorelDRAW" r:id="rId8" imgW="1233360" imgH="2035080" progId="">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9163" y="2286000"/>
                        <a:ext cx="221615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23" name="Text Box 5"/>
          <p:cNvSpPr txBox="1">
            <a:spLocks noChangeArrowheads="1"/>
          </p:cNvSpPr>
          <p:nvPr/>
        </p:nvSpPr>
        <p:spPr bwMode="auto">
          <a:xfrm>
            <a:off x="1524000" y="1752600"/>
            <a:ext cx="3429000" cy="1785938"/>
          </a:xfrm>
          <a:prstGeom prst="rect">
            <a:avLst/>
          </a:prstGeom>
          <a:noFill/>
          <a:ln w="9525">
            <a:noFill/>
            <a:miter lim="800000"/>
            <a:headEnd/>
            <a:tailEnd/>
          </a:ln>
        </p:spPr>
        <p:txBody>
          <a:bodyPr>
            <a:spAutoFit/>
          </a:bodyPr>
          <a:lstStyle/>
          <a:p>
            <a:pPr>
              <a:spcBef>
                <a:spcPct val="50000"/>
              </a:spcBef>
            </a:pPr>
            <a:r>
              <a:rPr lang="en-US" dirty="0"/>
              <a:t>The Right Triangle:</a:t>
            </a:r>
          </a:p>
          <a:p>
            <a:pPr>
              <a:spcBef>
                <a:spcPct val="50000"/>
              </a:spcBef>
            </a:pPr>
            <a:r>
              <a:rPr lang="en-US" dirty="0"/>
              <a:t>The Pythagorean theory</a:t>
            </a:r>
          </a:p>
          <a:p>
            <a:pPr>
              <a:spcBef>
                <a:spcPct val="50000"/>
              </a:spcBef>
            </a:pPr>
            <a:r>
              <a:rPr lang="en-US" dirty="0"/>
              <a:t>	c</a:t>
            </a:r>
            <a:r>
              <a:rPr lang="en-US" baseline="30000" dirty="0"/>
              <a:t>2</a:t>
            </a:r>
            <a:r>
              <a:rPr lang="en-US" dirty="0"/>
              <a:t> = a</a:t>
            </a:r>
            <a:r>
              <a:rPr lang="en-US" baseline="30000" dirty="0"/>
              <a:t>2</a:t>
            </a:r>
            <a:r>
              <a:rPr lang="en-US" dirty="0"/>
              <a:t> + b</a:t>
            </a:r>
            <a:r>
              <a:rPr lang="en-US" baseline="30000" dirty="0"/>
              <a:t>2</a:t>
            </a:r>
          </a:p>
          <a:p>
            <a:pPr>
              <a:spcBef>
                <a:spcPct val="50000"/>
              </a:spcBef>
            </a:pPr>
            <a:endParaRPr lang="en-US" baseline="30000" dirty="0"/>
          </a:p>
          <a:p>
            <a:pPr>
              <a:spcBef>
                <a:spcPct val="50000"/>
              </a:spcBef>
            </a:pPr>
            <a:endParaRPr lang="en-US" sz="1400" dirty="0"/>
          </a:p>
        </p:txBody>
      </p:sp>
      <p:sp>
        <p:nvSpPr>
          <p:cNvPr id="9224" name="Rectangle 6"/>
          <p:cNvSpPr>
            <a:spLocks noChangeArrowheads="1"/>
          </p:cNvSpPr>
          <p:nvPr/>
        </p:nvSpPr>
        <p:spPr bwMode="auto">
          <a:xfrm>
            <a:off x="0" y="3233738"/>
            <a:ext cx="9144000" cy="0"/>
          </a:xfrm>
          <a:prstGeom prst="rect">
            <a:avLst/>
          </a:prstGeom>
          <a:noFill/>
          <a:ln w="9525">
            <a:noFill/>
            <a:miter lim="800000"/>
            <a:headEnd/>
            <a:tailEnd/>
          </a:ln>
        </p:spPr>
        <p:txBody>
          <a:bodyPr wrap="none" anchor="ctr">
            <a:spAutoFit/>
          </a:bodyPr>
          <a:lstStyle/>
          <a:p>
            <a:endParaRPr lang="en-US"/>
          </a:p>
        </p:txBody>
      </p:sp>
      <p:graphicFrame>
        <p:nvGraphicFramePr>
          <p:cNvPr id="9220" name="Object 7"/>
          <p:cNvGraphicFramePr>
            <a:graphicFrameLocks noChangeAspect="1"/>
          </p:cNvGraphicFramePr>
          <p:nvPr/>
        </p:nvGraphicFramePr>
        <p:xfrm>
          <a:off x="1676400" y="3200400"/>
          <a:ext cx="1600200" cy="841375"/>
        </p:xfrm>
        <a:graphic>
          <a:graphicData uri="http://schemas.openxmlformats.org/presentationml/2006/ole">
            <mc:AlternateContent xmlns:mc="http://schemas.openxmlformats.org/markup-compatibility/2006">
              <mc:Choice xmlns:v="urn:schemas-microsoft-com:vml" Requires="v">
                <p:oleObj spid="_x0000_s9349" name="Equation" r:id="rId10" imgW="698197" imgH="393529" progId="Equation.3">
                  <p:embed/>
                </p:oleObj>
              </mc:Choice>
              <mc:Fallback>
                <p:oleObj name="Equation" r:id="rId10" imgW="698197" imgH="393529" progId="Equation.3">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76400" y="3200400"/>
                        <a:ext cx="1600200" cy="841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AC Theory – </a:t>
            </a:r>
            <a:r>
              <a:rPr lang="en-US" sz="4000" dirty="0" smtClean="0"/>
              <a:t>Definitions</a:t>
            </a:r>
            <a:br>
              <a:rPr lang="en-US" sz="4000" dirty="0" smtClean="0"/>
            </a:br>
            <a:endParaRPr lang="en-US" sz="2000" dirty="0" smtClean="0"/>
          </a:p>
        </p:txBody>
      </p:sp>
      <p:sp>
        <p:nvSpPr>
          <p:cNvPr id="4" name="Rectangle 3"/>
          <p:cNvSpPr>
            <a:spLocks noGrp="1" noChangeArrowheads="1"/>
          </p:cNvSpPr>
          <p:nvPr>
            <p:ph idx="1"/>
          </p:nvPr>
        </p:nvSpPr>
        <p:spPr>
          <a:xfrm>
            <a:off x="616285" y="1316726"/>
            <a:ext cx="7988240" cy="4407002"/>
          </a:xfrm>
        </p:spPr>
        <p:txBody>
          <a:bodyPr/>
          <a:lstStyle/>
          <a:p>
            <a:pPr eaLnBrk="1" hangingPunct="1">
              <a:lnSpc>
                <a:spcPct val="80000"/>
              </a:lnSpc>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Inductive Reactance – The inductive opposition in a AC circuit = X</a:t>
            </a:r>
            <a:r>
              <a:rPr lang="en-US" altLang="en-US" sz="1800" baseline="-25000" dirty="0" smtClean="0">
                <a:latin typeface="Arial" panose="020B0604020202020204" pitchFamily="34" charset="0"/>
                <a:cs typeface="Arial" panose="020B0604020202020204" pitchFamily="34" charset="0"/>
              </a:rPr>
              <a:t>L</a:t>
            </a:r>
          </a:p>
          <a:p>
            <a:pPr marL="285750" indent="-285750" eaLnBrk="1" hangingPunct="1">
              <a:lnSpc>
                <a:spcPct val="80000"/>
              </a:lnSpc>
              <a:buFont typeface="Arial" panose="020B0604020202020204" pitchFamily="34" charset="0"/>
              <a:buChar char="•"/>
            </a:pPr>
            <a:endParaRPr lang="en-US" altLang="en-US" sz="1600" baseline="-25000" dirty="0" smtClean="0">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Capacitive Reactance – The capacitive opposition in a AC circuit = X</a:t>
            </a:r>
            <a:r>
              <a:rPr lang="en-US" altLang="en-US" sz="1800" baseline="-25000" dirty="0" smtClean="0">
                <a:latin typeface="Arial" panose="020B0604020202020204" pitchFamily="34" charset="0"/>
                <a:cs typeface="Arial" panose="020B0604020202020204" pitchFamily="34" charset="0"/>
              </a:rPr>
              <a:t>C</a:t>
            </a:r>
            <a:r>
              <a:rPr lang="en-US" altLang="en-US" sz="1800" dirty="0" smtClean="0">
                <a:latin typeface="Arial" panose="020B0604020202020204" pitchFamily="34" charset="0"/>
                <a:cs typeface="Arial" panose="020B0604020202020204" pitchFamily="34" charset="0"/>
              </a:rPr>
              <a:t> </a:t>
            </a:r>
          </a:p>
          <a:p>
            <a:pPr marL="285750" indent="-285750" eaLnBrk="1" hangingPunct="1">
              <a:lnSpc>
                <a:spcPct val="80000"/>
              </a:lnSpc>
              <a:buFont typeface="Arial" panose="020B0604020202020204" pitchFamily="34" charset="0"/>
              <a:buChar char="•"/>
            </a:pPr>
            <a:endParaRPr lang="en-US" altLang="en-US" sz="1600" dirty="0" smtClean="0">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Impedance – Total opposition to the flow of current in an AC circuit which includes resistance, X</a:t>
            </a:r>
            <a:r>
              <a:rPr lang="en-US" altLang="en-US" sz="1800" baseline="-25000" dirty="0" smtClean="0">
                <a:latin typeface="Arial" panose="020B0604020202020204" pitchFamily="34" charset="0"/>
                <a:cs typeface="Arial" panose="020B0604020202020204" pitchFamily="34" charset="0"/>
              </a:rPr>
              <a:t>L</a:t>
            </a:r>
            <a:r>
              <a:rPr lang="en-US" altLang="en-US" sz="1800" dirty="0" smtClean="0">
                <a:latin typeface="Arial" panose="020B0604020202020204" pitchFamily="34" charset="0"/>
                <a:cs typeface="Arial" panose="020B0604020202020204" pitchFamily="34" charset="0"/>
              </a:rPr>
              <a:t> and X</a:t>
            </a:r>
            <a:r>
              <a:rPr lang="en-US" altLang="en-US" sz="1800" baseline="-25000" dirty="0" smtClean="0">
                <a:latin typeface="Arial" panose="020B0604020202020204" pitchFamily="34" charset="0"/>
                <a:cs typeface="Arial" panose="020B0604020202020204" pitchFamily="34" charset="0"/>
              </a:rPr>
              <a:t>C</a:t>
            </a:r>
            <a:r>
              <a:rPr lang="en-US" altLang="en-US" sz="1800" dirty="0" smtClean="0">
                <a:latin typeface="Arial" panose="020B0604020202020204" pitchFamily="34" charset="0"/>
                <a:cs typeface="Arial" panose="020B0604020202020204" pitchFamily="34" charset="0"/>
              </a:rPr>
              <a:t>. </a:t>
            </a:r>
          </a:p>
          <a:p>
            <a:pPr marL="285750" indent="-285750" eaLnBrk="1" hangingPunct="1">
              <a:lnSpc>
                <a:spcPct val="80000"/>
              </a:lnSpc>
              <a:buFont typeface="Arial" panose="020B0604020202020204" pitchFamily="34" charset="0"/>
              <a:buChar char="•"/>
            </a:pPr>
            <a:endParaRPr lang="en-US" altLang="en-US" sz="1400" dirty="0" smtClean="0">
              <a:latin typeface="Arial" panose="020B0604020202020204" pitchFamily="34" charset="0"/>
              <a:cs typeface="Arial" panose="020B0604020202020204" pitchFamily="34" charset="0"/>
            </a:endParaRPr>
          </a:p>
          <a:p>
            <a:pPr lvl="2" eaLnBrk="1" hangingPunct="1">
              <a:lnSpc>
                <a:spcPct val="80000"/>
              </a:lnSpc>
            </a:pPr>
            <a:r>
              <a:rPr lang="en-US" altLang="en-US" sz="1800" dirty="0" smtClean="0">
                <a:latin typeface="Arial" panose="020B0604020202020204" pitchFamily="34" charset="0"/>
                <a:cs typeface="Arial" panose="020B0604020202020204" pitchFamily="34" charset="0"/>
              </a:rPr>
              <a:t>Impedance = Z = √ [R</a:t>
            </a:r>
            <a:r>
              <a:rPr lang="en-US" altLang="en-US" sz="1800" baseline="30000" dirty="0" smtClean="0">
                <a:latin typeface="Arial" panose="020B0604020202020204" pitchFamily="34" charset="0"/>
                <a:cs typeface="Arial" panose="020B0604020202020204" pitchFamily="34" charset="0"/>
              </a:rPr>
              <a:t>2</a:t>
            </a:r>
            <a:r>
              <a:rPr lang="en-US" altLang="en-US" sz="1800" dirty="0" smtClean="0">
                <a:latin typeface="Arial" panose="020B0604020202020204" pitchFamily="34" charset="0"/>
                <a:cs typeface="Arial" panose="020B0604020202020204" pitchFamily="34" charset="0"/>
              </a:rPr>
              <a:t> + (X</a:t>
            </a:r>
            <a:r>
              <a:rPr lang="en-US" altLang="en-US" sz="1800" baseline="-25000" dirty="0" smtClean="0">
                <a:latin typeface="Arial" panose="020B0604020202020204" pitchFamily="34" charset="0"/>
                <a:cs typeface="Arial" panose="020B0604020202020204" pitchFamily="34" charset="0"/>
              </a:rPr>
              <a:t>L</a:t>
            </a:r>
            <a:r>
              <a:rPr lang="en-US" altLang="en-US" sz="1800" dirty="0" smtClean="0">
                <a:latin typeface="Arial" panose="020B0604020202020204" pitchFamily="34" charset="0"/>
                <a:cs typeface="Arial" panose="020B0604020202020204" pitchFamily="34" charset="0"/>
              </a:rPr>
              <a:t> – X</a:t>
            </a:r>
            <a:r>
              <a:rPr lang="en-US" altLang="en-US" sz="1800" baseline="-25000" dirty="0" smtClean="0">
                <a:latin typeface="Arial" panose="020B0604020202020204" pitchFamily="34" charset="0"/>
                <a:cs typeface="Arial" panose="020B0604020202020204" pitchFamily="34" charset="0"/>
              </a:rPr>
              <a:t>C</a:t>
            </a:r>
            <a:r>
              <a:rPr lang="en-US" altLang="en-US" sz="1800" dirty="0" smtClean="0">
                <a:latin typeface="Arial" panose="020B0604020202020204" pitchFamily="34" charset="0"/>
                <a:cs typeface="Arial" panose="020B0604020202020204" pitchFamily="34" charset="0"/>
              </a:rPr>
              <a:t>)</a:t>
            </a:r>
            <a:r>
              <a:rPr lang="en-US" altLang="en-US" sz="1800" baseline="30000" dirty="0" smtClean="0">
                <a:latin typeface="Arial" panose="020B0604020202020204" pitchFamily="34" charset="0"/>
                <a:cs typeface="Arial" panose="020B0604020202020204" pitchFamily="34" charset="0"/>
              </a:rPr>
              <a:t>2</a:t>
            </a:r>
            <a:r>
              <a:rPr lang="en-US" altLang="en-US" sz="1800" dirty="0" smtClean="0">
                <a:latin typeface="Arial" panose="020B0604020202020204" pitchFamily="34" charset="0"/>
                <a:cs typeface="Arial" panose="020B0604020202020204" pitchFamily="34" charset="0"/>
              </a:rPr>
              <a:t>]</a:t>
            </a:r>
          </a:p>
          <a:p>
            <a:pPr marL="742950" lvl="1" indent="-285750" eaLnBrk="1" hangingPunct="1">
              <a:lnSpc>
                <a:spcPct val="80000"/>
              </a:lnSpc>
            </a:pPr>
            <a:endParaRPr lang="en-US" altLang="en-US" sz="1400" dirty="0" smtClean="0">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Resistive Loads – Light bulbs, heater, </a:t>
            </a:r>
            <a:r>
              <a:rPr lang="en-US" altLang="en-US" sz="1800" dirty="0" err="1" smtClean="0">
                <a:latin typeface="Arial" panose="020B0604020202020204" pitchFamily="34" charset="0"/>
                <a:cs typeface="Arial" panose="020B0604020202020204" pitchFamily="34" charset="0"/>
              </a:rPr>
              <a:t>etc</a:t>
            </a:r>
            <a:endParaRPr lang="en-US" altLang="en-US" sz="1800" dirty="0" smtClean="0">
              <a:latin typeface="Arial" panose="020B0604020202020204" pitchFamily="34" charset="0"/>
              <a:cs typeface="Arial" panose="020B0604020202020204" pitchFamily="34" charset="0"/>
            </a:endParaRPr>
          </a:p>
          <a:p>
            <a:pPr marL="285750" indent="-285750" eaLnBrk="1" hangingPunct="1">
              <a:lnSpc>
                <a:spcPct val="80000"/>
              </a:lnSpc>
              <a:buFont typeface="Arial" panose="020B0604020202020204" pitchFamily="34" charset="0"/>
              <a:buChar char="•"/>
            </a:pPr>
            <a:endParaRPr lang="en-US" altLang="en-US" sz="1600" dirty="0" smtClean="0">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Inductive Loads – Electric motors, fans, air conditioners, etc.</a:t>
            </a:r>
          </a:p>
          <a:p>
            <a:pPr marL="285750" indent="-285750" eaLnBrk="1" hangingPunct="1">
              <a:lnSpc>
                <a:spcPct val="80000"/>
              </a:lnSpc>
              <a:buFont typeface="Arial" panose="020B0604020202020204" pitchFamily="34" charset="0"/>
              <a:buChar char="•"/>
            </a:pPr>
            <a:endParaRPr lang="en-US" altLang="en-US" sz="1600" dirty="0" smtClean="0">
              <a:latin typeface="Arial" panose="020B0604020202020204" pitchFamily="34" charset="0"/>
              <a:cs typeface="Arial" panose="020B0604020202020204" pitchFamily="34" charset="0"/>
            </a:endParaRPr>
          </a:p>
          <a:p>
            <a:pPr eaLnBrk="1" hangingPunct="1">
              <a:lnSpc>
                <a:spcPct val="80000"/>
              </a:lnSpc>
              <a:buFont typeface="Arial" panose="020B0604020202020204" pitchFamily="34" charset="0"/>
              <a:buChar char="•"/>
            </a:pPr>
            <a:r>
              <a:rPr lang="en-US" altLang="en-US" sz="1800" dirty="0" smtClean="0">
                <a:latin typeface="Arial" panose="020B0604020202020204" pitchFamily="34" charset="0"/>
                <a:cs typeface="Arial" panose="020B0604020202020204" pitchFamily="34" charset="0"/>
              </a:rPr>
              <a:t>Capacitive Loads – Capacitors used to compensate for inductive </a:t>
            </a:r>
            <a:r>
              <a:rPr lang="en-US" altLang="en-US" sz="1800" dirty="0" smtClean="0">
                <a:latin typeface="Arial" panose="020B0604020202020204" pitchFamily="34" charset="0"/>
                <a:cs typeface="Arial" panose="020B0604020202020204" pitchFamily="34" charset="0"/>
              </a:rPr>
              <a:t>loads</a:t>
            </a:r>
            <a:endParaRPr lang="en-US" altLang="en-US" sz="1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837239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AC Theory – </a:t>
            </a:r>
            <a:r>
              <a:rPr lang="en-US" sz="4000" smtClean="0"/>
              <a:t>Power Triangle</a:t>
            </a:r>
            <a:br>
              <a:rPr lang="en-US" sz="4000" smtClean="0"/>
            </a:br>
            <a:r>
              <a:rPr lang="en-US" sz="2000" smtClean="0"/>
              <a:t>(Sinusoidal Waveforms)</a:t>
            </a:r>
          </a:p>
        </p:txBody>
      </p:sp>
      <p:pic>
        <p:nvPicPr>
          <p:cNvPr id="41987" name="Picture 3" descr="POWER TRIANGLE"/>
          <p:cNvPicPr>
            <a:picLocks noChangeAspect="1" noChangeArrowheads="1"/>
          </p:cNvPicPr>
          <p:nvPr/>
        </p:nvPicPr>
        <p:blipFill>
          <a:blip r:embed="rId3" cstate="print"/>
          <a:srcRect/>
          <a:stretch>
            <a:fillRect/>
          </a:stretch>
        </p:blipFill>
        <p:spPr bwMode="auto">
          <a:xfrm>
            <a:off x="2574940" y="1494195"/>
            <a:ext cx="3667359" cy="2227976"/>
          </a:xfrm>
          <a:prstGeom prst="rect">
            <a:avLst/>
          </a:prstGeom>
          <a:noFill/>
          <a:ln w="9525">
            <a:noFill/>
            <a:miter lim="800000"/>
            <a:headEnd/>
            <a:tailEnd/>
          </a:ln>
        </p:spPr>
      </p:pic>
      <p:sp>
        <p:nvSpPr>
          <p:cNvPr id="41988" name="Text Box 4"/>
          <p:cNvSpPr txBox="1">
            <a:spLocks noChangeArrowheads="1"/>
          </p:cNvSpPr>
          <p:nvPr/>
        </p:nvSpPr>
        <p:spPr bwMode="auto">
          <a:xfrm>
            <a:off x="1307575" y="4030602"/>
            <a:ext cx="6462385" cy="1892826"/>
          </a:xfrm>
          <a:prstGeom prst="rect">
            <a:avLst/>
          </a:prstGeom>
          <a:noFill/>
          <a:ln w="9525">
            <a:noFill/>
            <a:miter lim="800000"/>
            <a:headEnd/>
            <a:tailEnd/>
          </a:ln>
        </p:spPr>
        <p:txBody>
          <a:bodyPr wrap="square">
            <a:spAutoFit/>
          </a:bodyPr>
          <a:lstStyle/>
          <a:p>
            <a:pPr>
              <a:spcBef>
                <a:spcPct val="10000"/>
              </a:spcBef>
              <a:tabLst>
                <a:tab pos="457200" algn="l"/>
                <a:tab pos="2514600" algn="l"/>
              </a:tabLst>
            </a:pPr>
            <a:r>
              <a:rPr lang="en-US" dirty="0"/>
              <a:t>If V = Sin(</a:t>
            </a:r>
            <a:r>
              <a:rPr lang="el-GR" dirty="0"/>
              <a:t>ω</a:t>
            </a:r>
            <a:r>
              <a:rPr lang="en-US" dirty="0"/>
              <a:t>t) </a:t>
            </a:r>
            <a:r>
              <a:rPr lang="en-US" dirty="0">
                <a:cs typeface="Times New Roman" pitchFamily="18" charset="0"/>
              </a:rPr>
              <a:t>and I = </a:t>
            </a:r>
            <a:r>
              <a:rPr lang="en-US" dirty="0"/>
              <a:t>Sin(</a:t>
            </a:r>
            <a:r>
              <a:rPr lang="el-GR" dirty="0"/>
              <a:t>ω</a:t>
            </a:r>
            <a:r>
              <a:rPr lang="en-US" dirty="0"/>
              <a:t>t - </a:t>
            </a:r>
            <a:r>
              <a:rPr lang="el-GR" dirty="0">
                <a:latin typeface="Times"/>
              </a:rPr>
              <a:t>θ</a:t>
            </a:r>
            <a:r>
              <a:rPr lang="en-US" dirty="0"/>
              <a:t>)  (the load is </a:t>
            </a:r>
            <a:r>
              <a:rPr lang="en-US" dirty="0" smtClean="0"/>
              <a:t>linear) then:</a:t>
            </a:r>
          </a:p>
          <a:p>
            <a:pPr>
              <a:spcBef>
                <a:spcPct val="10000"/>
              </a:spcBef>
              <a:tabLst>
                <a:tab pos="457200" algn="l"/>
                <a:tab pos="2514600" algn="l"/>
              </a:tabLst>
            </a:pPr>
            <a:endParaRPr lang="en-US" dirty="0"/>
          </a:p>
          <a:p>
            <a:pPr>
              <a:spcBef>
                <a:spcPct val="10000"/>
              </a:spcBef>
              <a:tabLst>
                <a:tab pos="457200" algn="l"/>
                <a:tab pos="2514600" algn="l"/>
              </a:tabLst>
            </a:pPr>
            <a:r>
              <a:rPr lang="en-US" dirty="0">
                <a:latin typeface="Times New Roman" pitchFamily="18" charset="0"/>
                <a:cs typeface="Times New Roman" pitchFamily="18" charset="0"/>
              </a:rPr>
              <a:t>	</a:t>
            </a:r>
            <a:r>
              <a:rPr lang="en-US" dirty="0"/>
              <a:t>Active Power = 	</a:t>
            </a:r>
            <a:r>
              <a:rPr lang="en-US" dirty="0" err="1"/>
              <a:t>VI</a:t>
            </a:r>
            <a:r>
              <a:rPr lang="en-US" i="1" dirty="0" err="1"/>
              <a:t>Cos</a:t>
            </a:r>
            <a:r>
              <a:rPr lang="en-US" dirty="0"/>
              <a:t>(</a:t>
            </a:r>
            <a:r>
              <a:rPr lang="el-GR" dirty="0">
                <a:latin typeface="Times"/>
                <a:cs typeface="Times New Roman" pitchFamily="18" charset="0"/>
              </a:rPr>
              <a:t>θ</a:t>
            </a:r>
            <a:r>
              <a:rPr lang="en-US" dirty="0">
                <a:latin typeface="Times"/>
                <a:cs typeface="Times New Roman" pitchFamily="18" charset="0"/>
              </a:rPr>
              <a:t>)	Watts</a:t>
            </a:r>
          </a:p>
          <a:p>
            <a:pPr>
              <a:spcBef>
                <a:spcPct val="10000"/>
              </a:spcBef>
              <a:tabLst>
                <a:tab pos="457200" algn="l"/>
                <a:tab pos="2514600" algn="l"/>
              </a:tabLst>
            </a:pPr>
            <a:r>
              <a:rPr lang="en-US" dirty="0">
                <a:latin typeface="Times"/>
                <a:cs typeface="Times New Roman" pitchFamily="18" charset="0"/>
              </a:rPr>
              <a:t>	Reactive Power = 	</a:t>
            </a:r>
            <a:r>
              <a:rPr lang="en-US" dirty="0" err="1"/>
              <a:t>VI</a:t>
            </a:r>
            <a:r>
              <a:rPr lang="en-US" i="1" dirty="0" err="1"/>
              <a:t>Sin</a:t>
            </a:r>
            <a:r>
              <a:rPr lang="en-US" dirty="0"/>
              <a:t>(</a:t>
            </a:r>
            <a:r>
              <a:rPr lang="el-GR" dirty="0"/>
              <a:t>θ</a:t>
            </a:r>
            <a:r>
              <a:rPr lang="en-US" dirty="0"/>
              <a:t>)	VARs</a:t>
            </a:r>
          </a:p>
          <a:p>
            <a:pPr>
              <a:spcBef>
                <a:spcPct val="10000"/>
              </a:spcBef>
              <a:tabLst>
                <a:tab pos="457200" algn="l"/>
                <a:tab pos="2514600" algn="l"/>
              </a:tabLst>
            </a:pPr>
            <a:r>
              <a:rPr lang="en-US" dirty="0"/>
              <a:t>	Apparent Power = 	VI		VA</a:t>
            </a:r>
          </a:p>
          <a:p>
            <a:pPr>
              <a:spcBef>
                <a:spcPct val="10000"/>
              </a:spcBef>
              <a:tabLst>
                <a:tab pos="457200" algn="l"/>
                <a:tab pos="2514600" algn="l"/>
              </a:tabLst>
            </a:pPr>
            <a:r>
              <a:rPr lang="en-US" dirty="0"/>
              <a:t>	Power Factor =	Active/Apparent = </a:t>
            </a:r>
            <a:r>
              <a:rPr lang="en-US" i="1" dirty="0"/>
              <a:t>Cos</a:t>
            </a:r>
            <a:r>
              <a:rPr lang="en-US" dirty="0"/>
              <a:t>(</a:t>
            </a:r>
            <a:r>
              <a:rPr lang="el-GR" dirty="0"/>
              <a:t>θ</a:t>
            </a:r>
            <a:r>
              <a:rPr lang="en-US" dirty="0"/>
              <a:t>)</a:t>
            </a:r>
            <a:endParaRPr lang="el-GR" dirty="0"/>
          </a:p>
        </p:txBody>
      </p:sp>
      <p:sp>
        <p:nvSpPr>
          <p:cNvPr id="41989" name="Text Box 5"/>
          <p:cNvSpPr txBox="1">
            <a:spLocks noChangeArrowheads="1"/>
          </p:cNvSpPr>
          <p:nvPr/>
        </p:nvSpPr>
        <p:spPr bwMode="auto">
          <a:xfrm>
            <a:off x="4103819" y="3724348"/>
            <a:ext cx="609600" cy="274638"/>
          </a:xfrm>
          <a:prstGeom prst="rect">
            <a:avLst/>
          </a:prstGeom>
          <a:noFill/>
          <a:ln w="9525">
            <a:noFill/>
            <a:miter lim="800000"/>
            <a:headEnd/>
            <a:tailEnd/>
          </a:ln>
        </p:spPr>
        <p:txBody>
          <a:bodyPr>
            <a:spAutoFit/>
          </a:bodyPr>
          <a:lstStyle/>
          <a:p>
            <a:pPr>
              <a:spcBef>
                <a:spcPct val="50000"/>
              </a:spcBef>
            </a:pPr>
            <a:r>
              <a:rPr lang="en-US" sz="1200" b="1" dirty="0"/>
              <a:t>Watts</a:t>
            </a:r>
          </a:p>
        </p:txBody>
      </p:sp>
      <p:sp>
        <p:nvSpPr>
          <p:cNvPr id="41990" name="Text Box 6"/>
          <p:cNvSpPr txBox="1">
            <a:spLocks noChangeArrowheads="1"/>
          </p:cNvSpPr>
          <p:nvPr/>
        </p:nvSpPr>
        <p:spPr bwMode="auto">
          <a:xfrm rot="-5400000">
            <a:off x="6096000" y="2470864"/>
            <a:ext cx="609600" cy="274638"/>
          </a:xfrm>
          <a:prstGeom prst="rect">
            <a:avLst/>
          </a:prstGeom>
          <a:noFill/>
          <a:ln w="9525">
            <a:noFill/>
            <a:miter lim="800000"/>
            <a:headEnd/>
            <a:tailEnd/>
          </a:ln>
        </p:spPr>
        <p:txBody>
          <a:bodyPr>
            <a:spAutoFit/>
          </a:bodyPr>
          <a:lstStyle/>
          <a:p>
            <a:pPr>
              <a:spcBef>
                <a:spcPct val="50000"/>
              </a:spcBef>
            </a:pPr>
            <a:r>
              <a:rPr lang="en-US" sz="1200" b="1" dirty="0"/>
              <a:t>VARs</a:t>
            </a:r>
          </a:p>
        </p:txBody>
      </p:sp>
      <p:sp>
        <p:nvSpPr>
          <p:cNvPr id="41991" name="Text Box 7"/>
          <p:cNvSpPr txBox="1">
            <a:spLocks noChangeArrowheads="1"/>
          </p:cNvSpPr>
          <p:nvPr/>
        </p:nvSpPr>
        <p:spPr bwMode="auto">
          <a:xfrm rot="-1927325">
            <a:off x="3861166" y="2082373"/>
            <a:ext cx="544513" cy="274638"/>
          </a:xfrm>
          <a:prstGeom prst="rect">
            <a:avLst/>
          </a:prstGeom>
          <a:noFill/>
          <a:ln w="9525">
            <a:noFill/>
            <a:miter lim="800000"/>
            <a:headEnd/>
            <a:tailEnd/>
          </a:ln>
        </p:spPr>
        <p:txBody>
          <a:bodyPr>
            <a:spAutoFit/>
          </a:bodyPr>
          <a:lstStyle/>
          <a:p>
            <a:pPr>
              <a:spcBef>
                <a:spcPct val="50000"/>
              </a:spcBef>
            </a:pPr>
            <a:r>
              <a:rPr lang="en-US" sz="1200" b="1" dirty="0"/>
              <a:t>VA</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AC Theory – </a:t>
            </a:r>
            <a:r>
              <a:rPr lang="en-US" sz="4000" dirty="0" smtClean="0"/>
              <a:t>Active Power</a:t>
            </a:r>
            <a:br>
              <a:rPr lang="en-US" sz="4000" dirty="0" smtClean="0"/>
            </a:br>
            <a:r>
              <a:rPr lang="en-US" sz="2000" dirty="0" smtClean="0"/>
              <a:t>(Real Power (kW))</a:t>
            </a:r>
          </a:p>
        </p:txBody>
      </p:sp>
      <p:sp>
        <p:nvSpPr>
          <p:cNvPr id="4" name="Rectangle 3"/>
          <p:cNvSpPr>
            <a:spLocks noChangeArrowheads="1"/>
          </p:cNvSpPr>
          <p:nvPr/>
        </p:nvSpPr>
        <p:spPr bwMode="auto">
          <a:xfrm>
            <a:off x="785049" y="2584090"/>
            <a:ext cx="7770813" cy="2426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1422" bIns="45711"/>
          <a:lstStyle>
            <a:lvl1pPr marL="342900" indent="-342900" eaLnBrk="0" hangingPunct="0">
              <a:defRPr sz="3200">
                <a:solidFill>
                  <a:schemeClr val="tx1"/>
                </a:solidFill>
                <a:latin typeface="Arial" pitchFamily="34" charset="0"/>
              </a:defRPr>
            </a:lvl1pPr>
            <a:lvl2pPr marL="742950" indent="-285750" eaLnBrk="0" hangingPunct="0">
              <a:defRPr sz="3200">
                <a:solidFill>
                  <a:schemeClr val="tx1"/>
                </a:solidFill>
                <a:latin typeface="Arial" pitchFamily="34" charset="0"/>
              </a:defRPr>
            </a:lvl2pPr>
            <a:lvl3pPr marL="1143000" indent="-228600" eaLnBrk="0" hangingPunct="0">
              <a:defRPr sz="3200">
                <a:solidFill>
                  <a:schemeClr val="tx1"/>
                </a:solidFill>
                <a:latin typeface="Arial" pitchFamily="34" charset="0"/>
              </a:defRPr>
            </a:lvl3pPr>
            <a:lvl4pPr marL="1600200" indent="-228600" eaLnBrk="0" hangingPunct="0">
              <a:defRPr sz="3200">
                <a:solidFill>
                  <a:schemeClr val="tx1"/>
                </a:solidFill>
                <a:latin typeface="Arial" pitchFamily="34" charset="0"/>
              </a:defRPr>
            </a:lvl4pPr>
            <a:lvl5pPr marL="2057400" indent="-228600" eaLnBrk="0" hangingPunct="0">
              <a:defRPr sz="3200">
                <a:solidFill>
                  <a:schemeClr val="tx1"/>
                </a:solidFill>
                <a:latin typeface="Arial" pitchFamily="34" charset="0"/>
              </a:defRPr>
            </a:lvl5pPr>
            <a:lvl6pPr marL="2514600" indent="-228600" eaLnBrk="0" fontAlgn="base" hangingPunct="0">
              <a:spcBef>
                <a:spcPct val="20000"/>
              </a:spcBef>
              <a:spcAft>
                <a:spcPct val="0"/>
              </a:spcAft>
              <a:defRPr sz="3200">
                <a:solidFill>
                  <a:schemeClr val="tx1"/>
                </a:solidFill>
                <a:latin typeface="Arial" pitchFamily="34" charset="0"/>
              </a:defRPr>
            </a:lvl6pPr>
            <a:lvl7pPr marL="2971800" indent="-228600" eaLnBrk="0" fontAlgn="base" hangingPunct="0">
              <a:spcBef>
                <a:spcPct val="20000"/>
              </a:spcBef>
              <a:spcAft>
                <a:spcPct val="0"/>
              </a:spcAft>
              <a:defRPr sz="3200">
                <a:solidFill>
                  <a:schemeClr val="tx1"/>
                </a:solidFill>
                <a:latin typeface="Arial" pitchFamily="34" charset="0"/>
              </a:defRPr>
            </a:lvl7pPr>
            <a:lvl8pPr marL="3429000" indent="-228600" eaLnBrk="0" fontAlgn="base" hangingPunct="0">
              <a:spcBef>
                <a:spcPct val="20000"/>
              </a:spcBef>
              <a:spcAft>
                <a:spcPct val="0"/>
              </a:spcAft>
              <a:defRPr sz="3200">
                <a:solidFill>
                  <a:schemeClr val="tx1"/>
                </a:solidFill>
                <a:latin typeface="Arial" pitchFamily="34" charset="0"/>
              </a:defRPr>
            </a:lvl8pPr>
            <a:lvl9pPr marL="3886200" indent="-228600" eaLnBrk="0" fontAlgn="base" hangingPunct="0">
              <a:spcBef>
                <a:spcPct val="20000"/>
              </a:spcBef>
              <a:spcAft>
                <a:spcPct val="0"/>
              </a:spcAft>
              <a:defRPr sz="3200">
                <a:solidFill>
                  <a:schemeClr val="tx1"/>
                </a:solidFill>
                <a:latin typeface="Arial" pitchFamily="34" charset="0"/>
              </a:defRPr>
            </a:lvl9pPr>
          </a:lstStyle>
          <a:p>
            <a:pPr eaLnBrk="1" hangingPunct="1">
              <a:buFontTx/>
              <a:buChar char="•"/>
            </a:pPr>
            <a:r>
              <a:rPr lang="en-US" altLang="en-US" sz="2400" b="1" dirty="0"/>
              <a:t>In a circuit that contains only resistance:</a:t>
            </a:r>
          </a:p>
          <a:p>
            <a:pPr lvl="1" eaLnBrk="1" hangingPunct="1">
              <a:buFontTx/>
              <a:buChar char="–"/>
            </a:pPr>
            <a:r>
              <a:rPr lang="en-US" altLang="en-US" sz="2000" b="1" dirty="0"/>
              <a:t>Real Power (kW) = V</a:t>
            </a:r>
            <a:r>
              <a:rPr lang="en-US" altLang="en-US" sz="2000" b="1" baseline="-25000" dirty="0"/>
              <a:t>RMS</a:t>
            </a:r>
            <a:r>
              <a:rPr lang="en-US" altLang="en-US" sz="2000" b="1" dirty="0"/>
              <a:t> * I</a:t>
            </a:r>
            <a:r>
              <a:rPr lang="en-US" altLang="en-US" sz="2000" b="1" baseline="-25000" dirty="0"/>
              <a:t>RMS</a:t>
            </a:r>
            <a:endParaRPr lang="en-US" altLang="en-US" sz="2000" b="1" dirty="0"/>
          </a:p>
          <a:p>
            <a:pPr eaLnBrk="1" hangingPunct="1">
              <a:buFontTx/>
              <a:buChar char="•"/>
            </a:pPr>
            <a:endParaRPr lang="en-US" altLang="en-US" sz="2400" b="1" dirty="0"/>
          </a:p>
          <a:p>
            <a:pPr eaLnBrk="1" hangingPunct="1">
              <a:buFontTx/>
              <a:buChar char="•"/>
            </a:pPr>
            <a:r>
              <a:rPr lang="en-US" altLang="en-US" sz="2400" b="1" dirty="0"/>
              <a:t>In a circuit that contains resistance and reactance:</a:t>
            </a:r>
          </a:p>
          <a:p>
            <a:pPr lvl="1" eaLnBrk="1" hangingPunct="1">
              <a:buFontTx/>
              <a:buChar char="–"/>
            </a:pPr>
            <a:r>
              <a:rPr lang="en-US" altLang="en-US" sz="2000" b="1" dirty="0"/>
              <a:t>Real Power (kW) = V</a:t>
            </a:r>
            <a:r>
              <a:rPr lang="en-US" altLang="en-US" sz="2000" b="1" baseline="-25000" dirty="0"/>
              <a:t>RMS</a:t>
            </a:r>
            <a:r>
              <a:rPr lang="en-US" altLang="en-US" sz="2000" b="1" dirty="0"/>
              <a:t> * I</a:t>
            </a:r>
            <a:r>
              <a:rPr lang="en-US" altLang="en-US" sz="2000" b="1" baseline="-25000" dirty="0"/>
              <a:t>RMS</a:t>
            </a:r>
            <a:r>
              <a:rPr lang="en-US" altLang="en-US" sz="2000" b="1" dirty="0"/>
              <a:t> * COS </a:t>
            </a:r>
            <a:r>
              <a:rPr lang="en-US" altLang="en-US" sz="2000" b="1" dirty="0" smtClean="0"/>
              <a:t>(θ)</a:t>
            </a:r>
            <a:endParaRPr lang="en-US" altLang="en-US" sz="2000" b="1" dirty="0"/>
          </a:p>
          <a:p>
            <a:pPr marL="0" indent="0" eaLnBrk="1" hangingPunct="1"/>
            <a:endParaRPr lang="en-US" altLang="en-US" sz="2400" b="1" dirty="0"/>
          </a:p>
          <a:p>
            <a:pPr eaLnBrk="1" hangingPunct="1">
              <a:buFontTx/>
              <a:buChar char="•"/>
            </a:pPr>
            <a:endParaRPr lang="en-US" altLang="en-US" sz="2000" dirty="0"/>
          </a:p>
        </p:txBody>
      </p:sp>
    </p:spTree>
    <p:extLst>
      <p:ext uri="{BB962C8B-B14F-4D97-AF65-F5344CB8AC3E}">
        <p14:creationId xmlns:p14="http://schemas.microsoft.com/office/powerpoint/2010/main" val="41791677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a:t>Then – Now – Tomorrow?</a:t>
            </a:r>
            <a:br>
              <a:rPr lang="en-US" dirty="0"/>
            </a:br>
            <a:r>
              <a:rPr lang="en-US" sz="3200" b="1" dirty="0"/>
              <a:t>Loads</a:t>
            </a:r>
          </a:p>
        </p:txBody>
      </p:sp>
      <p:sp>
        <p:nvSpPr>
          <p:cNvPr id="24" name="TextBox 23"/>
          <p:cNvSpPr txBox="1"/>
          <p:nvPr/>
        </p:nvSpPr>
        <p:spPr>
          <a:xfrm>
            <a:off x="3962400" y="1447800"/>
            <a:ext cx="1219200" cy="369332"/>
          </a:xfrm>
          <a:prstGeom prst="rect">
            <a:avLst/>
          </a:prstGeom>
          <a:noFill/>
        </p:spPr>
        <p:txBody>
          <a:bodyPr wrap="square" rtlCol="0">
            <a:spAutoFit/>
          </a:bodyPr>
          <a:lstStyle/>
          <a:p>
            <a:pPr algn="ctr"/>
            <a:r>
              <a:rPr lang="en-US" b="1" dirty="0"/>
              <a:t>TODAY</a:t>
            </a:r>
          </a:p>
        </p:txBody>
      </p:sp>
      <p:pic>
        <p:nvPicPr>
          <p:cNvPr id="3074" name="Picture 2" descr="U:\PM Presentations\Graphics\images2NS4FOMY.jpg"/>
          <p:cNvPicPr>
            <a:picLocks noChangeAspect="1" noChangeArrowheads="1"/>
          </p:cNvPicPr>
          <p:nvPr/>
        </p:nvPicPr>
        <p:blipFill>
          <a:blip r:embed="rId2" cstate="print"/>
          <a:srcRect/>
          <a:stretch>
            <a:fillRect/>
          </a:stretch>
        </p:blipFill>
        <p:spPr bwMode="auto">
          <a:xfrm>
            <a:off x="381000" y="1981200"/>
            <a:ext cx="5452170" cy="3708277"/>
          </a:xfrm>
          <a:prstGeom prst="rect">
            <a:avLst/>
          </a:prstGeom>
          <a:noFill/>
        </p:spPr>
      </p:pic>
      <p:pic>
        <p:nvPicPr>
          <p:cNvPr id="3075" name="Picture 3" descr="U:\PM Presentations\Graphics\imagesDPLEB2Z4.jpg"/>
          <p:cNvPicPr>
            <a:picLocks noChangeAspect="1" noChangeArrowheads="1"/>
          </p:cNvPicPr>
          <p:nvPr/>
        </p:nvPicPr>
        <p:blipFill>
          <a:blip r:embed="rId3" cstate="print"/>
          <a:srcRect/>
          <a:stretch>
            <a:fillRect/>
          </a:stretch>
        </p:blipFill>
        <p:spPr bwMode="auto">
          <a:xfrm>
            <a:off x="4418380" y="2776115"/>
            <a:ext cx="4346484" cy="3255668"/>
          </a:xfrm>
          <a:prstGeom prst="rect">
            <a:avLst/>
          </a:prstGeom>
          <a:noFill/>
        </p:spPr>
      </p:pic>
    </p:spTree>
    <p:extLst>
      <p:ext uri="{BB962C8B-B14F-4D97-AF65-F5344CB8AC3E}">
        <p14:creationId xmlns:p14="http://schemas.microsoft.com/office/powerpoint/2010/main" val="24120275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AC Theory – </a:t>
            </a:r>
            <a:r>
              <a:rPr lang="en-US" sz="4000" dirty="0" smtClean="0"/>
              <a:t>Apparent Power</a:t>
            </a:r>
            <a:br>
              <a:rPr lang="en-US" sz="4000" dirty="0" smtClean="0"/>
            </a:br>
            <a:r>
              <a:rPr lang="en-US" sz="2000" dirty="0" smtClean="0"/>
              <a:t>(kVA)</a:t>
            </a:r>
          </a:p>
        </p:txBody>
      </p:sp>
      <p:sp>
        <p:nvSpPr>
          <p:cNvPr id="4" name="Rectangle 3"/>
          <p:cNvSpPr>
            <a:spLocks noChangeArrowheads="1"/>
          </p:cNvSpPr>
          <p:nvPr/>
        </p:nvSpPr>
        <p:spPr bwMode="auto">
          <a:xfrm>
            <a:off x="452637" y="1700775"/>
            <a:ext cx="8207375" cy="422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91422" bIns="45711"/>
          <a:lstStyle>
            <a:defPPr>
              <a:defRPr lang="de-CH"/>
            </a:defPPr>
            <a:lvl1pPr algn="l" rtl="0" fontAlgn="base">
              <a:spcBef>
                <a:spcPct val="20000"/>
              </a:spcBef>
              <a:spcAft>
                <a:spcPct val="0"/>
              </a:spcAft>
              <a:defRPr sz="3200" kern="1200">
                <a:solidFill>
                  <a:schemeClr val="tx1"/>
                </a:solidFill>
                <a:latin typeface="Arial" charset="0"/>
                <a:ea typeface="+mn-ea"/>
                <a:cs typeface="+mn-cs"/>
              </a:defRPr>
            </a:lvl1pPr>
            <a:lvl2pPr marL="457200" algn="l" rtl="0" fontAlgn="base">
              <a:spcBef>
                <a:spcPct val="20000"/>
              </a:spcBef>
              <a:spcAft>
                <a:spcPct val="0"/>
              </a:spcAft>
              <a:defRPr sz="3200" kern="1200">
                <a:solidFill>
                  <a:schemeClr val="tx1"/>
                </a:solidFill>
                <a:latin typeface="Arial" charset="0"/>
                <a:ea typeface="+mn-ea"/>
                <a:cs typeface="+mn-cs"/>
              </a:defRPr>
            </a:lvl2pPr>
            <a:lvl3pPr marL="914400" algn="l" rtl="0" fontAlgn="base">
              <a:spcBef>
                <a:spcPct val="20000"/>
              </a:spcBef>
              <a:spcAft>
                <a:spcPct val="0"/>
              </a:spcAft>
              <a:defRPr sz="3200" kern="1200">
                <a:solidFill>
                  <a:schemeClr val="tx1"/>
                </a:solidFill>
                <a:latin typeface="Arial" charset="0"/>
                <a:ea typeface="+mn-ea"/>
                <a:cs typeface="+mn-cs"/>
              </a:defRPr>
            </a:lvl3pPr>
            <a:lvl4pPr marL="1371600" algn="l" rtl="0" fontAlgn="base">
              <a:spcBef>
                <a:spcPct val="20000"/>
              </a:spcBef>
              <a:spcAft>
                <a:spcPct val="0"/>
              </a:spcAft>
              <a:defRPr sz="3200" kern="1200">
                <a:solidFill>
                  <a:schemeClr val="tx1"/>
                </a:solidFill>
                <a:latin typeface="Arial" charset="0"/>
                <a:ea typeface="+mn-ea"/>
                <a:cs typeface="+mn-cs"/>
              </a:defRPr>
            </a:lvl4pPr>
            <a:lvl5pPr marL="1828800" algn="l" rtl="0" fontAlgn="base">
              <a:spcBef>
                <a:spcPct val="2000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a:lstStyle>
          <a:p>
            <a:pPr eaLnBrk="1" hangingPunct="1">
              <a:buFontTx/>
              <a:buChar char="•"/>
            </a:pPr>
            <a:r>
              <a:rPr lang="en-US" altLang="en-US" sz="1800" dirty="0" smtClean="0"/>
              <a:t> Kilo-Volt-Amperes </a:t>
            </a:r>
            <a:r>
              <a:rPr lang="en-US" altLang="en-US" sz="1800" dirty="0"/>
              <a:t>(kVA) are the product of Volts and the Total Current which flows because of the voltage.</a:t>
            </a:r>
          </a:p>
          <a:p>
            <a:pPr eaLnBrk="1" hangingPunct="1">
              <a:buFontTx/>
              <a:buChar char="•"/>
            </a:pPr>
            <a:r>
              <a:rPr lang="en-US" altLang="en-US" sz="1800" dirty="0" smtClean="0"/>
              <a:t> In </a:t>
            </a:r>
            <a:r>
              <a:rPr lang="en-US" altLang="en-US" sz="1800" dirty="0"/>
              <a:t>a circuit that contains only resistance, KVA (apparent power) is equal to the Real Power (kW). </a:t>
            </a:r>
          </a:p>
          <a:p>
            <a:pPr eaLnBrk="1" hangingPunct="1">
              <a:buFontTx/>
              <a:buChar char="•"/>
            </a:pPr>
            <a:endParaRPr lang="en-US" altLang="en-US" sz="1800" dirty="0"/>
          </a:p>
          <a:p>
            <a:pPr eaLnBrk="1" hangingPunct="1">
              <a:buFontTx/>
              <a:buChar char="•"/>
            </a:pPr>
            <a:r>
              <a:rPr lang="en-US" altLang="en-US" sz="1800" dirty="0" smtClean="0"/>
              <a:t> When </a:t>
            </a:r>
            <a:r>
              <a:rPr lang="en-US" altLang="en-US" sz="1800" dirty="0"/>
              <a:t>reactance is introduced into a circuit, and V</a:t>
            </a:r>
            <a:r>
              <a:rPr lang="en-US" altLang="en-US" sz="1800" baseline="-25000" dirty="0"/>
              <a:t>RMS</a:t>
            </a:r>
            <a:r>
              <a:rPr lang="en-US" altLang="en-US" sz="1800" dirty="0"/>
              <a:t> and I</a:t>
            </a:r>
            <a:r>
              <a:rPr lang="en-US" altLang="en-US" sz="1800" baseline="-25000" dirty="0"/>
              <a:t>RMS</a:t>
            </a:r>
            <a:r>
              <a:rPr lang="en-US" altLang="en-US" sz="1800" dirty="0"/>
              <a:t> are measured quantities, then:  </a:t>
            </a:r>
          </a:p>
          <a:p>
            <a:pPr algn="ctr" eaLnBrk="1" hangingPunct="1">
              <a:buFontTx/>
              <a:buChar char="•"/>
            </a:pPr>
            <a:r>
              <a:rPr lang="en-US" altLang="en-US" sz="1800" b="1" dirty="0"/>
              <a:t> </a:t>
            </a:r>
            <a:r>
              <a:rPr lang="en-US" altLang="en-US" sz="1800" b="1" dirty="0" smtClean="0"/>
              <a:t>kVA </a:t>
            </a:r>
            <a:r>
              <a:rPr lang="en-US" altLang="en-US" sz="1800" b="1" dirty="0"/>
              <a:t>= V</a:t>
            </a:r>
            <a:r>
              <a:rPr lang="en-US" altLang="en-US" sz="1800" b="1" baseline="-25000" dirty="0"/>
              <a:t>RMS</a:t>
            </a:r>
            <a:r>
              <a:rPr lang="en-US" altLang="en-US" sz="1800" b="1" dirty="0"/>
              <a:t> * I</a:t>
            </a:r>
            <a:r>
              <a:rPr lang="en-US" altLang="en-US" sz="1800" b="1" baseline="-25000" dirty="0"/>
              <a:t>RMS</a:t>
            </a:r>
            <a:endParaRPr lang="en-US" altLang="en-US" sz="1800" b="1" dirty="0"/>
          </a:p>
          <a:p>
            <a:pPr eaLnBrk="1" hangingPunct="1">
              <a:buFontTx/>
              <a:buChar char="•"/>
            </a:pPr>
            <a:endParaRPr lang="en-US" altLang="en-US" sz="1800" dirty="0"/>
          </a:p>
          <a:p>
            <a:pPr eaLnBrk="1" hangingPunct="1">
              <a:buFontTx/>
              <a:buChar char="•"/>
            </a:pPr>
            <a:r>
              <a:rPr lang="en-US" altLang="en-US" sz="1800" dirty="0" smtClean="0"/>
              <a:t> In </a:t>
            </a:r>
            <a:r>
              <a:rPr lang="en-US" altLang="en-US" sz="1800" dirty="0"/>
              <a:t>a circuit where only Real Power (kW) and Reactive Power (</a:t>
            </a:r>
            <a:r>
              <a:rPr lang="en-US" altLang="en-US" sz="1800" dirty="0" err="1"/>
              <a:t>kVAR</a:t>
            </a:r>
            <a:r>
              <a:rPr lang="en-US" altLang="en-US" sz="1800" dirty="0"/>
              <a:t>) are measured quantities, then:</a:t>
            </a:r>
          </a:p>
          <a:p>
            <a:pPr algn="ctr" eaLnBrk="1" hangingPunct="1">
              <a:buFontTx/>
              <a:buChar char="•"/>
            </a:pPr>
            <a:r>
              <a:rPr lang="en-US" altLang="en-US" sz="1800" b="1" dirty="0"/>
              <a:t> kVA = √(kW</a:t>
            </a:r>
            <a:r>
              <a:rPr lang="en-US" altLang="en-US" sz="1800" b="1" baseline="30000" dirty="0"/>
              <a:t>2</a:t>
            </a:r>
            <a:r>
              <a:rPr lang="en-US" altLang="en-US" sz="1800" b="1" dirty="0"/>
              <a:t> + kVAR</a:t>
            </a:r>
            <a:r>
              <a:rPr lang="en-US" altLang="en-US" sz="1800" b="1" baseline="30000" dirty="0"/>
              <a:t>2</a:t>
            </a:r>
            <a:r>
              <a:rPr lang="en-US" altLang="en-US" sz="1800" b="1" dirty="0"/>
              <a:t>)</a:t>
            </a:r>
          </a:p>
        </p:txBody>
      </p:sp>
    </p:spTree>
    <p:extLst>
      <p:ext uri="{BB962C8B-B14F-4D97-AF65-F5344CB8AC3E}">
        <p14:creationId xmlns:p14="http://schemas.microsoft.com/office/powerpoint/2010/main" val="2976080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AC Theory – R</a:t>
            </a:r>
            <a:r>
              <a:rPr lang="en-US" sz="4000" dirty="0" smtClean="0"/>
              <a:t>eactive Power </a:t>
            </a:r>
            <a:br>
              <a:rPr lang="en-US" sz="4000" dirty="0" smtClean="0"/>
            </a:br>
            <a:r>
              <a:rPr lang="en-US" sz="2000" dirty="0" smtClean="0"/>
              <a:t>(</a:t>
            </a:r>
            <a:r>
              <a:rPr lang="en-US" sz="2000" dirty="0" err="1" smtClean="0"/>
              <a:t>kVAR</a:t>
            </a:r>
            <a:r>
              <a:rPr lang="en-US" sz="2000" dirty="0" smtClean="0"/>
              <a:t>)</a:t>
            </a:r>
          </a:p>
        </p:txBody>
      </p:sp>
      <p:sp>
        <p:nvSpPr>
          <p:cNvPr id="2" name="Rectangle 1"/>
          <p:cNvSpPr/>
          <p:nvPr/>
        </p:nvSpPr>
        <p:spPr>
          <a:xfrm>
            <a:off x="1038740" y="2276850"/>
            <a:ext cx="7373760" cy="2554545"/>
          </a:xfrm>
          <a:prstGeom prst="rect">
            <a:avLst/>
          </a:prstGeom>
        </p:spPr>
        <p:txBody>
          <a:bodyPr wrap="square">
            <a:spAutoFit/>
          </a:bodyPr>
          <a:lstStyle/>
          <a:p>
            <a:pPr eaLnBrk="1" hangingPunct="1">
              <a:buFontTx/>
              <a:buChar char="•"/>
            </a:pPr>
            <a:r>
              <a:rPr lang="en-US" altLang="en-US" sz="2000" b="1" dirty="0" smtClean="0"/>
              <a:t> Reactive </a:t>
            </a:r>
            <a:r>
              <a:rPr lang="en-US" altLang="en-US" sz="2000" b="1" dirty="0"/>
              <a:t>Volt Amperes </a:t>
            </a:r>
            <a:r>
              <a:rPr lang="en-US" altLang="en-US" sz="2000" b="1" dirty="0" smtClean="0"/>
              <a:t>are the </a:t>
            </a:r>
            <a:r>
              <a:rPr lang="en-US" altLang="en-US" sz="2000" b="1" dirty="0"/>
              <a:t>product of the total Volt-Amperes and the Sine of the angle of displacement between Voltage and Current.</a:t>
            </a:r>
          </a:p>
          <a:p>
            <a:pPr eaLnBrk="1" hangingPunct="1">
              <a:buFontTx/>
              <a:buChar char="•"/>
            </a:pPr>
            <a:endParaRPr lang="en-US" altLang="en-US" sz="2000" b="1" dirty="0"/>
          </a:p>
          <a:p>
            <a:pPr algn="ctr" eaLnBrk="1" hangingPunct="1">
              <a:buFontTx/>
              <a:buChar char="•"/>
            </a:pPr>
            <a:r>
              <a:rPr lang="en-US" altLang="en-US" sz="2000" b="1" dirty="0" smtClean="0"/>
              <a:t> Reactive </a:t>
            </a:r>
            <a:r>
              <a:rPr lang="en-US" altLang="en-US" sz="2000" b="1" dirty="0"/>
              <a:t>Power (</a:t>
            </a:r>
            <a:r>
              <a:rPr lang="en-US" altLang="en-US" sz="2000" b="1" dirty="0" err="1"/>
              <a:t>kVAR</a:t>
            </a:r>
            <a:r>
              <a:rPr lang="en-US" altLang="en-US" sz="2000" b="1" dirty="0"/>
              <a:t>) = V</a:t>
            </a:r>
            <a:r>
              <a:rPr lang="en-US" altLang="en-US" sz="2000" b="1" baseline="-25000" dirty="0"/>
              <a:t>RMS</a:t>
            </a:r>
            <a:r>
              <a:rPr lang="en-US" altLang="en-US" sz="2000" b="1" dirty="0"/>
              <a:t> * I</a:t>
            </a:r>
            <a:r>
              <a:rPr lang="en-US" altLang="en-US" sz="2000" b="1" baseline="-25000" dirty="0"/>
              <a:t>RMS</a:t>
            </a:r>
            <a:r>
              <a:rPr lang="en-US" altLang="en-US" sz="2000" b="1" dirty="0"/>
              <a:t> * </a:t>
            </a:r>
            <a:r>
              <a:rPr lang="en-US" altLang="en-US" sz="2000" b="1" dirty="0" smtClean="0"/>
              <a:t>SIN(θ)</a:t>
            </a:r>
            <a:endParaRPr lang="en-US" altLang="en-US" sz="2000" b="1" dirty="0"/>
          </a:p>
          <a:p>
            <a:pPr eaLnBrk="1" hangingPunct="1">
              <a:buFontTx/>
              <a:buChar char="•"/>
            </a:pPr>
            <a:endParaRPr lang="en-US" altLang="en-US" sz="2000" dirty="0"/>
          </a:p>
          <a:p>
            <a:pPr eaLnBrk="1" hangingPunct="1">
              <a:buFontTx/>
              <a:buChar char="•"/>
            </a:pPr>
            <a:r>
              <a:rPr lang="en-US" altLang="en-US" sz="2000" b="1" dirty="0" smtClean="0"/>
              <a:t> </a:t>
            </a:r>
            <a:r>
              <a:rPr lang="en-US" altLang="en-US" sz="2000" b="1" dirty="0" err="1" smtClean="0"/>
              <a:t>kVAR</a:t>
            </a:r>
            <a:r>
              <a:rPr lang="en-US" altLang="en-US" sz="2000" b="1" dirty="0" smtClean="0"/>
              <a:t> </a:t>
            </a:r>
            <a:r>
              <a:rPr lang="en-US" altLang="en-US" sz="2000" b="1" dirty="0"/>
              <a:t>reduces </a:t>
            </a:r>
            <a:r>
              <a:rPr lang="en-US" altLang="en-US" sz="2000" b="1" dirty="0" smtClean="0"/>
              <a:t>the efficiency </a:t>
            </a:r>
            <a:r>
              <a:rPr lang="en-US" altLang="en-US" sz="2000" b="1" dirty="0"/>
              <a:t>in the distribution system, and is </a:t>
            </a:r>
            <a:r>
              <a:rPr lang="en-US" altLang="en-US" sz="2000" b="1" i="1" dirty="0"/>
              <a:t>NOT</a:t>
            </a:r>
            <a:r>
              <a:rPr lang="en-US" altLang="en-US" sz="2000" b="1" dirty="0"/>
              <a:t> used to deliver active power (kW) to the load.</a:t>
            </a:r>
          </a:p>
        </p:txBody>
      </p:sp>
    </p:spTree>
    <p:extLst>
      <p:ext uri="{BB962C8B-B14F-4D97-AF65-F5344CB8AC3E}">
        <p14:creationId xmlns:p14="http://schemas.microsoft.com/office/powerpoint/2010/main" val="42703147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AC Theory – </a:t>
            </a:r>
            <a:r>
              <a:rPr lang="en-US" sz="4000" dirty="0" smtClean="0"/>
              <a:t>Reactive Power</a:t>
            </a:r>
            <a:br>
              <a:rPr lang="en-US" sz="4000" dirty="0" smtClean="0"/>
            </a:br>
            <a:r>
              <a:rPr lang="en-US" sz="2000" dirty="0" smtClean="0"/>
              <a:t>(</a:t>
            </a:r>
            <a:r>
              <a:rPr lang="en-US" sz="2000" dirty="0" err="1" smtClean="0"/>
              <a:t>kVAR</a:t>
            </a:r>
            <a:r>
              <a:rPr lang="en-US" sz="2000" dirty="0" smtClean="0"/>
              <a:t> Analogy)</a:t>
            </a:r>
          </a:p>
        </p:txBody>
      </p:sp>
      <p:pic>
        <p:nvPicPr>
          <p:cNvPr id="21506" name="Picture 2" descr="Traditionally, our electricity has been charged according to a kW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44509" y="1782345"/>
            <a:ext cx="4339765" cy="416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724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7" name="Rectangle 2"/>
          <p:cNvSpPr>
            <a:spLocks noGrp="1" noChangeArrowheads="1"/>
          </p:cNvSpPr>
          <p:nvPr>
            <p:ph type="title"/>
          </p:nvPr>
        </p:nvSpPr>
        <p:spPr>
          <a:xfrm>
            <a:off x="457200" y="274638"/>
            <a:ext cx="8229600" cy="868362"/>
          </a:xfrm>
        </p:spPr>
        <p:txBody>
          <a:bodyPr/>
          <a:lstStyle/>
          <a:p>
            <a:pPr eaLnBrk="1" hangingPunct="1"/>
            <a:r>
              <a:rPr lang="en-US" sz="3600" b="1" dirty="0" smtClean="0"/>
              <a:t>AC Theory</a:t>
            </a:r>
            <a:br>
              <a:rPr lang="en-US" sz="3600" b="1" dirty="0" smtClean="0"/>
            </a:br>
            <a:r>
              <a:rPr lang="en-US" sz="3200" dirty="0" smtClean="0"/>
              <a:t>Instantaneous Power</a:t>
            </a:r>
          </a:p>
        </p:txBody>
      </p:sp>
      <p:graphicFrame>
        <p:nvGraphicFramePr>
          <p:cNvPr id="10245" name="Object 10"/>
          <p:cNvGraphicFramePr>
            <a:graphicFrameLocks noGrp="1" noChangeAspect="1"/>
          </p:cNvGraphicFramePr>
          <p:nvPr>
            <p:ph idx="1"/>
          </p:nvPr>
        </p:nvGraphicFramePr>
        <p:xfrm>
          <a:off x="2082800" y="1970088"/>
          <a:ext cx="4989513" cy="3505200"/>
        </p:xfrm>
        <a:graphic>
          <a:graphicData uri="http://schemas.openxmlformats.org/presentationml/2006/ole">
            <mc:AlternateContent xmlns:mc="http://schemas.openxmlformats.org/markup-compatibility/2006">
              <mc:Choice xmlns:v="urn:schemas-microsoft-com:vml" Requires="v">
                <p:oleObj spid="_x0000_s10395" name="Chart" r:id="rId4" imgW="8934651" imgH="6276914" progId="Excel.Sheet.8">
                  <p:embed/>
                </p:oleObj>
              </mc:Choice>
              <mc:Fallback>
                <p:oleObj name="Chart" r:id="rId4" imgW="8934651" imgH="6276914" progId="Excel.Shee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2800" y="1970088"/>
                        <a:ext cx="49895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8" name="Rectangle 3"/>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sp>
        <p:nvSpPr>
          <p:cNvPr id="1024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0250" name="Rectangle 5"/>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sp>
        <p:nvSpPr>
          <p:cNvPr id="10251" name="Rectangle 6"/>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42" name="Object 7"/>
          <p:cNvGraphicFramePr>
            <a:graphicFrameLocks noChangeAspect="1"/>
          </p:cNvGraphicFramePr>
          <p:nvPr>
            <p:extLst>
              <p:ext uri="{D42A27DB-BD31-4B8C-83A1-F6EECF244321}">
                <p14:modId xmlns:p14="http://schemas.microsoft.com/office/powerpoint/2010/main" val="1386582987"/>
              </p:ext>
            </p:extLst>
          </p:nvPr>
        </p:nvGraphicFramePr>
        <p:xfrm>
          <a:off x="1795463" y="5610225"/>
          <a:ext cx="2146300" cy="325438"/>
        </p:xfrm>
        <a:graphic>
          <a:graphicData uri="http://schemas.openxmlformats.org/presentationml/2006/ole">
            <mc:AlternateContent xmlns:mc="http://schemas.openxmlformats.org/markup-compatibility/2006">
              <mc:Choice xmlns:v="urn:schemas-microsoft-com:vml" Requires="v">
                <p:oleObj spid="_x0000_s10396" name="Equation" r:id="rId6" imgW="1371600" imgH="203040" progId="Equation.3">
                  <p:embed/>
                </p:oleObj>
              </mc:Choice>
              <mc:Fallback>
                <p:oleObj name="Equation" r:id="rId6" imgW="1371600" imgH="203040" progId="Equation.3">
                  <p:embed/>
                  <p:pic>
                    <p:nvPicPr>
                      <p:cNvPr id="0" name="Object 7"/>
                      <p:cNvPicPr>
                        <a:picLocks noChangeAspect="1" noChangeArrowheads="1"/>
                      </p:cNvPicPr>
                      <p:nvPr/>
                    </p:nvPicPr>
                    <p:blipFill>
                      <a:blip r:embed="rId7"/>
                      <a:srcRect/>
                      <a:stretch>
                        <a:fillRect/>
                      </a:stretch>
                    </p:blipFill>
                    <p:spPr bwMode="auto">
                      <a:xfrm>
                        <a:off x="1795463" y="5610225"/>
                        <a:ext cx="2146300" cy="325438"/>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43" name="Object 8"/>
          <p:cNvGraphicFramePr>
            <a:graphicFrameLocks noChangeAspect="1"/>
          </p:cNvGraphicFramePr>
          <p:nvPr>
            <p:extLst>
              <p:ext uri="{D42A27DB-BD31-4B8C-83A1-F6EECF244321}">
                <p14:modId xmlns:p14="http://schemas.microsoft.com/office/powerpoint/2010/main" val="893912894"/>
              </p:ext>
            </p:extLst>
          </p:nvPr>
        </p:nvGraphicFramePr>
        <p:xfrm>
          <a:off x="5230813" y="5572125"/>
          <a:ext cx="1955800" cy="320675"/>
        </p:xfrm>
        <a:graphic>
          <a:graphicData uri="http://schemas.openxmlformats.org/presentationml/2006/ole">
            <mc:AlternateContent xmlns:mc="http://schemas.openxmlformats.org/markup-compatibility/2006">
              <mc:Choice xmlns:v="urn:schemas-microsoft-com:vml" Requires="v">
                <p:oleObj spid="_x0000_s10397" name="Equation" r:id="rId8" imgW="1193760" imgH="203040" progId="Equation.3">
                  <p:embed/>
                </p:oleObj>
              </mc:Choice>
              <mc:Fallback>
                <p:oleObj name="Equation" r:id="rId8" imgW="1193760" imgH="203040" progId="Equation.3">
                  <p:embed/>
                  <p:pic>
                    <p:nvPicPr>
                      <p:cNvPr id="0" name="Object 8"/>
                      <p:cNvPicPr>
                        <a:picLocks noChangeAspect="1" noChangeArrowheads="1"/>
                      </p:cNvPicPr>
                      <p:nvPr/>
                    </p:nvPicPr>
                    <p:blipFill>
                      <a:blip r:embed="rId9"/>
                      <a:srcRect/>
                      <a:stretch>
                        <a:fillRect/>
                      </a:stretch>
                    </p:blipFill>
                    <p:spPr bwMode="auto">
                      <a:xfrm>
                        <a:off x="5230813" y="5572125"/>
                        <a:ext cx="1955800" cy="32067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52" name="Text Box 11"/>
          <p:cNvSpPr txBox="1">
            <a:spLocks noChangeArrowheads="1"/>
          </p:cNvSpPr>
          <p:nvPr/>
        </p:nvSpPr>
        <p:spPr bwMode="auto">
          <a:xfrm>
            <a:off x="692150" y="1436688"/>
            <a:ext cx="3429000" cy="457200"/>
          </a:xfrm>
          <a:prstGeom prst="rect">
            <a:avLst/>
          </a:prstGeom>
          <a:noFill/>
          <a:ln w="9525">
            <a:noFill/>
            <a:miter lim="800000"/>
            <a:headEnd/>
            <a:tailEnd/>
          </a:ln>
        </p:spPr>
        <p:txBody>
          <a:bodyPr>
            <a:spAutoFit/>
          </a:bodyPr>
          <a:lstStyle/>
          <a:p>
            <a:pPr>
              <a:spcBef>
                <a:spcPct val="50000"/>
              </a:spcBef>
            </a:pPr>
            <a:r>
              <a:rPr lang="en-US" sz="2400" b="1" dirty="0"/>
              <a:t>For a resistive load:</a:t>
            </a:r>
          </a:p>
        </p:txBody>
      </p:sp>
      <p:sp>
        <p:nvSpPr>
          <p:cNvPr id="10253" name="Rectangle 12"/>
          <p:cNvSpPr>
            <a:spLocks noChangeArrowheads="1"/>
          </p:cNvSpPr>
          <p:nvPr/>
        </p:nvSpPr>
        <p:spPr bwMode="auto">
          <a:xfrm>
            <a:off x="6350" y="3622675"/>
            <a:ext cx="9144000" cy="0"/>
          </a:xfrm>
          <a:prstGeom prst="rect">
            <a:avLst/>
          </a:prstGeom>
          <a:noFill/>
          <a:ln w="9525">
            <a:noFill/>
            <a:miter lim="800000"/>
            <a:headEnd/>
            <a:tailEnd/>
          </a:ln>
        </p:spPr>
        <p:txBody>
          <a:bodyPr wrap="none" anchor="ctr">
            <a:spAutoFit/>
          </a:bodyPr>
          <a:lstStyle/>
          <a:p>
            <a:endParaRPr lang="en-US"/>
          </a:p>
        </p:txBody>
      </p:sp>
      <p:graphicFrame>
        <p:nvGraphicFramePr>
          <p:cNvPr id="10246" name="Object 13"/>
          <p:cNvGraphicFramePr>
            <a:graphicFrameLocks noChangeAspect="1"/>
          </p:cNvGraphicFramePr>
          <p:nvPr>
            <p:extLst>
              <p:ext uri="{D42A27DB-BD31-4B8C-83A1-F6EECF244321}">
                <p14:modId xmlns:p14="http://schemas.microsoft.com/office/powerpoint/2010/main" val="2581599064"/>
              </p:ext>
            </p:extLst>
          </p:nvPr>
        </p:nvGraphicFramePr>
        <p:xfrm>
          <a:off x="3870325" y="1531938"/>
          <a:ext cx="4111625" cy="307975"/>
        </p:xfrm>
        <a:graphic>
          <a:graphicData uri="http://schemas.openxmlformats.org/presentationml/2006/ole">
            <mc:AlternateContent xmlns:mc="http://schemas.openxmlformats.org/markup-compatibility/2006">
              <mc:Choice xmlns:v="urn:schemas-microsoft-com:vml" Requires="v">
                <p:oleObj spid="_x0000_s10398" name="Equation" r:id="rId10" imgW="2679480" imgH="203040" progId="Equation.3">
                  <p:embed/>
                </p:oleObj>
              </mc:Choice>
              <mc:Fallback>
                <p:oleObj name="Equation" r:id="rId10" imgW="2679480" imgH="203040" progId="Equation.3">
                  <p:embed/>
                  <p:pic>
                    <p:nvPicPr>
                      <p:cNvPr id="0" name="Object 13"/>
                      <p:cNvPicPr>
                        <a:picLocks noChangeAspect="1" noChangeArrowheads="1"/>
                      </p:cNvPicPr>
                      <p:nvPr/>
                    </p:nvPicPr>
                    <p:blipFill>
                      <a:blip r:embed="rId11"/>
                      <a:srcRect/>
                      <a:stretch>
                        <a:fillRect/>
                      </a:stretch>
                    </p:blipFill>
                    <p:spPr bwMode="auto">
                      <a:xfrm>
                        <a:off x="3870325" y="1531938"/>
                        <a:ext cx="4111625" cy="307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2"/>
          <p:cNvSpPr>
            <a:spLocks noGrp="1" noChangeArrowheads="1"/>
          </p:cNvSpPr>
          <p:nvPr>
            <p:ph type="title"/>
          </p:nvPr>
        </p:nvSpPr>
        <p:spPr/>
        <p:txBody>
          <a:bodyPr/>
          <a:lstStyle/>
          <a:p>
            <a:pPr eaLnBrk="1" hangingPunct="1"/>
            <a:r>
              <a:rPr lang="en-US" sz="3600" b="1" dirty="0" smtClean="0"/>
              <a:t>AC Theory</a:t>
            </a:r>
            <a:br>
              <a:rPr lang="en-US" sz="3600" b="1" dirty="0" smtClean="0"/>
            </a:br>
            <a:r>
              <a:rPr lang="en-US" sz="3200" dirty="0" smtClean="0"/>
              <a:t>Instantaneous Power</a:t>
            </a:r>
          </a:p>
        </p:txBody>
      </p:sp>
      <p:graphicFrame>
        <p:nvGraphicFramePr>
          <p:cNvPr id="11270" name="Object 14"/>
          <p:cNvGraphicFramePr>
            <a:graphicFrameLocks noGrp="1" noChangeAspect="1"/>
          </p:cNvGraphicFramePr>
          <p:nvPr>
            <p:ph idx="1"/>
          </p:nvPr>
        </p:nvGraphicFramePr>
        <p:xfrm>
          <a:off x="2082800" y="1930400"/>
          <a:ext cx="4989513" cy="3505200"/>
        </p:xfrm>
        <a:graphic>
          <a:graphicData uri="http://schemas.openxmlformats.org/presentationml/2006/ole">
            <mc:AlternateContent xmlns:mc="http://schemas.openxmlformats.org/markup-compatibility/2006">
              <mc:Choice xmlns:v="urn:schemas-microsoft-com:vml" Requires="v">
                <p:oleObj spid="_x0000_s11428" name="Chart" r:id="rId4" imgW="8934651" imgH="6276914" progId="Excel.Sheet.8">
                  <p:embed/>
                </p:oleObj>
              </mc:Choice>
              <mc:Fallback>
                <p:oleObj name="Chart" r:id="rId4" imgW="8934651" imgH="6276914" progId="Excel.Sheet.8">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2800" y="1930400"/>
                        <a:ext cx="49895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72" name="Rectangle 3"/>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sp>
        <p:nvSpPr>
          <p:cNvPr id="11273"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1274" name="Rectangle 5"/>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sp>
        <p:nvSpPr>
          <p:cNvPr id="11275" name="Rectangle 6"/>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sp>
        <p:nvSpPr>
          <p:cNvPr id="11276" name="Text Box 10"/>
          <p:cNvSpPr txBox="1">
            <a:spLocks noChangeArrowheads="1"/>
          </p:cNvSpPr>
          <p:nvPr/>
        </p:nvSpPr>
        <p:spPr bwMode="auto">
          <a:xfrm>
            <a:off x="692150" y="1473200"/>
            <a:ext cx="3571875" cy="457200"/>
          </a:xfrm>
          <a:prstGeom prst="rect">
            <a:avLst/>
          </a:prstGeom>
          <a:noFill/>
          <a:ln w="9525">
            <a:noFill/>
            <a:miter lim="800000"/>
            <a:headEnd/>
            <a:tailEnd/>
          </a:ln>
        </p:spPr>
        <p:txBody>
          <a:bodyPr>
            <a:spAutoFit/>
          </a:bodyPr>
          <a:lstStyle/>
          <a:p>
            <a:pPr>
              <a:spcBef>
                <a:spcPct val="50000"/>
              </a:spcBef>
            </a:pPr>
            <a:r>
              <a:rPr lang="en-US" sz="2400" b="1" dirty="0"/>
              <a:t>For an inductive load:</a:t>
            </a:r>
          </a:p>
        </p:txBody>
      </p:sp>
      <p:sp>
        <p:nvSpPr>
          <p:cNvPr id="11277" name="Rectangle 11"/>
          <p:cNvSpPr>
            <a:spLocks noChangeArrowheads="1"/>
          </p:cNvSpPr>
          <p:nvPr/>
        </p:nvSpPr>
        <p:spPr bwMode="auto">
          <a:xfrm>
            <a:off x="6350" y="3659188"/>
            <a:ext cx="9144000" cy="0"/>
          </a:xfrm>
          <a:prstGeom prst="rect">
            <a:avLst/>
          </a:prstGeom>
          <a:noFill/>
          <a:ln w="9525">
            <a:noFill/>
            <a:miter lim="800000"/>
            <a:headEnd/>
            <a:tailEnd/>
          </a:ln>
        </p:spPr>
        <p:txBody>
          <a:bodyPr wrap="none" anchor="ctr">
            <a:spAutoFit/>
          </a:bodyP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40088774"/>
              </p:ext>
            </p:extLst>
          </p:nvPr>
        </p:nvGraphicFramePr>
        <p:xfrm>
          <a:off x="4341570" y="1547812"/>
          <a:ext cx="4111625" cy="307975"/>
        </p:xfrm>
        <a:graphic>
          <a:graphicData uri="http://schemas.openxmlformats.org/presentationml/2006/ole">
            <mc:AlternateContent xmlns:mc="http://schemas.openxmlformats.org/markup-compatibility/2006">
              <mc:Choice xmlns:v="urn:schemas-microsoft-com:vml" Requires="v">
                <p:oleObj spid="_x0000_s11429" name="Equation" r:id="rId6" imgW="2679480" imgH="203040" progId="Equation.3">
                  <p:embed/>
                </p:oleObj>
              </mc:Choice>
              <mc:Fallback>
                <p:oleObj name="Equation" r:id="rId6" imgW="2679480" imgH="203040" progId="Equation.3">
                  <p:embed/>
                  <p:pic>
                    <p:nvPicPr>
                      <p:cNvPr id="0" name="Object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1570" y="1547812"/>
                        <a:ext cx="411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50689156"/>
              </p:ext>
            </p:extLst>
          </p:nvPr>
        </p:nvGraphicFramePr>
        <p:xfrm>
          <a:off x="1998865" y="5656490"/>
          <a:ext cx="2146300" cy="325438"/>
        </p:xfrm>
        <a:graphic>
          <a:graphicData uri="http://schemas.openxmlformats.org/presentationml/2006/ole">
            <mc:AlternateContent xmlns:mc="http://schemas.openxmlformats.org/markup-compatibility/2006">
              <mc:Choice xmlns:v="urn:schemas-microsoft-com:vml" Requires="v">
                <p:oleObj spid="_x0000_s11430" name="Equation" r:id="rId8" imgW="1371600" imgH="203040" progId="Equation.3">
                  <p:embed/>
                </p:oleObj>
              </mc:Choice>
              <mc:Fallback>
                <p:oleObj name="Equation" r:id="rId8" imgW="1371600" imgH="20304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8865" y="5656490"/>
                        <a:ext cx="2146300" cy="325438"/>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185765740"/>
              </p:ext>
            </p:extLst>
          </p:nvPr>
        </p:nvGraphicFramePr>
        <p:xfrm>
          <a:off x="5455315" y="5656490"/>
          <a:ext cx="1955800" cy="320675"/>
        </p:xfrm>
        <a:graphic>
          <a:graphicData uri="http://schemas.openxmlformats.org/presentationml/2006/ole">
            <mc:AlternateContent xmlns:mc="http://schemas.openxmlformats.org/markup-compatibility/2006">
              <mc:Choice xmlns:v="urn:schemas-microsoft-com:vml" Requires="v">
                <p:oleObj spid="_x0000_s11431" name="Equation" r:id="rId10" imgW="1193760" imgH="203040" progId="Equation.3">
                  <p:embed/>
                </p:oleObj>
              </mc:Choice>
              <mc:Fallback>
                <p:oleObj name="Equation" r:id="rId10" imgW="1193760" imgH="20304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55315" y="5656490"/>
                        <a:ext cx="1955800" cy="32067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Rectangle 2"/>
          <p:cNvSpPr>
            <a:spLocks noGrp="1" noChangeArrowheads="1"/>
          </p:cNvSpPr>
          <p:nvPr>
            <p:ph type="title"/>
          </p:nvPr>
        </p:nvSpPr>
        <p:spPr/>
        <p:txBody>
          <a:bodyPr/>
          <a:lstStyle/>
          <a:p>
            <a:pPr eaLnBrk="1" hangingPunct="1"/>
            <a:r>
              <a:rPr lang="en-US" sz="3600" b="1" dirty="0" smtClean="0"/>
              <a:t>AC Theory</a:t>
            </a:r>
            <a:br>
              <a:rPr lang="en-US" sz="3600" b="1" dirty="0" smtClean="0"/>
            </a:br>
            <a:r>
              <a:rPr lang="en-US" sz="3600" b="1" dirty="0" smtClean="0"/>
              <a:t> </a:t>
            </a:r>
            <a:r>
              <a:rPr lang="en-US" sz="2800" dirty="0" smtClean="0"/>
              <a:t>Instantaneous Power</a:t>
            </a:r>
          </a:p>
        </p:txBody>
      </p:sp>
      <p:graphicFrame>
        <p:nvGraphicFramePr>
          <p:cNvPr id="12294" name="Object 14"/>
          <p:cNvGraphicFramePr>
            <a:graphicFrameLocks noGrp="1" noChangeAspect="1"/>
          </p:cNvGraphicFramePr>
          <p:nvPr>
            <p:ph idx="1"/>
          </p:nvPr>
        </p:nvGraphicFramePr>
        <p:xfrm>
          <a:off x="2082800" y="1930400"/>
          <a:ext cx="4989513" cy="3505200"/>
        </p:xfrm>
        <a:graphic>
          <a:graphicData uri="http://schemas.openxmlformats.org/presentationml/2006/ole">
            <mc:AlternateContent xmlns:mc="http://schemas.openxmlformats.org/markup-compatibility/2006">
              <mc:Choice xmlns:v="urn:schemas-microsoft-com:vml" Requires="v">
                <p:oleObj spid="_x0000_s12442" name="Chart" r:id="rId4" imgW="8934651" imgH="6276914" progId="Excel.Sheet.8">
                  <p:embed/>
                </p:oleObj>
              </mc:Choice>
              <mc:Fallback>
                <p:oleObj name="Chart" r:id="rId4" imgW="8934651" imgH="6276914" progId="Excel.Sheet.8">
                  <p:embed/>
                  <p:pic>
                    <p:nvPicPr>
                      <p:cNvPr id="0" name="Object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2800" y="1930400"/>
                        <a:ext cx="4989513"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6" name="Rectangle 3"/>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sp>
        <p:nvSpPr>
          <p:cNvPr id="12297"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2298" name="Rectangle 5"/>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sp>
        <p:nvSpPr>
          <p:cNvPr id="12299" name="Rectangle 6"/>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sp>
        <p:nvSpPr>
          <p:cNvPr id="12300" name="Text Box 10"/>
          <p:cNvSpPr txBox="1">
            <a:spLocks noChangeArrowheads="1"/>
          </p:cNvSpPr>
          <p:nvPr/>
        </p:nvSpPr>
        <p:spPr bwMode="auto">
          <a:xfrm>
            <a:off x="730250" y="1473200"/>
            <a:ext cx="3649663" cy="457200"/>
          </a:xfrm>
          <a:prstGeom prst="rect">
            <a:avLst/>
          </a:prstGeom>
          <a:noFill/>
          <a:ln w="9525">
            <a:noFill/>
            <a:miter lim="800000"/>
            <a:headEnd/>
            <a:tailEnd/>
          </a:ln>
        </p:spPr>
        <p:txBody>
          <a:bodyPr>
            <a:spAutoFit/>
          </a:bodyPr>
          <a:lstStyle/>
          <a:p>
            <a:pPr>
              <a:spcBef>
                <a:spcPct val="50000"/>
              </a:spcBef>
            </a:pPr>
            <a:r>
              <a:rPr lang="en-US" sz="2400" b="1" dirty="0"/>
              <a:t>For a capacitive load:</a:t>
            </a:r>
          </a:p>
        </p:txBody>
      </p:sp>
      <p:sp>
        <p:nvSpPr>
          <p:cNvPr id="12301" name="Rectangle 11"/>
          <p:cNvSpPr>
            <a:spLocks noChangeArrowheads="1"/>
          </p:cNvSpPr>
          <p:nvPr/>
        </p:nvSpPr>
        <p:spPr bwMode="auto">
          <a:xfrm>
            <a:off x="44450" y="3659188"/>
            <a:ext cx="9144000" cy="0"/>
          </a:xfrm>
          <a:prstGeom prst="rect">
            <a:avLst/>
          </a:prstGeom>
          <a:noFill/>
          <a:ln w="9525">
            <a:noFill/>
            <a:miter lim="800000"/>
            <a:headEnd/>
            <a:tailEnd/>
          </a:ln>
        </p:spPr>
        <p:txBody>
          <a:bodyPr wrap="none" anchor="ctr">
            <a:spAutoFit/>
          </a:bodyPr>
          <a:lstStyle/>
          <a:p>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075138026"/>
              </p:ext>
            </p:extLst>
          </p:nvPr>
        </p:nvGraphicFramePr>
        <p:xfrm>
          <a:off x="5224885" y="5618085"/>
          <a:ext cx="1955800" cy="320675"/>
        </p:xfrm>
        <a:graphic>
          <a:graphicData uri="http://schemas.openxmlformats.org/presentationml/2006/ole">
            <mc:AlternateContent xmlns:mc="http://schemas.openxmlformats.org/markup-compatibility/2006">
              <mc:Choice xmlns:v="urn:schemas-microsoft-com:vml" Requires="v">
                <p:oleObj spid="_x0000_s12443" name="Equation" r:id="rId6" imgW="1193760" imgH="203040" progId="Equation.3">
                  <p:embed/>
                </p:oleObj>
              </mc:Choice>
              <mc:Fallback>
                <p:oleObj name="Equation" r:id="rId6" imgW="1193760" imgH="2030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24885" y="5618085"/>
                        <a:ext cx="1955800" cy="320675"/>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967432528"/>
              </p:ext>
            </p:extLst>
          </p:nvPr>
        </p:nvGraphicFramePr>
        <p:xfrm>
          <a:off x="2075675" y="5656490"/>
          <a:ext cx="2146300" cy="325437"/>
        </p:xfrm>
        <a:graphic>
          <a:graphicData uri="http://schemas.openxmlformats.org/presentationml/2006/ole">
            <mc:AlternateContent xmlns:mc="http://schemas.openxmlformats.org/markup-compatibility/2006">
              <mc:Choice xmlns:v="urn:schemas-microsoft-com:vml" Requires="v">
                <p:oleObj spid="_x0000_s12444" name="Equation" r:id="rId8" imgW="1371600" imgH="203200" progId="Equation.3">
                  <p:embed/>
                </p:oleObj>
              </mc:Choice>
              <mc:Fallback>
                <p:oleObj name="Equation" r:id="rId8" imgW="1371600" imgH="203200" progId="Equation.3">
                  <p:embed/>
                  <p:pic>
                    <p:nvPicPr>
                      <p:cNvPr id="0"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75675" y="5656490"/>
                        <a:ext cx="2146300" cy="325437"/>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40088774"/>
              </p:ext>
            </p:extLst>
          </p:nvPr>
        </p:nvGraphicFramePr>
        <p:xfrm>
          <a:off x="4341813" y="1547813"/>
          <a:ext cx="4111625" cy="307975"/>
        </p:xfrm>
        <a:graphic>
          <a:graphicData uri="http://schemas.openxmlformats.org/presentationml/2006/ole">
            <mc:AlternateContent xmlns:mc="http://schemas.openxmlformats.org/markup-compatibility/2006">
              <mc:Choice xmlns:v="urn:schemas-microsoft-com:vml" Requires="v">
                <p:oleObj spid="_x0000_s12445" name="Equation" r:id="rId10" imgW="2679700" imgH="203200" progId="Equation.3">
                  <p:embed/>
                </p:oleObj>
              </mc:Choice>
              <mc:Fallback>
                <p:oleObj name="Equation" r:id="rId10" imgW="2679700" imgH="203200" progId="Equation.3">
                  <p:embed/>
                  <p:pic>
                    <p:nvPicPr>
                      <p:cNvPr id="0" name="Object 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41813" y="1547813"/>
                        <a:ext cx="4111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p:txBody>
          <a:bodyPr/>
          <a:lstStyle/>
          <a:p>
            <a:pPr eaLnBrk="1" hangingPunct="1"/>
            <a:r>
              <a:rPr lang="en-US" sz="3600" smtClean="0"/>
              <a:t>AC Theory – Complex Circuits</a:t>
            </a:r>
          </a:p>
        </p:txBody>
      </p:sp>
      <p:graphicFrame>
        <p:nvGraphicFramePr>
          <p:cNvPr id="13314" name="Object 5"/>
          <p:cNvGraphicFramePr>
            <a:graphicFrameLocks noGrp="1" noChangeAspect="1"/>
          </p:cNvGraphicFramePr>
          <p:nvPr>
            <p:ph idx="1"/>
            <p:extLst>
              <p:ext uri="{D42A27DB-BD31-4B8C-83A1-F6EECF244321}">
                <p14:modId xmlns:p14="http://schemas.microsoft.com/office/powerpoint/2010/main" val="2277670183"/>
              </p:ext>
            </p:extLst>
          </p:nvPr>
        </p:nvGraphicFramePr>
        <p:xfrm>
          <a:off x="1233488" y="1768475"/>
          <a:ext cx="2646362" cy="1982788"/>
        </p:xfrm>
        <a:graphic>
          <a:graphicData uri="http://schemas.openxmlformats.org/presentationml/2006/ole">
            <mc:AlternateContent xmlns:mc="http://schemas.openxmlformats.org/markup-compatibility/2006">
              <mc:Choice xmlns:v="urn:schemas-microsoft-com:vml" Requires="v">
                <p:oleObj spid="_x0000_s13410" name="Visio" r:id="rId4" imgW="2992976" imgH="2241755" progId="">
                  <p:embed/>
                </p:oleObj>
              </mc:Choice>
              <mc:Fallback>
                <p:oleObj name="Visio" r:id="rId4" imgW="2992976" imgH="2241755" progId="">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3488" y="1768475"/>
                        <a:ext cx="2646362" cy="1982788"/>
                      </a:xfrm>
                      <a:prstGeom prst="rect">
                        <a:avLst/>
                      </a:prstGeom>
                      <a:noFill/>
                      <a:ln>
                        <a:noFill/>
                      </a:ln>
                      <a:effectLst/>
                      <a:extLst/>
                    </p:spPr>
                  </p:pic>
                </p:oleObj>
              </mc:Fallback>
            </mc:AlternateContent>
          </a:graphicData>
        </a:graphic>
      </p:graphicFrame>
      <p:sp>
        <p:nvSpPr>
          <p:cNvPr id="13318"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3319"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3320" name="Rectangle 6"/>
          <p:cNvSpPr>
            <a:spLocks noChangeArrowheads="1"/>
          </p:cNvSpPr>
          <p:nvPr/>
        </p:nvSpPr>
        <p:spPr bwMode="auto">
          <a:xfrm>
            <a:off x="6315075" y="2143125"/>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5" name="Object 7"/>
          <p:cNvGraphicFramePr>
            <a:graphicFrameLocks noChangeAspect="1"/>
          </p:cNvGraphicFramePr>
          <p:nvPr/>
        </p:nvGraphicFramePr>
        <p:xfrm>
          <a:off x="4724400" y="2133600"/>
          <a:ext cx="2695575" cy="1157288"/>
        </p:xfrm>
        <a:graphic>
          <a:graphicData uri="http://schemas.openxmlformats.org/presentationml/2006/ole">
            <mc:AlternateContent xmlns:mc="http://schemas.openxmlformats.org/markup-compatibility/2006">
              <mc:Choice xmlns:v="urn:schemas-microsoft-com:vml" Requires="v">
                <p:oleObj spid="_x0000_s13411" name="Equation" r:id="rId6" imgW="1485255" imgH="634725" progId="Equation.3">
                  <p:embed/>
                </p:oleObj>
              </mc:Choice>
              <mc:Fallback>
                <p:oleObj name="Equation" r:id="rId6" imgW="1485255" imgH="634725"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2133600"/>
                        <a:ext cx="2695575" cy="1157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1" name="Text Box 8"/>
          <p:cNvSpPr txBox="1">
            <a:spLocks noChangeArrowheads="1"/>
          </p:cNvSpPr>
          <p:nvPr/>
        </p:nvSpPr>
        <p:spPr bwMode="auto">
          <a:xfrm>
            <a:off x="4648200" y="1600200"/>
            <a:ext cx="2819400" cy="366713"/>
          </a:xfrm>
          <a:prstGeom prst="rect">
            <a:avLst/>
          </a:prstGeom>
          <a:noFill/>
          <a:ln w="9525">
            <a:noFill/>
            <a:miter lim="800000"/>
            <a:headEnd/>
            <a:tailEnd/>
          </a:ln>
        </p:spPr>
        <p:txBody>
          <a:bodyPr>
            <a:spAutoFit/>
          </a:bodyPr>
          <a:lstStyle/>
          <a:p>
            <a:pPr algn="ctr">
              <a:spcBef>
                <a:spcPct val="50000"/>
              </a:spcBef>
            </a:pPr>
            <a:r>
              <a:rPr lang="en-US"/>
              <a:t>Amplitude (Current)</a:t>
            </a:r>
          </a:p>
        </p:txBody>
      </p:sp>
      <p:sp>
        <p:nvSpPr>
          <p:cNvPr id="13322" name="Rectangle 9"/>
          <p:cNvSpPr>
            <a:spLocks noChangeArrowheads="1"/>
          </p:cNvSpPr>
          <p:nvPr/>
        </p:nvSpPr>
        <p:spPr bwMode="auto">
          <a:xfrm>
            <a:off x="0" y="30241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3316" name="Object 10"/>
          <p:cNvGraphicFramePr>
            <a:graphicFrameLocks noChangeAspect="1"/>
          </p:cNvGraphicFramePr>
          <p:nvPr>
            <p:extLst>
              <p:ext uri="{D42A27DB-BD31-4B8C-83A1-F6EECF244321}">
                <p14:modId xmlns:p14="http://schemas.microsoft.com/office/powerpoint/2010/main" val="4071216004"/>
              </p:ext>
            </p:extLst>
          </p:nvPr>
        </p:nvGraphicFramePr>
        <p:xfrm>
          <a:off x="4419600" y="4415381"/>
          <a:ext cx="3048000" cy="1543050"/>
        </p:xfrm>
        <a:graphic>
          <a:graphicData uri="http://schemas.openxmlformats.org/presentationml/2006/ole">
            <mc:AlternateContent xmlns:mc="http://schemas.openxmlformats.org/markup-compatibility/2006">
              <mc:Choice xmlns:v="urn:schemas-microsoft-com:vml" Requires="v">
                <p:oleObj spid="_x0000_s13412" name="Equation" r:id="rId8" imgW="1600200" imgH="812800" progId="Equation.3">
                  <p:embed/>
                </p:oleObj>
              </mc:Choice>
              <mc:Fallback>
                <p:oleObj name="Equation" r:id="rId8" imgW="1600200" imgH="812800" progId="Equation.3">
                  <p:embed/>
                  <p:pic>
                    <p:nvPicPr>
                      <p:cNvPr id="0" name="Object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19600" y="4415381"/>
                        <a:ext cx="3048000" cy="1543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323" name="Text Box 11"/>
          <p:cNvSpPr txBox="1">
            <a:spLocks noChangeArrowheads="1"/>
          </p:cNvSpPr>
          <p:nvPr/>
        </p:nvSpPr>
        <p:spPr bwMode="auto">
          <a:xfrm>
            <a:off x="4560777" y="3813050"/>
            <a:ext cx="2819400" cy="366713"/>
          </a:xfrm>
          <a:prstGeom prst="rect">
            <a:avLst/>
          </a:prstGeom>
          <a:noFill/>
          <a:ln w="9525">
            <a:noFill/>
            <a:miter lim="800000"/>
            <a:headEnd/>
            <a:tailEnd/>
          </a:ln>
        </p:spPr>
        <p:txBody>
          <a:bodyPr>
            <a:spAutoFit/>
          </a:bodyPr>
          <a:lstStyle/>
          <a:p>
            <a:pPr algn="ctr">
              <a:spcBef>
                <a:spcPct val="50000"/>
              </a:spcBef>
            </a:pPr>
            <a:r>
              <a:rPr lang="en-US" dirty="0"/>
              <a:t>Phase (Current)</a:t>
            </a:r>
          </a:p>
        </p:txBody>
      </p:sp>
      <p:sp>
        <p:nvSpPr>
          <p:cNvPr id="13324" name="Line 12"/>
          <p:cNvSpPr>
            <a:spLocks noChangeShapeType="1"/>
          </p:cNvSpPr>
          <p:nvPr/>
        </p:nvSpPr>
        <p:spPr bwMode="auto">
          <a:xfrm flipV="1">
            <a:off x="2363788" y="4330700"/>
            <a:ext cx="3175" cy="1384300"/>
          </a:xfrm>
          <a:prstGeom prst="line">
            <a:avLst/>
          </a:prstGeom>
          <a:noFill/>
          <a:ln w="19050">
            <a:solidFill>
              <a:srgbClr val="008000"/>
            </a:solidFill>
            <a:round/>
            <a:headEnd/>
            <a:tailEnd type="triangle" w="med" len="med"/>
          </a:ln>
        </p:spPr>
        <p:txBody>
          <a:bodyPr/>
          <a:lstStyle/>
          <a:p>
            <a:endParaRPr lang="en-US"/>
          </a:p>
        </p:txBody>
      </p:sp>
      <p:sp>
        <p:nvSpPr>
          <p:cNvPr id="13325" name="Line 13"/>
          <p:cNvSpPr>
            <a:spLocks noChangeShapeType="1"/>
          </p:cNvSpPr>
          <p:nvPr/>
        </p:nvSpPr>
        <p:spPr bwMode="auto">
          <a:xfrm>
            <a:off x="2363788" y="5029200"/>
            <a:ext cx="328612" cy="0"/>
          </a:xfrm>
          <a:prstGeom prst="line">
            <a:avLst/>
          </a:prstGeom>
          <a:noFill/>
          <a:ln w="19050">
            <a:solidFill>
              <a:schemeClr val="tx1"/>
            </a:solidFill>
            <a:round/>
            <a:headEnd/>
            <a:tailEnd type="triangle" w="med" len="med"/>
          </a:ln>
        </p:spPr>
        <p:txBody>
          <a:bodyPr/>
          <a:lstStyle/>
          <a:p>
            <a:endParaRPr lang="en-US"/>
          </a:p>
        </p:txBody>
      </p:sp>
      <p:sp>
        <p:nvSpPr>
          <p:cNvPr id="13326" name="Line 14"/>
          <p:cNvSpPr>
            <a:spLocks noChangeShapeType="1"/>
          </p:cNvSpPr>
          <p:nvPr/>
        </p:nvSpPr>
        <p:spPr bwMode="auto">
          <a:xfrm>
            <a:off x="2406650" y="4333875"/>
            <a:ext cx="4763" cy="695325"/>
          </a:xfrm>
          <a:prstGeom prst="line">
            <a:avLst/>
          </a:prstGeom>
          <a:noFill/>
          <a:ln w="19050">
            <a:solidFill>
              <a:srgbClr val="0033CC"/>
            </a:solidFill>
            <a:round/>
            <a:headEnd/>
            <a:tailEnd type="triangle" w="med" len="med"/>
          </a:ln>
        </p:spPr>
        <p:txBody>
          <a:bodyPr/>
          <a:lstStyle/>
          <a:p>
            <a:endParaRPr lang="en-US"/>
          </a:p>
        </p:txBody>
      </p:sp>
      <p:sp>
        <p:nvSpPr>
          <p:cNvPr id="13327" name="Line 15"/>
          <p:cNvSpPr>
            <a:spLocks noChangeShapeType="1"/>
          </p:cNvSpPr>
          <p:nvPr/>
        </p:nvSpPr>
        <p:spPr bwMode="auto">
          <a:xfrm>
            <a:off x="2363788" y="5638800"/>
            <a:ext cx="0" cy="609600"/>
          </a:xfrm>
          <a:prstGeom prst="line">
            <a:avLst/>
          </a:prstGeom>
          <a:noFill/>
          <a:ln w="19050">
            <a:solidFill>
              <a:srgbClr val="0033CC"/>
            </a:solidFill>
            <a:round/>
            <a:headEnd/>
            <a:tailEnd type="triangle" w="med" len="med"/>
          </a:ln>
        </p:spPr>
        <p:txBody>
          <a:bodyPr/>
          <a:lstStyle/>
          <a:p>
            <a:endParaRPr lang="en-US"/>
          </a:p>
        </p:txBody>
      </p:sp>
      <p:sp>
        <p:nvSpPr>
          <p:cNvPr id="13328" name="Line 16"/>
          <p:cNvSpPr>
            <a:spLocks noChangeShapeType="1"/>
          </p:cNvSpPr>
          <p:nvPr/>
        </p:nvSpPr>
        <p:spPr bwMode="auto">
          <a:xfrm flipV="1">
            <a:off x="2363788" y="5029200"/>
            <a:ext cx="333375" cy="609600"/>
          </a:xfrm>
          <a:prstGeom prst="line">
            <a:avLst/>
          </a:prstGeom>
          <a:noFill/>
          <a:ln w="19050">
            <a:solidFill>
              <a:srgbClr val="F71A03"/>
            </a:solidFill>
            <a:round/>
            <a:headEnd/>
            <a:tailEnd type="triangle" w="med" len="med"/>
          </a:ln>
        </p:spPr>
        <p:txBody>
          <a:bodyPr/>
          <a:lstStyle/>
          <a:p>
            <a:endParaRPr lang="en-US"/>
          </a:p>
        </p:txBody>
      </p:sp>
      <p:sp>
        <p:nvSpPr>
          <p:cNvPr id="13329" name="Text Box 17"/>
          <p:cNvSpPr txBox="1">
            <a:spLocks noChangeArrowheads="1"/>
          </p:cNvSpPr>
          <p:nvPr/>
        </p:nvSpPr>
        <p:spPr bwMode="auto">
          <a:xfrm>
            <a:off x="1982788" y="5638800"/>
            <a:ext cx="530225" cy="304800"/>
          </a:xfrm>
          <a:prstGeom prst="rect">
            <a:avLst/>
          </a:prstGeom>
          <a:noFill/>
          <a:ln w="9525">
            <a:noFill/>
            <a:miter lim="800000"/>
            <a:headEnd/>
            <a:tailEnd/>
          </a:ln>
        </p:spPr>
        <p:txBody>
          <a:bodyPr>
            <a:spAutoFit/>
          </a:bodyPr>
          <a:lstStyle/>
          <a:p>
            <a:pPr>
              <a:spcBef>
                <a:spcPct val="50000"/>
              </a:spcBef>
            </a:pPr>
            <a:r>
              <a:rPr lang="en-US" sz="1400">
                <a:solidFill>
                  <a:srgbClr val="0000FF"/>
                </a:solidFill>
              </a:rPr>
              <a:t>V</a:t>
            </a:r>
            <a:r>
              <a:rPr lang="en-US" sz="1400" baseline="-25000">
                <a:solidFill>
                  <a:srgbClr val="0000FF"/>
                </a:solidFill>
              </a:rPr>
              <a:t>C</a:t>
            </a:r>
          </a:p>
        </p:txBody>
      </p:sp>
      <p:sp>
        <p:nvSpPr>
          <p:cNvPr id="13330" name="Text Box 18"/>
          <p:cNvSpPr txBox="1">
            <a:spLocks noChangeArrowheads="1"/>
          </p:cNvSpPr>
          <p:nvPr/>
        </p:nvSpPr>
        <p:spPr bwMode="auto">
          <a:xfrm>
            <a:off x="2439988" y="5257800"/>
            <a:ext cx="381000" cy="304800"/>
          </a:xfrm>
          <a:prstGeom prst="rect">
            <a:avLst/>
          </a:prstGeom>
          <a:noFill/>
          <a:ln w="9525">
            <a:noFill/>
            <a:miter lim="800000"/>
            <a:headEnd/>
            <a:tailEnd/>
          </a:ln>
        </p:spPr>
        <p:txBody>
          <a:bodyPr>
            <a:spAutoFit/>
          </a:bodyPr>
          <a:lstStyle/>
          <a:p>
            <a:pPr>
              <a:spcBef>
                <a:spcPct val="50000"/>
              </a:spcBef>
            </a:pPr>
            <a:r>
              <a:rPr lang="en-US" sz="1400">
                <a:solidFill>
                  <a:srgbClr val="F71A03"/>
                </a:solidFill>
              </a:rPr>
              <a:t>V</a:t>
            </a:r>
            <a:endParaRPr lang="en-US" sz="1400" baseline="-25000">
              <a:solidFill>
                <a:srgbClr val="F71A03"/>
              </a:solidFill>
            </a:endParaRPr>
          </a:p>
        </p:txBody>
      </p:sp>
      <p:sp>
        <p:nvSpPr>
          <p:cNvPr id="13331" name="Text Box 19"/>
          <p:cNvSpPr txBox="1">
            <a:spLocks noChangeArrowheads="1"/>
          </p:cNvSpPr>
          <p:nvPr/>
        </p:nvSpPr>
        <p:spPr bwMode="auto">
          <a:xfrm>
            <a:off x="1677988" y="5105400"/>
            <a:ext cx="381000" cy="304800"/>
          </a:xfrm>
          <a:prstGeom prst="rect">
            <a:avLst/>
          </a:prstGeom>
          <a:noFill/>
          <a:ln w="9525">
            <a:noFill/>
            <a:miter lim="800000"/>
            <a:headEnd/>
            <a:tailEnd/>
          </a:ln>
        </p:spPr>
        <p:txBody>
          <a:bodyPr>
            <a:spAutoFit/>
          </a:bodyPr>
          <a:lstStyle/>
          <a:p>
            <a:pPr>
              <a:spcBef>
                <a:spcPct val="50000"/>
              </a:spcBef>
            </a:pPr>
            <a:r>
              <a:rPr lang="en-US" sz="1400">
                <a:solidFill>
                  <a:srgbClr val="008000"/>
                </a:solidFill>
              </a:rPr>
              <a:t>V</a:t>
            </a:r>
            <a:r>
              <a:rPr lang="en-US" sz="1400" baseline="-25000">
                <a:solidFill>
                  <a:srgbClr val="008000"/>
                </a:solidFill>
              </a:rPr>
              <a:t>L</a:t>
            </a:r>
          </a:p>
        </p:txBody>
      </p:sp>
      <p:sp>
        <p:nvSpPr>
          <p:cNvPr id="13332" name="Line 20"/>
          <p:cNvSpPr>
            <a:spLocks noChangeShapeType="1"/>
          </p:cNvSpPr>
          <p:nvPr/>
        </p:nvSpPr>
        <p:spPr bwMode="auto">
          <a:xfrm>
            <a:off x="2363788" y="5638800"/>
            <a:ext cx="323850" cy="0"/>
          </a:xfrm>
          <a:prstGeom prst="line">
            <a:avLst/>
          </a:prstGeom>
          <a:noFill/>
          <a:ln w="19050">
            <a:solidFill>
              <a:schemeClr val="tx1"/>
            </a:solidFill>
            <a:round/>
            <a:headEnd/>
            <a:tailEnd type="triangle" w="med" len="med"/>
          </a:ln>
        </p:spPr>
        <p:txBody>
          <a:bodyPr/>
          <a:lstStyle/>
          <a:p>
            <a:endParaRPr lang="en-US"/>
          </a:p>
        </p:txBody>
      </p:sp>
      <p:sp>
        <p:nvSpPr>
          <p:cNvPr id="13333" name="Text Box 21"/>
          <p:cNvSpPr txBox="1">
            <a:spLocks noChangeArrowheads="1"/>
          </p:cNvSpPr>
          <p:nvPr/>
        </p:nvSpPr>
        <p:spPr bwMode="auto">
          <a:xfrm>
            <a:off x="2362200" y="4486275"/>
            <a:ext cx="457200" cy="304800"/>
          </a:xfrm>
          <a:prstGeom prst="rect">
            <a:avLst/>
          </a:prstGeom>
          <a:noFill/>
          <a:ln w="9525">
            <a:noFill/>
            <a:miter lim="800000"/>
            <a:headEnd/>
            <a:tailEnd/>
          </a:ln>
        </p:spPr>
        <p:txBody>
          <a:bodyPr>
            <a:spAutoFit/>
          </a:bodyPr>
          <a:lstStyle/>
          <a:p>
            <a:pPr>
              <a:spcBef>
                <a:spcPct val="50000"/>
              </a:spcBef>
            </a:pPr>
            <a:r>
              <a:rPr lang="en-US" sz="1400">
                <a:solidFill>
                  <a:srgbClr val="0000FF"/>
                </a:solidFill>
              </a:rPr>
              <a:t>V</a:t>
            </a:r>
            <a:r>
              <a:rPr lang="en-US" sz="1400" baseline="-25000">
                <a:solidFill>
                  <a:srgbClr val="0000FF"/>
                </a:solidFill>
              </a:rPr>
              <a:t>C</a:t>
            </a:r>
          </a:p>
        </p:txBody>
      </p:sp>
      <p:sp>
        <p:nvSpPr>
          <p:cNvPr id="13334" name="Line 22"/>
          <p:cNvSpPr>
            <a:spLocks noChangeShapeType="1"/>
          </p:cNvSpPr>
          <p:nvPr/>
        </p:nvSpPr>
        <p:spPr bwMode="auto">
          <a:xfrm>
            <a:off x="1906588" y="5638800"/>
            <a:ext cx="1752600" cy="0"/>
          </a:xfrm>
          <a:prstGeom prst="line">
            <a:avLst/>
          </a:prstGeom>
          <a:noFill/>
          <a:ln w="3175">
            <a:solidFill>
              <a:schemeClr val="tx1"/>
            </a:solidFill>
            <a:round/>
            <a:headEnd/>
            <a:tailEnd/>
          </a:ln>
        </p:spPr>
        <p:txBody>
          <a:bodyPr/>
          <a:lstStyle/>
          <a:p>
            <a:endParaRPr lang="en-US"/>
          </a:p>
        </p:txBody>
      </p:sp>
      <p:sp>
        <p:nvSpPr>
          <p:cNvPr id="13335" name="Line 23"/>
          <p:cNvSpPr>
            <a:spLocks noChangeShapeType="1"/>
          </p:cNvSpPr>
          <p:nvPr/>
        </p:nvSpPr>
        <p:spPr bwMode="auto">
          <a:xfrm flipH="1">
            <a:off x="2362200" y="4114800"/>
            <a:ext cx="4763" cy="2276475"/>
          </a:xfrm>
          <a:prstGeom prst="line">
            <a:avLst/>
          </a:prstGeom>
          <a:noFill/>
          <a:ln w="3175">
            <a:solidFill>
              <a:schemeClr val="tx1"/>
            </a:solidFill>
            <a:round/>
            <a:headEnd/>
            <a:tailEnd/>
          </a:ln>
        </p:spPr>
        <p:txBody>
          <a:bodyPr/>
          <a:lstStyle/>
          <a:p>
            <a:endParaRPr lang="en-US"/>
          </a:p>
        </p:txBody>
      </p:sp>
      <p:sp>
        <p:nvSpPr>
          <p:cNvPr id="13336" name="Text Box 24"/>
          <p:cNvSpPr txBox="1">
            <a:spLocks noChangeArrowheads="1"/>
          </p:cNvSpPr>
          <p:nvPr/>
        </p:nvSpPr>
        <p:spPr bwMode="auto">
          <a:xfrm>
            <a:off x="2405063" y="5610225"/>
            <a:ext cx="530225" cy="304800"/>
          </a:xfrm>
          <a:prstGeom prst="rect">
            <a:avLst/>
          </a:prstGeom>
          <a:noFill/>
          <a:ln w="9525">
            <a:noFill/>
            <a:miter lim="800000"/>
            <a:headEnd/>
            <a:tailEnd/>
          </a:ln>
        </p:spPr>
        <p:txBody>
          <a:bodyPr>
            <a:spAutoFit/>
          </a:bodyPr>
          <a:lstStyle/>
          <a:p>
            <a:pPr>
              <a:spcBef>
                <a:spcPct val="50000"/>
              </a:spcBef>
            </a:pPr>
            <a:r>
              <a:rPr lang="en-US" sz="1400"/>
              <a:t>V</a:t>
            </a:r>
            <a:r>
              <a:rPr lang="en-US" sz="1400" baseline="-25000"/>
              <a:t>R</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2"/>
          <p:cNvSpPr>
            <a:spLocks noGrp="1" noChangeArrowheads="1"/>
          </p:cNvSpPr>
          <p:nvPr>
            <p:ph type="title"/>
          </p:nvPr>
        </p:nvSpPr>
        <p:spPr>
          <a:xfrm>
            <a:off x="457200" y="274638"/>
            <a:ext cx="8229600" cy="868362"/>
          </a:xfrm>
        </p:spPr>
        <p:txBody>
          <a:bodyPr/>
          <a:lstStyle/>
          <a:p>
            <a:pPr eaLnBrk="1" hangingPunct="1"/>
            <a:r>
              <a:rPr lang="en-US" sz="3600" smtClean="0"/>
              <a:t>AC Theory – Instantaneous Power</a:t>
            </a:r>
          </a:p>
        </p:txBody>
      </p:sp>
      <p:graphicFrame>
        <p:nvGraphicFramePr>
          <p:cNvPr id="14341" name="Object 10"/>
          <p:cNvGraphicFramePr>
            <a:graphicFrameLocks noGrp="1" noChangeAspect="1"/>
          </p:cNvGraphicFramePr>
          <p:nvPr>
            <p:ph idx="1"/>
            <p:extLst>
              <p:ext uri="{D42A27DB-BD31-4B8C-83A1-F6EECF244321}">
                <p14:modId xmlns:p14="http://schemas.microsoft.com/office/powerpoint/2010/main" val="651267565"/>
              </p:ext>
            </p:extLst>
          </p:nvPr>
        </p:nvGraphicFramePr>
        <p:xfrm>
          <a:off x="1738313" y="1277938"/>
          <a:ext cx="5359400" cy="3765550"/>
        </p:xfrm>
        <a:graphic>
          <a:graphicData uri="http://schemas.openxmlformats.org/presentationml/2006/ole">
            <mc:AlternateContent xmlns:mc="http://schemas.openxmlformats.org/markup-compatibility/2006">
              <mc:Choice xmlns:v="urn:schemas-microsoft-com:vml" Requires="v">
                <p:oleObj spid="_x0000_s14466" name="Chart" r:id="rId4" imgW="8934651" imgH="6276914" progId="Excel.Sheet.8">
                  <p:embed/>
                </p:oleObj>
              </mc:Choice>
              <mc:Fallback>
                <p:oleObj name="Chart" r:id="rId4" imgW="8934651" imgH="6276914" progId="Excel.Sheet.8">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313" y="1277938"/>
                        <a:ext cx="5359400" cy="3765550"/>
                      </a:xfrm>
                      <a:prstGeom prst="rect">
                        <a:avLst/>
                      </a:prstGeom>
                      <a:noFill/>
                      <a:ln>
                        <a:noFill/>
                      </a:ln>
                      <a:effectLst/>
                    </p:spPr>
                  </p:pic>
                </p:oleObj>
              </mc:Fallback>
            </mc:AlternateContent>
          </a:graphicData>
        </a:graphic>
      </p:graphicFrame>
      <p:sp>
        <p:nvSpPr>
          <p:cNvPr id="14343" name="Rectangle 3"/>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4344" name="Rectangle 4"/>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
        <p:nvSpPr>
          <p:cNvPr id="14345"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4346"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4338" name="Object 7"/>
          <p:cNvGraphicFramePr>
            <a:graphicFrameLocks noChangeAspect="1"/>
          </p:cNvGraphicFramePr>
          <p:nvPr>
            <p:extLst>
              <p:ext uri="{D42A27DB-BD31-4B8C-83A1-F6EECF244321}">
                <p14:modId xmlns:p14="http://schemas.microsoft.com/office/powerpoint/2010/main" val="2483974134"/>
              </p:ext>
            </p:extLst>
          </p:nvPr>
        </p:nvGraphicFramePr>
        <p:xfrm>
          <a:off x="1960460" y="5118820"/>
          <a:ext cx="1968500" cy="387350"/>
        </p:xfrm>
        <a:graphic>
          <a:graphicData uri="http://schemas.openxmlformats.org/presentationml/2006/ole">
            <mc:AlternateContent xmlns:mc="http://schemas.openxmlformats.org/markup-compatibility/2006">
              <mc:Choice xmlns:v="urn:schemas-microsoft-com:vml" Requires="v">
                <p:oleObj spid="_x0000_s14467" name="Equation" r:id="rId6" imgW="1257120" imgH="241200" progId="Equation.3">
                  <p:embed/>
                </p:oleObj>
              </mc:Choice>
              <mc:Fallback>
                <p:oleObj name="Equation" r:id="rId6" imgW="1257120" imgH="2412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0460" y="5118820"/>
                        <a:ext cx="1968500"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39" name="Object 8"/>
          <p:cNvGraphicFramePr>
            <a:graphicFrameLocks noChangeAspect="1"/>
          </p:cNvGraphicFramePr>
          <p:nvPr>
            <p:extLst>
              <p:ext uri="{D42A27DB-BD31-4B8C-83A1-F6EECF244321}">
                <p14:modId xmlns:p14="http://schemas.microsoft.com/office/powerpoint/2010/main" val="2473057808"/>
              </p:ext>
            </p:extLst>
          </p:nvPr>
        </p:nvGraphicFramePr>
        <p:xfrm>
          <a:off x="4568871" y="5118820"/>
          <a:ext cx="2368550" cy="381000"/>
        </p:xfrm>
        <a:graphic>
          <a:graphicData uri="http://schemas.openxmlformats.org/presentationml/2006/ole">
            <mc:AlternateContent xmlns:mc="http://schemas.openxmlformats.org/markup-compatibility/2006">
              <mc:Choice xmlns:v="urn:schemas-microsoft-com:vml" Requires="v">
                <p:oleObj spid="_x0000_s14468" name="Equation" r:id="rId8" imgW="1447560" imgH="241200" progId="Equation.3">
                  <p:embed/>
                </p:oleObj>
              </mc:Choice>
              <mc:Fallback>
                <p:oleObj name="Equation" r:id="rId8" imgW="1447560" imgH="241200" progId="Equation.3">
                  <p:embed/>
                  <p:pic>
                    <p:nvPicPr>
                      <p:cNvPr id="0" name="Object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68871" y="5118820"/>
                        <a:ext cx="236855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340" name="Object 9"/>
          <p:cNvGraphicFramePr>
            <a:graphicFrameLocks noChangeAspect="1"/>
          </p:cNvGraphicFramePr>
          <p:nvPr>
            <p:extLst>
              <p:ext uri="{D42A27DB-BD31-4B8C-83A1-F6EECF244321}">
                <p14:modId xmlns:p14="http://schemas.microsoft.com/office/powerpoint/2010/main" val="3759706535"/>
              </p:ext>
            </p:extLst>
          </p:nvPr>
        </p:nvGraphicFramePr>
        <p:xfrm>
          <a:off x="616285" y="5656490"/>
          <a:ext cx="7661275" cy="304800"/>
        </p:xfrm>
        <a:graphic>
          <a:graphicData uri="http://schemas.openxmlformats.org/presentationml/2006/ole">
            <mc:AlternateContent xmlns:mc="http://schemas.openxmlformats.org/markup-compatibility/2006">
              <mc:Choice xmlns:v="urn:schemas-microsoft-com:vml" Requires="v">
                <p:oleObj spid="_x0000_s14469" name="Equation" r:id="rId10" imgW="4673520" imgH="203040" progId="Equation.3">
                  <p:embed/>
                </p:oleObj>
              </mc:Choice>
              <mc:Fallback>
                <p:oleObj name="Equation" r:id="rId10" imgW="4673520" imgH="20304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6285" y="5656490"/>
                        <a:ext cx="7661275" cy="304800"/>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Rectangle 2"/>
          <p:cNvSpPr>
            <a:spLocks noGrp="1" noChangeArrowheads="1"/>
          </p:cNvSpPr>
          <p:nvPr>
            <p:ph type="title"/>
          </p:nvPr>
        </p:nvSpPr>
        <p:spPr/>
        <p:txBody>
          <a:bodyPr/>
          <a:lstStyle/>
          <a:p>
            <a:pPr eaLnBrk="1" hangingPunct="1"/>
            <a:r>
              <a:rPr lang="en-US" sz="4000" dirty="0" smtClean="0"/>
              <a:t>AC Theory – </a:t>
            </a:r>
            <a:r>
              <a:rPr lang="en-US" sz="3600" dirty="0" smtClean="0"/>
              <a:t>Instantaneous</a:t>
            </a:r>
            <a:r>
              <a:rPr lang="en-US" sz="4000" dirty="0" smtClean="0"/>
              <a:t> Power</a:t>
            </a:r>
          </a:p>
        </p:txBody>
      </p:sp>
      <p:sp>
        <p:nvSpPr>
          <p:cNvPr id="15367" name="Rectangle 3"/>
          <p:cNvSpPr>
            <a:spLocks noGrp="1" noChangeArrowheads="1"/>
          </p:cNvSpPr>
          <p:nvPr>
            <p:ph type="body" sz="half" idx="1"/>
          </p:nvPr>
        </p:nvSpPr>
        <p:spPr>
          <a:xfrm>
            <a:off x="457200" y="1371600"/>
            <a:ext cx="8077200" cy="990600"/>
          </a:xfrm>
        </p:spPr>
        <p:txBody>
          <a:bodyPr/>
          <a:lstStyle/>
          <a:p>
            <a:pPr marL="0" indent="0" eaLnBrk="1" hangingPunct="1"/>
            <a:r>
              <a:rPr lang="en-US" sz="2800" dirty="0" smtClean="0">
                <a:latin typeface="Arial" panose="020B0604020202020204" pitchFamily="34" charset="0"/>
                <a:cs typeface="Arial" panose="020B0604020202020204" pitchFamily="34" charset="0"/>
              </a:rPr>
              <a:t>From IEEE1459 instantaneous power can be written in several forms:</a:t>
            </a:r>
          </a:p>
        </p:txBody>
      </p:sp>
      <p:graphicFrame>
        <p:nvGraphicFramePr>
          <p:cNvPr id="15362" name="Object 4"/>
          <p:cNvGraphicFramePr>
            <a:graphicFrameLocks noGrp="1" noChangeAspect="1"/>
          </p:cNvGraphicFramePr>
          <p:nvPr>
            <p:ph sz="quarter" idx="2"/>
            <p:extLst>
              <p:ext uri="{D42A27DB-BD31-4B8C-83A1-F6EECF244321}">
                <p14:modId xmlns:p14="http://schemas.microsoft.com/office/powerpoint/2010/main" val="2358340380"/>
              </p:ext>
            </p:extLst>
          </p:nvPr>
        </p:nvGraphicFramePr>
        <p:xfrm>
          <a:off x="693738" y="2771775"/>
          <a:ext cx="3424237" cy="2338388"/>
        </p:xfrm>
        <a:graphic>
          <a:graphicData uri="http://schemas.openxmlformats.org/presentationml/2006/ole">
            <mc:AlternateContent xmlns:mc="http://schemas.openxmlformats.org/markup-compatibility/2006">
              <mc:Choice xmlns:v="urn:schemas-microsoft-com:vml" Requires="v">
                <p:oleObj spid="_x0000_s15498" name="Chart" r:id="rId4" imgW="10001130" imgH="6829609" progId="Excel.Sheet.8">
                  <p:embed/>
                </p:oleObj>
              </mc:Choice>
              <mc:Fallback>
                <p:oleObj name="Chart" r:id="rId4" imgW="10001130" imgH="6829609"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738" y="2771775"/>
                        <a:ext cx="3424237" cy="2338388"/>
                      </a:xfrm>
                      <a:prstGeom prst="rect">
                        <a:avLst/>
                      </a:prstGeom>
                      <a:noFill/>
                      <a:ln>
                        <a:noFill/>
                      </a:ln>
                      <a:effectLst/>
                      <a:extLst/>
                    </p:spPr>
                  </p:pic>
                </p:oleObj>
              </mc:Fallback>
            </mc:AlternateContent>
          </a:graphicData>
        </a:graphic>
      </p:graphicFrame>
      <p:graphicFrame>
        <p:nvGraphicFramePr>
          <p:cNvPr id="15365" name="Object 10"/>
          <p:cNvGraphicFramePr>
            <a:graphicFrameLocks noGrp="1" noChangeAspect="1"/>
          </p:cNvGraphicFramePr>
          <p:nvPr>
            <p:ph sz="quarter" idx="3"/>
            <p:extLst>
              <p:ext uri="{D42A27DB-BD31-4B8C-83A1-F6EECF244321}">
                <p14:modId xmlns:p14="http://schemas.microsoft.com/office/powerpoint/2010/main" val="53761667"/>
              </p:ext>
            </p:extLst>
          </p:nvPr>
        </p:nvGraphicFramePr>
        <p:xfrm>
          <a:off x="4725988" y="2446338"/>
          <a:ext cx="3944937" cy="2693987"/>
        </p:xfrm>
        <a:graphic>
          <a:graphicData uri="http://schemas.openxmlformats.org/presentationml/2006/ole">
            <mc:AlternateContent xmlns:mc="http://schemas.openxmlformats.org/markup-compatibility/2006">
              <mc:Choice xmlns:v="urn:schemas-microsoft-com:vml" Requires="v">
                <p:oleObj spid="_x0000_s15499" name="Chart" r:id="rId6" imgW="10001130" imgH="6829609" progId="Excel.Sheet.8">
                  <p:embed/>
                </p:oleObj>
              </mc:Choice>
              <mc:Fallback>
                <p:oleObj name="Chart" r:id="rId6" imgW="10001130" imgH="6829609" progId="Excel.Sheet.8">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5988" y="2446338"/>
                        <a:ext cx="3944937" cy="2693987"/>
                      </a:xfrm>
                      <a:prstGeom prst="rect">
                        <a:avLst/>
                      </a:prstGeom>
                      <a:noFill/>
                      <a:ln>
                        <a:noFill/>
                      </a:ln>
                      <a:effectLst/>
                      <a:extLst/>
                    </p:spPr>
                  </p:pic>
                </p:oleObj>
              </mc:Fallback>
            </mc:AlternateContent>
          </a:graphicData>
        </a:graphic>
      </p:graphicFrame>
      <p:sp>
        <p:nvSpPr>
          <p:cNvPr id="15368" name="Rectangle 5"/>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15369" name="Rectangle 6"/>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5363" name="Object 7"/>
          <p:cNvGraphicFramePr>
            <a:graphicFrameLocks noChangeAspect="1"/>
          </p:cNvGraphicFramePr>
          <p:nvPr>
            <p:extLst>
              <p:ext uri="{D42A27DB-BD31-4B8C-83A1-F6EECF244321}">
                <p14:modId xmlns:p14="http://schemas.microsoft.com/office/powerpoint/2010/main" val="3546596989"/>
              </p:ext>
            </p:extLst>
          </p:nvPr>
        </p:nvGraphicFramePr>
        <p:xfrm>
          <a:off x="1055294" y="5726906"/>
          <a:ext cx="2971800" cy="323850"/>
        </p:xfrm>
        <a:graphic>
          <a:graphicData uri="http://schemas.openxmlformats.org/presentationml/2006/ole">
            <mc:AlternateContent xmlns:mc="http://schemas.openxmlformats.org/markup-compatibility/2006">
              <mc:Choice xmlns:v="urn:schemas-microsoft-com:vml" Requires="v">
                <p:oleObj spid="_x0000_s15500" name="Equation" r:id="rId8" imgW="1841500" imgH="203200" progId="Equation.3">
                  <p:embed/>
                </p:oleObj>
              </mc:Choice>
              <mc:Fallback>
                <p:oleObj name="Equation" r:id="rId8" imgW="1841500" imgH="203200" progId="Equation.3">
                  <p:embed/>
                  <p:pic>
                    <p:nvPicPr>
                      <p:cNvPr id="0" name="Object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5294" y="5726906"/>
                        <a:ext cx="2971800" cy="323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0" name="Rectangle 8"/>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graphicFrame>
        <p:nvGraphicFramePr>
          <p:cNvPr id="15364" name="Object 9"/>
          <p:cNvGraphicFramePr>
            <a:graphicFrameLocks noChangeAspect="1"/>
          </p:cNvGraphicFramePr>
          <p:nvPr>
            <p:extLst>
              <p:ext uri="{D42A27DB-BD31-4B8C-83A1-F6EECF244321}">
                <p14:modId xmlns:p14="http://schemas.microsoft.com/office/powerpoint/2010/main" val="3890573103"/>
              </p:ext>
            </p:extLst>
          </p:nvPr>
        </p:nvGraphicFramePr>
        <p:xfrm>
          <a:off x="4648810" y="5711825"/>
          <a:ext cx="4191000" cy="311150"/>
        </p:xfrm>
        <a:graphic>
          <a:graphicData uri="http://schemas.openxmlformats.org/presentationml/2006/ole">
            <mc:AlternateContent xmlns:mc="http://schemas.openxmlformats.org/markup-compatibility/2006">
              <mc:Choice xmlns:v="urn:schemas-microsoft-com:vml" Requires="v">
                <p:oleObj spid="_x0000_s15501" name="Equation" r:id="rId10" imgW="2692400" imgH="203200" progId="Equation.3">
                  <p:embed/>
                </p:oleObj>
              </mc:Choice>
              <mc:Fallback>
                <p:oleObj name="Equation" r:id="rId10" imgW="2692400" imgH="203200" progId="Equation.3">
                  <p:embed/>
                  <p:pic>
                    <p:nvPicPr>
                      <p:cNvPr id="0" name="Object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48810" y="5711825"/>
                        <a:ext cx="419100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71" name="Text Box 11"/>
          <p:cNvSpPr txBox="1">
            <a:spLocks noChangeArrowheads="1"/>
          </p:cNvSpPr>
          <p:nvPr/>
        </p:nvSpPr>
        <p:spPr bwMode="auto">
          <a:xfrm>
            <a:off x="4038600" y="5867400"/>
            <a:ext cx="2971800" cy="366713"/>
          </a:xfrm>
          <a:prstGeom prst="rect">
            <a:avLst/>
          </a:prstGeom>
          <a:noFill/>
          <a:ln w="9525">
            <a:noFill/>
            <a:miter lim="800000"/>
            <a:headEnd/>
            <a:tailEnd/>
          </a:ln>
        </p:spPr>
        <p:txBody>
          <a:bodyPr>
            <a:spAutoFit/>
          </a:bodyPr>
          <a:lstStyle/>
          <a:p>
            <a:pPr>
              <a:spcBef>
                <a:spcPct val="50000"/>
              </a:spcBef>
            </a:pPr>
            <a:endParaRPr lang="en-US"/>
          </a:p>
        </p:txBody>
      </p:sp>
      <p:sp>
        <p:nvSpPr>
          <p:cNvPr id="15372" name="Text Box 12"/>
          <p:cNvSpPr txBox="1">
            <a:spLocks noChangeArrowheads="1"/>
          </p:cNvSpPr>
          <p:nvPr/>
        </p:nvSpPr>
        <p:spPr bwMode="auto">
          <a:xfrm>
            <a:off x="4838700" y="5349250"/>
            <a:ext cx="1371600" cy="274637"/>
          </a:xfrm>
          <a:prstGeom prst="rect">
            <a:avLst/>
          </a:prstGeom>
          <a:noFill/>
          <a:ln w="9525">
            <a:noFill/>
            <a:miter lim="800000"/>
            <a:headEnd/>
            <a:tailEnd/>
          </a:ln>
        </p:spPr>
        <p:txBody>
          <a:bodyPr>
            <a:spAutoFit/>
          </a:bodyPr>
          <a:lstStyle/>
          <a:p>
            <a:pPr algn="ctr">
              <a:spcBef>
                <a:spcPct val="50000"/>
              </a:spcBef>
            </a:pPr>
            <a:r>
              <a:rPr lang="en-US" sz="1200" dirty="0"/>
              <a:t>Active Power</a:t>
            </a:r>
          </a:p>
        </p:txBody>
      </p:sp>
      <p:sp>
        <p:nvSpPr>
          <p:cNvPr id="15373" name="Text Box 13"/>
          <p:cNvSpPr txBox="1">
            <a:spLocks noChangeArrowheads="1"/>
          </p:cNvSpPr>
          <p:nvPr/>
        </p:nvSpPr>
        <p:spPr bwMode="auto">
          <a:xfrm>
            <a:off x="7068325" y="5349250"/>
            <a:ext cx="1371600" cy="274637"/>
          </a:xfrm>
          <a:prstGeom prst="rect">
            <a:avLst/>
          </a:prstGeom>
          <a:noFill/>
          <a:ln w="9525">
            <a:noFill/>
            <a:miter lim="800000"/>
            <a:headEnd/>
            <a:tailEnd/>
          </a:ln>
        </p:spPr>
        <p:txBody>
          <a:bodyPr>
            <a:spAutoFit/>
          </a:bodyPr>
          <a:lstStyle/>
          <a:p>
            <a:pPr algn="ctr">
              <a:spcBef>
                <a:spcPct val="50000"/>
              </a:spcBef>
            </a:pPr>
            <a:r>
              <a:rPr lang="en-US" sz="1200" dirty="0"/>
              <a:t>Reactive Power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1"/>
          <p:cNvSpPr>
            <a:spLocks noChangeArrowheads="1"/>
          </p:cNvSpPr>
          <p:nvPr/>
        </p:nvSpPr>
        <p:spPr bwMode="auto">
          <a:xfrm>
            <a:off x="846138" y="2084388"/>
            <a:ext cx="7412037" cy="3495675"/>
          </a:xfrm>
          <a:prstGeom prst="rect">
            <a:avLst/>
          </a:prstGeom>
          <a:solidFill>
            <a:srgbClr val="0066FF"/>
          </a:solidFill>
          <a:ln w="57150">
            <a:solidFill>
              <a:srgbClr val="000066"/>
            </a:solidFill>
            <a:miter lim="800000"/>
            <a:headEnd/>
            <a:tailEnd/>
          </a:ln>
        </p:spPr>
        <p:txBody>
          <a:bodyPr wrap="none" anchor="ctr"/>
          <a:lstStyle/>
          <a:p>
            <a:endParaRPr lang="en-US"/>
          </a:p>
        </p:txBody>
      </p:sp>
      <p:sp>
        <p:nvSpPr>
          <p:cNvPr id="43011" name="Rectangle 2"/>
          <p:cNvSpPr>
            <a:spLocks noGrp="1" noChangeArrowheads="1"/>
          </p:cNvSpPr>
          <p:nvPr>
            <p:ph type="title"/>
          </p:nvPr>
        </p:nvSpPr>
        <p:spPr/>
        <p:txBody>
          <a:bodyPr/>
          <a:lstStyle/>
          <a:p>
            <a:pPr eaLnBrk="1" hangingPunct="1"/>
            <a:r>
              <a:rPr lang="en-US" sz="3600" b="1" dirty="0" smtClean="0"/>
              <a:t>Three Phase Power</a:t>
            </a:r>
            <a:br>
              <a:rPr lang="en-US" sz="3600" b="1" dirty="0" smtClean="0"/>
            </a:br>
            <a:r>
              <a:rPr lang="en-US" sz="3200" dirty="0" err="1" smtClean="0"/>
              <a:t>Blondel’s</a:t>
            </a:r>
            <a:r>
              <a:rPr lang="en-US" sz="3200" dirty="0" smtClean="0"/>
              <a:t> Theorem</a:t>
            </a:r>
          </a:p>
        </p:txBody>
      </p:sp>
      <p:sp>
        <p:nvSpPr>
          <p:cNvPr id="43012" name="Text Box 9"/>
          <p:cNvSpPr txBox="1">
            <a:spLocks noChangeArrowheads="1"/>
          </p:cNvSpPr>
          <p:nvPr/>
        </p:nvSpPr>
        <p:spPr bwMode="auto">
          <a:xfrm>
            <a:off x="885825" y="2122488"/>
            <a:ext cx="7372350" cy="3378200"/>
          </a:xfrm>
          <a:prstGeom prst="rect">
            <a:avLst/>
          </a:prstGeom>
          <a:solidFill>
            <a:srgbClr val="0000FF"/>
          </a:solidFill>
          <a:ln w="9525">
            <a:noFill/>
            <a:miter lim="800000"/>
            <a:headEnd/>
            <a:tailEnd/>
          </a:ln>
        </p:spPr>
        <p:txBody>
          <a:bodyPr>
            <a:spAutoFit/>
          </a:bodyPr>
          <a:lstStyle/>
          <a:p>
            <a:pPr>
              <a:spcBef>
                <a:spcPct val="50000"/>
              </a:spcBef>
            </a:pPr>
            <a:r>
              <a:rPr lang="en-US" sz="2400" dirty="0">
                <a:solidFill>
                  <a:srgbClr val="FFFF00"/>
                </a:solidFill>
              </a:rPr>
              <a:t>If energy be supplied to any system of conductors through N wires, the total power in the system is given by the algebraic sum of the readings of N </a:t>
            </a:r>
            <a:r>
              <a:rPr lang="en-US" sz="2400" dirty="0" err="1">
                <a:solidFill>
                  <a:srgbClr val="FFFF00"/>
                </a:solidFill>
              </a:rPr>
              <a:t>wattmeters</a:t>
            </a:r>
            <a:r>
              <a:rPr lang="en-US" sz="2400" dirty="0">
                <a:solidFill>
                  <a:srgbClr val="FFFF00"/>
                </a:solidFill>
              </a:rPr>
              <a:t>, so arranged that each of the N wires contains one current coil, the corresponding voltage coil being connected between that wire and some common point.  If this common point is on one of the N wires, the measurement may be made by the use of N-1 </a:t>
            </a:r>
            <a:r>
              <a:rPr lang="en-US" sz="2400" dirty="0" err="1">
                <a:solidFill>
                  <a:srgbClr val="FFFF00"/>
                </a:solidFill>
              </a:rPr>
              <a:t>wattmeters</a:t>
            </a:r>
            <a:r>
              <a:rPr lang="en-US" sz="2400" dirty="0">
                <a:solidFill>
                  <a:srgbClr val="FFFF00"/>
                </a:solidFill>
              </a:rPr>
              <a: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n-US" dirty="0"/>
              <a:t>Then – Now – Tomorrow?</a:t>
            </a:r>
            <a:br>
              <a:rPr lang="en-US" dirty="0"/>
            </a:br>
            <a:r>
              <a:rPr lang="en-US" sz="3200" b="1" dirty="0"/>
              <a:t>Communications</a:t>
            </a:r>
          </a:p>
        </p:txBody>
      </p:sp>
      <p:sp>
        <p:nvSpPr>
          <p:cNvPr id="24" name="TextBox 23"/>
          <p:cNvSpPr txBox="1"/>
          <p:nvPr/>
        </p:nvSpPr>
        <p:spPr>
          <a:xfrm>
            <a:off x="1219200" y="1828800"/>
            <a:ext cx="1219200" cy="369332"/>
          </a:xfrm>
          <a:prstGeom prst="rect">
            <a:avLst/>
          </a:prstGeom>
          <a:noFill/>
        </p:spPr>
        <p:txBody>
          <a:bodyPr wrap="square" rtlCol="0">
            <a:spAutoFit/>
          </a:bodyPr>
          <a:lstStyle/>
          <a:p>
            <a:pPr algn="ctr"/>
            <a:r>
              <a:rPr lang="en-US" b="1" dirty="0"/>
              <a:t>THEN</a:t>
            </a:r>
          </a:p>
        </p:txBody>
      </p:sp>
      <p:pic>
        <p:nvPicPr>
          <p:cNvPr id="4098" name="Picture 2" descr="U:\PM Presentations\Graphics\1960 Meter Reader.jpg"/>
          <p:cNvPicPr>
            <a:picLocks noChangeAspect="1" noChangeArrowheads="1"/>
          </p:cNvPicPr>
          <p:nvPr/>
        </p:nvPicPr>
        <p:blipFill>
          <a:blip r:embed="rId2" cstate="print"/>
          <a:srcRect/>
          <a:stretch>
            <a:fillRect/>
          </a:stretch>
        </p:blipFill>
        <p:spPr bwMode="auto">
          <a:xfrm>
            <a:off x="457200" y="2286000"/>
            <a:ext cx="2819400" cy="2312789"/>
          </a:xfrm>
          <a:prstGeom prst="rect">
            <a:avLst/>
          </a:prstGeom>
          <a:noFill/>
          <a:effectLst>
            <a:softEdge rad="317500"/>
          </a:effectLst>
        </p:spPr>
      </p:pic>
      <p:sp>
        <p:nvSpPr>
          <p:cNvPr id="7" name="TextBox 6"/>
          <p:cNvSpPr txBox="1"/>
          <p:nvPr/>
        </p:nvSpPr>
        <p:spPr>
          <a:xfrm>
            <a:off x="5486400" y="1828800"/>
            <a:ext cx="1219200" cy="369332"/>
          </a:xfrm>
          <a:prstGeom prst="rect">
            <a:avLst/>
          </a:prstGeom>
          <a:noFill/>
        </p:spPr>
        <p:txBody>
          <a:bodyPr wrap="square" rtlCol="0">
            <a:spAutoFit/>
          </a:bodyPr>
          <a:lstStyle/>
          <a:p>
            <a:pPr algn="ctr"/>
            <a:r>
              <a:rPr lang="en-US" b="1" dirty="0"/>
              <a:t>NOW</a:t>
            </a:r>
          </a:p>
        </p:txBody>
      </p:sp>
      <p:pic>
        <p:nvPicPr>
          <p:cNvPr id="4099" name="Picture 3" descr="U:\PM Presentations\Graphics\slide_7.jpg"/>
          <p:cNvPicPr>
            <a:picLocks noChangeAspect="1" noChangeArrowheads="1"/>
          </p:cNvPicPr>
          <p:nvPr/>
        </p:nvPicPr>
        <p:blipFill>
          <a:blip r:embed="rId3" cstate="print"/>
          <a:srcRect/>
          <a:stretch>
            <a:fillRect/>
          </a:stretch>
        </p:blipFill>
        <p:spPr bwMode="auto">
          <a:xfrm>
            <a:off x="3990703" y="2438400"/>
            <a:ext cx="4114800" cy="3285203"/>
          </a:xfrm>
          <a:prstGeom prst="rect">
            <a:avLst/>
          </a:prstGeom>
          <a:noFill/>
        </p:spPr>
      </p:pic>
    </p:spTree>
    <p:extLst>
      <p:ext uri="{BB962C8B-B14F-4D97-AF65-F5344CB8AC3E}">
        <p14:creationId xmlns:p14="http://schemas.microsoft.com/office/powerpoint/2010/main" val="363101890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600" b="1" dirty="0" smtClean="0"/>
              <a:t>Three Phase Power</a:t>
            </a:r>
            <a:br>
              <a:rPr lang="en-US" sz="3600" b="1" dirty="0" smtClean="0"/>
            </a:br>
            <a:r>
              <a:rPr lang="en-US" sz="3200" dirty="0" err="1" smtClean="0"/>
              <a:t>Blondel’s</a:t>
            </a:r>
            <a:r>
              <a:rPr lang="en-US" sz="3200" dirty="0" smtClean="0"/>
              <a:t> Theorem</a:t>
            </a:r>
          </a:p>
        </p:txBody>
      </p:sp>
      <p:sp>
        <p:nvSpPr>
          <p:cNvPr id="44035" name="Rectangle 3"/>
          <p:cNvSpPr>
            <a:spLocks noGrp="1" noChangeArrowheads="1"/>
          </p:cNvSpPr>
          <p:nvPr>
            <p:ph idx="1"/>
          </p:nvPr>
        </p:nvSpPr>
        <p:spPr>
          <a:xfrm>
            <a:off x="822325" y="1969610"/>
            <a:ext cx="7521575" cy="2710340"/>
          </a:xfrm>
        </p:spPr>
        <p:txBody>
          <a:bodyPr/>
          <a:lstStyle/>
          <a:p>
            <a:pPr eaLnBrk="1" hangingPunct="1">
              <a:buFont typeface="Arial" panose="020B0604020202020204" pitchFamily="34" charset="0"/>
              <a:buChar char="•"/>
            </a:pPr>
            <a:r>
              <a:rPr lang="en-US" sz="2400" dirty="0" smtClean="0">
                <a:latin typeface="Arial" panose="020B0604020202020204" pitchFamily="34" charset="0"/>
                <a:cs typeface="Arial" panose="020B0604020202020204" pitchFamily="34" charset="0"/>
              </a:rPr>
              <a:t>Simply put – We can measure the power in a N wire system by measuring the power in N-1 conductors.</a:t>
            </a:r>
          </a:p>
          <a:p>
            <a:pPr marL="285750" indent="-285750" eaLnBrk="1" hangingPunct="1">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US" sz="2400" dirty="0" smtClean="0">
                <a:latin typeface="Arial" panose="020B0604020202020204" pitchFamily="34" charset="0"/>
                <a:cs typeface="Arial" panose="020B0604020202020204" pitchFamily="34" charset="0"/>
              </a:rPr>
              <a:t>For example, in a 4-wire, 3-phase system we need to measure the power in 3 circuits</a:t>
            </a:r>
            <a:r>
              <a:rPr lang="en-US" dirty="0" smtClean="0">
                <a:latin typeface="Arial" panose="020B0604020202020204" pitchFamily="34" charset="0"/>
                <a:cs typeface="Arial" panose="020B0604020202020204" pitchFamily="34" charset="0"/>
              </a:rPr>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600" b="1" dirty="0" smtClean="0"/>
              <a:t>Three Phase Power</a:t>
            </a:r>
            <a:br>
              <a:rPr lang="en-US" sz="3600" b="1" dirty="0" smtClean="0"/>
            </a:br>
            <a:r>
              <a:rPr lang="en-US" sz="3200" dirty="0" err="1" smtClean="0"/>
              <a:t>Blondel’s</a:t>
            </a:r>
            <a:r>
              <a:rPr lang="en-US" sz="3200" dirty="0" smtClean="0"/>
              <a:t> Theorem</a:t>
            </a:r>
          </a:p>
        </p:txBody>
      </p:sp>
      <p:sp>
        <p:nvSpPr>
          <p:cNvPr id="44035" name="Rectangle 3"/>
          <p:cNvSpPr>
            <a:spLocks noGrp="1" noChangeArrowheads="1"/>
          </p:cNvSpPr>
          <p:nvPr>
            <p:ph idx="1"/>
          </p:nvPr>
        </p:nvSpPr>
        <p:spPr>
          <a:xfrm>
            <a:off x="822325" y="1777584"/>
            <a:ext cx="7521575" cy="2902365"/>
          </a:xfrm>
        </p:spPr>
        <p:txBody>
          <a:bodyPr/>
          <a:lstStyle/>
          <a:p>
            <a:pPr eaLnBrk="1" hangingPunct="1">
              <a:buFont typeface="Arial" panose="020B0604020202020204" pitchFamily="34" charset="0"/>
              <a:buChar char="•"/>
            </a:pPr>
            <a:r>
              <a:rPr lang="en-US" sz="2400" dirty="0">
                <a:latin typeface="Arial" panose="020B0604020202020204" pitchFamily="34" charset="0"/>
                <a:cs typeface="Arial" panose="020B0604020202020204" pitchFamily="34" charset="0"/>
              </a:rPr>
              <a:t>In practice, </a:t>
            </a:r>
            <a:r>
              <a:rPr lang="en-US" sz="2400" dirty="0" err="1">
                <a:latin typeface="Arial" panose="020B0604020202020204" pitchFamily="34" charset="0"/>
                <a:cs typeface="Arial" panose="020B0604020202020204" pitchFamily="34" charset="0"/>
              </a:rPr>
              <a:t>Blondel’s</a:t>
            </a:r>
            <a:r>
              <a:rPr lang="en-US" sz="2400" dirty="0">
                <a:latin typeface="Arial" panose="020B0604020202020204" pitchFamily="34" charset="0"/>
                <a:cs typeface="Arial" panose="020B0604020202020204" pitchFamily="34" charset="0"/>
              </a:rPr>
              <a:t> Theorem is not strictly adhered to in all </a:t>
            </a:r>
            <a:r>
              <a:rPr lang="en-US" sz="2400" dirty="0" smtClean="0">
                <a:latin typeface="Arial" panose="020B0604020202020204" pitchFamily="34" charset="0"/>
                <a:cs typeface="Arial" panose="020B0604020202020204" pitchFamily="34" charset="0"/>
              </a:rPr>
              <a:t>applications</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US" sz="2400" dirty="0" smtClean="0">
                <a:latin typeface="Arial" panose="020B0604020202020204" pitchFamily="34" charset="0"/>
                <a:cs typeface="Arial" panose="020B0604020202020204" pitchFamily="34" charset="0"/>
              </a:rPr>
              <a:t>Meter </a:t>
            </a:r>
            <a:r>
              <a:rPr lang="en-US" sz="2400" dirty="0">
                <a:latin typeface="Arial" panose="020B0604020202020204" pitchFamily="34" charset="0"/>
                <a:cs typeface="Arial" panose="020B0604020202020204" pitchFamily="34" charset="0"/>
              </a:rPr>
              <a:t>manufacturers have found ways to design </a:t>
            </a:r>
            <a:r>
              <a:rPr lang="en-US" sz="2400" dirty="0" smtClean="0">
                <a:latin typeface="Arial" panose="020B0604020202020204" pitchFamily="34" charset="0"/>
                <a:cs typeface="Arial" panose="020B0604020202020204" pitchFamily="34" charset="0"/>
              </a:rPr>
              <a:t>meters </a:t>
            </a:r>
            <a:r>
              <a:rPr lang="en-US" sz="2400" dirty="0">
                <a:latin typeface="Arial" panose="020B0604020202020204" pitchFamily="34" charset="0"/>
                <a:cs typeface="Arial" panose="020B0604020202020204" pitchFamily="34" charset="0"/>
              </a:rPr>
              <a:t>that allow adequate accuracy without the required number of stators. </a:t>
            </a:r>
            <a:endParaRPr lang="en-US" sz="2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1094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600" b="1" dirty="0" smtClean="0"/>
              <a:t>Three Phase Power</a:t>
            </a:r>
            <a:br>
              <a:rPr lang="en-US" sz="3600" b="1" dirty="0" smtClean="0"/>
            </a:br>
            <a:r>
              <a:rPr lang="en-US" sz="3200" dirty="0" err="1" smtClean="0"/>
              <a:t>Blondel’s</a:t>
            </a:r>
            <a:r>
              <a:rPr lang="en-US" sz="3200" dirty="0" smtClean="0"/>
              <a:t> Theorem</a:t>
            </a:r>
          </a:p>
        </p:txBody>
      </p:sp>
      <p:sp>
        <p:nvSpPr>
          <p:cNvPr id="44035" name="Rectangle 3"/>
          <p:cNvSpPr>
            <a:spLocks noGrp="1" noChangeArrowheads="1"/>
          </p:cNvSpPr>
          <p:nvPr>
            <p:ph idx="1"/>
          </p:nvPr>
        </p:nvSpPr>
        <p:spPr>
          <a:xfrm>
            <a:off x="457200" y="2084825"/>
            <a:ext cx="8229600" cy="4041338"/>
          </a:xfrm>
        </p:spPr>
        <p:txBody>
          <a:bodyPr/>
          <a:lstStyle/>
          <a:p>
            <a:pPr eaLnBrk="1" hangingPunct="1">
              <a:buFont typeface="Arial" panose="020B0604020202020204" pitchFamily="34" charset="0"/>
              <a:buChar char="•"/>
            </a:pPr>
            <a:r>
              <a:rPr lang="en-US" sz="2000" dirty="0" smtClean="0">
                <a:latin typeface="Arial" panose="020B0604020202020204" pitchFamily="34" charset="0"/>
                <a:cs typeface="Arial" panose="020B0604020202020204" pitchFamily="34" charset="0"/>
              </a:rPr>
              <a:t>One </a:t>
            </a:r>
            <a:r>
              <a:rPr lang="en-US" sz="2000" dirty="0">
                <a:latin typeface="Arial" panose="020B0604020202020204" pitchFamily="34" charset="0"/>
                <a:cs typeface="Arial" panose="020B0604020202020204" pitchFamily="34" charset="0"/>
              </a:rPr>
              <a:t>such meter is the common (form 2S) house meter. </a:t>
            </a:r>
            <a:endParaRPr lang="en-US" sz="2000" dirty="0" smtClean="0">
              <a:latin typeface="Arial" panose="020B0604020202020204" pitchFamily="34" charset="0"/>
              <a:cs typeface="Arial" panose="020B0604020202020204" pitchFamily="34" charset="0"/>
            </a:endParaRPr>
          </a:p>
          <a:p>
            <a:pPr marL="285750" indent="-285750" eaLnBrk="1" hangingPunct="1">
              <a:buFont typeface="Arial" panose="020B0604020202020204" pitchFamily="34" charset="0"/>
              <a:buChar char="•"/>
            </a:pPr>
            <a:endParaRPr lang="en-US" sz="2000"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US" sz="2000" dirty="0" smtClean="0">
                <a:latin typeface="Arial" panose="020B0604020202020204" pitchFamily="34" charset="0"/>
                <a:cs typeface="Arial" panose="020B0604020202020204" pitchFamily="34" charset="0"/>
              </a:rPr>
              <a:t>It </a:t>
            </a:r>
            <a:r>
              <a:rPr lang="en-US" sz="2000" dirty="0">
                <a:latin typeface="Arial" panose="020B0604020202020204" pitchFamily="34" charset="0"/>
                <a:cs typeface="Arial" panose="020B0604020202020204" pitchFamily="34" charset="0"/>
              </a:rPr>
              <a:t>is a single stator meter that is specifically designed to meter a 3-wire circuit. </a:t>
            </a:r>
            <a:endParaRPr lang="en-US" sz="20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3462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z="3600" b="1" dirty="0" smtClean="0"/>
              <a:t>Three Phase Power</a:t>
            </a:r>
            <a:br>
              <a:rPr lang="en-US" sz="3600" b="1" dirty="0" smtClean="0"/>
            </a:br>
            <a:r>
              <a:rPr lang="en-US" sz="3200" dirty="0" err="1" smtClean="0"/>
              <a:t>Blondel’s</a:t>
            </a:r>
            <a:r>
              <a:rPr lang="en-US" sz="3200" dirty="0" smtClean="0"/>
              <a:t> Theorem</a:t>
            </a:r>
          </a:p>
        </p:txBody>
      </p:sp>
      <p:sp>
        <p:nvSpPr>
          <p:cNvPr id="44035" name="Rectangle 3"/>
          <p:cNvSpPr>
            <a:spLocks noGrp="1" noChangeArrowheads="1"/>
          </p:cNvSpPr>
          <p:nvPr>
            <p:ph idx="1"/>
          </p:nvPr>
        </p:nvSpPr>
        <p:spPr>
          <a:xfrm>
            <a:off x="462665" y="1854395"/>
            <a:ext cx="8229600" cy="3763690"/>
          </a:xfrm>
        </p:spPr>
        <p:txBody>
          <a:bodyPr/>
          <a:lstStyle/>
          <a:p>
            <a:pPr eaLnBrk="1" hangingPunct="1">
              <a:buFont typeface="Arial" panose="020B0604020202020204" pitchFamily="34" charset="0"/>
              <a:buChar char="•"/>
            </a:pPr>
            <a:r>
              <a:rPr lang="en-US" sz="2400" dirty="0" smtClean="0">
                <a:latin typeface="Arial" panose="020B0604020202020204" pitchFamily="34" charset="0"/>
                <a:cs typeface="Arial" panose="020B0604020202020204" pitchFamily="34" charset="0"/>
              </a:rPr>
              <a:t>Additionally, other meters may </a:t>
            </a:r>
            <a:r>
              <a:rPr lang="en-US" sz="2400" dirty="0">
                <a:latin typeface="Arial" panose="020B0604020202020204" pitchFamily="34" charset="0"/>
                <a:cs typeface="Arial" panose="020B0604020202020204" pitchFamily="34" charset="0"/>
              </a:rPr>
              <a:t>be connected in </a:t>
            </a:r>
            <a:r>
              <a:rPr lang="en-US" sz="2400" dirty="0" smtClean="0">
                <a:latin typeface="Arial" panose="020B0604020202020204" pitchFamily="34" charset="0"/>
                <a:cs typeface="Arial" panose="020B0604020202020204" pitchFamily="34" charset="0"/>
              </a:rPr>
              <a:t>configurations</a:t>
            </a:r>
            <a:r>
              <a:rPr lang="en-US" sz="2400" dirty="0">
                <a:latin typeface="Arial" panose="020B0604020202020204" pitchFamily="34" charset="0"/>
                <a:cs typeface="Arial" panose="020B0604020202020204" pitchFamily="34" charset="0"/>
              </a:rPr>
              <a:t>, which may also provide adequate levels of accuracy without the required number of stators</a:t>
            </a:r>
            <a:r>
              <a:rPr lang="en-US" sz="2400" dirty="0" smtClean="0">
                <a:latin typeface="Arial" panose="020B0604020202020204" pitchFamily="34" charset="0"/>
                <a:cs typeface="Arial" panose="020B0604020202020204" pitchFamily="34" charset="0"/>
              </a:rPr>
              <a:t>.</a:t>
            </a:r>
          </a:p>
          <a:p>
            <a:pPr eaLnBrk="1" hangingPunct="1">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en-US" sz="2400" dirty="0" smtClean="0">
                <a:latin typeface="Arial" panose="020B0604020202020204" pitchFamily="34" charset="0"/>
                <a:cs typeface="Arial" panose="020B0604020202020204" pitchFamily="34" charset="0"/>
              </a:rPr>
              <a:t>These are often referred to as </a:t>
            </a:r>
            <a:r>
              <a:rPr lang="en-US" sz="2400" dirty="0" smtClean="0">
                <a:latin typeface="Arial" panose="020B0604020202020204" pitchFamily="34" charset="0"/>
                <a:cs typeface="Arial" panose="020B0604020202020204" pitchFamily="34" charset="0"/>
              </a:rPr>
              <a:t>Non-</a:t>
            </a:r>
            <a:r>
              <a:rPr lang="en-US" sz="2400" dirty="0" err="1" smtClean="0">
                <a:latin typeface="Arial" panose="020B0604020202020204" pitchFamily="34" charset="0"/>
                <a:cs typeface="Arial" panose="020B0604020202020204" pitchFamily="34" charset="0"/>
              </a:rPr>
              <a:t>Blondel</a:t>
            </a:r>
            <a:r>
              <a:rPr lang="en-US" sz="24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configurations.</a:t>
            </a:r>
          </a:p>
        </p:txBody>
      </p:sp>
    </p:spTree>
    <p:extLst>
      <p:ext uri="{BB962C8B-B14F-4D97-AF65-F5344CB8AC3E}">
        <p14:creationId xmlns:p14="http://schemas.microsoft.com/office/powerpoint/2010/main" val="19841887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b="1" dirty="0" smtClean="0"/>
              <a:t>Three Phase Power</a:t>
            </a:r>
            <a:br>
              <a:rPr lang="en-US" sz="3600" b="1" dirty="0" smtClean="0"/>
            </a:br>
            <a:r>
              <a:rPr lang="en-US" sz="3200" dirty="0" err="1" smtClean="0"/>
              <a:t>Blondel’s</a:t>
            </a:r>
            <a:r>
              <a:rPr lang="en-US" sz="3200" dirty="0" smtClean="0"/>
              <a:t> Theorem</a:t>
            </a:r>
          </a:p>
        </p:txBody>
      </p:sp>
      <p:sp>
        <p:nvSpPr>
          <p:cNvPr id="2" name="TextBox 1"/>
          <p:cNvSpPr txBox="1"/>
          <p:nvPr/>
        </p:nvSpPr>
        <p:spPr>
          <a:xfrm>
            <a:off x="1000333" y="1739180"/>
            <a:ext cx="7258545" cy="2739211"/>
          </a:xfrm>
          <a:prstGeom prst="rect">
            <a:avLst/>
          </a:prstGeom>
          <a:noFill/>
        </p:spPr>
        <p:txBody>
          <a:bodyPr wrap="square" rtlCol="0">
            <a:spAutoFit/>
          </a:bodyPr>
          <a:lstStyle/>
          <a:p>
            <a:r>
              <a:rPr lang="en-US" sz="2800" dirty="0" smtClean="0"/>
              <a:t>Why are Non-</a:t>
            </a:r>
            <a:r>
              <a:rPr lang="en-US" sz="2800" dirty="0" err="1" smtClean="0"/>
              <a:t>Blondel</a:t>
            </a:r>
            <a:r>
              <a:rPr lang="en-US" sz="2800" dirty="0" smtClean="0"/>
              <a:t> circuits challenging? </a:t>
            </a:r>
          </a:p>
          <a:p>
            <a:endParaRPr lang="en-US" sz="2400" dirty="0"/>
          </a:p>
          <a:p>
            <a:pPr marL="342900" indent="-342900">
              <a:buFont typeface="Arial" panose="020B0604020202020204" pitchFamily="34" charset="0"/>
              <a:buChar char="•"/>
            </a:pPr>
            <a:r>
              <a:rPr lang="en-US" sz="2400" dirty="0" smtClean="0"/>
              <a:t>Makes the assumption that the service voltages are balanced.</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The assumption may not be true so </a:t>
            </a:r>
            <a:r>
              <a:rPr lang="en-US" sz="2400" dirty="0" smtClean="0"/>
              <a:t>there </a:t>
            </a:r>
            <a:r>
              <a:rPr lang="en-US" sz="2400" dirty="0" smtClean="0"/>
              <a:t>are likely to be measurement errors.</a:t>
            </a:r>
            <a:endParaRPr lang="en-US" sz="2400" dirty="0"/>
          </a:p>
        </p:txBody>
      </p:sp>
    </p:spTree>
    <p:extLst>
      <p:ext uri="{BB962C8B-B14F-4D97-AF65-F5344CB8AC3E}">
        <p14:creationId xmlns:p14="http://schemas.microsoft.com/office/powerpoint/2010/main" val="247345769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b="1" dirty="0" smtClean="0"/>
              <a:t>Three Phase Power</a:t>
            </a:r>
            <a:br>
              <a:rPr lang="en-US" sz="3600" b="1" dirty="0" smtClean="0"/>
            </a:br>
            <a:r>
              <a:rPr lang="en-US" sz="3200" dirty="0" err="1" smtClean="0"/>
              <a:t>Blondel’s</a:t>
            </a:r>
            <a:r>
              <a:rPr lang="en-US" sz="3200" dirty="0" smtClean="0"/>
              <a:t> Theorem</a:t>
            </a:r>
          </a:p>
        </p:txBody>
      </p:sp>
      <p:sp>
        <p:nvSpPr>
          <p:cNvPr id="2" name="TextBox 1"/>
          <p:cNvSpPr txBox="1"/>
          <p:nvPr/>
        </p:nvSpPr>
        <p:spPr>
          <a:xfrm>
            <a:off x="1000334" y="2415453"/>
            <a:ext cx="7258545" cy="2369880"/>
          </a:xfrm>
          <a:prstGeom prst="rect">
            <a:avLst/>
          </a:prstGeom>
          <a:noFill/>
        </p:spPr>
        <p:txBody>
          <a:bodyPr wrap="square" rtlCol="0">
            <a:spAutoFit/>
          </a:bodyPr>
          <a:lstStyle/>
          <a:p>
            <a:r>
              <a:rPr lang="en-US" sz="2800" dirty="0" smtClean="0"/>
              <a:t>Why are Non-</a:t>
            </a:r>
            <a:r>
              <a:rPr lang="en-US" sz="2800" dirty="0" err="1" smtClean="0"/>
              <a:t>Blondel</a:t>
            </a:r>
            <a:r>
              <a:rPr lang="en-US" sz="2800" dirty="0" smtClean="0"/>
              <a:t> meters used</a:t>
            </a:r>
            <a:r>
              <a:rPr lang="en-US" sz="2400" dirty="0" smtClean="0"/>
              <a:t>? </a:t>
            </a:r>
          </a:p>
          <a:p>
            <a:endParaRPr lang="en-US" sz="2400" dirty="0"/>
          </a:p>
          <a:p>
            <a:pPr marL="342900" indent="-342900">
              <a:buFont typeface="Arial" panose="020B0604020202020204" pitchFamily="34" charset="0"/>
              <a:buChar char="•"/>
            </a:pPr>
            <a:r>
              <a:rPr lang="en-US" sz="2400" dirty="0" smtClean="0"/>
              <a:t>Fewer elements in the meter means lower meter costs.</a:t>
            </a:r>
          </a:p>
          <a:p>
            <a:pPr marL="342900" indent="-342900">
              <a:buFont typeface="Arial" panose="020B0604020202020204" pitchFamily="34" charset="0"/>
              <a:buChar char="•"/>
            </a:pPr>
            <a:endParaRPr lang="en-US" sz="2400" dirty="0" smtClean="0"/>
          </a:p>
          <a:p>
            <a:pPr marL="342900" indent="-342900">
              <a:buFont typeface="Arial" panose="020B0604020202020204" pitchFamily="34" charset="0"/>
              <a:buChar char="•"/>
            </a:pPr>
            <a:r>
              <a:rPr lang="en-US" sz="2400" dirty="0" smtClean="0"/>
              <a:t>Fewer PTs and CTs mean lower installation costs.</a:t>
            </a:r>
            <a:endParaRPr lang="en-US" sz="2400" dirty="0"/>
          </a:p>
        </p:txBody>
      </p:sp>
    </p:spTree>
    <p:extLst>
      <p:ext uri="{BB962C8B-B14F-4D97-AF65-F5344CB8AC3E}">
        <p14:creationId xmlns:p14="http://schemas.microsoft.com/office/powerpoint/2010/main" val="26831206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b="1" dirty="0" smtClean="0"/>
              <a:t>Three Phase Power</a:t>
            </a:r>
            <a:br>
              <a:rPr lang="en-US" sz="3600" b="1" dirty="0" smtClean="0"/>
            </a:br>
            <a:r>
              <a:rPr lang="en-US" sz="3200" dirty="0" err="1" smtClean="0"/>
              <a:t>Blondel’s</a:t>
            </a:r>
            <a:r>
              <a:rPr lang="en-US" sz="3200" dirty="0" smtClean="0"/>
              <a:t> Theorem</a:t>
            </a: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4385" y="2392065"/>
            <a:ext cx="6374650" cy="3460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228233" y="1747493"/>
            <a:ext cx="2686954" cy="461665"/>
          </a:xfrm>
          <a:prstGeom prst="rect">
            <a:avLst/>
          </a:prstGeom>
          <a:noFill/>
        </p:spPr>
        <p:txBody>
          <a:bodyPr wrap="none" rtlCol="0">
            <a:spAutoFit/>
          </a:bodyPr>
          <a:lstStyle/>
          <a:p>
            <a:r>
              <a:rPr lang="en-US" sz="2400" dirty="0" err="1" smtClean="0"/>
              <a:t>Blondel</a:t>
            </a:r>
            <a:r>
              <a:rPr lang="en-US" sz="2400" dirty="0" smtClean="0"/>
              <a:t> Compliant</a:t>
            </a:r>
            <a:endParaRPr lang="en-US" sz="2400"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z="3600" b="1" dirty="0" smtClean="0"/>
              <a:t>Three Phase Power</a:t>
            </a:r>
            <a:br>
              <a:rPr lang="en-US" sz="3600" b="1" dirty="0" smtClean="0"/>
            </a:br>
            <a:r>
              <a:rPr lang="en-US" sz="3200" dirty="0" err="1" smtClean="0"/>
              <a:t>Blondel’s</a:t>
            </a:r>
            <a:r>
              <a:rPr lang="en-US" sz="3200" dirty="0" smtClean="0"/>
              <a:t> Theorem</a:t>
            </a:r>
          </a:p>
        </p:txBody>
      </p:sp>
      <p:sp>
        <p:nvSpPr>
          <p:cNvPr id="3" name="TextBox 2"/>
          <p:cNvSpPr txBox="1"/>
          <p:nvPr/>
        </p:nvSpPr>
        <p:spPr>
          <a:xfrm>
            <a:off x="3228233" y="1747493"/>
            <a:ext cx="3440365" cy="461665"/>
          </a:xfrm>
          <a:prstGeom prst="rect">
            <a:avLst/>
          </a:prstGeom>
          <a:noFill/>
        </p:spPr>
        <p:txBody>
          <a:bodyPr wrap="none" rtlCol="0">
            <a:spAutoFit/>
          </a:bodyPr>
          <a:lstStyle/>
          <a:p>
            <a:r>
              <a:rPr lang="en-US" sz="2400" dirty="0" smtClean="0"/>
              <a:t>Non-</a:t>
            </a:r>
            <a:r>
              <a:rPr lang="en-US" sz="2400" dirty="0" err="1" smtClean="0"/>
              <a:t>Blondel</a:t>
            </a:r>
            <a:r>
              <a:rPr lang="en-US" sz="2400" dirty="0" smtClean="0"/>
              <a:t> Compliant</a:t>
            </a:r>
            <a:endParaRPr lang="en-US" sz="2400" dirty="0"/>
          </a:p>
        </p:txBody>
      </p:sp>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5675" y="2315255"/>
            <a:ext cx="5077665" cy="3843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23588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title"/>
          </p:nvPr>
        </p:nvSpPr>
        <p:spPr>
          <a:xfrm>
            <a:off x="457200" y="274638"/>
            <a:ext cx="8229600" cy="614362"/>
          </a:xfrm>
        </p:spPr>
        <p:txBody>
          <a:bodyPr/>
          <a:lstStyle/>
          <a:p>
            <a:pPr eaLnBrk="1" hangingPunct="1"/>
            <a:r>
              <a:rPr lang="en-US" sz="3600" b="1" dirty="0" err="1" smtClean="0"/>
              <a:t>Blondel’s</a:t>
            </a:r>
            <a:r>
              <a:rPr lang="en-US" sz="3600" b="1" dirty="0" smtClean="0"/>
              <a:t> Theorem</a:t>
            </a:r>
          </a:p>
        </p:txBody>
      </p:sp>
      <p:pic>
        <p:nvPicPr>
          <p:cNvPr id="46083" name="Picture 6" descr="3P3WD-2CT2VT-Form5"/>
          <p:cNvPicPr>
            <a:picLocks noGrp="1" noChangeAspect="1" noChangeArrowheads="1"/>
          </p:cNvPicPr>
          <p:nvPr>
            <p:ph sz="quarter" idx="1"/>
          </p:nvPr>
        </p:nvPicPr>
        <p:blipFill>
          <a:blip r:embed="rId3" cstate="print"/>
          <a:srcRect/>
          <a:stretch>
            <a:fillRect/>
          </a:stretch>
        </p:blipFill>
        <p:spPr>
          <a:xfrm>
            <a:off x="350838" y="1470025"/>
            <a:ext cx="4183062" cy="4419600"/>
          </a:xfrm>
          <a:noFill/>
        </p:spPr>
      </p:pic>
      <p:pic>
        <p:nvPicPr>
          <p:cNvPr id="46085" name="Picture 10" descr="Form5s"/>
          <p:cNvPicPr>
            <a:picLocks noGrp="1" noChangeAspect="1" noChangeArrowheads="1"/>
          </p:cNvPicPr>
          <p:nvPr>
            <p:ph sz="quarter" idx="2"/>
          </p:nvPr>
        </p:nvPicPr>
        <p:blipFill>
          <a:blip r:embed="rId4" cstate="print"/>
          <a:stretch>
            <a:fillRect/>
          </a:stretch>
        </p:blipFill>
        <p:spPr>
          <a:xfrm>
            <a:off x="5786626" y="1728500"/>
            <a:ext cx="1761748" cy="1929388"/>
          </a:xfrm>
          <a:noFill/>
        </p:spPr>
      </p:pic>
      <p:sp>
        <p:nvSpPr>
          <p:cNvPr id="46089" name="Rectangle 9"/>
          <p:cNvSpPr>
            <a:spLocks noGrp="1" noChangeArrowheads="1"/>
          </p:cNvSpPr>
          <p:nvPr>
            <p:ph type="body" sz="half" idx="3"/>
          </p:nvPr>
        </p:nvSpPr>
        <p:spPr>
          <a:xfrm>
            <a:off x="4281488" y="3951288"/>
            <a:ext cx="4405312" cy="2174875"/>
          </a:xfrm>
        </p:spPr>
        <p:txBody>
          <a:bodyPr/>
          <a:lstStyle/>
          <a:p>
            <a:pPr eaLnBrk="1" hangingPunct="1"/>
            <a:r>
              <a:rPr lang="en-US" sz="1800" dirty="0" smtClean="0">
                <a:latin typeface="Arial" panose="020B0604020202020204" pitchFamily="34" charset="0"/>
                <a:cs typeface="Arial" panose="020B0604020202020204" pitchFamily="34" charset="0"/>
              </a:rPr>
              <a:t>Three wires</a:t>
            </a:r>
          </a:p>
          <a:p>
            <a:pPr eaLnBrk="1" hangingPunct="1"/>
            <a:r>
              <a:rPr lang="en-US" sz="1800" dirty="0" smtClean="0">
                <a:latin typeface="Arial" panose="020B0604020202020204" pitchFamily="34" charset="0"/>
                <a:cs typeface="Arial" panose="020B0604020202020204" pitchFamily="34" charset="0"/>
              </a:rPr>
              <a:t>Two voltage measurements with one side common to Line 2</a:t>
            </a:r>
          </a:p>
          <a:p>
            <a:pPr eaLnBrk="1" hangingPunct="1"/>
            <a:r>
              <a:rPr lang="en-US" sz="1800" dirty="0" smtClean="0">
                <a:latin typeface="Arial" panose="020B0604020202020204" pitchFamily="34" charset="0"/>
                <a:cs typeface="Arial" panose="020B0604020202020204" pitchFamily="34" charset="0"/>
              </a:rPr>
              <a:t>Current measurements on lines 1 &amp; 3.</a:t>
            </a:r>
          </a:p>
          <a:p>
            <a:pPr algn="ctr" eaLnBrk="1" hangingPunct="1">
              <a:buFontTx/>
              <a:buNone/>
            </a:pPr>
            <a:r>
              <a:rPr lang="en-US" sz="1800" b="1" dirty="0" smtClean="0">
                <a:solidFill>
                  <a:srgbClr val="FF0000"/>
                </a:solidFill>
                <a:latin typeface="Arial" panose="020B0604020202020204" pitchFamily="34" charset="0"/>
                <a:cs typeface="Arial" panose="020B0604020202020204" pitchFamily="34" charset="0"/>
              </a:rPr>
              <a:t>This satisfies </a:t>
            </a:r>
            <a:r>
              <a:rPr lang="en-US" sz="1800" b="1" dirty="0" err="1" smtClean="0">
                <a:solidFill>
                  <a:srgbClr val="FF0000"/>
                </a:solidFill>
                <a:latin typeface="Arial" panose="020B0604020202020204" pitchFamily="34" charset="0"/>
                <a:cs typeface="Arial" panose="020B0604020202020204" pitchFamily="34" charset="0"/>
              </a:rPr>
              <a:t>Blondel’s</a:t>
            </a:r>
            <a:r>
              <a:rPr lang="en-US" sz="1800" b="1" dirty="0" smtClean="0">
                <a:solidFill>
                  <a:srgbClr val="FF0000"/>
                </a:solidFill>
                <a:latin typeface="Arial" panose="020B0604020202020204" pitchFamily="34" charset="0"/>
                <a:cs typeface="Arial" panose="020B0604020202020204" pitchFamily="34" charset="0"/>
              </a:rPr>
              <a:t> Theorem.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6089">
                                            <p:txEl>
                                              <p:pRg st="0" end="0"/>
                                            </p:txEl>
                                          </p:spTgt>
                                        </p:tgtEl>
                                        <p:attrNameLst>
                                          <p:attrName>style.visibility</p:attrName>
                                        </p:attrNameLst>
                                      </p:cBhvr>
                                      <p:to>
                                        <p:strVal val="visible"/>
                                      </p:to>
                                    </p:set>
                                    <p:animEffect transition="in" filter="dissolve">
                                      <p:cBhvr>
                                        <p:cTn id="7" dur="500"/>
                                        <p:tgtEl>
                                          <p:spTgt spid="4608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6089">
                                            <p:txEl>
                                              <p:pRg st="1" end="1"/>
                                            </p:txEl>
                                          </p:spTgt>
                                        </p:tgtEl>
                                        <p:attrNameLst>
                                          <p:attrName>style.visibility</p:attrName>
                                        </p:attrNameLst>
                                      </p:cBhvr>
                                      <p:to>
                                        <p:strVal val="visible"/>
                                      </p:to>
                                    </p:set>
                                    <p:animEffect transition="in" filter="dissolve">
                                      <p:cBhvr>
                                        <p:cTn id="12" dur="500"/>
                                        <p:tgtEl>
                                          <p:spTgt spid="4608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6089">
                                            <p:txEl>
                                              <p:pRg st="2" end="2"/>
                                            </p:txEl>
                                          </p:spTgt>
                                        </p:tgtEl>
                                        <p:attrNameLst>
                                          <p:attrName>style.visibility</p:attrName>
                                        </p:attrNameLst>
                                      </p:cBhvr>
                                      <p:to>
                                        <p:strVal val="visible"/>
                                      </p:to>
                                    </p:set>
                                    <p:animEffect transition="in" filter="dissolve">
                                      <p:cBhvr>
                                        <p:cTn id="17" dur="500"/>
                                        <p:tgtEl>
                                          <p:spTgt spid="4608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6089">
                                            <p:txEl>
                                              <p:pRg st="3" end="3"/>
                                            </p:txEl>
                                          </p:spTgt>
                                        </p:tgtEl>
                                        <p:attrNameLst>
                                          <p:attrName>style.visibility</p:attrName>
                                        </p:attrNameLst>
                                      </p:cBhvr>
                                      <p:to>
                                        <p:strVal val="visible"/>
                                      </p:to>
                                    </p:set>
                                    <p:animEffect transition="in" filter="dissolve">
                                      <p:cBhvr>
                                        <p:cTn id="22" dur="500"/>
                                        <p:tgtEl>
                                          <p:spTgt spid="4608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614362"/>
          </a:xfrm>
        </p:spPr>
        <p:txBody>
          <a:bodyPr/>
          <a:lstStyle/>
          <a:p>
            <a:pPr eaLnBrk="1" hangingPunct="1"/>
            <a:r>
              <a:rPr lang="en-US" sz="3600" b="1" dirty="0" err="1" smtClean="0"/>
              <a:t>Blondel’s</a:t>
            </a:r>
            <a:r>
              <a:rPr lang="en-US" sz="3600" b="1" dirty="0" smtClean="0"/>
              <a:t> Theorem</a:t>
            </a:r>
          </a:p>
        </p:txBody>
      </p:sp>
      <p:pic>
        <p:nvPicPr>
          <p:cNvPr id="47109" name="Picture 9" descr="3P4WY-2CT-Form5"/>
          <p:cNvPicPr>
            <a:picLocks noGrp="1" noChangeAspect="1" noChangeArrowheads="1"/>
          </p:cNvPicPr>
          <p:nvPr>
            <p:ph sz="quarter" idx="1"/>
          </p:nvPr>
        </p:nvPicPr>
        <p:blipFill>
          <a:blip r:embed="rId3" cstate="print"/>
          <a:srcRect/>
          <a:stretch>
            <a:fillRect/>
          </a:stretch>
        </p:blipFill>
        <p:spPr>
          <a:xfrm>
            <a:off x="423863" y="2008188"/>
            <a:ext cx="3656012" cy="4032250"/>
          </a:xfrm>
          <a:noFill/>
        </p:spPr>
      </p:pic>
      <p:pic>
        <p:nvPicPr>
          <p:cNvPr id="47108" name="Picture 5" descr="Form5s"/>
          <p:cNvPicPr>
            <a:picLocks noGrp="1" noChangeAspect="1" noChangeArrowheads="1"/>
          </p:cNvPicPr>
          <p:nvPr>
            <p:ph sz="quarter" idx="2"/>
          </p:nvPr>
        </p:nvPicPr>
        <p:blipFill>
          <a:blip r:embed="rId4" cstate="print"/>
          <a:stretch>
            <a:fillRect/>
          </a:stretch>
        </p:blipFill>
        <p:spPr>
          <a:xfrm>
            <a:off x="5786626" y="1728500"/>
            <a:ext cx="1761748" cy="1929388"/>
          </a:xfrm>
          <a:noFill/>
        </p:spPr>
      </p:pic>
      <p:sp>
        <p:nvSpPr>
          <p:cNvPr id="49156" name="Rectangle 4"/>
          <p:cNvSpPr>
            <a:spLocks noGrp="1" noChangeArrowheads="1"/>
          </p:cNvSpPr>
          <p:nvPr>
            <p:ph type="body" sz="half" idx="3"/>
          </p:nvPr>
        </p:nvSpPr>
        <p:spPr>
          <a:xfrm>
            <a:off x="4379913" y="3774645"/>
            <a:ext cx="4301422" cy="2457450"/>
          </a:xfrm>
        </p:spPr>
        <p:txBody>
          <a:bodyPr/>
          <a:lstStyle/>
          <a:p>
            <a:pPr eaLnBrk="1" hangingPunct="1"/>
            <a:r>
              <a:rPr lang="en-US" sz="1800" dirty="0" smtClean="0">
                <a:latin typeface="Arial" panose="020B0604020202020204" pitchFamily="34" charset="0"/>
                <a:cs typeface="Arial" panose="020B0604020202020204" pitchFamily="34" charset="0"/>
              </a:rPr>
              <a:t>Four wires</a:t>
            </a:r>
          </a:p>
          <a:p>
            <a:pPr eaLnBrk="1" hangingPunct="1"/>
            <a:r>
              <a:rPr lang="en-US" sz="1800" dirty="0" smtClean="0">
                <a:latin typeface="Arial" panose="020B0604020202020204" pitchFamily="34" charset="0"/>
                <a:cs typeface="Arial" panose="020B0604020202020204" pitchFamily="34" charset="0"/>
              </a:rPr>
              <a:t>Two voltage measurements to neutral</a:t>
            </a:r>
          </a:p>
          <a:p>
            <a:pPr eaLnBrk="1" hangingPunct="1"/>
            <a:r>
              <a:rPr lang="en-US" sz="1800" dirty="0" smtClean="0">
                <a:latin typeface="Arial" panose="020B0604020202020204" pitchFamily="34" charset="0"/>
                <a:cs typeface="Arial" panose="020B0604020202020204" pitchFamily="34" charset="0"/>
              </a:rPr>
              <a:t>Current measurements are on lines 1 and 3 but not line </a:t>
            </a:r>
            <a:r>
              <a:rPr lang="en-US" sz="1800" dirty="0" smtClean="0">
                <a:latin typeface="Arial" panose="020B0604020202020204" pitchFamily="34" charset="0"/>
                <a:cs typeface="Arial" panose="020B0604020202020204" pitchFamily="34" charset="0"/>
              </a:rPr>
              <a:t>2.</a:t>
            </a:r>
          </a:p>
          <a:p>
            <a:pPr marL="0" indent="0" algn="ctr" eaLnBrk="1" hangingPunct="1">
              <a:buNone/>
            </a:pPr>
            <a:r>
              <a:rPr lang="en-US" sz="1800" b="1" dirty="0" smtClean="0">
                <a:solidFill>
                  <a:srgbClr val="FF0000"/>
                </a:solidFill>
                <a:latin typeface="Arial" panose="020B0604020202020204" pitchFamily="34" charset="0"/>
                <a:cs typeface="Arial" panose="020B0604020202020204" pitchFamily="34" charset="0"/>
              </a:rPr>
              <a:t>This </a:t>
            </a:r>
            <a:r>
              <a:rPr lang="en-US" sz="1800" b="1" dirty="0" smtClean="0">
                <a:solidFill>
                  <a:srgbClr val="FF0000"/>
                </a:solidFill>
                <a:latin typeface="Arial" panose="020B0604020202020204" pitchFamily="34" charset="0"/>
                <a:cs typeface="Arial" panose="020B0604020202020204" pitchFamily="34" charset="0"/>
              </a:rPr>
              <a:t>DOES NOT satisfy </a:t>
            </a:r>
            <a:r>
              <a:rPr lang="en-US" sz="1800" b="1" dirty="0" err="1" smtClean="0">
                <a:solidFill>
                  <a:srgbClr val="FF0000"/>
                </a:solidFill>
                <a:latin typeface="Arial" panose="020B0604020202020204" pitchFamily="34" charset="0"/>
                <a:cs typeface="Arial" panose="020B0604020202020204" pitchFamily="34" charset="0"/>
              </a:rPr>
              <a:t>Blondel’s</a:t>
            </a:r>
            <a:r>
              <a:rPr lang="en-US" sz="1800" b="1" dirty="0" smtClean="0">
                <a:solidFill>
                  <a:srgbClr val="FF0000"/>
                </a:solidFill>
                <a:latin typeface="Arial" panose="020B0604020202020204" pitchFamily="34" charset="0"/>
                <a:cs typeface="Arial" panose="020B0604020202020204" pitchFamily="34" charset="0"/>
              </a:rPr>
              <a:t> Theorem.</a:t>
            </a:r>
          </a:p>
        </p:txBody>
      </p:sp>
      <p:pic>
        <p:nvPicPr>
          <p:cNvPr id="47110" name="Picture 10"/>
          <p:cNvPicPr>
            <a:picLocks noChangeAspect="1" noChangeArrowheads="1"/>
          </p:cNvPicPr>
          <p:nvPr/>
        </p:nvPicPr>
        <p:blipFill>
          <a:blip r:embed="rId5" cstate="print"/>
          <a:srcRect/>
          <a:stretch>
            <a:fillRect/>
          </a:stretch>
        </p:blipFill>
        <p:spPr bwMode="auto">
          <a:xfrm>
            <a:off x="4379913" y="2392363"/>
            <a:ext cx="2227262" cy="811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156">
                                            <p:txEl>
                                              <p:pRg st="0" end="0"/>
                                            </p:txEl>
                                          </p:spTgt>
                                        </p:tgtEl>
                                        <p:attrNameLst>
                                          <p:attrName>style.visibility</p:attrName>
                                        </p:attrNameLst>
                                      </p:cBhvr>
                                      <p:to>
                                        <p:strVal val="visible"/>
                                      </p:to>
                                    </p:set>
                                    <p:animEffect transition="in" filter="dissolve">
                                      <p:cBhvr>
                                        <p:cTn id="7" dur="500"/>
                                        <p:tgtEl>
                                          <p:spTgt spid="491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9156">
                                            <p:txEl>
                                              <p:pRg st="1" end="1"/>
                                            </p:txEl>
                                          </p:spTgt>
                                        </p:tgtEl>
                                        <p:attrNameLst>
                                          <p:attrName>style.visibility</p:attrName>
                                        </p:attrNameLst>
                                      </p:cBhvr>
                                      <p:to>
                                        <p:strVal val="visible"/>
                                      </p:to>
                                    </p:set>
                                    <p:animEffect transition="in" filter="dissolve">
                                      <p:cBhvr>
                                        <p:cTn id="12" dur="500"/>
                                        <p:tgtEl>
                                          <p:spTgt spid="491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9156">
                                            <p:txEl>
                                              <p:pRg st="2" end="2"/>
                                            </p:txEl>
                                          </p:spTgt>
                                        </p:tgtEl>
                                        <p:attrNameLst>
                                          <p:attrName>style.visibility</p:attrName>
                                        </p:attrNameLst>
                                      </p:cBhvr>
                                      <p:to>
                                        <p:strVal val="visible"/>
                                      </p:to>
                                    </p:set>
                                    <p:animEffect transition="in" filter="dissolve">
                                      <p:cBhvr>
                                        <p:cTn id="17" dur="500"/>
                                        <p:tgtEl>
                                          <p:spTgt spid="4915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9156">
                                            <p:txEl>
                                              <p:pRg st="3" end="3"/>
                                            </p:txEl>
                                          </p:spTgt>
                                        </p:tgtEl>
                                        <p:attrNameLst>
                                          <p:attrName>style.visibility</p:attrName>
                                        </p:attrNameLst>
                                      </p:cBhvr>
                                      <p:to>
                                        <p:strVal val="visible"/>
                                      </p:to>
                                    </p:set>
                                    <p:animEffect transition="in" filter="dissolve">
                                      <p:cBhvr>
                                        <p:cTn id="22" dur="500"/>
                                        <p:tgtEl>
                                          <p:spTgt spid="4915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Why </a:t>
            </a:r>
            <a:r>
              <a:rPr lang="en-US" dirty="0" smtClean="0"/>
              <a:t>Do </a:t>
            </a:r>
            <a:r>
              <a:rPr lang="en-US" dirty="0"/>
              <a:t>T</a:t>
            </a:r>
            <a:r>
              <a:rPr lang="en-US" dirty="0" smtClean="0"/>
              <a:t>hese </a:t>
            </a:r>
            <a:r>
              <a:rPr lang="en-US" dirty="0"/>
              <a:t>C</a:t>
            </a:r>
            <a:r>
              <a:rPr lang="en-US" dirty="0" smtClean="0"/>
              <a:t>hanges </a:t>
            </a:r>
            <a:r>
              <a:rPr lang="en-US" dirty="0"/>
              <a:t>M</a:t>
            </a:r>
            <a:r>
              <a:rPr lang="en-US" dirty="0" smtClean="0"/>
              <a:t>atter</a:t>
            </a:r>
            <a:r>
              <a:rPr lang="en-US" dirty="0"/>
              <a:t>?</a:t>
            </a:r>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Changes to our loads have changed the basic computations of </a:t>
            </a:r>
            <a:r>
              <a:rPr lang="en-US" sz="2800" dirty="0" smtClean="0">
                <a:latin typeface="Arial" panose="020B0604020202020204" pitchFamily="34" charset="0"/>
                <a:cs typeface="Arial" panose="020B0604020202020204" pitchFamily="34" charset="0"/>
              </a:rPr>
              <a:t>metering</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When loads were linear the power triangle was all we needed to know</a:t>
            </a:r>
          </a:p>
        </p:txBody>
      </p:sp>
      <p:pic>
        <p:nvPicPr>
          <p:cNvPr id="5122" name="Picture 2" descr="U:\PMGraphics\Misc\Power Triangle.png"/>
          <p:cNvPicPr>
            <a:picLocks noChangeAspect="1" noChangeArrowheads="1"/>
          </p:cNvPicPr>
          <p:nvPr/>
        </p:nvPicPr>
        <p:blipFill>
          <a:blip r:embed="rId2" cstate="print"/>
          <a:srcRect/>
          <a:stretch>
            <a:fillRect/>
          </a:stretch>
        </p:blipFill>
        <p:spPr bwMode="auto">
          <a:xfrm>
            <a:off x="4709175" y="3390595"/>
            <a:ext cx="3736301" cy="2420667"/>
          </a:xfrm>
          <a:prstGeom prst="rect">
            <a:avLst/>
          </a:prstGeom>
          <a:noFill/>
        </p:spPr>
      </p:pic>
      <p:pic>
        <p:nvPicPr>
          <p:cNvPr id="5123" name="Picture 3" descr="U:\PMGraphics\Misc\V-I lag30.png"/>
          <p:cNvPicPr>
            <a:picLocks noChangeAspect="1" noChangeArrowheads="1"/>
          </p:cNvPicPr>
          <p:nvPr/>
        </p:nvPicPr>
        <p:blipFill>
          <a:blip r:embed="rId3" cstate="print"/>
          <a:srcRect/>
          <a:stretch>
            <a:fillRect/>
          </a:stretch>
        </p:blipFill>
        <p:spPr bwMode="auto">
          <a:xfrm>
            <a:off x="731500" y="3184982"/>
            <a:ext cx="3763690" cy="2726204"/>
          </a:xfrm>
          <a:prstGeom prst="rect">
            <a:avLst/>
          </a:prstGeom>
          <a:noFill/>
        </p:spPr>
      </p:pic>
    </p:spTree>
    <p:extLst>
      <p:ext uri="{BB962C8B-B14F-4D97-AF65-F5344CB8AC3E}">
        <p14:creationId xmlns:p14="http://schemas.microsoft.com/office/powerpoint/2010/main" val="188514802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z="3600" b="1" dirty="0" err="1" smtClean="0"/>
              <a:t>Blondel’s</a:t>
            </a:r>
            <a:r>
              <a:rPr lang="en-US" sz="3600" b="1" dirty="0" smtClean="0"/>
              <a:t> Theorem</a:t>
            </a:r>
          </a:p>
        </p:txBody>
      </p:sp>
      <p:sp>
        <p:nvSpPr>
          <p:cNvPr id="48131" name="Rectangle 3"/>
          <p:cNvSpPr>
            <a:spLocks noGrp="1" noChangeArrowheads="1"/>
          </p:cNvSpPr>
          <p:nvPr>
            <p:ph idx="1"/>
          </p:nvPr>
        </p:nvSpPr>
        <p:spPr>
          <a:xfrm>
            <a:off x="457200" y="1931205"/>
            <a:ext cx="8229600" cy="3110805"/>
          </a:xfrm>
        </p:spPr>
        <p:txBody>
          <a:bodyPr/>
          <a:lstStyle/>
          <a:p>
            <a:pPr eaLnBrk="1" hangingPunct="1"/>
            <a:r>
              <a:rPr lang="en-US" sz="2400" dirty="0" smtClean="0">
                <a:latin typeface="Arial" panose="020B0604020202020204" pitchFamily="34" charset="0"/>
                <a:cs typeface="Arial" panose="020B0604020202020204" pitchFamily="34" charset="0"/>
              </a:rPr>
              <a:t>In the previous example:</a:t>
            </a:r>
          </a:p>
          <a:p>
            <a:pPr marL="0" indent="0" eaLnBrk="1" hangingPunct="1">
              <a:buNone/>
            </a:pPr>
            <a:endParaRPr lang="en-US" sz="2400" dirty="0" smtClean="0">
              <a:latin typeface="Arial" panose="020B0604020202020204" pitchFamily="34" charset="0"/>
              <a:cs typeface="Arial" panose="020B0604020202020204" pitchFamily="34" charset="0"/>
            </a:endParaRPr>
          </a:p>
          <a:p>
            <a:pPr lvl="1" eaLnBrk="1" hangingPunct="1"/>
            <a:r>
              <a:rPr lang="en-US" sz="2400" dirty="0" smtClean="0">
                <a:latin typeface="Arial" panose="020B0604020202020204" pitchFamily="34" charset="0"/>
                <a:cs typeface="Arial" panose="020B0604020202020204" pitchFamily="34" charset="0"/>
              </a:rPr>
              <a:t>What are the “ASSUMPTIONS”?</a:t>
            </a:r>
          </a:p>
          <a:p>
            <a:pPr lvl="1" eaLnBrk="1" hangingPunct="1"/>
            <a:r>
              <a:rPr lang="en-US" sz="2400" dirty="0" smtClean="0">
                <a:latin typeface="Arial" panose="020B0604020202020204" pitchFamily="34" charset="0"/>
                <a:cs typeface="Arial" panose="020B0604020202020204" pitchFamily="34" charset="0"/>
              </a:rPr>
              <a:t>When do we get errors?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690562"/>
          </a:xfrm>
        </p:spPr>
        <p:txBody>
          <a:bodyPr/>
          <a:lstStyle/>
          <a:p>
            <a:pPr eaLnBrk="1" hangingPunct="1"/>
            <a:r>
              <a:rPr lang="en-US" sz="3600" b="1" dirty="0" err="1" smtClean="0"/>
              <a:t>Blondel’s</a:t>
            </a:r>
            <a:r>
              <a:rPr lang="en-US" sz="3600" b="1" dirty="0" smtClean="0"/>
              <a:t> Theorem</a:t>
            </a:r>
          </a:p>
        </p:txBody>
      </p:sp>
      <p:pic>
        <p:nvPicPr>
          <p:cNvPr id="49155" name="Picture 5" descr="Zcoil2"/>
          <p:cNvPicPr>
            <a:picLocks noChangeAspect="1" noChangeArrowheads="1"/>
          </p:cNvPicPr>
          <p:nvPr/>
        </p:nvPicPr>
        <p:blipFill>
          <a:blip r:embed="rId3" cstate="print"/>
          <a:srcRect/>
          <a:stretch>
            <a:fillRect/>
          </a:stretch>
        </p:blipFill>
        <p:spPr bwMode="auto">
          <a:xfrm>
            <a:off x="2382915" y="1623965"/>
            <a:ext cx="4130238" cy="39557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690562"/>
          </a:xfrm>
        </p:spPr>
        <p:txBody>
          <a:bodyPr/>
          <a:lstStyle/>
          <a:p>
            <a:pPr eaLnBrk="1" hangingPunct="1"/>
            <a:r>
              <a:rPr lang="en-US" sz="3600" b="1" dirty="0" err="1" smtClean="0"/>
              <a:t>Blondel’s</a:t>
            </a:r>
            <a:r>
              <a:rPr lang="en-US" sz="3600" b="1" dirty="0" smtClean="0"/>
              <a:t> Theorem</a:t>
            </a:r>
          </a:p>
        </p:txBody>
      </p:sp>
      <p:sp>
        <p:nvSpPr>
          <p:cNvPr id="50179" name="Rectangle 3"/>
          <p:cNvSpPr>
            <a:spLocks noGrp="1" noChangeArrowheads="1"/>
          </p:cNvSpPr>
          <p:nvPr>
            <p:ph idx="1"/>
          </p:nvPr>
        </p:nvSpPr>
        <p:spPr>
          <a:xfrm>
            <a:off x="577880" y="1585560"/>
            <a:ext cx="8064500" cy="4032298"/>
          </a:xfrm>
        </p:spPr>
        <p:txBody>
          <a:bodyPr/>
          <a:lstStyle/>
          <a:p>
            <a:pPr eaLnBrk="1" hangingPunct="1">
              <a:lnSpc>
                <a:spcPct val="9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Phase B power would be:  </a:t>
            </a:r>
          </a:p>
          <a:p>
            <a:pPr lvl="2" eaLnBrk="1" hangingPunct="1">
              <a:lnSpc>
                <a:spcPct val="90000"/>
              </a:lnSpc>
            </a:pPr>
            <a:r>
              <a:rPr lang="en-US" sz="2400" dirty="0" smtClean="0">
                <a:solidFill>
                  <a:srgbClr val="FF0000"/>
                </a:solidFill>
                <a:latin typeface="Arial" panose="020B0604020202020204" pitchFamily="34" charset="0"/>
                <a:cs typeface="Arial" panose="020B0604020202020204" pitchFamily="34" charset="0"/>
              </a:rPr>
              <a:t>P = </a:t>
            </a:r>
            <a:r>
              <a:rPr lang="en-US" sz="2400" dirty="0" err="1" smtClean="0">
                <a:solidFill>
                  <a:srgbClr val="FF0000"/>
                </a:solidFill>
                <a:latin typeface="Arial" panose="020B0604020202020204" pitchFamily="34" charset="0"/>
                <a:cs typeface="Arial" panose="020B0604020202020204" pitchFamily="34" charset="0"/>
              </a:rPr>
              <a:t>VbIbCos</a:t>
            </a:r>
            <a:r>
              <a:rPr lang="el-GR" sz="2400" dirty="0" smtClean="0">
                <a:solidFill>
                  <a:srgbClr val="FF0000"/>
                </a:solidFill>
                <a:latin typeface="Arial" panose="020B0604020202020204" pitchFamily="34" charset="0"/>
                <a:cs typeface="Arial" panose="020B0604020202020204" pitchFamily="34" charset="0"/>
              </a:rPr>
              <a:t>θ</a:t>
            </a:r>
            <a:endParaRPr lang="en-US" sz="2400" dirty="0" smtClean="0">
              <a:solidFill>
                <a:srgbClr val="FF0000"/>
              </a:solidFill>
              <a:latin typeface="Arial" panose="020B0604020202020204" pitchFamily="34" charset="0"/>
              <a:cs typeface="Arial" panose="020B0604020202020204" pitchFamily="34" charset="0"/>
            </a:endParaRPr>
          </a:p>
          <a:p>
            <a:pPr lvl="1" eaLnBrk="1" hangingPunct="1">
              <a:lnSpc>
                <a:spcPct val="90000"/>
              </a:lnSpc>
            </a:pPr>
            <a:endParaRPr lang="en-US" sz="2400" dirty="0" smtClean="0">
              <a:solidFill>
                <a:srgbClr val="FF0000"/>
              </a:solidFill>
              <a:latin typeface="Arial" panose="020B0604020202020204" pitchFamily="34" charset="0"/>
              <a:cs typeface="Arial" panose="020B0604020202020204" pitchFamily="34" charset="0"/>
            </a:endParaRPr>
          </a:p>
          <a:p>
            <a:pPr eaLnBrk="1" hangingPunct="1">
              <a:lnSpc>
                <a:spcPct val="9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But we aren’t measuring </a:t>
            </a:r>
            <a:r>
              <a:rPr lang="en-US" sz="2400" dirty="0" err="1" smtClean="0">
                <a:latin typeface="Arial" panose="020B0604020202020204" pitchFamily="34" charset="0"/>
                <a:cs typeface="Arial" panose="020B0604020202020204" pitchFamily="34" charset="0"/>
              </a:rPr>
              <a:t>Vb</a:t>
            </a:r>
            <a:r>
              <a:rPr lang="en-US" sz="2400" dirty="0" smtClean="0">
                <a:latin typeface="Arial" panose="020B0604020202020204" pitchFamily="34" charset="0"/>
                <a:cs typeface="Arial" panose="020B0604020202020204" pitchFamily="34" charset="0"/>
              </a:rPr>
              <a:t> </a:t>
            </a:r>
          </a:p>
          <a:p>
            <a:pPr eaLnBrk="1" hangingPunct="1">
              <a:lnSpc>
                <a:spcPct val="90000"/>
              </a:lnSpc>
            </a:pPr>
            <a:endParaRPr lang="en-US" sz="2400" dirty="0" smtClean="0">
              <a:latin typeface="Arial" panose="020B0604020202020204" pitchFamily="34" charset="0"/>
              <a:cs typeface="Arial" panose="020B0604020202020204" pitchFamily="34" charset="0"/>
            </a:endParaRPr>
          </a:p>
          <a:p>
            <a:pPr eaLnBrk="1" hangingPunct="1">
              <a:lnSpc>
                <a:spcPct val="9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What we are measuring is:</a:t>
            </a:r>
          </a:p>
          <a:p>
            <a:pPr lvl="2" eaLnBrk="1" hangingPunct="1">
              <a:lnSpc>
                <a:spcPct val="90000"/>
              </a:lnSpc>
            </a:pPr>
            <a:r>
              <a:rPr lang="en-US" sz="2400" dirty="0" err="1" smtClean="0">
                <a:solidFill>
                  <a:srgbClr val="FF0000"/>
                </a:solidFill>
                <a:latin typeface="Arial" panose="020B0604020202020204" pitchFamily="34" charset="0"/>
                <a:cs typeface="Arial" panose="020B0604020202020204" pitchFamily="34" charset="0"/>
              </a:rPr>
              <a:t>IbVaCos</a:t>
            </a:r>
            <a:r>
              <a:rPr lang="en-US" sz="2400" dirty="0" smtClean="0">
                <a:solidFill>
                  <a:srgbClr val="FF0000"/>
                </a:solidFill>
                <a:latin typeface="Arial" panose="020B0604020202020204" pitchFamily="34" charset="0"/>
                <a:cs typeface="Arial" panose="020B0604020202020204" pitchFamily="34" charset="0"/>
              </a:rPr>
              <a:t>(60- </a:t>
            </a:r>
            <a:r>
              <a:rPr lang="el-GR" sz="2400" dirty="0" smtClean="0">
                <a:solidFill>
                  <a:srgbClr val="FF0000"/>
                </a:solidFill>
                <a:latin typeface="Arial" panose="020B0604020202020204" pitchFamily="34" charset="0"/>
                <a:cs typeface="Arial" panose="020B0604020202020204" pitchFamily="34" charset="0"/>
              </a:rPr>
              <a:t>θ</a:t>
            </a:r>
            <a:r>
              <a:rPr lang="en-US" sz="2400" dirty="0" smtClean="0">
                <a:solidFill>
                  <a:srgbClr val="FF0000"/>
                </a:solidFill>
                <a:latin typeface="Arial" panose="020B0604020202020204" pitchFamily="34" charset="0"/>
                <a:cs typeface="Arial" panose="020B0604020202020204" pitchFamily="34" charset="0"/>
              </a:rPr>
              <a:t>) + </a:t>
            </a:r>
            <a:r>
              <a:rPr lang="en-US" sz="2400" dirty="0" err="1" smtClean="0">
                <a:solidFill>
                  <a:srgbClr val="FF0000"/>
                </a:solidFill>
                <a:latin typeface="Arial" panose="020B0604020202020204" pitchFamily="34" charset="0"/>
                <a:cs typeface="Arial" panose="020B0604020202020204" pitchFamily="34" charset="0"/>
              </a:rPr>
              <a:t>IbVcCos</a:t>
            </a:r>
            <a:r>
              <a:rPr lang="en-US" sz="2400" dirty="0" smtClean="0">
                <a:solidFill>
                  <a:srgbClr val="FF0000"/>
                </a:solidFill>
                <a:latin typeface="Arial" panose="020B0604020202020204" pitchFamily="34" charset="0"/>
                <a:cs typeface="Arial" panose="020B0604020202020204" pitchFamily="34" charset="0"/>
              </a:rPr>
              <a:t>(60+ </a:t>
            </a:r>
            <a:r>
              <a:rPr lang="el-GR" sz="2400" dirty="0" smtClean="0">
                <a:solidFill>
                  <a:srgbClr val="FF0000"/>
                </a:solidFill>
                <a:latin typeface="Arial" panose="020B0604020202020204" pitchFamily="34" charset="0"/>
                <a:cs typeface="Arial" panose="020B0604020202020204" pitchFamily="34" charset="0"/>
              </a:rPr>
              <a:t>θ</a:t>
            </a:r>
            <a:r>
              <a:rPr lang="en-US" sz="2400" dirty="0" smtClean="0">
                <a:solidFill>
                  <a:srgbClr val="FF0000"/>
                </a:solidFill>
                <a:latin typeface="Arial" panose="020B0604020202020204" pitchFamily="34" charset="0"/>
                <a:cs typeface="Arial" panose="020B0604020202020204" pitchFamily="34" charset="0"/>
              </a:rPr>
              <a:t>)</a:t>
            </a:r>
          </a:p>
          <a:p>
            <a:pPr marL="457200" lvl="1" indent="0" eaLnBrk="1" hangingPunct="1">
              <a:lnSpc>
                <a:spcPct val="90000"/>
              </a:lnSpc>
              <a:buNone/>
            </a:pPr>
            <a:endParaRPr lang="el-GR" dirty="0" smtClean="0">
              <a:cs typeface="Arial"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690562"/>
          </a:xfrm>
        </p:spPr>
        <p:txBody>
          <a:bodyPr/>
          <a:lstStyle/>
          <a:p>
            <a:pPr eaLnBrk="1" hangingPunct="1"/>
            <a:r>
              <a:rPr lang="en-US" sz="3600" b="1" dirty="0" err="1" smtClean="0"/>
              <a:t>Blondel’s</a:t>
            </a:r>
            <a:r>
              <a:rPr lang="en-US" sz="3600" b="1" dirty="0" smtClean="0"/>
              <a:t> Theorem</a:t>
            </a:r>
          </a:p>
        </p:txBody>
      </p:sp>
      <p:sp>
        <p:nvSpPr>
          <p:cNvPr id="51203" name="Rectangle 3"/>
          <p:cNvSpPr>
            <a:spLocks noGrp="1" noChangeArrowheads="1"/>
          </p:cNvSpPr>
          <p:nvPr>
            <p:ph idx="1"/>
          </p:nvPr>
        </p:nvSpPr>
        <p:spPr>
          <a:xfrm>
            <a:off x="577850" y="1239838"/>
            <a:ext cx="8064500" cy="4724400"/>
          </a:xfrm>
        </p:spPr>
        <p:txBody>
          <a:bodyPr/>
          <a:lstStyle/>
          <a:p>
            <a:pPr eaLnBrk="1" hangingPunct="1">
              <a:lnSpc>
                <a:spcPct val="90000"/>
              </a:lnSpc>
            </a:pPr>
            <a:endParaRPr lang="en-US" sz="2800" dirty="0" smtClean="0">
              <a:latin typeface="Arial" panose="020B0604020202020204" pitchFamily="34" charset="0"/>
              <a:cs typeface="Arial" panose="020B0604020202020204" pitchFamily="34" charset="0"/>
            </a:endParaRPr>
          </a:p>
          <a:p>
            <a:pPr eaLnBrk="1" hangingPunct="1">
              <a:lnSpc>
                <a:spcPct val="90000"/>
              </a:lnSpc>
            </a:pPr>
            <a:r>
              <a:rPr lang="en-US" sz="2800" dirty="0" err="1" smtClean="0">
                <a:latin typeface="Arial" panose="020B0604020202020204" pitchFamily="34" charset="0"/>
                <a:cs typeface="Arial" panose="020B0604020202020204" pitchFamily="34" charset="0"/>
              </a:rPr>
              <a:t>Pb</a:t>
            </a:r>
            <a:r>
              <a:rPr lang="en-US" sz="2800" dirty="0" smtClean="0">
                <a:latin typeface="Arial" panose="020B0604020202020204" pitchFamily="34" charset="0"/>
                <a:cs typeface="Arial" panose="020B0604020202020204" pitchFamily="34" charset="0"/>
              </a:rPr>
              <a:t> = </a:t>
            </a:r>
            <a:r>
              <a:rPr lang="en-US" sz="2800" dirty="0" err="1" smtClean="0">
                <a:latin typeface="Arial" panose="020B0604020202020204" pitchFamily="34" charset="0"/>
                <a:cs typeface="Arial" panose="020B0604020202020204" pitchFamily="34" charset="0"/>
              </a:rPr>
              <a:t>IbVaCos</a:t>
            </a:r>
            <a:r>
              <a:rPr lang="en-US" sz="2800" dirty="0" smtClean="0">
                <a:latin typeface="Arial" panose="020B0604020202020204" pitchFamily="34" charset="0"/>
                <a:cs typeface="Arial" panose="020B0604020202020204" pitchFamily="34" charset="0"/>
              </a:rPr>
              <a:t>(60- </a:t>
            </a:r>
            <a:r>
              <a:rPr lang="el-GR" sz="2800" dirty="0" smtClean="0">
                <a:latin typeface="Arial" panose="020B0604020202020204" pitchFamily="34" charset="0"/>
                <a:cs typeface="Arial" panose="020B0604020202020204" pitchFamily="34" charset="0"/>
              </a:rPr>
              <a:t>θ</a:t>
            </a:r>
            <a:r>
              <a:rPr lang="en-US" sz="2800" dirty="0" smtClean="0">
                <a:latin typeface="Arial" panose="020B0604020202020204" pitchFamily="34" charset="0"/>
                <a:cs typeface="Arial" panose="020B0604020202020204" pitchFamily="34" charset="0"/>
              </a:rPr>
              <a:t>) + </a:t>
            </a:r>
            <a:r>
              <a:rPr lang="en-US" sz="2800" dirty="0" err="1" smtClean="0">
                <a:latin typeface="Arial" panose="020B0604020202020204" pitchFamily="34" charset="0"/>
                <a:cs typeface="Arial" panose="020B0604020202020204" pitchFamily="34" charset="0"/>
              </a:rPr>
              <a:t>IbVcCos</a:t>
            </a:r>
            <a:r>
              <a:rPr lang="en-US" sz="2800" dirty="0" smtClean="0">
                <a:latin typeface="Arial" panose="020B0604020202020204" pitchFamily="34" charset="0"/>
                <a:cs typeface="Arial" panose="020B0604020202020204" pitchFamily="34" charset="0"/>
              </a:rPr>
              <a:t>(60+ </a:t>
            </a:r>
            <a:r>
              <a:rPr lang="el-GR" sz="2800" dirty="0" smtClean="0">
                <a:latin typeface="Arial" panose="020B0604020202020204" pitchFamily="34" charset="0"/>
                <a:cs typeface="Arial" panose="020B0604020202020204" pitchFamily="34" charset="0"/>
              </a:rPr>
              <a:t>θ</a:t>
            </a:r>
            <a:r>
              <a:rPr lang="en-US" sz="2800" dirty="0" smtClean="0">
                <a:latin typeface="Arial" panose="020B0604020202020204" pitchFamily="34" charset="0"/>
                <a:cs typeface="Arial" panose="020B0604020202020204" pitchFamily="34" charset="0"/>
              </a:rPr>
              <a:t>)</a:t>
            </a:r>
          </a:p>
          <a:p>
            <a:pPr eaLnBrk="1" hangingPunct="1">
              <a:lnSpc>
                <a:spcPct val="90000"/>
              </a:lnSpc>
            </a:pPr>
            <a:r>
              <a:rPr lang="en-US" sz="2800" dirty="0" smtClean="0">
                <a:latin typeface="Arial" panose="020B0604020202020204" pitchFamily="34" charset="0"/>
                <a:cs typeface="Arial" panose="020B0604020202020204" pitchFamily="34" charset="0"/>
              </a:rPr>
              <a:t>Applying the trig identity</a:t>
            </a:r>
          </a:p>
          <a:p>
            <a:pPr lvl="1" eaLnBrk="1" hangingPunct="1">
              <a:lnSpc>
                <a:spcPct val="90000"/>
              </a:lnSpc>
            </a:pPr>
            <a:r>
              <a:rPr lang="en-US" sz="2400" dirty="0" err="1" smtClean="0">
                <a:latin typeface="Arial" panose="020B0604020202020204" pitchFamily="34" charset="0"/>
                <a:cs typeface="Arial" panose="020B0604020202020204" pitchFamily="34" charset="0"/>
              </a:rPr>
              <a:t>IbVa</a:t>
            </a:r>
            <a:r>
              <a:rPr lang="en-US" sz="2400" dirty="0" smtClean="0">
                <a:latin typeface="Arial" panose="020B0604020202020204" pitchFamily="34" charset="0"/>
                <a:cs typeface="Arial" panose="020B0604020202020204" pitchFamily="34" charset="0"/>
              </a:rPr>
              <a:t>(Cos(60)Cos(</a:t>
            </a:r>
            <a:r>
              <a:rPr lang="el-GR" sz="2400" dirty="0" smtClean="0">
                <a:latin typeface="Arial" panose="020B0604020202020204" pitchFamily="34" charset="0"/>
                <a:cs typeface="Arial" panose="020B0604020202020204" pitchFamily="34" charset="0"/>
              </a:rPr>
              <a:t>θ</a:t>
            </a:r>
            <a:r>
              <a:rPr lang="en-US" sz="2400" dirty="0" smtClean="0">
                <a:latin typeface="Arial" panose="020B0604020202020204" pitchFamily="34" charset="0"/>
                <a:cs typeface="Arial" panose="020B0604020202020204" pitchFamily="34" charset="0"/>
              </a:rPr>
              <a:t>) + Sin(60)Sin(</a:t>
            </a:r>
            <a:r>
              <a:rPr lang="el-GR" sz="2400" dirty="0" smtClean="0">
                <a:latin typeface="Arial" panose="020B0604020202020204" pitchFamily="34" charset="0"/>
                <a:cs typeface="Arial" panose="020B0604020202020204" pitchFamily="34" charset="0"/>
              </a:rPr>
              <a:t>θ</a:t>
            </a:r>
            <a:r>
              <a:rPr lang="en-US" sz="2400" dirty="0" smtClean="0">
                <a:latin typeface="Arial" panose="020B0604020202020204" pitchFamily="34" charset="0"/>
                <a:cs typeface="Arial" panose="020B0604020202020204" pitchFamily="34" charset="0"/>
              </a:rPr>
              <a:t>)) </a:t>
            </a:r>
          </a:p>
          <a:p>
            <a:pPr lvl="1" eaLnBrk="1" hangingPunct="1">
              <a:lnSpc>
                <a:spcPct val="90000"/>
              </a:lnSpc>
              <a:buFont typeface="Wingdings" pitchFamily="2" charset="2"/>
              <a:buNone/>
            </a:pP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IbVc</a:t>
            </a:r>
            <a:r>
              <a:rPr lang="en-US" sz="2400" dirty="0" smtClean="0">
                <a:latin typeface="Arial" panose="020B0604020202020204" pitchFamily="34" charset="0"/>
                <a:cs typeface="Arial" panose="020B0604020202020204" pitchFamily="34" charset="0"/>
              </a:rPr>
              <a:t> (Cos(60)Cos(</a:t>
            </a:r>
            <a:r>
              <a:rPr lang="el-GR" sz="2400" dirty="0" smtClean="0">
                <a:latin typeface="Arial" panose="020B0604020202020204" pitchFamily="34" charset="0"/>
                <a:cs typeface="Arial" panose="020B0604020202020204" pitchFamily="34" charset="0"/>
              </a:rPr>
              <a:t>θ</a:t>
            </a:r>
            <a:r>
              <a:rPr lang="en-US" sz="2400" dirty="0" smtClean="0">
                <a:latin typeface="Arial" panose="020B0604020202020204" pitchFamily="34" charset="0"/>
                <a:cs typeface="Arial" panose="020B0604020202020204" pitchFamily="34" charset="0"/>
              </a:rPr>
              <a:t>) - Sin(60)Sin(</a:t>
            </a:r>
            <a:r>
              <a:rPr lang="el-GR" sz="2400" dirty="0" smtClean="0">
                <a:latin typeface="Arial" panose="020B0604020202020204" pitchFamily="34" charset="0"/>
                <a:cs typeface="Arial" panose="020B0604020202020204" pitchFamily="34" charset="0"/>
              </a:rPr>
              <a:t>θ</a:t>
            </a:r>
            <a:r>
              <a:rPr lang="en-US" sz="2400" dirty="0" smtClean="0">
                <a:latin typeface="Arial" panose="020B0604020202020204" pitchFamily="34" charset="0"/>
                <a:cs typeface="Arial" panose="020B0604020202020204" pitchFamily="34" charset="0"/>
              </a:rPr>
              <a:t>)) </a:t>
            </a:r>
          </a:p>
          <a:p>
            <a:pPr lvl="1" eaLnBrk="1" hangingPunct="1">
              <a:lnSpc>
                <a:spcPct val="90000"/>
              </a:lnSpc>
            </a:pPr>
            <a:r>
              <a:rPr lang="en-US" sz="2400" dirty="0" err="1" smtClean="0">
                <a:latin typeface="Arial" panose="020B0604020202020204" pitchFamily="34" charset="0"/>
                <a:cs typeface="Arial" panose="020B0604020202020204" pitchFamily="34" charset="0"/>
              </a:rPr>
              <a:t>Ib</a:t>
            </a:r>
            <a:r>
              <a:rPr lang="en-US" sz="2400" dirty="0" smtClean="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Va+Vc</a:t>
            </a:r>
            <a:r>
              <a:rPr lang="en-US" sz="2400" dirty="0" smtClean="0">
                <a:latin typeface="Arial" panose="020B0604020202020204" pitchFamily="34" charset="0"/>
                <a:cs typeface="Arial" panose="020B0604020202020204" pitchFamily="34" charset="0"/>
              </a:rPr>
              <a:t>)0.5Cos(</a:t>
            </a:r>
            <a:r>
              <a:rPr lang="el-GR" sz="2400" dirty="0" smtClean="0">
                <a:latin typeface="Arial" panose="020B0604020202020204" pitchFamily="34" charset="0"/>
                <a:cs typeface="Arial" panose="020B0604020202020204" pitchFamily="34" charset="0"/>
              </a:rPr>
              <a:t>θ</a:t>
            </a:r>
            <a:r>
              <a:rPr lang="en-US" sz="2400" dirty="0" smtClean="0">
                <a:latin typeface="Arial" panose="020B0604020202020204" pitchFamily="34" charset="0"/>
                <a:cs typeface="Arial" panose="020B0604020202020204" pitchFamily="34" charset="0"/>
              </a:rPr>
              <a:t>) + </a:t>
            </a:r>
            <a:r>
              <a:rPr lang="en-US" sz="2400" dirty="0" err="1" smtClean="0">
                <a:latin typeface="Arial" panose="020B0604020202020204" pitchFamily="34" charset="0"/>
                <a:cs typeface="Arial" panose="020B0604020202020204" pitchFamily="34" charset="0"/>
              </a:rPr>
              <a:t>Ib</a:t>
            </a:r>
            <a:r>
              <a:rPr lang="en-US" sz="2400" dirty="0" smtClean="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Vc-Va</a:t>
            </a:r>
            <a:r>
              <a:rPr lang="en-US" sz="2400" dirty="0" smtClean="0">
                <a:latin typeface="Arial" panose="020B0604020202020204" pitchFamily="34" charset="0"/>
                <a:cs typeface="Arial" panose="020B0604020202020204" pitchFamily="34" charset="0"/>
              </a:rPr>
              <a:t>) 0.866Sin(</a:t>
            </a:r>
            <a:r>
              <a:rPr lang="el-GR" sz="2400" dirty="0" smtClean="0">
                <a:latin typeface="Arial" panose="020B0604020202020204" pitchFamily="34" charset="0"/>
                <a:cs typeface="Arial" panose="020B0604020202020204" pitchFamily="34" charset="0"/>
              </a:rPr>
              <a:t>θ</a:t>
            </a:r>
            <a:r>
              <a:rPr lang="en-US" sz="2400" dirty="0" smtClean="0">
                <a:latin typeface="Arial" panose="020B0604020202020204" pitchFamily="34" charset="0"/>
                <a:cs typeface="Arial" panose="020B0604020202020204" pitchFamily="34" charset="0"/>
              </a:rPr>
              <a:t>) </a:t>
            </a:r>
          </a:p>
          <a:p>
            <a:pPr eaLnBrk="1" hangingPunct="1">
              <a:lnSpc>
                <a:spcPct val="90000"/>
              </a:lnSpc>
            </a:pPr>
            <a:r>
              <a:rPr lang="en-US" sz="2800" dirty="0" smtClean="0">
                <a:latin typeface="Arial" panose="020B0604020202020204" pitchFamily="34" charset="0"/>
                <a:cs typeface="Arial" panose="020B0604020202020204" pitchFamily="34" charset="0"/>
              </a:rPr>
              <a:t>Assuming</a:t>
            </a:r>
          </a:p>
          <a:p>
            <a:pPr lvl="1" eaLnBrk="1" hangingPunct="1">
              <a:lnSpc>
                <a:spcPct val="90000"/>
              </a:lnSpc>
            </a:pPr>
            <a:r>
              <a:rPr lang="en-US" sz="2400" dirty="0" smtClean="0">
                <a:latin typeface="Arial" panose="020B0604020202020204" pitchFamily="34" charset="0"/>
                <a:cs typeface="Arial" panose="020B0604020202020204" pitchFamily="34" charset="0"/>
              </a:rPr>
              <a:t>Assume </a:t>
            </a:r>
            <a:r>
              <a:rPr lang="en-US" sz="2400" dirty="0" err="1" smtClean="0">
                <a:latin typeface="Arial" panose="020B0604020202020204" pitchFamily="34" charset="0"/>
                <a:cs typeface="Arial" panose="020B0604020202020204" pitchFamily="34" charset="0"/>
              </a:rPr>
              <a:t>Vb</a:t>
            </a:r>
            <a:r>
              <a:rPr lang="en-US" sz="2400" dirty="0" smtClean="0">
                <a:latin typeface="Arial" panose="020B0604020202020204" pitchFamily="34" charset="0"/>
                <a:cs typeface="Arial" panose="020B0604020202020204" pitchFamily="34" charset="0"/>
              </a:rPr>
              <a:t> = </a:t>
            </a:r>
            <a:r>
              <a:rPr lang="en-US" sz="2400" dirty="0" err="1" smtClean="0">
                <a:latin typeface="Arial" panose="020B0604020202020204" pitchFamily="34" charset="0"/>
                <a:cs typeface="Arial" panose="020B0604020202020204" pitchFamily="34" charset="0"/>
              </a:rPr>
              <a:t>Va</a:t>
            </a:r>
            <a:r>
              <a:rPr lang="en-US" sz="2400" dirty="0" smtClean="0">
                <a:latin typeface="Arial" panose="020B0604020202020204" pitchFamily="34" charset="0"/>
                <a:cs typeface="Arial" panose="020B0604020202020204" pitchFamily="34" charset="0"/>
              </a:rPr>
              <a:t> = </a:t>
            </a:r>
            <a:r>
              <a:rPr lang="en-US" sz="2400" dirty="0" err="1" smtClean="0">
                <a:latin typeface="Arial" panose="020B0604020202020204" pitchFamily="34" charset="0"/>
                <a:cs typeface="Arial" panose="020B0604020202020204" pitchFamily="34" charset="0"/>
              </a:rPr>
              <a:t>Vc</a:t>
            </a:r>
            <a:endParaRPr lang="en-US" sz="2400" dirty="0" smtClean="0">
              <a:latin typeface="Arial" panose="020B0604020202020204" pitchFamily="34" charset="0"/>
              <a:cs typeface="Arial" panose="020B0604020202020204" pitchFamily="34" charset="0"/>
            </a:endParaRPr>
          </a:p>
          <a:p>
            <a:pPr lvl="1" eaLnBrk="1" hangingPunct="1">
              <a:lnSpc>
                <a:spcPct val="90000"/>
              </a:lnSpc>
            </a:pPr>
            <a:r>
              <a:rPr lang="en-US" sz="2400" dirty="0" smtClean="0">
                <a:latin typeface="Arial" panose="020B0604020202020204" pitchFamily="34" charset="0"/>
                <a:cs typeface="Arial" panose="020B0604020202020204" pitchFamily="34" charset="0"/>
              </a:rPr>
              <a:t>And, they are exactly 120° apart </a:t>
            </a:r>
          </a:p>
          <a:p>
            <a:pPr eaLnBrk="1" hangingPunct="1">
              <a:lnSpc>
                <a:spcPct val="90000"/>
              </a:lnSpc>
            </a:pPr>
            <a:r>
              <a:rPr lang="en-US" sz="2800" dirty="0" err="1" smtClean="0">
                <a:latin typeface="Arial" panose="020B0604020202020204" pitchFamily="34" charset="0"/>
                <a:cs typeface="Arial" panose="020B0604020202020204" pitchFamily="34" charset="0"/>
              </a:rPr>
              <a:t>Pb</a:t>
            </a:r>
            <a:r>
              <a:rPr lang="en-US" sz="2800" dirty="0" smtClean="0">
                <a:latin typeface="Arial" panose="020B0604020202020204" pitchFamily="34" charset="0"/>
                <a:cs typeface="Arial" panose="020B0604020202020204" pitchFamily="34" charset="0"/>
              </a:rPr>
              <a:t> = </a:t>
            </a:r>
            <a:r>
              <a:rPr lang="en-US" sz="2800" dirty="0" err="1" smtClean="0">
                <a:latin typeface="Arial" panose="020B0604020202020204" pitchFamily="34" charset="0"/>
                <a:cs typeface="Arial" panose="020B0604020202020204" pitchFamily="34" charset="0"/>
              </a:rPr>
              <a:t>Ib</a:t>
            </a:r>
            <a:r>
              <a:rPr lang="en-US" sz="2800" dirty="0" smtClean="0">
                <a:latin typeface="Arial" panose="020B0604020202020204" pitchFamily="34" charset="0"/>
                <a:cs typeface="Arial" panose="020B0604020202020204" pitchFamily="34" charset="0"/>
              </a:rPr>
              <a:t>(2Vb)(0.5Cos</a:t>
            </a:r>
            <a:r>
              <a:rPr lang="el-GR" sz="2800" dirty="0" smtClean="0">
                <a:latin typeface="Arial" panose="020B0604020202020204" pitchFamily="34" charset="0"/>
                <a:cs typeface="Arial" panose="020B0604020202020204" pitchFamily="34" charset="0"/>
              </a:rPr>
              <a:t>θ</a:t>
            </a:r>
            <a:r>
              <a:rPr lang="en-US" sz="2800" dirty="0" smtClean="0">
                <a:latin typeface="Arial" panose="020B0604020202020204" pitchFamily="34" charset="0"/>
                <a:cs typeface="Arial" panose="020B0604020202020204" pitchFamily="34" charset="0"/>
              </a:rPr>
              <a:t>) = </a:t>
            </a:r>
            <a:r>
              <a:rPr lang="en-US" sz="2800" dirty="0" err="1" smtClean="0">
                <a:latin typeface="Arial" panose="020B0604020202020204" pitchFamily="34" charset="0"/>
                <a:cs typeface="Arial" panose="020B0604020202020204" pitchFamily="34" charset="0"/>
              </a:rPr>
              <a:t>IbVbCos</a:t>
            </a:r>
            <a:r>
              <a:rPr lang="el-GR" sz="2800" dirty="0" smtClean="0">
                <a:latin typeface="Arial" panose="020B0604020202020204" pitchFamily="34" charset="0"/>
                <a:cs typeface="Arial" panose="020B0604020202020204" pitchFamily="34" charset="0"/>
              </a:rPr>
              <a:t>θ</a:t>
            </a:r>
            <a:endParaRPr lang="en-US" sz="2800" dirty="0" smtClean="0">
              <a:latin typeface="Arial" panose="020B0604020202020204" pitchFamily="34" charset="0"/>
              <a:cs typeface="Arial" panose="020B0604020202020204" pitchFamily="34" charset="0"/>
            </a:endParaRPr>
          </a:p>
          <a:p>
            <a:pPr eaLnBrk="1" hangingPunct="1">
              <a:lnSpc>
                <a:spcPct val="90000"/>
              </a:lnSpc>
            </a:pPr>
            <a:endParaRPr lang="el-GR" sz="2800" dirty="0" smtClean="0">
              <a:cs typeface="Arial"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74638"/>
            <a:ext cx="8229600" cy="690562"/>
          </a:xfrm>
        </p:spPr>
        <p:txBody>
          <a:bodyPr/>
          <a:lstStyle/>
          <a:p>
            <a:pPr eaLnBrk="1" hangingPunct="1"/>
            <a:r>
              <a:rPr lang="en-US" sz="3600" b="1" dirty="0" err="1" smtClean="0"/>
              <a:t>Blondel’s</a:t>
            </a:r>
            <a:r>
              <a:rPr lang="en-US" sz="3600" b="1" dirty="0" smtClean="0"/>
              <a:t> Theorem</a:t>
            </a:r>
          </a:p>
        </p:txBody>
      </p:sp>
      <p:sp>
        <p:nvSpPr>
          <p:cNvPr id="52227" name="Rectangle 3"/>
          <p:cNvSpPr>
            <a:spLocks noGrp="1" noChangeArrowheads="1"/>
          </p:cNvSpPr>
          <p:nvPr>
            <p:ph idx="1"/>
          </p:nvPr>
        </p:nvSpPr>
        <p:spPr>
          <a:xfrm>
            <a:off x="577850" y="1239838"/>
            <a:ext cx="8064500" cy="4724400"/>
          </a:xfrm>
        </p:spPr>
        <p:txBody>
          <a:bodyPr/>
          <a:lstStyle/>
          <a:p>
            <a:pPr eaLnBrk="1" hangingPunct="1"/>
            <a:endParaRPr lang="en-US" dirty="0" smtClean="0">
              <a:cs typeface="Arial" pitchFamily="34" charset="0"/>
            </a:endParaRPr>
          </a:p>
          <a:p>
            <a:pPr eaLnBrk="1" hangingPunct="1">
              <a:buFont typeface="Arial" panose="020B0604020202020204" pitchFamily="34" charset="0"/>
              <a:buChar char="•"/>
            </a:pPr>
            <a:r>
              <a:rPr lang="en-US" dirty="0" smtClean="0">
                <a:latin typeface="Arial" panose="020B0604020202020204" pitchFamily="34" charset="0"/>
                <a:cs typeface="Arial" panose="020B0604020202020204" pitchFamily="34" charset="0"/>
              </a:rPr>
              <a:t>If </a:t>
            </a:r>
            <a:r>
              <a:rPr lang="en-US" dirty="0" err="1" smtClean="0">
                <a:latin typeface="Arial" panose="020B0604020202020204" pitchFamily="34" charset="0"/>
                <a:cs typeface="Arial" panose="020B0604020202020204" pitchFamily="34" charset="0"/>
              </a:rPr>
              <a:t>Va</a:t>
            </a:r>
            <a:r>
              <a:rPr lang="en-US" dirty="0" smtClean="0">
                <a:latin typeface="Arial" panose="020B0604020202020204" pitchFamily="34" charset="0"/>
                <a:cs typeface="Arial" panose="020B0604020202020204" pitchFamily="34" charset="0"/>
              </a:rPr>
              <a:t> ≠ </a:t>
            </a:r>
            <a:r>
              <a:rPr lang="en-US" dirty="0" err="1" smtClean="0">
                <a:latin typeface="Arial" panose="020B0604020202020204" pitchFamily="34" charset="0"/>
                <a:cs typeface="Arial" panose="020B0604020202020204" pitchFamily="34" charset="0"/>
              </a:rPr>
              <a:t>Vb</a:t>
            </a:r>
            <a:r>
              <a:rPr lang="en-US" dirty="0" smtClean="0">
                <a:latin typeface="Arial" panose="020B0604020202020204" pitchFamily="34" charset="0"/>
                <a:cs typeface="Arial" panose="020B0604020202020204" pitchFamily="34" charset="0"/>
              </a:rPr>
              <a:t> ≠ </a:t>
            </a:r>
            <a:r>
              <a:rPr lang="en-US" dirty="0" err="1" smtClean="0">
                <a:latin typeface="Arial" panose="020B0604020202020204" pitchFamily="34" charset="0"/>
                <a:cs typeface="Arial" panose="020B0604020202020204" pitchFamily="34" charset="0"/>
              </a:rPr>
              <a:t>Vc</a:t>
            </a:r>
            <a:r>
              <a:rPr lang="en-US" dirty="0" smtClean="0">
                <a:latin typeface="Arial" panose="020B0604020202020204" pitchFamily="34" charset="0"/>
                <a:cs typeface="Arial" panose="020B0604020202020204" pitchFamily="34" charset="0"/>
              </a:rPr>
              <a:t> then the error is</a:t>
            </a:r>
          </a:p>
          <a:p>
            <a:pPr eaLnBrk="1" hangingPunct="1">
              <a:buFont typeface="Arial" panose="020B0604020202020204" pitchFamily="34" charset="0"/>
              <a:buChar char="•"/>
            </a:pPr>
            <a:r>
              <a:rPr lang="en-US" dirty="0" smtClean="0">
                <a:latin typeface="Arial" panose="020B0604020202020204" pitchFamily="34" charset="0"/>
                <a:cs typeface="Arial" panose="020B0604020202020204" pitchFamily="34" charset="0"/>
              </a:rPr>
              <a:t>%Error = </a:t>
            </a:r>
          </a:p>
          <a:p>
            <a:pPr eaLnBrk="1" hangingPunct="1">
              <a:buFontTx/>
              <a:buNone/>
            </a:pPr>
            <a:r>
              <a:rPr lang="en-US" sz="2800"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Ib</a:t>
            </a:r>
            <a:r>
              <a:rPr lang="en-US" sz="2400" dirty="0" smtClean="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Va+Vc</a:t>
            </a:r>
            <a:r>
              <a:rPr lang="en-US" sz="2400" dirty="0" smtClean="0">
                <a:latin typeface="Arial" panose="020B0604020202020204" pitchFamily="34" charset="0"/>
                <a:cs typeface="Arial" panose="020B0604020202020204" pitchFamily="34" charset="0"/>
              </a:rPr>
              <a:t>)/(2Vb) - (</a:t>
            </a:r>
            <a:r>
              <a:rPr lang="en-US" sz="2400" dirty="0" err="1" smtClean="0">
                <a:latin typeface="Arial" panose="020B0604020202020204" pitchFamily="34" charset="0"/>
                <a:cs typeface="Arial" panose="020B0604020202020204" pitchFamily="34" charset="0"/>
              </a:rPr>
              <a:t>Va-Vc</a:t>
            </a:r>
            <a:r>
              <a:rPr lang="en-US" sz="2400" dirty="0" smtClean="0">
                <a:latin typeface="Arial" panose="020B0604020202020204" pitchFamily="34" charset="0"/>
                <a:cs typeface="Arial" panose="020B0604020202020204" pitchFamily="34" charset="0"/>
              </a:rPr>
              <a:t>) 0.866Sin(</a:t>
            </a:r>
            <a:r>
              <a:rPr lang="el-GR" sz="2400" dirty="0" smtClean="0">
                <a:latin typeface="Arial" panose="020B0604020202020204" pitchFamily="34" charset="0"/>
                <a:cs typeface="Arial" panose="020B0604020202020204" pitchFamily="34" charset="0"/>
              </a:rPr>
              <a:t>θ</a:t>
            </a:r>
            <a:r>
              <a:rPr lang="en-US" sz="2400" dirty="0" smtClean="0">
                <a:latin typeface="Arial" panose="020B0604020202020204" pitchFamily="34" charset="0"/>
                <a:cs typeface="Arial" panose="020B0604020202020204" pitchFamily="34" charset="0"/>
              </a:rPr>
              <a:t>)/(</a:t>
            </a:r>
            <a:r>
              <a:rPr lang="en-US" sz="2400" dirty="0" err="1" smtClean="0">
                <a:latin typeface="Arial" panose="020B0604020202020204" pitchFamily="34" charset="0"/>
                <a:cs typeface="Arial" panose="020B0604020202020204" pitchFamily="34" charset="0"/>
              </a:rPr>
              <a:t>VbCos</a:t>
            </a:r>
            <a:r>
              <a:rPr lang="en-US" sz="2400" dirty="0" smtClean="0">
                <a:latin typeface="Arial" panose="020B0604020202020204" pitchFamily="34" charset="0"/>
                <a:cs typeface="Arial" panose="020B0604020202020204" pitchFamily="34" charset="0"/>
              </a:rPr>
              <a:t>(</a:t>
            </a:r>
            <a:r>
              <a:rPr lang="el-GR" sz="2400" dirty="0" smtClean="0">
                <a:latin typeface="Arial" panose="020B0604020202020204" pitchFamily="34" charset="0"/>
                <a:cs typeface="Arial" panose="020B0604020202020204" pitchFamily="34" charset="0"/>
              </a:rPr>
              <a:t>θ</a:t>
            </a:r>
            <a:r>
              <a:rPr lang="en-US" sz="2400" dirty="0" smtClean="0">
                <a:latin typeface="Arial" panose="020B0604020202020204" pitchFamily="34" charset="0"/>
                <a:cs typeface="Arial" panose="020B0604020202020204" pitchFamily="34" charset="0"/>
              </a:rPr>
              <a:t>))</a:t>
            </a:r>
          </a:p>
          <a:p>
            <a:pPr eaLnBrk="1" hangingPunct="1">
              <a:buFontTx/>
              <a:buNone/>
            </a:pPr>
            <a:endParaRPr lang="en-US" sz="2800" dirty="0" smtClean="0">
              <a:latin typeface="Arial" panose="020B0604020202020204" pitchFamily="34" charset="0"/>
              <a:cs typeface="Arial" panose="020B0604020202020204" pitchFamily="34" charset="0"/>
            </a:endParaRPr>
          </a:p>
          <a:p>
            <a:pPr eaLnBrk="1" hangingPunct="1">
              <a:buFontTx/>
              <a:buNone/>
            </a:pPr>
            <a:r>
              <a:rPr lang="en-US" sz="2800" dirty="0" smtClean="0">
                <a:latin typeface="Arial" panose="020B0604020202020204" pitchFamily="34" charset="0"/>
                <a:cs typeface="Arial" panose="020B0604020202020204" pitchFamily="34" charset="0"/>
              </a:rPr>
              <a:t>How big is this in reality?  If</a:t>
            </a:r>
          </a:p>
          <a:p>
            <a:pPr eaLnBrk="1" hangingPunct="1">
              <a:buFontTx/>
              <a:buNone/>
            </a:pPr>
            <a:r>
              <a:rPr lang="en-US" sz="2400" dirty="0" err="1" smtClean="0">
                <a:latin typeface="Arial" panose="020B0604020202020204" pitchFamily="34" charset="0"/>
                <a:cs typeface="Arial" panose="020B0604020202020204" pitchFamily="34" charset="0"/>
              </a:rPr>
              <a:t>Va</a:t>
            </a:r>
            <a:r>
              <a:rPr lang="en-US" sz="2400" dirty="0" smtClean="0">
                <a:latin typeface="Arial" panose="020B0604020202020204" pitchFamily="34" charset="0"/>
                <a:cs typeface="Arial" panose="020B0604020202020204" pitchFamily="34" charset="0"/>
              </a:rPr>
              <a:t>=117, </a:t>
            </a:r>
            <a:r>
              <a:rPr lang="en-US" sz="2400" dirty="0" err="1" smtClean="0">
                <a:latin typeface="Arial" panose="020B0604020202020204" pitchFamily="34" charset="0"/>
                <a:cs typeface="Arial" panose="020B0604020202020204" pitchFamily="34" charset="0"/>
              </a:rPr>
              <a:t>Vb</a:t>
            </a:r>
            <a:r>
              <a:rPr lang="en-US" sz="2400" dirty="0" smtClean="0">
                <a:latin typeface="Arial" panose="020B0604020202020204" pitchFamily="34" charset="0"/>
                <a:cs typeface="Arial" panose="020B0604020202020204" pitchFamily="34" charset="0"/>
              </a:rPr>
              <a:t>=120, </a:t>
            </a:r>
            <a:r>
              <a:rPr lang="en-US" sz="2400" dirty="0" err="1" smtClean="0">
                <a:latin typeface="Arial" panose="020B0604020202020204" pitchFamily="34" charset="0"/>
                <a:cs typeface="Arial" panose="020B0604020202020204" pitchFamily="34" charset="0"/>
              </a:rPr>
              <a:t>Vc</a:t>
            </a:r>
            <a:r>
              <a:rPr lang="en-US" sz="2400" dirty="0" smtClean="0">
                <a:latin typeface="Arial" panose="020B0604020202020204" pitchFamily="34" charset="0"/>
                <a:cs typeface="Arial" panose="020B0604020202020204" pitchFamily="34" charset="0"/>
              </a:rPr>
              <a:t>=119, PF=1 then E=-1.67%</a:t>
            </a:r>
          </a:p>
          <a:p>
            <a:pPr eaLnBrk="1" hangingPunct="1">
              <a:buNone/>
            </a:pPr>
            <a:r>
              <a:rPr lang="en-US" sz="2400" dirty="0" err="1" smtClean="0">
                <a:latin typeface="Arial" panose="020B0604020202020204" pitchFamily="34" charset="0"/>
                <a:cs typeface="Arial" panose="020B0604020202020204" pitchFamily="34" charset="0"/>
              </a:rPr>
              <a:t>Va</a:t>
            </a:r>
            <a:r>
              <a:rPr lang="en-US" sz="2400" dirty="0" smtClean="0">
                <a:latin typeface="Arial" panose="020B0604020202020204" pitchFamily="34" charset="0"/>
                <a:cs typeface="Arial" panose="020B0604020202020204" pitchFamily="34" charset="0"/>
              </a:rPr>
              <a:t>=117, </a:t>
            </a:r>
            <a:r>
              <a:rPr lang="en-US" sz="2400" dirty="0" err="1" smtClean="0">
                <a:latin typeface="Arial" panose="020B0604020202020204" pitchFamily="34" charset="0"/>
                <a:cs typeface="Arial" panose="020B0604020202020204" pitchFamily="34" charset="0"/>
              </a:rPr>
              <a:t>Vb</a:t>
            </a:r>
            <a:r>
              <a:rPr lang="en-US" sz="2400" dirty="0" smtClean="0">
                <a:latin typeface="Arial" panose="020B0604020202020204" pitchFamily="34" charset="0"/>
                <a:cs typeface="Arial" panose="020B0604020202020204" pitchFamily="34" charset="0"/>
              </a:rPr>
              <a:t>=116, </a:t>
            </a:r>
            <a:r>
              <a:rPr lang="en-US" sz="2400" dirty="0" err="1" smtClean="0">
                <a:latin typeface="Arial" panose="020B0604020202020204" pitchFamily="34" charset="0"/>
                <a:cs typeface="Arial" panose="020B0604020202020204" pitchFamily="34" charset="0"/>
              </a:rPr>
              <a:t>Vc</a:t>
            </a:r>
            <a:r>
              <a:rPr lang="en-US" sz="2400" dirty="0" smtClean="0">
                <a:latin typeface="Arial" panose="020B0604020202020204" pitchFamily="34" charset="0"/>
                <a:cs typeface="Arial" panose="020B0604020202020204" pitchFamily="34" charset="0"/>
              </a:rPr>
              <a:t>=119, PF=.866 then E=-1.67%</a:t>
            </a:r>
          </a:p>
          <a:p>
            <a:pPr eaLnBrk="1" hangingPunct="1">
              <a:buFontTx/>
              <a:buNone/>
            </a:pPr>
            <a:endParaRPr lang="en-US" sz="2800" dirty="0" smtClean="0">
              <a:cs typeface="Arial" pitchFamily="34" charset="0"/>
            </a:endParaRPr>
          </a:p>
          <a:p>
            <a:pPr eaLnBrk="1" hangingPunct="1"/>
            <a:endParaRPr lang="el-GR" dirty="0" smtClean="0">
              <a:cs typeface="Arial"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274638"/>
            <a:ext cx="8229600" cy="792162"/>
          </a:xfrm>
        </p:spPr>
        <p:txBody>
          <a:bodyPr/>
          <a:lstStyle/>
          <a:p>
            <a:pPr eaLnBrk="1" hangingPunct="1"/>
            <a:r>
              <a:rPr lang="en-US" sz="3600" b="1" dirty="0" smtClean="0"/>
              <a:t>AC Theory – Power</a:t>
            </a:r>
          </a:p>
        </p:txBody>
      </p:sp>
      <p:sp>
        <p:nvSpPr>
          <p:cNvPr id="53251" name="Rectangle 3"/>
          <p:cNvSpPr>
            <a:spLocks noGrp="1" noChangeArrowheads="1"/>
          </p:cNvSpPr>
          <p:nvPr>
            <p:ph idx="1"/>
          </p:nvPr>
        </p:nvSpPr>
        <p:spPr>
          <a:xfrm>
            <a:off x="457200" y="1355130"/>
            <a:ext cx="8229600" cy="4454980"/>
          </a:xfrm>
        </p:spPr>
        <p:txBody>
          <a:bodyPr/>
          <a:lstStyle/>
          <a:p>
            <a:pPr marL="457200" indent="-457200" eaLnBrk="1" hangingPunct="1">
              <a:buFont typeface="Arial" panose="020B0604020202020204" pitchFamily="34" charset="0"/>
              <a:buChar char="•"/>
            </a:pPr>
            <a:r>
              <a:rPr lang="en-US" sz="2800" dirty="0" smtClean="0">
                <a:latin typeface="Arial" panose="020B0604020202020204" pitchFamily="34" charset="0"/>
                <a:cs typeface="Arial" panose="020B0604020202020204" pitchFamily="34" charset="0"/>
              </a:rPr>
              <a:t>Power is defined </a:t>
            </a:r>
            <a:r>
              <a:rPr lang="en-US" sz="2800" dirty="0" smtClean="0">
                <a:latin typeface="Arial" panose="020B0604020202020204" pitchFamily="34" charset="0"/>
                <a:cs typeface="Arial" panose="020B0604020202020204" pitchFamily="34" charset="0"/>
              </a:rPr>
              <a:t>as: </a:t>
            </a:r>
            <a:r>
              <a:rPr lang="en-US" sz="2800" dirty="0" smtClean="0">
                <a:latin typeface="Arial" panose="020B0604020202020204" pitchFamily="34" charset="0"/>
                <a:cs typeface="Arial" panose="020B0604020202020204" pitchFamily="34" charset="0"/>
              </a:rPr>
              <a:t>P = VI</a:t>
            </a:r>
          </a:p>
          <a:p>
            <a:pPr marL="457200" indent="-457200" eaLnBrk="1" hangingPunct="1">
              <a:buFont typeface="Arial" panose="020B0604020202020204" pitchFamily="34" charset="0"/>
              <a:buChar char="•"/>
            </a:pPr>
            <a:r>
              <a:rPr lang="en-US" sz="2800" dirty="0" smtClean="0">
                <a:latin typeface="Arial" panose="020B0604020202020204" pitchFamily="34" charset="0"/>
                <a:cs typeface="Arial" panose="020B0604020202020204" pitchFamily="34" charset="0"/>
              </a:rPr>
              <a:t>Since the voltage and current at every point in time for an AC signal is different, we have to distinguish between instantaneous power and average power. </a:t>
            </a:r>
          </a:p>
          <a:p>
            <a:pPr marL="457200" indent="-457200" eaLnBrk="1" hangingPunct="1">
              <a:buFont typeface="Arial" panose="020B0604020202020204" pitchFamily="34" charset="0"/>
              <a:buChar char="•"/>
            </a:pPr>
            <a:r>
              <a:rPr lang="en-US" sz="2800" dirty="0" smtClean="0">
                <a:latin typeface="Arial" panose="020B0604020202020204" pitchFamily="34" charset="0"/>
                <a:cs typeface="Arial" panose="020B0604020202020204" pitchFamily="34" charset="0"/>
              </a:rPr>
              <a:t>Generally when we say “power” we mean average power.</a:t>
            </a:r>
          </a:p>
          <a:p>
            <a:pPr marL="457200" indent="-457200" eaLnBrk="1" hangingPunct="1">
              <a:buFont typeface="Arial" panose="020B0604020202020204" pitchFamily="34" charset="0"/>
              <a:buChar char="•"/>
            </a:pPr>
            <a:r>
              <a:rPr lang="en-US" sz="2800" dirty="0" smtClean="0">
                <a:latin typeface="Arial" panose="020B0604020202020204" pitchFamily="34" charset="0"/>
                <a:cs typeface="Arial" panose="020B0604020202020204" pitchFamily="34" charset="0"/>
              </a:rPr>
              <a:t>Average power is only defined over an integer number of cycles.</a:t>
            </a:r>
          </a:p>
          <a:p>
            <a:pPr lvl="1" eaLnBrk="1" hangingPunct="1"/>
            <a:endParaRPr lang="en-US" sz="2400" dirty="0" smtClean="0"/>
          </a:p>
        </p:txBody>
      </p:sp>
      <p:sp>
        <p:nvSpPr>
          <p:cNvPr id="53252" name="Rectangle 4"/>
          <p:cNvSpPr>
            <a:spLocks noChangeArrowheads="1"/>
          </p:cNvSpPr>
          <p:nvPr/>
        </p:nvSpPr>
        <p:spPr bwMode="auto">
          <a:xfrm>
            <a:off x="0" y="3328988"/>
            <a:ext cx="9144000" cy="0"/>
          </a:xfrm>
          <a:prstGeom prst="rect">
            <a:avLst/>
          </a:prstGeom>
          <a:noFill/>
          <a:ln w="9525">
            <a:noFill/>
            <a:miter lim="800000"/>
            <a:headEnd/>
            <a:tailEnd/>
          </a:ln>
        </p:spPr>
        <p:txBody>
          <a:bodyPr wrap="none" anchor="ctr">
            <a:spAutoFit/>
          </a:bodyPr>
          <a:lstStyle/>
          <a:p>
            <a:endParaRPr lang="en-US"/>
          </a:p>
        </p:txBody>
      </p:sp>
      <p:sp>
        <p:nvSpPr>
          <p:cNvPr id="53253" name="Rectangle 5"/>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4000" dirty="0" smtClean="0"/>
              <a:t>Harmonics</a:t>
            </a:r>
            <a:r>
              <a:rPr lang="en-US" dirty="0" smtClean="0"/>
              <a:t/>
            </a:r>
            <a:br>
              <a:rPr lang="en-US" dirty="0" smtClean="0"/>
            </a:br>
            <a:r>
              <a:rPr lang="en-US" sz="2800" dirty="0" smtClean="0"/>
              <a:t>Curse of the Modern World</a:t>
            </a:r>
          </a:p>
        </p:txBody>
      </p:sp>
      <p:sp>
        <p:nvSpPr>
          <p:cNvPr id="54275" name="Rectangle 3"/>
          <p:cNvSpPr>
            <a:spLocks noGrp="1" noChangeArrowheads="1"/>
          </p:cNvSpPr>
          <p:nvPr>
            <p:ph idx="1"/>
          </p:nvPr>
        </p:nvSpPr>
        <p:spPr>
          <a:xfrm>
            <a:off x="424260" y="1815990"/>
            <a:ext cx="8229600" cy="3494855"/>
          </a:xfrm>
        </p:spPr>
        <p:txBody>
          <a:bodyPr/>
          <a:lstStyle/>
          <a:p>
            <a:pPr marL="457200" indent="-457200" eaLnBrk="1" hangingPunct="1">
              <a:buFont typeface="Arial" panose="020B0604020202020204" pitchFamily="34" charset="0"/>
              <a:buChar char="•"/>
            </a:pPr>
            <a:r>
              <a:rPr lang="en-US" sz="2800" dirty="0" smtClean="0">
                <a:latin typeface="Arial" panose="020B0604020202020204" pitchFamily="34" charset="0"/>
                <a:cs typeface="Arial" panose="020B0604020202020204" pitchFamily="34" charset="0"/>
              </a:rPr>
              <a:t>Every thing discussed so far was based on “Linear” loads.</a:t>
            </a:r>
          </a:p>
          <a:p>
            <a:pPr lvl="3" eaLnBrk="1" hangingPunct="1"/>
            <a:r>
              <a:rPr lang="en-US" sz="2400" dirty="0" smtClean="0">
                <a:latin typeface="Arial" panose="020B0604020202020204" pitchFamily="34" charset="0"/>
                <a:cs typeface="Arial" panose="020B0604020202020204" pitchFamily="34" charset="0"/>
              </a:rPr>
              <a:t>For linear loads the current is always a simple sine wave. Everything we have discussed is true.</a:t>
            </a:r>
          </a:p>
          <a:p>
            <a:pPr marL="457200" indent="-457200" eaLnBrk="1" hangingPunct="1">
              <a:buFont typeface="Arial" panose="020B0604020202020204" pitchFamily="34" charset="0"/>
              <a:buChar char="•"/>
            </a:pPr>
            <a:r>
              <a:rPr lang="en-US" sz="2800" dirty="0" smtClean="0">
                <a:latin typeface="Arial" panose="020B0604020202020204" pitchFamily="34" charset="0"/>
                <a:cs typeface="Arial" panose="020B0604020202020204" pitchFamily="34" charset="0"/>
              </a:rPr>
              <a:t>For nearly a century after AC power was in use ALL loads were linear.</a:t>
            </a:r>
          </a:p>
          <a:p>
            <a:pPr marL="457200" indent="-457200" eaLnBrk="1" hangingPunct="1">
              <a:buFont typeface="Arial" panose="020B0604020202020204" pitchFamily="34" charset="0"/>
              <a:buChar char="•"/>
            </a:pPr>
            <a:r>
              <a:rPr lang="en-US" sz="2800" dirty="0" smtClean="0">
                <a:latin typeface="Arial" panose="020B0604020202020204" pitchFamily="34" charset="0"/>
                <a:cs typeface="Arial" panose="020B0604020202020204" pitchFamily="34" charset="0"/>
              </a:rPr>
              <a:t>Today, many loads are NON-LINEAR.</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4000" dirty="0" smtClean="0"/>
              <a:t>Harmonics</a:t>
            </a:r>
            <a:r>
              <a:rPr lang="en-US" dirty="0" smtClean="0"/>
              <a:t> - Definition</a:t>
            </a:r>
            <a:endParaRPr lang="en-US" sz="2800" dirty="0" smtClean="0"/>
          </a:p>
        </p:txBody>
      </p:sp>
      <p:sp>
        <p:nvSpPr>
          <p:cNvPr id="2" name="Rectangle 1"/>
          <p:cNvSpPr/>
          <p:nvPr/>
        </p:nvSpPr>
        <p:spPr>
          <a:xfrm>
            <a:off x="577881" y="1662370"/>
            <a:ext cx="8026644" cy="2677656"/>
          </a:xfrm>
          <a:prstGeom prst="rect">
            <a:avLst/>
          </a:prstGeom>
        </p:spPr>
        <p:txBody>
          <a:bodyPr wrap="square">
            <a:spAutoFit/>
          </a:bodyPr>
          <a:lstStyle/>
          <a:p>
            <a:pPr marL="285750" indent="-285750">
              <a:buFont typeface="Arial" panose="020B0604020202020204" pitchFamily="34" charset="0"/>
              <a:buChar char="•"/>
            </a:pPr>
            <a:r>
              <a:rPr lang="en-US" sz="2400" dirty="0"/>
              <a:t>Non-sinusoidal complex waveforms are constructed by “adding” together a series of sine wave frequencies known as “</a:t>
            </a:r>
            <a:r>
              <a:rPr lang="en-US" sz="2400" dirty="0" smtClean="0"/>
              <a:t>Harmonics.” </a:t>
            </a:r>
            <a:endParaRPr lang="en-US" sz="2400" dirty="0" smtClean="0"/>
          </a:p>
          <a:p>
            <a:endParaRPr lang="en-US" sz="2400" dirty="0"/>
          </a:p>
          <a:p>
            <a:pPr marL="285750" indent="-285750">
              <a:buFont typeface="Arial" panose="020B0604020202020204" pitchFamily="34" charset="0"/>
              <a:buChar char="•"/>
            </a:pPr>
            <a:r>
              <a:rPr lang="en-US" sz="2400" dirty="0" smtClean="0"/>
              <a:t>Harmonics </a:t>
            </a:r>
            <a:r>
              <a:rPr lang="en-US" sz="2400" dirty="0"/>
              <a:t>is the </a:t>
            </a:r>
            <a:r>
              <a:rPr lang="en-US" sz="2400" dirty="0" smtClean="0"/>
              <a:t>generalized </a:t>
            </a:r>
            <a:r>
              <a:rPr lang="en-US" sz="2400" dirty="0"/>
              <a:t>term used to describe the distortion of a sinusoidal waveform by waveforms of different frequencies.</a:t>
            </a:r>
          </a:p>
        </p:txBody>
      </p:sp>
    </p:spTree>
    <p:extLst>
      <p:ext uri="{BB962C8B-B14F-4D97-AF65-F5344CB8AC3E}">
        <p14:creationId xmlns:p14="http://schemas.microsoft.com/office/powerpoint/2010/main" val="111573586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9684" name="Group 4"/>
          <p:cNvGraphicFramePr>
            <a:graphicFrameLocks noGrp="1"/>
          </p:cNvGraphicFramePr>
          <p:nvPr>
            <p:ph sz="half" idx="1"/>
          </p:nvPr>
        </p:nvGraphicFramePr>
        <p:xfrm>
          <a:off x="457200" y="1295400"/>
          <a:ext cx="3124200" cy="4525968"/>
        </p:xfrm>
        <a:graphic>
          <a:graphicData uri="http://schemas.openxmlformats.org/drawingml/2006/table">
            <a:tbl>
              <a:tblPr/>
              <a:tblGrid>
                <a:gridCol w="544513"/>
                <a:gridCol w="1817687"/>
                <a:gridCol w="762000"/>
              </a:tblGrid>
              <a:tr h="2905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Eq.#</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cap="flat">
                      <a:noFill/>
                    </a:lnT>
                    <a:lnB>
                      <a:noFill/>
                    </a:lnB>
                    <a:lnTlToBr>
                      <a:noFill/>
                    </a:lnTlToBr>
                    <a:lnBlToTr>
                      <a:noFill/>
                    </a:lnBlToTr>
                    <a:solidFill>
                      <a:srgbClr val="FFFF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Quantity</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a:noFill/>
                    </a:lnB>
                    <a:lnTlToBr>
                      <a:noFill/>
                    </a:lnTlToBr>
                    <a:lnBlToTr>
                      <a:noFill/>
                    </a:lnBlToTr>
                    <a:solidFill>
                      <a:srgbClr val="FFFF99"/>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Phase A</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cap="flat">
                      <a:noFill/>
                    </a:lnT>
                    <a:lnB>
                      <a:noFill/>
                    </a:lnB>
                    <a:lnTlToBr>
                      <a:noFill/>
                    </a:lnTlToBr>
                    <a:lnBlToTr>
                      <a:noFill/>
                    </a:lnBlToTr>
                    <a:solidFill>
                      <a:srgbClr val="FFFF99"/>
                    </a:solidFill>
                  </a:tcPr>
                </a:tc>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V(rms) (Direct Sum)</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I(rms) (Direct Sum)</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108</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V(rms) (Fourier)</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7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I(rms) (Fourier)</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108</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Pa = (∫ V(t)I(t)dt)</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10000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Pb = ½∑V</a:t>
                      </a:r>
                      <a:r>
                        <a:rPr kumimoji="0" lang="en-US" sz="1200" b="0" i="1" u="none" strike="noStrike" cap="none" normalizeH="0" baseline="0" smtClean="0">
                          <a:ln>
                            <a:noFill/>
                          </a:ln>
                          <a:solidFill>
                            <a:schemeClr val="tx1"/>
                          </a:solidFill>
                          <a:effectLst/>
                          <a:latin typeface="Arial" pitchFamily="34" charset="0"/>
                          <a:cs typeface="Arial" pitchFamily="34" charset="0"/>
                        </a:rPr>
                        <a:t>n</a:t>
                      </a:r>
                      <a:r>
                        <a:rPr kumimoji="0" lang="en-US" sz="1200" b="0" i="0" u="none" strike="noStrike" cap="none" normalizeH="0" baseline="0" smtClean="0">
                          <a:ln>
                            <a:noFill/>
                          </a:ln>
                          <a:solidFill>
                            <a:schemeClr val="tx1"/>
                          </a:solidFill>
                          <a:effectLst/>
                          <a:latin typeface="Arial" pitchFamily="34" charset="0"/>
                          <a:cs typeface="Arial" pitchFamily="34" charset="0"/>
                        </a:rPr>
                        <a:t>In</a:t>
                      </a:r>
                      <a:r>
                        <a:rPr kumimoji="0" lang="en-US" sz="1200" b="1" i="0" u="none" strike="noStrike" cap="none" normalizeH="0" baseline="0" smtClean="0">
                          <a:ln>
                            <a:noFill/>
                          </a:ln>
                          <a:solidFill>
                            <a:schemeClr val="tx1"/>
                          </a:solidFill>
                          <a:effectLst/>
                          <a:latin typeface="Arial" pitchFamily="34" charset="0"/>
                          <a:cs typeface="Arial" pitchFamily="34" charset="0"/>
                        </a:rPr>
                        <a:t>cos</a:t>
                      </a:r>
                      <a:r>
                        <a:rPr kumimoji="0" lang="en-US" sz="1200" b="0" i="0" u="none" strike="noStrike" cap="none" normalizeH="0" baseline="0" smtClean="0">
                          <a:ln>
                            <a:noFill/>
                          </a:ln>
                          <a:solidFill>
                            <a:schemeClr val="tx1"/>
                          </a:solidFill>
                          <a:effectLst/>
                          <a:latin typeface="Arial" pitchFamily="34" charset="0"/>
                          <a:cs typeface="Arial" pitchFamily="34" charset="0"/>
                        </a:rPr>
                        <a:t>(θ)</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10000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Q = ½∑VnIn</a:t>
                      </a:r>
                      <a:r>
                        <a:rPr kumimoji="0" lang="en-US" sz="1200" b="1" i="0" u="none" strike="noStrike" cap="none" normalizeH="0" baseline="0" smtClean="0">
                          <a:ln>
                            <a:noFill/>
                          </a:ln>
                          <a:solidFill>
                            <a:schemeClr val="tx1"/>
                          </a:solidFill>
                          <a:effectLst/>
                          <a:latin typeface="Arial" pitchFamily="34" charset="0"/>
                          <a:cs typeface="Arial" pitchFamily="34" charset="0"/>
                        </a:rPr>
                        <a:t>sin</a:t>
                      </a:r>
                      <a:r>
                        <a:rPr kumimoji="0" lang="en-US" sz="1200" b="0" i="0" u="none" strike="noStrike" cap="none" normalizeH="0" baseline="0" smtClean="0">
                          <a:ln>
                            <a:noFill/>
                          </a:ln>
                          <a:solidFill>
                            <a:schemeClr val="tx1"/>
                          </a:solidFill>
                          <a:effectLst/>
                          <a:latin typeface="Arial" pitchFamily="34" charset="0"/>
                          <a:cs typeface="Arial" pitchFamily="34" charset="0"/>
                        </a:rPr>
                        <a:t>(θ)</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0.000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7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Sa = Sqrt(P^2 +Q^2)</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10000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Sb = Vrms*Irms(DS)</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10833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Sc = Vrms*Irms(F)</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10833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PF = Pa/Sa</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1.000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7025">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14</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PF = Pb/Sb</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0.923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PF = Pb/Sc</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cap="flat">
                      <a:noFill/>
                    </a:lnB>
                    <a:lnTlToBr>
                      <a:noFill/>
                    </a:lnTlToBr>
                    <a:lnBlToTr>
                      <a:noFill/>
                    </a:lnBlToTr>
                    <a:noFill/>
                  </a:tcPr>
                </a:tc>
                <a:tc>
                  <a:txBody>
                    <a:bodyPr/>
                    <a:lstStyle/>
                    <a:p>
                      <a:pPr marL="0" marR="0" lvl="0" indent="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0.923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cap="flat">
                      <a:noFill/>
                    </a:lnB>
                    <a:lnTlToBr>
                      <a:noFill/>
                    </a:lnTlToBr>
                    <a:lnBlToTr>
                      <a:noFill/>
                    </a:lnBlToTr>
                    <a:noFill/>
                  </a:tcPr>
                </a:tc>
              </a:tr>
            </a:tbl>
          </a:graphicData>
        </a:graphic>
      </p:graphicFrame>
      <p:graphicFrame>
        <p:nvGraphicFramePr>
          <p:cNvPr id="16386" name="Object 3"/>
          <p:cNvGraphicFramePr>
            <a:graphicFrameLocks noGrp="1" noChangeAspect="1"/>
          </p:cNvGraphicFramePr>
          <p:nvPr>
            <p:ph sz="half" idx="2"/>
            <p:extLst>
              <p:ext uri="{D42A27DB-BD31-4B8C-83A1-F6EECF244321}">
                <p14:modId xmlns:p14="http://schemas.microsoft.com/office/powerpoint/2010/main" val="1847509629"/>
              </p:ext>
            </p:extLst>
          </p:nvPr>
        </p:nvGraphicFramePr>
        <p:xfrm>
          <a:off x="3733800" y="1355131"/>
          <a:ext cx="4953000" cy="4070930"/>
        </p:xfrm>
        <a:graphic>
          <a:graphicData uri="http://schemas.openxmlformats.org/presentationml/2006/ole">
            <mc:AlternateContent xmlns:mc="http://schemas.openxmlformats.org/markup-compatibility/2006">
              <mc:Choice xmlns:v="urn:schemas-microsoft-com:vml" Requires="v">
                <p:oleObj spid="_x0000_s16420" name="Chart" r:id="rId4" imgW="7096225" imgH="4200709" progId="Excel.Sheet.8">
                  <p:embed/>
                </p:oleObj>
              </mc:Choice>
              <mc:Fallback>
                <p:oleObj name="Chart" r:id="rId4" imgW="7096225" imgH="4200709"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1355131"/>
                        <a:ext cx="4953000" cy="4070930"/>
                      </a:xfrm>
                      <a:prstGeom prst="rect">
                        <a:avLst/>
                      </a:prstGeom>
                      <a:noFill/>
                      <a:ln>
                        <a:noFill/>
                      </a:ln>
                      <a:effectLst/>
                      <a:extLst/>
                    </p:spPr>
                  </p:pic>
                </p:oleObj>
              </mc:Fallback>
            </mc:AlternateContent>
          </a:graphicData>
        </a:graphic>
      </p:graphicFrame>
      <p:sp>
        <p:nvSpPr>
          <p:cNvPr id="16387" name="Rectangle 2"/>
          <p:cNvSpPr>
            <a:spLocks noGrp="1" noChangeArrowheads="1"/>
          </p:cNvSpPr>
          <p:nvPr>
            <p:ph type="title"/>
          </p:nvPr>
        </p:nvSpPr>
        <p:spPr>
          <a:xfrm>
            <a:off x="457200" y="274638"/>
            <a:ext cx="8229600" cy="792162"/>
          </a:xfrm>
        </p:spPr>
        <p:txBody>
          <a:bodyPr/>
          <a:lstStyle/>
          <a:p>
            <a:pPr eaLnBrk="1" hangingPunct="1"/>
            <a:r>
              <a:rPr lang="en-US" sz="3600" smtClean="0"/>
              <a:t>Harmonic Load Waveform</a:t>
            </a:r>
          </a:p>
        </p:txBody>
      </p:sp>
      <p:sp>
        <p:nvSpPr>
          <p:cNvPr id="16431" name="Text Box 51"/>
          <p:cNvSpPr txBox="1">
            <a:spLocks noChangeArrowheads="1"/>
          </p:cNvSpPr>
          <p:nvPr/>
        </p:nvSpPr>
        <p:spPr bwMode="auto">
          <a:xfrm>
            <a:off x="1768435" y="5841204"/>
            <a:ext cx="5105400" cy="366713"/>
          </a:xfrm>
          <a:prstGeom prst="rect">
            <a:avLst/>
          </a:prstGeom>
          <a:noFill/>
          <a:ln w="9525">
            <a:noFill/>
            <a:miter lim="800000"/>
            <a:headEnd/>
            <a:tailEnd/>
          </a:ln>
        </p:spPr>
        <p:txBody>
          <a:bodyPr>
            <a:spAutoFit/>
          </a:bodyPr>
          <a:lstStyle/>
          <a:p>
            <a:pPr>
              <a:spcBef>
                <a:spcPct val="50000"/>
              </a:spcBef>
            </a:pPr>
            <a:r>
              <a:rPr lang="en-US" dirty="0"/>
              <a:t>V = 100Sin(</a:t>
            </a:r>
            <a:r>
              <a:rPr lang="el-GR" dirty="0">
                <a:latin typeface="Times New Roman" pitchFamily="18" charset="0"/>
                <a:cs typeface="Times New Roman" pitchFamily="18" charset="0"/>
              </a:rPr>
              <a:t>ω</a:t>
            </a:r>
            <a:r>
              <a:rPr lang="en-US" dirty="0">
                <a:latin typeface="Times New Roman" pitchFamily="18" charset="0"/>
                <a:cs typeface="Times New Roman" pitchFamily="18" charset="0"/>
              </a:rPr>
              <a:t>t)</a:t>
            </a:r>
            <a:r>
              <a:rPr lang="en-US" dirty="0">
                <a:cs typeface="Times New Roman" pitchFamily="18" charset="0"/>
              </a:rPr>
              <a:t>	I = 100Sin(</a:t>
            </a:r>
            <a:r>
              <a:rPr lang="el-GR" dirty="0"/>
              <a:t>ω</a:t>
            </a:r>
            <a:r>
              <a:rPr lang="en-US" dirty="0"/>
              <a:t>t) + 42Sin(5 </a:t>
            </a:r>
            <a:r>
              <a:rPr lang="el-GR" dirty="0"/>
              <a:t>ω</a:t>
            </a:r>
            <a:r>
              <a:rPr lang="en-US" dirty="0"/>
              <a:t>t)</a:t>
            </a:r>
            <a:endParaRPr lang="el-GR"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457200" y="274638"/>
            <a:ext cx="8229600" cy="715962"/>
          </a:xfrm>
        </p:spPr>
        <p:txBody>
          <a:bodyPr/>
          <a:lstStyle/>
          <a:p>
            <a:pPr eaLnBrk="1" hangingPunct="1"/>
            <a:r>
              <a:rPr lang="en-US" sz="3600" smtClean="0"/>
              <a:t>Harmonic Load Waveform</a:t>
            </a:r>
          </a:p>
        </p:txBody>
      </p:sp>
      <p:graphicFrame>
        <p:nvGraphicFramePr>
          <p:cNvPr id="201731" name="Group 3"/>
          <p:cNvGraphicFramePr>
            <a:graphicFrameLocks noGrp="1"/>
          </p:cNvGraphicFramePr>
          <p:nvPr>
            <p:ph type="clipArt" sz="half" idx="1"/>
          </p:nvPr>
        </p:nvGraphicFramePr>
        <p:xfrm>
          <a:off x="457200" y="1143000"/>
          <a:ext cx="4038600" cy="4525968"/>
        </p:xfrm>
        <a:graphic>
          <a:graphicData uri="http://schemas.openxmlformats.org/drawingml/2006/table">
            <a:tbl>
              <a:tblPr/>
              <a:tblGrid>
                <a:gridCol w="703263"/>
                <a:gridCol w="2351087"/>
                <a:gridCol w="984250"/>
              </a:tblGrid>
              <a:tr h="290513">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Eq.#</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cap="flat">
                      <a:noFill/>
                    </a:lnL>
                    <a:lnR>
                      <a:noFill/>
                    </a:lnR>
                    <a:lnT cap="flat">
                      <a:noFill/>
                    </a:lnT>
                    <a:lnB>
                      <a:noFill/>
                    </a:lnB>
                    <a:lnTlToBr>
                      <a:noFill/>
                    </a:lnTlToBr>
                    <a:lnBlToTr>
                      <a:noFill/>
                    </a:lnBlToTr>
                    <a:solidFill>
                      <a:srgbClr val="FFFF99"/>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Quantity</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a:noFill/>
                    </a:lnL>
                    <a:lnR>
                      <a:noFill/>
                    </a:lnR>
                    <a:lnT cap="flat">
                      <a:noFill/>
                    </a:lnT>
                    <a:lnB>
                      <a:noFill/>
                    </a:lnB>
                    <a:lnTlToBr>
                      <a:noFill/>
                    </a:lnTlToBr>
                    <a:lnBlToTr>
                      <a:noFill/>
                    </a:lnBlToTr>
                    <a:solidFill>
                      <a:srgbClr val="FFFF99"/>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Phase A</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a:noFill/>
                    </a:lnL>
                    <a:lnR cap="flat">
                      <a:noFill/>
                    </a:lnR>
                    <a:lnT cap="flat">
                      <a:noFill/>
                    </a:lnT>
                    <a:lnB>
                      <a:noFill/>
                    </a:lnB>
                    <a:lnTlToBr>
                      <a:noFill/>
                    </a:lnTlToBr>
                    <a:lnBlToTr>
                      <a:noFill/>
                    </a:lnBlToTr>
                    <a:solidFill>
                      <a:srgbClr val="FFFF99"/>
                    </a:solidFill>
                  </a:tcPr>
                </a:tc>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V(rms) (Direct Sum)</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I(rms) (Direct Sum)</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108</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V(rms) (Fourier)</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70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I(rms) (Fourier)</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108</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Pa = (∫ V(t)I(t)dt)</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10000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Pb = ½∑V</a:t>
                      </a:r>
                      <a:r>
                        <a:rPr kumimoji="0" lang="en-US" sz="1200" b="0" i="1" u="none" strike="noStrike" cap="none" normalizeH="0" baseline="0" smtClean="0">
                          <a:ln>
                            <a:noFill/>
                          </a:ln>
                          <a:solidFill>
                            <a:schemeClr val="tx1"/>
                          </a:solidFill>
                          <a:effectLst/>
                          <a:latin typeface="Arial" pitchFamily="34" charset="0"/>
                          <a:cs typeface="Arial" pitchFamily="34" charset="0"/>
                        </a:rPr>
                        <a:t>n</a:t>
                      </a:r>
                      <a:r>
                        <a:rPr kumimoji="0" lang="en-US" sz="1200" b="0" i="0" u="none" strike="noStrike" cap="none" normalizeH="0" baseline="0" smtClean="0">
                          <a:ln>
                            <a:noFill/>
                          </a:ln>
                          <a:solidFill>
                            <a:schemeClr val="tx1"/>
                          </a:solidFill>
                          <a:effectLst/>
                          <a:latin typeface="Arial" pitchFamily="34" charset="0"/>
                          <a:cs typeface="Arial" pitchFamily="34" charset="0"/>
                        </a:rPr>
                        <a:t>In</a:t>
                      </a:r>
                      <a:r>
                        <a:rPr kumimoji="0" lang="en-US" sz="1200" b="1" i="0" u="none" strike="noStrike" cap="none" normalizeH="0" baseline="0" smtClean="0">
                          <a:ln>
                            <a:noFill/>
                          </a:ln>
                          <a:solidFill>
                            <a:schemeClr val="tx1"/>
                          </a:solidFill>
                          <a:effectLst/>
                          <a:latin typeface="Arial" pitchFamily="34" charset="0"/>
                          <a:cs typeface="Arial" pitchFamily="34" charset="0"/>
                        </a:rPr>
                        <a:t>cos</a:t>
                      </a:r>
                      <a:r>
                        <a:rPr kumimoji="0" lang="en-US" sz="1200" b="0" i="0" u="none" strike="noStrike" cap="none" normalizeH="0" baseline="0" smtClean="0">
                          <a:ln>
                            <a:noFill/>
                          </a:ln>
                          <a:solidFill>
                            <a:schemeClr val="tx1"/>
                          </a:solidFill>
                          <a:effectLst/>
                          <a:latin typeface="Arial" pitchFamily="34" charset="0"/>
                          <a:cs typeface="Arial" pitchFamily="34" charset="0"/>
                        </a:rPr>
                        <a:t>(θ)</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10000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7</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Q = ½∑VnIn</a:t>
                      </a:r>
                      <a:r>
                        <a:rPr kumimoji="0" lang="en-US" sz="1200" b="1" i="0" u="none" strike="noStrike" cap="none" normalizeH="0" baseline="0" smtClean="0">
                          <a:ln>
                            <a:noFill/>
                          </a:ln>
                          <a:solidFill>
                            <a:schemeClr val="tx1"/>
                          </a:solidFill>
                          <a:effectLst/>
                          <a:latin typeface="Arial" pitchFamily="34" charset="0"/>
                          <a:cs typeface="Arial" pitchFamily="34" charset="0"/>
                        </a:rPr>
                        <a:t>sin</a:t>
                      </a:r>
                      <a:r>
                        <a:rPr kumimoji="0" lang="en-US" sz="1200" b="0" i="0" u="none" strike="noStrike" cap="none" normalizeH="0" baseline="0" smtClean="0">
                          <a:ln>
                            <a:noFill/>
                          </a:ln>
                          <a:solidFill>
                            <a:schemeClr val="tx1"/>
                          </a:solidFill>
                          <a:effectLst/>
                          <a:latin typeface="Arial" pitchFamily="34" charset="0"/>
                          <a:cs typeface="Arial" pitchFamily="34" charset="0"/>
                        </a:rPr>
                        <a:t>(θ)</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0.000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70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Sa = Sqrt(P^2 +Q^2)</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10000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9</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Sb = Vrms*Irms(DS)</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10833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Sc = Vrms*Irms(F)</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10833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PF = Pa/Sa</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1.000</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7025">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14</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PF = Pb/Sb</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0.923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a:noFill/>
                    </a:lnB>
                    <a:lnTlToBr>
                      <a:noFill/>
                    </a:lnTlToBr>
                    <a:lnBlToTr>
                      <a:noFill/>
                    </a:lnBlToTr>
                    <a:noFill/>
                  </a:tcPr>
                </a:tc>
              </a:tr>
              <a:tr h="325438">
                <a:tc>
                  <a:txBody>
                    <a:bodyPr/>
                    <a:lstStyle/>
                    <a:p>
                      <a:pPr marL="342900" marR="0" lvl="0" indent="-342900" algn="ct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15</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cap="flat">
                      <a:noFill/>
                    </a:lnL>
                    <a:lnR>
                      <a:noFill/>
                    </a:lnR>
                    <a:lnT>
                      <a:noFill/>
                    </a:lnT>
                    <a:lnB cap="flat">
                      <a:noFill/>
                    </a:lnB>
                    <a:lnTlToBr>
                      <a:noFill/>
                    </a:lnTlToBr>
                    <a:lnBlToTr>
                      <a:noFill/>
                    </a:lnBlToTr>
                    <a:noFill/>
                  </a:tcPr>
                </a:tc>
                <a:tc>
                  <a:txBody>
                    <a:bodyPr/>
                    <a:lstStyle/>
                    <a:p>
                      <a:pPr marL="342900" marR="0" lvl="0" indent="-342900" algn="l"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PF = Pb/Sc</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a:noFill/>
                    </a:lnR>
                    <a:lnT>
                      <a:noFill/>
                    </a:lnT>
                    <a:lnB cap="flat">
                      <a:noFill/>
                    </a:lnB>
                    <a:lnTlToBr>
                      <a:noFill/>
                    </a:lnTlToBr>
                    <a:lnBlToTr>
                      <a:noFill/>
                    </a:lnBlToTr>
                    <a:noFill/>
                  </a:tcPr>
                </a:tc>
                <a:tc>
                  <a:txBody>
                    <a:bodyPr/>
                    <a:lstStyle/>
                    <a:p>
                      <a:pPr marL="342900" marR="0" lvl="0" indent="-342900" algn="r" defTabSz="914400" rtl="0" eaLnBrk="1" fontAlgn="ctr"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cs typeface="Arial" pitchFamily="34" charset="0"/>
                        </a:rPr>
                        <a:t>0.923</a:t>
                      </a:r>
                      <a:endParaRPr kumimoji="0" lang="en-US" sz="1800" b="0" i="0" u="none" strike="noStrike" cap="none" normalizeH="0" baseline="0" smtClean="0">
                        <a:ln>
                          <a:noFill/>
                        </a:ln>
                        <a:solidFill>
                          <a:schemeClr val="tx1"/>
                        </a:solidFill>
                        <a:effectLst/>
                        <a:latin typeface="Arial" pitchFamily="34" charset="0"/>
                      </a:endParaRPr>
                    </a:p>
                  </a:txBody>
                  <a:tcPr anchor="ctr" horzOverflow="overflow">
                    <a:lnL>
                      <a:noFill/>
                    </a:lnL>
                    <a:lnR cap="flat">
                      <a:noFill/>
                    </a:lnR>
                    <a:lnT>
                      <a:noFill/>
                    </a:lnT>
                    <a:lnB cap="flat">
                      <a:noFill/>
                    </a:lnB>
                    <a:lnTlToBr>
                      <a:noFill/>
                    </a:lnTlToBr>
                    <a:lnBlToTr>
                      <a:noFill/>
                    </a:lnBlToTr>
                    <a:noFill/>
                  </a:tcPr>
                </a:tc>
              </a:tr>
            </a:tbl>
          </a:graphicData>
        </a:graphic>
      </p:graphicFrame>
      <p:sp>
        <p:nvSpPr>
          <p:cNvPr id="17455" name="Rectangle 50"/>
          <p:cNvSpPr>
            <a:spLocks noGrp="1" noChangeArrowheads="1"/>
          </p:cNvSpPr>
          <p:nvPr>
            <p:ph type="body" sz="half" idx="2"/>
          </p:nvPr>
        </p:nvSpPr>
        <p:spPr>
          <a:xfrm>
            <a:off x="4648200" y="1143000"/>
            <a:ext cx="4038600" cy="4953000"/>
          </a:xfrm>
        </p:spPr>
        <p:txBody>
          <a:bodyPr/>
          <a:lstStyle/>
          <a:p>
            <a:pPr eaLnBrk="1" hangingPunct="1"/>
            <a:r>
              <a:rPr lang="en-US" sz="2000" dirty="0" smtClean="0">
                <a:latin typeface="Arial" panose="020B0604020202020204" pitchFamily="34" charset="0"/>
                <a:cs typeface="Arial" panose="020B0604020202020204" pitchFamily="34" charset="0"/>
              </a:rPr>
              <a:t>Important things to note:</a:t>
            </a:r>
          </a:p>
          <a:p>
            <a:pPr lvl="1" eaLnBrk="1" hangingPunct="1"/>
            <a:r>
              <a:rPr lang="en-US" sz="1800" dirty="0" smtClean="0">
                <a:latin typeface="Arial" panose="020B0604020202020204" pitchFamily="34" charset="0"/>
                <a:cs typeface="Arial" panose="020B0604020202020204" pitchFamily="34" charset="0"/>
              </a:rPr>
              <a:t>Because the voltage is NOT distorted, the harmonic in the current does not contribute to active power.</a:t>
            </a:r>
          </a:p>
          <a:p>
            <a:pPr lvl="1" eaLnBrk="1" hangingPunct="1"/>
            <a:r>
              <a:rPr lang="en-US" sz="1800" dirty="0" smtClean="0">
                <a:latin typeface="Arial" panose="020B0604020202020204" pitchFamily="34" charset="0"/>
                <a:cs typeface="Arial" panose="020B0604020202020204" pitchFamily="34" charset="0"/>
              </a:rPr>
              <a:t>It does contribute to the Apparent power.</a:t>
            </a:r>
          </a:p>
          <a:p>
            <a:pPr lvl="1" eaLnBrk="1" hangingPunct="1"/>
            <a:r>
              <a:rPr lang="en-US" sz="1800" dirty="0" smtClean="0">
                <a:latin typeface="Arial" panose="020B0604020202020204" pitchFamily="34" charset="0"/>
                <a:cs typeface="Arial" panose="020B0604020202020204" pitchFamily="34" charset="0"/>
              </a:rPr>
              <a:t>Does the Power Triangle hold</a:t>
            </a:r>
          </a:p>
          <a:p>
            <a:pPr lvl="1" eaLnBrk="1" hangingPunct="1"/>
            <a:endParaRPr lang="en-US" sz="1800" dirty="0" smtClean="0">
              <a:latin typeface="Arial" panose="020B0604020202020204" pitchFamily="34" charset="0"/>
              <a:cs typeface="Arial" panose="020B0604020202020204" pitchFamily="34" charset="0"/>
            </a:endParaRPr>
          </a:p>
          <a:p>
            <a:pPr lvl="1" eaLnBrk="1" hangingPunct="1"/>
            <a:endParaRPr lang="en-US" sz="1800" dirty="0" smtClean="0">
              <a:latin typeface="Arial" panose="020B0604020202020204" pitchFamily="34" charset="0"/>
              <a:cs typeface="Arial" panose="020B0604020202020204" pitchFamily="34" charset="0"/>
            </a:endParaRPr>
          </a:p>
          <a:p>
            <a:pPr lvl="1" eaLnBrk="1" hangingPunct="1"/>
            <a:r>
              <a:rPr lang="en-US" sz="1800" dirty="0" smtClean="0">
                <a:latin typeface="Arial" panose="020B0604020202020204" pitchFamily="34" charset="0"/>
                <a:cs typeface="Arial" panose="020B0604020202020204" pitchFamily="34" charset="0"/>
              </a:rPr>
              <a:t>There is considerable disagreement about the definition of various power quantities when harmonics are present.</a:t>
            </a:r>
          </a:p>
        </p:txBody>
      </p:sp>
      <p:sp>
        <p:nvSpPr>
          <p:cNvPr id="17456" name="Text Box 51"/>
          <p:cNvSpPr txBox="1">
            <a:spLocks noChangeArrowheads="1"/>
          </p:cNvSpPr>
          <p:nvPr/>
        </p:nvSpPr>
        <p:spPr bwMode="auto">
          <a:xfrm>
            <a:off x="1768435" y="5832260"/>
            <a:ext cx="5105400" cy="366713"/>
          </a:xfrm>
          <a:prstGeom prst="rect">
            <a:avLst/>
          </a:prstGeom>
          <a:noFill/>
          <a:ln w="9525">
            <a:noFill/>
            <a:miter lim="800000"/>
            <a:headEnd/>
            <a:tailEnd/>
          </a:ln>
        </p:spPr>
        <p:txBody>
          <a:bodyPr>
            <a:spAutoFit/>
          </a:bodyPr>
          <a:lstStyle/>
          <a:p>
            <a:pPr>
              <a:spcBef>
                <a:spcPct val="50000"/>
              </a:spcBef>
            </a:pPr>
            <a:r>
              <a:rPr lang="en-US" dirty="0"/>
              <a:t>V = 100Sin(</a:t>
            </a:r>
            <a:r>
              <a:rPr lang="el-GR" dirty="0">
                <a:latin typeface="Times New Roman" pitchFamily="18" charset="0"/>
                <a:cs typeface="Times New Roman" pitchFamily="18" charset="0"/>
              </a:rPr>
              <a:t>ω</a:t>
            </a:r>
            <a:r>
              <a:rPr lang="en-US" dirty="0">
                <a:latin typeface="Times New Roman" pitchFamily="18" charset="0"/>
                <a:cs typeface="Times New Roman" pitchFamily="18" charset="0"/>
              </a:rPr>
              <a:t>t)</a:t>
            </a:r>
            <a:r>
              <a:rPr lang="en-US" dirty="0">
                <a:cs typeface="Times New Roman" pitchFamily="18" charset="0"/>
              </a:rPr>
              <a:t>	I = 100Sin(</a:t>
            </a:r>
            <a:r>
              <a:rPr lang="el-GR" dirty="0"/>
              <a:t>ω</a:t>
            </a:r>
            <a:r>
              <a:rPr lang="en-US" dirty="0"/>
              <a:t>t) + 42Sin(5 </a:t>
            </a:r>
            <a:r>
              <a:rPr lang="el-GR" dirty="0"/>
              <a:t>ω</a:t>
            </a:r>
            <a:r>
              <a:rPr lang="en-US" dirty="0"/>
              <a:t>t)</a:t>
            </a:r>
            <a:endParaRPr lang="el-GR" dirty="0"/>
          </a:p>
        </p:txBody>
      </p:sp>
      <p:sp>
        <p:nvSpPr>
          <p:cNvPr id="17457" name="Rectangle 5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17410" name="Object 53"/>
          <p:cNvGraphicFramePr>
            <a:graphicFrameLocks noChangeAspect="1"/>
          </p:cNvGraphicFramePr>
          <p:nvPr>
            <p:extLst>
              <p:ext uri="{D42A27DB-BD31-4B8C-83A1-F6EECF244321}">
                <p14:modId xmlns:p14="http://schemas.microsoft.com/office/powerpoint/2010/main" val="63812999"/>
              </p:ext>
            </p:extLst>
          </p:nvPr>
        </p:nvGraphicFramePr>
        <p:xfrm>
          <a:off x="5493720" y="3582620"/>
          <a:ext cx="1958655" cy="555042"/>
        </p:xfrm>
        <a:graphic>
          <a:graphicData uri="http://schemas.openxmlformats.org/presentationml/2006/ole">
            <mc:AlternateContent xmlns:mc="http://schemas.openxmlformats.org/markup-compatibility/2006">
              <mc:Choice xmlns:v="urn:schemas-microsoft-com:vml" Requires="v">
                <p:oleObj spid="_x0000_s17443" name="Equation" r:id="rId4" imgW="977760" imgH="279360" progId="Equation.3">
                  <p:embed/>
                </p:oleObj>
              </mc:Choice>
              <mc:Fallback>
                <p:oleObj name="Equation" r:id="rId4" imgW="977760" imgH="279360" progId="Equation.3">
                  <p:embed/>
                  <p:pic>
                    <p:nvPicPr>
                      <p:cNvPr id="0" name="Object 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93720" y="3582620"/>
                        <a:ext cx="1958655" cy="555042"/>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Why Do These Changes Matter?</a:t>
            </a:r>
            <a:endParaRPr lang="en-US" dirty="0">
              <a:solidFill>
                <a:schemeClr val="bg1"/>
              </a:solidFill>
            </a:endParaRPr>
          </a:p>
        </p:txBody>
      </p:sp>
      <p:sp>
        <p:nvSpPr>
          <p:cNvPr id="3" name="Content Placeholder 2"/>
          <p:cNvSpPr>
            <a:spLocks noGrp="1"/>
          </p:cNvSpPr>
          <p:nvPr>
            <p:ph idx="1"/>
          </p:nvPr>
        </p:nvSpPr>
        <p:spPr>
          <a:xfrm>
            <a:off x="424260" y="1047890"/>
            <a:ext cx="8229600" cy="609600"/>
          </a:xfrm>
        </p:spPr>
        <p:txBody>
          <a:bodyPr/>
          <a:lstStyle/>
          <a:p>
            <a:pPr marL="0" indent="0" algn="ctr">
              <a:buNone/>
            </a:pPr>
            <a:r>
              <a:rPr lang="en-US" sz="2800" dirty="0">
                <a:latin typeface="Arial" panose="020B0604020202020204" pitchFamily="34" charset="0"/>
                <a:cs typeface="Arial" panose="020B0604020202020204" pitchFamily="34" charset="0"/>
              </a:rPr>
              <a:t>Today’s loads look more like these</a:t>
            </a:r>
          </a:p>
        </p:txBody>
      </p:sp>
      <p:graphicFrame>
        <p:nvGraphicFramePr>
          <p:cNvPr id="6" name="Chart 5"/>
          <p:cNvGraphicFramePr>
            <a:graphicFrameLocks noGrp="1"/>
          </p:cNvGraphicFramePr>
          <p:nvPr>
            <p:extLst>
              <p:ext uri="{D42A27DB-BD31-4B8C-83A1-F6EECF244321}">
                <p14:modId xmlns:p14="http://schemas.microsoft.com/office/powerpoint/2010/main" val="2071951703"/>
              </p:ext>
            </p:extLst>
          </p:nvPr>
        </p:nvGraphicFramePr>
        <p:xfrm>
          <a:off x="885120" y="1739180"/>
          <a:ext cx="7181735" cy="42123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99561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811212"/>
          </a:xfrm>
        </p:spPr>
        <p:txBody>
          <a:bodyPr/>
          <a:lstStyle/>
          <a:p>
            <a:pPr eaLnBrk="1" hangingPunct="1"/>
            <a:r>
              <a:rPr lang="en-US" sz="4000" smtClean="0"/>
              <a:t>3 Phase Power Measurement</a:t>
            </a:r>
          </a:p>
        </p:txBody>
      </p:sp>
      <p:sp>
        <p:nvSpPr>
          <p:cNvPr id="55299" name="Rectangle 3"/>
          <p:cNvSpPr>
            <a:spLocks noGrp="1" noChangeArrowheads="1"/>
          </p:cNvSpPr>
          <p:nvPr>
            <p:ph idx="1"/>
          </p:nvPr>
        </p:nvSpPr>
        <p:spPr>
          <a:xfrm>
            <a:off x="457200" y="1600200"/>
            <a:ext cx="8229600" cy="4440238"/>
          </a:xfrm>
        </p:spPr>
        <p:txBody>
          <a:bodyPr/>
          <a:lstStyle/>
          <a:p>
            <a:pPr eaLnBrk="1" hangingPunct="1">
              <a:buFont typeface="Arial" panose="020B0604020202020204" pitchFamily="34" charset="0"/>
              <a:buChar char="•"/>
            </a:pPr>
            <a:r>
              <a:rPr lang="en-US" sz="2400" dirty="0" smtClean="0">
                <a:latin typeface="Arial" panose="020B0604020202020204" pitchFamily="34" charset="0"/>
                <a:cs typeface="Arial" panose="020B0604020202020204" pitchFamily="34" charset="0"/>
              </a:rPr>
              <a:t>We have discussed how to measure and view power quantities (W, VARs, VA) in a single phase case.</a:t>
            </a:r>
          </a:p>
          <a:p>
            <a:pPr eaLnBrk="1" hangingPunct="1">
              <a:buFont typeface="Arial" panose="020B0604020202020204" pitchFamily="34" charset="0"/>
              <a:buChar char="•"/>
            </a:pPr>
            <a:r>
              <a:rPr lang="en-US" sz="2400" dirty="0" smtClean="0">
                <a:latin typeface="Arial" panose="020B0604020202020204" pitchFamily="34" charset="0"/>
                <a:cs typeface="Arial" panose="020B0604020202020204" pitchFamily="34" charset="0"/>
              </a:rPr>
              <a:t>How do we combine them in a multi-phase system?</a:t>
            </a:r>
          </a:p>
          <a:p>
            <a:pPr eaLnBrk="1" hangingPunct="1">
              <a:buFont typeface="Arial" panose="020B0604020202020204" pitchFamily="34" charset="0"/>
              <a:buChar char="•"/>
            </a:pPr>
            <a:r>
              <a:rPr lang="en-US" sz="2400" dirty="0" smtClean="0">
                <a:latin typeface="Arial" panose="020B0604020202020204" pitchFamily="34" charset="0"/>
                <a:cs typeface="Arial" panose="020B0604020202020204" pitchFamily="34" charset="0"/>
              </a:rPr>
              <a:t>Two common approaches:</a:t>
            </a:r>
          </a:p>
          <a:p>
            <a:pPr lvl="3" eaLnBrk="1" hangingPunct="1"/>
            <a:r>
              <a:rPr lang="en-US" sz="2400" dirty="0" smtClean="0">
                <a:latin typeface="Arial" panose="020B0604020202020204" pitchFamily="34" charset="0"/>
                <a:cs typeface="Arial" panose="020B0604020202020204" pitchFamily="34" charset="0"/>
              </a:rPr>
              <a:t>Arithmetic</a:t>
            </a:r>
          </a:p>
          <a:p>
            <a:pPr lvl="3" eaLnBrk="1" hangingPunct="1"/>
            <a:r>
              <a:rPr lang="en-US" sz="2400" dirty="0" err="1" smtClean="0">
                <a:latin typeface="Arial" panose="020B0604020202020204" pitchFamily="34" charset="0"/>
                <a:cs typeface="Arial" panose="020B0604020202020204" pitchFamily="34" charset="0"/>
              </a:rPr>
              <a:t>Vectorial</a:t>
            </a:r>
            <a:endParaRPr lang="en-US" sz="2400" dirty="0" smtClean="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z="4000" dirty="0" smtClean="0"/>
              <a:t>3 Phase Power Measurement</a:t>
            </a:r>
          </a:p>
        </p:txBody>
      </p:sp>
      <p:sp>
        <p:nvSpPr>
          <p:cNvPr id="2" name="Rectangle 1"/>
          <p:cNvSpPr/>
          <p:nvPr/>
        </p:nvSpPr>
        <p:spPr>
          <a:xfrm>
            <a:off x="577880" y="2046420"/>
            <a:ext cx="7988240" cy="3539430"/>
          </a:xfrm>
          <a:prstGeom prst="rect">
            <a:avLst/>
          </a:prstGeom>
        </p:spPr>
        <p:txBody>
          <a:bodyPr wrap="square">
            <a:spAutoFit/>
          </a:bodyPr>
          <a:lstStyle/>
          <a:p>
            <a:pPr algn="ctr"/>
            <a:r>
              <a:rPr lang="en-US" sz="3200" dirty="0" smtClean="0"/>
              <a:t>Arithmetic vs </a:t>
            </a:r>
            <a:r>
              <a:rPr lang="en-US" sz="3200" dirty="0" err="1" smtClean="0"/>
              <a:t>Vectoral</a:t>
            </a:r>
            <a:r>
              <a:rPr lang="en-US" sz="3200" dirty="0" smtClean="0"/>
              <a:t>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Both </a:t>
            </a:r>
            <a:r>
              <a:rPr lang="en-US" sz="2400" dirty="0"/>
              <a:t>a magnitude and a direction must be specified for a vector </a:t>
            </a:r>
            <a:r>
              <a:rPr lang="en-US" sz="2400" dirty="0" smtClean="0"/>
              <a:t>quantity. </a:t>
            </a:r>
          </a:p>
          <a:p>
            <a:pPr marL="342900" indent="-342900">
              <a:buFont typeface="Arial" panose="020B0604020202020204" pitchFamily="34" charset="0"/>
              <a:buChar char="•"/>
            </a:pPr>
            <a:r>
              <a:rPr lang="en-US" sz="2400" dirty="0" smtClean="0"/>
              <a:t>In contrast, </a:t>
            </a:r>
            <a:r>
              <a:rPr lang="en-US" sz="2400" dirty="0"/>
              <a:t>a scalar quantity which can be quantified with just a number. </a:t>
            </a:r>
            <a:endParaRPr lang="en-US" sz="2400" dirty="0" smtClean="0"/>
          </a:p>
          <a:p>
            <a:pPr marL="342900" indent="-342900">
              <a:buFont typeface="Arial" panose="020B0604020202020204" pitchFamily="34" charset="0"/>
              <a:buChar char="•"/>
            </a:pPr>
            <a:r>
              <a:rPr lang="en-US" sz="2400" dirty="0" smtClean="0"/>
              <a:t>Any </a:t>
            </a:r>
            <a:r>
              <a:rPr lang="en-US" sz="2400" dirty="0"/>
              <a:t>number of vector quantities of the same type (i.e., same units) can be combined by basic vector operations.</a:t>
            </a:r>
          </a:p>
        </p:txBody>
      </p:sp>
    </p:spTree>
    <p:extLst>
      <p:ext uri="{BB962C8B-B14F-4D97-AF65-F5344CB8AC3E}">
        <p14:creationId xmlns:p14="http://schemas.microsoft.com/office/powerpoint/2010/main" val="5014887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sz="4000" dirty="0" smtClean="0"/>
              <a:t>3 Phase Power Measurement</a:t>
            </a:r>
          </a:p>
        </p:txBody>
      </p:sp>
      <p:sp>
        <p:nvSpPr>
          <p:cNvPr id="18436" name="Rectangle 5"/>
          <p:cNvSpPr>
            <a:spLocks noGrp="1" noChangeArrowheads="1"/>
          </p:cNvSpPr>
          <p:nvPr>
            <p:ph type="body" sz="half" idx="1"/>
          </p:nvPr>
        </p:nvSpPr>
        <p:spPr>
          <a:xfrm>
            <a:off x="457200" y="1600200"/>
            <a:ext cx="8070850" cy="1598613"/>
          </a:xfrm>
          <a:noFill/>
        </p:spPr>
        <p:txBody>
          <a:bodyPr/>
          <a:lstStyle/>
          <a:p>
            <a:pPr eaLnBrk="1" hangingPunct="1"/>
            <a:r>
              <a:rPr lang="en-US" sz="2800" dirty="0" smtClean="0">
                <a:latin typeface="Arial" panose="020B0604020202020204" pitchFamily="34" charset="0"/>
                <a:cs typeface="Arial" panose="020B0604020202020204" pitchFamily="34" charset="0"/>
              </a:rPr>
              <a:t>VAR and VA calculations can lead to some strange results:</a:t>
            </a:r>
          </a:p>
          <a:p>
            <a:pPr lvl="1" eaLnBrk="1" hangingPunct="1"/>
            <a:r>
              <a:rPr lang="en-US" sz="2400" dirty="0" smtClean="0">
                <a:latin typeface="Arial" panose="020B0604020202020204" pitchFamily="34" charset="0"/>
                <a:cs typeface="Arial" panose="020B0604020202020204" pitchFamily="34" charset="0"/>
              </a:rPr>
              <a:t>If we define</a:t>
            </a:r>
          </a:p>
        </p:txBody>
      </p:sp>
      <p:graphicFrame>
        <p:nvGraphicFramePr>
          <p:cNvPr id="208036" name="Group 164"/>
          <p:cNvGraphicFramePr>
            <a:graphicFrameLocks noGrp="1"/>
          </p:cNvGraphicFramePr>
          <p:nvPr>
            <p:ph sz="quarter" idx="2"/>
          </p:nvPr>
        </p:nvGraphicFramePr>
        <p:xfrm>
          <a:off x="654050" y="4427538"/>
          <a:ext cx="4038600" cy="1463040"/>
        </p:xfrm>
        <a:graphic>
          <a:graphicData uri="http://schemas.openxmlformats.org/drawingml/2006/table">
            <a:tbl>
              <a:tblPr/>
              <a:tblGrid>
                <a:gridCol w="946150"/>
                <a:gridCol w="1074738"/>
                <a:gridCol w="1008062"/>
                <a:gridCol w="1009650"/>
              </a:tblGrid>
              <a:tr h="230188">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PH</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W</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Q</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VA</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r h="1809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A</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B</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120</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55</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132</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C</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120</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-55</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132</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Arithmetic VA</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364</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80975">
                <a:tc gridSpan="3">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Arial" pitchFamily="34" charset="0"/>
                          <a:cs typeface="Arial" pitchFamily="34" charset="0"/>
                        </a:rPr>
                        <a:t>Vector VA</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Arial" pitchFamily="34" charset="0"/>
                          <a:cs typeface="Arial" pitchFamily="34" charset="0"/>
                        </a:rPr>
                        <a:t>340</a:t>
                      </a:r>
                      <a:endParaRPr kumimoji="0" lang="en-US" sz="1800" b="0" i="0" u="none" strike="noStrike" cap="none" normalizeH="0" baseline="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18434" name="Object 157"/>
          <p:cNvGraphicFramePr>
            <a:graphicFrameLocks noGrp="1" noChangeAspect="1"/>
          </p:cNvGraphicFramePr>
          <p:nvPr>
            <p:ph sz="quarter" idx="3"/>
          </p:nvPr>
        </p:nvGraphicFramePr>
        <p:xfrm>
          <a:off x="1692275" y="3044825"/>
          <a:ext cx="5643563" cy="623888"/>
        </p:xfrm>
        <a:graphic>
          <a:graphicData uri="http://schemas.openxmlformats.org/presentationml/2006/ole">
            <mc:AlternateContent xmlns:mc="http://schemas.openxmlformats.org/markup-compatibility/2006">
              <mc:Choice xmlns:v="urn:schemas-microsoft-com:vml" Requires="v">
                <p:oleObj spid="_x0000_s18467" name="Equation" r:id="rId4" imgW="2527200" imgH="279360" progId="Equation.3">
                  <p:embed/>
                </p:oleObj>
              </mc:Choice>
              <mc:Fallback>
                <p:oleObj name="Equation" r:id="rId4" imgW="2527200" imgH="279360" progId="Equation.3">
                  <p:embed/>
                  <p:pic>
                    <p:nvPicPr>
                      <p:cNvPr id="0" name="Object 15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2275" y="3044825"/>
                        <a:ext cx="5643563"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470" name="Picture 4" descr="Vector-Arithmetic VA-1"/>
          <p:cNvPicPr>
            <a:picLocks noChangeAspect="1" noChangeArrowheads="1"/>
          </p:cNvPicPr>
          <p:nvPr/>
        </p:nvPicPr>
        <p:blipFill>
          <a:blip r:embed="rId6" cstate="print"/>
          <a:srcRect/>
          <a:stretch>
            <a:fillRect/>
          </a:stretch>
        </p:blipFill>
        <p:spPr bwMode="auto">
          <a:xfrm>
            <a:off x="5110163" y="4465935"/>
            <a:ext cx="3686175" cy="13649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638"/>
            <a:ext cx="8229600" cy="754062"/>
          </a:xfrm>
        </p:spPr>
        <p:txBody>
          <a:bodyPr/>
          <a:lstStyle/>
          <a:p>
            <a:pPr eaLnBrk="1" hangingPunct="1"/>
            <a:r>
              <a:rPr lang="en-US" sz="4000" dirty="0" smtClean="0"/>
              <a:t>3 Phase Power Measurement</a:t>
            </a:r>
          </a:p>
        </p:txBody>
      </p:sp>
      <p:pic>
        <p:nvPicPr>
          <p:cNvPr id="57347" name="Picture 3" descr="S:\Product Graphics\PM-ScreenShots\Applications-Testing Results\4WY - Zcoil\Vector VS Arithmetic\Arithmetic_unity.BMP"/>
          <p:cNvPicPr>
            <a:picLocks noChangeAspect="1" noChangeArrowheads="1"/>
          </p:cNvPicPr>
          <p:nvPr/>
        </p:nvPicPr>
        <p:blipFill>
          <a:blip r:embed="rId3" cstate="print"/>
          <a:srcRect/>
          <a:stretch>
            <a:fillRect/>
          </a:stretch>
        </p:blipFill>
        <p:spPr bwMode="auto">
          <a:xfrm>
            <a:off x="1499600" y="1047890"/>
            <a:ext cx="6096000" cy="4572000"/>
          </a:xfrm>
          <a:prstGeom prst="rect">
            <a:avLst/>
          </a:prstGeom>
          <a:noFill/>
          <a:ln w="9525">
            <a:noFill/>
            <a:miter lim="800000"/>
            <a:headEnd/>
            <a:tailEnd/>
          </a:ln>
        </p:spPr>
      </p:pic>
      <p:sp>
        <p:nvSpPr>
          <p:cNvPr id="57348" name="TextBox 10"/>
          <p:cNvSpPr txBox="1">
            <a:spLocks noChangeArrowheads="1"/>
          </p:cNvSpPr>
          <p:nvPr/>
        </p:nvSpPr>
        <p:spPr bwMode="auto">
          <a:xfrm>
            <a:off x="1810750" y="5630187"/>
            <a:ext cx="5473700" cy="1292225"/>
          </a:xfrm>
          <a:prstGeom prst="rect">
            <a:avLst/>
          </a:prstGeom>
          <a:noFill/>
          <a:ln w="9525">
            <a:noFill/>
            <a:miter lim="800000"/>
            <a:headEnd/>
            <a:tailEnd/>
          </a:ln>
        </p:spPr>
        <p:txBody>
          <a:bodyPr>
            <a:spAutoFit/>
          </a:bodyPr>
          <a:lstStyle/>
          <a:p>
            <a:r>
              <a:rPr lang="en-US" sz="2000" dirty="0"/>
              <a:t>Arithmetic Calculation - Form 6 – 4 Wire Y Site</a:t>
            </a:r>
          </a:p>
          <a:p>
            <a:r>
              <a:rPr lang="en-US" sz="2000" dirty="0"/>
              <a:t>Voltages and Currents Aligned at 0°</a:t>
            </a:r>
          </a:p>
          <a:p>
            <a:endParaRPr lang="en-US" sz="2000" dirty="0"/>
          </a:p>
          <a:p>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754062"/>
          </a:xfrm>
        </p:spPr>
        <p:txBody>
          <a:bodyPr/>
          <a:lstStyle/>
          <a:p>
            <a:pPr eaLnBrk="1" hangingPunct="1"/>
            <a:r>
              <a:rPr lang="en-US" sz="4000" dirty="0" smtClean="0"/>
              <a:t>3 Phase Power Measurement</a:t>
            </a:r>
          </a:p>
        </p:txBody>
      </p:sp>
      <p:sp>
        <p:nvSpPr>
          <p:cNvPr id="58371" name="TextBox 10"/>
          <p:cNvSpPr txBox="1">
            <a:spLocks noChangeArrowheads="1"/>
          </p:cNvSpPr>
          <p:nvPr/>
        </p:nvSpPr>
        <p:spPr bwMode="auto">
          <a:xfrm>
            <a:off x="1905000" y="5581485"/>
            <a:ext cx="5473700" cy="984250"/>
          </a:xfrm>
          <a:prstGeom prst="rect">
            <a:avLst/>
          </a:prstGeom>
          <a:noFill/>
          <a:ln w="9525">
            <a:noFill/>
            <a:miter lim="800000"/>
            <a:headEnd/>
            <a:tailEnd/>
          </a:ln>
        </p:spPr>
        <p:txBody>
          <a:bodyPr>
            <a:spAutoFit/>
          </a:bodyPr>
          <a:lstStyle/>
          <a:p>
            <a:r>
              <a:rPr lang="en-US" sz="2000" dirty="0"/>
              <a:t>Vector Calculation - Form 6 – 4 Wire Y Site</a:t>
            </a:r>
          </a:p>
          <a:p>
            <a:r>
              <a:rPr lang="en-US" sz="2000" dirty="0"/>
              <a:t>Voltages and Currents Aligned at 0°</a:t>
            </a:r>
          </a:p>
          <a:p>
            <a:endParaRPr lang="en-US" dirty="0"/>
          </a:p>
        </p:txBody>
      </p:sp>
      <p:pic>
        <p:nvPicPr>
          <p:cNvPr id="58372" name="Picture 2" descr="S:\Product Graphics\PM-ScreenShots\Applications-Testing Results\4WY - Zcoil\Vector VS Arithmetic\Vector_unity.BMP"/>
          <p:cNvPicPr>
            <a:picLocks noChangeAspect="1" noChangeArrowheads="1"/>
          </p:cNvPicPr>
          <p:nvPr/>
        </p:nvPicPr>
        <p:blipFill>
          <a:blip r:embed="rId3" cstate="print"/>
          <a:srcRect/>
          <a:stretch>
            <a:fillRect/>
          </a:stretch>
        </p:blipFill>
        <p:spPr bwMode="auto">
          <a:xfrm>
            <a:off x="1371599" y="1009485"/>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274638"/>
            <a:ext cx="8229600" cy="754062"/>
          </a:xfrm>
        </p:spPr>
        <p:txBody>
          <a:bodyPr/>
          <a:lstStyle/>
          <a:p>
            <a:pPr eaLnBrk="1" hangingPunct="1"/>
            <a:r>
              <a:rPr lang="en-US" sz="4000" dirty="0" smtClean="0"/>
              <a:t>3 Phase Power Measurement</a:t>
            </a:r>
          </a:p>
        </p:txBody>
      </p:sp>
      <p:sp>
        <p:nvSpPr>
          <p:cNvPr id="59395" name="TextBox 10"/>
          <p:cNvSpPr txBox="1">
            <a:spLocks noChangeArrowheads="1"/>
          </p:cNvSpPr>
          <p:nvPr/>
        </p:nvSpPr>
        <p:spPr bwMode="auto">
          <a:xfrm>
            <a:off x="1896992" y="5619890"/>
            <a:ext cx="5473700" cy="984250"/>
          </a:xfrm>
          <a:prstGeom prst="rect">
            <a:avLst/>
          </a:prstGeom>
          <a:noFill/>
          <a:ln w="9525">
            <a:noFill/>
            <a:miter lim="800000"/>
            <a:headEnd/>
            <a:tailEnd/>
          </a:ln>
        </p:spPr>
        <p:txBody>
          <a:bodyPr>
            <a:spAutoFit/>
          </a:bodyPr>
          <a:lstStyle/>
          <a:p>
            <a:r>
              <a:rPr lang="en-US" sz="2000" dirty="0"/>
              <a:t>Arithmetic Calculation - Form 6 – 4 Wire Y Site</a:t>
            </a:r>
          </a:p>
          <a:p>
            <a:r>
              <a:rPr lang="en-US" dirty="0"/>
              <a:t>Currents All shifted by 30°</a:t>
            </a:r>
          </a:p>
          <a:p>
            <a:endParaRPr lang="en-US" dirty="0"/>
          </a:p>
        </p:txBody>
      </p:sp>
      <p:pic>
        <p:nvPicPr>
          <p:cNvPr id="59396" name="Picture 2" descr="S:\Product Graphics\PM-ScreenShots\Applications-Testing Results\4WY - Zcoil\Vector VS Arithmetic\Arithmetic_30deg.BMP"/>
          <p:cNvPicPr>
            <a:picLocks noChangeAspect="1" noChangeArrowheads="1"/>
          </p:cNvPicPr>
          <p:nvPr/>
        </p:nvPicPr>
        <p:blipFill>
          <a:blip r:embed="rId3" cstate="print"/>
          <a:srcRect/>
          <a:stretch>
            <a:fillRect/>
          </a:stretch>
        </p:blipFill>
        <p:spPr bwMode="auto">
          <a:xfrm>
            <a:off x="1499600" y="1047890"/>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457200" y="274638"/>
            <a:ext cx="8229600" cy="754062"/>
          </a:xfrm>
        </p:spPr>
        <p:txBody>
          <a:bodyPr/>
          <a:lstStyle/>
          <a:p>
            <a:pPr eaLnBrk="1" hangingPunct="1"/>
            <a:r>
              <a:rPr lang="en-US" sz="4000" dirty="0" smtClean="0"/>
              <a:t>3 Phase Power Measurement</a:t>
            </a:r>
          </a:p>
        </p:txBody>
      </p:sp>
      <p:sp>
        <p:nvSpPr>
          <p:cNvPr id="60419" name="TextBox 10"/>
          <p:cNvSpPr txBox="1">
            <a:spLocks noChangeArrowheads="1"/>
          </p:cNvSpPr>
          <p:nvPr/>
        </p:nvSpPr>
        <p:spPr bwMode="auto">
          <a:xfrm>
            <a:off x="1905000" y="5581485"/>
            <a:ext cx="5473700" cy="708025"/>
          </a:xfrm>
          <a:prstGeom prst="rect">
            <a:avLst/>
          </a:prstGeom>
          <a:noFill/>
          <a:ln w="9525">
            <a:noFill/>
            <a:miter lim="800000"/>
            <a:headEnd/>
            <a:tailEnd/>
          </a:ln>
        </p:spPr>
        <p:txBody>
          <a:bodyPr>
            <a:spAutoFit/>
          </a:bodyPr>
          <a:lstStyle/>
          <a:p>
            <a:r>
              <a:rPr lang="en-US" sz="2000" dirty="0"/>
              <a:t>Vector Calculation - Form 6 – 4 Wire Y Site</a:t>
            </a:r>
          </a:p>
          <a:p>
            <a:r>
              <a:rPr lang="en-US" sz="2000" dirty="0"/>
              <a:t>Currents All shifted by 30°</a:t>
            </a:r>
            <a:endParaRPr lang="en-US" dirty="0"/>
          </a:p>
        </p:txBody>
      </p:sp>
      <p:pic>
        <p:nvPicPr>
          <p:cNvPr id="60420" name="Picture 2" descr="S:\Product Graphics\PM-ScreenShots\Applications-Testing Results\4WY - Zcoil\Vector VS Arithmetic\Vector_30deg.BMP"/>
          <p:cNvPicPr>
            <a:picLocks noChangeAspect="1" noChangeArrowheads="1"/>
          </p:cNvPicPr>
          <p:nvPr/>
        </p:nvPicPr>
        <p:blipFill>
          <a:blip r:embed="rId3" cstate="print"/>
          <a:srcRect/>
          <a:stretch>
            <a:fillRect/>
          </a:stretch>
        </p:blipFill>
        <p:spPr bwMode="auto">
          <a:xfrm>
            <a:off x="1509964" y="1009485"/>
            <a:ext cx="60960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Vector"/>
          <p:cNvPicPr>
            <a:picLocks noChangeAspect="1" noChangeArrowheads="1"/>
          </p:cNvPicPr>
          <p:nvPr/>
        </p:nvPicPr>
        <p:blipFill>
          <a:blip r:embed="rId3" cstate="print"/>
          <a:srcRect/>
          <a:stretch>
            <a:fillRect/>
          </a:stretch>
        </p:blipFill>
        <p:spPr bwMode="auto">
          <a:xfrm>
            <a:off x="2613819" y="3813050"/>
            <a:ext cx="3455988" cy="2592387"/>
          </a:xfrm>
          <a:prstGeom prst="rect">
            <a:avLst/>
          </a:prstGeom>
          <a:noFill/>
          <a:ln w="9525">
            <a:noFill/>
            <a:miter lim="800000"/>
            <a:headEnd/>
            <a:tailEnd/>
          </a:ln>
        </p:spPr>
      </p:pic>
      <p:pic>
        <p:nvPicPr>
          <p:cNvPr id="61443" name="Picture 3" descr="PowerMeter"/>
          <p:cNvPicPr>
            <a:picLocks noChangeAspect="1" noChangeArrowheads="1"/>
          </p:cNvPicPr>
          <p:nvPr/>
        </p:nvPicPr>
        <p:blipFill>
          <a:blip r:embed="rId4" cstate="print"/>
          <a:srcRect/>
          <a:stretch>
            <a:fillRect/>
          </a:stretch>
        </p:blipFill>
        <p:spPr bwMode="auto">
          <a:xfrm>
            <a:off x="4648200" y="1051091"/>
            <a:ext cx="3457575" cy="2593975"/>
          </a:xfrm>
          <a:prstGeom prst="rect">
            <a:avLst/>
          </a:prstGeom>
          <a:noFill/>
          <a:ln w="9525">
            <a:noFill/>
            <a:miter lim="800000"/>
            <a:headEnd/>
            <a:tailEnd/>
          </a:ln>
        </p:spPr>
      </p:pic>
      <p:sp>
        <p:nvSpPr>
          <p:cNvPr id="228367" name="Oval 15"/>
          <p:cNvSpPr>
            <a:spLocks noChangeArrowheads="1"/>
          </p:cNvSpPr>
          <p:nvPr/>
        </p:nvSpPr>
        <p:spPr bwMode="auto">
          <a:xfrm>
            <a:off x="6030913" y="1739900"/>
            <a:ext cx="1371600" cy="1112838"/>
          </a:xfrm>
          <a:prstGeom prst="ellipse">
            <a:avLst/>
          </a:prstGeom>
          <a:noFill/>
          <a:ln w="38100">
            <a:solidFill>
              <a:srgbClr val="00CC00"/>
            </a:solidFill>
            <a:round/>
            <a:headEnd/>
            <a:tailEnd/>
          </a:ln>
        </p:spPr>
        <p:txBody>
          <a:bodyPr wrap="none" anchor="ctr"/>
          <a:lstStyle/>
          <a:p>
            <a:endParaRPr lang="en-US"/>
          </a:p>
        </p:txBody>
      </p:sp>
      <p:sp>
        <p:nvSpPr>
          <p:cNvPr id="228368" name="Oval 16"/>
          <p:cNvSpPr>
            <a:spLocks noChangeArrowheads="1"/>
          </p:cNvSpPr>
          <p:nvPr/>
        </p:nvSpPr>
        <p:spPr bwMode="auto">
          <a:xfrm>
            <a:off x="2805370" y="4120290"/>
            <a:ext cx="1114425" cy="806450"/>
          </a:xfrm>
          <a:prstGeom prst="ellipse">
            <a:avLst/>
          </a:prstGeom>
          <a:noFill/>
          <a:ln w="38100">
            <a:solidFill>
              <a:srgbClr val="00CC00"/>
            </a:solidFill>
            <a:round/>
            <a:headEnd/>
            <a:tailEnd/>
          </a:ln>
        </p:spPr>
        <p:txBody>
          <a:bodyPr wrap="none" anchor="ctr"/>
          <a:lstStyle/>
          <a:p>
            <a:endParaRPr lang="en-US"/>
          </a:p>
        </p:txBody>
      </p:sp>
      <p:sp>
        <p:nvSpPr>
          <p:cNvPr id="228369" name="Oval 17"/>
          <p:cNvSpPr>
            <a:spLocks noChangeArrowheads="1"/>
          </p:cNvSpPr>
          <p:nvPr/>
        </p:nvSpPr>
        <p:spPr bwMode="auto">
          <a:xfrm>
            <a:off x="2791418" y="5464465"/>
            <a:ext cx="960437" cy="614362"/>
          </a:xfrm>
          <a:prstGeom prst="ellipse">
            <a:avLst/>
          </a:prstGeom>
          <a:noFill/>
          <a:ln w="38100">
            <a:solidFill>
              <a:srgbClr val="00CC00"/>
            </a:solidFill>
            <a:round/>
            <a:headEnd/>
            <a:tailEnd/>
          </a:ln>
        </p:spPr>
        <p:txBody>
          <a:bodyPr wrap="none" anchor="ctr"/>
          <a:lstStyle/>
          <a:p>
            <a:endParaRPr lang="en-US"/>
          </a:p>
        </p:txBody>
      </p:sp>
      <p:pic>
        <p:nvPicPr>
          <p:cNvPr id="61458" name="Picture 18" descr="Waveforms"/>
          <p:cNvPicPr>
            <a:picLocks noChangeAspect="1" noChangeArrowheads="1"/>
          </p:cNvPicPr>
          <p:nvPr/>
        </p:nvPicPr>
        <p:blipFill>
          <a:blip r:embed="rId5" cstate="print"/>
          <a:srcRect/>
          <a:stretch>
            <a:fillRect/>
          </a:stretch>
        </p:blipFill>
        <p:spPr bwMode="auto">
          <a:xfrm>
            <a:off x="885825" y="1020677"/>
            <a:ext cx="3455988" cy="2592387"/>
          </a:xfrm>
          <a:prstGeom prst="rect">
            <a:avLst/>
          </a:prstGeom>
          <a:noFill/>
          <a:ln w="9525">
            <a:noFill/>
            <a:miter lim="800000"/>
            <a:headEnd/>
            <a:tailEnd/>
          </a:ln>
        </p:spPr>
      </p:pic>
      <p:sp>
        <p:nvSpPr>
          <p:cNvPr id="228371" name="Oval 19"/>
          <p:cNvSpPr>
            <a:spLocks noChangeArrowheads="1"/>
          </p:cNvSpPr>
          <p:nvPr/>
        </p:nvSpPr>
        <p:spPr bwMode="auto">
          <a:xfrm>
            <a:off x="885825" y="2776538"/>
            <a:ext cx="1343025" cy="884237"/>
          </a:xfrm>
          <a:prstGeom prst="ellipse">
            <a:avLst/>
          </a:prstGeom>
          <a:noFill/>
          <a:ln w="38100">
            <a:solidFill>
              <a:srgbClr val="00CC00"/>
            </a:solidFill>
            <a:round/>
            <a:headEnd/>
            <a:tailEnd/>
          </a:ln>
        </p:spPr>
        <p:txBody>
          <a:bodyPr wrap="none" anchor="ctr"/>
          <a:lstStyle/>
          <a:p>
            <a:endParaRPr lang="en-US"/>
          </a:p>
        </p:txBody>
      </p:sp>
      <p:sp>
        <p:nvSpPr>
          <p:cNvPr id="228372" name="Oval 20"/>
          <p:cNvSpPr>
            <a:spLocks noChangeArrowheads="1"/>
          </p:cNvSpPr>
          <p:nvPr/>
        </p:nvSpPr>
        <p:spPr bwMode="auto">
          <a:xfrm>
            <a:off x="2344738" y="2046288"/>
            <a:ext cx="1341437" cy="919162"/>
          </a:xfrm>
          <a:prstGeom prst="ellipse">
            <a:avLst/>
          </a:prstGeom>
          <a:noFill/>
          <a:ln w="38100">
            <a:solidFill>
              <a:srgbClr val="00CC00"/>
            </a:solidFill>
            <a:round/>
            <a:headEnd/>
            <a:tailEnd/>
          </a:ln>
        </p:spPr>
        <p:txBody>
          <a:bodyPr wrap="none" anchor="ctr"/>
          <a:lstStyle/>
          <a:p>
            <a:endParaRPr lang="en-US"/>
          </a:p>
        </p:txBody>
      </p:sp>
      <p:sp>
        <p:nvSpPr>
          <p:cNvPr id="21" name="Rectangle 2"/>
          <p:cNvSpPr txBox="1">
            <a:spLocks noChangeArrowheads="1"/>
          </p:cNvSpPr>
          <p:nvPr/>
        </p:nvSpPr>
        <p:spPr>
          <a:xfrm>
            <a:off x="385855" y="164575"/>
            <a:ext cx="8229600" cy="754062"/>
          </a:xfrm>
          <a:prstGeom prst="rect">
            <a:avLst/>
          </a:prstGeom>
          <a:noFill/>
        </p:spPr>
        <p:txBody>
          <a:bodyPr/>
          <a:lstStyle>
            <a:lvl1pPr algn="ctr" rtl="0" eaLnBrk="0" fontAlgn="base" hangingPunct="0">
              <a:spcBef>
                <a:spcPct val="0"/>
              </a:spcBef>
              <a:spcAft>
                <a:spcPct val="0"/>
              </a:spcAft>
              <a:defRPr sz="4400" i="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2800" kern="0" dirty="0" smtClean="0">
                <a:solidFill>
                  <a:schemeClr val="accent3">
                    <a:lumMod val="60000"/>
                    <a:lumOff val="40000"/>
                  </a:schemeClr>
                </a:solidFill>
              </a:rPr>
              <a:t>Actual Field Test Case #1:  Lots of Clues!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8371"/>
                                        </p:tgtEl>
                                        <p:attrNameLst>
                                          <p:attrName>style.visibility</p:attrName>
                                        </p:attrNameLst>
                                      </p:cBhvr>
                                      <p:to>
                                        <p:strVal val="visible"/>
                                      </p:to>
                                    </p:set>
                                    <p:animEffect transition="in" filter="dissolve">
                                      <p:cBhvr>
                                        <p:cTn id="7" dur="500"/>
                                        <p:tgtEl>
                                          <p:spTgt spid="22837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28372"/>
                                        </p:tgtEl>
                                        <p:attrNameLst>
                                          <p:attrName>style.visibility</p:attrName>
                                        </p:attrNameLst>
                                      </p:cBhvr>
                                      <p:to>
                                        <p:strVal val="visible"/>
                                      </p:to>
                                    </p:set>
                                    <p:animEffect transition="in" filter="dissolve">
                                      <p:cBhvr>
                                        <p:cTn id="10" dur="500"/>
                                        <p:tgtEl>
                                          <p:spTgt spid="228372"/>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28367"/>
                                        </p:tgtEl>
                                        <p:attrNameLst>
                                          <p:attrName>style.visibility</p:attrName>
                                        </p:attrNameLst>
                                      </p:cBhvr>
                                      <p:to>
                                        <p:strVal val="visible"/>
                                      </p:to>
                                    </p:set>
                                    <p:animEffect transition="in" filter="dissolve">
                                      <p:cBhvr>
                                        <p:cTn id="15" dur="500"/>
                                        <p:tgtEl>
                                          <p:spTgt spid="22836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28369"/>
                                        </p:tgtEl>
                                        <p:attrNameLst>
                                          <p:attrName>style.visibility</p:attrName>
                                        </p:attrNameLst>
                                      </p:cBhvr>
                                      <p:to>
                                        <p:strVal val="visible"/>
                                      </p:to>
                                    </p:set>
                                    <p:animEffect transition="in" filter="dissolve">
                                      <p:cBhvr>
                                        <p:cTn id="20" dur="500"/>
                                        <p:tgtEl>
                                          <p:spTgt spid="22836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228368"/>
                                        </p:tgtEl>
                                        <p:attrNameLst>
                                          <p:attrName>style.visibility</p:attrName>
                                        </p:attrNameLst>
                                      </p:cBhvr>
                                      <p:to>
                                        <p:strVal val="visible"/>
                                      </p:to>
                                    </p:set>
                                    <p:animEffect transition="in" filter="dissolve">
                                      <p:cBhvr>
                                        <p:cTn id="23" dur="500"/>
                                        <p:tgtEl>
                                          <p:spTgt spid="2283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67" grpId="0" animBg="1"/>
      <p:bldP spid="228368" grpId="0" animBg="1"/>
      <p:bldP spid="228369" grpId="0" animBg="1"/>
      <p:bldP spid="228371" grpId="0" animBg="1"/>
      <p:bldP spid="228372"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13" name="Text Box 13"/>
          <p:cNvSpPr txBox="1">
            <a:spLocks noChangeArrowheads="1"/>
          </p:cNvSpPr>
          <p:nvPr/>
        </p:nvSpPr>
        <p:spPr bwMode="auto">
          <a:xfrm>
            <a:off x="3113088" y="6194425"/>
            <a:ext cx="3276600" cy="396875"/>
          </a:xfrm>
          <a:prstGeom prst="rect">
            <a:avLst/>
          </a:prstGeom>
          <a:noFill/>
          <a:ln w="9525">
            <a:noFill/>
            <a:miter lim="800000"/>
            <a:headEnd/>
            <a:tailEnd/>
          </a:ln>
        </p:spPr>
        <p:txBody>
          <a:bodyPr>
            <a:spAutoFit/>
          </a:bodyPr>
          <a:lstStyle/>
          <a:p>
            <a:pPr>
              <a:spcBef>
                <a:spcPct val="50000"/>
              </a:spcBef>
            </a:pPr>
            <a:r>
              <a:rPr lang="en-US" sz="2000" b="1" dirty="0">
                <a:solidFill>
                  <a:srgbClr val="F71A03"/>
                </a:solidFill>
              </a:rPr>
              <a:t>Phase </a:t>
            </a:r>
            <a:r>
              <a:rPr lang="en-US" sz="2000" b="1" dirty="0" smtClean="0">
                <a:solidFill>
                  <a:srgbClr val="F71A03"/>
                </a:solidFill>
              </a:rPr>
              <a:t>B </a:t>
            </a:r>
            <a:r>
              <a:rPr lang="en-US" sz="2000" b="1" dirty="0">
                <a:solidFill>
                  <a:srgbClr val="F71A03"/>
                </a:solidFill>
              </a:rPr>
              <a:t>&amp; </a:t>
            </a:r>
            <a:r>
              <a:rPr lang="en-US" sz="2000" b="1" dirty="0" smtClean="0">
                <a:solidFill>
                  <a:srgbClr val="F71A03"/>
                </a:solidFill>
              </a:rPr>
              <a:t>C </a:t>
            </a:r>
            <a:r>
              <a:rPr lang="en-US" sz="2000" b="1" dirty="0">
                <a:solidFill>
                  <a:srgbClr val="F71A03"/>
                </a:solidFill>
              </a:rPr>
              <a:t>reversed!</a:t>
            </a:r>
          </a:p>
        </p:txBody>
      </p:sp>
      <p:pic>
        <p:nvPicPr>
          <p:cNvPr id="62478" name="Picture 14" descr="FullAnalysis"/>
          <p:cNvPicPr>
            <a:picLocks noChangeAspect="1" noChangeArrowheads="1"/>
          </p:cNvPicPr>
          <p:nvPr/>
        </p:nvPicPr>
        <p:blipFill>
          <a:blip r:embed="rId3" cstate="print"/>
          <a:srcRect/>
          <a:stretch>
            <a:fillRect/>
          </a:stretch>
        </p:blipFill>
        <p:spPr bwMode="auto">
          <a:xfrm>
            <a:off x="1268413" y="1047890"/>
            <a:ext cx="6491287" cy="4868862"/>
          </a:xfrm>
          <a:prstGeom prst="rect">
            <a:avLst/>
          </a:prstGeom>
          <a:noFill/>
          <a:ln w="9525">
            <a:noFill/>
            <a:miter lim="800000"/>
            <a:headEnd/>
            <a:tailEnd/>
          </a:ln>
        </p:spPr>
      </p:pic>
      <p:sp>
        <p:nvSpPr>
          <p:cNvPr id="16" name="Rectangle 2"/>
          <p:cNvSpPr txBox="1">
            <a:spLocks noChangeArrowheads="1"/>
          </p:cNvSpPr>
          <p:nvPr/>
        </p:nvSpPr>
        <p:spPr>
          <a:xfrm>
            <a:off x="399256" y="164575"/>
            <a:ext cx="8229600" cy="754062"/>
          </a:xfrm>
          <a:prstGeom prst="rect">
            <a:avLst/>
          </a:prstGeom>
          <a:noFill/>
        </p:spPr>
        <p:txBody>
          <a:bodyPr/>
          <a:lstStyle>
            <a:lvl1pPr algn="ctr" rtl="0" eaLnBrk="0" fontAlgn="base" hangingPunct="0">
              <a:spcBef>
                <a:spcPct val="0"/>
              </a:spcBef>
              <a:spcAft>
                <a:spcPct val="0"/>
              </a:spcAft>
              <a:defRPr sz="4400" i="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2800" kern="0" dirty="0" smtClean="0">
                <a:solidFill>
                  <a:schemeClr val="accent3">
                    <a:lumMod val="60000"/>
                    <a:lumOff val="40000"/>
                  </a:schemeClr>
                </a:solidFill>
              </a:rPr>
              <a:t>Actual Field Test Case #1:  Lots of Clues!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0413"/>
                                        </p:tgtEl>
                                        <p:attrNameLst>
                                          <p:attrName>style.visibility</p:attrName>
                                        </p:attrNameLst>
                                      </p:cBhvr>
                                      <p:to>
                                        <p:strVal val="visible"/>
                                      </p:to>
                                    </p:set>
                                    <p:animEffect transition="in" filter="dissolve">
                                      <p:cBhvr>
                                        <p:cTn id="7" dur="1000"/>
                                        <p:tgtEl>
                                          <p:spTgt spid="230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13"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4" name="Text Box 12" descr="Newsprint"/>
          <p:cNvSpPr txBox="1">
            <a:spLocks noChangeArrowheads="1"/>
          </p:cNvSpPr>
          <p:nvPr/>
        </p:nvSpPr>
        <p:spPr bwMode="auto">
          <a:xfrm>
            <a:off x="2767013" y="5656263"/>
            <a:ext cx="3279775" cy="457200"/>
          </a:xfrm>
          <a:prstGeom prst="rect">
            <a:avLst/>
          </a:prstGeom>
          <a:noFill/>
          <a:ln w="9525">
            <a:noFill/>
            <a:miter lim="800000"/>
            <a:headEnd/>
            <a:tailEnd/>
          </a:ln>
        </p:spPr>
        <p:txBody>
          <a:bodyPr wrap="none" anchor="ctr">
            <a:spAutoFit/>
          </a:bodyPr>
          <a:lstStyle/>
          <a:p>
            <a:pPr algn="ctr" eaLnBrk="0" hangingPunct="0">
              <a:spcBef>
                <a:spcPct val="50000"/>
              </a:spcBef>
            </a:pPr>
            <a:r>
              <a:rPr lang="en-US" sz="2400" b="1">
                <a:solidFill>
                  <a:srgbClr val="000066"/>
                </a:solidFill>
              </a:rPr>
              <a:t>What is the problem?</a:t>
            </a:r>
            <a:endParaRPr lang="en-US" sz="2400" b="1">
              <a:solidFill>
                <a:srgbClr val="000066"/>
              </a:solidFill>
              <a:latin typeface="Times New Roman" pitchFamily="18" charset="0"/>
            </a:endParaRPr>
          </a:p>
        </p:txBody>
      </p:sp>
      <p:pic>
        <p:nvPicPr>
          <p:cNvPr id="64525" name="Picture 13" descr="FullAnalysis"/>
          <p:cNvPicPr>
            <a:picLocks noChangeAspect="1" noChangeArrowheads="1"/>
          </p:cNvPicPr>
          <p:nvPr/>
        </p:nvPicPr>
        <p:blipFill>
          <a:blip r:embed="rId3" cstate="print"/>
          <a:srcRect/>
          <a:stretch>
            <a:fillRect/>
          </a:stretch>
        </p:blipFill>
        <p:spPr bwMode="auto">
          <a:xfrm>
            <a:off x="1614488" y="971550"/>
            <a:ext cx="6107112" cy="4581525"/>
          </a:xfrm>
          <a:prstGeom prst="rect">
            <a:avLst/>
          </a:prstGeom>
          <a:noFill/>
          <a:ln w="9525">
            <a:noFill/>
            <a:miter lim="800000"/>
            <a:headEnd/>
            <a:tailEnd/>
          </a:ln>
        </p:spPr>
      </p:pic>
      <p:sp>
        <p:nvSpPr>
          <p:cNvPr id="234510" name="Text Box 14"/>
          <p:cNvSpPr txBox="1">
            <a:spLocks noChangeArrowheads="1"/>
          </p:cNvSpPr>
          <p:nvPr/>
        </p:nvSpPr>
        <p:spPr bwMode="auto">
          <a:xfrm>
            <a:off x="2767012" y="5636409"/>
            <a:ext cx="3763643" cy="954107"/>
          </a:xfrm>
          <a:prstGeom prst="rect">
            <a:avLst/>
          </a:prstGeom>
          <a:solidFill>
            <a:schemeClr val="bg1"/>
          </a:solidFill>
          <a:ln w="9525">
            <a:noFill/>
            <a:miter lim="800000"/>
            <a:headEnd/>
            <a:tailEnd/>
          </a:ln>
        </p:spPr>
        <p:txBody>
          <a:bodyPr wrap="square" anchor="ctr">
            <a:spAutoFit/>
          </a:bodyPr>
          <a:lstStyle/>
          <a:p>
            <a:pPr algn="ctr" eaLnBrk="0" hangingPunct="0">
              <a:spcBef>
                <a:spcPct val="25000"/>
              </a:spcBef>
            </a:pPr>
            <a:r>
              <a:rPr lang="en-US" sz="1600" b="1" dirty="0">
                <a:solidFill>
                  <a:srgbClr val="F71A03"/>
                </a:solidFill>
              </a:rPr>
              <a:t>There is no problem!</a:t>
            </a:r>
          </a:p>
          <a:p>
            <a:pPr algn="ctr" eaLnBrk="0" hangingPunct="0">
              <a:spcBef>
                <a:spcPct val="25000"/>
              </a:spcBef>
            </a:pPr>
            <a:r>
              <a:rPr lang="en-US" sz="1600" b="1" dirty="0">
                <a:solidFill>
                  <a:srgbClr val="F71A03"/>
                </a:solidFill>
              </a:rPr>
              <a:t>3-Wire Delta load</a:t>
            </a:r>
          </a:p>
          <a:p>
            <a:pPr algn="ctr" eaLnBrk="0" hangingPunct="0">
              <a:spcBef>
                <a:spcPct val="25000"/>
              </a:spcBef>
            </a:pPr>
            <a:r>
              <a:rPr lang="en-US" sz="1600" b="1" dirty="0">
                <a:solidFill>
                  <a:srgbClr val="F71A03"/>
                </a:solidFill>
              </a:rPr>
              <a:t>On a 4-Wire Wye service.</a:t>
            </a:r>
            <a:endParaRPr lang="en-US" b="1" dirty="0">
              <a:solidFill>
                <a:srgbClr val="F71A03"/>
              </a:solidFill>
            </a:endParaRPr>
          </a:p>
        </p:txBody>
      </p:sp>
      <p:sp>
        <p:nvSpPr>
          <p:cNvPr id="15" name="Rectangle 2"/>
          <p:cNvSpPr txBox="1">
            <a:spLocks noChangeArrowheads="1"/>
          </p:cNvSpPr>
          <p:nvPr/>
        </p:nvSpPr>
        <p:spPr>
          <a:xfrm>
            <a:off x="399256" y="164575"/>
            <a:ext cx="8229600" cy="754062"/>
          </a:xfrm>
          <a:prstGeom prst="rect">
            <a:avLst/>
          </a:prstGeom>
          <a:noFill/>
        </p:spPr>
        <p:txBody>
          <a:bodyPr/>
          <a:lstStyle>
            <a:lvl1pPr algn="ctr" rtl="0" eaLnBrk="0" fontAlgn="base" hangingPunct="0">
              <a:spcBef>
                <a:spcPct val="0"/>
              </a:spcBef>
              <a:spcAft>
                <a:spcPct val="0"/>
              </a:spcAft>
              <a:defRPr sz="4400" i="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eaLnBrk="1" hangingPunct="1"/>
            <a:r>
              <a:rPr lang="en-US" sz="3600" kern="0" dirty="0" smtClean="0">
                <a:solidFill>
                  <a:schemeClr val="accent3">
                    <a:lumMod val="60000"/>
                    <a:lumOff val="40000"/>
                  </a:schemeClr>
                </a:solidFill>
              </a:rPr>
              <a:t>Actual Field Test Case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4510"/>
                                        </p:tgtEl>
                                        <p:attrNameLst>
                                          <p:attrName>style.visibility</p:attrName>
                                        </p:attrNameLst>
                                      </p:cBhvr>
                                      <p:to>
                                        <p:strVal val="visible"/>
                                      </p:to>
                                    </p:set>
                                    <p:animEffect transition="in" filter="dissolve">
                                      <p:cBhvr>
                                        <p:cTn id="7" dur="500"/>
                                        <p:tgtEl>
                                          <p:spTgt spid="234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Why Do These Changes Matter?</a:t>
            </a:r>
            <a:endParaRPr lang="en-US" dirty="0">
              <a:solidFill>
                <a:schemeClr val="bg1"/>
              </a:solidFill>
            </a:endParaRPr>
          </a:p>
        </p:txBody>
      </p:sp>
      <p:sp>
        <p:nvSpPr>
          <p:cNvPr id="3" name="Content Placeholder 2"/>
          <p:cNvSpPr>
            <a:spLocks noGrp="1"/>
          </p:cNvSpPr>
          <p:nvPr>
            <p:ph idx="1"/>
          </p:nvPr>
        </p:nvSpPr>
        <p:spPr>
          <a:xfrm>
            <a:off x="424260" y="1009485"/>
            <a:ext cx="8229600" cy="609600"/>
          </a:xfrm>
        </p:spPr>
        <p:txBody>
          <a:bodyPr/>
          <a:lstStyle/>
          <a:p>
            <a:pPr marL="0" indent="0" algn="ctr">
              <a:buNone/>
            </a:pPr>
            <a:r>
              <a:rPr lang="en-US" sz="2800" dirty="0">
                <a:latin typeface="Arial" panose="020B0604020202020204" pitchFamily="34" charset="0"/>
                <a:cs typeface="Arial" panose="020B0604020202020204" pitchFamily="34" charset="0"/>
              </a:rPr>
              <a:t>Today’s loads look more like these</a:t>
            </a:r>
          </a:p>
        </p:txBody>
      </p:sp>
      <p:graphicFrame>
        <p:nvGraphicFramePr>
          <p:cNvPr id="5" name="Chart 4"/>
          <p:cNvGraphicFramePr>
            <a:graphicFrameLocks noGrp="1"/>
          </p:cNvGraphicFramePr>
          <p:nvPr>
            <p:extLst>
              <p:ext uri="{D42A27DB-BD31-4B8C-83A1-F6EECF244321}">
                <p14:modId xmlns:p14="http://schemas.microsoft.com/office/powerpoint/2010/main" val="1428836424"/>
              </p:ext>
            </p:extLst>
          </p:nvPr>
        </p:nvGraphicFramePr>
        <p:xfrm>
          <a:off x="961930" y="1777585"/>
          <a:ext cx="7037850" cy="41263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5932801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15" y="356600"/>
            <a:ext cx="7521575" cy="549275"/>
          </a:xfrm>
          <a:noFill/>
        </p:spPr>
        <p:txBody>
          <a:bodyPr>
            <a:normAutofit/>
          </a:bodyPr>
          <a:lstStyle/>
          <a:p>
            <a:r>
              <a:rPr lang="en-US" dirty="0"/>
              <a:t>Standards Changes</a:t>
            </a:r>
          </a:p>
        </p:txBody>
      </p:sp>
      <p:sp>
        <p:nvSpPr>
          <p:cNvPr id="3" name="Content Placeholder 2"/>
          <p:cNvSpPr>
            <a:spLocks noGrp="1"/>
          </p:cNvSpPr>
          <p:nvPr>
            <p:ph idx="1"/>
          </p:nvPr>
        </p:nvSpPr>
        <p:spPr>
          <a:xfrm>
            <a:off x="533400" y="1524000"/>
            <a:ext cx="8229600" cy="4648200"/>
          </a:xfrm>
        </p:spPr>
        <p:txBody>
          <a:bodyPr>
            <a:normAutofit/>
          </a:bodyPr>
          <a:lstStyle/>
          <a:p>
            <a:r>
              <a:rPr lang="en-US" sz="3600" b="1" dirty="0">
                <a:latin typeface="Arial" panose="020B0604020202020204" pitchFamily="34" charset="0"/>
                <a:cs typeface="Arial" panose="020B0604020202020204" pitchFamily="34" charset="0"/>
              </a:rPr>
              <a:t>New Revision of C12.20 in 2015</a:t>
            </a:r>
          </a:p>
          <a:p>
            <a:pPr lvl="1"/>
            <a:r>
              <a:rPr lang="en-US" sz="2000" dirty="0" err="1">
                <a:latin typeface="Arial" panose="020B0604020202020204" pitchFamily="34" charset="0"/>
                <a:cs typeface="Arial" panose="020B0604020202020204" pitchFamily="34" charset="0"/>
              </a:rPr>
              <a:t>Polyphase</a:t>
            </a:r>
            <a:r>
              <a:rPr lang="en-US" sz="2000" dirty="0">
                <a:latin typeface="Arial" panose="020B0604020202020204" pitchFamily="34" charset="0"/>
                <a:cs typeface="Arial" panose="020B0604020202020204" pitchFamily="34" charset="0"/>
              </a:rPr>
              <a:t> meters tested using </a:t>
            </a:r>
            <a:r>
              <a:rPr lang="en-US" sz="2000" dirty="0" err="1">
                <a:latin typeface="Arial" panose="020B0604020202020204" pitchFamily="34" charset="0"/>
                <a:cs typeface="Arial" panose="020B0604020202020204" pitchFamily="34" charset="0"/>
              </a:rPr>
              <a:t>polyphase</a:t>
            </a:r>
            <a:endParaRPr lang="en-US" sz="2000" dirty="0">
              <a:latin typeface="Arial" panose="020B0604020202020204" pitchFamily="34" charset="0"/>
              <a:cs typeface="Arial" panose="020B0604020202020204" pitchFamily="34" charset="0"/>
            </a:endParaRPr>
          </a:p>
          <a:p>
            <a:pPr lvl="2"/>
            <a:r>
              <a:rPr lang="en-US" sz="2000" dirty="0">
                <a:latin typeface="Arial" panose="020B0604020202020204" pitchFamily="34" charset="0"/>
                <a:cs typeface="Arial" panose="020B0604020202020204" pitchFamily="34" charset="0"/>
              </a:rPr>
              <a:t>Recommended 2015, required 2020</a:t>
            </a:r>
          </a:p>
          <a:p>
            <a:pPr lvl="1"/>
            <a:r>
              <a:rPr lang="en-US" sz="2000" dirty="0">
                <a:latin typeface="Arial" panose="020B0604020202020204" pitchFamily="34" charset="0"/>
                <a:cs typeface="Arial" panose="020B0604020202020204" pitchFamily="34" charset="0"/>
              </a:rPr>
              <a:t>Unbalanced load testing required</a:t>
            </a:r>
          </a:p>
          <a:p>
            <a:pPr lvl="1"/>
            <a:r>
              <a:rPr lang="en-US" sz="2000" dirty="0">
                <a:latin typeface="Arial" panose="020B0604020202020204" pitchFamily="34" charset="0"/>
                <a:cs typeface="Arial" panose="020B0604020202020204" pitchFamily="34" charset="0"/>
              </a:rPr>
              <a:t>Full harmonic testing required</a:t>
            </a:r>
          </a:p>
          <a:p>
            <a:pPr lvl="1"/>
            <a:r>
              <a:rPr lang="en-US" sz="2000" dirty="0">
                <a:latin typeface="Arial" panose="020B0604020202020204" pitchFamily="34" charset="0"/>
                <a:cs typeface="Arial" panose="020B0604020202020204" pitchFamily="34" charset="0"/>
              </a:rPr>
              <a:t>0.1% Accuracy Class added</a:t>
            </a:r>
          </a:p>
          <a:p>
            <a:pPr lvl="1"/>
            <a:r>
              <a:rPr lang="en-US" sz="2000" dirty="0">
                <a:latin typeface="Arial" panose="020B0604020202020204" pitchFamily="34" charset="0"/>
                <a:cs typeface="Arial" panose="020B0604020202020204" pitchFamily="34" charset="0"/>
              </a:rPr>
              <a:t>Specific call out of Non-</a:t>
            </a:r>
            <a:r>
              <a:rPr lang="en-US" sz="2000" dirty="0" err="1">
                <a:latin typeface="Arial" panose="020B0604020202020204" pitchFamily="34" charset="0"/>
                <a:cs typeface="Arial" panose="020B0604020202020204" pitchFamily="34" charset="0"/>
              </a:rPr>
              <a:t>Blondel</a:t>
            </a:r>
            <a:r>
              <a:rPr lang="en-US" sz="2000" dirty="0">
                <a:latin typeface="Arial" panose="020B0604020202020204" pitchFamily="34" charset="0"/>
                <a:cs typeface="Arial" panose="020B0604020202020204" pitchFamily="34" charset="0"/>
              </a:rPr>
              <a:t> applications where C12.20 does not apply</a:t>
            </a:r>
          </a:p>
          <a:p>
            <a:pPr lvl="1"/>
            <a:r>
              <a:rPr lang="en-US" sz="2000" dirty="0">
                <a:latin typeface="Arial" panose="020B0604020202020204" pitchFamily="34" charset="0"/>
                <a:cs typeface="Arial" panose="020B0604020202020204" pitchFamily="34" charset="0"/>
              </a:rPr>
              <a:t>Detailed requirements and specs for test outputs added</a:t>
            </a:r>
          </a:p>
        </p:txBody>
      </p:sp>
    </p:spTree>
    <p:extLst>
      <p:ext uri="{BB962C8B-B14F-4D97-AF65-F5344CB8AC3E}">
        <p14:creationId xmlns:p14="http://schemas.microsoft.com/office/powerpoint/2010/main" val="19460647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Standards Changes</a:t>
            </a:r>
          </a:p>
        </p:txBody>
      </p:sp>
      <p:sp>
        <p:nvSpPr>
          <p:cNvPr id="3" name="Content Placeholder 2"/>
          <p:cNvSpPr>
            <a:spLocks noGrp="1"/>
          </p:cNvSpPr>
          <p:nvPr>
            <p:ph idx="1"/>
          </p:nvPr>
        </p:nvSpPr>
        <p:spPr>
          <a:xfrm>
            <a:off x="533400" y="1524000"/>
            <a:ext cx="8229600" cy="4648200"/>
          </a:xfrm>
        </p:spPr>
        <p:txBody>
          <a:bodyPr/>
          <a:lstStyle/>
          <a:p>
            <a:r>
              <a:rPr lang="en-US" sz="3600" b="1" dirty="0">
                <a:latin typeface="Arial" panose="020B0604020202020204" pitchFamily="34" charset="0"/>
                <a:cs typeface="Arial" panose="020B0604020202020204" pitchFamily="34" charset="0"/>
              </a:rPr>
              <a:t>New Revision of C12.20 in 2015</a:t>
            </a:r>
          </a:p>
          <a:p>
            <a:pPr lvl="1"/>
            <a:r>
              <a:rPr lang="en-US" sz="2000" dirty="0">
                <a:latin typeface="Arial" panose="020B0604020202020204" pitchFamily="34" charset="0"/>
                <a:cs typeface="Arial" panose="020B0604020202020204" pitchFamily="34" charset="0"/>
              </a:rPr>
              <a:t>Tighter reference condition performance specifications</a:t>
            </a:r>
          </a:p>
          <a:p>
            <a:pPr lvl="1"/>
            <a:r>
              <a:rPr lang="en-US" sz="2000" dirty="0">
                <a:latin typeface="Arial" panose="020B0604020202020204" pitchFamily="34" charset="0"/>
                <a:cs typeface="Arial" panose="020B0604020202020204" pitchFamily="34" charset="0"/>
              </a:rPr>
              <a:t>When using </a:t>
            </a:r>
            <a:r>
              <a:rPr lang="en-US" sz="2000" dirty="0" err="1">
                <a:latin typeface="Arial" panose="020B0604020202020204" pitchFamily="34" charset="0"/>
                <a:cs typeface="Arial" panose="020B0604020202020204" pitchFamily="34" charset="0"/>
              </a:rPr>
              <a:t>polyphase</a:t>
            </a:r>
            <a:r>
              <a:rPr lang="en-US" sz="2000" dirty="0">
                <a:latin typeface="Arial" panose="020B0604020202020204" pitchFamily="34" charset="0"/>
                <a:cs typeface="Arial" panose="020B0604020202020204" pitchFamily="34" charset="0"/>
              </a:rPr>
              <a:t> loading meters must be tested in each </a:t>
            </a:r>
            <a:r>
              <a:rPr lang="en-US" sz="2000" dirty="0" smtClean="0">
                <a:latin typeface="Arial" panose="020B0604020202020204" pitchFamily="34" charset="0"/>
                <a:cs typeface="Arial" panose="020B0604020202020204" pitchFamily="34" charset="0"/>
              </a:rPr>
              <a:t>configuration used</a:t>
            </a:r>
            <a:endParaRPr lang="en-US" sz="2000" dirty="0">
              <a:latin typeface="Arial" panose="020B0604020202020204" pitchFamily="34" charset="0"/>
              <a:cs typeface="Arial" panose="020B0604020202020204" pitchFamily="34" charset="0"/>
            </a:endParaRPr>
          </a:p>
          <a:p>
            <a:pPr lvl="1"/>
            <a:endParaRPr lang="en-US" dirty="0"/>
          </a:p>
        </p:txBody>
      </p:sp>
    </p:spTree>
    <p:extLst>
      <p:ext uri="{BB962C8B-B14F-4D97-AF65-F5344CB8AC3E}">
        <p14:creationId xmlns:p14="http://schemas.microsoft.com/office/powerpoint/2010/main" val="42552560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Standards Changes</a:t>
            </a:r>
          </a:p>
        </p:txBody>
      </p:sp>
      <p:sp>
        <p:nvSpPr>
          <p:cNvPr id="3" name="Content Placeholder 2"/>
          <p:cNvSpPr>
            <a:spLocks noGrp="1"/>
          </p:cNvSpPr>
          <p:nvPr>
            <p:ph idx="1"/>
          </p:nvPr>
        </p:nvSpPr>
        <p:spPr>
          <a:xfrm>
            <a:off x="533400" y="1447800"/>
            <a:ext cx="8229600" cy="4724400"/>
          </a:xfrm>
        </p:spPr>
        <p:txBody>
          <a:bodyPr/>
          <a:lstStyle/>
          <a:p>
            <a:r>
              <a:rPr lang="en-US" sz="3600" b="1" dirty="0">
                <a:latin typeface="Arial" panose="020B0604020202020204" pitchFamily="34" charset="0"/>
                <a:cs typeface="Arial" panose="020B0604020202020204" pitchFamily="34" charset="0"/>
              </a:rPr>
              <a:t>New Revision of C12.1 in 2015</a:t>
            </a:r>
          </a:p>
          <a:p>
            <a:pPr lvl="1"/>
            <a:r>
              <a:rPr lang="en-US" sz="2000" dirty="0">
                <a:latin typeface="Arial" panose="020B0604020202020204" pitchFamily="34" charset="0"/>
                <a:cs typeface="Arial" panose="020B0604020202020204" pitchFamily="34" charset="0"/>
              </a:rPr>
              <a:t>0.5% Accuracy Class added</a:t>
            </a:r>
          </a:p>
          <a:p>
            <a:pPr lvl="1"/>
            <a:r>
              <a:rPr lang="en-US" sz="2000" dirty="0">
                <a:latin typeface="Arial" panose="020B0604020202020204" pitchFamily="34" charset="0"/>
                <a:cs typeface="Arial" panose="020B0604020202020204" pitchFamily="34" charset="0"/>
              </a:rPr>
              <a:t>Testing required for unbalanced loads</a:t>
            </a:r>
          </a:p>
          <a:p>
            <a:pPr lvl="1"/>
            <a:r>
              <a:rPr lang="en-US" sz="2000" dirty="0">
                <a:latin typeface="Arial" panose="020B0604020202020204" pitchFamily="34" charset="0"/>
                <a:cs typeface="Arial" panose="020B0604020202020204" pitchFamily="34" charset="0"/>
              </a:rPr>
              <a:t>Testing required under unbalanced conditions</a:t>
            </a:r>
          </a:p>
          <a:p>
            <a:pPr lvl="1"/>
            <a:r>
              <a:rPr lang="en-US" sz="2000" dirty="0">
                <a:latin typeface="Arial" panose="020B0604020202020204" pitchFamily="34" charset="0"/>
                <a:cs typeface="Arial" panose="020B0604020202020204" pitchFamily="34" charset="0"/>
              </a:rPr>
              <a:t>Tighter reference performance requirements</a:t>
            </a:r>
          </a:p>
          <a:p>
            <a:pPr lvl="1"/>
            <a:r>
              <a:rPr lang="en-US" sz="2000" dirty="0">
                <a:latin typeface="Arial" panose="020B0604020202020204" pitchFamily="34" charset="0"/>
                <a:cs typeface="Arial" panose="020B0604020202020204" pitchFamily="34" charset="0"/>
              </a:rPr>
              <a:t>Bi-directional energy flow testing</a:t>
            </a:r>
          </a:p>
          <a:p>
            <a:pPr lvl="1"/>
            <a:r>
              <a:rPr lang="en-US" sz="2000" dirty="0">
                <a:latin typeface="Arial" panose="020B0604020202020204" pitchFamily="34" charset="0"/>
                <a:cs typeface="Arial" panose="020B0604020202020204" pitchFamily="34" charset="0"/>
              </a:rPr>
              <a:t>Extensive update on </a:t>
            </a:r>
            <a:r>
              <a:rPr lang="en-US" sz="2000" dirty="0" smtClean="0">
                <a:latin typeface="Arial" panose="020B0604020202020204" pitchFamily="34" charset="0"/>
                <a:cs typeface="Arial" panose="020B0604020202020204" pitchFamily="34" charset="0"/>
              </a:rPr>
              <a:t>in-service </a:t>
            </a:r>
            <a:r>
              <a:rPr lang="en-US" sz="2000" dirty="0">
                <a:latin typeface="Arial" panose="020B0604020202020204" pitchFamily="34" charset="0"/>
                <a:cs typeface="Arial" panose="020B0604020202020204" pitchFamily="34" charset="0"/>
              </a:rPr>
              <a:t>testing</a:t>
            </a:r>
          </a:p>
          <a:p>
            <a:pPr lvl="1"/>
            <a:endParaRPr lang="en-US" dirty="0"/>
          </a:p>
          <a:p>
            <a:pPr lvl="1"/>
            <a:endParaRPr lang="en-US" dirty="0"/>
          </a:p>
        </p:txBody>
      </p:sp>
    </p:spTree>
    <p:extLst>
      <p:ext uri="{BB962C8B-B14F-4D97-AF65-F5344CB8AC3E}">
        <p14:creationId xmlns:p14="http://schemas.microsoft.com/office/powerpoint/2010/main" val="16998932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Standards Changes</a:t>
            </a:r>
          </a:p>
        </p:txBody>
      </p:sp>
      <p:sp>
        <p:nvSpPr>
          <p:cNvPr id="3" name="Content Placeholder 2"/>
          <p:cNvSpPr>
            <a:spLocks noGrp="1"/>
          </p:cNvSpPr>
          <p:nvPr>
            <p:ph idx="1"/>
          </p:nvPr>
        </p:nvSpPr>
        <p:spPr>
          <a:xfrm>
            <a:off x="539475" y="1393535"/>
            <a:ext cx="8229600" cy="4724400"/>
          </a:xfrm>
        </p:spPr>
        <p:txBody>
          <a:bodyPr/>
          <a:lstStyle/>
          <a:p>
            <a:r>
              <a:rPr lang="en-US" sz="3600" b="1" dirty="0">
                <a:latin typeface="Arial" panose="020B0604020202020204" pitchFamily="34" charset="0"/>
                <a:cs typeface="Arial" panose="020B0604020202020204" pitchFamily="34" charset="0"/>
              </a:rPr>
              <a:t>New Revision of C12.10 in 2015</a:t>
            </a:r>
          </a:p>
          <a:p>
            <a:pPr lvl="1"/>
            <a:r>
              <a:rPr lang="en-US" sz="2000" dirty="0">
                <a:latin typeface="Arial" panose="020B0604020202020204" pitchFamily="34" charset="0"/>
                <a:cs typeface="Arial" panose="020B0604020202020204" pitchFamily="34" charset="0"/>
              </a:rPr>
              <a:t>Accuracy tests moved here from C12.1</a:t>
            </a:r>
          </a:p>
          <a:p>
            <a:pPr lvl="1"/>
            <a:r>
              <a:rPr lang="en-US" sz="2000" dirty="0">
                <a:latin typeface="Arial" panose="020B0604020202020204" pitchFamily="34" charset="0"/>
                <a:cs typeface="Arial" panose="020B0604020202020204" pitchFamily="34" charset="0"/>
              </a:rPr>
              <a:t>Much broader safety requirements</a:t>
            </a:r>
          </a:p>
          <a:p>
            <a:pPr lvl="1"/>
            <a:r>
              <a:rPr lang="en-US" sz="2000" dirty="0">
                <a:latin typeface="Arial" panose="020B0604020202020204" pitchFamily="34" charset="0"/>
                <a:cs typeface="Arial" panose="020B0604020202020204" pitchFamily="34" charset="0"/>
              </a:rPr>
              <a:t>Coordinated effort with UL2735</a:t>
            </a:r>
          </a:p>
          <a:p>
            <a:pPr lvl="2"/>
            <a:r>
              <a:rPr lang="en-US" sz="2000" dirty="0">
                <a:latin typeface="Arial" panose="020B0604020202020204" pitchFamily="34" charset="0"/>
                <a:cs typeface="Arial" panose="020B0604020202020204" pitchFamily="34" charset="0"/>
              </a:rPr>
              <a:t>Utilities exempt from UL2735 but only if they own and install the equipment</a:t>
            </a:r>
          </a:p>
          <a:p>
            <a:pPr lvl="1"/>
            <a:endParaRPr lang="en-US" dirty="0"/>
          </a:p>
          <a:p>
            <a:pPr lvl="1"/>
            <a:endParaRPr lang="en-US" dirty="0"/>
          </a:p>
        </p:txBody>
      </p:sp>
    </p:spTree>
    <p:extLst>
      <p:ext uri="{BB962C8B-B14F-4D97-AF65-F5344CB8AC3E}">
        <p14:creationId xmlns:p14="http://schemas.microsoft.com/office/powerpoint/2010/main" val="417287631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Standards Changes</a:t>
            </a:r>
          </a:p>
        </p:txBody>
      </p:sp>
      <p:sp>
        <p:nvSpPr>
          <p:cNvPr id="3" name="Content Placeholder 2"/>
          <p:cNvSpPr>
            <a:spLocks noGrp="1"/>
          </p:cNvSpPr>
          <p:nvPr>
            <p:ph idx="1"/>
          </p:nvPr>
        </p:nvSpPr>
        <p:spPr>
          <a:xfrm>
            <a:off x="533400" y="1447800"/>
            <a:ext cx="8229600" cy="4724400"/>
          </a:xfrm>
        </p:spPr>
        <p:txBody>
          <a:bodyPr/>
          <a:lstStyle/>
          <a:p>
            <a:r>
              <a:rPr lang="en-US" sz="3600" b="1" dirty="0">
                <a:latin typeface="Arial" panose="020B0604020202020204" pitchFamily="34" charset="0"/>
                <a:cs typeface="Arial" panose="020B0604020202020204" pitchFamily="34" charset="0"/>
              </a:rPr>
              <a:t>New Revision of C12.9 in 2014</a:t>
            </a:r>
          </a:p>
          <a:p>
            <a:pPr lvl="1"/>
            <a:r>
              <a:rPr lang="en-US" sz="2000" dirty="0">
                <a:latin typeface="Arial" panose="020B0604020202020204" pitchFamily="34" charset="0"/>
                <a:cs typeface="Arial" panose="020B0604020202020204" pitchFamily="34" charset="0"/>
              </a:rPr>
              <a:t>Full specifications for test plugs included in standard</a:t>
            </a:r>
          </a:p>
          <a:p>
            <a:pPr lvl="2"/>
            <a:r>
              <a:rPr lang="en-US" sz="2000" dirty="0">
                <a:latin typeface="Arial" panose="020B0604020202020204" pitchFamily="34" charset="0"/>
                <a:cs typeface="Arial" panose="020B0604020202020204" pitchFamily="34" charset="0"/>
              </a:rPr>
              <a:t>Ensures safe operation between all switches and all plugs</a:t>
            </a:r>
          </a:p>
          <a:p>
            <a:pPr lvl="2"/>
            <a:r>
              <a:rPr lang="en-US" sz="2000" dirty="0">
                <a:latin typeface="Arial" panose="020B0604020202020204" pitchFamily="34" charset="0"/>
                <a:cs typeface="Arial" panose="020B0604020202020204" pitchFamily="34" charset="0"/>
              </a:rPr>
              <a:t>previously some combinations produced safety hazards</a:t>
            </a:r>
          </a:p>
          <a:p>
            <a:pPr lvl="1"/>
            <a:r>
              <a:rPr lang="en-US" sz="2000" dirty="0">
                <a:latin typeface="Arial" panose="020B0604020202020204" pitchFamily="34" charset="0"/>
                <a:cs typeface="Arial" panose="020B0604020202020204" pitchFamily="34" charset="0"/>
              </a:rPr>
              <a:t>New barrier requirements between switch elements</a:t>
            </a:r>
          </a:p>
        </p:txBody>
      </p:sp>
    </p:spTree>
    <p:extLst>
      <p:ext uri="{BB962C8B-B14F-4D97-AF65-F5344CB8AC3E}">
        <p14:creationId xmlns:p14="http://schemas.microsoft.com/office/powerpoint/2010/main" val="113972120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715" y="356600"/>
            <a:ext cx="7521575" cy="549275"/>
          </a:xfrm>
          <a:noFill/>
        </p:spPr>
        <p:txBody>
          <a:bodyPr>
            <a:normAutofit/>
          </a:bodyPr>
          <a:lstStyle/>
          <a:p>
            <a:r>
              <a:rPr lang="en-US" dirty="0"/>
              <a:t>Standards Changes</a:t>
            </a:r>
          </a:p>
        </p:txBody>
      </p:sp>
      <p:sp>
        <p:nvSpPr>
          <p:cNvPr id="3" name="Content Placeholder 2"/>
          <p:cNvSpPr>
            <a:spLocks noGrp="1"/>
          </p:cNvSpPr>
          <p:nvPr>
            <p:ph idx="1"/>
          </p:nvPr>
        </p:nvSpPr>
        <p:spPr>
          <a:xfrm>
            <a:off x="533400" y="1447800"/>
            <a:ext cx="8229600" cy="4724400"/>
          </a:xfrm>
        </p:spPr>
        <p:txBody>
          <a:bodyPr/>
          <a:lstStyle/>
          <a:p>
            <a:r>
              <a:rPr lang="en-US" sz="3600" b="1" dirty="0">
                <a:latin typeface="Arial" panose="020B0604020202020204" pitchFamily="34" charset="0"/>
                <a:cs typeface="Arial" panose="020B0604020202020204" pitchFamily="34" charset="0"/>
              </a:rPr>
              <a:t>Communications Standards</a:t>
            </a:r>
          </a:p>
          <a:p>
            <a:pPr lvl="1"/>
            <a:r>
              <a:rPr lang="en-US" sz="2000" dirty="0">
                <a:latin typeface="Arial" panose="020B0604020202020204" pitchFamily="34" charset="0"/>
                <a:cs typeface="Arial" panose="020B0604020202020204" pitchFamily="34" charset="0"/>
              </a:rPr>
              <a:t>New C12.19 which replaces C12.18 and C12.19 is in ballot process</a:t>
            </a:r>
          </a:p>
          <a:p>
            <a:pPr lvl="2"/>
            <a:r>
              <a:rPr lang="en-US" sz="2000" dirty="0">
                <a:latin typeface="Arial" panose="020B0604020202020204" pitchFamily="34" charset="0"/>
                <a:cs typeface="Arial" panose="020B0604020202020204" pitchFamily="34" charset="0"/>
              </a:rPr>
              <a:t>Major changes – major controversy has held up approval for two years</a:t>
            </a:r>
          </a:p>
          <a:p>
            <a:pPr lvl="2"/>
            <a:r>
              <a:rPr lang="en-US" sz="2000" dirty="0">
                <a:latin typeface="Arial" panose="020B0604020202020204" pitchFamily="34" charset="0"/>
                <a:cs typeface="Arial" panose="020B0604020202020204" pitchFamily="34" charset="0"/>
              </a:rPr>
              <a:t>Standard will still not guarantee inter-operability </a:t>
            </a:r>
          </a:p>
          <a:p>
            <a:pPr lvl="1"/>
            <a:r>
              <a:rPr lang="en-US" sz="2000" dirty="0">
                <a:latin typeface="Arial" panose="020B0604020202020204" pitchFamily="34" charset="0"/>
                <a:cs typeface="Arial" panose="020B0604020202020204" pitchFamily="34" charset="0"/>
              </a:rPr>
              <a:t>C12.23 the “Compliance </a:t>
            </a:r>
            <a:r>
              <a:rPr lang="en-US" sz="2000" dirty="0" smtClean="0">
                <a:latin typeface="Arial" panose="020B0604020202020204" pitchFamily="34" charset="0"/>
                <a:cs typeface="Arial" panose="020B0604020202020204" pitchFamily="34" charset="0"/>
              </a:rPr>
              <a:t>Testing” </a:t>
            </a:r>
            <a:r>
              <a:rPr lang="en-US" sz="2000" dirty="0">
                <a:latin typeface="Arial" panose="020B0604020202020204" pitchFamily="34" charset="0"/>
                <a:cs typeface="Arial" panose="020B0604020202020204" pitchFamily="34" charset="0"/>
              </a:rPr>
              <a:t>standard is nearly complete</a:t>
            </a:r>
          </a:p>
          <a:p>
            <a:pPr lvl="1"/>
            <a:endParaRPr lang="en-US" dirty="0"/>
          </a:p>
        </p:txBody>
      </p:sp>
    </p:spTree>
    <p:extLst>
      <p:ext uri="{BB962C8B-B14F-4D97-AF65-F5344CB8AC3E}">
        <p14:creationId xmlns:p14="http://schemas.microsoft.com/office/powerpoint/2010/main" val="17965896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Next Generation Standards</a:t>
            </a:r>
          </a:p>
        </p:txBody>
      </p:sp>
      <p:sp>
        <p:nvSpPr>
          <p:cNvPr id="3" name="Content Placeholder 2"/>
          <p:cNvSpPr>
            <a:spLocks noGrp="1"/>
          </p:cNvSpPr>
          <p:nvPr>
            <p:ph idx="1"/>
          </p:nvPr>
        </p:nvSpPr>
        <p:spPr>
          <a:xfrm>
            <a:off x="533400" y="1600200"/>
            <a:ext cx="8229600" cy="4572000"/>
          </a:xfrm>
        </p:spPr>
        <p:txBody>
          <a:bodyPr/>
          <a:lstStyle/>
          <a:p>
            <a:r>
              <a:rPr lang="en-US" sz="3600" b="1" dirty="0">
                <a:latin typeface="Arial" panose="020B0604020202020204" pitchFamily="34" charset="0"/>
                <a:cs typeface="Arial" panose="020B0604020202020204" pitchFamily="34" charset="0"/>
              </a:rPr>
              <a:t>ANSI C12.46</a:t>
            </a:r>
          </a:p>
          <a:p>
            <a:pPr lvl="1"/>
            <a:r>
              <a:rPr lang="en-US" sz="2000" dirty="0">
                <a:latin typeface="Arial" panose="020B0604020202020204" pitchFamily="34" charset="0"/>
                <a:cs typeface="Arial" panose="020B0604020202020204" pitchFamily="34" charset="0"/>
              </a:rPr>
              <a:t>New standard in development to </a:t>
            </a:r>
            <a:r>
              <a:rPr lang="en-US" sz="2000" b="1" dirty="0">
                <a:latin typeface="Arial" panose="020B0604020202020204" pitchFamily="34" charset="0"/>
                <a:cs typeface="Arial" panose="020B0604020202020204" pitchFamily="34" charset="0"/>
              </a:rPr>
              <a:t>replace</a:t>
            </a:r>
            <a:r>
              <a:rPr lang="en-US" sz="2000" dirty="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C12.1</a:t>
            </a:r>
            <a:r>
              <a:rPr lang="en-US" sz="2000" dirty="0">
                <a:latin typeface="Arial" panose="020B0604020202020204" pitchFamily="34" charset="0"/>
                <a:cs typeface="Arial" panose="020B0604020202020204" pitchFamily="34" charset="0"/>
              </a:rPr>
              <a:t> and </a:t>
            </a:r>
            <a:r>
              <a:rPr lang="en-US" sz="2000" b="1" dirty="0">
                <a:latin typeface="Arial" panose="020B0604020202020204" pitchFamily="34" charset="0"/>
                <a:cs typeface="Arial" panose="020B0604020202020204" pitchFamily="34" charset="0"/>
              </a:rPr>
              <a:t>C12.20</a:t>
            </a:r>
          </a:p>
          <a:p>
            <a:pPr lvl="1"/>
            <a:r>
              <a:rPr lang="en-US" sz="2000" dirty="0">
                <a:latin typeface="Arial" panose="020B0604020202020204" pitchFamily="34" charset="0"/>
                <a:cs typeface="Arial" panose="020B0604020202020204" pitchFamily="34" charset="0"/>
              </a:rPr>
              <a:t>Structured like OIML IR-46</a:t>
            </a:r>
          </a:p>
          <a:p>
            <a:pPr lvl="1"/>
            <a:r>
              <a:rPr lang="en-US" sz="2000" dirty="0">
                <a:latin typeface="Arial" panose="020B0604020202020204" pitchFamily="34" charset="0"/>
                <a:cs typeface="Arial" panose="020B0604020202020204" pitchFamily="34" charset="0"/>
              </a:rPr>
              <a:t>A true digital age standard</a:t>
            </a:r>
          </a:p>
          <a:p>
            <a:pPr lvl="1"/>
            <a:r>
              <a:rPr lang="en-US" sz="2000" dirty="0">
                <a:latin typeface="Arial" panose="020B0604020202020204" pitchFamily="34" charset="0"/>
                <a:cs typeface="Arial" panose="020B0604020202020204" pitchFamily="34" charset="0"/>
              </a:rPr>
              <a:t>Applies to ALL energy measurements</a:t>
            </a:r>
          </a:p>
          <a:p>
            <a:pPr lvl="2"/>
            <a:r>
              <a:rPr lang="en-US" sz="2000" dirty="0">
                <a:latin typeface="Arial" panose="020B0604020202020204" pitchFamily="34" charset="0"/>
                <a:cs typeface="Arial" panose="020B0604020202020204" pitchFamily="34" charset="0"/>
              </a:rPr>
              <a:t>Watts, VA and VAR</a:t>
            </a:r>
          </a:p>
          <a:p>
            <a:pPr lvl="2"/>
            <a:r>
              <a:rPr lang="en-US" sz="2000" dirty="0">
                <a:latin typeface="Arial" panose="020B0604020202020204" pitchFamily="34" charset="0"/>
                <a:cs typeface="Arial" panose="020B0604020202020204" pitchFamily="34" charset="0"/>
              </a:rPr>
              <a:t>Contains precise definitions for the quantities based on digitally sampled waveforms</a:t>
            </a:r>
          </a:p>
        </p:txBody>
      </p:sp>
    </p:spTree>
    <p:extLst>
      <p:ext uri="{BB962C8B-B14F-4D97-AF65-F5344CB8AC3E}">
        <p14:creationId xmlns:p14="http://schemas.microsoft.com/office/powerpoint/2010/main" val="97249325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Next Generation Standards</a:t>
            </a:r>
          </a:p>
        </p:txBody>
      </p:sp>
      <p:sp>
        <p:nvSpPr>
          <p:cNvPr id="3" name="Content Placeholder 2"/>
          <p:cNvSpPr>
            <a:spLocks noGrp="1"/>
          </p:cNvSpPr>
          <p:nvPr>
            <p:ph idx="1"/>
          </p:nvPr>
        </p:nvSpPr>
        <p:spPr>
          <a:xfrm>
            <a:off x="533400" y="1600200"/>
            <a:ext cx="8229600" cy="4572000"/>
          </a:xfrm>
        </p:spPr>
        <p:txBody>
          <a:bodyPr/>
          <a:lstStyle/>
          <a:p>
            <a:r>
              <a:rPr lang="en-US" sz="3600" b="1" dirty="0">
                <a:latin typeface="Arial" panose="020B0604020202020204" pitchFamily="34" charset="0"/>
                <a:cs typeface="Arial" panose="020B0604020202020204" pitchFamily="34" charset="0"/>
              </a:rPr>
              <a:t>ANSI C12.46</a:t>
            </a:r>
          </a:p>
          <a:p>
            <a:pPr lvl="1"/>
            <a:r>
              <a:rPr lang="en-US" sz="2000" dirty="0">
                <a:latin typeface="Arial" panose="020B0604020202020204" pitchFamily="34" charset="0"/>
                <a:cs typeface="Arial" panose="020B0604020202020204" pitchFamily="34" charset="0"/>
              </a:rPr>
              <a:t>Covers ALL waveform types</a:t>
            </a:r>
          </a:p>
          <a:p>
            <a:pPr lvl="2"/>
            <a:r>
              <a:rPr lang="en-US" sz="2000" dirty="0">
                <a:latin typeface="Arial" panose="020B0604020202020204" pitchFamily="34" charset="0"/>
                <a:cs typeface="Arial" panose="020B0604020202020204" pitchFamily="34" charset="0"/>
              </a:rPr>
              <a:t>sinusoidal, harmonic, time varying</a:t>
            </a:r>
          </a:p>
          <a:p>
            <a:pPr lvl="1"/>
            <a:r>
              <a:rPr lang="en-US" sz="2000" dirty="0">
                <a:latin typeface="Arial" panose="020B0604020202020204" pitchFamily="34" charset="0"/>
                <a:cs typeface="Arial" panose="020B0604020202020204" pitchFamily="34" charset="0"/>
              </a:rPr>
              <a:t>Defines the meter as everything under the cover</a:t>
            </a:r>
          </a:p>
          <a:p>
            <a:pPr lvl="2"/>
            <a:r>
              <a:rPr lang="en-US" sz="2000" dirty="0">
                <a:latin typeface="Arial" panose="020B0604020202020204" pitchFamily="34" charset="0"/>
                <a:cs typeface="Arial" panose="020B0604020202020204" pitchFamily="34" charset="0"/>
              </a:rPr>
              <a:t>If there is auxiliary functions in the meter they must be fully operational during accuracy testing</a:t>
            </a:r>
          </a:p>
          <a:p>
            <a:pPr lvl="2"/>
            <a:r>
              <a:rPr lang="en-US" sz="2000" dirty="0">
                <a:latin typeface="Arial" panose="020B0604020202020204" pitchFamily="34" charset="0"/>
                <a:cs typeface="Arial" panose="020B0604020202020204" pitchFamily="34" charset="0"/>
              </a:rPr>
              <a:t>If a option is added to a meter, it must be tested with the option running to remain qualified</a:t>
            </a:r>
          </a:p>
        </p:txBody>
      </p:sp>
    </p:spTree>
    <p:extLst>
      <p:ext uri="{BB962C8B-B14F-4D97-AF65-F5344CB8AC3E}">
        <p14:creationId xmlns:p14="http://schemas.microsoft.com/office/powerpoint/2010/main" val="4242257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Next Generation Standards</a:t>
            </a:r>
          </a:p>
        </p:txBody>
      </p:sp>
      <p:sp>
        <p:nvSpPr>
          <p:cNvPr id="3" name="Content Placeholder 2"/>
          <p:cNvSpPr>
            <a:spLocks noGrp="1"/>
          </p:cNvSpPr>
          <p:nvPr>
            <p:ph idx="1"/>
          </p:nvPr>
        </p:nvSpPr>
        <p:spPr>
          <a:xfrm>
            <a:off x="525470" y="1239915"/>
            <a:ext cx="8229600" cy="2133600"/>
          </a:xfrm>
        </p:spPr>
        <p:txBody>
          <a:bodyPr/>
          <a:lstStyle/>
          <a:p>
            <a:r>
              <a:rPr lang="en-US" sz="3600" b="1" dirty="0">
                <a:latin typeface="Arial" panose="020B0604020202020204" pitchFamily="34" charset="0"/>
                <a:cs typeface="Arial" panose="020B0604020202020204" pitchFamily="34" charset="0"/>
              </a:rPr>
              <a:t>ANSI C12.46</a:t>
            </a:r>
          </a:p>
          <a:p>
            <a:pPr lvl="1"/>
            <a:r>
              <a:rPr lang="en-US" dirty="0">
                <a:latin typeface="Arial" panose="020B0604020202020204" pitchFamily="34" charset="0"/>
                <a:cs typeface="Arial" panose="020B0604020202020204" pitchFamily="34" charset="0"/>
              </a:rPr>
              <a:t>View of accuracy changes</a:t>
            </a:r>
          </a:p>
          <a:p>
            <a:pPr lvl="2"/>
            <a:r>
              <a:rPr lang="en-US" dirty="0">
                <a:latin typeface="Arial" panose="020B0604020202020204" pitchFamily="34" charset="0"/>
                <a:cs typeface="Arial" panose="020B0604020202020204" pitchFamily="34" charset="0"/>
              </a:rPr>
              <a:t>Currently changes with respect to reference</a:t>
            </a:r>
          </a:p>
          <a:p>
            <a:pPr lvl="2"/>
            <a:r>
              <a:rPr lang="en-US" dirty="0">
                <a:latin typeface="Arial" panose="020B0604020202020204" pitchFamily="34" charset="0"/>
                <a:cs typeface="Arial" panose="020B0604020202020204" pitchFamily="34" charset="0"/>
              </a:rPr>
              <a:t>New approach is absolute error</a:t>
            </a:r>
          </a:p>
          <a:p>
            <a:pPr lvl="2"/>
            <a:endParaRPr lang="en-US" dirty="0"/>
          </a:p>
        </p:txBody>
      </p:sp>
      <p:sp>
        <p:nvSpPr>
          <p:cNvPr id="4" name="TextBox 3"/>
          <p:cNvSpPr txBox="1"/>
          <p:nvPr/>
        </p:nvSpPr>
        <p:spPr>
          <a:xfrm>
            <a:off x="681225" y="3198570"/>
            <a:ext cx="8077200" cy="2246769"/>
          </a:xfrm>
          <a:prstGeom prst="rect">
            <a:avLst/>
          </a:prstGeom>
          <a:noFill/>
        </p:spPr>
        <p:txBody>
          <a:bodyPr wrap="square" rtlCol="0">
            <a:spAutoFit/>
          </a:bodyPr>
          <a:lstStyle/>
          <a:p>
            <a:r>
              <a:rPr lang="en-US" sz="2800" b="1" dirty="0">
                <a:solidFill>
                  <a:srgbClr val="3333FF"/>
                </a:solidFill>
              </a:rPr>
              <a:t>Philosophy of C12.46 </a:t>
            </a:r>
            <a:r>
              <a:rPr lang="en-US" sz="2800" dirty="0">
                <a:solidFill>
                  <a:srgbClr val="3333FF"/>
                </a:solidFill>
              </a:rPr>
              <a:t>– When a meter is claimed to be of a specific accuracy class, for example , AC 0.2%, then it’s accuracy under all commonly </a:t>
            </a:r>
            <a:r>
              <a:rPr lang="en-US" sz="2800" dirty="0" smtClean="0">
                <a:solidFill>
                  <a:srgbClr val="3333FF"/>
                </a:solidFill>
              </a:rPr>
              <a:t>occurring </a:t>
            </a:r>
            <a:r>
              <a:rPr lang="en-US" sz="2800" dirty="0">
                <a:solidFill>
                  <a:srgbClr val="3333FF"/>
                </a:solidFill>
              </a:rPr>
              <a:t>conditions should be within ±0.2% maximum error.</a:t>
            </a:r>
          </a:p>
        </p:txBody>
      </p:sp>
    </p:spTree>
    <p:extLst>
      <p:ext uri="{BB962C8B-B14F-4D97-AF65-F5344CB8AC3E}">
        <p14:creationId xmlns:p14="http://schemas.microsoft.com/office/powerpoint/2010/main" val="42002457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noFill/>
        </p:spPr>
        <p:txBody>
          <a:bodyPr/>
          <a:lstStyle/>
          <a:p>
            <a:r>
              <a:rPr lang="en-US" dirty="0"/>
              <a:t>New Energy Definitions</a:t>
            </a:r>
          </a:p>
        </p:txBody>
      </p:sp>
      <p:sp>
        <p:nvSpPr>
          <p:cNvPr id="3" name="Content Placeholder 2"/>
          <p:cNvSpPr>
            <a:spLocks noGrp="1"/>
          </p:cNvSpPr>
          <p:nvPr>
            <p:ph idx="1"/>
          </p:nvPr>
        </p:nvSpPr>
        <p:spPr>
          <a:xfrm>
            <a:off x="347450" y="1278320"/>
            <a:ext cx="8229600" cy="533400"/>
          </a:xfrm>
        </p:spPr>
        <p:txBody>
          <a:bodyPr>
            <a:normAutofit/>
          </a:bodyPr>
          <a:lstStyle/>
          <a:p>
            <a:pPr algn="ctr">
              <a:buNone/>
            </a:pPr>
            <a:r>
              <a:rPr lang="en-US" dirty="0"/>
              <a:t>Time Domain</a:t>
            </a:r>
          </a:p>
        </p:txBody>
      </p:sp>
      <p:graphicFrame>
        <p:nvGraphicFramePr>
          <p:cNvPr id="99330" name="Object 2"/>
          <p:cNvGraphicFramePr>
            <a:graphicFrameLocks noChangeAspect="1"/>
          </p:cNvGraphicFramePr>
          <p:nvPr/>
        </p:nvGraphicFramePr>
        <p:xfrm>
          <a:off x="2667000" y="2286000"/>
          <a:ext cx="2178050" cy="845213"/>
        </p:xfrm>
        <a:graphic>
          <a:graphicData uri="http://schemas.openxmlformats.org/presentationml/2006/ole">
            <mc:AlternateContent xmlns:mc="http://schemas.openxmlformats.org/markup-compatibility/2006">
              <mc:Choice xmlns:v="urn:schemas-microsoft-com:vml" Requires="v">
                <p:oleObj spid="_x0000_s19530" name="Equation" r:id="rId3" imgW="850680" imgH="330120" progId="Equation.3">
                  <p:embed/>
                </p:oleObj>
              </mc:Choice>
              <mc:Fallback>
                <p:oleObj name="Equation" r:id="rId3" imgW="850680" imgH="33012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2286000"/>
                        <a:ext cx="2178050" cy="84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1" name="Object 3"/>
          <p:cNvGraphicFramePr>
            <a:graphicFrameLocks noChangeAspect="1"/>
          </p:cNvGraphicFramePr>
          <p:nvPr/>
        </p:nvGraphicFramePr>
        <p:xfrm>
          <a:off x="2667000" y="3810000"/>
          <a:ext cx="4724400" cy="981023"/>
        </p:xfrm>
        <a:graphic>
          <a:graphicData uri="http://schemas.openxmlformats.org/presentationml/2006/ole">
            <mc:AlternateContent xmlns:mc="http://schemas.openxmlformats.org/markup-compatibility/2006">
              <mc:Choice xmlns:v="urn:schemas-microsoft-com:vml" Requires="v">
                <p:oleObj spid="_x0000_s19531" name="Equation" r:id="rId5" imgW="2323800" imgH="482400" progId="Equation.3">
                  <p:embed/>
                </p:oleObj>
              </mc:Choice>
              <mc:Fallback>
                <p:oleObj name="Equation" r:id="rId5" imgW="232380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810000"/>
                        <a:ext cx="4724400" cy="981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2" name="Object 4"/>
          <p:cNvGraphicFramePr>
            <a:graphicFrameLocks noChangeAspect="1"/>
          </p:cNvGraphicFramePr>
          <p:nvPr/>
        </p:nvGraphicFramePr>
        <p:xfrm>
          <a:off x="2667000" y="5410200"/>
          <a:ext cx="2286001" cy="727364"/>
        </p:xfrm>
        <a:graphic>
          <a:graphicData uri="http://schemas.openxmlformats.org/presentationml/2006/ole">
            <mc:AlternateContent xmlns:mc="http://schemas.openxmlformats.org/markup-compatibility/2006">
              <mc:Choice xmlns:v="urn:schemas-microsoft-com:vml" Requires="v">
                <p:oleObj spid="_x0000_s19532" name="Equation" r:id="rId7" imgW="838080" imgH="266400" progId="Equation.3">
                  <p:embed/>
                </p:oleObj>
              </mc:Choice>
              <mc:Fallback>
                <p:oleObj name="Equation" r:id="rId7" imgW="838080" imgH="2664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7000" y="5410200"/>
                        <a:ext cx="2286001" cy="727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1371600" y="1905000"/>
            <a:ext cx="6553200" cy="4276555"/>
          </a:xfrm>
          <a:prstGeom prst="rect">
            <a:avLst/>
          </a:prstGeom>
          <a:noFill/>
        </p:spPr>
        <p:txBody>
          <a:bodyPr wrap="square" rtlCol="0">
            <a:spAutoFit/>
          </a:bodyPr>
          <a:lstStyle/>
          <a:p>
            <a:pPr marL="0" marR="0">
              <a:lnSpc>
                <a:spcPct val="115000"/>
              </a:lnSpc>
              <a:spcBef>
                <a:spcPts val="0"/>
              </a:spcBef>
              <a:spcAft>
                <a:spcPts val="600"/>
              </a:spcAft>
            </a:pPr>
            <a:r>
              <a:rPr lang="en-US" sz="2400" dirty="0">
                <a:latin typeface="Arial"/>
                <a:ea typeface="Calibri"/>
                <a:cs typeface="Times New Roman"/>
              </a:rPr>
              <a:t>Active Power</a:t>
            </a:r>
          </a:p>
          <a:p>
            <a:pPr marL="0" marR="0">
              <a:lnSpc>
                <a:spcPct val="115000"/>
              </a:lnSpc>
              <a:spcBef>
                <a:spcPts val="0"/>
              </a:spcBef>
              <a:spcAft>
                <a:spcPts val="600"/>
              </a:spcAft>
            </a:pPr>
            <a:endParaRPr lang="en-US" sz="2400" dirty="0">
              <a:latin typeface="Arial"/>
              <a:ea typeface="Calibri"/>
              <a:cs typeface="Times New Roman"/>
            </a:endParaRPr>
          </a:p>
          <a:p>
            <a:pPr marL="0" marR="0">
              <a:lnSpc>
                <a:spcPct val="115000"/>
              </a:lnSpc>
              <a:spcBef>
                <a:spcPts val="0"/>
              </a:spcBef>
              <a:spcAft>
                <a:spcPts val="600"/>
              </a:spcAft>
            </a:pPr>
            <a:endParaRPr lang="en-US" sz="2400" dirty="0">
              <a:latin typeface="Arial"/>
              <a:ea typeface="Calibri"/>
              <a:cs typeface="Times New Roman"/>
            </a:endParaRPr>
          </a:p>
          <a:p>
            <a:pPr marL="0" marR="0">
              <a:lnSpc>
                <a:spcPct val="115000"/>
              </a:lnSpc>
              <a:spcBef>
                <a:spcPts val="0"/>
              </a:spcBef>
              <a:spcAft>
                <a:spcPts val="600"/>
              </a:spcAft>
            </a:pPr>
            <a:r>
              <a:rPr lang="en-US" sz="2400" dirty="0">
                <a:latin typeface="Arial"/>
                <a:ea typeface="Calibri"/>
                <a:cs typeface="Times New Roman"/>
              </a:rPr>
              <a:t>Apparent Power</a:t>
            </a:r>
          </a:p>
          <a:p>
            <a:pPr marL="0" marR="0">
              <a:lnSpc>
                <a:spcPct val="115000"/>
              </a:lnSpc>
              <a:spcBef>
                <a:spcPts val="0"/>
              </a:spcBef>
              <a:spcAft>
                <a:spcPts val="600"/>
              </a:spcAft>
            </a:pPr>
            <a:endParaRPr lang="en-US" sz="2400" dirty="0">
              <a:latin typeface="Arial"/>
              <a:ea typeface="Calibri"/>
              <a:cs typeface="Times New Roman"/>
            </a:endParaRPr>
          </a:p>
          <a:p>
            <a:pPr marL="0" marR="0">
              <a:lnSpc>
                <a:spcPct val="115000"/>
              </a:lnSpc>
              <a:spcBef>
                <a:spcPts val="0"/>
              </a:spcBef>
              <a:spcAft>
                <a:spcPts val="600"/>
              </a:spcAft>
            </a:pPr>
            <a:endParaRPr lang="en-US" sz="2400" dirty="0">
              <a:latin typeface="Arial"/>
              <a:ea typeface="Calibri"/>
              <a:cs typeface="Times New Roman"/>
            </a:endParaRPr>
          </a:p>
          <a:p>
            <a:pPr fontAlgn="auto">
              <a:lnSpc>
                <a:spcPct val="115000"/>
              </a:lnSpc>
              <a:spcBef>
                <a:spcPts val="0"/>
              </a:spcBef>
              <a:spcAft>
                <a:spcPts val="600"/>
              </a:spcAft>
              <a:defRPr/>
            </a:pPr>
            <a:r>
              <a:rPr lang="en-US" sz="2400" dirty="0">
                <a:ea typeface="Calibri"/>
                <a:cs typeface="Times New Roman"/>
              </a:rPr>
              <a:t>Reactive Power</a:t>
            </a:r>
          </a:p>
          <a:p>
            <a:pPr marL="0" marR="0">
              <a:lnSpc>
                <a:spcPct val="115000"/>
              </a:lnSpc>
              <a:spcBef>
                <a:spcPts val="0"/>
              </a:spcBef>
              <a:spcAft>
                <a:spcPts val="600"/>
              </a:spcAft>
            </a:pPr>
            <a:endParaRPr lang="en-US" dirty="0">
              <a:latin typeface="Arial"/>
              <a:ea typeface="Calibri"/>
              <a:cs typeface="Times New Roman"/>
            </a:endParaRPr>
          </a:p>
          <a:p>
            <a:endParaRPr lang="en-US" dirty="0"/>
          </a:p>
        </p:txBody>
      </p:sp>
    </p:spTree>
    <p:extLst>
      <p:ext uri="{BB962C8B-B14F-4D97-AF65-F5344CB8AC3E}">
        <p14:creationId xmlns:p14="http://schemas.microsoft.com/office/powerpoint/2010/main" val="1178938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Why Do These Changes Matter?</a:t>
            </a:r>
            <a:endParaRPr lang="en-US" dirty="0">
              <a:solidFill>
                <a:schemeClr val="bg1"/>
              </a:solidFill>
            </a:endParaRPr>
          </a:p>
        </p:txBody>
      </p:sp>
      <p:sp>
        <p:nvSpPr>
          <p:cNvPr id="3" name="Content Placeholder 2"/>
          <p:cNvSpPr>
            <a:spLocks noGrp="1"/>
          </p:cNvSpPr>
          <p:nvPr>
            <p:ph idx="1"/>
          </p:nvPr>
        </p:nvSpPr>
        <p:spPr>
          <a:xfrm>
            <a:off x="462665" y="971080"/>
            <a:ext cx="8229600" cy="609600"/>
          </a:xfrm>
        </p:spPr>
        <p:txBody>
          <a:bodyPr/>
          <a:lstStyle/>
          <a:p>
            <a:pPr marL="0" indent="0" algn="ctr">
              <a:buNone/>
            </a:pPr>
            <a:r>
              <a:rPr lang="en-US" sz="2800" dirty="0">
                <a:latin typeface="Arial" panose="020B0604020202020204" pitchFamily="34" charset="0"/>
                <a:cs typeface="Arial" panose="020B0604020202020204" pitchFamily="34" charset="0"/>
              </a:rPr>
              <a:t>Today’s loads look more like these</a:t>
            </a:r>
          </a:p>
        </p:txBody>
      </p:sp>
      <p:graphicFrame>
        <p:nvGraphicFramePr>
          <p:cNvPr id="5" name="Chart 4"/>
          <p:cNvGraphicFramePr>
            <a:graphicFrameLocks noGrp="1"/>
          </p:cNvGraphicFramePr>
          <p:nvPr>
            <p:extLst>
              <p:ext uri="{D42A27DB-BD31-4B8C-83A1-F6EECF244321}">
                <p14:modId xmlns:p14="http://schemas.microsoft.com/office/powerpoint/2010/main" val="3156567445"/>
              </p:ext>
            </p:extLst>
          </p:nvPr>
        </p:nvGraphicFramePr>
        <p:xfrm>
          <a:off x="1077146" y="1623965"/>
          <a:ext cx="6951304" cy="41477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2030996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noFill/>
        </p:spPr>
        <p:txBody>
          <a:bodyPr/>
          <a:lstStyle/>
          <a:p>
            <a:r>
              <a:rPr lang="en-US" dirty="0"/>
              <a:t>New Energy Definitions</a:t>
            </a:r>
          </a:p>
        </p:txBody>
      </p:sp>
      <p:sp>
        <p:nvSpPr>
          <p:cNvPr id="3" name="Content Placeholder 2"/>
          <p:cNvSpPr>
            <a:spLocks noGrp="1"/>
          </p:cNvSpPr>
          <p:nvPr>
            <p:ph idx="1"/>
          </p:nvPr>
        </p:nvSpPr>
        <p:spPr>
          <a:xfrm>
            <a:off x="381000" y="1219200"/>
            <a:ext cx="8229600" cy="533400"/>
          </a:xfrm>
        </p:spPr>
        <p:txBody>
          <a:bodyPr>
            <a:normAutofit/>
          </a:bodyPr>
          <a:lstStyle/>
          <a:p>
            <a:pPr algn="ctr">
              <a:buNone/>
            </a:pPr>
            <a:r>
              <a:rPr lang="en-US" dirty="0"/>
              <a:t>Frequency Domain</a:t>
            </a:r>
          </a:p>
        </p:txBody>
      </p:sp>
      <p:graphicFrame>
        <p:nvGraphicFramePr>
          <p:cNvPr id="99330" name="Object 2"/>
          <p:cNvGraphicFramePr>
            <a:graphicFrameLocks noChangeAspect="1"/>
          </p:cNvGraphicFramePr>
          <p:nvPr/>
        </p:nvGraphicFramePr>
        <p:xfrm>
          <a:off x="3733800" y="1981200"/>
          <a:ext cx="4260850" cy="1452676"/>
        </p:xfrm>
        <a:graphic>
          <a:graphicData uri="http://schemas.openxmlformats.org/presentationml/2006/ole">
            <mc:AlternateContent xmlns:mc="http://schemas.openxmlformats.org/markup-compatibility/2006">
              <mc:Choice xmlns:v="urn:schemas-microsoft-com:vml" Requires="v">
                <p:oleObj spid="_x0000_s20554" name="Equation" r:id="rId3" imgW="2120760" imgH="723600" progId="Equation.3">
                  <p:embed/>
                </p:oleObj>
              </mc:Choice>
              <mc:Fallback>
                <p:oleObj name="Equation" r:id="rId3" imgW="2120760" imgH="723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981200"/>
                        <a:ext cx="4260850" cy="1452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1" name="Object 3"/>
          <p:cNvGraphicFramePr>
            <a:graphicFrameLocks noChangeAspect="1"/>
          </p:cNvGraphicFramePr>
          <p:nvPr/>
        </p:nvGraphicFramePr>
        <p:xfrm>
          <a:off x="3733800" y="3505200"/>
          <a:ext cx="4233863" cy="1033463"/>
        </p:xfrm>
        <a:graphic>
          <a:graphicData uri="http://schemas.openxmlformats.org/presentationml/2006/ole">
            <mc:AlternateContent xmlns:mc="http://schemas.openxmlformats.org/markup-compatibility/2006">
              <mc:Choice xmlns:v="urn:schemas-microsoft-com:vml" Requires="v">
                <p:oleObj spid="_x0000_s20555" name="Equation" r:id="rId5" imgW="2082600" imgH="507960" progId="Equation.3">
                  <p:embed/>
                </p:oleObj>
              </mc:Choice>
              <mc:Fallback>
                <p:oleObj name="Equation" r:id="rId5" imgW="2082600" imgH="50796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505200"/>
                        <a:ext cx="4233863"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9332" name="Object 4"/>
          <p:cNvGraphicFramePr>
            <a:graphicFrameLocks noChangeAspect="1"/>
          </p:cNvGraphicFramePr>
          <p:nvPr/>
        </p:nvGraphicFramePr>
        <p:xfrm>
          <a:off x="3657600" y="4800600"/>
          <a:ext cx="4603750" cy="1552065"/>
        </p:xfrm>
        <a:graphic>
          <a:graphicData uri="http://schemas.openxmlformats.org/presentationml/2006/ole">
            <mc:AlternateContent xmlns:mc="http://schemas.openxmlformats.org/markup-compatibility/2006">
              <mc:Choice xmlns:v="urn:schemas-microsoft-com:vml" Requires="v">
                <p:oleObj spid="_x0000_s20556" name="Equation" r:id="rId7" imgW="2145960" imgH="723600" progId="Equation.3">
                  <p:embed/>
                </p:oleObj>
              </mc:Choice>
              <mc:Fallback>
                <p:oleObj name="Equation" r:id="rId7" imgW="2145960" imgH="723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57600" y="4800600"/>
                        <a:ext cx="4603750" cy="15520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Box 8"/>
          <p:cNvSpPr txBox="1"/>
          <p:nvPr/>
        </p:nvSpPr>
        <p:spPr>
          <a:xfrm>
            <a:off x="1143000" y="2057400"/>
            <a:ext cx="7543800" cy="4270400"/>
          </a:xfrm>
          <a:prstGeom prst="rect">
            <a:avLst/>
          </a:prstGeom>
          <a:noFill/>
        </p:spPr>
        <p:txBody>
          <a:bodyPr wrap="square" rtlCol="0">
            <a:spAutoFit/>
          </a:bodyPr>
          <a:lstStyle/>
          <a:p>
            <a:pPr marL="0" marR="0">
              <a:lnSpc>
                <a:spcPct val="115000"/>
              </a:lnSpc>
              <a:spcBef>
                <a:spcPts val="0"/>
              </a:spcBef>
              <a:spcAft>
                <a:spcPts val="600"/>
              </a:spcAft>
            </a:pPr>
            <a:r>
              <a:rPr lang="en-US" sz="2400" dirty="0">
                <a:latin typeface="Arial"/>
                <a:ea typeface="Calibri"/>
                <a:cs typeface="Times New Roman"/>
              </a:rPr>
              <a:t>Active Power</a:t>
            </a:r>
          </a:p>
          <a:p>
            <a:pPr marL="0" marR="0">
              <a:lnSpc>
                <a:spcPct val="115000"/>
              </a:lnSpc>
              <a:spcBef>
                <a:spcPts val="0"/>
              </a:spcBef>
              <a:spcAft>
                <a:spcPts val="600"/>
              </a:spcAft>
            </a:pPr>
            <a:endParaRPr lang="en-US" sz="2400" dirty="0">
              <a:latin typeface="Arial"/>
              <a:ea typeface="Calibri"/>
              <a:cs typeface="Times New Roman"/>
            </a:endParaRPr>
          </a:p>
          <a:p>
            <a:pPr marL="0" marR="0">
              <a:lnSpc>
                <a:spcPct val="115000"/>
              </a:lnSpc>
              <a:spcBef>
                <a:spcPts val="0"/>
              </a:spcBef>
              <a:spcAft>
                <a:spcPts val="600"/>
              </a:spcAft>
            </a:pPr>
            <a:endParaRPr lang="en-US" sz="3600" dirty="0">
              <a:latin typeface="Arial"/>
              <a:ea typeface="Calibri"/>
              <a:cs typeface="Times New Roman"/>
            </a:endParaRPr>
          </a:p>
          <a:p>
            <a:pPr marL="0" marR="0">
              <a:lnSpc>
                <a:spcPct val="115000"/>
              </a:lnSpc>
              <a:spcBef>
                <a:spcPts val="0"/>
              </a:spcBef>
              <a:spcAft>
                <a:spcPts val="600"/>
              </a:spcAft>
            </a:pPr>
            <a:r>
              <a:rPr lang="en-US" sz="2400" dirty="0">
                <a:latin typeface="Arial"/>
                <a:ea typeface="Calibri"/>
                <a:cs typeface="Times New Roman"/>
              </a:rPr>
              <a:t>Apparent Power</a:t>
            </a:r>
          </a:p>
          <a:p>
            <a:pPr marL="0" marR="0">
              <a:lnSpc>
                <a:spcPct val="115000"/>
              </a:lnSpc>
              <a:spcBef>
                <a:spcPts val="0"/>
              </a:spcBef>
              <a:spcAft>
                <a:spcPts val="600"/>
              </a:spcAft>
            </a:pPr>
            <a:endParaRPr lang="en-US" sz="3200" dirty="0">
              <a:latin typeface="Arial"/>
              <a:ea typeface="Calibri"/>
              <a:cs typeface="Times New Roman"/>
            </a:endParaRPr>
          </a:p>
          <a:p>
            <a:pPr fontAlgn="auto">
              <a:lnSpc>
                <a:spcPct val="115000"/>
              </a:lnSpc>
              <a:spcBef>
                <a:spcPts val="0"/>
              </a:spcBef>
              <a:spcAft>
                <a:spcPts val="600"/>
              </a:spcAft>
              <a:defRPr/>
            </a:pPr>
            <a:r>
              <a:rPr lang="en-US" sz="2400" dirty="0">
                <a:ea typeface="Calibri"/>
                <a:cs typeface="Times New Roman"/>
              </a:rPr>
              <a:t>Reactive Power</a:t>
            </a:r>
          </a:p>
          <a:p>
            <a:pPr marL="0" marR="0">
              <a:lnSpc>
                <a:spcPct val="115000"/>
              </a:lnSpc>
              <a:spcBef>
                <a:spcPts val="0"/>
              </a:spcBef>
              <a:spcAft>
                <a:spcPts val="600"/>
              </a:spcAft>
            </a:pPr>
            <a:endParaRPr lang="en-US" dirty="0">
              <a:latin typeface="Arial"/>
              <a:ea typeface="Calibri"/>
              <a:cs typeface="Times New Roman"/>
            </a:endParaRPr>
          </a:p>
          <a:p>
            <a:endParaRPr lang="en-US" dirty="0"/>
          </a:p>
        </p:txBody>
      </p:sp>
    </p:spTree>
    <p:extLst>
      <p:ext uri="{BB962C8B-B14F-4D97-AF65-F5344CB8AC3E}">
        <p14:creationId xmlns:p14="http://schemas.microsoft.com/office/powerpoint/2010/main" val="12006906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What </a:t>
            </a:r>
            <a:r>
              <a:rPr lang="en-US" dirty="0" smtClean="0"/>
              <a:t>Does </a:t>
            </a:r>
            <a:r>
              <a:rPr lang="en-US" dirty="0"/>
              <a:t>the Future </a:t>
            </a:r>
            <a:r>
              <a:rPr lang="en-US" dirty="0" smtClean="0"/>
              <a:t>Hold?</a:t>
            </a:r>
            <a:endParaRPr lang="en-US" dirty="0"/>
          </a:p>
        </p:txBody>
      </p:sp>
      <p:sp>
        <p:nvSpPr>
          <p:cNvPr id="3" name="Content Placeholder 2"/>
          <p:cNvSpPr>
            <a:spLocks noGrp="1"/>
          </p:cNvSpPr>
          <p:nvPr>
            <p:ph idx="1"/>
          </p:nvPr>
        </p:nvSpPr>
        <p:spPr>
          <a:xfrm>
            <a:off x="427038" y="1009485"/>
            <a:ext cx="8229600" cy="960125"/>
          </a:xfrm>
        </p:spPr>
        <p:txBody>
          <a:bodyPr/>
          <a:lstStyle/>
          <a:p>
            <a:pPr>
              <a:buFont typeface="Arial" panose="020B0604020202020204" pitchFamily="34" charset="0"/>
              <a:buChar char="•"/>
            </a:pPr>
            <a:r>
              <a:rPr lang="en-US" sz="2000" dirty="0">
                <a:latin typeface="Arial" panose="020B0604020202020204" pitchFamily="34" charset="0"/>
                <a:cs typeface="Arial" panose="020B0604020202020204" pitchFamily="34" charset="0"/>
              </a:rPr>
              <a:t>Over the next FEW years metering may have a whole new meaning</a:t>
            </a:r>
          </a:p>
          <a:p>
            <a:pPr>
              <a:buFont typeface="Arial" panose="020B0604020202020204" pitchFamily="34" charset="0"/>
              <a:buChar char="•"/>
            </a:pPr>
            <a:r>
              <a:rPr lang="en-US" sz="2000" dirty="0">
                <a:latin typeface="Arial" panose="020B0604020202020204" pitchFamily="34" charset="0"/>
                <a:cs typeface="Arial" panose="020B0604020202020204" pitchFamily="34" charset="0"/>
              </a:rPr>
              <a:t>Do these look like meters to you?</a:t>
            </a:r>
          </a:p>
        </p:txBody>
      </p:sp>
      <p:pic>
        <p:nvPicPr>
          <p:cNvPr id="1027" name="Picture 3" descr="U:\PM Presentations\Graphics\AcquiLiteEMB.png"/>
          <p:cNvPicPr>
            <a:picLocks noChangeAspect="1" noChangeArrowheads="1"/>
          </p:cNvPicPr>
          <p:nvPr/>
        </p:nvPicPr>
        <p:blipFill>
          <a:blip r:embed="rId2" cstate="print"/>
          <a:srcRect/>
          <a:stretch>
            <a:fillRect/>
          </a:stretch>
        </p:blipFill>
        <p:spPr bwMode="auto">
          <a:xfrm>
            <a:off x="2805370" y="4102100"/>
            <a:ext cx="1704340" cy="1676400"/>
          </a:xfrm>
          <a:prstGeom prst="rect">
            <a:avLst/>
          </a:prstGeom>
          <a:noFill/>
        </p:spPr>
      </p:pic>
      <p:pic>
        <p:nvPicPr>
          <p:cNvPr id="1028" name="Picture 4" descr="U:\PM Presentations\Graphics\ims_mini_outdoor.png"/>
          <p:cNvPicPr>
            <a:picLocks noChangeAspect="1" noChangeArrowheads="1"/>
          </p:cNvPicPr>
          <p:nvPr/>
        </p:nvPicPr>
        <p:blipFill>
          <a:blip r:embed="rId3" cstate="print"/>
          <a:srcRect/>
          <a:stretch>
            <a:fillRect/>
          </a:stretch>
        </p:blipFill>
        <p:spPr bwMode="auto">
          <a:xfrm>
            <a:off x="853730" y="4212295"/>
            <a:ext cx="1336675" cy="1336675"/>
          </a:xfrm>
          <a:prstGeom prst="rect">
            <a:avLst/>
          </a:prstGeom>
          <a:noFill/>
        </p:spPr>
      </p:pic>
      <p:pic>
        <p:nvPicPr>
          <p:cNvPr id="1029" name="Picture 5" descr="U:\PM Presentations\Graphics\Sun-Tech Lamp#1.png"/>
          <p:cNvPicPr>
            <a:picLocks noChangeAspect="1" noChangeArrowheads="1"/>
          </p:cNvPicPr>
          <p:nvPr/>
        </p:nvPicPr>
        <p:blipFill>
          <a:blip r:embed="rId4" cstate="print"/>
          <a:srcRect/>
          <a:stretch>
            <a:fillRect/>
          </a:stretch>
        </p:blipFill>
        <p:spPr bwMode="auto">
          <a:xfrm>
            <a:off x="961930" y="2042072"/>
            <a:ext cx="3276600" cy="2162175"/>
          </a:xfrm>
          <a:prstGeom prst="rect">
            <a:avLst/>
          </a:prstGeom>
          <a:noFill/>
        </p:spPr>
      </p:pic>
      <p:pic>
        <p:nvPicPr>
          <p:cNvPr id="1030" name="Picture 6" descr="U:\PM Presentations\Graphics\infinite-invention-connectder.png"/>
          <p:cNvPicPr>
            <a:picLocks noChangeAspect="1" noChangeArrowheads="1"/>
          </p:cNvPicPr>
          <p:nvPr/>
        </p:nvPicPr>
        <p:blipFill>
          <a:blip r:embed="rId5" cstate="print"/>
          <a:srcRect/>
          <a:stretch>
            <a:fillRect/>
          </a:stretch>
        </p:blipFill>
        <p:spPr bwMode="auto">
          <a:xfrm>
            <a:off x="6876300" y="2842172"/>
            <a:ext cx="1722438" cy="1881187"/>
          </a:xfrm>
          <a:prstGeom prst="rect">
            <a:avLst/>
          </a:prstGeom>
          <a:noFill/>
        </p:spPr>
      </p:pic>
      <p:pic>
        <p:nvPicPr>
          <p:cNvPr id="1031" name="Picture 7" descr="U:\PM Presentations\Graphics\EVSE #1.png"/>
          <p:cNvPicPr>
            <a:picLocks noChangeAspect="1" noChangeArrowheads="1"/>
          </p:cNvPicPr>
          <p:nvPr/>
        </p:nvPicPr>
        <p:blipFill>
          <a:blip r:embed="rId6" cstate="print"/>
          <a:srcRect/>
          <a:stretch>
            <a:fillRect/>
          </a:stretch>
        </p:blipFill>
        <p:spPr bwMode="auto">
          <a:xfrm>
            <a:off x="4994455" y="2195265"/>
            <a:ext cx="1524000" cy="3175000"/>
          </a:xfrm>
          <a:prstGeom prst="rect">
            <a:avLst/>
          </a:prstGeom>
          <a:noFill/>
        </p:spPr>
      </p:pic>
    </p:spTree>
    <p:extLst>
      <p:ext uri="{BB962C8B-B14F-4D97-AF65-F5344CB8AC3E}">
        <p14:creationId xmlns:p14="http://schemas.microsoft.com/office/powerpoint/2010/main" val="18728440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US" dirty="0"/>
              <a:t>What </a:t>
            </a:r>
            <a:r>
              <a:rPr lang="en-US" dirty="0" smtClean="0"/>
              <a:t>Does </a:t>
            </a:r>
            <a:r>
              <a:rPr lang="en-US" dirty="0"/>
              <a:t>the Future </a:t>
            </a:r>
            <a:r>
              <a:rPr lang="en-US" dirty="0" smtClean="0"/>
              <a:t>Hold?</a:t>
            </a:r>
            <a:endParaRPr lang="en-US" dirty="0"/>
          </a:p>
        </p:txBody>
      </p:sp>
      <p:sp>
        <p:nvSpPr>
          <p:cNvPr id="3" name="Content Placeholder 2"/>
          <p:cNvSpPr>
            <a:spLocks noGrp="1"/>
          </p:cNvSpPr>
          <p:nvPr>
            <p:ph idx="1"/>
          </p:nvPr>
        </p:nvSpPr>
        <p:spPr>
          <a:xfrm>
            <a:off x="458795" y="1047890"/>
            <a:ext cx="8229600" cy="1905000"/>
          </a:xfrm>
        </p:spPr>
        <p:txBody>
          <a:bodyPr/>
          <a:lstStyle/>
          <a:p>
            <a:pPr>
              <a:buFont typeface="Arial" panose="020B0604020202020204" pitchFamily="34" charset="0"/>
              <a:buChar char="•"/>
            </a:pPr>
            <a:r>
              <a:rPr lang="en-US" sz="2400" dirty="0">
                <a:latin typeface="Arial" panose="020B0604020202020204" pitchFamily="34" charset="0"/>
                <a:cs typeface="Arial" panose="020B0604020202020204" pitchFamily="34" charset="0"/>
              </a:rPr>
              <a:t>Each has an embedded </a:t>
            </a:r>
            <a:r>
              <a:rPr lang="en-US" sz="2400" u="sng" dirty="0">
                <a:latin typeface="Arial" panose="020B0604020202020204" pitchFamily="34" charset="0"/>
                <a:cs typeface="Arial" panose="020B0604020202020204" pitchFamily="34" charset="0"/>
              </a:rPr>
              <a:t>revenue</a:t>
            </a:r>
            <a:r>
              <a:rPr lang="en-US" sz="2400" dirty="0">
                <a:latin typeface="Arial" panose="020B0604020202020204" pitchFamily="34" charset="0"/>
                <a:cs typeface="Arial" panose="020B0604020202020204" pitchFamily="34" charset="0"/>
              </a:rPr>
              <a:t> meter</a:t>
            </a:r>
          </a:p>
          <a:p>
            <a:pPr>
              <a:buFont typeface="Arial" panose="020B0604020202020204" pitchFamily="34" charset="0"/>
              <a:buChar char="•"/>
            </a:pPr>
            <a:r>
              <a:rPr lang="en-US" sz="2400" dirty="0">
                <a:latin typeface="Arial" panose="020B0604020202020204" pitchFamily="34" charset="0"/>
                <a:cs typeface="Arial" panose="020B0604020202020204" pitchFamily="34" charset="0"/>
              </a:rPr>
              <a:t>Each claims ANSI C12.1 compliance</a:t>
            </a:r>
          </a:p>
        </p:txBody>
      </p:sp>
      <p:pic>
        <p:nvPicPr>
          <p:cNvPr id="1027" name="Picture 3" descr="U:\PM Presentations\Graphics\AcquiLiteEMB.png"/>
          <p:cNvPicPr>
            <a:picLocks noChangeAspect="1" noChangeArrowheads="1"/>
          </p:cNvPicPr>
          <p:nvPr/>
        </p:nvPicPr>
        <p:blipFill>
          <a:blip r:embed="rId2" cstate="print"/>
          <a:srcRect/>
          <a:stretch>
            <a:fillRect/>
          </a:stretch>
        </p:blipFill>
        <p:spPr bwMode="auto">
          <a:xfrm>
            <a:off x="2971800" y="4372882"/>
            <a:ext cx="1704340" cy="1676400"/>
          </a:xfrm>
          <a:prstGeom prst="rect">
            <a:avLst/>
          </a:prstGeom>
          <a:noFill/>
        </p:spPr>
      </p:pic>
      <p:pic>
        <p:nvPicPr>
          <p:cNvPr id="1028" name="Picture 4" descr="U:\PM Presentations\Graphics\ims_mini_outdoor.png"/>
          <p:cNvPicPr>
            <a:picLocks noChangeAspect="1" noChangeArrowheads="1"/>
          </p:cNvPicPr>
          <p:nvPr/>
        </p:nvPicPr>
        <p:blipFill>
          <a:blip r:embed="rId3" cstate="print"/>
          <a:srcRect/>
          <a:stretch>
            <a:fillRect/>
          </a:stretch>
        </p:blipFill>
        <p:spPr bwMode="auto">
          <a:xfrm>
            <a:off x="854340" y="4542745"/>
            <a:ext cx="1336675" cy="1336675"/>
          </a:xfrm>
          <a:prstGeom prst="rect">
            <a:avLst/>
          </a:prstGeom>
          <a:noFill/>
        </p:spPr>
      </p:pic>
      <p:pic>
        <p:nvPicPr>
          <p:cNvPr id="1029" name="Picture 5" descr="U:\PM Presentations\Graphics\Sun-Tech Lamp#1.png"/>
          <p:cNvPicPr>
            <a:picLocks noChangeAspect="1" noChangeArrowheads="1"/>
          </p:cNvPicPr>
          <p:nvPr/>
        </p:nvPicPr>
        <p:blipFill>
          <a:blip r:embed="rId4" cstate="print"/>
          <a:srcRect/>
          <a:stretch>
            <a:fillRect/>
          </a:stretch>
        </p:blipFill>
        <p:spPr bwMode="auto">
          <a:xfrm>
            <a:off x="1066800" y="2257425"/>
            <a:ext cx="3276600" cy="2162175"/>
          </a:xfrm>
          <a:prstGeom prst="rect">
            <a:avLst/>
          </a:prstGeom>
          <a:noFill/>
        </p:spPr>
      </p:pic>
      <p:pic>
        <p:nvPicPr>
          <p:cNvPr id="1030" name="Picture 6" descr="U:\PM Presentations\Graphics\infinite-invention-connectder.png"/>
          <p:cNvPicPr>
            <a:picLocks noChangeAspect="1" noChangeArrowheads="1"/>
          </p:cNvPicPr>
          <p:nvPr/>
        </p:nvPicPr>
        <p:blipFill>
          <a:blip r:embed="rId5" cstate="print"/>
          <a:srcRect/>
          <a:stretch>
            <a:fillRect/>
          </a:stretch>
        </p:blipFill>
        <p:spPr bwMode="auto">
          <a:xfrm>
            <a:off x="6934200" y="3810000"/>
            <a:ext cx="1722438" cy="1881187"/>
          </a:xfrm>
          <a:prstGeom prst="rect">
            <a:avLst/>
          </a:prstGeom>
          <a:noFill/>
        </p:spPr>
      </p:pic>
      <p:pic>
        <p:nvPicPr>
          <p:cNvPr id="1031" name="Picture 7" descr="U:\PM Presentations\Graphics\EVSE #1.png"/>
          <p:cNvPicPr>
            <a:picLocks noChangeAspect="1" noChangeArrowheads="1"/>
          </p:cNvPicPr>
          <p:nvPr/>
        </p:nvPicPr>
        <p:blipFill>
          <a:blip r:embed="rId6" cstate="print"/>
          <a:srcRect/>
          <a:stretch>
            <a:fillRect/>
          </a:stretch>
        </p:blipFill>
        <p:spPr bwMode="auto">
          <a:xfrm>
            <a:off x="4956050" y="2516187"/>
            <a:ext cx="1524000" cy="3175000"/>
          </a:xfrm>
          <a:prstGeom prst="rect">
            <a:avLst/>
          </a:prstGeom>
          <a:noFill/>
        </p:spPr>
      </p:pic>
      <p:cxnSp>
        <p:nvCxnSpPr>
          <p:cNvPr id="10" name="Straight Arrow Connector 9"/>
          <p:cNvCxnSpPr/>
          <p:nvPr/>
        </p:nvCxnSpPr>
        <p:spPr>
          <a:xfrm flipH="1">
            <a:off x="7696200" y="3352800"/>
            <a:ext cx="228600" cy="1066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467600" y="3048000"/>
            <a:ext cx="1219200" cy="369332"/>
          </a:xfrm>
          <a:prstGeom prst="rect">
            <a:avLst/>
          </a:prstGeom>
          <a:noFill/>
        </p:spPr>
        <p:txBody>
          <a:bodyPr wrap="square" rtlCol="0">
            <a:spAutoFit/>
          </a:bodyPr>
          <a:lstStyle/>
          <a:p>
            <a:r>
              <a:rPr lang="en-US" dirty="0"/>
              <a:t>METER</a:t>
            </a:r>
          </a:p>
        </p:txBody>
      </p:sp>
    </p:spTree>
    <p:extLst>
      <p:ext uri="{BB962C8B-B14F-4D97-AF65-F5344CB8AC3E}">
        <p14:creationId xmlns:p14="http://schemas.microsoft.com/office/powerpoint/2010/main" val="36994357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txBox="1">
            <a:spLocks noChangeArrowheads="1"/>
          </p:cNvSpPr>
          <p:nvPr/>
        </p:nvSpPr>
        <p:spPr>
          <a:xfrm>
            <a:off x="457200" y="274638"/>
            <a:ext cx="8229600" cy="965277"/>
          </a:xfrm>
          <a:prstGeom prst="rect">
            <a:avLst/>
          </a:prstGeom>
          <a:noFill/>
        </p:spPr>
        <p:txBody>
          <a:bodyPr/>
          <a:lstStyle>
            <a:lvl1pPr algn="ctr" rtl="0" eaLnBrk="0" fontAlgn="base" hangingPunct="0">
              <a:spcBef>
                <a:spcPct val="0"/>
              </a:spcBef>
              <a:spcAft>
                <a:spcPct val="0"/>
              </a:spcAft>
              <a:defRPr sz="4400" i="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lgn="l" eaLnBrk="1" hangingPunct="1"/>
            <a:r>
              <a:rPr lang="en-US" altLang="en-US" sz="3000" kern="0" dirty="0" smtClean="0">
                <a:solidFill>
                  <a:schemeClr val="bg1"/>
                </a:solidFill>
              </a:rPr>
              <a:t>              </a:t>
            </a:r>
            <a:r>
              <a:rPr lang="en-US" altLang="en-US" sz="3000" kern="0" dirty="0" smtClean="0">
                <a:solidFill>
                  <a:schemeClr val="accent3">
                    <a:lumMod val="60000"/>
                    <a:lumOff val="40000"/>
                  </a:schemeClr>
                </a:solidFill>
              </a:rPr>
              <a:t>Questions and Discussion</a:t>
            </a:r>
            <a:r>
              <a:rPr lang="en-US" altLang="en-US" sz="4000" kern="0" dirty="0" smtClean="0">
                <a:solidFill>
                  <a:schemeClr val="accent3">
                    <a:lumMod val="60000"/>
                    <a:lumOff val="40000"/>
                  </a:schemeClr>
                </a:solidFill>
              </a:rPr>
              <a:t>  </a:t>
            </a:r>
          </a:p>
        </p:txBody>
      </p:sp>
      <p:pic>
        <p:nvPicPr>
          <p:cNvPr id="15"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txBox="1">
            <a:spLocks noChangeArrowheads="1"/>
          </p:cNvSpPr>
          <p:nvPr/>
        </p:nvSpPr>
        <p:spPr>
          <a:xfrm>
            <a:off x="654690" y="2025915"/>
            <a:ext cx="7521575" cy="357981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SzPct val="80000"/>
              <a:buFont typeface="Arial" pitchFamily="34" charset="0"/>
              <a:buChar char="♦"/>
              <a:defRPr sz="2000">
                <a:solidFill>
                  <a:schemeClr val="tx1"/>
                </a:solidFill>
                <a:latin typeface="+mn-lt"/>
              </a:defRPr>
            </a:lvl4pPr>
            <a:lvl5pPr marL="2057400" indent="-228600" algn="l" rtl="0" eaLnBrk="0" fontAlgn="base" hangingPunct="0">
              <a:spcBef>
                <a:spcPct val="20000"/>
              </a:spcBef>
              <a:spcAft>
                <a:spcPct val="0"/>
              </a:spcAft>
              <a:buSzPct val="80000"/>
              <a:buFont typeface="Arial" pitchFamily="34" charset="0"/>
              <a:buChar char="○"/>
              <a:defRPr sz="2000">
                <a:solidFill>
                  <a:schemeClr val="tx1"/>
                </a:solidFill>
                <a:latin typeface="+mn-lt"/>
              </a:defRPr>
            </a:lvl5pPr>
            <a:lvl6pPr marL="2514600" indent="-228600" algn="l" rtl="0" fontAlgn="base">
              <a:spcBef>
                <a:spcPct val="20000"/>
              </a:spcBef>
              <a:spcAft>
                <a:spcPct val="0"/>
              </a:spcAft>
              <a:buSzPct val="80000"/>
              <a:buFont typeface="Arial" pitchFamily="34" charset="0"/>
              <a:buChar char="○"/>
              <a:defRPr sz="2000">
                <a:solidFill>
                  <a:schemeClr val="tx1"/>
                </a:solidFill>
                <a:latin typeface="+mn-lt"/>
              </a:defRPr>
            </a:lvl6pPr>
            <a:lvl7pPr marL="2971800" indent="-228600" algn="l" rtl="0" fontAlgn="base">
              <a:spcBef>
                <a:spcPct val="20000"/>
              </a:spcBef>
              <a:spcAft>
                <a:spcPct val="0"/>
              </a:spcAft>
              <a:buSzPct val="80000"/>
              <a:buFont typeface="Arial" pitchFamily="34" charset="0"/>
              <a:buChar char="○"/>
              <a:defRPr sz="2000">
                <a:solidFill>
                  <a:schemeClr val="tx1"/>
                </a:solidFill>
                <a:latin typeface="+mn-lt"/>
              </a:defRPr>
            </a:lvl7pPr>
            <a:lvl8pPr marL="3429000" indent="-228600" algn="l" rtl="0" fontAlgn="base">
              <a:spcBef>
                <a:spcPct val="20000"/>
              </a:spcBef>
              <a:spcAft>
                <a:spcPct val="0"/>
              </a:spcAft>
              <a:buSzPct val="80000"/>
              <a:buFont typeface="Arial" pitchFamily="34" charset="0"/>
              <a:buChar char="○"/>
              <a:defRPr sz="2000">
                <a:solidFill>
                  <a:schemeClr val="tx1"/>
                </a:solidFill>
                <a:latin typeface="+mn-lt"/>
              </a:defRPr>
            </a:lvl8pPr>
            <a:lvl9pPr marL="3886200" indent="-228600" algn="l" rtl="0" fontAlgn="base">
              <a:spcBef>
                <a:spcPct val="20000"/>
              </a:spcBef>
              <a:spcAft>
                <a:spcPct val="0"/>
              </a:spcAft>
              <a:buSzPct val="80000"/>
              <a:buFont typeface="Arial" pitchFamily="34" charset="0"/>
              <a:buChar char="○"/>
              <a:defRPr sz="2000">
                <a:solidFill>
                  <a:schemeClr val="tx1"/>
                </a:solidFill>
                <a:latin typeface="+mn-lt"/>
              </a:defRPr>
            </a:lvl9pPr>
          </a:lstStyle>
          <a:p>
            <a:pPr algn="ctr" eaLnBrk="1" hangingPunct="1">
              <a:buFontTx/>
              <a:buNone/>
            </a:pPr>
            <a:r>
              <a:rPr lang="en-US" altLang="en-US" kern="0" dirty="0" smtClean="0">
                <a:latin typeface="Arial" charset="0"/>
                <a:cs typeface="Arial" charset="0"/>
              </a:rPr>
              <a:t>John </a:t>
            </a:r>
            <a:r>
              <a:rPr lang="en-US" altLang="en-US" kern="0" dirty="0" err="1" smtClean="0">
                <a:latin typeface="Arial" charset="0"/>
                <a:cs typeface="Arial" charset="0"/>
              </a:rPr>
              <a:t>Kretzschmar</a:t>
            </a:r>
            <a:endParaRPr lang="en-US" altLang="en-US" kern="0" dirty="0" smtClean="0">
              <a:latin typeface="Arial" charset="0"/>
              <a:cs typeface="Arial" charset="0"/>
            </a:endParaRPr>
          </a:p>
          <a:p>
            <a:pPr algn="ctr" eaLnBrk="1" hangingPunct="1">
              <a:buFontTx/>
              <a:buNone/>
            </a:pPr>
            <a:r>
              <a:rPr lang="en-US" altLang="en-US" sz="1800" kern="0" dirty="0" smtClean="0">
                <a:latin typeface="Arial" charset="0"/>
                <a:cs typeface="Arial" charset="0"/>
              </a:rPr>
              <a:t>john@samscometering.com</a:t>
            </a:r>
          </a:p>
          <a:p>
            <a:pPr algn="ctr" eaLnBrk="1" hangingPunct="1">
              <a:buFontTx/>
              <a:buNone/>
            </a:pPr>
            <a:endParaRPr lang="en-US" altLang="en-US" sz="1100" kern="0" dirty="0" smtClean="0">
              <a:latin typeface="Arial" charset="0"/>
              <a:cs typeface="Arial" charset="0"/>
            </a:endParaRPr>
          </a:p>
          <a:p>
            <a:pPr algn="ctr" eaLnBrk="1" hangingPunct="1">
              <a:buFontTx/>
              <a:buNone/>
            </a:pPr>
            <a:endParaRPr lang="en-US" altLang="en-US" sz="1100" kern="0" dirty="0" smtClean="0">
              <a:latin typeface="Arial" charset="0"/>
              <a:cs typeface="Arial" charset="0"/>
            </a:endParaRPr>
          </a:p>
          <a:p>
            <a:pPr algn="ctr" eaLnBrk="1" hangingPunct="1">
              <a:spcBef>
                <a:spcPct val="0"/>
              </a:spcBef>
              <a:buFontTx/>
              <a:buNone/>
            </a:pPr>
            <a:r>
              <a:rPr lang="en-US" altLang="en-US" sz="1800" kern="0" dirty="0" smtClean="0">
                <a:latin typeface="Arial" charset="0"/>
                <a:cs typeface="Arial" charset="0"/>
              </a:rPr>
              <a:t>864-590-2883 (cell)</a:t>
            </a:r>
          </a:p>
          <a:p>
            <a:pPr algn="ctr" eaLnBrk="1" hangingPunct="1">
              <a:spcBef>
                <a:spcPct val="0"/>
              </a:spcBef>
              <a:buFontTx/>
              <a:buNone/>
            </a:pPr>
            <a:endParaRPr lang="en-US" altLang="en-US" sz="1800" kern="0" dirty="0" smtClean="0">
              <a:latin typeface="Arial" charset="0"/>
              <a:cs typeface="Arial" charset="0"/>
            </a:endParaRPr>
          </a:p>
          <a:p>
            <a:pPr algn="ctr" eaLnBrk="1" hangingPunct="1">
              <a:buFontTx/>
              <a:buNone/>
            </a:pPr>
            <a:r>
              <a:rPr lang="en-US" altLang="en-US" sz="1800" kern="0" dirty="0" smtClean="0">
                <a:latin typeface="Arial" charset="0"/>
                <a:cs typeface="Arial" charset="0"/>
              </a:rPr>
              <a:t>This presentation can also be found under Meter Conferences and Schools on the TESCO web site: </a:t>
            </a:r>
          </a:p>
          <a:p>
            <a:pPr algn="ctr" eaLnBrk="1" hangingPunct="1">
              <a:buFontTx/>
              <a:buNone/>
            </a:pPr>
            <a:r>
              <a:rPr lang="en-US" altLang="en-US" sz="2300" kern="0" dirty="0" smtClean="0">
                <a:solidFill>
                  <a:srgbClr val="CC3300"/>
                </a:solidFill>
                <a:latin typeface="Arial" charset="0"/>
                <a:cs typeface="Arial" charset="0"/>
                <a:hlinkClick r:id="rId4"/>
              </a:rPr>
              <a:t>www.tesco-advent.com</a:t>
            </a:r>
            <a:endParaRPr lang="en-US" altLang="en-US" sz="2300" kern="0" dirty="0" smtClean="0">
              <a:solidFill>
                <a:srgbClr val="CC3300"/>
              </a:solidFill>
              <a:latin typeface="Arial" charset="0"/>
              <a:cs typeface="Arial" charset="0"/>
            </a:endParaRPr>
          </a:p>
          <a:p>
            <a:pPr algn="ctr" eaLnBrk="1" hangingPunct="1">
              <a:buFontTx/>
              <a:buNone/>
            </a:pPr>
            <a:endParaRPr lang="en-US" altLang="en-US" sz="2300" kern="0" dirty="0" smtClean="0">
              <a:solidFill>
                <a:srgbClr val="CC3300"/>
              </a:solidFill>
              <a:latin typeface="Arial" charset="0"/>
              <a:cs typeface="Arial"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4336</TotalTime>
  <Words>3222</Words>
  <Application>Microsoft Office PowerPoint</Application>
  <PresentationFormat>On-screen Show (4:3)</PresentationFormat>
  <Paragraphs>642</Paragraphs>
  <Slides>93</Slides>
  <Notes>72</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93</vt:i4>
      </vt:variant>
    </vt:vector>
  </HeadingPairs>
  <TitlesOfParts>
    <vt:vector size="98" baseType="lpstr">
      <vt:lpstr>1_Angles</vt:lpstr>
      <vt:lpstr>Equation</vt:lpstr>
      <vt:lpstr>Chart</vt:lpstr>
      <vt:lpstr>Visio</vt:lpstr>
      <vt:lpstr>CorelDRAW</vt:lpstr>
      <vt:lpstr>Advanced Polyphase Metering</vt:lpstr>
      <vt:lpstr>Then – Now – Tomorrow? Meters</vt:lpstr>
      <vt:lpstr>Then – Now – Tomorrow? Loads</vt:lpstr>
      <vt:lpstr>Then – Now – Tomorrow? Loads</vt:lpstr>
      <vt:lpstr>Then – Now – Tomorrow? Communications</vt:lpstr>
      <vt:lpstr>Why Do These Changes Matter?</vt:lpstr>
      <vt:lpstr>Why Do These Changes Matter?</vt:lpstr>
      <vt:lpstr>Why Do These Changes Matter?</vt:lpstr>
      <vt:lpstr>Why Do These Changes Matter?</vt:lpstr>
      <vt:lpstr>Three Phase Power Introduction</vt:lpstr>
      <vt:lpstr>AC Theory – Sine Wave</vt:lpstr>
      <vt:lpstr>Three Phase Theory Single Phase - Voltage Plot</vt:lpstr>
      <vt:lpstr>Three Phase Theory Two Phases - Voltage Plot</vt:lpstr>
      <vt:lpstr>Three Phase Theory Three Phase - Voltage Plot</vt:lpstr>
      <vt:lpstr>Three Phase Power At the Generator</vt:lpstr>
      <vt:lpstr>Three Phase Power Basic Concept – Phase Rotation</vt:lpstr>
      <vt:lpstr>AC Theory - Phase</vt:lpstr>
      <vt:lpstr>Three Phase Theory Phasors and Vector Notation</vt:lpstr>
      <vt:lpstr>Three Phase Power Phasors and Vector Notation</vt:lpstr>
      <vt:lpstr>Three Phase Power Phasors and Vector Notation</vt:lpstr>
      <vt:lpstr>Three Phase Theory Symbols and Conventions</vt:lpstr>
      <vt:lpstr>Three Phase Theory Symbols and Conventions</vt:lpstr>
      <vt:lpstr>3 Phase, 4-Wire  “Y” Service 0° = Unity Power Factor</vt:lpstr>
      <vt:lpstr>Symbols and Conventions Labeling</vt:lpstr>
      <vt:lpstr>2 Phase, 3-Wire  “Y” Service “Network Connection”</vt:lpstr>
      <vt:lpstr>2 Phase, 3-Wire  “Network” Service</vt:lpstr>
      <vt:lpstr>3 Phase, 3-Wire  Delta Service</vt:lpstr>
      <vt:lpstr>3 Phase, 3-Wire  Delta Service  Resistive Loads</vt:lpstr>
      <vt:lpstr>3 Phase, 3-Wire  Delta Service  Resistive Load</vt:lpstr>
      <vt:lpstr>3 Phase, 4-Wire  Delta Service</vt:lpstr>
      <vt:lpstr>3 Phase, 4-Wire  Delta Service  Resistive Load</vt:lpstr>
      <vt:lpstr>AC Theory – Resistive Load</vt:lpstr>
      <vt:lpstr>AC Theory – Inductive Load</vt:lpstr>
      <vt:lpstr>AC Theory – Capacitive Load</vt:lpstr>
      <vt:lpstr>AC Theory – Power</vt:lpstr>
      <vt:lpstr>Time Out for Trig (Right Triangles)</vt:lpstr>
      <vt:lpstr>AC Theory – Definitions </vt:lpstr>
      <vt:lpstr>AC Theory – Power Triangle (Sinusoidal Waveforms)</vt:lpstr>
      <vt:lpstr>AC Theory – Active Power (Real Power (kW))</vt:lpstr>
      <vt:lpstr>AC Theory – Apparent Power (kVA)</vt:lpstr>
      <vt:lpstr>AC Theory – Reactive Power  (kVAR)</vt:lpstr>
      <vt:lpstr>AC Theory – Reactive Power (kVAR Analogy)</vt:lpstr>
      <vt:lpstr>AC Theory Instantaneous Power</vt:lpstr>
      <vt:lpstr>AC Theory Instantaneous Power</vt:lpstr>
      <vt:lpstr>AC Theory  Instantaneous Power</vt:lpstr>
      <vt:lpstr>AC Theory – Complex Circuits</vt:lpstr>
      <vt:lpstr>AC Theory – Instantaneous Power</vt:lpstr>
      <vt:lpstr>AC Theory – Instantaneous Power</vt:lpstr>
      <vt:lpstr>Three Phase Power Blondel’s Theorem</vt:lpstr>
      <vt:lpstr>Three Phase Power Blondel’s Theorem</vt:lpstr>
      <vt:lpstr>Three Phase Power Blondel’s Theorem</vt:lpstr>
      <vt:lpstr>Three Phase Power Blondel’s Theorem</vt:lpstr>
      <vt:lpstr>Three Phase Power Blondel’s Theorem</vt:lpstr>
      <vt:lpstr>Three Phase Power Blondel’s Theorem</vt:lpstr>
      <vt:lpstr>Three Phase Power Blondel’s Theorem</vt:lpstr>
      <vt:lpstr>Three Phase Power Blondel’s Theorem</vt:lpstr>
      <vt:lpstr>Three Phase Power Blondel’s Theorem</vt:lpstr>
      <vt:lpstr>Blondel’s Theorem</vt:lpstr>
      <vt:lpstr>Blondel’s Theorem</vt:lpstr>
      <vt:lpstr>Blondel’s Theorem</vt:lpstr>
      <vt:lpstr>Blondel’s Theorem</vt:lpstr>
      <vt:lpstr>Blondel’s Theorem</vt:lpstr>
      <vt:lpstr>Blondel’s Theorem</vt:lpstr>
      <vt:lpstr>Blondel’s Theorem</vt:lpstr>
      <vt:lpstr>AC Theory – Power</vt:lpstr>
      <vt:lpstr>Harmonics Curse of the Modern World</vt:lpstr>
      <vt:lpstr>Harmonics - Definition</vt:lpstr>
      <vt:lpstr>Harmonic Load Waveform</vt:lpstr>
      <vt:lpstr>Harmonic Load Waveform</vt:lpstr>
      <vt:lpstr>3 Phase Power Measurement</vt:lpstr>
      <vt:lpstr>3 Phase Power Measurement</vt:lpstr>
      <vt:lpstr>3 Phase Power Measurement</vt:lpstr>
      <vt:lpstr>3 Phase Power Measurement</vt:lpstr>
      <vt:lpstr>3 Phase Power Measurement</vt:lpstr>
      <vt:lpstr>3 Phase Power Measurement</vt:lpstr>
      <vt:lpstr>3 Phase Power Measurement</vt:lpstr>
      <vt:lpstr>PowerPoint Presentation</vt:lpstr>
      <vt:lpstr>PowerPoint Presentation</vt:lpstr>
      <vt:lpstr>PowerPoint Presentation</vt:lpstr>
      <vt:lpstr>Standards Changes</vt:lpstr>
      <vt:lpstr>Standards Changes</vt:lpstr>
      <vt:lpstr>Standards Changes</vt:lpstr>
      <vt:lpstr>Standards Changes</vt:lpstr>
      <vt:lpstr>Standards Changes</vt:lpstr>
      <vt:lpstr>Standards Changes</vt:lpstr>
      <vt:lpstr>Next Generation Standards</vt:lpstr>
      <vt:lpstr>Next Generation Standards</vt:lpstr>
      <vt:lpstr>Next Generation Standards</vt:lpstr>
      <vt:lpstr>New Energy Definitions</vt:lpstr>
      <vt:lpstr>New Energy Definitions</vt:lpstr>
      <vt:lpstr>What Does the Future Hold?</vt:lpstr>
      <vt:lpstr>What Does the Future Hold?</vt:lpstr>
      <vt:lpstr>PowerPoint Presentation</vt:lpstr>
    </vt:vector>
  </TitlesOfParts>
  <Company>Princeton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William H. Hardy</dc:creator>
  <cp:lastModifiedBy>Andrea Koch</cp:lastModifiedBy>
  <cp:revision>126</cp:revision>
  <dcterms:created xsi:type="dcterms:W3CDTF">2004-09-29T00:35:47Z</dcterms:created>
  <dcterms:modified xsi:type="dcterms:W3CDTF">2017-06-19T19:48:56Z</dcterms:modified>
</cp:coreProperties>
</file>