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20"/>
  </p:notesMasterIdLst>
  <p:handoutMasterIdLst>
    <p:handoutMasterId r:id="rId21"/>
  </p:handoutMasterIdLst>
  <p:sldIdLst>
    <p:sldId id="291" r:id="rId2"/>
    <p:sldId id="280" r:id="rId3"/>
    <p:sldId id="275" r:id="rId4"/>
    <p:sldId id="278" r:id="rId5"/>
    <p:sldId id="281" r:id="rId6"/>
    <p:sldId id="276" r:id="rId7"/>
    <p:sldId id="279" r:id="rId8"/>
    <p:sldId id="274" r:id="rId9"/>
    <p:sldId id="282" r:id="rId10"/>
    <p:sldId id="283" r:id="rId11"/>
    <p:sldId id="284" r:id="rId12"/>
    <p:sldId id="285" r:id="rId13"/>
    <p:sldId id="286" r:id="rId14"/>
    <p:sldId id="287" r:id="rId15"/>
    <p:sldId id="288" r:id="rId16"/>
    <p:sldId id="290" r:id="rId17"/>
    <p:sldId id="289"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39" autoAdjust="0"/>
  </p:normalViewPr>
  <p:slideViewPr>
    <p:cSldViewPr>
      <p:cViewPr>
        <p:scale>
          <a:sx n="71" d="100"/>
          <a:sy n="71" d="100"/>
        </p:scale>
        <p:origin x="-2784" y="-95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C791CD-077D-4AF9-8FB2-9122B4F7FD18}" type="datetime4">
              <a:rPr lang="en-US" smtClean="0"/>
              <a:t>January 22, 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B991B-D4A8-480C-962C-9A491F5E5D07}" type="slidenum">
              <a:rPr lang="en-US" smtClean="0"/>
              <a:t>‹#›</a:t>
            </a:fld>
            <a:endParaRPr lang="en-US" dirty="0"/>
          </a:p>
        </p:txBody>
      </p:sp>
    </p:spTree>
    <p:extLst>
      <p:ext uri="{BB962C8B-B14F-4D97-AF65-F5344CB8AC3E}">
        <p14:creationId xmlns:p14="http://schemas.microsoft.com/office/powerpoint/2010/main" val="40932929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E7F10-1036-4ADA-94A1-99D0720D36C5}" type="datetime4">
              <a:rPr lang="en-US" smtClean="0"/>
              <a:t>January 22, 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539B-9C58-4856-9A00-29ECA8213FEA}" type="slidenum">
              <a:rPr lang="en-US" smtClean="0"/>
              <a:t>‹#›</a:t>
            </a:fld>
            <a:endParaRPr lang="en-US" dirty="0"/>
          </a:p>
        </p:txBody>
      </p:sp>
    </p:spTree>
    <p:extLst>
      <p:ext uri="{BB962C8B-B14F-4D97-AF65-F5344CB8AC3E}">
        <p14:creationId xmlns:p14="http://schemas.microsoft.com/office/powerpoint/2010/main" val="12806595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70E00087-8CC1-4B7E-8ECE-6674522570EE}" type="datetime4">
              <a:rPr lang="en-US" smtClean="0"/>
              <a:t>January 22, 2019</a:t>
            </a:fld>
            <a:endParaRPr lang="en-US" dirty="0"/>
          </a:p>
        </p:txBody>
      </p:sp>
    </p:spTree>
    <p:extLst>
      <p:ext uri="{BB962C8B-B14F-4D97-AF65-F5344CB8AC3E}">
        <p14:creationId xmlns:p14="http://schemas.microsoft.com/office/powerpoint/2010/main" val="173083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A5DA6E51-74C2-4C9B-BC5B-A10C7B94AC94}" type="datetime4">
              <a:rPr lang="en-US" smtClean="0"/>
              <a:t>January 22, 2019</a:t>
            </a:fld>
            <a:endParaRPr lang="en-US" dirty="0"/>
          </a:p>
        </p:txBody>
      </p:sp>
    </p:spTree>
    <p:extLst>
      <p:ext uri="{BB962C8B-B14F-4D97-AF65-F5344CB8AC3E}">
        <p14:creationId xmlns:p14="http://schemas.microsoft.com/office/powerpoint/2010/main" val="17739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388E2B2-5F33-4235-95EA-539FE83CD40B}" type="datetime4">
              <a:rPr lang="en-US" smtClean="0"/>
              <a:t>January 22, 2019</a:t>
            </a:fld>
            <a:endParaRPr lang="en-US" dirty="0"/>
          </a:p>
        </p:txBody>
      </p:sp>
    </p:spTree>
    <p:extLst>
      <p:ext uri="{BB962C8B-B14F-4D97-AF65-F5344CB8AC3E}">
        <p14:creationId xmlns:p14="http://schemas.microsoft.com/office/powerpoint/2010/main" val="39400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A539B-9C58-4856-9A00-29ECA8213FEA}" type="slidenum">
              <a:rPr lang="en-US" smtClean="0"/>
              <a:t>5</a:t>
            </a:fld>
            <a:endParaRPr lang="en-US" dirty="0"/>
          </a:p>
        </p:txBody>
      </p:sp>
    </p:spTree>
    <p:extLst>
      <p:ext uri="{BB962C8B-B14F-4D97-AF65-F5344CB8AC3E}">
        <p14:creationId xmlns:p14="http://schemas.microsoft.com/office/powerpoint/2010/main" val="32459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488607B-3889-4440-94DB-23A7783D88B7}" type="datetime4">
              <a:rPr lang="en-US" smtClean="0"/>
              <a:t>January 22, 2019</a:t>
            </a:fld>
            <a:endParaRPr lang="en-US" dirty="0"/>
          </a:p>
        </p:txBody>
      </p:sp>
    </p:spTree>
    <p:extLst>
      <p:ext uri="{BB962C8B-B14F-4D97-AF65-F5344CB8AC3E}">
        <p14:creationId xmlns:p14="http://schemas.microsoft.com/office/powerpoint/2010/main" val="344730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C3BF86A-46CF-4A3B-8DF0-543BFFF42D68}" type="datetime4">
              <a:rPr lang="en-US" smtClean="0"/>
              <a:t>January 22, 2019</a:t>
            </a:fld>
            <a:endParaRPr lang="en-US" dirty="0"/>
          </a:p>
        </p:txBody>
      </p:sp>
    </p:spTree>
    <p:extLst>
      <p:ext uri="{BB962C8B-B14F-4D97-AF65-F5344CB8AC3E}">
        <p14:creationId xmlns:p14="http://schemas.microsoft.com/office/powerpoint/2010/main" val="159756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8846DA40-5386-4836-9BEB-185FAFDCFB14}" type="datetime4">
              <a:rPr lang="en-US" smtClean="0"/>
              <a:t>January 22, 2019</a:t>
            </a:fld>
            <a:endParaRPr lang="en-US" dirty="0"/>
          </a:p>
        </p:txBody>
      </p:sp>
    </p:spTree>
    <p:extLst>
      <p:ext uri="{BB962C8B-B14F-4D97-AF65-F5344CB8AC3E}">
        <p14:creationId xmlns:p14="http://schemas.microsoft.com/office/powerpoint/2010/main" val="139573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9D6FC600-FEA4-4EAD-9AD6-46614D115A5E}" type="datetime4">
              <a:rPr lang="en-US" smtClean="0"/>
              <a:t>January 22, 2019</a:t>
            </a:fld>
            <a:endParaRPr lang="en-US" dirty="0"/>
          </a:p>
        </p:txBody>
      </p:sp>
    </p:spTree>
    <p:extLst>
      <p:ext uri="{BB962C8B-B14F-4D97-AF65-F5344CB8AC3E}">
        <p14:creationId xmlns:p14="http://schemas.microsoft.com/office/powerpoint/2010/main" val="278972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1762492" y="6225540"/>
            <a:ext cx="675907" cy="502920"/>
          </a:xfrm>
          <a:prstGeom prst="ellipse">
            <a:avLst/>
          </a:prstGeom>
        </p:spPr>
        <p:txBody>
          <a:bodyPr/>
          <a:lstStyle>
            <a:lvl1pPr>
              <a:defRPr b="1">
                <a:solidFill>
                  <a:schemeClr val="bg1"/>
                </a:solidFill>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89532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16153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6095999"/>
            <a:ext cx="3574257" cy="7620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6096000"/>
            <a:ext cx="9146380" cy="7620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5200" y="6239732"/>
            <a:ext cx="1662112" cy="474534"/>
          </a:xfrm>
          <a:prstGeom prst="rect">
            <a:avLst/>
          </a:prstGeom>
        </p:spPr>
      </p:pic>
    </p:spTree>
    <p:extLst>
      <p:ext uri="{BB962C8B-B14F-4D97-AF65-F5344CB8AC3E}">
        <p14:creationId xmlns:p14="http://schemas.microsoft.com/office/powerpoint/2010/main" val="1188739666"/>
      </p:ext>
    </p:extLst>
  </p:cSld>
  <p:clrMap bg1="lt1" tx1="dk1" bg2="lt2" tx2="dk2" accent1="accent1" accent2="accent2" accent3="accent3" accent4="accent4" accent5="accent5" accent6="accent6" hlink="hlink" folHlink="folHlink"/>
  <p:sldLayoutIdLst>
    <p:sldLayoutId id="2147483774" r:id="rId1"/>
    <p:sldLayoutId id="2147483775" r:id="rId2"/>
  </p:sldLayoutIdLst>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Microsoft_Word_97_-_2003_Document2.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Microsoft_Word_97_-_2003_Document3.doc"/></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Microsoft_Word_97_-_2003_Document4.doc"/></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1"/>
            <a:ext cx="1312794" cy="762000"/>
          </a:xfrm>
          <a:prstGeom prst="rect">
            <a:avLst/>
          </a:prstGeom>
        </p:spPr>
      </p:pic>
      <p:pic>
        <p:nvPicPr>
          <p:cNvPr id="5" name="Picture 2" descr="Image result for georgia pow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305" y="266701"/>
            <a:ext cx="2816081" cy="685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505200"/>
            <a:ext cx="3871912" cy="1105434"/>
          </a:xfrm>
          <a:prstGeom prst="rect">
            <a:avLst/>
          </a:prstGeom>
        </p:spPr>
      </p:pic>
      <p:sp>
        <p:nvSpPr>
          <p:cNvPr id="7" name="Title 1"/>
          <p:cNvSpPr>
            <a:spLocks noGrp="1"/>
          </p:cNvSpPr>
          <p:nvPr>
            <p:ph type="ctrTitle"/>
          </p:nvPr>
        </p:nvSpPr>
        <p:spPr>
          <a:xfrm>
            <a:off x="2971800" y="3962400"/>
            <a:ext cx="5648623" cy="1204306"/>
          </a:xfrm>
        </p:spPr>
        <p:txBody>
          <a:bodyPr/>
          <a:lstStyle/>
          <a:p>
            <a:pPr algn="r"/>
            <a:r>
              <a:rPr lang="en-US" dirty="0" smtClean="0">
                <a:solidFill>
                  <a:schemeClr val="bg1"/>
                </a:solidFill>
              </a:rPr>
              <a:t>Caribbean Meter School</a:t>
            </a:r>
            <a:endParaRPr lang="en-US" dirty="0">
              <a:solidFill>
                <a:schemeClr val="bg1"/>
              </a:solidFill>
            </a:endParaRPr>
          </a:p>
        </p:txBody>
      </p:sp>
      <p:sp>
        <p:nvSpPr>
          <p:cNvPr id="8" name="Subtitle 2"/>
          <p:cNvSpPr>
            <a:spLocks noGrp="1"/>
          </p:cNvSpPr>
          <p:nvPr>
            <p:ph type="subTitle" idx="1"/>
          </p:nvPr>
        </p:nvSpPr>
        <p:spPr>
          <a:xfrm>
            <a:off x="3376682" y="5181600"/>
            <a:ext cx="5264723" cy="762000"/>
          </a:xfrm>
        </p:spPr>
        <p:txBody>
          <a:bodyPr>
            <a:normAutofit/>
          </a:bodyPr>
          <a:lstStyle/>
          <a:p>
            <a:pPr algn="r"/>
            <a:r>
              <a:rPr lang="en-US" dirty="0" smtClean="0">
                <a:solidFill>
                  <a:schemeClr val="bg1"/>
                </a:solidFill>
              </a:rPr>
              <a:t>January 29, 2019</a:t>
            </a:r>
          </a:p>
          <a:p>
            <a:pPr algn="r"/>
            <a:r>
              <a:rPr lang="en-US" dirty="0" smtClean="0">
                <a:solidFill>
                  <a:schemeClr val="bg1"/>
                </a:solidFill>
              </a:rPr>
              <a:t>Atlanta, GA</a:t>
            </a:r>
            <a:endParaRPr lang="en-US" dirty="0">
              <a:solidFill>
                <a:schemeClr val="bg1"/>
              </a:solidFill>
            </a:endParaRPr>
          </a:p>
        </p:txBody>
      </p:sp>
      <p:sp>
        <p:nvSpPr>
          <p:cNvPr id="10" name="TextBox 9"/>
          <p:cNvSpPr txBox="1"/>
          <p:nvPr/>
        </p:nvSpPr>
        <p:spPr>
          <a:xfrm>
            <a:off x="381000" y="1143000"/>
            <a:ext cx="4724400" cy="1661993"/>
          </a:xfrm>
          <a:prstGeom prst="rect">
            <a:avLst/>
          </a:prstGeom>
          <a:noFill/>
        </p:spPr>
        <p:txBody>
          <a:bodyPr wrap="square" rtlCol="0">
            <a:spAutoFit/>
          </a:bodyPr>
          <a:lstStyle/>
          <a:p>
            <a:r>
              <a:rPr lang="en-US" sz="2800" b="1" dirty="0" smtClean="0"/>
              <a:t>Fundamentals of Transformer Rated Field Meter Testing and Site Verification</a:t>
            </a:r>
            <a:endParaRPr lang="en-US" sz="2800" b="1" dirty="0" smtClean="0"/>
          </a:p>
          <a:p>
            <a:r>
              <a:rPr lang="en-US" b="1" i="1" dirty="0" smtClean="0"/>
              <a:t>John Greenewald, TESCO</a:t>
            </a:r>
            <a:endParaRPr lang="en-US" b="1" i="1" dirty="0"/>
          </a:p>
        </p:txBody>
      </p:sp>
    </p:spTree>
    <p:extLst>
      <p:ext uri="{BB962C8B-B14F-4D97-AF65-F5344CB8AC3E}">
        <p14:creationId xmlns:p14="http://schemas.microsoft.com/office/powerpoint/2010/main" val="55008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56008" y="2362200"/>
            <a:ext cx="2696791" cy="954107"/>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p>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Switches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 name="Object 5"/>
          <p:cNvGraphicFramePr>
            <a:graphicFrameLocks noGrp="1" noChangeAspect="1"/>
          </p:cNvGraphicFramePr>
          <p:nvPr>
            <p:extLst>
              <p:ext uri="{D42A27DB-BD31-4B8C-83A1-F6EECF244321}">
                <p14:modId xmlns:p14="http://schemas.microsoft.com/office/powerpoint/2010/main" val="416907499"/>
              </p:ext>
            </p:extLst>
          </p:nvPr>
        </p:nvGraphicFramePr>
        <p:xfrm>
          <a:off x="4114800" y="330200"/>
          <a:ext cx="4613275" cy="5715000"/>
        </p:xfrm>
        <a:graphic>
          <a:graphicData uri="http://schemas.openxmlformats.org/presentationml/2006/ole">
            <mc:AlternateContent xmlns:mc="http://schemas.openxmlformats.org/markup-compatibility/2006">
              <mc:Choice xmlns:v="urn:schemas-microsoft-com:vml" Requires="v">
                <p:oleObj spid="_x0000_s2082" name="Document" r:id="rId4" imgW="5757989" imgH="7132139" progId="Word.Document.8">
                  <p:embed/>
                </p:oleObj>
              </mc:Choice>
              <mc:Fallback>
                <p:oleObj name="Document" r:id="rId4" imgW="5757989" imgH="7132139"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0200"/>
                        <a:ext cx="4613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147825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56008" y="2063859"/>
            <a:ext cx="2696791" cy="1815882"/>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General Test Switch Specifications</a:t>
            </a:r>
          </a:p>
        </p:txBody>
      </p:sp>
      <p:graphicFrame>
        <p:nvGraphicFramePr>
          <p:cNvPr id="6" name="Object 5"/>
          <p:cNvGraphicFramePr>
            <a:graphicFrameLocks noGrp="1" noChangeAspect="1"/>
          </p:cNvGraphicFramePr>
          <p:nvPr>
            <p:extLst>
              <p:ext uri="{D42A27DB-BD31-4B8C-83A1-F6EECF244321}">
                <p14:modId xmlns:p14="http://schemas.microsoft.com/office/powerpoint/2010/main" val="951216679"/>
              </p:ext>
            </p:extLst>
          </p:nvPr>
        </p:nvGraphicFramePr>
        <p:xfrm>
          <a:off x="4114800" y="228600"/>
          <a:ext cx="4610100" cy="5994400"/>
        </p:xfrm>
        <a:graphic>
          <a:graphicData uri="http://schemas.openxmlformats.org/presentationml/2006/ole">
            <mc:AlternateContent xmlns:mc="http://schemas.openxmlformats.org/markup-compatibility/2006">
              <mc:Choice xmlns:v="urn:schemas-microsoft-com:vml" Requires="v">
                <p:oleObj spid="_x0000_s3106" name="Document" r:id="rId4" imgW="6255895" imgH="8115684" progId="Word.Document.8">
                  <p:embed/>
                </p:oleObj>
              </mc:Choice>
              <mc:Fallback>
                <p:oleObj name="Document" r:id="rId4" imgW="6255895" imgH="8115684"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8600"/>
                        <a:ext cx="46101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175732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Configurations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Content Placeholder 10" descr="909884 rev1"/>
          <p:cNvPicPr>
            <a:picLocks noGrp="1" noChangeAspect="1" noChangeArrowheads="1"/>
          </p:cNvPicPr>
          <p:nvPr>
            <p:ph idx="1"/>
          </p:nvPr>
        </p:nvPicPr>
        <p:blipFill>
          <a:blip r:embed="rId2"/>
          <a:srcRect/>
          <a:stretch>
            <a:fillRect/>
          </a:stretch>
        </p:blipFill>
        <p:spPr bwMode="auto">
          <a:xfrm>
            <a:off x="4343400" y="1752600"/>
            <a:ext cx="4663440" cy="3015615"/>
          </a:xfrm>
          <a:prstGeom prst="rect">
            <a:avLst/>
          </a:prstGeom>
          <a:noFill/>
        </p:spPr>
      </p:pic>
      <p:sp>
        <p:nvSpPr>
          <p:cNvPr id="6" name="Text Box 5"/>
          <p:cNvSpPr txBox="1">
            <a:spLocks noChangeArrowheads="1"/>
          </p:cNvSpPr>
          <p:nvPr/>
        </p:nvSpPr>
        <p:spPr bwMode="auto">
          <a:xfrm>
            <a:off x="533400" y="1600200"/>
            <a:ext cx="3810000" cy="3575338"/>
          </a:xfrm>
          <a:prstGeom prst="rect">
            <a:avLst/>
          </a:prstGeom>
          <a:noFill/>
          <a:ln w="9525">
            <a:noFill/>
            <a:miter lim="800000"/>
            <a:headEnd/>
            <a:tailEnd/>
          </a:ln>
          <a:effectLst/>
        </p:spPr>
        <p:txBody>
          <a:bodyPr wrap="square">
            <a:spAutoFit/>
          </a:bodyPr>
          <a:lstStyle/>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Layout</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Handle Colors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Reversed vs. Normal Potentials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Current Links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Base Sizing</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 Locations</a:t>
            </a:r>
          </a:p>
        </p:txBody>
      </p:sp>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1551596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7620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Accessories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5800" y="1295400"/>
            <a:ext cx="3587692" cy="1200329"/>
          </a:xfrm>
          <a:prstGeom prst="rect">
            <a:avLst/>
          </a:prstGeom>
          <a:noFill/>
          <a:ln w="9525">
            <a:noFill/>
            <a:miter lim="800000"/>
            <a:headEnd/>
            <a:tailEnd/>
          </a:ln>
          <a:effectLst/>
        </p:spPr>
        <p:txBody>
          <a:bodyPr wrap="square">
            <a:spAutoFit/>
          </a:bodyPr>
          <a:lstStyle/>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Plugs</a:t>
            </a:r>
          </a:p>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Safety Covers</a:t>
            </a:r>
          </a:p>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Isolators</a:t>
            </a:r>
          </a:p>
        </p:txBody>
      </p:sp>
      <p:sp>
        <p:nvSpPr>
          <p:cNvPr id="6" name="Text Box 5"/>
          <p:cNvSpPr txBox="1">
            <a:spLocks noChangeArrowheads="1"/>
          </p:cNvSpPr>
          <p:nvPr/>
        </p:nvSpPr>
        <p:spPr bwMode="auto">
          <a:xfrm>
            <a:off x="838200" y="2828365"/>
            <a:ext cx="3810000" cy="2585323"/>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installations that contain Test Switches, test leads terminated with a test switch</a:t>
            </a:r>
          </a:p>
          <a:p>
            <a:r>
              <a:rPr lang="en-US" dirty="0">
                <a:solidFill>
                  <a:schemeClr val="tx1">
                    <a:lumMod val="75000"/>
                    <a:lumOff val="25000"/>
                  </a:schemeClr>
                </a:solidFill>
                <a:latin typeface="Arial" panose="020B0604020202020204" pitchFamily="34" charset="0"/>
                <a:cs typeface="Arial" panose="020B0604020202020204" pitchFamily="34" charset="0"/>
              </a:rPr>
              <a:t>safety test probe (test plug) should be used for CT testing. This provides a “make-before-break” connection to prevent accidental opening of the current transformer secondary loop</a:t>
            </a:r>
            <a:r>
              <a:rPr lang="en-US" dirty="0" smtClean="0">
                <a:solidFill>
                  <a:schemeClr val="tx1">
                    <a:lumMod val="75000"/>
                    <a:lumOff val="25000"/>
                  </a:schemeClr>
                </a:solidFill>
                <a:latin typeface="Arial" panose="020B0604020202020204" pitchFamily="34" charset="0"/>
                <a:cs typeface="Arial" panose="020B0604020202020204" pitchFamily="34" charset="0"/>
              </a:rPr>
              <a:t>.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descr="tesco-equipment-6441-test-switch-protector"/>
          <p:cNvPicPr>
            <a:picLocks noChangeAspect="1" noChangeArrowheads="1"/>
          </p:cNvPicPr>
          <p:nvPr/>
        </p:nvPicPr>
        <p:blipFill>
          <a:blip r:embed="rId2"/>
          <a:srcRect/>
          <a:stretch>
            <a:fillRect/>
          </a:stretch>
        </p:blipFill>
        <p:spPr bwMode="auto">
          <a:xfrm>
            <a:off x="5410200" y="1231571"/>
            <a:ext cx="3511550" cy="2528316"/>
          </a:xfrm>
          <a:prstGeom prst="rect">
            <a:avLst/>
          </a:prstGeom>
          <a:noFill/>
        </p:spPr>
      </p:pic>
      <p:pic>
        <p:nvPicPr>
          <p:cNvPr id="8" name="Picture 7" descr="tesco-1077-test-plug"/>
          <p:cNvPicPr>
            <a:picLocks noChangeAspect="1" noChangeArrowheads="1"/>
          </p:cNvPicPr>
          <p:nvPr/>
        </p:nvPicPr>
        <p:blipFill>
          <a:blip r:embed="rId3"/>
          <a:srcRect/>
          <a:stretch>
            <a:fillRect/>
          </a:stretch>
        </p:blipFill>
        <p:spPr bwMode="auto">
          <a:xfrm>
            <a:off x="5410200" y="3962400"/>
            <a:ext cx="3400425" cy="1573911"/>
          </a:xfrm>
          <a:prstGeom prst="rect">
            <a:avLst/>
          </a:prstGeom>
          <a:noFill/>
        </p:spPr>
      </p:pic>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2764642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0" y="22098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Jack Specifications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2025777767"/>
              </p:ext>
            </p:extLst>
          </p:nvPr>
        </p:nvGraphicFramePr>
        <p:xfrm>
          <a:off x="4572000" y="228600"/>
          <a:ext cx="3840775" cy="5983398"/>
        </p:xfrm>
        <a:graphic>
          <a:graphicData uri="http://schemas.openxmlformats.org/presentationml/2006/ole">
            <mc:AlternateContent xmlns:mc="http://schemas.openxmlformats.org/markup-compatibility/2006">
              <mc:Choice xmlns:v="urn:schemas-microsoft-com:vml" Requires="v">
                <p:oleObj spid="_x0000_s4125" name="Document" r:id="rId4" imgW="5648199" imgH="8799115" progId="Word.Document.8">
                  <p:embed/>
                </p:oleObj>
              </mc:Choice>
              <mc:Fallback>
                <p:oleObj name="Document" r:id="rId4" imgW="5648199" imgH="8799115"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3840775" cy="598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138524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23304" y="19050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Plug </a:t>
            </a:r>
            <a:r>
              <a:rPr lang="en-US" sz="2800" b="1" dirty="0">
                <a:solidFill>
                  <a:schemeClr val="tx1">
                    <a:lumMod val="75000"/>
                    <a:lumOff val="25000"/>
                  </a:schemeClr>
                </a:solidFill>
                <a:latin typeface="Arial" panose="020B0604020202020204" pitchFamily="34" charset="0"/>
                <a:cs typeface="Arial" panose="020B0604020202020204" pitchFamily="34" charset="0"/>
              </a:rPr>
              <a:t>Specifications</a:t>
            </a:r>
          </a:p>
        </p:txBody>
      </p:sp>
      <p:pic>
        <p:nvPicPr>
          <p:cNvPr id="5" name="Picture 4" descr="tesco-1077-test-plug"/>
          <p:cNvPicPr>
            <a:picLocks noChangeAspect="1" noChangeArrowheads="1"/>
          </p:cNvPicPr>
          <p:nvPr/>
        </p:nvPicPr>
        <p:blipFill>
          <a:blip r:embed="rId3"/>
          <a:srcRect/>
          <a:stretch>
            <a:fillRect/>
          </a:stretch>
        </p:blipFill>
        <p:spPr bwMode="auto">
          <a:xfrm>
            <a:off x="762000" y="3733799"/>
            <a:ext cx="2900363" cy="1342454"/>
          </a:xfrm>
          <a:prstGeom prst="rect">
            <a:avLst/>
          </a:prstGeom>
          <a:noFill/>
        </p:spPr>
      </p:pic>
      <p:graphicFrame>
        <p:nvGraphicFramePr>
          <p:cNvPr id="6" name="Object 5"/>
          <p:cNvGraphicFramePr>
            <a:graphicFrameLocks noGrp="1" noChangeAspect="1"/>
          </p:cNvGraphicFramePr>
          <p:nvPr>
            <p:extLst>
              <p:ext uri="{D42A27DB-BD31-4B8C-83A1-F6EECF244321}">
                <p14:modId xmlns:p14="http://schemas.microsoft.com/office/powerpoint/2010/main" val="1720986377"/>
              </p:ext>
            </p:extLst>
          </p:nvPr>
        </p:nvGraphicFramePr>
        <p:xfrm>
          <a:off x="4495800" y="60485"/>
          <a:ext cx="3898900" cy="6189663"/>
        </p:xfrm>
        <a:graphic>
          <a:graphicData uri="http://schemas.openxmlformats.org/presentationml/2006/ole">
            <mc:AlternateContent xmlns:mc="http://schemas.openxmlformats.org/markup-compatibility/2006">
              <mc:Choice xmlns:v="urn:schemas-microsoft-com:vml" Requires="v">
                <p:oleObj spid="_x0000_s5148" name="Document" r:id="rId5" imgW="5648199" imgH="8961795" progId="Word.Document.8">
                  <p:embed/>
                </p:oleObj>
              </mc:Choice>
              <mc:Fallback>
                <p:oleObj name="Document" r:id="rId5" imgW="5648199" imgH="8961795" progId="Word.Documen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60485"/>
                        <a:ext cx="38989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242349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924800" cy="533399"/>
          </a:xfrm>
        </p:spPr>
        <p:txBody>
          <a:bodyPr>
            <a:normAutofit fontScale="90000"/>
          </a:bodyPr>
          <a:lstStyle/>
          <a:p>
            <a:pPr algn="ctr"/>
            <a:r>
              <a:rPr lang="en-US" sz="2800" b="1" dirty="0" smtClean="0"/>
              <a:t>For Utilities not Currently Using Test Switches</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609600"/>
            <a:ext cx="5706604" cy="5454064"/>
          </a:xfrm>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16</a:t>
            </a:fld>
            <a:endParaRPr lang="en-US" dirty="0">
              <a:solidFill>
                <a:srgbClr val="FFFFFF"/>
              </a:solidFill>
            </a:endParaRPr>
          </a:p>
        </p:txBody>
      </p:sp>
    </p:spTree>
    <p:extLst>
      <p:ext uri="{BB962C8B-B14F-4D97-AF65-F5344CB8AC3E}">
        <p14:creationId xmlns:p14="http://schemas.microsoft.com/office/powerpoint/2010/main" val="3561645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43000" y="152400"/>
            <a:ext cx="7251583" cy="523220"/>
          </a:xfrm>
          <a:prstGeom prst="rect">
            <a:avLst/>
          </a:prstGeom>
          <a:noFill/>
          <a:ln w="9525">
            <a:noFill/>
            <a:miter lim="800000"/>
            <a:headEnd/>
            <a:tailEnd/>
          </a:ln>
          <a:effectLst/>
        </p:spPr>
        <p:txBody>
          <a:bodyPr wrap="square">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Pre-Wired Transformer Rated Enclosures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5800" y="2469776"/>
            <a:ext cx="2514600" cy="1292662"/>
          </a:xfrm>
          <a:prstGeom prst="rect">
            <a:avLst/>
          </a:prstGeom>
          <a:noFill/>
          <a:ln w="9525">
            <a:noFill/>
            <a:miter lim="800000"/>
            <a:headEnd/>
            <a:tailEnd/>
          </a:ln>
          <a:effectLst/>
        </p:spPr>
        <p:txBody>
          <a:bodyPr wrap="square">
            <a:spAutoFit/>
          </a:bodyPr>
          <a:lstStyle/>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Cover Types</a:t>
            </a:r>
          </a:p>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Wiring</a:t>
            </a:r>
          </a:p>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Sockets</a:t>
            </a:r>
          </a:p>
        </p:txBody>
      </p:sp>
      <p:pic>
        <p:nvPicPr>
          <p:cNvPr id="6" name="Picture 5" descr="907020 rev1"/>
          <p:cNvPicPr>
            <a:picLocks noChangeAspect="1" noChangeArrowheads="1"/>
          </p:cNvPicPr>
          <p:nvPr/>
        </p:nvPicPr>
        <p:blipFill>
          <a:blip r:embed="rId2"/>
          <a:srcRect/>
          <a:stretch>
            <a:fillRect/>
          </a:stretch>
        </p:blipFill>
        <p:spPr bwMode="auto">
          <a:xfrm>
            <a:off x="3612776" y="1295400"/>
            <a:ext cx="5431536" cy="4195382"/>
          </a:xfrm>
          <a:prstGeom prst="rect">
            <a:avLst/>
          </a:prstGeom>
          <a:noFill/>
        </p:spPr>
      </p:pic>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1890629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035162" y="1523999"/>
            <a:ext cx="3399746" cy="830997"/>
          </a:xfrm>
          <a:prstGeom prst="rect">
            <a:avLst/>
          </a:prstGeom>
          <a:noFill/>
          <a:ln w="9525">
            <a:noFill/>
            <a:miter lim="800000"/>
            <a:headEnd/>
            <a:tailEnd/>
          </a:ln>
          <a:effectLst/>
        </p:spPr>
        <p:txBody>
          <a:bodyPr wrap="square">
            <a:spAutoFit/>
          </a:bodyPr>
          <a:lstStyle/>
          <a:p>
            <a:pPr>
              <a:buClr>
                <a:srgbClr val="1CADE4"/>
              </a:buClr>
            </a:pPr>
            <a:r>
              <a:rPr lang="en-US" sz="4800" dirty="0" smtClean="0">
                <a:solidFill>
                  <a:schemeClr val="tx1">
                    <a:lumMod val="75000"/>
                    <a:lumOff val="25000"/>
                  </a:schemeClr>
                </a:solidFill>
                <a:latin typeface="Arial" panose="020B0604020202020204" pitchFamily="34" charset="0"/>
                <a:cs typeface="Arial" panose="020B0604020202020204" pitchFamily="34" charset="0"/>
              </a:rPr>
              <a:t>Questions?</a:t>
            </a:r>
            <a:endParaRPr lang="en-US" sz="4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191193" y="0"/>
            <a:ext cx="1866207" cy="1058171"/>
          </a:xfrm>
          <a:prstGeom prst="rect">
            <a:avLst/>
          </a:prstGeom>
        </p:spPr>
      </p:pic>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1835145" y="303"/>
            <a:ext cx="3152775" cy="1057867"/>
          </a:xfrm>
          <a:prstGeom prst="rect">
            <a:avLst/>
          </a:prstGeom>
        </p:spPr>
      </p:pic>
      <p:pic>
        <p:nvPicPr>
          <p:cNvPr id="9" name="Picture 8"/>
          <p:cNvPicPr>
            <a:picLocks/>
          </p:cNvPicPr>
          <p:nvPr/>
        </p:nvPicPr>
        <p:blipFill>
          <a:blip r:embed="rId5">
            <a:extLst>
              <a:ext uri="{28A0092B-C50C-407E-A947-70E740481C1C}">
                <a14:useLocalDpi xmlns:a14="http://schemas.microsoft.com/office/drawing/2010/main" val="0"/>
              </a:ext>
            </a:extLst>
          </a:blip>
          <a:stretch>
            <a:fillRect/>
          </a:stretch>
        </p:blipFill>
        <p:spPr>
          <a:xfrm>
            <a:off x="4987920" y="-5859"/>
            <a:ext cx="2103120" cy="1064029"/>
          </a:xfrm>
          <a:prstGeom prst="rect">
            <a:avLst/>
          </a:prstGeom>
        </p:spPr>
      </p:pic>
      <p:pic>
        <p:nvPicPr>
          <p:cNvPr id="10" name="Picture 9"/>
          <p:cNvPicPr>
            <a:picLocks/>
          </p:cNvPicPr>
          <p:nvPr/>
        </p:nvPicPr>
        <p:blipFill>
          <a:blip r:embed="rId6">
            <a:extLst>
              <a:ext uri="{28A0092B-C50C-407E-A947-70E740481C1C}">
                <a14:useLocalDpi xmlns:a14="http://schemas.microsoft.com/office/drawing/2010/main" val="0"/>
              </a:ext>
            </a:extLst>
          </a:blip>
          <a:stretch>
            <a:fillRect/>
          </a:stretch>
        </p:blipFill>
        <p:spPr>
          <a:xfrm>
            <a:off x="7091040" y="0"/>
            <a:ext cx="2052960" cy="105817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6137" y="2667000"/>
            <a:ext cx="5308342" cy="2748188"/>
          </a:xfrm>
          <a:prstGeom prst="rect">
            <a:avLst/>
          </a:prstGeom>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277541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381000"/>
            <a:ext cx="8582891" cy="5664200"/>
          </a:xfrm>
        </p:spPr>
        <p:txBody>
          <a:bodyPr>
            <a:normAutofit/>
          </a:bodyPr>
          <a:lstStyle/>
          <a:p>
            <a:pPr marL="0" indent="0">
              <a:buNone/>
            </a:pPr>
            <a:r>
              <a:rPr lang="en-US" sz="2400" b="1" dirty="0" smtClean="0">
                <a:solidFill>
                  <a:srgbClr val="3672A8"/>
                </a:solidFill>
              </a:rPr>
              <a:t>Purpose: </a:t>
            </a:r>
          </a:p>
          <a:p>
            <a:pPr marL="0" indent="0">
              <a:buNone/>
            </a:pPr>
            <a:r>
              <a:rPr lang="en-US" dirty="0" smtClean="0">
                <a:latin typeface="Arial" panose="020B0604020202090204" pitchFamily="34" charset="0"/>
                <a:cs typeface="Arial" panose="020B0604020202090204" pitchFamily="34" charset="0"/>
              </a:rPr>
              <a:t>To acquaint the attendees with the use and purpose of Meter Test </a:t>
            </a:r>
            <a:r>
              <a:rPr lang="en-US" dirty="0">
                <a:latin typeface="Arial" panose="020B0604020202090204" pitchFamily="34" charset="0"/>
                <a:cs typeface="Arial" panose="020B0604020202090204" pitchFamily="34" charset="0"/>
              </a:rPr>
              <a:t>S</a:t>
            </a:r>
            <a:r>
              <a:rPr lang="en-US" dirty="0" smtClean="0">
                <a:latin typeface="Arial" panose="020B0604020202090204" pitchFamily="34" charset="0"/>
                <a:cs typeface="Arial" panose="020B0604020202090204" pitchFamily="34" charset="0"/>
              </a:rPr>
              <a:t>witches </a:t>
            </a:r>
          </a:p>
          <a:p>
            <a:pPr marL="0" indent="0">
              <a:buNone/>
            </a:pPr>
            <a:endParaRPr lang="en-US" b="1" dirty="0" smtClean="0">
              <a:solidFill>
                <a:srgbClr val="3672A8"/>
              </a:solidFill>
            </a:endParaRPr>
          </a:p>
          <a:p>
            <a:pPr marL="0" indent="0">
              <a:buNone/>
            </a:pPr>
            <a:r>
              <a:rPr lang="en-US" sz="2400" b="1" dirty="0" smtClean="0">
                <a:solidFill>
                  <a:srgbClr val="3672A8"/>
                </a:solidFill>
              </a:rPr>
              <a:t>Course </a:t>
            </a:r>
            <a:r>
              <a:rPr lang="en-US" sz="2400" b="1" dirty="0">
                <a:solidFill>
                  <a:srgbClr val="3672A8"/>
                </a:solidFill>
              </a:rPr>
              <a:t>Breakdown of </a:t>
            </a:r>
            <a:r>
              <a:rPr lang="en-US" sz="2400" b="1" dirty="0" smtClean="0">
                <a:solidFill>
                  <a:srgbClr val="3672A8"/>
                </a:solidFill>
              </a:rPr>
              <a:t>Topics: </a:t>
            </a: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Using Test Switches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Specifications </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Configurations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Accessories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Pre-Wired Transformer Rated Enclosures</a:t>
            </a:r>
          </a:p>
          <a:p>
            <a:pPr marL="0" indent="0">
              <a:spcBef>
                <a:spcPts val="600"/>
              </a:spcBef>
              <a:buNone/>
            </a:pPr>
            <a:endParaRPr lang="en-US" dirty="0"/>
          </a:p>
          <a:p>
            <a:pPr marL="0" indent="0">
              <a:buNone/>
            </a:pPr>
            <a:endParaRPr lang="en-US" dirty="0"/>
          </a:p>
          <a:p>
            <a:pPr marL="0" indent="0">
              <a:buNone/>
            </a:pPr>
            <a:endParaRPr lang="en-US" dirty="0"/>
          </a:p>
        </p:txBody>
      </p:sp>
      <p:pic>
        <p:nvPicPr>
          <p:cNvPr id="9" name="Picture 6" descr="TESCO-equipment-prewired-meter-box"/>
          <p:cNvPicPr>
            <a:picLocks noChangeAspect="1" noChangeArrowheads="1"/>
          </p:cNvPicPr>
          <p:nvPr/>
        </p:nvPicPr>
        <p:blipFill>
          <a:blip r:embed="rId3"/>
          <a:srcRect/>
          <a:stretch>
            <a:fillRect/>
          </a:stretch>
        </p:blipFill>
        <p:spPr bwMode="auto">
          <a:xfrm>
            <a:off x="4897783" y="1676400"/>
            <a:ext cx="4089400" cy="3072892"/>
          </a:xfrm>
          <a:prstGeom prst="rect">
            <a:avLst/>
          </a:prstGeom>
          <a:noFill/>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2</a:t>
            </a:fld>
            <a:endParaRPr lang="en-US" dirty="0">
              <a:solidFill>
                <a:srgbClr val="FFFFFF"/>
              </a:solidFill>
            </a:endParaRPr>
          </a:p>
        </p:txBody>
      </p:sp>
    </p:spTree>
    <p:extLst>
      <p:ext uri="{BB962C8B-B14F-4D97-AF65-F5344CB8AC3E}">
        <p14:creationId xmlns:p14="http://schemas.microsoft.com/office/powerpoint/2010/main" val="330075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54424" y="1143000"/>
            <a:ext cx="3581400" cy="4708981"/>
          </a:xfrm>
          <a:prstGeom prst="rect">
            <a:avLst/>
          </a:prstGeom>
          <a:noFill/>
          <a:ln w="9525">
            <a:noFill/>
            <a:miter lim="800000"/>
            <a:headEnd/>
            <a:tailEnd/>
          </a:ln>
          <a:effectLst/>
        </p:spPr>
        <p:txBody>
          <a:bodyPr wrap="square">
            <a:spAutoFit/>
          </a:bodyPr>
          <a:lstStyle/>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Typically found in residential </a:t>
            </a:r>
            <a:r>
              <a:rPr lang="en-US" sz="2000" dirty="0" smtClean="0">
                <a:solidFill>
                  <a:schemeClr val="tx1">
                    <a:lumMod val="75000"/>
                    <a:lumOff val="25000"/>
                  </a:schemeClr>
                </a:solidFill>
                <a:latin typeface="Arial" panose="020B0604020202020204" pitchFamily="34" charset="0"/>
                <a:cs typeface="Arial" panose="020B0604020202020204" pitchFamily="34" charset="0"/>
              </a:rPr>
              <a:t>metering</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Meters are capable of handling the direct incoming amperage</a:t>
            </a: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connected directly to the load being measured</a:t>
            </a: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part of the circuit</a:t>
            </a:r>
          </a:p>
          <a:p>
            <a:pPr marL="342900" indent="-342900">
              <a:spcBef>
                <a:spcPct val="50000"/>
              </a:spcBef>
              <a:buClr>
                <a:srgbClr val="1CADE4"/>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When the meter is removed from the socket, power to the customer is interrupted</a:t>
            </a:r>
          </a:p>
        </p:txBody>
      </p:sp>
      <p:sp>
        <p:nvSpPr>
          <p:cNvPr id="6" name="Rectangle 2"/>
          <p:cNvSpPr>
            <a:spLocks noChangeArrowheads="1"/>
          </p:cNvSpPr>
          <p:nvPr/>
        </p:nvSpPr>
        <p:spPr bwMode="auto">
          <a:xfrm>
            <a:off x="1981200" y="242887"/>
            <a:ext cx="5650774" cy="519113"/>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Typical Self Contained Service</a:t>
            </a:r>
          </a:p>
        </p:txBody>
      </p:sp>
      <p:pic>
        <p:nvPicPr>
          <p:cNvPr id="7" name="Content Placeholder 4" descr="self contained doc_001"/>
          <p:cNvPicPr>
            <a:picLocks noGrp="1" noChangeAspect="1" noChangeArrowheads="1"/>
          </p:cNvPicPr>
          <p:nvPr>
            <p:ph idx="1"/>
          </p:nvPr>
        </p:nvPicPr>
        <p:blipFill>
          <a:blip r:embed="rId3"/>
          <a:srcRect l="15686" t="18182" r="15686" b="35152"/>
          <a:stretch>
            <a:fillRect/>
          </a:stretch>
        </p:blipFill>
        <p:spPr bwMode="auto">
          <a:xfrm>
            <a:off x="4857734" y="1447800"/>
            <a:ext cx="4000532" cy="3520390"/>
          </a:xfrm>
          <a:noFill/>
          <a:ln/>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45090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63190" y="1295400"/>
            <a:ext cx="400881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Meter measures scaled </a:t>
            </a: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down representation </a:t>
            </a:r>
            <a:r>
              <a:rPr lang="en-US" altLang="en-US" sz="2000" dirty="0">
                <a:solidFill>
                  <a:schemeClr val="tx1">
                    <a:lumMod val="75000"/>
                    <a:lumOff val="25000"/>
                  </a:schemeClr>
                </a:solidFill>
                <a:latin typeface="Arial" panose="020B0604020202090204" pitchFamily="34" charset="0"/>
                <a:cs typeface="Arial" panose="020B0604020202090204" pitchFamily="34" charset="0"/>
              </a:rPr>
              <a:t>of the load.</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Scaling is accomplished by the use of external current transformers (CTs) and sometimes voltage transformers </a:t>
            </a: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or PTs).</a:t>
            </a:r>
            <a:endParaRPr lang="en-US" altLang="en-US" sz="2000" dirty="0">
              <a:solidFill>
                <a:schemeClr val="tx1">
                  <a:lumMod val="75000"/>
                  <a:lumOff val="25000"/>
                </a:schemeClr>
              </a:solidFill>
              <a:latin typeface="Arial" panose="020B0604020202090204" pitchFamily="34" charset="0"/>
              <a:cs typeface="Arial" panose="020B0604020202090204" pitchFamily="34" charset="0"/>
            </a:endParaRP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The meter is NOT part of the </a:t>
            </a: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circuit</a:t>
            </a:r>
          </a:p>
          <a:p>
            <a:pPr marL="285750" indent="-285750">
              <a:spcAft>
                <a:spcPts val="1200"/>
              </a:spcAft>
              <a:buClr>
                <a:srgbClr val="1CADE4"/>
              </a:buClr>
              <a:buFont typeface="Wingdings" panose="05000000000000000000" pitchFamily="2" charset="2"/>
              <a:buChar char="Ø"/>
            </a:pPr>
            <a:r>
              <a:rPr lang="en-US" altLang="en-US" sz="2000" dirty="0" smtClean="0">
                <a:solidFill>
                  <a:schemeClr val="tx1">
                    <a:lumMod val="75000"/>
                    <a:lumOff val="25000"/>
                  </a:schemeClr>
                </a:solidFill>
                <a:latin typeface="Arial" panose="020B0604020202090204" pitchFamily="34" charset="0"/>
                <a:cs typeface="Arial" panose="020B0604020202090204" pitchFamily="34" charset="0"/>
              </a:rPr>
              <a:t>When </a:t>
            </a:r>
            <a:r>
              <a:rPr lang="en-US" altLang="en-US" sz="2000" dirty="0">
                <a:solidFill>
                  <a:schemeClr val="tx1">
                    <a:lumMod val="75000"/>
                    <a:lumOff val="25000"/>
                  </a:schemeClr>
                </a:solidFill>
                <a:latin typeface="Arial" panose="020B0604020202090204" pitchFamily="34" charset="0"/>
                <a:cs typeface="Arial" panose="020B0604020202090204" pitchFamily="34" charset="0"/>
              </a:rPr>
              <a:t>the meter is removed from the socket, power to the customer is not effected.</a:t>
            </a:r>
          </a:p>
        </p:txBody>
      </p:sp>
      <p:pic>
        <p:nvPicPr>
          <p:cNvPr id="6" name="Picture 7" descr="factory_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3940"/>
          <a:stretch>
            <a:fillRect/>
          </a:stretch>
        </p:blipFill>
        <p:spPr>
          <a:xfrm>
            <a:off x="4830318" y="1317812"/>
            <a:ext cx="4313682" cy="36877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p:cNvSpPr>
            <a:spLocks noChangeArrowheads="1"/>
          </p:cNvSpPr>
          <p:nvPr/>
        </p:nvSpPr>
        <p:spPr bwMode="auto">
          <a:xfrm>
            <a:off x="1943100" y="166687"/>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chemeClr val="tx1">
                    <a:lumMod val="75000"/>
                    <a:lumOff val="25000"/>
                  </a:schemeClr>
                </a:solidFill>
                <a:latin typeface="Arial" panose="020B0604020202090204" pitchFamily="34" charset="0"/>
                <a:cs typeface="Arial" panose="020B0604020202090204" pitchFamily="34" charset="0"/>
              </a:rPr>
              <a:t>Transformer Rated Service</a:t>
            </a:r>
          </a:p>
        </p:txBody>
      </p:sp>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83528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714500" y="0"/>
            <a:ext cx="6096000" cy="523220"/>
          </a:xfrm>
          <a:prstGeom prst="rect">
            <a:avLst/>
          </a:prstGeom>
          <a:noFill/>
          <a:ln w="9525">
            <a:noFill/>
            <a:miter lim="800000"/>
            <a:headEnd/>
            <a:tailEnd/>
          </a:ln>
          <a:effectLst/>
        </p:spPr>
        <p:txBody>
          <a:bodyPr>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Transformer Rated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Service</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0" name="Picture 2" descr="ct"/>
          <p:cNvPicPr>
            <a:picLocks noChangeAspect="1" noChangeArrowheads="1"/>
          </p:cNvPicPr>
          <p:nvPr/>
        </p:nvPicPr>
        <p:blipFill>
          <a:blip r:embed="rId3"/>
          <a:srcRect/>
          <a:stretch>
            <a:fillRect/>
          </a:stretch>
        </p:blipFill>
        <p:spPr bwMode="auto">
          <a:xfrm>
            <a:off x="5257800" y="2682875"/>
            <a:ext cx="914400" cy="822325"/>
          </a:xfrm>
          <a:prstGeom prst="rect">
            <a:avLst/>
          </a:prstGeom>
          <a:noFill/>
        </p:spPr>
      </p:pic>
      <p:pic>
        <p:nvPicPr>
          <p:cNvPr id="61" name="Picture 3" descr="ct"/>
          <p:cNvPicPr>
            <a:picLocks noChangeAspect="1" noChangeArrowheads="1"/>
          </p:cNvPicPr>
          <p:nvPr/>
        </p:nvPicPr>
        <p:blipFill>
          <a:blip r:embed="rId3"/>
          <a:srcRect/>
          <a:stretch>
            <a:fillRect/>
          </a:stretch>
        </p:blipFill>
        <p:spPr bwMode="auto">
          <a:xfrm>
            <a:off x="3733800" y="1905000"/>
            <a:ext cx="914400" cy="822325"/>
          </a:xfrm>
          <a:prstGeom prst="rect">
            <a:avLst/>
          </a:prstGeom>
          <a:noFill/>
        </p:spPr>
      </p:pic>
      <p:pic>
        <p:nvPicPr>
          <p:cNvPr id="62" name="Picture 5" descr="ct"/>
          <p:cNvPicPr>
            <a:picLocks noChangeAspect="1" noChangeArrowheads="1"/>
          </p:cNvPicPr>
          <p:nvPr/>
        </p:nvPicPr>
        <p:blipFill>
          <a:blip r:embed="rId3"/>
          <a:srcRect/>
          <a:stretch>
            <a:fillRect/>
          </a:stretch>
        </p:blipFill>
        <p:spPr bwMode="auto">
          <a:xfrm>
            <a:off x="2357718" y="1235075"/>
            <a:ext cx="914400" cy="822325"/>
          </a:xfrm>
          <a:prstGeom prst="rect">
            <a:avLst/>
          </a:prstGeom>
          <a:noFill/>
        </p:spPr>
      </p:pic>
      <p:sp>
        <p:nvSpPr>
          <p:cNvPr id="63" name="Text Box 6"/>
          <p:cNvSpPr txBox="1">
            <a:spLocks noChangeArrowheads="1"/>
          </p:cNvSpPr>
          <p:nvPr/>
        </p:nvSpPr>
        <p:spPr bwMode="auto">
          <a:xfrm>
            <a:off x="6019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pic>
        <p:nvPicPr>
          <p:cNvPr id="64" name="Picture 7" descr="9s"/>
          <p:cNvPicPr>
            <a:picLocks noChangeAspect="1" noChangeArrowheads="1"/>
          </p:cNvPicPr>
          <p:nvPr/>
        </p:nvPicPr>
        <p:blipFill>
          <a:blip r:embed="rId4"/>
          <a:srcRect/>
          <a:stretch>
            <a:fillRect/>
          </a:stretch>
        </p:blipFill>
        <p:spPr bwMode="auto">
          <a:xfrm>
            <a:off x="3784672" y="5321299"/>
            <a:ext cx="1066800" cy="939800"/>
          </a:xfrm>
          <a:prstGeom prst="rect">
            <a:avLst/>
          </a:prstGeom>
          <a:noFill/>
        </p:spPr>
      </p:pic>
      <p:sp>
        <p:nvSpPr>
          <p:cNvPr id="65" name="Line 8"/>
          <p:cNvSpPr>
            <a:spLocks noChangeShapeType="1"/>
          </p:cNvSpPr>
          <p:nvPr/>
        </p:nvSpPr>
        <p:spPr bwMode="auto">
          <a:xfrm>
            <a:off x="609600" y="1773449"/>
            <a:ext cx="8077200" cy="0"/>
          </a:xfrm>
          <a:prstGeom prst="line">
            <a:avLst/>
          </a:prstGeom>
          <a:noFill/>
          <a:ln w="38100">
            <a:solidFill>
              <a:schemeClr val="tx1"/>
            </a:solidFill>
            <a:round/>
            <a:headEnd/>
            <a:tailEnd/>
          </a:ln>
          <a:effectLst/>
        </p:spPr>
        <p:txBody>
          <a:bodyPr/>
          <a:lstStyle/>
          <a:p>
            <a:endParaRPr lang="en-US" dirty="0"/>
          </a:p>
        </p:txBody>
      </p:sp>
      <p:sp>
        <p:nvSpPr>
          <p:cNvPr id="66" name="Line 9"/>
          <p:cNvSpPr>
            <a:spLocks noChangeShapeType="1"/>
          </p:cNvSpPr>
          <p:nvPr/>
        </p:nvSpPr>
        <p:spPr bwMode="auto">
          <a:xfrm>
            <a:off x="609600" y="2468562"/>
            <a:ext cx="8077200" cy="0"/>
          </a:xfrm>
          <a:prstGeom prst="line">
            <a:avLst/>
          </a:prstGeom>
          <a:noFill/>
          <a:ln w="38100">
            <a:solidFill>
              <a:schemeClr val="tx1"/>
            </a:solidFill>
            <a:round/>
            <a:headEnd/>
            <a:tailEnd/>
          </a:ln>
          <a:effectLst/>
        </p:spPr>
        <p:txBody>
          <a:bodyPr/>
          <a:lstStyle/>
          <a:p>
            <a:endParaRPr lang="en-US" dirty="0"/>
          </a:p>
        </p:txBody>
      </p:sp>
      <p:sp>
        <p:nvSpPr>
          <p:cNvPr id="67" name="Line 10"/>
          <p:cNvSpPr>
            <a:spLocks noChangeShapeType="1"/>
          </p:cNvSpPr>
          <p:nvPr/>
        </p:nvSpPr>
        <p:spPr bwMode="auto">
          <a:xfrm>
            <a:off x="609600" y="3200400"/>
            <a:ext cx="8077200" cy="0"/>
          </a:xfrm>
          <a:prstGeom prst="line">
            <a:avLst/>
          </a:prstGeom>
          <a:noFill/>
          <a:ln w="38100">
            <a:solidFill>
              <a:schemeClr val="tx1"/>
            </a:solidFill>
            <a:round/>
            <a:headEnd/>
            <a:tailEnd/>
          </a:ln>
          <a:effectLst/>
        </p:spPr>
        <p:txBody>
          <a:bodyPr/>
          <a:lstStyle/>
          <a:p>
            <a:endParaRPr lang="en-US" dirty="0"/>
          </a:p>
        </p:txBody>
      </p:sp>
      <p:sp>
        <p:nvSpPr>
          <p:cNvPr id="68" name="Text Box 11"/>
          <p:cNvSpPr txBox="1">
            <a:spLocks noChangeArrowheads="1"/>
          </p:cNvSpPr>
          <p:nvPr/>
        </p:nvSpPr>
        <p:spPr bwMode="auto">
          <a:xfrm>
            <a:off x="430306" y="145763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A</a:t>
            </a:r>
          </a:p>
        </p:txBody>
      </p:sp>
      <p:sp>
        <p:nvSpPr>
          <p:cNvPr id="69" name="Text Box 12"/>
          <p:cNvSpPr txBox="1">
            <a:spLocks noChangeArrowheads="1"/>
          </p:cNvSpPr>
          <p:nvPr/>
        </p:nvSpPr>
        <p:spPr bwMode="auto">
          <a:xfrm>
            <a:off x="403412" y="1082675"/>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SOURCE</a:t>
            </a:r>
          </a:p>
        </p:txBody>
      </p:sp>
      <p:sp>
        <p:nvSpPr>
          <p:cNvPr id="70" name="Text Box 13"/>
          <p:cNvSpPr txBox="1">
            <a:spLocks noChangeArrowheads="1"/>
          </p:cNvSpPr>
          <p:nvPr/>
        </p:nvSpPr>
        <p:spPr bwMode="auto">
          <a:xfrm>
            <a:off x="428065" y="289560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C</a:t>
            </a:r>
          </a:p>
        </p:txBody>
      </p:sp>
      <p:sp>
        <p:nvSpPr>
          <p:cNvPr id="71" name="Text Box 14"/>
          <p:cNvSpPr txBox="1">
            <a:spLocks noChangeArrowheads="1"/>
          </p:cNvSpPr>
          <p:nvPr/>
        </p:nvSpPr>
        <p:spPr bwMode="auto">
          <a:xfrm>
            <a:off x="430306" y="2163762"/>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B</a:t>
            </a:r>
          </a:p>
        </p:txBody>
      </p:sp>
      <p:sp>
        <p:nvSpPr>
          <p:cNvPr id="72" name="Text Box 15"/>
          <p:cNvSpPr txBox="1">
            <a:spLocks noChangeArrowheads="1"/>
          </p:cNvSpPr>
          <p:nvPr/>
        </p:nvSpPr>
        <p:spPr bwMode="auto">
          <a:xfrm>
            <a:off x="7696200" y="2127903"/>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LOAD</a:t>
            </a:r>
          </a:p>
        </p:txBody>
      </p:sp>
      <p:sp>
        <p:nvSpPr>
          <p:cNvPr id="73" name="Line 16"/>
          <p:cNvSpPr>
            <a:spLocks noChangeShapeType="1"/>
          </p:cNvSpPr>
          <p:nvPr/>
        </p:nvSpPr>
        <p:spPr bwMode="auto">
          <a:xfrm flipV="1">
            <a:off x="2971800" y="1981198"/>
            <a:ext cx="0" cy="3810001"/>
          </a:xfrm>
          <a:prstGeom prst="line">
            <a:avLst/>
          </a:prstGeom>
          <a:noFill/>
          <a:ln w="38100">
            <a:solidFill>
              <a:schemeClr val="tx1"/>
            </a:solidFill>
            <a:round/>
            <a:headEnd/>
            <a:tailEnd/>
          </a:ln>
          <a:effectLst/>
        </p:spPr>
        <p:txBody>
          <a:bodyPr/>
          <a:lstStyle/>
          <a:p>
            <a:endParaRPr lang="en-US" dirty="0"/>
          </a:p>
        </p:txBody>
      </p:sp>
      <p:sp>
        <p:nvSpPr>
          <p:cNvPr id="74" name="Line 17"/>
          <p:cNvSpPr>
            <a:spLocks noChangeShapeType="1"/>
          </p:cNvSpPr>
          <p:nvPr/>
        </p:nvSpPr>
        <p:spPr bwMode="auto">
          <a:xfrm flipV="1">
            <a:off x="3119718" y="1866898"/>
            <a:ext cx="4482" cy="3695702"/>
          </a:xfrm>
          <a:prstGeom prst="line">
            <a:avLst/>
          </a:prstGeom>
          <a:noFill/>
          <a:ln w="38100">
            <a:solidFill>
              <a:schemeClr val="tx1"/>
            </a:solidFill>
            <a:round/>
            <a:headEnd/>
            <a:tailEnd/>
          </a:ln>
          <a:effectLst/>
        </p:spPr>
        <p:txBody>
          <a:bodyPr/>
          <a:lstStyle/>
          <a:p>
            <a:endParaRPr lang="en-US" dirty="0"/>
          </a:p>
        </p:txBody>
      </p:sp>
      <p:sp>
        <p:nvSpPr>
          <p:cNvPr id="75" name="Line 18"/>
          <p:cNvSpPr>
            <a:spLocks noChangeShapeType="1"/>
          </p:cNvSpPr>
          <p:nvPr/>
        </p:nvSpPr>
        <p:spPr bwMode="auto">
          <a:xfrm flipV="1">
            <a:off x="4343400" y="2590798"/>
            <a:ext cx="0" cy="2730499"/>
          </a:xfrm>
          <a:prstGeom prst="line">
            <a:avLst/>
          </a:prstGeom>
          <a:noFill/>
          <a:ln w="38100">
            <a:solidFill>
              <a:schemeClr val="tx1"/>
            </a:solidFill>
            <a:round/>
            <a:headEnd/>
            <a:tailEnd/>
          </a:ln>
          <a:effectLst/>
        </p:spPr>
        <p:txBody>
          <a:bodyPr/>
          <a:lstStyle/>
          <a:p>
            <a:endParaRPr lang="en-US" dirty="0"/>
          </a:p>
        </p:txBody>
      </p:sp>
      <p:sp>
        <p:nvSpPr>
          <p:cNvPr id="76" name="Line 19"/>
          <p:cNvSpPr>
            <a:spLocks noChangeShapeType="1"/>
          </p:cNvSpPr>
          <p:nvPr/>
        </p:nvSpPr>
        <p:spPr bwMode="auto">
          <a:xfrm flipV="1">
            <a:off x="4495800" y="2514599"/>
            <a:ext cx="0" cy="2904565"/>
          </a:xfrm>
          <a:prstGeom prst="line">
            <a:avLst/>
          </a:prstGeom>
          <a:noFill/>
          <a:ln w="38100">
            <a:solidFill>
              <a:schemeClr val="tx1"/>
            </a:solidFill>
            <a:round/>
            <a:headEnd/>
            <a:tailEnd/>
          </a:ln>
          <a:effectLst/>
        </p:spPr>
        <p:txBody>
          <a:bodyPr/>
          <a:lstStyle/>
          <a:p>
            <a:endParaRPr lang="en-US" dirty="0"/>
          </a:p>
        </p:txBody>
      </p:sp>
      <p:sp>
        <p:nvSpPr>
          <p:cNvPr id="77" name="Line 20"/>
          <p:cNvSpPr>
            <a:spLocks noChangeShapeType="1"/>
          </p:cNvSpPr>
          <p:nvPr/>
        </p:nvSpPr>
        <p:spPr bwMode="auto">
          <a:xfrm flipH="1" flipV="1">
            <a:off x="5867399" y="3124200"/>
            <a:ext cx="13447" cy="2523565"/>
          </a:xfrm>
          <a:prstGeom prst="line">
            <a:avLst/>
          </a:prstGeom>
          <a:noFill/>
          <a:ln w="38100">
            <a:solidFill>
              <a:schemeClr val="tx1"/>
            </a:solidFill>
            <a:round/>
            <a:headEnd/>
            <a:tailEnd/>
          </a:ln>
          <a:effectLst/>
        </p:spPr>
        <p:txBody>
          <a:bodyPr/>
          <a:lstStyle/>
          <a:p>
            <a:endParaRPr lang="en-US" dirty="0"/>
          </a:p>
        </p:txBody>
      </p:sp>
      <p:sp>
        <p:nvSpPr>
          <p:cNvPr id="78" name="Line 21"/>
          <p:cNvSpPr>
            <a:spLocks noChangeShapeType="1"/>
          </p:cNvSpPr>
          <p:nvPr/>
        </p:nvSpPr>
        <p:spPr bwMode="auto">
          <a:xfrm flipV="1">
            <a:off x="6019800" y="3200400"/>
            <a:ext cx="0" cy="2667000"/>
          </a:xfrm>
          <a:prstGeom prst="line">
            <a:avLst/>
          </a:prstGeom>
          <a:noFill/>
          <a:ln w="38100">
            <a:solidFill>
              <a:schemeClr val="tx1"/>
            </a:solidFill>
            <a:round/>
            <a:headEnd/>
            <a:tailEnd/>
          </a:ln>
          <a:effectLst/>
        </p:spPr>
        <p:txBody>
          <a:bodyPr/>
          <a:lstStyle/>
          <a:p>
            <a:endParaRPr lang="en-US" dirty="0"/>
          </a:p>
        </p:txBody>
      </p:sp>
      <p:sp>
        <p:nvSpPr>
          <p:cNvPr id="79" name="Line 22"/>
          <p:cNvSpPr>
            <a:spLocks noChangeShapeType="1"/>
          </p:cNvSpPr>
          <p:nvPr/>
        </p:nvSpPr>
        <p:spPr bwMode="auto">
          <a:xfrm flipH="1" flipV="1">
            <a:off x="3119718" y="5562600"/>
            <a:ext cx="762000" cy="0"/>
          </a:xfrm>
          <a:prstGeom prst="line">
            <a:avLst/>
          </a:prstGeom>
          <a:noFill/>
          <a:ln w="38100">
            <a:solidFill>
              <a:schemeClr val="tx1"/>
            </a:solidFill>
            <a:round/>
            <a:headEnd/>
            <a:tailEnd/>
          </a:ln>
          <a:effectLst/>
        </p:spPr>
        <p:txBody>
          <a:bodyPr/>
          <a:lstStyle/>
          <a:p>
            <a:endParaRPr lang="en-US" dirty="0"/>
          </a:p>
        </p:txBody>
      </p:sp>
      <p:sp>
        <p:nvSpPr>
          <p:cNvPr id="80" name="Line 23"/>
          <p:cNvSpPr>
            <a:spLocks noChangeShapeType="1"/>
          </p:cNvSpPr>
          <p:nvPr/>
        </p:nvSpPr>
        <p:spPr bwMode="auto">
          <a:xfrm flipH="1" flipV="1">
            <a:off x="2971799" y="5791199"/>
            <a:ext cx="812873" cy="1"/>
          </a:xfrm>
          <a:prstGeom prst="line">
            <a:avLst/>
          </a:prstGeom>
          <a:noFill/>
          <a:ln w="38100">
            <a:solidFill>
              <a:schemeClr val="tx1"/>
            </a:solidFill>
            <a:round/>
            <a:headEnd/>
            <a:tailEnd/>
          </a:ln>
          <a:effectLst/>
        </p:spPr>
        <p:txBody>
          <a:bodyPr/>
          <a:lstStyle/>
          <a:p>
            <a:endParaRPr lang="en-US" dirty="0"/>
          </a:p>
        </p:txBody>
      </p:sp>
      <p:sp>
        <p:nvSpPr>
          <p:cNvPr id="81" name="Line 24"/>
          <p:cNvSpPr>
            <a:spLocks noChangeShapeType="1"/>
          </p:cNvSpPr>
          <p:nvPr/>
        </p:nvSpPr>
        <p:spPr bwMode="auto">
          <a:xfrm flipH="1" flipV="1">
            <a:off x="4814047" y="5647765"/>
            <a:ext cx="1066800" cy="0"/>
          </a:xfrm>
          <a:prstGeom prst="line">
            <a:avLst/>
          </a:prstGeom>
          <a:noFill/>
          <a:ln w="38100">
            <a:solidFill>
              <a:schemeClr val="tx1"/>
            </a:solidFill>
            <a:round/>
            <a:headEnd/>
            <a:tailEnd/>
          </a:ln>
          <a:effectLst/>
        </p:spPr>
        <p:txBody>
          <a:bodyPr/>
          <a:lstStyle/>
          <a:p>
            <a:endParaRPr lang="en-US" dirty="0"/>
          </a:p>
        </p:txBody>
      </p:sp>
      <p:sp>
        <p:nvSpPr>
          <p:cNvPr id="82" name="Line 25"/>
          <p:cNvSpPr>
            <a:spLocks noChangeShapeType="1"/>
          </p:cNvSpPr>
          <p:nvPr/>
        </p:nvSpPr>
        <p:spPr bwMode="auto">
          <a:xfrm flipH="1" flipV="1">
            <a:off x="4838700" y="5867400"/>
            <a:ext cx="1181100" cy="0"/>
          </a:xfrm>
          <a:prstGeom prst="line">
            <a:avLst/>
          </a:prstGeom>
          <a:noFill/>
          <a:ln w="38100">
            <a:solidFill>
              <a:schemeClr val="tx1"/>
            </a:solidFill>
            <a:round/>
            <a:headEnd/>
            <a:tailEnd/>
          </a:ln>
          <a:effectLst/>
        </p:spPr>
        <p:txBody>
          <a:bodyPr/>
          <a:lstStyle/>
          <a:p>
            <a:endParaRPr lang="en-US" dirty="0"/>
          </a:p>
        </p:txBody>
      </p:sp>
      <p:sp>
        <p:nvSpPr>
          <p:cNvPr id="83" name="Text Box 26"/>
          <p:cNvSpPr txBox="1">
            <a:spLocks noChangeArrowheads="1"/>
          </p:cNvSpPr>
          <p:nvPr/>
        </p:nvSpPr>
        <p:spPr bwMode="auto">
          <a:xfrm>
            <a:off x="3408829" y="1385912"/>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4" name="Text Box 27"/>
          <p:cNvSpPr txBox="1">
            <a:spLocks noChangeArrowheads="1"/>
          </p:cNvSpPr>
          <p:nvPr/>
        </p:nvSpPr>
        <p:spPr bwMode="auto">
          <a:xfrm>
            <a:off x="4919382" y="2087562"/>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5" name="Text Box 28"/>
          <p:cNvSpPr txBox="1">
            <a:spLocks noChangeArrowheads="1"/>
          </p:cNvSpPr>
          <p:nvPr/>
        </p:nvSpPr>
        <p:spPr bwMode="auto">
          <a:xfrm>
            <a:off x="6454588" y="2819400"/>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6" name="Text Box 29"/>
          <p:cNvSpPr txBox="1">
            <a:spLocks noChangeArrowheads="1"/>
          </p:cNvSpPr>
          <p:nvPr/>
        </p:nvSpPr>
        <p:spPr bwMode="auto">
          <a:xfrm>
            <a:off x="4495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87" name="Text Box 30"/>
          <p:cNvSpPr txBox="1">
            <a:spLocks noChangeArrowheads="1"/>
          </p:cNvSpPr>
          <p:nvPr/>
        </p:nvSpPr>
        <p:spPr bwMode="auto">
          <a:xfrm>
            <a:off x="31242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pic>
        <p:nvPicPr>
          <p:cNvPr id="88" name="Picture 31" descr="switch"/>
          <p:cNvPicPr>
            <a:picLocks noChangeAspect="1" noChangeArrowheads="1"/>
          </p:cNvPicPr>
          <p:nvPr/>
        </p:nvPicPr>
        <p:blipFill>
          <a:blip r:embed="rId5"/>
          <a:srcRect/>
          <a:stretch>
            <a:fillRect/>
          </a:stretch>
        </p:blipFill>
        <p:spPr bwMode="auto">
          <a:xfrm>
            <a:off x="2514600" y="3590925"/>
            <a:ext cx="3962400" cy="1590675"/>
          </a:xfrm>
          <a:prstGeom prst="rect">
            <a:avLst/>
          </a:prstGeom>
          <a:noFill/>
        </p:spPr>
      </p:pic>
      <p:sp>
        <p:nvSpPr>
          <p:cNvPr id="89" name="Text Box 34"/>
          <p:cNvSpPr txBox="1">
            <a:spLocks noChangeArrowheads="1"/>
          </p:cNvSpPr>
          <p:nvPr/>
        </p:nvSpPr>
        <p:spPr bwMode="auto">
          <a:xfrm>
            <a:off x="3191542" y="5190565"/>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0" name="Text Box 35"/>
          <p:cNvSpPr txBox="1">
            <a:spLocks noChangeArrowheads="1"/>
          </p:cNvSpPr>
          <p:nvPr/>
        </p:nvSpPr>
        <p:spPr bwMode="auto">
          <a:xfrm>
            <a:off x="4475629" y="5105400"/>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1" name="Text Box 36"/>
          <p:cNvSpPr txBox="1">
            <a:spLocks noChangeArrowheads="1"/>
          </p:cNvSpPr>
          <p:nvPr/>
        </p:nvSpPr>
        <p:spPr bwMode="auto">
          <a:xfrm>
            <a:off x="6019800" y="5127812"/>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2" name="Text Box 4"/>
          <p:cNvSpPr txBox="1">
            <a:spLocks noChangeArrowheads="1"/>
          </p:cNvSpPr>
          <p:nvPr/>
        </p:nvSpPr>
        <p:spPr bwMode="auto">
          <a:xfrm>
            <a:off x="1714500" y="381000"/>
            <a:ext cx="6096000" cy="461665"/>
          </a:xfrm>
          <a:prstGeom prst="rect">
            <a:avLst/>
          </a:prstGeom>
          <a:noFill/>
          <a:ln w="9525">
            <a:noFill/>
            <a:miter lim="800000"/>
            <a:headEnd/>
            <a:tailEnd/>
          </a:ln>
          <a:effectLst/>
        </p:spPr>
        <p:txBody>
          <a:bodyPr wrap="square">
            <a:spAutoFit/>
          </a:bodyPr>
          <a:lstStyle/>
          <a:p>
            <a:pPr algn="ctr">
              <a:spcBef>
                <a:spcPct val="30000"/>
              </a:spcBef>
            </a:pPr>
            <a:r>
              <a:rPr lang="en-US" sz="2400" dirty="0">
                <a:solidFill>
                  <a:schemeClr val="tx1">
                    <a:lumMod val="75000"/>
                    <a:lumOff val="25000"/>
                  </a:schemeClr>
                </a:solidFill>
                <a:latin typeface="Arial" panose="020B0604020202020204" pitchFamily="34" charset="0"/>
                <a:cs typeface="Arial" panose="020B0604020202020204" pitchFamily="34" charset="0"/>
              </a:rPr>
              <a:t>9S Meter Installation with 400:5 CT’s</a:t>
            </a:r>
          </a:p>
        </p:txBody>
      </p:sp>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111550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959" y="838200"/>
            <a:ext cx="7543801" cy="5029201"/>
          </a:xfrm>
        </p:spPr>
        <p:txBody>
          <a:bodyPr>
            <a:normAutofit/>
          </a:bodyPr>
          <a:lstStyle/>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Testing </a:t>
            </a:r>
            <a:r>
              <a:rPr lang="en-US" b="1" dirty="0">
                <a:latin typeface="Arial" panose="020B0604020202020204" pitchFamily="34" charset="0"/>
                <a:cs typeface="Arial" panose="020B0604020202020204" pitchFamily="34" charset="0"/>
              </a:rPr>
              <a:t>current transformers while they are in service can be a dangerous operation if certain safety procedures are not followed. The secondary loop of a current transformer must </a:t>
            </a:r>
            <a:r>
              <a:rPr lang="en-US" b="1" dirty="0">
                <a:solidFill>
                  <a:srgbClr val="E51937"/>
                </a:solidFill>
                <a:latin typeface="Arial" panose="020B0604020202020204" pitchFamily="34" charset="0"/>
                <a:cs typeface="Arial" panose="020B0604020202020204" pitchFamily="34" charset="0"/>
              </a:rPr>
              <a:t>NEVER BE OPENED</a:t>
            </a:r>
            <a:r>
              <a:rPr lang="en-US" b="1"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when service current is present in the primary. When there is current in the primary, and the secondary of a current transformer is open circuited, the voltage across the secondary can rise to hundreds and even thousands of volts, creating an extremely dangerous situation. The open CT secondary voltage magnitude varies with CT design and primary</a:t>
            </a:r>
          </a:p>
          <a:p>
            <a:r>
              <a:rPr lang="en-US" b="1" dirty="0">
                <a:latin typeface="Arial" panose="020B0604020202020204" pitchFamily="34" charset="0"/>
                <a:cs typeface="Arial" panose="020B0604020202020204" pitchFamily="34" charset="0"/>
              </a:rPr>
              <a:t>current flow.</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high voltage that is present on the open secondary of an energized current transformer generates two great hazards. The first hazard is</a:t>
            </a:r>
            <a:r>
              <a:rPr lang="en-US" dirty="0">
                <a:solidFill>
                  <a:schemeClr val="accent2"/>
                </a:solidFill>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ELECTRICAL SHOCK TO TESTING PERSONNEL</a:t>
            </a:r>
            <a:r>
              <a:rPr lang="en-US"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second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hazard is</a:t>
            </a:r>
            <a:r>
              <a:rPr lang="en-US" dirty="0">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THE BREAKDOWN OF THE CURRENT TRANSFORMER INSULATION</a:t>
            </a:r>
            <a:r>
              <a:rPr lang="en-US"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Both hazards can be avoided provided that the secondary of the current transformer is never opened. The safest current transformer installations for testing are those that have a Test Switch as part of the secondary loop. A Test Switch is a device that will facilitate inserting instrumentation in the current transformer secondary loop without the danger of opening the circuit.</a:t>
            </a:r>
            <a:endParaRPr lang="en-US" dirty="0"/>
          </a:p>
        </p:txBody>
      </p:sp>
      <p:sp>
        <p:nvSpPr>
          <p:cNvPr id="6" name="Rectangle 2"/>
          <p:cNvSpPr>
            <a:spLocks noChangeArrowheads="1"/>
          </p:cNvSpPr>
          <p:nvPr/>
        </p:nvSpPr>
        <p:spPr bwMode="auto">
          <a:xfrm>
            <a:off x="2470207" y="139372"/>
            <a:ext cx="4203583" cy="519113"/>
          </a:xfrm>
          <a:prstGeom prst="rect">
            <a:avLst/>
          </a:prstGeom>
          <a:noFill/>
          <a:ln w="9525">
            <a:noFill/>
            <a:miter lim="800000"/>
            <a:headEnd/>
            <a:tailEnd/>
          </a:ln>
          <a:effectLst/>
        </p:spPr>
        <p:txBody>
          <a:bodyPr wrap="square">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SAFETY</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348895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2362200"/>
            <a:ext cx="3733800"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Typical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Connections for Common Meter Forms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5" descr="TESCO Meter Forms"/>
          <p:cNvPicPr>
            <a:picLocks noGrp="1" noChangeAspect="1" noChangeArrowheads="1"/>
          </p:cNvPicPr>
          <p:nvPr>
            <p:ph idx="1"/>
          </p:nvPr>
        </p:nvPicPr>
        <p:blipFill>
          <a:blip r:embed="rId3"/>
          <a:srcRect/>
          <a:stretch>
            <a:fillRect/>
          </a:stretch>
        </p:blipFill>
        <p:spPr bwMode="auto">
          <a:xfrm>
            <a:off x="4759452" y="381000"/>
            <a:ext cx="4197096" cy="5431536"/>
          </a:xfrm>
          <a:prstGeom prst="rect">
            <a:avLst/>
          </a:prstGeom>
          <a:noFill/>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359875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76400" y="15240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Specifications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 Box 5"/>
          <p:cNvSpPr txBox="1">
            <a:spLocks noGrp="1" noChangeArrowheads="1"/>
          </p:cNvSpPr>
          <p:nvPr>
            <p:ph idx="1"/>
          </p:nvPr>
        </p:nvSpPr>
        <p:spPr bwMode="auto">
          <a:xfrm>
            <a:off x="685800" y="1371600"/>
            <a:ext cx="8077200" cy="3496342"/>
          </a:xfrm>
          <a:prstGeom prst="rect">
            <a:avLst/>
          </a:prstGeom>
          <a:noFill/>
          <a:ln w="9525">
            <a:noFill/>
            <a:miter lim="800000"/>
            <a:headEnd/>
            <a:tailEnd/>
          </a:ln>
          <a:effectLst/>
        </p:spPr>
        <p:txBody>
          <a:bodyPr wrap="square">
            <a:spAutoFit/>
          </a:bodyPr>
          <a:lstStyle/>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ANSI C12 Definitions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Materials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Plating</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Wiring Connections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What to look for</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Covers</a:t>
            </a:r>
          </a:p>
        </p:txBody>
      </p:sp>
      <p:pic>
        <p:nvPicPr>
          <p:cNvPr id="8" name="Picture 6" descr="tesco-meter-test-switches"/>
          <p:cNvPicPr>
            <a:picLocks noChangeAspect="1" noChangeArrowheads="1"/>
          </p:cNvPicPr>
          <p:nvPr/>
        </p:nvPicPr>
        <p:blipFill>
          <a:blip r:embed="rId3"/>
          <a:srcRect/>
          <a:stretch>
            <a:fillRect/>
          </a:stretch>
        </p:blipFill>
        <p:spPr bwMode="auto">
          <a:xfrm>
            <a:off x="4580965" y="1828798"/>
            <a:ext cx="4233863" cy="2794349"/>
          </a:xfrm>
          <a:prstGeom prst="rect">
            <a:avLst/>
          </a:prstGeom>
          <a:noFill/>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4086754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09600" y="2209800"/>
            <a:ext cx="3124200" cy="11910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a:t>
            </a:r>
            <a:r>
              <a:rPr lang="en-US" sz="2800" b="1" dirty="0">
                <a:solidFill>
                  <a:schemeClr val="tx1">
                    <a:lumMod val="75000"/>
                    <a:lumOff val="25000"/>
                  </a:schemeClr>
                </a:solidFill>
                <a:latin typeface="Arial" panose="020B0604020202020204" pitchFamily="34" charset="0"/>
                <a:cs typeface="Arial" panose="020B0604020202020204" pitchFamily="34" charset="0"/>
              </a:rPr>
              <a:t>Switch Definitions</a:t>
            </a:r>
          </a:p>
        </p:txBody>
      </p:sp>
      <p:graphicFrame>
        <p:nvGraphicFramePr>
          <p:cNvPr id="7" name="Object 6"/>
          <p:cNvGraphicFramePr>
            <a:graphicFrameLocks noGrp="1" noChangeAspect="1"/>
          </p:cNvGraphicFramePr>
          <p:nvPr>
            <p:extLst>
              <p:ext uri="{D42A27DB-BD31-4B8C-83A1-F6EECF244321}">
                <p14:modId xmlns:p14="http://schemas.microsoft.com/office/powerpoint/2010/main" val="906180392"/>
              </p:ext>
            </p:extLst>
          </p:nvPr>
        </p:nvGraphicFramePr>
        <p:xfrm>
          <a:off x="4191000" y="152400"/>
          <a:ext cx="4703763" cy="6096000"/>
        </p:xfrm>
        <a:graphic>
          <a:graphicData uri="http://schemas.openxmlformats.org/presentationml/2006/ole">
            <mc:AlternateContent xmlns:mc="http://schemas.openxmlformats.org/markup-compatibility/2006">
              <mc:Choice xmlns:v="urn:schemas-microsoft-com:vml" Requires="v">
                <p:oleObj spid="_x0000_s1059" name="Document" r:id="rId4" imgW="6195728" imgH="8030362" progId="Word.Document.8">
                  <p:embed/>
                </p:oleObj>
              </mc:Choice>
              <mc:Fallback>
                <p:oleObj name="Document" r:id="rId4" imgW="6195728" imgH="8030362"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
                        <a:ext cx="4703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9</a:t>
            </a:fld>
            <a:endParaRPr lang="en-US" dirty="0">
              <a:solidFill>
                <a:srgbClr val="FFFFFF"/>
              </a:solidFill>
            </a:endParaRPr>
          </a:p>
        </p:txBody>
      </p:sp>
    </p:spTree>
    <p:extLst>
      <p:ext uri="{BB962C8B-B14F-4D97-AF65-F5344CB8AC3E}">
        <p14:creationId xmlns:p14="http://schemas.microsoft.com/office/powerpoint/2010/main" val="3413750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UPDATED RMEMA Instructor Powerpoint Template for 2018</Template>
  <TotalTime>384</TotalTime>
  <Words>560</Words>
  <Application>Microsoft Office PowerPoint</Application>
  <PresentationFormat>On-screen Show (4:3)</PresentationFormat>
  <Paragraphs>109</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Angles</vt:lpstr>
      <vt:lpstr>Document</vt:lpstr>
      <vt:lpstr>Caribbean Meter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ANSI C12.9 Test Switch Definitions</vt:lpstr>
      <vt:lpstr>PowerPoint Presentation</vt:lpstr>
      <vt:lpstr>PowerPoint Presentation</vt:lpstr>
      <vt:lpstr>PowerPoint Presentation</vt:lpstr>
      <vt:lpstr>PowerPoint Presentation</vt:lpstr>
      <vt:lpstr>PowerPoint Presentation</vt:lpstr>
      <vt:lpstr>PowerPoint Presentation</vt:lpstr>
      <vt:lpstr>For Utilities not Currently Using Test Switches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dc:title>
  <dc:creator>Michele Gravel</dc:creator>
  <cp:lastModifiedBy>Andrea Koch</cp:lastModifiedBy>
  <cp:revision>35</cp:revision>
  <dcterms:created xsi:type="dcterms:W3CDTF">2018-02-13T20:13:38Z</dcterms:created>
  <dcterms:modified xsi:type="dcterms:W3CDTF">2019-01-22T17:24:29Z</dcterms:modified>
</cp:coreProperties>
</file>