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39"/>
  </p:notesMasterIdLst>
  <p:sldIdLst>
    <p:sldId id="256" r:id="rId2"/>
    <p:sldId id="257" r:id="rId3"/>
    <p:sldId id="310" r:id="rId4"/>
    <p:sldId id="258" r:id="rId5"/>
    <p:sldId id="259" r:id="rId6"/>
    <p:sldId id="273" r:id="rId7"/>
    <p:sldId id="274" r:id="rId8"/>
    <p:sldId id="277" r:id="rId9"/>
    <p:sldId id="354" r:id="rId10"/>
    <p:sldId id="355" r:id="rId11"/>
    <p:sldId id="356" r:id="rId12"/>
    <p:sldId id="357" r:id="rId13"/>
    <p:sldId id="358" r:id="rId14"/>
    <p:sldId id="332" r:id="rId15"/>
    <p:sldId id="333" r:id="rId16"/>
    <p:sldId id="344" r:id="rId17"/>
    <p:sldId id="334" r:id="rId18"/>
    <p:sldId id="335" r:id="rId19"/>
    <p:sldId id="336" r:id="rId20"/>
    <p:sldId id="337" r:id="rId21"/>
    <p:sldId id="338" r:id="rId22"/>
    <p:sldId id="339" r:id="rId23"/>
    <p:sldId id="340" r:id="rId24"/>
    <p:sldId id="341" r:id="rId25"/>
    <p:sldId id="342" r:id="rId26"/>
    <p:sldId id="343" r:id="rId27"/>
    <p:sldId id="345" r:id="rId28"/>
    <p:sldId id="347" r:id="rId29"/>
    <p:sldId id="348" r:id="rId30"/>
    <p:sldId id="349" r:id="rId31"/>
    <p:sldId id="350" r:id="rId32"/>
    <p:sldId id="351" r:id="rId33"/>
    <p:sldId id="352" r:id="rId34"/>
    <p:sldId id="353" r:id="rId35"/>
    <p:sldId id="359" r:id="rId36"/>
    <p:sldId id="346" r:id="rId37"/>
    <p:sldId id="307" r:id="rId38"/>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2808" autoAdjust="0"/>
  </p:normalViewPr>
  <p:slideViewPr>
    <p:cSldViewPr>
      <p:cViewPr varScale="1">
        <p:scale>
          <a:sx n="106" d="100"/>
          <a:sy n="106" d="100"/>
        </p:scale>
        <p:origin x="17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5265809" y="0"/>
            <a:ext cx="4028440" cy="3505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5265809" y="6658664"/>
            <a:ext cx="4028440" cy="3505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D01C245-8A16-4851-8A12-AAF9C8637B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6FD6FD-543C-4AEB-A9A2-0ACE4644712E}" type="slidenum">
              <a:rPr lang="en-US" altLang="en-US"/>
              <a:pPr eaLnBrk="1" hangingPunct="1">
                <a:spcBef>
                  <a:spcPct val="0"/>
                </a:spcBef>
              </a:pPr>
              <a:t>2</a:t>
            </a:fld>
            <a:endParaRPr lang="en-US" altLang="en-US" dirty="0"/>
          </a:p>
        </p:txBody>
      </p:sp>
      <p:sp>
        <p:nvSpPr>
          <p:cNvPr id="22531" name="Rectangle 2">
            <a:extLst>
              <a:ext uri="{FF2B5EF4-FFF2-40B4-BE49-F238E27FC236}">
                <a16:creationId xmlns:a16="http://schemas.microsoft.com/office/drawing/2014/main" id="{BE122165-362D-4BF9-A3E8-226CE93B95F2}"/>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FB42D71-7037-495F-8B04-AD51B00E80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07.03.2022</a:t>
            </a:fld>
            <a:endParaRPr lang="fi-FI" altLang="en-US"/>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12</a:t>
            </a:fld>
            <a:endParaRPr lang="fi-FI"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07.03.2022</a:t>
            </a:fld>
            <a:endParaRPr lang="fi-FI" alt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15</a:t>
            </a:fld>
            <a:endParaRPr lang="fi-FI"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16</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17</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18</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19</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20</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21</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7066" indent="-291179" eaLnBrk="0" hangingPunct="0">
              <a:spcBef>
                <a:spcPct val="30000"/>
              </a:spcBef>
              <a:spcAft>
                <a:spcPct val="0"/>
              </a:spcAft>
              <a:defRPr sz="1200">
                <a:solidFill>
                  <a:schemeClr val="tx1"/>
                </a:solidFill>
                <a:latin typeface="Arial" charset="0"/>
              </a:defRPr>
            </a:lvl2pPr>
            <a:lvl3pPr marL="1164717" indent="-232943" eaLnBrk="0" hangingPunct="0">
              <a:spcBef>
                <a:spcPct val="30000"/>
              </a:spcBef>
              <a:spcAft>
                <a:spcPct val="0"/>
              </a:spcAft>
              <a:defRPr sz="1200">
                <a:solidFill>
                  <a:schemeClr val="tx1"/>
                </a:solidFill>
                <a:latin typeface="Arial" charset="0"/>
              </a:defRPr>
            </a:lvl3pPr>
            <a:lvl4pPr marL="1630604" indent="-232943" eaLnBrk="0" hangingPunct="0">
              <a:spcBef>
                <a:spcPct val="30000"/>
              </a:spcBef>
              <a:spcAft>
                <a:spcPct val="0"/>
              </a:spcAft>
              <a:defRPr sz="1200">
                <a:solidFill>
                  <a:schemeClr val="tx1"/>
                </a:solidFill>
                <a:latin typeface="Arial" charset="0"/>
              </a:defRPr>
            </a:lvl4pPr>
            <a:lvl5pPr marL="2096491" indent="-232943" eaLnBrk="0" hangingPunct="0">
              <a:spcBef>
                <a:spcPct val="30000"/>
              </a:spcBef>
              <a:spcAft>
                <a:spcPct val="0"/>
              </a:spcAft>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10ABD8-7E4E-460A-8BE0-C8F24FE0FB22}" type="slidenum">
              <a:rPr lang="en-US" altLang="en-US" smtClean="0"/>
              <a:pPr eaLnBrk="1" hangingPunct="1">
                <a:spcBef>
                  <a:spcPct val="0"/>
                </a:spcBef>
              </a:pPr>
              <a:t>3</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22</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23</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24</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25</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26</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27</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28</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265809" y="6658664"/>
            <a:ext cx="4028440" cy="35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29</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30</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31</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1B086F4-5C91-4645-9115-42DDFF7BDE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54BD13-288A-4A3B-BEB8-327E71C337BE}" type="slidenum">
              <a:rPr lang="en-US" altLang="en-US"/>
              <a:pPr eaLnBrk="1" hangingPunct="1">
                <a:spcBef>
                  <a:spcPct val="0"/>
                </a:spcBef>
              </a:pPr>
              <a:t>4</a:t>
            </a:fld>
            <a:endParaRPr lang="en-US" altLang="en-US" dirty="0"/>
          </a:p>
        </p:txBody>
      </p:sp>
      <p:sp>
        <p:nvSpPr>
          <p:cNvPr id="23555" name="Rectangle 2">
            <a:extLst>
              <a:ext uri="{FF2B5EF4-FFF2-40B4-BE49-F238E27FC236}">
                <a16:creationId xmlns:a16="http://schemas.microsoft.com/office/drawing/2014/main" id="{1CAB7111-B66F-4F5E-B0B8-E32C95544D1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C2CCB7F-73AB-4065-AA9A-5754FE8481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32</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33</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34</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F76DFF6-8AEE-4113-9DC7-E7D5B95F5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7CD70E-5F59-42A2-8173-54BAD63C11A5}" type="slidenum">
              <a:rPr lang="en-US" altLang="en-US"/>
              <a:pPr eaLnBrk="1" hangingPunct="1">
                <a:spcBef>
                  <a:spcPct val="0"/>
                </a:spcBef>
              </a:pPr>
              <a:t>35</a:t>
            </a:fld>
            <a:endParaRPr lang="en-US" altLang="en-US" dirty="0"/>
          </a:p>
        </p:txBody>
      </p:sp>
      <p:sp>
        <p:nvSpPr>
          <p:cNvPr id="26627" name="Rectangle 2">
            <a:extLst>
              <a:ext uri="{FF2B5EF4-FFF2-40B4-BE49-F238E27FC236}">
                <a16:creationId xmlns:a16="http://schemas.microsoft.com/office/drawing/2014/main" id="{D4B93C19-6F10-4422-9A88-493FE079563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A78E85A-4607-4E16-946B-6F50F9660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37284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36</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37</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3005BA9-494F-4B19-AE6D-73075AB74B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AE2673-C7BD-48B9-8750-4568FECDBA37}" type="slidenum">
              <a:rPr lang="en-US" altLang="en-US"/>
              <a:pPr eaLnBrk="1" hangingPunct="1">
                <a:spcBef>
                  <a:spcPct val="0"/>
                </a:spcBef>
              </a:pPr>
              <a:t>5</a:t>
            </a:fld>
            <a:endParaRPr lang="en-US" altLang="en-US" dirty="0"/>
          </a:p>
        </p:txBody>
      </p:sp>
      <p:sp>
        <p:nvSpPr>
          <p:cNvPr id="24579" name="Rectangle 2">
            <a:extLst>
              <a:ext uri="{FF2B5EF4-FFF2-40B4-BE49-F238E27FC236}">
                <a16:creationId xmlns:a16="http://schemas.microsoft.com/office/drawing/2014/main" id="{2FB018B6-1913-4446-9033-1DF5E4527D9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F19E78BB-9BF9-4202-9575-27F7B7135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5206953-F6CD-46FD-B2BC-967B91059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809E8C-B115-426B-B622-5C97310032E7}" type="slidenum">
              <a:rPr lang="en-US" altLang="en-US"/>
              <a:pPr eaLnBrk="1" hangingPunct="1">
                <a:spcBef>
                  <a:spcPct val="0"/>
                </a:spcBef>
              </a:pPr>
              <a:t>6</a:t>
            </a:fld>
            <a:endParaRPr lang="en-US" altLang="en-US" dirty="0"/>
          </a:p>
        </p:txBody>
      </p:sp>
      <p:sp>
        <p:nvSpPr>
          <p:cNvPr id="25603" name="Rectangle 2">
            <a:extLst>
              <a:ext uri="{FF2B5EF4-FFF2-40B4-BE49-F238E27FC236}">
                <a16:creationId xmlns:a16="http://schemas.microsoft.com/office/drawing/2014/main" id="{565695D0-20F1-44B4-9884-C05319186474}"/>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43C81C6-E9B6-4251-AD3A-0A443C6744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5F76DFF6-8AEE-4113-9DC7-E7D5B95F5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17CD70E-5F59-42A2-8173-54BAD63C11A5}" type="slidenum">
              <a:rPr lang="en-US" altLang="en-US"/>
              <a:pPr eaLnBrk="1" hangingPunct="1">
                <a:spcBef>
                  <a:spcPct val="0"/>
                </a:spcBef>
              </a:pPr>
              <a:t>7</a:t>
            </a:fld>
            <a:endParaRPr lang="en-US" altLang="en-US" dirty="0"/>
          </a:p>
        </p:txBody>
      </p:sp>
      <p:sp>
        <p:nvSpPr>
          <p:cNvPr id="26627" name="Rectangle 2">
            <a:extLst>
              <a:ext uri="{FF2B5EF4-FFF2-40B4-BE49-F238E27FC236}">
                <a16:creationId xmlns:a16="http://schemas.microsoft.com/office/drawing/2014/main" id="{D4B93C19-6F10-4422-9A88-493FE0795635}"/>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A78E85A-4607-4E16-946B-6F50F9660D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556E8CA-7B7E-4EA7-B444-BFCA8ED6C6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panose="020B0604020202020204" pitchFamily="34" charset="0"/>
              </a:defRPr>
            </a:lvl1pPr>
            <a:lvl2pPr marL="757066" indent="-291179" eaLnBrk="0" hangingPunct="0">
              <a:spcBef>
                <a:spcPct val="30000"/>
              </a:spcBef>
              <a:spcAft>
                <a:spcPct val="0"/>
              </a:spcAft>
              <a:defRPr sz="1200">
                <a:solidFill>
                  <a:schemeClr val="tx1"/>
                </a:solidFill>
                <a:latin typeface="Arial" panose="020B0604020202020204" pitchFamily="34" charset="0"/>
              </a:defRPr>
            </a:lvl2pPr>
            <a:lvl3pPr marL="1164717" indent="-232943" eaLnBrk="0" hangingPunct="0">
              <a:spcBef>
                <a:spcPct val="30000"/>
              </a:spcBef>
              <a:spcAft>
                <a:spcPct val="0"/>
              </a:spcAft>
              <a:defRPr sz="1200">
                <a:solidFill>
                  <a:schemeClr val="tx1"/>
                </a:solidFill>
                <a:latin typeface="Arial" panose="020B0604020202020204" pitchFamily="34" charset="0"/>
              </a:defRPr>
            </a:lvl3pPr>
            <a:lvl4pPr marL="1630604" indent="-232943" eaLnBrk="0" hangingPunct="0">
              <a:spcBef>
                <a:spcPct val="30000"/>
              </a:spcBef>
              <a:spcAft>
                <a:spcPct val="0"/>
              </a:spcAft>
              <a:defRPr sz="1200">
                <a:solidFill>
                  <a:schemeClr val="tx1"/>
                </a:solidFill>
                <a:latin typeface="Arial" panose="020B0604020202020204" pitchFamily="34" charset="0"/>
              </a:defRPr>
            </a:lvl4pPr>
            <a:lvl5pPr marL="2096491" indent="-232943" eaLnBrk="0" hangingPunct="0">
              <a:spcBef>
                <a:spcPct val="30000"/>
              </a:spcBef>
              <a:spcAft>
                <a:spcPct val="0"/>
              </a:spcAft>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29629CE-F5F8-455A-885B-E9C23B7634D5}" type="slidenum">
              <a:rPr lang="en-US" altLang="en-US"/>
              <a:pPr eaLnBrk="1" hangingPunct="1">
                <a:spcBef>
                  <a:spcPct val="0"/>
                </a:spcBef>
              </a:pPr>
              <a:t>8</a:t>
            </a:fld>
            <a:endParaRPr lang="en-US" altLang="en-US" dirty="0"/>
          </a:p>
        </p:txBody>
      </p:sp>
      <p:sp>
        <p:nvSpPr>
          <p:cNvPr id="27651" name="Rectangle 2">
            <a:extLst>
              <a:ext uri="{FF2B5EF4-FFF2-40B4-BE49-F238E27FC236}">
                <a16:creationId xmlns:a16="http://schemas.microsoft.com/office/drawing/2014/main" id="{BB902770-6D19-4CFC-AD67-5F8567F89081}"/>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F4A947B8-3166-4903-A7A1-6EB3B5E89A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9</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10</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396493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15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71502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10406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6965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492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E3B55AA8-261E-4F4C-9DCE-35FC1AB3B1E0}"/>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135694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a:extLst>
              <a:ext uri="{FF2B5EF4-FFF2-40B4-BE49-F238E27FC236}">
                <a16:creationId xmlns:a16="http://schemas.microsoft.com/office/drawing/2014/main" id="{DABB5B28-626B-4F77-A051-29CBD69D0B40}"/>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2458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a:extLst>
              <a:ext uri="{FF2B5EF4-FFF2-40B4-BE49-F238E27FC236}">
                <a16:creationId xmlns:a16="http://schemas.microsoft.com/office/drawing/2014/main" id="{93F67FB1-F2CD-4DE3-B878-0A24845C985A}"/>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9602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033BF84-7AB2-4CF3-BAE1-80FE903EB6FA}"/>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82423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
            <a:extLst>
              <a:ext uri="{FF2B5EF4-FFF2-40B4-BE49-F238E27FC236}">
                <a16:creationId xmlns:a16="http://schemas.microsoft.com/office/drawing/2014/main" id="{B7D82B4E-B488-4888-A1EA-BB4181B7C66A}"/>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21415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
            <a:extLst>
              <a:ext uri="{FF2B5EF4-FFF2-40B4-BE49-F238E27FC236}">
                <a16:creationId xmlns:a16="http://schemas.microsoft.com/office/drawing/2014/main" id="{B43DAAB9-567A-41C2-8252-2B8917B1521D}"/>
              </a:ext>
            </a:extLst>
          </p:cNvPr>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extLst>
      <p:ext uri="{BB962C8B-B14F-4D97-AF65-F5344CB8AC3E}">
        <p14:creationId xmlns:p14="http://schemas.microsoft.com/office/powerpoint/2010/main" val="316612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5669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6" r:id="rId12"/>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3.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5.jpe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3B5F18-9223-4EA5-8186-9DCC7A37AADC}"/>
              </a:ext>
            </a:extLst>
          </p:cNvPr>
          <p:cNvSpPr>
            <a:spLocks noGrp="1"/>
          </p:cNvSpPr>
          <p:nvPr>
            <p:ph type="ctrTitle"/>
          </p:nvPr>
        </p:nvSpPr>
        <p:spPr/>
        <p:txBody>
          <a:bodyPr>
            <a:normAutofit fontScale="90000"/>
          </a:bodyPr>
          <a:lstStyle/>
          <a:p>
            <a:r>
              <a:rPr lang="en-US" sz="6600" dirty="0">
                <a:latin typeface="+mj-lt"/>
                <a:cs typeface="Arial" panose="020B0604020202020204" pitchFamily="34" charset="0"/>
              </a:rPr>
              <a:t>Site Verification for Self-Contained</a:t>
            </a:r>
          </a:p>
        </p:txBody>
      </p:sp>
      <p:sp>
        <p:nvSpPr>
          <p:cNvPr id="7" name="Subtitle 6">
            <a:extLst>
              <a:ext uri="{FF2B5EF4-FFF2-40B4-BE49-F238E27FC236}">
                <a16:creationId xmlns:a16="http://schemas.microsoft.com/office/drawing/2014/main" id="{E32853D5-CE40-4EA1-9AC1-4146F7715875}"/>
              </a:ext>
            </a:extLst>
          </p:cNvPr>
          <p:cNvSpPr>
            <a:spLocks noGrp="1"/>
          </p:cNvSpPr>
          <p:nvPr>
            <p:ph type="subTitle" idx="1"/>
          </p:nvPr>
        </p:nvSpPr>
        <p:spPr/>
        <p:txBody>
          <a:bodyPr/>
          <a:lstStyle/>
          <a:p>
            <a:r>
              <a:rPr lang="en-US" sz="2400" dirty="0"/>
              <a:t>Issues Commonly Seen and Hot Socket Detection</a:t>
            </a:r>
          </a:p>
        </p:txBody>
      </p:sp>
      <p:sp>
        <p:nvSpPr>
          <p:cNvPr id="8" name="Text Placeholder 7">
            <a:extLst>
              <a:ext uri="{FF2B5EF4-FFF2-40B4-BE49-F238E27FC236}">
                <a16:creationId xmlns:a16="http://schemas.microsoft.com/office/drawing/2014/main" id="{08439FC1-AFFA-4137-9F38-E9DED5B7B447}"/>
              </a:ext>
            </a:extLst>
          </p:cNvPr>
          <p:cNvSpPr>
            <a:spLocks noGrp="1"/>
          </p:cNvSpPr>
          <p:nvPr>
            <p:ph type="body" sz="quarter" idx="10"/>
          </p:nvPr>
        </p:nvSpPr>
        <p:spPr/>
        <p:txBody>
          <a:bodyPr>
            <a:normAutofit fontScale="92500" lnSpcReduction="20000"/>
          </a:bodyPr>
          <a:lstStyle/>
          <a:p>
            <a:r>
              <a:rPr lang="en-US" dirty="0"/>
              <a:t>Tuesday, March 8, 2022</a:t>
            </a:r>
          </a:p>
        </p:txBody>
      </p:sp>
      <p:sp>
        <p:nvSpPr>
          <p:cNvPr id="9" name="Text Placeholder 8">
            <a:extLst>
              <a:ext uri="{FF2B5EF4-FFF2-40B4-BE49-F238E27FC236}">
                <a16:creationId xmlns:a16="http://schemas.microsoft.com/office/drawing/2014/main" id="{D4E203CD-A721-449E-BB11-1D4D1E963CC9}"/>
              </a:ext>
            </a:extLst>
          </p:cNvPr>
          <p:cNvSpPr>
            <a:spLocks noGrp="1"/>
          </p:cNvSpPr>
          <p:nvPr>
            <p:ph type="body" sz="quarter" idx="11"/>
          </p:nvPr>
        </p:nvSpPr>
        <p:spPr/>
        <p:txBody>
          <a:bodyPr>
            <a:normAutofit fontScale="92500" lnSpcReduction="20000"/>
          </a:bodyPr>
          <a:lstStyle/>
          <a:p>
            <a:r>
              <a:rPr lang="en-US" dirty="0"/>
              <a:t>3:00 PM – 4:30 PM</a:t>
            </a:r>
          </a:p>
        </p:txBody>
      </p:sp>
      <p:sp>
        <p:nvSpPr>
          <p:cNvPr id="10" name="Text Placeholder 9">
            <a:extLst>
              <a:ext uri="{FF2B5EF4-FFF2-40B4-BE49-F238E27FC236}">
                <a16:creationId xmlns:a16="http://schemas.microsoft.com/office/drawing/2014/main" id="{036CD409-C677-4934-88AF-EBDEB234C950}"/>
              </a:ext>
            </a:extLst>
          </p:cNvPr>
          <p:cNvSpPr>
            <a:spLocks noGrp="1"/>
          </p:cNvSpPr>
          <p:nvPr>
            <p:ph type="body" sz="quarter" idx="12"/>
          </p:nvPr>
        </p:nvSpPr>
        <p:spPr/>
        <p:txBody>
          <a:bodyPr>
            <a:normAutofit fontScale="92500" lnSpcReduction="20000"/>
          </a:bodyPr>
          <a:lstStyle/>
          <a:p>
            <a:r>
              <a:rPr lang="en-US" dirty="0"/>
              <a:t>Tom Lawton and Perry Lawton</a:t>
            </a:r>
          </a:p>
        </p:txBody>
      </p:sp>
    </p:spTree>
    <p:extLst>
      <p:ext uri="{BB962C8B-B14F-4D97-AF65-F5344CB8AC3E}">
        <p14:creationId xmlns:p14="http://schemas.microsoft.com/office/powerpoint/2010/main" val="233986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noFill/>
        </p:spPr>
        <p:txBody>
          <a:bodyPr/>
          <a:lstStyle/>
          <a:p>
            <a:pPr eaLnBrk="1" hangingPunct="1"/>
            <a:r>
              <a:rPr lang="en-US" altLang="en-US" sz="3000" dirty="0"/>
              <a:t>Why Do We Know Anything About </a:t>
            </a:r>
            <a:br>
              <a:rPr lang="en-US" altLang="en-US" sz="3000" dirty="0"/>
            </a:br>
            <a:r>
              <a:rPr lang="en-US" altLang="en-US" sz="3000" dirty="0"/>
              <a:t>Hot Sockets?</a:t>
            </a:r>
          </a:p>
        </p:txBody>
      </p:sp>
      <p:sp>
        <p:nvSpPr>
          <p:cNvPr id="4100" name="Rectangle 8"/>
          <p:cNvSpPr>
            <a:spLocks noGrp="1" noChangeArrowheads="1"/>
          </p:cNvSpPr>
          <p:nvPr>
            <p:ph idx="1"/>
          </p:nvPr>
        </p:nvSpPr>
        <p:spPr>
          <a:xfrm>
            <a:off x="304800" y="1295400"/>
            <a:ext cx="8458200" cy="3945862"/>
          </a:xfrm>
          <a:noFill/>
        </p:spPr>
        <p:txBody>
          <a:bodyPr/>
          <a:lstStyle/>
          <a:p>
            <a:pPr marL="400050" indent="-400050" eaLnBrk="1" hangingPunct="1">
              <a:lnSpc>
                <a:spcPct val="120000"/>
              </a:lnSpc>
              <a:spcAft>
                <a:spcPct val="20000"/>
              </a:spcAft>
            </a:pPr>
            <a:r>
              <a:rPr lang="en-US" altLang="en-US" sz="1400" dirty="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489960" y="363575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failure as well as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298627B-BE22-49D3-A8DC-FE18845805A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2C7D599A-9B6A-4644-A9C5-8C0E70994380}"/>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extLst>
      <p:ext uri="{BB962C8B-B14F-4D97-AF65-F5344CB8AC3E}">
        <p14:creationId xmlns:p14="http://schemas.microsoft.com/office/powerpoint/2010/main" val="317174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C01D049-8B69-4FE4-B858-D588EA6BD7A0}"/>
              </a:ext>
            </a:extLst>
          </p:cNvPr>
          <p:cNvSpPr>
            <a:spLocks noGrp="1"/>
          </p:cNvSpPr>
          <p:nvPr>
            <p:ph type="title"/>
          </p:nvPr>
        </p:nvSpPr>
        <p:spPr/>
        <p:txBody>
          <a:bodyPr/>
          <a:lstStyle/>
          <a:p>
            <a:r>
              <a:rPr lang="en-US" sz="4000" dirty="0"/>
              <a:t>Searching for Hot Socket Sources </a:t>
            </a:r>
          </a:p>
        </p:txBody>
      </p:sp>
      <p:sp>
        <p:nvSpPr>
          <p:cNvPr id="3" name="Footer Placeholder 2">
            <a:extLst>
              <a:ext uri="{FF2B5EF4-FFF2-40B4-BE49-F238E27FC236}">
                <a16:creationId xmlns:a16="http://schemas.microsoft.com/office/drawing/2014/main" id="{BA57580C-C5B6-4953-8321-3B0C290C2B98}"/>
              </a:ext>
            </a:extLst>
          </p:cNvPr>
          <p:cNvSpPr>
            <a:spLocks noGrp="1"/>
          </p:cNvSpPr>
          <p:nvPr>
            <p:ph type="ftr" sz="quarter" idx="3"/>
          </p:nvPr>
        </p:nvSpPr>
        <p:spPr/>
        <p:txBody>
          <a:bodyPr/>
          <a:lstStyle/>
          <a:p>
            <a:r>
              <a:rPr lang="en-US" dirty="0"/>
              <a:t>tescometering.com</a:t>
            </a:r>
          </a:p>
        </p:txBody>
      </p:sp>
      <p:sp>
        <p:nvSpPr>
          <p:cNvPr id="6" name="Slide Number Placeholder 5">
            <a:extLst>
              <a:ext uri="{FF2B5EF4-FFF2-40B4-BE49-F238E27FC236}">
                <a16:creationId xmlns:a16="http://schemas.microsoft.com/office/drawing/2014/main" id="{095A8A9D-3199-4DD6-B71A-A60F172E7FBA}"/>
              </a:ext>
            </a:extLst>
          </p:cNvPr>
          <p:cNvSpPr>
            <a:spLocks noGrp="1"/>
          </p:cNvSpPr>
          <p:nvPr>
            <p:ph type="sldNum" sz="quarter" idx="4"/>
          </p:nvPr>
        </p:nvSpPr>
        <p:spPr/>
        <p:txBody>
          <a:bodyPr/>
          <a:lstStyle/>
          <a:p>
            <a:fld id="{4BEAC4C4-F0A7-4B61-A827-E4198D078267}" type="slidenum">
              <a:rPr lang="en-US" smtClean="0"/>
              <a:t>11</a:t>
            </a:fld>
            <a:endParaRPr lang="en-US" dirty="0"/>
          </a:p>
        </p:txBody>
      </p:sp>
      <p:pic>
        <p:nvPicPr>
          <p:cNvPr id="5" name="Picture 10" descr="300 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85975"/>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txBox="1">
            <a:spLocks noChangeArrowheads="1"/>
          </p:cNvSpPr>
          <p:nvPr/>
        </p:nvSpPr>
        <p:spPr bwMode="auto">
          <a:xfrm>
            <a:off x="4038600" y="2057400"/>
            <a:ext cx="4876800" cy="36576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meter blades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Melted plastic around one or more of the meter stabs (typically the plastic around one stab is where the deformation starts)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Pitted and discolored socket jaws</a:t>
            </a:r>
          </a:p>
          <a:p>
            <a:pPr>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Loss of spring tension in the socket jaws</a:t>
            </a:r>
          </a:p>
          <a:p>
            <a:endParaRPr lang="en-US" altLang="en-US" sz="1800" kern="0" dirty="0"/>
          </a:p>
        </p:txBody>
      </p:sp>
      <p:sp>
        <p:nvSpPr>
          <p:cNvPr id="8" name="Text Box 8"/>
          <p:cNvSpPr txBox="1">
            <a:spLocks noChangeArrowheads="1"/>
          </p:cNvSpPr>
          <p:nvPr/>
        </p:nvSpPr>
        <p:spPr bwMode="auto">
          <a:xfrm>
            <a:off x="457200" y="1105242"/>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191000"/>
            <a:ext cx="2698723" cy="2038350"/>
          </a:xfrm>
          <a:prstGeom prst="rect">
            <a:avLst/>
          </a:prstGeom>
        </p:spPr>
      </p:pic>
    </p:spTree>
    <p:extLst>
      <p:ext uri="{BB962C8B-B14F-4D97-AF65-F5344CB8AC3E}">
        <p14:creationId xmlns:p14="http://schemas.microsoft.com/office/powerpoint/2010/main" val="19845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61975" y="1295400"/>
            <a:ext cx="56102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Total load exceeding socket capacity – lots of older 100 amp services in the field</a:t>
            </a:r>
          </a:p>
          <a:p>
            <a:pPr marL="0" indent="0" defTabSz="1060450" eaLnBrk="0" hangingPunct="0">
              <a:lnSpc>
                <a:spcPct val="100000"/>
              </a:lnSpc>
              <a:buClr>
                <a:schemeClr val="tx2"/>
              </a:buClr>
              <a:buFontTx/>
              <a:buNone/>
              <a:defRPr/>
            </a:pPr>
            <a:endParaRPr lang="en-US" sz="2400" b="0" dirty="0">
              <a:solidFill>
                <a:schemeClr val="tx1"/>
              </a:solidFill>
              <a:cs typeface="Arial" charset="0"/>
            </a:endParaRPr>
          </a:p>
          <a:p>
            <a:pPr marL="188913" indent="-188913" defTabSz="1060450" eaLnBrk="0" hangingPunct="0">
              <a:lnSpc>
                <a:spcPct val="100000"/>
              </a:lnSpc>
              <a:buClr>
                <a:schemeClr val="tx2"/>
              </a:buClr>
              <a:defRPr/>
            </a:pPr>
            <a:endParaRPr lang="en-US" sz="2400" b="0" dirty="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pic>
        <p:nvPicPr>
          <p:cNvPr id="5" name="Picture 12" descr="fire_nanaimo_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886200"/>
            <a:ext cx="2590800" cy="1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7777162" y="4833573"/>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itle 3">
            <a:extLst>
              <a:ext uri="{FF2B5EF4-FFF2-40B4-BE49-F238E27FC236}">
                <a16:creationId xmlns:a16="http://schemas.microsoft.com/office/drawing/2014/main" id="{11931D8B-0F37-4737-BF9B-1842222AFE84}"/>
              </a:ext>
            </a:extLst>
          </p:cNvPr>
          <p:cNvSpPr>
            <a:spLocks noGrp="1"/>
          </p:cNvSpPr>
          <p:nvPr>
            <p:ph type="title"/>
          </p:nvPr>
        </p:nvSpPr>
        <p:spPr/>
        <p:txBody>
          <a:bodyPr/>
          <a:lstStyle/>
          <a:p>
            <a:r>
              <a:rPr lang="en-US" dirty="0"/>
              <a:t>What Are Likely Concerns?</a:t>
            </a:r>
          </a:p>
        </p:txBody>
      </p:sp>
      <p:sp>
        <p:nvSpPr>
          <p:cNvPr id="2" name="Footer Placeholder 1">
            <a:extLst>
              <a:ext uri="{FF2B5EF4-FFF2-40B4-BE49-F238E27FC236}">
                <a16:creationId xmlns:a16="http://schemas.microsoft.com/office/drawing/2014/main" id="{35B2CE09-FB65-4F0F-AC7C-8B563BB9361A}"/>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0E4734F-3A0B-465C-92C1-7EDDBAC4F123}"/>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extLst>
      <p:ext uri="{BB962C8B-B14F-4D97-AF65-F5344CB8AC3E}">
        <p14:creationId xmlns:p14="http://schemas.microsoft.com/office/powerpoint/2010/main" val="411737409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8963A3-39B1-4BBA-9A43-DBAB220DD0E2}"/>
              </a:ext>
            </a:extLst>
          </p:cNvPr>
          <p:cNvSpPr>
            <a:spLocks noGrp="1"/>
          </p:cNvSpPr>
          <p:nvPr>
            <p:ph type="title"/>
          </p:nvPr>
        </p:nvSpPr>
        <p:spPr>
          <a:xfrm>
            <a:off x="1556951" y="152400"/>
            <a:ext cx="7208107" cy="679832"/>
          </a:xfrm>
        </p:spPr>
        <p:txBody>
          <a:bodyPr/>
          <a:lstStyle/>
          <a:p>
            <a:r>
              <a:rPr lang="en-US" sz="4000" dirty="0"/>
              <a:t>Hot Socket Causes – Sprung Jaws</a:t>
            </a:r>
          </a:p>
        </p:txBody>
      </p:sp>
      <p:sp>
        <p:nvSpPr>
          <p:cNvPr id="30722" name="Content Placeholder 1"/>
          <p:cNvSpPr>
            <a:spLocks noGrp="1"/>
          </p:cNvSpPr>
          <p:nvPr>
            <p:ph idx="1"/>
          </p:nvPr>
        </p:nvSpPr>
        <p:spPr/>
        <p:txBody>
          <a:bodyPr/>
          <a:lstStyle/>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i="1" dirty="0">
              <a:cs typeface="Arial" charset="0"/>
            </a:endParaRPr>
          </a:p>
        </p:txBody>
      </p:sp>
      <p:sp>
        <p:nvSpPr>
          <p:cNvPr id="2" name="Footer Placeholder 1">
            <a:extLst>
              <a:ext uri="{FF2B5EF4-FFF2-40B4-BE49-F238E27FC236}">
                <a16:creationId xmlns:a16="http://schemas.microsoft.com/office/drawing/2014/main" id="{0BDA753E-263D-4DA7-ACA3-BB4930AF4F4C}"/>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A8B3261-4B03-4282-97F0-6ED2765745AD}"/>
              </a:ext>
            </a:extLst>
          </p:cNvPr>
          <p:cNvSpPr>
            <a:spLocks noGrp="1"/>
          </p:cNvSpPr>
          <p:nvPr>
            <p:ph type="sldNum" sz="quarter" idx="4"/>
          </p:nvPr>
        </p:nvSpPr>
        <p:spPr/>
        <p:txBody>
          <a:bodyPr/>
          <a:lstStyle/>
          <a:p>
            <a:fld id="{4BEAC4C4-F0A7-4B61-A827-E4198D078267}" type="slidenum">
              <a:rPr lang="en-US" smtClean="0"/>
              <a:t>13</a:t>
            </a:fld>
            <a:endParaRPr lang="en-US" dirty="0"/>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Note: Tin Melts at 232ºC (450ºF) </a:t>
            </a:r>
          </a:p>
          <a:p>
            <a:pPr marL="0" indent="0" defTabSz="1060450" eaLnBrk="0" hangingPunct="0">
              <a:lnSpc>
                <a:spcPct val="100000"/>
              </a:lnSpc>
              <a:buClr>
                <a:schemeClr val="tx2"/>
              </a:buClr>
              <a:buFontTx/>
              <a:buNone/>
              <a:defRPr/>
            </a:pPr>
            <a:endParaRPr lang="en-US" sz="1500" b="0" dirty="0">
              <a:cs typeface="Arial" charset="0"/>
            </a:endParaRPr>
          </a:p>
          <a:p>
            <a:pPr marL="0" indent="0" defTabSz="1060450" eaLnBrk="0" hangingPunct="0">
              <a:lnSpc>
                <a:spcPct val="100000"/>
              </a:lnSpc>
              <a:buClr>
                <a:schemeClr val="tx2"/>
              </a:buClr>
              <a:buFontTx/>
              <a:buNone/>
              <a:defRPr/>
            </a:pPr>
            <a:endParaRPr lang="en-US" sz="1500" b="0" i="1" dirty="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80208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BC3A10-6D5D-4698-9039-AEF090C04B33}"/>
              </a:ext>
            </a:extLst>
          </p:cNvPr>
          <p:cNvSpPr>
            <a:spLocks noGrp="1"/>
          </p:cNvSpPr>
          <p:nvPr>
            <p:ph type="title"/>
          </p:nvPr>
        </p:nvSpPr>
        <p:spPr/>
        <p:txBody>
          <a:bodyPr/>
          <a:lstStyle/>
          <a:p>
            <a:r>
              <a:rPr lang="en-US" dirty="0"/>
              <a:t>Example – “Sprung Jaw”</a:t>
            </a:r>
          </a:p>
        </p:txBody>
      </p:sp>
      <p:sp>
        <p:nvSpPr>
          <p:cNvPr id="3" name="Content Placeholder 2"/>
          <p:cNvSpPr>
            <a:spLocks noGrp="1"/>
          </p:cNvSpPr>
          <p:nvPr>
            <p:ph idx="1"/>
            <p:custDataLst>
              <p:tags r:id="rId1"/>
            </p:custDataLst>
          </p:nvPr>
        </p:nvSpPr>
        <p:spPr/>
        <p:txBody>
          <a:bodyPr>
            <a:normAutofit/>
          </a:bodyPr>
          <a:lstStyle/>
          <a:p>
            <a:pPr marL="0" indent="0" eaLnBrk="1" hangingPunct="1">
              <a:buFontTx/>
              <a:buNone/>
              <a:defRPr/>
            </a:pPr>
            <a:r>
              <a:rPr lang="en-US" dirty="0"/>
              <a:t>Jaw completely separated  - large gap resulting in poor connection</a:t>
            </a:r>
          </a:p>
        </p:txBody>
      </p:sp>
      <p:sp>
        <p:nvSpPr>
          <p:cNvPr id="2" name="Footer Placeholder 1">
            <a:extLst>
              <a:ext uri="{FF2B5EF4-FFF2-40B4-BE49-F238E27FC236}">
                <a16:creationId xmlns:a16="http://schemas.microsoft.com/office/drawing/2014/main" id="{FE4E41B4-0D01-4625-BE03-68304CFD7B9A}"/>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73AB835E-3873-4A9F-A4B0-D2FFFE1AA37C}"/>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9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3500E5-C83E-4554-B7D5-BF97B03B9053}"/>
              </a:ext>
            </a:extLst>
          </p:cNvPr>
          <p:cNvSpPr>
            <a:spLocks noGrp="1"/>
          </p:cNvSpPr>
          <p:nvPr>
            <p:ph type="title"/>
          </p:nvPr>
        </p:nvSpPr>
        <p:spPr/>
        <p:txBody>
          <a:bodyPr/>
          <a:lstStyle/>
          <a:p>
            <a:r>
              <a:rPr lang="en-US" sz="4000" dirty="0"/>
              <a:t>AMI Deployments and Hot Sockets</a:t>
            </a:r>
          </a:p>
        </p:txBody>
      </p:sp>
      <p:sp>
        <p:nvSpPr>
          <p:cNvPr id="28674" name="Content Placeholder 1"/>
          <p:cNvSpPr>
            <a:spLocks noGrp="1"/>
          </p:cNvSpPr>
          <p:nvPr>
            <p:ph idx="1"/>
          </p:nvPr>
        </p:nvSpPr>
        <p:spPr/>
        <p:txBody>
          <a:bodyPr/>
          <a:lstStyle/>
          <a:p>
            <a:pPr defTabSz="1060450">
              <a:buClr>
                <a:schemeClr val="tx2"/>
              </a:buClr>
            </a:pPr>
            <a:r>
              <a:rPr lang="en-US" altLang="en-US" sz="2400" dirty="0">
                <a:cs typeface="Arial" charset="0"/>
              </a:rPr>
              <a:t>Replacing a meter in an existing meter socket will weaken the socket and if performed enough times this action will create a hazardous condition.  </a:t>
            </a:r>
            <a:r>
              <a:rPr lang="en-US" altLang="en-US" sz="2400" b="1" dirty="0">
                <a:solidFill>
                  <a:srgbClr val="FF0000"/>
                </a:solidFill>
                <a:cs typeface="Arial" charset="0"/>
              </a:rPr>
              <a:t>AMI deployments </a:t>
            </a:r>
            <a:r>
              <a:rPr lang="en-US" altLang="en-US" sz="2400" dirty="0">
                <a:cs typeface="Arial" charset="0"/>
              </a:rPr>
              <a:t>will increase the incidence of hot sockets and meter fires unless precautionary steps are taken as part of the meter deployment.</a:t>
            </a:r>
          </a:p>
          <a:p>
            <a:pPr marL="0" indent="0" defTabSz="1060450">
              <a:buClr>
                <a:schemeClr val="tx2"/>
              </a:buClr>
              <a:buFontTx/>
              <a:buNone/>
            </a:pPr>
            <a:endParaRPr lang="en-US" altLang="en-US" sz="2000" i="1" dirty="0">
              <a:cs typeface="Arial" charset="0"/>
            </a:endParaRPr>
          </a:p>
        </p:txBody>
      </p:sp>
      <p:sp>
        <p:nvSpPr>
          <p:cNvPr id="2" name="Footer Placeholder 1">
            <a:extLst>
              <a:ext uri="{FF2B5EF4-FFF2-40B4-BE49-F238E27FC236}">
                <a16:creationId xmlns:a16="http://schemas.microsoft.com/office/drawing/2014/main" id="{D1564D72-EEDF-4645-AD23-7F59C904C1B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8AB5FBB3-3B38-45D7-9520-CAC004C97441}"/>
              </a:ext>
            </a:extLst>
          </p:cNvPr>
          <p:cNvSpPr>
            <a:spLocks noGrp="1"/>
          </p:cNvSpPr>
          <p:nvPr>
            <p:ph type="sldNum" sz="quarter" idx="4"/>
          </p:nvPr>
        </p:nvSpPr>
        <p:spPr/>
        <p:txBody>
          <a:bodyPr/>
          <a:lstStyle/>
          <a:p>
            <a:fld id="{4BEAC4C4-F0A7-4B61-A827-E4198D078267}" type="slidenum">
              <a:rPr lang="en-US" smtClean="0"/>
              <a:t>15</a:t>
            </a:fld>
            <a:endParaRPr lang="en-US" dirty="0"/>
          </a:p>
        </p:txBody>
      </p:sp>
    </p:spTree>
    <p:extLst>
      <p:ext uri="{BB962C8B-B14F-4D97-AF65-F5344CB8AC3E}">
        <p14:creationId xmlns:p14="http://schemas.microsoft.com/office/powerpoint/2010/main" val="230744237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FB637B93-D789-4F6C-870F-5F1156BAE039}" type="slidenum">
              <a:rPr lang="en-US" altLang="en-US" sz="1400" smtClean="0"/>
              <a:pPr eaLnBrk="1" hangingPunct="1">
                <a:spcBef>
                  <a:spcPct val="0"/>
                </a:spcBef>
                <a:buFontTx/>
                <a:buNone/>
              </a:pPr>
              <a:t>16</a:t>
            </a:fld>
            <a:endParaRPr lang="en-US" altLang="en-US" sz="1400" dirty="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B843367-FD58-453B-B948-2A72862EF9B5}"/>
              </a:ext>
            </a:extLst>
          </p:cNvPr>
          <p:cNvSpPr>
            <a:spLocks noGrp="1"/>
          </p:cNvSpPr>
          <p:nvPr>
            <p:ph type="ftr" sz="quarter" idx="3"/>
          </p:nvPr>
        </p:nvSpPr>
        <p:spPr/>
        <p:txBody>
          <a:bodyPr/>
          <a:lstStyle/>
          <a:p>
            <a:r>
              <a:rPr lang="en-US" dirty="0"/>
              <a:t>tescometering.com</a:t>
            </a:r>
          </a:p>
        </p:txBody>
      </p:sp>
    </p:spTree>
    <p:extLst>
      <p:ext uri="{BB962C8B-B14F-4D97-AF65-F5344CB8AC3E}">
        <p14:creationId xmlns:p14="http://schemas.microsoft.com/office/powerpoint/2010/main" val="2802340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700" y="1371600"/>
            <a:ext cx="3276600" cy="4608845"/>
          </a:xfrm>
          <a:prstGeom prst="rect">
            <a:avLst/>
          </a:prstGeom>
        </p:spPr>
      </p:pic>
      <p:sp>
        <p:nvSpPr>
          <p:cNvPr id="3" name="Title 2">
            <a:extLst>
              <a:ext uri="{FF2B5EF4-FFF2-40B4-BE49-F238E27FC236}">
                <a16:creationId xmlns:a16="http://schemas.microsoft.com/office/drawing/2014/main" id="{8A4297D4-DDC5-4B67-AECE-413947BB3C64}"/>
              </a:ext>
            </a:extLst>
          </p:cNvPr>
          <p:cNvSpPr>
            <a:spLocks noGrp="1"/>
          </p:cNvSpPr>
          <p:nvPr>
            <p:ph type="title"/>
          </p:nvPr>
        </p:nvSpPr>
        <p:spPr/>
        <p:txBody>
          <a:bodyPr/>
          <a:lstStyle/>
          <a:p>
            <a:r>
              <a:rPr lang="en-US" dirty="0"/>
              <a:t>Hot Socket Simulation Fixture</a:t>
            </a:r>
          </a:p>
        </p:txBody>
      </p:sp>
    </p:spTree>
    <p:extLst>
      <p:ext uri="{BB962C8B-B14F-4D97-AF65-F5344CB8AC3E}">
        <p14:creationId xmlns:p14="http://schemas.microsoft.com/office/powerpoint/2010/main" val="3461706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9" descr="burnt meter stab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0" y="1066800"/>
            <a:ext cx="67945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B828624A-DFB1-46B3-ADA4-AEC2AA0D2A39}"/>
              </a:ext>
            </a:extLst>
          </p:cNvPr>
          <p:cNvSpPr>
            <a:spLocks noGrp="1"/>
          </p:cNvSpPr>
          <p:nvPr>
            <p:ph type="title"/>
          </p:nvPr>
        </p:nvSpPr>
        <p:spPr/>
        <p:txBody>
          <a:bodyPr/>
          <a:lstStyle/>
          <a:p>
            <a:r>
              <a:rPr lang="en-US" dirty="0"/>
              <a:t>Hot Socket</a:t>
            </a:r>
          </a:p>
        </p:txBody>
      </p:sp>
      <p:sp>
        <p:nvSpPr>
          <p:cNvPr id="2" name="Footer Placeholder 1">
            <a:extLst>
              <a:ext uri="{FF2B5EF4-FFF2-40B4-BE49-F238E27FC236}">
                <a16:creationId xmlns:a16="http://schemas.microsoft.com/office/drawing/2014/main" id="{DE21AB2C-07A9-45A8-83EF-64155E539E45}"/>
              </a:ext>
            </a:extLst>
          </p:cNvPr>
          <p:cNvSpPr>
            <a:spLocks noGrp="1"/>
          </p:cNvSpPr>
          <p:nvPr>
            <p:ph type="ftr" sz="quarter" idx="3"/>
          </p:nvPr>
        </p:nvSpPr>
        <p:spPr/>
        <p:txBody>
          <a:bodyPr/>
          <a:lstStyle/>
          <a:p>
            <a:r>
              <a:rPr lang="en-US" dirty="0"/>
              <a:t>tescometering.com</a:t>
            </a:r>
          </a:p>
        </p:txBody>
      </p:sp>
    </p:spTree>
    <p:extLst>
      <p:ext uri="{BB962C8B-B14F-4D97-AF65-F5344CB8AC3E}">
        <p14:creationId xmlns:p14="http://schemas.microsoft.com/office/powerpoint/2010/main" val="222713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1556951" y="158368"/>
            <a:ext cx="7208107" cy="679832"/>
          </a:xfrm>
          <a:noFill/>
        </p:spPr>
        <p:txBody>
          <a:bodyPr/>
          <a:lstStyle/>
          <a:p>
            <a:pPr eaLnBrk="1" hangingPunct="1"/>
            <a:r>
              <a:rPr lang="en-US" altLang="en-US" dirty="0"/>
              <a:t>Expected &amp; Unexpected Results </a:t>
            </a:r>
          </a:p>
        </p:txBody>
      </p:sp>
      <p:sp>
        <p:nvSpPr>
          <p:cNvPr id="8196" name="Rectangle 5"/>
          <p:cNvSpPr>
            <a:spLocks noGrp="1" noChangeArrowheads="1"/>
          </p:cNvSpPr>
          <p:nvPr>
            <p:ph idx="1"/>
          </p:nvPr>
        </p:nvSpPr>
        <p:spPr>
          <a:noFill/>
        </p:spPr>
        <p:txBody>
          <a:bodyPr/>
          <a:lstStyle/>
          <a:p>
            <a:pPr eaLnBrk="1" hangingPunct="1">
              <a:lnSpc>
                <a:spcPct val="80000"/>
              </a:lnSpc>
              <a:buFontTx/>
              <a:buNone/>
            </a:pPr>
            <a:r>
              <a:rPr lang="en-US" altLang="en-US" sz="1700" dirty="0">
                <a:solidFill>
                  <a:srgbClr val="CC0000"/>
                </a:solidFill>
              </a:rPr>
              <a:t>Expected:</a:t>
            </a:r>
          </a:p>
          <a:p>
            <a:pPr eaLnBrk="1" hangingPunct="1">
              <a:lnSpc>
                <a:spcPct val="80000"/>
              </a:lnSpc>
            </a:pPr>
            <a:r>
              <a:rPr lang="en-US" altLang="en-US" sz="1700" dirty="0"/>
              <a:t>Hot Sockets are exactly that – hot sockets.  The hot sockets are the source of the problem and not hot meters.  </a:t>
            </a:r>
          </a:p>
          <a:p>
            <a:pPr eaLnBrk="1" hangingPunct="1">
              <a:lnSpc>
                <a:spcPct val="80000"/>
              </a:lnSpc>
            </a:pPr>
            <a:r>
              <a:rPr lang="en-US" altLang="en-US" sz="1700" dirty="0"/>
              <a:t>Electromechanical meters withstand hot sockets better than solid state meters</a:t>
            </a:r>
          </a:p>
          <a:p>
            <a:pPr eaLnBrk="1" hangingPunct="1">
              <a:lnSpc>
                <a:spcPct val="80000"/>
              </a:lnSpc>
            </a:pPr>
            <a:endParaRPr lang="en-US" altLang="en-US" sz="1700" dirty="0"/>
          </a:p>
          <a:p>
            <a:pPr eaLnBrk="1" hangingPunct="1">
              <a:lnSpc>
                <a:spcPct val="80000"/>
              </a:lnSpc>
            </a:pPr>
            <a:endParaRPr lang="en-US" altLang="en-US" sz="1700" dirty="0"/>
          </a:p>
          <a:p>
            <a:pPr eaLnBrk="1" hangingPunct="1">
              <a:lnSpc>
                <a:spcPct val="80000"/>
              </a:lnSpc>
              <a:buFontTx/>
              <a:buNone/>
            </a:pPr>
            <a:endParaRPr lang="en-US" altLang="en-US" sz="2400" dirty="0"/>
          </a:p>
        </p:txBody>
      </p:sp>
      <p:sp>
        <p:nvSpPr>
          <p:cNvPr id="2" name="Footer Placeholder 1">
            <a:extLst>
              <a:ext uri="{FF2B5EF4-FFF2-40B4-BE49-F238E27FC236}">
                <a16:creationId xmlns:a16="http://schemas.microsoft.com/office/drawing/2014/main" id="{EB04A091-92EF-416A-8771-32E4AE05A3F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54B8EE0-9A96-4975-8F07-C3CE79F05E93}"/>
              </a:ext>
            </a:extLst>
          </p:cNvPr>
          <p:cNvSpPr>
            <a:spLocks noGrp="1"/>
          </p:cNvSpPr>
          <p:nvPr>
            <p:ph type="sldNum" sz="quarter" idx="4"/>
          </p:nvPr>
        </p:nvSpPr>
        <p:spPr/>
        <p:txBody>
          <a:bodyPr/>
          <a:lstStyle/>
          <a:p>
            <a:fld id="{4BEAC4C4-F0A7-4B61-A827-E4198D078267}" type="slidenum">
              <a:rPr lang="en-US" smtClean="0"/>
              <a:t>19</a:t>
            </a:fld>
            <a:endParaRPr lang="en-US" dirty="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 state meters are better than electromechanical meters</a:t>
            </a:r>
            <a:r>
              <a:rPr lang="en-US" altLang="en-US" sz="1800" dirty="0">
                <a:solidFill>
                  <a:srgbClr val="CC0000"/>
                </a:solidFill>
              </a:rPr>
              <a:t>.</a:t>
            </a:r>
            <a:endParaRPr lang="en-US" altLang="en-US" sz="1800" dirty="0"/>
          </a:p>
        </p:txBody>
      </p:sp>
    </p:spTree>
    <p:extLst>
      <p:ext uri="{BB962C8B-B14F-4D97-AF65-F5344CB8AC3E}">
        <p14:creationId xmlns:p14="http://schemas.microsoft.com/office/powerpoint/2010/main" val="120827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00BCF5-3601-44E4-A4B1-DB80D236C9E1}"/>
              </a:ext>
            </a:extLst>
          </p:cNvPr>
          <p:cNvSpPr>
            <a:spLocks noGrp="1" noChangeArrowheads="1"/>
          </p:cNvSpPr>
          <p:nvPr>
            <p:ph type="title"/>
          </p:nvPr>
        </p:nvSpPr>
        <p:spPr>
          <a:noFill/>
        </p:spPr>
        <p:txBody>
          <a:bodyPr/>
          <a:lstStyle/>
          <a:p>
            <a:pPr eaLnBrk="1" hangingPunct="1"/>
            <a:r>
              <a:rPr lang="en-US" altLang="en-US" dirty="0"/>
              <a:t>Premise</a:t>
            </a:r>
          </a:p>
        </p:txBody>
      </p:sp>
      <p:sp>
        <p:nvSpPr>
          <p:cNvPr id="3075" name="Rectangle 3">
            <a:extLst>
              <a:ext uri="{FF2B5EF4-FFF2-40B4-BE49-F238E27FC236}">
                <a16:creationId xmlns:a16="http://schemas.microsoft.com/office/drawing/2014/main" id="{FB47E7B0-6E28-45AD-9F13-811CE2E22EA2}"/>
              </a:ext>
            </a:extLst>
          </p:cNvPr>
          <p:cNvSpPr>
            <a:spLocks noGrp="1" noChangeArrowheads="1"/>
          </p:cNvSpPr>
          <p:nvPr>
            <p:ph idx="1"/>
          </p:nvPr>
        </p:nvSpPr>
        <p:spPr>
          <a:xfrm>
            <a:off x="533400" y="1676400"/>
            <a:ext cx="8077200" cy="2819400"/>
          </a:xfrm>
          <a:solidFill>
            <a:srgbClr val="FFFFFF"/>
          </a:solidFill>
        </p:spPr>
        <p:txBody>
          <a:bodyPr>
            <a:noAutofit/>
          </a:bodyPr>
          <a:lstStyle/>
          <a:p>
            <a:pPr marL="292100" indent="-292100" eaLnBrk="1" hangingPunct="1">
              <a:lnSpc>
                <a:spcPct val="80000"/>
              </a:lnSpc>
              <a:spcAft>
                <a:spcPct val="100000"/>
              </a:spcAft>
            </a:pPr>
            <a:r>
              <a:rPr lang="en-US" altLang="en-US" sz="1800" dirty="0"/>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1800" dirty="0"/>
              <a:t>This focus is now changing with overwhelming deployment of electronic meters and significant deployment of AMR and AMI meters throughout the installed base in North America.</a:t>
            </a:r>
          </a:p>
          <a:p>
            <a:pPr marL="292100" indent="-292100" eaLnBrk="1" hangingPunct="1">
              <a:lnSpc>
                <a:spcPct val="80000"/>
              </a:lnSpc>
              <a:spcAft>
                <a:spcPct val="100000"/>
              </a:spcAft>
            </a:pPr>
            <a:r>
              <a:rPr lang="en-US" altLang="en-US" sz="1800" dirty="0"/>
              <a:t>Meter Failure modes are changing.  More meters are rejected for functional test failures than accuracy tests</a:t>
            </a:r>
          </a:p>
          <a:p>
            <a:pPr marL="292100" indent="-292100" eaLnBrk="1" hangingPunct="1">
              <a:lnSpc>
                <a:spcPct val="80000"/>
              </a:lnSpc>
              <a:spcAft>
                <a:spcPct val="100000"/>
              </a:spcAft>
            </a:pPr>
            <a:r>
              <a:rPr lang="en-US" altLang="en-US" sz="1800" dirty="0"/>
              <a:t>One of the benefits of AMI is that utilities can spend less time on residential metering and focus their meter techs on their more complex metering operations.  More time can and should be spent inspecting and testing the Transformer rated installations in each utilities service territory.</a:t>
            </a:r>
          </a:p>
        </p:txBody>
      </p:sp>
      <p:sp>
        <p:nvSpPr>
          <p:cNvPr id="2" name="Footer Placeholder 1">
            <a:extLst>
              <a:ext uri="{FF2B5EF4-FFF2-40B4-BE49-F238E27FC236}">
                <a16:creationId xmlns:a16="http://schemas.microsoft.com/office/drawing/2014/main" id="{42E16226-19B5-48A3-A9FE-33F135F196F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798278DA-6053-49D1-A36C-64B58326A778}"/>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xfrm>
            <a:off x="1556951" y="158368"/>
            <a:ext cx="7208107" cy="679832"/>
          </a:xfrm>
          <a:noFill/>
        </p:spPr>
        <p:txBody>
          <a:bodyPr/>
          <a:lstStyle/>
          <a:p>
            <a:pPr eaLnBrk="1" hangingPunct="1"/>
            <a:r>
              <a:rPr lang="en-US" altLang="en-US" dirty="0"/>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99C1E6F-4AAA-483E-B3E6-A9E260178F29}"/>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6AF137B0-3881-4E35-9D7D-CE7308EDD8BB}"/>
              </a:ext>
            </a:extLst>
          </p:cNvPr>
          <p:cNvSpPr>
            <a:spLocks noGrp="1"/>
          </p:cNvSpPr>
          <p:nvPr>
            <p:ph type="sldNum" sz="quarter" idx="4"/>
          </p:nvPr>
        </p:nvSpPr>
        <p:spPr/>
        <p:txBody>
          <a:bodyPr/>
          <a:lstStyle/>
          <a:p>
            <a:fld id="{4BEAC4C4-F0A7-4B61-A827-E4198D078267}" type="slidenum">
              <a:rPr lang="en-US" smtClean="0"/>
              <a:t>20</a:t>
            </a:fld>
            <a:endParaRPr lang="en-US" dirty="0"/>
          </a:p>
        </p:txBody>
      </p:sp>
    </p:spTree>
    <p:extLst>
      <p:ext uri="{BB962C8B-B14F-4D97-AF65-F5344CB8AC3E}">
        <p14:creationId xmlns:p14="http://schemas.microsoft.com/office/powerpoint/2010/main" val="46455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646238"/>
            <a:ext cx="2895600" cy="4525962"/>
          </a:xfrm>
          <a:prstGeom prst="rect">
            <a:avLst/>
          </a:prstGeom>
          <a:noFill/>
        </p:spPr>
        <p:txBody>
          <a:bodyPr>
            <a:normAutofit fontScale="700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Arial" panose="020B0604020202020204" pitchFamily="34" charset="0"/>
              <a:buChar char="•"/>
            </a:pPr>
            <a:r>
              <a:rPr lang="en-US" altLang="en-US" sz="2300" kern="0" dirty="0">
                <a:latin typeface="Arial" panose="020B0604020202020204" pitchFamily="34" charset="0"/>
                <a:cs typeface="Arial" panose="020B0604020202020204" pitchFamily="34" charset="0"/>
              </a:rPr>
              <a:t>Calipers show a .01” gap, with that size gap between jaws and stabs we were able to heat meter stabs over 1000 degrees Fahrenheit in a few minutes.</a:t>
            </a:r>
          </a:p>
          <a:p>
            <a:pPr>
              <a:buFont typeface="Arial" panose="020B0604020202020204" pitchFamily="34" charset="0"/>
              <a:buChar char="•"/>
            </a:pPr>
            <a:endParaRPr lang="en-US" altLang="en-US" sz="2800" kern="0" dirty="0"/>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The rough spots you see on the post-test jaw next to the calipers are over .005” high. This surface degradation appears on the stab as well. </a:t>
            </a:r>
          </a:p>
          <a:p>
            <a:pPr marL="228600" indent="-228600"/>
            <a:endParaRPr lang="en-US" altLang="en-US" sz="2100" kern="0"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100" kern="0" dirty="0">
                <a:latin typeface="Arial" panose="020B0604020202020204" pitchFamily="34" charset="0"/>
                <a:cs typeface="Arial" panose="020B0604020202020204" pitchFamily="34" charset="0"/>
              </a:rPr>
              <a:t>Between the two surfaces you can have large gaps, along with insulating by-product of the arcing, that can sustain heavy arcing in a solid state.</a:t>
            </a:r>
          </a:p>
        </p:txBody>
      </p:sp>
      <p:pic>
        <p:nvPicPr>
          <p:cNvPr id="9" name="Picture 6" descr="hot soc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57BB663-F985-412E-B034-0045726DC6AB}"/>
              </a:ext>
            </a:extLst>
          </p:cNvPr>
          <p:cNvSpPr>
            <a:spLocks noGrp="1"/>
          </p:cNvSpPr>
          <p:nvPr>
            <p:ph type="title"/>
          </p:nvPr>
        </p:nvSpPr>
        <p:spPr>
          <a:xfrm>
            <a:off x="1556951" y="158368"/>
            <a:ext cx="7208107" cy="679832"/>
          </a:xfrm>
        </p:spPr>
        <p:txBody>
          <a:bodyPr/>
          <a:lstStyle/>
          <a:p>
            <a:r>
              <a:rPr lang="en-US" dirty="0"/>
              <a:t>Gap Evaluation</a:t>
            </a:r>
          </a:p>
        </p:txBody>
      </p:sp>
      <p:sp>
        <p:nvSpPr>
          <p:cNvPr id="2" name="Footer Placeholder 1">
            <a:extLst>
              <a:ext uri="{FF2B5EF4-FFF2-40B4-BE49-F238E27FC236}">
                <a16:creationId xmlns:a16="http://schemas.microsoft.com/office/drawing/2014/main" id="{51C2FAE1-4ED9-489A-9497-73ABEB3BD645}"/>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89D3C02-F46F-492A-91A9-C6CF9F5584D8}"/>
              </a:ext>
            </a:extLst>
          </p:cNvPr>
          <p:cNvSpPr>
            <a:spLocks noGrp="1"/>
          </p:cNvSpPr>
          <p:nvPr>
            <p:ph type="sldNum" sz="quarter" idx="4"/>
          </p:nvPr>
        </p:nvSpPr>
        <p:spPr/>
        <p:txBody>
          <a:bodyPr/>
          <a:lstStyle/>
          <a:p>
            <a:fld id="{4BEAC4C4-F0A7-4B61-A827-E4198D078267}" type="slidenum">
              <a:rPr lang="en-US" smtClean="0"/>
              <a:t>21</a:t>
            </a:fld>
            <a:endParaRPr lang="en-US" dirty="0"/>
          </a:p>
        </p:txBody>
      </p:sp>
    </p:spTree>
    <p:custDataLst>
      <p:tags r:id="rId1"/>
    </p:custDataLst>
    <p:extLst>
      <p:ext uri="{BB962C8B-B14F-4D97-AF65-F5344CB8AC3E}">
        <p14:creationId xmlns:p14="http://schemas.microsoft.com/office/powerpoint/2010/main" val="3447039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sp>
        <p:nvSpPr>
          <p:cNvPr id="7" name="Rectangle 4"/>
          <p:cNvSpPr txBox="1">
            <a:spLocks noChangeArrowheads="1"/>
          </p:cNvSpPr>
          <p:nvPr/>
        </p:nvSpPr>
        <p:spPr>
          <a:xfrm>
            <a:off x="457200" y="1371600"/>
            <a:ext cx="8229600" cy="1371600"/>
          </a:xfrm>
          <a:prstGeom prst="rect">
            <a:avLst/>
          </a:prstGeom>
          <a:noFill/>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buFont typeface="Arial" panose="020B0604020202020204" pitchFamily="34" charset="0"/>
              <a:buChar char="•"/>
            </a:pPr>
            <a:r>
              <a:rPr lang="en-US" altLang="en-US" sz="1800" kern="0" dirty="0">
                <a:latin typeface="Arial" panose="020B0604020202020204" pitchFamily="34" charset="0"/>
                <a:cs typeface="Arial" panose="020B0604020202020204" pitchFamily="34" charset="0"/>
              </a:rPr>
              <a:t>In a representative side view of a .1” thick standard meter stab, you can see how small these distortions appear relative to the thickness of the stab, while creating an air gap large enough for significant arcing.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32766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01FEF587-2D63-4C27-974A-DE2881274863}"/>
              </a:ext>
            </a:extLst>
          </p:cNvPr>
          <p:cNvSpPr>
            <a:spLocks noGrp="1"/>
          </p:cNvSpPr>
          <p:nvPr>
            <p:ph type="title"/>
          </p:nvPr>
        </p:nvSpPr>
        <p:spPr>
          <a:xfrm>
            <a:off x="1556951" y="158368"/>
            <a:ext cx="7208107" cy="679832"/>
          </a:xfrm>
        </p:spPr>
        <p:txBody>
          <a:bodyPr/>
          <a:lstStyle/>
          <a:p>
            <a:r>
              <a:rPr lang="en-US" dirty="0"/>
              <a:t>Service Degradation</a:t>
            </a:r>
          </a:p>
        </p:txBody>
      </p:sp>
      <p:sp>
        <p:nvSpPr>
          <p:cNvPr id="2" name="Footer Placeholder 1">
            <a:extLst>
              <a:ext uri="{FF2B5EF4-FFF2-40B4-BE49-F238E27FC236}">
                <a16:creationId xmlns:a16="http://schemas.microsoft.com/office/drawing/2014/main" id="{417E4C1F-5D8D-4D22-8D53-196A4BD9853F}"/>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BC190D4-10F3-4508-A749-B82660260FD7}"/>
              </a:ext>
            </a:extLst>
          </p:cNvPr>
          <p:cNvSpPr>
            <a:spLocks noGrp="1"/>
          </p:cNvSpPr>
          <p:nvPr>
            <p:ph type="sldNum" sz="quarter" idx="4"/>
          </p:nvPr>
        </p:nvSpPr>
        <p:spPr/>
        <p:txBody>
          <a:bodyPr/>
          <a:lstStyle/>
          <a:p>
            <a:fld id="{4BEAC4C4-F0A7-4B61-A827-E4198D078267}" type="slidenum">
              <a:rPr lang="en-US" smtClean="0"/>
              <a:t>22</a:t>
            </a:fld>
            <a:endParaRPr lang="en-US" dirty="0"/>
          </a:p>
        </p:txBody>
      </p:sp>
    </p:spTree>
    <p:custDataLst>
      <p:tags r:id="rId1"/>
    </p:custDataLst>
    <p:extLst>
      <p:ext uri="{BB962C8B-B14F-4D97-AF65-F5344CB8AC3E}">
        <p14:creationId xmlns:p14="http://schemas.microsoft.com/office/powerpoint/2010/main" val="272541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F5B0FDB-954E-4827-B4AB-1B969AB5319B}"/>
              </a:ext>
            </a:extLst>
          </p:cNvPr>
          <p:cNvSpPr>
            <a:spLocks noGrp="1"/>
          </p:cNvSpPr>
          <p:nvPr>
            <p:ph type="title"/>
          </p:nvPr>
        </p:nvSpPr>
        <p:spPr/>
        <p:txBody>
          <a:bodyPr/>
          <a:lstStyle/>
          <a:p>
            <a:r>
              <a:rPr lang="en-US" dirty="0"/>
              <a:t>Jaw to Blade Arcing</a:t>
            </a:r>
          </a:p>
        </p:txBody>
      </p:sp>
      <p:sp>
        <p:nvSpPr>
          <p:cNvPr id="2" name="Footer Placeholder 1">
            <a:extLst>
              <a:ext uri="{FF2B5EF4-FFF2-40B4-BE49-F238E27FC236}">
                <a16:creationId xmlns:a16="http://schemas.microsoft.com/office/drawing/2014/main" id="{5C60F989-011B-41FA-B3BA-C61D0FA6E0A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360CF3D3-D4AC-4791-B214-736381588888}"/>
              </a:ext>
            </a:extLst>
          </p:cNvPr>
          <p:cNvSpPr>
            <a:spLocks noGrp="1"/>
          </p:cNvSpPr>
          <p:nvPr>
            <p:ph type="sldNum" sz="quarter" idx="4"/>
          </p:nvPr>
        </p:nvSpPr>
        <p:spPr/>
        <p:txBody>
          <a:bodyPr/>
          <a:lstStyle/>
          <a:p>
            <a:fld id="{4BEAC4C4-F0A7-4B61-A827-E4198D078267}" type="slidenum">
              <a:rPr lang="en-US" smtClean="0"/>
              <a:t>23</a:t>
            </a:fld>
            <a:endParaRPr lang="en-US" dirty="0"/>
          </a:p>
        </p:txBody>
      </p:sp>
    </p:spTree>
    <p:custDataLst>
      <p:tags r:id="rId1"/>
    </p:custDataLst>
    <p:extLst>
      <p:ext uri="{BB962C8B-B14F-4D97-AF65-F5344CB8AC3E}">
        <p14:creationId xmlns:p14="http://schemas.microsoft.com/office/powerpoint/2010/main" val="3307908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22DE8-2174-489A-B6A7-85ED5C8F4FE0}"/>
              </a:ext>
            </a:extLst>
          </p:cNvPr>
          <p:cNvSpPr>
            <a:spLocks noGrp="1"/>
          </p:cNvSpPr>
          <p:nvPr>
            <p:ph type="title"/>
          </p:nvPr>
        </p:nvSpPr>
        <p:spPr>
          <a:xfrm>
            <a:off x="1556951" y="158368"/>
            <a:ext cx="7208107" cy="679832"/>
          </a:xfrm>
        </p:spPr>
        <p:txBody>
          <a:bodyPr/>
          <a:lstStyle/>
          <a:p>
            <a:r>
              <a:rPr lang="en-US" dirty="0"/>
              <a:t>Severe Arcing Jaw to Blade</a:t>
            </a:r>
          </a:p>
        </p:txBody>
      </p:sp>
      <p:sp>
        <p:nvSpPr>
          <p:cNvPr id="11266" name="Content Placeholder 1"/>
          <p:cNvSpPr>
            <a:spLocks noGrp="1"/>
          </p:cNvSpPr>
          <p:nvPr>
            <p:ph idx="1"/>
          </p:nvPr>
        </p:nvSpPr>
        <p:spPr/>
        <p:txBody>
          <a:bodyPr lIns="0"/>
          <a:lstStyle/>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i="1" dirty="0">
              <a:solidFill>
                <a:schemeClr val="bg1"/>
              </a:solidFill>
              <a:cs typeface="Arial" charset="0"/>
            </a:endParaRPr>
          </a:p>
        </p:txBody>
      </p:sp>
      <p:sp>
        <p:nvSpPr>
          <p:cNvPr id="2" name="Footer Placeholder 1">
            <a:extLst>
              <a:ext uri="{FF2B5EF4-FFF2-40B4-BE49-F238E27FC236}">
                <a16:creationId xmlns:a16="http://schemas.microsoft.com/office/drawing/2014/main" id="{300C16F7-417A-43E6-A823-55C1FD1D5C6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46B68A91-6E10-44F6-9BA1-A194D3277B4F}"/>
              </a:ext>
            </a:extLst>
          </p:cNvPr>
          <p:cNvSpPr>
            <a:spLocks noGrp="1"/>
          </p:cNvSpPr>
          <p:nvPr>
            <p:ph type="sldNum" sz="quarter" idx="4"/>
          </p:nvPr>
        </p:nvSpPr>
        <p:spPr/>
        <p:txBody>
          <a:bodyPr/>
          <a:lstStyle/>
          <a:p>
            <a:fld id="{4BEAC4C4-F0A7-4B61-A827-E4198D078267}" type="slidenum">
              <a:rPr lang="en-US" smtClean="0"/>
              <a:t>24</a:t>
            </a:fld>
            <a:endParaRPr lang="en-US" dirty="0"/>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24</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(1984ºF)</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124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noFill/>
        </p:spPr>
        <p:txBody>
          <a:bodyPr/>
          <a:lstStyle/>
          <a:p>
            <a:pPr marL="838200" indent="-838200" eaLnBrk="1" hangingPunct="1"/>
            <a:r>
              <a:rPr lang="en-US" altLang="en-US" sz="3000" dirty="0"/>
              <a:t>What Are the Necessary Ingredients </a:t>
            </a:r>
            <a:br>
              <a:rPr lang="en-US" altLang="en-US" sz="3000" dirty="0"/>
            </a:br>
            <a:r>
              <a:rPr lang="en-US" altLang="en-US" sz="3000" dirty="0"/>
              <a:t>for a Hot Socket?</a:t>
            </a:r>
            <a:endParaRPr lang="en-US" altLang="en-US" sz="4000" dirty="0"/>
          </a:p>
        </p:txBody>
      </p:sp>
      <p:sp>
        <p:nvSpPr>
          <p:cNvPr id="2" name="Footer Placeholder 1">
            <a:extLst>
              <a:ext uri="{FF2B5EF4-FFF2-40B4-BE49-F238E27FC236}">
                <a16:creationId xmlns:a16="http://schemas.microsoft.com/office/drawing/2014/main" id="{F903C14D-214F-4362-A2FA-5181E20DFB3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A9AAAF2-865B-4361-804F-232E2FFE480C}"/>
              </a:ext>
            </a:extLst>
          </p:cNvPr>
          <p:cNvSpPr>
            <a:spLocks noGrp="1"/>
          </p:cNvSpPr>
          <p:nvPr>
            <p:ph type="sldNum" sz="quarter" idx="4"/>
          </p:nvPr>
        </p:nvSpPr>
        <p:spPr/>
        <p:txBody>
          <a:bodyPr/>
          <a:lstStyle/>
          <a:p>
            <a:fld id="{4BEAC4C4-F0A7-4B61-A827-E4198D078267}" type="slidenum">
              <a:rPr lang="en-US" smtClean="0"/>
              <a:t>25</a:t>
            </a:fld>
            <a:endParaRPr lang="en-US" dirty="0"/>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095291" cy="341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444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noFill/>
        </p:spPr>
        <p:txBody>
          <a:bodyPr/>
          <a:lstStyle/>
          <a:p>
            <a:pPr eaLnBrk="1" hangingPunct="1"/>
            <a:r>
              <a:rPr lang="en-US" altLang="en-US" sz="3000" dirty="0"/>
              <a:t>Reviewing the Data and </a:t>
            </a:r>
            <a:br>
              <a:rPr lang="en-US" altLang="en-US" sz="3000" dirty="0"/>
            </a:br>
            <a:r>
              <a:rPr lang="en-US" altLang="en-US" sz="3000" dirty="0"/>
              <a:t>Learning From the Data</a:t>
            </a:r>
          </a:p>
        </p:txBody>
      </p:sp>
      <p:sp>
        <p:nvSpPr>
          <p:cNvPr id="13316" name="Rectangle 3"/>
          <p:cNvSpPr>
            <a:spLocks noGrp="1" noChangeArrowheads="1"/>
          </p:cNvSpPr>
          <p:nvPr>
            <p:ph idx="1"/>
          </p:nvPr>
        </p:nvSpPr>
        <p:spPr/>
        <p:txBody>
          <a:bodyPr>
            <a:normAutofit/>
          </a:bodyPr>
          <a:lstStyle/>
          <a:p>
            <a:pPr eaLnBrk="1" hangingPunct="1">
              <a:lnSpc>
                <a:spcPct val="105000"/>
              </a:lnSpc>
            </a:pPr>
            <a:r>
              <a:rPr lang="en-US" altLang="en-US" sz="1600" dirty="0"/>
              <a:t>Repeated meter insertions degrades the tension in the socket jaws (see graph), but not to dangerous levels</a:t>
            </a:r>
          </a:p>
          <a:p>
            <a:pPr eaLnBrk="1" hangingPunct="1">
              <a:lnSpc>
                <a:spcPct val="105000"/>
              </a:lnSpc>
            </a:pPr>
            <a:r>
              <a:rPr lang="en-US" altLang="en-US" sz="1600" dirty="0"/>
              <a:t>Exposure to elevated temperatures rapidly degrades the socket jaw tension to dangerous levels (see graph)</a:t>
            </a:r>
          </a:p>
          <a:p>
            <a:pPr eaLnBrk="1" hangingPunct="1">
              <a:lnSpc>
                <a:spcPct val="105000"/>
              </a:lnSpc>
            </a:pPr>
            <a:r>
              <a:rPr lang="en-US" altLang="en-US" sz="1600" dirty="0"/>
              <a:t>Visual inspection will catch some but not all dangerous socket jaws</a:t>
            </a:r>
          </a:p>
          <a:p>
            <a:pPr eaLnBrk="1" hangingPunct="1">
              <a:lnSpc>
                <a:spcPct val="105000"/>
              </a:lnSpc>
            </a:pPr>
            <a:r>
              <a:rPr lang="en-US" altLang="en-US" sz="1600" dirty="0"/>
              <a:t>Arcing creates the heat</a:t>
            </a:r>
          </a:p>
          <a:p>
            <a:pPr eaLnBrk="1" hangingPunct="1">
              <a:lnSpc>
                <a:spcPct val="105000"/>
              </a:lnSpc>
            </a:pPr>
            <a:r>
              <a:rPr lang="en-US" altLang="en-US" sz="1600" dirty="0"/>
              <a:t>Exposure to elevated temperatures has a cumulative effect on the meter socket jaw</a:t>
            </a:r>
          </a:p>
          <a:p>
            <a:pPr eaLnBrk="1" hangingPunct="1">
              <a:lnSpc>
                <a:spcPct val="105000"/>
              </a:lnSpc>
            </a:pPr>
            <a:r>
              <a:rPr lang="en-US" altLang="en-US" sz="1600" dirty="0"/>
              <a:t>Relatively small vibration can initiate arcing </a:t>
            </a:r>
          </a:p>
          <a:p>
            <a:pPr eaLnBrk="1" hangingPunct="1">
              <a:lnSpc>
                <a:spcPct val="105000"/>
              </a:lnSpc>
            </a:pPr>
            <a:endParaRPr lang="en-US" altLang="en-US" sz="1400" dirty="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90204"/>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61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Grp="1" noChangeArrowheads="1"/>
          </p:cNvSpPr>
          <p:nvPr>
            <p:ph type="title"/>
          </p:nvPr>
        </p:nvSpPr>
        <p:spPr>
          <a:xfrm>
            <a:off x="1556951" y="158368"/>
            <a:ext cx="7208107" cy="679832"/>
          </a:xfrm>
          <a:noFill/>
        </p:spPr>
        <p:txBody>
          <a:bodyPr/>
          <a:lstStyle/>
          <a:p>
            <a:pPr eaLnBrk="1" hangingPunct="1"/>
            <a:r>
              <a:rPr lang="en-US" altLang="en-US" dirty="0"/>
              <a:t>Who Sees Hot Sockets?</a:t>
            </a:r>
          </a:p>
        </p:txBody>
      </p:sp>
      <p:sp>
        <p:nvSpPr>
          <p:cNvPr id="16388" name="Rectangle 2"/>
          <p:cNvSpPr>
            <a:spLocks noGrp="1" noChangeArrowheads="1"/>
          </p:cNvSpPr>
          <p:nvPr>
            <p:ph idx="1"/>
          </p:nvPr>
        </p:nvSpPr>
        <p:spPr>
          <a:xfrm>
            <a:off x="457200" y="1524000"/>
            <a:ext cx="8305800" cy="2590800"/>
          </a:xfrm>
        </p:spPr>
        <p:txBody>
          <a:bodyPr>
            <a:normAutofit lnSpcReduction="10000"/>
          </a:bodyPr>
          <a:lstStyle/>
          <a:p>
            <a:pPr eaLnBrk="1" hangingPunct="1">
              <a:lnSpc>
                <a:spcPct val="115000"/>
              </a:lnSpc>
            </a:pPr>
            <a:r>
              <a:rPr lang="en-US" altLang="en-US" sz="1800" dirty="0"/>
              <a:t>Most AMI deployments utilize third party contractors to handle residential and some self contained non-2S services.  </a:t>
            </a:r>
          </a:p>
          <a:p>
            <a:pPr eaLnBrk="1" hangingPunct="1">
              <a:lnSpc>
                <a:spcPct val="115000"/>
              </a:lnSpc>
            </a:pPr>
            <a:r>
              <a:rPr lang="en-US" altLang="en-US" sz="1800" dirty="0"/>
              <a:t>After to or prior to AMI deployments, Utility personnel typically see these sockets</a:t>
            </a:r>
          </a:p>
          <a:p>
            <a:pPr eaLnBrk="1" hangingPunct="1">
              <a:lnSpc>
                <a:spcPct val="115000"/>
              </a:lnSpc>
            </a:pPr>
            <a:r>
              <a:rPr lang="en-US" altLang="en-US" sz="1800" dirty="0"/>
              <a:t>Transformer rated meters typically handled by the meter service department of the utility.</a:t>
            </a:r>
          </a:p>
          <a:p>
            <a:pPr eaLnBrk="1" hangingPunct="1">
              <a:lnSpc>
                <a:spcPct val="115000"/>
              </a:lnSpc>
            </a:pPr>
            <a:r>
              <a:rPr lang="en-US" altLang="en-US" sz="1800" dirty="0"/>
              <a:t>Hot socket concerns with lever by-pass sockets used on 3-phase meters are extremely rare.</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038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F0160DF-EC81-4D3B-A4B7-C3BDE727225B}"/>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26FA92F-1999-4C8F-B7D9-40B1E1139E36}"/>
              </a:ext>
            </a:extLst>
          </p:cNvPr>
          <p:cNvSpPr>
            <a:spLocks noGrp="1"/>
          </p:cNvSpPr>
          <p:nvPr>
            <p:ph type="sldNum" sz="quarter" idx="4"/>
          </p:nvPr>
        </p:nvSpPr>
        <p:spPr/>
        <p:txBody>
          <a:bodyPr/>
          <a:lstStyle/>
          <a:p>
            <a:fld id="{4BEAC4C4-F0A7-4B61-A827-E4198D078267}" type="slidenum">
              <a:rPr lang="en-US" smtClean="0"/>
              <a:t>27</a:t>
            </a:fld>
            <a:endParaRPr lang="en-US" dirty="0"/>
          </a:p>
        </p:txBody>
      </p:sp>
    </p:spTree>
    <p:extLst>
      <p:ext uri="{BB962C8B-B14F-4D97-AF65-F5344CB8AC3E}">
        <p14:creationId xmlns:p14="http://schemas.microsoft.com/office/powerpoint/2010/main" val="3053406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p:cNvSpPr>
            <a:spLocks noGrp="1" noChangeArrowheads="1"/>
          </p:cNvSpPr>
          <p:nvPr>
            <p:ph type="title"/>
          </p:nvPr>
        </p:nvSpPr>
        <p:spPr>
          <a:noFill/>
        </p:spPr>
        <p:txBody>
          <a:bodyPr/>
          <a:lstStyle/>
          <a:p>
            <a:pPr eaLnBrk="1" hangingPunct="1"/>
            <a:r>
              <a:rPr lang="en-US" altLang="en-US" sz="3000" dirty="0"/>
              <a:t>What Can Be Done Once a Hot </a:t>
            </a:r>
            <a:br>
              <a:rPr lang="en-US" altLang="en-US" sz="3000" dirty="0"/>
            </a:br>
            <a:r>
              <a:rPr lang="en-US" altLang="en-US" sz="3000" dirty="0"/>
              <a:t>Socket Is Identified?</a:t>
            </a:r>
          </a:p>
        </p:txBody>
      </p:sp>
      <p:sp>
        <p:nvSpPr>
          <p:cNvPr id="17412" name="Rectangle 2"/>
          <p:cNvSpPr>
            <a:spLocks noGrp="1" noChangeArrowheads="1"/>
          </p:cNvSpPr>
          <p:nvPr>
            <p:ph idx="1"/>
          </p:nvPr>
        </p:nvSpPr>
        <p:spPr/>
        <p:txBody>
          <a:bodyPr/>
          <a:lstStyle/>
          <a:p>
            <a:pPr eaLnBrk="1" hangingPunct="1">
              <a:lnSpc>
                <a:spcPct val="105000"/>
              </a:lnSpc>
            </a:pPr>
            <a:r>
              <a:rPr lang="en-US" altLang="en-US" sz="2000" dirty="0"/>
              <a:t>Easiest resolution is to replace the damaged jaw. </a:t>
            </a:r>
          </a:p>
          <a:p>
            <a:pPr eaLnBrk="1" hangingPunct="1">
              <a:lnSpc>
                <a:spcPct val="105000"/>
              </a:lnSpc>
            </a:pPr>
            <a:r>
              <a:rPr lang="en-US" altLang="en-US" sz="2000" b="1" dirty="0"/>
              <a:t>Never</a:t>
            </a:r>
            <a:r>
              <a:rPr lang="en-US" altLang="en-US" sz="2000" dirty="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2000" dirty="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2" name="Footer Placeholder 1">
            <a:extLst>
              <a:ext uri="{FF2B5EF4-FFF2-40B4-BE49-F238E27FC236}">
                <a16:creationId xmlns:a16="http://schemas.microsoft.com/office/drawing/2014/main" id="{16725CA5-5318-405E-8F3D-903757FFD35D}"/>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D135EEE-EF98-49F0-8283-49A1555EF5BC}"/>
              </a:ext>
            </a:extLst>
          </p:cNvPr>
          <p:cNvSpPr>
            <a:spLocks noGrp="1"/>
          </p:cNvSpPr>
          <p:nvPr>
            <p:ph type="sldNum" sz="quarter" idx="4"/>
          </p:nvPr>
        </p:nvSpPr>
        <p:spPr/>
        <p:txBody>
          <a:bodyPr/>
          <a:lstStyle/>
          <a:p>
            <a:fld id="{4BEAC4C4-F0A7-4B61-A827-E4198D078267}" type="slidenum">
              <a:rPr lang="en-US" smtClean="0"/>
              <a:t>28</a:t>
            </a:fld>
            <a:endParaRPr lang="en-US" dirty="0"/>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extLst>
      <p:ext uri="{BB962C8B-B14F-4D97-AF65-F5344CB8AC3E}">
        <p14:creationId xmlns:p14="http://schemas.microsoft.com/office/powerpoint/2010/main" val="396426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p:cNvSpPr>
            <a:spLocks noGrp="1" noChangeArrowheads="1"/>
          </p:cNvSpPr>
          <p:nvPr>
            <p:ph type="title"/>
          </p:nvPr>
        </p:nvSpPr>
        <p:spPr>
          <a:noFill/>
        </p:spPr>
        <p:txBody>
          <a:bodyPr/>
          <a:lstStyle/>
          <a:p>
            <a:pPr eaLnBrk="1" hangingPunct="1"/>
            <a:r>
              <a:rPr lang="en-US" altLang="en-US" dirty="0"/>
              <a:t>Hot Socket Equipment</a:t>
            </a:r>
          </a:p>
        </p:txBody>
      </p:sp>
      <p:sp>
        <p:nvSpPr>
          <p:cNvPr id="2" name="Footer Placeholder 1">
            <a:extLst>
              <a:ext uri="{FF2B5EF4-FFF2-40B4-BE49-F238E27FC236}">
                <a16:creationId xmlns:a16="http://schemas.microsoft.com/office/drawing/2014/main" id="{F2FF1E03-DE22-4013-A68F-A93B0D8EE734}"/>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72D4F54-3DEA-4BDD-B27D-A4FF7F423126}"/>
              </a:ext>
            </a:extLst>
          </p:cNvPr>
          <p:cNvSpPr>
            <a:spLocks noGrp="1"/>
          </p:cNvSpPr>
          <p:nvPr>
            <p:ph type="sldNum" sz="quarter" idx="4"/>
          </p:nvPr>
        </p:nvSpPr>
        <p:spPr/>
        <p:txBody>
          <a:bodyPr/>
          <a:lstStyle/>
          <a:p>
            <a:fld id="{4BEAC4C4-F0A7-4B61-A827-E4198D078267}" type="slidenum">
              <a:rPr lang="en-US" smtClean="0"/>
              <a:t>29</a:t>
            </a:fld>
            <a:endParaRPr lang="en-US" dirty="0"/>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10" descr="P:\Tesco\Marketing DO NOT MOVE THIS FOLDER\Product images\HSRK\HSRK Case In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8763"/>
            <a:ext cx="3733800" cy="44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741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66293"/>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ap 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7" y="1644872"/>
            <a:ext cx="2143125" cy="16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58800" y="3581400"/>
            <a:ext cx="2527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1100" dirty="0"/>
              <a:t>Top: </a:t>
            </a:r>
            <a:r>
              <a:rPr lang="en-US" altLang="en-US" sz="1100" b="1" dirty="0"/>
              <a:t>Cat. 300 Hot Socket Gap Indicator</a:t>
            </a:r>
            <a:r>
              <a:rPr lang="en-US" altLang="en-US" sz="1100" dirty="0"/>
              <a:t>; Right: </a:t>
            </a:r>
            <a:r>
              <a:rPr lang="en-US" altLang="en-US" sz="1100" b="1" dirty="0"/>
              <a:t>Hot Socket Repair Kit</a:t>
            </a:r>
            <a:r>
              <a:rPr lang="en-US" altLang="en-US" sz="1100" dirty="0"/>
              <a:t> (Cat. 304-Basic; Cat. 305-Pro); Below, left: Cat. 301 </a:t>
            </a:r>
            <a:r>
              <a:rPr lang="en-US" altLang="en-US" sz="1100" b="1" dirty="0"/>
              <a:t>Socket Safety Clip</a:t>
            </a:r>
            <a:r>
              <a:rPr lang="en-US" altLang="en-US" sz="1100" dirty="0"/>
              <a:t>; Below, right: Cat. 302 </a:t>
            </a:r>
            <a:r>
              <a:rPr lang="en-US" altLang="en-US" sz="1100" b="1" dirty="0"/>
              <a:t>Hot Socket Gap Indicator Calibration Fixture</a:t>
            </a:r>
          </a:p>
        </p:txBody>
      </p:sp>
    </p:spTree>
    <p:extLst>
      <p:ext uri="{BB962C8B-B14F-4D97-AF65-F5344CB8AC3E}">
        <p14:creationId xmlns:p14="http://schemas.microsoft.com/office/powerpoint/2010/main" val="132412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56951" y="152400"/>
            <a:ext cx="7208107" cy="679832"/>
          </a:xfrm>
          <a:noFill/>
        </p:spPr>
        <p:txBody>
          <a:bodyPr/>
          <a:lstStyle/>
          <a:p>
            <a:pPr eaLnBrk="1" hangingPunct="1"/>
            <a:r>
              <a:rPr lang="en-US" altLang="en-US" dirty="0"/>
              <a:t>Topics We Will Cover</a:t>
            </a:r>
          </a:p>
        </p:txBody>
      </p:sp>
      <p:sp>
        <p:nvSpPr>
          <p:cNvPr id="15363" name="Rectangle 3"/>
          <p:cNvSpPr>
            <a:spLocks noGrp="1" noChangeArrowheads="1"/>
          </p:cNvSpPr>
          <p:nvPr>
            <p:ph idx="1"/>
          </p:nvPr>
        </p:nvSpPr>
        <p:spPr>
          <a:xfrm>
            <a:off x="495300" y="1230575"/>
            <a:ext cx="8077200" cy="2819400"/>
          </a:xfrm>
          <a:solidFill>
            <a:srgbClr val="FFFFFF"/>
          </a:solidFill>
        </p:spPr>
        <p:txBody>
          <a:bodyPr>
            <a:noAutofit/>
          </a:bodyPr>
          <a:lstStyle/>
          <a:p>
            <a:pPr marL="0" indent="0">
              <a:buNone/>
            </a:pPr>
            <a:r>
              <a:rPr lang="en-US" sz="2400" b="1" dirty="0">
                <a:solidFill>
                  <a:schemeClr val="accent1"/>
                </a:solidFill>
              </a:rPr>
              <a:t>Purpose: </a:t>
            </a:r>
          </a:p>
          <a:p>
            <a:pPr marL="0" indent="0">
              <a:buNone/>
            </a:pPr>
            <a:r>
              <a:rPr lang="en-US" sz="1800" dirty="0">
                <a:latin typeface="Arial" panose="020B0604020202090204" pitchFamily="34" charset="0"/>
                <a:cs typeface="Arial" panose="020B0604020202090204" pitchFamily="34" charset="0"/>
              </a:rPr>
              <a:t>To acquaint the attendees with the concept of Site verification and not just meter testing </a:t>
            </a:r>
          </a:p>
          <a:p>
            <a:pPr marL="0" indent="0">
              <a:buNone/>
            </a:pPr>
            <a:endParaRPr lang="en-US" sz="1800" b="1" dirty="0">
              <a:solidFill>
                <a:srgbClr val="3672A8"/>
              </a:solidFill>
            </a:endParaRPr>
          </a:p>
          <a:p>
            <a:pPr marL="0" indent="0">
              <a:buNone/>
            </a:pPr>
            <a:r>
              <a:rPr lang="en-US" sz="2400" b="1" dirty="0">
                <a:solidFill>
                  <a:schemeClr val="accent1"/>
                </a:solidFill>
              </a:rPr>
              <a:t>Course Breakdown of Topics: </a:t>
            </a: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importance of Site Verification</a:t>
            </a:r>
          </a:p>
          <a:p>
            <a:pPr>
              <a:lnSpc>
                <a:spcPct val="80000"/>
              </a:lnSpc>
              <a:spcBef>
                <a:spcPts val="600"/>
              </a:spcBef>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Safety issues regarding Site inspection </a:t>
            </a:r>
          </a:p>
          <a:p>
            <a:pPr>
              <a:lnSpc>
                <a:spcPct val="80000"/>
              </a:lnSpc>
              <a:spcBef>
                <a:spcPts val="600"/>
              </a:spcBef>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Hot Sockets</a:t>
            </a:r>
          </a:p>
          <a:p>
            <a:pPr lvl="1">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What they are</a:t>
            </a:r>
          </a:p>
          <a:p>
            <a:pPr lvl="1">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Who they effect</a:t>
            </a:r>
          </a:p>
          <a:p>
            <a:pPr lvl="1">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How to find them</a:t>
            </a:r>
          </a:p>
          <a:p>
            <a:pPr marL="0" indent="0">
              <a:lnSpc>
                <a:spcPct val="80000"/>
              </a:lnSpc>
              <a:spcBef>
                <a:spcPts val="600"/>
              </a:spcBef>
              <a:buNone/>
            </a:pPr>
            <a:endParaRPr lang="en-US" sz="1800" dirty="0">
              <a:latin typeface="Arial" panose="020B0604020202020204" pitchFamily="34" charset="0"/>
              <a:cs typeface="Arial" panose="020B0604020202020204" pitchFamily="34" charset="0"/>
            </a:endParaRPr>
          </a:p>
          <a:p>
            <a:pPr>
              <a:lnSpc>
                <a:spcPct val="80000"/>
              </a:lnSpc>
              <a:spcBef>
                <a:spcPts val="6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How to use these concepts for Transformer Rated Services</a:t>
            </a:r>
          </a:p>
        </p:txBody>
      </p:sp>
      <p:pic>
        <p:nvPicPr>
          <p:cNvPr id="5" name="Picture 6" descr="TESCO-equipment-prewired-meter-box"/>
          <p:cNvPicPr>
            <a:picLocks noChangeAspect="1" noChangeArrowheads="1"/>
          </p:cNvPicPr>
          <p:nvPr/>
        </p:nvPicPr>
        <p:blipFill>
          <a:blip r:embed="rId3"/>
          <a:srcRect/>
          <a:stretch>
            <a:fillRect/>
          </a:stretch>
        </p:blipFill>
        <p:spPr bwMode="auto">
          <a:xfrm>
            <a:off x="5056658" y="2514600"/>
            <a:ext cx="3708400" cy="2786598"/>
          </a:xfrm>
          <a:prstGeom prst="rect">
            <a:avLst/>
          </a:prstGeom>
          <a:noFill/>
        </p:spPr>
      </p:pic>
      <p:sp>
        <p:nvSpPr>
          <p:cNvPr id="2" name="Footer Placeholder 1">
            <a:extLst>
              <a:ext uri="{FF2B5EF4-FFF2-40B4-BE49-F238E27FC236}">
                <a16:creationId xmlns:a16="http://schemas.microsoft.com/office/drawing/2014/main" id="{F849DAA9-4E4E-4178-8D65-68029340A15C}"/>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DE4A0CCB-8CE3-465D-9EFB-E93779D6F337}"/>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extLst>
      <p:ext uri="{BB962C8B-B14F-4D97-AF65-F5344CB8AC3E}">
        <p14:creationId xmlns:p14="http://schemas.microsoft.com/office/powerpoint/2010/main" val="315520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noFill/>
        </p:spPr>
        <p:txBody>
          <a:bodyPr/>
          <a:lstStyle/>
          <a:p>
            <a:pPr eaLnBrk="1" hangingPunct="1"/>
            <a:r>
              <a:rPr lang="en-US" altLang="en-US" sz="2000" dirty="0"/>
              <a:t>Base Line Data Electro Mechanical Meters vs Solid State vs the Latest Generation of Meters Designed with Hot Sockets in Mind</a:t>
            </a:r>
          </a:p>
        </p:txBody>
      </p:sp>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800" dirty="0"/>
              <a:t>At the start of our laboratory investigation the oldest electro mechanical meters withstood hot sockets the best</a:t>
            </a:r>
          </a:p>
          <a:p>
            <a:pPr eaLnBrk="1" hangingPunct="1">
              <a:lnSpc>
                <a:spcPct val="120000"/>
              </a:lnSpc>
            </a:pPr>
            <a:r>
              <a:rPr lang="en-US" altLang="en-US" sz="1800" dirty="0"/>
              <a:t>The latest vintage solid state meters withstood hot sockets the least.</a:t>
            </a:r>
          </a:p>
          <a:p>
            <a:pPr eaLnBrk="1" hangingPunct="1">
              <a:lnSpc>
                <a:spcPct val="120000"/>
              </a:lnSpc>
            </a:pPr>
            <a:r>
              <a:rPr lang="en-US" altLang="en-US" sz="1800" dirty="0"/>
              <a:t>Over the course of the past several years every meter manufacturer has released 2S meters designed to withstand hot sockets.</a:t>
            </a:r>
          </a:p>
        </p:txBody>
      </p:sp>
      <p:sp>
        <p:nvSpPr>
          <p:cNvPr id="2" name="Footer Placeholder 1">
            <a:extLst>
              <a:ext uri="{FF2B5EF4-FFF2-40B4-BE49-F238E27FC236}">
                <a16:creationId xmlns:a16="http://schemas.microsoft.com/office/drawing/2014/main" id="{A01BBD82-91A8-4E7E-8AAF-9DC4679F840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FB6CDAB-3B64-44C7-8974-386F0EFF7339}"/>
              </a:ext>
            </a:extLst>
          </p:cNvPr>
          <p:cNvSpPr>
            <a:spLocks noGrp="1"/>
          </p:cNvSpPr>
          <p:nvPr>
            <p:ph type="sldNum" sz="quarter" idx="4"/>
          </p:nvPr>
        </p:nvSpPr>
        <p:spPr/>
        <p:txBody>
          <a:bodyPr/>
          <a:lstStyle/>
          <a:p>
            <a:fld id="{4BEAC4C4-F0A7-4B61-A827-E4198D078267}" type="slidenum">
              <a:rPr lang="en-US" smtClean="0"/>
              <a:t>30</a:t>
            </a:fld>
            <a:endParaRPr lang="en-US" dirty="0"/>
          </a:p>
        </p:txBody>
      </p:sp>
      <p:pic>
        <p:nvPicPr>
          <p:cNvPr id="5" name="Picture 10" descr="Electromechanical_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1" y="4201319"/>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mart Meter"/>
          <p:cNvPicPr>
            <a:picLocks noChangeAspect="1" noChangeArrowheads="1"/>
          </p:cNvPicPr>
          <p:nvPr/>
        </p:nvPicPr>
        <p:blipFill>
          <a:blip r:embed="rId4">
            <a:extLst>
              <a:ext uri="{28A0092B-C50C-407E-A947-70E740481C1C}">
                <a14:useLocalDpi xmlns:a14="http://schemas.microsoft.com/office/drawing/2010/main" val="0"/>
              </a:ext>
            </a:extLst>
          </a:blip>
          <a:srcRect t="9091" b="9091"/>
          <a:stretch>
            <a:fillRect/>
          </a:stretch>
        </p:blipFill>
        <p:spPr bwMode="auto">
          <a:xfrm>
            <a:off x="3413760" y="4169943"/>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nts and Settings\replogro\My Documents\Focus\AX Files\FOCUS AX-S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262812"/>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92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1556951" y="158368"/>
            <a:ext cx="7208107" cy="679832"/>
          </a:xfrm>
          <a:noFill/>
        </p:spPr>
        <p:txBody>
          <a:bodyPr/>
          <a:lstStyle/>
          <a:p>
            <a:pPr eaLnBrk="1" hangingPunct="1"/>
            <a:r>
              <a:rPr lang="en-US" altLang="en-US" dirty="0"/>
              <a:t>In Search of Hot Sockets</a:t>
            </a:r>
          </a:p>
        </p:txBody>
      </p:sp>
      <p:sp>
        <p:nvSpPr>
          <p:cNvPr id="18436" name="Rectangle 6"/>
          <p:cNvSpPr>
            <a:spLocks noGrp="1" noChangeArrowheads="1"/>
          </p:cNvSpPr>
          <p:nvPr>
            <p:ph idx="1"/>
          </p:nvPr>
        </p:nvSpPr>
        <p:spPr>
          <a:noFill/>
        </p:spPr>
        <p:txBody>
          <a:bodyPr>
            <a:normAutofit/>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a:t>Utilities who have deployed are looking for a set of alarms that when taken together may give them a better idea that there is a hot socket</a:t>
            </a:r>
          </a:p>
          <a:p>
            <a:pPr eaLnBrk="1" hangingPunct="1">
              <a:lnSpc>
                <a:spcPct val="120000"/>
              </a:lnSpc>
            </a:pPr>
            <a:r>
              <a:rPr lang="en-US" altLang="en-US" sz="1600" dirty="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p>
        </p:txBody>
      </p:sp>
      <p:sp>
        <p:nvSpPr>
          <p:cNvPr id="2" name="Footer Placeholder 1">
            <a:extLst>
              <a:ext uri="{FF2B5EF4-FFF2-40B4-BE49-F238E27FC236}">
                <a16:creationId xmlns:a16="http://schemas.microsoft.com/office/drawing/2014/main" id="{D848D7D3-BC3E-4BF1-A8E0-04882E62DD0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FD05C0C9-9B45-4D81-A101-CCB2D1316E8D}"/>
              </a:ext>
            </a:extLst>
          </p:cNvPr>
          <p:cNvSpPr>
            <a:spLocks noGrp="1"/>
          </p:cNvSpPr>
          <p:nvPr>
            <p:ph type="sldNum" sz="quarter" idx="4"/>
          </p:nvPr>
        </p:nvSpPr>
        <p:spPr/>
        <p:txBody>
          <a:bodyPr/>
          <a:lstStyle/>
          <a:p>
            <a:fld id="{4BEAC4C4-F0A7-4B61-A827-E4198D078267}" type="slidenum">
              <a:rPr lang="en-US" smtClean="0"/>
              <a:t>31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5" y="4033341"/>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914775"/>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85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noFill/>
        </p:spPr>
        <p:txBody>
          <a:bodyPr/>
          <a:lstStyle/>
          <a:p>
            <a:pPr eaLnBrk="1" hangingPunct="1"/>
            <a:r>
              <a:rPr lang="en-US" sz="2800" dirty="0"/>
              <a:t>Finding a Hot Socket with a Meter – What is Known and Keys  to These New Technologies</a:t>
            </a:r>
            <a:endParaRPr lang="en-US" altLang="en-US" sz="2800" dirty="0"/>
          </a:p>
        </p:txBody>
      </p:sp>
      <p:sp>
        <p:nvSpPr>
          <p:cNvPr id="21508" name="Rectangle 5"/>
          <p:cNvSpPr>
            <a:spLocks noGrp="1" noChangeArrowheads="1"/>
          </p:cNvSpPr>
          <p:nvPr>
            <p:ph idx="1"/>
          </p:nvPr>
        </p:nvSpPr>
        <p:spPr>
          <a:noFill/>
        </p:spPr>
        <p:txBody>
          <a:bodyPr/>
          <a:lstStyle/>
          <a:p>
            <a:endParaRPr lang="en-US" sz="1400" dirty="0"/>
          </a:p>
          <a:p>
            <a:pPr>
              <a:buFont typeface="+mj-lt"/>
              <a:buAutoNum type="arabicPeriod"/>
            </a:pPr>
            <a:r>
              <a:rPr lang="en-US" sz="1400" dirty="0"/>
              <a:t>Temperature Sensing – sensing the temperature at the metrology board and at the meter stab(s).</a:t>
            </a:r>
          </a:p>
          <a:p>
            <a:pPr>
              <a:buFont typeface="+mj-lt"/>
              <a:buAutoNum type="arabicPeriod"/>
            </a:pPr>
            <a:endParaRPr lang="en-US" sz="1400" dirty="0"/>
          </a:p>
          <a:p>
            <a:pPr>
              <a:buFont typeface="+mj-lt"/>
              <a:buAutoNum type="arabicPeriod"/>
            </a:pPr>
            <a:r>
              <a:rPr lang="en-US" sz="1400" dirty="0"/>
              <a:t>Impedance Sensing – detecting a change in impedance in the meter circuit.</a:t>
            </a:r>
          </a:p>
          <a:p>
            <a:pPr>
              <a:buFont typeface="+mj-lt"/>
              <a:buAutoNum type="arabicPeriod"/>
            </a:pPr>
            <a:endParaRPr lang="en-US" sz="1400" dirty="0"/>
          </a:p>
          <a:p>
            <a:pPr>
              <a:buFont typeface="+mj-lt"/>
              <a:buAutoNum type="arabicPeriod"/>
            </a:pPr>
            <a:r>
              <a:rPr lang="en-US" sz="1400" dirty="0"/>
              <a:t>Detecting the RF signature of a micro Arc with a near field sensor - Arcing emits broadband energy in the form of radio waves. Launching radio waves requires a disturbance in the electric and magnetic fields near where the arc occurs (the near-field space).</a:t>
            </a:r>
          </a:p>
          <a:p>
            <a:pPr>
              <a:buFont typeface="+mj-lt"/>
              <a:buAutoNum type="arabicPeriod"/>
            </a:pPr>
            <a:endParaRPr lang="en-US" sz="1400" dirty="0"/>
          </a:p>
          <a:p>
            <a:pPr marL="0" indent="0" eaLnBrk="1" hangingPunct="1">
              <a:lnSpc>
                <a:spcPct val="80000"/>
              </a:lnSpc>
              <a:buNone/>
            </a:pPr>
            <a:endParaRPr lang="en-US" altLang="en-US" sz="1400" dirty="0"/>
          </a:p>
        </p:txBody>
      </p:sp>
      <p:sp>
        <p:nvSpPr>
          <p:cNvPr id="2" name="Footer Placeholder 1">
            <a:extLst>
              <a:ext uri="{FF2B5EF4-FFF2-40B4-BE49-F238E27FC236}">
                <a16:creationId xmlns:a16="http://schemas.microsoft.com/office/drawing/2014/main" id="{020DC135-8C87-4A8E-B1BF-8D48F01F6B7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20861DF-FC3C-4405-BC8F-442A571EB1D4}"/>
              </a:ext>
            </a:extLst>
          </p:cNvPr>
          <p:cNvSpPr>
            <a:spLocks noGrp="1"/>
          </p:cNvSpPr>
          <p:nvPr>
            <p:ph type="sldNum" sz="quarter" idx="4"/>
          </p:nvPr>
        </p:nvSpPr>
        <p:spPr/>
        <p:txBody>
          <a:bodyPr/>
          <a:lstStyle/>
          <a:p>
            <a:fld id="{4BEAC4C4-F0A7-4B61-A827-E4198D078267}" type="slidenum">
              <a:rPr lang="en-US" smtClean="0"/>
              <a:t>32</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9525"/>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319279" y="4234296"/>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52925" y="3867150"/>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52925" y="4291012"/>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52925" y="4477182"/>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9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1556951" y="158368"/>
            <a:ext cx="7208107" cy="679832"/>
          </a:xfrm>
          <a:noFill/>
        </p:spPr>
        <p:txBody>
          <a:bodyPr/>
          <a:lstStyle/>
          <a:p>
            <a:pPr eaLnBrk="1" hangingPunct="1"/>
            <a:r>
              <a:rPr lang="en-US" altLang="en-US" dirty="0"/>
              <a:t>Summary of the Problem </a:t>
            </a:r>
          </a:p>
        </p:txBody>
      </p:sp>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a:t>Loss of tension is necessary to create the initial micro-arcing conditions.</a:t>
            </a:r>
          </a:p>
          <a:p>
            <a:pPr eaLnBrk="1" hangingPunct="1">
              <a:lnSpc>
                <a:spcPct val="120000"/>
              </a:lnSpc>
            </a:pPr>
            <a:r>
              <a:rPr lang="en-US" altLang="en-US" sz="1600" dirty="0"/>
              <a:t>Sockets with repeated meter exchanges observed to have higher incidence of hot socket issues and “booting” a meter may spring jaws even more.</a:t>
            </a:r>
          </a:p>
          <a:p>
            <a:pPr eaLnBrk="1" hangingPunct="1">
              <a:lnSpc>
                <a:spcPct val="120000"/>
              </a:lnSpc>
            </a:pPr>
            <a:r>
              <a:rPr lang="en-US" altLang="en-US" sz="1600" dirty="0"/>
              <a:t>Vibration appears to be the most common catalyst to the micro-arcing that creates the initial heat in a “hot socket”.</a:t>
            </a:r>
          </a:p>
          <a:p>
            <a:pPr eaLnBrk="1" hangingPunct="1">
              <a:lnSpc>
                <a:spcPct val="120000"/>
              </a:lnSpc>
            </a:pPr>
            <a:r>
              <a:rPr lang="en-US" altLang="en-US" sz="1600" dirty="0"/>
              <a:t>The meter must have some power, but current is not a significant factor in how quickly or dramatically a hot socket occurs</a:t>
            </a:r>
          </a:p>
          <a:p>
            <a:pPr eaLnBrk="1" hangingPunct="1">
              <a:lnSpc>
                <a:spcPct val="120000"/>
              </a:lnSpc>
            </a:pPr>
            <a:r>
              <a:rPr lang="en-US" altLang="en-US" sz="1600" dirty="0"/>
              <a:t>The effects of vibration and weakened jaw are cumulative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ABD4AC02-0976-4691-9B54-BADEA4B040E7}"/>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0739824A-08B6-4D16-B12E-DF7D4AD3E330}"/>
              </a:ext>
            </a:extLst>
          </p:cNvPr>
          <p:cNvSpPr>
            <a:spLocks noGrp="1"/>
          </p:cNvSpPr>
          <p:nvPr>
            <p:ph type="sldNum" sz="quarter" idx="4"/>
          </p:nvPr>
        </p:nvSpPr>
        <p:spPr/>
        <p:txBody>
          <a:bodyPr/>
          <a:lstStyle/>
          <a:p>
            <a:fld id="{4BEAC4C4-F0A7-4B61-A827-E4198D078267}" type="slidenum">
              <a:rPr lang="en-US" smtClean="0"/>
              <a:t>33</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147963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noFill/>
        </p:spPr>
        <p:txBody>
          <a:bodyPr/>
          <a:lstStyle/>
          <a:p>
            <a:pPr eaLnBrk="1" hangingPunct="1"/>
            <a:r>
              <a:rPr lang="en-US" altLang="en-US" sz="3600" dirty="0"/>
              <a:t>Summary of the Potential Solutions </a:t>
            </a:r>
          </a:p>
        </p:txBody>
      </p:sp>
      <p:sp>
        <p:nvSpPr>
          <p:cNvPr id="21508" name="Rectangle 5"/>
          <p:cNvSpPr>
            <a:spLocks noGrp="1" noChangeArrowheads="1"/>
          </p:cNvSpPr>
          <p:nvPr>
            <p:ph idx="1"/>
          </p:nvPr>
        </p:nvSpPr>
        <p:spPr>
          <a:noFill/>
        </p:spPr>
        <p:txBody>
          <a:bodyPr/>
          <a:lstStyle/>
          <a:p>
            <a:pPr eaLnBrk="1" hangingPunct="1">
              <a:lnSpc>
                <a:spcPct val="120000"/>
              </a:lnSpc>
            </a:pPr>
            <a:r>
              <a:rPr lang="en-US" altLang="en-US" sz="1600" dirty="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120000"/>
              </a:lnSpc>
            </a:pPr>
            <a:r>
              <a:rPr lang="en-US" altLang="en-US" sz="1600" dirty="0"/>
              <a:t>Thorough visual inspections of all services when replacing a meter whether for AMI or not</a:t>
            </a:r>
          </a:p>
          <a:p>
            <a:pPr eaLnBrk="1" hangingPunct="1">
              <a:lnSpc>
                <a:spcPct val="120000"/>
              </a:lnSpc>
            </a:pPr>
            <a:r>
              <a:rPr lang="en-US" altLang="en-US" sz="1600" dirty="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a:t>Hot Socket clips. Allows for the meter tech to leave the service as safe or safer than when the problem jaw has been identified.</a:t>
            </a:r>
          </a:p>
          <a:p>
            <a:pPr eaLnBrk="1" hangingPunct="1">
              <a:lnSpc>
                <a:spcPct val="120000"/>
              </a:lnSpc>
            </a:pPr>
            <a:r>
              <a:rPr lang="en-US" altLang="en-US" sz="1600" dirty="0"/>
              <a:t>Hot Socket detection circuit incorporated into the Meter circuit for near real time detection and alarm to the head end allows the utility to identify compromised jaws before they damage the meter and before they become dangerous to the rate payer or tenant.  This feature is just now becoming available and can be specified when requesting meters.  </a:t>
            </a:r>
          </a:p>
          <a:p>
            <a:pPr eaLnBrk="1" hangingPunct="1">
              <a:lnSpc>
                <a:spcPct val="80000"/>
              </a:lnSpc>
            </a:pPr>
            <a:endParaRPr lang="en-US" altLang="en-US" sz="1400" dirty="0"/>
          </a:p>
        </p:txBody>
      </p:sp>
      <p:sp>
        <p:nvSpPr>
          <p:cNvPr id="2" name="Footer Placeholder 1">
            <a:extLst>
              <a:ext uri="{FF2B5EF4-FFF2-40B4-BE49-F238E27FC236}">
                <a16:creationId xmlns:a16="http://schemas.microsoft.com/office/drawing/2014/main" id="{106E3DA1-09F2-4CC5-9FFF-2BCFF7DA1A4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15555D3F-8AB5-4D82-B6CE-047164E604BE}"/>
              </a:ext>
            </a:extLst>
          </p:cNvPr>
          <p:cNvSpPr>
            <a:spLocks noGrp="1"/>
          </p:cNvSpPr>
          <p:nvPr>
            <p:ph type="sldNum" sz="quarter" idx="4"/>
          </p:nvPr>
        </p:nvSpPr>
        <p:spPr/>
        <p:txBody>
          <a:bodyPr/>
          <a:lstStyle/>
          <a:p>
            <a:fld id="{4BEAC4C4-F0A7-4B61-A827-E4198D078267}" type="slidenum">
              <a:rPr lang="en-US" smtClean="0"/>
              <a:t>34</a:t>
            </a:fld>
            <a:endParaRPr lang="en-US"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06329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C44B948-2478-4C07-9A8B-1D52E0BA4F1D}"/>
              </a:ext>
            </a:extLst>
          </p:cNvPr>
          <p:cNvSpPr>
            <a:spLocks noGrp="1" noChangeArrowheads="1"/>
          </p:cNvSpPr>
          <p:nvPr>
            <p:ph type="title"/>
          </p:nvPr>
        </p:nvSpPr>
        <p:spPr>
          <a:noFill/>
        </p:spPr>
        <p:txBody>
          <a:bodyPr/>
          <a:lstStyle/>
          <a:p>
            <a:pPr eaLnBrk="1" hangingPunct="1"/>
            <a:r>
              <a:rPr lang="en-US" altLang="en-US" sz="3000" dirty="0"/>
              <a:t>Fundamental Site Check List – for all sites Commercial or Residential</a:t>
            </a:r>
          </a:p>
        </p:txBody>
      </p:sp>
      <p:sp>
        <p:nvSpPr>
          <p:cNvPr id="7170" name="Rectangle 2">
            <a:extLst>
              <a:ext uri="{FF2B5EF4-FFF2-40B4-BE49-F238E27FC236}">
                <a16:creationId xmlns:a16="http://schemas.microsoft.com/office/drawing/2014/main" id="{CE2A7850-3DFB-4C3E-AE07-FCA923CCDC7E}"/>
              </a:ext>
            </a:extLst>
          </p:cNvPr>
          <p:cNvSpPr>
            <a:spLocks noGrp="1" noChangeArrowheads="1"/>
          </p:cNvSpPr>
          <p:nvPr>
            <p:ph idx="1"/>
          </p:nvPr>
        </p:nvSpPr>
        <p:spPr/>
        <p:txBody>
          <a:bodyPr>
            <a:normAutofit lnSpcReduction="10000"/>
          </a:bodyPr>
          <a:lstStyle/>
          <a:p>
            <a:pPr eaLnBrk="1" hangingPunct="1">
              <a:lnSpc>
                <a:spcPct val="80000"/>
              </a:lnSpc>
            </a:pPr>
            <a:r>
              <a:rPr lang="en-US" altLang="en-US" sz="1500" dirty="0"/>
              <a:t>Double check the meter number, the location the test result and the meter record.</a:t>
            </a:r>
          </a:p>
          <a:p>
            <a:pPr eaLnBrk="1" hangingPunct="1">
              <a:lnSpc>
                <a:spcPct val="80000"/>
              </a:lnSpc>
            </a:pPr>
            <a:endParaRPr lang="en-US" altLang="en-US" sz="1500" dirty="0"/>
          </a:p>
          <a:p>
            <a:pPr eaLnBrk="1" hangingPunct="1">
              <a:lnSpc>
                <a:spcPct val="80000"/>
              </a:lnSpc>
            </a:pPr>
            <a:r>
              <a:rPr lang="en-US" altLang="en-US" sz="1500" dirty="0"/>
              <a:t>Double check the serial number of any attached device (e.g. communication module, disconnect device.</a:t>
            </a:r>
          </a:p>
          <a:p>
            <a:pPr eaLnBrk="1" hangingPunct="1">
              <a:lnSpc>
                <a:spcPct val="80000"/>
              </a:lnSpc>
            </a:pPr>
            <a:endParaRPr lang="en-US" altLang="en-US" sz="1500" dirty="0"/>
          </a:p>
          <a:p>
            <a:pPr>
              <a:lnSpc>
                <a:spcPct val="80000"/>
              </a:lnSpc>
            </a:pPr>
            <a:r>
              <a:rPr lang="en-US" altLang="en-US" sz="15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pPr>
            <a:endParaRPr lang="en-US" altLang="en-US" sz="1500" dirty="0"/>
          </a:p>
          <a:p>
            <a:pPr>
              <a:lnSpc>
                <a:spcPct val="80000"/>
              </a:lnSpc>
            </a:pPr>
            <a:r>
              <a:rPr lang="en-US" altLang="en-US" sz="15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pPr>
            <a:endParaRPr lang="en-US" altLang="en-US" sz="1500" dirty="0"/>
          </a:p>
          <a:p>
            <a:pPr>
              <a:lnSpc>
                <a:spcPct val="80000"/>
              </a:lnSpc>
            </a:pPr>
            <a:r>
              <a:rPr lang="en-US" altLang="en-US" sz="1500" dirty="0"/>
              <a:t>Visually check lightening arrestors and transformers for damage or leaks.</a:t>
            </a:r>
          </a:p>
          <a:p>
            <a:pPr>
              <a:lnSpc>
                <a:spcPct val="80000"/>
              </a:lnSpc>
            </a:pPr>
            <a:endParaRPr lang="en-US" altLang="en-US" sz="1500" dirty="0"/>
          </a:p>
          <a:p>
            <a:pPr>
              <a:lnSpc>
                <a:spcPct val="80000"/>
              </a:lnSpc>
            </a:pPr>
            <a:r>
              <a:rPr lang="en-US" altLang="en-US" sz="15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pPr>
            <a:endParaRPr lang="en-US" altLang="en-US" sz="1500" dirty="0"/>
          </a:p>
          <a:p>
            <a:pPr>
              <a:lnSpc>
                <a:spcPct val="80000"/>
              </a:lnSpc>
            </a:pPr>
            <a:endParaRPr lang="en-US" altLang="en-US" sz="1500" dirty="0"/>
          </a:p>
        </p:txBody>
      </p:sp>
      <p:sp>
        <p:nvSpPr>
          <p:cNvPr id="2" name="Footer Placeholder 1">
            <a:extLst>
              <a:ext uri="{FF2B5EF4-FFF2-40B4-BE49-F238E27FC236}">
                <a16:creationId xmlns:a16="http://schemas.microsoft.com/office/drawing/2014/main" id="{6FFD702C-965E-4C76-8EAA-3B1B12748F76}"/>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A093C753-10D2-4EAE-A3E5-694889656703}"/>
              </a:ext>
            </a:extLst>
          </p:cNvPr>
          <p:cNvSpPr>
            <a:spLocks noGrp="1"/>
          </p:cNvSpPr>
          <p:nvPr>
            <p:ph type="sldNum" sz="quarter" idx="4"/>
          </p:nvPr>
        </p:nvSpPr>
        <p:spPr/>
        <p:txBody>
          <a:bodyPr/>
          <a:lstStyle/>
          <a:p>
            <a:fld id="{4BEAC4C4-F0A7-4B61-A827-E4198D078267}" type="slidenum">
              <a:rPr lang="en-US" smtClean="0"/>
              <a:t>35</a:t>
            </a:fld>
            <a:endParaRPr lang="en-US" dirty="0"/>
          </a:p>
        </p:txBody>
      </p:sp>
    </p:spTree>
    <p:extLst>
      <p:ext uri="{BB962C8B-B14F-4D97-AF65-F5344CB8AC3E}">
        <p14:creationId xmlns:p14="http://schemas.microsoft.com/office/powerpoint/2010/main" val="68368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noFill/>
        </p:spPr>
        <p:txBody>
          <a:bodyPr/>
          <a:lstStyle/>
          <a:p>
            <a:pPr eaLnBrk="1" hangingPunct="1"/>
            <a:r>
              <a:rPr lang="en-US" altLang="en-US" sz="3000" dirty="0"/>
              <a:t>Field Inspection of Self Contained Sockets</a:t>
            </a:r>
            <a:br>
              <a:rPr lang="en-US" altLang="en-US" sz="3000" dirty="0"/>
            </a:br>
            <a:r>
              <a:rPr lang="en-US" altLang="en-US" sz="3000" dirty="0"/>
              <a:t>Best Practices</a:t>
            </a:r>
            <a:r>
              <a:rPr lang="en-US" altLang="en-US" sz="3200" dirty="0"/>
              <a:t> </a:t>
            </a:r>
          </a:p>
        </p:txBody>
      </p:sp>
      <p:sp>
        <p:nvSpPr>
          <p:cNvPr id="15364" name="Rectangle 5"/>
          <p:cNvSpPr>
            <a:spLocks noGrp="1" noChangeArrowheads="1"/>
          </p:cNvSpPr>
          <p:nvPr>
            <p:ph idx="1"/>
          </p:nvPr>
        </p:nvSpPr>
        <p:spPr>
          <a:xfrm>
            <a:off x="628650" y="1309817"/>
            <a:ext cx="5351174" cy="4842433"/>
          </a:xfrm>
          <a:noFill/>
        </p:spPr>
        <p:txBody>
          <a:bodyPr>
            <a:normAutofit lnSpcReduction="10000"/>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sp>
        <p:nvSpPr>
          <p:cNvPr id="2" name="Footer Placeholder 1">
            <a:extLst>
              <a:ext uri="{FF2B5EF4-FFF2-40B4-BE49-F238E27FC236}">
                <a16:creationId xmlns:a16="http://schemas.microsoft.com/office/drawing/2014/main" id="{7827DE14-8CAD-4838-920F-67F55FF8DC70}"/>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E7140AC9-8AFC-44E0-9C7C-2A41310E81C9}"/>
              </a:ext>
            </a:extLst>
          </p:cNvPr>
          <p:cNvSpPr>
            <a:spLocks noGrp="1"/>
          </p:cNvSpPr>
          <p:nvPr>
            <p:ph type="sldNum" sz="quarter" idx="4"/>
          </p:nvPr>
        </p:nvSpPr>
        <p:spPr/>
        <p:txBody>
          <a:bodyPr/>
          <a:lstStyle/>
          <a:p>
            <a:fld id="{4BEAC4C4-F0A7-4B61-A827-E4198D078267}" type="slidenum">
              <a:rPr lang="en-US" smtClean="0"/>
              <a:t>36</a:t>
            </a:fld>
            <a:endParaRPr lang="en-US" dirty="0"/>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545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noFill/>
        </p:spPr>
        <p:txBody>
          <a:bodyPr/>
          <a:lstStyle/>
          <a:p>
            <a:pPr algn="l" eaLnBrk="1" hangingPunct="1"/>
            <a:r>
              <a:rPr lang="en-US" altLang="en-US" sz="3000" dirty="0">
                <a:solidFill>
                  <a:schemeClr val="bg1"/>
                </a:solidFill>
              </a:rPr>
              <a:t>              </a:t>
            </a:r>
            <a:r>
              <a:rPr lang="en-US" altLang="en-US" dirty="0"/>
              <a:t>Questions and Discussion  </a:t>
            </a:r>
          </a:p>
        </p:txBody>
      </p:sp>
      <p:sp>
        <p:nvSpPr>
          <p:cNvPr id="22531" name="Rectangle 5"/>
          <p:cNvSpPr>
            <a:spLocks noGrp="1" noChangeArrowheads="1"/>
          </p:cNvSpPr>
          <p:nvPr>
            <p:ph idx="1"/>
          </p:nvPr>
        </p:nvSpPr>
        <p:spPr>
          <a:xfrm>
            <a:off x="457200" y="1752600"/>
            <a:ext cx="8229600" cy="4525963"/>
          </a:xfrm>
          <a:noFill/>
        </p:spPr>
        <p:txBody>
          <a:bodyPr/>
          <a:lstStyle/>
          <a:p>
            <a:pPr algn="ctr" eaLnBrk="1" hangingPunct="1">
              <a:buFontTx/>
              <a:buNone/>
            </a:pPr>
            <a:endParaRPr lang="en-US" altLang="en-US" dirty="0">
              <a:cs typeface="Arial" charset="0"/>
            </a:endParaRPr>
          </a:p>
          <a:p>
            <a:pPr algn="ctr" eaLnBrk="1" hangingPunct="1">
              <a:buFontTx/>
              <a:buNone/>
            </a:pPr>
            <a:endParaRPr lang="en-US" altLang="en-US" dirty="0">
              <a:cs typeface="Arial" charset="0"/>
            </a:endParaRPr>
          </a:p>
          <a:p>
            <a:pPr algn="ctr" eaLnBrk="1" hangingPunct="1">
              <a:buFontTx/>
              <a:buNone/>
            </a:pPr>
            <a:r>
              <a:rPr lang="en-US" altLang="en-US" dirty="0">
                <a:cs typeface="Arial" charset="0"/>
              </a:rPr>
              <a:t>TESCO – The Eastern Specialty Company </a:t>
            </a:r>
          </a:p>
          <a:p>
            <a:pPr algn="ctr" eaLnBrk="1" hangingPunct="1">
              <a:buFontTx/>
              <a:buNone/>
            </a:pPr>
            <a:r>
              <a:rPr lang="en-US" altLang="en-US" sz="2000" dirty="0">
                <a:cs typeface="Arial" charset="0"/>
              </a:rPr>
              <a:t>Bristol, PA</a:t>
            </a:r>
          </a:p>
          <a:p>
            <a:pPr algn="ctr" eaLnBrk="1" hangingPunct="1">
              <a:buFontTx/>
              <a:buNone/>
            </a:pPr>
            <a:r>
              <a:rPr lang="en-US" altLang="en-US" sz="2800" dirty="0">
                <a:solidFill>
                  <a:srgbClr val="FF0000"/>
                </a:solidFill>
                <a:cs typeface="Arial" charset="0"/>
              </a:rPr>
              <a:t>215-228-0500</a:t>
            </a:r>
          </a:p>
          <a:p>
            <a:pPr algn="ctr" eaLnBrk="1" hangingPunct="1">
              <a:buFontTx/>
              <a:buNone/>
            </a:pPr>
            <a:endParaRPr lang="en-US" altLang="en-US" sz="2300" dirty="0">
              <a:cs typeface="Arial" charset="0"/>
            </a:endParaRPr>
          </a:p>
          <a:p>
            <a:pPr algn="ctr" eaLnBrk="1" hangingPunct="1">
              <a:buFontTx/>
              <a:buNone/>
            </a:pPr>
            <a:r>
              <a:rPr lang="en-US" altLang="en-US" sz="2300" dirty="0">
                <a:cs typeface="Arial" charset="0"/>
              </a:rPr>
              <a:t>This presentation can also be found under Meter Conferences and Schools on the TESCO website: </a:t>
            </a:r>
            <a:r>
              <a:rPr lang="en-US" altLang="en-US" sz="2300" dirty="0">
                <a:solidFill>
                  <a:srgbClr val="FF0000"/>
                </a:solidFill>
                <a:cs typeface="Arial" charset="0"/>
                <a:hlinkClick r:id="rId3">
                  <a:extLst>
                    <a:ext uri="{A12FA001-AC4F-418D-AE19-62706E023703}">
                      <ahyp:hlinkClr xmlns:ahyp="http://schemas.microsoft.com/office/drawing/2018/hyperlinkcolor" val="tx"/>
                    </a:ext>
                  </a:extLst>
                </a:hlinkClick>
              </a:rPr>
              <a:t>tescometering.com</a:t>
            </a:r>
            <a:endParaRPr lang="en-US" altLang="en-US" sz="2300" dirty="0">
              <a:solidFill>
                <a:srgbClr val="FF0000"/>
              </a:solidFill>
              <a:cs typeface="Arial" charset="0"/>
            </a:endParaRPr>
          </a:p>
          <a:p>
            <a:pPr algn="ctr" eaLnBrk="1" hangingPunct="1">
              <a:buFontTx/>
              <a:buNone/>
            </a:pPr>
            <a:endParaRPr lang="en-US" altLang="en-US" sz="2300" dirty="0">
              <a:solidFill>
                <a:srgbClr val="CC3300"/>
              </a:solidFill>
            </a:endParaRPr>
          </a:p>
        </p:txBody>
      </p:sp>
      <p:pic>
        <p:nvPicPr>
          <p:cNvPr id="2253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84426"/>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020669"/>
            <a:ext cx="8229600" cy="861774"/>
          </a:xfrm>
          <a:prstGeom prst="rect">
            <a:avLst/>
          </a:prstGeom>
          <a:noFill/>
        </p:spPr>
        <p:txBody>
          <a:bodyPr wrap="square" rtlCol="0">
            <a:spAutoFit/>
          </a:bodyPr>
          <a:lstStyle/>
          <a:p>
            <a:pPr algn="ctr"/>
            <a:r>
              <a:rPr lang="en-US" sz="3200" b="1" dirty="0"/>
              <a:t>Tom Lawton</a:t>
            </a:r>
            <a:br>
              <a:rPr lang="en-US" dirty="0"/>
            </a:br>
            <a:r>
              <a:rPr lang="en-US" dirty="0">
                <a:solidFill>
                  <a:srgbClr val="FF0000"/>
                </a:solidFill>
              </a:rPr>
              <a:t>tom.lawton@tescometering.com</a:t>
            </a:r>
          </a:p>
        </p:txBody>
      </p:sp>
      <p:sp>
        <p:nvSpPr>
          <p:cNvPr id="2" name="Footer Placeholder 1">
            <a:extLst>
              <a:ext uri="{FF2B5EF4-FFF2-40B4-BE49-F238E27FC236}">
                <a16:creationId xmlns:a16="http://schemas.microsoft.com/office/drawing/2014/main" id="{72410AFE-8B0A-44F4-9D44-CE176319324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1E34D71-2D42-4528-959D-D0332B51197B}"/>
              </a:ext>
            </a:extLst>
          </p:cNvPr>
          <p:cNvSpPr>
            <a:spLocks noGrp="1"/>
          </p:cNvSpPr>
          <p:nvPr>
            <p:ph type="sldNum" sz="quarter" idx="4"/>
          </p:nvPr>
        </p:nvSpPr>
        <p:spPr/>
        <p:txBody>
          <a:bodyPr/>
          <a:lstStyle/>
          <a:p>
            <a:fld id="{4BEAC4C4-F0A7-4B61-A827-E4198D078267}" type="slidenum">
              <a:rPr lang="en-US" smtClean="0"/>
              <a:t>37</a:t>
            </a:fld>
            <a:endParaRPr lang="en-US" dirty="0"/>
          </a:p>
        </p:txBody>
      </p:sp>
    </p:spTree>
    <p:extLst>
      <p:ext uri="{BB962C8B-B14F-4D97-AF65-F5344CB8AC3E}">
        <p14:creationId xmlns:p14="http://schemas.microsoft.com/office/powerpoint/2010/main" val="20273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6969B413-EA2B-44DA-80FB-4E813E607A01}"/>
              </a:ext>
            </a:extLst>
          </p:cNvPr>
          <p:cNvSpPr>
            <a:spLocks noGrp="1" noChangeArrowheads="1"/>
          </p:cNvSpPr>
          <p:nvPr>
            <p:ph type="title"/>
          </p:nvPr>
        </p:nvSpPr>
        <p:spPr>
          <a:xfrm>
            <a:off x="1556951" y="152400"/>
            <a:ext cx="7208107" cy="679832"/>
          </a:xfrm>
          <a:noFill/>
        </p:spPr>
        <p:txBody>
          <a:bodyPr/>
          <a:lstStyle/>
          <a:p>
            <a:pPr marL="838200" indent="-838200" eaLnBrk="1" hangingPunct="1"/>
            <a:r>
              <a:rPr lang="en-US" altLang="en-US" dirty="0"/>
              <a:t>Field Testing</a:t>
            </a:r>
          </a:p>
        </p:txBody>
      </p:sp>
      <p:sp>
        <p:nvSpPr>
          <p:cNvPr id="4099" name="Text Box 8">
            <a:extLst>
              <a:ext uri="{FF2B5EF4-FFF2-40B4-BE49-F238E27FC236}">
                <a16:creationId xmlns:a16="http://schemas.microsoft.com/office/drawing/2014/main" id="{623C2AE9-A5A9-4981-95F4-BA681FCDB096}"/>
              </a:ext>
            </a:extLst>
          </p:cNvPr>
          <p:cNvSpPr txBox="1">
            <a:spLocks noChangeArrowheads="1"/>
          </p:cNvSpPr>
          <p:nvPr/>
        </p:nvSpPr>
        <p:spPr bwMode="auto">
          <a:xfrm>
            <a:off x="457200" y="122048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4100" name="Rectangle 11">
            <a:extLst>
              <a:ext uri="{FF2B5EF4-FFF2-40B4-BE49-F238E27FC236}">
                <a16:creationId xmlns:a16="http://schemas.microsoft.com/office/drawing/2014/main" id="{1C8A0472-DB2C-4794-ABC2-0D6B1E5D4E8C}"/>
              </a:ext>
            </a:extLst>
          </p:cNvPr>
          <p:cNvSpPr>
            <a:spLocks noChangeArrowheads="1"/>
          </p:cNvSpPr>
          <p:nvPr/>
        </p:nvSpPr>
        <p:spPr bwMode="auto">
          <a:xfrm>
            <a:off x="609600" y="1984031"/>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panose="020B0604020202020204" pitchFamily="34" charset="0"/>
              </a:defRPr>
            </a:lvl1pPr>
            <a:lvl2pPr marL="742950" indent="-285750" eaLnBrk="0" hangingPunct="0">
              <a:spcAft>
                <a:spcPct val="0"/>
              </a:spcAft>
              <a:buChar char="–"/>
              <a:defRPr sz="2800">
                <a:solidFill>
                  <a:schemeClr val="tx1"/>
                </a:solidFill>
                <a:latin typeface="Arial" panose="020B0604020202020204" pitchFamily="34" charset="0"/>
              </a:defRPr>
            </a:lvl2pPr>
            <a:lvl3pPr marL="1143000" indent="-228600" eaLnBrk="0" hangingPunct="0">
              <a:spcAft>
                <a:spcPct val="0"/>
              </a:spcAft>
              <a:buChar char="•"/>
              <a:defRPr sz="2400">
                <a:solidFill>
                  <a:schemeClr val="tx1"/>
                </a:solidFill>
                <a:latin typeface="Arial" panose="020B0604020202020204" pitchFamily="34" charset="0"/>
              </a:defRPr>
            </a:lvl3pPr>
            <a:lvl4pPr marL="1600200" indent="-228600" eaLnBrk="0" hangingPunct="0">
              <a:spcAft>
                <a:spcPct val="0"/>
              </a:spcAft>
              <a:buChar char="–"/>
              <a:defRPr sz="2000">
                <a:solidFill>
                  <a:schemeClr val="tx1"/>
                </a:solidFill>
                <a:latin typeface="Arial" panose="020B0604020202020204" pitchFamily="34" charset="0"/>
              </a:defRPr>
            </a:lvl4pPr>
            <a:lvl5pPr marL="2057400" indent="-228600" eaLnBrk="0" hangingPunct="0">
              <a:spcAft>
                <a:spcPct val="0"/>
              </a:spcAft>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4101" name="Picture 10" descr="metering tech2">
            <a:extLst>
              <a:ext uri="{FF2B5EF4-FFF2-40B4-BE49-F238E27FC236}">
                <a16:creationId xmlns:a16="http://schemas.microsoft.com/office/drawing/2014/main" id="{B53E42FE-5712-4916-A914-3B9A30C2E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651" y="2015138"/>
            <a:ext cx="3612349" cy="270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67F15ADB-14E5-420B-B90A-D567476D87E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BAEF0602-3216-4773-AC68-CD575756F4EF}"/>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41417DD-40A4-4B75-9C19-CFD584C69D59}"/>
              </a:ext>
            </a:extLst>
          </p:cNvPr>
          <p:cNvSpPr>
            <a:spLocks noGrp="1" noChangeArrowheads="1"/>
          </p:cNvSpPr>
          <p:nvPr>
            <p:ph type="title"/>
          </p:nvPr>
        </p:nvSpPr>
        <p:spPr>
          <a:noFill/>
        </p:spPr>
        <p:txBody>
          <a:bodyPr/>
          <a:lstStyle/>
          <a:p>
            <a:pPr eaLnBrk="1" hangingPunct="1"/>
            <a:r>
              <a:rPr lang="en-US" altLang="en-US" sz="2800" dirty="0"/>
              <a:t>Electronic Meters – new failure modes require new testing and inspection methods</a:t>
            </a:r>
          </a:p>
        </p:txBody>
      </p:sp>
      <p:sp>
        <p:nvSpPr>
          <p:cNvPr id="5123" name="Rectangle 8">
            <a:extLst>
              <a:ext uri="{FF2B5EF4-FFF2-40B4-BE49-F238E27FC236}">
                <a16:creationId xmlns:a16="http://schemas.microsoft.com/office/drawing/2014/main" id="{7250B2AA-BE7C-4A70-A393-433452F61275}"/>
              </a:ext>
            </a:extLst>
          </p:cNvPr>
          <p:cNvSpPr>
            <a:spLocks noGrp="1" noChangeArrowheads="1"/>
          </p:cNvSpPr>
          <p:nvPr>
            <p:ph idx="1"/>
          </p:nvPr>
        </p:nvSpPr>
        <p:spPr>
          <a:xfrm>
            <a:off x="609600" y="1600200"/>
            <a:ext cx="8229600" cy="3886200"/>
          </a:xfrm>
          <a:noFill/>
        </p:spPr>
        <p:txBody>
          <a:bodyPr>
            <a:normAutofit lnSpcReduction="10000"/>
          </a:bodyPr>
          <a:lstStyle/>
          <a:p>
            <a:pPr marL="292100" indent="-292100" eaLnBrk="1" hangingPunct="1">
              <a:lnSpc>
                <a:spcPct val="90000"/>
              </a:lnSpc>
              <a:spcAft>
                <a:spcPct val="100000"/>
              </a:spcAft>
              <a:buFontTx/>
              <a:buNone/>
            </a:pPr>
            <a:r>
              <a:rPr lang="en-US" altLang="en-US" sz="1800" dirty="0"/>
              <a:t>Electronic meters fail as do electro mechanical meters but differently</a:t>
            </a:r>
          </a:p>
          <a:p>
            <a:pPr marL="292100" indent="-292100" eaLnBrk="1" hangingPunct="1">
              <a:lnSpc>
                <a:spcPct val="90000"/>
              </a:lnSpc>
              <a:spcAft>
                <a:spcPct val="100000"/>
              </a:spcAft>
            </a:pPr>
            <a:r>
              <a:rPr lang="en-US" altLang="en-US" sz="1800" dirty="0"/>
              <a:t>Their overall life expectancy is not nearly the same</a:t>
            </a:r>
          </a:p>
          <a:p>
            <a:pPr marL="292100" indent="-292100" eaLnBrk="1" hangingPunct="1">
              <a:lnSpc>
                <a:spcPct val="90000"/>
              </a:lnSpc>
              <a:spcAft>
                <a:spcPct val="100000"/>
              </a:spcAft>
            </a:pPr>
            <a:r>
              <a:rPr lang="en-US" altLang="en-US" sz="1800" dirty="0"/>
              <a:t>Failure modes include drift and creep (unexpected)</a:t>
            </a:r>
          </a:p>
          <a:p>
            <a:pPr marL="292100" indent="-292100" eaLnBrk="1" hangingPunct="1">
              <a:lnSpc>
                <a:spcPct val="90000"/>
              </a:lnSpc>
              <a:spcAft>
                <a:spcPct val="100000"/>
              </a:spcAft>
            </a:pPr>
            <a:r>
              <a:rPr lang="en-US" altLang="en-US" sz="1800" dirty="0"/>
              <a:t>Failure modes with zero registration failures (expected)</a:t>
            </a:r>
          </a:p>
          <a:p>
            <a:pPr marL="292100" indent="-292100" eaLnBrk="1" hangingPunct="1">
              <a:lnSpc>
                <a:spcPct val="90000"/>
              </a:lnSpc>
              <a:spcAft>
                <a:spcPct val="100000"/>
              </a:spcAft>
            </a:pPr>
            <a:r>
              <a:rPr lang="en-US" altLang="en-US" sz="1800" dirty="0"/>
              <a:t>Failure modes include non-catastrophic but significant measurement error modes (unexpected)</a:t>
            </a:r>
          </a:p>
          <a:p>
            <a:pPr marL="292100" indent="-292100" eaLnBrk="1" hangingPunct="1">
              <a:lnSpc>
                <a:spcPct val="90000"/>
              </a:lnSpc>
              <a:spcAft>
                <a:spcPct val="100000"/>
              </a:spcAft>
            </a:pPr>
            <a:r>
              <a:rPr lang="en-US" altLang="en-US" sz="1800" dirty="0"/>
              <a:t>Failure modes can include non-measurement issues which render the meter ineffective or inaccurate for billing purposes.</a:t>
            </a:r>
          </a:p>
        </p:txBody>
      </p:sp>
      <p:sp>
        <p:nvSpPr>
          <p:cNvPr id="2" name="Footer Placeholder 1">
            <a:extLst>
              <a:ext uri="{FF2B5EF4-FFF2-40B4-BE49-F238E27FC236}">
                <a16:creationId xmlns:a16="http://schemas.microsoft.com/office/drawing/2014/main" id="{9F05BE73-D31E-490C-A094-2AAFBD5C025E}"/>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9BB06D86-866B-4B6E-A49D-D77E57B0FE78}"/>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E8309C47-6969-47B2-ABC2-C7E9714CADD6}"/>
              </a:ext>
            </a:extLst>
          </p:cNvPr>
          <p:cNvSpPr>
            <a:spLocks noGrp="1" noChangeArrowheads="1"/>
          </p:cNvSpPr>
          <p:nvPr>
            <p:ph type="title"/>
          </p:nvPr>
        </p:nvSpPr>
        <p:spPr>
          <a:noFill/>
        </p:spPr>
        <p:txBody>
          <a:bodyPr/>
          <a:lstStyle/>
          <a:p>
            <a:pPr eaLnBrk="1" hangingPunct="1"/>
            <a:r>
              <a:rPr lang="en-US" altLang="en-US" dirty="0"/>
              <a:t>Best Practices</a:t>
            </a:r>
          </a:p>
        </p:txBody>
      </p:sp>
      <p:sp>
        <p:nvSpPr>
          <p:cNvPr id="6147" name="Rectangle 3">
            <a:extLst>
              <a:ext uri="{FF2B5EF4-FFF2-40B4-BE49-F238E27FC236}">
                <a16:creationId xmlns:a16="http://schemas.microsoft.com/office/drawing/2014/main" id="{00C6701B-7B86-482E-B6D5-1DD8046FD1DE}"/>
              </a:ext>
            </a:extLst>
          </p:cNvPr>
          <p:cNvSpPr>
            <a:spLocks noGrp="1" noChangeArrowheads="1"/>
          </p:cNvSpPr>
          <p:nvPr>
            <p:ph idx="1"/>
          </p:nvPr>
        </p:nvSpPr>
        <p:spPr/>
        <p:txBody>
          <a:bodyPr/>
          <a:lstStyle/>
          <a:p>
            <a:pPr eaLnBrk="1" hangingPunct="1"/>
            <a:r>
              <a:rPr lang="en-US" altLang="en-US" sz="2200" dirty="0"/>
              <a:t>Residential vs Commercial</a:t>
            </a:r>
          </a:p>
          <a:p>
            <a:pPr eaLnBrk="1" hangingPunct="1"/>
            <a:r>
              <a:rPr lang="en-US" altLang="en-US" sz="2200" dirty="0"/>
              <a:t>Self-Contained vs Transformer Rated</a:t>
            </a:r>
          </a:p>
          <a:p>
            <a:pPr eaLnBrk="1" hangingPunct="1"/>
            <a:r>
              <a:rPr lang="en-US" altLang="en-US" sz="2200" dirty="0"/>
              <a:t>Follow the money and be as proactive as possible</a:t>
            </a:r>
          </a:p>
        </p:txBody>
      </p:sp>
      <p:pic>
        <p:nvPicPr>
          <p:cNvPr id="6148" name="Picture 17" descr="Best Practices3">
            <a:extLst>
              <a:ext uri="{FF2B5EF4-FFF2-40B4-BE49-F238E27FC236}">
                <a16:creationId xmlns:a16="http://schemas.microsoft.com/office/drawing/2014/main" id="{97686B42-1A7B-424B-A00E-4661B9972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36576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C44B948-2478-4C07-9A8B-1D52E0BA4F1D}"/>
              </a:ext>
            </a:extLst>
          </p:cNvPr>
          <p:cNvSpPr>
            <a:spLocks noGrp="1" noChangeArrowheads="1"/>
          </p:cNvSpPr>
          <p:nvPr>
            <p:ph type="title"/>
          </p:nvPr>
        </p:nvSpPr>
        <p:spPr>
          <a:xfrm>
            <a:off x="1556951" y="158368"/>
            <a:ext cx="7208107" cy="679832"/>
          </a:xfrm>
          <a:noFill/>
        </p:spPr>
        <p:txBody>
          <a:bodyPr/>
          <a:lstStyle/>
          <a:p>
            <a:pPr eaLnBrk="1" hangingPunct="1"/>
            <a:r>
              <a:rPr lang="en-US" altLang="en-US" dirty="0"/>
              <a:t>Potential Site Check List</a:t>
            </a:r>
          </a:p>
        </p:txBody>
      </p:sp>
      <p:sp>
        <p:nvSpPr>
          <p:cNvPr id="7170" name="Rectangle 2">
            <a:extLst>
              <a:ext uri="{FF2B5EF4-FFF2-40B4-BE49-F238E27FC236}">
                <a16:creationId xmlns:a16="http://schemas.microsoft.com/office/drawing/2014/main" id="{CE2A7850-3DFB-4C3E-AE07-FCA923CCDC7E}"/>
              </a:ext>
            </a:extLst>
          </p:cNvPr>
          <p:cNvSpPr>
            <a:spLocks noGrp="1" noChangeArrowheads="1"/>
          </p:cNvSpPr>
          <p:nvPr>
            <p:ph idx="1"/>
          </p:nvPr>
        </p:nvSpPr>
        <p:spPr/>
        <p:txBody>
          <a:bodyPr>
            <a:normAutofit/>
          </a:bodyPr>
          <a:lstStyle/>
          <a:p>
            <a:pPr eaLnBrk="1" hangingPunct="1">
              <a:lnSpc>
                <a:spcPct val="80000"/>
              </a:lnSpc>
            </a:pPr>
            <a:r>
              <a:rPr lang="en-US" altLang="en-US" sz="1600" dirty="0"/>
              <a:t>Double check the meter number, the location the test result and the meter record.</a:t>
            </a:r>
          </a:p>
          <a:p>
            <a:pPr eaLnBrk="1" hangingPunct="1">
              <a:lnSpc>
                <a:spcPct val="80000"/>
              </a:lnSpc>
            </a:pPr>
            <a:r>
              <a:rPr lang="en-US" altLang="en-US" sz="1600" dirty="0"/>
              <a:t>Double check the serial number of any attached device (e.g. communication module, disconnect device.</a:t>
            </a:r>
          </a:p>
          <a:p>
            <a:pPr>
              <a:lnSpc>
                <a:spcPct val="80000"/>
              </a:lnSpc>
            </a:pPr>
            <a:r>
              <a:rPr lang="en-US" altLang="en-US" sz="16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pPr>
            <a:r>
              <a:rPr lang="en-US" altLang="en-US" sz="16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pPr>
            <a:r>
              <a:rPr lang="en-US" altLang="en-US" sz="1600" dirty="0"/>
              <a:t>Visually check lightening arrestors and transformers for damage or leaks.</a:t>
            </a:r>
          </a:p>
          <a:p>
            <a:pPr>
              <a:lnSpc>
                <a:spcPct val="80000"/>
              </a:lnSpc>
            </a:pPr>
            <a:r>
              <a:rPr lang="en-US" altLang="en-US" sz="16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pPr>
            <a:endParaRPr lang="en-US" altLang="en-US" sz="1500" dirty="0"/>
          </a:p>
          <a:p>
            <a:pPr>
              <a:lnSpc>
                <a:spcPct val="80000"/>
              </a:lnSpc>
            </a:pPr>
            <a:endParaRPr lang="en-US" altLang="en-US" sz="1500" dirty="0"/>
          </a:p>
        </p:txBody>
      </p:sp>
      <p:sp>
        <p:nvSpPr>
          <p:cNvPr id="2" name="Footer Placeholder 1">
            <a:extLst>
              <a:ext uri="{FF2B5EF4-FFF2-40B4-BE49-F238E27FC236}">
                <a16:creationId xmlns:a16="http://schemas.microsoft.com/office/drawing/2014/main" id="{C148AE5B-F3B4-4E6D-8607-B7A15BCB7321}"/>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A03230A-5B01-4CCA-8674-A095029C1D35}"/>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6EB2CFDB-989D-4E11-95E4-62740ADD56E3}"/>
              </a:ext>
            </a:extLst>
          </p:cNvPr>
          <p:cNvSpPr>
            <a:spLocks noGrp="1" noChangeArrowheads="1"/>
          </p:cNvSpPr>
          <p:nvPr>
            <p:ph type="title"/>
          </p:nvPr>
        </p:nvSpPr>
        <p:spPr>
          <a:noFill/>
        </p:spPr>
        <p:txBody>
          <a:bodyPr/>
          <a:lstStyle/>
          <a:p>
            <a:pPr eaLnBrk="1" hangingPunct="1">
              <a:lnSpc>
                <a:spcPts val="3200"/>
              </a:lnSpc>
            </a:pPr>
            <a:r>
              <a:rPr lang="en-US" altLang="en-US" sz="3200" dirty="0"/>
              <a:t>Field Inspection of Sockets</a:t>
            </a:r>
            <a:br>
              <a:rPr lang="en-US" altLang="en-US" sz="3200" dirty="0"/>
            </a:br>
            <a:r>
              <a:rPr lang="en-US" altLang="en-US" sz="3200" dirty="0"/>
              <a:t>Best Practices </a:t>
            </a:r>
          </a:p>
        </p:txBody>
      </p:sp>
      <p:sp>
        <p:nvSpPr>
          <p:cNvPr id="8195" name="Rectangle 5">
            <a:extLst>
              <a:ext uri="{FF2B5EF4-FFF2-40B4-BE49-F238E27FC236}">
                <a16:creationId xmlns:a16="http://schemas.microsoft.com/office/drawing/2014/main" id="{582DF096-A5B9-461E-889B-BA2CC77FC34B}"/>
              </a:ext>
            </a:extLst>
          </p:cNvPr>
          <p:cNvSpPr>
            <a:spLocks noGrp="1" noChangeArrowheads="1"/>
          </p:cNvSpPr>
          <p:nvPr>
            <p:ph idx="1"/>
          </p:nvPr>
        </p:nvSpPr>
        <p:spPr>
          <a:xfrm>
            <a:off x="628650" y="1309817"/>
            <a:ext cx="5086350" cy="4842433"/>
          </a:xfrm>
          <a:noFill/>
        </p:spPr>
        <p:txBody>
          <a:bodyPr>
            <a:normAutofit lnSpcReduction="10000"/>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sp>
        <p:nvSpPr>
          <p:cNvPr id="2" name="Footer Placeholder 1">
            <a:extLst>
              <a:ext uri="{FF2B5EF4-FFF2-40B4-BE49-F238E27FC236}">
                <a16:creationId xmlns:a16="http://schemas.microsoft.com/office/drawing/2014/main" id="{576941D2-5443-41DD-B20F-BC18F1A00643}"/>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57175A71-63CF-44CE-BDA0-D86E6FD87758}"/>
              </a:ext>
            </a:extLst>
          </p:cNvPr>
          <p:cNvSpPr>
            <a:spLocks noGrp="1"/>
          </p:cNvSpPr>
          <p:nvPr>
            <p:ph type="sldNum" sz="quarter" idx="4"/>
          </p:nvPr>
        </p:nvSpPr>
        <p:spPr/>
        <p:txBody>
          <a:bodyPr/>
          <a:lstStyle/>
          <a:p>
            <a:fld id="{4BEAC4C4-F0A7-4B61-A827-E4198D078267}" type="slidenum">
              <a:rPr lang="en-US" smtClean="0"/>
              <a:t>8</a:t>
            </a:fld>
            <a:endParaRPr lang="en-US" dirty="0"/>
          </a:p>
        </p:txBody>
      </p:sp>
      <p:pic>
        <p:nvPicPr>
          <p:cNvPr id="8196" name="Picture 10" descr="istock_000019428373small_resized">
            <a:extLst>
              <a:ext uri="{FF2B5EF4-FFF2-40B4-BE49-F238E27FC236}">
                <a16:creationId xmlns:a16="http://schemas.microsoft.com/office/drawing/2014/main" id="{B627728C-7995-4C0B-BADB-8F32414DD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883" y="1341628"/>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300_new">
            <a:extLst>
              <a:ext uri="{FF2B5EF4-FFF2-40B4-BE49-F238E27FC236}">
                <a16:creationId xmlns:a16="http://schemas.microsoft.com/office/drawing/2014/main" id="{1EAE0ECE-5CC6-4970-B38E-80CA45AA1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096000" y="40386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556951" y="158368"/>
            <a:ext cx="7208107" cy="679832"/>
          </a:xfrm>
          <a:noFill/>
        </p:spPr>
        <p:txBody>
          <a:bodyPr/>
          <a:lstStyle/>
          <a:p>
            <a:pPr eaLnBrk="1" hangingPunct="1"/>
            <a:r>
              <a:rPr lang="en-US" altLang="en-US" dirty="0"/>
              <a:t>The Issue</a:t>
            </a:r>
          </a:p>
        </p:txBody>
      </p:sp>
      <p:sp>
        <p:nvSpPr>
          <p:cNvPr id="3076" name="Rectangle 3"/>
          <p:cNvSpPr>
            <a:spLocks noGrp="1" noChangeArrowheads="1"/>
          </p:cNvSpPr>
          <p:nvPr>
            <p:ph idx="1"/>
          </p:nvPr>
        </p:nvSpPr>
        <p:spPr>
          <a:solidFill>
            <a:srgbClr val="FFFFFF"/>
          </a:solidFill>
        </p:spPr>
        <p:txBody>
          <a:bodyPr>
            <a:normAutofit lnSpcReduction="10000"/>
          </a:bodyPr>
          <a:lstStyle/>
          <a:p>
            <a:pPr eaLnBrk="1" hangingPunct="1">
              <a:lnSpc>
                <a:spcPct val="80000"/>
              </a:lnSpc>
              <a:spcAft>
                <a:spcPct val="100000"/>
              </a:spcAft>
            </a:pPr>
            <a:r>
              <a:rPr lang="en-US" altLang="en-US" sz="1400" dirty="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a:t>AMI deployments because of the volume of meters involved put a spot light on this issue.  </a:t>
            </a:r>
          </a:p>
          <a:p>
            <a:pPr lvl="1" eaLnBrk="1" hangingPunct="1">
              <a:lnSpc>
                <a:spcPct val="80000"/>
              </a:lnSpc>
              <a:spcAft>
                <a:spcPct val="100000"/>
              </a:spcAft>
            </a:pPr>
            <a:r>
              <a:rPr lang="en-US" altLang="en-US" sz="1400" dirty="0"/>
              <a:t>What causes a hot socket?</a:t>
            </a:r>
          </a:p>
          <a:p>
            <a:pPr lvl="1" eaLnBrk="1" hangingPunct="1">
              <a:lnSpc>
                <a:spcPct val="80000"/>
              </a:lnSpc>
              <a:spcAft>
                <a:spcPct val="100000"/>
              </a:spcAft>
            </a:pPr>
            <a:r>
              <a:rPr lang="en-US" altLang="en-US" sz="1400" dirty="0"/>
              <a:t>Are the meters ever the cause of a meter box failure?</a:t>
            </a:r>
          </a:p>
          <a:p>
            <a:pPr lvl="1" eaLnBrk="1" hangingPunct="1">
              <a:lnSpc>
                <a:spcPct val="80000"/>
              </a:lnSpc>
              <a:spcAft>
                <a:spcPct val="100000"/>
              </a:spcAft>
            </a:pPr>
            <a:r>
              <a:rPr lang="en-US" altLang="en-US" sz="1400" dirty="0"/>
              <a:t>What are the things to look for when inspecting an </a:t>
            </a:r>
            <a:br>
              <a:rPr lang="en-US" altLang="en-US" sz="1400" dirty="0"/>
            </a:br>
            <a:r>
              <a:rPr lang="en-US" altLang="en-US" sz="1400" dirty="0"/>
              <a:t>existing meter installation?</a:t>
            </a:r>
          </a:p>
          <a:p>
            <a:pPr lvl="1" eaLnBrk="1" hangingPunct="1">
              <a:lnSpc>
                <a:spcPct val="80000"/>
              </a:lnSpc>
              <a:spcAft>
                <a:spcPct val="100000"/>
              </a:spcAft>
            </a:pPr>
            <a:r>
              <a:rPr lang="en-US" altLang="en-US" sz="1400" dirty="0"/>
              <a:t>What are the best practices for handling potential hot</a:t>
            </a:r>
            <a:br>
              <a:rPr lang="en-US" altLang="en-US" sz="1400" dirty="0"/>
            </a:br>
            <a:r>
              <a:rPr lang="en-US" altLang="en-US" sz="1400" dirty="0"/>
              <a:t> sockets?</a:t>
            </a:r>
          </a:p>
          <a:p>
            <a:pPr eaLnBrk="1" hangingPunct="1">
              <a:lnSpc>
                <a:spcPct val="80000"/>
              </a:lnSpc>
              <a:spcAft>
                <a:spcPct val="100000"/>
              </a:spcAft>
            </a:pPr>
            <a:r>
              <a:rPr lang="en-US" altLang="en-US" sz="1400" dirty="0"/>
              <a:t>We will cover the results of our lab </a:t>
            </a:r>
            <a:br>
              <a:rPr lang="en-US" altLang="en-US" sz="1400" dirty="0"/>
            </a:br>
            <a:r>
              <a:rPr lang="en-US" altLang="en-US" sz="1400" dirty="0"/>
              <a:t>investigation into the sources for hot sockets, the </a:t>
            </a:r>
            <a:br>
              <a:rPr lang="en-US" altLang="en-US" sz="1400" dirty="0"/>
            </a:br>
            <a:r>
              <a:rPr lang="en-US" altLang="en-US" sz="1400" dirty="0"/>
              <a:t>development of a fixture to simulate hot sockets, </a:t>
            </a:r>
            <a:br>
              <a:rPr lang="en-US" altLang="en-US" sz="1400" dirty="0"/>
            </a:br>
            <a:r>
              <a:rPr lang="en-US" altLang="en-US" sz="1400" dirty="0"/>
              <a:t>the tests and data gleaned from hot sockets, and </a:t>
            </a:r>
            <a:br>
              <a:rPr lang="en-US" altLang="en-US" sz="1400" dirty="0"/>
            </a:br>
            <a:r>
              <a:rPr lang="en-US" altLang="en-US" sz="1400" dirty="0"/>
              <a:t>a discussion of “best practices” regarding hot sockets.  </a:t>
            </a:r>
          </a:p>
          <a:p>
            <a:pPr eaLnBrk="1" hangingPunct="1">
              <a:lnSpc>
                <a:spcPct val="80000"/>
              </a:lnSpc>
              <a:spcAft>
                <a:spcPct val="100000"/>
              </a:spcAft>
            </a:pPr>
            <a:r>
              <a:rPr lang="en-US" altLang="en-US" sz="1400" dirty="0"/>
              <a:t>We will also cover new technology developed and patented by TESCO to use the meter to sense a hot socket and forward an alarm in near real time to the head end system.</a:t>
            </a:r>
          </a:p>
        </p:txBody>
      </p:sp>
      <p:sp>
        <p:nvSpPr>
          <p:cNvPr id="2" name="Footer Placeholder 1">
            <a:extLst>
              <a:ext uri="{FF2B5EF4-FFF2-40B4-BE49-F238E27FC236}">
                <a16:creationId xmlns:a16="http://schemas.microsoft.com/office/drawing/2014/main" id="{F2F13E35-838D-4C1A-879E-E2A6D48A2B62}"/>
              </a:ext>
            </a:extLst>
          </p:cNvPr>
          <p:cNvSpPr>
            <a:spLocks noGrp="1"/>
          </p:cNvSpPr>
          <p:nvPr>
            <p:ph type="ftr" sz="quarter" idx="3"/>
          </p:nvPr>
        </p:nvSpPr>
        <p:spPr/>
        <p:txBody>
          <a:bodyPr/>
          <a:lstStyle/>
          <a:p>
            <a:r>
              <a:rPr lang="en-US" dirty="0"/>
              <a:t>tescometering.com</a:t>
            </a:r>
          </a:p>
        </p:txBody>
      </p:sp>
      <p:sp>
        <p:nvSpPr>
          <p:cNvPr id="3" name="Slide Number Placeholder 2">
            <a:extLst>
              <a:ext uri="{FF2B5EF4-FFF2-40B4-BE49-F238E27FC236}">
                <a16:creationId xmlns:a16="http://schemas.microsoft.com/office/drawing/2014/main" id="{C1C5D537-9DB4-4512-83F1-68ACB0AA3A0F}"/>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49636" y="25908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26098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6.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7.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8.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9.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6706</TotalTime>
  <Words>3167</Words>
  <Application>Microsoft Office PowerPoint</Application>
  <PresentationFormat>On-screen Show (4:3)</PresentationFormat>
  <Paragraphs>316</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Tahoma</vt:lpstr>
      <vt:lpstr>Wingdings</vt:lpstr>
      <vt:lpstr>TESCO Template</vt:lpstr>
      <vt:lpstr>Site Verification for Self-Contained</vt:lpstr>
      <vt:lpstr>Premise</vt:lpstr>
      <vt:lpstr>Topics We Will Cover</vt:lpstr>
      <vt:lpstr>Field Testing</vt:lpstr>
      <vt:lpstr>Electronic Meters – new failure modes require new testing and inspection methods</vt:lpstr>
      <vt:lpstr>Best Practices</vt:lpstr>
      <vt:lpstr>Potential Site Check List</vt:lpstr>
      <vt:lpstr>Field Inspection of Sockets Best Practices </vt:lpstr>
      <vt:lpstr>The Issue</vt:lpstr>
      <vt:lpstr>Why Do We Know Anything About  Hot Sockets?</vt:lpstr>
      <vt:lpstr>Searching for Hot Socket Sources </vt:lpstr>
      <vt:lpstr>What Are Likely Concerns?</vt:lpstr>
      <vt:lpstr>Hot Socket Causes – Sprung Jaws</vt:lpstr>
      <vt:lpstr>Example – “Sprung Jaw”</vt:lpstr>
      <vt:lpstr>AMI Deployments and Hot Sockets</vt:lpstr>
      <vt:lpstr>PowerPoint Presentation</vt:lpstr>
      <vt:lpstr>Hot Socket Simulation Fixture</vt:lpstr>
      <vt:lpstr>Hot Socket</vt:lpstr>
      <vt:lpstr>Expected &amp; Unexpected Results </vt:lpstr>
      <vt:lpstr>Temperature Rise Data</vt:lpstr>
      <vt:lpstr>Gap Evaluation</vt:lpstr>
      <vt:lpstr>Service Degradation</vt:lpstr>
      <vt:lpstr>Jaw to Blade Arcing</vt:lpstr>
      <vt:lpstr>Severe Arcing Jaw to Blade</vt:lpstr>
      <vt:lpstr>What Are the Necessary Ingredients  for a Hot Socket?</vt:lpstr>
      <vt:lpstr>Reviewing the Data and  Learning From the Data</vt:lpstr>
      <vt:lpstr>Who Sees Hot Sockets?</vt:lpstr>
      <vt:lpstr>What Can Be Done Once a Hot  Socket Is Identified?</vt:lpstr>
      <vt:lpstr>Hot Socket Equipment</vt:lpstr>
      <vt:lpstr>Base Line Data Electro 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Fundamental Site Check List – for all sites Commercial or Residential</vt:lpstr>
      <vt:lpstr>Field Inspection of Self Contained Sockets Best Practices </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Andrea Koch</cp:lastModifiedBy>
  <cp:revision>181</cp:revision>
  <cp:lastPrinted>2022-03-07T18:07:36Z</cp:lastPrinted>
  <dcterms:created xsi:type="dcterms:W3CDTF">2012-09-24T21:06:00Z</dcterms:created>
  <dcterms:modified xsi:type="dcterms:W3CDTF">2022-03-07T18:30:36Z</dcterms:modified>
</cp:coreProperties>
</file>