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9"/>
  </p:notesMasterIdLst>
  <p:sldIdLst>
    <p:sldId id="305" r:id="rId2"/>
    <p:sldId id="257" r:id="rId3"/>
    <p:sldId id="310" r:id="rId4"/>
    <p:sldId id="258" r:id="rId5"/>
    <p:sldId id="259" r:id="rId6"/>
    <p:sldId id="273" r:id="rId7"/>
    <p:sldId id="274" r:id="rId8"/>
    <p:sldId id="277" r:id="rId9"/>
    <p:sldId id="354" r:id="rId10"/>
    <p:sldId id="355" r:id="rId11"/>
    <p:sldId id="356" r:id="rId12"/>
    <p:sldId id="357" r:id="rId13"/>
    <p:sldId id="358" r:id="rId14"/>
    <p:sldId id="332" r:id="rId15"/>
    <p:sldId id="333" r:id="rId16"/>
    <p:sldId id="344" r:id="rId17"/>
    <p:sldId id="334" r:id="rId18"/>
    <p:sldId id="335" r:id="rId19"/>
    <p:sldId id="336" r:id="rId20"/>
    <p:sldId id="337" r:id="rId21"/>
    <p:sldId id="338" r:id="rId22"/>
    <p:sldId id="339" r:id="rId23"/>
    <p:sldId id="340" r:id="rId24"/>
    <p:sldId id="341" r:id="rId25"/>
    <p:sldId id="342" r:id="rId26"/>
    <p:sldId id="343" r:id="rId27"/>
    <p:sldId id="345" r:id="rId28"/>
    <p:sldId id="347" r:id="rId29"/>
    <p:sldId id="348" r:id="rId30"/>
    <p:sldId id="349" r:id="rId31"/>
    <p:sldId id="350" r:id="rId32"/>
    <p:sldId id="351" r:id="rId33"/>
    <p:sldId id="352" r:id="rId34"/>
    <p:sldId id="353" r:id="rId35"/>
    <p:sldId id="359" r:id="rId36"/>
    <p:sldId id="346" r:id="rId37"/>
    <p:sldId id="307"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2808" autoAdjust="0"/>
  </p:normalViewPr>
  <p:slideViewPr>
    <p:cSldViewPr>
      <p:cViewPr varScale="1">
        <p:scale>
          <a:sx n="108" d="100"/>
          <a:sy n="108" d="100"/>
        </p:scale>
        <p:origin x="-17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853A6F2-9142-45E6-A918-8285AA57D7FE}" type="slidenum">
              <a:rPr lang="en-US"/>
              <a:pPr>
                <a:defRPr/>
              </a:pPr>
              <a:t>‹#›</a:t>
            </a:fld>
            <a:endParaRPr lang="en-US" dirty="0"/>
          </a:p>
        </p:txBody>
      </p:sp>
    </p:spTree>
    <p:extLst>
      <p:ext uri="{BB962C8B-B14F-4D97-AF65-F5344CB8AC3E}">
        <p14:creationId xmlns:p14="http://schemas.microsoft.com/office/powerpoint/2010/main" val="486144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B917A53-075A-4B5A-9413-704AB7460CE2}" type="slidenum">
              <a:rPr lang="en-US" altLang="en-US" smtClean="0"/>
              <a:pPr>
                <a:spcBef>
                  <a:spcPct val="0"/>
                </a:spcBef>
              </a:pPr>
              <a:t>1</a:t>
            </a:fld>
            <a:endParaRPr lang="en-US" alt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1DBD58-13B6-4767-ACF6-D7E79047BD22}" type="slidenum">
              <a:rPr lang="en-US" altLang="en-US" smtClean="0"/>
              <a:pPr eaLnBrk="1" hangingPunct="1">
                <a:spcBef>
                  <a:spcPct val="0"/>
                </a:spcBef>
              </a:pPr>
              <a:t>10</a:t>
            </a:fld>
            <a:endParaRPr lang="en-US" alt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04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38DB56-BFB3-4C55-B8A1-4BA44EAB9DB4}" type="datetime1">
              <a:rPr lang="de-DE" altLang="en-US" smtClean="0"/>
              <a:pPr eaLnBrk="1" hangingPunct="1"/>
              <a:t>08.03.2021</a:t>
            </a:fld>
            <a:endParaRPr lang="fi-FI" altLang="en-US"/>
          </a:p>
        </p:txBody>
      </p:sp>
      <p:sp>
        <p:nvSpPr>
          <p:cNvPr id="604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6EEF4F-EFC1-423E-BBB7-CBE3DC1DF838}" type="slidenum">
              <a:rPr lang="fi-FI" altLang="en-US" smtClean="0"/>
              <a:pPr eaLnBrk="1" hangingPunct="1"/>
              <a:t>12</a:t>
            </a:fld>
            <a:endParaRPr lang="fi-FI"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614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6349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93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1725CC-C17C-4EFC-80C2-3CBF02E06EA7}" type="datetime1">
              <a:rPr lang="de-DE" altLang="en-US" smtClean="0"/>
              <a:pPr eaLnBrk="1" hangingPunct="1"/>
              <a:t>08.03.2021</a:t>
            </a:fld>
            <a:endParaRPr lang="fi-FI" altLang="en-US"/>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9625F9-9F38-46F1-96EB-DF7D874D7DE6}" type="slidenum">
              <a:rPr lang="fi-FI" altLang="en-US" smtClean="0"/>
              <a:pPr eaLnBrk="1" hangingPunct="1"/>
              <a:t>15</a:t>
            </a:fld>
            <a:endParaRPr lang="fi-FI"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327566-618B-4F02-B247-BA2458A1BD2A}" type="slidenum">
              <a:rPr lang="en-US" altLang="en-US" smtClean="0"/>
              <a:pPr eaLnBrk="1" hangingPunct="1">
                <a:spcBef>
                  <a:spcPct val="0"/>
                </a:spcBef>
              </a:pPr>
              <a:t>16</a:t>
            </a:fld>
            <a:endParaRPr lang="en-US" alt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17</a:t>
            </a:fld>
            <a:endParaRPr lang="en-US" dirty="0"/>
          </a:p>
        </p:txBody>
      </p:sp>
    </p:spTree>
    <p:extLst>
      <p:ext uri="{BB962C8B-B14F-4D97-AF65-F5344CB8AC3E}">
        <p14:creationId xmlns:p14="http://schemas.microsoft.com/office/powerpoint/2010/main" val="463226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9FC64D-C3EC-40BA-9948-43930357B096}" type="slidenum">
              <a:rPr lang="en-US" altLang="en-US" smtClean="0"/>
              <a:pPr eaLnBrk="1" hangingPunct="1">
                <a:spcBef>
                  <a:spcPct val="0"/>
                </a:spcBef>
              </a:pPr>
              <a:t>18</a:t>
            </a:fld>
            <a:endParaRPr lang="en-US" alt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F3F5B25-2871-4AA2-9DF1-34F75FEDD274}" type="slidenum">
              <a:rPr lang="en-US" altLang="en-US"/>
              <a:pPr algn="r" eaLnBrk="1" hangingPunct="1">
                <a:spcBef>
                  <a:spcPct val="0"/>
                </a:spcBef>
              </a:pPr>
              <a:t>19</a:t>
            </a:fld>
            <a:endParaRPr lang="en-US" alt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C49E51-9D8B-4032-90C8-5423603B8E70}" type="slidenum">
              <a:rPr lang="en-US" altLang="en-US" smtClean="0"/>
              <a:pPr eaLnBrk="1" hangingPunct="1">
                <a:spcBef>
                  <a:spcPct val="0"/>
                </a:spcBef>
              </a:pPr>
              <a:t>20</a:t>
            </a:fld>
            <a:endParaRPr lang="en-US" alt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xmlns="" id="{2D01C245-8A16-4851-8A12-AAF9C8637B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42950" indent="-285750" eaLnBrk="0" hangingPunct="0">
              <a:spcBef>
                <a:spcPct val="30000"/>
              </a:spcBef>
              <a:spcAft>
                <a:spcPct val="0"/>
              </a:spcAft>
              <a:defRPr sz="1200">
                <a:solidFill>
                  <a:schemeClr val="tx1"/>
                </a:solidFill>
                <a:latin typeface="Arial" panose="020B0604020202020204" pitchFamily="34" charset="0"/>
              </a:defRPr>
            </a:lvl2pPr>
            <a:lvl3pPr marL="1143000" indent="-228600" eaLnBrk="0" hangingPunct="0">
              <a:spcBef>
                <a:spcPct val="30000"/>
              </a:spcBef>
              <a:spcAft>
                <a:spcPct val="0"/>
              </a:spcAft>
              <a:defRPr sz="1200">
                <a:solidFill>
                  <a:schemeClr val="tx1"/>
                </a:solidFill>
                <a:latin typeface="Arial" panose="020B0604020202020204" pitchFamily="34" charset="0"/>
              </a:defRPr>
            </a:lvl3pPr>
            <a:lvl4pPr marL="1600200" indent="-228600" eaLnBrk="0" hangingPunct="0">
              <a:spcBef>
                <a:spcPct val="30000"/>
              </a:spcBef>
              <a:spcAft>
                <a:spcPct val="0"/>
              </a:spcAft>
              <a:defRPr sz="1200">
                <a:solidFill>
                  <a:schemeClr val="tx1"/>
                </a:solidFill>
                <a:latin typeface="Arial" panose="020B0604020202020204" pitchFamily="34" charset="0"/>
              </a:defRPr>
            </a:lvl4pPr>
            <a:lvl5pPr marL="2057400" indent="-228600" eaLnBrk="0" hangingPunct="0">
              <a:spcBef>
                <a:spcPct val="30000"/>
              </a:spcBef>
              <a:spcAft>
                <a:spcPct val="0"/>
              </a:spcAft>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46FD6FD-543C-4AEB-A9A2-0ACE4644712E}" type="slidenum">
              <a:rPr lang="en-US" altLang="en-US"/>
              <a:pPr eaLnBrk="1" hangingPunct="1">
                <a:spcBef>
                  <a:spcPct val="0"/>
                </a:spcBef>
              </a:pPr>
              <a:t>2</a:t>
            </a:fld>
            <a:endParaRPr lang="en-US" altLang="en-US" dirty="0"/>
          </a:p>
        </p:txBody>
      </p:sp>
      <p:sp>
        <p:nvSpPr>
          <p:cNvPr id="22531" name="Rectangle 2">
            <a:extLst>
              <a:ext uri="{FF2B5EF4-FFF2-40B4-BE49-F238E27FC236}">
                <a16:creationId xmlns:a16="http://schemas.microsoft.com/office/drawing/2014/main" xmlns="" id="{BE122165-362D-4BF9-A3E8-226CE93B95F2}"/>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xmlns="" id="{CFB42D71-7037-495F-8B04-AD51B00E80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21</a:t>
            </a:fld>
            <a:endParaRPr lang="en-US" dirty="0"/>
          </a:p>
        </p:txBody>
      </p:sp>
    </p:spTree>
    <p:extLst>
      <p:ext uri="{BB962C8B-B14F-4D97-AF65-F5344CB8AC3E}">
        <p14:creationId xmlns:p14="http://schemas.microsoft.com/office/powerpoint/2010/main" val="2184982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22</a:t>
            </a:fld>
            <a:endParaRPr lang="en-US" dirty="0"/>
          </a:p>
        </p:txBody>
      </p:sp>
    </p:spTree>
    <p:extLst>
      <p:ext uri="{BB962C8B-B14F-4D97-AF65-F5344CB8AC3E}">
        <p14:creationId xmlns:p14="http://schemas.microsoft.com/office/powerpoint/2010/main" val="2184982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23</a:t>
            </a:fld>
            <a:endParaRPr lang="en-US" dirty="0"/>
          </a:p>
        </p:txBody>
      </p:sp>
    </p:spTree>
    <p:extLst>
      <p:ext uri="{BB962C8B-B14F-4D97-AF65-F5344CB8AC3E}">
        <p14:creationId xmlns:p14="http://schemas.microsoft.com/office/powerpoint/2010/main" val="2184982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24</a:t>
            </a:fld>
            <a:endParaRPr lang="en-US" dirty="0"/>
          </a:p>
        </p:txBody>
      </p:sp>
    </p:spTree>
    <p:extLst>
      <p:ext uri="{BB962C8B-B14F-4D97-AF65-F5344CB8AC3E}">
        <p14:creationId xmlns:p14="http://schemas.microsoft.com/office/powerpoint/2010/main" val="2233519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86E3CB-6D2E-4788-A958-968D29DBB130}" type="slidenum">
              <a:rPr lang="en-US" altLang="en-US" smtClean="0"/>
              <a:pPr eaLnBrk="1" hangingPunct="1">
                <a:spcBef>
                  <a:spcPct val="0"/>
                </a:spcBef>
              </a:pPr>
              <a:t>25</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1A7AC3-199D-4BD2-B27B-ECB6CB382AA9}" type="slidenum">
              <a:rPr lang="en-US" altLang="en-US" smtClean="0"/>
              <a:pPr eaLnBrk="1" hangingPunct="1">
                <a:spcBef>
                  <a:spcPct val="0"/>
                </a:spcBef>
              </a:pPr>
              <a:t>26</a:t>
            </a:fld>
            <a:endParaRPr lang="en-US" alt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4D7B40C-C70E-47AC-A23F-60C20A897427}" type="slidenum">
              <a:rPr lang="en-US" altLang="en-US" smtClean="0"/>
              <a:pPr eaLnBrk="1" hangingPunct="1">
                <a:spcBef>
                  <a:spcPct val="0"/>
                </a:spcBef>
              </a:pPr>
              <a:t>27</a:t>
            </a:fld>
            <a:endParaRPr lang="en-US" alt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E35B3B-BBAE-462E-B3B6-5008FFB26061}" type="slidenum">
              <a:rPr lang="en-US" altLang="en-US"/>
              <a:pPr algn="r" eaLnBrk="1" hangingPunct="1">
                <a:spcBef>
                  <a:spcPct val="0"/>
                </a:spcBef>
              </a:pPr>
              <a:t>28</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E35B3B-BBAE-462E-B3B6-5008FFB26061}" type="slidenum">
              <a:rPr lang="en-US" altLang="en-US"/>
              <a:pPr algn="r" eaLnBrk="1" hangingPunct="1">
                <a:spcBef>
                  <a:spcPct val="0"/>
                </a:spcBef>
              </a:pPr>
              <a:t>29</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30</a:t>
            </a:fld>
            <a:endParaRPr lang="en-US" alt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charset="0"/>
              </a:defRPr>
            </a:lvl1pPr>
            <a:lvl2pPr marL="742950" indent="-285750" eaLnBrk="0" hangingPunct="0">
              <a:spcBef>
                <a:spcPct val="30000"/>
              </a:spcBef>
              <a:spcAft>
                <a:spcPct val="0"/>
              </a:spcAft>
              <a:defRPr sz="1200">
                <a:solidFill>
                  <a:schemeClr val="tx1"/>
                </a:solidFill>
                <a:latin typeface="Arial" charset="0"/>
              </a:defRPr>
            </a:lvl2pPr>
            <a:lvl3pPr marL="1143000" indent="-228600" eaLnBrk="0" hangingPunct="0">
              <a:spcBef>
                <a:spcPct val="30000"/>
              </a:spcBef>
              <a:spcAft>
                <a:spcPct val="0"/>
              </a:spcAft>
              <a:defRPr sz="1200">
                <a:solidFill>
                  <a:schemeClr val="tx1"/>
                </a:solidFill>
                <a:latin typeface="Arial" charset="0"/>
              </a:defRPr>
            </a:lvl3pPr>
            <a:lvl4pPr marL="1600200" indent="-228600" eaLnBrk="0" hangingPunct="0">
              <a:spcBef>
                <a:spcPct val="30000"/>
              </a:spcBef>
              <a:spcAft>
                <a:spcPct val="0"/>
              </a:spcAft>
              <a:defRPr sz="1200">
                <a:solidFill>
                  <a:schemeClr val="tx1"/>
                </a:solidFill>
                <a:latin typeface="Arial" charset="0"/>
              </a:defRPr>
            </a:lvl4pPr>
            <a:lvl5pPr marL="2057400" indent="-228600" eaLnBrk="0" hangingPunct="0">
              <a:spcBef>
                <a:spcPct val="30000"/>
              </a:spcBef>
              <a:spcAft>
                <a:spcPct val="0"/>
              </a:spcAft>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610ABD8-7E4E-460A-8BE0-C8F24FE0FB22}" type="slidenum">
              <a:rPr lang="en-US" altLang="en-US" smtClean="0"/>
              <a:pPr eaLnBrk="1" hangingPunct="1">
                <a:spcBef>
                  <a:spcPct val="0"/>
                </a:spcBef>
              </a:pPr>
              <a:t>3</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31</a:t>
            </a:fld>
            <a:endParaRPr lang="en-US" alt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32</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33</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34</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xmlns="" id="{5F76DFF6-8AEE-4113-9DC7-E7D5B95F51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42950" indent="-285750" eaLnBrk="0" hangingPunct="0">
              <a:spcBef>
                <a:spcPct val="30000"/>
              </a:spcBef>
              <a:spcAft>
                <a:spcPct val="0"/>
              </a:spcAft>
              <a:defRPr sz="1200">
                <a:solidFill>
                  <a:schemeClr val="tx1"/>
                </a:solidFill>
                <a:latin typeface="Arial" panose="020B0604020202020204" pitchFamily="34" charset="0"/>
              </a:defRPr>
            </a:lvl2pPr>
            <a:lvl3pPr marL="1143000" indent="-228600" eaLnBrk="0" hangingPunct="0">
              <a:spcBef>
                <a:spcPct val="30000"/>
              </a:spcBef>
              <a:spcAft>
                <a:spcPct val="0"/>
              </a:spcAft>
              <a:defRPr sz="1200">
                <a:solidFill>
                  <a:schemeClr val="tx1"/>
                </a:solidFill>
                <a:latin typeface="Arial" panose="020B0604020202020204" pitchFamily="34" charset="0"/>
              </a:defRPr>
            </a:lvl3pPr>
            <a:lvl4pPr marL="1600200" indent="-228600" eaLnBrk="0" hangingPunct="0">
              <a:spcBef>
                <a:spcPct val="30000"/>
              </a:spcBef>
              <a:spcAft>
                <a:spcPct val="0"/>
              </a:spcAft>
              <a:defRPr sz="1200">
                <a:solidFill>
                  <a:schemeClr val="tx1"/>
                </a:solidFill>
                <a:latin typeface="Arial" panose="020B0604020202020204" pitchFamily="34" charset="0"/>
              </a:defRPr>
            </a:lvl4pPr>
            <a:lvl5pPr marL="2057400" indent="-228600" eaLnBrk="0" hangingPunct="0">
              <a:spcBef>
                <a:spcPct val="30000"/>
              </a:spcBef>
              <a:spcAft>
                <a:spcPct val="0"/>
              </a:spcAft>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17CD70E-5F59-42A2-8173-54BAD63C11A5}" type="slidenum">
              <a:rPr lang="en-US" altLang="en-US"/>
              <a:pPr eaLnBrk="1" hangingPunct="1">
                <a:spcBef>
                  <a:spcPct val="0"/>
                </a:spcBef>
              </a:pPr>
              <a:t>35</a:t>
            </a:fld>
            <a:endParaRPr lang="en-US" altLang="en-US" dirty="0"/>
          </a:p>
        </p:txBody>
      </p:sp>
      <p:sp>
        <p:nvSpPr>
          <p:cNvPr id="26627" name="Rectangle 2">
            <a:extLst>
              <a:ext uri="{FF2B5EF4-FFF2-40B4-BE49-F238E27FC236}">
                <a16:creationId xmlns:a16="http://schemas.microsoft.com/office/drawing/2014/main" xmlns="" id="{D4B93C19-6F10-4422-9A88-493FE0795635}"/>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xmlns="" id="{BA78E85A-4607-4E16-946B-6F50F9660D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137284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D2C082-975A-4C04-8C58-22D9F7250399}" type="slidenum">
              <a:rPr lang="en-US" altLang="en-US" smtClean="0"/>
              <a:pPr eaLnBrk="1" hangingPunct="1">
                <a:spcBef>
                  <a:spcPct val="0"/>
                </a:spcBef>
              </a:pPr>
              <a:t>36</a:t>
            </a:fld>
            <a:endParaRPr lang="en-US" alt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7452BBE-181A-4B97-AAAE-7C92FF066AFD}" type="slidenum">
              <a:rPr lang="en-US" altLang="en-US" smtClean="0"/>
              <a:pPr>
                <a:spcBef>
                  <a:spcPct val="0"/>
                </a:spcBef>
              </a:pPr>
              <a:t>37</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xmlns="" id="{41B086F4-5C91-4645-9115-42DDFF7BDE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42950" indent="-285750" eaLnBrk="0" hangingPunct="0">
              <a:spcBef>
                <a:spcPct val="30000"/>
              </a:spcBef>
              <a:spcAft>
                <a:spcPct val="0"/>
              </a:spcAft>
              <a:defRPr sz="1200">
                <a:solidFill>
                  <a:schemeClr val="tx1"/>
                </a:solidFill>
                <a:latin typeface="Arial" panose="020B0604020202020204" pitchFamily="34" charset="0"/>
              </a:defRPr>
            </a:lvl2pPr>
            <a:lvl3pPr marL="1143000" indent="-228600" eaLnBrk="0" hangingPunct="0">
              <a:spcBef>
                <a:spcPct val="30000"/>
              </a:spcBef>
              <a:spcAft>
                <a:spcPct val="0"/>
              </a:spcAft>
              <a:defRPr sz="1200">
                <a:solidFill>
                  <a:schemeClr val="tx1"/>
                </a:solidFill>
                <a:latin typeface="Arial" panose="020B0604020202020204" pitchFamily="34" charset="0"/>
              </a:defRPr>
            </a:lvl3pPr>
            <a:lvl4pPr marL="1600200" indent="-228600" eaLnBrk="0" hangingPunct="0">
              <a:spcBef>
                <a:spcPct val="30000"/>
              </a:spcBef>
              <a:spcAft>
                <a:spcPct val="0"/>
              </a:spcAft>
              <a:defRPr sz="1200">
                <a:solidFill>
                  <a:schemeClr val="tx1"/>
                </a:solidFill>
                <a:latin typeface="Arial" panose="020B0604020202020204" pitchFamily="34" charset="0"/>
              </a:defRPr>
            </a:lvl4pPr>
            <a:lvl5pPr marL="2057400" indent="-228600" eaLnBrk="0" hangingPunct="0">
              <a:spcBef>
                <a:spcPct val="30000"/>
              </a:spcBef>
              <a:spcAft>
                <a:spcPct val="0"/>
              </a:spcAft>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E54BD13-288A-4A3B-BEB8-327E71C337BE}" type="slidenum">
              <a:rPr lang="en-US" altLang="en-US"/>
              <a:pPr eaLnBrk="1" hangingPunct="1">
                <a:spcBef>
                  <a:spcPct val="0"/>
                </a:spcBef>
              </a:pPr>
              <a:t>4</a:t>
            </a:fld>
            <a:endParaRPr lang="en-US" altLang="en-US" dirty="0"/>
          </a:p>
        </p:txBody>
      </p:sp>
      <p:sp>
        <p:nvSpPr>
          <p:cNvPr id="23555" name="Rectangle 2">
            <a:extLst>
              <a:ext uri="{FF2B5EF4-FFF2-40B4-BE49-F238E27FC236}">
                <a16:creationId xmlns:a16="http://schemas.microsoft.com/office/drawing/2014/main" xmlns="" id="{1CAB7111-B66F-4F5E-B0B8-E32C95544D1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xmlns="" id="{1C2CCB7F-73AB-4065-AA9A-5754FE848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xmlns="" id="{D3005BA9-494F-4B19-AE6D-73075AB74B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42950" indent="-285750" eaLnBrk="0" hangingPunct="0">
              <a:spcBef>
                <a:spcPct val="30000"/>
              </a:spcBef>
              <a:spcAft>
                <a:spcPct val="0"/>
              </a:spcAft>
              <a:defRPr sz="1200">
                <a:solidFill>
                  <a:schemeClr val="tx1"/>
                </a:solidFill>
                <a:latin typeface="Arial" panose="020B0604020202020204" pitchFamily="34" charset="0"/>
              </a:defRPr>
            </a:lvl2pPr>
            <a:lvl3pPr marL="1143000" indent="-228600" eaLnBrk="0" hangingPunct="0">
              <a:spcBef>
                <a:spcPct val="30000"/>
              </a:spcBef>
              <a:spcAft>
                <a:spcPct val="0"/>
              </a:spcAft>
              <a:defRPr sz="1200">
                <a:solidFill>
                  <a:schemeClr val="tx1"/>
                </a:solidFill>
                <a:latin typeface="Arial" panose="020B0604020202020204" pitchFamily="34" charset="0"/>
              </a:defRPr>
            </a:lvl3pPr>
            <a:lvl4pPr marL="1600200" indent="-228600" eaLnBrk="0" hangingPunct="0">
              <a:spcBef>
                <a:spcPct val="30000"/>
              </a:spcBef>
              <a:spcAft>
                <a:spcPct val="0"/>
              </a:spcAft>
              <a:defRPr sz="1200">
                <a:solidFill>
                  <a:schemeClr val="tx1"/>
                </a:solidFill>
                <a:latin typeface="Arial" panose="020B0604020202020204" pitchFamily="34" charset="0"/>
              </a:defRPr>
            </a:lvl4pPr>
            <a:lvl5pPr marL="2057400" indent="-228600" eaLnBrk="0" hangingPunct="0">
              <a:spcBef>
                <a:spcPct val="30000"/>
              </a:spcBef>
              <a:spcAft>
                <a:spcPct val="0"/>
              </a:spcAft>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7AE2673-C7BD-48B9-8750-4568FECDBA37}" type="slidenum">
              <a:rPr lang="en-US" altLang="en-US"/>
              <a:pPr eaLnBrk="1" hangingPunct="1">
                <a:spcBef>
                  <a:spcPct val="0"/>
                </a:spcBef>
              </a:pPr>
              <a:t>5</a:t>
            </a:fld>
            <a:endParaRPr lang="en-US" altLang="en-US" dirty="0"/>
          </a:p>
        </p:txBody>
      </p:sp>
      <p:sp>
        <p:nvSpPr>
          <p:cNvPr id="24579" name="Rectangle 2">
            <a:extLst>
              <a:ext uri="{FF2B5EF4-FFF2-40B4-BE49-F238E27FC236}">
                <a16:creationId xmlns:a16="http://schemas.microsoft.com/office/drawing/2014/main" xmlns="" id="{2FB018B6-1913-4446-9033-1DF5E4527D9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xmlns="" id="{F19E78BB-9BF9-4202-9575-27F7B71359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xmlns="" id="{05206953-F6CD-46FD-B2BC-967B910599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42950" indent="-285750" eaLnBrk="0" hangingPunct="0">
              <a:spcBef>
                <a:spcPct val="30000"/>
              </a:spcBef>
              <a:spcAft>
                <a:spcPct val="0"/>
              </a:spcAft>
              <a:defRPr sz="1200">
                <a:solidFill>
                  <a:schemeClr val="tx1"/>
                </a:solidFill>
                <a:latin typeface="Arial" panose="020B0604020202020204" pitchFamily="34" charset="0"/>
              </a:defRPr>
            </a:lvl2pPr>
            <a:lvl3pPr marL="1143000" indent="-228600" eaLnBrk="0" hangingPunct="0">
              <a:spcBef>
                <a:spcPct val="30000"/>
              </a:spcBef>
              <a:spcAft>
                <a:spcPct val="0"/>
              </a:spcAft>
              <a:defRPr sz="1200">
                <a:solidFill>
                  <a:schemeClr val="tx1"/>
                </a:solidFill>
                <a:latin typeface="Arial" panose="020B0604020202020204" pitchFamily="34" charset="0"/>
              </a:defRPr>
            </a:lvl3pPr>
            <a:lvl4pPr marL="1600200" indent="-228600" eaLnBrk="0" hangingPunct="0">
              <a:spcBef>
                <a:spcPct val="30000"/>
              </a:spcBef>
              <a:spcAft>
                <a:spcPct val="0"/>
              </a:spcAft>
              <a:defRPr sz="1200">
                <a:solidFill>
                  <a:schemeClr val="tx1"/>
                </a:solidFill>
                <a:latin typeface="Arial" panose="020B0604020202020204" pitchFamily="34" charset="0"/>
              </a:defRPr>
            </a:lvl4pPr>
            <a:lvl5pPr marL="2057400" indent="-228600" eaLnBrk="0" hangingPunct="0">
              <a:spcBef>
                <a:spcPct val="30000"/>
              </a:spcBef>
              <a:spcAft>
                <a:spcPct val="0"/>
              </a:spcAft>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2809E8C-B115-426B-B622-5C97310032E7}" type="slidenum">
              <a:rPr lang="en-US" altLang="en-US"/>
              <a:pPr eaLnBrk="1" hangingPunct="1">
                <a:spcBef>
                  <a:spcPct val="0"/>
                </a:spcBef>
              </a:pPr>
              <a:t>6</a:t>
            </a:fld>
            <a:endParaRPr lang="en-US" altLang="en-US" dirty="0"/>
          </a:p>
        </p:txBody>
      </p:sp>
      <p:sp>
        <p:nvSpPr>
          <p:cNvPr id="25603" name="Rectangle 2">
            <a:extLst>
              <a:ext uri="{FF2B5EF4-FFF2-40B4-BE49-F238E27FC236}">
                <a16:creationId xmlns:a16="http://schemas.microsoft.com/office/drawing/2014/main" xmlns="" id="{565695D0-20F1-44B4-9884-C05319186474}"/>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xmlns="" id="{843C81C6-E9B6-4251-AD3A-0A443C6744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xmlns="" id="{5F76DFF6-8AEE-4113-9DC7-E7D5B95F51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42950" indent="-285750" eaLnBrk="0" hangingPunct="0">
              <a:spcBef>
                <a:spcPct val="30000"/>
              </a:spcBef>
              <a:spcAft>
                <a:spcPct val="0"/>
              </a:spcAft>
              <a:defRPr sz="1200">
                <a:solidFill>
                  <a:schemeClr val="tx1"/>
                </a:solidFill>
                <a:latin typeface="Arial" panose="020B0604020202020204" pitchFamily="34" charset="0"/>
              </a:defRPr>
            </a:lvl2pPr>
            <a:lvl3pPr marL="1143000" indent="-228600" eaLnBrk="0" hangingPunct="0">
              <a:spcBef>
                <a:spcPct val="30000"/>
              </a:spcBef>
              <a:spcAft>
                <a:spcPct val="0"/>
              </a:spcAft>
              <a:defRPr sz="1200">
                <a:solidFill>
                  <a:schemeClr val="tx1"/>
                </a:solidFill>
                <a:latin typeface="Arial" panose="020B0604020202020204" pitchFamily="34" charset="0"/>
              </a:defRPr>
            </a:lvl3pPr>
            <a:lvl4pPr marL="1600200" indent="-228600" eaLnBrk="0" hangingPunct="0">
              <a:spcBef>
                <a:spcPct val="30000"/>
              </a:spcBef>
              <a:spcAft>
                <a:spcPct val="0"/>
              </a:spcAft>
              <a:defRPr sz="1200">
                <a:solidFill>
                  <a:schemeClr val="tx1"/>
                </a:solidFill>
                <a:latin typeface="Arial" panose="020B0604020202020204" pitchFamily="34" charset="0"/>
              </a:defRPr>
            </a:lvl4pPr>
            <a:lvl5pPr marL="2057400" indent="-228600" eaLnBrk="0" hangingPunct="0">
              <a:spcBef>
                <a:spcPct val="30000"/>
              </a:spcBef>
              <a:spcAft>
                <a:spcPct val="0"/>
              </a:spcAft>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17CD70E-5F59-42A2-8173-54BAD63C11A5}" type="slidenum">
              <a:rPr lang="en-US" altLang="en-US"/>
              <a:pPr eaLnBrk="1" hangingPunct="1">
                <a:spcBef>
                  <a:spcPct val="0"/>
                </a:spcBef>
              </a:pPr>
              <a:t>7</a:t>
            </a:fld>
            <a:endParaRPr lang="en-US" altLang="en-US" dirty="0"/>
          </a:p>
        </p:txBody>
      </p:sp>
      <p:sp>
        <p:nvSpPr>
          <p:cNvPr id="26627" name="Rectangle 2">
            <a:extLst>
              <a:ext uri="{FF2B5EF4-FFF2-40B4-BE49-F238E27FC236}">
                <a16:creationId xmlns:a16="http://schemas.microsoft.com/office/drawing/2014/main" xmlns="" id="{D4B93C19-6F10-4422-9A88-493FE0795635}"/>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xmlns="" id="{BA78E85A-4607-4E16-946B-6F50F9660D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xmlns="" id="{8556E8CA-7B7E-4EA7-B444-BFCA8ED6C6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42950" indent="-285750" eaLnBrk="0" hangingPunct="0">
              <a:spcBef>
                <a:spcPct val="30000"/>
              </a:spcBef>
              <a:spcAft>
                <a:spcPct val="0"/>
              </a:spcAft>
              <a:defRPr sz="1200">
                <a:solidFill>
                  <a:schemeClr val="tx1"/>
                </a:solidFill>
                <a:latin typeface="Arial" panose="020B0604020202020204" pitchFamily="34" charset="0"/>
              </a:defRPr>
            </a:lvl2pPr>
            <a:lvl3pPr marL="1143000" indent="-228600" eaLnBrk="0" hangingPunct="0">
              <a:spcBef>
                <a:spcPct val="30000"/>
              </a:spcBef>
              <a:spcAft>
                <a:spcPct val="0"/>
              </a:spcAft>
              <a:defRPr sz="1200">
                <a:solidFill>
                  <a:schemeClr val="tx1"/>
                </a:solidFill>
                <a:latin typeface="Arial" panose="020B0604020202020204" pitchFamily="34" charset="0"/>
              </a:defRPr>
            </a:lvl3pPr>
            <a:lvl4pPr marL="1600200" indent="-228600" eaLnBrk="0" hangingPunct="0">
              <a:spcBef>
                <a:spcPct val="30000"/>
              </a:spcBef>
              <a:spcAft>
                <a:spcPct val="0"/>
              </a:spcAft>
              <a:defRPr sz="1200">
                <a:solidFill>
                  <a:schemeClr val="tx1"/>
                </a:solidFill>
                <a:latin typeface="Arial" panose="020B0604020202020204" pitchFamily="34" charset="0"/>
              </a:defRPr>
            </a:lvl4pPr>
            <a:lvl5pPr marL="2057400" indent="-228600" eaLnBrk="0" hangingPunct="0">
              <a:spcBef>
                <a:spcPct val="30000"/>
              </a:spcBef>
              <a:spcAft>
                <a:spcPct val="0"/>
              </a:spcAft>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29629CE-F5F8-455A-885B-E9C23B7634D5}" type="slidenum">
              <a:rPr lang="en-US" altLang="en-US"/>
              <a:pPr eaLnBrk="1" hangingPunct="1">
                <a:spcBef>
                  <a:spcPct val="0"/>
                </a:spcBef>
              </a:pPr>
              <a:t>8</a:t>
            </a:fld>
            <a:endParaRPr lang="en-US" altLang="en-US" dirty="0"/>
          </a:p>
        </p:txBody>
      </p:sp>
      <p:sp>
        <p:nvSpPr>
          <p:cNvPr id="27651" name="Rectangle 2">
            <a:extLst>
              <a:ext uri="{FF2B5EF4-FFF2-40B4-BE49-F238E27FC236}">
                <a16:creationId xmlns:a16="http://schemas.microsoft.com/office/drawing/2014/main" xmlns="" id="{BB902770-6D19-4CFC-AD67-5F8567F89081}"/>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xmlns="" id="{F4A947B8-3166-4903-A7A1-6EB3B5E89A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5DDCC6-B114-4A37-AFE7-E3830A16CA23}" type="slidenum">
              <a:rPr lang="en-US" altLang="en-US" smtClean="0"/>
              <a:pPr eaLnBrk="1" hangingPunct="1">
                <a:spcBef>
                  <a:spcPct val="0"/>
                </a:spcBef>
              </a:pPr>
              <a:t>9</a:t>
            </a:fld>
            <a:endParaRPr lang="en-US" alt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3887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1"/>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308064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1"/>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816422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1"/>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2755015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1"/>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140178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1"/>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258118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0666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1"/>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197445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1"/>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73497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1"/>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219595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7333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Box 1"/>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98454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Box 1"/>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384859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33400" y="159906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 name="Picture 6"/>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848600" y="6169455"/>
            <a:ext cx="893763" cy="54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4.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5.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6.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hyperlink" Target="http://www.tescometering.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10/02/2012</a:t>
            </a:r>
          </a:p>
        </p:txBody>
      </p:sp>
      <p:sp>
        <p:nvSpPr>
          <p:cNvPr id="2051" name="Slide Number Placeholder 4"/>
          <p:cNvSpPr>
            <a:spLocks noGrp="1"/>
          </p:cNvSpPr>
          <p:nvPr>
            <p:ph type="sldNum" sz="quarter" idx="4294967295"/>
          </p:nvPr>
        </p:nvSpPr>
        <p:spPr bwMode="auto">
          <a:xfrm>
            <a:off x="3810000" y="6248400"/>
            <a:ext cx="10668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a:t>Slide </a:t>
            </a:r>
            <a:fld id="{D8C3742C-8B82-43D4-ACF0-0E91CE680760}" type="slidenum">
              <a:rPr lang="en-US" altLang="en-US" sz="1400"/>
              <a:pPr algn="r" eaLnBrk="1" hangingPunct="1">
                <a:spcBef>
                  <a:spcPct val="0"/>
                </a:spcBef>
                <a:buFontTx/>
                <a:buNone/>
              </a:pPr>
              <a:t>1</a:t>
            </a:fld>
            <a:endParaRPr lang="en-US" altLang="en-US" sz="1400" dirty="0"/>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sp>
        <p:nvSpPr>
          <p:cNvPr id="2054" name="Rectangle 5"/>
          <p:cNvSpPr>
            <a:spLocks noChangeArrowheads="1"/>
          </p:cNvSpPr>
          <p:nvPr/>
        </p:nvSpPr>
        <p:spPr bwMode="auto">
          <a:xfrm>
            <a:off x="0" y="12700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055" name="Text Box 4"/>
          <p:cNvSpPr txBox="1">
            <a:spLocks noChangeArrowheads="1"/>
          </p:cNvSpPr>
          <p:nvPr/>
        </p:nvSpPr>
        <p:spPr bwMode="auto">
          <a:xfrm>
            <a:off x="2363572" y="1618536"/>
            <a:ext cx="44849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b="1" dirty="0">
                <a:solidFill>
                  <a:srgbClr val="2F549D"/>
                </a:solidFill>
              </a:rPr>
              <a:t>Site Verification for </a:t>
            </a:r>
            <a:r>
              <a:rPr lang="en-US" altLang="en-US" b="1" dirty="0" smtClean="0">
                <a:solidFill>
                  <a:srgbClr val="2F549D"/>
                </a:solidFill>
              </a:rPr>
              <a:t>Self-Contained/Hot Socket Detection</a:t>
            </a:r>
            <a:endParaRPr lang="en-US" altLang="en-US" dirty="0">
              <a:solidFill>
                <a:srgbClr val="FF0000"/>
              </a:solidFill>
            </a:endParaRPr>
          </a:p>
        </p:txBody>
      </p:sp>
      <p:sp>
        <p:nvSpPr>
          <p:cNvPr id="2056" name="Text Box 10"/>
          <p:cNvSpPr txBox="1">
            <a:spLocks noChangeArrowheads="1"/>
          </p:cNvSpPr>
          <p:nvPr/>
        </p:nvSpPr>
        <p:spPr bwMode="auto">
          <a:xfrm>
            <a:off x="838200" y="4648200"/>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a:t>
            </a:r>
            <a:r>
              <a:rPr lang="en-US" altLang="en-US" sz="2400" dirty="0" smtClean="0">
                <a:solidFill>
                  <a:schemeClr val="bg1"/>
                </a:solidFill>
              </a:rPr>
              <a:t>Tom </a:t>
            </a:r>
            <a:r>
              <a:rPr lang="en-US" altLang="en-US" sz="2400" dirty="0">
                <a:solidFill>
                  <a:schemeClr val="bg1"/>
                </a:solidFill>
              </a:rPr>
              <a:t>Lawton, 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a:buFontTx/>
              <a:buNone/>
            </a:pPr>
            <a:r>
              <a:rPr lang="en-US" altLang="en-US" sz="1600" i="1" dirty="0">
                <a:solidFill>
                  <a:schemeClr val="bg1"/>
                </a:solidFill>
              </a:rPr>
              <a:t>for </a:t>
            </a:r>
            <a:r>
              <a:rPr lang="en-US" altLang="en-US" sz="1600" i="1" dirty="0" smtClean="0">
                <a:solidFill>
                  <a:schemeClr val="bg1"/>
                </a:solidFill>
              </a:rPr>
              <a:t>Pennsylvania Rural Electric Association</a:t>
            </a:r>
            <a:endParaRPr lang="en-US" altLang="en-US" sz="1600" i="1" dirty="0">
              <a:solidFill>
                <a:schemeClr val="bg1"/>
              </a:solidFill>
            </a:endParaRPr>
          </a:p>
          <a:p>
            <a:pPr algn="r">
              <a:buFontTx/>
              <a:buNone/>
            </a:pPr>
            <a:r>
              <a:rPr lang="en-US" altLang="en-US" sz="1600" i="1" dirty="0" smtClean="0">
                <a:solidFill>
                  <a:schemeClr val="bg1"/>
                </a:solidFill>
              </a:rPr>
              <a:t>March 9, 2021</a:t>
            </a:r>
          </a:p>
          <a:p>
            <a:pPr algn="r">
              <a:buFontTx/>
              <a:buNone/>
            </a:pPr>
            <a:r>
              <a:rPr lang="en-US" altLang="en-US" sz="1600" i="1" dirty="0" smtClean="0">
                <a:solidFill>
                  <a:schemeClr val="bg1"/>
                </a:solidFill>
              </a:rPr>
              <a:t>3:00 p.m. – 4:30 p.m.</a:t>
            </a:r>
            <a:endParaRPr lang="en-US" altLang="en-US" sz="1600" i="1" dirty="0" smtClean="0">
              <a:solidFill>
                <a:schemeClr val="bg1"/>
              </a:solidFill>
            </a:endParaRPr>
          </a:p>
          <a:p>
            <a:pPr algn="r">
              <a:buFontTx/>
              <a:buNone/>
            </a:pPr>
            <a:endParaRPr lang="en-US" altLang="en-US" sz="1600" i="1" dirty="0" smtClean="0">
              <a:solidFill>
                <a:schemeClr val="bg1"/>
              </a:solidFill>
            </a:endParaRPr>
          </a:p>
          <a:p>
            <a:pPr algn="r">
              <a:buFontTx/>
              <a:buNone/>
            </a:pPr>
            <a:endParaRPr lang="en-US" altLang="en-US" sz="1600" i="1" dirty="0">
              <a:solidFill>
                <a:schemeClr val="bg1"/>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075" y="1825170"/>
            <a:ext cx="2007972" cy="1156391"/>
          </a:xfrm>
          <a:prstGeom prst="rect">
            <a:avLst/>
          </a:prstGeom>
        </p:spPr>
      </p:pic>
      <p:pic>
        <p:nvPicPr>
          <p:cNvPr id="10" name="Picture 12" descr="Ho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8475" y="1824038"/>
            <a:ext cx="20764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296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solidFill>
            <a:srgbClr val="FF0000"/>
          </a:solidFill>
        </p:spPr>
        <p:txBody>
          <a:bodyPr/>
          <a:lstStyle/>
          <a:p>
            <a:pPr eaLnBrk="1" hangingPunct="1"/>
            <a:r>
              <a:rPr lang="en-US" altLang="en-US" sz="3000" b="1" dirty="0">
                <a:solidFill>
                  <a:schemeClr val="bg1"/>
                </a:solidFill>
              </a:rPr>
              <a:t>Why Do We Know Anything About </a:t>
            </a:r>
            <a:br>
              <a:rPr lang="en-US" altLang="en-US" sz="3000" b="1" dirty="0">
                <a:solidFill>
                  <a:schemeClr val="bg1"/>
                </a:solidFill>
              </a:rPr>
            </a:br>
            <a:r>
              <a:rPr lang="en-US" altLang="en-US" sz="3000" b="1" dirty="0">
                <a:solidFill>
                  <a:schemeClr val="bg1"/>
                </a:solidFill>
              </a:rPr>
              <a:t>Hot Sockets?</a:t>
            </a:r>
          </a:p>
        </p:txBody>
      </p:sp>
      <p:sp>
        <p:nvSpPr>
          <p:cNvPr id="4100" name="Rectangle 8"/>
          <p:cNvSpPr>
            <a:spLocks noGrp="1" noChangeArrowheads="1"/>
          </p:cNvSpPr>
          <p:nvPr>
            <p:ph type="body" idx="1"/>
          </p:nvPr>
        </p:nvSpPr>
        <p:spPr>
          <a:xfrm>
            <a:off x="304800" y="1888462"/>
            <a:ext cx="8458200" cy="3352800"/>
          </a:xfrm>
          <a:solidFill>
            <a:schemeClr val="bg1"/>
          </a:solidFill>
        </p:spPr>
        <p:txBody>
          <a:bodyPr/>
          <a:lstStyle/>
          <a:p>
            <a:pPr marL="400050" indent="-400050" eaLnBrk="1" hangingPunct="1">
              <a:lnSpc>
                <a:spcPct val="120000"/>
              </a:lnSpc>
              <a:spcAft>
                <a:spcPct val="20000"/>
              </a:spcAft>
            </a:pPr>
            <a:r>
              <a:rPr lang="en-US" altLang="en-US" sz="1400" dirty="0"/>
              <a:t>TESCO has been fortunate enough to be involved in several meter deployments where we supplied full time and part time meter engineers and project managers to our customer’s AMI deployment teams.  In this capacity we have been involved in evaluating hot socket issues and helping to determine an appropriate response to actual or potential hot sockets.</a:t>
            </a:r>
          </a:p>
          <a:p>
            <a:pPr marL="400050" indent="-400050" eaLnBrk="1" hangingPunct="1">
              <a:lnSpc>
                <a:spcPct val="120000"/>
              </a:lnSpc>
              <a:spcAft>
                <a:spcPct val="20000"/>
              </a:spcAft>
            </a:pPr>
            <a:r>
              <a:rPr lang="en-US" altLang="en-US" sz="1400" dirty="0"/>
              <a:t>TESCO’s meter lab was contracted to develop a laboratory fixture that would simulate the various features common to most hot sockets found in the field.  TESCO was also contracted to develop test protocols, gather data and benchmark various conditions and meters.</a:t>
            </a:r>
          </a:p>
        </p:txBody>
      </p:sp>
      <p:sp>
        <p:nvSpPr>
          <p:cNvPr id="4101" name="Rectangle 8"/>
          <p:cNvSpPr>
            <a:spLocks noChangeArrowheads="1"/>
          </p:cNvSpPr>
          <p:nvPr/>
        </p:nvSpPr>
        <p:spPr bwMode="auto">
          <a:xfrm>
            <a:off x="3489960" y="4114800"/>
            <a:ext cx="533400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0050" indent="-40005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Aft>
                <a:spcPct val="20000"/>
              </a:spcAft>
            </a:pPr>
            <a:r>
              <a:rPr lang="en-US" altLang="en-US" sz="1400" dirty="0"/>
              <a:t>TESCO has access to a large number of meters which have been exposed to hot sockets both before and after catastrophic failure as well as a limited number of sockets that were hot sockets and did not yet fail catastrophically.</a:t>
            </a:r>
          </a:p>
        </p:txBody>
      </p:sp>
      <p:pic>
        <p:nvPicPr>
          <p:cNvPr id="4102" name="Picture 10" descr="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14800"/>
            <a:ext cx="3124200" cy="160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747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b="1" kern="0" dirty="0">
                <a:solidFill>
                  <a:schemeClr val="bg1"/>
                </a:solidFill>
              </a:rPr>
              <a:t>Searching For Hot Socket Sources</a:t>
            </a:r>
          </a:p>
        </p:txBody>
      </p:sp>
      <p:pic>
        <p:nvPicPr>
          <p:cNvPr id="5" name="Picture 10" descr="300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208597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p:nvSpPr>
        <p:spPr bwMode="auto">
          <a:xfrm>
            <a:off x="4038600" y="2057400"/>
            <a:ext cx="4876800" cy="3657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Pitted and discolored meter blades</a:t>
            </a:r>
          </a:p>
          <a:p>
            <a:pPr>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Melted plastic around one or more of the meter stabs (typically the plastic around one stab is where the deformation starts)</a:t>
            </a:r>
          </a:p>
          <a:p>
            <a:pPr>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Pitted and discolored socket jaws</a:t>
            </a:r>
          </a:p>
          <a:p>
            <a:pPr>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Loss of spring tension in the socket jaws</a:t>
            </a:r>
          </a:p>
          <a:p>
            <a:endParaRPr lang="en-US" altLang="en-US" sz="1800" kern="0" dirty="0"/>
          </a:p>
        </p:txBody>
      </p:sp>
      <p:sp>
        <p:nvSpPr>
          <p:cNvPr id="8" name="Text Box 8"/>
          <p:cNvSpPr txBox="1">
            <a:spLocks noChangeArrowheads="1"/>
          </p:cNvSpPr>
          <p:nvPr/>
        </p:nvSpPr>
        <p:spPr bwMode="auto">
          <a:xfrm>
            <a:off x="457200" y="15240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dirty="0">
                <a:solidFill>
                  <a:srgbClr val="CC3300"/>
                </a:solidFill>
              </a:rPr>
              <a:t>Common Features and Common Sources of Concern</a:t>
            </a:r>
            <a:r>
              <a:rPr lang="en-US" altLang="en-US" sz="2000" b="1" dirty="0"/>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191000"/>
            <a:ext cx="2698723" cy="2038350"/>
          </a:xfrm>
          <a:prstGeom prst="rect">
            <a:avLst/>
          </a:prstGeom>
        </p:spPr>
      </p:pic>
    </p:spTree>
    <p:extLst>
      <p:ext uri="{BB962C8B-B14F-4D97-AF65-F5344CB8AC3E}">
        <p14:creationId xmlns:p14="http://schemas.microsoft.com/office/powerpoint/2010/main" val="1984542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561975" y="1828800"/>
            <a:ext cx="5610225" cy="3581400"/>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Sprung/damaged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Loose wire termination at line or load side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Meter blade beside and not into socket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Worn line/load wire insulation arcing over to grounded mounting box</a:t>
            </a:r>
          </a:p>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Total load exceeding socket capacity – lots of older 100 amp services in the field</a:t>
            </a:r>
          </a:p>
          <a:p>
            <a:pPr marL="0" indent="0" defTabSz="1060450" eaLnBrk="0" hangingPunct="0">
              <a:lnSpc>
                <a:spcPct val="100000"/>
              </a:lnSpc>
              <a:buClr>
                <a:schemeClr val="tx2"/>
              </a:buClr>
              <a:buFontTx/>
              <a:buNone/>
              <a:defRPr/>
            </a:pPr>
            <a:endParaRPr lang="en-US" sz="2400" b="0" dirty="0">
              <a:solidFill>
                <a:schemeClr val="tx1"/>
              </a:solidFill>
              <a:cs typeface="Arial" charset="0"/>
            </a:endParaRPr>
          </a:p>
          <a:p>
            <a:pPr marL="188913" indent="-188913" defTabSz="1060450" eaLnBrk="0" hangingPunct="0">
              <a:lnSpc>
                <a:spcPct val="100000"/>
              </a:lnSpc>
              <a:buClr>
                <a:schemeClr val="tx2"/>
              </a:buClr>
              <a:defRPr/>
            </a:pPr>
            <a:endParaRPr lang="en-US" sz="2400" b="0" dirty="0">
              <a:solidFill>
                <a:schemeClr val="tx1"/>
              </a:solidFill>
              <a:cs typeface="Arial" charset="0"/>
            </a:endParaRPr>
          </a:p>
          <a:p>
            <a:pPr marL="0" indent="0" defTabSz="1060450" eaLnBrk="0" hangingPunct="0">
              <a:lnSpc>
                <a:spcPct val="100000"/>
              </a:lnSpc>
              <a:buClr>
                <a:schemeClr val="tx2"/>
              </a:buClr>
              <a:buFontTx/>
              <a:buNone/>
              <a:defRPr/>
            </a:pPr>
            <a:endParaRPr lang="en-US" sz="2400" b="0" dirty="0">
              <a:solidFill>
                <a:schemeClr val="tx1"/>
              </a:solidFill>
            </a:endParaRPr>
          </a:p>
        </p:txBody>
      </p:sp>
      <p:sp>
        <p:nvSpPr>
          <p:cNvPr id="6" name="Rectangle 4"/>
          <p:cNvSpPr txBox="1">
            <a:spLocks noChangeArrowheads="1"/>
          </p:cNvSpPr>
          <p:nvPr/>
        </p:nvSpPr>
        <p:spPr bwMode="auto">
          <a:xfrm>
            <a:off x="519112" y="4572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b="1" kern="0" dirty="0">
                <a:solidFill>
                  <a:schemeClr val="bg1"/>
                </a:solidFill>
              </a:rPr>
              <a:t>What Are Likely Socket Concerns?</a:t>
            </a:r>
          </a:p>
        </p:txBody>
      </p:sp>
      <p:pic>
        <p:nvPicPr>
          <p:cNvPr id="5" name="Picture 12" descr="fire_nanaimo_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886200"/>
            <a:ext cx="2590800" cy="190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7777162" y="4833573"/>
            <a:ext cx="466725" cy="70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11737409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212725" y="1071563"/>
            <a:ext cx="8696325" cy="866775"/>
          </a:xfrm>
        </p:spPr>
        <p:txBody>
          <a:bodyPr/>
          <a:lstStyle/>
          <a:p>
            <a:pPr marL="0" indent="0" defTabSz="1060450">
              <a:buClr>
                <a:schemeClr val="tx2"/>
              </a:buClr>
              <a:buFontTx/>
              <a:buNone/>
            </a:pPr>
            <a:endParaRPr lang="en-US" altLang="en-US" sz="2400" dirty="0">
              <a:cs typeface="Arial" charset="0"/>
            </a:endParaRPr>
          </a:p>
          <a:p>
            <a:pPr marL="0" indent="0" defTabSz="1060450">
              <a:buClr>
                <a:schemeClr val="tx2"/>
              </a:buClr>
              <a:buFontTx/>
              <a:buNone/>
            </a:pPr>
            <a:endParaRPr lang="en-US" altLang="en-US" sz="2400" dirty="0">
              <a:cs typeface="Arial" charset="0"/>
            </a:endParaRPr>
          </a:p>
          <a:p>
            <a:pPr marL="0" indent="0" defTabSz="1060450">
              <a:buClr>
                <a:schemeClr val="tx2"/>
              </a:buClr>
              <a:buFontTx/>
              <a:buNone/>
            </a:pPr>
            <a:endParaRPr lang="en-US" altLang="en-US" sz="2400" i="1" dirty="0">
              <a:cs typeface="Arial" charset="0"/>
            </a:endParaRPr>
          </a:p>
        </p:txBody>
      </p:sp>
      <p:pic>
        <p:nvPicPr>
          <p:cNvPr id="307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567"/>
          <a:stretch/>
        </p:blipFill>
        <p:spPr bwMode="auto">
          <a:xfrm>
            <a:off x="914400" y="1707298"/>
            <a:ext cx="2800116" cy="40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p:cNvPicPr>
            <a:picLocks noChangeAspect="1" noChangeArrowheads="1"/>
          </p:cNvPicPr>
          <p:nvPr/>
        </p:nvPicPr>
        <p:blipFill>
          <a:blip r:embed="rId4">
            <a:extLst>
              <a:ext uri="{28A0092B-C50C-407E-A947-70E740481C1C}">
                <a14:useLocalDpi xmlns:a14="http://schemas.microsoft.com/office/drawing/2010/main" val="0"/>
              </a:ext>
            </a:extLst>
          </a:blip>
          <a:srcRect l="50000" t="33670" r="20297" b="50000"/>
          <a:stretch>
            <a:fillRect/>
          </a:stretch>
        </p:blipFill>
        <p:spPr bwMode="auto">
          <a:xfrm>
            <a:off x="4419600" y="1720850"/>
            <a:ext cx="38276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a:xfrm>
            <a:off x="4419600" y="5029200"/>
            <a:ext cx="4038600" cy="1234836"/>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060450" eaLnBrk="0" hangingPunct="0">
              <a:lnSpc>
                <a:spcPct val="100000"/>
              </a:lnSpc>
              <a:buClr>
                <a:schemeClr val="tx2"/>
              </a:buClr>
              <a:buFontTx/>
              <a:buNone/>
              <a:defRPr/>
            </a:pPr>
            <a:r>
              <a:rPr lang="en-US" sz="1500" b="0" dirty="0">
                <a:solidFill>
                  <a:schemeClr val="tx1"/>
                </a:solidFill>
                <a:latin typeface="+mn-lt"/>
                <a:cs typeface="Arial" charset="0"/>
              </a:rPr>
              <a:t>Tin plating on jaw “cooked” </a:t>
            </a:r>
          </a:p>
          <a:p>
            <a:pPr marL="0" indent="0" defTabSz="1060450" eaLnBrk="0" hangingPunct="0">
              <a:lnSpc>
                <a:spcPct val="100000"/>
              </a:lnSpc>
              <a:buClr>
                <a:schemeClr val="tx2"/>
              </a:buClr>
              <a:buFontTx/>
              <a:buNone/>
              <a:defRPr/>
            </a:pPr>
            <a:r>
              <a:rPr lang="en-US" sz="1500" b="0" dirty="0">
                <a:solidFill>
                  <a:schemeClr val="tx1"/>
                </a:solidFill>
                <a:latin typeface="+mn-lt"/>
                <a:cs typeface="Arial" charset="0"/>
              </a:rPr>
              <a:t>Heat accelerates oxidation on lug wire</a:t>
            </a:r>
          </a:p>
          <a:p>
            <a:pPr marL="0" indent="0" defTabSz="1060450" eaLnBrk="0" hangingPunct="0">
              <a:lnSpc>
                <a:spcPct val="100000"/>
              </a:lnSpc>
              <a:buClr>
                <a:schemeClr val="tx2"/>
              </a:buClr>
              <a:buFontTx/>
              <a:buNone/>
              <a:defRPr/>
            </a:pPr>
            <a:r>
              <a:rPr lang="en-US" sz="1500" b="0" dirty="0">
                <a:solidFill>
                  <a:schemeClr val="tx1"/>
                </a:solidFill>
                <a:latin typeface="+mn-lt"/>
                <a:cs typeface="Arial" charset="0"/>
              </a:rPr>
              <a:t>Note: Tin Melts at 232ºC (450ºF) </a:t>
            </a:r>
          </a:p>
          <a:p>
            <a:pPr marL="0" indent="0" defTabSz="1060450" eaLnBrk="0" hangingPunct="0">
              <a:lnSpc>
                <a:spcPct val="100000"/>
              </a:lnSpc>
              <a:buClr>
                <a:schemeClr val="tx2"/>
              </a:buClr>
              <a:buFontTx/>
              <a:buNone/>
              <a:defRPr/>
            </a:pPr>
            <a:endParaRPr lang="en-US" sz="1500" b="0" dirty="0">
              <a:cs typeface="Arial" charset="0"/>
            </a:endParaRPr>
          </a:p>
          <a:p>
            <a:pPr marL="0" indent="0" defTabSz="1060450" eaLnBrk="0" hangingPunct="0">
              <a:lnSpc>
                <a:spcPct val="100000"/>
              </a:lnSpc>
              <a:buClr>
                <a:schemeClr val="tx2"/>
              </a:buClr>
              <a:buFontTx/>
              <a:buNone/>
              <a:defRPr/>
            </a:pPr>
            <a:endParaRPr lang="en-US" sz="1500" b="0" i="1" dirty="0">
              <a:cs typeface="Arial" charset="0"/>
            </a:endParaRPr>
          </a:p>
        </p:txBody>
      </p:sp>
      <p:cxnSp>
        <p:nvCxnSpPr>
          <p:cNvPr id="30729" name="Straight Arrow Connector 16"/>
          <p:cNvCxnSpPr>
            <a:cxnSpLocks noChangeShapeType="1"/>
          </p:cNvCxnSpPr>
          <p:nvPr/>
        </p:nvCxnSpPr>
        <p:spPr bwMode="auto">
          <a:xfrm>
            <a:off x="2847975" y="3352800"/>
            <a:ext cx="2644775" cy="0"/>
          </a:xfrm>
          <a:prstGeom prst="straightConnector1">
            <a:avLst/>
          </a:prstGeom>
          <a:noFill/>
          <a:ln w="666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 name="Straight Connector 9"/>
          <p:cNvCxnSpPr/>
          <p:nvPr/>
        </p:nvCxnSpPr>
        <p:spPr>
          <a:xfrm>
            <a:off x="5492750" y="3987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10225" y="3997325"/>
            <a:ext cx="0" cy="65087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35625" y="2222500"/>
            <a:ext cx="0" cy="65246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08625" y="2209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b="1" kern="0" dirty="0">
                <a:solidFill>
                  <a:schemeClr val="bg1"/>
                </a:solidFill>
              </a:rPr>
              <a:t>Hot Socket Causes – Sprung Jaws</a:t>
            </a:r>
          </a:p>
        </p:txBody>
      </p:sp>
    </p:spTree>
    <p:extLst>
      <p:ext uri="{BB962C8B-B14F-4D97-AF65-F5344CB8AC3E}">
        <p14:creationId xmlns:p14="http://schemas.microsoft.com/office/powerpoint/2010/main" val="56680208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81000" y="1651000"/>
            <a:ext cx="8929687" cy="558800"/>
          </a:xfrm>
        </p:spPr>
        <p:txBody>
          <a:bodyPr>
            <a:normAutofit fontScale="70000" lnSpcReduction="20000"/>
          </a:bodyPr>
          <a:lstStyle/>
          <a:p>
            <a:pPr marL="0" indent="0" eaLnBrk="1" hangingPunct="1">
              <a:buFontTx/>
              <a:buNone/>
              <a:defRPr/>
            </a:pPr>
            <a:r>
              <a:rPr lang="en-US" dirty="0"/>
              <a:t>Jaw completely separated  - large gap resulting in poor connection</a:t>
            </a:r>
          </a:p>
        </p:txBody>
      </p:sp>
      <p:pic>
        <p:nvPicPr>
          <p:cNvPr id="327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16727"/>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855" y="2209800"/>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bwMode="auto">
          <a:xfrm>
            <a:off x="457200" y="311727"/>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b="1" kern="0" dirty="0">
                <a:solidFill>
                  <a:schemeClr val="bg1"/>
                </a:solidFill>
              </a:rPr>
              <a:t>Example – “Sprung Jaw”</a:t>
            </a:r>
          </a:p>
        </p:txBody>
      </p:sp>
    </p:spTree>
    <p:extLst>
      <p:ext uri="{BB962C8B-B14F-4D97-AF65-F5344CB8AC3E}">
        <p14:creationId xmlns:p14="http://schemas.microsoft.com/office/powerpoint/2010/main" val="324892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564176" y="2133600"/>
            <a:ext cx="7986352" cy="1828800"/>
          </a:xfrm>
        </p:spPr>
        <p:txBody>
          <a:bodyPr/>
          <a:lstStyle/>
          <a:p>
            <a:pPr defTabSz="1060450">
              <a:buClr>
                <a:schemeClr val="tx2"/>
              </a:buClr>
            </a:pPr>
            <a:r>
              <a:rPr lang="en-US" altLang="en-US" sz="2000" dirty="0">
                <a:cs typeface="Arial" charset="0"/>
              </a:rPr>
              <a:t>Replacing a meter in an existing meter socket will weaken the socket and if performed enough times this action will create a hazardous condition.  </a:t>
            </a:r>
            <a:r>
              <a:rPr lang="en-US" altLang="en-US" sz="2000" b="1" dirty="0">
                <a:solidFill>
                  <a:srgbClr val="FF0000"/>
                </a:solidFill>
                <a:cs typeface="Arial" charset="0"/>
              </a:rPr>
              <a:t>AMI deployments </a:t>
            </a:r>
            <a:r>
              <a:rPr lang="en-US" altLang="en-US" sz="2000" dirty="0">
                <a:cs typeface="Arial" charset="0"/>
              </a:rPr>
              <a:t>will increase the incidence of hot sockets and meter fires unless precautionary steps are taken as part of the meter deployment.</a:t>
            </a:r>
          </a:p>
          <a:p>
            <a:pPr marL="0" indent="0" defTabSz="1060450">
              <a:buClr>
                <a:schemeClr val="tx2"/>
              </a:buClr>
              <a:buFontTx/>
              <a:buNone/>
            </a:pPr>
            <a:endParaRPr lang="en-US" altLang="en-US" sz="2000" i="1" dirty="0">
              <a:cs typeface="Arial" charset="0"/>
            </a:endParaRPr>
          </a:p>
        </p:txBody>
      </p:sp>
      <p:sp>
        <p:nvSpPr>
          <p:cNvPr id="14" name="Rectangle 2"/>
          <p:cNvSpPr txBox="1">
            <a:spLocks noChangeArrowheads="1"/>
          </p:cNvSpPr>
          <p:nvPr/>
        </p:nvSpPr>
        <p:spPr bwMode="auto">
          <a:xfrm>
            <a:off x="442552" y="303941"/>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b="1" kern="0" dirty="0">
                <a:solidFill>
                  <a:schemeClr val="bg1"/>
                </a:solidFill>
              </a:rPr>
              <a:t>AMI Deployments and Hot Sockets</a:t>
            </a:r>
            <a:br>
              <a:rPr lang="en-US" altLang="en-US" sz="3000" b="1" kern="0" dirty="0">
                <a:solidFill>
                  <a:schemeClr val="bg1"/>
                </a:solidFill>
              </a:rPr>
            </a:br>
            <a:endParaRPr lang="en-US" altLang="en-US" sz="1800" kern="0" dirty="0">
              <a:solidFill>
                <a:schemeClr val="bg1"/>
              </a:solidFill>
            </a:endParaRPr>
          </a:p>
        </p:txBody>
      </p:sp>
    </p:spTree>
    <p:extLst>
      <p:ext uri="{BB962C8B-B14F-4D97-AF65-F5344CB8AC3E}">
        <p14:creationId xmlns:p14="http://schemas.microsoft.com/office/powerpoint/2010/main" val="230744237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4294967295"/>
          </p:nvPr>
        </p:nvSpPr>
        <p:spPr>
          <a:xfrm>
            <a:off x="3810000" y="6248400"/>
            <a:ext cx="1066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Slide </a:t>
            </a:r>
            <a:fld id="{FB637B93-D789-4F6C-870F-5F1156BAE039}" type="slidenum">
              <a:rPr lang="en-US" altLang="en-US" sz="1400" smtClean="0"/>
              <a:pPr eaLnBrk="1" hangingPunct="1">
                <a:spcBef>
                  <a:spcPct val="0"/>
                </a:spcBef>
                <a:buFontTx/>
                <a:buNone/>
              </a:pPr>
              <a:t>16</a:t>
            </a:fld>
            <a:endParaRPr lang="en-US" altLang="en-US" sz="1400" dirty="0"/>
          </a:p>
        </p:txBody>
      </p:sp>
      <p:pic>
        <p:nvPicPr>
          <p:cNvPr id="14340" name="Picture 9" descr="Insertion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60579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340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b="1" dirty="0">
                <a:solidFill>
                  <a:schemeClr val="bg1"/>
                </a:solidFill>
              </a:rPr>
              <a:t>Hot Socket Simulation Fixture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700" y="1371600"/>
            <a:ext cx="3276600" cy="4608845"/>
          </a:xfrm>
          <a:prstGeom prst="rect">
            <a:avLst/>
          </a:prstGeom>
        </p:spPr>
      </p:pic>
    </p:spTree>
    <p:extLst>
      <p:ext uri="{BB962C8B-B14F-4D97-AF65-F5344CB8AC3E}">
        <p14:creationId xmlns:p14="http://schemas.microsoft.com/office/powerpoint/2010/main" val="3461706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4294967295"/>
          </p:nvPr>
        </p:nvSpPr>
        <p:spPr>
          <a:xfrm>
            <a:off x="3810000" y="6248400"/>
            <a:ext cx="1066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Slide </a:t>
            </a:r>
            <a:fld id="{3A31C9FA-F476-4C1C-B54B-C727205EEAEA}" type="slidenum">
              <a:rPr lang="en-US" altLang="en-US" sz="1400" smtClean="0"/>
              <a:pPr eaLnBrk="1" hangingPunct="1">
                <a:spcBef>
                  <a:spcPct val="0"/>
                </a:spcBef>
                <a:buFontTx/>
                <a:buNone/>
              </a:pPr>
              <a:t>18</a:t>
            </a:fld>
            <a:endParaRPr lang="en-US" altLang="en-US" sz="1400" dirty="0"/>
          </a:p>
        </p:txBody>
      </p:sp>
      <p:pic>
        <p:nvPicPr>
          <p:cNvPr id="7171" name="Picture 9" descr="burnt meter stab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150"/>
            <a:ext cx="9982200" cy="74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136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idx="4294967295"/>
          </p:nvPr>
        </p:nvSpPr>
        <p:spPr>
          <a:solidFill>
            <a:srgbClr val="FF0000"/>
          </a:solidFill>
        </p:spPr>
        <p:txBody>
          <a:bodyPr/>
          <a:lstStyle/>
          <a:p>
            <a:pPr eaLnBrk="1" hangingPunct="1"/>
            <a:r>
              <a:rPr lang="en-US" altLang="en-US" sz="3400" b="1" dirty="0">
                <a:solidFill>
                  <a:schemeClr val="bg1"/>
                </a:solidFill>
              </a:rPr>
              <a:t>Expected &amp; Unexpected Results</a:t>
            </a:r>
            <a:r>
              <a:rPr lang="en-US" altLang="en-US" sz="4000" b="1" dirty="0"/>
              <a:t> </a:t>
            </a:r>
          </a:p>
        </p:txBody>
      </p:sp>
      <p:sp>
        <p:nvSpPr>
          <p:cNvPr id="8196" name="Rectangle 5"/>
          <p:cNvSpPr>
            <a:spLocks noGrp="1" noChangeArrowheads="1"/>
          </p:cNvSpPr>
          <p:nvPr>
            <p:ph type="body" idx="4294967295"/>
          </p:nvPr>
        </p:nvSpPr>
        <p:spPr>
          <a:xfrm>
            <a:off x="457200" y="1573212"/>
            <a:ext cx="8458200" cy="2133600"/>
          </a:xfrm>
          <a:noFill/>
        </p:spPr>
        <p:txBody>
          <a:bodyPr/>
          <a:lstStyle/>
          <a:p>
            <a:pPr eaLnBrk="1" hangingPunct="1">
              <a:lnSpc>
                <a:spcPct val="80000"/>
              </a:lnSpc>
              <a:buFontTx/>
              <a:buNone/>
            </a:pPr>
            <a:r>
              <a:rPr lang="en-US" altLang="en-US" sz="1700" dirty="0">
                <a:solidFill>
                  <a:srgbClr val="CC0000"/>
                </a:solidFill>
              </a:rPr>
              <a:t>Expected:</a:t>
            </a:r>
          </a:p>
          <a:p>
            <a:pPr eaLnBrk="1" hangingPunct="1">
              <a:lnSpc>
                <a:spcPct val="80000"/>
              </a:lnSpc>
            </a:pPr>
            <a:r>
              <a:rPr lang="en-US" altLang="en-US" sz="1700" dirty="0"/>
              <a:t>Hot Sockets are exactly that – hot sockets.  The hot sockets are the source of the problem and not hot meters.  </a:t>
            </a:r>
          </a:p>
          <a:p>
            <a:pPr eaLnBrk="1" hangingPunct="1">
              <a:lnSpc>
                <a:spcPct val="80000"/>
              </a:lnSpc>
            </a:pPr>
            <a:r>
              <a:rPr lang="en-US" altLang="en-US" sz="1700" dirty="0"/>
              <a:t>Electromechanical meters withstand hot sockets better than solid state meters</a:t>
            </a:r>
          </a:p>
          <a:p>
            <a:pPr eaLnBrk="1" hangingPunct="1">
              <a:lnSpc>
                <a:spcPct val="80000"/>
              </a:lnSpc>
            </a:pPr>
            <a:endParaRPr lang="en-US" altLang="en-US" sz="1700" dirty="0"/>
          </a:p>
          <a:p>
            <a:pPr eaLnBrk="1" hangingPunct="1">
              <a:lnSpc>
                <a:spcPct val="80000"/>
              </a:lnSpc>
            </a:pPr>
            <a:endParaRPr lang="en-US" altLang="en-US" sz="1700" dirty="0"/>
          </a:p>
          <a:p>
            <a:pPr eaLnBrk="1" hangingPunct="1">
              <a:lnSpc>
                <a:spcPct val="80000"/>
              </a:lnSpc>
              <a:buFontTx/>
              <a:buNone/>
            </a:pPr>
            <a:endParaRPr lang="en-US" altLang="en-US" sz="2400" dirty="0"/>
          </a:p>
        </p:txBody>
      </p:sp>
      <p:sp>
        <p:nvSpPr>
          <p:cNvPr id="8197" name="Rectangle 10"/>
          <p:cNvSpPr>
            <a:spLocks noChangeArrowheads="1"/>
          </p:cNvSpPr>
          <p:nvPr/>
        </p:nvSpPr>
        <p:spPr bwMode="auto">
          <a:xfrm>
            <a:off x="457200" y="2640012"/>
            <a:ext cx="4572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Unexpected:</a:t>
            </a:r>
          </a:p>
          <a:p>
            <a:pPr eaLnBrk="1" hangingPunct="1">
              <a:spcBef>
                <a:spcPct val="0"/>
              </a:spcBef>
            </a:pPr>
            <a:r>
              <a:rPr lang="en-US" altLang="en-US" sz="1700" dirty="0"/>
              <a:t>Current plays only a small role in how quickly a meter will burn up.  Meters were burned up nearly as quickly at 3 amps, 30 amps, and 130 amps.  </a:t>
            </a:r>
          </a:p>
          <a:p>
            <a:pPr eaLnBrk="1" hangingPunct="1">
              <a:spcBef>
                <a:spcPct val="0"/>
              </a:spcBef>
            </a:pPr>
            <a:r>
              <a:rPr lang="en-US" altLang="en-US" sz="1700" dirty="0"/>
              <a:t>Relatively small amounts of vibration can be the catalyst in the beginning and eventual catastrophic failure of a hot socket. Note: Other catalysts include but are not limited to power surges, debris, humidity, salt water.</a:t>
            </a:r>
          </a:p>
          <a:p>
            <a:pPr eaLnBrk="1" hangingPunct="1">
              <a:spcBef>
                <a:spcPct val="0"/>
              </a:spcBef>
            </a:pPr>
            <a:r>
              <a:rPr lang="en-US" altLang="en-US" sz="1700" dirty="0"/>
              <a:t>Contact resistance plays no role in creating a hot socket</a:t>
            </a:r>
          </a:p>
        </p:txBody>
      </p:sp>
      <p:pic>
        <p:nvPicPr>
          <p:cNvPr id="8198" name="Picture 9" descr="cause-effec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35814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0"/>
          <p:cNvSpPr>
            <a:spLocks noChangeArrowheads="1"/>
          </p:cNvSpPr>
          <p:nvPr/>
        </p:nvSpPr>
        <p:spPr bwMode="auto">
          <a:xfrm>
            <a:off x="4724400" y="5334000"/>
            <a:ext cx="4267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And some newer solid state meters are better than electromechanical meters</a:t>
            </a:r>
            <a:r>
              <a:rPr lang="en-US" altLang="en-US" sz="1800" dirty="0">
                <a:solidFill>
                  <a:srgbClr val="CC0000"/>
                </a:solidFill>
              </a:rPr>
              <a:t>.</a:t>
            </a:r>
            <a:endParaRPr lang="en-US" altLang="en-US" sz="1800" dirty="0"/>
          </a:p>
        </p:txBody>
      </p:sp>
    </p:spTree>
    <p:extLst>
      <p:ext uri="{BB962C8B-B14F-4D97-AF65-F5344CB8AC3E}">
        <p14:creationId xmlns:p14="http://schemas.microsoft.com/office/powerpoint/2010/main" val="1208273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7900BCF5-3601-44E4-A4B1-DB80D236C9E1}"/>
              </a:ext>
            </a:extLst>
          </p:cNvPr>
          <p:cNvSpPr>
            <a:spLocks noGrp="1" noChangeArrowheads="1"/>
          </p:cNvSpPr>
          <p:nvPr>
            <p:ph type="title"/>
          </p:nvPr>
        </p:nvSpPr>
        <p:spPr>
          <a:solidFill>
            <a:srgbClr val="FF0000"/>
          </a:solidFill>
        </p:spPr>
        <p:txBody>
          <a:bodyPr/>
          <a:lstStyle/>
          <a:p>
            <a:pPr eaLnBrk="1" hangingPunct="1"/>
            <a:r>
              <a:rPr lang="en-US" altLang="en-US" sz="3000" b="1" dirty="0">
                <a:solidFill>
                  <a:schemeClr val="bg1"/>
                </a:solidFill>
              </a:rPr>
              <a:t>Premise</a:t>
            </a:r>
          </a:p>
        </p:txBody>
      </p:sp>
      <p:sp>
        <p:nvSpPr>
          <p:cNvPr id="3075" name="Rectangle 3">
            <a:extLst>
              <a:ext uri="{FF2B5EF4-FFF2-40B4-BE49-F238E27FC236}">
                <a16:creationId xmlns:a16="http://schemas.microsoft.com/office/drawing/2014/main" xmlns="" id="{FB47E7B0-6E28-45AD-9F13-811CE2E22EA2}"/>
              </a:ext>
            </a:extLst>
          </p:cNvPr>
          <p:cNvSpPr>
            <a:spLocks noGrp="1" noChangeArrowheads="1"/>
          </p:cNvSpPr>
          <p:nvPr>
            <p:ph type="body" idx="1"/>
          </p:nvPr>
        </p:nvSpPr>
        <p:spPr>
          <a:xfrm>
            <a:off x="533400" y="1676400"/>
            <a:ext cx="8077200" cy="2819400"/>
          </a:xfrm>
          <a:solidFill>
            <a:srgbClr val="FFFFFF"/>
          </a:solidFill>
        </p:spPr>
        <p:txBody>
          <a:bodyPr/>
          <a:lstStyle/>
          <a:p>
            <a:pPr marL="292100" indent="-292100" eaLnBrk="1" hangingPunct="1">
              <a:lnSpc>
                <a:spcPct val="80000"/>
              </a:lnSpc>
              <a:spcAft>
                <a:spcPct val="100000"/>
              </a:spcAft>
            </a:pPr>
            <a:r>
              <a:rPr lang="en-US" altLang="en-US" sz="1800" dirty="0"/>
              <a:t>Over much of the 20th century, utilities, regulators and customers each relied upon lab and field meter testing efforts which were primarily focused upon the accuracy of the watt-hour meter and demand register.  </a:t>
            </a:r>
          </a:p>
          <a:p>
            <a:pPr marL="292100" indent="-292100" eaLnBrk="1" hangingPunct="1">
              <a:lnSpc>
                <a:spcPct val="80000"/>
              </a:lnSpc>
              <a:spcAft>
                <a:spcPct val="100000"/>
              </a:spcAft>
            </a:pPr>
            <a:r>
              <a:rPr lang="en-US" altLang="en-US" sz="1800" dirty="0"/>
              <a:t>This focus is now changing with overwhelming deployment of electronic meters and significant deployment of AMR and AMI meters throughout the installed base in North America.</a:t>
            </a:r>
          </a:p>
          <a:p>
            <a:pPr marL="292100" indent="-292100" eaLnBrk="1" hangingPunct="1">
              <a:lnSpc>
                <a:spcPct val="80000"/>
              </a:lnSpc>
              <a:spcAft>
                <a:spcPct val="100000"/>
              </a:spcAft>
            </a:pPr>
            <a:r>
              <a:rPr lang="en-US" altLang="en-US" sz="1800" dirty="0"/>
              <a:t>Meter Failure modes are changing.  More meters are rejected for functional test failures than accuracy tests</a:t>
            </a:r>
          </a:p>
          <a:p>
            <a:pPr marL="292100" indent="-292100" eaLnBrk="1" hangingPunct="1">
              <a:lnSpc>
                <a:spcPct val="80000"/>
              </a:lnSpc>
              <a:spcAft>
                <a:spcPct val="100000"/>
              </a:spcAft>
            </a:pPr>
            <a:r>
              <a:rPr lang="en-US" altLang="en-US" sz="1800" dirty="0"/>
              <a:t>One of the benefits of AMI is that utilities can spend less time on residential metering and focus their meter techs on their more complex metering operations.  More time can and should be spent inspecting and testing the Transformer rated installations in each utilities service territory.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solidFill>
            <a:srgbClr val="FF0000"/>
          </a:solidFill>
        </p:spPr>
        <p:txBody>
          <a:bodyPr/>
          <a:lstStyle/>
          <a:p>
            <a:pPr eaLnBrk="1" hangingPunct="1"/>
            <a:r>
              <a:rPr lang="en-US" altLang="en-US" sz="3000" b="1" dirty="0">
                <a:solidFill>
                  <a:schemeClr val="bg1"/>
                </a:solidFill>
              </a:rPr>
              <a:t>Temperature Rise Data</a:t>
            </a:r>
          </a:p>
        </p:txBody>
      </p:sp>
      <p:pic>
        <p:nvPicPr>
          <p:cNvPr id="9220" name="Picture 8"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1"/>
            <a:ext cx="7924800" cy="455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556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dirty="0">
              <a:solidFill>
                <a:srgbClr val="7F7F7F"/>
              </a:solidFill>
              <a:latin typeface="Tahoma" pitchFamily="34" charset="0"/>
              <a:cs typeface="Arial" charset="0"/>
            </a:endParaRPr>
          </a:p>
        </p:txBody>
      </p:sp>
      <p:sp>
        <p:nvSpPr>
          <p:cNvPr id="10247" name="Rectangle 6"/>
          <p:cNvSpPr>
            <a:spLocks noChangeArrowheads="1"/>
          </p:cNvSpPr>
          <p:nvPr/>
        </p:nvSpPr>
        <p:spPr bwMode="auto">
          <a:xfrm>
            <a:off x="5334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b="1" dirty="0">
                <a:solidFill>
                  <a:schemeClr val="bg1"/>
                </a:solidFill>
              </a:rPr>
              <a:t>Gap Evaluation</a:t>
            </a:r>
            <a:endParaRPr lang="en-US" altLang="en-US" sz="4000" b="1" dirty="0">
              <a:solidFill>
                <a:schemeClr val="bg1"/>
              </a:solidFill>
            </a:endParaRPr>
          </a:p>
        </p:txBody>
      </p:sp>
      <p:sp>
        <p:nvSpPr>
          <p:cNvPr id="7" name="Rectangle 4"/>
          <p:cNvSpPr txBox="1">
            <a:spLocks noChangeArrowheads="1"/>
          </p:cNvSpPr>
          <p:nvPr/>
        </p:nvSpPr>
        <p:spPr>
          <a:xfrm>
            <a:off x="457200" y="1646238"/>
            <a:ext cx="2895600" cy="4525962"/>
          </a:xfrm>
          <a:prstGeom prst="rect">
            <a:avLst/>
          </a:prstGeom>
          <a:noFill/>
        </p:spPr>
        <p:txBody>
          <a:bodyPr>
            <a:normAutofit fontScale="70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altLang="en-US" sz="2300" kern="0" dirty="0">
                <a:latin typeface="Arial" panose="020B0604020202020204" pitchFamily="34" charset="0"/>
                <a:cs typeface="Arial" panose="020B0604020202020204" pitchFamily="34" charset="0"/>
              </a:rPr>
              <a:t>Calipers show a .01” gap, with that size gap between jaws and stabs we were able to heat meter stabs over 1000 degrees Fahrenheit in a few minutes.</a:t>
            </a:r>
          </a:p>
          <a:p>
            <a:pPr>
              <a:buFont typeface="Arial" panose="020B0604020202020204" pitchFamily="34" charset="0"/>
              <a:buChar char="•"/>
            </a:pPr>
            <a:endParaRPr lang="en-US" altLang="en-US" sz="2800" kern="0" dirty="0"/>
          </a:p>
          <a:p>
            <a:pPr>
              <a:buFont typeface="Arial" panose="020B0604020202020204" pitchFamily="34" charset="0"/>
              <a:buChar char="•"/>
            </a:pPr>
            <a:r>
              <a:rPr lang="en-US" altLang="en-US" sz="2100" kern="0" dirty="0">
                <a:latin typeface="Arial" panose="020B0604020202020204" pitchFamily="34" charset="0"/>
                <a:cs typeface="Arial" panose="020B0604020202020204" pitchFamily="34" charset="0"/>
              </a:rPr>
              <a:t>The rough spots you see on the post-test jaw next to the calipers are over .005” high. This surface degradation appears on the stab as well. </a:t>
            </a:r>
          </a:p>
          <a:p>
            <a:pPr marL="228600" indent="-228600"/>
            <a:endParaRPr lang="en-US" altLang="en-US" sz="2100" kern="0" dirty="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sz="2100" kern="0" dirty="0">
                <a:latin typeface="Arial" panose="020B0604020202020204" pitchFamily="34" charset="0"/>
                <a:cs typeface="Arial" panose="020B0604020202020204" pitchFamily="34" charset="0"/>
              </a:rPr>
              <a:t>Between the two surfaces you can have large gaps, along with insulating by-product of the arcing, that can sustain heavy arcing in a solid state.</a:t>
            </a:r>
          </a:p>
        </p:txBody>
      </p:sp>
      <p:pic>
        <p:nvPicPr>
          <p:cNvPr id="9" name="Picture 6" descr="hot sock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752600"/>
            <a:ext cx="518160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47039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dirty="0">
              <a:solidFill>
                <a:srgbClr val="7F7F7F"/>
              </a:solidFill>
              <a:latin typeface="Tahoma" pitchFamily="34" charset="0"/>
              <a:cs typeface="Arial" charset="0"/>
            </a:endParaRPr>
          </a:p>
        </p:txBody>
      </p:sp>
      <p:sp>
        <p:nvSpPr>
          <p:cNvPr id="10247" name="Rectangle 6"/>
          <p:cNvSpPr>
            <a:spLocks noChangeArrowheads="1"/>
          </p:cNvSpPr>
          <p:nvPr/>
        </p:nvSpPr>
        <p:spPr bwMode="auto">
          <a:xfrm>
            <a:off x="5334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b="1" dirty="0">
                <a:solidFill>
                  <a:schemeClr val="bg1"/>
                </a:solidFill>
              </a:rPr>
              <a:t>Service Degradation</a:t>
            </a:r>
            <a:endParaRPr lang="en-US" altLang="en-US" sz="4000" b="1" dirty="0">
              <a:solidFill>
                <a:schemeClr val="bg1"/>
              </a:solidFill>
            </a:endParaRPr>
          </a:p>
        </p:txBody>
      </p:sp>
      <p:sp>
        <p:nvSpPr>
          <p:cNvPr id="7" name="Rectangle 4"/>
          <p:cNvSpPr txBox="1">
            <a:spLocks noChangeArrowheads="1"/>
          </p:cNvSpPr>
          <p:nvPr/>
        </p:nvSpPr>
        <p:spPr>
          <a:xfrm>
            <a:off x="457200" y="1752600"/>
            <a:ext cx="8229600" cy="1371600"/>
          </a:xfrm>
          <a:prstGeom prst="rect">
            <a:avLst/>
          </a:prstGeom>
          <a:noFill/>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In a representative side view of a .1” thick standard meter stab, you can see how small these distortions appear relative to the thickness of the stab, while creating an air gap large enough for significant arcing.</a:t>
            </a: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900" y="3276600"/>
            <a:ext cx="54102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25410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dirty="0">
              <a:solidFill>
                <a:srgbClr val="7F7F7F"/>
              </a:solidFill>
              <a:latin typeface="Tahoma" pitchFamily="34" charset="0"/>
              <a:cs typeface="Arial" charset="0"/>
            </a:endParaRPr>
          </a:p>
        </p:txBody>
      </p:sp>
      <p:pic>
        <p:nvPicPr>
          <p:cNvPr id="10243" name="Picture 2" descr="H:\Forensic Analysis\Coast Electric\RA 85-20265\Other Meters\IMG_3784.JPG"/>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b="6533"/>
          <a:stretch/>
        </p:blipFill>
        <p:spPr bwMode="auto">
          <a:xfrm>
            <a:off x="609600" y="1600200"/>
            <a:ext cx="4495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custDataLst>
              <p:tags r:id="rId4"/>
            </p:custDataLst>
          </p:nvPr>
        </p:nvSpPr>
        <p:spPr bwMode="auto">
          <a:xfrm>
            <a:off x="5289550" y="1693863"/>
            <a:ext cx="36703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cs typeface="Arial" charset="0"/>
              </a:rPr>
              <a:t>Jaws with intermittent connections will arc to the meter blade resulting in pitting on the blade.</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Blade shows early signs of arcing. </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Tin Melts at 232ºC which is lower than the 350ºC base plate plastic.</a:t>
            </a:r>
          </a:p>
        </p:txBody>
      </p:sp>
      <p:cxnSp>
        <p:nvCxnSpPr>
          <p:cNvPr id="8" name="Straight Arrow Connector 7"/>
          <p:cNvCxnSpPr/>
          <p:nvPr/>
        </p:nvCxnSpPr>
        <p:spPr>
          <a:xfrm flipH="1" flipV="1">
            <a:off x="3279775" y="3135313"/>
            <a:ext cx="2009775" cy="6334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47" name="Rectangle 6"/>
          <p:cNvSpPr>
            <a:spLocks noChangeArrowheads="1"/>
          </p:cNvSpPr>
          <p:nvPr/>
        </p:nvSpPr>
        <p:spPr bwMode="auto">
          <a:xfrm>
            <a:off x="5334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b="1" dirty="0">
                <a:solidFill>
                  <a:schemeClr val="bg1"/>
                </a:solidFill>
              </a:rPr>
              <a:t>Jaw to Blade Arcing</a:t>
            </a:r>
            <a:endParaRPr lang="en-US" altLang="en-US" sz="4000" b="1" dirty="0">
              <a:solidFill>
                <a:schemeClr val="bg1"/>
              </a:solidFill>
            </a:endParaRPr>
          </a:p>
        </p:txBody>
      </p:sp>
    </p:spTree>
    <p:custDataLst>
      <p:tags r:id="rId1"/>
    </p:custDataLst>
    <p:extLst>
      <p:ext uri="{BB962C8B-B14F-4D97-AF65-F5344CB8AC3E}">
        <p14:creationId xmlns:p14="http://schemas.microsoft.com/office/powerpoint/2010/main" val="3307908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4294967295"/>
          </p:nvPr>
        </p:nvSpPr>
        <p:spPr>
          <a:xfrm>
            <a:off x="371475" y="1635125"/>
            <a:ext cx="8696325" cy="866775"/>
          </a:xfrm>
        </p:spPr>
        <p:txBody>
          <a:bodyPr lIns="0"/>
          <a:lstStyle/>
          <a:p>
            <a:pPr marL="0" indent="0" defTabSz="1060450">
              <a:buClr>
                <a:schemeClr val="tx2"/>
              </a:buClr>
              <a:buFontTx/>
              <a:buNone/>
            </a:pPr>
            <a:endParaRPr lang="en-US" altLang="en-US" sz="3600" b="1" dirty="0">
              <a:solidFill>
                <a:schemeClr val="bg1"/>
              </a:solidFill>
              <a:cs typeface="Arial" charset="0"/>
            </a:endParaRPr>
          </a:p>
          <a:p>
            <a:pPr marL="0" indent="0" defTabSz="1060450">
              <a:buClr>
                <a:schemeClr val="tx2"/>
              </a:buClr>
              <a:buFontTx/>
              <a:buNone/>
            </a:pPr>
            <a:endParaRPr lang="en-US" altLang="en-US" sz="3600" b="1" dirty="0">
              <a:solidFill>
                <a:schemeClr val="bg1"/>
              </a:solidFill>
              <a:cs typeface="Arial" charset="0"/>
            </a:endParaRPr>
          </a:p>
          <a:p>
            <a:pPr marL="0" indent="0" defTabSz="1060450">
              <a:buClr>
                <a:schemeClr val="tx2"/>
              </a:buClr>
              <a:buFontTx/>
              <a:buNone/>
            </a:pPr>
            <a:endParaRPr lang="en-US" altLang="en-US" sz="3600" b="1" i="1" dirty="0">
              <a:solidFill>
                <a:schemeClr val="bg1"/>
              </a:solidFill>
              <a:cs typeface="Arial" charset="0"/>
            </a:endParaRPr>
          </a:p>
        </p:txBody>
      </p:sp>
      <p:sp>
        <p:nvSpPr>
          <p:cNvPr id="5" name="Slide Number Placeholder 4"/>
          <p:cNvSpPr txBox="1">
            <a:spLocks noGrp="1"/>
          </p:cNvSpPr>
          <p:nvPr/>
        </p:nvSpPr>
        <p:spPr>
          <a:xfrm>
            <a:off x="0" y="6553200"/>
            <a:ext cx="461963" cy="246063"/>
          </a:xfrm>
          <a:prstGeom prst="rect">
            <a:avLst/>
          </a:prstGeom>
          <a:noFill/>
        </p:spPr>
        <p:txBody>
          <a:bodyPr anchor="ctr"/>
          <a:lstStyle/>
          <a:p>
            <a:pPr algn="ctr">
              <a:defRPr/>
            </a:pPr>
            <a:fld id="{9B378A6E-E277-41F7-A66A-EDD96CB1A989}" type="slidenum">
              <a:rPr lang="en-GB" sz="900">
                <a:solidFill>
                  <a:srgbClr val="FFFFFF"/>
                </a:solidFill>
                <a:latin typeface="+mn-lt"/>
              </a:rPr>
              <a:pPr algn="ctr">
                <a:defRPr/>
              </a:pPr>
              <a:t>24</a:t>
            </a:fld>
            <a:endParaRPr lang="en-GB" sz="900" dirty="0">
              <a:solidFill>
                <a:srgbClr val="FFFFFF"/>
              </a:solidFill>
              <a:latin typeface="+mn-lt"/>
            </a:endParaRPr>
          </a:p>
        </p:txBody>
      </p:sp>
      <p:sp>
        <p:nvSpPr>
          <p:cNvPr id="11268" name="Footer Placeholder 5"/>
          <p:cNvSpPr txBox="1">
            <a:spLocks noGrp="1"/>
          </p:cNvSpPr>
          <p:nvPr/>
        </p:nvSpPr>
        <p:spPr bwMode="auto">
          <a:xfrm>
            <a:off x="415925" y="65532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900" dirty="0">
              <a:solidFill>
                <a:srgbClr val="FFFFFF"/>
              </a:solidFill>
              <a:latin typeface="Tahoma" pitchFamily="34" charset="0"/>
              <a:cs typeface="Arial" charset="0"/>
            </a:endParaRPr>
          </a:p>
        </p:txBody>
      </p:sp>
      <p:sp>
        <p:nvSpPr>
          <p:cNvPr id="11269" name="Content Placeholder 1"/>
          <p:cNvSpPr txBox="1">
            <a:spLocks/>
          </p:cNvSpPr>
          <p:nvPr/>
        </p:nvSpPr>
        <p:spPr bwMode="auto">
          <a:xfrm>
            <a:off x="5448300" y="1652588"/>
            <a:ext cx="36020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mn-lt"/>
                <a:cs typeface="Arial" charset="0"/>
              </a:rPr>
              <a:t>Tin burned off</a:t>
            </a:r>
          </a:p>
          <a:p>
            <a:pPr>
              <a:spcAft>
                <a:spcPct val="20000"/>
              </a:spcAft>
              <a:buClr>
                <a:schemeClr val="tx2"/>
              </a:buClr>
              <a:buSzPct val="120000"/>
              <a:buFontTx/>
              <a:buNone/>
            </a:pPr>
            <a:endParaRPr lang="en-US" altLang="en-US" sz="2400" dirty="0">
              <a:latin typeface="+mn-lt"/>
              <a:cs typeface="Arial" charset="0"/>
            </a:endParaRPr>
          </a:p>
          <a:p>
            <a:pPr>
              <a:spcAft>
                <a:spcPct val="20000"/>
              </a:spcAft>
              <a:buClr>
                <a:schemeClr val="tx2"/>
              </a:buClr>
              <a:buSzPct val="120000"/>
              <a:buFontTx/>
              <a:buNone/>
            </a:pPr>
            <a:r>
              <a:rPr lang="en-US" altLang="en-US" sz="2400" dirty="0">
                <a:latin typeface="+mn-lt"/>
                <a:cs typeface="Arial" charset="0"/>
              </a:rPr>
              <a:t>Blade hole due to arcing to jaw – Copper melts at 1040ºC (1984ºF)</a:t>
            </a:r>
          </a:p>
          <a:p>
            <a:pPr>
              <a:spcAft>
                <a:spcPct val="20000"/>
              </a:spcAft>
              <a:buClr>
                <a:schemeClr val="tx2"/>
              </a:buClr>
              <a:buSzPct val="120000"/>
              <a:buFontTx/>
              <a:buNone/>
            </a:pPr>
            <a:endParaRPr lang="en-US" altLang="en-US" sz="2400" i="1" dirty="0">
              <a:latin typeface="Tahoma" pitchFamily="34" charset="0"/>
              <a:cs typeface="Arial" charset="0"/>
            </a:endParaRPr>
          </a:p>
        </p:txBody>
      </p:sp>
      <p:pic>
        <p:nvPicPr>
          <p:cNvPr id="11270" name="Picture 9"/>
          <p:cNvPicPr>
            <a:picLocks noChangeAspect="1" noChangeArrowheads="1"/>
          </p:cNvPicPr>
          <p:nvPr/>
        </p:nvPicPr>
        <p:blipFill>
          <a:blip r:embed="rId3">
            <a:extLst>
              <a:ext uri="{28A0092B-C50C-407E-A947-70E740481C1C}">
                <a14:useLocalDpi xmlns:a14="http://schemas.microsoft.com/office/drawing/2010/main" val="0"/>
              </a:ext>
            </a:extLst>
          </a:blip>
          <a:srcRect l="17438" t="22571" b="4765"/>
          <a:stretch>
            <a:fillRect/>
          </a:stretch>
        </p:blipFill>
        <p:spPr bwMode="auto">
          <a:xfrm>
            <a:off x="274638" y="1620838"/>
            <a:ext cx="49768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ontent Placeholder 1"/>
          <p:cNvSpPr txBox="1">
            <a:spLocks/>
          </p:cNvSpPr>
          <p:nvPr/>
        </p:nvSpPr>
        <p:spPr bwMode="auto">
          <a:xfrm>
            <a:off x="5437187" y="4968875"/>
            <a:ext cx="33258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mn-lt"/>
                <a:cs typeface="Arial" charset="0"/>
              </a:rPr>
              <a:t>AX-SD base thermoset plastic melts at 960ºC (1760ºF) </a:t>
            </a:r>
          </a:p>
        </p:txBody>
      </p:sp>
      <p:cxnSp>
        <p:nvCxnSpPr>
          <p:cNvPr id="7" name="Straight Arrow Connector 6"/>
          <p:cNvCxnSpPr/>
          <p:nvPr/>
        </p:nvCxnSpPr>
        <p:spPr>
          <a:xfrm flipH="1" flipV="1">
            <a:off x="3148013" y="3862388"/>
            <a:ext cx="2247900" cy="13350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148013" y="1924050"/>
            <a:ext cx="2247900" cy="4937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495550" y="2468563"/>
            <a:ext cx="2914650" cy="63976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5" name="Rectangle 6"/>
          <p:cNvSpPr>
            <a:spLocks noChangeArrowheads="1"/>
          </p:cNvSpPr>
          <p:nvPr/>
        </p:nvSpPr>
        <p:spPr bwMode="auto">
          <a:xfrm>
            <a:off x="3810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b="1" dirty="0">
                <a:solidFill>
                  <a:schemeClr val="bg1"/>
                </a:solidFill>
              </a:rPr>
              <a:t>Severe Arcing Jaw to Blade</a:t>
            </a:r>
            <a:endParaRPr lang="en-US" altLang="en-US" sz="4000" b="1" dirty="0">
              <a:solidFill>
                <a:schemeClr val="bg1"/>
              </a:solidFill>
            </a:endParaRPr>
          </a:p>
        </p:txBody>
      </p:sp>
    </p:spTree>
    <p:extLst>
      <p:ext uri="{BB962C8B-B14F-4D97-AF65-F5344CB8AC3E}">
        <p14:creationId xmlns:p14="http://schemas.microsoft.com/office/powerpoint/2010/main" val="156501246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noChangeArrowheads="1"/>
          </p:cNvSpPr>
          <p:nvPr>
            <p:ph type="title"/>
          </p:nvPr>
        </p:nvSpPr>
        <p:spPr>
          <a:xfrm>
            <a:off x="457200" y="152400"/>
            <a:ext cx="8229600" cy="1143000"/>
          </a:xfrm>
          <a:solidFill>
            <a:srgbClr val="FF0000"/>
          </a:solidFill>
        </p:spPr>
        <p:txBody>
          <a:bodyPr/>
          <a:lstStyle/>
          <a:p>
            <a:pPr marL="838200" indent="-838200" eaLnBrk="1" hangingPunct="1"/>
            <a:r>
              <a:rPr lang="en-US" altLang="en-US" sz="3000" b="1" dirty="0">
                <a:solidFill>
                  <a:schemeClr val="bg1"/>
                </a:solidFill>
              </a:rPr>
              <a:t>What Are the Necessary Ingredients </a:t>
            </a:r>
            <a:br>
              <a:rPr lang="en-US" altLang="en-US" sz="3000" b="1" dirty="0">
                <a:solidFill>
                  <a:schemeClr val="bg1"/>
                </a:solidFill>
              </a:rPr>
            </a:br>
            <a:r>
              <a:rPr lang="en-US" altLang="en-US" sz="3000" b="1" dirty="0">
                <a:solidFill>
                  <a:schemeClr val="bg1"/>
                </a:solidFill>
              </a:rPr>
              <a:t>for a Hot Socket?</a:t>
            </a:r>
            <a:endParaRPr lang="en-US" altLang="en-US" sz="4000" b="1" dirty="0">
              <a:solidFill>
                <a:schemeClr val="bg1"/>
              </a:solidFill>
            </a:endParaRPr>
          </a:p>
        </p:txBody>
      </p:sp>
      <p:sp>
        <p:nvSpPr>
          <p:cNvPr id="12292" name="Text Box 9"/>
          <p:cNvSpPr txBox="1">
            <a:spLocks noChangeArrowheads="1"/>
          </p:cNvSpPr>
          <p:nvPr/>
        </p:nvSpPr>
        <p:spPr bwMode="auto">
          <a:xfrm>
            <a:off x="381000" y="1547812"/>
            <a:ext cx="82296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500"/>
              </a:lnSpc>
              <a:buFontTx/>
              <a:buNone/>
            </a:pPr>
            <a:r>
              <a:rPr lang="en-US" altLang="en-US" sz="1800" dirty="0"/>
              <a:t>	There are three necessary ingredients to create a hot socket (Note: We are not suggesting that we have simulated or even understand all causes for all hot sockets and meter related fires, but rather that we have simulated and understand the causes behind most hot sockets and meter related fires):</a:t>
            </a:r>
          </a:p>
          <a:p>
            <a:pPr eaLnBrk="1" hangingPunct="1">
              <a:lnSpc>
                <a:spcPts val="2500"/>
              </a:lnSpc>
            </a:pPr>
            <a:endParaRPr lang="en-US" altLang="en-US" sz="1800" dirty="0"/>
          </a:p>
          <a:p>
            <a:pPr lvl="1" eaLnBrk="1" hangingPunct="1">
              <a:lnSpc>
                <a:spcPts val="2500"/>
              </a:lnSpc>
              <a:buFontTx/>
              <a:buChar char="•"/>
            </a:pPr>
            <a:r>
              <a:rPr lang="en-US" altLang="en-US" sz="1800" dirty="0"/>
              <a:t>Loss of jaw tension in at least </a:t>
            </a:r>
            <a:br>
              <a:rPr lang="en-US" altLang="en-US" sz="1800" dirty="0"/>
            </a:br>
            <a:r>
              <a:rPr lang="en-US" altLang="en-US" sz="1800" dirty="0"/>
              <a:t>one of the socket jaws.</a:t>
            </a:r>
          </a:p>
          <a:p>
            <a:pPr lvl="1" eaLnBrk="1" hangingPunct="1">
              <a:lnSpc>
                <a:spcPts val="2500"/>
              </a:lnSpc>
              <a:buFontTx/>
              <a:buChar char="•"/>
            </a:pPr>
            <a:r>
              <a:rPr lang="en-US" altLang="en-US" sz="1800" dirty="0"/>
              <a:t>Vibration (or other catalyst </a:t>
            </a:r>
          </a:p>
          <a:p>
            <a:pPr lvl="1" eaLnBrk="1" hangingPunct="1">
              <a:lnSpc>
                <a:spcPts val="2500"/>
              </a:lnSpc>
              <a:spcBef>
                <a:spcPct val="0"/>
              </a:spcBef>
              <a:buFontTx/>
              <a:buNone/>
            </a:pPr>
            <a:r>
              <a:rPr lang="en-US" altLang="en-US" sz="1800" dirty="0"/>
              <a:t>     to initiate arcing)</a:t>
            </a:r>
          </a:p>
          <a:p>
            <a:pPr lvl="1" eaLnBrk="1" hangingPunct="1">
              <a:lnSpc>
                <a:spcPts val="2500"/>
              </a:lnSpc>
              <a:buFontTx/>
              <a:buChar char="•"/>
            </a:pPr>
            <a:r>
              <a:rPr lang="en-US" altLang="en-US" sz="1800" dirty="0"/>
              <a:t>Minimal load present</a:t>
            </a:r>
          </a:p>
          <a:p>
            <a:pPr eaLnBrk="1" hangingPunct="1">
              <a:lnSpc>
                <a:spcPts val="2500"/>
              </a:lnSpc>
              <a:buFontTx/>
              <a:buNone/>
            </a:pPr>
            <a:endParaRPr lang="en-US" altLang="en-US" sz="1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048000"/>
            <a:ext cx="2095291" cy="341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444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a:solidFill>
                  <a:schemeClr val="bg1"/>
                </a:solidFill>
              </a:rPr>
              <a:t>Reviewing the Data and Learning From the Data</a:t>
            </a:r>
          </a:p>
        </p:txBody>
      </p:sp>
      <p:sp>
        <p:nvSpPr>
          <p:cNvPr id="13316" name="Rectangle 3"/>
          <p:cNvSpPr>
            <a:spLocks noGrp="1" noChangeArrowheads="1"/>
          </p:cNvSpPr>
          <p:nvPr>
            <p:ph type="body" sz="half" idx="1"/>
          </p:nvPr>
        </p:nvSpPr>
        <p:spPr>
          <a:xfrm>
            <a:off x="381000" y="1676400"/>
            <a:ext cx="8305800" cy="2133600"/>
          </a:xfrm>
        </p:spPr>
        <p:txBody>
          <a:bodyPr/>
          <a:lstStyle/>
          <a:p>
            <a:pPr eaLnBrk="1" hangingPunct="1">
              <a:lnSpc>
                <a:spcPct val="105000"/>
              </a:lnSpc>
            </a:pPr>
            <a:r>
              <a:rPr lang="en-US" altLang="en-US" sz="1600" dirty="0"/>
              <a:t>Repeated meter insertions degrades the tension in the socket jaws (see graph), but not to dangerous levels</a:t>
            </a:r>
          </a:p>
          <a:p>
            <a:pPr eaLnBrk="1" hangingPunct="1">
              <a:lnSpc>
                <a:spcPct val="105000"/>
              </a:lnSpc>
            </a:pPr>
            <a:r>
              <a:rPr lang="en-US" altLang="en-US" sz="1600" dirty="0"/>
              <a:t>Exposure to elevated temperatures rapidly degrades the socket jaw tension to dangerous levels (see graph)</a:t>
            </a:r>
          </a:p>
          <a:p>
            <a:pPr eaLnBrk="1" hangingPunct="1">
              <a:lnSpc>
                <a:spcPct val="105000"/>
              </a:lnSpc>
            </a:pPr>
            <a:r>
              <a:rPr lang="en-US" altLang="en-US" sz="1600" dirty="0"/>
              <a:t>Visual inspection will catch some but not all dangerous socket jaws</a:t>
            </a:r>
          </a:p>
          <a:p>
            <a:pPr eaLnBrk="1" hangingPunct="1">
              <a:lnSpc>
                <a:spcPct val="105000"/>
              </a:lnSpc>
            </a:pPr>
            <a:r>
              <a:rPr lang="en-US" altLang="en-US" sz="1600" dirty="0"/>
              <a:t>Arcing creates the heat</a:t>
            </a:r>
          </a:p>
          <a:p>
            <a:pPr eaLnBrk="1" hangingPunct="1">
              <a:lnSpc>
                <a:spcPct val="105000"/>
              </a:lnSpc>
            </a:pPr>
            <a:r>
              <a:rPr lang="en-US" altLang="en-US" sz="1600" dirty="0"/>
              <a:t>Exposure to elevated temperatures has a cumulative effect on the meter socket jaw</a:t>
            </a:r>
          </a:p>
          <a:p>
            <a:pPr eaLnBrk="1" hangingPunct="1">
              <a:lnSpc>
                <a:spcPct val="105000"/>
              </a:lnSpc>
            </a:pPr>
            <a:r>
              <a:rPr lang="en-US" altLang="en-US" sz="1600" dirty="0"/>
              <a:t>Relatively small vibration can initiate arcing </a:t>
            </a:r>
          </a:p>
          <a:p>
            <a:pPr eaLnBrk="1" hangingPunct="1">
              <a:lnSpc>
                <a:spcPct val="105000"/>
              </a:lnSpc>
            </a:pPr>
            <a:endParaRPr lang="en-US" altLang="en-US" sz="1400" dirty="0"/>
          </a:p>
        </p:txBody>
      </p:sp>
      <p:pic>
        <p:nvPicPr>
          <p:cNvPr id="13317" name="Picture 18"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090204"/>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613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body" idx="1"/>
          </p:nvPr>
        </p:nvSpPr>
        <p:spPr>
          <a:xfrm>
            <a:off x="457200" y="1524000"/>
            <a:ext cx="8305800" cy="2590800"/>
          </a:xfrm>
        </p:spPr>
        <p:txBody>
          <a:bodyPr/>
          <a:lstStyle/>
          <a:p>
            <a:pPr eaLnBrk="1" hangingPunct="1">
              <a:lnSpc>
                <a:spcPct val="115000"/>
              </a:lnSpc>
            </a:pPr>
            <a:r>
              <a:rPr lang="en-US" altLang="en-US" sz="1800" dirty="0"/>
              <a:t>Most AMI deployments utilize third party contractors to handle residential and some self contained non-2S services.  </a:t>
            </a:r>
          </a:p>
          <a:p>
            <a:pPr eaLnBrk="1" hangingPunct="1">
              <a:lnSpc>
                <a:spcPct val="115000"/>
              </a:lnSpc>
            </a:pPr>
            <a:r>
              <a:rPr lang="en-US" altLang="en-US" sz="1800" dirty="0"/>
              <a:t>After to or prior to AMI deployments, Utility personnel typically see these sockets</a:t>
            </a:r>
          </a:p>
          <a:p>
            <a:pPr eaLnBrk="1" hangingPunct="1">
              <a:lnSpc>
                <a:spcPct val="115000"/>
              </a:lnSpc>
            </a:pPr>
            <a:r>
              <a:rPr lang="en-US" altLang="en-US" sz="1800" dirty="0"/>
              <a:t>Transformer rated meters typically handled by the meter service department of the utility.</a:t>
            </a:r>
          </a:p>
          <a:p>
            <a:pPr eaLnBrk="1" hangingPunct="1">
              <a:lnSpc>
                <a:spcPct val="115000"/>
              </a:lnSpc>
            </a:pPr>
            <a:r>
              <a:rPr lang="en-US" altLang="en-US" sz="1800" dirty="0"/>
              <a:t>Hot socket concerns with lever by-pass sockets used on 3-phase meters are extremely rare.</a:t>
            </a:r>
          </a:p>
        </p:txBody>
      </p:sp>
      <p:sp>
        <p:nvSpPr>
          <p:cNvPr id="16389" name="Rectangle 3"/>
          <p:cNvSpPr>
            <a:spLocks noGrp="1" noChangeArrowheads="1"/>
          </p:cNvSpPr>
          <p:nvPr>
            <p:ph type="title"/>
          </p:nvPr>
        </p:nvSpPr>
        <p:spPr>
          <a:solidFill>
            <a:srgbClr val="FF0000"/>
          </a:solidFill>
        </p:spPr>
        <p:txBody>
          <a:bodyPr/>
          <a:lstStyle/>
          <a:p>
            <a:pPr eaLnBrk="1" hangingPunct="1"/>
            <a:r>
              <a:rPr lang="en-US" altLang="en-US" sz="3000" b="1" dirty="0">
                <a:solidFill>
                  <a:schemeClr val="bg1"/>
                </a:solidFill>
              </a:rPr>
              <a:t>Who Sees Hot Sockets?</a:t>
            </a:r>
          </a:p>
        </p:txBody>
      </p:sp>
      <p:sp>
        <p:nvSpPr>
          <p:cNvPr id="16390"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6391"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16392" name="Picture 14" descr="manual-testing-challenges41"/>
          <p:cNvPicPr>
            <a:picLocks noChangeAspect="1" noChangeArrowheads="1"/>
          </p:cNvPicPr>
          <p:nvPr/>
        </p:nvPicPr>
        <p:blipFill>
          <a:blip r:embed="rId4">
            <a:extLst>
              <a:ext uri="{28A0092B-C50C-407E-A947-70E740481C1C}">
                <a14:useLocalDpi xmlns:a14="http://schemas.microsoft.com/office/drawing/2010/main" val="0"/>
              </a:ext>
            </a:extLst>
          </a:blip>
          <a:srcRect r="3703" b="3703"/>
          <a:stretch>
            <a:fillRect/>
          </a:stretch>
        </p:blipFill>
        <p:spPr bwMode="auto">
          <a:xfrm>
            <a:off x="3505200" y="4038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406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body" idx="4294967295"/>
          </p:nvPr>
        </p:nvSpPr>
        <p:spPr>
          <a:xfrm>
            <a:off x="381000" y="1524000"/>
            <a:ext cx="8153400" cy="4343400"/>
          </a:xfrm>
        </p:spPr>
        <p:txBody>
          <a:bodyPr/>
          <a:lstStyle/>
          <a:p>
            <a:pPr eaLnBrk="1" hangingPunct="1">
              <a:lnSpc>
                <a:spcPct val="105000"/>
              </a:lnSpc>
            </a:pPr>
            <a:r>
              <a:rPr lang="en-US" altLang="en-US" sz="2000" dirty="0"/>
              <a:t>Easiest resolution is to replace the damaged jaw. </a:t>
            </a:r>
          </a:p>
          <a:p>
            <a:pPr eaLnBrk="1" hangingPunct="1">
              <a:lnSpc>
                <a:spcPct val="105000"/>
              </a:lnSpc>
            </a:pPr>
            <a:r>
              <a:rPr lang="en-US" altLang="en-US" sz="2000" b="1" dirty="0"/>
              <a:t>Never</a:t>
            </a:r>
            <a:r>
              <a:rPr lang="en-US" altLang="en-US" sz="2000" dirty="0"/>
              <a:t> try and repair a damaged jaw by simply “squeezing” the damaged jaw with a pair of pliers or other tool.  The metallurgical properties of the jaw will not magically return and the jaws will simply spread again as soon as a meter is put into the socket. </a:t>
            </a:r>
          </a:p>
          <a:p>
            <a:pPr eaLnBrk="1" hangingPunct="1">
              <a:lnSpc>
                <a:spcPct val="105000"/>
              </a:lnSpc>
            </a:pPr>
            <a:r>
              <a:rPr lang="en-US" altLang="en-US" sz="2000" dirty="0"/>
              <a:t>If the other jaws are deemed to be in good repair, the box and wiring are in good condition and appropriate Socket Blocks are available to effect a repair, then replacing the damaged socket block with a new one is the most expedient and cost effective solution.  If any of these conditions do not exist then replacing the box is the best solution.</a:t>
            </a:r>
          </a:p>
        </p:txBody>
      </p:sp>
      <p:sp>
        <p:nvSpPr>
          <p:cNvPr id="17413" name="Rectangle 3"/>
          <p:cNvSpPr>
            <a:spLocks noGrp="1" noChangeArrowheads="1"/>
          </p:cNvSpPr>
          <p:nvPr>
            <p:ph type="title" idx="4294967295"/>
          </p:nvPr>
        </p:nvSpPr>
        <p:spPr>
          <a:xfrm>
            <a:off x="457200" y="304800"/>
            <a:ext cx="8229600" cy="1143000"/>
          </a:xfrm>
          <a:solidFill>
            <a:srgbClr val="FF0000"/>
          </a:solidFill>
        </p:spPr>
        <p:txBody>
          <a:bodyPr/>
          <a:lstStyle/>
          <a:p>
            <a:pPr eaLnBrk="1" hangingPunct="1"/>
            <a:r>
              <a:rPr lang="en-US" altLang="en-US" sz="3000" b="1" dirty="0">
                <a:solidFill>
                  <a:schemeClr val="bg1"/>
                </a:solidFill>
              </a:rPr>
              <a:t>What Can Be Done Once a Hot </a:t>
            </a:r>
            <a:br>
              <a:rPr lang="en-US" altLang="en-US" sz="3000" b="1" dirty="0">
                <a:solidFill>
                  <a:schemeClr val="bg1"/>
                </a:solidFill>
              </a:rPr>
            </a:br>
            <a:r>
              <a:rPr lang="en-US" altLang="en-US" sz="3000" b="1" dirty="0">
                <a:solidFill>
                  <a:schemeClr val="bg1"/>
                </a:solidFill>
              </a:rPr>
              <a:t>Socket Is Identified?</a:t>
            </a:r>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Tree>
    <p:extLst>
      <p:ext uri="{BB962C8B-B14F-4D97-AF65-F5344CB8AC3E}">
        <p14:creationId xmlns:p14="http://schemas.microsoft.com/office/powerpoint/2010/main" val="3964268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3"/>
          <p:cNvSpPr>
            <a:spLocks noGrp="1" noChangeArrowheads="1"/>
          </p:cNvSpPr>
          <p:nvPr>
            <p:ph type="title" idx="4294967295"/>
          </p:nvPr>
        </p:nvSpPr>
        <p:spPr>
          <a:xfrm>
            <a:off x="457200" y="304800"/>
            <a:ext cx="8229600" cy="1143000"/>
          </a:xfrm>
          <a:solidFill>
            <a:srgbClr val="FF0000"/>
          </a:solidFill>
        </p:spPr>
        <p:txBody>
          <a:bodyPr/>
          <a:lstStyle/>
          <a:p>
            <a:pPr eaLnBrk="1" hangingPunct="1"/>
            <a:r>
              <a:rPr lang="en-US" altLang="en-US" sz="3000" b="1" dirty="0">
                <a:solidFill>
                  <a:schemeClr val="bg1"/>
                </a:solidFill>
              </a:rPr>
              <a:t>Hot Socket Equipment</a:t>
            </a:r>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9" name="Picture 10" descr="P:\Tesco\Marketing DO NOT MOVE THIS FOLDER\Product images\HSRK\HSRK Case Ins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528763"/>
            <a:ext cx="3733800" cy="443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667000"/>
            <a:ext cx="17414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cli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866293"/>
            <a:ext cx="1778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gap i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5237" y="1644872"/>
            <a:ext cx="2143125" cy="162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558800" y="3581400"/>
            <a:ext cx="2527301"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r>
              <a:rPr lang="en-US" altLang="en-US" sz="1100" dirty="0"/>
              <a:t>Top: </a:t>
            </a:r>
            <a:r>
              <a:rPr lang="en-US" altLang="en-US" sz="1100" b="1" dirty="0"/>
              <a:t>Cat. 300 Hot Socket Gap Indicator</a:t>
            </a:r>
            <a:r>
              <a:rPr lang="en-US" altLang="en-US" sz="1100" dirty="0"/>
              <a:t>; Right: </a:t>
            </a:r>
            <a:r>
              <a:rPr lang="en-US" altLang="en-US" sz="1100" b="1" dirty="0"/>
              <a:t>Hot Socket Repair Kit</a:t>
            </a:r>
            <a:r>
              <a:rPr lang="en-US" altLang="en-US" sz="1100" dirty="0"/>
              <a:t> (Cat. 304-Basic; Cat. 305-Pro); Below, left: Cat. 301 </a:t>
            </a:r>
            <a:r>
              <a:rPr lang="en-US" altLang="en-US" sz="1100" b="1" dirty="0"/>
              <a:t>Socket Safety Clip</a:t>
            </a:r>
            <a:r>
              <a:rPr lang="en-US" altLang="en-US" sz="1100" dirty="0"/>
              <a:t>; Below, right: Cat. 302 </a:t>
            </a:r>
            <a:r>
              <a:rPr lang="en-US" altLang="en-US" sz="1100" b="1" dirty="0"/>
              <a:t>Hot Socket Gap Indicator Calibration Fixture</a:t>
            </a:r>
          </a:p>
        </p:txBody>
      </p:sp>
    </p:spTree>
    <p:extLst>
      <p:ext uri="{BB962C8B-B14F-4D97-AF65-F5344CB8AC3E}">
        <p14:creationId xmlns:p14="http://schemas.microsoft.com/office/powerpoint/2010/main" val="1324128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rgbClr val="FF0000"/>
          </a:solidFill>
        </p:spPr>
        <p:txBody>
          <a:bodyPr/>
          <a:lstStyle/>
          <a:p>
            <a:pPr eaLnBrk="1" hangingPunct="1"/>
            <a:r>
              <a:rPr lang="en-US" altLang="en-US" sz="3000" b="1" dirty="0">
                <a:solidFill>
                  <a:schemeClr val="bg1"/>
                </a:solidFill>
              </a:rPr>
              <a:t>Topics </a:t>
            </a:r>
            <a:r>
              <a:rPr lang="en-US" altLang="en-US" sz="3000" b="1" dirty="0" smtClean="0">
                <a:solidFill>
                  <a:schemeClr val="bg1"/>
                </a:solidFill>
              </a:rPr>
              <a:t>We Will Cover</a:t>
            </a:r>
            <a:endParaRPr lang="en-US" altLang="en-US" sz="3000" b="1" dirty="0">
              <a:solidFill>
                <a:schemeClr val="bg1"/>
              </a:solidFill>
            </a:endParaRPr>
          </a:p>
        </p:txBody>
      </p:sp>
      <p:sp>
        <p:nvSpPr>
          <p:cNvPr id="15363" name="Rectangle 3"/>
          <p:cNvSpPr>
            <a:spLocks noGrp="1" noChangeArrowheads="1"/>
          </p:cNvSpPr>
          <p:nvPr>
            <p:ph type="body" idx="1"/>
          </p:nvPr>
        </p:nvSpPr>
        <p:spPr>
          <a:xfrm>
            <a:off x="457200" y="1524000"/>
            <a:ext cx="8077200" cy="2819400"/>
          </a:xfrm>
          <a:solidFill>
            <a:srgbClr val="FFFFFF"/>
          </a:solidFill>
        </p:spPr>
        <p:txBody>
          <a:bodyPr/>
          <a:lstStyle/>
          <a:p>
            <a:pPr marL="0" indent="0">
              <a:buNone/>
            </a:pPr>
            <a:r>
              <a:rPr lang="en-US" sz="2800" b="1" dirty="0">
                <a:solidFill>
                  <a:srgbClr val="3672A8"/>
                </a:solidFill>
              </a:rPr>
              <a:t>Purpose: </a:t>
            </a:r>
          </a:p>
          <a:p>
            <a:pPr marL="0" indent="0">
              <a:buNone/>
            </a:pPr>
            <a:r>
              <a:rPr lang="en-US" sz="1800" dirty="0">
                <a:latin typeface="Arial" panose="020B0604020202090204" pitchFamily="34" charset="0"/>
                <a:cs typeface="Arial" panose="020B0604020202090204" pitchFamily="34" charset="0"/>
              </a:rPr>
              <a:t>To acquaint the attendees with the concept of Site verification and not just meter testing </a:t>
            </a:r>
          </a:p>
          <a:p>
            <a:pPr marL="0" indent="0">
              <a:buNone/>
            </a:pPr>
            <a:endParaRPr lang="en-US" sz="1800" b="1" dirty="0">
              <a:solidFill>
                <a:srgbClr val="3672A8"/>
              </a:solidFill>
            </a:endParaRPr>
          </a:p>
          <a:p>
            <a:pPr marL="0" indent="0">
              <a:buNone/>
            </a:pPr>
            <a:r>
              <a:rPr lang="en-US" sz="2800" b="1" dirty="0">
                <a:solidFill>
                  <a:srgbClr val="3672A8"/>
                </a:solidFill>
              </a:rPr>
              <a:t>Course Breakdown of Topics: </a:t>
            </a:r>
          </a:p>
          <a:p>
            <a:pPr>
              <a:lnSpc>
                <a:spcPct val="80000"/>
              </a:lnSpc>
              <a:spcBef>
                <a:spcPts val="6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The importance of Site Verification</a:t>
            </a:r>
          </a:p>
          <a:p>
            <a:pPr>
              <a:lnSpc>
                <a:spcPct val="80000"/>
              </a:lnSpc>
              <a:spcBef>
                <a:spcPts val="600"/>
              </a:spcBef>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Safety issues regarding Site inspection </a:t>
            </a:r>
          </a:p>
          <a:p>
            <a:pPr>
              <a:lnSpc>
                <a:spcPct val="80000"/>
              </a:lnSpc>
              <a:spcBef>
                <a:spcPts val="600"/>
              </a:spcBef>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Hot Sockets</a:t>
            </a:r>
          </a:p>
          <a:p>
            <a:pPr lvl="1">
              <a:lnSpc>
                <a:spcPct val="80000"/>
              </a:lnSpc>
              <a:spcBef>
                <a:spcPts val="600"/>
              </a:spcBef>
              <a:buFont typeface="Wingdings" panose="05000000000000000000" pitchFamily="2" charset="2"/>
              <a:buChar char="Ø"/>
            </a:pPr>
            <a:r>
              <a:rPr lang="en-US" sz="1400" dirty="0">
                <a:latin typeface="Arial" panose="020B0604020202020204" pitchFamily="34" charset="0"/>
                <a:cs typeface="Arial" panose="020B0604020202020204" pitchFamily="34" charset="0"/>
              </a:rPr>
              <a:t>What they are</a:t>
            </a:r>
          </a:p>
          <a:p>
            <a:pPr lvl="1">
              <a:lnSpc>
                <a:spcPct val="80000"/>
              </a:lnSpc>
              <a:spcBef>
                <a:spcPts val="600"/>
              </a:spcBef>
              <a:buFont typeface="Wingdings" panose="05000000000000000000" pitchFamily="2" charset="2"/>
              <a:buChar char="Ø"/>
            </a:pPr>
            <a:r>
              <a:rPr lang="en-US" sz="1400" dirty="0">
                <a:latin typeface="Arial" panose="020B0604020202020204" pitchFamily="34" charset="0"/>
                <a:cs typeface="Arial" panose="020B0604020202020204" pitchFamily="34" charset="0"/>
              </a:rPr>
              <a:t>Who they effect</a:t>
            </a:r>
          </a:p>
          <a:p>
            <a:pPr lvl="1">
              <a:lnSpc>
                <a:spcPct val="80000"/>
              </a:lnSpc>
              <a:spcBef>
                <a:spcPts val="600"/>
              </a:spcBef>
              <a:buFont typeface="Wingdings" panose="05000000000000000000" pitchFamily="2" charset="2"/>
              <a:buChar char="Ø"/>
            </a:pPr>
            <a:r>
              <a:rPr lang="en-US" sz="1400" dirty="0">
                <a:latin typeface="Arial" panose="020B0604020202020204" pitchFamily="34" charset="0"/>
                <a:cs typeface="Arial" panose="020B0604020202020204" pitchFamily="34" charset="0"/>
              </a:rPr>
              <a:t>How to find them</a:t>
            </a:r>
          </a:p>
          <a:p>
            <a:pPr marL="0" indent="0">
              <a:lnSpc>
                <a:spcPct val="80000"/>
              </a:lnSpc>
              <a:spcBef>
                <a:spcPts val="600"/>
              </a:spcBef>
              <a:buNone/>
            </a:pPr>
            <a:endParaRPr lang="en-US" sz="1800"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How to use these concepts for Transformer Rated Services</a:t>
            </a:r>
          </a:p>
        </p:txBody>
      </p:sp>
      <p:pic>
        <p:nvPicPr>
          <p:cNvPr id="5" name="Picture 6" descr="TESCO-equipment-prewired-meter-box"/>
          <p:cNvPicPr>
            <a:picLocks noChangeAspect="1" noChangeArrowheads="1"/>
          </p:cNvPicPr>
          <p:nvPr/>
        </p:nvPicPr>
        <p:blipFill>
          <a:blip r:embed="rId3"/>
          <a:srcRect/>
          <a:stretch>
            <a:fillRect/>
          </a:stretch>
        </p:blipFill>
        <p:spPr bwMode="auto">
          <a:xfrm>
            <a:off x="5638800" y="2950101"/>
            <a:ext cx="3708400" cy="2786598"/>
          </a:xfrm>
          <a:prstGeom prst="rect">
            <a:avLst/>
          </a:prstGeom>
          <a:noFill/>
        </p:spPr>
      </p:pic>
    </p:spTree>
    <p:extLst>
      <p:ext uri="{BB962C8B-B14F-4D97-AF65-F5344CB8AC3E}">
        <p14:creationId xmlns:p14="http://schemas.microsoft.com/office/powerpoint/2010/main" val="315520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a:xfrm>
            <a:off x="457200" y="274638"/>
            <a:ext cx="8229600" cy="1249362"/>
          </a:xfrm>
          <a:solidFill>
            <a:srgbClr val="FF0000"/>
          </a:solidFill>
        </p:spPr>
        <p:txBody>
          <a:bodyPr/>
          <a:lstStyle/>
          <a:p>
            <a:pPr eaLnBrk="1" hangingPunct="1"/>
            <a:r>
              <a:rPr lang="en-US" altLang="en-US" sz="2000" b="1" dirty="0">
                <a:solidFill>
                  <a:schemeClr val="bg1"/>
                </a:solidFill>
              </a:rPr>
              <a:t>Base Line Data Electro Mechanical Meters vs Solid State vs the Latest Generation of Meters Designed with Hot Sockets in Mind</a:t>
            </a:r>
            <a:endParaRPr lang="en-US" altLang="en-US" sz="2000" b="1" dirty="0"/>
          </a:p>
        </p:txBody>
      </p:sp>
      <p:sp>
        <p:nvSpPr>
          <p:cNvPr id="18436" name="Rectangle 6"/>
          <p:cNvSpPr>
            <a:spLocks noGrp="1" noChangeArrowheads="1"/>
          </p:cNvSpPr>
          <p:nvPr>
            <p:ph type="body" idx="1"/>
          </p:nvPr>
        </p:nvSpPr>
        <p:spPr>
          <a:xfrm>
            <a:off x="495300" y="1981200"/>
            <a:ext cx="8229600" cy="1752600"/>
          </a:xfrm>
          <a:noFill/>
        </p:spPr>
        <p:txBody>
          <a:bodyPr/>
          <a:lstStyle/>
          <a:p>
            <a:pPr eaLnBrk="1" hangingPunct="1">
              <a:lnSpc>
                <a:spcPct val="120000"/>
              </a:lnSpc>
            </a:pPr>
            <a:r>
              <a:rPr lang="en-US" altLang="en-US" sz="1800" dirty="0"/>
              <a:t>At the start of our laboratory investigation the oldest electro mechanical meters withstood hot sockets the best</a:t>
            </a:r>
          </a:p>
          <a:p>
            <a:pPr eaLnBrk="1" hangingPunct="1">
              <a:lnSpc>
                <a:spcPct val="120000"/>
              </a:lnSpc>
            </a:pPr>
            <a:r>
              <a:rPr lang="en-US" altLang="en-US" sz="1800" dirty="0"/>
              <a:t>The latest vintage solid state meters withstood hot sockets the least.</a:t>
            </a:r>
          </a:p>
          <a:p>
            <a:pPr eaLnBrk="1" hangingPunct="1">
              <a:lnSpc>
                <a:spcPct val="120000"/>
              </a:lnSpc>
            </a:pPr>
            <a:r>
              <a:rPr lang="en-US" altLang="en-US" sz="1800" dirty="0"/>
              <a:t>Over the course of the past several years every meter manufacturer has released 2S meters designed to withstand hot sockets.</a:t>
            </a:r>
          </a:p>
        </p:txBody>
      </p:sp>
      <p:pic>
        <p:nvPicPr>
          <p:cNvPr id="5" name="Picture 10" descr="Electromechanical_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561" y="4201319"/>
            <a:ext cx="17224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mart Meter"/>
          <p:cNvPicPr>
            <a:picLocks noChangeAspect="1" noChangeArrowheads="1"/>
          </p:cNvPicPr>
          <p:nvPr/>
        </p:nvPicPr>
        <p:blipFill>
          <a:blip r:embed="rId4">
            <a:extLst>
              <a:ext uri="{28A0092B-C50C-407E-A947-70E740481C1C}">
                <a14:useLocalDpi xmlns:a14="http://schemas.microsoft.com/office/drawing/2010/main" val="0"/>
              </a:ext>
            </a:extLst>
          </a:blip>
          <a:srcRect t="9091" b="9091"/>
          <a:stretch>
            <a:fillRect/>
          </a:stretch>
        </p:blipFill>
        <p:spPr bwMode="auto">
          <a:xfrm>
            <a:off x="3413760" y="4169943"/>
            <a:ext cx="23622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Documents and Settings\replogro\My Documents\Focus\AX Files\FOCUS AX-S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262812"/>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3921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200" b="1" dirty="0">
                <a:solidFill>
                  <a:schemeClr val="bg1"/>
                </a:solidFill>
              </a:rPr>
              <a:t>In Search of Hot Sockets</a:t>
            </a:r>
            <a:endParaRPr lang="en-US" altLang="en-US" sz="3200" b="1" dirty="0"/>
          </a:p>
        </p:txBody>
      </p:sp>
      <p:sp>
        <p:nvSpPr>
          <p:cNvPr id="18436" name="Rectangle 6"/>
          <p:cNvSpPr>
            <a:spLocks noGrp="1" noChangeArrowheads="1"/>
          </p:cNvSpPr>
          <p:nvPr>
            <p:ph type="body" idx="1"/>
          </p:nvPr>
        </p:nvSpPr>
        <p:spPr>
          <a:xfrm>
            <a:off x="457200" y="1295400"/>
            <a:ext cx="8305800" cy="1752600"/>
          </a:xfrm>
          <a:noFill/>
        </p:spPr>
        <p:txBody>
          <a:bodyPr/>
          <a:lstStyle/>
          <a:p>
            <a:pPr eaLnBrk="1" hangingPunct="1">
              <a:lnSpc>
                <a:spcPct val="120000"/>
              </a:lnSpc>
            </a:pPr>
            <a:r>
              <a:rPr lang="en-US" altLang="en-US" sz="1600" dirty="0"/>
              <a:t>The meter manufacturer’s and various electric utilities have also been looking at a variety of ways to better sense hot sockets.</a:t>
            </a:r>
          </a:p>
          <a:p>
            <a:pPr eaLnBrk="1" hangingPunct="1">
              <a:lnSpc>
                <a:spcPct val="120000"/>
              </a:lnSpc>
            </a:pPr>
            <a:r>
              <a:rPr lang="en-US" altLang="en-US" sz="1600" dirty="0"/>
              <a:t>Utilities who have deployed are looking for a set of alarms that when taken together may give them a better idea that there is a hot socket</a:t>
            </a:r>
          </a:p>
          <a:p>
            <a:pPr eaLnBrk="1" hangingPunct="1">
              <a:lnSpc>
                <a:spcPct val="120000"/>
              </a:lnSpc>
            </a:pPr>
            <a:r>
              <a:rPr lang="en-US" altLang="en-US" sz="1600" dirty="0"/>
              <a:t>Meter Manufacturers have worked on evaluating a variety of temperature levels to send an alarm, disconnecting the meter if there are sustained elevated temperatures, using increased impedance to signify a hot socket, improving the temperature sensors and putting additional temperature sensors on the blades of the meters.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4033341"/>
            <a:ext cx="2590800" cy="174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914775"/>
            <a:ext cx="1905001" cy="186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850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228600"/>
            <a:ext cx="8229600" cy="1447800"/>
          </a:xfrm>
          <a:solidFill>
            <a:srgbClr val="FF0000"/>
          </a:solidFill>
        </p:spPr>
        <p:txBody>
          <a:bodyPr/>
          <a:lstStyle/>
          <a:p>
            <a:pPr eaLnBrk="1" hangingPunct="1"/>
            <a:r>
              <a:rPr lang="en-US" sz="2800" b="1" dirty="0">
                <a:solidFill>
                  <a:schemeClr val="bg1"/>
                </a:solidFill>
              </a:rPr>
              <a:t>Finding a Hot Socket with a Meter – What is Known and Keys  to These New Technologies</a:t>
            </a:r>
            <a:endParaRPr lang="en-US" altLang="en-US" sz="2800" b="1" dirty="0">
              <a:solidFill>
                <a:schemeClr val="bg1"/>
              </a:solidFill>
            </a:endParaRPr>
          </a:p>
        </p:txBody>
      </p:sp>
      <p:sp>
        <p:nvSpPr>
          <p:cNvPr id="21508" name="Rectangle 5"/>
          <p:cNvSpPr>
            <a:spLocks noGrp="1" noChangeArrowheads="1"/>
          </p:cNvSpPr>
          <p:nvPr>
            <p:ph type="body" idx="1"/>
          </p:nvPr>
        </p:nvSpPr>
        <p:spPr>
          <a:xfrm>
            <a:off x="457200" y="1524000"/>
            <a:ext cx="8229600" cy="4800600"/>
          </a:xfrm>
          <a:noFill/>
        </p:spPr>
        <p:txBody>
          <a:bodyPr/>
          <a:lstStyle/>
          <a:p>
            <a:endParaRPr lang="en-US" sz="1400" dirty="0"/>
          </a:p>
          <a:p>
            <a:pPr>
              <a:buFont typeface="+mj-lt"/>
              <a:buAutoNum type="arabicPeriod"/>
            </a:pPr>
            <a:r>
              <a:rPr lang="en-US" sz="1400" dirty="0"/>
              <a:t>Temperature Sensing – sensing the temperature at the metrology board and at the meter stab(s).</a:t>
            </a:r>
          </a:p>
          <a:p>
            <a:pPr>
              <a:buFont typeface="+mj-lt"/>
              <a:buAutoNum type="arabicPeriod"/>
            </a:pPr>
            <a:endParaRPr lang="en-US" sz="1400" dirty="0"/>
          </a:p>
          <a:p>
            <a:pPr>
              <a:buFont typeface="+mj-lt"/>
              <a:buAutoNum type="arabicPeriod"/>
            </a:pPr>
            <a:r>
              <a:rPr lang="en-US" sz="1400" dirty="0"/>
              <a:t>Impedance Sensing – detecting a change in impedance in the meter circuit.</a:t>
            </a:r>
          </a:p>
          <a:p>
            <a:pPr>
              <a:buFont typeface="+mj-lt"/>
              <a:buAutoNum type="arabicPeriod"/>
            </a:pPr>
            <a:endParaRPr lang="en-US" sz="1400" dirty="0"/>
          </a:p>
          <a:p>
            <a:pPr>
              <a:buFont typeface="+mj-lt"/>
              <a:buAutoNum type="arabicPeriod"/>
            </a:pPr>
            <a:r>
              <a:rPr lang="en-US" sz="1400" dirty="0"/>
              <a:t>Detecting the RF signature of a micro Arc with a near field sensor - Arcing emits broadband energy in the form of radio waves. Launching radio waves requires a disturbance in the electric and magnetic fields near where the arc occurs (the near-field space).</a:t>
            </a:r>
          </a:p>
          <a:p>
            <a:pPr>
              <a:buFont typeface="+mj-lt"/>
              <a:buAutoNum type="arabicPeriod"/>
            </a:pPr>
            <a:endParaRPr lang="en-US" sz="1400" dirty="0"/>
          </a:p>
          <a:p>
            <a:pPr marL="0" indent="0" eaLnBrk="1" hangingPunct="1">
              <a:lnSpc>
                <a:spcPct val="80000"/>
              </a:lnSpc>
              <a:buNone/>
            </a:pPr>
            <a:endParaRPr lang="en-US" altLang="en-US" sz="1400" dirty="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19525"/>
            <a:ext cx="19050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319279" y="4234296"/>
            <a:ext cx="1181967"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urved Connector 7"/>
          <p:cNvCxnSpPr/>
          <p:nvPr/>
        </p:nvCxnSpPr>
        <p:spPr>
          <a:xfrm flipV="1">
            <a:off x="4352925" y="3867150"/>
            <a:ext cx="1219200" cy="228600"/>
          </a:xfrm>
          <a:prstGeom prst="curved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a:off x="4352925" y="4291012"/>
            <a:ext cx="1371600" cy="228600"/>
          </a:xfrm>
          <a:prstGeom prst="curved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a:off x="4352925" y="4477182"/>
            <a:ext cx="1066800" cy="457200"/>
          </a:xfrm>
          <a:prstGeom prst="curvedConnector3">
            <a:avLst>
              <a:gd name="adj1" fmla="val 6853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796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a:solidFill>
                  <a:schemeClr val="bg1"/>
                </a:solidFill>
              </a:rPr>
              <a:t>Summary of the Problem</a:t>
            </a:r>
            <a:r>
              <a:rPr lang="en-US" altLang="en-US" sz="3000" b="1" dirty="0"/>
              <a:t> </a:t>
            </a:r>
          </a:p>
        </p:txBody>
      </p:sp>
      <p:sp>
        <p:nvSpPr>
          <p:cNvPr id="21508" name="Rectangle 5"/>
          <p:cNvSpPr>
            <a:spLocks noGrp="1" noChangeArrowheads="1"/>
          </p:cNvSpPr>
          <p:nvPr>
            <p:ph type="body" idx="1"/>
          </p:nvPr>
        </p:nvSpPr>
        <p:spPr>
          <a:xfrm>
            <a:off x="457200" y="1524000"/>
            <a:ext cx="8229600" cy="4800600"/>
          </a:xfrm>
          <a:noFill/>
        </p:spPr>
        <p:txBody>
          <a:bodyPr/>
          <a:lstStyle/>
          <a:p>
            <a:pPr eaLnBrk="1" hangingPunct="1">
              <a:lnSpc>
                <a:spcPct val="120000"/>
              </a:lnSpc>
            </a:pPr>
            <a:r>
              <a:rPr lang="en-US" altLang="en-US" sz="1600" dirty="0"/>
              <a:t>Hot sockets start with a loss of tension in at least one of the meter socket jaws.  This loss of tension can be from a variety of sources that start as early as improper installation or even “tight sockets”. </a:t>
            </a:r>
          </a:p>
          <a:p>
            <a:pPr eaLnBrk="1" hangingPunct="1">
              <a:lnSpc>
                <a:spcPct val="120000"/>
              </a:lnSpc>
            </a:pPr>
            <a:r>
              <a:rPr lang="en-US" altLang="en-US" sz="1600" dirty="0"/>
              <a:t>Loss of tension is necessary to create the initial micro-arcing conditions.</a:t>
            </a:r>
          </a:p>
          <a:p>
            <a:pPr eaLnBrk="1" hangingPunct="1">
              <a:lnSpc>
                <a:spcPct val="120000"/>
              </a:lnSpc>
            </a:pPr>
            <a:r>
              <a:rPr lang="en-US" altLang="en-US" sz="1600" dirty="0"/>
              <a:t>Sockets with repeated meter exchanges observed to have higher incidence of hot socket issues and “booting” a meter may spring jaws even more.</a:t>
            </a:r>
          </a:p>
          <a:p>
            <a:pPr eaLnBrk="1" hangingPunct="1">
              <a:lnSpc>
                <a:spcPct val="120000"/>
              </a:lnSpc>
            </a:pPr>
            <a:r>
              <a:rPr lang="en-US" altLang="en-US" sz="1600" dirty="0"/>
              <a:t>Vibration appears to be the most common catalyst to the micro-arcing that creates the initial heat in a “hot socket”.</a:t>
            </a:r>
          </a:p>
          <a:p>
            <a:pPr eaLnBrk="1" hangingPunct="1">
              <a:lnSpc>
                <a:spcPct val="120000"/>
              </a:lnSpc>
            </a:pPr>
            <a:r>
              <a:rPr lang="en-US" altLang="en-US" sz="1600" dirty="0"/>
              <a:t>The meter must have some power, but current is not a significant factor in how quickly or dramatically a hot socket occurs</a:t>
            </a:r>
          </a:p>
          <a:p>
            <a:pPr eaLnBrk="1" hangingPunct="1">
              <a:lnSpc>
                <a:spcPct val="120000"/>
              </a:lnSpc>
            </a:pPr>
            <a:r>
              <a:rPr lang="en-US" altLang="en-US" sz="1600" dirty="0"/>
              <a:t>The effects of vibration and weakened jaw are cumulative </a:t>
            </a:r>
          </a:p>
          <a:p>
            <a:pPr eaLnBrk="1" hangingPunct="1">
              <a:lnSpc>
                <a:spcPct val="80000"/>
              </a:lnSpc>
            </a:pPr>
            <a:endParaRPr lang="en-US" altLang="en-US" sz="1400" dirty="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Tree>
    <p:extLst>
      <p:ext uri="{BB962C8B-B14F-4D97-AF65-F5344CB8AC3E}">
        <p14:creationId xmlns:p14="http://schemas.microsoft.com/office/powerpoint/2010/main" val="147963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a:solidFill>
                  <a:schemeClr val="bg1"/>
                </a:solidFill>
              </a:rPr>
              <a:t>Summary of the Potential Solutions</a:t>
            </a:r>
            <a:r>
              <a:rPr lang="en-US" altLang="en-US" sz="3000" b="1" dirty="0"/>
              <a:t> </a:t>
            </a:r>
          </a:p>
        </p:txBody>
      </p:sp>
      <p:sp>
        <p:nvSpPr>
          <p:cNvPr id="21508" name="Rectangle 5"/>
          <p:cNvSpPr>
            <a:spLocks noGrp="1" noChangeArrowheads="1"/>
          </p:cNvSpPr>
          <p:nvPr>
            <p:ph type="body" idx="1"/>
          </p:nvPr>
        </p:nvSpPr>
        <p:spPr>
          <a:xfrm>
            <a:off x="457200" y="1524000"/>
            <a:ext cx="8229600" cy="4800600"/>
          </a:xfrm>
          <a:noFill/>
        </p:spPr>
        <p:txBody>
          <a:bodyPr/>
          <a:lstStyle/>
          <a:p>
            <a:pPr eaLnBrk="1" hangingPunct="1">
              <a:lnSpc>
                <a:spcPct val="120000"/>
              </a:lnSpc>
            </a:pPr>
            <a:r>
              <a:rPr lang="en-US" altLang="en-US" sz="1600" dirty="0"/>
              <a:t>Meter Manufacturers have all been working on the design of their meters to better withstand a hot socket.  These new meters have better baseline performance than even the older electro mechanical meters, but a hot socket will eventually burn up even the most robust meter.</a:t>
            </a:r>
          </a:p>
          <a:p>
            <a:pPr eaLnBrk="1" hangingPunct="1">
              <a:lnSpc>
                <a:spcPct val="120000"/>
              </a:lnSpc>
            </a:pPr>
            <a:r>
              <a:rPr lang="en-US" altLang="en-US" sz="1600" dirty="0"/>
              <a:t>Thorough visual inspections of all services when replacing a meter whether for AMI or not</a:t>
            </a:r>
          </a:p>
          <a:p>
            <a:pPr eaLnBrk="1" hangingPunct="1">
              <a:lnSpc>
                <a:spcPct val="120000"/>
              </a:lnSpc>
            </a:pPr>
            <a:r>
              <a:rPr lang="en-US" altLang="en-US" sz="1600" dirty="0"/>
              <a:t>Hot Socket Indicator inspection for all jaws.  This is a non-invasive way to check that the minimum safe holding force or greater is present in all socket jaws.</a:t>
            </a:r>
          </a:p>
          <a:p>
            <a:pPr eaLnBrk="1" hangingPunct="1">
              <a:lnSpc>
                <a:spcPct val="120000"/>
              </a:lnSpc>
            </a:pPr>
            <a:r>
              <a:rPr lang="en-US" altLang="en-US" sz="1600" dirty="0"/>
              <a:t>Hot Socket clips. Allows for the meter tech to leave the service as safe or safer than when the problem jaw has been identified.</a:t>
            </a:r>
          </a:p>
          <a:p>
            <a:pPr eaLnBrk="1" hangingPunct="1">
              <a:lnSpc>
                <a:spcPct val="120000"/>
              </a:lnSpc>
            </a:pPr>
            <a:r>
              <a:rPr lang="en-US" altLang="en-US" sz="1600" dirty="0"/>
              <a:t>Hot Socket detection circuit incorporated into the Meter circuit for near real time detection and alarm to the head end allows the utility to identify compromised jaws before they damage the meter and before they become dangerous to the rate payer or tenant.  This feature is just now becoming available and can be specified when requesting meters.  </a:t>
            </a:r>
          </a:p>
          <a:p>
            <a:pPr eaLnBrk="1" hangingPunct="1">
              <a:lnSpc>
                <a:spcPct val="80000"/>
              </a:lnSpc>
            </a:pPr>
            <a:endParaRPr lang="en-US" altLang="en-US" sz="1400" dirty="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Tree>
    <p:extLst>
      <p:ext uri="{BB962C8B-B14F-4D97-AF65-F5344CB8AC3E}">
        <p14:creationId xmlns:p14="http://schemas.microsoft.com/office/powerpoint/2010/main" val="3063298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CE2A7850-3DFB-4C3E-AE07-FCA923CCDC7E}"/>
              </a:ext>
            </a:extLst>
          </p:cNvPr>
          <p:cNvSpPr>
            <a:spLocks noGrp="1" noChangeArrowheads="1"/>
          </p:cNvSpPr>
          <p:nvPr>
            <p:ph type="body" idx="1"/>
          </p:nvPr>
        </p:nvSpPr>
        <p:spPr>
          <a:xfrm>
            <a:off x="457200" y="1600200"/>
            <a:ext cx="8229600" cy="3886200"/>
          </a:xfrm>
        </p:spPr>
        <p:txBody>
          <a:bodyPr/>
          <a:lstStyle/>
          <a:p>
            <a:pPr eaLnBrk="1" hangingPunct="1">
              <a:lnSpc>
                <a:spcPct val="80000"/>
              </a:lnSpc>
            </a:pPr>
            <a:r>
              <a:rPr lang="en-US" altLang="en-US" sz="1500" dirty="0"/>
              <a:t>Double check the meter number, the location the test result and the meter record.</a:t>
            </a:r>
          </a:p>
          <a:p>
            <a:pPr eaLnBrk="1" hangingPunct="1">
              <a:lnSpc>
                <a:spcPct val="80000"/>
              </a:lnSpc>
            </a:pPr>
            <a:endParaRPr lang="en-US" altLang="en-US" sz="1500" dirty="0"/>
          </a:p>
          <a:p>
            <a:pPr eaLnBrk="1" hangingPunct="1">
              <a:lnSpc>
                <a:spcPct val="80000"/>
              </a:lnSpc>
            </a:pPr>
            <a:r>
              <a:rPr lang="en-US" altLang="en-US" sz="1500" dirty="0"/>
              <a:t>Double check the serial number of any attached device (e.g. communication module, disconnect device.</a:t>
            </a:r>
          </a:p>
          <a:p>
            <a:pPr eaLnBrk="1" hangingPunct="1">
              <a:lnSpc>
                <a:spcPct val="80000"/>
              </a:lnSpc>
            </a:pPr>
            <a:endParaRPr lang="en-US" altLang="en-US" sz="1500" dirty="0"/>
          </a:p>
          <a:p>
            <a:pPr>
              <a:lnSpc>
                <a:spcPct val="80000"/>
              </a:lnSpc>
            </a:pPr>
            <a:r>
              <a:rPr lang="en-US" altLang="en-US" sz="1500" dirty="0"/>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a:lnSpc>
                <a:spcPct val="80000"/>
              </a:lnSpc>
            </a:pPr>
            <a:endParaRPr lang="en-US" altLang="en-US" sz="1500" dirty="0"/>
          </a:p>
          <a:p>
            <a:pPr>
              <a:lnSpc>
                <a:spcPct val="80000"/>
              </a:lnSpc>
            </a:pPr>
            <a:r>
              <a:rPr lang="en-US" altLang="en-US" sz="1500" dirty="0"/>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a:p>
            <a:pPr>
              <a:lnSpc>
                <a:spcPct val="80000"/>
              </a:lnSpc>
            </a:pPr>
            <a:endParaRPr lang="en-US" altLang="en-US" sz="1500" dirty="0"/>
          </a:p>
          <a:p>
            <a:pPr>
              <a:lnSpc>
                <a:spcPct val="80000"/>
              </a:lnSpc>
            </a:pPr>
            <a:r>
              <a:rPr lang="en-US" altLang="en-US" sz="1500" dirty="0"/>
              <a:t>Visually check lightening arrestors and transformers for damage or leaks.</a:t>
            </a:r>
          </a:p>
          <a:p>
            <a:pPr>
              <a:lnSpc>
                <a:spcPct val="80000"/>
              </a:lnSpc>
            </a:pPr>
            <a:endParaRPr lang="en-US" altLang="en-US" sz="1500" dirty="0"/>
          </a:p>
          <a:p>
            <a:pPr>
              <a:lnSpc>
                <a:spcPct val="80000"/>
              </a:lnSpc>
            </a:pPr>
            <a:r>
              <a:rPr lang="en-US" altLang="en-US" sz="1500" dirty="0"/>
              <a:t>Check for proper grounding and bonding of metering equipment. Poor grounding and bonding practices may result in inaccurate measurements that go undetected for long periods of time. Implementing a single point ground policy and practice can reduce or eliminate this type of issue.</a:t>
            </a:r>
          </a:p>
          <a:p>
            <a:pPr>
              <a:lnSpc>
                <a:spcPct val="80000"/>
              </a:lnSpc>
            </a:pPr>
            <a:endParaRPr lang="en-US" altLang="en-US" sz="1500" dirty="0"/>
          </a:p>
          <a:p>
            <a:pPr>
              <a:lnSpc>
                <a:spcPct val="80000"/>
              </a:lnSpc>
            </a:pPr>
            <a:endParaRPr lang="en-US" altLang="en-US" sz="1500" dirty="0"/>
          </a:p>
        </p:txBody>
      </p:sp>
      <p:sp>
        <p:nvSpPr>
          <p:cNvPr id="7171" name="Rectangle 3">
            <a:extLst>
              <a:ext uri="{FF2B5EF4-FFF2-40B4-BE49-F238E27FC236}">
                <a16:creationId xmlns:a16="http://schemas.microsoft.com/office/drawing/2014/main" xmlns="" id="{AC44B948-2478-4C07-9A8B-1D52E0BA4F1D}"/>
              </a:ext>
            </a:extLst>
          </p:cNvPr>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a:solidFill>
                  <a:schemeClr val="bg1"/>
                </a:solidFill>
              </a:rPr>
              <a:t>Fundamental Site Check List – for all sites Commercial or Residential</a:t>
            </a:r>
          </a:p>
        </p:txBody>
      </p:sp>
    </p:spTree>
    <p:extLst>
      <p:ext uri="{BB962C8B-B14F-4D97-AF65-F5344CB8AC3E}">
        <p14:creationId xmlns:p14="http://schemas.microsoft.com/office/powerpoint/2010/main" val="683689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b="1" dirty="0">
                <a:solidFill>
                  <a:schemeClr val="bg1"/>
                </a:solidFill>
              </a:rPr>
              <a:t>Field Inspection of Self Contained Sockets</a:t>
            </a:r>
            <a:br>
              <a:rPr lang="en-US" altLang="en-US" sz="3000" b="1" dirty="0">
                <a:solidFill>
                  <a:schemeClr val="bg1"/>
                </a:solidFill>
              </a:rPr>
            </a:br>
            <a:r>
              <a:rPr lang="en-US" altLang="en-US" sz="3000" b="1" dirty="0">
                <a:solidFill>
                  <a:schemeClr val="bg1"/>
                </a:solidFill>
              </a:rPr>
              <a:t>Best Practices</a:t>
            </a:r>
            <a:r>
              <a:rPr lang="en-US" altLang="en-US" sz="3200" b="1" dirty="0"/>
              <a:t> </a:t>
            </a:r>
          </a:p>
        </p:txBody>
      </p:sp>
      <p:sp>
        <p:nvSpPr>
          <p:cNvPr id="15364" name="Rectangle 5"/>
          <p:cNvSpPr>
            <a:spLocks noGrp="1" noChangeArrowheads="1"/>
          </p:cNvSpPr>
          <p:nvPr>
            <p:ph type="body" idx="1"/>
          </p:nvPr>
        </p:nvSpPr>
        <p:spPr>
          <a:xfrm>
            <a:off x="304800" y="1600200"/>
            <a:ext cx="5640388" cy="4648200"/>
          </a:xfrm>
          <a:noFill/>
        </p:spPr>
        <p:txBody>
          <a:bodyPr/>
          <a:lstStyle/>
          <a:p>
            <a:pPr eaLnBrk="1" hangingPunct="1">
              <a:lnSpc>
                <a:spcPct val="80000"/>
              </a:lnSpc>
            </a:pPr>
            <a:r>
              <a:rPr lang="en-US" altLang="en-US" sz="1800" dirty="0"/>
              <a:t>Example field check list</a:t>
            </a:r>
          </a:p>
          <a:p>
            <a:pPr lvl="1" eaLnBrk="1" hangingPunct="1">
              <a:lnSpc>
                <a:spcPct val="105000"/>
              </a:lnSpc>
            </a:pPr>
            <a:r>
              <a:rPr lang="en-US" altLang="en-US" sz="1800" dirty="0"/>
              <a:t>Gaps in meter socket jaws</a:t>
            </a:r>
          </a:p>
          <a:p>
            <a:pPr lvl="1" eaLnBrk="1" hangingPunct="1">
              <a:lnSpc>
                <a:spcPct val="105000"/>
              </a:lnSpc>
            </a:pPr>
            <a:r>
              <a:rPr lang="en-US" altLang="en-US" sz="1800" dirty="0"/>
              <a:t>Discoloration of one jaw vs. the other three</a:t>
            </a:r>
          </a:p>
          <a:p>
            <a:pPr lvl="1" eaLnBrk="1" hangingPunct="1">
              <a:lnSpc>
                <a:spcPct val="105000"/>
              </a:lnSpc>
            </a:pPr>
            <a:r>
              <a:rPr lang="en-US" altLang="en-US" sz="1800" dirty="0"/>
              <a:t>Signs of melted or deformed plastic on meter base</a:t>
            </a:r>
          </a:p>
          <a:p>
            <a:pPr lvl="1" eaLnBrk="1" hangingPunct="1">
              <a:lnSpc>
                <a:spcPct val="105000"/>
              </a:lnSpc>
            </a:pPr>
            <a:r>
              <a:rPr lang="en-US" altLang="en-US" sz="1800" dirty="0"/>
              <a:t>Pitting of either meter blade or socket jaw</a:t>
            </a:r>
          </a:p>
          <a:p>
            <a:pPr lvl="1" eaLnBrk="1" hangingPunct="1">
              <a:lnSpc>
                <a:spcPct val="105000"/>
              </a:lnSpc>
            </a:pPr>
            <a:r>
              <a:rPr lang="en-US" altLang="en-US" sz="1800" dirty="0"/>
              <a:t>Loss of tension in meter socket jaws</a:t>
            </a:r>
          </a:p>
          <a:p>
            <a:pPr lvl="1" eaLnBrk="1" hangingPunct="1">
              <a:lnSpc>
                <a:spcPct val="105000"/>
              </a:lnSpc>
            </a:pPr>
            <a:r>
              <a:rPr lang="en-US" altLang="en-US" sz="1800" dirty="0"/>
              <a:t>Check condition of  wire insulation and connections to  meter jaws</a:t>
            </a:r>
          </a:p>
          <a:p>
            <a:pPr lvl="1" eaLnBrk="1" hangingPunct="1">
              <a:lnSpc>
                <a:spcPct val="105000"/>
              </a:lnSpc>
            </a:pPr>
            <a:r>
              <a:rPr lang="en-US" altLang="en-US" sz="1800" dirty="0"/>
              <a:t>Check the overall condition of the box, socket, meter and how they attach to each other and the building.</a:t>
            </a:r>
          </a:p>
          <a:p>
            <a:pPr lvl="1" eaLnBrk="1" hangingPunct="1">
              <a:lnSpc>
                <a:spcPct val="105000"/>
              </a:lnSpc>
            </a:pPr>
            <a:r>
              <a:rPr lang="en-US" altLang="en-US" sz="1800" dirty="0"/>
              <a:t>Look for signs of tampering</a:t>
            </a:r>
          </a:p>
          <a:p>
            <a:pPr lvl="1" eaLnBrk="1" hangingPunct="1">
              <a:lnSpc>
                <a:spcPct val="105000"/>
              </a:lnSpc>
            </a:pPr>
            <a:r>
              <a:rPr lang="en-US" altLang="en-US" sz="1800" dirty="0"/>
              <a:t>Look for signs of water or debris inside of the meter can</a:t>
            </a:r>
          </a:p>
        </p:txBody>
      </p:sp>
      <p:pic>
        <p:nvPicPr>
          <p:cNvPr id="15365" name="Picture 10" descr="istock_000019428373small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824" y="1634836"/>
            <a:ext cx="2665412" cy="199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300_new"/>
          <p:cNvPicPr>
            <a:picLocks noChangeAspect="1" noChangeArrowheads="1"/>
          </p:cNvPicPr>
          <p:nvPr/>
        </p:nvPicPr>
        <p:blipFill>
          <a:blip r:embed="rId4">
            <a:extLst>
              <a:ext uri="{28A0092B-C50C-407E-A947-70E740481C1C}">
                <a14:useLocalDpi xmlns:a14="http://schemas.microsoft.com/office/drawing/2010/main" val="0"/>
              </a:ext>
            </a:extLst>
          </a:blip>
          <a:srcRect t="12061" b="21608"/>
          <a:stretch>
            <a:fillRect/>
          </a:stretch>
        </p:blipFill>
        <p:spPr bwMode="auto">
          <a:xfrm>
            <a:off x="6248400" y="3962400"/>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5188" y="5148263"/>
            <a:ext cx="11255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545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solidFill>
            <a:srgbClr val="FF0000"/>
          </a:solidFill>
        </p:spPr>
        <p:txBody>
          <a:bodyPr/>
          <a:lstStyle/>
          <a:p>
            <a:pPr algn="l" eaLnBrk="1" hangingPunct="1"/>
            <a:r>
              <a:rPr lang="en-US" altLang="en-US" sz="3000" dirty="0">
                <a:solidFill>
                  <a:schemeClr val="bg1"/>
                </a:solidFill>
              </a:rPr>
              <a:t>              </a:t>
            </a:r>
            <a:r>
              <a:rPr lang="en-US" altLang="en-US" sz="3000" b="1" dirty="0">
                <a:solidFill>
                  <a:schemeClr val="bg1"/>
                </a:solidFill>
              </a:rPr>
              <a:t>Questions and Discussion</a:t>
            </a:r>
            <a:r>
              <a:rPr lang="en-US" altLang="en-US" sz="4000" b="1" dirty="0">
                <a:solidFill>
                  <a:schemeClr val="bg1"/>
                </a:solidFill>
              </a:rPr>
              <a:t>  </a:t>
            </a:r>
          </a:p>
        </p:txBody>
      </p:sp>
      <p:sp>
        <p:nvSpPr>
          <p:cNvPr id="22531" name="Rectangle 5"/>
          <p:cNvSpPr>
            <a:spLocks noGrp="1" noChangeArrowheads="1"/>
          </p:cNvSpPr>
          <p:nvPr>
            <p:ph type="body" idx="1"/>
          </p:nvPr>
        </p:nvSpPr>
        <p:spPr>
          <a:xfrm>
            <a:off x="457200" y="1752600"/>
            <a:ext cx="8229600" cy="4525963"/>
          </a:xfrm>
          <a:noFill/>
        </p:spPr>
        <p:txBody>
          <a:bodyPr/>
          <a:lstStyle/>
          <a:p>
            <a:pPr algn="ctr" eaLnBrk="1" hangingPunct="1">
              <a:buFontTx/>
              <a:buNone/>
            </a:pPr>
            <a:endParaRPr lang="en-US" altLang="en-US" dirty="0">
              <a:cs typeface="Arial" charset="0"/>
            </a:endParaRPr>
          </a:p>
          <a:p>
            <a:pPr algn="ctr" eaLnBrk="1" hangingPunct="1">
              <a:buFontTx/>
              <a:buNone/>
            </a:pPr>
            <a:endParaRPr lang="en-US" altLang="en-US" dirty="0">
              <a:cs typeface="Arial" charset="0"/>
            </a:endParaRPr>
          </a:p>
          <a:p>
            <a:pPr algn="ctr" eaLnBrk="1" hangingPunct="1">
              <a:buFontTx/>
              <a:buNone/>
            </a:pPr>
            <a:r>
              <a:rPr lang="en-US" altLang="en-US" dirty="0">
                <a:cs typeface="Arial" charset="0"/>
              </a:rPr>
              <a:t>TESCO – The Eastern Specialty Company </a:t>
            </a:r>
          </a:p>
          <a:p>
            <a:pPr algn="ctr" eaLnBrk="1" hangingPunct="1">
              <a:buFontTx/>
              <a:buNone/>
            </a:pPr>
            <a:r>
              <a:rPr lang="en-US" altLang="en-US" sz="2000" dirty="0">
                <a:cs typeface="Arial" charset="0"/>
              </a:rPr>
              <a:t>Bristol, PA</a:t>
            </a:r>
          </a:p>
          <a:p>
            <a:pPr algn="ctr" eaLnBrk="1" hangingPunct="1">
              <a:buFontTx/>
              <a:buNone/>
            </a:pPr>
            <a:r>
              <a:rPr lang="en-US" altLang="en-US" sz="2800" dirty="0">
                <a:solidFill>
                  <a:srgbClr val="FF0000"/>
                </a:solidFill>
                <a:cs typeface="Arial" charset="0"/>
              </a:rPr>
              <a:t>215-228-0500</a:t>
            </a:r>
          </a:p>
          <a:p>
            <a:pPr algn="ctr" eaLnBrk="1" hangingPunct="1">
              <a:buFontTx/>
              <a:buNone/>
            </a:pPr>
            <a:endParaRPr lang="en-US" altLang="en-US" sz="2300" dirty="0">
              <a:cs typeface="Arial" charset="0"/>
            </a:endParaRPr>
          </a:p>
          <a:p>
            <a:pPr algn="ctr" eaLnBrk="1" hangingPunct="1">
              <a:buFontTx/>
              <a:buNone/>
            </a:pPr>
            <a:r>
              <a:rPr lang="en-US" altLang="en-US" sz="2300" dirty="0">
                <a:cs typeface="Arial" charset="0"/>
              </a:rPr>
              <a:t>This presentation can also be found under Meter Conferences and Schools on the TESCO website: </a:t>
            </a:r>
            <a:r>
              <a:rPr lang="en-US" altLang="en-US" sz="2300" dirty="0">
                <a:solidFill>
                  <a:srgbClr val="CC0000"/>
                </a:solidFill>
                <a:cs typeface="Arial" charset="0"/>
                <a:hlinkClick r:id="rId3"/>
              </a:rPr>
              <a:t>www.tescometering.com</a:t>
            </a:r>
            <a:endParaRPr lang="en-US" altLang="en-US" sz="2300" dirty="0">
              <a:solidFill>
                <a:srgbClr val="CC0000"/>
              </a:solidFill>
              <a:cs typeface="Arial" charset="0"/>
            </a:endParaRPr>
          </a:p>
          <a:p>
            <a:pPr algn="ctr" eaLnBrk="1" hangingPunct="1">
              <a:buFontTx/>
              <a:buNone/>
            </a:pPr>
            <a:endParaRPr lang="en-US" altLang="en-US" sz="2300" dirty="0">
              <a:solidFill>
                <a:srgbClr val="CC3300"/>
              </a:solidFill>
            </a:endParaRPr>
          </a:p>
        </p:txBody>
      </p:sp>
      <p:pic>
        <p:nvPicPr>
          <p:cNvPr id="22532"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04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 y="2020669"/>
            <a:ext cx="8229600" cy="861774"/>
          </a:xfrm>
          <a:prstGeom prst="rect">
            <a:avLst/>
          </a:prstGeom>
          <a:noFill/>
        </p:spPr>
        <p:txBody>
          <a:bodyPr wrap="square" rtlCol="0">
            <a:spAutoFit/>
          </a:bodyPr>
          <a:lstStyle/>
          <a:p>
            <a:pPr algn="ctr"/>
            <a:r>
              <a:rPr lang="en-US" sz="3200" b="1" dirty="0"/>
              <a:t>Tom Lawton</a:t>
            </a:r>
            <a:r>
              <a:rPr lang="en-US" dirty="0"/>
              <a:t/>
            </a:r>
            <a:br>
              <a:rPr lang="en-US" dirty="0"/>
            </a:br>
            <a:r>
              <a:rPr lang="en-US" dirty="0">
                <a:solidFill>
                  <a:srgbClr val="FF0000"/>
                </a:solidFill>
              </a:rPr>
              <a:t>tom.lawton@tescometering.com</a:t>
            </a:r>
          </a:p>
        </p:txBody>
      </p:sp>
    </p:spTree>
    <p:extLst>
      <p:ext uri="{BB962C8B-B14F-4D97-AF65-F5344CB8AC3E}">
        <p14:creationId xmlns:p14="http://schemas.microsoft.com/office/powerpoint/2010/main" val="202738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xmlns="" id="{6969B413-EA2B-44DA-80FB-4E813E607A01}"/>
              </a:ext>
            </a:extLst>
          </p:cNvPr>
          <p:cNvSpPr>
            <a:spLocks noGrp="1" noChangeArrowheads="1"/>
          </p:cNvSpPr>
          <p:nvPr>
            <p:ph type="title"/>
          </p:nvPr>
        </p:nvSpPr>
        <p:spPr>
          <a:solidFill>
            <a:srgbClr val="FF0000"/>
          </a:solidFill>
        </p:spPr>
        <p:txBody>
          <a:bodyPr/>
          <a:lstStyle/>
          <a:p>
            <a:pPr marL="838200" indent="-838200" eaLnBrk="1" hangingPunct="1"/>
            <a:r>
              <a:rPr lang="en-US" altLang="en-US" sz="3000" b="1" dirty="0">
                <a:solidFill>
                  <a:schemeClr val="bg1"/>
                </a:solidFill>
              </a:rPr>
              <a:t>Field Testing</a:t>
            </a:r>
          </a:p>
        </p:txBody>
      </p:sp>
      <p:sp>
        <p:nvSpPr>
          <p:cNvPr id="4099" name="Text Box 8">
            <a:extLst>
              <a:ext uri="{FF2B5EF4-FFF2-40B4-BE49-F238E27FC236}">
                <a16:creationId xmlns:a16="http://schemas.microsoft.com/office/drawing/2014/main" xmlns="" id="{623C2AE9-A5A9-4981-95F4-BA681FCDB096}"/>
              </a:ext>
            </a:extLst>
          </p:cNvPr>
          <p:cNvSpPr txBox="1">
            <a:spLocks noChangeArrowheads="1"/>
          </p:cNvSpPr>
          <p:nvPr/>
        </p:nvSpPr>
        <p:spPr bwMode="auto">
          <a:xfrm>
            <a:off x="457200" y="1660525"/>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buChar char="•"/>
              <a:defRPr sz="3200">
                <a:solidFill>
                  <a:schemeClr val="tx1"/>
                </a:solidFill>
                <a:latin typeface="Arial" panose="020B0604020202020204" pitchFamily="34" charset="0"/>
              </a:defRPr>
            </a:lvl1pPr>
            <a:lvl2pPr marL="742950" indent="-285750" eaLnBrk="0" hangingPunct="0">
              <a:spcAft>
                <a:spcPct val="0"/>
              </a:spcAft>
              <a:buChar char="–"/>
              <a:defRPr sz="2800">
                <a:solidFill>
                  <a:schemeClr val="tx1"/>
                </a:solidFill>
                <a:latin typeface="Arial" panose="020B0604020202020204" pitchFamily="34" charset="0"/>
              </a:defRPr>
            </a:lvl2pPr>
            <a:lvl3pPr marL="1143000" indent="-228600" eaLnBrk="0" hangingPunct="0">
              <a:spcAft>
                <a:spcPct val="0"/>
              </a:spcAft>
              <a:buChar char="•"/>
              <a:defRPr sz="2400">
                <a:solidFill>
                  <a:schemeClr val="tx1"/>
                </a:solidFill>
                <a:latin typeface="Arial" panose="020B0604020202020204" pitchFamily="34" charset="0"/>
              </a:defRPr>
            </a:lvl3pPr>
            <a:lvl4pPr marL="1600200" indent="-228600" eaLnBrk="0" hangingPunct="0">
              <a:spcAft>
                <a:spcPct val="0"/>
              </a:spcAft>
              <a:buChar char="–"/>
              <a:defRPr sz="2000">
                <a:solidFill>
                  <a:schemeClr val="tx1"/>
                </a:solidFill>
                <a:latin typeface="Arial" panose="020B0604020202020204" pitchFamily="34" charset="0"/>
              </a:defRPr>
            </a:lvl4pPr>
            <a:lvl5pPr marL="2057400" indent="-228600" eaLnBrk="0" hangingPunct="0">
              <a:spcAft>
                <a:spcPct val="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50000"/>
              </a:spcBef>
              <a:buFontTx/>
              <a:buNone/>
            </a:pPr>
            <a:r>
              <a:rPr lang="en-US" altLang="en-US" sz="2000" b="1" dirty="0">
                <a:solidFill>
                  <a:srgbClr val="CC3300"/>
                </a:solidFill>
              </a:rPr>
              <a:t>Common Features and Common Sources of Concern</a:t>
            </a:r>
            <a:r>
              <a:rPr lang="en-US" altLang="en-US" sz="2000" b="1" dirty="0"/>
              <a:t> </a:t>
            </a:r>
          </a:p>
        </p:txBody>
      </p:sp>
      <p:sp>
        <p:nvSpPr>
          <p:cNvPr id="4100" name="Rectangle 11">
            <a:extLst>
              <a:ext uri="{FF2B5EF4-FFF2-40B4-BE49-F238E27FC236}">
                <a16:creationId xmlns:a16="http://schemas.microsoft.com/office/drawing/2014/main" xmlns="" id="{1C8A0472-DB2C-4794-ABC2-0D6B1E5D4E8C}"/>
              </a:ext>
            </a:extLst>
          </p:cNvPr>
          <p:cNvSpPr>
            <a:spLocks noChangeArrowheads="1"/>
          </p:cNvSpPr>
          <p:nvPr/>
        </p:nvSpPr>
        <p:spPr bwMode="auto">
          <a:xfrm>
            <a:off x="609600" y="2362200"/>
            <a:ext cx="41148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Aft>
                <a:spcPct val="0"/>
              </a:spcAft>
              <a:buChar char="•"/>
              <a:defRPr sz="3200">
                <a:solidFill>
                  <a:schemeClr val="tx1"/>
                </a:solidFill>
                <a:latin typeface="Arial" panose="020B0604020202020204" pitchFamily="34" charset="0"/>
              </a:defRPr>
            </a:lvl1pPr>
            <a:lvl2pPr marL="742950" indent="-285750" eaLnBrk="0" hangingPunct="0">
              <a:spcAft>
                <a:spcPct val="0"/>
              </a:spcAft>
              <a:buChar char="–"/>
              <a:defRPr sz="2800">
                <a:solidFill>
                  <a:schemeClr val="tx1"/>
                </a:solidFill>
                <a:latin typeface="Arial" panose="020B0604020202020204" pitchFamily="34" charset="0"/>
              </a:defRPr>
            </a:lvl2pPr>
            <a:lvl3pPr marL="1143000" indent="-228600" eaLnBrk="0" hangingPunct="0">
              <a:spcAft>
                <a:spcPct val="0"/>
              </a:spcAft>
              <a:buChar char="•"/>
              <a:defRPr sz="2400">
                <a:solidFill>
                  <a:schemeClr val="tx1"/>
                </a:solidFill>
                <a:latin typeface="Arial" panose="020B0604020202020204" pitchFamily="34" charset="0"/>
              </a:defRPr>
            </a:lvl3pPr>
            <a:lvl4pPr marL="1600200" indent="-228600" eaLnBrk="0" hangingPunct="0">
              <a:spcAft>
                <a:spcPct val="0"/>
              </a:spcAft>
              <a:buChar char="–"/>
              <a:defRPr sz="2000">
                <a:solidFill>
                  <a:schemeClr val="tx1"/>
                </a:solidFill>
                <a:latin typeface="Arial" panose="020B0604020202020204" pitchFamily="34" charset="0"/>
              </a:defRPr>
            </a:lvl4pPr>
            <a:lvl5pPr marL="2057400" indent="-228600" eaLnBrk="0" hangingPunct="0">
              <a:spcAft>
                <a:spcPct val="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800" dirty="0"/>
              <a:t>   Electro Mechanical meters were subject to registration errors caused by mechanical issues with moving parts resulting in either the loss of revenue to the utility or over billing for the customer. Some of the more common problems were:</a:t>
            </a:r>
          </a:p>
          <a:p>
            <a:pPr eaLnBrk="1" hangingPunct="1">
              <a:lnSpc>
                <a:spcPct val="100000"/>
              </a:lnSpc>
              <a:spcBef>
                <a:spcPct val="0"/>
              </a:spcBef>
              <a:buFontTx/>
              <a:buNone/>
            </a:pPr>
            <a:endParaRPr lang="en-US" altLang="en-US" sz="1800" dirty="0"/>
          </a:p>
          <a:p>
            <a:pPr eaLnBrk="1" hangingPunct="1">
              <a:lnSpc>
                <a:spcPct val="100000"/>
              </a:lnSpc>
              <a:spcBef>
                <a:spcPct val="0"/>
              </a:spcBef>
            </a:pPr>
            <a:r>
              <a:rPr lang="en-US" altLang="en-US" sz="1800" dirty="0"/>
              <a:t>Friction wear</a:t>
            </a:r>
          </a:p>
          <a:p>
            <a:pPr eaLnBrk="1" hangingPunct="1">
              <a:lnSpc>
                <a:spcPct val="100000"/>
              </a:lnSpc>
              <a:spcBef>
                <a:spcPct val="0"/>
              </a:spcBef>
            </a:pPr>
            <a:r>
              <a:rPr lang="en-US" altLang="en-US" sz="1800" dirty="0"/>
              <a:t>Gear mesh misalignment</a:t>
            </a:r>
          </a:p>
          <a:p>
            <a:pPr eaLnBrk="1" hangingPunct="1">
              <a:lnSpc>
                <a:spcPct val="100000"/>
              </a:lnSpc>
              <a:spcBef>
                <a:spcPct val="0"/>
              </a:spcBef>
            </a:pPr>
            <a:r>
              <a:rPr lang="en-US" altLang="en-US" sz="1800" dirty="0"/>
              <a:t>Retarding magnet failure</a:t>
            </a:r>
          </a:p>
          <a:p>
            <a:pPr eaLnBrk="1" hangingPunct="1">
              <a:lnSpc>
                <a:spcPct val="100000"/>
              </a:lnSpc>
              <a:spcBef>
                <a:spcPct val="0"/>
              </a:spcBef>
            </a:pPr>
            <a:r>
              <a:rPr lang="en-US" altLang="en-US" sz="1800" dirty="0"/>
              <a:t>Timing motors</a:t>
            </a:r>
          </a:p>
        </p:txBody>
      </p:sp>
      <p:pic>
        <p:nvPicPr>
          <p:cNvPr id="4101" name="Picture 10" descr="metering tech2">
            <a:extLst>
              <a:ext uri="{FF2B5EF4-FFF2-40B4-BE49-F238E27FC236}">
                <a16:creationId xmlns:a16="http://schemas.microsoft.com/office/drawing/2014/main" xmlns="" id="{B53E42FE-5712-4916-A914-3B9A30C2E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3622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xmlns="" id="{E41417DD-40A4-4B75-9C19-CFD584C69D59}"/>
              </a:ext>
            </a:extLst>
          </p:cNvPr>
          <p:cNvSpPr>
            <a:spLocks noGrp="1" noChangeArrowheads="1"/>
          </p:cNvSpPr>
          <p:nvPr>
            <p:ph type="title"/>
          </p:nvPr>
        </p:nvSpPr>
        <p:spPr>
          <a:solidFill>
            <a:srgbClr val="FF0000"/>
          </a:solidFill>
        </p:spPr>
        <p:txBody>
          <a:bodyPr/>
          <a:lstStyle/>
          <a:p>
            <a:pPr eaLnBrk="1" hangingPunct="1"/>
            <a:r>
              <a:rPr lang="en-US" altLang="en-US" sz="2400" b="1" dirty="0">
                <a:solidFill>
                  <a:schemeClr val="bg1"/>
                </a:solidFill>
              </a:rPr>
              <a:t>Electronic Meters – new failure modes require new testing and inspection methods</a:t>
            </a:r>
            <a:endParaRPr lang="en-US" altLang="en-US" sz="4000" b="1" dirty="0">
              <a:solidFill>
                <a:schemeClr val="bg1"/>
              </a:solidFill>
            </a:endParaRPr>
          </a:p>
        </p:txBody>
      </p:sp>
      <p:sp>
        <p:nvSpPr>
          <p:cNvPr id="5123" name="Rectangle 8">
            <a:extLst>
              <a:ext uri="{FF2B5EF4-FFF2-40B4-BE49-F238E27FC236}">
                <a16:creationId xmlns:a16="http://schemas.microsoft.com/office/drawing/2014/main" xmlns="" id="{7250B2AA-BE7C-4A70-A393-433452F61275}"/>
              </a:ext>
            </a:extLst>
          </p:cNvPr>
          <p:cNvSpPr>
            <a:spLocks noGrp="1" noChangeArrowheads="1"/>
          </p:cNvSpPr>
          <p:nvPr>
            <p:ph type="body" idx="1"/>
          </p:nvPr>
        </p:nvSpPr>
        <p:spPr>
          <a:xfrm>
            <a:off x="609600" y="1600200"/>
            <a:ext cx="8229600" cy="3886200"/>
          </a:xfrm>
          <a:solidFill>
            <a:schemeClr val="bg1"/>
          </a:solidFill>
        </p:spPr>
        <p:txBody>
          <a:bodyPr/>
          <a:lstStyle/>
          <a:p>
            <a:pPr marL="292100" indent="-292100" eaLnBrk="1" hangingPunct="1">
              <a:lnSpc>
                <a:spcPct val="90000"/>
              </a:lnSpc>
              <a:spcAft>
                <a:spcPct val="100000"/>
              </a:spcAft>
              <a:buFontTx/>
              <a:buNone/>
            </a:pPr>
            <a:r>
              <a:rPr lang="en-US" altLang="en-US" sz="1800" dirty="0"/>
              <a:t>Electronic meters fail as do electro mechanical meters but differently</a:t>
            </a:r>
          </a:p>
          <a:p>
            <a:pPr marL="292100" indent="-292100" eaLnBrk="1" hangingPunct="1">
              <a:lnSpc>
                <a:spcPct val="90000"/>
              </a:lnSpc>
              <a:spcAft>
                <a:spcPct val="100000"/>
              </a:spcAft>
            </a:pPr>
            <a:r>
              <a:rPr lang="en-US" altLang="en-US" sz="1800" dirty="0"/>
              <a:t>Their overall life expectancy is not nearly the same</a:t>
            </a:r>
          </a:p>
          <a:p>
            <a:pPr marL="292100" indent="-292100" eaLnBrk="1" hangingPunct="1">
              <a:lnSpc>
                <a:spcPct val="90000"/>
              </a:lnSpc>
              <a:spcAft>
                <a:spcPct val="100000"/>
              </a:spcAft>
            </a:pPr>
            <a:r>
              <a:rPr lang="en-US" altLang="en-US" sz="1800" dirty="0"/>
              <a:t>Failure modes include drift and creep (unexpected)</a:t>
            </a:r>
          </a:p>
          <a:p>
            <a:pPr marL="292100" indent="-292100" eaLnBrk="1" hangingPunct="1">
              <a:lnSpc>
                <a:spcPct val="90000"/>
              </a:lnSpc>
              <a:spcAft>
                <a:spcPct val="100000"/>
              </a:spcAft>
            </a:pPr>
            <a:r>
              <a:rPr lang="en-US" altLang="en-US" sz="1800" dirty="0"/>
              <a:t>Failure modes with zero registration failures (expected)</a:t>
            </a:r>
          </a:p>
          <a:p>
            <a:pPr marL="292100" indent="-292100" eaLnBrk="1" hangingPunct="1">
              <a:lnSpc>
                <a:spcPct val="90000"/>
              </a:lnSpc>
              <a:spcAft>
                <a:spcPct val="100000"/>
              </a:spcAft>
            </a:pPr>
            <a:r>
              <a:rPr lang="en-US" altLang="en-US" sz="1800" dirty="0"/>
              <a:t>Failure modes include non-catastrophic but significant measurement error modes (unexpected)</a:t>
            </a:r>
          </a:p>
          <a:p>
            <a:pPr marL="292100" indent="-292100" eaLnBrk="1" hangingPunct="1">
              <a:lnSpc>
                <a:spcPct val="90000"/>
              </a:lnSpc>
              <a:spcAft>
                <a:spcPct val="100000"/>
              </a:spcAft>
            </a:pPr>
            <a:r>
              <a:rPr lang="en-US" altLang="en-US" sz="1800" dirty="0"/>
              <a:t>Failure modes can include non-measurement issues which render the meter ineffective or inaccurate for billing purposes.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xmlns="" id="{E8309C47-6969-47B2-ABC2-C7E9714CADD6}"/>
              </a:ext>
            </a:extLst>
          </p:cNvPr>
          <p:cNvSpPr>
            <a:spLocks noGrp="1" noChangeArrowheads="1"/>
          </p:cNvSpPr>
          <p:nvPr>
            <p:ph type="title"/>
          </p:nvPr>
        </p:nvSpPr>
        <p:spPr>
          <a:solidFill>
            <a:srgbClr val="FF0000"/>
          </a:solidFill>
        </p:spPr>
        <p:txBody>
          <a:bodyPr/>
          <a:lstStyle/>
          <a:p>
            <a:pPr eaLnBrk="1" hangingPunct="1"/>
            <a:r>
              <a:rPr lang="en-US" altLang="en-US" sz="3000" b="1" dirty="0">
                <a:solidFill>
                  <a:schemeClr val="bg1"/>
                </a:solidFill>
              </a:rPr>
              <a:t>Best Practices</a:t>
            </a:r>
          </a:p>
        </p:txBody>
      </p:sp>
      <p:sp>
        <p:nvSpPr>
          <p:cNvPr id="6147" name="Rectangle 3">
            <a:extLst>
              <a:ext uri="{FF2B5EF4-FFF2-40B4-BE49-F238E27FC236}">
                <a16:creationId xmlns:a16="http://schemas.microsoft.com/office/drawing/2014/main" xmlns="" id="{00C6701B-7B86-482E-B6D5-1DD8046FD1DE}"/>
              </a:ext>
            </a:extLst>
          </p:cNvPr>
          <p:cNvSpPr>
            <a:spLocks noGrp="1" noChangeArrowheads="1"/>
          </p:cNvSpPr>
          <p:nvPr>
            <p:ph type="body" sz="half" idx="1"/>
          </p:nvPr>
        </p:nvSpPr>
        <p:spPr>
          <a:xfrm>
            <a:off x="762000" y="1600200"/>
            <a:ext cx="7620000" cy="1295400"/>
          </a:xfrm>
        </p:spPr>
        <p:txBody>
          <a:bodyPr/>
          <a:lstStyle/>
          <a:p>
            <a:pPr eaLnBrk="1" hangingPunct="1"/>
            <a:r>
              <a:rPr lang="en-US" altLang="en-US" sz="2200" dirty="0"/>
              <a:t>Residential vs Commercial</a:t>
            </a:r>
          </a:p>
          <a:p>
            <a:pPr eaLnBrk="1" hangingPunct="1"/>
            <a:r>
              <a:rPr lang="en-US" altLang="en-US" sz="2200" dirty="0"/>
              <a:t>Self-Contained vs Transformer Rated</a:t>
            </a:r>
          </a:p>
          <a:p>
            <a:pPr eaLnBrk="1" hangingPunct="1"/>
            <a:r>
              <a:rPr lang="en-US" altLang="en-US" sz="2200" dirty="0"/>
              <a:t>Follow the money and be as proactive as possible</a:t>
            </a:r>
          </a:p>
        </p:txBody>
      </p:sp>
      <p:pic>
        <p:nvPicPr>
          <p:cNvPr id="6148" name="Picture 17" descr="Best Practices3">
            <a:extLst>
              <a:ext uri="{FF2B5EF4-FFF2-40B4-BE49-F238E27FC236}">
                <a16:creationId xmlns:a16="http://schemas.microsoft.com/office/drawing/2014/main" xmlns="" id="{97686B42-1A7B-424B-A00E-4661B9972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276600"/>
            <a:ext cx="365760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CE2A7850-3DFB-4C3E-AE07-FCA923CCDC7E}"/>
              </a:ext>
            </a:extLst>
          </p:cNvPr>
          <p:cNvSpPr>
            <a:spLocks noGrp="1" noChangeArrowheads="1"/>
          </p:cNvSpPr>
          <p:nvPr>
            <p:ph type="body" idx="1"/>
          </p:nvPr>
        </p:nvSpPr>
        <p:spPr>
          <a:xfrm>
            <a:off x="457200" y="1600200"/>
            <a:ext cx="8229600" cy="3886200"/>
          </a:xfrm>
        </p:spPr>
        <p:txBody>
          <a:bodyPr/>
          <a:lstStyle/>
          <a:p>
            <a:pPr eaLnBrk="1" hangingPunct="1">
              <a:lnSpc>
                <a:spcPct val="80000"/>
              </a:lnSpc>
            </a:pPr>
            <a:r>
              <a:rPr lang="en-US" altLang="en-US" sz="1500" dirty="0"/>
              <a:t>Double check the meter number, the location the test result and the meter record.</a:t>
            </a:r>
          </a:p>
          <a:p>
            <a:pPr eaLnBrk="1" hangingPunct="1">
              <a:lnSpc>
                <a:spcPct val="80000"/>
              </a:lnSpc>
            </a:pPr>
            <a:endParaRPr lang="en-US" altLang="en-US" sz="1500" dirty="0"/>
          </a:p>
          <a:p>
            <a:pPr eaLnBrk="1" hangingPunct="1">
              <a:lnSpc>
                <a:spcPct val="80000"/>
              </a:lnSpc>
            </a:pPr>
            <a:r>
              <a:rPr lang="en-US" altLang="en-US" sz="1500" dirty="0"/>
              <a:t>Double check the serial number of any attached device (e.g. communication module, disconnect device.</a:t>
            </a:r>
          </a:p>
          <a:p>
            <a:pPr eaLnBrk="1" hangingPunct="1">
              <a:lnSpc>
                <a:spcPct val="80000"/>
              </a:lnSpc>
            </a:pPr>
            <a:endParaRPr lang="en-US" altLang="en-US" sz="1500" dirty="0"/>
          </a:p>
          <a:p>
            <a:pPr>
              <a:lnSpc>
                <a:spcPct val="80000"/>
              </a:lnSpc>
            </a:pPr>
            <a:r>
              <a:rPr lang="en-US" altLang="en-US" sz="1500" dirty="0"/>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a:lnSpc>
                <a:spcPct val="80000"/>
              </a:lnSpc>
            </a:pPr>
            <a:endParaRPr lang="en-US" altLang="en-US" sz="1500" dirty="0"/>
          </a:p>
          <a:p>
            <a:pPr>
              <a:lnSpc>
                <a:spcPct val="80000"/>
              </a:lnSpc>
            </a:pPr>
            <a:r>
              <a:rPr lang="en-US" altLang="en-US" sz="1500" dirty="0"/>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a:p>
            <a:pPr>
              <a:lnSpc>
                <a:spcPct val="80000"/>
              </a:lnSpc>
            </a:pPr>
            <a:endParaRPr lang="en-US" altLang="en-US" sz="1500" dirty="0"/>
          </a:p>
          <a:p>
            <a:pPr>
              <a:lnSpc>
                <a:spcPct val="80000"/>
              </a:lnSpc>
            </a:pPr>
            <a:r>
              <a:rPr lang="en-US" altLang="en-US" sz="1500" dirty="0"/>
              <a:t>Visually check lightening arrestors and transformers for damage or leaks.</a:t>
            </a:r>
          </a:p>
          <a:p>
            <a:pPr>
              <a:lnSpc>
                <a:spcPct val="80000"/>
              </a:lnSpc>
            </a:pPr>
            <a:endParaRPr lang="en-US" altLang="en-US" sz="1500" dirty="0"/>
          </a:p>
          <a:p>
            <a:pPr>
              <a:lnSpc>
                <a:spcPct val="80000"/>
              </a:lnSpc>
            </a:pPr>
            <a:r>
              <a:rPr lang="en-US" altLang="en-US" sz="1500" dirty="0"/>
              <a:t>Check for proper grounding and bonding of metering equipment. Poor grounding and bonding practices may result in inaccurate measurements that go undetected for long periods of time. Implementing a single point ground policy and practice can reduce or eliminate this type of issue.</a:t>
            </a:r>
          </a:p>
          <a:p>
            <a:pPr>
              <a:lnSpc>
                <a:spcPct val="80000"/>
              </a:lnSpc>
            </a:pPr>
            <a:endParaRPr lang="en-US" altLang="en-US" sz="1500" dirty="0"/>
          </a:p>
          <a:p>
            <a:pPr>
              <a:lnSpc>
                <a:spcPct val="80000"/>
              </a:lnSpc>
            </a:pPr>
            <a:endParaRPr lang="en-US" altLang="en-US" sz="1500" dirty="0"/>
          </a:p>
        </p:txBody>
      </p:sp>
      <p:sp>
        <p:nvSpPr>
          <p:cNvPr id="7171" name="Rectangle 3">
            <a:extLst>
              <a:ext uri="{FF2B5EF4-FFF2-40B4-BE49-F238E27FC236}">
                <a16:creationId xmlns:a16="http://schemas.microsoft.com/office/drawing/2014/main" xmlns="" id="{AC44B948-2478-4C07-9A8B-1D52E0BA4F1D}"/>
              </a:ext>
            </a:extLst>
          </p:cNvPr>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a:solidFill>
                  <a:schemeClr val="bg1"/>
                </a:solidFill>
              </a:rPr>
              <a:t>Potential Site Check List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xmlns="" id="{6EB2CFDB-989D-4E11-95E4-62740ADD56E3}"/>
              </a:ext>
            </a:extLst>
          </p:cNvPr>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b="1" dirty="0">
                <a:solidFill>
                  <a:schemeClr val="bg1"/>
                </a:solidFill>
              </a:rPr>
              <a:t>Field Inspection of Sockets</a:t>
            </a:r>
            <a:br>
              <a:rPr lang="en-US" altLang="en-US" sz="3000" b="1" dirty="0">
                <a:solidFill>
                  <a:schemeClr val="bg1"/>
                </a:solidFill>
              </a:rPr>
            </a:br>
            <a:r>
              <a:rPr lang="en-US" altLang="en-US" sz="3000" b="1" dirty="0">
                <a:solidFill>
                  <a:schemeClr val="bg1"/>
                </a:solidFill>
              </a:rPr>
              <a:t>Best Practices</a:t>
            </a:r>
            <a:r>
              <a:rPr lang="en-US" altLang="en-US" sz="3200" b="1" dirty="0"/>
              <a:t> </a:t>
            </a:r>
          </a:p>
        </p:txBody>
      </p:sp>
      <p:sp>
        <p:nvSpPr>
          <p:cNvPr id="8195" name="Rectangle 5">
            <a:extLst>
              <a:ext uri="{FF2B5EF4-FFF2-40B4-BE49-F238E27FC236}">
                <a16:creationId xmlns:a16="http://schemas.microsoft.com/office/drawing/2014/main" xmlns="" id="{582DF096-A5B9-461E-889B-BA2CC77FC34B}"/>
              </a:ext>
            </a:extLst>
          </p:cNvPr>
          <p:cNvSpPr>
            <a:spLocks noGrp="1" noChangeArrowheads="1"/>
          </p:cNvSpPr>
          <p:nvPr>
            <p:ph type="body" idx="1"/>
          </p:nvPr>
        </p:nvSpPr>
        <p:spPr>
          <a:xfrm>
            <a:off x="304800" y="1600200"/>
            <a:ext cx="5461000" cy="4648200"/>
          </a:xfrm>
          <a:noFill/>
        </p:spPr>
        <p:txBody>
          <a:bodyPr/>
          <a:lstStyle/>
          <a:p>
            <a:pPr eaLnBrk="1" hangingPunct="1">
              <a:lnSpc>
                <a:spcPct val="80000"/>
              </a:lnSpc>
            </a:pPr>
            <a:r>
              <a:rPr lang="en-US" altLang="en-US" sz="1800" dirty="0"/>
              <a:t>Example field check list</a:t>
            </a:r>
          </a:p>
          <a:p>
            <a:pPr lvl="1" eaLnBrk="1" hangingPunct="1">
              <a:lnSpc>
                <a:spcPct val="105000"/>
              </a:lnSpc>
            </a:pPr>
            <a:r>
              <a:rPr lang="en-US" altLang="en-US" sz="1800" dirty="0"/>
              <a:t>Gaps in meter socket jaws</a:t>
            </a:r>
          </a:p>
          <a:p>
            <a:pPr lvl="1" eaLnBrk="1" hangingPunct="1">
              <a:lnSpc>
                <a:spcPct val="105000"/>
              </a:lnSpc>
            </a:pPr>
            <a:r>
              <a:rPr lang="en-US" altLang="en-US" sz="1800" dirty="0"/>
              <a:t>Discoloration of one jaw vs. the other three</a:t>
            </a:r>
          </a:p>
          <a:p>
            <a:pPr lvl="1" eaLnBrk="1" hangingPunct="1">
              <a:lnSpc>
                <a:spcPct val="105000"/>
              </a:lnSpc>
            </a:pPr>
            <a:r>
              <a:rPr lang="en-US" altLang="en-US" sz="1800" dirty="0"/>
              <a:t>Signs of melted or deformed plastic on meter base</a:t>
            </a:r>
          </a:p>
          <a:p>
            <a:pPr lvl="1" eaLnBrk="1" hangingPunct="1">
              <a:lnSpc>
                <a:spcPct val="105000"/>
              </a:lnSpc>
            </a:pPr>
            <a:r>
              <a:rPr lang="en-US" altLang="en-US" sz="1800" dirty="0"/>
              <a:t>Pitting of either meter blade or socket jaw</a:t>
            </a:r>
          </a:p>
          <a:p>
            <a:pPr lvl="1" eaLnBrk="1" hangingPunct="1">
              <a:lnSpc>
                <a:spcPct val="105000"/>
              </a:lnSpc>
            </a:pPr>
            <a:r>
              <a:rPr lang="en-US" altLang="en-US" sz="1800" dirty="0"/>
              <a:t>Loss of tension in meter socket jaws</a:t>
            </a:r>
          </a:p>
          <a:p>
            <a:pPr lvl="1" eaLnBrk="1" hangingPunct="1">
              <a:lnSpc>
                <a:spcPct val="105000"/>
              </a:lnSpc>
            </a:pPr>
            <a:r>
              <a:rPr lang="en-US" altLang="en-US" sz="1800" dirty="0"/>
              <a:t>Check condition of  wire insulation and connections to  meter jaws</a:t>
            </a:r>
          </a:p>
          <a:p>
            <a:pPr lvl="1" eaLnBrk="1" hangingPunct="1">
              <a:lnSpc>
                <a:spcPct val="105000"/>
              </a:lnSpc>
            </a:pPr>
            <a:r>
              <a:rPr lang="en-US" altLang="en-US" sz="1800" dirty="0"/>
              <a:t>Check the overall condition of the box, socket, meter and how they attach to each other and the building.</a:t>
            </a:r>
          </a:p>
          <a:p>
            <a:pPr lvl="1" eaLnBrk="1" hangingPunct="1">
              <a:lnSpc>
                <a:spcPct val="105000"/>
              </a:lnSpc>
            </a:pPr>
            <a:r>
              <a:rPr lang="en-US" altLang="en-US" sz="1800" dirty="0"/>
              <a:t>Look for signs of tampering</a:t>
            </a:r>
          </a:p>
          <a:p>
            <a:pPr lvl="1" eaLnBrk="1" hangingPunct="1">
              <a:lnSpc>
                <a:spcPct val="105000"/>
              </a:lnSpc>
            </a:pPr>
            <a:r>
              <a:rPr lang="en-US" altLang="en-US" sz="1800" dirty="0"/>
              <a:t>Look for signs of water or debris inside of the meter can</a:t>
            </a:r>
          </a:p>
        </p:txBody>
      </p:sp>
      <p:pic>
        <p:nvPicPr>
          <p:cNvPr id="8196" name="Picture 10" descr="istock_000019428373small_resized">
            <a:extLst>
              <a:ext uri="{FF2B5EF4-FFF2-40B4-BE49-F238E27FC236}">
                <a16:creationId xmlns:a16="http://schemas.microsoft.com/office/drawing/2014/main" xmlns="" id="{B627728C-7995-4C0B-BADB-8F32414DD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800" y="16002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1" descr="300_new">
            <a:extLst>
              <a:ext uri="{FF2B5EF4-FFF2-40B4-BE49-F238E27FC236}">
                <a16:creationId xmlns:a16="http://schemas.microsoft.com/office/drawing/2014/main" xmlns="" id="{1EAE0ECE-5CC6-4970-B38E-80CA45AA1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061" b="21608"/>
          <a:stretch>
            <a:fillRect/>
          </a:stretch>
        </p:blipFill>
        <p:spPr bwMode="auto">
          <a:xfrm>
            <a:off x="6096000" y="4038600"/>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28600"/>
            <a:ext cx="8229600" cy="838200"/>
          </a:xfrm>
          <a:solidFill>
            <a:srgbClr val="FF0000"/>
          </a:solidFill>
        </p:spPr>
        <p:txBody>
          <a:bodyPr/>
          <a:lstStyle/>
          <a:p>
            <a:pPr eaLnBrk="1" hangingPunct="1"/>
            <a:r>
              <a:rPr lang="en-US" altLang="en-US" sz="3000" b="1" dirty="0">
                <a:solidFill>
                  <a:schemeClr val="bg1"/>
                </a:solidFill>
              </a:rPr>
              <a:t>The Issue</a:t>
            </a:r>
          </a:p>
        </p:txBody>
      </p:sp>
      <p:sp>
        <p:nvSpPr>
          <p:cNvPr id="3076" name="Rectangle 3"/>
          <p:cNvSpPr>
            <a:spLocks noGrp="1" noChangeArrowheads="1"/>
          </p:cNvSpPr>
          <p:nvPr>
            <p:ph type="body" idx="1"/>
          </p:nvPr>
        </p:nvSpPr>
        <p:spPr>
          <a:xfrm>
            <a:off x="457200" y="1143000"/>
            <a:ext cx="8229600" cy="4114800"/>
          </a:xfrm>
          <a:solidFill>
            <a:srgbClr val="FFFFFF"/>
          </a:solidFill>
        </p:spPr>
        <p:txBody>
          <a:bodyPr/>
          <a:lstStyle/>
          <a:p>
            <a:pPr eaLnBrk="1" hangingPunct="1">
              <a:lnSpc>
                <a:spcPct val="80000"/>
              </a:lnSpc>
              <a:spcAft>
                <a:spcPct val="100000"/>
              </a:spcAft>
            </a:pPr>
            <a:r>
              <a:rPr lang="en-US" altLang="en-US" sz="1400" dirty="0"/>
              <a:t>Hot Sockets are not a new phenomenon.  Virtually every meter man has pulled a meter with a portion of the meter base around a blade melted and virtually every utility has been called to assist in the investigation of a fire at a meter box.  </a:t>
            </a:r>
          </a:p>
          <a:p>
            <a:pPr eaLnBrk="1" hangingPunct="1">
              <a:lnSpc>
                <a:spcPct val="80000"/>
              </a:lnSpc>
              <a:spcAft>
                <a:spcPct val="100000"/>
              </a:spcAft>
            </a:pPr>
            <a:r>
              <a:rPr lang="en-US" altLang="en-US" sz="1400" dirty="0"/>
              <a:t>AMI deployments because of the volume of meters involved put a spot light on this issue.  </a:t>
            </a:r>
          </a:p>
          <a:p>
            <a:pPr lvl="1" eaLnBrk="1" hangingPunct="1">
              <a:lnSpc>
                <a:spcPct val="80000"/>
              </a:lnSpc>
              <a:spcAft>
                <a:spcPct val="100000"/>
              </a:spcAft>
            </a:pPr>
            <a:r>
              <a:rPr lang="en-US" altLang="en-US" sz="1400" dirty="0"/>
              <a:t>What causes a hot socket?</a:t>
            </a:r>
          </a:p>
          <a:p>
            <a:pPr lvl="1" eaLnBrk="1" hangingPunct="1">
              <a:lnSpc>
                <a:spcPct val="80000"/>
              </a:lnSpc>
              <a:spcAft>
                <a:spcPct val="100000"/>
              </a:spcAft>
            </a:pPr>
            <a:r>
              <a:rPr lang="en-US" altLang="en-US" sz="1400" dirty="0"/>
              <a:t>Are the meters ever the cause of a meter box failure?</a:t>
            </a:r>
          </a:p>
          <a:p>
            <a:pPr lvl="1" eaLnBrk="1" hangingPunct="1">
              <a:lnSpc>
                <a:spcPct val="80000"/>
              </a:lnSpc>
              <a:spcAft>
                <a:spcPct val="100000"/>
              </a:spcAft>
            </a:pPr>
            <a:r>
              <a:rPr lang="en-US" altLang="en-US" sz="1400" dirty="0"/>
              <a:t>What are the things to look for when inspecting an </a:t>
            </a:r>
            <a:br>
              <a:rPr lang="en-US" altLang="en-US" sz="1400" dirty="0"/>
            </a:br>
            <a:r>
              <a:rPr lang="en-US" altLang="en-US" sz="1400" dirty="0"/>
              <a:t>existing meter installation?</a:t>
            </a:r>
          </a:p>
          <a:p>
            <a:pPr lvl="1" eaLnBrk="1" hangingPunct="1">
              <a:lnSpc>
                <a:spcPct val="80000"/>
              </a:lnSpc>
              <a:spcAft>
                <a:spcPct val="100000"/>
              </a:spcAft>
            </a:pPr>
            <a:r>
              <a:rPr lang="en-US" altLang="en-US" sz="1400" dirty="0"/>
              <a:t>What are the best practices for handling potential hot</a:t>
            </a:r>
            <a:br>
              <a:rPr lang="en-US" altLang="en-US" sz="1400" dirty="0"/>
            </a:br>
            <a:r>
              <a:rPr lang="en-US" altLang="en-US" sz="1400" dirty="0"/>
              <a:t> sockets?</a:t>
            </a:r>
          </a:p>
          <a:p>
            <a:pPr eaLnBrk="1" hangingPunct="1">
              <a:lnSpc>
                <a:spcPct val="80000"/>
              </a:lnSpc>
              <a:spcAft>
                <a:spcPct val="100000"/>
              </a:spcAft>
            </a:pPr>
            <a:r>
              <a:rPr lang="en-US" altLang="en-US" sz="1400" dirty="0"/>
              <a:t>We will cover the results of our lab </a:t>
            </a:r>
            <a:br>
              <a:rPr lang="en-US" altLang="en-US" sz="1400" dirty="0"/>
            </a:br>
            <a:r>
              <a:rPr lang="en-US" altLang="en-US" sz="1400" dirty="0"/>
              <a:t>investigation into the sources for hot sockets, the </a:t>
            </a:r>
            <a:br>
              <a:rPr lang="en-US" altLang="en-US" sz="1400" dirty="0"/>
            </a:br>
            <a:r>
              <a:rPr lang="en-US" altLang="en-US" sz="1400" dirty="0"/>
              <a:t>development of a fixture to simulate hot sockets, </a:t>
            </a:r>
            <a:br>
              <a:rPr lang="en-US" altLang="en-US" sz="1400" dirty="0"/>
            </a:br>
            <a:r>
              <a:rPr lang="en-US" altLang="en-US" sz="1400" dirty="0"/>
              <a:t>the tests and data gleaned from hot sockets, and </a:t>
            </a:r>
            <a:br>
              <a:rPr lang="en-US" altLang="en-US" sz="1400" dirty="0"/>
            </a:br>
            <a:r>
              <a:rPr lang="en-US" altLang="en-US" sz="1400" dirty="0"/>
              <a:t>a discussion of “best practices” regarding hot sockets.  </a:t>
            </a:r>
          </a:p>
          <a:p>
            <a:pPr eaLnBrk="1" hangingPunct="1">
              <a:lnSpc>
                <a:spcPct val="80000"/>
              </a:lnSpc>
              <a:spcAft>
                <a:spcPct val="100000"/>
              </a:spcAft>
            </a:pPr>
            <a:r>
              <a:rPr lang="en-US" altLang="en-US" sz="1400" dirty="0"/>
              <a:t>We will also cover new technology developed and patented by TESCO to use the meter to sense a hot socket and forward an alarm in near real time to the head end system.</a:t>
            </a:r>
          </a:p>
        </p:txBody>
      </p:sp>
      <p:pic>
        <p:nvPicPr>
          <p:cNvPr id="3077" name="Picture 9" descr="damaged-smart-meter3"/>
          <p:cNvPicPr>
            <a:picLocks noChangeAspect="1" noChangeArrowheads="1"/>
          </p:cNvPicPr>
          <p:nvPr/>
        </p:nvPicPr>
        <p:blipFill>
          <a:blip r:embed="rId3">
            <a:extLst>
              <a:ext uri="{28A0092B-C50C-407E-A947-70E740481C1C}">
                <a14:useLocalDpi xmlns:a14="http://schemas.microsoft.com/office/drawing/2010/main" val="0"/>
              </a:ext>
            </a:extLst>
          </a:blip>
          <a:srcRect l="14624" t="11189" r="15810" b="7741"/>
          <a:stretch>
            <a:fillRect/>
          </a:stretch>
        </p:blipFill>
        <p:spPr bwMode="auto">
          <a:xfrm>
            <a:off x="5749636" y="2362200"/>
            <a:ext cx="2444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26098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2.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5.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6.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7.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8.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9.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6597</TotalTime>
  <Words>2792</Words>
  <Application>Microsoft Office PowerPoint</Application>
  <PresentationFormat>On-screen Show (4:3)</PresentationFormat>
  <Paragraphs>262</Paragraphs>
  <Slides>37</Slides>
  <Notes>36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Custom Design</vt:lpstr>
      <vt:lpstr>PowerPoint Presentation</vt:lpstr>
      <vt:lpstr>Premise</vt:lpstr>
      <vt:lpstr>Topics We Will Cover</vt:lpstr>
      <vt:lpstr>Field Testing</vt:lpstr>
      <vt:lpstr>Electronic Meters – new failure modes require new testing and inspection methods</vt:lpstr>
      <vt:lpstr>Best Practices</vt:lpstr>
      <vt:lpstr>Potential Site Check List</vt:lpstr>
      <vt:lpstr>Field Inspection of Sockets Best Practices </vt:lpstr>
      <vt:lpstr>The Issue</vt:lpstr>
      <vt:lpstr>Why Do We Know Anything About  Hot Sockets?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Expected &amp; Unexpected Results </vt:lpstr>
      <vt:lpstr>Temperature Rise Data</vt:lpstr>
      <vt:lpstr>PowerPoint Presentation</vt:lpstr>
      <vt:lpstr>PowerPoint Presentation</vt:lpstr>
      <vt:lpstr>PowerPoint Presentation</vt:lpstr>
      <vt:lpstr>PowerPoint Presentation</vt:lpstr>
      <vt:lpstr>What Are the Necessary Ingredients  for a Hot Socket?</vt:lpstr>
      <vt:lpstr>Reviewing the Data and Learning From the Data</vt:lpstr>
      <vt:lpstr>Who Sees Hot Sockets?</vt:lpstr>
      <vt:lpstr>What Can Be Done Once a Hot  Socket Is Identified?</vt:lpstr>
      <vt:lpstr>Hot Socket Equipment</vt:lpstr>
      <vt:lpstr>Base Line Data Electro Mechanical Meters vs Solid State vs the Latest Generation of Meters Designed with Hot Sockets in Mind</vt:lpstr>
      <vt:lpstr>In Search of Hot Sockets</vt:lpstr>
      <vt:lpstr>Finding a Hot Socket with a Meter – What is Known and Keys  to These New Technologies</vt:lpstr>
      <vt:lpstr>Summary of the Problem </vt:lpstr>
      <vt:lpstr>Summary of the Potential Solutions </vt:lpstr>
      <vt:lpstr>Fundamental Site Check List – for all sites Commercial or Residential</vt:lpstr>
      <vt:lpstr>Field Inspection of Self Contained Sockets Best Practices </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177</cp:revision>
  <dcterms:created xsi:type="dcterms:W3CDTF">2012-09-24T21:06:00Z</dcterms:created>
  <dcterms:modified xsi:type="dcterms:W3CDTF">2021-03-08T16:31:52Z</dcterms:modified>
</cp:coreProperties>
</file>