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84" r:id="rId5"/>
    <p:sldId id="285" r:id="rId6"/>
    <p:sldId id="286" r:id="rId7"/>
    <p:sldId id="273" r:id="rId8"/>
    <p:sldId id="282" r:id="rId9"/>
    <p:sldId id="288" r:id="rId10"/>
    <p:sldId id="289" r:id="rId11"/>
    <p:sldId id="278" r:id="rId12"/>
    <p:sldId id="261" r:id="rId13"/>
    <p:sldId id="287" r:id="rId14"/>
    <p:sldId id="294" r:id="rId15"/>
    <p:sldId id="275" r:id="rId16"/>
    <p:sldId id="274" r:id="rId17"/>
    <p:sldId id="276" r:id="rId18"/>
    <p:sldId id="263" r:id="rId19"/>
    <p:sldId id="265" r:id="rId20"/>
    <p:sldId id="277" r:id="rId21"/>
    <p:sldId id="290" r:id="rId22"/>
    <p:sldId id="295" r:id="rId23"/>
    <p:sldId id="296" r:id="rId24"/>
    <p:sldId id="297" r:id="rId25"/>
    <p:sldId id="298" r:id="rId26"/>
    <p:sldId id="299" r:id="rId27"/>
    <p:sldId id="293" r:id="rId2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333333"/>
    <a:srgbClr val="292929"/>
    <a:srgbClr val="CC3300"/>
    <a:srgbClr val="003399"/>
    <a:srgbClr val="000099"/>
    <a:srgbClr val="3366FF"/>
    <a:srgbClr val="2F5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60"/>
  </p:normalViewPr>
  <p:slideViewPr>
    <p:cSldViewPr>
      <p:cViewPr varScale="1">
        <p:scale>
          <a:sx n="103" d="100"/>
          <a:sy n="103" d="100"/>
        </p:scale>
        <p:origin x="117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6330EF-0F72-48C0-B01F-69EBA049BA34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9E154C-610D-4120-9DC9-E7E873917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7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060332-B117-4C80-BB39-A0076009DC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88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EDD1C6A-9B5F-4B88-9FE4-3AA0D877C48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9B4C739-0239-4BF3-B842-085FEAA65F5D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10</a:t>
            </a:fld>
            <a:endParaRPr lang="en-US" alt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3D590C-8D10-49C3-A001-4071083B6035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E739B8F-8F5F-4D5F-856F-931DE0FAC20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US" alt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A4A9EDC-DBB3-4CEC-9466-B00E69A8C95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A4A9EDC-DBB3-4CEC-9466-B00E69A8C95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CA7EE50-786D-4514-97EA-871D2CFFC21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15</a:t>
            </a:fld>
            <a:endParaRPr lang="en-US" alt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FB3088E-F55A-4902-927B-1431521216D2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16</a:t>
            </a:fld>
            <a:endParaRPr lang="en-US" alt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92B058E-609B-405C-B162-FDE158F34E21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US" alt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2A889EF-17FE-47DD-8A36-8DDAA3086CC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18</a:t>
            </a:fld>
            <a:endParaRPr lang="en-US" alt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D43CAA-A7BA-4BE7-A226-B364CB19DE7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19</a:t>
            </a:fld>
            <a:endParaRPr lang="en-US" alt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18706C2-E86B-4EC2-970C-553ECB1E2D5D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US" alt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94D739-BDC8-4C42-9A62-A22388ECEBF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20</a:t>
            </a:fld>
            <a:endParaRPr lang="en-US" alt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21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22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23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24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25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26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9B0C7D5-B472-4819-BB99-CAA32F3F6C92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FE637B-96F3-47A1-A43D-9EA43E676AF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8F9DD25-643F-4088-A9CF-F640484C21A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146BDB0-DC9A-4872-AB7F-DB6E190A7B1C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6999F2F-B87E-46AA-BEF9-0F5713DAE97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561C7BD-C650-43B8-9A99-46167BA11DCE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8</a:t>
            </a:fld>
            <a:endParaRPr lang="en-US" alt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02CE0D1-DCE8-421C-BE0A-8D71C27898C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9</a:t>
            </a:fld>
            <a:endParaRPr lang="en-US" alt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8A48CEE0-64AC-4D00-B568-F562453C7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0" y="272492"/>
            <a:ext cx="2378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490220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17336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444522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422115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861D364-CC6A-4127-B764-DC850C008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68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15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60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DC7E85C-6D40-493F-A187-8DF021C42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56966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9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1120347"/>
            <a:ext cx="6838308" cy="3442130"/>
          </a:xfrm>
        </p:spPr>
        <p:txBody>
          <a:bodyPr anchor="b">
            <a:noAutofit/>
          </a:bodyPr>
          <a:lstStyle>
            <a:lvl1pPr>
              <a:defRPr sz="8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4566674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280" y="6356350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770EDB6-0DB6-41C7-B56F-5598F5DCF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63" y="668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3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479AA7E-B1DD-4254-B2CD-4A631A4E7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56966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43027FC8-DA9E-4820-8BE3-9100EFED7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81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0" y="136524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ACEB650-E4DF-4271-9A3B-13B66E01B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4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ED3FEE9-77D6-4682-87C2-7994F36C9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10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6123D6F8-4E67-4056-8A9B-9FF546E91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31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76DDA16-6047-452B-B3D3-39D063AEB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97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3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ndel%27s_theore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ycitymetering.com/" TargetMode="External"/><Relationship Id="rId4" Type="http://schemas.openxmlformats.org/officeDocument/2006/relationships/hyperlink" Target="http://www.powermeasurements.org/library/Presentations/NCMS%202013%20-%20Non-Blondel%20Metering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ddy_current" TargetMode="External"/><Relationship Id="rId13" Type="http://schemas.openxmlformats.org/officeDocument/2006/relationships/hyperlink" Target="https://en.wikipedia.org/wiki/Proportionality_(mathematics)" TargetMode="External"/><Relationship Id="rId3" Type="http://schemas.openxmlformats.org/officeDocument/2006/relationships/hyperlink" Target="https://en.wikipedia.org/wiki/Electromagnetic_induction" TargetMode="External"/><Relationship Id="rId7" Type="http://schemas.openxmlformats.org/officeDocument/2006/relationships/hyperlink" Target="https://en.wikipedia.org/wiki/Electric_current" TargetMode="External"/><Relationship Id="rId12" Type="http://schemas.openxmlformats.org/officeDocument/2006/relationships/hyperlink" Target="https://en.wikipedia.org/wiki/Angular_velocity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gnetic_flux" TargetMode="External"/><Relationship Id="rId11" Type="http://schemas.openxmlformats.org/officeDocument/2006/relationships/hyperlink" Target="https://en.wikipedia.org/wiki/Eddy_current_brake" TargetMode="External"/><Relationship Id="rId5" Type="http://schemas.openxmlformats.org/officeDocument/2006/relationships/hyperlink" Target="https://en.wikipedia.org/wiki/Linear_induction_motor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en.wikipedia.org/wiki/Permanent_magnet" TargetMode="External"/><Relationship Id="rId4" Type="http://schemas.openxmlformats.org/officeDocument/2006/relationships/hyperlink" Target="https://en.wikipedia.org/wiki/Induction_coil" TargetMode="External"/><Relationship Id="rId9" Type="http://schemas.openxmlformats.org/officeDocument/2006/relationships/hyperlink" Target="https://en.wikipedia.org/wiki/Force" TargetMode="External"/><Relationship Id="rId14" Type="http://schemas.openxmlformats.org/officeDocument/2006/relationships/hyperlink" Target="https://en.wikipedia.org/wiki/Odomet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2484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Slide </a:t>
            </a:r>
            <a:fld id="{25260F9D-F4F0-45A1-9430-BE80DD3E834C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0" y="1811681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2F549D"/>
                </a:solidFill>
              </a:rPr>
              <a:t>Meter Forms: </a:t>
            </a:r>
            <a:br>
              <a:rPr lang="en-US" altLang="en-US" sz="3500" dirty="0">
                <a:solidFill>
                  <a:srgbClr val="2F549D"/>
                </a:solidFill>
              </a:rPr>
            </a:br>
            <a:r>
              <a:rPr lang="en-US" altLang="en-US" sz="3500" dirty="0">
                <a:solidFill>
                  <a:srgbClr val="2F549D"/>
                </a:solidFill>
              </a:rPr>
              <a:t>Wiring and Uses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295400" y="4648200"/>
            <a:ext cx="7620000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Prepared by Rob Reese, TESCO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r>
              <a:rPr lang="en-US" altLang="en-US" sz="1600" i="1" dirty="0">
                <a:solidFill>
                  <a:schemeClr val="accent1"/>
                </a:solidFill>
              </a:rPr>
              <a:t>for Pennsylvania Rural Electric Association</a:t>
            </a:r>
          </a:p>
          <a:p>
            <a:pPr algn="r">
              <a:buFontTx/>
              <a:buNone/>
            </a:pPr>
            <a:r>
              <a:rPr lang="en-US" altLang="en-US" sz="1600" i="1" dirty="0">
                <a:solidFill>
                  <a:schemeClr val="accent1"/>
                </a:solidFill>
              </a:rPr>
              <a:t>XXXXXXXXXXXX</a:t>
            </a:r>
          </a:p>
        </p:txBody>
      </p:sp>
      <p:pic>
        <p:nvPicPr>
          <p:cNvPr id="2057" name="Picture 12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824038"/>
            <a:ext cx="20764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Self-Contained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88" y="14732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Residential</a:t>
            </a:r>
          </a:p>
        </p:txBody>
      </p:sp>
      <p:pic>
        <p:nvPicPr>
          <p:cNvPr id="7" name="Picture 2" descr="How to Do Home Electrical Repairs: Tips and Guidelines | HowStuff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244725"/>
            <a:ext cx="3090862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lectrical Meter Base and Panel Upgrade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95662"/>
            <a:ext cx="384333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Transformer-Rated Meters</a:t>
            </a:r>
            <a:endParaRPr lang="en-US" altLang="en-US" sz="36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2686050"/>
            <a:ext cx="35052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Relatively High Current</a:t>
            </a:r>
          </a:p>
          <a:p>
            <a:pPr algn="ctr" eaLnBrk="1" hangingPunct="1"/>
            <a:r>
              <a:rPr lang="en-US" altLang="en-US" sz="2400"/>
              <a:t>Example: 4000A</a:t>
            </a:r>
          </a:p>
        </p:txBody>
      </p:sp>
      <p:pic>
        <p:nvPicPr>
          <p:cNvPr id="7" name="Picture 9" descr="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7050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31"/>
          <p:cNvSpPr>
            <a:spLocks/>
          </p:cNvSpPr>
          <p:nvPr/>
        </p:nvSpPr>
        <p:spPr bwMode="auto">
          <a:xfrm>
            <a:off x="1905000" y="3829050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0045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3352800" y="3143250"/>
            <a:ext cx="2133600" cy="2057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0" descr="p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25" y="3295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17463" y="1525588"/>
            <a:ext cx="914400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D223F3-12BD-46D9-B987-10D66DB2E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242095-9B7C-4157-B5DC-C790553E4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marL="838200" indent="-838200" eaLnBrk="1" hangingPunct="1"/>
            <a:r>
              <a:rPr lang="en-US" altLang="en-US" sz="3000" b="1" dirty="0">
                <a:solidFill>
                  <a:schemeClr val="bg1"/>
                </a:solidFill>
              </a:rPr>
              <a:t>Transformer-Rated Meters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7811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41275" y="13208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</p:txBody>
      </p:sp>
      <p:pic>
        <p:nvPicPr>
          <p:cNvPr id="7" name="Picture 2" descr="https://www.tescometering.com/wp-content/uploads/2019/01/TESCO-Transockets-Photo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905000"/>
            <a:ext cx="3138487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www.tescometering.com/wp-content/uploads/2019/01/TESCO-Transockets-Photo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90" y="302679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71F0E1-EC26-4788-B77E-D8FCE4BD2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26F792-24B2-4E7A-8FD4-64C3A9C43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Diagram Example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725864"/>
              </p:ext>
            </p:extLst>
          </p:nvPr>
        </p:nvGraphicFramePr>
        <p:xfrm>
          <a:off x="152400" y="1532657"/>
          <a:ext cx="4016375" cy="519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5829078" imgH="7543800" progId="AcroExch.Document.DC">
                  <p:embed/>
                </p:oleObj>
              </mc:Choice>
              <mc:Fallback>
                <p:oleObj name="Acrobat Document" r:id="rId4" imgW="5829078" imgH="754380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32657"/>
                        <a:ext cx="4016375" cy="519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495800" y="15240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References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48200" y="1874838"/>
            <a:ext cx="4398963" cy="9207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Power Measurements Handbook, Dr. Bill Hardy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UGLY’s Electrical References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Meterman’s Handbook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Manufacturer’s websites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Diagram Example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50258"/>
              </p:ext>
            </p:extLst>
          </p:nvPr>
        </p:nvGraphicFramePr>
        <p:xfrm>
          <a:off x="152400" y="1532657"/>
          <a:ext cx="4016375" cy="519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4" imgW="5829078" imgH="7543800" progId="AcroExch.Document.DC">
                  <p:embed/>
                </p:oleObj>
              </mc:Choice>
              <mc:Fallback>
                <p:oleObj name="Acrobat Document" r:id="rId4" imgW="5829078" imgH="754380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32657"/>
                        <a:ext cx="4016375" cy="519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495800" y="15240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References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48200" y="1874838"/>
            <a:ext cx="4398963" cy="9207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Power Measurements Handbook, Dr. Bill Hardy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UGLY’s Electrical References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Meterman’s Handbook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Manufacturer’s websites</a:t>
            </a: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2438400" y="4495800"/>
            <a:ext cx="1371600" cy="1371600"/>
          </a:xfrm>
          <a:prstGeom prst="ellipse">
            <a:avLst/>
          </a:prstGeom>
          <a:noFill/>
          <a:ln w="603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53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Diagram Example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14488"/>
            <a:ext cx="4024312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473575" y="2906713"/>
            <a:ext cx="46482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2400"/>
              <a:t>3 Current Coils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2400"/>
              <a:t>3 Potential Coils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592629-31B6-48C4-A809-51EC04EE1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9869D-DC87-4B36-9B76-28E22EC33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Blondel’s Theorem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038600" y="1752600"/>
            <a:ext cx="4800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/>
              <a:t>French Electrical Engineer Andre Blondel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/>
              <a:t>Attempt to simplify electrical measurements and validation of the results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200" dirty="0"/>
              <a:t> Paper submitted to the International Electric Congress in Chicago in 1893.</a:t>
            </a:r>
          </a:p>
          <a:p>
            <a:pPr marL="0" indent="0" eaLnBrk="1" hangingPunct="1">
              <a:defRPr/>
            </a:pPr>
            <a:endParaRPr lang="en-US" altLang="en-US" sz="1200" dirty="0"/>
          </a:p>
          <a:p>
            <a:pPr marL="0" indent="0" algn="ctr" eaLnBrk="1" hangingPunct="1">
              <a:defRPr/>
            </a:pPr>
            <a:r>
              <a:rPr lang="en-US" altLang="en-US" sz="4800" dirty="0"/>
              <a:t>E = n - 1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12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225" y="4821238"/>
            <a:ext cx="912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latin typeface="+mn-lt"/>
              </a:rPr>
              <a:t>The theorem states that the power provided to a system of N conductors is equal to the algebraic sum of the power measured by N watt-meters.</a:t>
            </a:r>
            <a:r>
              <a:rPr lang="en-US" altLang="en-US" sz="1600" dirty="0">
                <a:latin typeface="+mn-lt"/>
              </a:rPr>
              <a:t> </a:t>
            </a:r>
            <a:r>
              <a:rPr lang="en-US" altLang="en-US" sz="1600" i="1" dirty="0">
                <a:latin typeface="+mn-lt"/>
              </a:rPr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>
                <a:latin typeface="+mn-lt"/>
              </a:rPr>
              <a:t> 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1651"/>
            <a:ext cx="2209800" cy="31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60FE7A-194A-4897-9B29-9BC55F8C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05764-4A43-4F41-979E-10DE206CF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Blondel’s Theorem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5800" y="1304925"/>
            <a:ext cx="46482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4800" dirty="0"/>
              <a:t>E = n - 1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1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225" y="4821238"/>
            <a:ext cx="912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0413"/>
            <a:ext cx="50117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62000" y="43434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28875" y="4343400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12S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35438" y="43434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9S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7038" y="1554163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Blondel Compliant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262453-9494-44CF-A92C-FB8E0F5B6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F6AB7-5BD2-4DE2-B00C-0EE5C54F7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Blondel’s Theorem</a:t>
            </a:r>
            <a:endParaRPr lang="en-US" altLang="en-US" sz="4000" b="1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5800" y="1463675"/>
            <a:ext cx="46482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4800" dirty="0"/>
              <a:t>E = n - 1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1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225" y="4876800"/>
            <a:ext cx="912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428875" y="450215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2S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697038" y="1712913"/>
            <a:ext cx="2557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Non-</a:t>
            </a:r>
            <a:r>
              <a:rPr lang="en-US" altLang="en-US" dirty="0" err="1"/>
              <a:t>Blondel</a:t>
            </a:r>
            <a:r>
              <a:rPr lang="en-US" altLang="en-US" dirty="0"/>
              <a:t> Compliant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189163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249DBC-5E43-40FF-AF23-763DE0090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A02F5-B990-4451-9EBD-3CE54B416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Blondel’s Theorem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81000" y="1623298"/>
            <a:ext cx="8382001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2800" dirty="0"/>
              <a:t>Why is non-</a:t>
            </a:r>
            <a:r>
              <a:rPr lang="en-US" altLang="en-US" sz="2800" dirty="0" err="1"/>
              <a:t>Blondel</a:t>
            </a:r>
            <a:r>
              <a:rPr lang="en-US" altLang="en-US" sz="2800" dirty="0"/>
              <a:t> metering bad?</a:t>
            </a:r>
          </a:p>
          <a:p>
            <a:pPr marL="0" indent="0" algn="ctr" eaLnBrk="1" hangingPunct="1">
              <a:defRPr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Makes assumptions about the service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Example: balanced voltages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Assumptions might not be true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When these assumptions are not true, then there are power measurement errors even if the meter is working perfectly.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225" y="4821238"/>
            <a:ext cx="912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211009-3728-4951-8F60-4AA192CAE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41194-5345-4197-84A0-2092EC892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Meters 101 - Electro-Mechanical vs Solid-State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Meter Forms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Self-Contained vs Transformer Rated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Blondel’s Theorem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Available References (Hardy’s, UGLY’s Elect Ref)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Examples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1S, 2S, 3S, 4S, 5/35S, 8/9S, 16S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1AD622-630C-4135-AC2F-421B775A2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08CEA-D77F-49CD-83DB-FA79ECF6B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Blondel’s Theorem</a:t>
            </a:r>
            <a:endParaRPr lang="en-US" altLang="en-US" b="1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79476" y="1600200"/>
            <a:ext cx="838504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2800" dirty="0"/>
              <a:t>Why are non-</a:t>
            </a:r>
            <a:r>
              <a:rPr lang="en-US" altLang="en-US" sz="2800" dirty="0" err="1"/>
              <a:t>Blondel</a:t>
            </a:r>
            <a:r>
              <a:rPr lang="en-US" altLang="en-US" sz="2800" dirty="0"/>
              <a:t> meters used?</a:t>
            </a:r>
          </a:p>
          <a:p>
            <a:pPr marL="0" indent="0" algn="ctr" eaLnBrk="1" hangingPunct="1">
              <a:defRPr/>
            </a:pPr>
            <a:endParaRPr lang="en-US" altLang="en-US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Fewer elements (meters) = lower cost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Especially true for electro-mechanical meters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Fewer CT’s and PT’s = lower cost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Less wiring and cheaper sockets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225" y="4821238"/>
            <a:ext cx="912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E54BF5-EA9B-4E37-AEA9-DAD9A1D6D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FD7A59-5934-4B99-A46A-0F4BC8998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Metering Examples</a:t>
            </a:r>
            <a:endParaRPr lang="en-US" altLang="en-US" sz="2000" b="1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80" y="1574321"/>
            <a:ext cx="4176563" cy="473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70BB48-9A6E-405E-A6DC-DF98EDD2F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C8525C-3A81-4B77-A529-3F40A093E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Metering Examples</a:t>
            </a:r>
            <a:endParaRPr lang="en-US" altLang="en-US" sz="2000" b="1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34" y="1524000"/>
            <a:ext cx="4130675" cy="475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21D11E-BE19-4988-853C-5DCE1EA27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62ED87-0D31-4850-B91B-004DC6BAA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5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Metering Examples</a:t>
            </a:r>
            <a:endParaRPr lang="en-US" altLang="en-US" sz="2000" b="1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84" y="1447800"/>
            <a:ext cx="3516833" cy="484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B93B2E-B9DE-4E26-83D6-0693EB5B0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0D343F-CE37-443C-B67A-35FF01A0A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02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Metering Examples</a:t>
            </a:r>
            <a:endParaRPr lang="en-US" altLang="en-US" sz="2000" b="1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13" y="1524000"/>
            <a:ext cx="3648974" cy="47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F81F57-F71B-45C6-B7F8-2140D82A3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952C0-03B2-4EC8-83BA-81E5F3763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0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Metering Examples</a:t>
            </a:r>
            <a:endParaRPr lang="en-US" altLang="en-US" sz="2000" b="1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98" y="1430427"/>
            <a:ext cx="3676204" cy="48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E89E51-1640-472A-9126-A56A6C050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CEC95-0561-4AAC-843E-2A10E2307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9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References</a:t>
            </a:r>
            <a:endParaRPr lang="en-US" altLang="en-US" sz="2000" b="1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57200" y="1600199"/>
            <a:ext cx="82296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hlinkClick r:id="rId3"/>
              </a:rPr>
              <a:t>https://en.wikipedia.org/wiki/Blondel%27s_theorem</a:t>
            </a: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hlinkClick r:id="rId4"/>
              </a:rPr>
              <a:t>http://www.powermeasurements.org/library/Presentations/NCMS%202013%20-%20Non-Blondel%20Metering.pdf</a:t>
            </a: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hlinkClick r:id="rId5"/>
              </a:rPr>
              <a:t>https://www.baycitymetering.com/</a:t>
            </a: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E4AB59-4CD3-47D9-A055-4C7C77D12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4AE1B2-6DA5-4207-9AAB-D131A96AF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78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anchor="ctr"/>
          <a:lstStyle/>
          <a:p>
            <a:pPr algn="l" eaLnBrk="1" hangingPunct="1"/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Questions and Discussion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Rob Reese</a:t>
            </a: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rob.reese@tescometering.com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215-310-8809 (cell)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04336" y="56388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03B4AD-8125-493D-B7A5-17644B8BB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0D1534-8BAE-4693-A57B-E476148B3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9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marL="838200" indent="-838200" eaLnBrk="1" hangingPunct="1"/>
            <a:r>
              <a:rPr lang="en-US" altLang="en-US" sz="3600" dirty="0"/>
              <a:t>Meters 101 – Electro-mechanical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5800" y="1443037"/>
            <a:ext cx="464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Overview of Functionality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24338" y="1752600"/>
            <a:ext cx="4800600" cy="45450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he electromechanical induction meter operates through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3" tooltip="Electromagnetic induction"/>
              </a:rPr>
              <a:t>electromagnetic induction</a:t>
            </a:r>
            <a:endParaRPr lang="en-US" altLang="en-US" sz="1100" dirty="0">
              <a:solidFill>
                <a:srgbClr val="0645AD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A 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non-magnetic, but electrically conductive, metal disc which is made to rotate at a speed proportional to the power passing through the meter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disc is acted upon by two sets of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4" tooltip="Induction coil"/>
              </a:rPr>
              <a:t>induction coils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, which form, in effect, a two phase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5" tooltip="Linear induction motor"/>
              </a:rPr>
              <a:t>linear induction motor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O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ne coil is connected in such a way that it produces 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6" tooltip="Magnetic flux"/>
              </a:rPr>
              <a:t>magnetic flux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proportion to the voltage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he other</a:t>
            </a: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 coil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 produces a magnetic flux in proportion to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7" tooltip="Electric current"/>
              </a:rPr>
              <a:t>current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field of the voltage coil is delayed by 90 degrees, due to the coil's inductive nature, and calibrated using a lag coil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his produces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8" tooltip="Eddy current"/>
              </a:rPr>
              <a:t>eddy currents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the disc and the effect is such that 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9" tooltip="Force"/>
              </a:rPr>
              <a:t>force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is exerted on the disc in proportion to the product of the instantaneous current and instantaneous voltage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0" tooltip="Permanent magnet"/>
              </a:rPr>
              <a:t>permanent magnet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acts as an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1" tooltip="Eddy current brake"/>
              </a:rPr>
              <a:t>eddy current brake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, exerting an opposing force proportional to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2" tooltip="Angular velocity"/>
              </a:rPr>
              <a:t>speed of rotation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of the disc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equilibrium between these two opposing forces results in the disc rotating at a speed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3" tooltip="Proportionality (mathematics)"/>
              </a:rPr>
              <a:t>proportional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to the power or rate of energy usage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disc drives a register mechanism which counts revolutions, much like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4" tooltip="Odometer"/>
              </a:rPr>
              <a:t>odometer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a car, in order to render a measurement of the total energy used.</a:t>
            </a:r>
            <a:endParaRPr lang="ru-RU" altLang="en-US" sz="1100" dirty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The a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mount of energy represented by one revolution of the disc is denoted by the symbol Kh which is given in units of watt-hours per revolution.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A </a:t>
            </a:r>
            <a:r>
              <a:rPr lang="en-US" altLang="en-US" sz="1100" dirty="0" err="1">
                <a:solidFill>
                  <a:srgbClr val="202122"/>
                </a:solidFill>
                <a:cs typeface="Arial" pitchFamily="34" charset="0"/>
              </a:rPr>
              <a:t>Kh</a:t>
            </a: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 of 7.2 is typical. In this example, each full rotation of the disk is equivalent to 7.2Wh of energy.</a:t>
            </a:r>
            <a:endParaRPr lang="ru-RU" altLang="en-US" sz="1100" dirty="0">
              <a:solidFill>
                <a:srgbClr val="0645AD"/>
              </a:solidFill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2" y="1782792"/>
            <a:ext cx="375285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" y="3936210"/>
            <a:ext cx="4197021" cy="23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C7D9F3-7B1D-44A9-BF29-C9B396CB4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E0CA4A-7BAC-4B07-933C-3F50ECFB7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marL="838200" indent="-838200" eaLnBrk="1" hangingPunct="1"/>
            <a:r>
              <a:rPr lang="en-US" altLang="en-US" dirty="0"/>
              <a:t>Meters 101 – Solid-state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47800" y="3733800"/>
            <a:ext cx="5867399" cy="2209800"/>
            <a:chOff x="90488" y="2362200"/>
            <a:chExt cx="4937125" cy="1676400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90488" y="2667000"/>
              <a:ext cx="1431925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CURRENT TRANSFORMER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0488" y="3276600"/>
              <a:ext cx="1431925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POTENTIAL TRANSFORMER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571750" y="27432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ADC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1674813" y="274320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FILTER</a:t>
              </a: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571750" y="33528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ADC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674813" y="335280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FILTER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284538" y="2362200"/>
              <a:ext cx="711200" cy="1676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/>
                <a:t>MICRO</a:t>
              </a:r>
            </a:p>
            <a:p>
              <a:pPr eaLnBrk="1" hangingPunct="1"/>
              <a:r>
                <a:rPr lang="en-US" altLang="en-US" sz="1200" dirty="0"/>
                <a:t>PROC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189413" y="2624138"/>
              <a:ext cx="8382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DISPLAY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178300" y="3048000"/>
              <a:ext cx="849313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COMM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189413" y="3505200"/>
              <a:ext cx="8382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PULSE</a:t>
              </a:r>
            </a:p>
          </p:txBody>
        </p:sp>
        <p:cxnSp>
          <p:nvCxnSpPr>
            <p:cNvPr id="17" name="Straight Arrow Connector 2"/>
            <p:cNvCxnSpPr>
              <a:cxnSpLocks noChangeShapeType="1"/>
              <a:stCxn id="7" idx="3"/>
              <a:endCxn id="10" idx="1"/>
            </p:cNvCxnSpPr>
            <p:nvPr/>
          </p:nvCxnSpPr>
          <p:spPr bwMode="auto">
            <a:xfrm>
              <a:off x="1522413" y="2895600"/>
              <a:ext cx="1524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4"/>
            <p:cNvCxnSpPr>
              <a:cxnSpLocks noChangeShapeType="1"/>
              <a:stCxn id="8" idx="3"/>
              <a:endCxn id="12" idx="1"/>
            </p:cNvCxnSpPr>
            <p:nvPr/>
          </p:nvCxnSpPr>
          <p:spPr bwMode="auto">
            <a:xfrm>
              <a:off x="1522413" y="3505200"/>
              <a:ext cx="1524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9"/>
            <p:cNvCxnSpPr>
              <a:cxnSpLocks noChangeShapeType="1"/>
              <a:endCxn id="9" idx="1"/>
            </p:cNvCxnSpPr>
            <p:nvPr/>
          </p:nvCxnSpPr>
          <p:spPr bwMode="auto">
            <a:xfrm>
              <a:off x="2436813" y="2895600"/>
              <a:ext cx="13493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21"/>
            <p:cNvCxnSpPr>
              <a:cxnSpLocks noChangeShapeType="1"/>
              <a:endCxn id="11" idx="1"/>
            </p:cNvCxnSpPr>
            <p:nvPr/>
          </p:nvCxnSpPr>
          <p:spPr bwMode="auto">
            <a:xfrm>
              <a:off x="2436813" y="3497263"/>
              <a:ext cx="134937" cy="79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8"/>
            <p:cNvCxnSpPr>
              <a:cxnSpLocks noChangeShapeType="1"/>
              <a:stCxn id="9" idx="3"/>
            </p:cNvCxnSpPr>
            <p:nvPr/>
          </p:nvCxnSpPr>
          <p:spPr bwMode="auto">
            <a:xfrm>
              <a:off x="3105150" y="2895600"/>
              <a:ext cx="17938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16"/>
            <p:cNvCxnSpPr>
              <a:cxnSpLocks noChangeShapeType="1"/>
              <a:stCxn id="11" idx="3"/>
            </p:cNvCxnSpPr>
            <p:nvPr/>
          </p:nvCxnSpPr>
          <p:spPr bwMode="auto">
            <a:xfrm flipV="1">
              <a:off x="3105150" y="3497263"/>
              <a:ext cx="179388" cy="79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18"/>
            <p:cNvCxnSpPr>
              <a:cxnSpLocks noChangeShapeType="1"/>
              <a:stCxn id="13" idx="3"/>
              <a:endCxn id="14" idx="1"/>
            </p:cNvCxnSpPr>
            <p:nvPr/>
          </p:nvCxnSpPr>
          <p:spPr bwMode="auto">
            <a:xfrm flipV="1">
              <a:off x="3995738" y="2776538"/>
              <a:ext cx="193675" cy="4238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2"/>
            <p:cNvCxnSpPr>
              <a:cxnSpLocks noChangeShapeType="1"/>
              <a:stCxn id="13" idx="3"/>
              <a:endCxn id="15" idx="1"/>
            </p:cNvCxnSpPr>
            <p:nvPr/>
          </p:nvCxnSpPr>
          <p:spPr bwMode="auto">
            <a:xfrm>
              <a:off x="3995738" y="3200400"/>
              <a:ext cx="18256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  <a:stCxn id="13" idx="3"/>
              <a:endCxn id="16" idx="1"/>
            </p:cNvCxnSpPr>
            <p:nvPr/>
          </p:nvCxnSpPr>
          <p:spPr bwMode="auto">
            <a:xfrm>
              <a:off x="3995738" y="3200400"/>
              <a:ext cx="193675" cy="457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247900" y="12192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Overview of Functionality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57201" y="1648852"/>
            <a:ext cx="8229599" cy="23391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>
                <a:solidFill>
                  <a:srgbClr val="202122"/>
                </a:solidFill>
                <a:latin typeface="+mn-lt"/>
                <a:cs typeface="Arial" panose="020B0604020202020204" pitchFamily="34" charset="0"/>
              </a:rPr>
              <a:t>Potential and Current is scaled down and conditioned with transformers and filters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>
                <a:solidFill>
                  <a:srgbClr val="202122"/>
                </a:solidFill>
                <a:latin typeface="+mn-lt"/>
                <a:cs typeface="Arial" panose="020B0604020202020204" pitchFamily="34" charset="0"/>
              </a:rPr>
              <a:t>ADC’s (analog to digital converters) digitize the signals</a:t>
            </a:r>
            <a:endParaRPr lang="en-US" altLang="en-US" dirty="0">
              <a:solidFill>
                <a:srgbClr val="0645AD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micro-processor or DSP executes the calculations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Resulting data is displayed, sent externally via the communication circuits, and used for the calibrated pulse output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altLang="en-US" sz="1100" dirty="0">
              <a:solidFill>
                <a:srgbClr val="202122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31986-8BE6-4B81-B41B-3FACCA012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7F4CD-D8B9-4FFA-B800-29E631901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552146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Meter Forms</a:t>
            </a:r>
          </a:p>
        </p:txBody>
      </p:sp>
      <p:sp>
        <p:nvSpPr>
          <p:cNvPr id="6149" name="AutoShape 7" descr="Image result for pendulum swing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44513" y="19351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77800" y="18415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019800" y="222567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674813" y="26495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737100" y="308768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31788" y="507841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730875" y="49530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363913" y="566896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376613" y="2627313"/>
            <a:ext cx="792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12S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03191" y="6088933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897813" y="5530850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164513" y="3382963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297113" y="42211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45S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196013" y="35560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10S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168775" y="46831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11S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737100" y="5668963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839913" y="16303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14S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8126413" y="16192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17S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322843" y="6071559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440613" y="46831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32S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4705350" y="16002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39S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725613" y="50688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26S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288213" y="26876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35S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330575" y="38179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294438" y="604837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56S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5126038" y="41402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66S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22288" y="3759201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76S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E56941-CEDD-47C5-86B1-DB1A36FB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08D9C-C60B-44E6-A477-97DF46A1B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Meter Forms</a:t>
            </a:r>
            <a:endParaRPr lang="en-US" altLang="en-US" sz="3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" y="1466850"/>
            <a:ext cx="2409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59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68" y="2133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D07097-8EAD-4000-8B80-3DE2F365B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093313-8681-41E0-BEBA-5B04CA6A8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Meter Forms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4513" y="19351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77800" y="18415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1S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019800" y="222567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674813" y="26495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737100" y="308768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31788" y="507841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745192" y="5204618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363913" y="566896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376613" y="2627313"/>
            <a:ext cx="792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12S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28663" y="6278563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15S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856838" y="5586413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164513" y="3382963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97113" y="42211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45S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196013" y="35560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10S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168775" y="46831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11S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031627" y="5815013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39913" y="16303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14S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126413" y="16192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17S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38400" y="6326188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24S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440613" y="46831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32S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705350" y="16002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39S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725613" y="50688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26S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288213" y="26876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35S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330575" y="38179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46S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294438" y="604837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56S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126038" y="41402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849313" y="38179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76S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587875" y="1447800"/>
            <a:ext cx="45561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TRANSFORMER-RATED</a:t>
            </a:r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Meter Forms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4513" y="19351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5088" y="21288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1S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74725" y="28146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2S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581650" y="20955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816475" y="35179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000750" y="304482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72000" y="502602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089775" y="538956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543300" y="2427288"/>
            <a:ext cx="7921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12S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79388" y="6278563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15S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678113" y="431482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16S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851025" y="332422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250238" y="49276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45S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886450" y="56324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10S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048250" y="433387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11S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811338" y="56324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13S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39913" y="20526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14S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04825" y="45640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17S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045325" y="62785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330575" y="62690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32S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457700" y="190023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39S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412038" y="42306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26S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8126413" y="30432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35S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045325" y="34480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46S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816475" y="5637914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56S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6035675" y="47259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4527550" y="26892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76S</a:t>
            </a: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419600" y="1447800"/>
            <a:ext cx="76200" cy="4846320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8439150" y="2205037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7S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6218238" y="400367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8S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7118350" y="2386013"/>
            <a:ext cx="7651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29S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6477000" y="1981200"/>
            <a:ext cx="81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36S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0" y="1447800"/>
            <a:ext cx="4343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SELF-CONTAINED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Self-Contained Meters</a:t>
            </a:r>
          </a:p>
        </p:txBody>
      </p:sp>
      <p:pic>
        <p:nvPicPr>
          <p:cNvPr id="6" name="Picture 5" descr="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8289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8"/>
          <p:cNvSpPr>
            <a:spLocks/>
          </p:cNvSpPr>
          <p:nvPr/>
        </p:nvSpPr>
        <p:spPr bwMode="auto">
          <a:xfrm>
            <a:off x="2895600" y="2108200"/>
            <a:ext cx="3276600" cy="3365500"/>
          </a:xfrm>
          <a:custGeom>
            <a:avLst/>
            <a:gdLst>
              <a:gd name="T0" fmla="*/ 2147483647 w 2064"/>
              <a:gd name="T1" fmla="*/ 0 h 2120"/>
              <a:gd name="T2" fmla="*/ 2147483647 w 2064"/>
              <a:gd name="T3" fmla="*/ 2147483647 h 2120"/>
              <a:gd name="T4" fmla="*/ 2147483647 w 2064"/>
              <a:gd name="T5" fmla="*/ 2147483647 h 2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4" h="2120">
                <a:moveTo>
                  <a:pt x="48" y="0"/>
                </a:moveTo>
                <a:cubicBezTo>
                  <a:pt x="24" y="764"/>
                  <a:pt x="0" y="1528"/>
                  <a:pt x="336" y="1824"/>
                </a:cubicBezTo>
                <a:cubicBezTo>
                  <a:pt x="672" y="2120"/>
                  <a:pt x="1368" y="1948"/>
                  <a:pt x="2064" y="1776"/>
                </a:cubicBezTo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95600" y="3446463"/>
            <a:ext cx="3505200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Relatively Low Current</a:t>
            </a:r>
          </a:p>
          <a:p>
            <a:pPr algn="ctr" eaLnBrk="1" hangingPunct="1"/>
            <a:r>
              <a:rPr lang="en-US" altLang="en-US" sz="2400"/>
              <a:t>Example: 100A</a:t>
            </a:r>
          </a:p>
        </p:txBody>
      </p:sp>
      <p:pic>
        <p:nvPicPr>
          <p:cNvPr id="9" name="Picture 10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3230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2192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22225" y="1447800"/>
            <a:ext cx="9144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Primarily Residential</a:t>
            </a:r>
          </a:p>
          <a:p>
            <a:pPr algn="ctr" eaLnBrk="1" hangingPunct="1"/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4997</TotalTime>
  <Words>1382</Words>
  <Application>Microsoft Office PowerPoint</Application>
  <PresentationFormat>On-screen Show (4:3)</PresentationFormat>
  <Paragraphs>285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TESCO Template</vt:lpstr>
      <vt:lpstr>Acrobat Document</vt:lpstr>
      <vt:lpstr>PowerPoint Presentation</vt:lpstr>
      <vt:lpstr>Agenda</vt:lpstr>
      <vt:lpstr>Meters 101 – Electro-mechanical</vt:lpstr>
      <vt:lpstr>Meters 101 – Solid-state</vt:lpstr>
      <vt:lpstr>Meter Forms</vt:lpstr>
      <vt:lpstr>Meter Forms</vt:lpstr>
      <vt:lpstr>Meter Forms</vt:lpstr>
      <vt:lpstr>Meter Forms</vt:lpstr>
      <vt:lpstr>Self-Contained Meters</vt:lpstr>
      <vt:lpstr>Self-Contained</vt:lpstr>
      <vt:lpstr>Transformer-Rated Meters</vt:lpstr>
      <vt:lpstr>Transformer-Rated Meters</vt:lpstr>
      <vt:lpstr>Diagram Example</vt:lpstr>
      <vt:lpstr>Diagram Example</vt:lpstr>
      <vt:lpstr>Diagram Example</vt:lpstr>
      <vt:lpstr>Blondel’s Theorem</vt:lpstr>
      <vt:lpstr>Blondel’s Theorem</vt:lpstr>
      <vt:lpstr>Blondel’s Theorem</vt:lpstr>
      <vt:lpstr>Blondel’s Theorem</vt:lpstr>
      <vt:lpstr>Blondel’s Theorem</vt:lpstr>
      <vt:lpstr>Metering Examples</vt:lpstr>
      <vt:lpstr>Metering Examples</vt:lpstr>
      <vt:lpstr>Metering Examples</vt:lpstr>
      <vt:lpstr>Metering Examples</vt:lpstr>
      <vt:lpstr>Metering Examples</vt:lpstr>
      <vt:lpstr>References</vt:lpstr>
      <vt:lpstr>              Questions and Discussion  </vt:lpstr>
    </vt:vector>
  </TitlesOfParts>
  <Company>Advent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jchesterson</dc:creator>
  <cp:lastModifiedBy>Sandy Garcia</cp:lastModifiedBy>
  <cp:revision>116</cp:revision>
  <cp:lastPrinted>2019-03-11T18:24:42Z</cp:lastPrinted>
  <dcterms:created xsi:type="dcterms:W3CDTF">2012-09-24T21:06:00Z</dcterms:created>
  <dcterms:modified xsi:type="dcterms:W3CDTF">2022-02-16T20:54:47Z</dcterms:modified>
</cp:coreProperties>
</file>