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00" r:id="rId1"/>
  </p:sldMasterIdLst>
  <p:notesMasterIdLst>
    <p:notesMasterId r:id="rId34"/>
  </p:notesMasterIdLst>
  <p:handoutMasterIdLst>
    <p:handoutMasterId r:id="rId35"/>
  </p:handoutMasterIdLst>
  <p:sldIdLst>
    <p:sldId id="374" r:id="rId2"/>
    <p:sldId id="351" r:id="rId3"/>
    <p:sldId id="330" r:id="rId4"/>
    <p:sldId id="323" r:id="rId5"/>
    <p:sldId id="339" r:id="rId6"/>
    <p:sldId id="324" r:id="rId7"/>
    <p:sldId id="395" r:id="rId8"/>
    <p:sldId id="398" r:id="rId9"/>
    <p:sldId id="399" r:id="rId10"/>
    <p:sldId id="400" r:id="rId11"/>
    <p:sldId id="401" r:id="rId12"/>
    <p:sldId id="344" r:id="rId13"/>
    <p:sldId id="366" r:id="rId14"/>
    <p:sldId id="402" r:id="rId15"/>
    <p:sldId id="403" r:id="rId16"/>
    <p:sldId id="341" r:id="rId17"/>
    <p:sldId id="326" r:id="rId18"/>
    <p:sldId id="404" r:id="rId19"/>
    <p:sldId id="405" r:id="rId20"/>
    <p:sldId id="365" r:id="rId21"/>
    <p:sldId id="406" r:id="rId22"/>
    <p:sldId id="389" r:id="rId23"/>
    <p:sldId id="407" r:id="rId24"/>
    <p:sldId id="390" r:id="rId25"/>
    <p:sldId id="338" r:id="rId26"/>
    <p:sldId id="408" r:id="rId27"/>
    <p:sldId id="409" r:id="rId28"/>
    <p:sldId id="411" r:id="rId29"/>
    <p:sldId id="410" r:id="rId30"/>
    <p:sldId id="412" r:id="rId31"/>
    <p:sldId id="413" r:id="rId32"/>
    <p:sldId id="415" r:id="rId33"/>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FFCC"/>
    <a:srgbClr val="0000FF"/>
    <a:srgbClr val="F71A03"/>
    <a:srgbClr val="0FB90F"/>
    <a:srgbClr val="F7751D"/>
    <a:srgbClr val="F75B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8" autoAdjust="0"/>
    <p:restoredTop sz="97350" autoAdjust="0"/>
  </p:normalViewPr>
  <p:slideViewPr>
    <p:cSldViewPr>
      <p:cViewPr varScale="1">
        <p:scale>
          <a:sx n="119" d="100"/>
          <a:sy n="119" d="100"/>
        </p:scale>
        <p:origin x="-140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1" y="0"/>
            <a:ext cx="4029282" cy="349562"/>
          </a:xfrm>
          <a:prstGeom prst="rect">
            <a:avLst/>
          </a:prstGeom>
          <a:noFill/>
          <a:ln w="9525">
            <a:noFill/>
            <a:miter lim="800000"/>
            <a:headEnd/>
            <a:tailEnd/>
          </a:ln>
          <a:effectLst/>
        </p:spPr>
        <p:txBody>
          <a:bodyPr vert="horz" wrap="square" lIns="92300" tIns="46150" rIns="92300" bIns="46150" numCol="1" anchor="t" anchorCtr="0" compatLnSpc="1">
            <a:prstTxWarp prst="textNoShape">
              <a:avLst/>
            </a:prstTxWarp>
          </a:bodyPr>
          <a:lstStyle>
            <a:lvl1pPr>
              <a:defRPr sz="1200"/>
            </a:lvl1pPr>
          </a:lstStyle>
          <a:p>
            <a:pPr>
              <a:defRPr/>
            </a:pPr>
            <a:endParaRPr lang="en-US" dirty="0"/>
          </a:p>
        </p:txBody>
      </p:sp>
      <p:sp>
        <p:nvSpPr>
          <p:cNvPr id="124931" name="Rectangle 3"/>
          <p:cNvSpPr>
            <a:spLocks noGrp="1" noChangeArrowheads="1"/>
          </p:cNvSpPr>
          <p:nvPr>
            <p:ph type="dt" sz="quarter" idx="1"/>
          </p:nvPr>
        </p:nvSpPr>
        <p:spPr bwMode="auto">
          <a:xfrm>
            <a:off x="5265014" y="0"/>
            <a:ext cx="4029282" cy="349562"/>
          </a:xfrm>
          <a:prstGeom prst="rect">
            <a:avLst/>
          </a:prstGeom>
          <a:noFill/>
          <a:ln w="9525">
            <a:noFill/>
            <a:miter lim="800000"/>
            <a:headEnd/>
            <a:tailEnd/>
          </a:ln>
          <a:effectLst/>
        </p:spPr>
        <p:txBody>
          <a:bodyPr vert="horz" wrap="square" lIns="92300" tIns="46150" rIns="92300" bIns="46150" numCol="1" anchor="t" anchorCtr="0" compatLnSpc="1">
            <a:prstTxWarp prst="textNoShape">
              <a:avLst/>
            </a:prstTxWarp>
          </a:bodyPr>
          <a:lstStyle>
            <a:lvl1pPr algn="r">
              <a:defRPr sz="1200"/>
            </a:lvl1pPr>
          </a:lstStyle>
          <a:p>
            <a:pPr>
              <a:defRPr/>
            </a:pPr>
            <a:endParaRPr lang="en-US" dirty="0"/>
          </a:p>
        </p:txBody>
      </p:sp>
      <p:sp>
        <p:nvSpPr>
          <p:cNvPr id="124932" name="Rectangle 4"/>
          <p:cNvSpPr>
            <a:spLocks noGrp="1" noChangeArrowheads="1"/>
          </p:cNvSpPr>
          <p:nvPr>
            <p:ph type="ftr" sz="quarter" idx="2"/>
          </p:nvPr>
        </p:nvSpPr>
        <p:spPr bwMode="auto">
          <a:xfrm>
            <a:off x="1" y="6659641"/>
            <a:ext cx="4029282" cy="349562"/>
          </a:xfrm>
          <a:prstGeom prst="rect">
            <a:avLst/>
          </a:prstGeom>
          <a:noFill/>
          <a:ln w="9525">
            <a:noFill/>
            <a:miter lim="800000"/>
            <a:headEnd/>
            <a:tailEnd/>
          </a:ln>
          <a:effectLst/>
        </p:spPr>
        <p:txBody>
          <a:bodyPr vert="horz" wrap="square" lIns="92300" tIns="46150" rIns="92300" bIns="46150" numCol="1" anchor="b" anchorCtr="0" compatLnSpc="1">
            <a:prstTxWarp prst="textNoShape">
              <a:avLst/>
            </a:prstTxWarp>
          </a:bodyPr>
          <a:lstStyle>
            <a:lvl1pPr>
              <a:defRPr sz="1200"/>
            </a:lvl1pPr>
          </a:lstStyle>
          <a:p>
            <a:pPr>
              <a:defRPr/>
            </a:pPr>
            <a:endParaRPr lang="en-US" dirty="0"/>
          </a:p>
        </p:txBody>
      </p:sp>
      <p:sp>
        <p:nvSpPr>
          <p:cNvPr id="124933" name="Rectangle 5"/>
          <p:cNvSpPr>
            <a:spLocks noGrp="1" noChangeArrowheads="1"/>
          </p:cNvSpPr>
          <p:nvPr>
            <p:ph type="sldNum" sz="quarter" idx="3"/>
          </p:nvPr>
        </p:nvSpPr>
        <p:spPr bwMode="auto">
          <a:xfrm>
            <a:off x="5265014" y="6659641"/>
            <a:ext cx="4029282" cy="349562"/>
          </a:xfrm>
          <a:prstGeom prst="rect">
            <a:avLst/>
          </a:prstGeom>
          <a:noFill/>
          <a:ln w="9525">
            <a:noFill/>
            <a:miter lim="800000"/>
            <a:headEnd/>
            <a:tailEnd/>
          </a:ln>
          <a:effectLst/>
        </p:spPr>
        <p:txBody>
          <a:bodyPr vert="horz" wrap="square" lIns="92300" tIns="46150" rIns="92300" bIns="46150" numCol="1" anchor="b" anchorCtr="0" compatLnSpc="1">
            <a:prstTxWarp prst="textNoShape">
              <a:avLst/>
            </a:prstTxWarp>
          </a:bodyPr>
          <a:lstStyle>
            <a:lvl1pPr algn="r">
              <a:defRPr sz="1200"/>
            </a:lvl1pPr>
          </a:lstStyle>
          <a:p>
            <a:pPr>
              <a:defRPr/>
            </a:pPr>
            <a:fld id="{29414E41-4452-4297-B6F3-187AFDEEA694}" type="slidenum">
              <a:rPr lang="en-US"/>
              <a:pPr>
                <a:defRPr/>
              </a:pPr>
              <a:t>‹#›</a:t>
            </a:fld>
            <a:endParaRPr lang="en-US" dirty="0"/>
          </a:p>
        </p:txBody>
      </p:sp>
    </p:spTree>
    <p:extLst>
      <p:ext uri="{BB962C8B-B14F-4D97-AF65-F5344CB8AC3E}">
        <p14:creationId xmlns:p14="http://schemas.microsoft.com/office/powerpoint/2010/main" val="3395703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1" y="0"/>
            <a:ext cx="4029282" cy="349562"/>
          </a:xfrm>
          <a:prstGeom prst="rect">
            <a:avLst/>
          </a:prstGeom>
          <a:noFill/>
          <a:ln w="9525">
            <a:noFill/>
            <a:miter lim="800000"/>
            <a:headEnd/>
            <a:tailEnd/>
          </a:ln>
          <a:effectLst/>
        </p:spPr>
        <p:txBody>
          <a:bodyPr vert="horz" wrap="square" lIns="93177" tIns="46588" rIns="93177" bIns="46588" numCol="1" anchor="t" anchorCtr="0" compatLnSpc="1">
            <a:prstTxWarp prst="textNoShape">
              <a:avLst/>
            </a:prstTxWarp>
          </a:bodyPr>
          <a:lstStyle>
            <a:lvl1pPr defTabSz="931008">
              <a:defRPr sz="1200"/>
            </a:lvl1pPr>
          </a:lstStyle>
          <a:p>
            <a:pPr>
              <a:defRPr/>
            </a:pPr>
            <a:endParaRPr lang="en-US" dirty="0"/>
          </a:p>
        </p:txBody>
      </p:sp>
      <p:sp>
        <p:nvSpPr>
          <p:cNvPr id="56323" name="Rectangle 3"/>
          <p:cNvSpPr>
            <a:spLocks noGrp="1" noChangeArrowheads="1"/>
          </p:cNvSpPr>
          <p:nvPr>
            <p:ph type="dt" idx="1"/>
          </p:nvPr>
        </p:nvSpPr>
        <p:spPr bwMode="auto">
          <a:xfrm>
            <a:off x="5265014" y="0"/>
            <a:ext cx="4029282" cy="349562"/>
          </a:xfrm>
          <a:prstGeom prst="rect">
            <a:avLst/>
          </a:prstGeom>
          <a:noFill/>
          <a:ln w="9525">
            <a:noFill/>
            <a:miter lim="800000"/>
            <a:headEnd/>
            <a:tailEnd/>
          </a:ln>
          <a:effectLst/>
        </p:spPr>
        <p:txBody>
          <a:bodyPr vert="horz" wrap="square" lIns="93177" tIns="46588" rIns="93177" bIns="46588" numCol="1" anchor="t" anchorCtr="0" compatLnSpc="1">
            <a:prstTxWarp prst="textNoShape">
              <a:avLst/>
            </a:prstTxWarp>
          </a:bodyPr>
          <a:lstStyle>
            <a:lvl1pPr algn="r" defTabSz="931008">
              <a:defRPr sz="1200"/>
            </a:lvl1pPr>
          </a:lstStyle>
          <a:p>
            <a:pPr>
              <a:defRPr/>
            </a:pPr>
            <a:endParaRPr lang="en-US" dirty="0"/>
          </a:p>
        </p:txBody>
      </p:sp>
      <p:sp>
        <p:nvSpPr>
          <p:cNvPr id="27652" name="Rectangle 4"/>
          <p:cNvSpPr>
            <a:spLocks noGrp="1" noRot="1" noChangeAspect="1" noChangeArrowheads="1" noTextEdit="1"/>
          </p:cNvSpPr>
          <p:nvPr>
            <p:ph type="sldImg" idx="2"/>
          </p:nvPr>
        </p:nvSpPr>
        <p:spPr bwMode="auto">
          <a:xfrm>
            <a:off x="2895600" y="527050"/>
            <a:ext cx="3505200" cy="2628900"/>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930482" y="3330419"/>
            <a:ext cx="7435436" cy="3153243"/>
          </a:xfrm>
          <a:prstGeom prst="rect">
            <a:avLst/>
          </a:prstGeom>
          <a:noFill/>
          <a:ln w="9525">
            <a:noFill/>
            <a:miter lim="800000"/>
            <a:headEnd/>
            <a:tailEnd/>
          </a:ln>
          <a:effectLst/>
        </p:spPr>
        <p:txBody>
          <a:bodyPr vert="horz" wrap="square" lIns="93177" tIns="46588" rIns="93177" bIns="4658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6326" name="Rectangle 6"/>
          <p:cNvSpPr>
            <a:spLocks noGrp="1" noChangeArrowheads="1"/>
          </p:cNvSpPr>
          <p:nvPr>
            <p:ph type="ftr" sz="quarter" idx="4"/>
          </p:nvPr>
        </p:nvSpPr>
        <p:spPr bwMode="auto">
          <a:xfrm>
            <a:off x="1" y="6659641"/>
            <a:ext cx="4029282" cy="349562"/>
          </a:xfrm>
          <a:prstGeom prst="rect">
            <a:avLst/>
          </a:prstGeom>
          <a:noFill/>
          <a:ln w="9525">
            <a:noFill/>
            <a:miter lim="800000"/>
            <a:headEnd/>
            <a:tailEnd/>
          </a:ln>
          <a:effectLst/>
        </p:spPr>
        <p:txBody>
          <a:bodyPr vert="horz" wrap="square" lIns="93177" tIns="46588" rIns="93177" bIns="46588" numCol="1" anchor="b" anchorCtr="0" compatLnSpc="1">
            <a:prstTxWarp prst="textNoShape">
              <a:avLst/>
            </a:prstTxWarp>
          </a:bodyPr>
          <a:lstStyle>
            <a:lvl1pPr defTabSz="931008">
              <a:defRPr sz="1200"/>
            </a:lvl1pPr>
          </a:lstStyle>
          <a:p>
            <a:pPr>
              <a:defRPr/>
            </a:pPr>
            <a:endParaRPr lang="en-US" dirty="0"/>
          </a:p>
        </p:txBody>
      </p:sp>
      <p:sp>
        <p:nvSpPr>
          <p:cNvPr id="56327" name="Rectangle 7"/>
          <p:cNvSpPr>
            <a:spLocks noGrp="1" noChangeArrowheads="1"/>
          </p:cNvSpPr>
          <p:nvPr>
            <p:ph type="sldNum" sz="quarter" idx="5"/>
          </p:nvPr>
        </p:nvSpPr>
        <p:spPr bwMode="auto">
          <a:xfrm>
            <a:off x="5265014" y="6659641"/>
            <a:ext cx="4029282" cy="349562"/>
          </a:xfrm>
          <a:prstGeom prst="rect">
            <a:avLst/>
          </a:prstGeom>
          <a:noFill/>
          <a:ln w="9525">
            <a:noFill/>
            <a:miter lim="800000"/>
            <a:headEnd/>
            <a:tailEnd/>
          </a:ln>
          <a:effectLst/>
        </p:spPr>
        <p:txBody>
          <a:bodyPr vert="horz" wrap="square" lIns="93177" tIns="46588" rIns="93177" bIns="46588" numCol="1" anchor="b" anchorCtr="0" compatLnSpc="1">
            <a:prstTxWarp prst="textNoShape">
              <a:avLst/>
            </a:prstTxWarp>
          </a:bodyPr>
          <a:lstStyle>
            <a:lvl1pPr algn="r" defTabSz="931008">
              <a:defRPr sz="1200"/>
            </a:lvl1pPr>
          </a:lstStyle>
          <a:p>
            <a:pPr>
              <a:defRPr/>
            </a:pPr>
            <a:fld id="{8D77D77E-A42A-4848-B769-C8FE01159634}" type="slidenum">
              <a:rPr lang="en-US"/>
              <a:pPr>
                <a:defRPr/>
              </a:pPr>
              <a:t>‹#›</a:t>
            </a:fld>
            <a:endParaRPr lang="en-US" dirty="0"/>
          </a:p>
        </p:txBody>
      </p:sp>
    </p:spTree>
    <p:extLst>
      <p:ext uri="{BB962C8B-B14F-4D97-AF65-F5344CB8AC3E}">
        <p14:creationId xmlns:p14="http://schemas.microsoft.com/office/powerpoint/2010/main" val="20571383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E0A36DA-FB1C-4F98-8E68-389B566143ED}" type="slidenum">
              <a:rPr lang="en-US" smtClean="0"/>
              <a:pPr>
                <a:defRPr/>
              </a:pPr>
              <a:t>1</a:t>
            </a:fld>
            <a:endParaRPr lang="en-US" dirty="0"/>
          </a:p>
        </p:txBody>
      </p:sp>
    </p:spTree>
    <p:extLst>
      <p:ext uri="{BB962C8B-B14F-4D97-AF65-F5344CB8AC3E}">
        <p14:creationId xmlns:p14="http://schemas.microsoft.com/office/powerpoint/2010/main" val="3645309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pPr defTabSz="930275"/>
            <a:fld id="{FE6AC0D7-51D8-438D-A035-058003831316}" type="slidenum">
              <a:rPr lang="en-US" smtClean="0"/>
              <a:pPr defTabSz="930275"/>
              <a:t>15</a:t>
            </a:fld>
            <a:endParaRPr lang="en-US"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06057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5265014" y="6659641"/>
            <a:ext cx="4029282" cy="349562"/>
          </a:xfrm>
          <a:prstGeom prst="rect">
            <a:avLst/>
          </a:prstGeom>
          <a:noFill/>
          <a:ln w="9525">
            <a:noFill/>
            <a:miter lim="800000"/>
            <a:headEnd/>
            <a:tailEnd/>
          </a:ln>
        </p:spPr>
        <p:txBody>
          <a:bodyPr lIns="93177" tIns="46588" rIns="93177" bIns="46588" anchor="b"/>
          <a:lstStyle/>
          <a:p>
            <a:pPr algn="r" defTabSz="930275"/>
            <a:fld id="{377F04C8-8840-463A-AC2C-CC7AEFD5D762}" type="slidenum">
              <a:rPr lang="en-US" sz="1200"/>
              <a:pPr algn="r" defTabSz="930275"/>
              <a:t>16</a:t>
            </a:fld>
            <a:endParaRPr 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64847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30275"/>
            <a:fld id="{6A1FAE16-A9BD-4B3A-9427-FF58E19B3DD2}" type="slidenum">
              <a:rPr lang="en-US" smtClean="0"/>
              <a:pPr defTabSz="930275"/>
              <a:t>17</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03461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30275"/>
            <a:fld id="{6A1FAE16-A9BD-4B3A-9427-FF58E19B3DD2}" type="slidenum">
              <a:rPr lang="en-US" smtClean="0"/>
              <a:pPr defTabSz="930275"/>
              <a:t>18</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03461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30275"/>
            <a:fld id="{6A1FAE16-A9BD-4B3A-9427-FF58E19B3DD2}" type="slidenum">
              <a:rPr lang="en-US" smtClean="0"/>
              <a:pPr defTabSz="930275"/>
              <a:t>19</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03461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30275"/>
            <a:fld id="{6A1FAE16-A9BD-4B3A-9427-FF58E19B3DD2}" type="slidenum">
              <a:rPr lang="en-US" smtClean="0"/>
              <a:pPr defTabSz="930275"/>
              <a:t>20</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975392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30275"/>
            <a:fld id="{6A1FAE16-A9BD-4B3A-9427-FF58E19B3DD2}" type="slidenum">
              <a:rPr lang="en-US" smtClean="0"/>
              <a:pPr defTabSz="930275"/>
              <a:t>21</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975392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30275"/>
            <a:fld id="{88E9E93F-9BD8-473A-A5AB-E9F9629E0F0B}" type="slidenum">
              <a:rPr lang="en-US" smtClean="0"/>
              <a:pPr defTabSz="930275"/>
              <a:t>22</a:t>
            </a:fld>
            <a:endParaRPr 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70671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30275"/>
            <a:fld id="{88E9E93F-9BD8-473A-A5AB-E9F9629E0F0B}" type="slidenum">
              <a:rPr lang="en-US" smtClean="0"/>
              <a:pPr defTabSz="930275"/>
              <a:t>23</a:t>
            </a:fld>
            <a:endParaRPr 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70671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30275"/>
            <a:fld id="{88E9E93F-9BD8-473A-A5AB-E9F9629E0F0B}" type="slidenum">
              <a:rPr lang="en-US" smtClean="0"/>
              <a:pPr defTabSz="930275"/>
              <a:t>24</a:t>
            </a:fld>
            <a:endParaRPr 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70671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30275"/>
            <a:fld id="{34C491AC-1E01-43F2-9F40-F726823851DE}" type="slidenum">
              <a:rPr lang="en-US" smtClean="0"/>
              <a:pPr defTabSz="930275"/>
              <a:t>2</a:t>
            </a:fld>
            <a:endParaRPr lang="en-US"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65792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30275"/>
            <a:fld id="{1D4CCF6B-A8F3-4B93-A3EF-B88DE402189D}" type="slidenum">
              <a:rPr lang="en-US" smtClean="0"/>
              <a:pPr defTabSz="930275"/>
              <a:t>25</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52443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30275"/>
            <a:fld id="{1D4CCF6B-A8F3-4B93-A3EF-B88DE402189D}" type="slidenum">
              <a:rPr lang="en-US" smtClean="0"/>
              <a:pPr defTabSz="930275"/>
              <a:t>26</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52443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30275"/>
            <a:fld id="{1D4CCF6B-A8F3-4B93-A3EF-B88DE402189D}" type="slidenum">
              <a:rPr lang="en-US" smtClean="0"/>
              <a:pPr defTabSz="930275"/>
              <a:t>27</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52443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30275"/>
            <a:fld id="{1D4CCF6B-A8F3-4B93-A3EF-B88DE402189D}" type="slidenum">
              <a:rPr lang="en-US" smtClean="0"/>
              <a:pPr defTabSz="930275"/>
              <a:t>28</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52443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30275"/>
            <a:fld id="{1D4CCF6B-A8F3-4B93-A3EF-B88DE402189D}" type="slidenum">
              <a:rPr lang="en-US" smtClean="0"/>
              <a:pPr defTabSz="930275"/>
              <a:t>29</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52443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30275"/>
            <a:fld id="{1D4CCF6B-A8F3-4B93-A3EF-B88DE402189D}" type="slidenum">
              <a:rPr lang="en-US" smtClean="0"/>
              <a:pPr defTabSz="930275"/>
              <a:t>30</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524433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30275"/>
            <a:fld id="{1D4CCF6B-A8F3-4B93-A3EF-B88DE402189D}" type="slidenum">
              <a:rPr lang="en-US" smtClean="0"/>
              <a:pPr defTabSz="930275"/>
              <a:t>31</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524433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1494" indent="-289036" eaLnBrk="0" hangingPunct="0">
              <a:spcBef>
                <a:spcPct val="30000"/>
              </a:spcBef>
              <a:defRPr sz="1200">
                <a:solidFill>
                  <a:schemeClr val="tx1"/>
                </a:solidFill>
                <a:latin typeface="Arial" charset="0"/>
              </a:defRPr>
            </a:lvl2pPr>
            <a:lvl3pPr marL="1156145" indent="-231229" eaLnBrk="0" hangingPunct="0">
              <a:spcBef>
                <a:spcPct val="30000"/>
              </a:spcBef>
              <a:defRPr sz="1200">
                <a:solidFill>
                  <a:schemeClr val="tx1"/>
                </a:solidFill>
                <a:latin typeface="Arial" charset="0"/>
              </a:defRPr>
            </a:lvl3pPr>
            <a:lvl4pPr marL="1618602" indent="-231229" eaLnBrk="0" hangingPunct="0">
              <a:spcBef>
                <a:spcPct val="30000"/>
              </a:spcBef>
              <a:defRPr sz="1200">
                <a:solidFill>
                  <a:schemeClr val="tx1"/>
                </a:solidFill>
                <a:latin typeface="Arial" charset="0"/>
              </a:defRPr>
            </a:lvl4pPr>
            <a:lvl5pPr marL="2081060" indent="-231229" eaLnBrk="0" hangingPunct="0">
              <a:spcBef>
                <a:spcPct val="30000"/>
              </a:spcBef>
              <a:defRPr sz="1200">
                <a:solidFill>
                  <a:schemeClr val="tx1"/>
                </a:solidFill>
                <a:latin typeface="Arial" charset="0"/>
              </a:defRPr>
            </a:lvl5pPr>
            <a:lvl6pPr marL="2543518" indent="-231229" eaLnBrk="0" fontAlgn="base" hangingPunct="0">
              <a:spcBef>
                <a:spcPct val="30000"/>
              </a:spcBef>
              <a:spcAft>
                <a:spcPct val="0"/>
              </a:spcAft>
              <a:defRPr sz="1200">
                <a:solidFill>
                  <a:schemeClr val="tx1"/>
                </a:solidFill>
                <a:latin typeface="Arial" charset="0"/>
              </a:defRPr>
            </a:lvl6pPr>
            <a:lvl7pPr marL="3005976" indent="-231229" eaLnBrk="0" fontAlgn="base" hangingPunct="0">
              <a:spcBef>
                <a:spcPct val="30000"/>
              </a:spcBef>
              <a:spcAft>
                <a:spcPct val="0"/>
              </a:spcAft>
              <a:defRPr sz="1200">
                <a:solidFill>
                  <a:schemeClr val="tx1"/>
                </a:solidFill>
                <a:latin typeface="Arial" charset="0"/>
              </a:defRPr>
            </a:lvl7pPr>
            <a:lvl8pPr marL="3468434" indent="-231229" eaLnBrk="0" fontAlgn="base" hangingPunct="0">
              <a:spcBef>
                <a:spcPct val="30000"/>
              </a:spcBef>
              <a:spcAft>
                <a:spcPct val="0"/>
              </a:spcAft>
              <a:defRPr sz="1200">
                <a:solidFill>
                  <a:schemeClr val="tx1"/>
                </a:solidFill>
                <a:latin typeface="Arial" charset="0"/>
              </a:defRPr>
            </a:lvl8pPr>
            <a:lvl9pPr marL="3930891" indent="-23122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D0C0CF-4316-4958-B8D0-33D5BD090639}" type="slidenum">
              <a:rPr lang="en-US" altLang="en-US" smtClean="0"/>
              <a:pPr eaLnBrk="1" hangingPunct="1">
                <a:spcBef>
                  <a:spcPct val="0"/>
                </a:spcBef>
              </a:pPr>
              <a:t>32</a:t>
            </a:fld>
            <a:endParaRPr lang="en-US" alt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pPr defTabSz="930275"/>
            <a:fld id="{FC31A7A8-8FAE-4DCF-827A-7AEC7A3D0D40}" type="slidenum">
              <a:rPr lang="en-US" smtClean="0"/>
              <a:pPr defTabSz="930275"/>
              <a:t>3</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692862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pPr defTabSz="930275"/>
            <a:fld id="{3FAD28B0-1791-41CC-9AEF-36265BC5D31F}" type="slidenum">
              <a:rPr lang="en-US" smtClean="0"/>
              <a:pPr defTabSz="930275"/>
              <a:t>4</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91177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pPr defTabSz="930275"/>
            <a:fld id="{745879D4-5300-4B3B-ADC3-516AC3277007}" type="slidenum">
              <a:rPr lang="en-US" smtClean="0"/>
              <a:pPr defTabSz="930275"/>
              <a:t>5</a:t>
            </a:fld>
            <a:endParaRPr lang="en-US" dirty="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990292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pPr defTabSz="930275"/>
            <a:fld id="{0B9F1769-F16A-4885-9887-DC2E1D673114}" type="slidenum">
              <a:rPr lang="en-US" smtClean="0"/>
              <a:pPr defTabSz="930275"/>
              <a:t>6</a:t>
            </a:fld>
            <a:endParaRPr lang="en-US"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85476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pPr defTabSz="930275"/>
            <a:fld id="{CBC345FB-EB50-4A9C-BD41-DF32C3A21CAD}" type="slidenum">
              <a:rPr lang="en-US" smtClean="0"/>
              <a:pPr defTabSz="930275"/>
              <a:t>12</a:t>
            </a:fld>
            <a:endParaRPr lang="en-US"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437639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pPr defTabSz="930275"/>
            <a:fld id="{FE6AC0D7-51D8-438D-A035-058003831316}" type="slidenum">
              <a:rPr lang="en-US" smtClean="0"/>
              <a:pPr defTabSz="930275"/>
              <a:t>13</a:t>
            </a:fld>
            <a:endParaRPr lang="en-US"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06057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pPr defTabSz="930275"/>
            <a:fld id="{FE6AC0D7-51D8-438D-A035-058003831316}" type="slidenum">
              <a:rPr lang="en-US" smtClean="0"/>
              <a:pPr defTabSz="930275"/>
              <a:t>14</a:t>
            </a:fld>
            <a:endParaRPr lang="en-US"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06057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891838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prstGeom prst="rect">
            <a:avLst/>
          </a:prstGeom>
        </p:spPr>
        <p:txBody>
          <a:bodyPr anchor="ctr"/>
          <a:lstStyle>
            <a:lvl1pPr>
              <a:defRPr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797700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992432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876800"/>
            <a:ext cx="6400800" cy="7620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1973974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prstGeom prst="rect">
            <a:avLst/>
          </a:prstGeom>
        </p:spPr>
        <p:txBody>
          <a:bodyPr anchor="ctr"/>
          <a:lstStyle>
            <a:lvl1pPr>
              <a:defRPr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339098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819473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prstGeom prst="rect">
            <a:avLst/>
          </a:prstGeom>
        </p:spPr>
        <p:txBody>
          <a:bodyPr anchor="ctr"/>
          <a:lstStyle>
            <a:lvl1pPr>
              <a:defRPr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452010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prstGeom prst="rect">
            <a:avLst/>
          </a:prstGeom>
        </p:spPr>
        <p:txBody>
          <a:bodyPr anchor="ctr"/>
          <a:lstStyle>
            <a:lvl1pPr>
              <a:defRPr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20184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prstGeom prst="rect">
            <a:avLst/>
          </a:prstGeom>
        </p:spPr>
        <p:txBody>
          <a:bodyPr anchor="ctr"/>
          <a:lstStyle>
            <a:lvl1pPr>
              <a:defRPr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285550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58239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0484626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406950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Text Box 8"/>
          <p:cNvSpPr txBox="1">
            <a:spLocks noChangeArrowheads="1"/>
          </p:cNvSpPr>
          <p:nvPr userDrawn="1"/>
        </p:nvSpPr>
        <p:spPr bwMode="auto">
          <a:xfrm>
            <a:off x="8467725" y="6400798"/>
            <a:ext cx="438150" cy="276999"/>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spcBef>
                <a:spcPct val="0"/>
              </a:spcBef>
              <a:defRPr/>
            </a:pPr>
            <a:fld id="{B5492B3F-9E5F-43C2-AFD6-9D8C5F6783D8}" type="slidenum">
              <a:rPr lang="ru-RU" altLang="en-US" sz="1200" smtClean="0">
                <a:solidFill>
                  <a:schemeClr val="tx1"/>
                </a:solidFill>
              </a:rPr>
              <a:pPr eaLnBrk="1" hangingPunct="1">
                <a:spcBef>
                  <a:spcPct val="0"/>
                </a:spcBef>
                <a:defRPr/>
              </a:pPr>
              <a:t>‹#›</a:t>
            </a:fld>
            <a:endParaRPr lang="ru-RU" altLang="en-US" sz="1200" dirty="0" smtClean="0">
              <a:solidFill>
                <a:schemeClr val="tx1"/>
              </a:solidFill>
            </a:endParaRPr>
          </a:p>
        </p:txBody>
      </p:sp>
      <p:sp>
        <p:nvSpPr>
          <p:cNvPr id="1027" name="Text Box 13"/>
          <p:cNvSpPr txBox="1">
            <a:spLocks noChangeArrowheads="1"/>
          </p:cNvSpPr>
          <p:nvPr userDrawn="1"/>
        </p:nvSpPr>
        <p:spPr bwMode="auto">
          <a:xfrm>
            <a:off x="0" y="914400"/>
            <a:ext cx="1676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spcBef>
                <a:spcPct val="50000"/>
              </a:spcBef>
              <a:defRPr/>
            </a:pPr>
            <a:endParaRPr lang="en-US" altLang="en-US" sz="900" dirty="0" smtClean="0">
              <a:solidFill>
                <a:schemeClr val="tx1"/>
              </a:solidFill>
              <a:latin typeface="AvantGarde"/>
            </a:endParaRPr>
          </a:p>
        </p:txBody>
      </p:sp>
      <p:sp>
        <p:nvSpPr>
          <p:cNvPr id="1041" name="Rectangle 2"/>
          <p:cNvSpPr>
            <a:spLocks noChangeArrowheads="1"/>
          </p:cNvSpPr>
          <p:nvPr userDrawn="1"/>
        </p:nvSpPr>
        <p:spPr bwMode="auto">
          <a:xfrm>
            <a:off x="457200" y="304800"/>
            <a:ext cx="8229600" cy="8382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0"/>
              </a:spcBef>
              <a:defRPr sz="4400">
                <a:solidFill>
                  <a:srgbClr val="000000"/>
                </a:solidFill>
                <a:latin typeface="Times New Roman" pitchFamily="18" charset="0"/>
              </a:defRPr>
            </a:lvl1pPr>
            <a:lvl2pPr algn="ctr">
              <a:spcBef>
                <a:spcPct val="0"/>
              </a:spcBef>
              <a:defRPr sz="4400">
                <a:solidFill>
                  <a:srgbClr val="000000"/>
                </a:solidFill>
                <a:latin typeface="Times New Roman" pitchFamily="18" charset="0"/>
              </a:defRPr>
            </a:lvl2pPr>
            <a:lvl3pPr algn="ctr">
              <a:spcBef>
                <a:spcPct val="0"/>
              </a:spcBef>
              <a:defRPr sz="4400">
                <a:solidFill>
                  <a:srgbClr val="000000"/>
                </a:solidFill>
                <a:latin typeface="Times New Roman" pitchFamily="18" charset="0"/>
              </a:defRPr>
            </a:lvl3pPr>
            <a:lvl4pPr algn="ctr">
              <a:spcBef>
                <a:spcPct val="0"/>
              </a:spcBef>
              <a:defRPr sz="4400">
                <a:solidFill>
                  <a:srgbClr val="000000"/>
                </a:solidFill>
                <a:latin typeface="Times New Roman" pitchFamily="18" charset="0"/>
              </a:defRPr>
            </a:lvl4pPr>
            <a:lvl5pPr algn="ctr">
              <a:spcBef>
                <a:spcPct val="0"/>
              </a:spcBef>
              <a:defRPr sz="4400">
                <a:solidFill>
                  <a:srgbClr val="000000"/>
                </a:solidFill>
                <a:latin typeface="Times New Roman" pitchFamily="18" charset="0"/>
              </a:defRPr>
            </a:lvl5pPr>
            <a:lvl6pPr marL="457200" algn="ctr" fontAlgn="base">
              <a:spcBef>
                <a:spcPct val="0"/>
              </a:spcBef>
              <a:spcAft>
                <a:spcPct val="0"/>
              </a:spcAft>
              <a:defRPr sz="4400">
                <a:solidFill>
                  <a:srgbClr val="000000"/>
                </a:solidFill>
                <a:latin typeface="Times New Roman" pitchFamily="18" charset="0"/>
              </a:defRPr>
            </a:lvl6pPr>
            <a:lvl7pPr marL="914400" algn="ctr" fontAlgn="base">
              <a:spcBef>
                <a:spcPct val="0"/>
              </a:spcBef>
              <a:spcAft>
                <a:spcPct val="0"/>
              </a:spcAft>
              <a:defRPr sz="4400">
                <a:solidFill>
                  <a:srgbClr val="000000"/>
                </a:solidFill>
                <a:latin typeface="Times New Roman" pitchFamily="18" charset="0"/>
              </a:defRPr>
            </a:lvl7pPr>
            <a:lvl8pPr marL="1371600" algn="ctr" fontAlgn="base">
              <a:spcBef>
                <a:spcPct val="0"/>
              </a:spcBef>
              <a:spcAft>
                <a:spcPct val="0"/>
              </a:spcAft>
              <a:defRPr sz="4400">
                <a:solidFill>
                  <a:srgbClr val="000000"/>
                </a:solidFill>
                <a:latin typeface="Times New Roman" pitchFamily="18" charset="0"/>
              </a:defRPr>
            </a:lvl8pPr>
            <a:lvl9pPr marL="1828800" algn="ctr" fontAlgn="base">
              <a:spcBef>
                <a:spcPct val="0"/>
              </a:spcBef>
              <a:spcAft>
                <a:spcPct val="0"/>
              </a:spcAft>
              <a:defRPr sz="4400">
                <a:solidFill>
                  <a:srgbClr val="000000"/>
                </a:solidFill>
                <a:latin typeface="Times New Roman" pitchFamily="18" charset="0"/>
              </a:defRPr>
            </a:lvl9pPr>
          </a:lstStyle>
          <a:p>
            <a:pPr>
              <a:defRPr/>
            </a:pPr>
            <a:endParaRPr lang="en-US" altLang="en-US" dirty="0" smtClean="0"/>
          </a:p>
        </p:txBody>
      </p:sp>
      <p:pic>
        <p:nvPicPr>
          <p:cNvPr id="5" name="Picture 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248525" y="6028883"/>
            <a:ext cx="1219200" cy="625740"/>
          </a:xfrm>
          <a:prstGeom prst="rect">
            <a:avLst/>
          </a:prstGeom>
        </p:spPr>
      </p:pic>
    </p:spTree>
    <p:extLst>
      <p:ext uri="{BB962C8B-B14F-4D97-AF65-F5344CB8AC3E}">
        <p14:creationId xmlns:p14="http://schemas.microsoft.com/office/powerpoint/2010/main" val="219782389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rgbClr val="000000"/>
          </a:solidFill>
          <a:latin typeface="+mj-lt"/>
          <a:ea typeface="+mj-ea"/>
          <a:cs typeface="+mj-cs"/>
        </a:defRPr>
      </a:lvl1pPr>
      <a:lvl2pPr algn="ctr" rtl="0" eaLnBrk="0" fontAlgn="base" hangingPunct="0">
        <a:spcBef>
          <a:spcPct val="0"/>
        </a:spcBef>
        <a:spcAft>
          <a:spcPct val="0"/>
        </a:spcAft>
        <a:defRPr sz="4400">
          <a:solidFill>
            <a:srgbClr val="000000"/>
          </a:solidFill>
          <a:latin typeface="Times New Roman" pitchFamily="18" charset="0"/>
        </a:defRPr>
      </a:lvl2pPr>
      <a:lvl3pPr algn="ctr" rtl="0" eaLnBrk="0" fontAlgn="base" hangingPunct="0">
        <a:spcBef>
          <a:spcPct val="0"/>
        </a:spcBef>
        <a:spcAft>
          <a:spcPct val="0"/>
        </a:spcAft>
        <a:defRPr sz="4400">
          <a:solidFill>
            <a:srgbClr val="000000"/>
          </a:solidFill>
          <a:latin typeface="Times New Roman" pitchFamily="18" charset="0"/>
        </a:defRPr>
      </a:lvl3pPr>
      <a:lvl4pPr algn="ctr" rtl="0" eaLnBrk="0" fontAlgn="base" hangingPunct="0">
        <a:spcBef>
          <a:spcPct val="0"/>
        </a:spcBef>
        <a:spcAft>
          <a:spcPct val="0"/>
        </a:spcAft>
        <a:defRPr sz="4400">
          <a:solidFill>
            <a:srgbClr val="000000"/>
          </a:solidFill>
          <a:latin typeface="Times New Roman" pitchFamily="18" charset="0"/>
        </a:defRPr>
      </a:lvl4pPr>
      <a:lvl5pPr algn="ctr" rtl="0" eaLnBrk="0" fontAlgn="base" hangingPunct="0">
        <a:spcBef>
          <a:spcPct val="0"/>
        </a:spcBef>
        <a:spcAft>
          <a:spcPct val="0"/>
        </a:spcAft>
        <a:defRPr sz="4400">
          <a:solidFill>
            <a:srgbClr val="000000"/>
          </a:solidFill>
          <a:latin typeface="Times New Roman" pitchFamily="18" charset="0"/>
        </a:defRPr>
      </a:lvl5pPr>
      <a:lvl6pPr marL="457200" algn="ctr" rtl="0" fontAlgn="base">
        <a:spcBef>
          <a:spcPct val="0"/>
        </a:spcBef>
        <a:spcAft>
          <a:spcPct val="0"/>
        </a:spcAft>
        <a:defRPr sz="4400">
          <a:solidFill>
            <a:srgbClr val="000000"/>
          </a:solidFill>
          <a:latin typeface="Times New Roman" pitchFamily="18" charset="0"/>
        </a:defRPr>
      </a:lvl6pPr>
      <a:lvl7pPr marL="914400" algn="ctr" rtl="0" fontAlgn="base">
        <a:spcBef>
          <a:spcPct val="0"/>
        </a:spcBef>
        <a:spcAft>
          <a:spcPct val="0"/>
        </a:spcAft>
        <a:defRPr sz="4400">
          <a:solidFill>
            <a:srgbClr val="000000"/>
          </a:solidFill>
          <a:latin typeface="Times New Roman" pitchFamily="18" charset="0"/>
        </a:defRPr>
      </a:lvl7pPr>
      <a:lvl8pPr marL="1371600" algn="ctr" rtl="0" fontAlgn="base">
        <a:spcBef>
          <a:spcPct val="0"/>
        </a:spcBef>
        <a:spcAft>
          <a:spcPct val="0"/>
        </a:spcAft>
        <a:defRPr sz="4400">
          <a:solidFill>
            <a:srgbClr val="000000"/>
          </a:solidFill>
          <a:latin typeface="Times New Roman" pitchFamily="18" charset="0"/>
        </a:defRPr>
      </a:lvl8pPr>
      <a:lvl9pPr marL="1828800" algn="ctr" rtl="0" fontAlgn="base">
        <a:spcBef>
          <a:spcPct val="0"/>
        </a:spcBef>
        <a:spcAft>
          <a:spcPct val="0"/>
        </a:spcAft>
        <a:defRPr sz="4400">
          <a:solidFill>
            <a:srgbClr val="000000"/>
          </a:solidFill>
          <a:latin typeface="Times New Roman" pitchFamily="18" charset="0"/>
        </a:defRPr>
      </a:lvl9pPr>
    </p:titleStyle>
    <p:body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t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 descr="tesco-ami-meter-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nvSpPr>
        <p:spPr bwMode="auto">
          <a:xfrm>
            <a:off x="-1459" y="0"/>
            <a:ext cx="9144000" cy="6858000"/>
          </a:xfrm>
          <a:prstGeom prst="rect">
            <a:avLst/>
          </a:prstGeom>
          <a:solidFill>
            <a:srgbClr val="0033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00000"/>
              </a:lnSpc>
              <a:spcBef>
                <a:spcPct val="0"/>
              </a:spcBef>
              <a:buFontTx/>
              <a:buNone/>
            </a:pPr>
            <a:endParaRPr lang="en-US" altLang="en-US" sz="1800" dirty="0"/>
          </a:p>
        </p:txBody>
      </p:sp>
      <p:sp>
        <p:nvSpPr>
          <p:cNvPr id="8" name="Rectangle 5"/>
          <p:cNvSpPr>
            <a:spLocks noChangeArrowheads="1"/>
          </p:cNvSpPr>
          <p:nvPr/>
        </p:nvSpPr>
        <p:spPr bwMode="auto">
          <a:xfrm>
            <a:off x="0" y="1295400"/>
            <a:ext cx="9144000" cy="228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00000"/>
              </a:lnSpc>
              <a:spcBef>
                <a:spcPct val="0"/>
              </a:spcBef>
              <a:buFontTx/>
              <a:buNone/>
            </a:pPr>
            <a:endParaRPr lang="en-US" altLang="en-US" sz="1800" dirty="0"/>
          </a:p>
        </p:txBody>
      </p:sp>
      <p:sp>
        <p:nvSpPr>
          <p:cNvPr id="11" name="Text Box 4"/>
          <p:cNvSpPr txBox="1">
            <a:spLocks noChangeArrowheads="1"/>
          </p:cNvSpPr>
          <p:nvPr/>
        </p:nvSpPr>
        <p:spPr bwMode="auto">
          <a:xfrm>
            <a:off x="2418347" y="1637434"/>
            <a:ext cx="4495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00000"/>
              </a:lnSpc>
              <a:spcBef>
                <a:spcPct val="50000"/>
              </a:spcBef>
              <a:buFontTx/>
              <a:buNone/>
            </a:pPr>
            <a:r>
              <a:rPr lang="en-US" altLang="en-US" sz="3600" b="1" dirty="0" smtClean="0">
                <a:solidFill>
                  <a:srgbClr val="2F549D"/>
                </a:solidFill>
              </a:rPr>
              <a:t>ANSI C12.1 Overview and Current Events</a:t>
            </a:r>
            <a:endParaRPr lang="en-US" altLang="en-US" sz="3600" b="1" dirty="0">
              <a:solidFill>
                <a:srgbClr val="2F549D"/>
              </a:solidFill>
            </a:endParaRPr>
          </a:p>
        </p:txBody>
      </p:sp>
      <p:sp>
        <p:nvSpPr>
          <p:cNvPr id="2" name="AutoShape 6" descr="Image result for pennsylvania rural electric associ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8" descr="Image result for pennsylvania rural electric associat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975" y="1820283"/>
            <a:ext cx="2007972" cy="1156391"/>
          </a:xfrm>
          <a:prstGeom prst="rect">
            <a:avLst/>
          </a:prstGeom>
        </p:spPr>
      </p:pic>
      <p:sp>
        <p:nvSpPr>
          <p:cNvPr id="12" name="Text Box 10"/>
          <p:cNvSpPr txBox="1">
            <a:spLocks noChangeArrowheads="1"/>
          </p:cNvSpPr>
          <p:nvPr/>
        </p:nvSpPr>
        <p:spPr bwMode="auto">
          <a:xfrm>
            <a:off x="762000" y="4800600"/>
            <a:ext cx="8229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smtClean="0">
                <a:solidFill>
                  <a:schemeClr val="bg1"/>
                </a:solidFill>
              </a:rPr>
              <a:t>Prepared by Tom Lawton &amp; Rob Reese, TESCO</a:t>
            </a:r>
          </a:p>
          <a:p>
            <a:pPr algn="r" eaLnBrk="1" hangingPunct="1">
              <a:spcBef>
                <a:spcPct val="0"/>
              </a:spcBef>
              <a:buFontTx/>
              <a:buNone/>
            </a:pPr>
            <a:r>
              <a:rPr lang="en-US" altLang="en-US" sz="1600" dirty="0" smtClean="0">
                <a:solidFill>
                  <a:schemeClr val="bg1"/>
                </a:solidFill>
              </a:rPr>
              <a:t>The Eastern Specialty Company</a:t>
            </a:r>
          </a:p>
          <a:p>
            <a:pPr algn="r" eaLnBrk="1" hangingPunct="1">
              <a:spcBef>
                <a:spcPct val="0"/>
              </a:spcBef>
              <a:buFontTx/>
              <a:buNone/>
            </a:pPr>
            <a:endParaRPr lang="en-US" altLang="en-US" sz="2400" dirty="0" smtClean="0">
              <a:solidFill>
                <a:schemeClr val="bg1"/>
              </a:solidFill>
            </a:endParaRPr>
          </a:p>
          <a:p>
            <a:pPr algn="r" eaLnBrk="1" hangingPunct="1">
              <a:spcBef>
                <a:spcPct val="0"/>
              </a:spcBef>
              <a:spcAft>
                <a:spcPts val="0"/>
              </a:spcAft>
              <a:buFontTx/>
              <a:buNone/>
            </a:pPr>
            <a:r>
              <a:rPr lang="en-US" altLang="en-US" sz="1600" i="1" dirty="0" smtClean="0">
                <a:solidFill>
                  <a:schemeClr val="bg1"/>
                </a:solidFill>
              </a:rPr>
              <a:t>For Pennsylvania Rural Electric Association</a:t>
            </a:r>
          </a:p>
          <a:p>
            <a:pPr algn="r" eaLnBrk="1" hangingPunct="1">
              <a:spcBef>
                <a:spcPct val="0"/>
              </a:spcBef>
              <a:spcAft>
                <a:spcPts val="0"/>
              </a:spcAft>
              <a:buFontTx/>
              <a:buNone/>
            </a:pPr>
            <a:r>
              <a:rPr lang="en-US" altLang="en-US" sz="1600" i="1" dirty="0" smtClean="0">
                <a:solidFill>
                  <a:schemeClr val="bg1"/>
                </a:solidFill>
              </a:rPr>
              <a:t>March </a:t>
            </a:r>
            <a:r>
              <a:rPr lang="en-US" altLang="en-US" sz="1600" i="1" dirty="0">
                <a:solidFill>
                  <a:schemeClr val="bg1"/>
                </a:solidFill>
              </a:rPr>
              <a:t>9</a:t>
            </a:r>
            <a:r>
              <a:rPr lang="en-US" altLang="en-US" sz="1600" i="1" dirty="0" smtClean="0">
                <a:solidFill>
                  <a:schemeClr val="bg1"/>
                </a:solidFill>
              </a:rPr>
              <a:t>, 2021</a:t>
            </a:r>
          </a:p>
          <a:p>
            <a:pPr algn="r" eaLnBrk="1" hangingPunct="1">
              <a:spcBef>
                <a:spcPct val="0"/>
              </a:spcBef>
              <a:spcAft>
                <a:spcPts val="0"/>
              </a:spcAft>
              <a:buFontTx/>
              <a:buNone/>
            </a:pPr>
            <a:r>
              <a:rPr lang="en-US" altLang="en-US" sz="1600" i="1" dirty="0" smtClean="0">
                <a:solidFill>
                  <a:schemeClr val="bg1"/>
                </a:solidFill>
              </a:rPr>
              <a:t>1:30 p.m. – 2:45 p.m.</a:t>
            </a:r>
            <a:endParaRPr lang="en-US" altLang="en-US" sz="1600" i="1" dirty="0">
              <a:solidFill>
                <a:schemeClr val="bg1"/>
              </a:solidFill>
            </a:endParaRPr>
          </a:p>
        </p:txBody>
      </p:sp>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2927" y="1857686"/>
            <a:ext cx="1973748" cy="1313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0590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p>
            <a:r>
              <a:rPr lang="en-US" sz="2400" dirty="0" smtClean="0"/>
              <a:t>ANSI Standards Related to Electric Metering (cont.)</a:t>
            </a:r>
            <a:endParaRPr lang="en-US" sz="2400"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2518315692"/>
              </p:ext>
            </p:extLst>
          </p:nvPr>
        </p:nvGraphicFramePr>
        <p:xfrm>
          <a:off x="457200" y="1456055"/>
          <a:ext cx="8229600" cy="3810000"/>
        </p:xfrm>
        <a:graphic>
          <a:graphicData uri="http://schemas.openxmlformats.org/drawingml/2006/table">
            <a:tbl>
              <a:tblPr>
                <a:tableStyleId>{5C22544A-7EE6-4342-B048-85BDC9FD1C3A}</a:tableStyleId>
              </a:tblPr>
              <a:tblGrid>
                <a:gridCol w="1601024"/>
                <a:gridCol w="960856"/>
                <a:gridCol w="2049383"/>
                <a:gridCol w="882802"/>
                <a:gridCol w="838631"/>
                <a:gridCol w="1896904"/>
              </a:tblGrid>
              <a:tr h="435653">
                <a:tc>
                  <a:txBody>
                    <a:bodyPr/>
                    <a:lstStyle/>
                    <a:p>
                      <a:pPr marL="0" marR="0">
                        <a:spcBef>
                          <a:spcPts val="0"/>
                        </a:spcBef>
                        <a:spcAft>
                          <a:spcPts val="0"/>
                        </a:spcAft>
                      </a:pPr>
                      <a:r>
                        <a:rPr lang="en-US" sz="1000" strike="sngStrike" dirty="0">
                          <a:effectLst/>
                        </a:rPr>
                        <a:t>ANSI C12.25 (Placeholder)</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strike="sngStrike" dirty="0">
                          <a:effectLst/>
                        </a:rPr>
                        <a:t>Discussion</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In Service Performance</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strike="sngStrike" dirty="0">
                          <a:effectLst/>
                        </a:rPr>
                        <a:t>SC 25</a:t>
                      </a:r>
                      <a:endParaRPr lang="en-US" sz="1000" dirty="0">
                        <a:effectLst/>
                      </a:endParaRPr>
                    </a:p>
                    <a:p>
                      <a:pPr marL="0" marR="0" algn="ctr">
                        <a:spcBef>
                          <a:spcPts val="0"/>
                        </a:spcBef>
                        <a:spcAft>
                          <a:spcPts val="0"/>
                        </a:spcAft>
                      </a:pPr>
                      <a:r>
                        <a:rPr lang="en-US" sz="1000" strike="sngStrike" dirty="0">
                          <a:effectLst/>
                        </a:rPr>
                        <a:t>Lawton</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strike="sngStrike" dirty="0">
                          <a:effectLst/>
                        </a:rPr>
                        <a:t>8EI-1TC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strike="sngStrike" dirty="0">
                          <a:effectLst/>
                        </a:rPr>
                        <a:t>Drafting Requirements. May be revision to existing ANSI Std</a:t>
                      </a:r>
                      <a:endParaRPr lang="en-US" sz="1000" dirty="0">
                        <a:effectLst/>
                      </a:endParaRPr>
                    </a:p>
                    <a:p>
                      <a:pPr marL="0" marR="0">
                        <a:spcBef>
                          <a:spcPts val="0"/>
                        </a:spcBef>
                        <a:spcAft>
                          <a:spcPts val="0"/>
                        </a:spcAft>
                      </a:pPr>
                      <a:r>
                        <a:rPr lang="en-US" sz="1000" dirty="0">
                          <a:effectLst/>
                        </a:rPr>
                        <a:t>Included in C12.1 now</a:t>
                      </a:r>
                      <a:endParaRPr lang="en-US" sz="1000" dirty="0">
                        <a:effectLst/>
                        <a:latin typeface="Courier New"/>
                        <a:ea typeface="Times New Roman"/>
                      </a:endParaRPr>
                    </a:p>
                  </a:txBody>
                  <a:tcPr marL="65348" marR="65348" marT="0" marB="0"/>
                </a:tc>
              </a:tr>
              <a:tr h="145218">
                <a:tc>
                  <a:txBody>
                    <a:bodyPr/>
                    <a:lstStyle/>
                    <a:p>
                      <a:pPr marL="0" marR="0">
                        <a:spcBef>
                          <a:spcPts val="0"/>
                        </a:spcBef>
                        <a:spcAft>
                          <a:spcPts val="0"/>
                        </a:spcAft>
                      </a:pPr>
                      <a:r>
                        <a:rPr lang="en-US" sz="1000" dirty="0">
                          <a:effectLst/>
                        </a:rPr>
                        <a:t>ANSI C12.26 (Placeholder)</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 </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Communication Interface Module</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SC17</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8EI-1TC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Inactive</a:t>
                      </a:r>
                      <a:endParaRPr lang="en-US" sz="1000" dirty="0">
                        <a:effectLst/>
                        <a:latin typeface="Courier New"/>
                        <a:ea typeface="Times New Roman"/>
                      </a:endParaRPr>
                    </a:p>
                  </a:txBody>
                  <a:tcPr marL="65348" marR="65348" marT="0" marB="0"/>
                </a:tc>
              </a:tr>
              <a:tr h="145218">
                <a:tc>
                  <a:txBody>
                    <a:bodyPr/>
                    <a:lstStyle/>
                    <a:p>
                      <a:pPr marL="0" marR="0">
                        <a:spcBef>
                          <a:spcPts val="0"/>
                        </a:spcBef>
                        <a:spcAft>
                          <a:spcPts val="0"/>
                        </a:spcAft>
                      </a:pPr>
                      <a:r>
                        <a:rPr lang="en-US" sz="1000" dirty="0">
                          <a:effectLst/>
                        </a:rPr>
                        <a:t>ANSI C12.27 (Placeholder)</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 </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Meter Upgradeability</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SC27</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8EI-1 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Project on hold as of Fall 2014</a:t>
                      </a:r>
                      <a:endParaRPr lang="en-US" sz="1000" dirty="0">
                        <a:effectLst/>
                        <a:latin typeface="Courier New"/>
                        <a:ea typeface="Times New Roman"/>
                      </a:endParaRPr>
                    </a:p>
                  </a:txBody>
                  <a:tcPr marL="65348" marR="65348" marT="0" marB="0"/>
                </a:tc>
              </a:tr>
              <a:tr h="290435">
                <a:tc>
                  <a:txBody>
                    <a:bodyPr/>
                    <a:lstStyle/>
                    <a:p>
                      <a:pPr marL="0" marR="0">
                        <a:spcBef>
                          <a:spcPts val="0"/>
                        </a:spcBef>
                        <a:spcAft>
                          <a:spcPts val="0"/>
                        </a:spcAft>
                      </a:pPr>
                      <a:r>
                        <a:rPr lang="en-US" sz="1000" dirty="0">
                          <a:effectLst/>
                        </a:rPr>
                        <a:t>ANSI C12.29 (Placeholder)</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 </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Field Testing of Metering Sites</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SC29</a:t>
                      </a:r>
                    </a:p>
                    <a:p>
                      <a:pPr marL="0" marR="0" algn="ctr">
                        <a:spcBef>
                          <a:spcPts val="0"/>
                        </a:spcBef>
                        <a:spcAft>
                          <a:spcPts val="0"/>
                        </a:spcAft>
                      </a:pPr>
                      <a:r>
                        <a:rPr lang="en-US" sz="1000" dirty="0">
                          <a:effectLst/>
                        </a:rPr>
                        <a:t>Hardy</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8EI-1TC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Discussion Phase -Working Group Active</a:t>
                      </a:r>
                      <a:endParaRPr lang="en-US" sz="1000" dirty="0">
                        <a:effectLst/>
                        <a:latin typeface="Courier New"/>
                        <a:ea typeface="Times New Roman"/>
                      </a:endParaRPr>
                    </a:p>
                  </a:txBody>
                  <a:tcPr marL="65348" marR="65348" marT="0" marB="0"/>
                </a:tc>
              </a:tr>
              <a:tr h="435653">
                <a:tc>
                  <a:txBody>
                    <a:bodyPr/>
                    <a:lstStyle/>
                    <a:p>
                      <a:pPr marL="0" marR="0">
                        <a:spcBef>
                          <a:spcPts val="0"/>
                        </a:spcBef>
                        <a:spcAft>
                          <a:spcPts val="0"/>
                        </a:spcAft>
                      </a:pPr>
                      <a:r>
                        <a:rPr lang="en-US" sz="1000" dirty="0">
                          <a:effectLst/>
                        </a:rPr>
                        <a:t>ANSI Registered C12.30 TR </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In progress</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Test Requirements for:</a:t>
                      </a:r>
                    </a:p>
                    <a:p>
                      <a:pPr marL="0" marR="0">
                        <a:spcBef>
                          <a:spcPts val="0"/>
                        </a:spcBef>
                        <a:spcAft>
                          <a:spcPts val="0"/>
                        </a:spcAft>
                      </a:pPr>
                      <a:r>
                        <a:rPr lang="en-US" sz="1000" dirty="0">
                          <a:effectLst/>
                        </a:rPr>
                        <a:t>Metering Devices Equipped with Service Switches</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8EI-1TC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Technical Report</a:t>
                      </a:r>
                    </a:p>
                    <a:p>
                      <a:pPr marL="0" marR="0">
                        <a:spcBef>
                          <a:spcPts val="0"/>
                        </a:spcBef>
                        <a:spcAft>
                          <a:spcPts val="0"/>
                        </a:spcAft>
                      </a:pPr>
                      <a:r>
                        <a:rPr lang="en-US" sz="1000" dirty="0">
                          <a:effectLst/>
                        </a:rPr>
                        <a:t>NEMA C&amp;S approved.  Registered February 16, 2014.</a:t>
                      </a:r>
                      <a:endParaRPr lang="en-US" sz="1000" dirty="0">
                        <a:effectLst/>
                        <a:latin typeface="Courier New"/>
                        <a:ea typeface="Times New Roman"/>
                      </a:endParaRPr>
                    </a:p>
                  </a:txBody>
                  <a:tcPr marL="65348" marR="65348" marT="0" marB="0"/>
                </a:tc>
              </a:tr>
              <a:tr h="145218">
                <a:tc>
                  <a:txBody>
                    <a:bodyPr/>
                    <a:lstStyle/>
                    <a:p>
                      <a:pPr marL="0" marR="0">
                        <a:spcBef>
                          <a:spcPts val="0"/>
                        </a:spcBef>
                        <a:spcAft>
                          <a:spcPts val="0"/>
                        </a:spcAft>
                      </a:pPr>
                      <a:r>
                        <a:rPr lang="en-US" sz="1000" dirty="0">
                          <a:effectLst/>
                        </a:rPr>
                        <a:t>ANSI C12.31 (Placeholder)</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New SC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VA Standard Subcommittee</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 31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8EI-1TC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C12SC31 Formed St. Louis Oct 2014</a:t>
                      </a:r>
                      <a:endParaRPr lang="en-US" sz="1000" dirty="0">
                        <a:effectLst/>
                        <a:latin typeface="Courier New"/>
                        <a:ea typeface="Times New Roman"/>
                      </a:endParaRPr>
                    </a:p>
                  </a:txBody>
                  <a:tcPr marL="65348" marR="65348" marT="0" marB="0"/>
                </a:tc>
              </a:tr>
              <a:tr h="145218">
                <a:tc>
                  <a:txBody>
                    <a:bodyPr/>
                    <a:lstStyle/>
                    <a:p>
                      <a:pPr marL="0" marR="0">
                        <a:spcBef>
                          <a:spcPts val="0"/>
                        </a:spcBef>
                        <a:spcAft>
                          <a:spcPts val="0"/>
                        </a:spcAft>
                      </a:pPr>
                      <a:r>
                        <a:rPr lang="en-US" sz="1000" dirty="0">
                          <a:effectLst/>
                        </a:rPr>
                        <a:t>ANSI C12.46 (Placeholder)</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New SC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OIML</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SC46</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8EI-1TC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Developing Draft</a:t>
                      </a:r>
                      <a:endParaRPr lang="en-US" sz="1000" dirty="0">
                        <a:effectLst/>
                        <a:latin typeface="Courier New"/>
                        <a:ea typeface="Times New Roman"/>
                      </a:endParaRPr>
                    </a:p>
                  </a:txBody>
                  <a:tcPr marL="65348" marR="65348" marT="0" marB="0"/>
                </a:tc>
              </a:tr>
              <a:tr h="435653">
                <a:tc>
                  <a:txBody>
                    <a:bodyPr/>
                    <a:lstStyle/>
                    <a:p>
                      <a:pPr marL="0" marR="0">
                        <a:spcBef>
                          <a:spcPts val="0"/>
                        </a:spcBef>
                        <a:spcAft>
                          <a:spcPts val="0"/>
                        </a:spcAft>
                      </a:pPr>
                      <a:r>
                        <a:rPr lang="en-US" sz="1000" dirty="0">
                          <a:effectLst/>
                        </a:rPr>
                        <a:t>C12-IEC 62056-5-3 ED3</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 </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ELECTRICITY METERING DATA EXCHANGE - THE DLMS/COSEM SUITE - Part 5-3:DLMS/COSEM application layer</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USNC TC 13/C12</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8EI-1TC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PINS filled April 2018</a:t>
                      </a:r>
                    </a:p>
                    <a:p>
                      <a:pPr marL="0" marR="0">
                        <a:spcBef>
                          <a:spcPts val="0"/>
                        </a:spcBef>
                        <a:spcAft>
                          <a:spcPts val="0"/>
                        </a:spcAft>
                      </a:pPr>
                      <a:r>
                        <a:rPr lang="en-US" sz="1000" dirty="0">
                          <a:effectLst/>
                        </a:rPr>
                        <a:t>Passed Ballot. In comment resolution.</a:t>
                      </a:r>
                      <a:endParaRPr lang="en-US" sz="1000" dirty="0">
                        <a:effectLst/>
                        <a:latin typeface="Courier New"/>
                        <a:ea typeface="Times New Roman"/>
                      </a:endParaRPr>
                    </a:p>
                  </a:txBody>
                  <a:tcPr marL="65348" marR="65348" marT="0" marB="0"/>
                </a:tc>
              </a:tr>
              <a:tr h="580870">
                <a:tc>
                  <a:txBody>
                    <a:bodyPr/>
                    <a:lstStyle/>
                    <a:p>
                      <a:pPr marL="0" marR="0">
                        <a:spcBef>
                          <a:spcPts val="0"/>
                        </a:spcBef>
                        <a:spcAft>
                          <a:spcPts val="0"/>
                        </a:spcAft>
                      </a:pPr>
                      <a:r>
                        <a:rPr lang="en-US" sz="1000" dirty="0">
                          <a:effectLst/>
                        </a:rPr>
                        <a:t>C12-IEC 62056-6-1 ED3</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 </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ELECTRICITY METERING DATA EXCHANGE - THE DLMS/COSEM SUITE - Part 6-1: Object Identification System (OBIS)</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USNC TC 13/C12</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8EI-1TC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PINS filled April 2018</a:t>
                      </a:r>
                    </a:p>
                    <a:p>
                      <a:pPr marL="0" marR="0">
                        <a:spcBef>
                          <a:spcPts val="0"/>
                        </a:spcBef>
                        <a:spcAft>
                          <a:spcPts val="0"/>
                        </a:spcAft>
                      </a:pPr>
                      <a:r>
                        <a:rPr lang="en-US" sz="1000" dirty="0">
                          <a:effectLst/>
                        </a:rPr>
                        <a:t>Passed Ballot. In comment resolution.</a:t>
                      </a:r>
                      <a:endParaRPr lang="en-US" sz="1000" dirty="0">
                        <a:effectLst/>
                        <a:latin typeface="Courier New"/>
                        <a:ea typeface="Times New Roman"/>
                      </a:endParaRPr>
                    </a:p>
                  </a:txBody>
                  <a:tcPr marL="65348" marR="65348" marT="0" marB="0"/>
                </a:tc>
              </a:tr>
              <a:tr h="435653">
                <a:tc>
                  <a:txBody>
                    <a:bodyPr/>
                    <a:lstStyle/>
                    <a:p>
                      <a:pPr marL="0" marR="0">
                        <a:spcBef>
                          <a:spcPts val="0"/>
                        </a:spcBef>
                        <a:spcAft>
                          <a:spcPts val="0"/>
                        </a:spcAft>
                      </a:pPr>
                      <a:r>
                        <a:rPr lang="en-US" sz="1000" dirty="0">
                          <a:effectLst/>
                        </a:rPr>
                        <a:t>C12-IEC 62056-6-2 ED3</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 </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ELECTRICITY METERING DATA EXCHANGE - THE DLMS/COSEM SUITE - Part 6-2: COSEM interface classes</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USNC TC 13/C12</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8EI-1TC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PINS filled April 2018</a:t>
                      </a:r>
                    </a:p>
                    <a:p>
                      <a:pPr marL="0" marR="0">
                        <a:spcBef>
                          <a:spcPts val="0"/>
                        </a:spcBef>
                        <a:spcAft>
                          <a:spcPts val="0"/>
                        </a:spcAft>
                      </a:pPr>
                      <a:r>
                        <a:rPr lang="en-US" sz="1000" dirty="0">
                          <a:effectLst/>
                        </a:rPr>
                        <a:t>Passed Ballot. In comment resolution.</a:t>
                      </a:r>
                      <a:endParaRPr lang="en-US" sz="1000" dirty="0">
                        <a:effectLst/>
                        <a:latin typeface="Courier New"/>
                        <a:ea typeface="Times New Roman"/>
                      </a:endParaRPr>
                    </a:p>
                  </a:txBody>
                  <a:tcPr marL="65348" marR="65348" marT="0" marB="0"/>
                </a:tc>
              </a:tr>
            </a:tbl>
          </a:graphicData>
        </a:graphic>
      </p:graphicFrame>
      <p:sp>
        <p:nvSpPr>
          <p:cNvPr id="5" name="Rectangle 1"/>
          <p:cNvSpPr>
            <a:spLocks noChangeArrowheads="1"/>
          </p:cNvSpPr>
          <p:nvPr/>
        </p:nvSpPr>
        <p:spPr bwMode="auto">
          <a:xfrm>
            <a:off x="457200" y="14255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5057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p>
            <a:r>
              <a:rPr lang="en-US" sz="2400" dirty="0" smtClean="0"/>
              <a:t>ANSI Standards Related to Electric Metering (cont.)</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13689434"/>
              </p:ext>
            </p:extLst>
          </p:nvPr>
        </p:nvGraphicFramePr>
        <p:xfrm>
          <a:off x="457200" y="1397272"/>
          <a:ext cx="8229600" cy="1219200"/>
        </p:xfrm>
        <a:graphic>
          <a:graphicData uri="http://schemas.openxmlformats.org/drawingml/2006/table">
            <a:tbl>
              <a:tblPr>
                <a:tableStyleId>{5C22544A-7EE6-4342-B048-85BDC9FD1C3A}</a:tableStyleId>
              </a:tblPr>
              <a:tblGrid>
                <a:gridCol w="1601024"/>
                <a:gridCol w="960856"/>
                <a:gridCol w="2049383"/>
                <a:gridCol w="882802"/>
                <a:gridCol w="838631"/>
                <a:gridCol w="1896904"/>
              </a:tblGrid>
              <a:tr h="580870">
                <a:tc>
                  <a:txBody>
                    <a:bodyPr/>
                    <a:lstStyle/>
                    <a:p>
                      <a:pPr marL="0" marR="0">
                        <a:spcBef>
                          <a:spcPts val="0"/>
                        </a:spcBef>
                        <a:spcAft>
                          <a:spcPts val="0"/>
                        </a:spcAft>
                      </a:pPr>
                      <a:r>
                        <a:rPr lang="en-US" sz="1000" dirty="0">
                          <a:effectLst/>
                        </a:rPr>
                        <a:t>C12-IEC TS 62056-8-20 ED 1.0</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 </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ELECTRICITY METERING DATA EXCHANGE - THE DLMS/COSEM SUITE - Part 8-20: Mesh communication profile for neighborhood networks,</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USNC TC 13/C12</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8EI-1TC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PINS filled April 2018</a:t>
                      </a:r>
                    </a:p>
                    <a:p>
                      <a:pPr marL="0" marR="0">
                        <a:spcBef>
                          <a:spcPts val="0"/>
                        </a:spcBef>
                        <a:spcAft>
                          <a:spcPts val="0"/>
                        </a:spcAft>
                      </a:pPr>
                      <a:r>
                        <a:rPr lang="en-US" sz="1000" dirty="0">
                          <a:effectLst/>
                        </a:rPr>
                        <a:t>Passed Ballot. In comment resolution.</a:t>
                      </a:r>
                      <a:endParaRPr lang="en-US" sz="1000" dirty="0">
                        <a:effectLst/>
                        <a:latin typeface="Courier New"/>
                        <a:ea typeface="Times New Roman"/>
                      </a:endParaRPr>
                    </a:p>
                  </a:txBody>
                  <a:tcPr marL="65348" marR="65348" marT="0" marB="0"/>
                </a:tc>
              </a:tr>
              <a:tr h="435653">
                <a:tc>
                  <a:txBody>
                    <a:bodyPr/>
                    <a:lstStyle/>
                    <a:p>
                      <a:pPr marL="0" marR="0">
                        <a:spcBef>
                          <a:spcPts val="0"/>
                        </a:spcBef>
                        <a:spcAft>
                          <a:spcPts val="0"/>
                        </a:spcAft>
                      </a:pPr>
                      <a:r>
                        <a:rPr lang="en-US" sz="1000" dirty="0">
                          <a:effectLst/>
                        </a:rPr>
                        <a:t>C12-IEC 62056-9-7 ED 1.0</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 </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ELECTRICITY METERING DATA EXCHANGE – Communication profile for TCP-UDP/IP networks</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USNC TC 13/C12</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PINS filled April 2018</a:t>
                      </a:r>
                    </a:p>
                    <a:p>
                      <a:pPr marL="0" marR="0">
                        <a:spcBef>
                          <a:spcPts val="0"/>
                        </a:spcBef>
                        <a:spcAft>
                          <a:spcPts val="0"/>
                        </a:spcAft>
                      </a:pPr>
                      <a:r>
                        <a:rPr lang="en-US" sz="1000" dirty="0">
                          <a:effectLst/>
                        </a:rPr>
                        <a:t>Passed Ballot. In comment resolution.</a:t>
                      </a:r>
                      <a:endParaRPr lang="en-US" sz="1000" dirty="0">
                        <a:effectLst/>
                        <a:latin typeface="Courier New"/>
                        <a:ea typeface="Times New Roman"/>
                      </a:endParaRPr>
                    </a:p>
                  </a:txBody>
                  <a:tcPr marL="65348" marR="65348" marT="0" marB="0"/>
                </a:tc>
              </a:tr>
            </a:tbl>
          </a:graphicData>
        </a:graphic>
      </p:graphicFrame>
      <p:sp>
        <p:nvSpPr>
          <p:cNvPr id="5" name="Rectangle 1"/>
          <p:cNvSpPr>
            <a:spLocks noChangeArrowheads="1"/>
          </p:cNvSpPr>
          <p:nvPr/>
        </p:nvSpPr>
        <p:spPr bwMode="auto">
          <a:xfrm>
            <a:off x="457200" y="14255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72961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868362"/>
          </a:xfrm>
        </p:spPr>
        <p:txBody>
          <a:bodyPr/>
          <a:lstStyle/>
          <a:p>
            <a:pPr eaLnBrk="1" hangingPunct="1"/>
            <a:r>
              <a:rPr lang="en-US" b="1" dirty="0"/>
              <a:t>ANSI C12 – Sub-Committees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08986761"/>
              </p:ext>
            </p:extLst>
          </p:nvPr>
        </p:nvGraphicFramePr>
        <p:xfrm>
          <a:off x="457200" y="1219200"/>
          <a:ext cx="8229600" cy="4724616"/>
        </p:xfrm>
        <a:graphic>
          <a:graphicData uri="http://schemas.openxmlformats.org/drawingml/2006/table">
            <a:tbl>
              <a:tblPr firstRow="1" bandRow="1">
                <a:tableStyleId>{5940675A-B579-460E-94D1-54222C63F5DA}</a:tableStyleId>
              </a:tblPr>
              <a:tblGrid>
                <a:gridCol w="2491530">
                  <a:extLst>
                    <a:ext uri="{9D8B030D-6E8A-4147-A177-3AD203B41FA5}">
                      <a16:colId xmlns="" xmlns:a16="http://schemas.microsoft.com/office/drawing/2014/main" val="20000"/>
                    </a:ext>
                  </a:extLst>
                </a:gridCol>
                <a:gridCol w="5738070">
                  <a:extLst>
                    <a:ext uri="{9D8B030D-6E8A-4147-A177-3AD203B41FA5}">
                      <a16:colId xmlns="" xmlns:a16="http://schemas.microsoft.com/office/drawing/2014/main" val="20001"/>
                    </a:ext>
                  </a:extLst>
                </a:gridCol>
              </a:tblGrid>
              <a:tr h="501515">
                <a:tc>
                  <a:txBody>
                    <a:bodyPr/>
                    <a:lstStyle/>
                    <a:p>
                      <a:r>
                        <a:rPr lang="en-US" sz="2400" b="1" dirty="0"/>
                        <a:t>Sub-Committee</a:t>
                      </a:r>
                    </a:p>
                  </a:txBody>
                  <a:tcPr anchor="ctr">
                    <a:solidFill>
                      <a:srgbClr val="FFFFCC"/>
                    </a:solidFill>
                  </a:tcPr>
                </a:tc>
                <a:tc>
                  <a:txBody>
                    <a:bodyPr/>
                    <a:lstStyle/>
                    <a:p>
                      <a:r>
                        <a:rPr lang="en-US" sz="2400" b="1" dirty="0"/>
                        <a:t>Standards</a:t>
                      </a:r>
                    </a:p>
                  </a:txBody>
                  <a:tcPr anchor="ctr">
                    <a:solidFill>
                      <a:srgbClr val="FFFFCC"/>
                    </a:solidFill>
                  </a:tcPr>
                </a:tc>
                <a:extLst>
                  <a:ext uri="{0D108BD9-81ED-4DB2-BD59-A6C34878D82A}">
                    <a16:rowId xmlns="" xmlns:a16="http://schemas.microsoft.com/office/drawing/2014/main" val="10000"/>
                  </a:ext>
                </a:extLst>
              </a:tr>
              <a:tr h="501515">
                <a:tc>
                  <a:txBody>
                    <a:bodyPr/>
                    <a:lstStyle/>
                    <a:p>
                      <a:r>
                        <a:rPr lang="en-US" dirty="0"/>
                        <a:t>C12</a:t>
                      </a:r>
                      <a:r>
                        <a:rPr lang="en-US" baseline="0" dirty="0"/>
                        <a:t> SC1</a:t>
                      </a:r>
                      <a:endParaRPr lang="en-US" dirty="0"/>
                    </a:p>
                  </a:txBody>
                  <a:tcPr anchor="ctr"/>
                </a:tc>
                <a:tc>
                  <a:txBody>
                    <a:bodyPr/>
                    <a:lstStyle/>
                    <a:p>
                      <a:r>
                        <a:rPr lang="en-US" dirty="0"/>
                        <a:t>C12.1, C12.4, C12.5, </a:t>
                      </a:r>
                      <a:r>
                        <a:rPr lang="en-US" dirty="0" smtClean="0"/>
                        <a:t>C12.10</a:t>
                      </a:r>
                      <a:endParaRPr lang="en-US" dirty="0"/>
                    </a:p>
                  </a:txBody>
                  <a:tcPr anchor="ctr"/>
                </a:tc>
                <a:extLst>
                  <a:ext uri="{0D108BD9-81ED-4DB2-BD59-A6C34878D82A}">
                    <a16:rowId xmlns="" xmlns:a16="http://schemas.microsoft.com/office/drawing/2014/main" val="10001"/>
                  </a:ext>
                </a:extLst>
              </a:tr>
              <a:tr h="501515">
                <a:tc>
                  <a:txBody>
                    <a:bodyPr/>
                    <a:lstStyle/>
                    <a:p>
                      <a:r>
                        <a:rPr lang="en-US" dirty="0"/>
                        <a:t>C12 SC15</a:t>
                      </a:r>
                    </a:p>
                  </a:txBody>
                  <a:tcPr anchor="ctr"/>
                </a:tc>
                <a:tc>
                  <a:txBody>
                    <a:bodyPr/>
                    <a:lstStyle/>
                    <a:p>
                      <a:r>
                        <a:rPr lang="en-US" dirty="0"/>
                        <a:t>C12.6, C12.7, C12.8, C12.9, C12.11</a:t>
                      </a:r>
                    </a:p>
                  </a:txBody>
                  <a:tcPr anchor="ctr"/>
                </a:tc>
                <a:extLst>
                  <a:ext uri="{0D108BD9-81ED-4DB2-BD59-A6C34878D82A}">
                    <a16:rowId xmlns="" xmlns:a16="http://schemas.microsoft.com/office/drawing/2014/main" val="10002"/>
                  </a:ext>
                </a:extLst>
              </a:tr>
              <a:tr h="501515">
                <a:tc>
                  <a:txBody>
                    <a:bodyPr/>
                    <a:lstStyle/>
                    <a:p>
                      <a:r>
                        <a:rPr lang="en-US" dirty="0"/>
                        <a:t>C12 SC16</a:t>
                      </a:r>
                    </a:p>
                  </a:txBody>
                  <a:tcPr anchor="ctr"/>
                </a:tc>
                <a:tc>
                  <a:txBody>
                    <a:bodyPr/>
                    <a:lstStyle/>
                    <a:p>
                      <a:r>
                        <a:rPr lang="en-US" dirty="0" smtClean="0"/>
                        <a:t>C12.20, C12.24</a:t>
                      </a:r>
                      <a:endParaRPr lang="en-US" dirty="0"/>
                    </a:p>
                  </a:txBody>
                  <a:tcPr anchor="ctr"/>
                </a:tc>
                <a:extLst>
                  <a:ext uri="{0D108BD9-81ED-4DB2-BD59-A6C34878D82A}">
                    <a16:rowId xmlns="" xmlns:a16="http://schemas.microsoft.com/office/drawing/2014/main" val="10003"/>
                  </a:ext>
                </a:extLst>
              </a:tr>
              <a:tr h="501515">
                <a:tc>
                  <a:txBody>
                    <a:bodyPr/>
                    <a:lstStyle/>
                    <a:p>
                      <a:r>
                        <a:rPr lang="en-US" dirty="0"/>
                        <a:t>C12 SC17</a:t>
                      </a:r>
                    </a:p>
                  </a:txBody>
                  <a:tcPr anchor="ctr"/>
                </a:tc>
                <a:tc>
                  <a:txBody>
                    <a:bodyPr/>
                    <a:lstStyle/>
                    <a:p>
                      <a:r>
                        <a:rPr lang="en-US" dirty="0"/>
                        <a:t>C12.18, C12.19, C12.21, C12.22, C12.23, C12.26</a:t>
                      </a:r>
                    </a:p>
                  </a:txBody>
                  <a:tcPr anchor="ctr"/>
                </a:tc>
                <a:extLst>
                  <a:ext uri="{0D108BD9-81ED-4DB2-BD59-A6C34878D82A}">
                    <a16:rowId xmlns="" xmlns:a16="http://schemas.microsoft.com/office/drawing/2014/main" val="10004"/>
                  </a:ext>
                </a:extLst>
              </a:tr>
              <a:tr h="5015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C12</a:t>
                      </a:r>
                      <a:r>
                        <a:rPr lang="en-US" baseline="0" dirty="0"/>
                        <a:t> SC29</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C12.29 Standard for Field Testing</a:t>
                      </a:r>
                      <a:r>
                        <a:rPr lang="en-US" baseline="0" dirty="0"/>
                        <a:t> of Metering Sites</a:t>
                      </a:r>
                      <a:endParaRPr lang="en-US" dirty="0"/>
                    </a:p>
                  </a:txBody>
                  <a:tcPr anchor="ctr"/>
                </a:tc>
                <a:extLst>
                  <a:ext uri="{0D108BD9-81ED-4DB2-BD59-A6C34878D82A}">
                    <a16:rowId xmlns="" xmlns:a16="http://schemas.microsoft.com/office/drawing/2014/main" val="10006"/>
                  </a:ext>
                </a:extLst>
              </a:tr>
              <a:tr h="5015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C12 SC31</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C12.31 VA Measurement Standard</a:t>
                      </a:r>
                    </a:p>
                  </a:txBody>
                  <a:tcPr anchor="ctr"/>
                </a:tc>
                <a:extLst>
                  <a:ext uri="{0D108BD9-81ED-4DB2-BD59-A6C34878D82A}">
                    <a16:rowId xmlns="" xmlns:a16="http://schemas.microsoft.com/office/drawing/2014/main" val="10007"/>
                  </a:ext>
                </a:extLst>
              </a:tr>
              <a:tr h="1214011">
                <a:tc>
                  <a:txBody>
                    <a:bodyPr/>
                    <a:lstStyle/>
                    <a:p>
                      <a:r>
                        <a:rPr lang="en-US" dirty="0"/>
                        <a:t>C12 SC46</a:t>
                      </a:r>
                    </a:p>
                  </a:txBody>
                  <a:tcPr anchor="ctr"/>
                </a:tc>
                <a:tc>
                  <a:txBody>
                    <a:bodyPr/>
                    <a:lstStyle/>
                    <a:p>
                      <a:r>
                        <a:rPr lang="en-GB" sz="1800" b="0" kern="1200" dirty="0">
                          <a:solidFill>
                            <a:schemeClr val="tx1"/>
                          </a:solidFill>
                          <a:latin typeface="+mn-lt"/>
                          <a:ea typeface="+mn-ea"/>
                          <a:cs typeface="+mn-cs"/>
                        </a:rPr>
                        <a:t>C12.46 American National Standard for Electricity Meters</a:t>
                      </a:r>
                      <a:r>
                        <a:rPr lang="en-GB" sz="1800" b="0" kern="1200" baseline="0" dirty="0">
                          <a:solidFill>
                            <a:schemeClr val="tx1"/>
                          </a:solidFill>
                          <a:latin typeface="+mn-lt"/>
                          <a:ea typeface="+mn-ea"/>
                          <a:cs typeface="+mn-cs"/>
                        </a:rPr>
                        <a:t> - </a:t>
                      </a:r>
                      <a:r>
                        <a:rPr lang="en-GB" sz="1800" b="0" kern="1200" dirty="0">
                          <a:solidFill>
                            <a:schemeClr val="tx1"/>
                          </a:solidFill>
                          <a:latin typeface="+mn-lt"/>
                          <a:ea typeface="+mn-ea"/>
                          <a:cs typeface="+mn-cs"/>
                        </a:rPr>
                        <a:t>0.1, 0.2 and 0.5 Accuracy Classes for the Measurement of Active, Apparent and Reactive Power</a:t>
                      </a:r>
                      <a:endParaRPr lang="en-US" sz="1800" b="0" kern="1200" dirty="0">
                        <a:solidFill>
                          <a:schemeClr val="tx1"/>
                        </a:solidFill>
                        <a:latin typeface="+mn-lt"/>
                        <a:ea typeface="+mn-ea"/>
                        <a:cs typeface="+mn-cs"/>
                      </a:endParaRPr>
                    </a:p>
                  </a:txBody>
                  <a:tcPr anchor="ctr"/>
                </a:tc>
                <a:extLst>
                  <a:ext uri="{0D108BD9-81ED-4DB2-BD59-A6C34878D82A}">
                    <a16:rowId xmlns="" xmlns:a16="http://schemas.microsoft.com/office/drawing/2014/main" val="10008"/>
                  </a:ext>
                </a:extLst>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944562"/>
          </a:xfrm>
        </p:spPr>
        <p:txBody>
          <a:bodyPr/>
          <a:lstStyle/>
          <a:p>
            <a:pPr eaLnBrk="1" hangingPunct="1"/>
            <a:r>
              <a:rPr lang="en-US" b="1" dirty="0"/>
              <a:t>ANSI C12 SC </a:t>
            </a:r>
            <a:r>
              <a:rPr lang="en-US" b="1" dirty="0" smtClean="0"/>
              <a:t>1 (cont.)</a:t>
            </a:r>
            <a:endParaRPr lang="en-US" b="1" dirty="0"/>
          </a:p>
        </p:txBody>
      </p:sp>
      <p:sp>
        <p:nvSpPr>
          <p:cNvPr id="11267" name="Rectangle 3"/>
          <p:cNvSpPr>
            <a:spLocks noGrp="1" noChangeArrowheads="1"/>
          </p:cNvSpPr>
          <p:nvPr>
            <p:ph idx="1"/>
          </p:nvPr>
        </p:nvSpPr>
        <p:spPr>
          <a:xfrm>
            <a:off x="304800" y="1295400"/>
            <a:ext cx="8534400" cy="5029200"/>
          </a:xfrm>
        </p:spPr>
        <p:txBody>
          <a:bodyPr/>
          <a:lstStyle/>
          <a:p>
            <a:pPr eaLnBrk="1" hangingPunct="1">
              <a:lnSpc>
                <a:spcPct val="90000"/>
              </a:lnSpc>
              <a:buFont typeface="Wingdings" panose="05000000000000000000" pitchFamily="2" charset="2"/>
              <a:buChar char="Ø"/>
            </a:pPr>
            <a:r>
              <a:rPr lang="en-US" sz="2800" dirty="0">
                <a:solidFill>
                  <a:srgbClr val="002060"/>
                </a:solidFill>
                <a:latin typeface="Calibri" panose="020F0502020204030204" pitchFamily="34" charset="0"/>
              </a:rPr>
              <a:t>C12.1 </a:t>
            </a:r>
            <a:r>
              <a:rPr lang="en-US" sz="2600" dirty="0" smtClean="0">
                <a:solidFill>
                  <a:srgbClr val="002060"/>
                </a:solidFill>
                <a:latin typeface="Calibri" panose="020F0502020204030204" pitchFamily="34" charset="0"/>
              </a:rPr>
              <a:t>Code </a:t>
            </a:r>
            <a:r>
              <a:rPr lang="en-US" sz="2600" dirty="0">
                <a:solidFill>
                  <a:srgbClr val="002060"/>
                </a:solidFill>
                <a:latin typeface="Calibri" panose="020F0502020204030204" pitchFamily="34" charset="0"/>
              </a:rPr>
              <a:t>for Electricity </a:t>
            </a:r>
            <a:r>
              <a:rPr lang="en-US" sz="2600" dirty="0" smtClean="0">
                <a:solidFill>
                  <a:srgbClr val="002060"/>
                </a:solidFill>
                <a:latin typeface="Calibri" panose="020F0502020204030204" pitchFamily="34" charset="0"/>
              </a:rPr>
              <a:t>Metering - Sub Committee Work</a:t>
            </a:r>
            <a:endParaRPr lang="en-US" sz="2600" dirty="0">
              <a:solidFill>
                <a:srgbClr val="002060"/>
              </a:solidFill>
              <a:latin typeface="Calibri" panose="020F0502020204030204" pitchFamily="34" charset="0"/>
            </a:endParaRPr>
          </a:p>
          <a:p>
            <a:pPr lvl="1" eaLnBrk="1" hangingPunct="1">
              <a:lnSpc>
                <a:spcPct val="90000"/>
              </a:lnSpc>
              <a:buFont typeface="Arial" panose="020B0604020202020204" pitchFamily="34" charset="0"/>
              <a:buChar char="•"/>
            </a:pPr>
            <a:r>
              <a:rPr lang="en-US" sz="2000" dirty="0" smtClean="0">
                <a:solidFill>
                  <a:srgbClr val="002060"/>
                </a:solidFill>
                <a:latin typeface="Calibri" panose="020F0502020204030204" pitchFamily="34" charset="0"/>
              </a:rPr>
              <a:t>Demand Type Test working group – they are grappling with the reckoning of time for type testing.  Demand type testing has never been defined to everyone’s satisfaction (meter manufacturers and Utilities).</a:t>
            </a:r>
          </a:p>
          <a:p>
            <a:pPr lvl="1" eaLnBrk="1" hangingPunct="1">
              <a:lnSpc>
                <a:spcPct val="90000"/>
              </a:lnSpc>
              <a:buFont typeface="Arial" panose="020B0604020202020204" pitchFamily="34" charset="0"/>
              <a:buChar char="•"/>
            </a:pPr>
            <a:r>
              <a:rPr lang="en-US" sz="2000" dirty="0" smtClean="0">
                <a:solidFill>
                  <a:srgbClr val="002060"/>
                </a:solidFill>
                <a:latin typeface="Calibri" panose="020F0502020204030204" pitchFamily="34" charset="0"/>
              </a:rPr>
              <a:t>Working Group formed on creating a Standards Road map as some groups are languishing while others are moving ahead at full speed and we are not releasing everything we need as quickly as we need them.</a:t>
            </a:r>
          </a:p>
          <a:p>
            <a:pPr lvl="1" eaLnBrk="1" hangingPunct="1">
              <a:lnSpc>
                <a:spcPct val="90000"/>
              </a:lnSpc>
              <a:buFont typeface="Arial" panose="020B0604020202020204" pitchFamily="34" charset="0"/>
              <a:buChar char="•"/>
            </a:pPr>
            <a:r>
              <a:rPr lang="en-US" sz="2000" dirty="0" smtClean="0">
                <a:solidFill>
                  <a:srgbClr val="002060"/>
                </a:solidFill>
                <a:latin typeface="Calibri" panose="020F0502020204030204" pitchFamily="34" charset="0"/>
              </a:rPr>
              <a:t>C12.10 is being converted into a Stand alone safety document.  This was going to be withdrawn in favor of UL 2735 that was to be drafted jointly by ANSI and UL.  Instead UL created their own.  Later an agreement was reached that UL 2735C would be drafted jointly and then once released would also become the new UL 2735.  There are still over 70 comments to resolve in the updated 2735 so this is expected to take several more years.  C12.10 should be ready as a standalone safety standard by 2020 (several drawings are being updated, then need to be reviewed and balloted)</a:t>
            </a:r>
            <a:endParaRPr lang="en-US" sz="2000" dirty="0">
              <a:solidFill>
                <a:srgbClr val="00206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944562"/>
          </a:xfrm>
        </p:spPr>
        <p:txBody>
          <a:bodyPr/>
          <a:lstStyle/>
          <a:p>
            <a:pPr eaLnBrk="1" hangingPunct="1"/>
            <a:r>
              <a:rPr lang="en-US" b="1" dirty="0"/>
              <a:t>ANSI C12 SC </a:t>
            </a:r>
            <a:r>
              <a:rPr lang="en-US" b="1" dirty="0" smtClean="0"/>
              <a:t>1 (cont.)</a:t>
            </a:r>
            <a:endParaRPr lang="en-US" b="1" dirty="0"/>
          </a:p>
        </p:txBody>
      </p:sp>
      <p:sp>
        <p:nvSpPr>
          <p:cNvPr id="11267" name="Rectangle 3"/>
          <p:cNvSpPr>
            <a:spLocks noGrp="1" noChangeArrowheads="1"/>
          </p:cNvSpPr>
          <p:nvPr>
            <p:ph idx="1"/>
          </p:nvPr>
        </p:nvSpPr>
        <p:spPr>
          <a:xfrm>
            <a:off x="304800" y="1295400"/>
            <a:ext cx="8534400" cy="5029200"/>
          </a:xfrm>
        </p:spPr>
        <p:txBody>
          <a:bodyPr/>
          <a:lstStyle/>
          <a:p>
            <a:pPr eaLnBrk="1" hangingPunct="1">
              <a:lnSpc>
                <a:spcPct val="90000"/>
              </a:lnSpc>
              <a:buFont typeface="Wingdings" panose="05000000000000000000" pitchFamily="2" charset="2"/>
              <a:buChar char="Ø"/>
            </a:pPr>
            <a:r>
              <a:rPr lang="en-US" sz="2800" dirty="0">
                <a:solidFill>
                  <a:srgbClr val="002060"/>
                </a:solidFill>
                <a:latin typeface="Calibri" panose="020F0502020204030204" pitchFamily="34" charset="0"/>
              </a:rPr>
              <a:t>C12.1 – </a:t>
            </a:r>
            <a:r>
              <a:rPr lang="en-US" sz="2600" dirty="0">
                <a:solidFill>
                  <a:srgbClr val="002060"/>
                </a:solidFill>
                <a:latin typeface="Calibri" panose="020F0502020204030204" pitchFamily="34" charset="0"/>
              </a:rPr>
              <a:t>Code for Electricity </a:t>
            </a:r>
            <a:r>
              <a:rPr lang="en-US" sz="2600" dirty="0" smtClean="0">
                <a:solidFill>
                  <a:srgbClr val="002060"/>
                </a:solidFill>
                <a:latin typeface="Calibri" panose="020F0502020204030204" pitchFamily="34" charset="0"/>
              </a:rPr>
              <a:t>Metering Sub Committee Work</a:t>
            </a:r>
            <a:endParaRPr lang="en-US" sz="2600" dirty="0">
              <a:solidFill>
                <a:srgbClr val="002060"/>
              </a:solidFill>
              <a:latin typeface="Calibri" panose="020F0502020204030204" pitchFamily="34" charset="0"/>
            </a:endParaRPr>
          </a:p>
          <a:p>
            <a:pPr lvl="1" eaLnBrk="1" hangingPunct="1">
              <a:lnSpc>
                <a:spcPct val="90000"/>
              </a:lnSpc>
              <a:buFont typeface="Arial" panose="020B0604020202020204" pitchFamily="34" charset="0"/>
              <a:buChar char="•"/>
            </a:pPr>
            <a:r>
              <a:rPr lang="en-US" sz="2000" dirty="0" smtClean="0">
                <a:solidFill>
                  <a:srgbClr val="002060"/>
                </a:solidFill>
                <a:latin typeface="Calibri" panose="020F0502020204030204" pitchFamily="34" charset="0"/>
              </a:rPr>
              <a:t>Temperature Rise working group.  This was created several years ago to understand what level of temperature rise is to be expected in a meter and can be withstood by a meter and for what period of time.  This goes back to hot sockets and their effect on meters.  A great deal of data has been generated, L+G is leading this effort.  The working group has agreed that based on this data and testing set up they are now need to develop a generic meter box that is not vendor specific that all meter manufacturer’s can use to generate data that can be compared to each other and to the standard.  This will hopefully be ready by the next meeting (Spring 2020, Orlando FL) and initial data presented.  </a:t>
            </a:r>
          </a:p>
          <a:p>
            <a:pPr lvl="1" eaLnBrk="1" hangingPunct="1">
              <a:lnSpc>
                <a:spcPct val="90000"/>
              </a:lnSpc>
              <a:buFont typeface="Arial" panose="020B0604020202020204" pitchFamily="34" charset="0"/>
              <a:buChar char="•"/>
            </a:pPr>
            <a:r>
              <a:rPr lang="en-US" sz="2000" dirty="0" smtClean="0">
                <a:solidFill>
                  <a:srgbClr val="002060"/>
                </a:solidFill>
                <a:latin typeface="Calibri" panose="020F0502020204030204" pitchFamily="34" charset="0"/>
              </a:rPr>
              <a:t>In Service Testing Working group.  </a:t>
            </a:r>
          </a:p>
          <a:p>
            <a:pPr lvl="2" eaLnBrk="1" hangingPunct="1">
              <a:lnSpc>
                <a:spcPct val="90000"/>
              </a:lnSpc>
              <a:buFont typeface="Arial" panose="020B0604020202020204" pitchFamily="34" charset="0"/>
              <a:buChar char="•"/>
            </a:pPr>
            <a:r>
              <a:rPr lang="en-US" sz="1600" dirty="0" smtClean="0">
                <a:solidFill>
                  <a:srgbClr val="002060"/>
                </a:solidFill>
                <a:latin typeface="Calibri" panose="020F0502020204030204" pitchFamily="34" charset="0"/>
              </a:rPr>
              <a:t>Provide guidance on the use of backdoor meters.  Proposed and passed new wording to allow this but to still maintain a statistical comparison of back door meters with pre-selected meters.</a:t>
            </a:r>
          </a:p>
        </p:txBody>
      </p:sp>
    </p:spTree>
    <p:extLst>
      <p:ext uri="{BB962C8B-B14F-4D97-AF65-F5344CB8AC3E}">
        <p14:creationId xmlns:p14="http://schemas.microsoft.com/office/powerpoint/2010/main" val="30798547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944562"/>
          </a:xfrm>
        </p:spPr>
        <p:txBody>
          <a:bodyPr/>
          <a:lstStyle/>
          <a:p>
            <a:pPr eaLnBrk="1" hangingPunct="1"/>
            <a:r>
              <a:rPr lang="en-US" b="1" dirty="0"/>
              <a:t>ANSI C12 SC </a:t>
            </a:r>
            <a:r>
              <a:rPr lang="en-US" b="1" dirty="0" smtClean="0"/>
              <a:t>1 (cont.)</a:t>
            </a:r>
            <a:endParaRPr lang="en-US" b="1" dirty="0"/>
          </a:p>
        </p:txBody>
      </p:sp>
      <p:sp>
        <p:nvSpPr>
          <p:cNvPr id="11267" name="Rectangle 3"/>
          <p:cNvSpPr>
            <a:spLocks noGrp="1" noChangeArrowheads="1"/>
          </p:cNvSpPr>
          <p:nvPr>
            <p:ph idx="1"/>
          </p:nvPr>
        </p:nvSpPr>
        <p:spPr>
          <a:xfrm>
            <a:off x="304800" y="1295400"/>
            <a:ext cx="8534400" cy="5029200"/>
          </a:xfrm>
        </p:spPr>
        <p:txBody>
          <a:bodyPr/>
          <a:lstStyle/>
          <a:p>
            <a:pPr eaLnBrk="1" hangingPunct="1">
              <a:lnSpc>
                <a:spcPct val="90000"/>
              </a:lnSpc>
              <a:buFont typeface="Wingdings" panose="05000000000000000000" pitchFamily="2" charset="2"/>
              <a:buChar char="Ø"/>
            </a:pPr>
            <a:r>
              <a:rPr lang="en-US" sz="2800" dirty="0">
                <a:solidFill>
                  <a:srgbClr val="002060"/>
                </a:solidFill>
                <a:latin typeface="Calibri" panose="020F0502020204030204" pitchFamily="34" charset="0"/>
              </a:rPr>
              <a:t>C12.1 – </a:t>
            </a:r>
            <a:r>
              <a:rPr lang="en-US" sz="2600" dirty="0">
                <a:solidFill>
                  <a:srgbClr val="002060"/>
                </a:solidFill>
                <a:latin typeface="Calibri" panose="020F0502020204030204" pitchFamily="34" charset="0"/>
              </a:rPr>
              <a:t>Code for Electricity </a:t>
            </a:r>
            <a:r>
              <a:rPr lang="en-US" sz="2600" dirty="0" smtClean="0">
                <a:solidFill>
                  <a:srgbClr val="002060"/>
                </a:solidFill>
                <a:latin typeface="Calibri" panose="020F0502020204030204" pitchFamily="34" charset="0"/>
              </a:rPr>
              <a:t>Metering Sub Committee Work</a:t>
            </a:r>
            <a:endParaRPr lang="en-US" sz="2600" dirty="0">
              <a:solidFill>
                <a:srgbClr val="002060"/>
              </a:solidFill>
              <a:latin typeface="Calibri" panose="020F0502020204030204" pitchFamily="34" charset="0"/>
            </a:endParaRPr>
          </a:p>
          <a:p>
            <a:pPr lvl="1" eaLnBrk="1" hangingPunct="1">
              <a:lnSpc>
                <a:spcPct val="90000"/>
              </a:lnSpc>
              <a:buFont typeface="Arial" panose="020B0604020202020204" pitchFamily="34" charset="0"/>
              <a:buChar char="•"/>
            </a:pPr>
            <a:r>
              <a:rPr lang="en-US" sz="2000" dirty="0" smtClean="0">
                <a:solidFill>
                  <a:srgbClr val="002060"/>
                </a:solidFill>
                <a:latin typeface="Calibri" panose="020F0502020204030204" pitchFamily="34" charset="0"/>
              </a:rPr>
              <a:t>In Service Testing Working group (cont.)  </a:t>
            </a:r>
          </a:p>
          <a:p>
            <a:pPr lvl="2" eaLnBrk="1" hangingPunct="1">
              <a:lnSpc>
                <a:spcPct val="90000"/>
              </a:lnSpc>
              <a:buFont typeface="Arial" panose="020B0604020202020204" pitchFamily="34" charset="0"/>
              <a:buChar char="•"/>
            </a:pPr>
            <a:r>
              <a:rPr lang="en-US" sz="1600" dirty="0">
                <a:solidFill>
                  <a:srgbClr val="002060"/>
                </a:solidFill>
                <a:latin typeface="Calibri" panose="020F0502020204030204" pitchFamily="34" charset="0"/>
              </a:rPr>
              <a:t>Use of attributes vs variables for electronic meters given their non-normal test distribution.  Proposed and passed wording to use only attribute testing for sample testing electronic meters.  Also proposed and passed a fifth option for failed groups – performing a second tightened test on the group to confirm the initial results </a:t>
            </a:r>
          </a:p>
          <a:p>
            <a:pPr lvl="2" eaLnBrk="1" hangingPunct="1">
              <a:lnSpc>
                <a:spcPct val="90000"/>
              </a:lnSpc>
              <a:buFont typeface="Arial" panose="020B0604020202020204" pitchFamily="34" charset="0"/>
              <a:buChar char="•"/>
            </a:pPr>
            <a:r>
              <a:rPr lang="en-US" sz="1600" dirty="0">
                <a:solidFill>
                  <a:srgbClr val="002060"/>
                </a:solidFill>
                <a:latin typeface="Calibri" panose="020F0502020204030204" pitchFamily="34" charset="0"/>
              </a:rPr>
              <a:t>Provide guidance on </a:t>
            </a:r>
            <a:r>
              <a:rPr lang="en-US" sz="1600" dirty="0" smtClean="0">
                <a:solidFill>
                  <a:srgbClr val="002060"/>
                </a:solidFill>
                <a:latin typeface="Calibri" panose="020F0502020204030204" pitchFamily="34" charset="0"/>
              </a:rPr>
              <a:t>how best to set up an in-service test plan after an AMI deployment.  Proposed a method where AMI analytics can be used in lieu of a test plan provided that a base line is statistically established showing that the analytics are not missing any unanticipated types of failures.  Reworking and re-submitting with presentations by three utilities on how they have statistically been checking this methodology in parallel to their in service plans for several years.</a:t>
            </a:r>
            <a:endParaRPr lang="en-US" sz="1600" dirty="0">
              <a:solidFill>
                <a:srgbClr val="002060"/>
              </a:solidFill>
              <a:latin typeface="Calibri" panose="020F0502020204030204" pitchFamily="34" charset="0"/>
            </a:endParaRPr>
          </a:p>
        </p:txBody>
      </p:sp>
    </p:spTree>
    <p:extLst>
      <p:ext uri="{BB962C8B-B14F-4D97-AF65-F5344CB8AC3E}">
        <p14:creationId xmlns:p14="http://schemas.microsoft.com/office/powerpoint/2010/main" val="315076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p:cNvSpPr txBox="1">
            <a:spLocks noChangeArrowheads="1"/>
          </p:cNvSpPr>
          <p:nvPr/>
        </p:nvSpPr>
        <p:spPr>
          <a:xfrm>
            <a:off x="455023" y="1295400"/>
            <a:ext cx="8229600" cy="4800600"/>
          </a:xfrm>
          <a:prstGeom prst="rect">
            <a:avLst/>
          </a:prstGeom>
        </p:spPr>
        <p:txBody>
          <a:bodyPr/>
          <a:lstStyle/>
          <a:p>
            <a:pPr marL="457200" indent="-457200" eaLnBrk="0" hangingPunct="0">
              <a:spcBef>
                <a:spcPct val="20000"/>
              </a:spcBef>
              <a:buFont typeface="Wingdings" panose="05000000000000000000" pitchFamily="2" charset="2"/>
              <a:buChar char="Ø"/>
              <a:defRPr/>
            </a:pPr>
            <a:r>
              <a:rPr lang="en-US" sz="3000" kern="0" dirty="0" smtClean="0">
                <a:solidFill>
                  <a:srgbClr val="002060"/>
                </a:solidFill>
                <a:latin typeface="Calibri" panose="020F0502020204030204" pitchFamily="34" charset="0"/>
              </a:rPr>
              <a:t>C12.7 </a:t>
            </a:r>
            <a:r>
              <a:rPr lang="en-US" sz="3000" kern="0" dirty="0">
                <a:solidFill>
                  <a:srgbClr val="002060"/>
                </a:solidFill>
                <a:latin typeface="Calibri" panose="020F0502020204030204" pitchFamily="34" charset="0"/>
              </a:rPr>
              <a:t>– </a:t>
            </a:r>
            <a:r>
              <a:rPr lang="en-US" sz="3000" kern="0" dirty="0" smtClean="0">
                <a:solidFill>
                  <a:srgbClr val="002060"/>
                </a:solidFill>
                <a:latin typeface="Calibri" panose="020F0502020204030204" pitchFamily="34" charset="0"/>
              </a:rPr>
              <a:t>Requirements for Watthour Meter Sockets</a:t>
            </a:r>
            <a:endParaRPr lang="en-US" sz="3000" kern="0" dirty="0">
              <a:solidFill>
                <a:srgbClr val="002060"/>
              </a:solidFill>
              <a:latin typeface="Calibri" panose="020F0502020204030204" pitchFamily="34" charset="0"/>
            </a:endParaRPr>
          </a:p>
          <a:p>
            <a:pPr marL="914400" lvl="1" indent="-457200" eaLnBrk="0" hangingPunct="0">
              <a:spcBef>
                <a:spcPct val="20000"/>
              </a:spcBef>
              <a:buSzPct val="80000"/>
              <a:buFont typeface="Arial" panose="020B0604020202020204" pitchFamily="34" charset="0"/>
              <a:buChar char="•"/>
              <a:defRPr/>
            </a:pPr>
            <a:r>
              <a:rPr lang="en-US" sz="2600" kern="0" dirty="0" smtClean="0">
                <a:solidFill>
                  <a:srgbClr val="002060"/>
                </a:solidFill>
                <a:latin typeface="Calibri" panose="020F0502020204030204" pitchFamily="34" charset="0"/>
              </a:rPr>
              <a:t>Working on the tolerance build up between fixed blade meter blades and fixed meter socket locations and how to prevent incompatibilities going forward</a:t>
            </a:r>
          </a:p>
          <a:p>
            <a:pPr marL="914400" lvl="1" indent="-457200" eaLnBrk="0" hangingPunct="0">
              <a:spcBef>
                <a:spcPct val="20000"/>
              </a:spcBef>
              <a:buSzPct val="80000"/>
              <a:buFont typeface="Arial" panose="020B0604020202020204" pitchFamily="34" charset="0"/>
              <a:buChar char="•"/>
              <a:defRPr/>
            </a:pPr>
            <a:r>
              <a:rPr lang="en-US" sz="2600" kern="0" dirty="0" smtClean="0">
                <a:solidFill>
                  <a:srgbClr val="002060"/>
                </a:solidFill>
                <a:latin typeface="Calibri" panose="020F0502020204030204" pitchFamily="34" charset="0"/>
              </a:rPr>
              <a:t>Incorporating Figure 4 from C12.8  </a:t>
            </a:r>
            <a:endParaRPr lang="en-US" sz="2600" kern="0" dirty="0">
              <a:solidFill>
                <a:srgbClr val="002060"/>
              </a:solidFill>
              <a:latin typeface="Calibri" panose="020F0502020204030204" pitchFamily="34" charset="0"/>
            </a:endParaRPr>
          </a:p>
          <a:p>
            <a:pPr marL="457200" indent="-457200" eaLnBrk="0" hangingPunct="0">
              <a:spcBef>
                <a:spcPct val="20000"/>
              </a:spcBef>
              <a:buFont typeface="Wingdings" panose="05000000000000000000" pitchFamily="2" charset="2"/>
              <a:buChar char="Ø"/>
              <a:defRPr/>
            </a:pPr>
            <a:r>
              <a:rPr lang="en-US" sz="3000" kern="0" dirty="0" smtClean="0">
                <a:solidFill>
                  <a:srgbClr val="002060"/>
                </a:solidFill>
                <a:latin typeface="Calibri" panose="020F0502020204030204" pitchFamily="34" charset="0"/>
              </a:rPr>
              <a:t>C12.8 – </a:t>
            </a:r>
            <a:r>
              <a:rPr lang="en-US" sz="3000" kern="0" dirty="0">
                <a:solidFill>
                  <a:srgbClr val="002060"/>
                </a:solidFill>
                <a:latin typeface="Calibri" panose="020F0502020204030204" pitchFamily="34" charset="0"/>
              </a:rPr>
              <a:t>Test Block and Cabinets for Installation of Self contained “A” Base Watthour Meters</a:t>
            </a:r>
          </a:p>
          <a:p>
            <a:pPr marL="914400" lvl="1" indent="-457200" eaLnBrk="0" hangingPunct="0">
              <a:spcBef>
                <a:spcPct val="20000"/>
              </a:spcBef>
              <a:buSzPct val="80000"/>
              <a:buFont typeface="Arial" panose="020B0604020202020204" pitchFamily="34" charset="0"/>
              <a:buChar char="•"/>
              <a:defRPr/>
            </a:pPr>
            <a:r>
              <a:rPr lang="en-US" sz="2600" kern="0" dirty="0">
                <a:solidFill>
                  <a:srgbClr val="002060"/>
                </a:solidFill>
                <a:latin typeface="Calibri" panose="020F0502020204030204" pitchFamily="34" charset="0"/>
              </a:rPr>
              <a:t>Published without change Dec </a:t>
            </a:r>
            <a:r>
              <a:rPr lang="en-US" sz="2600" kern="0" dirty="0" smtClean="0">
                <a:solidFill>
                  <a:srgbClr val="002060"/>
                </a:solidFill>
                <a:latin typeface="Calibri" panose="020F0502020204030204" pitchFamily="34" charset="0"/>
              </a:rPr>
              <a:t>2012</a:t>
            </a:r>
          </a:p>
          <a:p>
            <a:pPr marL="914400" lvl="1" indent="-457200" eaLnBrk="0" hangingPunct="0">
              <a:spcBef>
                <a:spcPct val="20000"/>
              </a:spcBef>
              <a:buSzPct val="80000"/>
              <a:buFont typeface="Arial" panose="020B0604020202020204" pitchFamily="34" charset="0"/>
              <a:buChar char="•"/>
              <a:defRPr/>
            </a:pPr>
            <a:r>
              <a:rPr lang="en-US" sz="2600" kern="0" dirty="0" smtClean="0">
                <a:solidFill>
                  <a:srgbClr val="002060"/>
                </a:solidFill>
                <a:latin typeface="Calibri" panose="020F0502020204030204" pitchFamily="34" charset="0"/>
              </a:rPr>
              <a:t>Will be deprecated once Figure 4 is moved to C12.7 in its next release</a:t>
            </a:r>
            <a:endParaRPr lang="en-US" sz="2600" kern="0" dirty="0">
              <a:solidFill>
                <a:srgbClr val="002060"/>
              </a:solidFill>
              <a:latin typeface="Calibri" panose="020F0502020204030204" pitchFamily="34" charset="0"/>
            </a:endParaRPr>
          </a:p>
        </p:txBody>
      </p:sp>
      <p:sp>
        <p:nvSpPr>
          <p:cNvPr id="5" name="Rectangle 2"/>
          <p:cNvSpPr txBox="1">
            <a:spLocks noChangeArrowheads="1"/>
          </p:cNvSpPr>
          <p:nvPr/>
        </p:nvSpPr>
        <p:spPr>
          <a:xfrm>
            <a:off x="457200" y="274638"/>
            <a:ext cx="8229600" cy="792162"/>
          </a:xfrm>
          <a:prstGeom prst="rect">
            <a:avLst/>
          </a:prstGeom>
        </p:spPr>
        <p:txBody>
          <a:bodyPr/>
          <a:lstStyle>
            <a:lvl1pPr algn="ctr" rtl="0" eaLnBrk="0" fontAlgn="base" hangingPunct="0">
              <a:spcBef>
                <a:spcPct val="0"/>
              </a:spcBef>
              <a:spcAft>
                <a:spcPct val="0"/>
              </a:spcAft>
              <a:defRPr sz="4400">
                <a:solidFill>
                  <a:srgbClr val="000000"/>
                </a:solidFill>
                <a:latin typeface="+mj-lt"/>
                <a:ea typeface="+mj-ea"/>
                <a:cs typeface="+mj-cs"/>
              </a:defRPr>
            </a:lvl1pPr>
            <a:lvl2pPr algn="ctr" rtl="0" eaLnBrk="0" fontAlgn="base" hangingPunct="0">
              <a:spcBef>
                <a:spcPct val="0"/>
              </a:spcBef>
              <a:spcAft>
                <a:spcPct val="0"/>
              </a:spcAft>
              <a:defRPr sz="4400">
                <a:solidFill>
                  <a:srgbClr val="000000"/>
                </a:solidFill>
                <a:latin typeface="Times New Roman" pitchFamily="18" charset="0"/>
              </a:defRPr>
            </a:lvl2pPr>
            <a:lvl3pPr algn="ctr" rtl="0" eaLnBrk="0" fontAlgn="base" hangingPunct="0">
              <a:spcBef>
                <a:spcPct val="0"/>
              </a:spcBef>
              <a:spcAft>
                <a:spcPct val="0"/>
              </a:spcAft>
              <a:defRPr sz="4400">
                <a:solidFill>
                  <a:srgbClr val="000000"/>
                </a:solidFill>
                <a:latin typeface="Times New Roman" pitchFamily="18" charset="0"/>
              </a:defRPr>
            </a:lvl3pPr>
            <a:lvl4pPr algn="ctr" rtl="0" eaLnBrk="0" fontAlgn="base" hangingPunct="0">
              <a:spcBef>
                <a:spcPct val="0"/>
              </a:spcBef>
              <a:spcAft>
                <a:spcPct val="0"/>
              </a:spcAft>
              <a:defRPr sz="4400">
                <a:solidFill>
                  <a:srgbClr val="000000"/>
                </a:solidFill>
                <a:latin typeface="Times New Roman" pitchFamily="18" charset="0"/>
              </a:defRPr>
            </a:lvl4pPr>
            <a:lvl5pPr algn="ctr" rtl="0" eaLnBrk="0" fontAlgn="base" hangingPunct="0">
              <a:spcBef>
                <a:spcPct val="0"/>
              </a:spcBef>
              <a:spcAft>
                <a:spcPct val="0"/>
              </a:spcAft>
              <a:defRPr sz="4400">
                <a:solidFill>
                  <a:srgbClr val="000000"/>
                </a:solidFill>
                <a:latin typeface="Times New Roman" pitchFamily="18" charset="0"/>
              </a:defRPr>
            </a:lvl5pPr>
            <a:lvl6pPr marL="457200" algn="ctr" rtl="0" fontAlgn="base">
              <a:spcBef>
                <a:spcPct val="0"/>
              </a:spcBef>
              <a:spcAft>
                <a:spcPct val="0"/>
              </a:spcAft>
              <a:defRPr sz="4400">
                <a:solidFill>
                  <a:srgbClr val="000000"/>
                </a:solidFill>
                <a:latin typeface="Times New Roman" pitchFamily="18" charset="0"/>
              </a:defRPr>
            </a:lvl6pPr>
            <a:lvl7pPr marL="914400" algn="ctr" rtl="0" fontAlgn="base">
              <a:spcBef>
                <a:spcPct val="0"/>
              </a:spcBef>
              <a:spcAft>
                <a:spcPct val="0"/>
              </a:spcAft>
              <a:defRPr sz="4400">
                <a:solidFill>
                  <a:srgbClr val="000000"/>
                </a:solidFill>
                <a:latin typeface="Times New Roman" pitchFamily="18" charset="0"/>
              </a:defRPr>
            </a:lvl7pPr>
            <a:lvl8pPr marL="1371600" algn="ctr" rtl="0" fontAlgn="base">
              <a:spcBef>
                <a:spcPct val="0"/>
              </a:spcBef>
              <a:spcAft>
                <a:spcPct val="0"/>
              </a:spcAft>
              <a:defRPr sz="4400">
                <a:solidFill>
                  <a:srgbClr val="000000"/>
                </a:solidFill>
                <a:latin typeface="Times New Roman" pitchFamily="18" charset="0"/>
              </a:defRPr>
            </a:lvl8pPr>
            <a:lvl9pPr marL="1828800" algn="ctr" rtl="0" fontAlgn="base">
              <a:spcBef>
                <a:spcPct val="0"/>
              </a:spcBef>
              <a:spcAft>
                <a:spcPct val="0"/>
              </a:spcAft>
              <a:defRPr sz="4400">
                <a:solidFill>
                  <a:srgbClr val="000000"/>
                </a:solidFill>
                <a:latin typeface="Times New Roman" pitchFamily="18" charset="0"/>
              </a:defRPr>
            </a:lvl9pPr>
          </a:lstStyle>
          <a:p>
            <a:pPr eaLnBrk="1" hangingPunct="1"/>
            <a:r>
              <a:rPr lang="en-US" b="1" kern="0" dirty="0" smtClean="0">
                <a:solidFill>
                  <a:schemeClr val="bg1"/>
                </a:solidFill>
                <a:latin typeface="Arial" panose="020B0604020202020204" pitchFamily="34" charset="0"/>
                <a:cs typeface="Arial" panose="020B0604020202020204" pitchFamily="34" charset="0"/>
              </a:rPr>
              <a:t>ANSI C12 SC15</a:t>
            </a:r>
            <a:endParaRPr lang="en-US" b="1" kern="0"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792162"/>
          </a:xfrm>
        </p:spPr>
        <p:txBody>
          <a:bodyPr/>
          <a:lstStyle/>
          <a:p>
            <a:pPr eaLnBrk="1" hangingPunct="1"/>
            <a:r>
              <a:rPr lang="en-US" b="1" dirty="0"/>
              <a:t>ANSI C12 </a:t>
            </a:r>
            <a:r>
              <a:rPr lang="en-US" b="1" dirty="0" smtClean="0"/>
              <a:t>SC17</a:t>
            </a:r>
            <a:endParaRPr lang="en-US" b="1" dirty="0"/>
          </a:p>
        </p:txBody>
      </p:sp>
      <p:sp>
        <p:nvSpPr>
          <p:cNvPr id="16387" name="Rectangle 3"/>
          <p:cNvSpPr>
            <a:spLocks noGrp="1" noChangeArrowheads="1"/>
          </p:cNvSpPr>
          <p:nvPr>
            <p:ph idx="1"/>
          </p:nvPr>
        </p:nvSpPr>
        <p:spPr>
          <a:xfrm>
            <a:off x="457200" y="1219200"/>
            <a:ext cx="8229600" cy="5334000"/>
          </a:xfrm>
        </p:spPr>
        <p:txBody>
          <a:bodyPr/>
          <a:lstStyle/>
          <a:p>
            <a:pPr eaLnBrk="1" hangingPunct="1">
              <a:lnSpc>
                <a:spcPct val="90000"/>
              </a:lnSpc>
              <a:buFont typeface="Wingdings" panose="05000000000000000000" pitchFamily="2" charset="2"/>
              <a:buChar char="Ø"/>
            </a:pPr>
            <a:r>
              <a:rPr lang="en-US" sz="3000" dirty="0" smtClean="0">
                <a:solidFill>
                  <a:srgbClr val="002060"/>
                </a:solidFill>
                <a:latin typeface="Calibri" panose="020F0502020204030204" pitchFamily="34" charset="0"/>
              </a:rPr>
              <a:t>C12.22 </a:t>
            </a:r>
            <a:r>
              <a:rPr lang="en-US" sz="3000" dirty="0">
                <a:solidFill>
                  <a:srgbClr val="002060"/>
                </a:solidFill>
                <a:latin typeface="Calibri" panose="020F0502020204030204" pitchFamily="34" charset="0"/>
              </a:rPr>
              <a:t>– </a:t>
            </a:r>
            <a:r>
              <a:rPr lang="en-US" sz="2800" dirty="0">
                <a:solidFill>
                  <a:srgbClr val="002060"/>
                </a:solidFill>
              </a:rPr>
              <a:t>Protocol Specification for Interfacing to Data Communication Networks</a:t>
            </a:r>
            <a:endParaRPr lang="en-US" sz="2800" dirty="0">
              <a:solidFill>
                <a:srgbClr val="002060"/>
              </a:solidFill>
              <a:latin typeface="Courier New"/>
              <a:ea typeface="Times New Roman"/>
            </a:endParaRPr>
          </a:p>
          <a:p>
            <a:pPr lvl="1" eaLnBrk="1" hangingPunct="1">
              <a:lnSpc>
                <a:spcPct val="90000"/>
              </a:lnSpc>
              <a:buSzPct val="100000"/>
              <a:buFont typeface="Arial" panose="020B0604020202020204" pitchFamily="34" charset="0"/>
              <a:buChar char="•"/>
            </a:pPr>
            <a:r>
              <a:rPr lang="en-US" sz="2600" dirty="0" smtClean="0">
                <a:solidFill>
                  <a:srgbClr val="002060"/>
                </a:solidFill>
                <a:latin typeface="Calibri" panose="020F0502020204030204" pitchFamily="34" charset="0"/>
              </a:rPr>
              <a:t>Last version is from 2012 but was actually published in 2015.  This will be re-affirmed with editorial comments.  Should be balloted shortly.  </a:t>
            </a:r>
            <a:endParaRPr lang="en-US" dirty="0">
              <a:solidFill>
                <a:srgbClr val="00206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792162"/>
          </a:xfrm>
        </p:spPr>
        <p:txBody>
          <a:bodyPr/>
          <a:lstStyle/>
          <a:p>
            <a:pPr eaLnBrk="1" hangingPunct="1"/>
            <a:r>
              <a:rPr lang="en-US" b="1" dirty="0"/>
              <a:t>ANSI C12 </a:t>
            </a:r>
            <a:r>
              <a:rPr lang="en-US" b="1" dirty="0" smtClean="0"/>
              <a:t>SC20</a:t>
            </a:r>
            <a:endParaRPr lang="en-US" b="1" dirty="0"/>
          </a:p>
        </p:txBody>
      </p:sp>
      <p:sp>
        <p:nvSpPr>
          <p:cNvPr id="16387" name="Rectangle 3"/>
          <p:cNvSpPr>
            <a:spLocks noGrp="1" noChangeArrowheads="1"/>
          </p:cNvSpPr>
          <p:nvPr>
            <p:ph idx="1"/>
          </p:nvPr>
        </p:nvSpPr>
        <p:spPr>
          <a:xfrm>
            <a:off x="457200" y="1219200"/>
            <a:ext cx="8229600" cy="5334000"/>
          </a:xfrm>
        </p:spPr>
        <p:txBody>
          <a:bodyPr/>
          <a:lstStyle/>
          <a:p>
            <a:pPr eaLnBrk="1" hangingPunct="1">
              <a:lnSpc>
                <a:spcPct val="90000"/>
              </a:lnSpc>
              <a:buFont typeface="Wingdings" panose="05000000000000000000" pitchFamily="2" charset="2"/>
              <a:buChar char="Ø"/>
            </a:pPr>
            <a:r>
              <a:rPr lang="en-US" sz="3000" dirty="0" smtClean="0">
                <a:solidFill>
                  <a:srgbClr val="000066"/>
                </a:solidFill>
                <a:latin typeface="Calibri" panose="020F0502020204030204" pitchFamily="34" charset="0"/>
              </a:rPr>
              <a:t>Sub Committee on Blondel Compliant Metering</a:t>
            </a:r>
          </a:p>
          <a:p>
            <a:pPr lvl="1" eaLnBrk="1" hangingPunct="1">
              <a:lnSpc>
                <a:spcPct val="90000"/>
              </a:lnSpc>
              <a:buSzPct val="100000"/>
              <a:buFont typeface="Arial" panose="020B0604020202020204" pitchFamily="34" charset="0"/>
              <a:buChar char="•"/>
            </a:pPr>
            <a:r>
              <a:rPr lang="en-US" sz="2600" dirty="0" smtClean="0">
                <a:solidFill>
                  <a:srgbClr val="000066"/>
                </a:solidFill>
                <a:latin typeface="Calibri" panose="020F0502020204030204" pitchFamily="34" charset="0"/>
              </a:rPr>
              <a:t>There has been a great deal of discussion about Blondel Compliant Metering at ANSI.</a:t>
            </a:r>
          </a:p>
          <a:p>
            <a:pPr lvl="2" eaLnBrk="1" hangingPunct="1">
              <a:lnSpc>
                <a:spcPct val="90000"/>
              </a:lnSpc>
              <a:buSzPct val="100000"/>
              <a:buFont typeface="Arial" panose="020B0604020202020204" pitchFamily="34" charset="0"/>
              <a:buChar char="•"/>
            </a:pPr>
            <a:r>
              <a:rPr lang="en-US" sz="2200" dirty="0" smtClean="0">
                <a:solidFill>
                  <a:srgbClr val="000066"/>
                </a:solidFill>
                <a:latin typeface="Calibri" panose="020F0502020204030204" pitchFamily="34" charset="0"/>
              </a:rPr>
              <a:t>L+G is proposing a way to modify 2S meters to allow them to act as a 12S and become Blondel Compliant</a:t>
            </a:r>
          </a:p>
          <a:p>
            <a:pPr lvl="2" eaLnBrk="1" hangingPunct="1">
              <a:lnSpc>
                <a:spcPct val="90000"/>
              </a:lnSpc>
              <a:buSzPct val="100000"/>
              <a:buFont typeface="Arial" panose="020B0604020202020204" pitchFamily="34" charset="0"/>
              <a:buChar char="•"/>
            </a:pPr>
            <a:r>
              <a:rPr lang="en-US" sz="2200" dirty="0" smtClean="0">
                <a:solidFill>
                  <a:srgbClr val="000066"/>
                </a:solidFill>
                <a:latin typeface="Calibri" panose="020F0502020204030204" pitchFamily="34" charset="0"/>
              </a:rPr>
              <a:t>Discussion about the economical practicality of retrofitting 2S cabinets to be 12S cabinets</a:t>
            </a:r>
          </a:p>
          <a:p>
            <a:pPr lvl="2" eaLnBrk="1" hangingPunct="1">
              <a:lnSpc>
                <a:spcPct val="90000"/>
              </a:lnSpc>
              <a:buSzPct val="100000"/>
              <a:buFont typeface="Arial" panose="020B0604020202020204" pitchFamily="34" charset="0"/>
              <a:buChar char="•"/>
            </a:pPr>
            <a:r>
              <a:rPr lang="en-US" sz="2200" dirty="0" smtClean="0">
                <a:solidFill>
                  <a:srgbClr val="000066"/>
                </a:solidFill>
                <a:latin typeface="Calibri" panose="020F0502020204030204" pitchFamily="34" charset="0"/>
              </a:rPr>
              <a:t>Discussion on providing guidance to recommend that utilities allow only 12S sockets going forward </a:t>
            </a:r>
          </a:p>
          <a:p>
            <a:pPr lvl="2" eaLnBrk="1" hangingPunct="1">
              <a:lnSpc>
                <a:spcPct val="90000"/>
              </a:lnSpc>
              <a:buSzPct val="100000"/>
              <a:buFont typeface="Arial" panose="020B0604020202020204" pitchFamily="34" charset="0"/>
              <a:buChar char="•"/>
            </a:pPr>
            <a:r>
              <a:rPr lang="en-US" sz="2200" dirty="0" smtClean="0">
                <a:solidFill>
                  <a:srgbClr val="000066"/>
                </a:solidFill>
                <a:latin typeface="Calibri" panose="020F0502020204030204" pitchFamily="34" charset="0"/>
              </a:rPr>
              <a:t>NOTE: Table 2 was updated and Table 2A was added to the latest revision of ANSI C12.20 - 0.1</a:t>
            </a:r>
            <a:r>
              <a:rPr lang="en-US" sz="2200" dirty="0">
                <a:solidFill>
                  <a:srgbClr val="000066"/>
                </a:solidFill>
                <a:latin typeface="Calibri" panose="020F0502020204030204" pitchFamily="34" charset="0"/>
              </a:rPr>
              <a:t>, 0.2 and 0.5 Accuracy </a:t>
            </a:r>
            <a:r>
              <a:rPr lang="en-US" sz="2200" dirty="0" smtClean="0">
                <a:solidFill>
                  <a:srgbClr val="000066"/>
                </a:solidFill>
                <a:latin typeface="Calibri" panose="020F0502020204030204" pitchFamily="34" charset="0"/>
              </a:rPr>
              <a:t>Class Metering to clearly list which meter forms and applications were Blondel Compliant and which were not.</a:t>
            </a:r>
            <a:endParaRPr lang="en-US" sz="2200" dirty="0">
              <a:solidFill>
                <a:srgbClr val="000066"/>
              </a:solidFill>
              <a:latin typeface="Calibri" panose="020F0502020204030204" pitchFamily="34" charset="0"/>
            </a:endParaRPr>
          </a:p>
          <a:p>
            <a:pPr lvl="2" eaLnBrk="1" hangingPunct="1">
              <a:lnSpc>
                <a:spcPct val="90000"/>
              </a:lnSpc>
              <a:buSzPct val="100000"/>
              <a:buFont typeface="Arial" panose="020B0604020202020204" pitchFamily="34" charset="0"/>
              <a:buChar char="•"/>
            </a:pPr>
            <a:endParaRPr lang="en-US" sz="2200" dirty="0" smtClean="0">
              <a:solidFill>
                <a:srgbClr val="000066"/>
              </a:solidFill>
              <a:latin typeface="Calibri" panose="020F0502020204030204" pitchFamily="34" charset="0"/>
            </a:endParaRPr>
          </a:p>
        </p:txBody>
      </p:sp>
    </p:spTree>
    <p:extLst>
      <p:ext uri="{BB962C8B-B14F-4D97-AF65-F5344CB8AC3E}">
        <p14:creationId xmlns:p14="http://schemas.microsoft.com/office/powerpoint/2010/main" val="3627505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304800"/>
            <a:ext cx="8229600" cy="792162"/>
          </a:xfrm>
        </p:spPr>
        <p:txBody>
          <a:bodyPr/>
          <a:lstStyle/>
          <a:p>
            <a:pPr eaLnBrk="1" hangingPunct="1"/>
            <a:r>
              <a:rPr lang="en-US" b="1" dirty="0"/>
              <a:t>ANSI C12 </a:t>
            </a:r>
            <a:r>
              <a:rPr lang="en-US" b="1" dirty="0" smtClean="0"/>
              <a:t>SC20 (cont.)</a:t>
            </a:r>
            <a:endParaRPr lang="en-US" b="1" dirty="0"/>
          </a:p>
        </p:txBody>
      </p:sp>
      <p:sp>
        <p:nvSpPr>
          <p:cNvPr id="16387" name="Rectangle 3"/>
          <p:cNvSpPr>
            <a:spLocks noGrp="1" noChangeArrowheads="1"/>
          </p:cNvSpPr>
          <p:nvPr>
            <p:ph idx="1"/>
          </p:nvPr>
        </p:nvSpPr>
        <p:spPr>
          <a:xfrm>
            <a:off x="457200" y="1219200"/>
            <a:ext cx="8229600" cy="5334000"/>
          </a:xfrm>
        </p:spPr>
        <p:txBody>
          <a:bodyPr/>
          <a:lstStyle/>
          <a:p>
            <a:pPr eaLnBrk="1" hangingPunct="1">
              <a:lnSpc>
                <a:spcPct val="90000"/>
              </a:lnSpc>
              <a:buFont typeface="Wingdings" panose="05000000000000000000" pitchFamily="2" charset="2"/>
              <a:buChar char="Ø"/>
            </a:pPr>
            <a:r>
              <a:rPr lang="en-US" sz="3000" dirty="0" smtClean="0">
                <a:solidFill>
                  <a:srgbClr val="000066"/>
                </a:solidFill>
                <a:latin typeface="Calibri" panose="020F0502020204030204" pitchFamily="34" charset="0"/>
              </a:rPr>
              <a:t>Sub Committee on Blondel Compliant Metering</a:t>
            </a:r>
          </a:p>
          <a:p>
            <a:pPr lvl="1" eaLnBrk="1" hangingPunct="1">
              <a:lnSpc>
                <a:spcPct val="90000"/>
              </a:lnSpc>
              <a:buSzPct val="100000"/>
              <a:buFont typeface="Arial" panose="020B0604020202020204" pitchFamily="34" charset="0"/>
              <a:buChar char="•"/>
            </a:pPr>
            <a:r>
              <a:rPr lang="en-US" sz="2600" dirty="0">
                <a:solidFill>
                  <a:srgbClr val="000066"/>
                </a:solidFill>
                <a:latin typeface="Calibri" panose="020F0502020204030204" pitchFamily="34" charset="0"/>
              </a:rPr>
              <a:t>Working group agreed on </a:t>
            </a:r>
          </a:p>
          <a:p>
            <a:pPr lvl="2" eaLnBrk="1" hangingPunct="1">
              <a:lnSpc>
                <a:spcPct val="90000"/>
              </a:lnSpc>
              <a:buSzPct val="100000"/>
              <a:buFont typeface="Arial" panose="020B0604020202020204" pitchFamily="34" charset="0"/>
              <a:buChar char="•"/>
            </a:pPr>
            <a:r>
              <a:rPr lang="en-US" sz="2200" dirty="0">
                <a:solidFill>
                  <a:srgbClr val="000066"/>
                </a:solidFill>
                <a:latin typeface="Calibri" panose="020F0502020204030204" pitchFamily="34" charset="0"/>
              </a:rPr>
              <a:t>the temperature range that the meters will operate in</a:t>
            </a:r>
          </a:p>
          <a:p>
            <a:pPr lvl="2" eaLnBrk="1" hangingPunct="1">
              <a:lnSpc>
                <a:spcPct val="90000"/>
              </a:lnSpc>
              <a:buSzPct val="100000"/>
              <a:buFont typeface="Arial" panose="020B0604020202020204" pitchFamily="34" charset="0"/>
              <a:buChar char="•"/>
            </a:pPr>
            <a:r>
              <a:rPr lang="en-US" sz="2200" dirty="0">
                <a:solidFill>
                  <a:srgbClr val="000066"/>
                </a:solidFill>
                <a:latin typeface="Calibri" panose="020F0502020204030204" pitchFamily="34" charset="0"/>
              </a:rPr>
              <a:t>Cleared up some ambiguity in the testing of the meters relative to the reference meters</a:t>
            </a:r>
          </a:p>
          <a:p>
            <a:pPr lvl="2" eaLnBrk="1" hangingPunct="1">
              <a:lnSpc>
                <a:spcPct val="90000"/>
              </a:lnSpc>
              <a:buSzPct val="100000"/>
              <a:buFont typeface="Arial" panose="020B0604020202020204" pitchFamily="34" charset="0"/>
              <a:buChar char="•"/>
            </a:pPr>
            <a:r>
              <a:rPr lang="en-US" sz="2200" dirty="0" smtClean="0">
                <a:solidFill>
                  <a:srgbClr val="000066"/>
                </a:solidFill>
                <a:latin typeface="Calibri" panose="020F0502020204030204" pitchFamily="34" charset="0"/>
              </a:rPr>
              <a:t>Agreed </a:t>
            </a:r>
            <a:r>
              <a:rPr lang="en-US" sz="2200" dirty="0">
                <a:solidFill>
                  <a:srgbClr val="000066"/>
                </a:solidFill>
                <a:latin typeface="Calibri" panose="020F0502020204030204" pitchFamily="34" charset="0"/>
              </a:rPr>
              <a:t>that the standard would be revised and clearly stated that this is for type testing only</a:t>
            </a:r>
          </a:p>
          <a:p>
            <a:pPr lvl="2" eaLnBrk="1" hangingPunct="1">
              <a:lnSpc>
                <a:spcPct val="90000"/>
              </a:lnSpc>
              <a:buSzPct val="100000"/>
              <a:buFont typeface="Arial" panose="020B0604020202020204" pitchFamily="34" charset="0"/>
              <a:buChar char="•"/>
            </a:pPr>
            <a:r>
              <a:rPr lang="en-US" sz="2200" dirty="0">
                <a:solidFill>
                  <a:srgbClr val="000066"/>
                </a:solidFill>
                <a:latin typeface="Calibri" panose="020F0502020204030204" pitchFamily="34" charset="0"/>
              </a:rPr>
              <a:t>Still working on the voltage range over which the meters will remain accurate</a:t>
            </a:r>
          </a:p>
          <a:p>
            <a:pPr lvl="2" eaLnBrk="1" hangingPunct="1">
              <a:lnSpc>
                <a:spcPct val="90000"/>
              </a:lnSpc>
              <a:buSzPct val="100000"/>
              <a:buFont typeface="Arial" panose="020B0604020202020204" pitchFamily="34" charset="0"/>
              <a:buChar char="•"/>
            </a:pPr>
            <a:r>
              <a:rPr lang="en-US" sz="2200" dirty="0">
                <a:solidFill>
                  <a:srgbClr val="000066"/>
                </a:solidFill>
                <a:latin typeface="Calibri" panose="020F0502020204030204" pitchFamily="34" charset="0"/>
              </a:rPr>
              <a:t>Expecting to wrap up all work for the April meeting so this can be included in the next publication of C12.1 which is expected to be published by the end of 2020.  </a:t>
            </a:r>
            <a:endParaRPr lang="en-US" sz="2000" dirty="0">
              <a:solidFill>
                <a:srgbClr val="000066"/>
              </a:solidFill>
              <a:latin typeface="Calibri" panose="020F0502020204030204" pitchFamily="34" charset="0"/>
            </a:endParaRPr>
          </a:p>
        </p:txBody>
      </p:sp>
    </p:spTree>
    <p:extLst>
      <p:ext uri="{BB962C8B-B14F-4D97-AF65-F5344CB8AC3E}">
        <p14:creationId xmlns:p14="http://schemas.microsoft.com/office/powerpoint/2010/main" val="268495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304800"/>
            <a:ext cx="8229600" cy="868362"/>
          </a:xfrm>
        </p:spPr>
        <p:txBody>
          <a:bodyPr/>
          <a:lstStyle/>
          <a:p>
            <a:pPr eaLnBrk="1" hangingPunct="1"/>
            <a:r>
              <a:rPr lang="en-US" b="1" dirty="0"/>
              <a:t>ANSI</a:t>
            </a:r>
          </a:p>
        </p:txBody>
      </p:sp>
      <p:sp>
        <p:nvSpPr>
          <p:cNvPr id="5123" name="Rectangle 3"/>
          <p:cNvSpPr>
            <a:spLocks noGrp="1" noChangeArrowheads="1"/>
          </p:cNvSpPr>
          <p:nvPr>
            <p:ph idx="1"/>
          </p:nvPr>
        </p:nvSpPr>
        <p:spPr>
          <a:xfrm>
            <a:off x="457200" y="1295400"/>
            <a:ext cx="8229600" cy="4419600"/>
          </a:xfrm>
        </p:spPr>
        <p:txBody>
          <a:bodyPr/>
          <a:lstStyle/>
          <a:p>
            <a:pPr eaLnBrk="1" hangingPunct="1">
              <a:lnSpc>
                <a:spcPct val="90000"/>
              </a:lnSpc>
              <a:buFont typeface="Wingdings" panose="05000000000000000000" pitchFamily="2" charset="2"/>
              <a:buChar char="Ø"/>
            </a:pPr>
            <a:r>
              <a:rPr lang="en-US" sz="3000" dirty="0">
                <a:solidFill>
                  <a:srgbClr val="002060"/>
                </a:solidFill>
                <a:latin typeface="Calibri" panose="020F0502020204030204" pitchFamily="34" charset="0"/>
              </a:rPr>
              <a:t>American National Standard Institute, Inc.</a:t>
            </a:r>
          </a:p>
          <a:p>
            <a:pPr lvl="1" eaLnBrk="1" hangingPunct="1">
              <a:lnSpc>
                <a:spcPct val="90000"/>
              </a:lnSpc>
              <a:buFont typeface="Arial" panose="020B0604020202020204" pitchFamily="34" charset="0"/>
              <a:buChar char="•"/>
            </a:pPr>
            <a:r>
              <a:rPr lang="en-US" sz="2000" dirty="0">
                <a:solidFill>
                  <a:srgbClr val="002060"/>
                </a:solidFill>
                <a:latin typeface="Calibri" panose="020F0502020204030204" pitchFamily="34" charset="0"/>
              </a:rPr>
              <a:t>Not a government agency</a:t>
            </a:r>
          </a:p>
          <a:p>
            <a:pPr lvl="1" eaLnBrk="1" hangingPunct="1">
              <a:lnSpc>
                <a:spcPct val="90000"/>
              </a:lnSpc>
              <a:buFont typeface="Arial" panose="020B0604020202020204" pitchFamily="34" charset="0"/>
              <a:buChar char="•"/>
            </a:pPr>
            <a:r>
              <a:rPr lang="en-US" sz="2000" dirty="0">
                <a:solidFill>
                  <a:srgbClr val="002060"/>
                </a:solidFill>
                <a:latin typeface="Calibri" panose="020F0502020204030204" pitchFamily="34" charset="0"/>
              </a:rPr>
              <a:t>Standards do not have force of Law</a:t>
            </a:r>
          </a:p>
          <a:p>
            <a:pPr lvl="1" eaLnBrk="1" hangingPunct="1">
              <a:lnSpc>
                <a:spcPct val="90000"/>
              </a:lnSpc>
              <a:buFont typeface="Arial" panose="020B0604020202020204" pitchFamily="34" charset="0"/>
              <a:buChar char="•"/>
            </a:pPr>
            <a:r>
              <a:rPr lang="en-US" sz="2000" dirty="0">
                <a:solidFill>
                  <a:srgbClr val="002060"/>
                </a:solidFill>
                <a:latin typeface="Calibri" panose="020F0502020204030204" pitchFamily="34" charset="0"/>
              </a:rPr>
              <a:t>All compliance is voluntary</a:t>
            </a:r>
          </a:p>
          <a:p>
            <a:pPr lvl="1" eaLnBrk="1" hangingPunct="1">
              <a:lnSpc>
                <a:spcPct val="90000"/>
              </a:lnSpc>
              <a:buFont typeface="Arial" panose="020B0604020202020204" pitchFamily="34" charset="0"/>
              <a:buChar char="•"/>
            </a:pPr>
            <a:r>
              <a:rPr lang="en-US" sz="2000" dirty="0">
                <a:solidFill>
                  <a:srgbClr val="002060"/>
                </a:solidFill>
                <a:latin typeface="Calibri" panose="020F0502020204030204" pitchFamily="34" charset="0"/>
              </a:rPr>
              <a:t>ANSI </a:t>
            </a:r>
            <a:r>
              <a:rPr lang="en-US" sz="2000" dirty="0" smtClean="0">
                <a:solidFill>
                  <a:srgbClr val="002060"/>
                </a:solidFill>
                <a:latin typeface="Calibri" panose="020F0502020204030204" pitchFamily="34" charset="0"/>
              </a:rPr>
              <a:t>generates standards through the use of a sponsoring organization called the “secretariat” who actually publishes the Standard.</a:t>
            </a:r>
            <a:endParaRPr lang="en-US" sz="2000" dirty="0">
              <a:solidFill>
                <a:srgbClr val="002060"/>
              </a:solidFill>
              <a:latin typeface="Calibri" panose="020F0502020204030204" pitchFamily="34" charset="0"/>
            </a:endParaRPr>
          </a:p>
          <a:p>
            <a:pPr lvl="2" eaLnBrk="1" hangingPunct="1">
              <a:lnSpc>
                <a:spcPct val="90000"/>
              </a:lnSpc>
              <a:buFont typeface="Wingdings" panose="05000000000000000000" pitchFamily="2" charset="2"/>
              <a:buChar char="§"/>
            </a:pPr>
            <a:r>
              <a:rPr lang="en-US" sz="1800" dirty="0">
                <a:solidFill>
                  <a:srgbClr val="002060"/>
                </a:solidFill>
                <a:latin typeface="Calibri" panose="020F0502020204030204" pitchFamily="34" charset="0"/>
              </a:rPr>
              <a:t>For </a:t>
            </a:r>
            <a:r>
              <a:rPr lang="en-US" sz="1800" dirty="0" smtClean="0">
                <a:solidFill>
                  <a:srgbClr val="002060"/>
                </a:solidFill>
                <a:latin typeface="Calibri" panose="020F0502020204030204" pitchFamily="34" charset="0"/>
              </a:rPr>
              <a:t>C12.1 </a:t>
            </a:r>
            <a:r>
              <a:rPr lang="en-US" sz="1800" dirty="0">
                <a:solidFill>
                  <a:srgbClr val="002060"/>
                </a:solidFill>
                <a:latin typeface="Calibri" panose="020F0502020204030204" pitchFamily="34" charset="0"/>
              </a:rPr>
              <a:t>NEMA (National Electrical Manufacturer’s Association) is the </a:t>
            </a:r>
            <a:r>
              <a:rPr lang="en-US" sz="1800" dirty="0" smtClean="0">
                <a:solidFill>
                  <a:srgbClr val="002060"/>
                </a:solidFill>
                <a:latin typeface="Calibri" panose="020F0502020204030204" pitchFamily="34" charset="0"/>
              </a:rPr>
              <a:t>secretariat.</a:t>
            </a:r>
          </a:p>
          <a:p>
            <a:pPr lvl="2" eaLnBrk="1" hangingPunct="1">
              <a:lnSpc>
                <a:spcPct val="90000"/>
              </a:lnSpc>
              <a:buFont typeface="Wingdings" panose="05000000000000000000" pitchFamily="2" charset="2"/>
              <a:buChar char="§"/>
            </a:pPr>
            <a:r>
              <a:rPr lang="en-US" sz="1800" dirty="0" smtClean="0">
                <a:solidFill>
                  <a:srgbClr val="002060"/>
                </a:solidFill>
                <a:latin typeface="Calibri" panose="020F0502020204030204" pitchFamily="34" charset="0"/>
              </a:rPr>
              <a:t>NEMA has seven sections one of which is for Utility Products and Systems.  All meter manufacturer’s and manufacturer’s involved in electric metering are members of NEMA or are eligible to be members.   </a:t>
            </a:r>
            <a:endParaRPr lang="en-US" sz="1800" dirty="0">
              <a:solidFill>
                <a:srgbClr val="002060"/>
              </a:solidFill>
              <a:latin typeface="Calibri" panose="020F0502020204030204" pitchFamily="34" charset="0"/>
            </a:endParaRPr>
          </a:p>
          <a:p>
            <a:pPr lvl="2" eaLnBrk="1" hangingPunct="1">
              <a:lnSpc>
                <a:spcPct val="90000"/>
              </a:lnSpc>
              <a:buFont typeface="Wingdings" panose="05000000000000000000" pitchFamily="2" charset="2"/>
              <a:buChar char="§"/>
            </a:pPr>
            <a:r>
              <a:rPr lang="en-US" sz="1800" dirty="0">
                <a:solidFill>
                  <a:srgbClr val="002060"/>
                </a:solidFill>
                <a:latin typeface="Calibri" panose="020F0502020204030204" pitchFamily="34" charset="0"/>
              </a:rPr>
              <a:t>Paul Orr </a:t>
            </a:r>
            <a:r>
              <a:rPr lang="en-US" sz="1800" dirty="0" smtClean="0">
                <a:solidFill>
                  <a:srgbClr val="002060"/>
                </a:solidFill>
                <a:latin typeface="Calibri" panose="020F0502020204030204" pitchFamily="34" charset="0"/>
              </a:rPr>
              <a:t>has been the NEMA’s </a:t>
            </a:r>
            <a:r>
              <a:rPr lang="en-US" sz="1800" dirty="0">
                <a:solidFill>
                  <a:srgbClr val="002060"/>
                </a:solidFill>
                <a:latin typeface="Calibri" panose="020F0502020204030204" pitchFamily="34" charset="0"/>
              </a:rPr>
              <a:t>secretary </a:t>
            </a:r>
            <a:r>
              <a:rPr lang="en-US" sz="1800" dirty="0" smtClean="0">
                <a:solidFill>
                  <a:srgbClr val="002060"/>
                </a:solidFill>
                <a:latin typeface="Calibri" panose="020F0502020204030204" pitchFamily="34" charset="0"/>
              </a:rPr>
              <a:t>assigned to C12 for over ten years providing continuity to the process.  NEMA Manufacturing members determine which efforts will be funded and which will not be funded. </a:t>
            </a:r>
            <a:endParaRPr lang="en-US" sz="1800" dirty="0">
              <a:solidFill>
                <a:srgbClr val="00206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868362"/>
          </a:xfrm>
        </p:spPr>
        <p:txBody>
          <a:bodyPr/>
          <a:lstStyle/>
          <a:p>
            <a:pPr eaLnBrk="1" hangingPunct="1"/>
            <a:r>
              <a:rPr lang="en-US" sz="2800" b="1" dirty="0" smtClean="0"/>
              <a:t>Working Group to Merge C12.1 and C12.20</a:t>
            </a:r>
            <a:endParaRPr lang="en-US" sz="2800" b="1" dirty="0"/>
          </a:p>
        </p:txBody>
      </p:sp>
      <p:sp>
        <p:nvSpPr>
          <p:cNvPr id="16387" name="Rectangle 3"/>
          <p:cNvSpPr>
            <a:spLocks noGrp="1" noChangeArrowheads="1"/>
          </p:cNvSpPr>
          <p:nvPr>
            <p:ph idx="1"/>
          </p:nvPr>
        </p:nvSpPr>
        <p:spPr>
          <a:xfrm>
            <a:off x="381000" y="1643743"/>
            <a:ext cx="8382000" cy="3842657"/>
          </a:xfrm>
        </p:spPr>
        <p:txBody>
          <a:bodyPr/>
          <a:lstStyle/>
          <a:p>
            <a:pPr eaLnBrk="1" hangingPunct="1">
              <a:lnSpc>
                <a:spcPct val="90000"/>
              </a:lnSpc>
              <a:buFont typeface="Wingdings" panose="05000000000000000000" pitchFamily="2" charset="2"/>
              <a:buChar char="Ø"/>
            </a:pPr>
            <a:r>
              <a:rPr lang="en-US" sz="3000" dirty="0" smtClean="0">
                <a:solidFill>
                  <a:srgbClr val="000066"/>
                </a:solidFill>
                <a:latin typeface="Calibri" panose="020F0502020204030204" pitchFamily="34" charset="0"/>
              </a:rPr>
              <a:t>Determined that there is no longer a need for two standards as this is has now proven to become confusing at best and contradictory at worst.</a:t>
            </a:r>
          </a:p>
          <a:p>
            <a:pPr lvl="1" eaLnBrk="1" hangingPunct="1">
              <a:lnSpc>
                <a:spcPct val="90000"/>
              </a:lnSpc>
              <a:buSzPct val="100000"/>
              <a:buFont typeface="Arial" panose="020B0604020202020204" pitchFamily="34" charset="0"/>
              <a:buChar char="•"/>
            </a:pPr>
            <a:r>
              <a:rPr lang="en-US" sz="2600" dirty="0" smtClean="0">
                <a:solidFill>
                  <a:srgbClr val="000066"/>
                </a:solidFill>
                <a:latin typeface="Calibri" panose="020F0502020204030204" pitchFamily="34" charset="0"/>
              </a:rPr>
              <a:t>This has proven to be a huge undertaking as many issues have been uncovered through this detailed editorial revision of both standards line by line</a:t>
            </a:r>
          </a:p>
          <a:p>
            <a:pPr lvl="2">
              <a:lnSpc>
                <a:spcPct val="90000"/>
              </a:lnSpc>
              <a:buFont typeface="Wingdings" panose="05000000000000000000" pitchFamily="2" charset="2"/>
              <a:buChar char="§"/>
            </a:pPr>
            <a:endParaRPr lang="en-US" sz="2200" dirty="0">
              <a:solidFill>
                <a:srgbClr val="000066"/>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868362"/>
          </a:xfrm>
        </p:spPr>
        <p:txBody>
          <a:bodyPr/>
          <a:lstStyle/>
          <a:p>
            <a:pPr eaLnBrk="1" hangingPunct="1"/>
            <a:r>
              <a:rPr lang="en-US" sz="2800" b="1" dirty="0" smtClean="0"/>
              <a:t>Working Group to Merge C12.1 and C12.20 (cont.)</a:t>
            </a:r>
            <a:endParaRPr lang="en-US" sz="2800" b="1" dirty="0"/>
          </a:p>
        </p:txBody>
      </p:sp>
      <p:sp>
        <p:nvSpPr>
          <p:cNvPr id="16387" name="Rectangle 3"/>
          <p:cNvSpPr>
            <a:spLocks noGrp="1" noChangeArrowheads="1"/>
          </p:cNvSpPr>
          <p:nvPr>
            <p:ph idx="1"/>
          </p:nvPr>
        </p:nvSpPr>
        <p:spPr>
          <a:xfrm>
            <a:off x="381000" y="1643743"/>
            <a:ext cx="8382000" cy="3842657"/>
          </a:xfrm>
        </p:spPr>
        <p:txBody>
          <a:bodyPr/>
          <a:lstStyle/>
          <a:p>
            <a:pPr lvl="1" eaLnBrk="1" hangingPunct="1">
              <a:lnSpc>
                <a:spcPct val="90000"/>
              </a:lnSpc>
              <a:buSzPct val="100000"/>
              <a:buFont typeface="Arial" panose="020B0604020202020204" pitchFamily="34" charset="0"/>
              <a:buChar char="•"/>
            </a:pPr>
            <a:r>
              <a:rPr lang="en-US" sz="2600" dirty="0" smtClean="0">
                <a:solidFill>
                  <a:srgbClr val="000066"/>
                </a:solidFill>
                <a:latin typeface="Calibri" panose="020F0502020204030204" pitchFamily="34" charset="0"/>
              </a:rPr>
              <a:t>The work has progressed extremely fast (under a year and a half) and is expected to be ready for balloting in April and should be published later in 2020 or 2021 depending on type testing issues such as (cont.); </a:t>
            </a:r>
          </a:p>
          <a:p>
            <a:pPr lvl="2">
              <a:lnSpc>
                <a:spcPct val="90000"/>
              </a:lnSpc>
              <a:buFont typeface="Wingdings" panose="05000000000000000000" pitchFamily="2" charset="2"/>
              <a:buChar char="§"/>
            </a:pPr>
            <a:r>
              <a:rPr lang="en-US" sz="2100" dirty="0" smtClean="0">
                <a:solidFill>
                  <a:srgbClr val="000066"/>
                </a:solidFill>
                <a:latin typeface="Calibri" panose="020F0502020204030204" pitchFamily="34" charset="0"/>
              </a:rPr>
              <a:t>Disturbances </a:t>
            </a:r>
            <a:r>
              <a:rPr lang="en-US" sz="2100" dirty="0">
                <a:solidFill>
                  <a:srgbClr val="000066"/>
                </a:solidFill>
                <a:latin typeface="Calibri" panose="020F0502020204030204" pitchFamily="34" charset="0"/>
              </a:rPr>
              <a:t>test for memory corruption due to rapid power cycling such as during dropout/reclosure events</a:t>
            </a:r>
          </a:p>
          <a:p>
            <a:pPr lvl="2">
              <a:lnSpc>
                <a:spcPct val="90000"/>
              </a:lnSpc>
              <a:buFont typeface="Wingdings" panose="05000000000000000000" pitchFamily="2" charset="2"/>
              <a:buChar char="§"/>
            </a:pPr>
            <a:r>
              <a:rPr lang="en-US" sz="2100" dirty="0">
                <a:solidFill>
                  <a:srgbClr val="000066"/>
                </a:solidFill>
                <a:latin typeface="Calibri" panose="020F0502020204030204" pitchFamily="34" charset="0"/>
              </a:rPr>
              <a:t>Extended temperature operating </a:t>
            </a:r>
            <a:r>
              <a:rPr lang="en-US" sz="2100" dirty="0" smtClean="0">
                <a:solidFill>
                  <a:srgbClr val="000066"/>
                </a:solidFill>
                <a:latin typeface="Calibri" panose="020F0502020204030204" pitchFamily="34" charset="0"/>
              </a:rPr>
              <a:t>ranges</a:t>
            </a:r>
          </a:p>
          <a:p>
            <a:pPr lvl="2">
              <a:lnSpc>
                <a:spcPct val="90000"/>
              </a:lnSpc>
              <a:buFont typeface="Wingdings" panose="05000000000000000000" pitchFamily="2" charset="2"/>
              <a:buChar char="§"/>
            </a:pPr>
            <a:r>
              <a:rPr lang="en-US" sz="2100" dirty="0" smtClean="0">
                <a:solidFill>
                  <a:srgbClr val="000066"/>
                </a:solidFill>
                <a:latin typeface="Calibri" panose="020F0502020204030204" pitchFamily="34" charset="0"/>
              </a:rPr>
              <a:t>True </a:t>
            </a:r>
            <a:r>
              <a:rPr lang="en-US" sz="2100" dirty="0">
                <a:solidFill>
                  <a:srgbClr val="000066"/>
                </a:solidFill>
                <a:latin typeface="Calibri" panose="020F0502020204030204" pitchFamily="34" charset="0"/>
              </a:rPr>
              <a:t>poly phase loading </a:t>
            </a:r>
            <a:endParaRPr lang="en-US" sz="2100" dirty="0" smtClean="0">
              <a:solidFill>
                <a:srgbClr val="000066"/>
              </a:solidFill>
              <a:latin typeface="Calibri" panose="020F0502020204030204" pitchFamily="34" charset="0"/>
            </a:endParaRPr>
          </a:p>
          <a:p>
            <a:pPr lvl="2">
              <a:lnSpc>
                <a:spcPct val="90000"/>
              </a:lnSpc>
              <a:buFont typeface="Wingdings" panose="05000000000000000000" pitchFamily="2" charset="2"/>
              <a:buChar char="§"/>
            </a:pPr>
            <a:r>
              <a:rPr lang="en-US" sz="2100" dirty="0" smtClean="0">
                <a:solidFill>
                  <a:srgbClr val="000066"/>
                </a:solidFill>
                <a:latin typeface="Calibri" panose="020F0502020204030204" pitchFamily="34" charset="0"/>
              </a:rPr>
              <a:t>Harmonics testing</a:t>
            </a:r>
          </a:p>
          <a:p>
            <a:pPr lvl="2">
              <a:lnSpc>
                <a:spcPct val="90000"/>
              </a:lnSpc>
              <a:buFont typeface="Wingdings" panose="05000000000000000000" pitchFamily="2" charset="2"/>
              <a:buChar char="§"/>
            </a:pPr>
            <a:r>
              <a:rPr lang="en-US" sz="2100" dirty="0">
                <a:solidFill>
                  <a:srgbClr val="000066"/>
                </a:solidFill>
                <a:latin typeface="Calibri" panose="020F0502020204030204" pitchFamily="34" charset="0"/>
              </a:rPr>
              <a:t>Auxiliary device influences (requiring accuracy testing with any communication devices active</a:t>
            </a:r>
            <a:r>
              <a:rPr lang="en-US" sz="2100" dirty="0" smtClean="0">
                <a:solidFill>
                  <a:srgbClr val="000066"/>
                </a:solidFill>
                <a:latin typeface="Calibri" panose="020F0502020204030204" pitchFamily="34" charset="0"/>
              </a:rPr>
              <a:t>)</a:t>
            </a:r>
          </a:p>
          <a:p>
            <a:pPr lvl="2">
              <a:lnSpc>
                <a:spcPct val="90000"/>
              </a:lnSpc>
              <a:buFont typeface="Wingdings" panose="05000000000000000000" pitchFamily="2" charset="2"/>
              <a:buChar char="§"/>
            </a:pPr>
            <a:r>
              <a:rPr lang="en-US" sz="2100" dirty="0" smtClean="0">
                <a:solidFill>
                  <a:srgbClr val="000066"/>
                </a:solidFill>
                <a:latin typeface="Calibri" panose="020F0502020204030204" pitchFamily="34" charset="0"/>
              </a:rPr>
              <a:t>Voltage range to be accurate over</a:t>
            </a:r>
          </a:p>
          <a:p>
            <a:pPr lvl="2">
              <a:lnSpc>
                <a:spcPct val="90000"/>
              </a:lnSpc>
              <a:buFont typeface="Wingdings" panose="05000000000000000000" pitchFamily="2" charset="2"/>
              <a:buChar char="§"/>
            </a:pPr>
            <a:r>
              <a:rPr lang="en-US" sz="2100" dirty="0" smtClean="0">
                <a:solidFill>
                  <a:srgbClr val="000066"/>
                </a:solidFill>
                <a:latin typeface="Calibri" panose="020F0502020204030204" pitchFamily="34" charset="0"/>
              </a:rPr>
              <a:t>Temperature range to be accurate over</a:t>
            </a:r>
            <a:endParaRPr lang="en-US" sz="2100" dirty="0">
              <a:solidFill>
                <a:srgbClr val="000066"/>
              </a:solidFill>
              <a:latin typeface="Calibri" panose="020F0502020204030204" pitchFamily="34" charset="0"/>
            </a:endParaRPr>
          </a:p>
          <a:p>
            <a:pPr lvl="2">
              <a:lnSpc>
                <a:spcPct val="90000"/>
              </a:lnSpc>
              <a:buFont typeface="Wingdings" panose="05000000000000000000" pitchFamily="2" charset="2"/>
              <a:buChar char="§"/>
            </a:pPr>
            <a:endParaRPr lang="en-US" sz="2200" dirty="0">
              <a:solidFill>
                <a:srgbClr val="000066"/>
              </a:solidFill>
              <a:latin typeface="Calibri" panose="020F0502020204030204" pitchFamily="34" charset="0"/>
            </a:endParaRPr>
          </a:p>
        </p:txBody>
      </p:sp>
    </p:spTree>
    <p:extLst>
      <p:ext uri="{BB962C8B-B14F-4D97-AF65-F5344CB8AC3E}">
        <p14:creationId xmlns:p14="http://schemas.microsoft.com/office/powerpoint/2010/main" val="16892570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944562"/>
          </a:xfrm>
        </p:spPr>
        <p:txBody>
          <a:bodyPr/>
          <a:lstStyle/>
          <a:p>
            <a:pPr eaLnBrk="1" hangingPunct="1"/>
            <a:r>
              <a:rPr lang="en-US" b="1" dirty="0"/>
              <a:t>ANSI C12 </a:t>
            </a:r>
            <a:r>
              <a:rPr lang="en-US" b="1" dirty="0" smtClean="0"/>
              <a:t>SC29</a:t>
            </a:r>
            <a:endParaRPr lang="en-US" b="1" dirty="0"/>
          </a:p>
        </p:txBody>
      </p:sp>
      <p:sp>
        <p:nvSpPr>
          <p:cNvPr id="8" name="Rectangle 3"/>
          <p:cNvSpPr>
            <a:spLocks noGrp="1" noChangeArrowheads="1"/>
          </p:cNvSpPr>
          <p:nvPr>
            <p:ph idx="1"/>
          </p:nvPr>
        </p:nvSpPr>
        <p:spPr>
          <a:xfrm>
            <a:off x="304800" y="1295400"/>
            <a:ext cx="8610600" cy="5105400"/>
          </a:xfrm>
        </p:spPr>
        <p:txBody>
          <a:bodyPr/>
          <a:lstStyle/>
          <a:p>
            <a:pPr>
              <a:buFont typeface="Arial" panose="020B0604020202020204" pitchFamily="34" charset="0"/>
              <a:buChar char="•"/>
            </a:pPr>
            <a:r>
              <a:rPr lang="en-US" sz="3000" dirty="0" smtClean="0">
                <a:solidFill>
                  <a:srgbClr val="002060"/>
                </a:solidFill>
                <a:latin typeface="Calibri" panose="020F0502020204030204" pitchFamily="34" charset="0"/>
              </a:rPr>
              <a:t>Field </a:t>
            </a:r>
            <a:r>
              <a:rPr lang="en-US" sz="3000" dirty="0">
                <a:solidFill>
                  <a:srgbClr val="002060"/>
                </a:solidFill>
                <a:latin typeface="Calibri" panose="020F0502020204030204" pitchFamily="34" charset="0"/>
              </a:rPr>
              <a:t>Testing of Metering </a:t>
            </a:r>
            <a:r>
              <a:rPr lang="en-US" sz="3000" dirty="0" smtClean="0">
                <a:solidFill>
                  <a:srgbClr val="002060"/>
                </a:solidFill>
                <a:latin typeface="Calibri" panose="020F0502020204030204" pitchFamily="34" charset="0"/>
              </a:rPr>
              <a:t>Installations for Accuracy </a:t>
            </a:r>
            <a:endParaRPr lang="en-US" sz="3000" dirty="0">
              <a:solidFill>
                <a:srgbClr val="002060"/>
              </a:solidFill>
              <a:latin typeface="Calibri" panose="020F0502020204030204" pitchFamily="34" charset="0"/>
            </a:endParaRPr>
          </a:p>
          <a:p>
            <a:pPr lvl="1">
              <a:buFont typeface="Wingdings" panose="05000000000000000000" pitchFamily="2" charset="2"/>
              <a:buChar char="§"/>
            </a:pPr>
            <a:r>
              <a:rPr lang="en-US" sz="2600" dirty="0" smtClean="0">
                <a:solidFill>
                  <a:srgbClr val="002060"/>
                </a:solidFill>
                <a:latin typeface="Calibri" panose="020F0502020204030204" pitchFamily="34" charset="0"/>
              </a:rPr>
              <a:t>This will be published as a Technical Report </a:t>
            </a:r>
          </a:p>
          <a:p>
            <a:pPr lvl="1">
              <a:buFont typeface="Wingdings" panose="05000000000000000000" pitchFamily="2" charset="2"/>
              <a:buChar char="§"/>
            </a:pPr>
            <a:r>
              <a:rPr lang="en-US" sz="2600" dirty="0" smtClean="0">
                <a:solidFill>
                  <a:srgbClr val="002060"/>
                </a:solidFill>
                <a:latin typeface="Calibri" panose="020F0502020204030204" pitchFamily="34" charset="0"/>
              </a:rPr>
              <a:t>After being released and receiving comments some version of this is expected to be worked into  Section 5 of ANSI C12.1 in the 2025 to 2026 time frame (next revision after the one being worked on).</a:t>
            </a:r>
            <a:endParaRPr lang="en-US" sz="2600" dirty="0">
              <a:solidFill>
                <a:srgbClr val="002060"/>
              </a:solidFill>
              <a:latin typeface="Calibri" panose="020F0502020204030204" pitchFamily="34" charset="0"/>
            </a:endParaRPr>
          </a:p>
          <a:p>
            <a:pPr lvl="1">
              <a:buFont typeface="Wingdings" panose="05000000000000000000" pitchFamily="2" charset="2"/>
              <a:buChar char="§"/>
            </a:pPr>
            <a:r>
              <a:rPr lang="en-US" sz="2600" dirty="0" smtClean="0">
                <a:solidFill>
                  <a:srgbClr val="002060"/>
                </a:solidFill>
                <a:latin typeface="Calibri" panose="020F0502020204030204" pitchFamily="34" charset="0"/>
              </a:rPr>
              <a:t>This Technical Report is more stringent than what is presently in the standard so the reception by utilities to this is mixed at this time, some welcoming the additional guidance and some not welcoming the additional guidance.</a:t>
            </a:r>
          </a:p>
        </p:txBody>
      </p:sp>
    </p:spTree>
    <p:extLst>
      <p:ext uri="{BB962C8B-B14F-4D97-AF65-F5344CB8AC3E}">
        <p14:creationId xmlns:p14="http://schemas.microsoft.com/office/powerpoint/2010/main" val="14741788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944562"/>
          </a:xfrm>
        </p:spPr>
        <p:txBody>
          <a:bodyPr/>
          <a:lstStyle/>
          <a:p>
            <a:pPr eaLnBrk="1" hangingPunct="1"/>
            <a:r>
              <a:rPr lang="en-US" b="1" dirty="0"/>
              <a:t>ANSI C12 </a:t>
            </a:r>
            <a:r>
              <a:rPr lang="en-US" b="1" dirty="0" smtClean="0"/>
              <a:t>SC29 (cont.)</a:t>
            </a:r>
            <a:endParaRPr lang="en-US" b="1" dirty="0"/>
          </a:p>
        </p:txBody>
      </p:sp>
      <p:sp>
        <p:nvSpPr>
          <p:cNvPr id="8" name="Rectangle 3"/>
          <p:cNvSpPr>
            <a:spLocks noGrp="1" noChangeArrowheads="1"/>
          </p:cNvSpPr>
          <p:nvPr>
            <p:ph idx="1"/>
          </p:nvPr>
        </p:nvSpPr>
        <p:spPr>
          <a:xfrm>
            <a:off x="304800" y="1219200"/>
            <a:ext cx="8610600" cy="5105400"/>
          </a:xfrm>
        </p:spPr>
        <p:txBody>
          <a:bodyPr/>
          <a:lstStyle/>
          <a:p>
            <a:pPr>
              <a:buFont typeface="Arial" panose="020B0604020202020204" pitchFamily="34" charset="0"/>
              <a:buChar char="•"/>
            </a:pPr>
            <a:r>
              <a:rPr lang="en-US" sz="3000" dirty="0" smtClean="0">
                <a:solidFill>
                  <a:srgbClr val="002060"/>
                </a:solidFill>
                <a:latin typeface="Calibri" panose="020F0502020204030204" pitchFamily="34" charset="0"/>
              </a:rPr>
              <a:t>Field </a:t>
            </a:r>
            <a:r>
              <a:rPr lang="en-US" sz="3000" dirty="0">
                <a:solidFill>
                  <a:srgbClr val="002060"/>
                </a:solidFill>
                <a:latin typeface="Calibri" panose="020F0502020204030204" pitchFamily="34" charset="0"/>
              </a:rPr>
              <a:t>Testing of Metering </a:t>
            </a:r>
            <a:r>
              <a:rPr lang="en-US" sz="3000" dirty="0" smtClean="0">
                <a:solidFill>
                  <a:srgbClr val="002060"/>
                </a:solidFill>
                <a:latin typeface="Calibri" panose="020F0502020204030204" pitchFamily="34" charset="0"/>
              </a:rPr>
              <a:t>Installations for Accuracy </a:t>
            </a:r>
            <a:endParaRPr lang="en-US" sz="3000" dirty="0">
              <a:solidFill>
                <a:srgbClr val="002060"/>
              </a:solidFill>
              <a:latin typeface="Calibri" panose="020F0502020204030204" pitchFamily="34" charset="0"/>
            </a:endParaRPr>
          </a:p>
          <a:p>
            <a:pPr lvl="1">
              <a:buFont typeface="Wingdings" panose="05000000000000000000" pitchFamily="2" charset="2"/>
              <a:buChar char="§"/>
            </a:pPr>
            <a:r>
              <a:rPr lang="en-US" sz="2400" dirty="0" smtClean="0">
                <a:solidFill>
                  <a:srgbClr val="002060"/>
                </a:solidFill>
                <a:latin typeface="Calibri" panose="020F0502020204030204" pitchFamily="34" charset="0"/>
              </a:rPr>
              <a:t>The Technical Report will provide some guidance </a:t>
            </a:r>
            <a:r>
              <a:rPr lang="en-US" sz="2400" dirty="0">
                <a:solidFill>
                  <a:srgbClr val="002060"/>
                </a:solidFill>
                <a:latin typeface="Calibri" panose="020F0502020204030204" pitchFamily="34" charset="0"/>
              </a:rPr>
              <a:t>on acceptable testing under all three types of field testing and what to look for if the installation fails accuracy testing.  The three modes of testing defined are;</a:t>
            </a:r>
          </a:p>
          <a:p>
            <a:pPr lvl="2">
              <a:buFont typeface="Wingdings" panose="05000000000000000000" pitchFamily="2" charset="2"/>
              <a:buChar char="§"/>
            </a:pPr>
            <a:r>
              <a:rPr lang="en-US" sz="2200" dirty="0">
                <a:solidFill>
                  <a:srgbClr val="002060"/>
                </a:solidFill>
                <a:latin typeface="Calibri" panose="020F0502020204030204" pitchFamily="34" charset="0"/>
              </a:rPr>
              <a:t>Voltage and current supplied by test equipment</a:t>
            </a:r>
          </a:p>
          <a:p>
            <a:pPr lvl="2">
              <a:buFont typeface="Arial" panose="020B0604020202020204" pitchFamily="34" charset="0"/>
              <a:buChar char="•"/>
            </a:pPr>
            <a:r>
              <a:rPr lang="en-US" sz="2200" dirty="0">
                <a:solidFill>
                  <a:srgbClr val="002060"/>
                </a:solidFill>
                <a:latin typeface="Calibri" panose="020F0502020204030204" pitchFamily="34" charset="0"/>
              </a:rPr>
              <a:t>Site voltage, equipment provided current</a:t>
            </a:r>
          </a:p>
          <a:p>
            <a:pPr lvl="2">
              <a:buFont typeface="Arial" panose="020B0604020202020204" pitchFamily="34" charset="0"/>
              <a:buChar char="•"/>
            </a:pPr>
            <a:r>
              <a:rPr lang="en-US" sz="2200" dirty="0">
                <a:solidFill>
                  <a:srgbClr val="002060"/>
                </a:solidFill>
                <a:latin typeface="Calibri" panose="020F0502020204030204" pitchFamily="34" charset="0"/>
              </a:rPr>
              <a:t>Site voltage and current (customer load)</a:t>
            </a:r>
          </a:p>
          <a:p>
            <a:pPr lvl="1">
              <a:buFont typeface="Wingdings" panose="05000000000000000000" pitchFamily="2" charset="2"/>
              <a:buChar char="§"/>
            </a:pPr>
            <a:r>
              <a:rPr lang="en-US" sz="2400" dirty="0" smtClean="0">
                <a:solidFill>
                  <a:srgbClr val="002060"/>
                </a:solidFill>
                <a:latin typeface="Calibri" panose="020F0502020204030204" pitchFamily="34" charset="0"/>
              </a:rPr>
              <a:t>This will not be an ANSI Standard at this time but only a Technical Report that Utilities may use at their own discretion. Would not carry the force of law if a Utility commission pointed to ANSI C12 as their default Code for Electricity in their State</a:t>
            </a:r>
          </a:p>
        </p:txBody>
      </p:sp>
    </p:spTree>
    <p:extLst>
      <p:ext uri="{BB962C8B-B14F-4D97-AF65-F5344CB8AC3E}">
        <p14:creationId xmlns:p14="http://schemas.microsoft.com/office/powerpoint/2010/main" val="818276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944562"/>
          </a:xfrm>
        </p:spPr>
        <p:txBody>
          <a:bodyPr/>
          <a:lstStyle/>
          <a:p>
            <a:pPr eaLnBrk="1" hangingPunct="1"/>
            <a:r>
              <a:rPr lang="en-US" b="1" dirty="0"/>
              <a:t>ANSI C12 </a:t>
            </a:r>
            <a:r>
              <a:rPr lang="en-US" b="1" dirty="0" smtClean="0"/>
              <a:t>SC31</a:t>
            </a:r>
            <a:endParaRPr lang="en-US" b="1" dirty="0"/>
          </a:p>
        </p:txBody>
      </p:sp>
      <p:sp>
        <p:nvSpPr>
          <p:cNvPr id="8" name="Rectangle 3"/>
          <p:cNvSpPr>
            <a:spLocks noGrp="1" noChangeArrowheads="1"/>
          </p:cNvSpPr>
          <p:nvPr>
            <p:ph idx="1"/>
          </p:nvPr>
        </p:nvSpPr>
        <p:spPr>
          <a:xfrm>
            <a:off x="457200" y="1371600"/>
            <a:ext cx="8458200" cy="5105400"/>
          </a:xfrm>
        </p:spPr>
        <p:txBody>
          <a:bodyPr/>
          <a:lstStyle/>
          <a:p>
            <a:pPr marL="0" indent="0" algn="ctr">
              <a:buNone/>
            </a:pPr>
            <a:r>
              <a:rPr lang="en-US" sz="2800" dirty="0" smtClean="0">
                <a:solidFill>
                  <a:srgbClr val="002060"/>
                </a:solidFill>
                <a:latin typeface="Calibri" panose="020F0502020204030204" pitchFamily="34" charset="0"/>
              </a:rPr>
              <a:t>VA and VAR Metering Standard</a:t>
            </a:r>
          </a:p>
          <a:p>
            <a:pPr>
              <a:buFont typeface="Arial" panose="020B0604020202020204" pitchFamily="34" charset="0"/>
              <a:buChar char="•"/>
            </a:pPr>
            <a:r>
              <a:rPr lang="en-US" sz="2200" dirty="0" smtClean="0">
                <a:solidFill>
                  <a:srgbClr val="002060"/>
                </a:solidFill>
                <a:latin typeface="Calibri" panose="020F0502020204030204" pitchFamily="34" charset="0"/>
              </a:rPr>
              <a:t>Establish </a:t>
            </a:r>
            <a:r>
              <a:rPr lang="en-US" sz="2200" dirty="0">
                <a:solidFill>
                  <a:srgbClr val="002060"/>
                </a:solidFill>
                <a:latin typeface="Calibri" panose="020F0502020204030204" pitchFamily="34" charset="0"/>
              </a:rPr>
              <a:t>a legal definition for VA and VAR</a:t>
            </a:r>
          </a:p>
          <a:p>
            <a:pPr>
              <a:buFont typeface="Arial" panose="020B0604020202020204" pitchFamily="34" charset="0"/>
              <a:buChar char="•"/>
            </a:pPr>
            <a:r>
              <a:rPr lang="en-US" sz="2200" dirty="0">
                <a:solidFill>
                  <a:srgbClr val="002060"/>
                </a:solidFill>
                <a:latin typeface="Calibri" panose="020F0502020204030204" pitchFamily="34" charset="0"/>
              </a:rPr>
              <a:t>VA being addressed first in order to “Fast Track” the result.</a:t>
            </a:r>
          </a:p>
          <a:p>
            <a:pPr lvl="1">
              <a:buFont typeface="Wingdings" panose="05000000000000000000" pitchFamily="2" charset="2"/>
              <a:buChar char="§"/>
            </a:pPr>
            <a:r>
              <a:rPr lang="en-US" sz="2000" dirty="0">
                <a:solidFill>
                  <a:srgbClr val="002060"/>
                </a:solidFill>
                <a:latin typeface="Calibri" panose="020F0502020204030204" pitchFamily="34" charset="0"/>
              </a:rPr>
              <a:t>Definitions agreed upon</a:t>
            </a:r>
          </a:p>
          <a:p>
            <a:pPr lvl="1">
              <a:buFont typeface="Wingdings" panose="05000000000000000000" pitchFamily="2" charset="2"/>
              <a:buChar char="§"/>
            </a:pPr>
            <a:r>
              <a:rPr lang="en-US" sz="2000" dirty="0">
                <a:solidFill>
                  <a:srgbClr val="002060"/>
                </a:solidFill>
                <a:latin typeface="Calibri" panose="020F0502020204030204" pitchFamily="34" charset="0"/>
              </a:rPr>
              <a:t>Initial draft completed</a:t>
            </a:r>
          </a:p>
          <a:p>
            <a:pPr>
              <a:buFont typeface="Arial" panose="020B0604020202020204" pitchFamily="34" charset="0"/>
              <a:buChar char="•"/>
            </a:pPr>
            <a:r>
              <a:rPr lang="en-US" sz="2200" dirty="0" smtClean="0">
                <a:solidFill>
                  <a:srgbClr val="002060"/>
                </a:solidFill>
                <a:latin typeface="Calibri" panose="020F0502020204030204" pitchFamily="34" charset="0"/>
              </a:rPr>
              <a:t>Discussion about L+G’s proposal of using “</a:t>
            </a:r>
            <a:r>
              <a:rPr lang="en-US" sz="2200" dirty="0">
                <a:solidFill>
                  <a:srgbClr val="002060"/>
                </a:solidFill>
                <a:latin typeface="Calibri" panose="020F0502020204030204" pitchFamily="34" charset="0"/>
              </a:rPr>
              <a:t>source VA” </a:t>
            </a:r>
            <a:r>
              <a:rPr lang="en-US" sz="2200" dirty="0" smtClean="0">
                <a:solidFill>
                  <a:srgbClr val="002060"/>
                </a:solidFill>
                <a:latin typeface="Calibri" panose="020F0502020204030204" pitchFamily="34" charset="0"/>
              </a:rPr>
              <a:t> vs Vector VA and Arithmetic VA and the actual load the customer has</a:t>
            </a:r>
            <a:endParaRPr lang="en-US" sz="2200" dirty="0">
              <a:solidFill>
                <a:srgbClr val="002060"/>
              </a:solidFill>
              <a:latin typeface="Calibri" panose="020F0502020204030204" pitchFamily="34" charset="0"/>
            </a:endParaRPr>
          </a:p>
          <a:p>
            <a:pPr>
              <a:buFont typeface="Arial" panose="020B0604020202020204" pitchFamily="34" charset="0"/>
              <a:buChar char="•"/>
            </a:pPr>
            <a:r>
              <a:rPr lang="en-US" sz="2200" dirty="0" smtClean="0">
                <a:solidFill>
                  <a:srgbClr val="002060"/>
                </a:solidFill>
                <a:latin typeface="Calibri" panose="020F0502020204030204" pitchFamily="34" charset="0"/>
              </a:rPr>
              <a:t>There is future potential to </a:t>
            </a:r>
            <a:r>
              <a:rPr lang="en-US" sz="2200" dirty="0">
                <a:solidFill>
                  <a:srgbClr val="002060"/>
                </a:solidFill>
                <a:latin typeface="Calibri" panose="020F0502020204030204" pitchFamily="34" charset="0"/>
              </a:rPr>
              <a:t>promote VA and active energy (watts) as the primary metering </a:t>
            </a:r>
            <a:r>
              <a:rPr lang="en-US" sz="2200" dirty="0" smtClean="0">
                <a:solidFill>
                  <a:srgbClr val="002060"/>
                </a:solidFill>
                <a:latin typeface="Calibri" panose="020F0502020204030204" pitchFamily="34" charset="0"/>
              </a:rPr>
              <a:t>quantities, but even if this were to gain traction this would be in the relatively distant future.  However once ANSI can agree on the definition to use for VA this will become a metering option with some revenue implications, even if this is simply used to point out metering issues at particular customer locations.</a:t>
            </a:r>
            <a:endParaRPr lang="en-US" sz="2200" dirty="0">
              <a:solidFill>
                <a:srgbClr val="002060"/>
              </a:solidFill>
              <a:latin typeface="Calibri" panose="020F0502020204030204" pitchFamily="34" charset="0"/>
            </a:endParaRPr>
          </a:p>
        </p:txBody>
      </p:sp>
    </p:spTree>
    <p:extLst>
      <p:ext uri="{BB962C8B-B14F-4D97-AF65-F5344CB8AC3E}">
        <p14:creationId xmlns:p14="http://schemas.microsoft.com/office/powerpoint/2010/main" val="32891631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944562"/>
          </a:xfrm>
        </p:spPr>
        <p:txBody>
          <a:bodyPr/>
          <a:lstStyle/>
          <a:p>
            <a:pPr eaLnBrk="1" hangingPunct="1"/>
            <a:r>
              <a:rPr lang="en-US" b="1" dirty="0"/>
              <a:t>ANSI C12.46</a:t>
            </a:r>
          </a:p>
        </p:txBody>
      </p:sp>
      <p:sp>
        <p:nvSpPr>
          <p:cNvPr id="26627" name="Rectangle 3"/>
          <p:cNvSpPr>
            <a:spLocks noGrp="1" noChangeArrowheads="1"/>
          </p:cNvSpPr>
          <p:nvPr>
            <p:ph idx="1"/>
          </p:nvPr>
        </p:nvSpPr>
        <p:spPr>
          <a:xfrm>
            <a:off x="457200" y="1219200"/>
            <a:ext cx="8229600" cy="4953000"/>
          </a:xfrm>
        </p:spPr>
        <p:txBody>
          <a:bodyPr/>
          <a:lstStyle/>
          <a:p>
            <a:pPr eaLnBrk="1" hangingPunct="1">
              <a:lnSpc>
                <a:spcPct val="90000"/>
              </a:lnSpc>
              <a:buFont typeface="Wingdings" panose="05000000000000000000" pitchFamily="2" charset="2"/>
              <a:buChar char="Ø"/>
            </a:pPr>
            <a:r>
              <a:rPr lang="en-US" sz="3000" dirty="0" smtClean="0">
                <a:solidFill>
                  <a:srgbClr val="000066"/>
                </a:solidFill>
                <a:latin typeface="Calibri" panose="020F0502020204030204" pitchFamily="34" charset="0"/>
              </a:rPr>
              <a:t>Sub-Committee </a:t>
            </a:r>
            <a:r>
              <a:rPr lang="en-US" sz="3000" dirty="0">
                <a:solidFill>
                  <a:srgbClr val="000066"/>
                </a:solidFill>
                <a:latin typeface="Calibri" panose="020F0502020204030204" pitchFamily="34" charset="0"/>
              </a:rPr>
              <a:t>to Develop a Replacement for C12.1 and C12.20</a:t>
            </a:r>
          </a:p>
          <a:p>
            <a:pPr lvl="1">
              <a:lnSpc>
                <a:spcPct val="90000"/>
              </a:lnSpc>
              <a:buFont typeface="Arial" panose="020B0604020202020204" pitchFamily="34" charset="0"/>
              <a:buChar char="•"/>
            </a:pPr>
            <a:r>
              <a:rPr lang="en-US" sz="2600" dirty="0">
                <a:solidFill>
                  <a:srgbClr val="000066"/>
                </a:solidFill>
                <a:latin typeface="Calibri" panose="020F0502020204030204" pitchFamily="34" charset="0"/>
              </a:rPr>
              <a:t>Adopts the structure of OIML IR-46</a:t>
            </a:r>
          </a:p>
          <a:p>
            <a:pPr lvl="1">
              <a:lnSpc>
                <a:spcPct val="90000"/>
              </a:lnSpc>
              <a:buFont typeface="Arial" panose="020B0604020202020204" pitchFamily="34" charset="0"/>
              <a:buChar char="•"/>
            </a:pPr>
            <a:r>
              <a:rPr lang="en-US" sz="2600" dirty="0" smtClean="0">
                <a:solidFill>
                  <a:srgbClr val="000066"/>
                </a:solidFill>
                <a:latin typeface="Calibri" panose="020F0502020204030204" pitchFamily="34" charset="0"/>
              </a:rPr>
              <a:t>Addresses </a:t>
            </a:r>
            <a:r>
              <a:rPr lang="en-US" sz="2600" dirty="0">
                <a:solidFill>
                  <a:srgbClr val="000066"/>
                </a:solidFill>
                <a:latin typeface="Calibri" panose="020F0502020204030204" pitchFamily="34" charset="0"/>
              </a:rPr>
              <a:t>Active, Reactive, and Apparent </a:t>
            </a:r>
            <a:r>
              <a:rPr lang="en-US" sz="2600" dirty="0" smtClean="0">
                <a:solidFill>
                  <a:srgbClr val="000066"/>
                </a:solidFill>
                <a:latin typeface="Calibri" panose="020F0502020204030204" pitchFamily="34" charset="0"/>
              </a:rPr>
              <a:t>Energy as well as all meter accuracy classes</a:t>
            </a:r>
            <a:endParaRPr lang="en-US" sz="2600" dirty="0">
              <a:solidFill>
                <a:srgbClr val="000066"/>
              </a:solidFill>
              <a:latin typeface="Calibri" panose="020F0502020204030204" pitchFamily="34" charset="0"/>
            </a:endParaRPr>
          </a:p>
          <a:p>
            <a:pPr lvl="1">
              <a:lnSpc>
                <a:spcPct val="90000"/>
              </a:lnSpc>
              <a:buFont typeface="Arial" panose="020B0604020202020204" pitchFamily="34" charset="0"/>
              <a:buChar char="•"/>
            </a:pPr>
            <a:r>
              <a:rPr lang="en-US" sz="2600" dirty="0" smtClean="0">
                <a:solidFill>
                  <a:srgbClr val="000066"/>
                </a:solidFill>
                <a:latin typeface="Calibri" panose="020F0502020204030204" pitchFamily="34" charset="0"/>
              </a:rPr>
              <a:t>Same group working on the merger of C12.1 and C12.20 is working on this</a:t>
            </a:r>
            <a:endParaRPr lang="en-US" sz="2600" dirty="0">
              <a:solidFill>
                <a:srgbClr val="000066"/>
              </a:solidFill>
              <a:latin typeface="Calibri" panose="020F0502020204030204" pitchFamily="34" charset="0"/>
            </a:endParaRPr>
          </a:p>
          <a:p>
            <a:pPr lvl="1">
              <a:lnSpc>
                <a:spcPct val="90000"/>
              </a:lnSpc>
              <a:buFont typeface="Arial" panose="020B0604020202020204" pitchFamily="34" charset="0"/>
              <a:buChar char="•"/>
            </a:pPr>
            <a:r>
              <a:rPr lang="en-US" sz="2600" dirty="0" smtClean="0">
                <a:solidFill>
                  <a:srgbClr val="000066"/>
                </a:solidFill>
                <a:latin typeface="Calibri" panose="020F0502020204030204" pitchFamily="34" charset="0"/>
              </a:rPr>
              <a:t>Expected </a:t>
            </a:r>
            <a:r>
              <a:rPr lang="en-US" sz="2600" dirty="0">
                <a:solidFill>
                  <a:srgbClr val="000066"/>
                </a:solidFill>
                <a:latin typeface="Calibri" panose="020F0502020204030204" pitchFamily="34" charset="0"/>
              </a:rPr>
              <a:t>Publication </a:t>
            </a:r>
            <a:r>
              <a:rPr lang="en-US" sz="2600" dirty="0" smtClean="0">
                <a:solidFill>
                  <a:srgbClr val="000066"/>
                </a:solidFill>
                <a:latin typeface="Calibri" panose="020F0502020204030204" pitchFamily="34" charset="0"/>
              </a:rPr>
              <a:t>2020 or 2021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944562"/>
          </a:xfrm>
        </p:spPr>
        <p:txBody>
          <a:bodyPr/>
          <a:lstStyle/>
          <a:p>
            <a:pPr eaLnBrk="1" hangingPunct="1"/>
            <a:r>
              <a:rPr lang="en-US" b="1" dirty="0"/>
              <a:t>ANSI </a:t>
            </a:r>
            <a:r>
              <a:rPr lang="en-US" b="1" dirty="0" smtClean="0"/>
              <a:t>C12.46 (cont.)</a:t>
            </a:r>
            <a:endParaRPr lang="en-US" b="1" dirty="0"/>
          </a:p>
        </p:txBody>
      </p:sp>
      <p:sp>
        <p:nvSpPr>
          <p:cNvPr id="26627" name="Rectangle 3"/>
          <p:cNvSpPr>
            <a:spLocks noGrp="1" noChangeArrowheads="1"/>
          </p:cNvSpPr>
          <p:nvPr>
            <p:ph idx="1"/>
          </p:nvPr>
        </p:nvSpPr>
        <p:spPr>
          <a:xfrm>
            <a:off x="457200" y="1219200"/>
            <a:ext cx="8229600" cy="4953000"/>
          </a:xfrm>
        </p:spPr>
        <p:txBody>
          <a:bodyPr/>
          <a:lstStyle/>
          <a:p>
            <a:pPr eaLnBrk="1" hangingPunct="1">
              <a:lnSpc>
                <a:spcPct val="90000"/>
              </a:lnSpc>
              <a:buFont typeface="Wingdings" panose="05000000000000000000" pitchFamily="2" charset="2"/>
              <a:buChar char="Ø"/>
            </a:pPr>
            <a:r>
              <a:rPr lang="en-US" sz="3000" dirty="0" smtClean="0">
                <a:solidFill>
                  <a:srgbClr val="000066"/>
                </a:solidFill>
                <a:latin typeface="Calibri" panose="020F0502020204030204" pitchFamily="34" charset="0"/>
              </a:rPr>
              <a:t>Sub-Committee </a:t>
            </a:r>
            <a:r>
              <a:rPr lang="en-US" sz="3000" dirty="0">
                <a:solidFill>
                  <a:srgbClr val="000066"/>
                </a:solidFill>
                <a:latin typeface="Calibri" panose="020F0502020204030204" pitchFamily="34" charset="0"/>
              </a:rPr>
              <a:t>to Develop a Replacement for C12.1 and </a:t>
            </a:r>
            <a:r>
              <a:rPr lang="en-US" sz="3000" dirty="0" smtClean="0">
                <a:solidFill>
                  <a:srgbClr val="000066"/>
                </a:solidFill>
                <a:latin typeface="Calibri" panose="020F0502020204030204" pitchFamily="34" charset="0"/>
              </a:rPr>
              <a:t>C12.20 (cont.)</a:t>
            </a:r>
            <a:endParaRPr lang="en-US" sz="3000" dirty="0">
              <a:solidFill>
                <a:srgbClr val="000066"/>
              </a:solidFill>
              <a:latin typeface="Calibri" panose="020F0502020204030204" pitchFamily="34" charset="0"/>
            </a:endParaRPr>
          </a:p>
          <a:p>
            <a:pPr lvl="1">
              <a:lnSpc>
                <a:spcPct val="90000"/>
              </a:lnSpc>
              <a:buFont typeface="Arial" panose="020B0604020202020204" pitchFamily="34" charset="0"/>
              <a:buChar char="•"/>
            </a:pPr>
            <a:r>
              <a:rPr lang="en-US" sz="2600" dirty="0" smtClean="0">
                <a:solidFill>
                  <a:srgbClr val="000066"/>
                </a:solidFill>
                <a:latin typeface="Calibri" panose="020F0502020204030204" pitchFamily="34" charset="0"/>
              </a:rPr>
              <a:t>At times the R46 tests are being used as they are close to the ANSI tests.  There are ANSI  C12.1 and C12.20 tests that are not in R46 so they are being added.  This will make the new C12.46 and the new C12.1 (merged C12.1 and C12.20) compatible clearing the way for C12.46 to eventually become the new C12.1 and make the United States compliant with our OIML Standards commitments.</a:t>
            </a:r>
          </a:p>
          <a:p>
            <a:pPr lvl="1">
              <a:lnSpc>
                <a:spcPct val="90000"/>
              </a:lnSpc>
              <a:buFont typeface="Arial" panose="020B0604020202020204" pitchFamily="34" charset="0"/>
              <a:buChar char="•"/>
            </a:pPr>
            <a:r>
              <a:rPr lang="en-US" sz="2600" dirty="0" smtClean="0">
                <a:solidFill>
                  <a:srgbClr val="000066"/>
                </a:solidFill>
                <a:latin typeface="Calibri" panose="020F0502020204030204" pitchFamily="34" charset="0"/>
              </a:rPr>
              <a:t>The Roadmap working group will develop a time line for C12.46 to supersede C12.1</a:t>
            </a:r>
            <a:endParaRPr lang="en-US" sz="2600" dirty="0">
              <a:solidFill>
                <a:srgbClr val="F71A03"/>
              </a:solidFill>
              <a:latin typeface="Calibri" panose="020F0502020204030204" pitchFamily="34" charset="0"/>
            </a:endParaRPr>
          </a:p>
        </p:txBody>
      </p:sp>
    </p:spTree>
    <p:extLst>
      <p:ext uri="{BB962C8B-B14F-4D97-AF65-F5344CB8AC3E}">
        <p14:creationId xmlns:p14="http://schemas.microsoft.com/office/powerpoint/2010/main" val="12708219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944562"/>
          </a:xfrm>
        </p:spPr>
        <p:txBody>
          <a:bodyPr/>
          <a:lstStyle/>
          <a:p>
            <a:pPr eaLnBrk="1" hangingPunct="1"/>
            <a:r>
              <a:rPr lang="en-US" b="1" dirty="0"/>
              <a:t>ANSI </a:t>
            </a:r>
            <a:r>
              <a:rPr lang="en-US" b="1" dirty="0" smtClean="0"/>
              <a:t>C12.DC SC 32</a:t>
            </a:r>
            <a:endParaRPr lang="en-US" b="1" dirty="0"/>
          </a:p>
        </p:txBody>
      </p:sp>
      <p:sp>
        <p:nvSpPr>
          <p:cNvPr id="26627" name="Rectangle 3"/>
          <p:cNvSpPr>
            <a:spLocks noGrp="1" noChangeArrowheads="1"/>
          </p:cNvSpPr>
          <p:nvPr>
            <p:ph idx="1"/>
          </p:nvPr>
        </p:nvSpPr>
        <p:spPr>
          <a:xfrm>
            <a:off x="457200" y="1219200"/>
            <a:ext cx="8229600" cy="4953000"/>
          </a:xfrm>
        </p:spPr>
        <p:txBody>
          <a:bodyPr/>
          <a:lstStyle/>
          <a:p>
            <a:pPr eaLnBrk="1" hangingPunct="1">
              <a:lnSpc>
                <a:spcPct val="90000"/>
              </a:lnSpc>
              <a:buFont typeface="Wingdings" panose="05000000000000000000" pitchFamily="2" charset="2"/>
              <a:buChar char="Ø"/>
            </a:pPr>
            <a:r>
              <a:rPr lang="en-US" sz="3000" dirty="0" smtClean="0">
                <a:solidFill>
                  <a:srgbClr val="000066"/>
                </a:solidFill>
                <a:latin typeface="Calibri" panose="020F0502020204030204" pitchFamily="34" charset="0"/>
              </a:rPr>
              <a:t>Sub-Committee </a:t>
            </a:r>
            <a:r>
              <a:rPr lang="en-US" sz="3000" dirty="0">
                <a:solidFill>
                  <a:srgbClr val="000066"/>
                </a:solidFill>
                <a:latin typeface="Calibri" panose="020F0502020204030204" pitchFamily="34" charset="0"/>
              </a:rPr>
              <a:t>to Develop </a:t>
            </a:r>
            <a:r>
              <a:rPr lang="en-US" sz="3000" dirty="0" smtClean="0">
                <a:solidFill>
                  <a:srgbClr val="000066"/>
                </a:solidFill>
                <a:latin typeface="Calibri" panose="020F0502020204030204" pitchFamily="34" charset="0"/>
              </a:rPr>
              <a:t>an ANSI Standard for DC Metering</a:t>
            </a:r>
          </a:p>
          <a:p>
            <a:pPr lvl="1">
              <a:lnSpc>
                <a:spcPct val="90000"/>
              </a:lnSpc>
              <a:buFont typeface="Arial" panose="020B0604020202020204" pitchFamily="34" charset="0"/>
              <a:buChar char="•"/>
            </a:pPr>
            <a:r>
              <a:rPr lang="en-US" sz="2600" dirty="0" smtClean="0">
                <a:solidFill>
                  <a:srgbClr val="000066"/>
                </a:solidFill>
                <a:latin typeface="Calibri" panose="020F0502020204030204" pitchFamily="34" charset="0"/>
              </a:rPr>
              <a:t>This is becoming more an more of an issue as DC Superchargers, although relatively small in number are drawing significant amounts of power</a:t>
            </a:r>
          </a:p>
          <a:p>
            <a:pPr lvl="1">
              <a:lnSpc>
                <a:spcPct val="90000"/>
              </a:lnSpc>
              <a:buFont typeface="Arial" panose="020B0604020202020204" pitchFamily="34" charset="0"/>
              <a:buChar char="•"/>
            </a:pPr>
            <a:r>
              <a:rPr lang="en-US" sz="2600" dirty="0" smtClean="0">
                <a:solidFill>
                  <a:srgbClr val="000066"/>
                </a:solidFill>
                <a:latin typeface="Calibri" panose="020F0502020204030204" pitchFamily="34" charset="0"/>
              </a:rPr>
              <a:t>There is also the potential to use nothing but DC in residential homes in the not so distant future</a:t>
            </a:r>
          </a:p>
          <a:p>
            <a:pPr lvl="1">
              <a:lnSpc>
                <a:spcPct val="90000"/>
              </a:lnSpc>
              <a:buFont typeface="Arial" panose="020B0604020202020204" pitchFamily="34" charset="0"/>
              <a:buChar char="•"/>
            </a:pPr>
            <a:endParaRPr lang="en-US" sz="2600" dirty="0" smtClean="0">
              <a:solidFill>
                <a:srgbClr val="000066"/>
              </a:solidFill>
              <a:latin typeface="Calibri" panose="020F0502020204030204" pitchFamily="34" charset="0"/>
            </a:endParaRPr>
          </a:p>
        </p:txBody>
      </p:sp>
    </p:spTree>
    <p:extLst>
      <p:ext uri="{BB962C8B-B14F-4D97-AF65-F5344CB8AC3E}">
        <p14:creationId xmlns:p14="http://schemas.microsoft.com/office/powerpoint/2010/main" val="1195526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868362"/>
          </a:xfrm>
        </p:spPr>
        <p:txBody>
          <a:bodyPr/>
          <a:lstStyle/>
          <a:p>
            <a:pPr eaLnBrk="1" hangingPunct="1"/>
            <a:r>
              <a:rPr lang="en-US" sz="3600" b="1" dirty="0"/>
              <a:t>ANSI </a:t>
            </a:r>
            <a:r>
              <a:rPr lang="en-US" sz="3600" b="1" dirty="0" smtClean="0"/>
              <a:t>Sub-Metering Working Group</a:t>
            </a:r>
            <a:endParaRPr lang="en-US" sz="3600" b="1" dirty="0"/>
          </a:p>
        </p:txBody>
      </p:sp>
      <p:sp>
        <p:nvSpPr>
          <p:cNvPr id="26627" name="Rectangle 3"/>
          <p:cNvSpPr>
            <a:spLocks noGrp="1" noChangeArrowheads="1"/>
          </p:cNvSpPr>
          <p:nvPr>
            <p:ph idx="1"/>
          </p:nvPr>
        </p:nvSpPr>
        <p:spPr>
          <a:xfrm>
            <a:off x="457200" y="1447800"/>
            <a:ext cx="8229600" cy="4953000"/>
          </a:xfrm>
        </p:spPr>
        <p:txBody>
          <a:bodyPr/>
          <a:lstStyle/>
          <a:p>
            <a:pPr lvl="1">
              <a:lnSpc>
                <a:spcPct val="90000"/>
              </a:lnSpc>
              <a:buFont typeface="Arial" panose="020B0604020202020204" pitchFamily="34" charset="0"/>
              <a:buChar char="•"/>
            </a:pPr>
            <a:r>
              <a:rPr lang="en-US" sz="2400" dirty="0">
                <a:solidFill>
                  <a:srgbClr val="000066"/>
                </a:solidFill>
                <a:latin typeface="Calibri" panose="020F0502020204030204" pitchFamily="34" charset="0"/>
              </a:rPr>
              <a:t>Sub-Metering is also becoming more prevalent and </a:t>
            </a:r>
            <a:r>
              <a:rPr lang="en-US" sz="2400" dirty="0" smtClean="0">
                <a:solidFill>
                  <a:srgbClr val="000066"/>
                </a:solidFill>
                <a:latin typeface="Calibri" panose="020F0502020204030204" pitchFamily="34" charset="0"/>
              </a:rPr>
              <a:t>with </a:t>
            </a:r>
            <a:r>
              <a:rPr lang="en-US" sz="2400" dirty="0">
                <a:solidFill>
                  <a:srgbClr val="000066"/>
                </a:solidFill>
                <a:latin typeface="Calibri" panose="020F0502020204030204" pitchFamily="34" charset="0"/>
              </a:rPr>
              <a:t>the official acceptance of sub-metering the need to provide guidance on this area has become </a:t>
            </a:r>
            <a:r>
              <a:rPr lang="en-US" sz="2400" dirty="0" smtClean="0">
                <a:solidFill>
                  <a:srgbClr val="000066"/>
                </a:solidFill>
                <a:latin typeface="Calibri" panose="020F0502020204030204" pitchFamily="34" charset="0"/>
              </a:rPr>
              <a:t>necessary</a:t>
            </a:r>
          </a:p>
          <a:p>
            <a:pPr lvl="1">
              <a:lnSpc>
                <a:spcPct val="90000"/>
              </a:lnSpc>
              <a:buFont typeface="Arial" panose="020B0604020202020204" pitchFamily="34" charset="0"/>
              <a:buChar char="•"/>
            </a:pPr>
            <a:r>
              <a:rPr lang="en-US" sz="2400" dirty="0">
                <a:solidFill>
                  <a:srgbClr val="000066"/>
                </a:solidFill>
                <a:latin typeface="Calibri" panose="020F0502020204030204" pitchFamily="34" charset="0"/>
              </a:rPr>
              <a:t>Working on guaranteeing the system level accuracy given the preponderance of different equipment.  </a:t>
            </a:r>
            <a:endParaRPr lang="en-US" sz="2400" dirty="0" smtClean="0">
              <a:solidFill>
                <a:srgbClr val="000066"/>
              </a:solidFill>
              <a:latin typeface="Calibri" panose="020F0502020204030204" pitchFamily="34" charset="0"/>
            </a:endParaRPr>
          </a:p>
          <a:p>
            <a:pPr lvl="1">
              <a:lnSpc>
                <a:spcPct val="90000"/>
              </a:lnSpc>
              <a:buFont typeface="Arial" panose="020B0604020202020204" pitchFamily="34" charset="0"/>
              <a:buChar char="•"/>
            </a:pPr>
            <a:r>
              <a:rPr lang="en-US" sz="2400" dirty="0" smtClean="0">
                <a:solidFill>
                  <a:srgbClr val="000066"/>
                </a:solidFill>
                <a:latin typeface="Calibri" panose="020F0502020204030204" pitchFamily="34" charset="0"/>
              </a:rPr>
              <a:t>Regulators </a:t>
            </a:r>
            <a:r>
              <a:rPr lang="en-US" sz="2400" dirty="0">
                <a:solidFill>
                  <a:srgbClr val="000066"/>
                </a:solidFill>
                <a:latin typeface="Calibri" panose="020F0502020204030204" pitchFamily="34" charset="0"/>
              </a:rPr>
              <a:t>want to know how you test </a:t>
            </a:r>
            <a:r>
              <a:rPr lang="en-US" sz="2400" dirty="0" smtClean="0">
                <a:solidFill>
                  <a:srgbClr val="000066"/>
                </a:solidFill>
                <a:latin typeface="Calibri" panose="020F0502020204030204" pitchFamily="34" charset="0"/>
              </a:rPr>
              <a:t>these meters and installations</a:t>
            </a:r>
          </a:p>
          <a:p>
            <a:pPr lvl="2">
              <a:lnSpc>
                <a:spcPct val="90000"/>
              </a:lnSpc>
              <a:buFont typeface="Arial" panose="020B0604020202020204" pitchFamily="34" charset="0"/>
              <a:buChar char="•"/>
            </a:pPr>
            <a:r>
              <a:rPr lang="en-US" sz="2200" dirty="0" smtClean="0">
                <a:solidFill>
                  <a:srgbClr val="000066"/>
                </a:solidFill>
                <a:latin typeface="Calibri" panose="020F0502020204030204" pitchFamily="34" charset="0"/>
              </a:rPr>
              <a:t>One difficulty </a:t>
            </a:r>
            <a:r>
              <a:rPr lang="en-US" sz="2200" dirty="0">
                <a:solidFill>
                  <a:srgbClr val="000066"/>
                </a:solidFill>
                <a:latin typeface="Calibri" panose="020F0502020204030204" pitchFamily="34" charset="0"/>
              </a:rPr>
              <a:t>is that the transformers may be located many floors away from the meter.  </a:t>
            </a:r>
            <a:endParaRPr lang="en-US" sz="2200" dirty="0" smtClean="0">
              <a:solidFill>
                <a:srgbClr val="000066"/>
              </a:solidFill>
              <a:latin typeface="Calibri" panose="020F0502020204030204" pitchFamily="34" charset="0"/>
            </a:endParaRPr>
          </a:p>
          <a:p>
            <a:pPr lvl="2">
              <a:lnSpc>
                <a:spcPct val="90000"/>
              </a:lnSpc>
              <a:buFont typeface="Arial" panose="020B0604020202020204" pitchFamily="34" charset="0"/>
              <a:buChar char="•"/>
            </a:pPr>
            <a:r>
              <a:rPr lang="en-US" sz="2200" dirty="0" smtClean="0">
                <a:solidFill>
                  <a:srgbClr val="000066"/>
                </a:solidFill>
                <a:latin typeface="Calibri" panose="020F0502020204030204" pitchFamily="34" charset="0"/>
              </a:rPr>
              <a:t>Another is that the </a:t>
            </a:r>
            <a:r>
              <a:rPr lang="en-US" sz="2200" dirty="0">
                <a:solidFill>
                  <a:srgbClr val="000066"/>
                </a:solidFill>
                <a:latin typeface="Calibri" panose="020F0502020204030204" pitchFamily="34" charset="0"/>
              </a:rPr>
              <a:t>meter may be installed within the power lines and not readily accessible.  </a:t>
            </a:r>
            <a:endParaRPr lang="en-US" sz="2200" dirty="0" smtClean="0">
              <a:solidFill>
                <a:srgbClr val="000066"/>
              </a:solidFill>
              <a:latin typeface="Calibri" panose="020F0502020204030204" pitchFamily="34" charset="0"/>
            </a:endParaRPr>
          </a:p>
          <a:p>
            <a:pPr lvl="1">
              <a:lnSpc>
                <a:spcPct val="90000"/>
              </a:lnSpc>
              <a:buFont typeface="Arial" panose="020B0604020202020204" pitchFamily="34" charset="0"/>
              <a:buChar char="•"/>
            </a:pPr>
            <a:r>
              <a:rPr lang="en-US" sz="2400" dirty="0" smtClean="0">
                <a:solidFill>
                  <a:srgbClr val="000066"/>
                </a:solidFill>
                <a:latin typeface="Calibri" panose="020F0502020204030204" pitchFamily="34" charset="0"/>
              </a:rPr>
              <a:t>There are few actual metrology issues </a:t>
            </a:r>
          </a:p>
          <a:p>
            <a:pPr lvl="1">
              <a:lnSpc>
                <a:spcPct val="90000"/>
              </a:lnSpc>
              <a:buFont typeface="Arial" panose="020B0604020202020204" pitchFamily="34" charset="0"/>
              <a:buChar char="•"/>
            </a:pPr>
            <a:endParaRPr lang="en-US" sz="2600" dirty="0" smtClean="0">
              <a:solidFill>
                <a:srgbClr val="000066"/>
              </a:solidFill>
              <a:latin typeface="Calibri" panose="020F0502020204030204" pitchFamily="34" charset="0"/>
            </a:endParaRPr>
          </a:p>
        </p:txBody>
      </p:sp>
    </p:spTree>
    <p:extLst>
      <p:ext uri="{BB962C8B-B14F-4D97-AF65-F5344CB8AC3E}">
        <p14:creationId xmlns:p14="http://schemas.microsoft.com/office/powerpoint/2010/main" val="35528021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868362"/>
          </a:xfrm>
        </p:spPr>
        <p:txBody>
          <a:bodyPr/>
          <a:lstStyle/>
          <a:p>
            <a:pPr eaLnBrk="1" hangingPunct="1"/>
            <a:r>
              <a:rPr lang="en-US" sz="2800" b="1" dirty="0" smtClean="0"/>
              <a:t>IEEE P1704 – Utility Industry End Device Communications Module</a:t>
            </a:r>
            <a:endParaRPr lang="en-US" sz="2800" b="1" dirty="0"/>
          </a:p>
        </p:txBody>
      </p:sp>
      <p:sp>
        <p:nvSpPr>
          <p:cNvPr id="26627" name="Rectangle 3"/>
          <p:cNvSpPr>
            <a:spLocks noGrp="1" noChangeArrowheads="1"/>
          </p:cNvSpPr>
          <p:nvPr>
            <p:ph idx="1"/>
          </p:nvPr>
        </p:nvSpPr>
        <p:spPr>
          <a:xfrm>
            <a:off x="457200" y="1447800"/>
            <a:ext cx="8229600" cy="4953000"/>
          </a:xfrm>
        </p:spPr>
        <p:txBody>
          <a:bodyPr/>
          <a:lstStyle/>
          <a:p>
            <a:pPr lvl="1">
              <a:lnSpc>
                <a:spcPct val="90000"/>
              </a:lnSpc>
              <a:buFont typeface="Arial" panose="020B0604020202020204" pitchFamily="34" charset="0"/>
              <a:buChar char="•"/>
            </a:pPr>
            <a:r>
              <a:rPr lang="en-US" sz="2600" dirty="0" smtClean="0">
                <a:solidFill>
                  <a:srgbClr val="000066"/>
                </a:solidFill>
                <a:latin typeface="Calibri" panose="020F0502020204030204" pitchFamily="34" charset="0"/>
              </a:rPr>
              <a:t>ANSI also maintains a presence and contributes to Standards that are related to but not covered entirely within the ANSI C12.1 purview.  </a:t>
            </a:r>
          </a:p>
          <a:p>
            <a:pPr lvl="1">
              <a:lnSpc>
                <a:spcPct val="90000"/>
              </a:lnSpc>
              <a:buFont typeface="Arial" panose="020B0604020202020204" pitchFamily="34" charset="0"/>
              <a:buChar char="•"/>
            </a:pPr>
            <a:r>
              <a:rPr lang="en-US" sz="2600" dirty="0">
                <a:solidFill>
                  <a:srgbClr val="000066"/>
                </a:solidFill>
                <a:latin typeface="Calibri" panose="020F0502020204030204" pitchFamily="34" charset="0"/>
              </a:rPr>
              <a:t>This standard will provide a method for providing space for communication modules and USB as the connection method to the Comm module from the meter (vs. RJ11). Micro B USB 2.0 adapter.   </a:t>
            </a:r>
            <a:endParaRPr lang="en-US" sz="2600" dirty="0" smtClean="0">
              <a:solidFill>
                <a:srgbClr val="000066"/>
              </a:solidFill>
              <a:latin typeface="Calibri" panose="020F0502020204030204" pitchFamily="34" charset="0"/>
            </a:endParaRPr>
          </a:p>
          <a:p>
            <a:pPr lvl="1">
              <a:lnSpc>
                <a:spcPct val="90000"/>
              </a:lnSpc>
              <a:buFont typeface="Arial" panose="020B0604020202020204" pitchFamily="34" charset="0"/>
              <a:buChar char="•"/>
            </a:pPr>
            <a:r>
              <a:rPr lang="en-US" sz="2600" dirty="0" smtClean="0">
                <a:solidFill>
                  <a:srgbClr val="000066"/>
                </a:solidFill>
                <a:latin typeface="Calibri" panose="020F0502020204030204" pitchFamily="34" charset="0"/>
              </a:rPr>
              <a:t>This standard is in editorial and then will go to balloting.  The Standard should be published late next year (2020).</a:t>
            </a:r>
            <a:endParaRPr lang="en-US" sz="2600" dirty="0">
              <a:solidFill>
                <a:srgbClr val="000066"/>
              </a:solidFill>
              <a:latin typeface="Calibri" panose="020F0502020204030204" pitchFamily="34" charset="0"/>
            </a:endParaRPr>
          </a:p>
          <a:p>
            <a:pPr lvl="1">
              <a:lnSpc>
                <a:spcPct val="90000"/>
              </a:lnSpc>
              <a:buFont typeface="Arial" panose="020B0604020202020204" pitchFamily="34" charset="0"/>
              <a:buChar char="•"/>
            </a:pPr>
            <a:endParaRPr lang="en-US" sz="2600" dirty="0" smtClean="0">
              <a:solidFill>
                <a:srgbClr val="000066"/>
              </a:solidFill>
              <a:latin typeface="Calibri" panose="020F0502020204030204" pitchFamily="34" charset="0"/>
            </a:endParaRPr>
          </a:p>
        </p:txBody>
      </p:sp>
    </p:spTree>
    <p:extLst>
      <p:ext uri="{BB962C8B-B14F-4D97-AF65-F5344CB8AC3E}">
        <p14:creationId xmlns:p14="http://schemas.microsoft.com/office/powerpoint/2010/main" val="2733093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868362"/>
          </a:xfrm>
        </p:spPr>
        <p:txBody>
          <a:bodyPr/>
          <a:lstStyle/>
          <a:p>
            <a:pPr eaLnBrk="1" hangingPunct="1"/>
            <a:r>
              <a:rPr lang="en-US" b="1" dirty="0" smtClean="0"/>
              <a:t>ANSI (cont.)</a:t>
            </a:r>
            <a:endParaRPr lang="en-US" b="1" dirty="0"/>
          </a:p>
        </p:txBody>
      </p:sp>
      <p:sp>
        <p:nvSpPr>
          <p:cNvPr id="6147" name="Rectangle 3"/>
          <p:cNvSpPr>
            <a:spLocks noGrp="1" noChangeArrowheads="1"/>
          </p:cNvSpPr>
          <p:nvPr>
            <p:ph idx="1"/>
          </p:nvPr>
        </p:nvSpPr>
        <p:spPr>
          <a:xfrm>
            <a:off x="381000" y="1447800"/>
            <a:ext cx="8534400" cy="4419600"/>
          </a:xfrm>
        </p:spPr>
        <p:txBody>
          <a:bodyPr/>
          <a:lstStyle/>
          <a:p>
            <a:pPr eaLnBrk="1" hangingPunct="1">
              <a:lnSpc>
                <a:spcPct val="90000"/>
              </a:lnSpc>
              <a:buFont typeface="Wingdings" panose="05000000000000000000" pitchFamily="2" charset="2"/>
              <a:buChar char="Ø"/>
            </a:pPr>
            <a:r>
              <a:rPr lang="en-US" sz="3000" dirty="0">
                <a:solidFill>
                  <a:srgbClr val="000066"/>
                </a:solidFill>
                <a:latin typeface="Calibri" panose="020F0502020204030204" pitchFamily="34" charset="0"/>
              </a:rPr>
              <a:t>American National Standard Institute, Inc.</a:t>
            </a:r>
          </a:p>
          <a:p>
            <a:pPr lvl="1" eaLnBrk="1" hangingPunct="1">
              <a:lnSpc>
                <a:spcPct val="90000"/>
              </a:lnSpc>
              <a:buFont typeface="Arial" panose="020B0604020202020204" pitchFamily="34" charset="0"/>
              <a:buChar char="•"/>
            </a:pPr>
            <a:r>
              <a:rPr lang="en-US" sz="2400" dirty="0">
                <a:solidFill>
                  <a:srgbClr val="000066"/>
                </a:solidFill>
                <a:latin typeface="Calibri" panose="020F0502020204030204" pitchFamily="34" charset="0"/>
              </a:rPr>
              <a:t>NEMA organizes committees to propose and review standards</a:t>
            </a:r>
          </a:p>
          <a:p>
            <a:pPr lvl="1" eaLnBrk="1" hangingPunct="1">
              <a:lnSpc>
                <a:spcPct val="90000"/>
              </a:lnSpc>
              <a:buFont typeface="Arial" panose="020B0604020202020204" pitchFamily="34" charset="0"/>
              <a:buChar char="•"/>
            </a:pPr>
            <a:r>
              <a:rPr lang="en-US" sz="2400" dirty="0">
                <a:solidFill>
                  <a:srgbClr val="000066"/>
                </a:solidFill>
                <a:latin typeface="Calibri" panose="020F0502020204030204" pitchFamily="34" charset="0"/>
              </a:rPr>
              <a:t>Standards are republished approximately every </a:t>
            </a:r>
            <a:r>
              <a:rPr lang="en-US" sz="2400" dirty="0" smtClean="0">
                <a:solidFill>
                  <a:srgbClr val="000066"/>
                </a:solidFill>
                <a:latin typeface="Calibri" panose="020F0502020204030204" pitchFamily="34" charset="0"/>
              </a:rPr>
              <a:t>five (5) years and abandoned if not updated or reaffirmed once every ten (10) years.</a:t>
            </a:r>
            <a:endParaRPr lang="en-US" sz="2400" dirty="0">
              <a:solidFill>
                <a:srgbClr val="000066"/>
              </a:solidFill>
              <a:latin typeface="Calibri" panose="020F0502020204030204" pitchFamily="34" charset="0"/>
            </a:endParaRPr>
          </a:p>
          <a:p>
            <a:pPr lvl="1" eaLnBrk="1" hangingPunct="1">
              <a:lnSpc>
                <a:spcPct val="90000"/>
              </a:lnSpc>
              <a:buFont typeface="Arial" panose="020B0604020202020204" pitchFamily="34" charset="0"/>
              <a:buChar char="•"/>
            </a:pPr>
            <a:r>
              <a:rPr lang="en-US" sz="2400" dirty="0">
                <a:solidFill>
                  <a:srgbClr val="000066"/>
                </a:solidFill>
                <a:latin typeface="Calibri" panose="020F0502020204030204" pitchFamily="34" charset="0"/>
              </a:rPr>
              <a:t>Standards codify consensus approaches in common practice</a:t>
            </a:r>
          </a:p>
          <a:p>
            <a:pPr lvl="1" eaLnBrk="1" hangingPunct="1">
              <a:lnSpc>
                <a:spcPct val="90000"/>
              </a:lnSpc>
              <a:buFont typeface="Arial" panose="020B0604020202020204" pitchFamily="34" charset="0"/>
              <a:buChar char="•"/>
            </a:pPr>
            <a:r>
              <a:rPr lang="en-US" sz="2400" dirty="0" smtClean="0">
                <a:solidFill>
                  <a:srgbClr val="000066"/>
                </a:solidFill>
                <a:latin typeface="Calibri" panose="020F0502020204030204" pitchFamily="34" charset="0"/>
              </a:rPr>
              <a:t>In recent years the ANSI committee has had to deal with breaking </a:t>
            </a:r>
            <a:r>
              <a:rPr lang="en-US" sz="2400" dirty="0">
                <a:solidFill>
                  <a:srgbClr val="000066"/>
                </a:solidFill>
                <a:latin typeface="Calibri" panose="020F0502020204030204" pitchFamily="34" charset="0"/>
              </a:rPr>
              <a:t>new ground </a:t>
            </a:r>
            <a:r>
              <a:rPr lang="en-US" sz="2400" dirty="0" smtClean="0">
                <a:solidFill>
                  <a:srgbClr val="000066"/>
                </a:solidFill>
                <a:latin typeface="Calibri" panose="020F0502020204030204" pitchFamily="34" charset="0"/>
              </a:rPr>
              <a:t>as well as several controversial issues</a:t>
            </a:r>
            <a:endParaRPr lang="en-US" sz="2400" dirty="0">
              <a:solidFill>
                <a:srgbClr val="000066"/>
              </a:solidFill>
              <a:latin typeface="Calibri" panose="020F0502020204030204" pitchFamily="34" charset="0"/>
            </a:endParaRPr>
          </a:p>
          <a:p>
            <a:pPr lvl="2" eaLnBrk="1" hangingPunct="1">
              <a:lnSpc>
                <a:spcPct val="90000"/>
              </a:lnSpc>
              <a:buFont typeface="Wingdings" panose="05000000000000000000" pitchFamily="2" charset="2"/>
              <a:buChar char="§"/>
            </a:pPr>
            <a:r>
              <a:rPr lang="en-US" sz="2000" dirty="0">
                <a:solidFill>
                  <a:srgbClr val="000066"/>
                </a:solidFill>
                <a:latin typeface="Calibri" panose="020F0502020204030204" pitchFamily="34" charset="0"/>
              </a:rPr>
              <a:t>This is </a:t>
            </a:r>
            <a:r>
              <a:rPr lang="en-US" sz="2000" dirty="0" smtClean="0">
                <a:solidFill>
                  <a:srgbClr val="000066"/>
                </a:solidFill>
                <a:latin typeface="Calibri" panose="020F0502020204030204" pitchFamily="34" charset="0"/>
              </a:rPr>
              <a:t>unusual for the committee and the committee has responded by no longer being reluctant to address them, staying more on point during contentious debates, and moving through the work required in a far more efficient manner.  Another example of how AMI is changing everything in our industry.  </a:t>
            </a:r>
            <a:endParaRPr lang="en-US" sz="2000" dirty="0">
              <a:solidFill>
                <a:srgbClr val="000066"/>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868362"/>
          </a:xfrm>
        </p:spPr>
        <p:txBody>
          <a:bodyPr/>
          <a:lstStyle/>
          <a:p>
            <a:pPr eaLnBrk="1" hangingPunct="1"/>
            <a:r>
              <a:rPr lang="en-US" sz="3200" b="1" dirty="0" smtClean="0"/>
              <a:t>OIML R46</a:t>
            </a:r>
            <a:br>
              <a:rPr lang="en-US" sz="3200" b="1" dirty="0" smtClean="0"/>
            </a:br>
            <a:r>
              <a:rPr lang="fr-FR" sz="2000" i="1" dirty="0"/>
              <a:t>Organisation Internationale de Métrologie Légale</a:t>
            </a:r>
            <a:endParaRPr lang="en-US" sz="2000" i="1" dirty="0"/>
          </a:p>
        </p:txBody>
      </p:sp>
      <p:sp>
        <p:nvSpPr>
          <p:cNvPr id="26627" name="Rectangle 3"/>
          <p:cNvSpPr>
            <a:spLocks noGrp="1" noChangeArrowheads="1"/>
          </p:cNvSpPr>
          <p:nvPr>
            <p:ph idx="1"/>
          </p:nvPr>
        </p:nvSpPr>
        <p:spPr>
          <a:xfrm>
            <a:off x="609600" y="1371600"/>
            <a:ext cx="8229600" cy="4953000"/>
          </a:xfrm>
        </p:spPr>
        <p:txBody>
          <a:bodyPr/>
          <a:lstStyle/>
          <a:p>
            <a:pPr lvl="1">
              <a:lnSpc>
                <a:spcPct val="90000"/>
              </a:lnSpc>
              <a:buFont typeface="Arial" panose="020B0604020202020204" pitchFamily="34" charset="0"/>
              <a:buChar char="•"/>
            </a:pPr>
            <a:r>
              <a:rPr lang="en-US" sz="2400" dirty="0" smtClean="0">
                <a:solidFill>
                  <a:srgbClr val="000066"/>
                </a:solidFill>
                <a:latin typeface="Calibri" panose="020F0502020204030204" pitchFamily="34" charset="0"/>
              </a:rPr>
              <a:t>The International Organization of Legal Metrology was formed in 1955.  By Treaty 86% of the world’s population is covered and 96% of the world’s economy.  </a:t>
            </a:r>
          </a:p>
          <a:p>
            <a:pPr lvl="1">
              <a:lnSpc>
                <a:spcPct val="90000"/>
              </a:lnSpc>
              <a:buFont typeface="Arial" panose="020B0604020202020204" pitchFamily="34" charset="0"/>
              <a:buChar char="•"/>
            </a:pPr>
            <a:r>
              <a:rPr lang="en-US" sz="2400" dirty="0" smtClean="0">
                <a:solidFill>
                  <a:srgbClr val="000066"/>
                </a:solidFill>
                <a:latin typeface="Calibri" panose="020F0502020204030204" pitchFamily="34" charset="0"/>
              </a:rPr>
              <a:t>The Group works with the International Bureau of Weights and Measures and the International Organization for Standardization (ISO) to ensure compatibility between each organizations work.  </a:t>
            </a:r>
          </a:p>
          <a:p>
            <a:pPr lvl="1">
              <a:lnSpc>
                <a:spcPct val="90000"/>
              </a:lnSpc>
              <a:buFont typeface="Arial" panose="020B0604020202020204" pitchFamily="34" charset="0"/>
              <a:buChar char="•"/>
            </a:pPr>
            <a:r>
              <a:rPr lang="en-US" sz="2400" dirty="0" smtClean="0">
                <a:solidFill>
                  <a:srgbClr val="000066"/>
                </a:solidFill>
                <a:latin typeface="Calibri" panose="020F0502020204030204" pitchFamily="34" charset="0"/>
              </a:rPr>
              <a:t>Once again this organization has no legal authority to impose solutions on the members but the recommendations are typically used by the member states as part of their own domestic law.  </a:t>
            </a:r>
          </a:p>
        </p:txBody>
      </p:sp>
    </p:spTree>
    <p:extLst>
      <p:ext uri="{BB962C8B-B14F-4D97-AF65-F5344CB8AC3E}">
        <p14:creationId xmlns:p14="http://schemas.microsoft.com/office/powerpoint/2010/main" val="20164424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868362"/>
          </a:xfrm>
        </p:spPr>
        <p:txBody>
          <a:bodyPr/>
          <a:lstStyle/>
          <a:p>
            <a:pPr eaLnBrk="1" hangingPunct="1"/>
            <a:r>
              <a:rPr lang="en-US" sz="3200" dirty="0"/>
              <a:t>OIML </a:t>
            </a:r>
            <a:r>
              <a:rPr lang="en-US" sz="3200" dirty="0" smtClean="0"/>
              <a:t>R46 (cont.)</a:t>
            </a:r>
            <a:r>
              <a:rPr lang="en-US" sz="3200" dirty="0"/>
              <a:t/>
            </a:r>
            <a:br>
              <a:rPr lang="en-US" sz="3200" dirty="0"/>
            </a:br>
            <a:r>
              <a:rPr lang="fr-FR" sz="2000" i="1" dirty="0"/>
              <a:t>Organisation Internationale de Métrologie Légale</a:t>
            </a:r>
            <a:endParaRPr lang="en-US" sz="2000" b="1" dirty="0"/>
          </a:p>
        </p:txBody>
      </p:sp>
      <p:sp>
        <p:nvSpPr>
          <p:cNvPr id="26627" name="Rectangle 3"/>
          <p:cNvSpPr>
            <a:spLocks noGrp="1" noChangeArrowheads="1"/>
          </p:cNvSpPr>
          <p:nvPr>
            <p:ph idx="1"/>
          </p:nvPr>
        </p:nvSpPr>
        <p:spPr>
          <a:xfrm>
            <a:off x="457200" y="1524000"/>
            <a:ext cx="8229600" cy="4953000"/>
          </a:xfrm>
        </p:spPr>
        <p:txBody>
          <a:bodyPr/>
          <a:lstStyle/>
          <a:p>
            <a:pPr lvl="1">
              <a:lnSpc>
                <a:spcPct val="90000"/>
              </a:lnSpc>
              <a:buFont typeface="Arial" panose="020B0604020202020204" pitchFamily="34" charset="0"/>
              <a:buChar char="•"/>
            </a:pPr>
            <a:r>
              <a:rPr lang="en-US" sz="2000" dirty="0" smtClean="0">
                <a:solidFill>
                  <a:srgbClr val="000066"/>
                </a:solidFill>
                <a:latin typeface="Calibri" panose="020F0502020204030204" pitchFamily="34" charset="0"/>
              </a:rPr>
              <a:t>Latest meeting was held in Helsinki Finland this past May.  </a:t>
            </a:r>
          </a:p>
          <a:p>
            <a:pPr lvl="1">
              <a:lnSpc>
                <a:spcPct val="90000"/>
              </a:lnSpc>
              <a:buFont typeface="Arial" panose="020B0604020202020204" pitchFamily="34" charset="0"/>
              <a:buChar char="•"/>
            </a:pPr>
            <a:r>
              <a:rPr lang="en-US" sz="2000" dirty="0" smtClean="0">
                <a:solidFill>
                  <a:srgbClr val="000066"/>
                </a:solidFill>
                <a:latin typeface="Calibri" panose="020F0502020204030204" pitchFamily="34" charset="0"/>
              </a:rPr>
              <a:t>ANSI voted to have a representative from NIST lead the delegation and TESCO’s CTO Bill Hardy to go as the technical liaison as he is heading or an active participant in each of the relevant working groups for ANSI</a:t>
            </a:r>
          </a:p>
          <a:p>
            <a:pPr lvl="1">
              <a:lnSpc>
                <a:spcPct val="90000"/>
              </a:lnSpc>
              <a:buFont typeface="Arial" panose="020B0604020202020204" pitchFamily="34" charset="0"/>
              <a:buChar char="•"/>
            </a:pPr>
            <a:r>
              <a:rPr lang="en-US" sz="2000" dirty="0" smtClean="0">
                <a:solidFill>
                  <a:srgbClr val="000066"/>
                </a:solidFill>
                <a:latin typeface="Calibri" panose="020F0502020204030204" pitchFamily="34" charset="0"/>
              </a:rPr>
              <a:t>They </a:t>
            </a:r>
            <a:r>
              <a:rPr lang="en-US" sz="2000" dirty="0">
                <a:solidFill>
                  <a:srgbClr val="000066"/>
                </a:solidFill>
                <a:latin typeface="Calibri" panose="020F0502020204030204" pitchFamily="34" charset="0"/>
              </a:rPr>
              <a:t>did not get through the entire document to resolve differences but they made progress.  </a:t>
            </a:r>
            <a:endParaRPr lang="en-US" sz="2000" dirty="0" smtClean="0">
              <a:solidFill>
                <a:srgbClr val="000066"/>
              </a:solidFill>
              <a:latin typeface="Calibri" panose="020F0502020204030204" pitchFamily="34" charset="0"/>
            </a:endParaRPr>
          </a:p>
          <a:p>
            <a:pPr lvl="1">
              <a:lnSpc>
                <a:spcPct val="90000"/>
              </a:lnSpc>
              <a:buFont typeface="Arial" panose="020B0604020202020204" pitchFamily="34" charset="0"/>
              <a:buChar char="•"/>
            </a:pPr>
            <a:r>
              <a:rPr lang="en-US" sz="2000" dirty="0" smtClean="0">
                <a:solidFill>
                  <a:srgbClr val="000066"/>
                </a:solidFill>
                <a:latin typeface="Calibri" panose="020F0502020204030204" pitchFamily="34" charset="0"/>
              </a:rPr>
              <a:t>There </a:t>
            </a:r>
            <a:r>
              <a:rPr lang="en-US" sz="2000" dirty="0">
                <a:solidFill>
                  <a:srgbClr val="000066"/>
                </a:solidFill>
                <a:latin typeface="Calibri" panose="020F0502020204030204" pitchFamily="34" charset="0"/>
              </a:rPr>
              <a:t>will be more sub groups to work on this and there will be another meeting in 2Q 2020 most likely.  </a:t>
            </a:r>
            <a:endParaRPr lang="en-US" sz="2000" dirty="0" smtClean="0">
              <a:solidFill>
                <a:srgbClr val="000066"/>
              </a:solidFill>
              <a:latin typeface="Calibri" panose="020F0502020204030204" pitchFamily="34" charset="0"/>
            </a:endParaRPr>
          </a:p>
          <a:p>
            <a:pPr lvl="1">
              <a:lnSpc>
                <a:spcPct val="90000"/>
              </a:lnSpc>
              <a:buFont typeface="Arial" panose="020B0604020202020204" pitchFamily="34" charset="0"/>
              <a:buChar char="•"/>
            </a:pPr>
            <a:r>
              <a:rPr lang="en-US" sz="2000" dirty="0" smtClean="0">
                <a:solidFill>
                  <a:srgbClr val="000066"/>
                </a:solidFill>
                <a:latin typeface="Calibri" panose="020F0502020204030204" pitchFamily="34" charset="0"/>
              </a:rPr>
              <a:t>They </a:t>
            </a:r>
            <a:r>
              <a:rPr lang="en-US" sz="2000" dirty="0">
                <a:solidFill>
                  <a:srgbClr val="000066"/>
                </a:solidFill>
                <a:latin typeface="Calibri" panose="020F0502020204030204" pitchFamily="34" charset="0"/>
              </a:rPr>
              <a:t>will work on Electric Vehicles as one of the sub groups.  </a:t>
            </a:r>
            <a:endParaRPr lang="en-US" sz="2000" dirty="0" smtClean="0">
              <a:solidFill>
                <a:srgbClr val="000066"/>
              </a:solidFill>
              <a:latin typeface="Calibri" panose="020F0502020204030204" pitchFamily="34" charset="0"/>
            </a:endParaRPr>
          </a:p>
          <a:p>
            <a:pPr lvl="1">
              <a:lnSpc>
                <a:spcPct val="90000"/>
              </a:lnSpc>
              <a:buFont typeface="Arial" panose="020B0604020202020204" pitchFamily="34" charset="0"/>
              <a:buChar char="•"/>
            </a:pPr>
            <a:r>
              <a:rPr lang="en-US" sz="2000" dirty="0" smtClean="0">
                <a:solidFill>
                  <a:srgbClr val="000066"/>
                </a:solidFill>
                <a:latin typeface="Calibri" panose="020F0502020204030204" pitchFamily="34" charset="0"/>
              </a:rPr>
              <a:t>There </a:t>
            </a:r>
            <a:r>
              <a:rPr lang="en-US" sz="2000" dirty="0">
                <a:solidFill>
                  <a:srgbClr val="000066"/>
                </a:solidFill>
                <a:latin typeface="Calibri" panose="020F0502020204030204" pitchFamily="34" charset="0"/>
              </a:rPr>
              <a:t>is also a new standard D31 to cover how software verification is done on a wide array of items including electric meters.  R46 will need to reference how we comply with D31 going forward.  </a:t>
            </a:r>
          </a:p>
        </p:txBody>
      </p:sp>
    </p:spTree>
    <p:extLst>
      <p:ext uri="{BB962C8B-B14F-4D97-AF65-F5344CB8AC3E}">
        <p14:creationId xmlns:p14="http://schemas.microsoft.com/office/powerpoint/2010/main" val="36759047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solidFill>
            <a:srgbClr val="FF0000"/>
          </a:solidFill>
        </p:spPr>
        <p:txBody>
          <a:bodyPr anchor="ctr"/>
          <a:lstStyle/>
          <a:p>
            <a:pPr algn="l" eaLnBrk="1" hangingPunct="1"/>
            <a:r>
              <a:rPr lang="en-US" altLang="en-US" sz="3000" b="1" dirty="0" smtClean="0">
                <a:solidFill>
                  <a:schemeClr val="bg1"/>
                </a:solidFill>
                <a:latin typeface="Arial" panose="020B0604020202020204" pitchFamily="34" charset="0"/>
                <a:cs typeface="Arial" panose="020B0604020202020204" pitchFamily="34" charset="0"/>
              </a:rPr>
              <a:t>              Questions and Discussion</a:t>
            </a:r>
            <a:r>
              <a:rPr lang="en-US" altLang="en-US" sz="4000" b="1" dirty="0" smtClean="0">
                <a:solidFill>
                  <a:schemeClr val="bg1"/>
                </a:solidFill>
                <a:latin typeface="Arial" panose="020B0604020202020204" pitchFamily="34" charset="0"/>
                <a:cs typeface="Arial" panose="020B0604020202020204" pitchFamily="34" charset="0"/>
              </a:rPr>
              <a:t>  </a:t>
            </a:r>
          </a:p>
        </p:txBody>
      </p:sp>
      <p:sp>
        <p:nvSpPr>
          <p:cNvPr id="9219" name="Rectangle 5"/>
          <p:cNvSpPr>
            <a:spLocks noGrp="1" noChangeArrowheads="1"/>
          </p:cNvSpPr>
          <p:nvPr>
            <p:ph type="body" idx="1"/>
          </p:nvPr>
        </p:nvSpPr>
        <p:spPr>
          <a:xfrm>
            <a:off x="457200" y="3276600"/>
            <a:ext cx="8229600" cy="2849563"/>
          </a:xfrm>
          <a:noFill/>
        </p:spPr>
        <p:txBody>
          <a:bodyPr/>
          <a:lstStyle/>
          <a:p>
            <a:pPr algn="ctr" eaLnBrk="1" hangingPunct="1">
              <a:buFontTx/>
              <a:buNone/>
            </a:pPr>
            <a:endParaRPr lang="en-US" altLang="en-US" sz="1200" dirty="0" smtClean="0">
              <a:solidFill>
                <a:srgbClr val="FF0000"/>
              </a:solidFill>
              <a:latin typeface="Arial" panose="020B0604020202020204" pitchFamily="34" charset="0"/>
              <a:cs typeface="Arial" panose="020B0604020202020204" pitchFamily="34" charset="0"/>
            </a:endParaRPr>
          </a:p>
          <a:p>
            <a:pPr algn="ctr" eaLnBrk="1" hangingPunct="1">
              <a:buFontTx/>
              <a:buNone/>
            </a:pPr>
            <a:r>
              <a:rPr lang="en-US" altLang="en-US" sz="2400" b="1" dirty="0" smtClean="0">
                <a:latin typeface="Arial" panose="020B0604020202020204" pitchFamily="34" charset="0"/>
                <a:cs typeface="Arial" panose="020B0604020202020204" pitchFamily="34" charset="0"/>
              </a:rPr>
              <a:t>TESCO – The Eastern Specialty Company</a:t>
            </a:r>
            <a:r>
              <a:rPr lang="en-US" altLang="en-US" sz="2400" dirty="0" smtClean="0">
                <a:latin typeface="Arial" panose="020B0604020202020204" pitchFamily="34" charset="0"/>
                <a:cs typeface="Arial" panose="020B0604020202020204" pitchFamily="34" charset="0"/>
              </a:rPr>
              <a:t> </a:t>
            </a:r>
          </a:p>
          <a:p>
            <a:pPr algn="ctr" eaLnBrk="1" hangingPunct="1">
              <a:buFontTx/>
              <a:buNone/>
            </a:pPr>
            <a:r>
              <a:rPr lang="en-US" altLang="en-US" sz="1800" i="1" dirty="0" smtClean="0">
                <a:latin typeface="Arial" panose="020B0604020202020204" pitchFamily="34" charset="0"/>
                <a:cs typeface="Arial" panose="020B0604020202020204" pitchFamily="34" charset="0"/>
              </a:rPr>
              <a:t>Bristol, PA</a:t>
            </a:r>
          </a:p>
          <a:p>
            <a:pPr algn="ctr" eaLnBrk="1" hangingPunct="1">
              <a:buFontTx/>
              <a:buNone/>
            </a:pPr>
            <a:r>
              <a:rPr lang="en-US" altLang="en-US" sz="2400" dirty="0" smtClean="0">
                <a:solidFill>
                  <a:srgbClr val="FF0000"/>
                </a:solidFill>
                <a:latin typeface="Arial" panose="020B0604020202020204" pitchFamily="34" charset="0"/>
                <a:cs typeface="Arial" panose="020B0604020202020204" pitchFamily="34" charset="0"/>
              </a:rPr>
              <a:t>215-228-0500</a:t>
            </a:r>
            <a:endParaRPr lang="en-US" altLang="en-US" sz="2000" dirty="0" smtClean="0">
              <a:solidFill>
                <a:srgbClr val="FF0000"/>
              </a:solidFill>
              <a:latin typeface="Arial" panose="020B0604020202020204" pitchFamily="34" charset="0"/>
              <a:cs typeface="Arial" panose="020B0604020202020204" pitchFamily="34" charset="0"/>
            </a:endParaRPr>
          </a:p>
          <a:p>
            <a:pPr algn="ctr" eaLnBrk="1" hangingPunct="1">
              <a:buFontTx/>
              <a:buNone/>
            </a:pPr>
            <a:r>
              <a:rPr lang="en-US" altLang="en-US" sz="2000" dirty="0" smtClean="0">
                <a:latin typeface="Arial" panose="020B0604020202020204" pitchFamily="34" charset="0"/>
                <a:cs typeface="Arial" panose="020B0604020202020204" pitchFamily="34" charset="0"/>
              </a:rPr>
              <a:t/>
            </a:r>
            <a:br>
              <a:rPr lang="en-US" altLang="en-US" sz="2000" dirty="0" smtClean="0">
                <a:latin typeface="Arial" panose="020B0604020202020204" pitchFamily="34" charset="0"/>
                <a:cs typeface="Arial" panose="020B0604020202020204" pitchFamily="34" charset="0"/>
              </a:rPr>
            </a:br>
            <a:r>
              <a:rPr lang="en-US" altLang="en-US" sz="2000" dirty="0" smtClean="0">
                <a:latin typeface="Arial" panose="020B0604020202020204" pitchFamily="34" charset="0"/>
                <a:cs typeface="Arial" panose="020B0604020202020204" pitchFamily="34" charset="0"/>
              </a:rPr>
              <a:t>This presentation can also be found under Meter Conferences and Schools on the TESCO website: </a:t>
            </a:r>
            <a:r>
              <a:rPr lang="en-US" altLang="en-US" sz="2000" dirty="0" smtClean="0">
                <a:solidFill>
                  <a:srgbClr val="FF0000"/>
                </a:solidFill>
                <a:latin typeface="Arial" panose="020B0604020202020204" pitchFamily="34" charset="0"/>
                <a:cs typeface="Arial" panose="020B0604020202020204" pitchFamily="34" charset="0"/>
              </a:rPr>
              <a:t>www.tescometering.com</a:t>
            </a:r>
          </a:p>
          <a:p>
            <a:pPr algn="ctr" eaLnBrk="1" hangingPunct="1">
              <a:buFontTx/>
              <a:buNone/>
            </a:pPr>
            <a:endParaRPr lang="en-US" altLang="en-US" sz="2300" dirty="0" smtClean="0">
              <a:solidFill>
                <a:srgbClr val="CC3300"/>
              </a:solidFill>
            </a:endParaRPr>
          </a:p>
        </p:txBody>
      </p:sp>
      <p:pic>
        <p:nvPicPr>
          <p:cNvPr id="9220"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52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3"/>
          <p:cNvSpPr txBox="1">
            <a:spLocks noChangeArrowheads="1"/>
          </p:cNvSpPr>
          <p:nvPr/>
        </p:nvSpPr>
        <p:spPr bwMode="auto">
          <a:xfrm>
            <a:off x="914400" y="6019800"/>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b="1">
                <a:solidFill>
                  <a:srgbClr val="2F549D"/>
                </a:solidFill>
              </a:rPr>
              <a:t>ISO 9001:2015 Certified Quality Company</a:t>
            </a:r>
          </a:p>
          <a:p>
            <a:pPr algn="ctr" eaLnBrk="1" hangingPunct="1">
              <a:spcBef>
                <a:spcPct val="0"/>
              </a:spcBef>
              <a:buFontTx/>
              <a:buNone/>
            </a:pPr>
            <a:r>
              <a:rPr lang="en-US" altLang="en-US" sz="1400" b="1">
                <a:solidFill>
                  <a:srgbClr val="2F549D"/>
                </a:solidFill>
              </a:rPr>
              <a:t>ISO 17025:2017 Accredited Laboratory</a:t>
            </a:r>
          </a:p>
        </p:txBody>
      </p:sp>
      <p:sp>
        <p:nvSpPr>
          <p:cNvPr id="2" name="TextBox 1"/>
          <p:cNvSpPr txBox="1"/>
          <p:nvPr/>
        </p:nvSpPr>
        <p:spPr>
          <a:xfrm>
            <a:off x="533400" y="1876420"/>
            <a:ext cx="4114800" cy="1015663"/>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Tom Lawton</a:t>
            </a:r>
          </a:p>
          <a:p>
            <a:r>
              <a:rPr lang="en-US" i="1" dirty="0" smtClean="0">
                <a:latin typeface="Arial" panose="020B0604020202020204" pitchFamily="34" charset="0"/>
                <a:cs typeface="Arial" panose="020B0604020202020204" pitchFamily="34" charset="0"/>
              </a:rPr>
              <a:t>President</a:t>
            </a:r>
          </a:p>
          <a:p>
            <a:r>
              <a:rPr lang="en-US" dirty="0">
                <a:solidFill>
                  <a:srgbClr val="FF0000"/>
                </a:solidFill>
                <a:latin typeface="Arial" panose="020B0604020202020204" pitchFamily="34" charset="0"/>
                <a:cs typeface="Arial" panose="020B0604020202020204" pitchFamily="34" charset="0"/>
              </a:rPr>
              <a:t>t</a:t>
            </a:r>
            <a:r>
              <a:rPr lang="en-US" dirty="0" smtClean="0">
                <a:solidFill>
                  <a:srgbClr val="FF0000"/>
                </a:solidFill>
                <a:latin typeface="Arial" panose="020B0604020202020204" pitchFamily="34" charset="0"/>
                <a:cs typeface="Arial" panose="020B0604020202020204" pitchFamily="34" charset="0"/>
              </a:rPr>
              <a:t>om.lawton@tescometering.com</a:t>
            </a:r>
            <a:endParaRPr lang="en-US" dirty="0">
              <a:solidFill>
                <a:srgbClr val="FF0000"/>
              </a:solidFill>
              <a:latin typeface="Arial" panose="020B0604020202020204" pitchFamily="34" charset="0"/>
              <a:cs typeface="Arial" panose="020B0604020202020204" pitchFamily="34" charset="0"/>
            </a:endParaRPr>
          </a:p>
        </p:txBody>
      </p:sp>
      <p:sp>
        <p:nvSpPr>
          <p:cNvPr id="7" name="TextBox 6"/>
          <p:cNvSpPr txBox="1"/>
          <p:nvPr/>
        </p:nvSpPr>
        <p:spPr>
          <a:xfrm>
            <a:off x="4572000" y="1876420"/>
            <a:ext cx="4114800" cy="1015663"/>
          </a:xfrm>
          <a:prstGeom prst="rect">
            <a:avLst/>
          </a:prstGeom>
          <a:noFill/>
        </p:spPr>
        <p:txBody>
          <a:bodyPr wrap="square" rtlCol="0">
            <a:spAutoFit/>
          </a:bodyPr>
          <a:lstStyle/>
          <a:p>
            <a:pPr algn="r"/>
            <a:r>
              <a:rPr lang="en-US" sz="2400" b="1" dirty="0" smtClean="0">
                <a:latin typeface="Arial" panose="020B0604020202020204" pitchFamily="34" charset="0"/>
                <a:cs typeface="Arial" panose="020B0604020202020204" pitchFamily="34" charset="0"/>
              </a:rPr>
              <a:t>Rob Reese</a:t>
            </a:r>
          </a:p>
          <a:p>
            <a:pPr algn="r"/>
            <a:r>
              <a:rPr lang="en-US" i="1" dirty="0" smtClean="0">
                <a:latin typeface="Arial" panose="020B0604020202020204" pitchFamily="34" charset="0"/>
                <a:cs typeface="Arial" panose="020B0604020202020204" pitchFamily="34" charset="0"/>
              </a:rPr>
              <a:t>Midwest Regional Sales Manager</a:t>
            </a:r>
          </a:p>
          <a:p>
            <a:pPr algn="r"/>
            <a:r>
              <a:rPr lang="en-US" dirty="0">
                <a:solidFill>
                  <a:srgbClr val="FF0000"/>
                </a:solidFill>
                <a:latin typeface="Arial" panose="020B0604020202020204" pitchFamily="34" charset="0"/>
                <a:cs typeface="Arial" panose="020B0604020202020204" pitchFamily="34" charset="0"/>
              </a:rPr>
              <a:t>r</a:t>
            </a:r>
            <a:r>
              <a:rPr lang="en-US" dirty="0" smtClean="0">
                <a:solidFill>
                  <a:srgbClr val="FF0000"/>
                </a:solidFill>
                <a:latin typeface="Arial" panose="020B0604020202020204" pitchFamily="34" charset="0"/>
                <a:cs typeface="Arial" panose="020B0604020202020204" pitchFamily="34" charset="0"/>
              </a:rPr>
              <a:t>ob.reese@tescometering.com</a:t>
            </a:r>
            <a:endParaRPr lang="en-US"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38940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868362"/>
          </a:xfrm>
        </p:spPr>
        <p:txBody>
          <a:bodyPr/>
          <a:lstStyle/>
          <a:p>
            <a:pPr eaLnBrk="1" hangingPunct="1"/>
            <a:r>
              <a:rPr lang="en-US" b="1" dirty="0"/>
              <a:t>ANSI C12</a:t>
            </a:r>
          </a:p>
        </p:txBody>
      </p:sp>
      <p:sp>
        <p:nvSpPr>
          <p:cNvPr id="7171" name="Rectangle 3"/>
          <p:cNvSpPr>
            <a:spLocks noGrp="1" noChangeArrowheads="1"/>
          </p:cNvSpPr>
          <p:nvPr>
            <p:ph idx="1"/>
          </p:nvPr>
        </p:nvSpPr>
        <p:spPr>
          <a:xfrm>
            <a:off x="381000" y="1447800"/>
            <a:ext cx="8382000" cy="4800600"/>
          </a:xfrm>
        </p:spPr>
        <p:txBody>
          <a:bodyPr/>
          <a:lstStyle/>
          <a:p>
            <a:pPr eaLnBrk="1" hangingPunct="1">
              <a:lnSpc>
                <a:spcPct val="90000"/>
              </a:lnSpc>
              <a:buFont typeface="Wingdings" panose="05000000000000000000" pitchFamily="2" charset="2"/>
              <a:buChar char="Ø"/>
            </a:pPr>
            <a:r>
              <a:rPr lang="en-US" sz="3000" dirty="0" smtClean="0">
                <a:solidFill>
                  <a:srgbClr val="000066"/>
                </a:solidFill>
                <a:latin typeface="Calibri" panose="020F0502020204030204" pitchFamily="34" charset="0"/>
              </a:rPr>
              <a:t>All ANSI Standards related to Electric Metering are in the ANSI C12 group of Standards</a:t>
            </a:r>
          </a:p>
          <a:p>
            <a:pPr eaLnBrk="1" hangingPunct="1">
              <a:lnSpc>
                <a:spcPct val="90000"/>
              </a:lnSpc>
              <a:buFont typeface="Wingdings" panose="05000000000000000000" pitchFamily="2" charset="2"/>
              <a:buChar char="Ø"/>
            </a:pPr>
            <a:r>
              <a:rPr lang="en-US" sz="3000" dirty="0" smtClean="0">
                <a:solidFill>
                  <a:srgbClr val="000066"/>
                </a:solidFill>
                <a:latin typeface="Calibri" panose="020F0502020204030204" pitchFamily="34" charset="0"/>
              </a:rPr>
              <a:t>C12 </a:t>
            </a:r>
            <a:r>
              <a:rPr lang="en-US" sz="3000" dirty="0">
                <a:solidFill>
                  <a:srgbClr val="000066"/>
                </a:solidFill>
                <a:latin typeface="Calibri" panose="020F0502020204030204" pitchFamily="34" charset="0"/>
              </a:rPr>
              <a:t>Main Committee</a:t>
            </a:r>
          </a:p>
          <a:p>
            <a:pPr lvl="1" eaLnBrk="1" hangingPunct="1">
              <a:lnSpc>
                <a:spcPct val="90000"/>
              </a:lnSpc>
              <a:buFont typeface="Arial" panose="020B0604020202020204" pitchFamily="34" charset="0"/>
              <a:buChar char="•"/>
            </a:pPr>
            <a:r>
              <a:rPr lang="en-US" sz="2600" dirty="0">
                <a:solidFill>
                  <a:srgbClr val="000066"/>
                </a:solidFill>
                <a:latin typeface="Calibri" panose="020F0502020204030204" pitchFamily="34" charset="0"/>
              </a:rPr>
              <a:t>General makeup has expanded slightly over last few years</a:t>
            </a:r>
          </a:p>
          <a:p>
            <a:pPr lvl="1" eaLnBrk="1" hangingPunct="1">
              <a:lnSpc>
                <a:spcPct val="90000"/>
              </a:lnSpc>
              <a:buFont typeface="Arial" panose="020B0604020202020204" pitchFamily="34" charset="0"/>
              <a:buChar char="•"/>
            </a:pPr>
            <a:r>
              <a:rPr lang="en-US" sz="2600" dirty="0" smtClean="0">
                <a:solidFill>
                  <a:srgbClr val="002060"/>
                </a:solidFill>
                <a:latin typeface="Calibri" panose="020F0502020204030204" pitchFamily="34" charset="0"/>
              </a:rPr>
              <a:t>30 </a:t>
            </a:r>
            <a:r>
              <a:rPr lang="en-US" sz="2600" dirty="0">
                <a:solidFill>
                  <a:srgbClr val="000066"/>
                </a:solidFill>
                <a:latin typeface="Calibri" panose="020F0502020204030204" pitchFamily="34" charset="0"/>
              </a:rPr>
              <a:t>voting members with representation from three </a:t>
            </a:r>
            <a:r>
              <a:rPr lang="en-US" sz="2600" dirty="0" smtClean="0">
                <a:solidFill>
                  <a:srgbClr val="000066"/>
                </a:solidFill>
                <a:latin typeface="Calibri" panose="020F0502020204030204" pitchFamily="34" charset="0"/>
              </a:rPr>
              <a:t>groups (no one group can have more than 40%):</a:t>
            </a:r>
            <a:endParaRPr lang="en-US" sz="2600" dirty="0">
              <a:solidFill>
                <a:srgbClr val="000066"/>
              </a:solidFill>
              <a:latin typeface="Calibri" panose="020F0502020204030204" pitchFamily="34" charset="0"/>
            </a:endParaRPr>
          </a:p>
          <a:p>
            <a:pPr lvl="2" eaLnBrk="1" hangingPunct="1">
              <a:lnSpc>
                <a:spcPct val="90000"/>
              </a:lnSpc>
              <a:buFont typeface="Wingdings" panose="05000000000000000000" pitchFamily="2" charset="2"/>
              <a:buChar char="§"/>
            </a:pPr>
            <a:r>
              <a:rPr lang="en-US" dirty="0">
                <a:solidFill>
                  <a:srgbClr val="000066"/>
                </a:solidFill>
                <a:latin typeface="Calibri" panose="020F0502020204030204" pitchFamily="34" charset="0"/>
              </a:rPr>
              <a:t>12 - Manufacturers: Meter, Socket, Test Equipment, etc.</a:t>
            </a:r>
          </a:p>
          <a:p>
            <a:pPr lvl="2" eaLnBrk="1" hangingPunct="1">
              <a:lnSpc>
                <a:spcPct val="90000"/>
              </a:lnSpc>
              <a:buFont typeface="Wingdings" panose="05000000000000000000" pitchFamily="2" charset="2"/>
              <a:buChar char="§"/>
            </a:pPr>
            <a:r>
              <a:rPr lang="en-US" dirty="0" smtClean="0">
                <a:solidFill>
                  <a:srgbClr val="000066"/>
                </a:solidFill>
                <a:latin typeface="Calibri" panose="020F0502020204030204" pitchFamily="34" charset="0"/>
              </a:rPr>
              <a:t>10 </a:t>
            </a:r>
            <a:r>
              <a:rPr lang="en-US" dirty="0">
                <a:solidFill>
                  <a:srgbClr val="000066"/>
                </a:solidFill>
                <a:latin typeface="Calibri" panose="020F0502020204030204" pitchFamily="34" charset="0"/>
              </a:rPr>
              <a:t>- Users: Utilities</a:t>
            </a:r>
          </a:p>
          <a:p>
            <a:pPr lvl="2" eaLnBrk="1" hangingPunct="1">
              <a:lnSpc>
                <a:spcPct val="90000"/>
              </a:lnSpc>
              <a:buFont typeface="Wingdings" panose="05000000000000000000" pitchFamily="2" charset="2"/>
              <a:buChar char="§"/>
            </a:pPr>
            <a:r>
              <a:rPr lang="en-US" dirty="0" smtClean="0">
                <a:solidFill>
                  <a:srgbClr val="000066"/>
                </a:solidFill>
                <a:latin typeface="Calibri" panose="020F0502020204030204" pitchFamily="34" charset="0"/>
              </a:rPr>
              <a:t>8 </a:t>
            </a:r>
            <a:r>
              <a:rPr lang="en-US" dirty="0">
                <a:solidFill>
                  <a:srgbClr val="000066"/>
                </a:solidFill>
                <a:latin typeface="Calibri" panose="020F0502020204030204" pitchFamily="34" charset="0"/>
              </a:rPr>
              <a:t>- General Interest: PUC, UL, IEEE, Consultants, etc.</a:t>
            </a:r>
          </a:p>
          <a:p>
            <a:pPr lvl="1" eaLnBrk="1" hangingPunct="1">
              <a:lnSpc>
                <a:spcPct val="90000"/>
              </a:lnSpc>
              <a:buFont typeface="Arial" panose="020B0604020202020204" pitchFamily="34" charset="0"/>
              <a:buChar char="•"/>
            </a:pPr>
            <a:r>
              <a:rPr lang="en-US" sz="2600" dirty="0" smtClean="0">
                <a:solidFill>
                  <a:srgbClr val="000066"/>
                </a:solidFill>
                <a:latin typeface="Calibri" panose="020F0502020204030204" pitchFamily="34" charset="0"/>
              </a:rPr>
              <a:t>Meets </a:t>
            </a:r>
            <a:r>
              <a:rPr lang="en-US" sz="2600" dirty="0">
                <a:solidFill>
                  <a:srgbClr val="000066"/>
                </a:solidFill>
                <a:latin typeface="Calibri" panose="020F0502020204030204" pitchFamily="34" charset="0"/>
              </a:rPr>
              <a:t>twice a year in conjunction with </a:t>
            </a:r>
            <a:r>
              <a:rPr lang="en-US" sz="2600" dirty="0" smtClean="0">
                <a:solidFill>
                  <a:srgbClr val="000066"/>
                </a:solidFill>
                <a:latin typeface="Calibri" panose="020F0502020204030204" pitchFamily="34" charset="0"/>
              </a:rPr>
              <a:t>EEI/AEIC Meter conference.  </a:t>
            </a:r>
            <a:endParaRPr lang="en-US" sz="2600" dirty="0">
              <a:solidFill>
                <a:srgbClr val="000066"/>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304800"/>
            <a:ext cx="8229600" cy="868363"/>
          </a:xfrm>
        </p:spPr>
        <p:txBody>
          <a:bodyPr/>
          <a:lstStyle/>
          <a:p>
            <a:pPr eaLnBrk="1" hangingPunct="1"/>
            <a:r>
              <a:rPr lang="en-US" b="1" dirty="0"/>
              <a:t>ANSI </a:t>
            </a:r>
            <a:r>
              <a:rPr lang="en-US" b="1" dirty="0" smtClean="0"/>
              <a:t>C12 (cont.)</a:t>
            </a:r>
            <a:endParaRPr lang="en-US" b="1" dirty="0"/>
          </a:p>
        </p:txBody>
      </p:sp>
      <p:sp>
        <p:nvSpPr>
          <p:cNvPr id="8195" name="Rectangle 3"/>
          <p:cNvSpPr>
            <a:spLocks noGrp="1" noChangeArrowheads="1"/>
          </p:cNvSpPr>
          <p:nvPr>
            <p:ph idx="1"/>
          </p:nvPr>
        </p:nvSpPr>
        <p:spPr>
          <a:xfrm>
            <a:off x="457200" y="1371600"/>
            <a:ext cx="8229600" cy="4724400"/>
          </a:xfrm>
        </p:spPr>
        <p:txBody>
          <a:bodyPr/>
          <a:lstStyle/>
          <a:p>
            <a:pPr eaLnBrk="1" hangingPunct="1">
              <a:lnSpc>
                <a:spcPct val="90000"/>
              </a:lnSpc>
              <a:buFont typeface="Wingdings" panose="05000000000000000000" pitchFamily="2" charset="2"/>
              <a:buChar char="Ø"/>
            </a:pPr>
            <a:r>
              <a:rPr lang="en-US" sz="3000" dirty="0">
                <a:solidFill>
                  <a:srgbClr val="000066"/>
                </a:solidFill>
                <a:latin typeface="Calibri" panose="020F0502020204030204" pitchFamily="34" charset="0"/>
              </a:rPr>
              <a:t>C12 Main Committee</a:t>
            </a:r>
          </a:p>
          <a:p>
            <a:pPr lvl="1" eaLnBrk="1" hangingPunct="1">
              <a:lnSpc>
                <a:spcPct val="90000"/>
              </a:lnSpc>
              <a:buFont typeface="Arial" panose="020B0604020202020204" pitchFamily="34" charset="0"/>
              <a:buChar char="•"/>
            </a:pPr>
            <a:r>
              <a:rPr lang="en-US" sz="2600" dirty="0">
                <a:solidFill>
                  <a:srgbClr val="000066"/>
                </a:solidFill>
                <a:latin typeface="Calibri" panose="020F0502020204030204" pitchFamily="34" charset="0"/>
              </a:rPr>
              <a:t>Has final approval for all activities on any C12 family </a:t>
            </a:r>
            <a:r>
              <a:rPr lang="en-US" sz="2600" dirty="0" smtClean="0">
                <a:solidFill>
                  <a:srgbClr val="000066"/>
                </a:solidFill>
                <a:latin typeface="Calibri" panose="020F0502020204030204" pitchFamily="34" charset="0"/>
              </a:rPr>
              <a:t>standard</a:t>
            </a:r>
            <a:endParaRPr lang="en-US" sz="2600" dirty="0">
              <a:solidFill>
                <a:srgbClr val="000066"/>
              </a:solidFill>
              <a:latin typeface="Calibri" panose="020F0502020204030204" pitchFamily="34" charset="0"/>
            </a:endParaRPr>
          </a:p>
          <a:p>
            <a:pPr lvl="1" eaLnBrk="1" hangingPunct="1">
              <a:lnSpc>
                <a:spcPct val="90000"/>
              </a:lnSpc>
              <a:buFont typeface="Arial" panose="020B0604020202020204" pitchFamily="34" charset="0"/>
              <a:buChar char="•"/>
            </a:pPr>
            <a:r>
              <a:rPr lang="en-US" sz="2600" dirty="0">
                <a:solidFill>
                  <a:srgbClr val="000066"/>
                </a:solidFill>
                <a:latin typeface="Calibri" panose="020F0502020204030204" pitchFamily="34" charset="0"/>
              </a:rPr>
              <a:t>Establishes </a:t>
            </a:r>
            <a:r>
              <a:rPr lang="en-US" sz="2600" dirty="0" smtClean="0">
                <a:solidFill>
                  <a:srgbClr val="000066"/>
                </a:solidFill>
                <a:latin typeface="Calibri" panose="020F0502020204030204" pitchFamily="34" charset="0"/>
              </a:rPr>
              <a:t>Subcommittees </a:t>
            </a:r>
            <a:r>
              <a:rPr lang="en-US" sz="2600" dirty="0">
                <a:solidFill>
                  <a:srgbClr val="000066"/>
                </a:solidFill>
                <a:latin typeface="Calibri" panose="020F0502020204030204" pitchFamily="34" charset="0"/>
              </a:rPr>
              <a:t>(SC) and Working Groups (WG) to address various standards and </a:t>
            </a:r>
            <a:r>
              <a:rPr lang="en-US" sz="2600" dirty="0" smtClean="0">
                <a:solidFill>
                  <a:srgbClr val="000066"/>
                </a:solidFill>
                <a:latin typeface="Calibri" panose="020F0502020204030204" pitchFamily="34" charset="0"/>
              </a:rPr>
              <a:t>issues</a:t>
            </a:r>
            <a:endParaRPr lang="en-US" sz="2600" dirty="0">
              <a:solidFill>
                <a:srgbClr val="000066"/>
              </a:solidFill>
              <a:latin typeface="Calibri" panose="020F0502020204030204" pitchFamily="34" charset="0"/>
            </a:endParaRPr>
          </a:p>
          <a:p>
            <a:pPr lvl="1" eaLnBrk="1" hangingPunct="1">
              <a:lnSpc>
                <a:spcPct val="90000"/>
              </a:lnSpc>
              <a:buFont typeface="Arial" panose="020B0604020202020204" pitchFamily="34" charset="0"/>
              <a:buChar char="•"/>
            </a:pPr>
            <a:r>
              <a:rPr lang="en-US" sz="2600" dirty="0" smtClean="0">
                <a:solidFill>
                  <a:srgbClr val="000066"/>
                </a:solidFill>
                <a:latin typeface="Calibri" panose="020F0502020204030204" pitchFamily="34" charset="0"/>
              </a:rPr>
              <a:t>Sub committees and Working Groups also meet twice </a:t>
            </a:r>
            <a:r>
              <a:rPr lang="en-US" sz="2600" dirty="0">
                <a:solidFill>
                  <a:srgbClr val="000066"/>
                </a:solidFill>
                <a:latin typeface="Calibri" panose="020F0502020204030204" pitchFamily="34" charset="0"/>
              </a:rPr>
              <a:t>a year in conjunction with EEI Transmission, Distribution and Metering </a:t>
            </a:r>
            <a:r>
              <a:rPr lang="en-US" sz="2600" dirty="0" smtClean="0">
                <a:solidFill>
                  <a:srgbClr val="000066"/>
                </a:solidFill>
                <a:latin typeface="Calibri" panose="020F0502020204030204" pitchFamily="34" charset="0"/>
              </a:rPr>
              <a:t>Conference and also hold regular or ad hoc conference calls throughout the year as members put together drafts and other technical material for consideration at the next face to face meeting.</a:t>
            </a:r>
            <a:endParaRPr lang="en-US" sz="2600" dirty="0">
              <a:solidFill>
                <a:srgbClr val="000066"/>
              </a:solidFill>
              <a:latin typeface="Calibri" panose="020F0502020204030204" pitchFamily="34" charset="0"/>
            </a:endParaRPr>
          </a:p>
          <a:p>
            <a:pPr lvl="1" eaLnBrk="1" hangingPunct="1">
              <a:lnSpc>
                <a:spcPct val="90000"/>
              </a:lnSpc>
            </a:pPr>
            <a:endParaRPr lang="en-US" sz="2600" dirty="0">
              <a:solidFill>
                <a:srgbClr val="000066"/>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868362"/>
          </a:xfrm>
        </p:spPr>
        <p:txBody>
          <a:bodyPr/>
          <a:lstStyle/>
          <a:p>
            <a:pPr eaLnBrk="1" hangingPunct="1"/>
            <a:r>
              <a:rPr lang="en-US" b="1" dirty="0"/>
              <a:t>ANSI </a:t>
            </a:r>
            <a:r>
              <a:rPr lang="en-US" b="1" dirty="0" smtClean="0"/>
              <a:t>C12 (cont.)</a:t>
            </a:r>
            <a:endParaRPr lang="en-US" b="1" dirty="0"/>
          </a:p>
        </p:txBody>
      </p:sp>
      <p:sp>
        <p:nvSpPr>
          <p:cNvPr id="9219" name="Rectangle 3"/>
          <p:cNvSpPr>
            <a:spLocks noGrp="1" noChangeArrowheads="1"/>
          </p:cNvSpPr>
          <p:nvPr>
            <p:ph idx="1"/>
          </p:nvPr>
        </p:nvSpPr>
        <p:spPr>
          <a:xfrm>
            <a:off x="457200" y="1371600"/>
            <a:ext cx="8229600" cy="4800600"/>
          </a:xfrm>
        </p:spPr>
        <p:txBody>
          <a:bodyPr/>
          <a:lstStyle/>
          <a:p>
            <a:pPr eaLnBrk="1" hangingPunct="1">
              <a:lnSpc>
                <a:spcPct val="90000"/>
              </a:lnSpc>
              <a:buFont typeface="Wingdings" panose="05000000000000000000" pitchFamily="2" charset="2"/>
              <a:buChar char="Ø"/>
            </a:pPr>
            <a:r>
              <a:rPr lang="en-US" sz="3000" dirty="0">
                <a:solidFill>
                  <a:srgbClr val="000066"/>
                </a:solidFill>
                <a:latin typeface="Calibri" panose="020F0502020204030204" pitchFamily="34" charset="0"/>
              </a:rPr>
              <a:t>C12 Subcommittees</a:t>
            </a:r>
          </a:p>
          <a:p>
            <a:pPr lvl="1" eaLnBrk="1" hangingPunct="1">
              <a:lnSpc>
                <a:spcPct val="90000"/>
              </a:lnSpc>
              <a:buFont typeface="Arial" panose="020B0604020202020204" pitchFamily="34" charset="0"/>
              <a:buChar char="•"/>
            </a:pPr>
            <a:r>
              <a:rPr lang="en-US" sz="2600" dirty="0">
                <a:solidFill>
                  <a:srgbClr val="000066"/>
                </a:solidFill>
                <a:latin typeface="Calibri" panose="020F0502020204030204" pitchFamily="34" charset="0"/>
              </a:rPr>
              <a:t>Various subcommittees have been organized to review specific standards</a:t>
            </a:r>
          </a:p>
          <a:p>
            <a:pPr lvl="1" eaLnBrk="1" hangingPunct="1">
              <a:lnSpc>
                <a:spcPct val="90000"/>
              </a:lnSpc>
              <a:buFont typeface="Arial" panose="020B0604020202020204" pitchFamily="34" charset="0"/>
              <a:buChar char="•"/>
            </a:pPr>
            <a:r>
              <a:rPr lang="en-US" sz="2600" dirty="0">
                <a:solidFill>
                  <a:srgbClr val="FF0000"/>
                </a:solidFill>
                <a:latin typeface="Calibri" panose="020F0502020204030204" pitchFamily="34" charset="0"/>
              </a:rPr>
              <a:t>This is where the work is really </a:t>
            </a:r>
            <a:r>
              <a:rPr lang="en-US" sz="2600" dirty="0" smtClean="0">
                <a:solidFill>
                  <a:srgbClr val="FF0000"/>
                </a:solidFill>
                <a:latin typeface="Calibri" panose="020F0502020204030204" pitchFamily="34" charset="0"/>
              </a:rPr>
              <a:t>done</a:t>
            </a:r>
            <a:endParaRPr lang="en-US" sz="2600" dirty="0">
              <a:solidFill>
                <a:srgbClr val="FF0000"/>
              </a:solidFill>
              <a:latin typeface="Calibri" panose="020F0502020204030204" pitchFamily="34" charset="0"/>
            </a:endParaRPr>
          </a:p>
          <a:p>
            <a:pPr lvl="1" eaLnBrk="1" hangingPunct="1">
              <a:lnSpc>
                <a:spcPct val="90000"/>
              </a:lnSpc>
              <a:buFont typeface="Arial" panose="020B0604020202020204" pitchFamily="34" charset="0"/>
              <a:buChar char="•"/>
            </a:pPr>
            <a:r>
              <a:rPr lang="en-US" sz="2600" dirty="0">
                <a:solidFill>
                  <a:srgbClr val="000066"/>
                </a:solidFill>
                <a:latin typeface="Calibri" panose="020F0502020204030204" pitchFamily="34" charset="0"/>
              </a:rPr>
              <a:t>Each operates slightly differently</a:t>
            </a:r>
          </a:p>
          <a:p>
            <a:pPr lvl="1" eaLnBrk="1" hangingPunct="1">
              <a:lnSpc>
                <a:spcPct val="90000"/>
              </a:lnSpc>
              <a:buFont typeface="Arial" panose="020B0604020202020204" pitchFamily="34" charset="0"/>
              <a:buChar char="•"/>
            </a:pPr>
            <a:r>
              <a:rPr lang="en-US" sz="2600" dirty="0">
                <a:solidFill>
                  <a:srgbClr val="000066"/>
                </a:solidFill>
                <a:latin typeface="Calibri" panose="020F0502020204030204" pitchFamily="34" charset="0"/>
              </a:rPr>
              <a:t>Each meets on a schedule of its own choosing</a:t>
            </a:r>
          </a:p>
          <a:p>
            <a:pPr lvl="1" eaLnBrk="1" hangingPunct="1">
              <a:lnSpc>
                <a:spcPct val="90000"/>
              </a:lnSpc>
              <a:buFont typeface="Arial" panose="020B0604020202020204" pitchFamily="34" charset="0"/>
              <a:buChar char="•"/>
            </a:pPr>
            <a:r>
              <a:rPr lang="en-US" sz="2600" dirty="0">
                <a:solidFill>
                  <a:srgbClr val="000066"/>
                </a:solidFill>
                <a:latin typeface="Calibri" panose="020F0502020204030204" pitchFamily="34" charset="0"/>
              </a:rPr>
              <a:t>Most meet at EEI Biannual Transmission, Distribution and Metering Meetings</a:t>
            </a:r>
          </a:p>
          <a:p>
            <a:pPr lvl="1" eaLnBrk="1" hangingPunct="1">
              <a:lnSpc>
                <a:spcPct val="90000"/>
              </a:lnSpc>
              <a:buFont typeface="Arial" panose="020B0604020202020204" pitchFamily="34" charset="0"/>
              <a:buChar char="•"/>
            </a:pPr>
            <a:r>
              <a:rPr lang="en-US" sz="2600" dirty="0">
                <a:solidFill>
                  <a:srgbClr val="000066"/>
                </a:solidFill>
                <a:latin typeface="Calibri" panose="020F0502020204030204" pitchFamily="34" charset="0"/>
              </a:rPr>
              <a:t>Communication WG meets more often and longer</a:t>
            </a:r>
          </a:p>
          <a:p>
            <a:pPr lvl="1" eaLnBrk="1" hangingPunct="1">
              <a:lnSpc>
                <a:spcPct val="90000"/>
              </a:lnSpc>
              <a:buFont typeface="Arial" panose="020B0604020202020204" pitchFamily="34" charset="0"/>
              <a:buChar char="•"/>
            </a:pPr>
            <a:r>
              <a:rPr lang="en-US" sz="2600" dirty="0">
                <a:solidFill>
                  <a:srgbClr val="000066"/>
                </a:solidFill>
                <a:latin typeface="Calibri" panose="020F0502020204030204" pitchFamily="34" charset="0"/>
              </a:rPr>
              <a:t>Various subgroups meet frequently by </a:t>
            </a:r>
            <a:r>
              <a:rPr lang="en-US" sz="2600" dirty="0" smtClean="0">
                <a:solidFill>
                  <a:srgbClr val="000066"/>
                </a:solidFill>
                <a:latin typeface="Calibri" panose="020F0502020204030204" pitchFamily="34" charset="0"/>
              </a:rPr>
              <a:t>teleconference</a:t>
            </a:r>
            <a:endParaRPr lang="en-US" sz="2600" dirty="0">
              <a:solidFill>
                <a:srgbClr val="000066"/>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2800" dirty="0" smtClean="0"/>
              <a:t>ANSI Standards Related to Electric Metering</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52669541"/>
              </p:ext>
            </p:extLst>
          </p:nvPr>
        </p:nvGraphicFramePr>
        <p:xfrm>
          <a:off x="457200" y="1295400"/>
          <a:ext cx="8229600" cy="4572000"/>
        </p:xfrm>
        <a:graphic>
          <a:graphicData uri="http://schemas.openxmlformats.org/drawingml/2006/table">
            <a:tbl>
              <a:tblPr>
                <a:tableStyleId>{5C22544A-7EE6-4342-B048-85BDC9FD1C3A}</a:tableStyleId>
              </a:tblPr>
              <a:tblGrid>
                <a:gridCol w="1601024"/>
                <a:gridCol w="960856"/>
                <a:gridCol w="2049383"/>
                <a:gridCol w="882802"/>
                <a:gridCol w="838631"/>
                <a:gridCol w="1896904"/>
              </a:tblGrid>
              <a:tr h="149860">
                <a:tc gridSpan="6">
                  <a:txBody>
                    <a:bodyPr/>
                    <a:lstStyle/>
                    <a:p>
                      <a:pPr marL="0" marR="0" algn="ctr">
                        <a:spcBef>
                          <a:spcPts val="0"/>
                        </a:spcBef>
                        <a:spcAft>
                          <a:spcPts val="0"/>
                        </a:spcAft>
                      </a:pPr>
                      <a:r>
                        <a:rPr lang="en-US" sz="1000" dirty="0">
                          <a:effectLst/>
                        </a:rPr>
                        <a:t>ANSI C12 Standards Status – April 2019</a:t>
                      </a:r>
                      <a:endParaRPr lang="en-US" sz="1000" dirty="0">
                        <a:effectLst/>
                        <a:latin typeface="Courier New"/>
                        <a:ea typeface="Times New Roman"/>
                      </a:endParaRPr>
                    </a:p>
                  </a:txBody>
                  <a:tcPr marL="65348" marR="65348"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49580">
                <a:tc>
                  <a:txBody>
                    <a:bodyPr/>
                    <a:lstStyle/>
                    <a:p>
                      <a:pPr marL="0" marR="0" algn="ctr">
                        <a:spcBef>
                          <a:spcPts val="0"/>
                        </a:spcBef>
                        <a:spcAft>
                          <a:spcPts val="0"/>
                        </a:spcAft>
                      </a:pPr>
                      <a:r>
                        <a:rPr lang="en-US" sz="1000" dirty="0">
                          <a:effectLst/>
                        </a:rPr>
                        <a:t>Designation</a:t>
                      </a:r>
                      <a:endParaRPr lang="en-US" sz="1000" dirty="0">
                        <a:effectLst/>
                        <a:latin typeface="Courier New"/>
                        <a:ea typeface="Times New Roman"/>
                      </a:endParaRPr>
                    </a:p>
                  </a:txBody>
                  <a:tcPr marL="65348" marR="65348" marT="0" marB="0" anchor="b"/>
                </a:tc>
                <a:tc>
                  <a:txBody>
                    <a:bodyPr/>
                    <a:lstStyle/>
                    <a:p>
                      <a:pPr marL="0" marR="0" algn="ctr">
                        <a:spcBef>
                          <a:spcPts val="0"/>
                        </a:spcBef>
                        <a:spcAft>
                          <a:spcPts val="0"/>
                        </a:spcAft>
                      </a:pPr>
                      <a:r>
                        <a:rPr lang="en-US" sz="1000" dirty="0">
                          <a:effectLst/>
                        </a:rPr>
                        <a:t>Final Action Date</a:t>
                      </a:r>
                      <a:endParaRPr lang="en-US" sz="1000" dirty="0">
                        <a:effectLst/>
                        <a:latin typeface="Courier New"/>
                        <a:ea typeface="Times New Roman"/>
                      </a:endParaRPr>
                    </a:p>
                  </a:txBody>
                  <a:tcPr marL="65348" marR="65348" marT="0" marB="0" anchor="b"/>
                </a:tc>
                <a:tc>
                  <a:txBody>
                    <a:bodyPr/>
                    <a:lstStyle/>
                    <a:p>
                      <a:pPr marL="0" marR="0" algn="ctr">
                        <a:spcBef>
                          <a:spcPts val="0"/>
                        </a:spcBef>
                        <a:spcAft>
                          <a:spcPts val="0"/>
                        </a:spcAft>
                      </a:pPr>
                      <a:r>
                        <a:rPr lang="en-US" sz="1000" dirty="0">
                          <a:effectLst/>
                        </a:rPr>
                        <a:t>Title</a:t>
                      </a:r>
                      <a:endParaRPr lang="en-US" sz="1000" dirty="0">
                        <a:effectLst/>
                        <a:latin typeface="Courier New"/>
                        <a:ea typeface="Times New Roman"/>
                      </a:endParaRPr>
                    </a:p>
                  </a:txBody>
                  <a:tcPr marL="65348" marR="65348" marT="0" marB="0" anchor="b"/>
                </a:tc>
                <a:tc>
                  <a:txBody>
                    <a:bodyPr/>
                    <a:lstStyle/>
                    <a:p>
                      <a:pPr marL="0" marR="0" algn="ctr">
                        <a:spcBef>
                          <a:spcPts val="0"/>
                        </a:spcBef>
                        <a:spcAft>
                          <a:spcPts val="0"/>
                        </a:spcAft>
                      </a:pPr>
                      <a:r>
                        <a:rPr lang="en-US" sz="1000" dirty="0">
                          <a:effectLst/>
                        </a:rPr>
                        <a:t>Responsible Subcommittee</a:t>
                      </a:r>
                      <a:endParaRPr lang="en-US" sz="1000" dirty="0">
                        <a:effectLst/>
                        <a:latin typeface="Courier New"/>
                        <a:ea typeface="Times New Roman"/>
                      </a:endParaRPr>
                    </a:p>
                  </a:txBody>
                  <a:tcPr marL="65348" marR="65348" marT="0" marB="0" anchor="b"/>
                </a:tc>
                <a:tc>
                  <a:txBody>
                    <a:bodyPr/>
                    <a:lstStyle/>
                    <a:p>
                      <a:pPr marL="0" marR="0" algn="ctr">
                        <a:spcBef>
                          <a:spcPts val="0"/>
                        </a:spcBef>
                        <a:spcAft>
                          <a:spcPts val="0"/>
                        </a:spcAft>
                      </a:pPr>
                      <a:r>
                        <a:rPr lang="en-US" sz="1000" dirty="0">
                          <a:effectLst/>
                        </a:rPr>
                        <a:t>Responsible NEMA Section </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Project Action</a:t>
                      </a:r>
                      <a:endParaRPr lang="en-US" sz="1000" dirty="0">
                        <a:effectLst/>
                        <a:latin typeface="Courier New"/>
                        <a:ea typeface="Times New Roman"/>
                      </a:endParaRPr>
                    </a:p>
                  </a:txBody>
                  <a:tcPr marL="65348" marR="65348" marT="0" marB="0" anchor="b"/>
                </a:tc>
              </a:tr>
              <a:tr h="149860">
                <a:tc>
                  <a:txBody>
                    <a:bodyPr/>
                    <a:lstStyle/>
                    <a:p>
                      <a:pPr marL="0" marR="0">
                        <a:spcBef>
                          <a:spcPts val="0"/>
                        </a:spcBef>
                        <a:spcAft>
                          <a:spcPts val="0"/>
                        </a:spcAft>
                      </a:pPr>
                      <a:r>
                        <a:rPr lang="en-US" sz="1000" dirty="0">
                          <a:effectLst/>
                        </a:rPr>
                        <a:t>ANSI C12.1-2014</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2/1/2016</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Electricity Metering, Code for</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 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 - 1TC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Published 3-30-16</a:t>
                      </a:r>
                      <a:endParaRPr lang="en-US" sz="1000" dirty="0">
                        <a:effectLst/>
                        <a:latin typeface="Courier New"/>
                        <a:ea typeface="Times New Roman"/>
                      </a:endParaRPr>
                    </a:p>
                  </a:txBody>
                  <a:tcPr marL="65348" marR="65348" marT="0" marB="0"/>
                </a:tc>
              </a:tr>
              <a:tr h="449580">
                <a:tc>
                  <a:txBody>
                    <a:bodyPr/>
                    <a:lstStyle/>
                    <a:p>
                      <a:pPr marL="0" marR="0">
                        <a:spcBef>
                          <a:spcPts val="0"/>
                        </a:spcBef>
                        <a:spcAft>
                          <a:spcPts val="0"/>
                        </a:spcAft>
                      </a:pPr>
                      <a:r>
                        <a:rPr lang="en-US" sz="1000" dirty="0">
                          <a:effectLst/>
                        </a:rPr>
                        <a:t>ANSI C12.4-1984 (R2002, R2011)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5/19/2011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Registers, Mechanical Demand</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 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kern="1400" dirty="0">
                          <a:effectLst/>
                        </a:rPr>
                        <a:t>8EI – 1TC</a:t>
                      </a:r>
                      <a:endParaRPr lang="en-US" sz="1100" kern="1400" dirty="0">
                        <a:effectLst/>
                        <a:latin typeface="Arial"/>
                        <a:ea typeface="Times New Roman"/>
                        <a:cs typeface="Times New Roman"/>
                      </a:endParaRPr>
                    </a:p>
                  </a:txBody>
                  <a:tcPr marL="65348" marR="65348" marT="0" marB="0"/>
                </a:tc>
                <a:tc>
                  <a:txBody>
                    <a:bodyPr/>
                    <a:lstStyle/>
                    <a:p>
                      <a:pPr marL="0" marR="0">
                        <a:spcBef>
                          <a:spcPts val="0"/>
                        </a:spcBef>
                        <a:spcAft>
                          <a:spcPts val="0"/>
                        </a:spcAft>
                      </a:pPr>
                      <a:r>
                        <a:rPr lang="en-US" sz="1000" dirty="0">
                          <a:effectLst/>
                        </a:rPr>
                        <a:t>Reaffirmed. Published Jan. 6, 2012</a:t>
                      </a:r>
                    </a:p>
                    <a:p>
                      <a:pPr marL="0" marR="0">
                        <a:spcBef>
                          <a:spcPts val="0"/>
                        </a:spcBef>
                        <a:spcAft>
                          <a:spcPts val="0"/>
                        </a:spcAft>
                      </a:pPr>
                      <a:r>
                        <a:rPr lang="en-US" sz="1000" dirty="0">
                          <a:effectLst/>
                        </a:rPr>
                        <a:t>*Reaffirm or Revise?</a:t>
                      </a:r>
                      <a:endParaRPr lang="en-US" sz="1000" dirty="0">
                        <a:effectLst/>
                        <a:latin typeface="Courier New"/>
                        <a:ea typeface="Times New Roman"/>
                      </a:endParaRPr>
                    </a:p>
                  </a:txBody>
                  <a:tcPr marL="65348" marR="65348" marT="0" marB="0"/>
                </a:tc>
              </a:tr>
              <a:tr h="449580">
                <a:tc>
                  <a:txBody>
                    <a:bodyPr/>
                    <a:lstStyle/>
                    <a:p>
                      <a:pPr marL="0" marR="0">
                        <a:spcBef>
                          <a:spcPts val="0"/>
                        </a:spcBef>
                        <a:spcAft>
                          <a:spcPts val="0"/>
                        </a:spcAft>
                      </a:pPr>
                      <a:r>
                        <a:rPr lang="en-US" sz="1000" dirty="0">
                          <a:effectLst/>
                        </a:rPr>
                        <a:t>ANSI C12.5-1978 (R2002, R2012)</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5/19/2011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Meters, Thermal Demand</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 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kern="1400" dirty="0">
                          <a:effectLst/>
                        </a:rPr>
                        <a:t>8EI –1TC </a:t>
                      </a:r>
                      <a:endParaRPr lang="en-US" sz="1100" kern="1400" dirty="0">
                        <a:effectLst/>
                        <a:latin typeface="Arial"/>
                        <a:ea typeface="Times New Roman"/>
                        <a:cs typeface="Times New Roman"/>
                      </a:endParaRPr>
                    </a:p>
                  </a:txBody>
                  <a:tcPr marL="65348" marR="65348" marT="0" marB="0"/>
                </a:tc>
                <a:tc>
                  <a:txBody>
                    <a:bodyPr/>
                    <a:lstStyle/>
                    <a:p>
                      <a:pPr marL="0" marR="0">
                        <a:spcBef>
                          <a:spcPts val="0"/>
                        </a:spcBef>
                        <a:spcAft>
                          <a:spcPts val="0"/>
                        </a:spcAft>
                      </a:pPr>
                      <a:r>
                        <a:rPr lang="en-US" sz="1000" dirty="0">
                          <a:effectLst/>
                        </a:rPr>
                        <a:t>Reaffirmed. Published Oct. 25, 2012</a:t>
                      </a:r>
                    </a:p>
                    <a:p>
                      <a:pPr marL="0" marR="0">
                        <a:spcBef>
                          <a:spcPts val="0"/>
                        </a:spcBef>
                        <a:spcAft>
                          <a:spcPts val="0"/>
                        </a:spcAft>
                      </a:pPr>
                      <a:r>
                        <a:rPr lang="en-US" sz="1000" dirty="0">
                          <a:effectLst/>
                        </a:rPr>
                        <a:t>*Reaffirm or Revise?</a:t>
                      </a:r>
                      <a:endParaRPr lang="en-US" sz="1000" dirty="0">
                        <a:effectLst/>
                        <a:latin typeface="Courier New"/>
                        <a:ea typeface="Times New Roman"/>
                      </a:endParaRPr>
                    </a:p>
                  </a:txBody>
                  <a:tcPr marL="65348" marR="65348" marT="0" marB="0"/>
                </a:tc>
              </a:tr>
              <a:tr h="449580">
                <a:tc>
                  <a:txBody>
                    <a:bodyPr/>
                    <a:lstStyle/>
                    <a:p>
                      <a:pPr marL="0" marR="0">
                        <a:spcBef>
                          <a:spcPts val="0"/>
                        </a:spcBef>
                        <a:spcAft>
                          <a:spcPts val="0"/>
                        </a:spcAft>
                      </a:pPr>
                      <a:r>
                        <a:rPr lang="en-US" sz="1000" dirty="0">
                          <a:effectLst/>
                        </a:rPr>
                        <a:t>ANSI C12.6-1987 (R2016)</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01/12/17</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Phase-Shifting Devices Used in Metering, Marking and Arrangement of Terminals for</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 15</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 – 3TC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Published Jan 10, 2018 </a:t>
                      </a:r>
                      <a:endParaRPr lang="en-US" sz="1000" dirty="0">
                        <a:effectLst/>
                        <a:latin typeface="Courier New"/>
                        <a:ea typeface="Times New Roman"/>
                      </a:endParaRPr>
                    </a:p>
                  </a:txBody>
                  <a:tcPr marL="65348" marR="65348" marT="0" marB="0"/>
                </a:tc>
              </a:tr>
              <a:tr h="449580">
                <a:tc>
                  <a:txBody>
                    <a:bodyPr/>
                    <a:lstStyle/>
                    <a:p>
                      <a:pPr marL="0" marR="0">
                        <a:spcBef>
                          <a:spcPts val="0"/>
                        </a:spcBef>
                        <a:spcAft>
                          <a:spcPts val="0"/>
                        </a:spcAft>
                      </a:pPr>
                      <a:r>
                        <a:rPr lang="en-US" sz="1000" dirty="0">
                          <a:effectLst/>
                        </a:rPr>
                        <a:t>ANSI C12.7-2005 (R2014)</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8/14/14</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Requirements for Watthour Meter Sockets</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 15</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 – 3TC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Approved August 14, 2014</a:t>
                      </a:r>
                    </a:p>
                    <a:p>
                      <a:pPr marL="0" marR="0">
                        <a:spcBef>
                          <a:spcPts val="0"/>
                        </a:spcBef>
                        <a:spcAft>
                          <a:spcPts val="0"/>
                        </a:spcAft>
                      </a:pPr>
                      <a:r>
                        <a:rPr lang="en-US" sz="1000" dirty="0">
                          <a:effectLst/>
                        </a:rPr>
                        <a:t>Published Feb. 23, 2015 </a:t>
                      </a:r>
                    </a:p>
                    <a:p>
                      <a:pPr marL="0" marR="0">
                        <a:spcBef>
                          <a:spcPts val="0"/>
                        </a:spcBef>
                        <a:spcAft>
                          <a:spcPts val="0"/>
                        </a:spcAft>
                      </a:pPr>
                      <a:r>
                        <a:rPr lang="en-US" sz="1000" dirty="0">
                          <a:effectLst/>
                        </a:rPr>
                        <a:t> </a:t>
                      </a:r>
                      <a:endParaRPr lang="en-US" sz="1000" dirty="0">
                        <a:effectLst/>
                        <a:latin typeface="Courier New"/>
                        <a:ea typeface="Times New Roman"/>
                      </a:endParaRPr>
                    </a:p>
                  </a:txBody>
                  <a:tcPr marL="65348" marR="65348" marT="0" marB="0"/>
                </a:tc>
              </a:tr>
              <a:tr h="1049020">
                <a:tc>
                  <a:txBody>
                    <a:bodyPr/>
                    <a:lstStyle/>
                    <a:p>
                      <a:pPr marL="0" marR="0">
                        <a:spcBef>
                          <a:spcPts val="0"/>
                        </a:spcBef>
                        <a:spcAft>
                          <a:spcPts val="0"/>
                        </a:spcAft>
                      </a:pPr>
                      <a:r>
                        <a:rPr lang="en-US" sz="1000" dirty="0">
                          <a:effectLst/>
                        </a:rPr>
                        <a:t>ANSI C12.8-1981 (R2012)</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5/19/2011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Watthour Meters, Test Blocks and Cabinets for Installation of Self-Contained “A” Base</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 15</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 – 3TC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Published Dec. 18, 2012</a:t>
                      </a:r>
                    </a:p>
                    <a:p>
                      <a:pPr marL="0" marR="0">
                        <a:spcBef>
                          <a:spcPts val="0"/>
                        </a:spcBef>
                        <a:spcAft>
                          <a:spcPts val="0"/>
                        </a:spcAft>
                      </a:pPr>
                      <a:r>
                        <a:rPr lang="en-US" sz="1000" dirty="0">
                          <a:effectLst/>
                        </a:rPr>
                        <a:t>*Reaffirm or Revise? 2 – year BSR-11 Extension request submitted to ANSI</a:t>
                      </a:r>
                    </a:p>
                    <a:p>
                      <a:pPr marL="0" marR="0">
                        <a:spcBef>
                          <a:spcPts val="0"/>
                        </a:spcBef>
                        <a:spcAft>
                          <a:spcPts val="0"/>
                        </a:spcAft>
                      </a:pPr>
                      <a:r>
                        <a:rPr lang="en-US" sz="1000" dirty="0">
                          <a:effectLst/>
                        </a:rPr>
                        <a:t>Plan to have C12.8 withdrawn after figure needed from C12.8 is placed in C12.7.</a:t>
                      </a:r>
                      <a:endParaRPr lang="en-US" sz="1000" dirty="0">
                        <a:effectLst/>
                        <a:latin typeface="Courier New"/>
                        <a:ea typeface="Times New Roman"/>
                      </a:endParaRPr>
                    </a:p>
                  </a:txBody>
                  <a:tcPr marL="65348" marR="65348" marT="0" marB="0"/>
                </a:tc>
              </a:tr>
              <a:tr h="299720">
                <a:tc>
                  <a:txBody>
                    <a:bodyPr/>
                    <a:lstStyle/>
                    <a:p>
                      <a:pPr marL="0" marR="0">
                        <a:spcBef>
                          <a:spcPts val="0"/>
                        </a:spcBef>
                        <a:spcAft>
                          <a:spcPts val="0"/>
                        </a:spcAft>
                      </a:pPr>
                      <a:r>
                        <a:rPr lang="en-US" sz="1000" dirty="0">
                          <a:effectLst/>
                        </a:rPr>
                        <a:t>ANSI C12.9-2014</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9/17/14</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Test Switches for Transformer-Rated Meters</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 15</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 – 3TC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Approved on Sept. 17, 2014</a:t>
                      </a:r>
                    </a:p>
                    <a:p>
                      <a:pPr marL="0" marR="0">
                        <a:spcBef>
                          <a:spcPts val="0"/>
                        </a:spcBef>
                        <a:spcAft>
                          <a:spcPts val="0"/>
                        </a:spcAft>
                      </a:pPr>
                      <a:r>
                        <a:rPr lang="en-US" sz="1000" dirty="0">
                          <a:effectLst/>
                        </a:rPr>
                        <a:t>Published Mar. 12, 2015</a:t>
                      </a:r>
                      <a:endParaRPr lang="en-US" sz="1000" dirty="0">
                        <a:effectLst/>
                        <a:latin typeface="Courier New"/>
                        <a:ea typeface="Times New Roman"/>
                      </a:endParaRPr>
                    </a:p>
                  </a:txBody>
                  <a:tcPr marL="65348" marR="65348" marT="0" marB="0"/>
                </a:tc>
              </a:tr>
              <a:tr h="599440">
                <a:tc>
                  <a:txBody>
                    <a:bodyPr/>
                    <a:lstStyle/>
                    <a:p>
                      <a:pPr marL="0" marR="0">
                        <a:spcBef>
                          <a:spcPts val="0"/>
                        </a:spcBef>
                        <a:spcAft>
                          <a:spcPts val="0"/>
                        </a:spcAft>
                      </a:pPr>
                      <a:r>
                        <a:rPr lang="en-US" sz="1000" dirty="0">
                          <a:effectLst/>
                        </a:rPr>
                        <a:t>ANSI C12.10-2011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6/28/2011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Physical Aspects of Watthour Meters – Safety Standard</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 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 –1TC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Approved June 28, 2011</a:t>
                      </a:r>
                    </a:p>
                    <a:p>
                      <a:pPr marL="0" marR="0">
                        <a:spcBef>
                          <a:spcPts val="0"/>
                        </a:spcBef>
                        <a:spcAft>
                          <a:spcPts val="0"/>
                        </a:spcAft>
                      </a:pPr>
                      <a:r>
                        <a:rPr lang="en-US" sz="1000" dirty="0">
                          <a:effectLst/>
                        </a:rPr>
                        <a:t>Published Oct 2011. Revisions in discussion Meter Safety WG </a:t>
                      </a:r>
                    </a:p>
                    <a:p>
                      <a:pPr marL="0" marR="0">
                        <a:spcBef>
                          <a:spcPts val="0"/>
                        </a:spcBef>
                        <a:spcAft>
                          <a:spcPts val="0"/>
                        </a:spcAft>
                      </a:pPr>
                      <a:r>
                        <a:rPr lang="en-US" sz="1000" dirty="0">
                          <a:effectLst/>
                        </a:rPr>
                        <a:t>BSR 11 Extension until Mar 2020</a:t>
                      </a:r>
                      <a:endParaRPr lang="en-US" sz="1000" dirty="0">
                        <a:effectLst/>
                        <a:latin typeface="Courier New"/>
                        <a:ea typeface="Times New Roman"/>
                      </a:endParaRPr>
                    </a:p>
                  </a:txBody>
                  <a:tcPr marL="65348" marR="65348" marT="0" marB="0"/>
                </a:tc>
              </a:tr>
            </a:tbl>
          </a:graphicData>
        </a:graphic>
      </p:graphicFrame>
    </p:spTree>
    <p:extLst>
      <p:ext uri="{BB962C8B-B14F-4D97-AF65-F5344CB8AC3E}">
        <p14:creationId xmlns:p14="http://schemas.microsoft.com/office/powerpoint/2010/main" val="3152419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p>
            <a:r>
              <a:rPr lang="en-US" sz="2400" dirty="0" smtClean="0"/>
              <a:t>ANSI Standards Related to Electric Metering (cont.)</a:t>
            </a:r>
            <a:endParaRPr lang="en-US" sz="24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649739059"/>
              </p:ext>
            </p:extLst>
          </p:nvPr>
        </p:nvGraphicFramePr>
        <p:xfrm>
          <a:off x="609600" y="1219200"/>
          <a:ext cx="7963469" cy="4649675"/>
        </p:xfrm>
        <a:graphic>
          <a:graphicData uri="http://schemas.openxmlformats.org/drawingml/2006/table">
            <a:tbl>
              <a:tblPr>
                <a:tableStyleId>{5C22544A-7EE6-4342-B048-85BDC9FD1C3A}</a:tableStyleId>
              </a:tblPr>
              <a:tblGrid>
                <a:gridCol w="1549249"/>
                <a:gridCol w="929784"/>
                <a:gridCol w="1983109"/>
                <a:gridCol w="854253"/>
                <a:gridCol w="811512"/>
                <a:gridCol w="1835562"/>
              </a:tblGrid>
              <a:tr h="421564">
                <a:tc>
                  <a:txBody>
                    <a:bodyPr/>
                    <a:lstStyle/>
                    <a:p>
                      <a:pPr marL="0" marR="0">
                        <a:spcBef>
                          <a:spcPts val="0"/>
                        </a:spcBef>
                        <a:spcAft>
                          <a:spcPts val="0"/>
                        </a:spcAft>
                      </a:pPr>
                      <a:r>
                        <a:rPr lang="en-US" sz="900" dirty="0">
                          <a:effectLst/>
                        </a:rPr>
                        <a:t>ANSI C12.11-2006 (R2014)</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5/27/14</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Instrument Transformers for Revenue Metering, 10 kV BIL through 350 kV BIL (0.6 kV NSV through 69 kV NSV)</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15</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700" dirty="0">
                          <a:effectLst/>
                        </a:rPr>
                        <a:t>8EI – 2TC (work completed by 8EI-3TC)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Approved May 27, 2014</a:t>
                      </a:r>
                    </a:p>
                    <a:p>
                      <a:pPr marL="0" marR="0">
                        <a:spcBef>
                          <a:spcPts val="0"/>
                        </a:spcBef>
                        <a:spcAft>
                          <a:spcPts val="0"/>
                        </a:spcAft>
                      </a:pPr>
                      <a:r>
                        <a:rPr lang="en-US" sz="900" dirty="0">
                          <a:effectLst/>
                        </a:rPr>
                        <a:t>Published July 29, 2014.</a:t>
                      </a:r>
                    </a:p>
                    <a:p>
                      <a:pPr marL="0" marR="0">
                        <a:spcBef>
                          <a:spcPts val="0"/>
                        </a:spcBef>
                        <a:spcAft>
                          <a:spcPts val="0"/>
                        </a:spcAft>
                      </a:pPr>
                      <a:r>
                        <a:rPr lang="en-US" sz="900" dirty="0">
                          <a:effectLst/>
                        </a:rPr>
                        <a:t>*Reviewing started April 2016</a:t>
                      </a:r>
                      <a:endParaRPr lang="en-US" sz="900" dirty="0">
                        <a:effectLst/>
                        <a:latin typeface="Courier New"/>
                        <a:ea typeface="Times New Roman"/>
                      </a:endParaRPr>
                    </a:p>
                  </a:txBody>
                  <a:tcPr marL="63235" marR="63235" marT="0" marB="0"/>
                </a:tc>
              </a:tr>
              <a:tr h="310318">
                <a:tc>
                  <a:txBody>
                    <a:bodyPr/>
                    <a:lstStyle/>
                    <a:p>
                      <a:pPr marL="0" marR="0">
                        <a:spcBef>
                          <a:spcPts val="0"/>
                        </a:spcBef>
                        <a:spcAft>
                          <a:spcPts val="0"/>
                        </a:spcAft>
                      </a:pPr>
                      <a:r>
                        <a:rPr lang="en-US" sz="900" dirty="0">
                          <a:effectLst/>
                        </a:rPr>
                        <a:t>ANSI C12.14-1982 (R1993)</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8/14/2002</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Electricity Meters, Magnetic Tape Pulse Recorders for</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Withdrawn 2002</a:t>
                      </a:r>
                      <a:endParaRPr lang="en-US" sz="900" dirty="0">
                        <a:effectLst/>
                        <a:latin typeface="Courier New"/>
                        <a:ea typeface="Times New Roman"/>
                      </a:endParaRPr>
                    </a:p>
                  </a:txBody>
                  <a:tcPr marL="63235" marR="63235" marT="0" marB="0"/>
                </a:tc>
              </a:tr>
              <a:tr h="281043">
                <a:tc>
                  <a:txBody>
                    <a:bodyPr/>
                    <a:lstStyle/>
                    <a:p>
                      <a:pPr marL="0" marR="0">
                        <a:spcBef>
                          <a:spcPts val="0"/>
                        </a:spcBef>
                        <a:spcAft>
                          <a:spcPts val="0"/>
                        </a:spcAft>
                      </a:pPr>
                      <a:r>
                        <a:rPr lang="en-US" sz="900" dirty="0">
                          <a:effectLst/>
                        </a:rPr>
                        <a:t>ANSI C12.17-1991</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8/14/2002</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Cartridge-Type Solid-State Pulse Recorder for Electricity Metering</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Withdrawn 2002</a:t>
                      </a:r>
                      <a:endParaRPr lang="en-US" sz="900" dirty="0">
                        <a:effectLst/>
                        <a:latin typeface="Courier New"/>
                        <a:ea typeface="Times New Roman"/>
                      </a:endParaRPr>
                    </a:p>
                  </a:txBody>
                  <a:tcPr marL="63235" marR="63235" marT="0" marB="0"/>
                </a:tc>
              </a:tr>
              <a:tr h="562086">
                <a:tc>
                  <a:txBody>
                    <a:bodyPr/>
                    <a:lstStyle/>
                    <a:p>
                      <a:pPr marL="0" marR="0">
                        <a:spcBef>
                          <a:spcPts val="0"/>
                        </a:spcBef>
                        <a:spcAft>
                          <a:spcPts val="0"/>
                        </a:spcAft>
                      </a:pPr>
                      <a:r>
                        <a:rPr lang="en-US" sz="900" dirty="0">
                          <a:effectLst/>
                        </a:rPr>
                        <a:t>ANSI C12.18-2006 (R2016)</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3/16/17</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Protocol Specification for ANSI Type 2 Optical Port</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17 WG4</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kern="1400" dirty="0">
                          <a:effectLst/>
                        </a:rPr>
                        <a:t>Reaffirmation Approved by ANSI BSR on 8-23-16</a:t>
                      </a:r>
                      <a:endParaRPr lang="en-US" sz="1100" kern="1400" dirty="0">
                        <a:effectLst/>
                      </a:endParaRPr>
                    </a:p>
                    <a:p>
                      <a:pPr marL="0" marR="0">
                        <a:spcBef>
                          <a:spcPts val="0"/>
                        </a:spcBef>
                        <a:spcAft>
                          <a:spcPts val="0"/>
                        </a:spcAft>
                      </a:pPr>
                      <a:r>
                        <a:rPr lang="en-US" sz="900" kern="1400" dirty="0">
                          <a:effectLst/>
                        </a:rPr>
                        <a:t>Published 3-16-17</a:t>
                      </a:r>
                      <a:endParaRPr lang="en-US" sz="1100" kern="1400" dirty="0">
                        <a:effectLst/>
                      </a:endParaRPr>
                    </a:p>
                    <a:p>
                      <a:pPr marL="0" marR="0">
                        <a:spcBef>
                          <a:spcPts val="0"/>
                        </a:spcBef>
                        <a:spcAft>
                          <a:spcPts val="0"/>
                        </a:spcAft>
                      </a:pPr>
                      <a:r>
                        <a:rPr lang="en-US" sz="900" kern="1400" dirty="0">
                          <a:effectLst/>
                        </a:rPr>
                        <a:t> </a:t>
                      </a:r>
                      <a:endParaRPr lang="en-US" sz="1100" kern="1400" dirty="0">
                        <a:effectLst/>
                        <a:latin typeface="Arial"/>
                        <a:ea typeface="Times New Roman"/>
                        <a:cs typeface="Times New Roman"/>
                      </a:endParaRPr>
                    </a:p>
                  </a:txBody>
                  <a:tcPr marL="63235" marR="63235" marT="0" marB="0"/>
                </a:tc>
              </a:tr>
              <a:tr h="421564">
                <a:tc>
                  <a:txBody>
                    <a:bodyPr/>
                    <a:lstStyle/>
                    <a:p>
                      <a:pPr marL="0" marR="0">
                        <a:spcBef>
                          <a:spcPts val="0"/>
                        </a:spcBef>
                        <a:spcAft>
                          <a:spcPts val="0"/>
                        </a:spcAft>
                      </a:pPr>
                      <a:r>
                        <a:rPr lang="en-US" sz="900" dirty="0">
                          <a:effectLst/>
                        </a:rPr>
                        <a:t>ANSI C12.19-2012</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10/2/14</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Utility Industry End Device Data Tables</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17 WG2</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kern="1400" dirty="0">
                          <a:effectLst/>
                        </a:rPr>
                        <a:t> Published May 6, 2015</a:t>
                      </a:r>
                      <a:endParaRPr lang="en-US" sz="1100" kern="1400" dirty="0">
                        <a:effectLst/>
                      </a:endParaRPr>
                    </a:p>
                    <a:p>
                      <a:pPr marL="0" marR="0">
                        <a:spcBef>
                          <a:spcPts val="0"/>
                        </a:spcBef>
                        <a:spcAft>
                          <a:spcPts val="0"/>
                        </a:spcAft>
                      </a:pPr>
                      <a:r>
                        <a:rPr lang="en-US" sz="900" kern="1400" dirty="0">
                          <a:effectLst/>
                        </a:rPr>
                        <a:t>SC17 WG2 Draft Revision In Progress</a:t>
                      </a:r>
                      <a:endParaRPr lang="en-US" sz="1100" kern="1400" dirty="0">
                        <a:effectLst/>
                        <a:latin typeface="Arial"/>
                        <a:ea typeface="Times New Roman"/>
                        <a:cs typeface="Times New Roman"/>
                      </a:endParaRPr>
                    </a:p>
                  </a:txBody>
                  <a:tcPr marL="63235" marR="63235" marT="0" marB="0"/>
                </a:tc>
              </a:tr>
              <a:tr h="421564">
                <a:tc>
                  <a:txBody>
                    <a:bodyPr/>
                    <a:lstStyle/>
                    <a:p>
                      <a:pPr marL="0" marR="0">
                        <a:spcBef>
                          <a:spcPts val="0"/>
                        </a:spcBef>
                        <a:spcAft>
                          <a:spcPts val="0"/>
                        </a:spcAft>
                      </a:pPr>
                      <a:r>
                        <a:rPr lang="en-US" sz="900" dirty="0">
                          <a:effectLst/>
                        </a:rPr>
                        <a:t>ANSI C12.20-2015</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1/24/17</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0.1, 0.2 and 0.5 Accuracy Class</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20</a:t>
                      </a:r>
                    </a:p>
                    <a:p>
                      <a:pPr marL="0" marR="0" algn="ctr">
                        <a:spcBef>
                          <a:spcPts val="0"/>
                        </a:spcBef>
                        <a:spcAft>
                          <a:spcPts val="0"/>
                        </a:spcAft>
                      </a:pPr>
                      <a:r>
                        <a:rPr lang="en-US" sz="900" dirty="0">
                          <a:effectLst/>
                        </a:rPr>
                        <a:t>Formerly SC16</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kern="1400" dirty="0">
                          <a:effectLst/>
                        </a:rPr>
                        <a:t>ANSI Approved 1/24/17</a:t>
                      </a:r>
                      <a:endParaRPr lang="en-US" sz="1100" kern="1400" dirty="0">
                        <a:effectLst/>
                      </a:endParaRPr>
                    </a:p>
                    <a:p>
                      <a:pPr marL="0" marR="0">
                        <a:spcBef>
                          <a:spcPts val="0"/>
                        </a:spcBef>
                        <a:spcAft>
                          <a:spcPts val="0"/>
                        </a:spcAft>
                      </a:pPr>
                      <a:r>
                        <a:rPr lang="en-US" sz="900" kern="1400" dirty="0">
                          <a:effectLst/>
                        </a:rPr>
                        <a:t>Published April 27, 2017</a:t>
                      </a:r>
                      <a:endParaRPr lang="en-US" sz="1100" kern="1400" dirty="0">
                        <a:effectLst/>
                      </a:endParaRPr>
                    </a:p>
                    <a:p>
                      <a:pPr marL="0" marR="0">
                        <a:spcBef>
                          <a:spcPts val="0"/>
                        </a:spcBef>
                        <a:spcAft>
                          <a:spcPts val="0"/>
                        </a:spcAft>
                      </a:pPr>
                      <a:r>
                        <a:rPr lang="en-US" sz="900" kern="1400" dirty="0">
                          <a:effectLst/>
                        </a:rPr>
                        <a:t> </a:t>
                      </a:r>
                      <a:endParaRPr lang="en-US" sz="1100" kern="1400" dirty="0">
                        <a:effectLst/>
                        <a:latin typeface="Arial"/>
                        <a:ea typeface="Times New Roman"/>
                        <a:cs typeface="Times New Roman"/>
                      </a:endParaRPr>
                    </a:p>
                  </a:txBody>
                  <a:tcPr marL="63235" marR="63235" marT="0" marB="0"/>
                </a:tc>
              </a:tr>
              <a:tr h="843129">
                <a:tc>
                  <a:txBody>
                    <a:bodyPr/>
                    <a:lstStyle/>
                    <a:p>
                      <a:pPr marL="0" marR="0">
                        <a:spcBef>
                          <a:spcPts val="0"/>
                        </a:spcBef>
                        <a:spcAft>
                          <a:spcPts val="0"/>
                        </a:spcAft>
                      </a:pPr>
                      <a:r>
                        <a:rPr lang="en-US" sz="900" dirty="0">
                          <a:effectLst/>
                        </a:rPr>
                        <a:t>ANSI C12.21-2006 (R2016)</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3/27/17</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Protocol Specification for Telephone Modem Communication</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17 WG4</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Revise/reaffirm 2011 Updated (BSR 11 Extension to 2016) Action*</a:t>
                      </a:r>
                    </a:p>
                    <a:p>
                      <a:pPr marL="0" marR="0">
                        <a:spcBef>
                          <a:spcPts val="0"/>
                        </a:spcBef>
                        <a:spcAft>
                          <a:spcPts val="0"/>
                        </a:spcAft>
                      </a:pPr>
                      <a:r>
                        <a:rPr lang="en-US" sz="900" dirty="0">
                          <a:effectLst/>
                        </a:rPr>
                        <a:t>BSR 8 PR filed 5-27-16</a:t>
                      </a:r>
                    </a:p>
                    <a:p>
                      <a:pPr marL="0" marR="0">
                        <a:spcBef>
                          <a:spcPts val="0"/>
                        </a:spcBef>
                        <a:spcAft>
                          <a:spcPts val="0"/>
                        </a:spcAft>
                      </a:pPr>
                      <a:r>
                        <a:rPr lang="en-US" sz="900" dirty="0">
                          <a:effectLst/>
                        </a:rPr>
                        <a:t>Reaffirmation Approved by ANSI BSR on 8-23-16</a:t>
                      </a:r>
                    </a:p>
                    <a:p>
                      <a:pPr marL="0" marR="0">
                        <a:spcBef>
                          <a:spcPts val="0"/>
                        </a:spcBef>
                        <a:spcAft>
                          <a:spcPts val="0"/>
                        </a:spcAft>
                      </a:pPr>
                      <a:r>
                        <a:rPr lang="en-US" sz="900" dirty="0">
                          <a:effectLst/>
                        </a:rPr>
                        <a:t>Published 3-27-17</a:t>
                      </a:r>
                      <a:endParaRPr lang="en-US" sz="900" dirty="0">
                        <a:effectLst/>
                        <a:latin typeface="Courier New"/>
                        <a:ea typeface="Times New Roman"/>
                      </a:endParaRPr>
                    </a:p>
                  </a:txBody>
                  <a:tcPr marL="63235" marR="63235" marT="0" marB="0"/>
                </a:tc>
              </a:tr>
              <a:tr h="421564">
                <a:tc>
                  <a:txBody>
                    <a:bodyPr/>
                    <a:lstStyle/>
                    <a:p>
                      <a:pPr marL="0" marR="0">
                        <a:spcBef>
                          <a:spcPts val="0"/>
                        </a:spcBef>
                        <a:spcAft>
                          <a:spcPts val="0"/>
                        </a:spcAft>
                      </a:pPr>
                      <a:r>
                        <a:rPr lang="en-US" sz="900" dirty="0">
                          <a:effectLst/>
                        </a:rPr>
                        <a:t>ANSI C12.22-2012</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1/9/09</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Protocol Specification for Interfacing to Data Communication Networks</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17 WG1</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BSR 9 Submitted March 29, 2015</a:t>
                      </a:r>
                    </a:p>
                    <a:p>
                      <a:pPr marL="0" marR="0">
                        <a:spcBef>
                          <a:spcPts val="0"/>
                        </a:spcBef>
                        <a:spcAft>
                          <a:spcPts val="0"/>
                        </a:spcAft>
                      </a:pPr>
                      <a:r>
                        <a:rPr lang="en-US" sz="900" dirty="0">
                          <a:effectLst/>
                        </a:rPr>
                        <a:t>Published July 15, 2015</a:t>
                      </a:r>
                    </a:p>
                    <a:p>
                      <a:pPr marL="0" marR="0">
                        <a:spcBef>
                          <a:spcPts val="0"/>
                        </a:spcBef>
                        <a:spcAft>
                          <a:spcPts val="0"/>
                        </a:spcAft>
                      </a:pPr>
                      <a:r>
                        <a:rPr lang="en-US" sz="900" dirty="0">
                          <a:effectLst/>
                        </a:rPr>
                        <a:t> </a:t>
                      </a:r>
                      <a:endParaRPr lang="en-US" sz="900" dirty="0">
                        <a:effectLst/>
                        <a:latin typeface="Courier New"/>
                        <a:ea typeface="Times New Roman"/>
                      </a:endParaRPr>
                    </a:p>
                  </a:txBody>
                  <a:tcPr marL="63235" marR="63235" marT="0" marB="0"/>
                </a:tc>
              </a:tr>
              <a:tr h="281043">
                <a:tc>
                  <a:txBody>
                    <a:bodyPr/>
                    <a:lstStyle/>
                    <a:p>
                      <a:pPr marL="0" marR="0">
                        <a:spcBef>
                          <a:spcPts val="0"/>
                        </a:spcBef>
                        <a:spcAft>
                          <a:spcPts val="0"/>
                        </a:spcAft>
                      </a:pPr>
                      <a:r>
                        <a:rPr lang="en-US" sz="900" dirty="0">
                          <a:effectLst/>
                        </a:rPr>
                        <a:t>ANSI C12.23-201X</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On hold</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AMR Device Compliance Test Standards</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17 WG3</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MOU signed – Work on hold as of spring 2015</a:t>
                      </a:r>
                      <a:endParaRPr lang="en-US" sz="900" dirty="0">
                        <a:effectLst/>
                        <a:latin typeface="Courier New"/>
                        <a:ea typeface="Times New Roman"/>
                      </a:endParaRPr>
                    </a:p>
                  </a:txBody>
                  <a:tcPr marL="63235" marR="63235" marT="0" marB="0"/>
                </a:tc>
              </a:tr>
              <a:tr h="440258">
                <a:tc>
                  <a:txBody>
                    <a:bodyPr/>
                    <a:lstStyle/>
                    <a:p>
                      <a:pPr marL="0" marR="0">
                        <a:spcBef>
                          <a:spcPts val="0"/>
                        </a:spcBef>
                        <a:spcAft>
                          <a:spcPts val="0"/>
                        </a:spcAft>
                      </a:pPr>
                      <a:r>
                        <a:rPr lang="en-US" sz="900" dirty="0">
                          <a:effectLst/>
                        </a:rPr>
                        <a:t>ANSI Registered</a:t>
                      </a:r>
                    </a:p>
                    <a:p>
                      <a:pPr marL="0" marR="0">
                        <a:spcBef>
                          <a:spcPts val="0"/>
                        </a:spcBef>
                        <a:spcAft>
                          <a:spcPts val="0"/>
                        </a:spcAft>
                      </a:pPr>
                      <a:r>
                        <a:rPr lang="en-US" sz="900" dirty="0">
                          <a:effectLst/>
                        </a:rPr>
                        <a:t>C12.24 TR -2011</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May 29, 2011</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Definitions for Calculations of VA,</a:t>
                      </a:r>
                    </a:p>
                    <a:p>
                      <a:pPr marL="0" marR="0">
                        <a:spcBef>
                          <a:spcPts val="0"/>
                        </a:spcBef>
                        <a:spcAft>
                          <a:spcPts val="0"/>
                        </a:spcAft>
                      </a:pPr>
                      <a:r>
                        <a:rPr lang="en-US" sz="900" dirty="0">
                          <a:effectLst/>
                        </a:rPr>
                        <a:t>VAh, VAR, and VARh for Poly-Phase Electricity Meters</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SC20 &amp;</a:t>
                      </a:r>
                    </a:p>
                    <a:p>
                      <a:pPr marL="0" marR="0" algn="ctr">
                        <a:spcBef>
                          <a:spcPts val="0"/>
                        </a:spcBef>
                        <a:spcAft>
                          <a:spcPts val="0"/>
                        </a:spcAft>
                      </a:pPr>
                      <a:r>
                        <a:rPr lang="en-US" sz="900" dirty="0">
                          <a:effectLst/>
                        </a:rPr>
                        <a:t>SC24</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Published Oct 2011.</a:t>
                      </a:r>
                    </a:p>
                    <a:p>
                      <a:pPr marL="0" marR="0">
                        <a:spcBef>
                          <a:spcPts val="0"/>
                        </a:spcBef>
                        <a:spcAft>
                          <a:spcPts val="0"/>
                        </a:spcAft>
                      </a:pPr>
                      <a:r>
                        <a:rPr lang="en-US" sz="900" dirty="0">
                          <a:effectLst/>
                        </a:rPr>
                        <a:t>(Reaffirm or revise – </a:t>
                      </a:r>
                      <a:r>
                        <a:rPr lang="en-US" sz="900" u="sng" dirty="0">
                          <a:effectLst/>
                        </a:rPr>
                        <a:t>in REVIEW 4/16</a:t>
                      </a:r>
                      <a:r>
                        <a:rPr lang="en-US" sz="900" dirty="0">
                          <a:effectLst/>
                        </a:rPr>
                        <a:t>)</a:t>
                      </a:r>
                    </a:p>
                    <a:p>
                      <a:pPr marL="0" marR="0">
                        <a:spcBef>
                          <a:spcPts val="0"/>
                        </a:spcBef>
                        <a:spcAft>
                          <a:spcPts val="0"/>
                        </a:spcAft>
                      </a:pPr>
                      <a:r>
                        <a:rPr lang="en-US" sz="900" dirty="0">
                          <a:effectLst/>
                        </a:rPr>
                        <a:t>Submit BSR-11 Extension filed 10/2016 </a:t>
                      </a:r>
                      <a:r>
                        <a:rPr lang="en-US" sz="900" dirty="0" smtClean="0">
                          <a:effectLst/>
                        </a:rPr>
                        <a:t>(ext. </a:t>
                      </a:r>
                      <a:r>
                        <a:rPr lang="en-US" sz="900" dirty="0">
                          <a:effectLst/>
                        </a:rPr>
                        <a:t>not needed for TR)</a:t>
                      </a:r>
                      <a:endParaRPr lang="en-US" sz="900" dirty="0">
                        <a:effectLst/>
                        <a:latin typeface="Courier New"/>
                        <a:ea typeface="Times New Roman"/>
                      </a:endParaRPr>
                    </a:p>
                  </a:txBody>
                  <a:tcPr marL="63235" marR="63235" marT="0" marB="0"/>
                </a:tc>
              </a:tr>
            </a:tbl>
          </a:graphicData>
        </a:graphic>
      </p:graphicFrame>
    </p:spTree>
    <p:extLst>
      <p:ext uri="{BB962C8B-B14F-4D97-AF65-F5344CB8AC3E}">
        <p14:creationId xmlns:p14="http://schemas.microsoft.com/office/powerpoint/2010/main" val="180999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p>
            <a:r>
              <a:rPr lang="en-US" sz="2400" dirty="0" smtClean="0"/>
              <a:t>ANSI Standards Related to Electric Metering (cont.)</a:t>
            </a:r>
            <a:endParaRPr lang="en-US" sz="24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124439144"/>
              </p:ext>
            </p:extLst>
          </p:nvPr>
        </p:nvGraphicFramePr>
        <p:xfrm>
          <a:off x="609600" y="1219200"/>
          <a:ext cx="7963469" cy="4649675"/>
        </p:xfrm>
        <a:graphic>
          <a:graphicData uri="http://schemas.openxmlformats.org/drawingml/2006/table">
            <a:tbl>
              <a:tblPr>
                <a:tableStyleId>{5C22544A-7EE6-4342-B048-85BDC9FD1C3A}</a:tableStyleId>
              </a:tblPr>
              <a:tblGrid>
                <a:gridCol w="1549249"/>
                <a:gridCol w="929784"/>
                <a:gridCol w="1983109"/>
                <a:gridCol w="854253"/>
                <a:gridCol w="811512"/>
                <a:gridCol w="1835562"/>
              </a:tblGrid>
              <a:tr h="421564">
                <a:tc>
                  <a:txBody>
                    <a:bodyPr/>
                    <a:lstStyle/>
                    <a:p>
                      <a:pPr marL="0" marR="0">
                        <a:spcBef>
                          <a:spcPts val="0"/>
                        </a:spcBef>
                        <a:spcAft>
                          <a:spcPts val="0"/>
                        </a:spcAft>
                      </a:pPr>
                      <a:r>
                        <a:rPr lang="en-US" sz="900" dirty="0">
                          <a:effectLst/>
                        </a:rPr>
                        <a:t>ANSI C12.11-2006 (R2014)</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5/27/14</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Instrument Transformers for Revenue Metering, 10 kV BIL through 350 kV BIL (0.6 kV NSV through 69 kV NSV)</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15</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700" dirty="0">
                          <a:effectLst/>
                        </a:rPr>
                        <a:t>8EI – 2TC (work completed by 8EI-3TC)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Approved May 27, 2014</a:t>
                      </a:r>
                    </a:p>
                    <a:p>
                      <a:pPr marL="0" marR="0">
                        <a:spcBef>
                          <a:spcPts val="0"/>
                        </a:spcBef>
                        <a:spcAft>
                          <a:spcPts val="0"/>
                        </a:spcAft>
                      </a:pPr>
                      <a:r>
                        <a:rPr lang="en-US" sz="900" dirty="0">
                          <a:effectLst/>
                        </a:rPr>
                        <a:t>Published July 29, 2014.</a:t>
                      </a:r>
                    </a:p>
                    <a:p>
                      <a:pPr marL="0" marR="0">
                        <a:spcBef>
                          <a:spcPts val="0"/>
                        </a:spcBef>
                        <a:spcAft>
                          <a:spcPts val="0"/>
                        </a:spcAft>
                      </a:pPr>
                      <a:r>
                        <a:rPr lang="en-US" sz="900" dirty="0">
                          <a:effectLst/>
                        </a:rPr>
                        <a:t>*Reviewing started April 2016</a:t>
                      </a:r>
                      <a:endParaRPr lang="en-US" sz="900" dirty="0">
                        <a:effectLst/>
                        <a:latin typeface="Courier New"/>
                        <a:ea typeface="Times New Roman"/>
                      </a:endParaRPr>
                    </a:p>
                  </a:txBody>
                  <a:tcPr marL="63235" marR="63235" marT="0" marB="0"/>
                </a:tc>
              </a:tr>
              <a:tr h="310318">
                <a:tc>
                  <a:txBody>
                    <a:bodyPr/>
                    <a:lstStyle/>
                    <a:p>
                      <a:pPr marL="0" marR="0">
                        <a:spcBef>
                          <a:spcPts val="0"/>
                        </a:spcBef>
                        <a:spcAft>
                          <a:spcPts val="0"/>
                        </a:spcAft>
                      </a:pPr>
                      <a:r>
                        <a:rPr lang="en-US" sz="900" dirty="0">
                          <a:effectLst/>
                        </a:rPr>
                        <a:t>ANSI C12.14-1982 (R1993)</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8/14/2002</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Electricity Meters, Magnetic Tape Pulse Recorders for</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Withdrawn 2002</a:t>
                      </a:r>
                      <a:endParaRPr lang="en-US" sz="900" dirty="0">
                        <a:effectLst/>
                        <a:latin typeface="Courier New"/>
                        <a:ea typeface="Times New Roman"/>
                      </a:endParaRPr>
                    </a:p>
                  </a:txBody>
                  <a:tcPr marL="63235" marR="63235" marT="0" marB="0"/>
                </a:tc>
              </a:tr>
              <a:tr h="281043">
                <a:tc>
                  <a:txBody>
                    <a:bodyPr/>
                    <a:lstStyle/>
                    <a:p>
                      <a:pPr marL="0" marR="0">
                        <a:spcBef>
                          <a:spcPts val="0"/>
                        </a:spcBef>
                        <a:spcAft>
                          <a:spcPts val="0"/>
                        </a:spcAft>
                      </a:pPr>
                      <a:r>
                        <a:rPr lang="en-US" sz="900" dirty="0">
                          <a:effectLst/>
                        </a:rPr>
                        <a:t>ANSI C12.17-1991</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8/14/2002</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Cartridge-Type Solid-State Pulse Recorder for Electricity Metering</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Withdrawn 2002</a:t>
                      </a:r>
                      <a:endParaRPr lang="en-US" sz="900" dirty="0">
                        <a:effectLst/>
                        <a:latin typeface="Courier New"/>
                        <a:ea typeface="Times New Roman"/>
                      </a:endParaRPr>
                    </a:p>
                  </a:txBody>
                  <a:tcPr marL="63235" marR="63235" marT="0" marB="0"/>
                </a:tc>
              </a:tr>
              <a:tr h="562086">
                <a:tc>
                  <a:txBody>
                    <a:bodyPr/>
                    <a:lstStyle/>
                    <a:p>
                      <a:pPr marL="0" marR="0">
                        <a:spcBef>
                          <a:spcPts val="0"/>
                        </a:spcBef>
                        <a:spcAft>
                          <a:spcPts val="0"/>
                        </a:spcAft>
                      </a:pPr>
                      <a:r>
                        <a:rPr lang="en-US" sz="900" dirty="0">
                          <a:effectLst/>
                        </a:rPr>
                        <a:t>ANSI C12.18-2006 (R2016)</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3/16/17</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Protocol Specification for ANSI Type 2 Optical Port</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17 WG4</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kern="1400" dirty="0">
                          <a:effectLst/>
                        </a:rPr>
                        <a:t>Reaffirmation Approved by ANSI BSR on 8-23-16</a:t>
                      </a:r>
                      <a:endParaRPr lang="en-US" sz="1100" kern="1400" dirty="0">
                        <a:effectLst/>
                      </a:endParaRPr>
                    </a:p>
                    <a:p>
                      <a:pPr marL="0" marR="0">
                        <a:spcBef>
                          <a:spcPts val="0"/>
                        </a:spcBef>
                        <a:spcAft>
                          <a:spcPts val="0"/>
                        </a:spcAft>
                      </a:pPr>
                      <a:r>
                        <a:rPr lang="en-US" sz="900" kern="1400" dirty="0">
                          <a:effectLst/>
                        </a:rPr>
                        <a:t>Published 3-16-17</a:t>
                      </a:r>
                      <a:endParaRPr lang="en-US" sz="1100" kern="1400" dirty="0">
                        <a:effectLst/>
                      </a:endParaRPr>
                    </a:p>
                    <a:p>
                      <a:pPr marL="0" marR="0">
                        <a:spcBef>
                          <a:spcPts val="0"/>
                        </a:spcBef>
                        <a:spcAft>
                          <a:spcPts val="0"/>
                        </a:spcAft>
                      </a:pPr>
                      <a:r>
                        <a:rPr lang="en-US" sz="900" kern="1400" dirty="0">
                          <a:effectLst/>
                        </a:rPr>
                        <a:t> </a:t>
                      </a:r>
                      <a:endParaRPr lang="en-US" sz="1100" kern="1400" dirty="0">
                        <a:effectLst/>
                        <a:latin typeface="Arial"/>
                        <a:ea typeface="Times New Roman"/>
                        <a:cs typeface="Times New Roman"/>
                      </a:endParaRPr>
                    </a:p>
                  </a:txBody>
                  <a:tcPr marL="63235" marR="63235" marT="0" marB="0"/>
                </a:tc>
              </a:tr>
              <a:tr h="421564">
                <a:tc>
                  <a:txBody>
                    <a:bodyPr/>
                    <a:lstStyle/>
                    <a:p>
                      <a:pPr marL="0" marR="0">
                        <a:spcBef>
                          <a:spcPts val="0"/>
                        </a:spcBef>
                        <a:spcAft>
                          <a:spcPts val="0"/>
                        </a:spcAft>
                      </a:pPr>
                      <a:r>
                        <a:rPr lang="en-US" sz="900" dirty="0">
                          <a:effectLst/>
                        </a:rPr>
                        <a:t>ANSI C12.19-2012</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10/2/14</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Utility Industry End Device Data Tables</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17 WG2</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kern="1400" dirty="0">
                          <a:effectLst/>
                        </a:rPr>
                        <a:t> Published May 6, 2015</a:t>
                      </a:r>
                      <a:endParaRPr lang="en-US" sz="1100" kern="1400" dirty="0">
                        <a:effectLst/>
                      </a:endParaRPr>
                    </a:p>
                    <a:p>
                      <a:pPr marL="0" marR="0">
                        <a:spcBef>
                          <a:spcPts val="0"/>
                        </a:spcBef>
                        <a:spcAft>
                          <a:spcPts val="0"/>
                        </a:spcAft>
                      </a:pPr>
                      <a:r>
                        <a:rPr lang="en-US" sz="900" kern="1400" dirty="0">
                          <a:effectLst/>
                        </a:rPr>
                        <a:t>SC17 WG2 Draft Revision In Progress</a:t>
                      </a:r>
                      <a:endParaRPr lang="en-US" sz="1100" kern="1400" dirty="0">
                        <a:effectLst/>
                        <a:latin typeface="Arial"/>
                        <a:ea typeface="Times New Roman"/>
                        <a:cs typeface="Times New Roman"/>
                      </a:endParaRPr>
                    </a:p>
                  </a:txBody>
                  <a:tcPr marL="63235" marR="63235" marT="0" marB="0"/>
                </a:tc>
              </a:tr>
              <a:tr h="421564">
                <a:tc>
                  <a:txBody>
                    <a:bodyPr/>
                    <a:lstStyle/>
                    <a:p>
                      <a:pPr marL="0" marR="0">
                        <a:spcBef>
                          <a:spcPts val="0"/>
                        </a:spcBef>
                        <a:spcAft>
                          <a:spcPts val="0"/>
                        </a:spcAft>
                      </a:pPr>
                      <a:r>
                        <a:rPr lang="en-US" sz="900" dirty="0">
                          <a:effectLst/>
                        </a:rPr>
                        <a:t>ANSI C12.20-2015</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1/24/17</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0.1, 0.2 and 0.5 Accuracy Class</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20</a:t>
                      </a:r>
                    </a:p>
                    <a:p>
                      <a:pPr marL="0" marR="0" algn="ctr">
                        <a:spcBef>
                          <a:spcPts val="0"/>
                        </a:spcBef>
                        <a:spcAft>
                          <a:spcPts val="0"/>
                        </a:spcAft>
                      </a:pPr>
                      <a:r>
                        <a:rPr lang="en-US" sz="900" dirty="0">
                          <a:effectLst/>
                        </a:rPr>
                        <a:t>Formerly SC16</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kern="1400" dirty="0">
                          <a:effectLst/>
                        </a:rPr>
                        <a:t>ANSI Approved 1/24/17</a:t>
                      </a:r>
                      <a:endParaRPr lang="en-US" sz="1100" kern="1400" dirty="0">
                        <a:effectLst/>
                      </a:endParaRPr>
                    </a:p>
                    <a:p>
                      <a:pPr marL="0" marR="0">
                        <a:spcBef>
                          <a:spcPts val="0"/>
                        </a:spcBef>
                        <a:spcAft>
                          <a:spcPts val="0"/>
                        </a:spcAft>
                      </a:pPr>
                      <a:r>
                        <a:rPr lang="en-US" sz="900" kern="1400" dirty="0">
                          <a:effectLst/>
                        </a:rPr>
                        <a:t>Published April 27, 2017</a:t>
                      </a:r>
                      <a:endParaRPr lang="en-US" sz="1100" kern="1400" dirty="0">
                        <a:effectLst/>
                      </a:endParaRPr>
                    </a:p>
                    <a:p>
                      <a:pPr marL="0" marR="0">
                        <a:spcBef>
                          <a:spcPts val="0"/>
                        </a:spcBef>
                        <a:spcAft>
                          <a:spcPts val="0"/>
                        </a:spcAft>
                      </a:pPr>
                      <a:r>
                        <a:rPr lang="en-US" sz="900" kern="1400" dirty="0">
                          <a:effectLst/>
                        </a:rPr>
                        <a:t> </a:t>
                      </a:r>
                      <a:endParaRPr lang="en-US" sz="1100" kern="1400" dirty="0">
                        <a:effectLst/>
                        <a:latin typeface="Arial"/>
                        <a:ea typeface="Times New Roman"/>
                        <a:cs typeface="Times New Roman"/>
                      </a:endParaRPr>
                    </a:p>
                  </a:txBody>
                  <a:tcPr marL="63235" marR="63235" marT="0" marB="0"/>
                </a:tc>
              </a:tr>
              <a:tr h="843129">
                <a:tc>
                  <a:txBody>
                    <a:bodyPr/>
                    <a:lstStyle/>
                    <a:p>
                      <a:pPr marL="0" marR="0">
                        <a:spcBef>
                          <a:spcPts val="0"/>
                        </a:spcBef>
                        <a:spcAft>
                          <a:spcPts val="0"/>
                        </a:spcAft>
                      </a:pPr>
                      <a:r>
                        <a:rPr lang="en-US" sz="900" dirty="0">
                          <a:effectLst/>
                        </a:rPr>
                        <a:t>ANSI C12.21-2006 (R2016)</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3/27/17</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Protocol Specification for Telephone Modem Communication</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17 WG4</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Revise/reaffirm 2011 Updated (BSR 11 Extension to 2016) Action*</a:t>
                      </a:r>
                    </a:p>
                    <a:p>
                      <a:pPr marL="0" marR="0">
                        <a:spcBef>
                          <a:spcPts val="0"/>
                        </a:spcBef>
                        <a:spcAft>
                          <a:spcPts val="0"/>
                        </a:spcAft>
                      </a:pPr>
                      <a:r>
                        <a:rPr lang="en-US" sz="900" dirty="0">
                          <a:effectLst/>
                        </a:rPr>
                        <a:t>BSR 8 PR filed 5-27-16</a:t>
                      </a:r>
                    </a:p>
                    <a:p>
                      <a:pPr marL="0" marR="0">
                        <a:spcBef>
                          <a:spcPts val="0"/>
                        </a:spcBef>
                        <a:spcAft>
                          <a:spcPts val="0"/>
                        </a:spcAft>
                      </a:pPr>
                      <a:r>
                        <a:rPr lang="en-US" sz="900" dirty="0">
                          <a:effectLst/>
                        </a:rPr>
                        <a:t>Reaffirmation Approved by ANSI BSR on 8-23-16</a:t>
                      </a:r>
                    </a:p>
                    <a:p>
                      <a:pPr marL="0" marR="0">
                        <a:spcBef>
                          <a:spcPts val="0"/>
                        </a:spcBef>
                        <a:spcAft>
                          <a:spcPts val="0"/>
                        </a:spcAft>
                      </a:pPr>
                      <a:r>
                        <a:rPr lang="en-US" sz="900" dirty="0">
                          <a:effectLst/>
                        </a:rPr>
                        <a:t>Published 3-27-17</a:t>
                      </a:r>
                      <a:endParaRPr lang="en-US" sz="900" dirty="0">
                        <a:effectLst/>
                        <a:latin typeface="Courier New"/>
                        <a:ea typeface="Times New Roman"/>
                      </a:endParaRPr>
                    </a:p>
                  </a:txBody>
                  <a:tcPr marL="63235" marR="63235" marT="0" marB="0"/>
                </a:tc>
              </a:tr>
              <a:tr h="421564">
                <a:tc>
                  <a:txBody>
                    <a:bodyPr/>
                    <a:lstStyle/>
                    <a:p>
                      <a:pPr marL="0" marR="0">
                        <a:spcBef>
                          <a:spcPts val="0"/>
                        </a:spcBef>
                        <a:spcAft>
                          <a:spcPts val="0"/>
                        </a:spcAft>
                      </a:pPr>
                      <a:r>
                        <a:rPr lang="en-US" sz="900" dirty="0">
                          <a:effectLst/>
                        </a:rPr>
                        <a:t>ANSI C12.22-2012</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1/9/09</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Protocol Specification for Interfacing to Data Communication Networks</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17 WG1</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BSR 9 Submitted March 29, 2015</a:t>
                      </a:r>
                    </a:p>
                    <a:p>
                      <a:pPr marL="0" marR="0">
                        <a:spcBef>
                          <a:spcPts val="0"/>
                        </a:spcBef>
                        <a:spcAft>
                          <a:spcPts val="0"/>
                        </a:spcAft>
                      </a:pPr>
                      <a:r>
                        <a:rPr lang="en-US" sz="900" dirty="0">
                          <a:effectLst/>
                        </a:rPr>
                        <a:t>Published July 15, 2015</a:t>
                      </a:r>
                    </a:p>
                    <a:p>
                      <a:pPr marL="0" marR="0">
                        <a:spcBef>
                          <a:spcPts val="0"/>
                        </a:spcBef>
                        <a:spcAft>
                          <a:spcPts val="0"/>
                        </a:spcAft>
                      </a:pPr>
                      <a:r>
                        <a:rPr lang="en-US" sz="900" dirty="0">
                          <a:effectLst/>
                        </a:rPr>
                        <a:t> </a:t>
                      </a:r>
                      <a:endParaRPr lang="en-US" sz="900" dirty="0">
                        <a:effectLst/>
                        <a:latin typeface="Courier New"/>
                        <a:ea typeface="Times New Roman"/>
                      </a:endParaRPr>
                    </a:p>
                  </a:txBody>
                  <a:tcPr marL="63235" marR="63235" marT="0" marB="0"/>
                </a:tc>
              </a:tr>
              <a:tr h="281043">
                <a:tc>
                  <a:txBody>
                    <a:bodyPr/>
                    <a:lstStyle/>
                    <a:p>
                      <a:pPr marL="0" marR="0">
                        <a:spcBef>
                          <a:spcPts val="0"/>
                        </a:spcBef>
                        <a:spcAft>
                          <a:spcPts val="0"/>
                        </a:spcAft>
                      </a:pPr>
                      <a:r>
                        <a:rPr lang="en-US" sz="900" dirty="0">
                          <a:effectLst/>
                        </a:rPr>
                        <a:t>ANSI C12.23-201X</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On hold</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AMR Device Compliance Test Standards</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17 WG3</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MOU signed – Work on hold as of spring 2015</a:t>
                      </a:r>
                      <a:endParaRPr lang="en-US" sz="900" dirty="0">
                        <a:effectLst/>
                        <a:latin typeface="Courier New"/>
                        <a:ea typeface="Times New Roman"/>
                      </a:endParaRPr>
                    </a:p>
                  </a:txBody>
                  <a:tcPr marL="63235" marR="63235" marT="0" marB="0"/>
                </a:tc>
              </a:tr>
              <a:tr h="440258">
                <a:tc>
                  <a:txBody>
                    <a:bodyPr/>
                    <a:lstStyle/>
                    <a:p>
                      <a:pPr marL="0" marR="0">
                        <a:spcBef>
                          <a:spcPts val="0"/>
                        </a:spcBef>
                        <a:spcAft>
                          <a:spcPts val="0"/>
                        </a:spcAft>
                      </a:pPr>
                      <a:r>
                        <a:rPr lang="en-US" sz="900" dirty="0">
                          <a:effectLst/>
                        </a:rPr>
                        <a:t>ANSI Registered</a:t>
                      </a:r>
                    </a:p>
                    <a:p>
                      <a:pPr marL="0" marR="0">
                        <a:spcBef>
                          <a:spcPts val="0"/>
                        </a:spcBef>
                        <a:spcAft>
                          <a:spcPts val="0"/>
                        </a:spcAft>
                      </a:pPr>
                      <a:r>
                        <a:rPr lang="en-US" sz="900" dirty="0">
                          <a:effectLst/>
                        </a:rPr>
                        <a:t>C12.24 TR -2011</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May 29, 2011</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Definitions for Calculations of VA,</a:t>
                      </a:r>
                    </a:p>
                    <a:p>
                      <a:pPr marL="0" marR="0">
                        <a:spcBef>
                          <a:spcPts val="0"/>
                        </a:spcBef>
                        <a:spcAft>
                          <a:spcPts val="0"/>
                        </a:spcAft>
                      </a:pPr>
                      <a:r>
                        <a:rPr lang="en-US" sz="900" dirty="0">
                          <a:effectLst/>
                        </a:rPr>
                        <a:t>VAh, VAR, and VARh for Poly-Phase Electricity Meters</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SC20 &amp;</a:t>
                      </a:r>
                    </a:p>
                    <a:p>
                      <a:pPr marL="0" marR="0" algn="ctr">
                        <a:spcBef>
                          <a:spcPts val="0"/>
                        </a:spcBef>
                        <a:spcAft>
                          <a:spcPts val="0"/>
                        </a:spcAft>
                      </a:pPr>
                      <a:r>
                        <a:rPr lang="en-US" sz="900" dirty="0">
                          <a:effectLst/>
                        </a:rPr>
                        <a:t>SC24</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Published Oct 2011.</a:t>
                      </a:r>
                    </a:p>
                    <a:p>
                      <a:pPr marL="0" marR="0">
                        <a:spcBef>
                          <a:spcPts val="0"/>
                        </a:spcBef>
                        <a:spcAft>
                          <a:spcPts val="0"/>
                        </a:spcAft>
                      </a:pPr>
                      <a:r>
                        <a:rPr lang="en-US" sz="900" dirty="0">
                          <a:effectLst/>
                        </a:rPr>
                        <a:t>(Reaffirm or revise – </a:t>
                      </a:r>
                      <a:r>
                        <a:rPr lang="en-US" sz="900" u="sng" dirty="0">
                          <a:effectLst/>
                        </a:rPr>
                        <a:t>in REVIEW 4/16</a:t>
                      </a:r>
                      <a:r>
                        <a:rPr lang="en-US" sz="900" dirty="0">
                          <a:effectLst/>
                        </a:rPr>
                        <a:t>)</a:t>
                      </a:r>
                    </a:p>
                    <a:p>
                      <a:pPr marL="0" marR="0">
                        <a:spcBef>
                          <a:spcPts val="0"/>
                        </a:spcBef>
                        <a:spcAft>
                          <a:spcPts val="0"/>
                        </a:spcAft>
                      </a:pPr>
                      <a:r>
                        <a:rPr lang="en-US" sz="900" dirty="0">
                          <a:effectLst/>
                        </a:rPr>
                        <a:t>Submit BSR-11 Extension filed 10/2016 </a:t>
                      </a:r>
                      <a:r>
                        <a:rPr lang="en-US" sz="900" dirty="0" smtClean="0">
                          <a:effectLst/>
                        </a:rPr>
                        <a:t>(ext. </a:t>
                      </a:r>
                      <a:r>
                        <a:rPr lang="en-US" sz="900" dirty="0">
                          <a:effectLst/>
                        </a:rPr>
                        <a:t>not needed for TR)</a:t>
                      </a:r>
                      <a:endParaRPr lang="en-US" sz="900" dirty="0">
                        <a:effectLst/>
                        <a:latin typeface="Courier New"/>
                        <a:ea typeface="Times New Roman"/>
                      </a:endParaRPr>
                    </a:p>
                  </a:txBody>
                  <a:tcPr marL="63235" marR="63235" marT="0" marB="0"/>
                </a:tc>
              </a:tr>
            </a:tbl>
          </a:graphicData>
        </a:graphic>
      </p:graphicFrame>
    </p:spTree>
    <p:extLst>
      <p:ext uri="{BB962C8B-B14F-4D97-AF65-F5344CB8AC3E}">
        <p14:creationId xmlns:p14="http://schemas.microsoft.com/office/powerpoint/2010/main" val="350150978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30000"/>
          </a:spcBef>
          <a:spcAft>
            <a:spcPct val="0"/>
          </a:spcAft>
          <a:buClrTx/>
          <a:buSzTx/>
          <a:buFontTx/>
          <a:buNone/>
          <a:tabLst/>
          <a:defRPr kumimoji="0" lang="ru-RU" altLang="en-US" sz="18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30000"/>
          </a:spcBef>
          <a:spcAft>
            <a:spcPct val="0"/>
          </a:spcAft>
          <a:buClrTx/>
          <a:buSzTx/>
          <a:buFontTx/>
          <a:buNone/>
          <a:tabLst/>
          <a:defRPr kumimoji="0" lang="ru-RU" altLang="en-US" sz="1800" b="0" i="0" u="none" strike="noStrike" cap="none" normalizeH="0" baseline="0" smtClean="0">
            <a:ln>
              <a:noFill/>
            </a:ln>
            <a:solidFill>
              <a:srgbClr val="0000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9830</TotalTime>
  <Words>3965</Words>
  <Application>Microsoft Office PowerPoint</Application>
  <PresentationFormat>On-screen Show (4:3)</PresentationFormat>
  <Paragraphs>519</Paragraphs>
  <Slides>32</Slides>
  <Notes>27</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Default Design</vt:lpstr>
      <vt:lpstr>PowerPoint Presentation</vt:lpstr>
      <vt:lpstr>ANSI</vt:lpstr>
      <vt:lpstr>ANSI (cont.)</vt:lpstr>
      <vt:lpstr>ANSI C12</vt:lpstr>
      <vt:lpstr>ANSI C12 (cont.)</vt:lpstr>
      <vt:lpstr>ANSI C12 (cont.)</vt:lpstr>
      <vt:lpstr>ANSI Standards Related to Electric Metering</vt:lpstr>
      <vt:lpstr>ANSI Standards Related to Electric Metering (cont.)</vt:lpstr>
      <vt:lpstr>ANSI Standards Related to Electric Metering (cont.)</vt:lpstr>
      <vt:lpstr>ANSI Standards Related to Electric Metering (cont.)</vt:lpstr>
      <vt:lpstr>ANSI Standards Related to Electric Metering (cont.)</vt:lpstr>
      <vt:lpstr>ANSI C12 – Sub-Committees</vt:lpstr>
      <vt:lpstr>ANSI C12 SC 1 (cont.)</vt:lpstr>
      <vt:lpstr>ANSI C12 SC 1 (cont.)</vt:lpstr>
      <vt:lpstr>ANSI C12 SC 1 (cont.)</vt:lpstr>
      <vt:lpstr>PowerPoint Presentation</vt:lpstr>
      <vt:lpstr>ANSI C12 SC17</vt:lpstr>
      <vt:lpstr>ANSI C12 SC20</vt:lpstr>
      <vt:lpstr>ANSI C12 SC20 (cont.)</vt:lpstr>
      <vt:lpstr>Working Group to Merge C12.1 and C12.20</vt:lpstr>
      <vt:lpstr>Working Group to Merge C12.1 and C12.20 (cont.)</vt:lpstr>
      <vt:lpstr>ANSI C12 SC29</vt:lpstr>
      <vt:lpstr>ANSI C12 SC29 (cont.)</vt:lpstr>
      <vt:lpstr>ANSI C12 SC31</vt:lpstr>
      <vt:lpstr>ANSI C12.46</vt:lpstr>
      <vt:lpstr>ANSI C12.46 (cont.)</vt:lpstr>
      <vt:lpstr>ANSI C12.DC SC 32</vt:lpstr>
      <vt:lpstr>ANSI Sub-Metering Working Group</vt:lpstr>
      <vt:lpstr>IEEE P1704 – Utility Industry End Device Communications Module</vt:lpstr>
      <vt:lpstr>OIML R46 Organisation Internationale de Métrologie Légale</vt:lpstr>
      <vt:lpstr>OIML R46 (cont.) Organisation Internationale de Métrologie Légale</vt:lpstr>
      <vt:lpstr>              Questions and Discussion  </vt:lpstr>
    </vt:vector>
  </TitlesOfParts>
  <Company>Powermetrix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Hiatt</dc:creator>
  <cp:lastModifiedBy>Andrea Koch</cp:lastModifiedBy>
  <cp:revision>630</cp:revision>
  <cp:lastPrinted>2019-03-11T18:25:43Z</cp:lastPrinted>
  <dcterms:created xsi:type="dcterms:W3CDTF">2006-02-22T21:24:59Z</dcterms:created>
  <dcterms:modified xsi:type="dcterms:W3CDTF">2021-03-08T15:41:21Z</dcterms:modified>
</cp:coreProperties>
</file>