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handoutMasterIdLst>
    <p:handoutMasterId r:id="rId30"/>
  </p:handoutMasterIdLst>
  <p:sldIdLst>
    <p:sldId id="294" r:id="rId2"/>
    <p:sldId id="257" r:id="rId3"/>
    <p:sldId id="258" r:id="rId4"/>
    <p:sldId id="284" r:id="rId5"/>
    <p:sldId id="285" r:id="rId6"/>
    <p:sldId id="286" r:id="rId7"/>
    <p:sldId id="273" r:id="rId8"/>
    <p:sldId id="282" r:id="rId9"/>
    <p:sldId id="288" r:id="rId10"/>
    <p:sldId id="289" r:id="rId11"/>
    <p:sldId id="278" r:id="rId12"/>
    <p:sldId id="261" r:id="rId13"/>
    <p:sldId id="287" r:id="rId14"/>
    <p:sldId id="275" r:id="rId15"/>
    <p:sldId id="274" r:id="rId16"/>
    <p:sldId id="276" r:id="rId17"/>
    <p:sldId id="263" r:id="rId18"/>
    <p:sldId id="265" r:id="rId19"/>
    <p:sldId id="277" r:id="rId20"/>
    <p:sldId id="290" r:id="rId21"/>
    <p:sldId id="280" r:id="rId22"/>
    <p:sldId id="268" r:id="rId23"/>
    <p:sldId id="269" r:id="rId24"/>
    <p:sldId id="279" r:id="rId25"/>
    <p:sldId id="271" r:id="rId26"/>
    <p:sldId id="291" r:id="rId27"/>
    <p:sldId id="293" r:id="rId2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3177" tIns="46589" rIns="93177" bIns="46589" rtlCol="0"/>
          <a:lstStyle>
            <a:lvl1pPr algn="l" eaLnBrk="0" hangingPunct="0">
              <a:defRPr sz="1200" dirty="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3177" tIns="46589" rIns="93177" bIns="46589" rtlCol="0"/>
          <a:lstStyle>
            <a:lvl1pPr algn="r" eaLnBrk="0" hangingPunct="0">
              <a:defRPr sz="1200">
                <a:latin typeface="Arial" charset="0"/>
                <a:cs typeface="+mn-cs"/>
              </a:defRPr>
            </a:lvl1pPr>
          </a:lstStyle>
          <a:p>
            <a:pPr>
              <a:defRPr/>
            </a:pPr>
            <a:fld id="{A36330EF-0F72-48C0-B01F-69EBA049BA34}" type="datetimeFigureOut">
              <a:rPr lang="en-US"/>
              <a:pPr>
                <a:defRPr/>
              </a:pPr>
              <a:t>3/7/2022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3177" tIns="46589" rIns="93177" bIns="46589" rtlCol="0" anchor="b"/>
          <a:lstStyle>
            <a:lvl1pPr algn="l" eaLnBrk="0" hangingPunct="0">
              <a:defRPr sz="1200" dirty="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3177" tIns="46589" rIns="93177" bIns="46589" rtlCol="0" anchor="b"/>
          <a:lstStyle>
            <a:lvl1pPr algn="r" eaLnBrk="0" hangingPunct="0">
              <a:defRPr sz="1200">
                <a:latin typeface="Arial" charset="0"/>
                <a:cs typeface="+mn-cs"/>
              </a:defRPr>
            </a:lvl1pPr>
          </a:lstStyle>
          <a:p>
            <a:pPr>
              <a:defRPr/>
            </a:pPr>
            <a:fld id="{169E154C-610D-4120-9DC9-E7E873917C10}" type="slidenum">
              <a:rPr lang="en-US"/>
              <a:pPr>
                <a:defRPr/>
              </a:pPr>
              <a:t>‹#›</a:t>
            </a:fld>
            <a:endParaRPr lang="en-US" dirty="0"/>
          </a:p>
        </p:txBody>
      </p:sp>
    </p:spTree>
    <p:extLst>
      <p:ext uri="{BB962C8B-B14F-4D97-AF65-F5344CB8AC3E}">
        <p14:creationId xmlns:p14="http://schemas.microsoft.com/office/powerpoint/2010/main" val="2219057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dirty="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dirty="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cs typeface="+mn-cs"/>
              </a:defRPr>
            </a:lvl1pPr>
          </a:lstStyle>
          <a:p>
            <a:pPr>
              <a:defRPr/>
            </a:pPr>
            <a:fld id="{4B060332-B117-4C80-BB39-A0076009DC6E}" type="slidenum">
              <a:rPr lang="en-US" altLang="en-US"/>
              <a:pPr>
                <a:defRPr/>
              </a:pPr>
              <a:t>‹#›</a:t>
            </a:fld>
            <a:endParaRPr lang="en-US" altLang="en-US" dirty="0"/>
          </a:p>
        </p:txBody>
      </p:sp>
    </p:spTree>
    <p:extLst>
      <p:ext uri="{BB962C8B-B14F-4D97-AF65-F5344CB8AC3E}">
        <p14:creationId xmlns:p14="http://schemas.microsoft.com/office/powerpoint/2010/main" val="2948801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18706C2-E86B-4EC2-970C-553ECB1E2D5D}" type="slidenum">
              <a:rPr lang="en-US" altLang="en-US" smtClean="0"/>
              <a:pPr eaLnBrk="1" hangingPunct="1">
                <a:spcBef>
                  <a:spcPct val="0"/>
                </a:spcBef>
                <a:defRPr/>
              </a:pPr>
              <a:t>2</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738" y="6657975"/>
            <a:ext cx="4029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23D590C-8D10-49C3-A001-4071083B6035}" type="slidenum">
              <a:rPr lang="en-US" altLang="en-US"/>
              <a:pPr algn="r" eaLnBrk="1" hangingPunct="1">
                <a:spcBef>
                  <a:spcPct val="0"/>
                </a:spcBef>
              </a:pPr>
              <a:t>11</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E739B8F-8F5F-4D5F-856F-931DE0FAC203}" type="slidenum">
              <a:rPr lang="en-US" altLang="en-US" smtClean="0"/>
              <a:pPr eaLnBrk="1" hangingPunct="1">
                <a:spcBef>
                  <a:spcPct val="0"/>
                </a:spcBef>
                <a:defRPr/>
              </a:pPr>
              <a:t>12</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A4A9EDC-DBB3-4CEC-9466-B00E69A8C95F}" type="slidenum">
              <a:rPr lang="en-US" altLang="en-US" smtClean="0"/>
              <a:pPr eaLnBrk="1" hangingPunct="1">
                <a:spcBef>
                  <a:spcPct val="0"/>
                </a:spcBef>
                <a:defRPr/>
              </a:pPr>
              <a:t>13</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CA7EE50-786D-4514-97EA-871D2CFFC218}" type="slidenum">
              <a:rPr lang="en-US" altLang="en-US" smtClean="0"/>
              <a:pPr eaLnBrk="1" hangingPunct="1">
                <a:spcBef>
                  <a:spcPct val="0"/>
                </a:spcBef>
                <a:defRPr/>
              </a:pPr>
              <a:t>14</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FB3088E-F55A-4902-927B-1431521216D2}" type="slidenum">
              <a:rPr lang="en-US" altLang="en-US" smtClean="0"/>
              <a:pPr eaLnBrk="1" hangingPunct="1">
                <a:spcBef>
                  <a:spcPct val="0"/>
                </a:spcBef>
                <a:defRPr/>
              </a:pPr>
              <a:t>15</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92B058E-609B-405C-B162-FDE158F34E21}" type="slidenum">
              <a:rPr lang="en-US" altLang="en-US" smtClean="0"/>
              <a:pPr eaLnBrk="1" hangingPunct="1">
                <a:spcBef>
                  <a:spcPct val="0"/>
                </a:spcBef>
                <a:defRPr/>
              </a:pPr>
              <a:t>16</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2A889EF-17FE-47DD-8A36-8DDAA3086CC9}" type="slidenum">
              <a:rPr lang="en-US" altLang="en-US" smtClean="0"/>
              <a:pPr eaLnBrk="1" hangingPunct="1">
                <a:spcBef>
                  <a:spcPct val="0"/>
                </a:spcBef>
                <a:defRPr/>
              </a:pPr>
              <a:t>17</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1D43CAA-A7BA-4BE7-A226-B364CB19DE78}" type="slidenum">
              <a:rPr lang="en-US" altLang="en-US" smtClean="0"/>
              <a:pPr eaLnBrk="1" hangingPunct="1">
                <a:spcBef>
                  <a:spcPct val="0"/>
                </a:spcBef>
                <a:defRPr/>
              </a:pPr>
              <a:t>18</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794D739-BDC8-4C42-9A62-A22388ECEBF9}" type="slidenum">
              <a:rPr lang="en-US" altLang="en-US" smtClean="0"/>
              <a:pPr eaLnBrk="1" hangingPunct="1">
                <a:spcBef>
                  <a:spcPct val="0"/>
                </a:spcBef>
                <a:defRPr/>
              </a:pPr>
              <a:t>19</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F9993E7-F42A-41E6-B6F5-7E3CEF337569}" type="slidenum">
              <a:rPr lang="en-US" altLang="en-US" smtClean="0"/>
              <a:pPr eaLnBrk="1" hangingPunct="1">
                <a:spcBef>
                  <a:spcPct val="0"/>
                </a:spcBef>
                <a:defRPr/>
              </a:pPr>
              <a:t>20</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9B0C7D5-B472-4819-BB99-CAA32F3F6C92}" type="slidenum">
              <a:rPr lang="en-US" altLang="en-US" smtClean="0"/>
              <a:pPr eaLnBrk="1" hangingPunct="1">
                <a:spcBef>
                  <a:spcPct val="0"/>
                </a:spcBef>
                <a:defRPr/>
              </a:pPr>
              <a:t>3</a:t>
            </a:fld>
            <a:endParaRPr lang="en-US" alt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8ED3225-1C56-41BE-84C2-51BB0D2F865F}" type="slidenum">
              <a:rPr lang="en-US" altLang="en-US" smtClean="0"/>
              <a:pPr eaLnBrk="1" hangingPunct="1">
                <a:spcBef>
                  <a:spcPct val="0"/>
                </a:spcBef>
                <a:defRPr/>
              </a:pPr>
              <a:t>21</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70A8D0E2-1478-4424-B6AB-60D460E5E7EA}" type="slidenum">
              <a:rPr lang="en-US" altLang="en-US" smtClean="0"/>
              <a:pPr eaLnBrk="1" hangingPunct="1">
                <a:spcBef>
                  <a:spcPct val="0"/>
                </a:spcBef>
                <a:defRPr/>
              </a:pPr>
              <a:t>22</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7D10C0B-FCD5-4F2E-8FBC-05C6E2DBE80E}" type="slidenum">
              <a:rPr lang="en-US" altLang="en-US" smtClean="0"/>
              <a:pPr eaLnBrk="1" hangingPunct="1">
                <a:spcBef>
                  <a:spcPct val="0"/>
                </a:spcBef>
                <a:defRPr/>
              </a:pPr>
              <a:t>23</a:t>
            </a:fld>
            <a:endParaRPr lang="en-US" alt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0D16AE8-E3DD-4AFE-A9BD-2D09645CE6AA}" type="slidenum">
              <a:rPr lang="en-US" altLang="en-US" smtClean="0"/>
              <a:pPr eaLnBrk="1" hangingPunct="1">
                <a:spcBef>
                  <a:spcPct val="0"/>
                </a:spcBef>
                <a:defRPr/>
              </a:pPr>
              <a:t>24</a:t>
            </a:fld>
            <a:endParaRPr lang="en-US" alt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B144583-788B-45B6-9190-23233AC6C668}" type="slidenum">
              <a:rPr lang="en-US" altLang="en-US" smtClean="0"/>
              <a:pPr eaLnBrk="1" hangingPunct="1">
                <a:spcBef>
                  <a:spcPct val="0"/>
                </a:spcBef>
                <a:defRPr/>
              </a:pPr>
              <a:t>25</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C10A29-8D01-4F26-8883-AF9AFA2DBE57}" type="slidenum">
              <a:rPr lang="en-US" altLang="en-US" smtClean="0"/>
              <a:pPr eaLnBrk="1" hangingPunct="1">
                <a:spcBef>
                  <a:spcPct val="0"/>
                </a:spcBef>
                <a:defRPr/>
              </a:pPr>
              <a:t>26</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27</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7FE637B-96F3-47A1-A43D-9EA43E676AF5}" type="slidenum">
              <a:rPr lang="en-US" altLang="en-US" smtClean="0"/>
              <a:pPr eaLnBrk="1" hangingPunct="1">
                <a:spcBef>
                  <a:spcPct val="0"/>
                </a:spcBef>
                <a:defRPr/>
              </a:pPr>
              <a:t>4</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8F9DD25-643F-4088-A9CF-F640484C21A5}" type="slidenum">
              <a:rPr lang="en-US" altLang="en-US" smtClean="0"/>
              <a:pPr eaLnBrk="1" hangingPunct="1">
                <a:spcBef>
                  <a:spcPct val="0"/>
                </a:spcBef>
                <a:defRPr/>
              </a:pPr>
              <a:t>5</a:t>
            </a:fld>
            <a:endParaRPr lang="en-US" alt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146BDB0-DC9A-4872-AB7F-DB6E190A7B1C}" type="slidenum">
              <a:rPr lang="en-US" altLang="en-US" smtClean="0"/>
              <a:pPr eaLnBrk="1" hangingPunct="1">
                <a:spcBef>
                  <a:spcPct val="0"/>
                </a:spcBef>
                <a:defRPr/>
              </a:pPr>
              <a:t>6</a:t>
            </a:fld>
            <a:endParaRPr lang="en-US" alt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999F2F-B87E-46AA-BEF9-0F5713DAE974}" type="slidenum">
              <a:rPr lang="en-US" altLang="en-US" smtClean="0"/>
              <a:pPr eaLnBrk="1" hangingPunct="1">
                <a:spcBef>
                  <a:spcPct val="0"/>
                </a:spcBef>
                <a:defRPr/>
              </a:pPr>
              <a:t>7</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561C7BD-C650-43B8-9A99-46167BA11DCE}" type="slidenum">
              <a:rPr lang="en-US" altLang="en-US" smtClean="0"/>
              <a:pPr eaLnBrk="1" hangingPunct="1">
                <a:spcBef>
                  <a:spcPct val="0"/>
                </a:spcBef>
                <a:defRPr/>
              </a:pPr>
              <a:t>8</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902CE0D1-DCE8-421C-BE0A-8D71C27898C3}" type="slidenum">
              <a:rPr lang="en-US" altLang="en-US" smtClean="0"/>
              <a:pPr eaLnBrk="1" hangingPunct="1">
                <a:spcBef>
                  <a:spcPct val="0"/>
                </a:spcBef>
                <a:defRPr/>
              </a:pPr>
              <a:t>9</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9B4C739-0239-4BF3-B842-085FEAA65F5D}" type="slidenum">
              <a:rPr lang="en-US" altLang="en-US" smtClean="0"/>
              <a:pPr eaLnBrk="1" hangingPunct="1">
                <a:spcBef>
                  <a:spcPct val="0"/>
                </a:spcBef>
                <a:defRPr/>
              </a:pPr>
              <a:t>10</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336647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76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4">
            <a:extLst>
              <a:ext uri="{FF2B5EF4-FFF2-40B4-BE49-F238E27FC236}">
                <a16:creationId xmlns:a16="http://schemas.microsoft.com/office/drawing/2014/main" id="{2BC25C35-DA83-4D83-B817-3EFCF9A0DB75}"/>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5" name="Slide Number Placeholder 5">
            <a:extLst>
              <a:ext uri="{FF2B5EF4-FFF2-40B4-BE49-F238E27FC236}">
                <a16:creationId xmlns:a16="http://schemas.microsoft.com/office/drawing/2014/main" id="{22173EAE-8525-489B-89AC-AB1CBF41F1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439745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E7AA482-25B6-4627-BF42-DBAEF57B482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2D6F45F9-5BF0-46A1-9B44-F8AFB334AD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21755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0689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69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59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19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4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81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61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0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96697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662112" y="2362200"/>
            <a:ext cx="6858001" cy="1557595"/>
          </a:xfrm>
        </p:spPr>
        <p:txBody>
          <a:bodyPr>
            <a:normAutofit fontScale="90000"/>
          </a:bodyPr>
          <a:lstStyle/>
          <a:p>
            <a:r>
              <a:rPr lang="en-US" sz="6600" dirty="0">
                <a:latin typeface="+mj-lt"/>
                <a:cs typeface="Arial" panose="020B0604020202020204" pitchFamily="34" charset="0"/>
              </a:rPr>
              <a:t>AMI Technology Overview</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dirty="0"/>
              <a:t>Tuesday, March 8, 2022</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92500" lnSpcReduction="20000"/>
          </a:bodyPr>
          <a:lstStyle/>
          <a:p>
            <a:r>
              <a:rPr lang="en-US" dirty="0"/>
              <a:t>11:10 AM – 12:30 PM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t>Mike Osterhout and Tom Lawton</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556951" y="234568"/>
            <a:ext cx="7208107" cy="679832"/>
          </a:xfrm>
          <a:noFill/>
        </p:spPr>
        <p:txBody>
          <a:bodyPr/>
          <a:lstStyle/>
          <a:p>
            <a:pPr eaLnBrk="1" hangingPunct="1"/>
            <a:r>
              <a:rPr lang="en-US" altLang="en-US" dirty="0">
                <a:solidFill>
                  <a:srgbClr val="C00000"/>
                </a:solidFill>
              </a:rPr>
              <a:t>LTL Back Haul</a:t>
            </a:r>
          </a:p>
        </p:txBody>
      </p:sp>
      <p:sp>
        <p:nvSpPr>
          <p:cNvPr id="11267" name="Rectangle 3"/>
          <p:cNvSpPr>
            <a:spLocks noGrp="1" noChangeArrowheads="1"/>
          </p:cNvSpPr>
          <p:nvPr>
            <p:ph idx="1"/>
          </p:nvPr>
        </p:nvSpPr>
        <p:spPr/>
        <p:txBody>
          <a:bodyPr>
            <a:normAutofit/>
          </a:bodyPr>
          <a:lstStyle/>
          <a:p>
            <a:pPr eaLnBrk="1" hangingPunct="1">
              <a:lnSpc>
                <a:spcPct val="105000"/>
              </a:lnSpc>
            </a:pPr>
            <a:r>
              <a:rPr lang="en-US" altLang="en-US" sz="2800" dirty="0"/>
              <a:t>Infrastructure will win</a:t>
            </a:r>
          </a:p>
          <a:p>
            <a:pPr lvl="1" eaLnBrk="1" hangingPunct="1">
              <a:lnSpc>
                <a:spcPct val="105000"/>
              </a:lnSpc>
            </a:pPr>
            <a:r>
              <a:rPr lang="en-US" altLang="en-US" sz="2000" dirty="0"/>
              <a:t>IoT vs. number of meters</a:t>
            </a:r>
          </a:p>
          <a:p>
            <a:pPr lvl="2" eaLnBrk="1" hangingPunct="1">
              <a:lnSpc>
                <a:spcPct val="105000"/>
              </a:lnSpc>
            </a:pPr>
            <a:r>
              <a:rPr lang="en-US" altLang="en-US" sz="1600" dirty="0"/>
              <a:t>New IoT devices are being installed at a rate of 127 per second or 11 million per day</a:t>
            </a:r>
          </a:p>
          <a:p>
            <a:pPr lvl="1" eaLnBrk="1" hangingPunct="1">
              <a:lnSpc>
                <a:spcPct val="105000"/>
              </a:lnSpc>
            </a:pPr>
            <a:r>
              <a:rPr lang="en-US" altLang="en-US" sz="2000" dirty="0"/>
              <a:t>165 million connected electric meter customers in the U.S. and Canada</a:t>
            </a:r>
          </a:p>
          <a:p>
            <a:pPr lvl="2" eaLnBrk="1" hangingPunct="1">
              <a:lnSpc>
                <a:spcPct val="105000"/>
              </a:lnSpc>
            </a:pPr>
            <a:r>
              <a:rPr lang="en-US" altLang="en-US" sz="1600" dirty="0"/>
              <a:t>After 12 years we are 60% complete or roughly 100 million done</a:t>
            </a:r>
          </a:p>
          <a:p>
            <a:pPr eaLnBrk="1" hangingPunct="1">
              <a:lnSpc>
                <a:spcPct val="100000"/>
              </a:lnSpc>
            </a:pPr>
            <a:r>
              <a:rPr lang="en-US" altLang="en-US" sz="2000" dirty="0"/>
              <a:t>But never discount the fact that Electric Utilities will always own the Copper Wires.  LTL and PLC will displace RF in the mid term and eliminate RF in the long term – strictly because of infrastructure and not on the merits of technology</a:t>
            </a:r>
            <a:r>
              <a:rPr lang="en-US" altLang="en-US" sz="2400" dirty="0"/>
              <a:t>.</a:t>
            </a:r>
          </a:p>
          <a:p>
            <a:pPr lvl="1" eaLnBrk="1" hangingPunct="1">
              <a:lnSpc>
                <a:spcPct val="105000"/>
              </a:lnSpc>
            </a:pPr>
            <a:endParaRPr lang="en-US" altLang="en-US" sz="2000" dirty="0"/>
          </a:p>
          <a:p>
            <a:pPr lvl="1" eaLnBrk="1" hangingPunct="1">
              <a:lnSpc>
                <a:spcPct val="105000"/>
              </a:lnSpc>
            </a:pPr>
            <a:endParaRPr lang="en-US" altLang="en-US" sz="1400"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438" y="5334000"/>
            <a:ext cx="167798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E8CF2391-53AE-468B-89BD-ADA6A6F439D3}"/>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35A35A25-B73B-4D43-A9E7-13D2F23D3A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noFill/>
        </p:spPr>
        <p:txBody>
          <a:bodyPr/>
          <a:lstStyle/>
          <a:p>
            <a:pPr eaLnBrk="1" hangingPunct="1"/>
            <a:r>
              <a:rPr lang="en-US" altLang="en-US" sz="3200" dirty="0">
                <a:solidFill>
                  <a:srgbClr val="C00000"/>
                </a:solidFill>
              </a:rPr>
              <a:t>Expected &amp; Unexpected Trends at the </a:t>
            </a:r>
            <a:br>
              <a:rPr lang="en-US" altLang="en-US" sz="3200" dirty="0">
                <a:solidFill>
                  <a:srgbClr val="C00000"/>
                </a:solidFill>
              </a:rPr>
            </a:br>
            <a:r>
              <a:rPr lang="en-US" altLang="en-US" sz="3200" dirty="0">
                <a:solidFill>
                  <a:srgbClr val="C00000"/>
                </a:solidFill>
              </a:rPr>
              <a:t>End of Deployment </a:t>
            </a:r>
          </a:p>
        </p:txBody>
      </p:sp>
      <p:sp>
        <p:nvSpPr>
          <p:cNvPr id="12291" name="Rectangle 5"/>
          <p:cNvSpPr>
            <a:spLocks noGrp="1" noChangeArrowheads="1"/>
          </p:cNvSpPr>
          <p:nvPr>
            <p:ph idx="1"/>
          </p:nvPr>
        </p:nvSpPr>
        <p:spPr/>
        <p:txBody>
          <a:bodyPr>
            <a:normAutofit/>
          </a:bodyPr>
          <a:lstStyle/>
          <a:p>
            <a:pPr eaLnBrk="1" hangingPunct="1">
              <a:lnSpc>
                <a:spcPct val="80000"/>
              </a:lnSpc>
              <a:buFontTx/>
              <a:buNone/>
            </a:pPr>
            <a:r>
              <a:rPr lang="en-US" altLang="en-US" sz="1700" b="1" dirty="0">
                <a:solidFill>
                  <a:srgbClr val="CC0000"/>
                </a:solidFill>
              </a:rPr>
              <a:t>Expected:</a:t>
            </a:r>
          </a:p>
          <a:p>
            <a:pPr eaLnBrk="1" hangingPunct="1">
              <a:lnSpc>
                <a:spcPct val="80000"/>
              </a:lnSpc>
            </a:pPr>
            <a:r>
              <a:rPr lang="en-US" altLang="en-US" sz="1700" dirty="0"/>
              <a:t>The AMI deployment team will declare victory at some point and move on.  Clean-up will be left for the meter service department and these will be the hardest meters to access and to get reliably on the network</a:t>
            </a:r>
          </a:p>
          <a:p>
            <a:pPr eaLnBrk="1" hangingPunct="1">
              <a:lnSpc>
                <a:spcPct val="80000"/>
              </a:lnSpc>
            </a:pPr>
            <a:r>
              <a:rPr lang="en-US" altLang="en-US" sz="1700" dirty="0"/>
              <a:t>Change Management continues to be a tremendous challenge for every vendor through every deployment</a:t>
            </a:r>
          </a:p>
          <a:p>
            <a:pPr eaLnBrk="1" hangingPunct="1">
              <a:lnSpc>
                <a:spcPct val="80000"/>
              </a:lnSpc>
            </a:pPr>
            <a:r>
              <a:rPr lang="en-US" altLang="en-US" sz="1700" dirty="0"/>
              <a:t>Meter Acceptance testing including far more than accuracy testing for every deployment</a:t>
            </a:r>
          </a:p>
          <a:p>
            <a:pPr eaLnBrk="1" hangingPunct="1">
              <a:lnSpc>
                <a:spcPct val="80000"/>
              </a:lnSpc>
            </a:pPr>
            <a:r>
              <a:rPr lang="en-US" altLang="en-US" sz="1700" dirty="0"/>
              <a:t>Firmware upgrades must be checked and tested before mass deployment</a:t>
            </a:r>
            <a:endParaRPr lang="en-US" altLang="en-US" sz="1600" dirty="0"/>
          </a:p>
        </p:txBody>
      </p:sp>
      <p:sp>
        <p:nvSpPr>
          <p:cNvPr id="2" name="Footer Placeholder 1">
            <a:extLst>
              <a:ext uri="{FF2B5EF4-FFF2-40B4-BE49-F238E27FC236}">
                <a16:creationId xmlns:a16="http://schemas.microsoft.com/office/drawing/2014/main" id="{163CBA84-F3C7-4ACF-8C1F-FB0DCE99A4A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8E698CC1-E085-4D14-8ADF-9505049E20D8}"/>
              </a:ext>
            </a:extLst>
          </p:cNvPr>
          <p:cNvSpPr>
            <a:spLocks noGrp="1"/>
          </p:cNvSpPr>
          <p:nvPr>
            <p:ph type="sldNum" sz="quarter" idx="4"/>
          </p:nvPr>
        </p:nvSpPr>
        <p:spPr/>
        <p:txBody>
          <a:bodyPr/>
          <a:lstStyle/>
          <a:p>
            <a:fld id="{4BEAC4C4-F0A7-4B61-A827-E4198D078267}" type="slidenum">
              <a:rPr lang="en-US" smtClean="0"/>
              <a:t>11</a:t>
            </a:fld>
            <a:endParaRPr lang="en-US" dirty="0"/>
          </a:p>
        </p:txBody>
      </p:sp>
      <p:sp>
        <p:nvSpPr>
          <p:cNvPr id="12292" name="Rectangle 10"/>
          <p:cNvSpPr>
            <a:spLocks noChangeArrowheads="1"/>
          </p:cNvSpPr>
          <p:nvPr/>
        </p:nvSpPr>
        <p:spPr bwMode="auto">
          <a:xfrm>
            <a:off x="685800" y="3838575"/>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700" b="1" dirty="0">
                <a:solidFill>
                  <a:srgbClr val="CC0000"/>
                </a:solidFill>
              </a:rPr>
              <a:t>Unexpected:</a:t>
            </a:r>
          </a:p>
          <a:p>
            <a:pPr eaLnBrk="1" hangingPunct="1"/>
            <a:r>
              <a:rPr lang="en-US" altLang="en-US" sz="1700" dirty="0"/>
              <a:t>Meter Certification Testing never slowed down over the course of any of the deployments</a:t>
            </a:r>
          </a:p>
        </p:txBody>
      </p:sp>
      <p:pic>
        <p:nvPicPr>
          <p:cNvPr id="12293" name="Picture 7" descr="Image result for past present futur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59200"/>
            <a:ext cx="2667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Why do AMI Meters Fail?</a:t>
            </a:r>
          </a:p>
        </p:txBody>
      </p:sp>
      <p:sp>
        <p:nvSpPr>
          <p:cNvPr id="2" name="Footer Placeholder 1">
            <a:extLst>
              <a:ext uri="{FF2B5EF4-FFF2-40B4-BE49-F238E27FC236}">
                <a16:creationId xmlns:a16="http://schemas.microsoft.com/office/drawing/2014/main" id="{5796D4B2-CCF4-4DE6-8B61-B467AC7D3BE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CD6454F-078F-46A0-84A9-F67786F8B7E5}"/>
              </a:ext>
            </a:extLst>
          </p:cNvPr>
          <p:cNvSpPr>
            <a:spLocks noGrp="1"/>
          </p:cNvSpPr>
          <p:nvPr>
            <p:ph type="sldNum" sz="quarter" idx="4"/>
          </p:nvPr>
        </p:nvSpPr>
        <p:spPr/>
        <p:txBody>
          <a:bodyPr/>
          <a:lstStyle/>
          <a:p>
            <a:fld id="{4BEAC4C4-F0A7-4B61-A827-E4198D078267}" type="slidenum">
              <a:rPr lang="en-US" smtClean="0"/>
              <a:t>12</a:t>
            </a:fld>
            <a:endParaRPr lang="en-US" dirty="0"/>
          </a:p>
        </p:txBody>
      </p:sp>
      <p:sp>
        <p:nvSpPr>
          <p:cNvPr id="13315" name="Text Box 9"/>
          <p:cNvSpPr txBox="1">
            <a:spLocks noChangeArrowheads="1"/>
          </p:cNvSpPr>
          <p:nvPr/>
        </p:nvSpPr>
        <p:spPr bwMode="auto">
          <a:xfrm>
            <a:off x="441325" y="1216819"/>
            <a:ext cx="82296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000" b="1" dirty="0">
                <a:solidFill>
                  <a:srgbClr val="CC3300"/>
                </a:solidFill>
              </a:rPr>
              <a:t>Looking back at various deployments – what are the chief </a:t>
            </a:r>
          </a:p>
          <a:p>
            <a:pPr algn="ctr" eaLnBrk="1" hangingPunct="1">
              <a:buFontTx/>
              <a:buNone/>
            </a:pPr>
            <a:r>
              <a:rPr lang="en-US" altLang="en-US" sz="2000" b="1" dirty="0">
                <a:solidFill>
                  <a:srgbClr val="CC3300"/>
                </a:solidFill>
              </a:rPr>
              <a:t>causes to reject meter shipments?</a:t>
            </a:r>
          </a:p>
          <a:p>
            <a:pPr eaLnBrk="1" hangingPunct="1">
              <a:lnSpc>
                <a:spcPts val="2500"/>
              </a:lnSpc>
              <a:buFontTx/>
              <a:buNone/>
            </a:pPr>
            <a:endParaRPr lang="en-US" altLang="en-US" sz="1800" dirty="0"/>
          </a:p>
          <a:p>
            <a:pPr eaLnBrk="1" hangingPunct="1">
              <a:lnSpc>
                <a:spcPts val="2500"/>
              </a:lnSpc>
              <a:buFontTx/>
              <a:buNone/>
            </a:pPr>
            <a:r>
              <a:rPr lang="en-US" altLang="en-US" sz="1800" dirty="0"/>
              <a:t>Meter functional test failures including but not limited to;</a:t>
            </a:r>
          </a:p>
          <a:p>
            <a:pPr eaLnBrk="1" hangingPunct="1">
              <a:lnSpc>
                <a:spcPts val="2500"/>
              </a:lnSpc>
            </a:pPr>
            <a:r>
              <a:rPr lang="en-US" altLang="en-US" sz="1800" dirty="0"/>
              <a:t>Incorrect firmware</a:t>
            </a:r>
          </a:p>
          <a:p>
            <a:pPr eaLnBrk="1" hangingPunct="1">
              <a:lnSpc>
                <a:spcPts val="2500"/>
              </a:lnSpc>
            </a:pPr>
            <a:r>
              <a:rPr lang="en-US" altLang="en-US" sz="1800" dirty="0"/>
              <a:t>Bad settings</a:t>
            </a:r>
          </a:p>
          <a:p>
            <a:pPr eaLnBrk="1" hangingPunct="1">
              <a:lnSpc>
                <a:spcPts val="2500"/>
              </a:lnSpc>
            </a:pPr>
            <a:r>
              <a:rPr lang="en-US" altLang="en-US" sz="1800" dirty="0"/>
              <a:t>Alarms and errors that do not clear</a:t>
            </a:r>
          </a:p>
          <a:p>
            <a:pPr eaLnBrk="1" hangingPunct="1">
              <a:lnSpc>
                <a:spcPts val="2500"/>
              </a:lnSpc>
            </a:pPr>
            <a:r>
              <a:rPr lang="en-US" altLang="en-US" sz="1800" dirty="0"/>
              <a:t>Communication test failures</a:t>
            </a:r>
          </a:p>
          <a:p>
            <a:pPr eaLnBrk="1" hangingPunct="1">
              <a:lnSpc>
                <a:spcPts val="2500"/>
              </a:lnSpc>
            </a:pPr>
            <a:r>
              <a:rPr lang="en-US" altLang="en-US" sz="1800" dirty="0"/>
              <a:t>Bad tables</a:t>
            </a:r>
          </a:p>
          <a:p>
            <a:pPr eaLnBrk="1" hangingPunct="1">
              <a:lnSpc>
                <a:spcPts val="2500"/>
              </a:lnSpc>
            </a:pPr>
            <a:r>
              <a:rPr lang="en-US" altLang="en-US" sz="1800" dirty="0"/>
              <a:t>Failed disconnect switches</a:t>
            </a:r>
          </a:p>
          <a:p>
            <a:pPr eaLnBrk="1" hangingPunct="1">
              <a:lnSpc>
                <a:spcPts val="2500"/>
              </a:lnSpc>
            </a:pPr>
            <a:endParaRPr lang="en-US" altLang="en-US" sz="1800" dirty="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35274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Lessons for the Future? </a:t>
            </a:r>
          </a:p>
        </p:txBody>
      </p:sp>
      <p:sp>
        <p:nvSpPr>
          <p:cNvPr id="14339" name="Rectangle 3"/>
          <p:cNvSpPr>
            <a:spLocks noGrp="1" noChangeArrowheads="1"/>
          </p:cNvSpPr>
          <p:nvPr>
            <p:ph idx="1"/>
          </p:nvPr>
        </p:nvSpPr>
        <p:spPr/>
        <p:txBody>
          <a:bodyPr/>
          <a:lstStyle/>
          <a:p>
            <a:pPr eaLnBrk="1" hangingPunct="1">
              <a:lnSpc>
                <a:spcPct val="105000"/>
              </a:lnSpc>
            </a:pPr>
            <a:r>
              <a:rPr lang="en-US" altLang="en-US" sz="1800" dirty="0"/>
              <a:t>Are these infant mortality issues or are these issues to be concerned about going forward?</a:t>
            </a:r>
          </a:p>
          <a:p>
            <a:pPr eaLnBrk="1" hangingPunct="1">
              <a:lnSpc>
                <a:spcPct val="105000"/>
              </a:lnSpc>
            </a:pPr>
            <a:r>
              <a:rPr lang="en-US" altLang="en-US" sz="1800" dirty="0"/>
              <a:t>What was NEVER the reason for rejecting a shipment – meter accuracy.</a:t>
            </a:r>
          </a:p>
          <a:p>
            <a:pPr eaLnBrk="1" hangingPunct="1">
              <a:lnSpc>
                <a:spcPct val="105000"/>
              </a:lnSpc>
            </a:pPr>
            <a:r>
              <a:rPr lang="en-US" altLang="en-US" sz="1800" dirty="0"/>
              <a:t>Which are the most difficult meters for every deployment – the transformer rated meters.  Often these forms are not available until very late in the deployment and sometimes not until the deployment has officially ended.</a:t>
            </a:r>
          </a:p>
        </p:txBody>
      </p:sp>
      <p:pic>
        <p:nvPicPr>
          <p:cNvPr id="14340" name="Picture 16"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26670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DE96E470-81BB-4E2D-BE65-B4D8D6CBEABD}"/>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4F5216F5-A629-4D9B-AA91-02B8C9A3B72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title"/>
          </p:nvPr>
        </p:nvSpPr>
        <p:spPr>
          <a:noFill/>
        </p:spPr>
        <p:txBody>
          <a:bodyPr/>
          <a:lstStyle/>
          <a:p>
            <a:pPr eaLnBrk="1" hangingPunct="1"/>
            <a:r>
              <a:rPr lang="en-US" altLang="en-US" sz="3000" dirty="0">
                <a:solidFill>
                  <a:srgbClr val="C00000"/>
                </a:solidFill>
              </a:rPr>
              <a:t>Commercial and Industrial Metering Challenges </a:t>
            </a:r>
          </a:p>
        </p:txBody>
      </p:sp>
      <p:sp>
        <p:nvSpPr>
          <p:cNvPr id="15363" name="Rectangle 2"/>
          <p:cNvSpPr>
            <a:spLocks noGrp="1" noChangeArrowheads="1"/>
          </p:cNvSpPr>
          <p:nvPr>
            <p:ph idx="1"/>
          </p:nvPr>
        </p:nvSpPr>
        <p:spPr>
          <a:xfrm>
            <a:off x="457200" y="1676400"/>
            <a:ext cx="8229600" cy="4114800"/>
          </a:xfrm>
        </p:spPr>
        <p:txBody>
          <a:bodyPr/>
          <a:lstStyle/>
          <a:p>
            <a:pPr eaLnBrk="1" hangingPunct="1">
              <a:lnSpc>
                <a:spcPct val="115000"/>
              </a:lnSpc>
            </a:pPr>
            <a:r>
              <a:rPr lang="en-US" altLang="en-US" sz="1800" dirty="0"/>
              <a:t>Most AMI deployments utilize third party contractors to handle the residential and some self contained non-2S services.  The balance is typically handled by the meter service department of the utility.</a:t>
            </a:r>
          </a:p>
          <a:p>
            <a:pPr eaLnBrk="1" hangingPunct="1">
              <a:lnSpc>
                <a:spcPct val="115000"/>
              </a:lnSpc>
            </a:pPr>
            <a:r>
              <a:rPr lang="en-US" altLang="en-US" sz="1800" dirty="0"/>
              <a:t>No AMI deployment has used the AMI communication network to handle the communication with the largest customer meters.  The risk from even a short term interruption of communication or loss of data far outweighs the benefit of meters which are already being communicated with daily or even several times a day.  </a:t>
            </a:r>
          </a:p>
          <a:p>
            <a:pPr eaLnBrk="1" hangingPunct="1">
              <a:lnSpc>
                <a:spcPct val="115000"/>
              </a:lnSpc>
            </a:pPr>
            <a:r>
              <a:rPr lang="en-US" altLang="en-US" sz="1800" dirty="0"/>
              <a:t>As these services are evaluated for new metering technology, issues are being found at some accounts.  These issues represent revenue losses due to inappropriate metering schemes or partially failed metering components (e.g. transformers, electronic components).</a:t>
            </a:r>
            <a:endParaRPr lang="en-US" altLang="en-US" sz="2400" dirty="0"/>
          </a:p>
        </p:txBody>
      </p:sp>
      <p:sp>
        <p:nvSpPr>
          <p:cNvPr id="2" name="Footer Placeholder 1">
            <a:extLst>
              <a:ext uri="{FF2B5EF4-FFF2-40B4-BE49-F238E27FC236}">
                <a16:creationId xmlns:a16="http://schemas.microsoft.com/office/drawing/2014/main" id="{7D04C5F1-AAF6-4935-9686-3C50E7879B0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25D0E48-5DFB-49CC-952A-1D8878CA01A1}"/>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a:noFill/>
        </p:spPr>
        <p:txBody>
          <a:bodyPr/>
          <a:lstStyle/>
          <a:p>
            <a:pPr eaLnBrk="1" hangingPunct="1"/>
            <a:r>
              <a:rPr lang="en-US" altLang="en-US" sz="3000" dirty="0">
                <a:solidFill>
                  <a:srgbClr val="C00000"/>
                </a:solidFill>
              </a:rPr>
              <a:t>How are these new realities starting to affect metering operations? </a:t>
            </a:r>
          </a:p>
        </p:txBody>
      </p:sp>
      <p:sp>
        <p:nvSpPr>
          <p:cNvPr id="16386" name="Rectangle 2"/>
          <p:cNvSpPr>
            <a:spLocks noGrp="1" noChangeArrowheads="1"/>
          </p:cNvSpPr>
          <p:nvPr>
            <p:ph idx="1"/>
          </p:nvPr>
        </p:nvSpPr>
        <p:spPr>
          <a:xfrm>
            <a:off x="457200" y="1295400"/>
            <a:ext cx="8229600" cy="4525963"/>
          </a:xfrm>
        </p:spPr>
        <p:txBody>
          <a:bodyPr/>
          <a:lstStyle/>
          <a:p>
            <a:pPr eaLnBrk="1" hangingPunct="1">
              <a:lnSpc>
                <a:spcPct val="120000"/>
              </a:lnSpc>
            </a:pPr>
            <a:r>
              <a:rPr lang="en-US" altLang="en-US" sz="1800" dirty="0"/>
              <a:t>Metering is becoming more about IT.  Some metering departments have been reorganized after AMI as part of the IT department.</a:t>
            </a:r>
          </a:p>
          <a:p>
            <a:pPr eaLnBrk="1" hangingPunct="1">
              <a:lnSpc>
                <a:spcPct val="120000"/>
              </a:lnSpc>
            </a:pPr>
            <a:r>
              <a:rPr lang="en-US" altLang="en-US" sz="1800" dirty="0"/>
              <a:t>Metering emphasis will shift strongly toward C&amp;I customers and further and further away from residential meters</a:t>
            </a:r>
          </a:p>
          <a:p>
            <a:pPr eaLnBrk="1" hangingPunct="1">
              <a:lnSpc>
                <a:spcPct val="120000"/>
              </a:lnSpc>
            </a:pPr>
            <a:r>
              <a:rPr lang="en-US" altLang="en-US" sz="1800" dirty="0"/>
              <a:t>Metering resources are being refocused on C&amp;I accounts.</a:t>
            </a:r>
          </a:p>
          <a:p>
            <a:pPr eaLnBrk="1" hangingPunct="1">
              <a:lnSpc>
                <a:spcPct val="120000"/>
              </a:lnSpc>
            </a:pPr>
            <a:r>
              <a:rPr lang="en-US" altLang="en-US" sz="1800" dirty="0"/>
              <a:t>There are fewer levels of meter tech.  Every meter tech needs to be at the higher level as there is not enough lower level work to warrant full time employees</a:t>
            </a:r>
          </a:p>
          <a:p>
            <a:pPr eaLnBrk="1" hangingPunct="1">
              <a:lnSpc>
                <a:spcPct val="120000"/>
              </a:lnSpc>
            </a:pPr>
            <a:r>
              <a:rPr lang="en-US" altLang="en-US" sz="1800" dirty="0"/>
              <a:t>Utility commissions are being less forgiving of allowing rate relief for project over runs and metering inaccuracies</a:t>
            </a:r>
          </a:p>
          <a:p>
            <a:pPr eaLnBrk="1" hangingPunct="1">
              <a:lnSpc>
                <a:spcPct val="80000"/>
              </a:lnSpc>
            </a:pPr>
            <a:endParaRPr lang="en-US" altLang="en-US" sz="1800"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953000"/>
            <a:ext cx="2014538" cy="117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995863"/>
            <a:ext cx="1889125"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79D0162-D3DE-4D85-941C-8A74AB65A0D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001E91D-1E82-4F44-A247-0BCB2E46B3AB}"/>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noFill/>
        </p:spPr>
        <p:txBody>
          <a:bodyPr/>
          <a:lstStyle/>
          <a:p>
            <a:pPr eaLnBrk="1" hangingPunct="1">
              <a:lnSpc>
                <a:spcPts val="3000"/>
              </a:lnSpc>
            </a:pPr>
            <a:r>
              <a:rPr lang="en-US" altLang="en-US" sz="3000" dirty="0">
                <a:solidFill>
                  <a:srgbClr val="C00000"/>
                </a:solidFill>
              </a:rPr>
              <a:t>New or expanded roles for metering departments of all sizes</a:t>
            </a:r>
          </a:p>
        </p:txBody>
      </p:sp>
      <p:sp>
        <p:nvSpPr>
          <p:cNvPr id="17410" name="Rectangle 2"/>
          <p:cNvSpPr>
            <a:spLocks noGrp="1" noChangeArrowheads="1"/>
          </p:cNvSpPr>
          <p:nvPr>
            <p:ph idx="1"/>
          </p:nvPr>
        </p:nvSpPr>
        <p:spPr>
          <a:xfrm>
            <a:off x="457200" y="1600200"/>
            <a:ext cx="6629400" cy="4525963"/>
          </a:xfrm>
        </p:spPr>
        <p:txBody>
          <a:bodyPr>
            <a:normAutofit fontScale="92500"/>
          </a:bodyPr>
          <a:lstStyle/>
          <a:p>
            <a:pPr eaLnBrk="1" hangingPunct="1">
              <a:lnSpc>
                <a:spcPct val="120000"/>
              </a:lnSpc>
            </a:pPr>
            <a:r>
              <a:rPr lang="en-US" altLang="en-US" sz="1800" dirty="0"/>
              <a:t>Responsible for either reviewing ANSI Tests or even performing some of these ANSI Tests</a:t>
            </a:r>
          </a:p>
          <a:p>
            <a:pPr eaLnBrk="1" hangingPunct="1">
              <a:lnSpc>
                <a:spcPct val="120000"/>
              </a:lnSpc>
            </a:pPr>
            <a:r>
              <a:rPr lang="en-US" altLang="en-US" sz="1800" dirty="0"/>
              <a:t>Perform Meter Functionality testing on new and returned AMI meters</a:t>
            </a:r>
          </a:p>
          <a:p>
            <a:pPr eaLnBrk="1" hangingPunct="1">
              <a:lnSpc>
                <a:spcPct val="120000"/>
              </a:lnSpc>
            </a:pPr>
            <a:r>
              <a:rPr lang="en-US" altLang="en-US" sz="1800" dirty="0"/>
              <a:t>Register and communication module energy measurement comparison</a:t>
            </a:r>
          </a:p>
          <a:p>
            <a:pPr eaLnBrk="1" hangingPunct="1">
              <a:lnSpc>
                <a:spcPct val="120000"/>
              </a:lnSpc>
            </a:pPr>
            <a:r>
              <a:rPr lang="en-US" altLang="en-US" sz="1800" dirty="0"/>
              <a:t>Disconnect/Reconnect Functionality</a:t>
            </a:r>
          </a:p>
          <a:p>
            <a:pPr eaLnBrk="1" hangingPunct="1">
              <a:lnSpc>
                <a:spcPct val="120000"/>
              </a:lnSpc>
            </a:pPr>
            <a:r>
              <a:rPr lang="en-US" altLang="en-US" sz="1800" dirty="0"/>
              <a:t>Outage Performance</a:t>
            </a:r>
          </a:p>
          <a:p>
            <a:pPr eaLnBrk="1" hangingPunct="1">
              <a:lnSpc>
                <a:spcPct val="120000"/>
              </a:lnSpc>
            </a:pPr>
            <a:r>
              <a:rPr lang="en-US" altLang="en-US" sz="1800" dirty="0"/>
              <a:t>Meter Communications Performance</a:t>
            </a:r>
          </a:p>
          <a:p>
            <a:pPr eaLnBrk="1" hangingPunct="1">
              <a:lnSpc>
                <a:spcPct val="120000"/>
              </a:lnSpc>
            </a:pPr>
            <a:r>
              <a:rPr lang="en-US" altLang="en-US" sz="1800" dirty="0"/>
              <a:t>Consumer safety and combating real and perceived issues</a:t>
            </a:r>
          </a:p>
          <a:p>
            <a:pPr eaLnBrk="1" hangingPunct="1">
              <a:lnSpc>
                <a:spcPct val="120000"/>
              </a:lnSpc>
            </a:pPr>
            <a:r>
              <a:rPr lang="en-US" altLang="en-US" sz="1800" dirty="0"/>
              <a:t>Near continuous research into the “next” technology and the next deployment</a:t>
            </a:r>
          </a:p>
          <a:p>
            <a:pPr eaLnBrk="1" hangingPunct="1">
              <a:lnSpc>
                <a:spcPct val="80000"/>
              </a:lnSpc>
            </a:pPr>
            <a:endParaRPr lang="en-US" altLang="en-US" sz="1800" dirty="0"/>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896" y="2776214"/>
            <a:ext cx="18081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9526A30-48C5-4016-8B51-68AEED7B7A0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AE4DA70-2482-4CA8-8CB3-192F9BE09575}"/>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9"/>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Shop Testing </a:t>
            </a:r>
          </a:p>
        </p:txBody>
      </p:sp>
      <p:sp>
        <p:nvSpPr>
          <p:cNvPr id="18434" name="Rectangle 7"/>
          <p:cNvSpPr>
            <a:spLocks noGrp="1" noChangeArrowheads="1"/>
          </p:cNvSpPr>
          <p:nvPr>
            <p:ph idx="1"/>
          </p:nvPr>
        </p:nvSpPr>
        <p:spPr>
          <a:noFill/>
        </p:spPr>
        <p:txBody>
          <a:bodyPr/>
          <a:lstStyle/>
          <a:p>
            <a:pPr marL="609600" indent="-609600" eaLnBrk="1" hangingPunct="1">
              <a:lnSpc>
                <a:spcPct val="90000"/>
              </a:lnSpc>
              <a:spcBef>
                <a:spcPct val="0"/>
              </a:spcBef>
              <a:spcAft>
                <a:spcPct val="50000"/>
              </a:spcAft>
            </a:pPr>
            <a:r>
              <a:rPr lang="en-US" altLang="en-US" sz="2100" dirty="0"/>
              <a:t>Accuracy testing</a:t>
            </a:r>
          </a:p>
          <a:p>
            <a:pPr marL="609600" indent="-609600" eaLnBrk="1" hangingPunct="1">
              <a:lnSpc>
                <a:spcPct val="90000"/>
              </a:lnSpc>
              <a:spcBef>
                <a:spcPct val="0"/>
              </a:spcBef>
              <a:spcAft>
                <a:spcPct val="50000"/>
              </a:spcAft>
            </a:pPr>
            <a:r>
              <a:rPr lang="en-US" altLang="en-US" sz="2100" dirty="0"/>
              <a:t>Meter Communications Performance </a:t>
            </a:r>
          </a:p>
          <a:p>
            <a:pPr marL="609600" indent="-609600" eaLnBrk="1" hangingPunct="1">
              <a:lnSpc>
                <a:spcPct val="90000"/>
              </a:lnSpc>
              <a:spcBef>
                <a:spcPct val="0"/>
              </a:spcBef>
              <a:spcAft>
                <a:spcPct val="50000"/>
              </a:spcAft>
            </a:pPr>
            <a:r>
              <a:rPr lang="en-US" altLang="en-US" sz="2100" dirty="0"/>
              <a:t>Software and firmware verification</a:t>
            </a:r>
          </a:p>
          <a:p>
            <a:pPr marL="609600" indent="-609600" eaLnBrk="1" hangingPunct="1">
              <a:lnSpc>
                <a:spcPct val="90000"/>
              </a:lnSpc>
              <a:spcBef>
                <a:spcPct val="0"/>
              </a:spcBef>
              <a:spcAft>
                <a:spcPct val="50000"/>
              </a:spcAft>
            </a:pPr>
            <a:r>
              <a:rPr lang="en-US" altLang="en-US" sz="2100" dirty="0"/>
              <a:t>Setting verification</a:t>
            </a:r>
          </a:p>
          <a:p>
            <a:pPr marL="609600" indent="-609600" eaLnBrk="1" hangingPunct="1">
              <a:lnSpc>
                <a:spcPct val="90000"/>
              </a:lnSpc>
              <a:spcBef>
                <a:spcPct val="0"/>
              </a:spcBef>
              <a:spcAft>
                <a:spcPct val="50000"/>
              </a:spcAft>
            </a:pPr>
            <a:r>
              <a:rPr lang="en-US" altLang="en-US" sz="2100" dirty="0"/>
              <a:t>Functional testing </a:t>
            </a:r>
          </a:p>
          <a:p>
            <a:pPr marL="609600" indent="-609600" eaLnBrk="1" hangingPunct="1">
              <a:lnSpc>
                <a:spcPct val="90000"/>
              </a:lnSpc>
              <a:spcBef>
                <a:spcPct val="0"/>
              </a:spcBef>
              <a:spcAft>
                <a:spcPct val="50000"/>
              </a:spcAft>
            </a:pPr>
            <a:r>
              <a:rPr lang="en-US" altLang="en-US" sz="2100" dirty="0"/>
              <a:t>Disconnect/reconnect Functionality</a:t>
            </a:r>
            <a:br>
              <a:rPr lang="en-US" altLang="en-US" sz="2100" dirty="0"/>
            </a:br>
            <a:r>
              <a:rPr lang="en-US" altLang="en-US" sz="2100" dirty="0"/>
              <a:t>and as left setting</a:t>
            </a:r>
          </a:p>
        </p:txBody>
      </p:sp>
      <p:sp>
        <p:nvSpPr>
          <p:cNvPr id="2" name="Footer Placeholder 1">
            <a:extLst>
              <a:ext uri="{FF2B5EF4-FFF2-40B4-BE49-F238E27FC236}">
                <a16:creationId xmlns:a16="http://schemas.microsoft.com/office/drawing/2014/main" id="{C4218908-7B42-47C6-8053-37851BB4A5A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D2378CC-491B-4F18-AB5F-7140BE854333}"/>
              </a:ext>
            </a:extLst>
          </p:cNvPr>
          <p:cNvSpPr>
            <a:spLocks noGrp="1"/>
          </p:cNvSpPr>
          <p:nvPr>
            <p:ph type="sldNum" sz="quarter" idx="4"/>
          </p:nvPr>
        </p:nvSpPr>
        <p:spPr/>
        <p:txBody>
          <a:bodyPr/>
          <a:lstStyle/>
          <a:p>
            <a:fld id="{4BEAC4C4-F0A7-4B61-A827-E4198D078267}" type="slidenum">
              <a:rPr lang="en-US" smtClean="0"/>
              <a:t>17</a:t>
            </a:fld>
            <a:endParaRPr lang="en-US" dirty="0"/>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62200"/>
            <a:ext cx="3952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Field Testing and Inspection </a:t>
            </a:r>
          </a:p>
        </p:txBody>
      </p:sp>
      <p:sp>
        <p:nvSpPr>
          <p:cNvPr id="21507" name="Rectangle 7"/>
          <p:cNvSpPr>
            <a:spLocks noGrp="1" noChangeArrowheads="1"/>
          </p:cNvSpPr>
          <p:nvPr>
            <p:ph idx="1"/>
          </p:nvPr>
        </p:nvSpPr>
        <p:spPr>
          <a:xfrm>
            <a:off x="3429000" y="1547813"/>
            <a:ext cx="5410200" cy="4524375"/>
          </a:xfrm>
        </p:spPr>
        <p:txBody>
          <a:bodyPr/>
          <a:lstStyle/>
          <a:p>
            <a:pPr marL="520700" indent="-292100" eaLnBrk="1" hangingPunct="1">
              <a:lnSpc>
                <a:spcPct val="80000"/>
              </a:lnSpc>
              <a:spcBef>
                <a:spcPct val="0"/>
              </a:spcBef>
              <a:spcAft>
                <a:spcPct val="50000"/>
              </a:spcAft>
              <a:defRPr/>
            </a:pPr>
            <a:r>
              <a:rPr lang="en-US" altLang="en-US" sz="1750" dirty="0"/>
              <a:t>Work with third party deployment vendor or perform the deployment</a:t>
            </a:r>
          </a:p>
          <a:p>
            <a:pPr marL="920750" lvl="1" indent="-292100" eaLnBrk="1" hangingPunct="1">
              <a:lnSpc>
                <a:spcPct val="80000"/>
              </a:lnSpc>
              <a:spcBef>
                <a:spcPct val="0"/>
              </a:spcBef>
              <a:spcAft>
                <a:spcPct val="50000"/>
              </a:spcAft>
              <a:defRPr/>
            </a:pPr>
            <a:r>
              <a:rPr lang="en-US" altLang="en-US" sz="1750" dirty="0"/>
              <a:t>Self contained</a:t>
            </a:r>
          </a:p>
          <a:p>
            <a:pPr marL="920750" lvl="1" indent="-292100" eaLnBrk="1" hangingPunct="1">
              <a:lnSpc>
                <a:spcPct val="80000"/>
              </a:lnSpc>
              <a:spcBef>
                <a:spcPct val="0"/>
              </a:spcBef>
              <a:spcAft>
                <a:spcPct val="50000"/>
              </a:spcAft>
              <a:defRPr/>
            </a:pPr>
            <a:r>
              <a:rPr lang="en-US" altLang="en-US" sz="1750" dirty="0"/>
              <a:t>Transformer Rated</a:t>
            </a:r>
          </a:p>
          <a:p>
            <a:pPr marL="520700" indent="-292100" eaLnBrk="1" hangingPunct="1">
              <a:lnSpc>
                <a:spcPct val="80000"/>
              </a:lnSpc>
              <a:spcBef>
                <a:spcPct val="0"/>
              </a:spcBef>
              <a:spcAft>
                <a:spcPct val="50000"/>
              </a:spcAft>
              <a:defRPr/>
            </a:pPr>
            <a:r>
              <a:rPr lang="en-US" altLang="en-US" sz="1750" dirty="0"/>
              <a:t>Accuracy Testing</a:t>
            </a:r>
          </a:p>
          <a:p>
            <a:pPr marL="520700" indent="-292100" eaLnBrk="1" hangingPunct="1">
              <a:lnSpc>
                <a:spcPct val="80000"/>
              </a:lnSpc>
              <a:spcBef>
                <a:spcPct val="0"/>
              </a:spcBef>
              <a:spcAft>
                <a:spcPct val="50000"/>
              </a:spcAft>
              <a:defRPr/>
            </a:pPr>
            <a:r>
              <a:rPr lang="en-US" altLang="en-US" sz="1750" dirty="0"/>
              <a:t>Meter Communications Performance </a:t>
            </a:r>
          </a:p>
          <a:p>
            <a:pPr marL="520700" indent="-292100" eaLnBrk="1" hangingPunct="1">
              <a:lnSpc>
                <a:spcPct val="80000"/>
              </a:lnSpc>
              <a:spcBef>
                <a:spcPct val="0"/>
              </a:spcBef>
              <a:spcAft>
                <a:spcPct val="50000"/>
              </a:spcAft>
              <a:defRPr/>
            </a:pPr>
            <a:r>
              <a:rPr lang="en-US" altLang="en-US" sz="1750" dirty="0"/>
              <a:t>Software &amp; Firmware Verification</a:t>
            </a:r>
          </a:p>
          <a:p>
            <a:pPr marL="520700" indent="-292100" eaLnBrk="1" hangingPunct="1">
              <a:lnSpc>
                <a:spcPct val="80000"/>
              </a:lnSpc>
              <a:spcBef>
                <a:spcPct val="0"/>
              </a:spcBef>
              <a:spcAft>
                <a:spcPct val="50000"/>
              </a:spcAft>
              <a:defRPr/>
            </a:pPr>
            <a:r>
              <a:rPr lang="en-US" altLang="en-US" sz="1750" dirty="0"/>
              <a:t>Setting Verification</a:t>
            </a:r>
          </a:p>
          <a:p>
            <a:pPr marL="520700" indent="-292100" eaLnBrk="1" hangingPunct="1">
              <a:lnSpc>
                <a:spcPct val="80000"/>
              </a:lnSpc>
              <a:spcBef>
                <a:spcPct val="0"/>
              </a:spcBef>
              <a:spcAft>
                <a:spcPct val="50000"/>
              </a:spcAft>
              <a:defRPr/>
            </a:pPr>
            <a:r>
              <a:rPr lang="en-US" altLang="en-US" sz="1750" dirty="0"/>
              <a:t>Functional Testing </a:t>
            </a:r>
          </a:p>
          <a:p>
            <a:pPr marL="520700" indent="-292100" eaLnBrk="1" hangingPunct="1">
              <a:lnSpc>
                <a:spcPct val="80000"/>
              </a:lnSpc>
              <a:spcBef>
                <a:spcPct val="0"/>
              </a:spcBef>
              <a:spcAft>
                <a:spcPct val="50000"/>
              </a:spcAft>
              <a:defRPr/>
            </a:pPr>
            <a:r>
              <a:rPr lang="en-US" altLang="en-US" sz="1750" dirty="0"/>
              <a:t>Disconnect/Reconnect Functionality</a:t>
            </a:r>
            <a:br>
              <a:rPr lang="en-US" altLang="en-US" sz="1750" dirty="0"/>
            </a:br>
            <a:r>
              <a:rPr lang="en-US" altLang="en-US" sz="1750" dirty="0"/>
              <a:t>and as left setting</a:t>
            </a:r>
          </a:p>
          <a:p>
            <a:pPr marL="520700" indent="-292100" eaLnBrk="1" hangingPunct="1">
              <a:lnSpc>
                <a:spcPct val="80000"/>
              </a:lnSpc>
              <a:spcBef>
                <a:spcPct val="0"/>
              </a:spcBef>
              <a:spcAft>
                <a:spcPct val="50000"/>
              </a:spcAft>
              <a:defRPr/>
            </a:pPr>
            <a:r>
              <a:rPr lang="en-US" altLang="en-US" sz="1750" dirty="0"/>
              <a:t>Tamper Verification</a:t>
            </a:r>
          </a:p>
          <a:p>
            <a:pPr marL="520700" indent="-292100" eaLnBrk="1" hangingPunct="1">
              <a:lnSpc>
                <a:spcPct val="80000"/>
              </a:lnSpc>
              <a:spcBef>
                <a:spcPct val="0"/>
              </a:spcBef>
              <a:spcAft>
                <a:spcPct val="50000"/>
              </a:spcAft>
              <a:defRPr/>
            </a:pPr>
            <a:r>
              <a:rPr lang="en-US" altLang="en-US" sz="1750" dirty="0"/>
              <a:t>Site Audits appropriate to the type</a:t>
            </a:r>
            <a:br>
              <a:rPr lang="en-US" altLang="en-US" sz="1750" dirty="0"/>
            </a:br>
            <a:r>
              <a:rPr lang="en-US" altLang="en-US" sz="1750" dirty="0"/>
              <a:t>of meter</a:t>
            </a:r>
          </a:p>
        </p:txBody>
      </p:sp>
      <p:pic>
        <p:nvPicPr>
          <p:cNvPr id="19460" name="Picture 9" descr="2200-F 001"/>
          <p:cNvPicPr>
            <a:picLocks noChangeAspect="1" noChangeArrowheads="1"/>
          </p:cNvPicPr>
          <p:nvPr/>
        </p:nvPicPr>
        <p:blipFill>
          <a:blip r:embed="rId3">
            <a:extLst>
              <a:ext uri="{28A0092B-C50C-407E-A947-70E740481C1C}">
                <a14:useLocalDpi xmlns:a14="http://schemas.microsoft.com/office/drawing/2010/main" val="0"/>
              </a:ext>
            </a:extLst>
          </a:blip>
          <a:srcRect l="9740" r="10390"/>
          <a:stretch>
            <a:fillRect/>
          </a:stretch>
        </p:blipFill>
        <p:spPr bwMode="auto">
          <a:xfrm>
            <a:off x="762000" y="1600200"/>
            <a:ext cx="23526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8" y="3962400"/>
            <a:ext cx="220980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49B3FDE3-6584-4927-97D3-DCFA94AD902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2642A40A-0D0A-4EB9-8539-C3FF24A43A26}"/>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429000"/>
            <a:ext cx="2438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1561113" y="158368"/>
            <a:ext cx="7208107" cy="679832"/>
          </a:xfrm>
          <a:noFill/>
        </p:spPr>
        <p:txBody>
          <a:bodyPr/>
          <a:lstStyle/>
          <a:p>
            <a:pPr eaLnBrk="1" hangingPunct="1">
              <a:lnSpc>
                <a:spcPts val="3200"/>
              </a:lnSpc>
              <a:spcBef>
                <a:spcPts val="0"/>
              </a:spcBef>
            </a:pPr>
            <a:r>
              <a:rPr lang="en-US" altLang="en-US" sz="3200" dirty="0">
                <a:solidFill>
                  <a:srgbClr val="C00000"/>
                </a:solidFill>
              </a:rPr>
              <a:t>RMA’s, Root Cause Analysis and </a:t>
            </a:r>
            <a:br>
              <a:rPr lang="en-US" altLang="en-US" sz="3200" dirty="0">
                <a:solidFill>
                  <a:srgbClr val="C00000"/>
                </a:solidFill>
              </a:rPr>
            </a:br>
            <a:r>
              <a:rPr lang="en-US" altLang="en-US" sz="3200" dirty="0">
                <a:solidFill>
                  <a:srgbClr val="C00000"/>
                </a:solidFill>
              </a:rPr>
              <a:t>In Service Testing </a:t>
            </a:r>
          </a:p>
        </p:txBody>
      </p:sp>
      <p:sp>
        <p:nvSpPr>
          <p:cNvPr id="20484" name="Rectangle 3"/>
          <p:cNvSpPr>
            <a:spLocks noGrp="1" noChangeArrowheads="1"/>
          </p:cNvSpPr>
          <p:nvPr>
            <p:ph idx="1"/>
          </p:nvPr>
        </p:nvSpPr>
        <p:spPr/>
        <p:txBody>
          <a:bodyPr/>
          <a:lstStyle/>
          <a:p>
            <a:pPr marL="228600" indent="-228600" eaLnBrk="1" hangingPunct="1">
              <a:lnSpc>
                <a:spcPct val="80000"/>
              </a:lnSpc>
              <a:buFontTx/>
              <a:buNone/>
            </a:pPr>
            <a:r>
              <a:rPr lang="en-US" altLang="en-US" sz="1600" dirty="0">
                <a:solidFill>
                  <a:srgbClr val="CC0000"/>
                </a:solidFill>
              </a:rPr>
              <a:t>Opportunities to Learn:</a:t>
            </a:r>
          </a:p>
          <a:p>
            <a:pPr marL="228600" indent="-228600" eaLnBrk="1" hangingPunct="1">
              <a:lnSpc>
                <a:spcPct val="80000"/>
              </a:lnSpc>
            </a:pPr>
            <a:r>
              <a:rPr lang="en-US" altLang="en-US" sz="1600" dirty="0"/>
              <a:t>Meters returned from the field as bad or flagged on incoming inspection. These RMA’s need to be tracked not only for warranty purposes but more importantly to understand the root cause of the issues.</a:t>
            </a:r>
            <a:r>
              <a:rPr lang="en-US" altLang="en-US" sz="1800" dirty="0"/>
              <a:t>  </a:t>
            </a:r>
            <a:endParaRPr lang="en-US" altLang="en-US" sz="1600" dirty="0"/>
          </a:p>
        </p:txBody>
      </p:sp>
      <p:sp>
        <p:nvSpPr>
          <p:cNvPr id="2" name="Footer Placeholder 1">
            <a:extLst>
              <a:ext uri="{FF2B5EF4-FFF2-40B4-BE49-F238E27FC236}">
                <a16:creationId xmlns:a16="http://schemas.microsoft.com/office/drawing/2014/main" id="{5AB37B44-51D6-4C21-A7DF-42AFB857552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51AEA57-0581-44C0-946E-A6DAF06BD3FA}"/>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20485" name="Rectangle 8"/>
          <p:cNvSpPr>
            <a:spLocks noChangeArrowheads="1"/>
          </p:cNvSpPr>
          <p:nvPr/>
        </p:nvSpPr>
        <p:spPr bwMode="auto">
          <a:xfrm>
            <a:off x="457200" y="3429000"/>
            <a:ext cx="5715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t>In Service Test programs need to be utilized to understand the overall performance of AMI meters and as failures are identified these meters need to be dissected and the failure mode understood.  If necessary, once the failure mode is understood the meter population may need to also be dissected to identify sub-groups of meter that may be similarly affected.  This could be a group of meters…</a:t>
            </a:r>
            <a:br>
              <a:rPr lang="en-US" altLang="en-US" sz="1600" dirty="0"/>
            </a:br>
            <a:endParaRPr lang="en-US" altLang="en-US" sz="1600" dirty="0"/>
          </a:p>
          <a:p>
            <a:pPr lvl="1" eaLnBrk="1" hangingPunct="1">
              <a:spcBef>
                <a:spcPct val="0"/>
              </a:spcBef>
              <a:buFontTx/>
              <a:buChar char="•"/>
            </a:pPr>
            <a:r>
              <a:rPr lang="en-US" altLang="en-US" sz="1600" dirty="0"/>
              <a:t> from the same shipment. </a:t>
            </a:r>
          </a:p>
          <a:p>
            <a:pPr lvl="1" eaLnBrk="1" hangingPunct="1">
              <a:spcBef>
                <a:spcPct val="0"/>
              </a:spcBef>
              <a:buFontTx/>
              <a:buChar char="•"/>
            </a:pPr>
            <a:r>
              <a:rPr lang="en-US" altLang="en-US" sz="1600" dirty="0"/>
              <a:t> that were deployed in the same geographic area.</a:t>
            </a:r>
          </a:p>
          <a:p>
            <a:pPr lvl="1" eaLnBrk="1" hangingPunct="1">
              <a:spcBef>
                <a:spcPct val="0"/>
              </a:spcBef>
              <a:buFontTx/>
              <a:buChar char="•"/>
            </a:pPr>
            <a:r>
              <a:rPr lang="en-US" altLang="en-US" sz="1600" dirty="0"/>
              <a:t> that saw the same type of usage or environment.</a:t>
            </a:r>
          </a:p>
        </p:txBody>
      </p:sp>
      <p:sp>
        <p:nvSpPr>
          <p:cNvPr id="20486" name="Rectangle 9"/>
          <p:cNvSpPr>
            <a:spLocks noChangeArrowheads="1"/>
          </p:cNvSpPr>
          <p:nvPr/>
        </p:nvSpPr>
        <p:spPr bwMode="auto">
          <a:xfrm>
            <a:off x="809625" y="2438399"/>
            <a:ext cx="7705725"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r>
              <a:rPr lang="en-US" altLang="en-US" sz="1600" b="1" dirty="0"/>
              <a:t>No one knows the actual life of their AMI meter.  To do this we must learn as much as we can from the failures and the performance of the meters we have deployed.</a:t>
            </a:r>
            <a:r>
              <a:rPr lang="en-US" altLang="en-US" sz="16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Topics We Will Cover</a:t>
            </a:r>
          </a:p>
        </p:txBody>
      </p:sp>
      <p:sp>
        <p:nvSpPr>
          <p:cNvPr id="3075" name="Rectangle 3"/>
          <p:cNvSpPr>
            <a:spLocks noGrp="1" noChangeArrowheads="1"/>
          </p:cNvSpPr>
          <p:nvPr>
            <p:ph idx="1"/>
          </p:nvPr>
        </p:nvSpPr>
        <p:spPr>
          <a:solidFill>
            <a:srgbClr val="FFFFFF"/>
          </a:solidFill>
        </p:spPr>
        <p:txBody>
          <a:bodyPr/>
          <a:lstStyle/>
          <a:p>
            <a:pPr eaLnBrk="1" hangingPunct="1">
              <a:lnSpc>
                <a:spcPct val="80000"/>
              </a:lnSpc>
              <a:spcAft>
                <a:spcPct val="100000"/>
              </a:spcAft>
            </a:pPr>
            <a:r>
              <a:rPr lang="en-US" altLang="en-US" sz="2000" dirty="0"/>
              <a:t>Benefits of AMI and where we are starting from</a:t>
            </a:r>
          </a:p>
          <a:p>
            <a:pPr eaLnBrk="1" hangingPunct="1">
              <a:lnSpc>
                <a:spcPct val="80000"/>
              </a:lnSpc>
              <a:spcAft>
                <a:spcPct val="100000"/>
              </a:spcAft>
            </a:pPr>
            <a:r>
              <a:rPr lang="en-US" altLang="en-US" sz="2000" dirty="0"/>
              <a:t>Overview of technologies</a:t>
            </a:r>
          </a:p>
          <a:p>
            <a:pPr eaLnBrk="1" hangingPunct="1">
              <a:lnSpc>
                <a:spcPct val="80000"/>
              </a:lnSpc>
              <a:spcAft>
                <a:spcPct val="100000"/>
              </a:spcAft>
            </a:pPr>
            <a:r>
              <a:rPr lang="en-US" altLang="en-US" sz="2000" dirty="0"/>
              <a:t>How AMI is changing Meter Service Departments and metering jobs</a:t>
            </a:r>
          </a:p>
          <a:p>
            <a:pPr eaLnBrk="1" hangingPunct="1">
              <a:lnSpc>
                <a:spcPct val="80000"/>
              </a:lnSpc>
              <a:spcAft>
                <a:spcPct val="100000"/>
              </a:spcAft>
            </a:pPr>
            <a:r>
              <a:rPr lang="en-US" altLang="en-US" sz="2000" dirty="0"/>
              <a:t>Metering and the Future of AMI</a:t>
            </a:r>
          </a:p>
        </p:txBody>
      </p:sp>
      <p:sp>
        <p:nvSpPr>
          <p:cNvPr id="2" name="Footer Placeholder 1">
            <a:extLst>
              <a:ext uri="{FF2B5EF4-FFF2-40B4-BE49-F238E27FC236}">
                <a16:creationId xmlns:a16="http://schemas.microsoft.com/office/drawing/2014/main" id="{C4FFD84D-7F72-4E26-9C41-9C5E8F6BC30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8C51D94-10D6-40F2-B1FE-77FC3B7B6D96}"/>
              </a:ext>
            </a:extLst>
          </p:cNvPr>
          <p:cNvSpPr>
            <a:spLocks noGrp="1"/>
          </p:cNvSpPr>
          <p:nvPr>
            <p:ph type="sldNum" sz="quarter" idx="4"/>
          </p:nvPr>
        </p:nvSpPr>
        <p:spPr/>
        <p:txBody>
          <a:bodyPr/>
          <a:lstStyle/>
          <a:p>
            <a:fld id="{4BEAC4C4-F0A7-4B61-A827-E4198D078267}" type="slidenum">
              <a:rPr lang="en-US" smtClean="0"/>
              <a:t>2</a:t>
            </a:fld>
            <a:endParaRPr lang="en-US" dirty="0"/>
          </a:p>
        </p:txBody>
      </p:sp>
      <p:pic>
        <p:nvPicPr>
          <p:cNvPr id="3076" name="Picture 4" descr="P:\Tesco\Marketing DO NOT MOVE THIS FOLDER\Product images\Smart M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811588"/>
            <a:ext cx="2132012"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P:\Tesco\Marketing DO NOT MOVE THIS FOLDER\Product images\Smart Met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997325"/>
            <a:ext cx="1752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lnSpc>
                <a:spcPct val="80000"/>
              </a:lnSpc>
            </a:pPr>
            <a:r>
              <a:rPr lang="en-US" altLang="en-US" sz="3000" dirty="0">
                <a:solidFill>
                  <a:srgbClr val="C00000"/>
                </a:solidFill>
              </a:rPr>
              <a:t>RMA Processing </a:t>
            </a:r>
            <a:br>
              <a:rPr lang="en-US" altLang="en-US" sz="3000" dirty="0">
                <a:solidFill>
                  <a:srgbClr val="C00000"/>
                </a:solidFill>
              </a:rPr>
            </a:br>
            <a:r>
              <a:rPr lang="en-US" altLang="en-US" sz="2000" dirty="0">
                <a:solidFill>
                  <a:srgbClr val="C00000"/>
                </a:solidFill>
              </a:rPr>
              <a:t>Typically missed when creating the deployment plan </a:t>
            </a:r>
          </a:p>
        </p:txBody>
      </p:sp>
      <p:sp>
        <p:nvSpPr>
          <p:cNvPr id="22532" name="Rectangle 3"/>
          <p:cNvSpPr>
            <a:spLocks noGrp="1" noChangeArrowheads="1"/>
          </p:cNvSpPr>
          <p:nvPr>
            <p:ph idx="1"/>
          </p:nvPr>
        </p:nvSpPr>
        <p:spPr/>
        <p:txBody>
          <a:bodyPr>
            <a:noAutofit/>
          </a:bodyPr>
          <a:lstStyle/>
          <a:p>
            <a:pPr marL="228600" indent="-228600" eaLnBrk="1" hangingPunct="1">
              <a:lnSpc>
                <a:spcPct val="80000"/>
              </a:lnSpc>
              <a:buFontTx/>
              <a:buNone/>
              <a:defRPr/>
            </a:pPr>
            <a:endParaRPr lang="en-US" altLang="en-US" sz="2400" dirty="0">
              <a:solidFill>
                <a:srgbClr val="CC0000"/>
              </a:solidFill>
            </a:endParaRPr>
          </a:p>
          <a:p>
            <a:pPr marL="228600" indent="-228600" eaLnBrk="1" hangingPunct="1">
              <a:lnSpc>
                <a:spcPct val="80000"/>
              </a:lnSpc>
              <a:defRPr/>
            </a:pPr>
            <a:r>
              <a:rPr lang="en-US" altLang="en-US" sz="2400" kern="1200" dirty="0">
                <a:cs typeface="Arial" charset="0"/>
              </a:rPr>
              <a:t>One area typically overlooked in the planning for AMI deployments is the handling of these RMA’s.  </a:t>
            </a:r>
          </a:p>
          <a:p>
            <a:pPr marL="228600" indent="-228600" eaLnBrk="1" hangingPunct="1">
              <a:lnSpc>
                <a:spcPct val="80000"/>
              </a:lnSpc>
              <a:defRPr/>
            </a:pPr>
            <a:r>
              <a:rPr lang="en-US" altLang="en-US" sz="2400" kern="1200" dirty="0">
                <a:cs typeface="Arial" charset="0"/>
              </a:rPr>
              <a:t>This is a new process with many idiosyncrasies.  </a:t>
            </a:r>
          </a:p>
          <a:p>
            <a:pPr marL="228600" indent="-228600" eaLnBrk="1" hangingPunct="1">
              <a:lnSpc>
                <a:spcPct val="80000"/>
              </a:lnSpc>
              <a:defRPr/>
            </a:pPr>
            <a:r>
              <a:rPr lang="en-US" altLang="en-US" sz="2400" kern="1200" dirty="0">
                <a:cs typeface="Arial" charset="0"/>
              </a:rPr>
              <a:t>This is a new process requiring new equipment and new skill sets</a:t>
            </a:r>
          </a:p>
          <a:p>
            <a:pPr marL="228600" indent="-228600" eaLnBrk="1" hangingPunct="1">
              <a:lnSpc>
                <a:spcPct val="80000"/>
              </a:lnSpc>
              <a:defRPr/>
            </a:pPr>
            <a:r>
              <a:rPr lang="en-US" altLang="en-US" sz="2400" kern="1200" dirty="0">
                <a:cs typeface="Arial" charset="0"/>
              </a:rPr>
              <a:t>This is a new process that needs to be performed on top of the standard day to day meter service work</a:t>
            </a:r>
          </a:p>
          <a:p>
            <a:pPr marL="228600" indent="-228600" eaLnBrk="1" hangingPunct="1">
              <a:lnSpc>
                <a:spcPct val="80000"/>
              </a:lnSpc>
              <a:defRPr/>
            </a:pPr>
            <a:r>
              <a:rPr lang="en-US" altLang="en-US" sz="2400" kern="1200" dirty="0">
                <a:cs typeface="Arial" charset="0"/>
              </a:rPr>
              <a:t>AMI helps to reduce a lot of less value add work,  but increases the higher value work at every utility.  RMA processing is one of the better examples of this type of work.</a:t>
            </a:r>
          </a:p>
        </p:txBody>
      </p:sp>
      <p:sp>
        <p:nvSpPr>
          <p:cNvPr id="2" name="Footer Placeholder 1">
            <a:extLst>
              <a:ext uri="{FF2B5EF4-FFF2-40B4-BE49-F238E27FC236}">
                <a16:creationId xmlns:a16="http://schemas.microsoft.com/office/drawing/2014/main" id="{05FFC540-371F-468A-A8C4-67B42228FF7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2DA6B2EE-3697-46EA-9ED2-44828BEDB236}"/>
              </a:ext>
            </a:extLst>
          </p:cNvPr>
          <p:cNvSpPr>
            <a:spLocks noGrp="1"/>
          </p:cNvSpPr>
          <p:nvPr>
            <p:ph type="sldNum" sz="quarter" idx="4"/>
          </p:nvPr>
        </p:nvSpPr>
        <p:spPr/>
        <p:txBody>
          <a:bodyPr/>
          <a:lstStyle/>
          <a:p>
            <a:fld id="{4BEAC4C4-F0A7-4B61-A827-E4198D078267}" type="slidenum">
              <a:rPr lang="en-US" smtClean="0"/>
              <a:t>20</a:t>
            </a:fld>
            <a:endParaRPr lang="en-US" dirty="0"/>
          </a:p>
        </p:txBody>
      </p:sp>
      <p:sp>
        <p:nvSpPr>
          <p:cNvPr id="21508" name="Rectangle 8"/>
          <p:cNvSpPr>
            <a:spLocks noChangeArrowheads="1"/>
          </p:cNvSpPr>
          <p:nvPr/>
        </p:nvSpPr>
        <p:spPr bwMode="auto">
          <a:xfrm>
            <a:off x="990600" y="52578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har char="•"/>
              <a:defRPr sz="3200">
                <a:solidFill>
                  <a:schemeClr val="tx1"/>
                </a:solidFill>
                <a:latin typeface="Arial" charset="0"/>
              </a:defRPr>
            </a:lvl1pPr>
            <a:lvl2pPr marL="635000" indent="-1778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And of Course – the “Out of Left Field” Deployment Issues </a:t>
            </a:r>
          </a:p>
        </p:txBody>
      </p:sp>
      <p:sp>
        <p:nvSpPr>
          <p:cNvPr id="22531" name="Rectangle 6"/>
          <p:cNvSpPr>
            <a:spLocks noGrp="1" noChangeArrowheads="1"/>
          </p:cNvSpPr>
          <p:nvPr>
            <p:ph idx="1"/>
          </p:nvPr>
        </p:nvSpPr>
        <p:spPr/>
        <p:txBody>
          <a:bodyPr/>
          <a:lstStyle/>
          <a:p>
            <a:pPr eaLnBrk="1" hangingPunct="1">
              <a:lnSpc>
                <a:spcPct val="80000"/>
              </a:lnSpc>
            </a:pPr>
            <a:r>
              <a:rPr lang="en-US" altLang="en-US" sz="2000" dirty="0"/>
              <a:t>Oh – let’s store 1.7 Million Meters by the way.  No, we don’t know for how long but here they come.</a:t>
            </a:r>
          </a:p>
          <a:p>
            <a:pPr eaLnBrk="1" hangingPunct="1">
              <a:lnSpc>
                <a:spcPct val="80000"/>
              </a:lnSpc>
            </a:pPr>
            <a:r>
              <a:rPr lang="en-US" altLang="en-US" sz="2000" dirty="0"/>
              <a:t>Yeah…..you’re approved to deploy but we are going to need you to test 100% of the meters you are removing.  That won’t be a problem, right?</a:t>
            </a:r>
          </a:p>
          <a:p>
            <a:pPr eaLnBrk="1" hangingPunct="1">
              <a:lnSpc>
                <a:spcPct val="80000"/>
              </a:lnSpc>
            </a:pPr>
            <a:r>
              <a:rPr lang="en-US" altLang="en-US" sz="2000" dirty="0"/>
              <a:t>KYZ?  What’s that? You need what from us?</a:t>
            </a:r>
          </a:p>
          <a:p>
            <a:pPr eaLnBrk="1" hangingPunct="1">
              <a:lnSpc>
                <a:spcPct val="80000"/>
              </a:lnSpc>
            </a:pPr>
            <a:r>
              <a:rPr lang="en-US" altLang="en-US" sz="2000" dirty="0"/>
              <a:t>Can we see your audit plan?  Where is your audit team by the way?</a:t>
            </a:r>
          </a:p>
          <a:p>
            <a:pPr eaLnBrk="1" hangingPunct="1">
              <a:lnSpc>
                <a:spcPct val="80000"/>
              </a:lnSpc>
            </a:pPr>
            <a:endParaRPr lang="en-US" altLang="en-US" sz="1700" dirty="0"/>
          </a:p>
        </p:txBody>
      </p:sp>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202112"/>
            <a:ext cx="85344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ADEB7C7-3F05-43BD-AE6D-C6FD943E35E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E216F16-D345-4C2D-9952-982A3415F85D}"/>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Post-Deployment Needs </a:t>
            </a:r>
          </a:p>
        </p:txBody>
      </p:sp>
      <p:sp>
        <p:nvSpPr>
          <p:cNvPr id="23555" name="Rectangle 5"/>
          <p:cNvSpPr>
            <a:spLocks noGrp="1" noChangeArrowheads="1"/>
          </p:cNvSpPr>
          <p:nvPr>
            <p:ph idx="1"/>
          </p:nvPr>
        </p:nvSpPr>
        <p:spPr>
          <a:xfrm>
            <a:off x="628650" y="1309817"/>
            <a:ext cx="5391150" cy="4842433"/>
          </a:xfrm>
        </p:spPr>
        <p:txBody>
          <a:bodyPr/>
          <a:lstStyle/>
          <a:p>
            <a:pPr eaLnBrk="1" hangingPunct="1">
              <a:lnSpc>
                <a:spcPct val="105000"/>
              </a:lnSpc>
            </a:pPr>
            <a:r>
              <a:rPr lang="en-US" altLang="en-US" sz="1600" dirty="0"/>
              <a:t>AMI Population Management </a:t>
            </a:r>
          </a:p>
          <a:p>
            <a:pPr eaLnBrk="1" hangingPunct="1">
              <a:lnSpc>
                <a:spcPct val="105000"/>
              </a:lnSpc>
            </a:pPr>
            <a:r>
              <a:rPr lang="en-US" altLang="en-US" sz="1600" dirty="0"/>
              <a:t>Once deployment is complete the certification and acceptance testing does not stop.</a:t>
            </a:r>
          </a:p>
          <a:p>
            <a:pPr eaLnBrk="1" hangingPunct="1">
              <a:lnSpc>
                <a:spcPct val="105000"/>
              </a:lnSpc>
            </a:pPr>
            <a:r>
              <a:rPr lang="en-US" altLang="en-US" sz="1600" dirty="0"/>
              <a:t>Everyone understands the importance of acceptance testing, but future generations of a smart meter also require certification testing.</a:t>
            </a:r>
          </a:p>
          <a:p>
            <a:pPr eaLnBrk="1" hangingPunct="1">
              <a:lnSpc>
                <a:spcPct val="105000"/>
              </a:lnSpc>
            </a:pPr>
            <a:r>
              <a:rPr lang="en-US" altLang="en-US" sz="1600" dirty="0"/>
              <a:t>New software and firmware needs to be tested and compared against the performance of older generations.</a:t>
            </a:r>
          </a:p>
          <a:p>
            <a:pPr eaLnBrk="1" hangingPunct="1">
              <a:lnSpc>
                <a:spcPct val="105000"/>
              </a:lnSpc>
            </a:pPr>
            <a:r>
              <a:rPr lang="en-US" altLang="en-US" sz="1600" dirty="0"/>
              <a:t>New hardware must be tested and compared to older generations.</a:t>
            </a:r>
          </a:p>
          <a:p>
            <a:pPr eaLnBrk="1" hangingPunct="1">
              <a:lnSpc>
                <a:spcPct val="105000"/>
              </a:lnSpc>
            </a:pPr>
            <a:r>
              <a:rPr lang="en-US" altLang="en-US" sz="1600" dirty="0"/>
              <a:t>Firmware upgrades need to be checked</a:t>
            </a:r>
          </a:p>
          <a:p>
            <a:pPr eaLnBrk="1" hangingPunct="1">
              <a:lnSpc>
                <a:spcPct val="105000"/>
              </a:lnSpc>
            </a:pPr>
            <a:r>
              <a:rPr lang="en-US" altLang="en-US" sz="1600" dirty="0"/>
              <a:t>New head end systems or IT protocols need to be tested against a large group of meters before going live.</a:t>
            </a:r>
          </a:p>
        </p:txBody>
      </p:sp>
      <p:sp>
        <p:nvSpPr>
          <p:cNvPr id="2" name="Footer Placeholder 1">
            <a:extLst>
              <a:ext uri="{FF2B5EF4-FFF2-40B4-BE49-F238E27FC236}">
                <a16:creationId xmlns:a16="http://schemas.microsoft.com/office/drawing/2014/main" id="{FEEB69C4-A75C-48C3-8694-19FD9517AB2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3231FC1-CA4F-435A-9D07-00E14E18A14B}"/>
              </a:ext>
            </a:extLst>
          </p:cNvPr>
          <p:cNvSpPr>
            <a:spLocks noGrp="1"/>
          </p:cNvSpPr>
          <p:nvPr>
            <p:ph type="sldNum" sz="quarter" idx="4"/>
          </p:nvPr>
        </p:nvSpPr>
        <p:spPr/>
        <p:txBody>
          <a:bodyPr/>
          <a:lstStyle/>
          <a:p>
            <a:fld id="{4BEAC4C4-F0A7-4B61-A827-E4198D078267}" type="slidenum">
              <a:rPr lang="en-US" smtClean="0"/>
              <a:t>22</a:t>
            </a:fld>
            <a:endParaRPr lang="en-US" dirty="0"/>
          </a:p>
        </p:txBody>
      </p:sp>
      <p:pic>
        <p:nvPicPr>
          <p:cNvPr id="23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2525713"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Real Life Examples of Change</a:t>
            </a:r>
            <a:br>
              <a:rPr lang="en-US" altLang="en-US" sz="3200" dirty="0">
                <a:solidFill>
                  <a:srgbClr val="C00000"/>
                </a:solidFill>
              </a:rPr>
            </a:br>
            <a:r>
              <a:rPr lang="en-US" altLang="en-US" sz="3200" dirty="0">
                <a:solidFill>
                  <a:srgbClr val="C00000"/>
                </a:solidFill>
              </a:rPr>
              <a:t> Management in Action </a:t>
            </a:r>
          </a:p>
        </p:txBody>
      </p:sp>
      <p:sp>
        <p:nvSpPr>
          <p:cNvPr id="24579" name="Rectangle 6"/>
          <p:cNvSpPr>
            <a:spLocks noGrp="1" noChangeArrowheads="1"/>
          </p:cNvSpPr>
          <p:nvPr>
            <p:ph idx="1"/>
          </p:nvPr>
        </p:nvSpPr>
        <p:spPr/>
        <p:txBody>
          <a:bodyPr/>
          <a:lstStyle/>
          <a:p>
            <a:pPr eaLnBrk="1" hangingPunct="1">
              <a:lnSpc>
                <a:spcPct val="80000"/>
              </a:lnSpc>
            </a:pPr>
            <a:r>
              <a:rPr lang="en-US" altLang="en-US" sz="1700" dirty="0"/>
              <a:t>Issues in the system not the components – what is the definition of a meter and when did the meter change?</a:t>
            </a:r>
          </a:p>
          <a:p>
            <a:pPr lvl="1" eaLnBrk="1" hangingPunct="1">
              <a:lnSpc>
                <a:spcPct val="80000"/>
              </a:lnSpc>
            </a:pPr>
            <a:r>
              <a:rPr lang="en-US" altLang="en-US" sz="1700" dirty="0"/>
              <a:t>Meter and communication device interface</a:t>
            </a:r>
          </a:p>
          <a:p>
            <a:pPr eaLnBrk="1" hangingPunct="1">
              <a:lnSpc>
                <a:spcPct val="80000"/>
              </a:lnSpc>
            </a:pPr>
            <a:endParaRPr lang="en-US" altLang="en-US" sz="1700" dirty="0"/>
          </a:p>
          <a:p>
            <a:pPr eaLnBrk="1" hangingPunct="1">
              <a:lnSpc>
                <a:spcPct val="80000"/>
              </a:lnSpc>
            </a:pPr>
            <a:r>
              <a:rPr lang="en-US" altLang="en-US" sz="1700" dirty="0"/>
              <a:t>Feature Creep – every manufacturer wants to differentiate themselves – sometimes this works in unanticipated ways</a:t>
            </a:r>
          </a:p>
          <a:p>
            <a:pPr lvl="1" eaLnBrk="1" hangingPunct="1">
              <a:lnSpc>
                <a:spcPct val="80000"/>
              </a:lnSpc>
            </a:pPr>
            <a:r>
              <a:rPr lang="en-US" altLang="en-US" sz="1700" dirty="0"/>
              <a:t>Recovery from power outages</a:t>
            </a:r>
          </a:p>
          <a:p>
            <a:pPr lvl="1" eaLnBrk="1" hangingPunct="1">
              <a:lnSpc>
                <a:spcPct val="80000"/>
              </a:lnSpc>
            </a:pPr>
            <a:r>
              <a:rPr lang="en-US" altLang="en-US" sz="1700" dirty="0"/>
              <a:t>Short and long demand periods</a:t>
            </a:r>
          </a:p>
          <a:p>
            <a:pPr lvl="1" eaLnBrk="1" hangingPunct="1">
              <a:lnSpc>
                <a:spcPct val="80000"/>
              </a:lnSpc>
            </a:pPr>
            <a:endParaRPr lang="en-US" altLang="en-US" sz="1700" dirty="0"/>
          </a:p>
          <a:p>
            <a:pPr eaLnBrk="1" hangingPunct="1">
              <a:lnSpc>
                <a:spcPct val="80000"/>
              </a:lnSpc>
            </a:pPr>
            <a:r>
              <a:rPr lang="en-US" altLang="en-US" sz="1700" dirty="0"/>
              <a:t>But we only changed….lessons we </a:t>
            </a:r>
            <a:br>
              <a:rPr lang="en-US" altLang="en-US" sz="1700" dirty="0"/>
            </a:br>
            <a:r>
              <a:rPr lang="en-US" altLang="en-US" sz="1700" dirty="0"/>
              <a:t>should have learned from Microsoft</a:t>
            </a:r>
          </a:p>
          <a:p>
            <a:pPr lvl="1" eaLnBrk="1" hangingPunct="1">
              <a:lnSpc>
                <a:spcPct val="80000"/>
              </a:lnSpc>
            </a:pPr>
            <a:r>
              <a:rPr lang="en-US" altLang="en-US" sz="1700" dirty="0"/>
              <a:t>Over the air upgrades</a:t>
            </a:r>
          </a:p>
          <a:p>
            <a:pPr eaLnBrk="1" hangingPunct="1">
              <a:lnSpc>
                <a:spcPct val="80000"/>
              </a:lnSpc>
            </a:pPr>
            <a:endParaRPr lang="en-US" altLang="en-US" sz="1700" dirty="0"/>
          </a:p>
          <a:p>
            <a:pPr eaLnBrk="1" hangingPunct="1">
              <a:lnSpc>
                <a:spcPct val="80000"/>
              </a:lnSpc>
            </a:pPr>
            <a:r>
              <a:rPr lang="en-US" altLang="en-US" sz="1700" dirty="0"/>
              <a:t>Thank Goodness for test plans – right?</a:t>
            </a:r>
          </a:p>
          <a:p>
            <a:pPr lvl="1" eaLnBrk="1" hangingPunct="1">
              <a:lnSpc>
                <a:spcPct val="80000"/>
              </a:lnSpc>
            </a:pPr>
            <a:r>
              <a:rPr lang="en-US" altLang="en-US" sz="1700" dirty="0"/>
              <a:t>Half closed disconnect devices</a:t>
            </a:r>
          </a:p>
          <a:p>
            <a:pPr lvl="1" eaLnBrk="1" hangingPunct="1">
              <a:lnSpc>
                <a:spcPct val="80000"/>
              </a:lnSpc>
            </a:pPr>
            <a:r>
              <a:rPr lang="en-US" altLang="en-US" sz="1700" dirty="0"/>
              <a:t>Disconnect devices of unknown state</a:t>
            </a:r>
          </a:p>
          <a:p>
            <a:pPr lvl="1" eaLnBrk="1" hangingPunct="1">
              <a:lnSpc>
                <a:spcPct val="80000"/>
              </a:lnSpc>
            </a:pPr>
            <a:r>
              <a:rPr lang="en-US" altLang="en-US" sz="1700" dirty="0"/>
              <a:t>Meters with incorrect firmware</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124200"/>
            <a:ext cx="212883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7B009C7-5207-4900-B982-EA9DE4B5584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0750714-7766-4458-8625-D084E640DDE9}"/>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noFill/>
        </p:spPr>
        <p:txBody>
          <a:bodyPr/>
          <a:lstStyle/>
          <a:p>
            <a:pPr eaLnBrk="1" hangingPunct="1">
              <a:lnSpc>
                <a:spcPts val="3200"/>
              </a:lnSpc>
            </a:pPr>
            <a:r>
              <a:rPr lang="en-US" altLang="en-US" sz="3200" dirty="0">
                <a:solidFill>
                  <a:srgbClr val="C00000"/>
                </a:solidFill>
              </a:rPr>
              <a:t>The Need for Analytic Capability in Meter Service Operations </a:t>
            </a:r>
          </a:p>
        </p:txBody>
      </p:sp>
      <p:sp>
        <p:nvSpPr>
          <p:cNvPr id="25603" name="Rectangle 6"/>
          <p:cNvSpPr>
            <a:spLocks noGrp="1" noChangeArrowheads="1"/>
          </p:cNvSpPr>
          <p:nvPr>
            <p:ph idx="1"/>
          </p:nvPr>
        </p:nvSpPr>
        <p:spPr>
          <a:xfrm>
            <a:off x="457200" y="1600200"/>
            <a:ext cx="5562600" cy="4525963"/>
          </a:xfrm>
        </p:spPr>
        <p:txBody>
          <a:bodyPr/>
          <a:lstStyle/>
          <a:p>
            <a:pPr eaLnBrk="1" hangingPunct="1">
              <a:lnSpc>
                <a:spcPct val="80000"/>
              </a:lnSpc>
            </a:pPr>
            <a:r>
              <a:rPr lang="en-US" altLang="en-US" sz="1700" dirty="0"/>
              <a:t>Information is King and AMI is making Meter Services King of the Mountain.  But this assumes that Meter Services is able to combine operational knowledge with analytical capabilities by creating teams that have both capabilities.  These analytic capabilities include the ability to understand and master “Big Data”.  The ability to understand how various data bases are put together and how best to harvest the data and look for trends in this data.</a:t>
            </a:r>
          </a:p>
          <a:p>
            <a:pPr lvl="1" eaLnBrk="1" hangingPunct="1">
              <a:lnSpc>
                <a:spcPct val="80000"/>
              </a:lnSpc>
            </a:pPr>
            <a:r>
              <a:rPr lang="en-US" altLang="en-US" sz="1300" dirty="0"/>
              <a:t>Operational knowledge</a:t>
            </a:r>
          </a:p>
          <a:p>
            <a:pPr lvl="1" eaLnBrk="1" hangingPunct="1">
              <a:lnSpc>
                <a:spcPct val="80000"/>
              </a:lnSpc>
            </a:pPr>
            <a:r>
              <a:rPr lang="en-US" altLang="en-US" sz="1300" dirty="0"/>
              <a:t>Revenue diversion knowledge</a:t>
            </a:r>
          </a:p>
          <a:p>
            <a:pPr lvl="1" eaLnBrk="1" hangingPunct="1">
              <a:lnSpc>
                <a:spcPct val="80000"/>
              </a:lnSpc>
            </a:pPr>
            <a:r>
              <a:rPr lang="en-US" altLang="en-US" sz="1300" dirty="0"/>
              <a:t>Ability to spot trends</a:t>
            </a:r>
          </a:p>
          <a:p>
            <a:pPr lvl="1" eaLnBrk="1" hangingPunct="1">
              <a:lnSpc>
                <a:spcPct val="80000"/>
              </a:lnSpc>
            </a:pPr>
            <a:r>
              <a:rPr lang="en-US" altLang="en-US" sz="1300" dirty="0"/>
              <a:t>Filter and mine data from various sources in the AMI data stream.  </a:t>
            </a:r>
          </a:p>
          <a:p>
            <a:pPr eaLnBrk="1" hangingPunct="1">
              <a:lnSpc>
                <a:spcPct val="80000"/>
              </a:lnSpc>
            </a:pPr>
            <a:endParaRPr lang="en-US" altLang="en-US" sz="1700" dirty="0"/>
          </a:p>
          <a:p>
            <a:pPr eaLnBrk="1" hangingPunct="1">
              <a:lnSpc>
                <a:spcPct val="80000"/>
              </a:lnSpc>
            </a:pPr>
            <a:r>
              <a:rPr lang="en-US" altLang="en-US" sz="1700" dirty="0"/>
              <a:t>Once this team coalesces under one roof Meter Services is poised to start providing work orders for various operational groups within and outside of traditional Meter Service Departments.  </a:t>
            </a:r>
          </a:p>
        </p:txBody>
      </p:sp>
      <p:pic>
        <p:nvPicPr>
          <p:cNvPr id="25604" name="Picture 5" descr="Image result for big data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502" y="2819400"/>
            <a:ext cx="241617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5394CC0-64B0-442F-A727-0C5EBFF0C96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F539BDF-AF75-45FF-94AC-4EA751065D75}"/>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Summary </a:t>
            </a:r>
          </a:p>
        </p:txBody>
      </p:sp>
      <p:sp>
        <p:nvSpPr>
          <p:cNvPr id="26627" name="Rectangle 5"/>
          <p:cNvSpPr>
            <a:spLocks noGrp="1" noChangeArrowheads="1"/>
          </p:cNvSpPr>
          <p:nvPr>
            <p:ph idx="1"/>
          </p:nvPr>
        </p:nvSpPr>
        <p:spPr>
          <a:xfrm>
            <a:off x="381000" y="1143000"/>
            <a:ext cx="8305800" cy="4419600"/>
          </a:xfrm>
        </p:spPr>
        <p:txBody>
          <a:bodyPr>
            <a:normAutofit lnSpcReduction="10000"/>
          </a:bodyPr>
          <a:lstStyle/>
          <a:p>
            <a:pPr marL="228600" indent="-228600" eaLnBrk="1" hangingPunct="1">
              <a:lnSpc>
                <a:spcPct val="120000"/>
              </a:lnSpc>
            </a:pPr>
            <a:r>
              <a:rPr lang="en-US" altLang="en-US" sz="1700" dirty="0"/>
              <a:t>Benefits of AMI</a:t>
            </a:r>
          </a:p>
          <a:p>
            <a:pPr marL="628650" lvl="1" indent="-228600" eaLnBrk="1" hangingPunct="1">
              <a:lnSpc>
                <a:spcPct val="120000"/>
              </a:lnSpc>
            </a:pPr>
            <a:r>
              <a:rPr lang="en-US" altLang="en-US" sz="1300" dirty="0"/>
              <a:t>Far more information than just accurate energy usage</a:t>
            </a:r>
          </a:p>
          <a:p>
            <a:pPr marL="628650" lvl="1" indent="-228600" eaLnBrk="1" hangingPunct="1">
              <a:lnSpc>
                <a:spcPct val="120000"/>
              </a:lnSpc>
            </a:pPr>
            <a:r>
              <a:rPr lang="en-US" altLang="en-US" sz="1300" dirty="0"/>
              <a:t>Allows Meter Services to focus field resources on Transformer Rated Services</a:t>
            </a:r>
          </a:p>
          <a:p>
            <a:pPr marL="228600" indent="-228600" eaLnBrk="1" hangingPunct="1">
              <a:lnSpc>
                <a:spcPct val="120000"/>
              </a:lnSpc>
            </a:pPr>
            <a:r>
              <a:rPr lang="en-US" altLang="en-US" sz="1700" dirty="0"/>
              <a:t>Overview of the Technologies</a:t>
            </a:r>
          </a:p>
          <a:p>
            <a:pPr marL="628650" lvl="1" indent="-228600" eaLnBrk="1" hangingPunct="1">
              <a:lnSpc>
                <a:spcPct val="120000"/>
              </a:lnSpc>
            </a:pPr>
            <a:r>
              <a:rPr lang="en-US" altLang="en-US" sz="1300" dirty="0"/>
              <a:t>PLC and LTL will be here for the long term</a:t>
            </a:r>
          </a:p>
          <a:p>
            <a:pPr marL="628650" lvl="1" indent="-228600" eaLnBrk="1" hangingPunct="1">
              <a:lnSpc>
                <a:spcPct val="120000"/>
              </a:lnSpc>
            </a:pPr>
            <a:r>
              <a:rPr lang="en-US" altLang="en-US" sz="1300" dirty="0"/>
              <a:t>RF will be here for the near term</a:t>
            </a:r>
          </a:p>
          <a:p>
            <a:pPr marL="228600" indent="-228600" eaLnBrk="1" hangingPunct="1">
              <a:lnSpc>
                <a:spcPct val="120000"/>
              </a:lnSpc>
            </a:pPr>
            <a:r>
              <a:rPr lang="en-US" altLang="en-US" sz="1700" dirty="0"/>
              <a:t>How AMI is changing Meter Service Departments</a:t>
            </a:r>
          </a:p>
          <a:p>
            <a:pPr marL="628650" lvl="1" indent="-228600" eaLnBrk="1" hangingPunct="1">
              <a:lnSpc>
                <a:spcPct val="120000"/>
              </a:lnSpc>
            </a:pPr>
            <a:r>
              <a:rPr lang="en-US" altLang="en-US" sz="1300" dirty="0"/>
              <a:t>Challenges Meter Services to provide far more value to the organization by providing better analytics of the data being received from the new meters  </a:t>
            </a:r>
          </a:p>
          <a:p>
            <a:pPr marL="628650" lvl="1" indent="-228600" eaLnBrk="1" hangingPunct="1">
              <a:lnSpc>
                <a:spcPct val="120000"/>
              </a:lnSpc>
            </a:pPr>
            <a:r>
              <a:rPr lang="en-US" altLang="en-US" sz="1300" dirty="0"/>
              <a:t>Meter Services must add telecommunications tools and expertise </a:t>
            </a:r>
          </a:p>
          <a:p>
            <a:pPr marL="628650" lvl="1" indent="-228600" eaLnBrk="1" hangingPunct="1">
              <a:lnSpc>
                <a:spcPct val="120000"/>
              </a:lnSpc>
            </a:pPr>
            <a:r>
              <a:rPr lang="en-US" altLang="en-US" sz="1400" dirty="0"/>
              <a:t>The meter man of the future knows not only metering but they are communication experts and are involved with handling, reporting and analyzing far more customer and system data</a:t>
            </a:r>
          </a:p>
          <a:p>
            <a:pPr marL="628650" lvl="1" indent="-228600" eaLnBrk="1" hangingPunct="1">
              <a:lnSpc>
                <a:spcPct val="120000"/>
              </a:lnSpc>
            </a:pPr>
            <a:r>
              <a:rPr lang="en-US" altLang="en-US" sz="1400" dirty="0"/>
              <a:t>There are fewer “routine jobs” in the field and many of the standard tasks are no longer required.  This will lead to fewer classifications of meter techs going forward and the need for a more highly trained tech.</a:t>
            </a:r>
          </a:p>
        </p:txBody>
      </p:sp>
      <p:sp>
        <p:nvSpPr>
          <p:cNvPr id="26628"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2" name="Footer Placeholder 1">
            <a:extLst>
              <a:ext uri="{FF2B5EF4-FFF2-40B4-BE49-F238E27FC236}">
                <a16:creationId xmlns:a16="http://schemas.microsoft.com/office/drawing/2014/main" id="{0B121162-1151-4E4F-9348-A76762CA15F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64FE87B-2F18-4754-A84E-32D6086A0318}"/>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noFill/>
        </p:spPr>
        <p:txBody>
          <a:bodyPr/>
          <a:lstStyle/>
          <a:p>
            <a:pPr eaLnBrk="1" hangingPunct="1"/>
            <a:r>
              <a:rPr lang="en-US" altLang="en-US" dirty="0">
                <a:solidFill>
                  <a:srgbClr val="C00000"/>
                </a:solidFill>
              </a:rPr>
              <a:t>Summary (cont.)</a:t>
            </a:r>
          </a:p>
        </p:txBody>
      </p:sp>
      <p:sp>
        <p:nvSpPr>
          <p:cNvPr id="27651" name="Rectangle 5"/>
          <p:cNvSpPr>
            <a:spLocks noGrp="1" noChangeArrowheads="1"/>
          </p:cNvSpPr>
          <p:nvPr>
            <p:ph idx="1"/>
          </p:nvPr>
        </p:nvSpPr>
        <p:spPr>
          <a:xfrm>
            <a:off x="381000" y="1600200"/>
            <a:ext cx="8305800" cy="4419600"/>
          </a:xfrm>
        </p:spPr>
        <p:txBody>
          <a:bodyPr/>
          <a:lstStyle/>
          <a:p>
            <a:pPr marL="228600" indent="-228600" eaLnBrk="1" hangingPunct="1">
              <a:lnSpc>
                <a:spcPct val="120000"/>
              </a:lnSpc>
            </a:pPr>
            <a:r>
              <a:rPr lang="en-US" altLang="en-US" sz="1700" dirty="0"/>
              <a:t>Metering and the Future of AMI</a:t>
            </a:r>
          </a:p>
          <a:p>
            <a:pPr marL="628650" lvl="1" indent="-228600" eaLnBrk="1" hangingPunct="1">
              <a:lnSpc>
                <a:spcPct val="120000"/>
              </a:lnSpc>
            </a:pPr>
            <a:r>
              <a:rPr lang="en-US" altLang="en-US" sz="1300" dirty="0"/>
              <a:t>Metering will be in a near constant cycle of looking for the next technology, evaluating those  technologies, planning for deploying these technologies, and cleaning up the aftermath of the deployment of </a:t>
            </a:r>
            <a:br>
              <a:rPr lang="en-US" altLang="en-US" sz="1300" dirty="0"/>
            </a:br>
            <a:r>
              <a:rPr lang="en-US" altLang="en-US" sz="1300" dirty="0"/>
              <a:t>these technologies.</a:t>
            </a:r>
          </a:p>
          <a:p>
            <a:pPr marL="628650" lvl="1" indent="-228600" eaLnBrk="1" hangingPunct="1">
              <a:lnSpc>
                <a:spcPct val="120000"/>
              </a:lnSpc>
            </a:pPr>
            <a:r>
              <a:rPr lang="en-US" altLang="en-US" sz="1300" dirty="0"/>
              <a:t>Metering will begin to run non-metering operational groups</a:t>
            </a:r>
          </a:p>
          <a:p>
            <a:pPr marL="628650" lvl="1" indent="-228600">
              <a:lnSpc>
                <a:spcPct val="120000"/>
              </a:lnSpc>
            </a:pPr>
            <a:r>
              <a:rPr lang="en-US" altLang="en-US" sz="1300" dirty="0"/>
              <a:t>Each Utility must take a far more active role as part of checking, certifying, and rechecking the functionality of their meters.</a:t>
            </a:r>
          </a:p>
          <a:p>
            <a:pPr marL="228600" indent="-228600" eaLnBrk="1" hangingPunct="1">
              <a:lnSpc>
                <a:spcPct val="80000"/>
              </a:lnSpc>
            </a:pPr>
            <a:endParaRPr lang="en-US" altLang="en-US" sz="1700" dirty="0"/>
          </a:p>
          <a:p>
            <a:pPr marL="228600" indent="-228600" eaLnBrk="1" hangingPunct="1">
              <a:lnSpc>
                <a:spcPct val="80000"/>
              </a:lnSpc>
            </a:pPr>
            <a:endParaRPr lang="en-US" altLang="en-US" sz="1700" dirty="0"/>
          </a:p>
        </p:txBody>
      </p:sp>
      <p:sp>
        <p:nvSpPr>
          <p:cNvPr id="27652"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
        <p:nvSpPr>
          <p:cNvPr id="2" name="Footer Placeholder 1">
            <a:extLst>
              <a:ext uri="{FF2B5EF4-FFF2-40B4-BE49-F238E27FC236}">
                <a16:creationId xmlns:a16="http://schemas.microsoft.com/office/drawing/2014/main" id="{E4A9604A-0847-435F-A832-09EC7168A66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8D01CADB-0802-44F1-8F13-C7218604C602}"/>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600" y="136525"/>
            <a:ext cx="7968049" cy="679832"/>
          </a:xfrm>
          <a:noFill/>
        </p:spPr>
        <p:txBody>
          <a:bodyPr anchor="ctr"/>
          <a:lstStyle/>
          <a:p>
            <a:pPr algn="l" eaLnBrk="1" hangingPunct="1"/>
            <a:r>
              <a:rPr lang="en-US" altLang="en-US" sz="3000" dirty="0">
                <a:solidFill>
                  <a:srgbClr val="C00000"/>
                </a:solidFill>
                <a:latin typeface="Arial" panose="020B0604020202020204" pitchFamily="34" charset="0"/>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554" y="110727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888352" y="589031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192A34B6-F3CB-417B-8F47-8C18692837E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19A6683-8CD3-4243-9B11-19A09B1239B2}"/>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extLst>
      <p:ext uri="{BB962C8B-B14F-4D97-AF65-F5344CB8AC3E}">
        <p14:creationId xmlns:p14="http://schemas.microsoft.com/office/powerpoint/2010/main" val="324389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AMI Benefits</a:t>
            </a:r>
          </a:p>
        </p:txBody>
      </p:sp>
      <p:sp>
        <p:nvSpPr>
          <p:cNvPr id="4099" name="Rectangle 5"/>
          <p:cNvSpPr>
            <a:spLocks noGrp="1" noChangeArrowheads="1"/>
          </p:cNvSpPr>
          <p:nvPr>
            <p:ph idx="1"/>
          </p:nvPr>
        </p:nvSpPr>
        <p:spPr>
          <a:xfrm>
            <a:off x="559593" y="1143000"/>
            <a:ext cx="8024813" cy="4975225"/>
          </a:xfrm>
          <a:solidFill>
            <a:schemeClr val="bg1"/>
          </a:solidFill>
        </p:spPr>
        <p:txBody>
          <a:bodyPr>
            <a:noAutofit/>
          </a:bodyPr>
          <a:lstStyle/>
          <a:p>
            <a:pPr eaLnBrk="1" hangingPunct="1">
              <a:lnSpc>
                <a:spcPts val="2200"/>
              </a:lnSpc>
              <a:spcAft>
                <a:spcPct val="20000"/>
              </a:spcAft>
            </a:pPr>
            <a:r>
              <a:rPr lang="en-US" altLang="en-US" sz="2400" dirty="0"/>
              <a:t>Two-way communication to the meter</a:t>
            </a:r>
          </a:p>
          <a:p>
            <a:pPr lvl="1" eaLnBrk="1" hangingPunct="1">
              <a:lnSpc>
                <a:spcPts val="2200"/>
              </a:lnSpc>
              <a:spcAft>
                <a:spcPct val="20000"/>
              </a:spcAft>
            </a:pPr>
            <a:r>
              <a:rPr lang="en-US" altLang="en-US" dirty="0"/>
              <a:t>Why is this important or desirable?</a:t>
            </a:r>
          </a:p>
          <a:p>
            <a:pPr eaLnBrk="1" hangingPunct="1">
              <a:lnSpc>
                <a:spcPts val="2200"/>
              </a:lnSpc>
              <a:spcAft>
                <a:spcPct val="20000"/>
              </a:spcAft>
            </a:pPr>
            <a:r>
              <a:rPr lang="en-US" altLang="en-US" sz="2400" dirty="0"/>
              <a:t>Usage</a:t>
            </a:r>
          </a:p>
          <a:p>
            <a:pPr eaLnBrk="1" hangingPunct="1">
              <a:lnSpc>
                <a:spcPts val="2200"/>
              </a:lnSpc>
              <a:spcAft>
                <a:spcPct val="20000"/>
              </a:spcAft>
            </a:pPr>
            <a:r>
              <a:rPr lang="en-US" altLang="en-US" sz="2400" dirty="0"/>
              <a:t>Voltage</a:t>
            </a:r>
          </a:p>
          <a:p>
            <a:pPr eaLnBrk="1" hangingPunct="1">
              <a:lnSpc>
                <a:spcPts val="2200"/>
              </a:lnSpc>
              <a:spcAft>
                <a:spcPct val="20000"/>
              </a:spcAft>
            </a:pPr>
            <a:r>
              <a:rPr lang="en-US" altLang="en-US" sz="2400" dirty="0"/>
              <a:t>Current</a:t>
            </a:r>
          </a:p>
          <a:p>
            <a:pPr eaLnBrk="1" hangingPunct="1">
              <a:lnSpc>
                <a:spcPts val="2200"/>
              </a:lnSpc>
              <a:spcAft>
                <a:spcPct val="20000"/>
              </a:spcAft>
            </a:pPr>
            <a:r>
              <a:rPr lang="en-US" altLang="en-US" sz="2400" dirty="0"/>
              <a:t>Power Quality</a:t>
            </a:r>
          </a:p>
          <a:p>
            <a:pPr eaLnBrk="1" hangingPunct="1">
              <a:lnSpc>
                <a:spcPts val="2200"/>
              </a:lnSpc>
              <a:spcAft>
                <a:spcPct val="20000"/>
              </a:spcAft>
            </a:pPr>
            <a:r>
              <a:rPr lang="en-US" altLang="en-US" sz="2400" dirty="0"/>
              <a:t>Disconnect/Reconnect</a:t>
            </a:r>
          </a:p>
          <a:p>
            <a:pPr eaLnBrk="1" hangingPunct="1">
              <a:lnSpc>
                <a:spcPts val="2200"/>
              </a:lnSpc>
              <a:spcAft>
                <a:spcPct val="20000"/>
              </a:spcAft>
            </a:pPr>
            <a:r>
              <a:rPr lang="en-US" altLang="en-US" sz="2400" dirty="0"/>
              <a:t>Outages</a:t>
            </a:r>
          </a:p>
          <a:p>
            <a:pPr eaLnBrk="1" hangingPunct="1">
              <a:lnSpc>
                <a:spcPts val="2200"/>
              </a:lnSpc>
              <a:spcAft>
                <a:spcPct val="20000"/>
              </a:spcAft>
            </a:pPr>
            <a:r>
              <a:rPr lang="en-US" altLang="en-US" sz="2400" dirty="0"/>
              <a:t>The Future</a:t>
            </a:r>
          </a:p>
          <a:p>
            <a:pPr lvl="1" eaLnBrk="1" hangingPunct="1">
              <a:lnSpc>
                <a:spcPts val="2200"/>
              </a:lnSpc>
              <a:spcAft>
                <a:spcPct val="20000"/>
              </a:spcAft>
            </a:pPr>
            <a:r>
              <a:rPr lang="en-US" altLang="en-US" dirty="0"/>
              <a:t>Location</a:t>
            </a:r>
          </a:p>
          <a:p>
            <a:pPr lvl="1" eaLnBrk="1" hangingPunct="1">
              <a:lnSpc>
                <a:spcPts val="2200"/>
              </a:lnSpc>
              <a:spcAft>
                <a:spcPct val="20000"/>
              </a:spcAft>
            </a:pPr>
            <a:r>
              <a:rPr lang="en-US" altLang="en-US" dirty="0"/>
              <a:t>Displays</a:t>
            </a:r>
          </a:p>
        </p:txBody>
      </p:sp>
      <p:pic>
        <p:nvPicPr>
          <p:cNvPr id="4100" name="Picture 7" descr="Image result for meter man changing 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743200"/>
            <a:ext cx="3305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18DB250-D54F-4D3D-87BE-66D6A17379C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169AFCD-2DC8-4A24-B0F6-391A920D05C2}"/>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solidFill>
                  <a:srgbClr val="C00000"/>
                </a:solidFill>
              </a:rPr>
              <a:t>Pre-AMI Meter Operations </a:t>
            </a:r>
          </a:p>
        </p:txBody>
      </p:sp>
      <p:sp>
        <p:nvSpPr>
          <p:cNvPr id="5123" name="Rectangle 5"/>
          <p:cNvSpPr>
            <a:spLocks noGrp="1" noChangeArrowheads="1"/>
          </p:cNvSpPr>
          <p:nvPr>
            <p:ph idx="1"/>
          </p:nvPr>
        </p:nvSpPr>
        <p:spPr>
          <a:xfrm>
            <a:off x="3200400" y="1981200"/>
            <a:ext cx="5410200" cy="4267200"/>
          </a:xfrm>
          <a:solidFill>
            <a:schemeClr val="bg1"/>
          </a:solidFill>
        </p:spPr>
        <p:txBody>
          <a:bodyPr>
            <a:noAutofit/>
          </a:bodyPr>
          <a:lstStyle/>
          <a:p>
            <a:pPr eaLnBrk="1" hangingPunct="1">
              <a:lnSpc>
                <a:spcPts val="2200"/>
              </a:lnSpc>
              <a:spcAft>
                <a:spcPct val="20000"/>
              </a:spcAft>
            </a:pPr>
            <a:r>
              <a:rPr lang="en-US" altLang="en-US" sz="2000" dirty="0"/>
              <a:t>Fewer meter techs in the field and in the shop than there were 25 years ago</a:t>
            </a:r>
          </a:p>
          <a:p>
            <a:pPr eaLnBrk="1" hangingPunct="1">
              <a:lnSpc>
                <a:spcPts val="2200"/>
              </a:lnSpc>
              <a:spcAft>
                <a:spcPct val="20000"/>
              </a:spcAft>
            </a:pPr>
            <a:r>
              <a:rPr lang="en-US" altLang="en-US" sz="2000" dirty="0"/>
              <a:t>Fewer Field checks and site verifications due to lack of personnel, lack of experience and lack of expertise</a:t>
            </a:r>
          </a:p>
          <a:p>
            <a:pPr eaLnBrk="1" hangingPunct="1">
              <a:lnSpc>
                <a:spcPts val="2200"/>
              </a:lnSpc>
              <a:spcAft>
                <a:spcPct val="20000"/>
              </a:spcAft>
            </a:pPr>
            <a:r>
              <a:rPr lang="en-US" altLang="en-US" sz="2000" dirty="0"/>
              <a:t>More features under glass in the meters even before AMI deployed</a:t>
            </a:r>
          </a:p>
          <a:p>
            <a:pPr eaLnBrk="1" hangingPunct="1">
              <a:lnSpc>
                <a:spcPts val="2200"/>
              </a:lnSpc>
              <a:spcAft>
                <a:spcPct val="20000"/>
              </a:spcAft>
            </a:pPr>
            <a:r>
              <a:rPr lang="en-US" altLang="en-US" sz="2000" dirty="0"/>
              <a:t>Significantly more features under glass in every AMR and AMI system being considered or being deployed</a:t>
            </a:r>
          </a:p>
          <a:p>
            <a:pPr eaLnBrk="1" hangingPunct="1">
              <a:lnSpc>
                <a:spcPts val="2200"/>
              </a:lnSpc>
              <a:spcAft>
                <a:spcPct val="20000"/>
              </a:spcAft>
            </a:pPr>
            <a:r>
              <a:rPr lang="en-US" altLang="en-US" sz="2000" dirty="0"/>
              <a:t>Metering losses starting to be identified “by accident” as opposed to being “by design”.</a:t>
            </a:r>
          </a:p>
        </p:txBody>
      </p:sp>
      <p:sp>
        <p:nvSpPr>
          <p:cNvPr id="5124" name="Text Box 8"/>
          <p:cNvSpPr txBox="1">
            <a:spLocks noChangeArrowheads="1"/>
          </p:cNvSpPr>
          <p:nvPr/>
        </p:nvSpPr>
        <p:spPr bwMode="auto">
          <a:xfrm>
            <a:off x="457200" y="12192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2265363"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E7D3212-3B5A-4EB6-8B98-9D675B42C4D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A9C8E37-57FB-41CC-A0B3-B3B657D49366}"/>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1556951" y="234568"/>
            <a:ext cx="7208107" cy="679832"/>
          </a:xfrm>
          <a:noFill/>
        </p:spPr>
        <p:txBody>
          <a:bodyPr/>
          <a:lstStyle/>
          <a:p>
            <a:pPr eaLnBrk="1" hangingPunct="1"/>
            <a:r>
              <a:rPr lang="en-US" altLang="en-US" sz="4000" dirty="0">
                <a:solidFill>
                  <a:srgbClr val="C00000"/>
                </a:solidFill>
              </a:rPr>
              <a:t>The Pendulum Starts to Move</a:t>
            </a:r>
          </a:p>
        </p:txBody>
      </p:sp>
      <p:sp>
        <p:nvSpPr>
          <p:cNvPr id="6147" name="Rectangle 8"/>
          <p:cNvSpPr>
            <a:spLocks noGrp="1" noChangeArrowheads="1"/>
          </p:cNvSpPr>
          <p:nvPr>
            <p:ph idx="1"/>
          </p:nvPr>
        </p:nvSpPr>
        <p:spPr>
          <a:xfrm>
            <a:off x="457200" y="1676400"/>
            <a:ext cx="8229600" cy="1600200"/>
          </a:xfrm>
          <a:solidFill>
            <a:schemeClr val="bg1"/>
          </a:solidFill>
        </p:spPr>
        <p:txBody>
          <a:bodyPr/>
          <a:lstStyle/>
          <a:p>
            <a:pPr marL="292100" indent="-292100" eaLnBrk="1" hangingPunct="1">
              <a:lnSpc>
                <a:spcPct val="120000"/>
              </a:lnSpc>
              <a:spcAft>
                <a:spcPct val="100000"/>
              </a:spcAft>
            </a:pPr>
            <a:r>
              <a:rPr lang="en-US" altLang="en-US" sz="1800" dirty="0"/>
              <a:t>Meter Operations.  Prior to deployment many larger utilities take an attitude of “this is only metering – how hard can that be?”.  Over the course of deployment Meter Operations gains a stature and a respect from the rest of the organization that was not previously accorded them – even if this is only begrudging respect.</a:t>
            </a:r>
            <a:r>
              <a:rPr lang="en-US" altLang="en-US" sz="2000" dirty="0"/>
              <a:t> </a:t>
            </a:r>
          </a:p>
        </p:txBody>
      </p:sp>
      <p:sp>
        <p:nvSpPr>
          <p:cNvPr id="6148" name="Rectangle 8"/>
          <p:cNvSpPr>
            <a:spLocks noChangeArrowheads="1"/>
          </p:cNvSpPr>
          <p:nvPr/>
        </p:nvSpPr>
        <p:spPr bwMode="auto">
          <a:xfrm>
            <a:off x="457200" y="3429000"/>
            <a:ext cx="57150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0"/>
              </a:spcBef>
            </a:pPr>
            <a:r>
              <a:rPr lang="en-US" altLang="en-US" sz="1800" dirty="0"/>
              <a:t>New tests for AMI meters (e.g. communication, disconnect) are identified</a:t>
            </a:r>
          </a:p>
          <a:p>
            <a:pPr eaLnBrk="1" hangingPunct="1">
              <a:lnSpc>
                <a:spcPct val="120000"/>
              </a:lnSpc>
              <a:spcBef>
                <a:spcPct val="0"/>
              </a:spcBef>
            </a:pPr>
            <a:r>
              <a:rPr lang="en-US" altLang="en-US" sz="1800" dirty="0"/>
              <a:t>The complexity and issues around high revenue metering are at least acknowledged by the rest of the organization</a:t>
            </a:r>
          </a:p>
          <a:p>
            <a:pPr eaLnBrk="1" hangingPunct="1">
              <a:lnSpc>
                <a:spcPct val="120000"/>
              </a:lnSpc>
              <a:spcBef>
                <a:spcPct val="0"/>
              </a:spcBef>
            </a:pPr>
            <a:r>
              <a:rPr lang="en-US" altLang="en-US" sz="1800" dirty="0"/>
              <a:t>Tests which have not been performed in years are suddenly back in vogue</a:t>
            </a:r>
          </a:p>
        </p:txBody>
      </p:sp>
      <p:sp>
        <p:nvSpPr>
          <p:cNvPr id="6149" name="AutoShape 7" descr="Image result for pendulum swingi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pic>
        <p:nvPicPr>
          <p:cNvPr id="6150" name="Picture 11" descr="Image result for pendu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76625"/>
            <a:ext cx="25098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5A6F7D2D-8D51-4D8B-A262-F076C0B7917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3A75FE4-1CD3-4459-BD38-30A9D4F0633C}"/>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The New Realities</a:t>
            </a:r>
          </a:p>
        </p:txBody>
      </p:sp>
      <p:sp>
        <p:nvSpPr>
          <p:cNvPr id="7171" name="Text Box 6"/>
          <p:cNvSpPr txBox="1">
            <a:spLocks noChangeArrowheads="1"/>
          </p:cNvSpPr>
          <p:nvPr/>
        </p:nvSpPr>
        <p:spPr bwMode="auto">
          <a:xfrm>
            <a:off x="457200" y="1539875"/>
            <a:ext cx="8229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dirty="0"/>
              <a:t>Electro-Mechanical Meters typically lasted 30 years and more.  Electronic AMI meters are typically envisioned to have a life span of fifteen years and given the pace of technology advances in metering are not expected to last much longer than this.  </a:t>
            </a:r>
          </a:p>
          <a:p>
            <a:pPr eaLnBrk="1" hangingPunct="1">
              <a:lnSpc>
                <a:spcPct val="105000"/>
              </a:lnSpc>
              <a:spcBef>
                <a:spcPct val="10000"/>
              </a:spcBef>
              <a:spcAft>
                <a:spcPct val="50000"/>
              </a:spcAft>
            </a:pPr>
            <a:r>
              <a:rPr lang="en-US" altLang="en-US" sz="1700" dirty="0"/>
              <a:t>This means entire systems are envisioned to be exchanged every fifteen years or so.  In the interim the meter population and communication network inherent in the infrastructure for each utility must be maintained.</a:t>
            </a:r>
          </a:p>
        </p:txBody>
      </p:sp>
      <p:sp>
        <p:nvSpPr>
          <p:cNvPr id="7172" name="Rectangle 8"/>
          <p:cNvSpPr>
            <a:spLocks noChangeArrowheads="1"/>
          </p:cNvSpPr>
          <p:nvPr/>
        </p:nvSpPr>
        <p:spPr bwMode="auto">
          <a:xfrm>
            <a:off x="457200" y="3733800"/>
            <a:ext cx="52578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977900" indent="-285750" eaLnBrk="0" hangingPunct="0">
              <a:spcBef>
                <a:spcPct val="20000"/>
              </a:spcBef>
              <a:buChar char="–"/>
              <a:defRPr sz="2800">
                <a:solidFill>
                  <a:schemeClr val="tx1"/>
                </a:solidFill>
                <a:latin typeface="Arial" charset="0"/>
              </a:defRPr>
            </a:lvl2pPr>
            <a:lvl3pPr marL="10922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5000"/>
              </a:lnSpc>
              <a:spcBef>
                <a:spcPct val="10000"/>
              </a:spcBef>
              <a:spcAft>
                <a:spcPct val="50000"/>
              </a:spcAft>
            </a:pPr>
            <a:r>
              <a:rPr lang="en-US" altLang="en-US" sz="1700" dirty="0"/>
              <a:t>Meter communication and meter data management are becoming as important to metering operations as meter accuracy.</a:t>
            </a:r>
          </a:p>
          <a:p>
            <a:pPr eaLnBrk="1" hangingPunct="1">
              <a:lnSpc>
                <a:spcPct val="105000"/>
              </a:lnSpc>
              <a:spcBef>
                <a:spcPct val="10000"/>
              </a:spcBef>
              <a:spcAft>
                <a:spcPct val="50000"/>
              </a:spcAft>
            </a:pPr>
            <a:r>
              <a:rPr lang="en-US" altLang="en-US" sz="1700" dirty="0"/>
              <a:t>Firmware upgrades, firmware stability and cyber security are becoming increasingly important to metering departments</a:t>
            </a:r>
          </a:p>
        </p:txBody>
      </p:sp>
      <p:pic>
        <p:nvPicPr>
          <p:cNvPr id="7173" name="Picture 7" descr="Image result for electric 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8100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5D7515-8458-4AB8-9D4B-A3E0EF134B3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5DA73B6-FE7B-454F-9014-284DC9ABEB13}"/>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noFill/>
        </p:spPr>
        <p:txBody>
          <a:bodyPr/>
          <a:lstStyle/>
          <a:p>
            <a:pPr eaLnBrk="1" hangingPunct="1"/>
            <a:r>
              <a:rPr lang="en-US" altLang="en-US" sz="3600" dirty="0">
                <a:solidFill>
                  <a:srgbClr val="C00000"/>
                </a:solidFill>
              </a:rPr>
              <a:t>What Technologies Are We Using?</a:t>
            </a:r>
          </a:p>
        </p:txBody>
      </p:sp>
      <p:sp>
        <p:nvSpPr>
          <p:cNvPr id="8195" name="Rectangle 3"/>
          <p:cNvSpPr>
            <a:spLocks noGrp="1" noChangeArrowheads="1"/>
          </p:cNvSpPr>
          <p:nvPr>
            <p:ph idx="1"/>
          </p:nvPr>
        </p:nvSpPr>
        <p:spPr/>
        <p:txBody>
          <a:bodyPr/>
          <a:lstStyle/>
          <a:p>
            <a:pPr eaLnBrk="1" hangingPunct="1">
              <a:lnSpc>
                <a:spcPct val="105000"/>
              </a:lnSpc>
            </a:pPr>
            <a:r>
              <a:rPr lang="en-US" altLang="en-US" sz="2800" dirty="0"/>
              <a:t>RF Mesh</a:t>
            </a:r>
          </a:p>
          <a:p>
            <a:pPr eaLnBrk="1" hangingPunct="1">
              <a:lnSpc>
                <a:spcPct val="105000"/>
              </a:lnSpc>
            </a:pPr>
            <a:r>
              <a:rPr lang="en-US" altLang="en-US" sz="2800" dirty="0"/>
              <a:t>Power Line Carrier (PLC)</a:t>
            </a:r>
          </a:p>
          <a:p>
            <a:pPr eaLnBrk="1" hangingPunct="1">
              <a:lnSpc>
                <a:spcPct val="105000"/>
              </a:lnSpc>
            </a:pPr>
            <a:r>
              <a:rPr lang="en-US" altLang="en-US" sz="2800" dirty="0"/>
              <a:t>LTL Back Haul</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742" y="1600200"/>
            <a:ext cx="3947983" cy="394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3B7149B9-1DEA-4FB9-9229-7D6045597E62}"/>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087A9739-3898-4CD5-A4B5-103F11391F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C00000"/>
                </a:solidFill>
              </a:rPr>
              <a:t>RF Mesh</a:t>
            </a:r>
          </a:p>
        </p:txBody>
      </p:sp>
      <p:sp>
        <p:nvSpPr>
          <p:cNvPr id="9219" name="Rectangle 3"/>
          <p:cNvSpPr>
            <a:spLocks noGrp="1" noChangeArrowheads="1"/>
          </p:cNvSpPr>
          <p:nvPr>
            <p:ph idx="1"/>
          </p:nvPr>
        </p:nvSpPr>
        <p:spPr/>
        <p:txBody>
          <a:bodyPr>
            <a:normAutofit/>
          </a:bodyPr>
          <a:lstStyle/>
          <a:p>
            <a:pPr eaLnBrk="1" hangingPunct="1">
              <a:lnSpc>
                <a:spcPct val="105000"/>
              </a:lnSpc>
            </a:pPr>
            <a:r>
              <a:rPr lang="en-US" altLang="en-US" sz="2400" dirty="0"/>
              <a:t>True RF Mesh</a:t>
            </a:r>
          </a:p>
          <a:p>
            <a:pPr eaLnBrk="1" hangingPunct="1">
              <a:lnSpc>
                <a:spcPct val="105000"/>
              </a:lnSpc>
            </a:pPr>
            <a:r>
              <a:rPr lang="en-US" altLang="en-US" sz="2400" dirty="0"/>
              <a:t>Meters and collectors</a:t>
            </a:r>
          </a:p>
          <a:p>
            <a:pPr eaLnBrk="1" hangingPunct="1">
              <a:lnSpc>
                <a:spcPct val="105000"/>
              </a:lnSpc>
            </a:pPr>
            <a:r>
              <a:rPr lang="en-US" altLang="en-US" sz="2400" dirty="0"/>
              <a:t>Software and firmware</a:t>
            </a:r>
          </a:p>
          <a:p>
            <a:pPr eaLnBrk="1" hangingPunct="1">
              <a:lnSpc>
                <a:spcPct val="105000"/>
              </a:lnSpc>
            </a:pPr>
            <a:r>
              <a:rPr lang="en-US" altLang="en-US" sz="2400" dirty="0"/>
              <a:t>Head End Systems</a:t>
            </a:r>
          </a:p>
          <a:p>
            <a:pPr eaLnBrk="1" hangingPunct="1">
              <a:lnSpc>
                <a:spcPct val="105000"/>
              </a:lnSpc>
            </a:pPr>
            <a:r>
              <a:rPr lang="en-US" altLang="en-US" sz="2400" dirty="0"/>
              <a:t>The difference </a:t>
            </a:r>
            <a:br>
              <a:rPr lang="en-US" altLang="en-US" sz="2400" dirty="0"/>
            </a:br>
            <a:r>
              <a:rPr lang="en-US" altLang="en-US" sz="2400" dirty="0"/>
              <a:t>between frequencies</a:t>
            </a:r>
          </a:p>
          <a:p>
            <a:pPr lvl="1" eaLnBrk="1" hangingPunct="1">
              <a:lnSpc>
                <a:spcPct val="105000"/>
              </a:lnSpc>
            </a:pPr>
            <a:r>
              <a:rPr lang="en-US" altLang="en-US" sz="2000" dirty="0"/>
              <a:t>Proprietary and non-proprietary </a:t>
            </a:r>
            <a:br>
              <a:rPr lang="en-US" altLang="en-US" sz="2000" dirty="0"/>
            </a:br>
            <a:r>
              <a:rPr lang="en-US" altLang="en-US" sz="2000" dirty="0"/>
              <a:t>frequencies</a:t>
            </a:r>
          </a:p>
          <a:p>
            <a:pPr lvl="1" eaLnBrk="1" hangingPunct="1">
              <a:lnSpc>
                <a:spcPct val="105000"/>
              </a:lnSpc>
            </a:pPr>
            <a:r>
              <a:rPr lang="en-US" altLang="en-US" sz="2000" dirty="0"/>
              <a:t>Penetration vs. distance trade-off</a:t>
            </a:r>
          </a:p>
          <a:p>
            <a:pPr lvl="1" eaLnBrk="1" hangingPunct="1">
              <a:lnSpc>
                <a:spcPct val="105000"/>
              </a:lnSpc>
            </a:pPr>
            <a:endParaRPr lang="en-US" altLang="en-US" sz="14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80"/>
          <a:stretch/>
        </p:blipFill>
        <p:spPr bwMode="auto">
          <a:xfrm>
            <a:off x="4800600" y="1600200"/>
            <a:ext cx="3888258" cy="328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1C923AE1-EBBE-4369-9024-B390AC90560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B3B3EC40-C2B0-4772-9DAD-8C70188D74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C00000"/>
                </a:solidFill>
              </a:rPr>
              <a:t>Power Line Carrier</a:t>
            </a:r>
          </a:p>
        </p:txBody>
      </p:sp>
      <p:sp>
        <p:nvSpPr>
          <p:cNvPr id="10243" name="Rectangle 3"/>
          <p:cNvSpPr>
            <a:spLocks noGrp="1" noChangeArrowheads="1"/>
          </p:cNvSpPr>
          <p:nvPr>
            <p:ph idx="1"/>
          </p:nvPr>
        </p:nvSpPr>
        <p:spPr>
          <a:xfrm>
            <a:off x="628650" y="1007783"/>
            <a:ext cx="7886700" cy="4842433"/>
          </a:xfrm>
        </p:spPr>
        <p:txBody>
          <a:bodyPr/>
          <a:lstStyle/>
          <a:p>
            <a:pPr eaLnBrk="1" hangingPunct="1">
              <a:lnSpc>
                <a:spcPct val="105000"/>
              </a:lnSpc>
            </a:pPr>
            <a:r>
              <a:rPr lang="en-US" altLang="en-US" sz="2800" dirty="0"/>
              <a:t>Pros and Cons</a:t>
            </a:r>
          </a:p>
          <a:p>
            <a:pPr lvl="1" eaLnBrk="1" hangingPunct="1">
              <a:lnSpc>
                <a:spcPct val="105000"/>
              </a:lnSpc>
            </a:pPr>
            <a:r>
              <a:rPr lang="en-US" altLang="en-US" sz="2400" dirty="0"/>
              <a:t>Copper Wires</a:t>
            </a:r>
          </a:p>
          <a:p>
            <a:pPr lvl="1" eaLnBrk="1" hangingPunct="1">
              <a:lnSpc>
                <a:spcPct val="105000"/>
              </a:lnSpc>
            </a:pPr>
            <a:r>
              <a:rPr lang="en-US" altLang="en-US" sz="2400" dirty="0"/>
              <a:t>Amount of data – now and in the future</a:t>
            </a:r>
          </a:p>
          <a:p>
            <a:pPr lvl="1" eaLnBrk="1" hangingPunct="1">
              <a:lnSpc>
                <a:spcPct val="105000"/>
              </a:lnSpc>
            </a:pPr>
            <a:endParaRPr lang="en-US" altLang="en-US" sz="1400" dirty="0"/>
          </a:p>
        </p:txBody>
      </p:sp>
      <p:pic>
        <p:nvPicPr>
          <p:cNvPr id="1026" name="Picture 2" descr="Better power lines would help U.S. supercharge renewable energy, study  suggests | Science | AAAS">
            <a:extLst>
              <a:ext uri="{FF2B5EF4-FFF2-40B4-BE49-F238E27FC236}">
                <a16:creationId xmlns:a16="http://schemas.microsoft.com/office/drawing/2014/main" id="{F998B619-B621-4C31-9829-F2CF4ACA0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14600"/>
            <a:ext cx="6612236" cy="371938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B65BF8A4-087A-482F-B91B-607D8C643B9E}"/>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8EEE8D8E-1282-4365-96A8-22BBEF35EA0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9</a:t>
            </a:fld>
            <a:endParaRPr lang="en-US" dirty="0"/>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5050</TotalTime>
  <Words>2303</Words>
  <Application>Microsoft Office PowerPoint</Application>
  <PresentationFormat>On-screen Show (4:3)</PresentationFormat>
  <Paragraphs>279</Paragraphs>
  <Slides>27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TESCO Template</vt:lpstr>
      <vt:lpstr>AMI Technology Overview</vt:lpstr>
      <vt:lpstr>Topics We Will Cover</vt:lpstr>
      <vt:lpstr>AMI Benefits</vt:lpstr>
      <vt:lpstr>Pre-AMI Meter Operations </vt:lpstr>
      <vt:lpstr>The Pendulum Starts to Move</vt:lpstr>
      <vt:lpstr>The New Realities</vt:lpstr>
      <vt:lpstr>What Technologies Are We Using?</vt:lpstr>
      <vt:lpstr>RF Mesh</vt:lpstr>
      <vt:lpstr>Power Line Carrier</vt:lpstr>
      <vt:lpstr>LTL Back Haul</vt:lpstr>
      <vt:lpstr>Expected &amp; Unexpected Trends at the  End of Deployment </vt:lpstr>
      <vt:lpstr>Why do AMI Meters Fail?</vt:lpstr>
      <vt:lpstr>Lessons for the Future? </vt:lpstr>
      <vt:lpstr>Commercial and Industrial Metering Challenges </vt:lpstr>
      <vt:lpstr>How are these new realities starting to affect metering operations? </vt:lpstr>
      <vt:lpstr>New or expanded roles for metering departments of all sizes</vt:lpstr>
      <vt:lpstr>Shop Testing </vt:lpstr>
      <vt:lpstr>Field Testing and Inspection </vt:lpstr>
      <vt:lpstr>RMA’s, Root Cause Analysis and  In Service Testing </vt:lpstr>
      <vt:lpstr>RMA Processing  Typically missed when creating the deployment plan </vt:lpstr>
      <vt:lpstr>And of Course – the “Out of Left Field” Deployment Issues </vt:lpstr>
      <vt:lpstr>Post-Deployment Needs </vt:lpstr>
      <vt:lpstr>Real Life Examples of Change  Management in Action </vt:lpstr>
      <vt:lpstr>The Need for Analytic Capability in Meter Service Operations </vt:lpstr>
      <vt:lpstr>Summary </vt:lpstr>
      <vt:lpstr>Summary (cont.)</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115</cp:revision>
  <cp:lastPrinted>2022-03-07T18:52:28Z</cp:lastPrinted>
  <dcterms:created xsi:type="dcterms:W3CDTF">2012-09-24T21:06:00Z</dcterms:created>
  <dcterms:modified xsi:type="dcterms:W3CDTF">2022-03-07T18:57:22Z</dcterms:modified>
</cp:coreProperties>
</file>