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4" r:id="rId5"/>
    <p:sldId id="285" r:id="rId6"/>
    <p:sldId id="300" r:id="rId7"/>
    <p:sldId id="286" r:id="rId8"/>
    <p:sldId id="273" r:id="rId9"/>
    <p:sldId id="282" r:id="rId10"/>
    <p:sldId id="288" r:id="rId11"/>
    <p:sldId id="289" r:id="rId12"/>
    <p:sldId id="278" r:id="rId13"/>
    <p:sldId id="261" r:id="rId14"/>
    <p:sldId id="301" r:id="rId15"/>
    <p:sldId id="302" r:id="rId16"/>
    <p:sldId id="287" r:id="rId17"/>
    <p:sldId id="294" r:id="rId18"/>
    <p:sldId id="275" r:id="rId19"/>
    <p:sldId id="274" r:id="rId20"/>
    <p:sldId id="276" r:id="rId21"/>
    <p:sldId id="263" r:id="rId22"/>
    <p:sldId id="265" r:id="rId23"/>
    <p:sldId id="277" r:id="rId24"/>
    <p:sldId id="290" r:id="rId25"/>
    <p:sldId id="295" r:id="rId26"/>
    <p:sldId id="296" r:id="rId27"/>
    <p:sldId id="297" r:id="rId28"/>
    <p:sldId id="298" r:id="rId29"/>
    <p:sldId id="299" r:id="rId30"/>
    <p:sldId id="293" r:id="rId3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333333"/>
    <a:srgbClr val="292929"/>
    <a:srgbClr val="CC3300"/>
    <a:srgbClr val="003399"/>
    <a:srgbClr val="000099"/>
    <a:srgbClr val="3366FF"/>
    <a:srgbClr val="2F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660"/>
  </p:normalViewPr>
  <p:slideViewPr>
    <p:cSldViewPr>
      <p:cViewPr varScale="1">
        <p:scale>
          <a:sx n="100" d="100"/>
          <a:sy n="100" d="100"/>
        </p:scale>
        <p:origin x="19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6330EF-0F72-48C0-B01F-69EBA049BA34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9E154C-610D-4120-9DC9-E7E873917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060332-B117-4C80-BB39-A0076009D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88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EDD1C6A-9B5F-4B88-9FE4-3AA0D877C48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CE0D1-DCE8-421C-BE0A-8D71C27898C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en-US" alt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9B4C739-0239-4BF3-B842-085FEAA65F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3D590C-8D10-49C3-A001-4071083B603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739B8F-8F5F-4D5F-856F-931DE0FAC20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739B8F-8F5F-4D5F-856F-931DE0FAC20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531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739B8F-8F5F-4D5F-856F-931DE0FAC20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07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4A9EDC-DBB3-4CEC-9466-B00E69A8C95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CA7EE50-786D-4514-97EA-871D2CFFC21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FB3088E-F55A-4902-927B-1431521216D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19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18706C2-E86B-4EC2-970C-553ECB1E2D5D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92B058E-609B-405C-B162-FDE158F34E2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2A889EF-17FE-47DD-8A36-8DDAA3086CC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D43CAA-A7BA-4BE7-A226-B364CB19DE7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22</a:t>
            </a:fld>
            <a:endParaRPr lang="en-US" alt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94D739-BDC8-4C42-9A62-A22388ECEBF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lang="en-US" alt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28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F9993E7-F42A-41E6-B6F5-7E3CEF337569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29</a:t>
            </a:fld>
            <a:endParaRPr lang="en-US" alt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B0C7D5-B472-4819-BB99-CAA32F3F6C92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FE637B-96F3-47A1-A43D-9EA43E676AF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8F9DD25-643F-4088-A9CF-F640484C21A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8F9DD25-643F-4088-A9CF-F640484C21A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146BDB0-DC9A-4872-AB7F-DB6E190A7B1C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999F2F-B87E-46AA-BEF9-0F5713DAE97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8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61C7BD-C650-43B8-9A99-46167BA11DC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9</a:t>
            </a:fld>
            <a:endParaRPr lang="en-US" alt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11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6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4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89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25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13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6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78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15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68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30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16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457200" y="6288088"/>
            <a:ext cx="828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cs typeface="+mn-cs"/>
              </a:rPr>
              <a:t>Slide </a:t>
            </a:r>
            <a:fld id="{019768BB-29E4-4825-BECE-442FFA00894C}" type="slidenum">
              <a:rPr lang="en-US" altLang="en-US" sz="1400" smtClean="0">
                <a:cs typeface="+mn-cs"/>
              </a:rPr>
              <a:pPr algn="ctr">
                <a:defRPr/>
              </a:pPr>
              <a:t>‹#›</a:t>
            </a:fld>
            <a:endParaRPr lang="en-US" altLang="en-US" sz="1400" dirty="0">
              <a:cs typeface="+mn-cs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69025"/>
            <a:ext cx="8937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ndel's_theore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ycitymetering.com/" TargetMode="External"/><Relationship Id="rId4" Type="http://schemas.openxmlformats.org/officeDocument/2006/relationships/hyperlink" Target="http://www.powermeasurements.org/library/Presentations/NCMS%202013%20-%20Non-Blondel%20Metering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ddy_current" TargetMode="External"/><Relationship Id="rId13" Type="http://schemas.openxmlformats.org/officeDocument/2006/relationships/hyperlink" Target="https://en.wikipedia.org/wiki/Proportionality_(mathematics)" TargetMode="External"/><Relationship Id="rId3" Type="http://schemas.openxmlformats.org/officeDocument/2006/relationships/hyperlink" Target="https://en.wikipedia.org/wiki/Electromagnetic_induction" TargetMode="External"/><Relationship Id="rId7" Type="http://schemas.openxmlformats.org/officeDocument/2006/relationships/hyperlink" Target="https://en.wikipedia.org/wiki/Electric_current" TargetMode="External"/><Relationship Id="rId12" Type="http://schemas.openxmlformats.org/officeDocument/2006/relationships/hyperlink" Target="https://en.wikipedia.org/wiki/Angular_velocity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gnetic_flux" TargetMode="External"/><Relationship Id="rId11" Type="http://schemas.openxmlformats.org/officeDocument/2006/relationships/hyperlink" Target="https://en.wikipedia.org/wiki/Eddy_current_brake" TargetMode="External"/><Relationship Id="rId5" Type="http://schemas.openxmlformats.org/officeDocument/2006/relationships/hyperlink" Target="https://en.wikipedia.org/wiki/Linear_induction_motor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s://en.wikipedia.org/wiki/Permanent_magnet" TargetMode="External"/><Relationship Id="rId4" Type="http://schemas.openxmlformats.org/officeDocument/2006/relationships/hyperlink" Target="https://en.wikipedia.org/wiki/Induction_coil" TargetMode="External"/><Relationship Id="rId9" Type="http://schemas.openxmlformats.org/officeDocument/2006/relationships/hyperlink" Target="https://en.wikipedia.org/wiki/Force" TargetMode="External"/><Relationship Id="rId14" Type="http://schemas.openxmlformats.org/officeDocument/2006/relationships/hyperlink" Target="https://en.wikipedia.org/wiki/Odomete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10/02/2012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Slide </a:t>
            </a:r>
            <a:fld id="{25260F9D-F4F0-45A1-9430-BE80DD3E834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1811681"/>
            <a:ext cx="914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>
                <a:solidFill>
                  <a:srgbClr val="2F549D"/>
                </a:solidFill>
              </a:rPr>
              <a:t>Meter Forms: </a:t>
            </a:r>
            <a:br>
              <a:rPr lang="en-US" altLang="en-US" sz="3500" dirty="0">
                <a:solidFill>
                  <a:srgbClr val="2F549D"/>
                </a:solidFill>
              </a:rPr>
            </a:br>
            <a:r>
              <a:rPr lang="en-US" altLang="en-US" sz="3500" dirty="0">
                <a:solidFill>
                  <a:srgbClr val="2F549D"/>
                </a:solidFill>
              </a:rPr>
              <a:t>Wiring and Uses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371600" y="5053326"/>
            <a:ext cx="7620000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Rob Reese,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PREA</a:t>
            </a:r>
          </a:p>
          <a:p>
            <a:pPr algn="r"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March 14, 2023</a:t>
            </a:r>
          </a:p>
        </p:txBody>
      </p:sp>
      <p:pic>
        <p:nvPicPr>
          <p:cNvPr id="2057" name="Picture 12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824038"/>
            <a:ext cx="20764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60550"/>
            <a:ext cx="20081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Self-Contained Meters</a:t>
            </a:r>
          </a:p>
        </p:txBody>
      </p:sp>
      <p:pic>
        <p:nvPicPr>
          <p:cNvPr id="6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289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/>
          <p:cNvSpPr>
            <a:spLocks/>
          </p:cNvSpPr>
          <p:nvPr/>
        </p:nvSpPr>
        <p:spPr bwMode="auto">
          <a:xfrm>
            <a:off x="2895600" y="21082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95600" y="3446463"/>
            <a:ext cx="3505200" cy="93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Low Current</a:t>
            </a:r>
          </a:p>
          <a:p>
            <a:pPr algn="ctr" eaLnBrk="1" hangingPunct="1"/>
            <a:r>
              <a:rPr lang="en-US" altLang="en-US" sz="2400"/>
              <a:t>Example: 100A</a:t>
            </a:r>
          </a:p>
        </p:txBody>
      </p:sp>
      <p:pic>
        <p:nvPicPr>
          <p:cNvPr id="9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323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19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22225" y="1447800"/>
            <a:ext cx="9144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Primarily Residential</a:t>
            </a:r>
          </a:p>
          <a:p>
            <a:pPr algn="ctr" eaLnBrk="1" hangingPunct="1"/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Self-Contained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88" y="14732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Residential</a:t>
            </a:r>
          </a:p>
        </p:txBody>
      </p:sp>
      <p:pic>
        <p:nvPicPr>
          <p:cNvPr id="7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244725"/>
            <a:ext cx="309086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95662"/>
            <a:ext cx="38433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Transformer-Rated Meters</a:t>
            </a:r>
            <a:endParaRPr lang="en-US" altLang="en-US" sz="36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686050"/>
            <a:ext cx="35052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Relatively High Current</a:t>
            </a:r>
          </a:p>
          <a:p>
            <a:pPr algn="ctr" eaLnBrk="1" hangingPunct="1"/>
            <a:r>
              <a:rPr lang="en-US" altLang="en-US" sz="2400"/>
              <a:t>Example: 4000A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670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31"/>
          <p:cNvSpPr>
            <a:spLocks/>
          </p:cNvSpPr>
          <p:nvPr/>
        </p:nvSpPr>
        <p:spPr bwMode="auto">
          <a:xfrm>
            <a:off x="1905000" y="38290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04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3352800" y="31432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0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25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7463" y="1525588"/>
            <a:ext cx="9144001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b="1" dirty="0">
                <a:solidFill>
                  <a:schemeClr val="bg1"/>
                </a:solidFill>
              </a:rPr>
              <a:t>Transformer-Rated Meters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7811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1275" y="1320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</p:txBody>
      </p:sp>
      <p:pic>
        <p:nvPicPr>
          <p:cNvPr id="7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905000"/>
            <a:ext cx="3138487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0" y="302679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b="1" dirty="0">
                <a:solidFill>
                  <a:schemeClr val="bg1"/>
                </a:solidFill>
              </a:rPr>
              <a:t>Transformer-Rated Meters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1275" y="1320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Safety Test Switch</a:t>
            </a:r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0F612FCD-2240-201C-231B-E1205B795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4838"/>
            <a:ext cx="3152775" cy="4488433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DF0C30C8-FC27-2DA1-7675-6757D1E2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889" y="2151727"/>
            <a:ext cx="4398963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202122"/>
                </a:solidFill>
                <a:cs typeface="Arial" pitchFamily="34" charset="0"/>
              </a:rPr>
              <a:t>August 17, 1920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E1002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TESCO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founders Joseph Seaman and Burleigh Currier, along with Percy Bartlett</a:t>
            </a:r>
            <a:endParaRPr lang="en-US" altLang="en-US" sz="3200" dirty="0">
              <a:solidFill>
                <a:srgbClr val="20212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7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co test switches">
            <a:extLst>
              <a:ext uri="{FF2B5EF4-FFF2-40B4-BE49-F238E27FC236}">
                <a16:creationId xmlns:a16="http://schemas.microsoft.com/office/drawing/2014/main" id="{4E374059-E5B1-19E2-9D66-4EAEF5AF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8382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b="1" dirty="0">
                <a:solidFill>
                  <a:schemeClr val="bg1"/>
                </a:solidFill>
              </a:rPr>
              <a:t>Transformer-Rated Meters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41275" y="13208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Safety Test Switch</a:t>
            </a:r>
          </a:p>
        </p:txBody>
      </p:sp>
    </p:spTree>
    <p:extLst>
      <p:ext uri="{BB962C8B-B14F-4D97-AF65-F5344CB8AC3E}">
        <p14:creationId xmlns:p14="http://schemas.microsoft.com/office/powerpoint/2010/main" val="282023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25864"/>
              </p:ext>
            </p:extLst>
          </p:nvPr>
        </p:nvGraphicFramePr>
        <p:xfrm>
          <a:off x="152400" y="1532657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078" imgH="7543800" progId="AcroExch.Document.DC">
                  <p:embed/>
                </p:oleObj>
              </mc:Choice>
              <mc:Fallback>
                <p:oleObj name="Acrobat Document" r:id="rId3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32657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Diagram Example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50258"/>
              </p:ext>
            </p:extLst>
          </p:nvPr>
        </p:nvGraphicFramePr>
        <p:xfrm>
          <a:off x="152400" y="1532657"/>
          <a:ext cx="4016375" cy="519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078" imgH="7543800" progId="AcroExch.Document.DC">
                  <p:embed/>
                </p:oleObj>
              </mc:Choice>
              <mc:Fallback>
                <p:oleObj name="Acrobat Document" r:id="rId3" imgW="5829078" imgH="754380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32657"/>
                        <a:ext cx="4016375" cy="519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95800" y="152400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References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48200" y="1874838"/>
            <a:ext cx="4398963" cy="9207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Power Measurements Handbook, Dr. Bill Hardy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UGLY’s Electrical References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Meterman’s Handbook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Manufacturer’s websites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2438400" y="4495800"/>
            <a:ext cx="1371600" cy="1371600"/>
          </a:xfrm>
          <a:prstGeom prst="ellipse">
            <a:avLst/>
          </a:prstGeom>
          <a:noFill/>
          <a:ln w="603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3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Diagram Example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14488"/>
            <a:ext cx="402431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473575" y="2906713"/>
            <a:ext cx="46482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Current Coils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en-US" altLang="en-US" sz="2400"/>
              <a:t>3 Potential Coils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038600" y="1752600"/>
            <a:ext cx="4800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French Electrical Engineer Andre Blondel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sz="1200" dirty="0"/>
              <a:t>Attempt to simplify electrical measurements and validation of the results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200" dirty="0"/>
              <a:t> Paper submitted to the International Electric Congress in Chicago in 1893.</a:t>
            </a:r>
          </a:p>
          <a:p>
            <a:pPr marL="0" indent="0" eaLnBrk="1" hangingPunct="1">
              <a:defRPr/>
            </a:pPr>
            <a:endParaRPr lang="en-US" altLang="en-US" sz="1200" dirty="0"/>
          </a:p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>
                <a:latin typeface="+mn-lt"/>
              </a:rPr>
              <a:t>The theorem states that the power provided to a system of N conductors is equal to the algebraic sum of the power measured by N watt-meters.</a:t>
            </a:r>
            <a:r>
              <a:rPr lang="en-US" altLang="en-US" sz="1600" dirty="0">
                <a:latin typeface="+mn-lt"/>
              </a:rPr>
              <a:t> </a:t>
            </a:r>
            <a:r>
              <a:rPr lang="en-US" altLang="en-US" sz="1600" i="1" dirty="0">
                <a:latin typeface="+mn-lt"/>
              </a:rPr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>
                <a:latin typeface="+mn-lt"/>
              </a:rPr>
              <a:t> 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1651"/>
            <a:ext cx="2209800" cy="318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33800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Meters 101 - Electro-Mechanical vs Solid-State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Meter Forms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Self-Contained vs Transformer Rated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Blondel’s Theorem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Available References (Hardy’s, UGLY’s Elect Ref)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Examples</a:t>
            </a:r>
          </a:p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2000" dirty="0"/>
              <a:t>1S, 2S, 9S, 16S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30492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30413"/>
            <a:ext cx="501173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62000" y="434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43434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12S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5438" y="43434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9S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7038" y="1554163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Blondel Compliant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  <a:endParaRPr lang="en-US" altLang="en-US" sz="4000" b="1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63675"/>
            <a:ext cx="46482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4800" dirty="0"/>
              <a:t>E = n - 1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en-US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225" y="4876800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428875" y="450215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2S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97038" y="1712913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Non-</a:t>
            </a:r>
            <a:r>
              <a:rPr lang="en-US" altLang="en-US" dirty="0" err="1"/>
              <a:t>Blondel</a:t>
            </a:r>
            <a:r>
              <a:rPr lang="en-US" altLang="en-US" dirty="0"/>
              <a:t> Compliant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189163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81000" y="1623298"/>
            <a:ext cx="838200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is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metering bad?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Makes assumptions about the service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Example: balanced voltages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Assumptions might not be true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When these assumptions are not true, then there are power measurement errors even if the meter is working perfectly.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Blondel’s Theorem</a:t>
            </a:r>
            <a:endParaRPr lang="en-US" altLang="en-US" b="1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79476" y="1600200"/>
            <a:ext cx="83850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altLang="en-US" sz="2800" dirty="0"/>
              <a:t>Why are non-</a:t>
            </a:r>
            <a:r>
              <a:rPr lang="en-US" altLang="en-US" sz="2800" dirty="0" err="1"/>
              <a:t>Blondel</a:t>
            </a:r>
            <a:r>
              <a:rPr lang="en-US" altLang="en-US" sz="2800" dirty="0"/>
              <a:t> meters used?</a:t>
            </a:r>
          </a:p>
          <a:p>
            <a:pPr marL="0" indent="0" algn="ctr" eaLnBrk="1" hangingPunct="1">
              <a:defRPr/>
            </a:pPr>
            <a:endParaRPr lang="en-US" altLang="en-US" sz="2800" dirty="0"/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elements (meters)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Especially true for electro-mechanical meters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Fewer CT’s and PT’s = lower cost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Less wiring and cheaper sockets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225" y="4821238"/>
            <a:ext cx="9121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i="1" dirty="0"/>
              <a:t>The theorem states that the power provided to a system of N conductors is equal to the algebraic sum of the power measured by N watt-meters.</a:t>
            </a:r>
            <a:r>
              <a:rPr lang="en-US" altLang="en-US" sz="1600" dirty="0"/>
              <a:t> </a:t>
            </a:r>
            <a:r>
              <a:rPr lang="en-US" altLang="en-US" sz="1600" i="1" dirty="0"/>
              <a:t>The N watt-meters are separately connected such that each one measures the current level in one of the N conductors and the potential level between that conductor and a common point. In a further simplification, if that common point is located on one of the conductors, that conductor's meter can be removed and only N-1 meters are required.</a:t>
            </a:r>
            <a:r>
              <a:rPr lang="en-US" altLang="en-US" sz="1600" dirty="0"/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80" y="1574321"/>
            <a:ext cx="4176563" cy="473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34" y="1524000"/>
            <a:ext cx="4130675" cy="475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954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84" y="1447800"/>
            <a:ext cx="3516833" cy="484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0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3" y="1524000"/>
            <a:ext cx="3648974" cy="47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60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Metering Examples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98" y="1430427"/>
            <a:ext cx="3676204" cy="48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498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b="1" dirty="0">
                <a:solidFill>
                  <a:schemeClr val="bg1"/>
                </a:solidFill>
              </a:rPr>
              <a:t>References</a:t>
            </a:r>
            <a:endParaRPr lang="en-US" altLang="en-US" sz="2000" b="1" dirty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990600" y="52578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635000" indent="-177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57200" y="1600199"/>
            <a:ext cx="8229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3"/>
              </a:rPr>
              <a:t>https://en.wikipedia.org/wiki/Blondel%27s_theorem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4"/>
              </a:rPr>
              <a:t>http://www.powermeasurements.org/library/Presentations/NCMS%202013%20-%20Non-Blondel%20Metering.pdf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hlinkClick r:id="rId5"/>
              </a:rPr>
              <a:t>https://www.baycitymetering.com/</a:t>
            </a: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07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b="1" dirty="0">
                <a:solidFill>
                  <a:schemeClr val="bg1"/>
                </a:solidFill>
              </a:rPr>
              <a:t>Meters 101 – Electro-mechanical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495800" y="1443037"/>
            <a:ext cx="464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Overview of Functionality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24338" y="1752600"/>
            <a:ext cx="4800600" cy="45450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electromechanical induction meter operates through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3" tooltip="Electromagnetic induction"/>
              </a:rPr>
              <a:t>electromagnetic induction</a:t>
            </a:r>
            <a:endParaRPr lang="en-US" altLang="en-US" sz="1100" dirty="0">
              <a:solidFill>
                <a:srgbClr val="0645AD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non-magnetic, but electrically conductive, metal disc which is made to rotate at a speed proportional to the power passing through the meter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is acted upon by two sets of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4" tooltip="Induction coil"/>
              </a:rPr>
              <a:t>induction coils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which form, in effect, a two phase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5" tooltip="Linear induction motor"/>
              </a:rPr>
              <a:t>linear induction motor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O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ne coil is connected in such a way that it produces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6" tooltip="Magnetic flux"/>
              </a:rPr>
              <a:t>magnetic flux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proportion to the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he other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coil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 produces a magnetic flux in proportion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7" tooltip="Electric current"/>
              </a:rPr>
              <a:t>current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field of the voltage coil is delayed by 90 degrees, due to the coil's inductive nature, and calibrated using a lag coil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his produces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8" tooltip="Eddy current"/>
              </a:rPr>
              <a:t>eddy currents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the disc and the effect is such that 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9" tooltip="Force"/>
              </a:rPr>
              <a:t>force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is exerted on the disc in proportion to the product of the instantaneous current and instantaneous voltage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A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0" tooltip="Permanent magnet"/>
              </a:rPr>
              <a:t>permanent magnet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acts as an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1" tooltip="Eddy current brake"/>
              </a:rPr>
              <a:t>eddy current brake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, exerting an opposing force proportional to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2" tooltip="Angular velocity"/>
              </a:rPr>
              <a:t>speed of rotation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of the disc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equilibrium between these two opposing forces results in the disc rotating at a speed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3" tooltip="Proportionality (mathematics)"/>
              </a:rPr>
              <a:t>proportional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to the power or rate of energy usage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The disc drives a register mechanism which counts revolutions, much like the </a:t>
            </a:r>
            <a:r>
              <a:rPr lang="ru-RU" altLang="en-US" sz="1100" dirty="0">
                <a:solidFill>
                  <a:srgbClr val="0645AD"/>
                </a:solidFill>
                <a:cs typeface="Arial" pitchFamily="34" charset="0"/>
                <a:hlinkClick r:id="rId14" tooltip="Odometer"/>
              </a:rPr>
              <a:t>odometer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 in a car, in order to render a measurement of the total energy used.</a:t>
            </a:r>
            <a:endParaRPr lang="ru-RU" altLang="en-US" sz="1100" dirty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The a</a:t>
            </a:r>
            <a:r>
              <a:rPr lang="ru-RU" altLang="en-US" sz="1100" dirty="0">
                <a:solidFill>
                  <a:srgbClr val="202122"/>
                </a:solidFill>
                <a:cs typeface="Arial" pitchFamily="34" charset="0"/>
              </a:rPr>
              <a:t>mount of energy represented by one revolution of the disc is denoted by the symbol Kh which is given in units of watt-hours per revolution.</a:t>
            </a:r>
            <a:endParaRPr lang="en-US" altLang="en-US" sz="1100" dirty="0">
              <a:solidFill>
                <a:srgbClr val="202122"/>
              </a:solidFill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A </a:t>
            </a:r>
            <a:r>
              <a:rPr lang="en-US" altLang="en-US" sz="1100" dirty="0" err="1">
                <a:solidFill>
                  <a:srgbClr val="202122"/>
                </a:solidFill>
                <a:cs typeface="Arial" pitchFamily="34" charset="0"/>
              </a:rPr>
              <a:t>Kh</a:t>
            </a:r>
            <a:r>
              <a:rPr lang="en-US" altLang="en-US" sz="1100" dirty="0">
                <a:solidFill>
                  <a:srgbClr val="202122"/>
                </a:solidFill>
                <a:cs typeface="Arial" pitchFamily="34" charset="0"/>
              </a:rPr>
              <a:t> of 7.2 is typical. In this example, each full rotation of the disk is equivalent to 7.2Wh of energy.</a:t>
            </a:r>
            <a:endParaRPr lang="ru-RU" altLang="en-US" sz="1100" dirty="0">
              <a:solidFill>
                <a:srgbClr val="0645AD"/>
              </a:solidFill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2" y="1782792"/>
            <a:ext cx="37528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3936210"/>
            <a:ext cx="4197021" cy="236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l" eaLnBrk="1" hangingPunct="1"/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Questions and Discussion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215-310-8809 (cell)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04336" y="5638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324389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marL="838200" indent="-838200" eaLnBrk="1" hangingPunct="1"/>
            <a:r>
              <a:rPr lang="en-US" altLang="en-US" sz="3000" b="1" dirty="0">
                <a:solidFill>
                  <a:schemeClr val="bg1"/>
                </a:solidFill>
              </a:rPr>
              <a:t>Meters 101 – Solid-state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3733800"/>
            <a:ext cx="5867399" cy="2209800"/>
            <a:chOff x="90488" y="2362200"/>
            <a:chExt cx="4937125" cy="1676400"/>
          </a:xfrm>
        </p:grpSpPr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0488" y="26670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CURRENT TRANSFORMER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0488" y="3276600"/>
              <a:ext cx="1431925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POTENTIAL TRANSFORMER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71750" y="27432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674813" y="27432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571750" y="3352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ADC</a:t>
              </a: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674813" y="335280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FILTER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284538" y="2362200"/>
              <a:ext cx="711200" cy="1676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 dirty="0"/>
                <a:t>MICRO</a:t>
              </a:r>
            </a:p>
            <a:p>
              <a:pPr eaLnBrk="1" hangingPunct="1"/>
              <a:r>
                <a:rPr lang="en-US" altLang="en-US" sz="1200" dirty="0"/>
                <a:t>PROC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189413" y="2624138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DISPLAY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178300" y="3048000"/>
              <a:ext cx="849313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COMM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189413" y="3505200"/>
              <a:ext cx="838200" cy="304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PULSE</a:t>
              </a:r>
            </a:p>
          </p:txBody>
        </p:sp>
        <p:cxnSp>
          <p:nvCxnSpPr>
            <p:cNvPr id="17" name="Straight Arrow Connector 2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1522413" y="28956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4"/>
            <p:cNvCxnSpPr>
              <a:cxnSpLocks noChangeShapeType="1"/>
              <a:stCxn id="8" idx="3"/>
              <a:endCxn id="12" idx="1"/>
            </p:cNvCxnSpPr>
            <p:nvPr/>
          </p:nvCxnSpPr>
          <p:spPr bwMode="auto">
            <a:xfrm>
              <a:off x="1522413" y="3505200"/>
              <a:ext cx="1524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9"/>
            <p:cNvCxnSpPr>
              <a:cxnSpLocks noChangeShapeType="1"/>
              <a:endCxn id="9" idx="1"/>
            </p:cNvCxnSpPr>
            <p:nvPr/>
          </p:nvCxnSpPr>
          <p:spPr bwMode="auto">
            <a:xfrm>
              <a:off x="2436813" y="2895600"/>
              <a:ext cx="1349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21"/>
            <p:cNvCxnSpPr>
              <a:cxnSpLocks noChangeShapeType="1"/>
              <a:endCxn id="11" idx="1"/>
            </p:cNvCxnSpPr>
            <p:nvPr/>
          </p:nvCxnSpPr>
          <p:spPr bwMode="auto">
            <a:xfrm>
              <a:off x="2436813" y="3497263"/>
              <a:ext cx="134937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8"/>
            <p:cNvCxnSpPr>
              <a:cxnSpLocks noChangeShapeType="1"/>
              <a:stCxn id="9" idx="3"/>
            </p:cNvCxnSpPr>
            <p:nvPr/>
          </p:nvCxnSpPr>
          <p:spPr bwMode="auto">
            <a:xfrm>
              <a:off x="3105150" y="2895600"/>
              <a:ext cx="17938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16"/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3105150" y="3497263"/>
              <a:ext cx="179388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18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 flipV="1">
              <a:off x="3995738" y="2776538"/>
              <a:ext cx="193675" cy="423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2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>
              <a:off x="3995738" y="3200400"/>
              <a:ext cx="18256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3995738" y="3200400"/>
              <a:ext cx="193675" cy="457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247900" y="1500952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Overview of Functionality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57201" y="2133600"/>
            <a:ext cx="8229599" cy="13696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marL="171450" indent="-1714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1200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Potential and Current is scaled down and conditioned with transformers and filters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200" dirty="0">
                <a:solidFill>
                  <a:srgbClr val="202122"/>
                </a:solidFill>
                <a:latin typeface="+mn-lt"/>
                <a:cs typeface="Arial" panose="020B0604020202020204" pitchFamily="34" charset="0"/>
              </a:rPr>
              <a:t>ADC’s (analog to digital converters) digitize the signals</a:t>
            </a:r>
            <a:endParaRPr lang="en-US" altLang="en-US" sz="1200" dirty="0">
              <a:solidFill>
                <a:srgbClr val="0645AD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micro-processor or DSP executes the calculations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Resulting data is displayed, sent externally via the communication circuits, and used for the calibrated pulse output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US" altLang="en-US" sz="1100" dirty="0">
              <a:solidFill>
                <a:srgbClr val="20212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1371600" y="1676400"/>
            <a:ext cx="6096000" cy="3962400"/>
          </a:xfrm>
          <a:prstGeom prst="star7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ANSI C12.10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</a:p>
        </p:txBody>
      </p:sp>
      <p:sp>
        <p:nvSpPr>
          <p:cNvPr id="6149" name="AutoShape 7" descr="Image result for pendulum swing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77800" y="1841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019800" y="2225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674813" y="26495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737100" y="30876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1788" y="50784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30875" y="49530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63913" y="56689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376613" y="26273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3191" y="608893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897813" y="5530850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164513" y="33829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297113" y="4221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96013" y="3556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168775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737100" y="566896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839913" y="16303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126413" y="16192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322843" y="6071559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40613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705350" y="160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725613" y="50688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288213" y="2687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3330575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294438" y="60483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126038" y="414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22288" y="3759201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</p:spTree>
    <p:extLst>
      <p:ext uri="{BB962C8B-B14F-4D97-AF65-F5344CB8AC3E}">
        <p14:creationId xmlns:p14="http://schemas.microsoft.com/office/powerpoint/2010/main" val="55101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  <a:endParaRPr lang="en-US" altLang="en-US" sz="3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" y="1466850"/>
            <a:ext cx="2409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8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77800" y="1841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19800" y="2225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674813" y="26495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37100" y="308768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31788" y="507841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45192" y="5204618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63913" y="56689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376613" y="2627313"/>
            <a:ext cx="792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28663" y="627856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856838" y="558641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164513" y="3382963"/>
            <a:ext cx="762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97113" y="42211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96013" y="35560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68775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31627" y="5815013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16303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126413" y="16192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8400" y="6326188"/>
            <a:ext cx="8382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440613" y="46831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705350" y="160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725613" y="50688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288213" y="2687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330575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294438" y="60483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126038" y="41402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49313" y="38179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87875" y="1447800"/>
            <a:ext cx="4556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TRANSFORMER-RATED</a:t>
            </a: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chemeClr val="bg1"/>
                </a:solidFill>
              </a:rPr>
              <a:t>Meter Forms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4513" y="19351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5088" y="21288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74725" y="2814638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581650" y="20955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816475" y="3517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000750" y="30448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5S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502602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089775" y="5389563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43300" y="2427288"/>
            <a:ext cx="7921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12S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79388" y="6278563"/>
            <a:ext cx="914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15S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78113" y="43148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16S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851025" y="3324225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250238" y="4927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45S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86450" y="56324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048250" y="433387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11S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811338" y="56324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13S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39913" y="20526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4825" y="45640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17S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045325" y="6278563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330575" y="62690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457700" y="19002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412038" y="42306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26S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8126413" y="304323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35S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7045325" y="344805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46S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816475" y="5637914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035675" y="4725988"/>
            <a:ext cx="838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66S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527550" y="26892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76S</a:t>
            </a: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19600" y="1447800"/>
            <a:ext cx="76200" cy="4846320"/>
          </a:xfrm>
          <a:prstGeom prst="rect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8439150" y="2205037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6218238" y="4003675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8S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7118350" y="2386013"/>
            <a:ext cx="765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29S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477000" y="1981200"/>
            <a:ext cx="81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0" y="1447800"/>
            <a:ext cx="434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SELF-CONTAINED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</documentManagement>
</p:properties>
</file>

<file path=customXml/itemProps1.xml><?xml version="1.0" encoding="utf-8"?>
<ds:datastoreItem xmlns:ds="http://schemas.openxmlformats.org/officeDocument/2006/customXml" ds:itemID="{FFE2B078-7710-42C7-A745-E99D953F1DCB}"/>
</file>

<file path=customXml/itemProps2.xml><?xml version="1.0" encoding="utf-8"?>
<ds:datastoreItem xmlns:ds="http://schemas.openxmlformats.org/officeDocument/2006/customXml" ds:itemID="{1145298E-4CCD-4E27-B51A-25F9FEC25598}"/>
</file>

<file path=customXml/itemProps3.xml><?xml version="1.0" encoding="utf-8"?>
<ds:datastoreItem xmlns:ds="http://schemas.openxmlformats.org/officeDocument/2006/customXml" ds:itemID="{A2076611-09C4-453C-85D8-ED5A390E30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5022</TotalTime>
  <Words>1330</Words>
  <Application>Microsoft Office PowerPoint</Application>
  <PresentationFormat>On-screen Show (4:3)</PresentationFormat>
  <Paragraphs>257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Custom Design</vt:lpstr>
      <vt:lpstr>Acrobat Document</vt:lpstr>
      <vt:lpstr>PowerPoint Presentation</vt:lpstr>
      <vt:lpstr>Agenda</vt:lpstr>
      <vt:lpstr>Meters 101 – Electro-mechanical</vt:lpstr>
      <vt:lpstr>Meters 101 – Solid-state</vt:lpstr>
      <vt:lpstr>Meter Forms</vt:lpstr>
      <vt:lpstr>Meter Forms</vt:lpstr>
      <vt:lpstr>Meter Forms</vt:lpstr>
      <vt:lpstr>Meter Forms</vt:lpstr>
      <vt:lpstr>Meter Forms</vt:lpstr>
      <vt:lpstr>Self-Contained Meters</vt:lpstr>
      <vt:lpstr>Self-Contained</vt:lpstr>
      <vt:lpstr>Transformer-Rated Meters</vt:lpstr>
      <vt:lpstr>Transformer-Rated Meters</vt:lpstr>
      <vt:lpstr>Transformer-Rated Meters</vt:lpstr>
      <vt:lpstr>Transformer-Rated Meters</vt:lpstr>
      <vt:lpstr>Diagram Example</vt:lpstr>
      <vt:lpstr>Diagram Example</vt:lpstr>
      <vt:lpstr>Diagram Example</vt:lpstr>
      <vt:lpstr>Blondel’s Theorem</vt:lpstr>
      <vt:lpstr>Blondel’s Theorem</vt:lpstr>
      <vt:lpstr>Blondel’s Theorem</vt:lpstr>
      <vt:lpstr>Blondel’s Theorem</vt:lpstr>
      <vt:lpstr>Blondel’s Theorem</vt:lpstr>
      <vt:lpstr>Metering Examples</vt:lpstr>
      <vt:lpstr>Metering Examples</vt:lpstr>
      <vt:lpstr>Metering Examples</vt:lpstr>
      <vt:lpstr>Metering Examples</vt:lpstr>
      <vt:lpstr>Metering Examples</vt:lpstr>
      <vt:lpstr>References</vt:lpstr>
      <vt:lpstr>              Questions and Discussion  </vt:lpstr>
    </vt:vector>
  </TitlesOfParts>
  <Company>Advent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jchesterson</dc:creator>
  <cp:lastModifiedBy>Ingrid Swan</cp:lastModifiedBy>
  <cp:revision>119</cp:revision>
  <cp:lastPrinted>2019-03-11T18:24:42Z</cp:lastPrinted>
  <dcterms:created xsi:type="dcterms:W3CDTF">2012-09-24T21:06:00Z</dcterms:created>
  <dcterms:modified xsi:type="dcterms:W3CDTF">2023-05-01T13:04:47Z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</Properties>
</file>