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handoutMasterIdLst>
    <p:handoutMasterId r:id="rId39"/>
  </p:handoutMasterIdLst>
  <p:sldIdLst>
    <p:sldId id="372" r:id="rId2"/>
    <p:sldId id="356" r:id="rId3"/>
    <p:sldId id="418" r:id="rId4"/>
    <p:sldId id="420" r:id="rId5"/>
    <p:sldId id="343" r:id="rId6"/>
    <p:sldId id="394" r:id="rId7"/>
    <p:sldId id="383" r:id="rId8"/>
    <p:sldId id="363" r:id="rId9"/>
    <p:sldId id="391" r:id="rId10"/>
    <p:sldId id="381" r:id="rId11"/>
    <p:sldId id="399" r:id="rId12"/>
    <p:sldId id="384" r:id="rId13"/>
    <p:sldId id="395" r:id="rId14"/>
    <p:sldId id="396" r:id="rId15"/>
    <p:sldId id="359" r:id="rId16"/>
    <p:sldId id="401" r:id="rId17"/>
    <p:sldId id="393" r:id="rId18"/>
    <p:sldId id="402" r:id="rId19"/>
    <p:sldId id="403" r:id="rId20"/>
    <p:sldId id="404" r:id="rId21"/>
    <p:sldId id="405" r:id="rId22"/>
    <p:sldId id="406" r:id="rId23"/>
    <p:sldId id="407" r:id="rId24"/>
    <p:sldId id="408" r:id="rId25"/>
    <p:sldId id="409" r:id="rId26"/>
    <p:sldId id="410" r:id="rId27"/>
    <p:sldId id="412" r:id="rId28"/>
    <p:sldId id="411" r:id="rId29"/>
    <p:sldId id="413" r:id="rId30"/>
    <p:sldId id="414" r:id="rId31"/>
    <p:sldId id="415" r:id="rId32"/>
    <p:sldId id="416" r:id="rId33"/>
    <p:sldId id="417" r:id="rId34"/>
    <p:sldId id="382" r:id="rId35"/>
    <p:sldId id="400" r:id="rId36"/>
    <p:sldId id="387" r:id="rId37"/>
  </p:sldIdLst>
  <p:sldSz cx="9144000" cy="6858000" type="screen4x3"/>
  <p:notesSz cx="6950075" cy="9236075"/>
  <p:embeddedFontLst>
    <p:embeddedFont>
      <p:font typeface="Calibri" panose="020F0502020204030204" pitchFamily="34" charset="0"/>
      <p:regular r:id="rId40"/>
      <p:bold r:id="rId41"/>
      <p:italic r:id="rId42"/>
      <p:boldItalic r:id="rId43"/>
    </p:embeddedFont>
  </p:embeddedFontLst>
  <p:defaultTextStyle>
    <a:defPPr>
      <a:defRPr lang="ru-RU"/>
    </a:defPPr>
    <a:lvl1pPr algn="ctr" rtl="0" fontAlgn="base">
      <a:spcBef>
        <a:spcPct val="30000"/>
      </a:spcBef>
      <a:spcAft>
        <a:spcPct val="0"/>
      </a:spcAft>
      <a:defRPr kern="1200">
        <a:solidFill>
          <a:srgbClr val="000000"/>
        </a:solidFill>
        <a:latin typeface="Arial" charset="0"/>
        <a:ea typeface="+mn-ea"/>
        <a:cs typeface="+mn-cs"/>
      </a:defRPr>
    </a:lvl1pPr>
    <a:lvl2pPr marL="457200" algn="ctr" rtl="0" fontAlgn="base">
      <a:spcBef>
        <a:spcPct val="30000"/>
      </a:spcBef>
      <a:spcAft>
        <a:spcPct val="0"/>
      </a:spcAft>
      <a:defRPr kern="1200">
        <a:solidFill>
          <a:srgbClr val="000000"/>
        </a:solidFill>
        <a:latin typeface="Arial" charset="0"/>
        <a:ea typeface="+mn-ea"/>
        <a:cs typeface="+mn-cs"/>
      </a:defRPr>
    </a:lvl2pPr>
    <a:lvl3pPr marL="914400" algn="ctr" rtl="0" fontAlgn="base">
      <a:spcBef>
        <a:spcPct val="30000"/>
      </a:spcBef>
      <a:spcAft>
        <a:spcPct val="0"/>
      </a:spcAft>
      <a:defRPr kern="1200">
        <a:solidFill>
          <a:srgbClr val="000000"/>
        </a:solidFill>
        <a:latin typeface="Arial" charset="0"/>
        <a:ea typeface="+mn-ea"/>
        <a:cs typeface="+mn-cs"/>
      </a:defRPr>
    </a:lvl3pPr>
    <a:lvl4pPr marL="1371600" algn="ctr" rtl="0" fontAlgn="base">
      <a:spcBef>
        <a:spcPct val="30000"/>
      </a:spcBef>
      <a:spcAft>
        <a:spcPct val="0"/>
      </a:spcAft>
      <a:defRPr kern="1200">
        <a:solidFill>
          <a:srgbClr val="000000"/>
        </a:solidFill>
        <a:latin typeface="Arial" charset="0"/>
        <a:ea typeface="+mn-ea"/>
        <a:cs typeface="+mn-cs"/>
      </a:defRPr>
    </a:lvl4pPr>
    <a:lvl5pPr marL="1828800" algn="ctr" rtl="0" fontAlgn="base">
      <a:spcBef>
        <a:spcPct val="30000"/>
      </a:spcBef>
      <a:spcAft>
        <a:spcPct val="0"/>
      </a:spcAft>
      <a:defRPr kern="1200">
        <a:solidFill>
          <a:srgbClr val="000000"/>
        </a:solidFill>
        <a:latin typeface="Arial" charset="0"/>
        <a:ea typeface="+mn-ea"/>
        <a:cs typeface="+mn-cs"/>
      </a:defRPr>
    </a:lvl5pPr>
    <a:lvl6pPr marL="2286000" algn="l" defTabSz="914400" rtl="0" eaLnBrk="1" latinLnBrk="0" hangingPunct="1">
      <a:defRPr kern="1200">
        <a:solidFill>
          <a:srgbClr val="000000"/>
        </a:solidFill>
        <a:latin typeface="Arial" charset="0"/>
        <a:ea typeface="+mn-ea"/>
        <a:cs typeface="+mn-cs"/>
      </a:defRPr>
    </a:lvl6pPr>
    <a:lvl7pPr marL="2743200" algn="l" defTabSz="914400" rtl="0" eaLnBrk="1" latinLnBrk="0" hangingPunct="1">
      <a:defRPr kern="1200">
        <a:solidFill>
          <a:srgbClr val="000000"/>
        </a:solidFill>
        <a:latin typeface="Arial" charset="0"/>
        <a:ea typeface="+mn-ea"/>
        <a:cs typeface="+mn-cs"/>
      </a:defRPr>
    </a:lvl7pPr>
    <a:lvl8pPr marL="3200400" algn="l" defTabSz="914400" rtl="0" eaLnBrk="1" latinLnBrk="0" hangingPunct="1">
      <a:defRPr kern="1200">
        <a:solidFill>
          <a:srgbClr val="000000"/>
        </a:solidFill>
        <a:latin typeface="Arial" charset="0"/>
        <a:ea typeface="+mn-ea"/>
        <a:cs typeface="+mn-cs"/>
      </a:defRPr>
    </a:lvl8pPr>
    <a:lvl9pPr marL="3657600" algn="l" defTabSz="914400" rtl="0" eaLnBrk="1" latinLnBrk="0" hangingPunct="1">
      <a:defRPr kern="1200">
        <a:solidFill>
          <a:srgbClr val="000000"/>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88" autoAdjust="0"/>
    <p:restoredTop sz="75090" autoAdjust="0"/>
  </p:normalViewPr>
  <p:slideViewPr>
    <p:cSldViewPr>
      <p:cViewPr varScale="1">
        <p:scale>
          <a:sx n="117" d="100"/>
          <a:sy n="117" d="100"/>
        </p:scale>
        <p:origin x="-1452" y="-102"/>
      </p:cViewPr>
      <p:guideLst>
        <p:guide orient="horz" pos="2160"/>
        <p:guide pos="2880"/>
      </p:guideLst>
    </p:cSldViewPr>
  </p:slideViewPr>
  <p:outlineViewPr>
    <p:cViewPr>
      <p:scale>
        <a:sx n="33" d="100"/>
        <a:sy n="33" d="100"/>
      </p:scale>
      <p:origin x="0" y="5035"/>
    </p:cViewPr>
  </p:outlin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6A97D21E-8AB3-4B0F-935A-1E2B546D8EDA}" type="slidenum">
              <a:rPr lang="en-US" altLang="en-US"/>
              <a:pPr>
                <a:defRPr/>
              </a:pPr>
              <a:t>‹#›</a:t>
            </a:fld>
            <a:endParaRPr lang="en-US" altLang="en-US"/>
          </a:p>
        </p:txBody>
      </p:sp>
    </p:spTree>
    <p:extLst>
      <p:ext uri="{BB962C8B-B14F-4D97-AF65-F5344CB8AC3E}">
        <p14:creationId xmlns:p14="http://schemas.microsoft.com/office/powerpoint/2010/main" val="2322892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29700"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35D85183-39CE-4335-88AE-761BFA5738A8}" type="slidenum">
              <a:rPr lang="ru-RU" altLang="en-US"/>
              <a:pPr>
                <a:defRPr/>
              </a:pPr>
              <a:t>‹#›</a:t>
            </a:fld>
            <a:endParaRPr lang="ru-RU" altLang="en-US"/>
          </a:p>
        </p:txBody>
      </p:sp>
    </p:spTree>
    <p:extLst>
      <p:ext uri="{BB962C8B-B14F-4D97-AF65-F5344CB8AC3E}">
        <p14:creationId xmlns:p14="http://schemas.microsoft.com/office/powerpoint/2010/main" val="15892104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93DCF13E-24C1-433C-9524-BE08FDB766B2}" type="slidenum">
              <a:rPr lang="ru-RU" altLang="en-US" smtClean="0"/>
              <a:pPr algn="r" eaLnBrk="1" hangingPunct="1"/>
              <a:t>1</a:t>
            </a:fld>
            <a:endParaRPr lang="ru-RU" altLang="en-US"/>
          </a:p>
        </p:txBody>
      </p:sp>
      <p:sp>
        <p:nvSpPr>
          <p:cNvPr id="30723" name="Rectangle 7"/>
          <p:cNvSpPr txBox="1">
            <a:spLocks noGrp="1" noChangeArrowheads="1"/>
          </p:cNvSpPr>
          <p:nvPr/>
        </p:nvSpPr>
        <p:spPr bwMode="auto">
          <a:xfrm>
            <a:off x="3937000" y="8772525"/>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1B9E272-E150-4B18-8079-88B2E97475C2}" type="slidenum">
              <a:rPr lang="en-US" altLang="en-US"/>
              <a:pPr algn="r" eaLnBrk="1" hangingPunct="1">
                <a:spcBef>
                  <a:spcPct val="0"/>
                </a:spcBef>
              </a:pPr>
              <a:t>1</a:t>
            </a:fld>
            <a:endParaRPr lang="en-US" altLang="en-US"/>
          </a:p>
        </p:txBody>
      </p:sp>
      <p:sp>
        <p:nvSpPr>
          <p:cNvPr id="30724" name="Rectangle 2"/>
          <p:cNvSpPr>
            <a:spLocks noGrp="1" noRot="1" noChangeAspect="1" noChangeArrowheads="1" noTextEdit="1"/>
          </p:cNvSpPr>
          <p:nvPr>
            <p:ph type="sldImg"/>
          </p:nvPr>
        </p:nvSpPr>
        <p:spPr>
          <a:xfrm>
            <a:off x="1165225" y="692150"/>
            <a:ext cx="4619625" cy="3463925"/>
          </a:xfrm>
          <a:ln/>
        </p:spPr>
      </p:sp>
      <p:sp>
        <p:nvSpPr>
          <p:cNvPr id="30725" name="Rectangle 3"/>
          <p:cNvSpPr>
            <a:spLocks noGrp="1" noChangeArrowheads="1"/>
          </p:cNvSpPr>
          <p:nvPr>
            <p:ph type="body" idx="1"/>
          </p:nvPr>
        </p:nvSpPr>
        <p:spPr>
          <a:xfrm>
            <a:off x="695325" y="4387850"/>
            <a:ext cx="5559425" cy="4156075"/>
          </a:xfrm>
          <a:noFill/>
        </p:spPr>
        <p:txBody>
          <a:bodyPr lIns="92492" tIns="46246" rIns="92492" bIns="46246"/>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41B917-957E-4220-807B-DD455400CB70}" type="slidenum">
              <a:rPr lang="en-US" altLang="en-US" smtClean="0"/>
              <a:pPr eaLnBrk="1" hangingPunct="1">
                <a:spcBef>
                  <a:spcPct val="0"/>
                </a:spcBef>
              </a:pPr>
              <a:t>25</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41B917-957E-4220-807B-DD455400CB70}" type="slidenum">
              <a:rPr lang="en-US" altLang="en-US" smtClean="0"/>
              <a:pPr eaLnBrk="1" hangingPunct="1">
                <a:spcBef>
                  <a:spcPct val="0"/>
                </a:spcBef>
              </a:pPr>
              <a:t>26</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41B917-957E-4220-807B-DD455400CB70}" type="slidenum">
              <a:rPr lang="en-US" altLang="en-US" smtClean="0"/>
              <a:pPr eaLnBrk="1" hangingPunct="1">
                <a:spcBef>
                  <a:spcPct val="0"/>
                </a:spcBef>
              </a:pPr>
              <a:t>27</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41B917-957E-4220-807B-DD455400CB70}" type="slidenum">
              <a:rPr lang="en-US" altLang="en-US" smtClean="0"/>
              <a:pPr eaLnBrk="1" hangingPunct="1">
                <a:spcBef>
                  <a:spcPct val="0"/>
                </a:spcBef>
              </a:pPr>
              <a:t>28</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41B917-957E-4220-807B-DD455400CB70}" type="slidenum">
              <a:rPr lang="en-US" altLang="en-US" smtClean="0"/>
              <a:pPr eaLnBrk="1" hangingPunct="1">
                <a:spcBef>
                  <a:spcPct val="0"/>
                </a:spcBef>
              </a:pPr>
              <a:t>29</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41B917-957E-4220-807B-DD455400CB70}" type="slidenum">
              <a:rPr lang="en-US" altLang="en-US" smtClean="0"/>
              <a:pPr eaLnBrk="1" hangingPunct="1">
                <a:spcBef>
                  <a:spcPct val="0"/>
                </a:spcBef>
              </a:pPr>
              <a:t>30</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41B917-957E-4220-807B-DD455400CB70}" type="slidenum">
              <a:rPr lang="en-US" altLang="en-US" smtClean="0"/>
              <a:pPr eaLnBrk="1" hangingPunct="1">
                <a:spcBef>
                  <a:spcPct val="0"/>
                </a:spcBef>
              </a:pPr>
              <a:t>31</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41B917-957E-4220-807B-DD455400CB70}" type="slidenum">
              <a:rPr lang="en-US" altLang="en-US" smtClean="0"/>
              <a:pPr eaLnBrk="1" hangingPunct="1">
                <a:spcBef>
                  <a:spcPct val="0"/>
                </a:spcBef>
              </a:pPr>
              <a:t>32</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41B917-957E-4220-807B-DD455400CB70}" type="slidenum">
              <a:rPr lang="en-US" altLang="en-US" smtClean="0"/>
              <a:pPr eaLnBrk="1" hangingPunct="1">
                <a:spcBef>
                  <a:spcPct val="0"/>
                </a:spcBef>
              </a:pPr>
              <a:t>33</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461EBB4-D84A-47BA-AAFF-AF7EB6CE259D}" type="slidenum">
              <a:rPr lang="en-US" altLang="en-US" smtClean="0"/>
              <a:pPr eaLnBrk="1" hangingPunct="1">
                <a:spcBef>
                  <a:spcPct val="0"/>
                </a:spcBef>
              </a:pPr>
              <a:t>35</a:t>
            </a:fld>
            <a:endParaRPr lang="en-US" alt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B91935D5-90D7-475C-9E1A-7755E376510B}" type="slidenum">
              <a:rPr lang="ru-RU" altLang="en-US" smtClean="0"/>
              <a:pPr algn="r" eaLnBrk="1" hangingPunct="1"/>
              <a:t>15</a:t>
            </a:fld>
            <a:endParaRPr lang="ru-RU" altLang="en-US"/>
          </a:p>
        </p:txBody>
      </p:sp>
      <p:sp>
        <p:nvSpPr>
          <p:cNvPr id="31747" name="Rectangle 2"/>
          <p:cNvSpPr>
            <a:spLocks noGrp="1" noChangeArrowheads="1"/>
          </p:cNvSpPr>
          <p:nvPr>
            <p:ph type="body" idx="1"/>
          </p:nvPr>
        </p:nvSpPr>
        <p:spPr>
          <a:xfrm>
            <a:off x="925513" y="4387850"/>
            <a:ext cx="5097462" cy="4152900"/>
          </a:xfrm>
          <a:noFill/>
        </p:spPr>
        <p:txBody>
          <a:bodyPr lIns="88097" tIns="44049" rIns="88097" bIns="44049"/>
          <a:lstStyle/>
          <a:p>
            <a:pPr eaLnBrk="1" hangingPunct="1"/>
            <a:r>
              <a:rPr lang="en-US" altLang="en-US"/>
              <a:t>UMPIRE is a </a:t>
            </a:r>
          </a:p>
          <a:p>
            <a:pPr eaLnBrk="1" hangingPunct="1"/>
            <a:r>
              <a:rPr lang="en-US" altLang="en-US"/>
              <a:t>Universal Meter Programming and Reading System</a:t>
            </a:r>
          </a:p>
          <a:p>
            <a:pPr eaLnBrk="1" hangingPunct="1"/>
            <a:endParaRPr lang="en-US" altLang="en-US"/>
          </a:p>
          <a:p>
            <a:pPr eaLnBrk="1" hangingPunct="1"/>
            <a:r>
              <a:rPr lang="en-US" altLang="en-US"/>
              <a:t>It reads all meters and recorders</a:t>
            </a:r>
          </a:p>
          <a:p>
            <a:pPr eaLnBrk="1" hangingPunct="1"/>
            <a:endParaRPr lang="en-US" altLang="en-US"/>
          </a:p>
          <a:p>
            <a:pPr eaLnBrk="1" hangingPunct="1"/>
            <a:r>
              <a:rPr lang="en-US" altLang="en-US"/>
              <a:t>It can control all manufactures software</a:t>
            </a:r>
          </a:p>
          <a:p>
            <a:pPr eaLnBrk="1" hangingPunct="1"/>
            <a:endParaRPr lang="en-US" altLang="en-US"/>
          </a:p>
        </p:txBody>
      </p:sp>
      <p:sp>
        <p:nvSpPr>
          <p:cNvPr id="31748" name="Rectangle 3"/>
          <p:cNvSpPr>
            <a:spLocks noGrp="1" noRot="1" noChangeAspect="1" noChangeArrowheads="1" noTextEdit="1"/>
          </p:cNvSpPr>
          <p:nvPr>
            <p:ph type="sldImg"/>
          </p:nvPr>
        </p:nvSpPr>
        <p:spPr>
          <a:xfrm>
            <a:off x="1163638" y="690563"/>
            <a:ext cx="4621212" cy="3465512"/>
          </a:xfrm>
          <a:ln w="12700" cap="flat">
            <a:solidFill>
              <a:schemeClr val="tx1"/>
            </a:solid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pitchFamily="34" charset="0"/>
              </a:defRPr>
            </a:lvl1pPr>
            <a:lvl2pPr marL="742950" indent="-285750" algn="l" defTabSz="925513" eaLnBrk="0" hangingPunct="0">
              <a:defRPr sz="1200">
                <a:solidFill>
                  <a:schemeClr val="tx1"/>
                </a:solidFill>
                <a:latin typeface="Arial" pitchFamily="34" charset="0"/>
              </a:defRPr>
            </a:lvl2pPr>
            <a:lvl3pPr marL="1143000" indent="-228600" algn="l" defTabSz="925513" eaLnBrk="0" hangingPunct="0">
              <a:defRPr sz="1200">
                <a:solidFill>
                  <a:schemeClr val="tx1"/>
                </a:solidFill>
                <a:latin typeface="Arial" pitchFamily="34" charset="0"/>
              </a:defRPr>
            </a:lvl3pPr>
            <a:lvl4pPr marL="1600200" indent="-228600" algn="l" defTabSz="925513" eaLnBrk="0" hangingPunct="0">
              <a:defRPr sz="1200">
                <a:solidFill>
                  <a:schemeClr val="tx1"/>
                </a:solidFill>
                <a:latin typeface="Arial" pitchFamily="34" charset="0"/>
              </a:defRPr>
            </a:lvl4pPr>
            <a:lvl5pPr marL="2057400" indent="-228600" algn="l" defTabSz="925513" eaLnBrk="0" hangingPunct="0">
              <a:defRPr sz="1200">
                <a:solidFill>
                  <a:schemeClr val="tx1"/>
                </a:solidFill>
                <a:latin typeface="Arial" pitchFamily="34" charset="0"/>
              </a:defRPr>
            </a:lvl5pPr>
            <a:lvl6pPr marL="2514600" indent="-228600" defTabSz="925513" eaLnBrk="0" fontAlgn="base" hangingPunct="0">
              <a:spcBef>
                <a:spcPct val="30000"/>
              </a:spcBef>
              <a:spcAft>
                <a:spcPct val="0"/>
              </a:spcAft>
              <a:defRPr sz="1200">
                <a:solidFill>
                  <a:schemeClr val="tx1"/>
                </a:solidFill>
                <a:latin typeface="Arial" pitchFamily="34" charset="0"/>
              </a:defRPr>
            </a:lvl6pPr>
            <a:lvl7pPr marL="2971800" indent="-228600" defTabSz="925513" eaLnBrk="0" fontAlgn="base" hangingPunct="0">
              <a:spcBef>
                <a:spcPct val="30000"/>
              </a:spcBef>
              <a:spcAft>
                <a:spcPct val="0"/>
              </a:spcAft>
              <a:defRPr sz="1200">
                <a:solidFill>
                  <a:schemeClr val="tx1"/>
                </a:solidFill>
                <a:latin typeface="Arial" pitchFamily="34" charset="0"/>
              </a:defRPr>
            </a:lvl7pPr>
            <a:lvl8pPr marL="3429000" indent="-228600" defTabSz="925513" eaLnBrk="0" fontAlgn="base" hangingPunct="0">
              <a:spcBef>
                <a:spcPct val="30000"/>
              </a:spcBef>
              <a:spcAft>
                <a:spcPct val="0"/>
              </a:spcAft>
              <a:defRPr sz="1200">
                <a:solidFill>
                  <a:schemeClr val="tx1"/>
                </a:solidFill>
                <a:latin typeface="Arial" pitchFamily="34" charset="0"/>
              </a:defRPr>
            </a:lvl8pPr>
            <a:lvl9pPr marL="3886200" indent="-228600" defTabSz="925513" eaLnBrk="0" fontAlgn="base" hangingPunct="0">
              <a:spcBef>
                <a:spcPct val="30000"/>
              </a:spcBef>
              <a:spcAft>
                <a:spcPct val="0"/>
              </a:spcAft>
              <a:defRPr sz="1200">
                <a:solidFill>
                  <a:schemeClr val="tx1"/>
                </a:solidFill>
                <a:latin typeface="Arial" pitchFamily="34" charset="0"/>
              </a:defRPr>
            </a:lvl9pPr>
          </a:lstStyle>
          <a:p>
            <a:pPr algn="r" eaLnBrk="1" hangingPunct="1"/>
            <a:fld id="{8049FD43-9CF3-4929-92ED-CAD31DCB0854}" type="slidenum">
              <a:rPr lang="ru-RU" altLang="en-US" smtClean="0"/>
              <a:pPr algn="r" eaLnBrk="1" hangingPunct="1"/>
              <a:t>36</a:t>
            </a:fld>
            <a:endParaRPr lang="ru-RU" altLang="en-US"/>
          </a:p>
        </p:txBody>
      </p:sp>
      <p:sp>
        <p:nvSpPr>
          <p:cNvPr id="38915" name="Rectangle 2"/>
          <p:cNvSpPr>
            <a:spLocks noGrp="1" noRot="1" noChangeAspect="1" noChangeArrowheads="1" noTextEdit="1"/>
          </p:cNvSpPr>
          <p:nvPr>
            <p:ph type="sldImg"/>
          </p:nvPr>
        </p:nvSpPr>
        <p:spPr>
          <a:xfrm>
            <a:off x="1166813" y="692150"/>
            <a:ext cx="4618037" cy="3463925"/>
          </a:xfrm>
          <a:ln/>
        </p:spPr>
      </p:sp>
      <p:sp>
        <p:nvSpPr>
          <p:cNvPr id="38916" name="Rectangle 3"/>
          <p:cNvSpPr>
            <a:spLocks noGrp="1" noChangeArrowheads="1"/>
          </p:cNvSpPr>
          <p:nvPr>
            <p:ph type="body" idx="1"/>
          </p:nvPr>
        </p:nvSpPr>
        <p:spPr>
          <a:xfrm>
            <a:off x="695325" y="4387850"/>
            <a:ext cx="5559425" cy="4156075"/>
          </a:xfrm>
          <a:noFill/>
        </p:spPr>
        <p:txBody>
          <a:bodyPr/>
          <a:lstStyle/>
          <a:p>
            <a:pPr eaLnBrk="1" hangingPunct="1"/>
            <a:endParaRPr lang="en-US" altLang="en-US"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B91935D5-90D7-475C-9E1A-7755E376510B}" type="slidenum">
              <a:rPr lang="ru-RU" altLang="en-US" smtClean="0"/>
              <a:pPr algn="r" eaLnBrk="1" hangingPunct="1"/>
              <a:t>16</a:t>
            </a:fld>
            <a:endParaRPr lang="ru-RU" altLang="en-US"/>
          </a:p>
        </p:txBody>
      </p:sp>
      <p:sp>
        <p:nvSpPr>
          <p:cNvPr id="31747" name="Rectangle 2"/>
          <p:cNvSpPr>
            <a:spLocks noGrp="1" noChangeArrowheads="1"/>
          </p:cNvSpPr>
          <p:nvPr>
            <p:ph type="body" idx="1"/>
          </p:nvPr>
        </p:nvSpPr>
        <p:spPr>
          <a:xfrm>
            <a:off x="925513" y="4387850"/>
            <a:ext cx="5097462" cy="4152900"/>
          </a:xfrm>
          <a:noFill/>
        </p:spPr>
        <p:txBody>
          <a:bodyPr lIns="88097" tIns="44049" rIns="88097" bIns="44049"/>
          <a:lstStyle/>
          <a:p>
            <a:pPr eaLnBrk="1" hangingPunct="1"/>
            <a:r>
              <a:rPr lang="en-US" altLang="en-US"/>
              <a:t>UMPIRE is a </a:t>
            </a:r>
          </a:p>
          <a:p>
            <a:pPr eaLnBrk="1" hangingPunct="1"/>
            <a:r>
              <a:rPr lang="en-US" altLang="en-US"/>
              <a:t>Universal Meter Programming and Reading System</a:t>
            </a:r>
          </a:p>
          <a:p>
            <a:pPr eaLnBrk="1" hangingPunct="1"/>
            <a:endParaRPr lang="en-US" altLang="en-US"/>
          </a:p>
          <a:p>
            <a:pPr eaLnBrk="1" hangingPunct="1"/>
            <a:r>
              <a:rPr lang="en-US" altLang="en-US"/>
              <a:t>It reads all meters and recorders</a:t>
            </a:r>
          </a:p>
          <a:p>
            <a:pPr eaLnBrk="1" hangingPunct="1"/>
            <a:endParaRPr lang="en-US" altLang="en-US"/>
          </a:p>
          <a:p>
            <a:pPr eaLnBrk="1" hangingPunct="1"/>
            <a:r>
              <a:rPr lang="en-US" altLang="en-US"/>
              <a:t>It can control all manufactures software</a:t>
            </a:r>
          </a:p>
          <a:p>
            <a:pPr eaLnBrk="1" hangingPunct="1"/>
            <a:endParaRPr lang="en-US" altLang="en-US"/>
          </a:p>
        </p:txBody>
      </p:sp>
      <p:sp>
        <p:nvSpPr>
          <p:cNvPr id="31748" name="Rectangle 3"/>
          <p:cNvSpPr>
            <a:spLocks noGrp="1" noRot="1" noChangeAspect="1" noChangeArrowheads="1" noTextEdit="1"/>
          </p:cNvSpPr>
          <p:nvPr>
            <p:ph type="sldImg"/>
          </p:nvPr>
        </p:nvSpPr>
        <p:spPr>
          <a:xfrm>
            <a:off x="1163638" y="690563"/>
            <a:ext cx="4621212" cy="3465512"/>
          </a:xfrm>
          <a:ln w="12700" cap="flat">
            <a:solidFill>
              <a:schemeClr val="tx1"/>
            </a:solid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B91935D5-90D7-475C-9E1A-7755E376510B}" type="slidenum">
              <a:rPr lang="ru-RU" altLang="en-US" smtClean="0"/>
              <a:pPr algn="r" eaLnBrk="1" hangingPunct="1"/>
              <a:t>17</a:t>
            </a:fld>
            <a:endParaRPr lang="ru-RU" altLang="en-US"/>
          </a:p>
        </p:txBody>
      </p:sp>
      <p:sp>
        <p:nvSpPr>
          <p:cNvPr id="31747" name="Rectangle 2"/>
          <p:cNvSpPr>
            <a:spLocks noGrp="1" noChangeArrowheads="1"/>
          </p:cNvSpPr>
          <p:nvPr>
            <p:ph type="body" idx="1"/>
          </p:nvPr>
        </p:nvSpPr>
        <p:spPr>
          <a:xfrm>
            <a:off x="925513" y="4387850"/>
            <a:ext cx="5097462" cy="4152900"/>
          </a:xfrm>
          <a:noFill/>
        </p:spPr>
        <p:txBody>
          <a:bodyPr lIns="88097" tIns="44049" rIns="88097" bIns="44049"/>
          <a:lstStyle/>
          <a:p>
            <a:pPr eaLnBrk="1" hangingPunct="1"/>
            <a:r>
              <a:rPr lang="en-US" altLang="en-US"/>
              <a:t>UMPIRE is a </a:t>
            </a:r>
          </a:p>
          <a:p>
            <a:pPr eaLnBrk="1" hangingPunct="1"/>
            <a:r>
              <a:rPr lang="en-US" altLang="en-US"/>
              <a:t>Universal Meter Programming and Reading System</a:t>
            </a:r>
          </a:p>
          <a:p>
            <a:pPr eaLnBrk="1" hangingPunct="1"/>
            <a:endParaRPr lang="en-US" altLang="en-US"/>
          </a:p>
          <a:p>
            <a:pPr eaLnBrk="1" hangingPunct="1"/>
            <a:r>
              <a:rPr lang="en-US" altLang="en-US"/>
              <a:t>It reads all meters and recorders</a:t>
            </a:r>
          </a:p>
          <a:p>
            <a:pPr eaLnBrk="1" hangingPunct="1"/>
            <a:endParaRPr lang="en-US" altLang="en-US"/>
          </a:p>
          <a:p>
            <a:pPr eaLnBrk="1" hangingPunct="1"/>
            <a:r>
              <a:rPr lang="en-US" altLang="en-US"/>
              <a:t>It can control all manufactures software</a:t>
            </a:r>
          </a:p>
          <a:p>
            <a:pPr eaLnBrk="1" hangingPunct="1"/>
            <a:endParaRPr lang="en-US" altLang="en-US"/>
          </a:p>
        </p:txBody>
      </p:sp>
      <p:sp>
        <p:nvSpPr>
          <p:cNvPr id="31748" name="Rectangle 3"/>
          <p:cNvSpPr>
            <a:spLocks noGrp="1" noRot="1" noChangeAspect="1" noChangeArrowheads="1" noTextEdit="1"/>
          </p:cNvSpPr>
          <p:nvPr>
            <p:ph type="sldImg"/>
          </p:nvPr>
        </p:nvSpPr>
        <p:spPr>
          <a:xfrm>
            <a:off x="1163638" y="690563"/>
            <a:ext cx="4621212" cy="3465512"/>
          </a:xfrm>
          <a:ln w="12700" cap="flat">
            <a:solidFill>
              <a:schemeClr val="tx1"/>
            </a:solid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0B968B3-FCF5-4313-9530-3084155AC757}" type="slidenum">
              <a:rPr lang="en-US" altLang="en-US" smtClean="0"/>
              <a:pPr eaLnBrk="1" hangingPunct="1">
                <a:spcBef>
                  <a:spcPct val="0"/>
                </a:spcBef>
              </a:pPr>
              <a:t>18</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B6067FF-3E05-4427-92A1-0C9DDF7EA50A}" type="slidenum">
              <a:rPr lang="en-US" altLang="en-US" smtClean="0"/>
              <a:pPr eaLnBrk="1" hangingPunct="1">
                <a:spcBef>
                  <a:spcPct val="0"/>
                </a:spcBef>
              </a:pPr>
              <a:t>19</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936768" y="8772668"/>
            <a:ext cx="3011699" cy="46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2" tIns="46246" rIns="92492" bIns="46246"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B8F50A61-38A8-4BCF-893D-D8FA07D1C3C1}" type="slidenum">
              <a:rPr lang="en-US" altLang="en-US"/>
              <a:pPr algn="r" eaLnBrk="1" hangingPunct="1">
                <a:spcBef>
                  <a:spcPct val="0"/>
                </a:spcBef>
              </a:pPr>
              <a:t>21</a:t>
            </a:fld>
            <a:endParaRPr lang="en-US"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41B917-957E-4220-807B-DD455400CB70}" type="slidenum">
              <a:rPr lang="en-US" altLang="en-US" smtClean="0"/>
              <a:pPr eaLnBrk="1" hangingPunct="1">
                <a:spcBef>
                  <a:spcPct val="0"/>
                </a:spcBef>
              </a:pPr>
              <a:t>23</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541B917-957E-4220-807B-DD455400CB70}" type="slidenum">
              <a:rPr lang="en-US" altLang="en-US" smtClean="0"/>
              <a:pPr eaLnBrk="1" hangingPunct="1">
                <a:spcBef>
                  <a:spcPct val="0"/>
                </a:spcBef>
              </a:pPr>
              <a:t>24</a:t>
            </a:fld>
            <a:endParaRPr lang="en-US" altLang="en-US" smtClean="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20594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060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3778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5914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en-US"/>
              <a:t>10/02/2012</a:t>
            </a:r>
          </a:p>
        </p:txBody>
      </p:sp>
      <p:sp>
        <p:nvSpPr>
          <p:cNvPr id="4" name="Rectangle 6"/>
          <p:cNvSpPr>
            <a:spLocks noGrp="1" noChangeArrowheads="1"/>
          </p:cNvSpPr>
          <p:nvPr>
            <p:ph type="sldNum" sz="quarter" idx="11"/>
          </p:nvPr>
        </p:nvSpPr>
        <p:spPr>
          <a:xfrm>
            <a:off x="3810000" y="6248400"/>
            <a:ext cx="1066800" cy="476250"/>
          </a:xfrm>
          <a:prstGeom prst="rect">
            <a:avLst/>
          </a:prstGeom>
          <a:ln/>
        </p:spPr>
        <p:txBody>
          <a:bodyPr/>
          <a:lstStyle>
            <a:lvl1pPr>
              <a:defRPr/>
            </a:lvl1pPr>
          </a:lstStyle>
          <a:p>
            <a:pPr>
              <a:defRPr/>
            </a:pPr>
            <a:r>
              <a:rPr lang="en-US"/>
              <a:t>Slide </a:t>
            </a:r>
            <a:fld id="{EBC62A5E-4BB1-4592-92EE-3158E5D5D1CC}" type="slidenum">
              <a:rPr lang="en-US"/>
              <a:pPr>
                <a:defRPr/>
              </a:pPr>
              <a:t>‹#›</a:t>
            </a:fld>
            <a:endParaRPr lang="en-US"/>
          </a:p>
        </p:txBody>
      </p:sp>
    </p:spTree>
    <p:extLst>
      <p:ext uri="{BB962C8B-B14F-4D97-AF65-F5344CB8AC3E}">
        <p14:creationId xmlns:p14="http://schemas.microsoft.com/office/powerpoint/2010/main" val="2706588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5160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5028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139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906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948921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469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44052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3320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Text Box 8"/>
          <p:cNvSpPr txBox="1">
            <a:spLocks noChangeArrowheads="1"/>
          </p:cNvSpPr>
          <p:nvPr userDrawn="1"/>
        </p:nvSpPr>
        <p:spPr bwMode="auto">
          <a:xfrm>
            <a:off x="8610600" y="6400800"/>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defRPr/>
            </a:pPr>
            <a:fld id="{B5975DE6-0631-4050-86C7-0154B6BBE92B}" type="slidenum">
              <a:rPr lang="ru-RU" altLang="en-US" sz="1200" smtClean="0">
                <a:solidFill>
                  <a:schemeClr val="tx1"/>
                </a:solidFill>
              </a:rPr>
              <a:pPr algn="l" eaLnBrk="1" hangingPunct="1">
                <a:spcBef>
                  <a:spcPct val="0"/>
                </a:spcBef>
                <a:defRPr/>
              </a:pPr>
              <a:t>‹#›</a:t>
            </a:fld>
            <a:endParaRPr lang="ru-RU" altLang="en-US" sz="1200">
              <a:solidFill>
                <a:schemeClr val="tx1"/>
              </a:solidFill>
            </a:endParaRPr>
          </a:p>
        </p:txBody>
      </p:sp>
      <p:sp>
        <p:nvSpPr>
          <p:cNvPr id="1027" name="Text Box 13"/>
          <p:cNvSpPr txBox="1">
            <a:spLocks noChangeArrowheads="1"/>
          </p:cNvSpPr>
          <p:nvPr userDrawn="1"/>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defRPr/>
            </a:pPr>
            <a:endParaRPr lang="en-US" altLang="en-US" sz="900">
              <a:solidFill>
                <a:schemeClr val="tx1"/>
              </a:solidFill>
              <a:latin typeface="AvantGarde"/>
            </a:endParaRPr>
          </a:p>
        </p:txBody>
      </p:sp>
      <p:sp>
        <p:nvSpPr>
          <p:cNvPr id="1042" name="Rectangle 2"/>
          <p:cNvSpPr>
            <a:spLocks noChangeArrowheads="1"/>
          </p:cNvSpPr>
          <p:nvPr userDrawn="1"/>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0"/>
              </a:spcBef>
              <a:defRPr sz="4400">
                <a:solidFill>
                  <a:srgbClr val="000000"/>
                </a:solidFill>
                <a:latin typeface="Times New Roman" pitchFamily="18" charset="0"/>
              </a:defRPr>
            </a:lvl1pPr>
            <a:lvl2pPr>
              <a:spcBef>
                <a:spcPct val="0"/>
              </a:spcBef>
              <a:defRPr sz="4400">
                <a:solidFill>
                  <a:srgbClr val="000000"/>
                </a:solidFill>
                <a:latin typeface="Times New Roman" pitchFamily="18" charset="0"/>
              </a:defRPr>
            </a:lvl2pPr>
            <a:lvl3pPr>
              <a:spcBef>
                <a:spcPct val="0"/>
              </a:spcBef>
              <a:defRPr sz="4400">
                <a:solidFill>
                  <a:srgbClr val="000000"/>
                </a:solidFill>
                <a:latin typeface="Times New Roman" pitchFamily="18" charset="0"/>
              </a:defRPr>
            </a:lvl3pPr>
            <a:lvl4pPr>
              <a:spcBef>
                <a:spcPct val="0"/>
              </a:spcBef>
              <a:defRPr sz="4400">
                <a:solidFill>
                  <a:srgbClr val="000000"/>
                </a:solidFill>
                <a:latin typeface="Times New Roman" pitchFamily="18" charset="0"/>
              </a:defRPr>
            </a:lvl4pPr>
            <a:lvl5pPr>
              <a:spcBef>
                <a:spcPct val="0"/>
              </a:spcBef>
              <a:defRPr sz="4400">
                <a:solidFill>
                  <a:srgbClr val="000000"/>
                </a:solidFill>
                <a:latin typeface="Times New Roman" pitchFamily="18" charset="0"/>
              </a:defRPr>
            </a:lvl5pPr>
            <a:lvl6pPr marL="457200" algn="ctr" fontAlgn="base">
              <a:spcBef>
                <a:spcPct val="0"/>
              </a:spcBef>
              <a:spcAft>
                <a:spcPct val="0"/>
              </a:spcAft>
              <a:defRPr sz="4400">
                <a:solidFill>
                  <a:srgbClr val="000000"/>
                </a:solidFill>
                <a:latin typeface="Times New Roman" pitchFamily="18" charset="0"/>
              </a:defRPr>
            </a:lvl6pPr>
            <a:lvl7pPr marL="914400" algn="ctr" fontAlgn="base">
              <a:spcBef>
                <a:spcPct val="0"/>
              </a:spcBef>
              <a:spcAft>
                <a:spcPct val="0"/>
              </a:spcAft>
              <a:defRPr sz="4400">
                <a:solidFill>
                  <a:srgbClr val="000000"/>
                </a:solidFill>
                <a:latin typeface="Times New Roman" pitchFamily="18" charset="0"/>
              </a:defRPr>
            </a:lvl7pPr>
            <a:lvl8pPr marL="1371600" algn="ctr" fontAlgn="base">
              <a:spcBef>
                <a:spcPct val="0"/>
              </a:spcBef>
              <a:spcAft>
                <a:spcPct val="0"/>
              </a:spcAft>
              <a:defRPr sz="4400">
                <a:solidFill>
                  <a:srgbClr val="000000"/>
                </a:solidFill>
                <a:latin typeface="Times New Roman" pitchFamily="18" charset="0"/>
              </a:defRPr>
            </a:lvl8pPr>
            <a:lvl9pPr marL="1828800" algn="ctr" fontAlgn="base">
              <a:spcBef>
                <a:spcPct val="0"/>
              </a:spcBef>
              <a:spcAft>
                <a:spcPct val="0"/>
              </a:spcAft>
              <a:defRPr sz="4400">
                <a:solidFill>
                  <a:srgbClr val="000000"/>
                </a:solidFill>
                <a:latin typeface="Times New Roman" pitchFamily="18" charset="0"/>
              </a:defRPr>
            </a:lvl9pPr>
          </a:lstStyle>
          <a:p>
            <a:pPr>
              <a:defRPr/>
            </a:pPr>
            <a:endParaRPr lang="en-US" altLang="en-US"/>
          </a:p>
        </p:txBody>
      </p:sp>
      <p:pic>
        <p:nvPicPr>
          <p:cNvPr id="5" name="Picture 4"/>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488504" y="6087930"/>
            <a:ext cx="1219200" cy="62574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p:titleStyle>
    <p:body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22.png"/><Relationship Id="rId5" Type="http://schemas.openxmlformats.org/officeDocument/2006/relationships/image" Target="../media/image20.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png"/><Relationship Id="rId4" Type="http://schemas.openxmlformats.org/officeDocument/2006/relationships/image" Target="../media/image33.gif"/><Relationship Id="rId9" Type="http://schemas.openxmlformats.org/officeDocument/2006/relationships/image" Target="../media/image38.png"/></Relationships>
</file>

<file path=ppt/slides/_rels/slide35.xml.rels><?xml version="1.0" encoding="UTF-8" standalone="yes"?>
<Relationships xmlns="http://schemas.openxmlformats.org/package/2006/relationships"><Relationship Id="rId8" Type="http://schemas.openxmlformats.org/officeDocument/2006/relationships/hyperlink" Target="https://www.amazon.com/AEMC-407-Clamp-Meter-Capability-Measurement/dp/B008S04GBI" TargetMode="External"/><Relationship Id="rId3" Type="http://schemas.openxmlformats.org/officeDocument/2006/relationships/hyperlink" Target="https://www.utilityproducts.com/safety/article/16002491/preventing-electric-meter-fires" TargetMode="External"/><Relationship Id="rId7" Type="http://schemas.openxmlformats.org/officeDocument/2006/relationships/hyperlink" Target="https://www.amazon.com/Fluke-117-Electricians-True-Multimeter/dp/B000O3LUEI"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utilitysolutionsinc.com/products/meter-grabber/" TargetMode="External"/><Relationship Id="rId5" Type="http://schemas.openxmlformats.org/officeDocument/2006/relationships/hyperlink" Target="https://www.myflukestore.com/p8117/fluke_tis.php" TargetMode="External"/><Relationship Id="rId4" Type="http://schemas.openxmlformats.org/officeDocument/2006/relationships/hyperlink" Target="https://inspectapedia.com/electric/Electric_Meters.php" TargetMode="External"/><Relationship Id="rId9" Type="http://schemas.openxmlformats.org/officeDocument/2006/relationships/hyperlink" Target="https://www.esfi.org/workplace-injury-and-fatality-statistics#:~:text=Electrical%20fatality%20rates%20were%200.11,0.4%20%2F%20100%2C000)%20in%202019"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tesco-advent.com/"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Date Placeholder 3"/>
          <p:cNvSpPr txBox="1">
            <a:spLocks noGrp="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0"/>
              </a:spcBef>
            </a:pPr>
            <a:r>
              <a:rPr lang="en-US" altLang="en-US" sz="1400">
                <a:solidFill>
                  <a:schemeClr val="tx1"/>
                </a:solidFill>
              </a:rPr>
              <a:t>10/02/2012</a:t>
            </a:r>
          </a:p>
        </p:txBody>
      </p:sp>
      <p:sp>
        <p:nvSpPr>
          <p:cNvPr id="2051" name="Slide Number Placeholder 4"/>
          <p:cNvSpPr txBox="1">
            <a:spLocks noGrp="1"/>
          </p:cNvSpPr>
          <p:nvPr/>
        </p:nvSpPr>
        <p:spPr bwMode="auto">
          <a:xfrm>
            <a:off x="3810000" y="6248400"/>
            <a:ext cx="1066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r" eaLnBrk="1" hangingPunct="1">
              <a:spcBef>
                <a:spcPct val="0"/>
              </a:spcBef>
            </a:pPr>
            <a:r>
              <a:rPr lang="en-US" altLang="en-US" sz="1400">
                <a:solidFill>
                  <a:schemeClr val="tx1"/>
                </a:solidFill>
              </a:rPr>
              <a:t>Slide </a:t>
            </a:r>
            <a:fld id="{B5746CF4-46DD-45AD-BFA5-BAC84EE7E736}" type="slidenum">
              <a:rPr lang="en-US" altLang="en-US" sz="1400">
                <a:solidFill>
                  <a:schemeClr val="tx1"/>
                </a:solidFill>
              </a:rPr>
              <a:pPr algn="r" eaLnBrk="1" hangingPunct="1">
                <a:spcBef>
                  <a:spcPct val="0"/>
                </a:spcBef>
              </a:pPr>
              <a:t>1</a:t>
            </a:fld>
            <a:endParaRPr lang="en-US" altLang="en-US" sz="1400">
              <a:solidFill>
                <a:schemeClr val="tx1"/>
              </a:solidFill>
            </a:endParaRPr>
          </a:p>
        </p:txBody>
      </p:sp>
      <p:pic>
        <p:nvPicPr>
          <p:cNvPr id="2052" name="Picture 11" descr="tesco-ami-meter-f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2"/>
          <p:cNvSpPr>
            <a:spLocks noChangeArrowheads="1"/>
          </p:cNvSpPr>
          <p:nvPr/>
        </p:nvSpPr>
        <p:spPr bwMode="auto">
          <a:xfrm>
            <a:off x="0" y="0"/>
            <a:ext cx="9144000" cy="6858000"/>
          </a:xfrm>
          <a:prstGeom prst="rect">
            <a:avLst/>
          </a:prstGeom>
          <a:solidFill>
            <a:srgbClr val="003399">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spcBef>
                <a:spcPct val="0"/>
              </a:spcBef>
            </a:pPr>
            <a:endParaRPr lang="en-US" altLang="en-US">
              <a:solidFill>
                <a:schemeClr val="tx1"/>
              </a:solidFill>
            </a:endParaRPr>
          </a:p>
        </p:txBody>
      </p:sp>
      <p:sp>
        <p:nvSpPr>
          <p:cNvPr id="2054" name="Rectangle 5"/>
          <p:cNvSpPr>
            <a:spLocks noChangeArrowheads="1"/>
          </p:cNvSpPr>
          <p:nvPr/>
        </p:nvSpPr>
        <p:spPr bwMode="auto">
          <a:xfrm>
            <a:off x="0" y="1142998"/>
            <a:ext cx="9144000" cy="2514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spcBef>
                <a:spcPct val="0"/>
              </a:spcBef>
            </a:pPr>
            <a:endParaRPr lang="en-US" altLang="en-US">
              <a:solidFill>
                <a:schemeClr val="tx1"/>
              </a:solidFill>
            </a:endParaRPr>
          </a:p>
        </p:txBody>
      </p:sp>
      <p:sp>
        <p:nvSpPr>
          <p:cNvPr id="2055" name="Text Box 4"/>
          <p:cNvSpPr txBox="1">
            <a:spLocks noChangeArrowheads="1"/>
          </p:cNvSpPr>
          <p:nvPr/>
        </p:nvSpPr>
        <p:spPr bwMode="auto">
          <a:xfrm>
            <a:off x="2362200" y="1815523"/>
            <a:ext cx="6629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spcBef>
                <a:spcPct val="50000"/>
              </a:spcBef>
            </a:pPr>
            <a:r>
              <a:rPr lang="en-US" altLang="en-US" sz="3500" dirty="0" smtClean="0">
                <a:solidFill>
                  <a:srgbClr val="2F549D"/>
                </a:solidFill>
              </a:rPr>
              <a:t>Looking for Dangerous Installations and Incorrect Billing</a:t>
            </a:r>
            <a:endParaRPr lang="en-US" altLang="en-US" sz="3500" dirty="0">
              <a:solidFill>
                <a:srgbClr val="2F549D"/>
              </a:solidFill>
            </a:endParaRPr>
          </a:p>
        </p:txBody>
      </p:sp>
      <p:pic>
        <p:nvPicPr>
          <p:cNvPr id="2056" name="Picture 17" descr="logo_pla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28026"/>
            <a:ext cx="1905000" cy="94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a:off x="762000" y="4495800"/>
            <a:ext cx="822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2400" dirty="0">
                <a:solidFill>
                  <a:schemeClr val="bg1"/>
                </a:solidFill>
              </a:rPr>
              <a:t>Prepared by </a:t>
            </a:r>
            <a:r>
              <a:rPr lang="en-US" altLang="en-US" sz="2400" dirty="0" smtClean="0">
                <a:solidFill>
                  <a:schemeClr val="bg1"/>
                </a:solidFill>
              </a:rPr>
              <a:t>Rob Reese, TESCO</a:t>
            </a:r>
            <a:endParaRPr lang="en-US" altLang="en-US" sz="2400" dirty="0">
              <a:solidFill>
                <a:schemeClr val="bg1"/>
              </a:solidFill>
            </a:endParaRPr>
          </a:p>
          <a:p>
            <a:pPr algn="r" eaLnBrk="1" hangingPunct="1">
              <a:spcBef>
                <a:spcPct val="0"/>
              </a:spcBef>
              <a:buFontTx/>
              <a:buNone/>
            </a:pPr>
            <a:r>
              <a:rPr lang="en-US" altLang="en-US" sz="1600" dirty="0">
                <a:solidFill>
                  <a:schemeClr val="bg1"/>
                </a:solidFill>
              </a:rPr>
              <a:t>The Eastern Specialty Company</a:t>
            </a:r>
          </a:p>
          <a:p>
            <a:pPr algn="r" eaLnBrk="1" hangingPunct="1">
              <a:spcBef>
                <a:spcPct val="0"/>
              </a:spcBef>
              <a:buFontTx/>
              <a:buNone/>
            </a:pPr>
            <a:endParaRPr lang="en-US" altLang="en-US" sz="2400" dirty="0" smtClean="0">
              <a:solidFill>
                <a:schemeClr val="bg1"/>
              </a:solidFill>
            </a:endParaRPr>
          </a:p>
          <a:p>
            <a:pPr algn="r" eaLnBrk="1" hangingPunct="1">
              <a:spcBef>
                <a:spcPct val="0"/>
              </a:spcBef>
              <a:spcAft>
                <a:spcPts val="0"/>
              </a:spcAft>
              <a:buFontTx/>
              <a:buNone/>
            </a:pPr>
            <a:r>
              <a:rPr lang="en-US" altLang="en-US" sz="1600" i="1" dirty="0" smtClean="0">
                <a:solidFill>
                  <a:schemeClr val="bg1"/>
                </a:solidFill>
              </a:rPr>
              <a:t>For NREA – Nebraska Rural Electric Association</a:t>
            </a:r>
          </a:p>
          <a:p>
            <a:pPr algn="r" eaLnBrk="1" hangingPunct="1">
              <a:spcBef>
                <a:spcPct val="0"/>
              </a:spcBef>
              <a:spcAft>
                <a:spcPts val="0"/>
              </a:spcAft>
              <a:buFontTx/>
              <a:buNone/>
            </a:pPr>
            <a:r>
              <a:rPr lang="en-US" altLang="en-US" sz="1600" i="1" dirty="0" smtClean="0">
                <a:solidFill>
                  <a:schemeClr val="bg1"/>
                </a:solidFill>
              </a:rPr>
              <a:t>February 10, 2021</a:t>
            </a:r>
            <a:endParaRPr lang="en-US" altLang="en-US" sz="1600" i="1" dirty="0">
              <a:solidFill>
                <a:schemeClr val="bg1"/>
              </a:solidFill>
            </a:endParaRPr>
          </a:p>
        </p:txBody>
      </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5766681"/>
            <a:ext cx="2800350" cy="88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38200" y="563563"/>
            <a:ext cx="7696200" cy="122495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More of the Basics</a:t>
            </a:r>
          </a:p>
          <a:p>
            <a:pPr eaLnBrk="1" hangingPunct="1"/>
            <a:endParaRPr lang="ru-RU" altLang="en-US" sz="3200" b="1" dirty="0">
              <a:solidFill>
                <a:schemeClr val="bg1"/>
              </a:solidFill>
            </a:endParaRPr>
          </a:p>
        </p:txBody>
      </p:sp>
      <p:sp>
        <p:nvSpPr>
          <p:cNvPr id="7171"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21971"/>
            <a:ext cx="6477000" cy="4609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38200" y="563563"/>
            <a:ext cx="7696200" cy="122495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More of the Basics</a:t>
            </a:r>
          </a:p>
          <a:p>
            <a:pPr eaLnBrk="1" hangingPunct="1"/>
            <a:endParaRPr lang="ru-RU" altLang="en-US" sz="3200" b="1" dirty="0">
              <a:solidFill>
                <a:schemeClr val="bg1"/>
              </a:solidFill>
            </a:endParaRPr>
          </a:p>
        </p:txBody>
      </p:sp>
      <p:sp>
        <p:nvSpPr>
          <p:cNvPr id="7171"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5" name="Text Box 4"/>
          <p:cNvSpPr txBox="1">
            <a:spLocks noChangeArrowheads="1"/>
          </p:cNvSpPr>
          <p:nvPr/>
        </p:nvSpPr>
        <p:spPr bwMode="auto">
          <a:xfrm>
            <a:off x="609600" y="1641475"/>
            <a:ext cx="7924800" cy="216059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2400" dirty="0" smtClean="0">
                <a:latin typeface="Calibri" panose="020F0502020204030204" pitchFamily="34" charset="0"/>
                <a:cs typeface="Calibri" panose="020F0502020204030204" pitchFamily="34" charset="0"/>
              </a:rPr>
              <a:t>IMPORTANT</a:t>
            </a:r>
          </a:p>
          <a:p>
            <a:pPr eaLnBrk="1" hangingPunct="1"/>
            <a:endParaRPr lang="en-US" altLang="en-US" sz="2400" dirty="0">
              <a:latin typeface="Calibri" panose="020F0502020204030204" pitchFamily="34" charset="0"/>
              <a:cs typeface="Calibri" panose="020F0502020204030204" pitchFamily="34" charset="0"/>
            </a:endParaRPr>
          </a:p>
          <a:p>
            <a:pPr eaLnBrk="1" hangingPunct="1"/>
            <a:r>
              <a:rPr lang="en-US" altLang="en-US" sz="2400" dirty="0" smtClean="0">
                <a:latin typeface="Calibri" panose="020F0502020204030204" pitchFamily="34" charset="0"/>
                <a:cs typeface="Calibri" panose="020F0502020204030204" pitchFamily="34" charset="0"/>
              </a:rPr>
              <a:t>Always follow your own utility’s and PSC/AHJ’s requirements and guideline for PPE, correct meter installations, and safety procedures.</a:t>
            </a:r>
            <a:endParaRPr lang="en-US" alt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242200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457200" y="533400"/>
            <a:ext cx="8229600" cy="5847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smtClean="0">
                <a:solidFill>
                  <a:schemeClr val="bg1"/>
                </a:solidFill>
              </a:rPr>
              <a:t>Approaching the Meter Installation</a:t>
            </a:r>
            <a:endParaRPr lang="ru-RU" altLang="en-US" sz="3200" b="1" dirty="0">
              <a:solidFill>
                <a:schemeClr val="bg1"/>
              </a:solidFill>
            </a:endParaRPr>
          </a:p>
        </p:txBody>
      </p:sp>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9220" name="Text Box 4"/>
          <p:cNvSpPr txBox="1">
            <a:spLocks noChangeArrowheads="1"/>
          </p:cNvSpPr>
          <p:nvPr/>
        </p:nvSpPr>
        <p:spPr bwMode="auto">
          <a:xfrm>
            <a:off x="609600" y="1447800"/>
            <a:ext cx="7924800" cy="5873916"/>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marL="342900" indent="-342900" algn="l" eaLnBrk="1" hangingPunct="1">
              <a:buFont typeface="Arial" panose="020B0604020202020204" pitchFamily="34" charset="0"/>
              <a:buChar char="•"/>
            </a:pPr>
            <a:r>
              <a:rPr lang="en-US" altLang="en-US" sz="1700" dirty="0">
                <a:latin typeface="Calibri" panose="020F0502020204030204" pitchFamily="34" charset="0"/>
                <a:cs typeface="Calibri" panose="020F0502020204030204" pitchFamily="34" charset="0"/>
              </a:rPr>
              <a:t>Always approach an electrical service with caution and while wearing your full PPE.  Why?</a:t>
            </a:r>
          </a:p>
          <a:p>
            <a:pPr marL="342900" indent="-342900" algn="l" eaLnBrk="1" hangingPunct="1">
              <a:buFont typeface="Arial" panose="020B0604020202020204" pitchFamily="34" charset="0"/>
              <a:buChar char="•"/>
            </a:pPr>
            <a:r>
              <a:rPr lang="en-US" altLang="en-US" sz="1700" dirty="0">
                <a:latin typeface="Calibri" panose="020F0502020204030204" pitchFamily="34" charset="0"/>
                <a:cs typeface="Calibri" panose="020F0502020204030204" pitchFamily="34" charset="0"/>
              </a:rPr>
              <a:t>Never stand directly in front of the meter when removing the meter </a:t>
            </a:r>
          </a:p>
          <a:p>
            <a:pPr marL="342900" indent="-342900" algn="l" eaLnBrk="1" hangingPunct="1">
              <a:buFont typeface="Arial" panose="020B0604020202020204" pitchFamily="34" charset="0"/>
              <a:buChar char="•"/>
            </a:pPr>
            <a:r>
              <a:rPr lang="en-US" altLang="en-US" sz="1700" dirty="0">
                <a:latin typeface="Calibri" panose="020F0502020204030204" pitchFamily="34" charset="0"/>
                <a:cs typeface="Calibri" panose="020F0502020204030204" pitchFamily="34" charset="0"/>
              </a:rPr>
              <a:t>Before you even open the box or get the cover off….</a:t>
            </a:r>
          </a:p>
          <a:p>
            <a:pPr marL="1085850" lvl="1" indent="-342900" algn="l" eaLnBrk="1" hangingPunct="1">
              <a:buFont typeface="Arial" panose="020B0604020202020204" pitchFamily="34" charset="0"/>
              <a:buChar char="•"/>
            </a:pPr>
            <a:r>
              <a:rPr lang="en-US" altLang="en-US" sz="1700" dirty="0">
                <a:latin typeface="Calibri" panose="020F0502020204030204" pitchFamily="34" charset="0"/>
                <a:cs typeface="Calibri" panose="020F0502020204030204" pitchFamily="34" charset="0"/>
              </a:rPr>
              <a:t>Live box</a:t>
            </a:r>
          </a:p>
          <a:p>
            <a:pPr marL="1085850" lvl="1" indent="-342900" algn="l" eaLnBrk="1" hangingPunct="1">
              <a:buFont typeface="Arial" panose="020B0604020202020204" pitchFamily="34" charset="0"/>
              <a:buChar char="•"/>
            </a:pPr>
            <a:r>
              <a:rPr lang="en-US" altLang="en-US" sz="1700" dirty="0">
                <a:latin typeface="Calibri" panose="020F0502020204030204" pitchFamily="34" charset="0"/>
                <a:cs typeface="Calibri" panose="020F0502020204030204" pitchFamily="34" charset="0"/>
              </a:rPr>
              <a:t>Bees</a:t>
            </a:r>
          </a:p>
          <a:p>
            <a:pPr marL="1085850" lvl="1" indent="-342900" algn="l" eaLnBrk="1" hangingPunct="1">
              <a:buFont typeface="Arial" panose="020B0604020202020204" pitchFamily="34" charset="0"/>
              <a:buChar char="•"/>
            </a:pPr>
            <a:r>
              <a:rPr lang="en-US" altLang="en-US" sz="1700" dirty="0">
                <a:latin typeface="Calibri" panose="020F0502020204030204" pitchFamily="34" charset="0"/>
                <a:cs typeface="Calibri" panose="020F0502020204030204" pitchFamily="34" charset="0"/>
              </a:rPr>
              <a:t>Other live animals</a:t>
            </a:r>
          </a:p>
          <a:p>
            <a:pPr marL="342900" indent="-342900" algn="l" eaLnBrk="1" hangingPunct="1">
              <a:buFont typeface="Arial" panose="020B0604020202020204" pitchFamily="34" charset="0"/>
              <a:buChar char="•"/>
            </a:pPr>
            <a:r>
              <a:rPr lang="en-US" altLang="en-US" sz="1700" dirty="0">
                <a:latin typeface="Calibri" panose="020F0502020204030204" pitchFamily="34" charset="0"/>
                <a:cs typeface="Calibri" panose="020F0502020204030204" pitchFamily="34" charset="0"/>
              </a:rPr>
              <a:t>Broken Seal</a:t>
            </a:r>
          </a:p>
          <a:p>
            <a:pPr marL="342900" indent="-342900" algn="l" eaLnBrk="1" hangingPunct="1">
              <a:buFont typeface="Arial" panose="020B0604020202020204" pitchFamily="34" charset="0"/>
              <a:buChar char="•"/>
            </a:pPr>
            <a:r>
              <a:rPr lang="en-US" altLang="en-US" sz="1700" dirty="0">
                <a:latin typeface="Calibri" panose="020F0502020204030204" pitchFamily="34" charset="0"/>
                <a:cs typeface="Calibri" panose="020F0502020204030204" pitchFamily="34" charset="0"/>
              </a:rPr>
              <a:t>Cover dropping off </a:t>
            </a:r>
            <a:endParaRPr lang="en-US" altLang="en-US" sz="1700" dirty="0" smtClean="0">
              <a:latin typeface="Calibri" panose="020F0502020204030204" pitchFamily="34" charset="0"/>
              <a:cs typeface="Calibri" panose="020F0502020204030204" pitchFamily="34" charset="0"/>
            </a:endParaRPr>
          </a:p>
          <a:p>
            <a:pPr marL="342900" indent="-342900" algn="l" eaLnBrk="1" hangingPunct="1">
              <a:buFont typeface="Arial" panose="020B0604020202020204" pitchFamily="34" charset="0"/>
              <a:buChar char="•"/>
            </a:pPr>
            <a:r>
              <a:rPr lang="en-US" altLang="en-US" sz="1700" dirty="0" smtClean="0">
                <a:latin typeface="Calibri" panose="020F0502020204030204" pitchFamily="34" charset="0"/>
                <a:cs typeface="Calibri" panose="020F0502020204030204" pitchFamily="34" charset="0"/>
              </a:rPr>
              <a:t>Signs of Vandalism and Tampering</a:t>
            </a:r>
          </a:p>
          <a:p>
            <a:pPr marL="342900" indent="-342900" algn="l" eaLnBrk="1" hangingPunct="1">
              <a:buFont typeface="Arial" panose="020B0604020202020204" pitchFamily="34" charset="0"/>
              <a:buChar char="•"/>
            </a:pPr>
            <a:r>
              <a:rPr lang="en-US" altLang="en-US" sz="1700" dirty="0" smtClean="0">
                <a:latin typeface="Calibri" panose="020F0502020204030204" pitchFamily="34" charset="0"/>
                <a:cs typeface="Calibri" panose="020F0502020204030204" pitchFamily="34" charset="0"/>
              </a:rPr>
              <a:t>Storm Damage</a:t>
            </a:r>
          </a:p>
          <a:p>
            <a:pPr marL="342900" indent="-342900" algn="l" eaLnBrk="1" hangingPunct="1">
              <a:buFont typeface="Arial" panose="020B0604020202020204" pitchFamily="34" charset="0"/>
              <a:buChar char="•"/>
            </a:pPr>
            <a:r>
              <a:rPr lang="en-US" altLang="en-US" sz="1700" dirty="0" smtClean="0">
                <a:latin typeface="Calibri" panose="020F0502020204030204" pitchFamily="34" charset="0"/>
                <a:cs typeface="Calibri" panose="020F0502020204030204" pitchFamily="34" charset="0"/>
              </a:rPr>
              <a:t>Missing knock-outs</a:t>
            </a:r>
          </a:p>
          <a:p>
            <a:pPr marL="342900" indent="-342900" algn="l" eaLnBrk="1" hangingPunct="1">
              <a:buFont typeface="Arial" panose="020B0604020202020204" pitchFamily="34" charset="0"/>
              <a:buChar char="•"/>
            </a:pPr>
            <a:r>
              <a:rPr lang="en-US" altLang="en-US" sz="1700" dirty="0" smtClean="0">
                <a:latin typeface="Calibri" panose="020F0502020204030204" pitchFamily="34" charset="0"/>
                <a:cs typeface="Calibri" panose="020F0502020204030204" pitchFamily="34" charset="0"/>
              </a:rPr>
              <a:t>Cracked or broken conduit</a:t>
            </a:r>
          </a:p>
          <a:p>
            <a:pPr marL="342900" indent="-342900" algn="l" eaLnBrk="1" hangingPunct="1">
              <a:buFont typeface="Arial" panose="020B0604020202020204" pitchFamily="34" charset="0"/>
              <a:buChar char="•"/>
            </a:pPr>
            <a:r>
              <a:rPr lang="en-US" altLang="en-US" sz="1700" dirty="0">
                <a:latin typeface="Calibri" panose="020F0502020204030204" pitchFamily="34" charset="0"/>
                <a:cs typeface="Calibri" panose="020F0502020204030204" pitchFamily="34" charset="0"/>
              </a:rPr>
              <a:t>Loose connections of the meter base, including meter pulling away from the building wall and loose mounting screws</a:t>
            </a:r>
          </a:p>
          <a:p>
            <a:pPr marL="342900" indent="-342900" algn="l" eaLnBrk="1" hangingPunct="1">
              <a:buFont typeface="Arial" panose="020B0604020202020204" pitchFamily="34" charset="0"/>
              <a:buChar char="•"/>
            </a:pPr>
            <a:r>
              <a:rPr lang="en-US" altLang="en-US" sz="1700" dirty="0">
                <a:latin typeface="Calibri" panose="020F0502020204030204" pitchFamily="34" charset="0"/>
                <a:cs typeface="Calibri" panose="020F0502020204030204" pitchFamily="34" charset="0"/>
              </a:rPr>
              <a:t>Inadequate fastening of the meter base and/or mast to the </a:t>
            </a:r>
            <a:r>
              <a:rPr lang="en-US" altLang="en-US" sz="1700" dirty="0" smtClean="0">
                <a:latin typeface="Calibri" panose="020F0502020204030204" pitchFamily="34" charset="0"/>
                <a:cs typeface="Calibri" panose="020F0502020204030204" pitchFamily="34" charset="0"/>
              </a:rPr>
              <a:t>building</a:t>
            </a:r>
            <a:endParaRPr lang="en-US" altLang="en-US" sz="1700" dirty="0">
              <a:latin typeface="Calibri" panose="020F0502020204030204" pitchFamily="34" charset="0"/>
              <a:cs typeface="Calibri" panose="020F0502020204030204" pitchFamily="34" charset="0"/>
            </a:endParaRPr>
          </a:p>
          <a:p>
            <a:pPr marL="342900" indent="-342900" algn="l" eaLnBrk="1" hangingPunct="1">
              <a:lnSpc>
                <a:spcPct val="80000"/>
              </a:lnSpc>
              <a:buFont typeface="Arial" panose="020B0604020202020204" pitchFamily="34" charset="0"/>
              <a:buChar char="•"/>
            </a:pPr>
            <a:endParaRPr lang="en-US" altLang="en-US" sz="1700" dirty="0">
              <a:latin typeface="Calibri" panose="020F0502020204030204" pitchFamily="34" charset="0"/>
              <a:cs typeface="Calibri" panose="020F0502020204030204" pitchFamily="34" charset="0"/>
            </a:endParaRPr>
          </a:p>
          <a:p>
            <a:pPr marL="342900" indent="-342900" algn="l" eaLnBrk="1" hangingPunct="1">
              <a:lnSpc>
                <a:spcPct val="80000"/>
              </a:lnSpc>
              <a:buFont typeface="Arial" panose="020B0604020202020204" pitchFamily="34" charset="0"/>
              <a:buChar char="•"/>
            </a:pPr>
            <a:endParaRPr lang="en-US" altLang="en-US" sz="17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xmlns="" id="{1B50CF5D-854C-494E-BA95-D68B5002C068}"/>
              </a:ext>
            </a:extLst>
          </p:cNvPr>
          <p:cNvPicPr>
            <a:picLocks noChangeAspect="1"/>
          </p:cNvPicPr>
          <p:nvPr/>
        </p:nvPicPr>
        <p:blipFill>
          <a:blip r:embed="rId2"/>
          <a:stretch>
            <a:fillRect/>
          </a:stretch>
        </p:blipFill>
        <p:spPr>
          <a:xfrm>
            <a:off x="5797151" y="2871561"/>
            <a:ext cx="2759020" cy="220721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457199" y="597187"/>
            <a:ext cx="8229599" cy="5847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Approaching the Meter Installation</a:t>
            </a:r>
            <a:endParaRPr lang="ru-RU" altLang="en-US" sz="3200" b="1" dirty="0">
              <a:solidFill>
                <a:schemeClr val="bg1"/>
              </a:solidFill>
            </a:endParaRPr>
          </a:p>
        </p:txBody>
      </p:sp>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pic>
        <p:nvPicPr>
          <p:cNvPr id="13316"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6667500"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344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457198" y="533400"/>
            <a:ext cx="8229599" cy="5847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Approaching the Meter Installation</a:t>
            </a:r>
            <a:endParaRPr lang="ru-RU" altLang="en-US" sz="3200" b="1" dirty="0">
              <a:solidFill>
                <a:schemeClr val="bg1"/>
              </a:solidFill>
            </a:endParaRPr>
          </a:p>
        </p:txBody>
      </p:sp>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pic>
        <p:nvPicPr>
          <p:cNvPr id="14338" name="Picture 2" descr="https://i.imgur.com/fdmY0A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1" y="1725612"/>
            <a:ext cx="2819400" cy="181292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s://i.imgur.com/nGJ7S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6071" y="1721195"/>
            <a:ext cx="2667000" cy="181734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i.imgur.com/gfUvQ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740055"/>
            <a:ext cx="2708745" cy="1798481"/>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https://i.imgur.com/QlsFIaz.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810000"/>
            <a:ext cx="4900612" cy="270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6079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33400" y="533400"/>
            <a:ext cx="8153400" cy="685800"/>
          </a:xfr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eaLnBrk="1" hangingPunct="1"/>
            <a:r>
              <a:rPr lang="en-US" altLang="en-US" sz="3200" b="1" dirty="0">
                <a:solidFill>
                  <a:schemeClr val="bg1"/>
                </a:solidFill>
                <a:latin typeface="Arial" charset="0"/>
              </a:rPr>
              <a:t>Once the </a:t>
            </a:r>
            <a:r>
              <a:rPr lang="en-US" altLang="en-US" sz="3200" b="1" dirty="0" smtClean="0">
                <a:solidFill>
                  <a:schemeClr val="bg1"/>
                </a:solidFill>
                <a:latin typeface="Arial" charset="0"/>
              </a:rPr>
              <a:t>Box </a:t>
            </a:r>
            <a:r>
              <a:rPr lang="en-US" altLang="en-US" sz="3200" b="1" dirty="0">
                <a:solidFill>
                  <a:schemeClr val="bg1"/>
                </a:solidFill>
                <a:latin typeface="Arial" charset="0"/>
              </a:rPr>
              <a:t>is </a:t>
            </a:r>
            <a:r>
              <a:rPr lang="en-US" altLang="en-US" sz="3200" b="1" dirty="0" smtClean="0">
                <a:solidFill>
                  <a:schemeClr val="bg1"/>
                </a:solidFill>
                <a:latin typeface="Arial" charset="0"/>
              </a:rPr>
              <a:t>Open</a:t>
            </a:r>
            <a:r>
              <a:rPr lang="en-US" altLang="en-US" sz="3200" b="1" dirty="0">
                <a:solidFill>
                  <a:schemeClr val="bg1"/>
                </a:solidFill>
                <a:latin typeface="Arial" charset="0"/>
              </a:rPr>
              <a:t/>
            </a:r>
            <a:br>
              <a:rPr lang="en-US" altLang="en-US" sz="3200" b="1" dirty="0">
                <a:solidFill>
                  <a:schemeClr val="bg1"/>
                </a:solidFill>
                <a:latin typeface="Arial" charset="0"/>
              </a:rPr>
            </a:br>
            <a:r>
              <a:rPr lang="en-US" altLang="en-US" sz="3200" b="1" dirty="0">
                <a:solidFill>
                  <a:schemeClr val="bg1"/>
                </a:solidFill>
                <a:latin typeface="Arial" charset="0"/>
              </a:rPr>
              <a:t>Issues to </a:t>
            </a:r>
            <a:r>
              <a:rPr lang="en-US" altLang="en-US" sz="3200" b="1" dirty="0" smtClean="0">
                <a:solidFill>
                  <a:schemeClr val="bg1"/>
                </a:solidFill>
                <a:latin typeface="Arial" charset="0"/>
              </a:rPr>
              <a:t>Look For</a:t>
            </a:r>
            <a:endParaRPr lang="en-US" altLang="en-US" sz="3200" b="1" dirty="0">
              <a:solidFill>
                <a:schemeClr val="bg1"/>
              </a:solidFill>
              <a:latin typeface="Arial" charset="0"/>
            </a:endParaRPr>
          </a:p>
        </p:txBody>
      </p:sp>
      <p:graphicFrame>
        <p:nvGraphicFramePr>
          <p:cNvPr id="10243" name="Object 3"/>
          <p:cNvGraphicFramePr>
            <a:graphicFrameLocks noGrp="1"/>
          </p:cNvGraphicFramePr>
          <p:nvPr>
            <p:ph type="chart" sz="half" idx="1"/>
          </p:nvPr>
        </p:nvGraphicFramePr>
        <p:xfrm>
          <a:off x="533400" y="1752600"/>
          <a:ext cx="3968750" cy="4075113"/>
        </p:xfrm>
        <a:graphic>
          <a:graphicData uri="http://schemas.openxmlformats.org/presentationml/2006/ole">
            <mc:AlternateContent xmlns:mc="http://schemas.openxmlformats.org/markup-compatibility/2006">
              <mc:Choice xmlns:v="urn:schemas-microsoft-com:vml" Requires="v">
                <p:oleObj spid="_x0000_s10300" name="Chart" r:id="rId4" imgW="3809933" imgH="4114800" progId="MSGraph.Chart.8">
                  <p:embed followColorScheme="full"/>
                </p:oleObj>
              </mc:Choice>
              <mc:Fallback>
                <p:oleObj name="Chart" r:id="rId4" imgW="3809933" imgH="4114800" progId="MSGraph.Chart.8">
                  <p:embed followColorScheme="full"/>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3968750"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4" name="Rectangle 4"/>
          <p:cNvSpPr>
            <a:spLocks noGrp="1" noChangeArrowheads="1"/>
          </p:cNvSpPr>
          <p:nvPr>
            <p:ph type="body" sz="half" idx="2"/>
          </p:nvPr>
        </p:nvSpPr>
        <p:spPr bwMode="auto">
          <a:xfrm>
            <a:off x="609600" y="1676400"/>
            <a:ext cx="52578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sz="2100" dirty="0">
                <a:latin typeface="Calibri" panose="020F0502020204030204" pitchFamily="34" charset="0"/>
                <a:cs typeface="Calibri" panose="020F0502020204030204" pitchFamily="34" charset="0"/>
              </a:rPr>
              <a:t>Open line – open line side connection to the meter socket. </a:t>
            </a:r>
          </a:p>
          <a:p>
            <a:pPr lvl="0"/>
            <a:r>
              <a:rPr lang="en-US" sz="2100" dirty="0">
                <a:latin typeface="Calibri" panose="020F0502020204030204" pitchFamily="34" charset="0"/>
                <a:cs typeface="Calibri" panose="020F0502020204030204" pitchFamily="34" charset="0"/>
              </a:rPr>
              <a:t>Missing neutral – missing neutral connection to the center lug in the meter socket</a:t>
            </a:r>
          </a:p>
          <a:p>
            <a:pPr lvl="0"/>
            <a:r>
              <a:rPr lang="en-US" sz="2100" dirty="0">
                <a:latin typeface="Calibri" panose="020F0502020204030204" pitchFamily="34" charset="0"/>
                <a:cs typeface="Calibri" panose="020F0502020204030204" pitchFamily="34" charset="0"/>
              </a:rPr>
              <a:t>Cross phase condition – cross wiring between the test block and the meter socket. </a:t>
            </a:r>
          </a:p>
          <a:p>
            <a:pPr lvl="0"/>
            <a:r>
              <a:rPr lang="en-US" sz="2100" dirty="0">
                <a:latin typeface="Calibri" panose="020F0502020204030204" pitchFamily="34" charset="0"/>
                <a:cs typeface="Calibri" panose="020F0502020204030204" pitchFamily="34" charset="0"/>
              </a:rPr>
              <a:t>Hidden jumpers line to load – diversion on both legs. </a:t>
            </a:r>
          </a:p>
          <a:p>
            <a:pPr lvl="0"/>
            <a:r>
              <a:rPr lang="en-US" sz="2100" dirty="0">
                <a:latin typeface="Calibri" panose="020F0502020204030204" pitchFamily="34" charset="0"/>
                <a:cs typeface="Calibri" panose="020F0502020204030204" pitchFamily="34" charset="0"/>
              </a:rPr>
              <a:t>Dead Short - dead short phase to ground on the load side of one leg of the socket. </a:t>
            </a:r>
          </a:p>
          <a:p>
            <a:pPr lvl="0"/>
            <a:r>
              <a:rPr lang="en-US" sz="2100" dirty="0">
                <a:latin typeface="Calibri" panose="020F0502020204030204" pitchFamily="34" charset="0"/>
                <a:cs typeface="Calibri" panose="020F0502020204030204" pitchFamily="34" charset="0"/>
              </a:rPr>
              <a:t>Partial Short - partial short phase to ground on the load side of one leg of the socket</a:t>
            </a:r>
          </a:p>
        </p:txBody>
      </p:sp>
      <p:pic>
        <p:nvPicPr>
          <p:cNvPr id="6" name="Picture 5">
            <a:extLst>
              <a:ext uri="{FF2B5EF4-FFF2-40B4-BE49-F238E27FC236}">
                <a16:creationId xmlns:a16="http://schemas.microsoft.com/office/drawing/2014/main" xmlns="" id="{7D9E37F2-C731-49F9-AD14-56BDBFFBA0D6}"/>
              </a:ext>
            </a:extLst>
          </p:cNvPr>
          <p:cNvPicPr>
            <a:picLocks noChangeAspect="1"/>
          </p:cNvPicPr>
          <p:nvPr/>
        </p:nvPicPr>
        <p:blipFill>
          <a:blip r:embed="rId6"/>
          <a:stretch>
            <a:fillRect/>
          </a:stretch>
        </p:blipFill>
        <p:spPr>
          <a:xfrm>
            <a:off x="5943601" y="2422064"/>
            <a:ext cx="2807518" cy="2672918"/>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33400" y="685800"/>
            <a:ext cx="8153400" cy="685800"/>
          </a:xfr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bodyPr>
          <a:lstStyle/>
          <a:p>
            <a:pPr eaLnBrk="1" hangingPunct="1"/>
            <a:r>
              <a:rPr lang="en-US" altLang="en-US" sz="3200" b="1" dirty="0">
                <a:solidFill>
                  <a:schemeClr val="bg1"/>
                </a:solidFill>
                <a:latin typeface="Arial" charset="0"/>
              </a:rPr>
              <a:t>Once the </a:t>
            </a:r>
            <a:r>
              <a:rPr lang="en-US" altLang="en-US" sz="3200" b="1" dirty="0" smtClean="0">
                <a:solidFill>
                  <a:schemeClr val="bg1"/>
                </a:solidFill>
                <a:latin typeface="Arial" charset="0"/>
              </a:rPr>
              <a:t>Box </a:t>
            </a:r>
            <a:r>
              <a:rPr lang="en-US" altLang="en-US" sz="3200" b="1" dirty="0">
                <a:solidFill>
                  <a:schemeClr val="bg1"/>
                </a:solidFill>
                <a:latin typeface="Arial" charset="0"/>
              </a:rPr>
              <a:t>is </a:t>
            </a:r>
            <a:r>
              <a:rPr lang="en-US" altLang="en-US" sz="3200" b="1" dirty="0" smtClean="0">
                <a:solidFill>
                  <a:schemeClr val="bg1"/>
                </a:solidFill>
                <a:latin typeface="Arial" charset="0"/>
              </a:rPr>
              <a:t>Open</a:t>
            </a:r>
            <a:r>
              <a:rPr lang="en-US" altLang="en-US" sz="3200" b="1" dirty="0">
                <a:solidFill>
                  <a:schemeClr val="bg1"/>
                </a:solidFill>
                <a:latin typeface="Arial" charset="0"/>
              </a:rPr>
              <a:t/>
            </a:r>
            <a:br>
              <a:rPr lang="en-US" altLang="en-US" sz="3200" b="1" dirty="0">
                <a:solidFill>
                  <a:schemeClr val="bg1"/>
                </a:solidFill>
                <a:latin typeface="Arial" charset="0"/>
              </a:rPr>
            </a:br>
            <a:r>
              <a:rPr lang="en-US" altLang="en-US" sz="3200" b="1" dirty="0">
                <a:solidFill>
                  <a:schemeClr val="bg1"/>
                </a:solidFill>
                <a:latin typeface="Arial" charset="0"/>
              </a:rPr>
              <a:t>Issues to </a:t>
            </a:r>
            <a:r>
              <a:rPr lang="en-US" altLang="en-US" sz="3200" b="1" dirty="0" smtClean="0">
                <a:solidFill>
                  <a:schemeClr val="bg1"/>
                </a:solidFill>
                <a:latin typeface="Arial" charset="0"/>
              </a:rPr>
              <a:t>Look For</a:t>
            </a:r>
            <a:endParaRPr lang="en-US" altLang="en-US" sz="3200" b="1" dirty="0">
              <a:solidFill>
                <a:schemeClr val="bg1"/>
              </a:solidFill>
              <a:latin typeface="Arial" charset="0"/>
            </a:endParaRPr>
          </a:p>
        </p:txBody>
      </p:sp>
      <p:graphicFrame>
        <p:nvGraphicFramePr>
          <p:cNvPr id="10243" name="Object 3"/>
          <p:cNvGraphicFramePr>
            <a:graphicFrameLocks noGrp="1"/>
          </p:cNvGraphicFramePr>
          <p:nvPr>
            <p:ph type="chart" sz="half" idx="1"/>
          </p:nvPr>
        </p:nvGraphicFramePr>
        <p:xfrm>
          <a:off x="533400" y="1752600"/>
          <a:ext cx="3968750" cy="4075113"/>
        </p:xfrm>
        <a:graphic>
          <a:graphicData uri="http://schemas.openxmlformats.org/presentationml/2006/ole">
            <mc:AlternateContent xmlns:mc="http://schemas.openxmlformats.org/markup-compatibility/2006">
              <mc:Choice xmlns:v="urn:schemas-microsoft-com:vml" Requires="v">
                <p:oleObj spid="_x0000_s13334" name="Chart" r:id="rId4" imgW="3809933" imgH="4114800" progId="MSGraph.Chart.8">
                  <p:embed followColorScheme="full"/>
                </p:oleObj>
              </mc:Choice>
              <mc:Fallback>
                <p:oleObj name="Chart" r:id="rId4" imgW="3809933" imgH="4114800" progId="MSGraph.Chart.8">
                  <p:embed followColorScheme="full"/>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3968750"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4" name="Rectangle 4"/>
          <p:cNvSpPr>
            <a:spLocks noGrp="1" noChangeArrowheads="1"/>
          </p:cNvSpPr>
          <p:nvPr>
            <p:ph type="body" sz="half" idx="2"/>
          </p:nvPr>
        </p:nvSpPr>
        <p:spPr bwMode="auto">
          <a:xfrm>
            <a:off x="609600" y="1676400"/>
            <a:ext cx="52578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a:defRPr/>
            </a:pPr>
            <a:r>
              <a:rPr lang="en-US" sz="2100" dirty="0">
                <a:latin typeface="Calibri" panose="020F0502020204030204" pitchFamily="34" charset="0"/>
                <a:cs typeface="Calibri" panose="020F0502020204030204" pitchFamily="34" charset="0"/>
              </a:rPr>
              <a:t>Mechanical breakdown of </a:t>
            </a:r>
            <a:r>
              <a:rPr lang="en-US" sz="2100" dirty="0" smtClean="0">
                <a:latin typeface="Calibri" panose="020F0502020204030204" pitchFamily="34" charset="0"/>
                <a:cs typeface="Calibri" panose="020F0502020204030204" pitchFamily="34" charset="0"/>
              </a:rPr>
              <a:t>components</a:t>
            </a:r>
            <a:endParaRPr lang="en-US" sz="2100" dirty="0">
              <a:latin typeface="Calibri" panose="020F0502020204030204" pitchFamily="34" charset="0"/>
              <a:cs typeface="Calibri" panose="020F0502020204030204" pitchFamily="34" charset="0"/>
            </a:endParaRPr>
          </a:p>
          <a:p>
            <a:pPr>
              <a:defRPr/>
            </a:pPr>
            <a:r>
              <a:rPr lang="en-US" sz="2100" dirty="0">
                <a:latin typeface="Calibri" panose="020F0502020204030204" pitchFamily="34" charset="0"/>
                <a:cs typeface="Calibri" panose="020F0502020204030204" pitchFamily="34" charset="0"/>
              </a:rPr>
              <a:t>Excessive </a:t>
            </a:r>
            <a:r>
              <a:rPr lang="en-US" sz="2100" dirty="0" smtClean="0">
                <a:latin typeface="Calibri" panose="020F0502020204030204" pitchFamily="34" charset="0"/>
                <a:cs typeface="Calibri" panose="020F0502020204030204" pitchFamily="34" charset="0"/>
              </a:rPr>
              <a:t>moisture</a:t>
            </a:r>
            <a:endParaRPr lang="en-US" sz="2100" dirty="0">
              <a:latin typeface="Calibri" panose="020F0502020204030204" pitchFamily="34" charset="0"/>
              <a:cs typeface="Calibri" panose="020F0502020204030204" pitchFamily="34" charset="0"/>
            </a:endParaRPr>
          </a:p>
          <a:p>
            <a:pPr>
              <a:defRPr/>
            </a:pPr>
            <a:r>
              <a:rPr lang="en-US" sz="2100" dirty="0">
                <a:latin typeface="Calibri" panose="020F0502020204030204" pitchFamily="34" charset="0"/>
                <a:cs typeface="Calibri" panose="020F0502020204030204" pitchFamily="34" charset="0"/>
              </a:rPr>
              <a:t>Environmental </a:t>
            </a:r>
            <a:r>
              <a:rPr lang="en-US" sz="2100" dirty="0" smtClean="0">
                <a:latin typeface="Calibri" panose="020F0502020204030204" pitchFamily="34" charset="0"/>
                <a:cs typeface="Calibri" panose="020F0502020204030204" pitchFamily="34" charset="0"/>
              </a:rPr>
              <a:t>contaminants</a:t>
            </a:r>
            <a:endParaRPr lang="en-US" sz="2100" dirty="0">
              <a:latin typeface="Calibri" panose="020F0502020204030204" pitchFamily="34" charset="0"/>
              <a:cs typeface="Calibri" panose="020F0502020204030204" pitchFamily="34" charset="0"/>
            </a:endParaRPr>
          </a:p>
          <a:p>
            <a:pPr>
              <a:defRPr/>
            </a:pPr>
            <a:r>
              <a:rPr lang="en-US" sz="2100" dirty="0">
                <a:latin typeface="Calibri" panose="020F0502020204030204" pitchFamily="34" charset="0"/>
                <a:cs typeface="Calibri" panose="020F0502020204030204" pitchFamily="34" charset="0"/>
              </a:rPr>
              <a:t>Frequent meter change outs (resulting in loss of jaw tension</a:t>
            </a:r>
            <a:r>
              <a:rPr lang="en-US" sz="2100" dirty="0" smtClean="0">
                <a:latin typeface="Calibri" panose="020F0502020204030204" pitchFamily="34" charset="0"/>
                <a:cs typeface="Calibri" panose="020F0502020204030204" pitchFamily="34" charset="0"/>
              </a:rPr>
              <a:t>)</a:t>
            </a:r>
            <a:endParaRPr lang="en-US" sz="2100" dirty="0">
              <a:latin typeface="Calibri" panose="020F0502020204030204" pitchFamily="34" charset="0"/>
              <a:cs typeface="Calibri" panose="020F0502020204030204" pitchFamily="34" charset="0"/>
            </a:endParaRPr>
          </a:p>
          <a:p>
            <a:pPr>
              <a:defRPr/>
            </a:pPr>
            <a:r>
              <a:rPr lang="en-US" sz="2100" dirty="0">
                <a:latin typeface="Calibri" panose="020F0502020204030204" pitchFamily="34" charset="0"/>
                <a:cs typeface="Calibri" panose="020F0502020204030204" pitchFamily="34" charset="0"/>
              </a:rPr>
              <a:t>Excessive electrical load (overload or short circuit</a:t>
            </a:r>
            <a:r>
              <a:rPr lang="en-US" sz="2100" dirty="0" smtClean="0">
                <a:latin typeface="Calibri" panose="020F0502020204030204" pitchFamily="34" charset="0"/>
                <a:cs typeface="Calibri" panose="020F0502020204030204" pitchFamily="34" charset="0"/>
              </a:rPr>
              <a:t>)</a:t>
            </a:r>
            <a:endParaRPr lang="en-US" sz="2100" dirty="0">
              <a:latin typeface="Calibri" panose="020F0502020204030204" pitchFamily="34" charset="0"/>
              <a:cs typeface="Calibri" panose="020F0502020204030204" pitchFamily="34" charset="0"/>
            </a:endParaRPr>
          </a:p>
          <a:p>
            <a:pPr>
              <a:defRPr/>
            </a:pPr>
            <a:r>
              <a:rPr lang="en-US" sz="2100" dirty="0">
                <a:latin typeface="Calibri" panose="020F0502020204030204" pitchFamily="34" charset="0"/>
                <a:cs typeface="Calibri" panose="020F0502020204030204" pitchFamily="34" charset="0"/>
              </a:rPr>
              <a:t>Loose or melted </a:t>
            </a:r>
            <a:r>
              <a:rPr lang="en-US" sz="2100" dirty="0" smtClean="0">
                <a:latin typeface="Calibri" panose="020F0502020204030204" pitchFamily="34" charset="0"/>
                <a:cs typeface="Calibri" panose="020F0502020204030204" pitchFamily="34" charset="0"/>
              </a:rPr>
              <a:t>conductors</a:t>
            </a:r>
            <a:endParaRPr lang="en-US" sz="2100" dirty="0">
              <a:latin typeface="Calibri" panose="020F0502020204030204" pitchFamily="34" charset="0"/>
              <a:cs typeface="Calibri" panose="020F0502020204030204" pitchFamily="34" charset="0"/>
            </a:endParaRPr>
          </a:p>
          <a:p>
            <a:pPr>
              <a:defRPr/>
            </a:pPr>
            <a:r>
              <a:rPr lang="en-US" sz="2100" dirty="0">
                <a:latin typeface="Calibri" panose="020F0502020204030204" pitchFamily="34" charset="0"/>
                <a:cs typeface="Calibri" panose="020F0502020204030204" pitchFamily="34" charset="0"/>
              </a:rPr>
              <a:t>Ground </a:t>
            </a:r>
            <a:r>
              <a:rPr lang="en-US" sz="2100" dirty="0" smtClean="0">
                <a:latin typeface="Calibri" panose="020F0502020204030204" pitchFamily="34" charset="0"/>
                <a:cs typeface="Calibri" panose="020F0502020204030204" pitchFamily="34" charset="0"/>
              </a:rPr>
              <a:t>settling</a:t>
            </a:r>
          </a:p>
          <a:p>
            <a:pPr>
              <a:defRPr/>
            </a:pPr>
            <a:r>
              <a:rPr lang="en-US" sz="2100" dirty="0" smtClean="0">
                <a:latin typeface="Calibri" panose="020F0502020204030204" pitchFamily="34" charset="0"/>
                <a:cs typeface="Calibri" panose="020F0502020204030204" pitchFamily="34" charset="0"/>
              </a:rPr>
              <a:t>Signs of previous arc flashes</a:t>
            </a:r>
          </a:p>
          <a:p>
            <a:pPr>
              <a:defRPr/>
            </a:pPr>
            <a:r>
              <a:rPr lang="en-US" sz="2100" dirty="0" smtClean="0">
                <a:latin typeface="Calibri" panose="020F0502020204030204" pitchFamily="34" charset="0"/>
                <a:cs typeface="Calibri" panose="020F0502020204030204" pitchFamily="34" charset="0"/>
              </a:rPr>
              <a:t>Corrosion levels on components </a:t>
            </a:r>
            <a:endParaRPr lang="en-US" sz="2100" dirty="0">
              <a:latin typeface="Calibri" panose="020F0502020204030204" pitchFamily="34" charset="0"/>
              <a:cs typeface="Calibri" panose="020F0502020204030204" pitchFamily="34" charset="0"/>
            </a:endParaRPr>
          </a:p>
          <a:p>
            <a:pPr lvl="0"/>
            <a:endParaRPr lang="en-US" sz="21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7D9E37F2-C731-49F9-AD14-56BDBFFBA0D6}"/>
              </a:ext>
            </a:extLst>
          </p:cNvPr>
          <p:cNvPicPr>
            <a:picLocks noChangeAspect="1"/>
          </p:cNvPicPr>
          <p:nvPr/>
        </p:nvPicPr>
        <p:blipFill>
          <a:blip r:embed="rId6"/>
          <a:stretch>
            <a:fillRect/>
          </a:stretch>
        </p:blipFill>
        <p:spPr>
          <a:xfrm>
            <a:off x="5943601" y="2422064"/>
            <a:ext cx="2807518" cy="2672918"/>
          </a:xfrm>
          <a:prstGeom prst="rect">
            <a:avLst/>
          </a:prstGeom>
        </p:spPr>
      </p:pic>
    </p:spTree>
    <p:extLst>
      <p:ext uri="{BB962C8B-B14F-4D97-AF65-F5344CB8AC3E}">
        <p14:creationId xmlns:p14="http://schemas.microsoft.com/office/powerpoint/2010/main" val="40513637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3" name="Object 3"/>
          <p:cNvGraphicFramePr>
            <a:graphicFrameLocks noGrp="1"/>
          </p:cNvGraphicFramePr>
          <p:nvPr>
            <p:ph type="chart" sz="half" idx="1"/>
          </p:nvPr>
        </p:nvGraphicFramePr>
        <p:xfrm>
          <a:off x="533400" y="1752600"/>
          <a:ext cx="3968750" cy="4075113"/>
        </p:xfrm>
        <a:graphic>
          <a:graphicData uri="http://schemas.openxmlformats.org/presentationml/2006/ole">
            <mc:AlternateContent xmlns:mc="http://schemas.openxmlformats.org/markup-compatibility/2006">
              <mc:Choice xmlns:v="urn:schemas-microsoft-com:vml" Requires="v">
                <p:oleObj spid="_x0000_s11305" name="Chart" r:id="rId4" imgW="3809933" imgH="4114800" progId="MSGraph.Chart.8">
                  <p:embed followColorScheme="full"/>
                </p:oleObj>
              </mc:Choice>
              <mc:Fallback>
                <p:oleObj name="Chart" r:id="rId4" imgW="3809933" imgH="4114800" progId="MSGraph.Chart.8">
                  <p:embed followColorScheme="full"/>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752600"/>
                        <a:ext cx="3968750"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4" name="Rectangle 4"/>
          <p:cNvSpPr>
            <a:spLocks noGrp="1" noChangeArrowheads="1"/>
          </p:cNvSpPr>
          <p:nvPr>
            <p:ph type="body" sz="half" idx="2"/>
          </p:nvPr>
        </p:nvSpPr>
        <p:spPr bwMode="auto">
          <a:xfrm>
            <a:off x="609600" y="1676400"/>
            <a:ext cx="5943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sz="2400" dirty="0">
                <a:latin typeface="Calibri" panose="020F0502020204030204" pitchFamily="34" charset="0"/>
                <a:cs typeface="Calibri" panose="020F0502020204030204" pitchFamily="34" charset="0"/>
              </a:rPr>
              <a:t>Back fed meter socket</a:t>
            </a:r>
          </a:p>
          <a:p>
            <a:pPr lvl="0"/>
            <a:r>
              <a:rPr lang="en-US" sz="2400" dirty="0">
                <a:latin typeface="Calibri" panose="020F0502020204030204" pitchFamily="34" charset="0"/>
                <a:cs typeface="Calibri" panose="020F0502020204030204" pitchFamily="34" charset="0"/>
              </a:rPr>
              <a:t>Ground fault</a:t>
            </a:r>
          </a:p>
          <a:p>
            <a:pPr lvl="0"/>
            <a:r>
              <a:rPr lang="en-US" sz="2400" dirty="0">
                <a:latin typeface="Calibri" panose="020F0502020204030204" pitchFamily="34" charset="0"/>
                <a:cs typeface="Calibri" panose="020F0502020204030204" pitchFamily="34" charset="0"/>
              </a:rPr>
              <a:t>Phase to phase fault</a:t>
            </a:r>
          </a:p>
          <a:p>
            <a:pPr lvl="0"/>
            <a:r>
              <a:rPr lang="en-US" sz="2400" dirty="0">
                <a:latin typeface="Calibri" panose="020F0502020204030204" pitchFamily="34" charset="0"/>
                <a:cs typeface="Calibri" panose="020F0502020204030204" pitchFamily="34" charset="0"/>
              </a:rPr>
              <a:t>Pulling a meter jaw with the </a:t>
            </a:r>
            <a:r>
              <a:rPr lang="en-US" sz="2400" dirty="0" smtClean="0">
                <a:latin typeface="Calibri" panose="020F0502020204030204" pitchFamily="34" charset="0"/>
                <a:cs typeface="Calibri" panose="020F0502020204030204" pitchFamily="34" charset="0"/>
              </a:rPr>
              <a:t>meter</a:t>
            </a:r>
          </a:p>
          <a:p>
            <a:pPr lvl="0"/>
            <a:r>
              <a:rPr lang="en-US" sz="2400" dirty="0" smtClean="0">
                <a:latin typeface="Calibri" panose="020F0502020204030204" pitchFamily="34" charset="0"/>
                <a:cs typeface="Calibri" panose="020F0502020204030204" pitchFamily="34" charset="0"/>
              </a:rPr>
              <a:t>Evidence of a </a:t>
            </a:r>
            <a:r>
              <a:rPr lang="en-US" sz="2400" b="1" u="sng" dirty="0" smtClean="0">
                <a:solidFill>
                  <a:srgbClr val="FF0000"/>
                </a:solidFill>
                <a:latin typeface="Calibri" panose="020F0502020204030204" pitchFamily="34" charset="0"/>
                <a:cs typeface="Calibri" panose="020F0502020204030204" pitchFamily="34" charset="0"/>
              </a:rPr>
              <a:t>hot socket</a:t>
            </a:r>
            <a:endParaRPr lang="en-US" sz="2400" b="1" u="sng" dirty="0">
              <a:solidFill>
                <a:srgbClr val="FF0000"/>
              </a:solidFill>
              <a:latin typeface="Calibri" panose="020F0502020204030204" pitchFamily="34" charset="0"/>
              <a:cs typeface="Calibri" panose="020F0502020204030204" pitchFamily="34" charset="0"/>
            </a:endParaRPr>
          </a:p>
          <a:p>
            <a:pPr lvl="0"/>
            <a:endParaRPr lang="en-US" sz="1800" u="sng" dirty="0">
              <a:latin typeface="Calibri" panose="020F0502020204030204" pitchFamily="34" charset="0"/>
              <a:cs typeface="Calibri" panose="020F0502020204030204" pitchFamily="34" charset="0"/>
            </a:endParaRPr>
          </a:p>
          <a:p>
            <a:pPr lvl="0"/>
            <a:endParaRPr lang="en-US" sz="1800" u="sng" dirty="0">
              <a:latin typeface="Calibri" panose="020F0502020204030204" pitchFamily="34" charset="0"/>
              <a:cs typeface="Calibri" panose="020F0502020204030204" pitchFamily="34" charset="0"/>
            </a:endParaRPr>
          </a:p>
        </p:txBody>
      </p:sp>
      <p:pic>
        <p:nvPicPr>
          <p:cNvPr id="11273" name="Picture 9" descr="meter da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4038600"/>
            <a:ext cx="3857625" cy="25717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p:nvPr>
        </p:nvSpPr>
        <p:spPr bwMode="auto">
          <a:xfrm>
            <a:off x="533400" y="685800"/>
            <a:ext cx="8153400" cy="685800"/>
          </a:xfr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bodyPr>
          <a:lstStyle/>
          <a:p>
            <a:pPr eaLnBrk="1" hangingPunct="1"/>
            <a:r>
              <a:rPr lang="en-US" altLang="en-US" sz="3200" b="1" dirty="0">
                <a:solidFill>
                  <a:schemeClr val="bg1"/>
                </a:solidFill>
                <a:latin typeface="Arial" charset="0"/>
              </a:rPr>
              <a:t>Once the </a:t>
            </a:r>
            <a:r>
              <a:rPr lang="en-US" altLang="en-US" sz="3200" b="1" dirty="0" smtClean="0">
                <a:solidFill>
                  <a:schemeClr val="bg1"/>
                </a:solidFill>
                <a:latin typeface="Arial" charset="0"/>
              </a:rPr>
              <a:t>Box </a:t>
            </a:r>
            <a:r>
              <a:rPr lang="en-US" altLang="en-US" sz="3200" b="1" dirty="0">
                <a:solidFill>
                  <a:schemeClr val="bg1"/>
                </a:solidFill>
                <a:latin typeface="Arial" charset="0"/>
              </a:rPr>
              <a:t>is </a:t>
            </a:r>
            <a:r>
              <a:rPr lang="en-US" altLang="en-US" sz="3200" b="1" dirty="0" smtClean="0">
                <a:solidFill>
                  <a:schemeClr val="bg1"/>
                </a:solidFill>
                <a:latin typeface="Arial" charset="0"/>
              </a:rPr>
              <a:t>Open</a:t>
            </a:r>
            <a:r>
              <a:rPr lang="en-US" altLang="en-US" sz="3200" b="1" dirty="0">
                <a:solidFill>
                  <a:schemeClr val="bg1"/>
                </a:solidFill>
                <a:latin typeface="Arial" charset="0"/>
              </a:rPr>
              <a:t/>
            </a:r>
            <a:br>
              <a:rPr lang="en-US" altLang="en-US" sz="3200" b="1" dirty="0">
                <a:solidFill>
                  <a:schemeClr val="bg1"/>
                </a:solidFill>
                <a:latin typeface="Arial" charset="0"/>
              </a:rPr>
            </a:br>
            <a:r>
              <a:rPr lang="en-US" altLang="en-US" sz="3200" b="1" dirty="0">
                <a:solidFill>
                  <a:schemeClr val="bg1"/>
                </a:solidFill>
                <a:latin typeface="Arial" charset="0"/>
              </a:rPr>
              <a:t>Issues to </a:t>
            </a:r>
            <a:r>
              <a:rPr lang="en-US" altLang="en-US" sz="3200" b="1" dirty="0" smtClean="0">
                <a:solidFill>
                  <a:schemeClr val="bg1"/>
                </a:solidFill>
                <a:latin typeface="Arial" charset="0"/>
              </a:rPr>
              <a:t>Look For</a:t>
            </a:r>
            <a:endParaRPr lang="en-US" altLang="en-US" sz="3200" b="1" dirty="0">
              <a:solidFill>
                <a:schemeClr val="bg1"/>
              </a:solidFill>
              <a:latin typeface="Arial" charset="0"/>
            </a:endParaRPr>
          </a:p>
        </p:txBody>
      </p:sp>
    </p:spTree>
    <p:extLst>
      <p:ext uri="{BB962C8B-B14F-4D97-AF65-F5344CB8AC3E}">
        <p14:creationId xmlns:p14="http://schemas.microsoft.com/office/powerpoint/2010/main" val="183809450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a:solidFill>
            <a:srgbClr val="FF0000"/>
          </a:solidFill>
        </p:spPr>
        <p:txBody>
          <a:bodyPr anchor="ctr"/>
          <a:lstStyle/>
          <a:p>
            <a:pPr eaLnBrk="1" hangingPunct="1"/>
            <a:r>
              <a:rPr lang="en-US" altLang="en-US" sz="3000" b="1" dirty="0" smtClean="0">
                <a:solidFill>
                  <a:schemeClr val="bg1"/>
                </a:solidFill>
                <a:latin typeface="Arial" panose="020B0604020202020204" pitchFamily="34" charset="0"/>
                <a:cs typeface="Arial" panose="020B0604020202020204" pitchFamily="34" charset="0"/>
              </a:rPr>
              <a:t>What is a Hot Socket?</a:t>
            </a:r>
          </a:p>
        </p:txBody>
      </p:sp>
      <p:sp>
        <p:nvSpPr>
          <p:cNvPr id="8196" name="Rectangle 3"/>
          <p:cNvSpPr>
            <a:spLocks noGrp="1" noChangeArrowheads="1"/>
          </p:cNvSpPr>
          <p:nvPr>
            <p:ph type="body" idx="1"/>
          </p:nvPr>
        </p:nvSpPr>
        <p:spPr>
          <a:xfrm>
            <a:off x="457200" y="1752600"/>
            <a:ext cx="8229600" cy="4114800"/>
          </a:xfrm>
          <a:solidFill>
            <a:srgbClr val="FFFFFF"/>
          </a:solidFill>
        </p:spPr>
        <p:txBody>
          <a:bodyPr/>
          <a:lstStyle/>
          <a:p>
            <a:pPr eaLnBrk="1" hangingPunct="1">
              <a:lnSpc>
                <a:spcPct val="80000"/>
              </a:lnSpc>
              <a:spcAft>
                <a:spcPct val="100000"/>
              </a:spcAft>
            </a:pPr>
            <a:r>
              <a:rPr lang="en-US" altLang="en-US" sz="1600" dirty="0" smtClean="0">
                <a:latin typeface="Calibri" panose="020F0502020204030204" pitchFamily="34" charset="0"/>
                <a:cs typeface="Calibri" panose="020F0502020204030204" pitchFamily="34" charset="0"/>
              </a:rPr>
              <a:t>Hot Sockets are not a new phenomenon.  Virtually every meter man has pulled a meter with a portion of the meter base around a blade melted and virtually every utility has been called to assist in the investigation of a fire at a meter box.  </a:t>
            </a:r>
          </a:p>
          <a:p>
            <a:pPr eaLnBrk="1" hangingPunct="1">
              <a:lnSpc>
                <a:spcPct val="80000"/>
              </a:lnSpc>
              <a:spcAft>
                <a:spcPct val="100000"/>
              </a:spcAft>
            </a:pPr>
            <a:r>
              <a:rPr lang="en-US" altLang="en-US" sz="1600" dirty="0" smtClean="0">
                <a:latin typeface="Calibri" panose="020F0502020204030204" pitchFamily="34" charset="0"/>
                <a:cs typeface="Calibri" panose="020F0502020204030204" pitchFamily="34" charset="0"/>
              </a:rPr>
              <a:t>AMI deployments because of the volume of meters involved put a spot light on this issue.  </a:t>
            </a:r>
          </a:p>
          <a:p>
            <a:pPr lvl="1" eaLnBrk="1" hangingPunct="1">
              <a:lnSpc>
                <a:spcPct val="80000"/>
              </a:lnSpc>
              <a:spcAft>
                <a:spcPct val="100000"/>
              </a:spcAft>
            </a:pPr>
            <a:r>
              <a:rPr lang="en-US" altLang="en-US" sz="1600" dirty="0" smtClean="0">
                <a:latin typeface="Calibri" panose="020F0502020204030204" pitchFamily="34" charset="0"/>
                <a:cs typeface="Calibri" panose="020F0502020204030204" pitchFamily="34" charset="0"/>
              </a:rPr>
              <a:t>What causes a hot socket?</a:t>
            </a:r>
          </a:p>
          <a:p>
            <a:pPr lvl="1" eaLnBrk="1" hangingPunct="1">
              <a:lnSpc>
                <a:spcPct val="80000"/>
              </a:lnSpc>
              <a:spcAft>
                <a:spcPct val="100000"/>
              </a:spcAft>
            </a:pPr>
            <a:r>
              <a:rPr lang="en-US" altLang="en-US" sz="1600" dirty="0" smtClean="0">
                <a:latin typeface="Calibri" panose="020F0502020204030204" pitchFamily="34" charset="0"/>
                <a:cs typeface="Calibri" panose="020F0502020204030204" pitchFamily="34" charset="0"/>
              </a:rPr>
              <a:t>Are the meters ever the cause of a meter box failure?</a:t>
            </a:r>
          </a:p>
          <a:p>
            <a:pPr lvl="1" eaLnBrk="1" hangingPunct="1">
              <a:lnSpc>
                <a:spcPct val="80000"/>
              </a:lnSpc>
              <a:spcAft>
                <a:spcPct val="100000"/>
              </a:spcAft>
            </a:pPr>
            <a:r>
              <a:rPr lang="en-US" altLang="en-US" sz="1600" dirty="0" smtClean="0">
                <a:latin typeface="Calibri" panose="020F0502020204030204" pitchFamily="34" charset="0"/>
                <a:cs typeface="Calibri" panose="020F0502020204030204" pitchFamily="34" charset="0"/>
              </a:rPr>
              <a:t>What are the things to look for when inspecting an </a:t>
            </a:r>
            <a:br>
              <a:rPr lang="en-US" altLang="en-US" sz="1600" dirty="0" smtClean="0">
                <a:latin typeface="Calibri" panose="020F0502020204030204" pitchFamily="34" charset="0"/>
                <a:cs typeface="Calibri" panose="020F0502020204030204" pitchFamily="34" charset="0"/>
              </a:rPr>
            </a:br>
            <a:r>
              <a:rPr lang="en-US" altLang="en-US" sz="1600" dirty="0" smtClean="0">
                <a:latin typeface="Calibri" panose="020F0502020204030204" pitchFamily="34" charset="0"/>
                <a:cs typeface="Calibri" panose="020F0502020204030204" pitchFamily="34" charset="0"/>
              </a:rPr>
              <a:t>existing meter installation?</a:t>
            </a:r>
          </a:p>
          <a:p>
            <a:pPr lvl="1" eaLnBrk="1" hangingPunct="1">
              <a:lnSpc>
                <a:spcPct val="80000"/>
              </a:lnSpc>
              <a:spcAft>
                <a:spcPct val="100000"/>
              </a:spcAft>
            </a:pPr>
            <a:r>
              <a:rPr lang="en-US" altLang="en-US" sz="1600" dirty="0" smtClean="0">
                <a:latin typeface="Calibri" panose="020F0502020204030204" pitchFamily="34" charset="0"/>
                <a:cs typeface="Calibri" panose="020F0502020204030204" pitchFamily="34" charset="0"/>
              </a:rPr>
              <a:t>What are the best practices for handling potential hot</a:t>
            </a:r>
            <a:br>
              <a:rPr lang="en-US" altLang="en-US" sz="1600" dirty="0" smtClean="0">
                <a:latin typeface="Calibri" panose="020F0502020204030204" pitchFamily="34" charset="0"/>
                <a:cs typeface="Calibri" panose="020F0502020204030204" pitchFamily="34" charset="0"/>
              </a:rPr>
            </a:br>
            <a:r>
              <a:rPr lang="en-US" altLang="en-US" sz="1600" dirty="0" smtClean="0">
                <a:latin typeface="Calibri" panose="020F0502020204030204" pitchFamily="34" charset="0"/>
                <a:cs typeface="Calibri" panose="020F0502020204030204" pitchFamily="34" charset="0"/>
              </a:rPr>
              <a:t> sockets?</a:t>
            </a:r>
          </a:p>
          <a:p>
            <a:pPr eaLnBrk="1" hangingPunct="1">
              <a:lnSpc>
                <a:spcPct val="80000"/>
              </a:lnSpc>
              <a:spcAft>
                <a:spcPct val="100000"/>
              </a:spcAft>
            </a:pPr>
            <a:r>
              <a:rPr lang="en-US" altLang="en-US" sz="1600" dirty="0" smtClean="0">
                <a:latin typeface="Calibri" panose="020F0502020204030204" pitchFamily="34" charset="0"/>
                <a:cs typeface="Calibri" panose="020F0502020204030204" pitchFamily="34" charset="0"/>
              </a:rPr>
              <a:t>This presentation will cover the results of our lab </a:t>
            </a:r>
            <a:br>
              <a:rPr lang="en-US" altLang="en-US" sz="1600" dirty="0" smtClean="0">
                <a:latin typeface="Calibri" panose="020F0502020204030204" pitchFamily="34" charset="0"/>
                <a:cs typeface="Calibri" panose="020F0502020204030204" pitchFamily="34" charset="0"/>
              </a:rPr>
            </a:br>
            <a:r>
              <a:rPr lang="en-US" altLang="en-US" sz="1600" dirty="0" smtClean="0">
                <a:latin typeface="Calibri" panose="020F0502020204030204" pitchFamily="34" charset="0"/>
                <a:cs typeface="Calibri" panose="020F0502020204030204" pitchFamily="34" charset="0"/>
              </a:rPr>
              <a:t>investigation into the sources for hot sockets, the </a:t>
            </a:r>
            <a:br>
              <a:rPr lang="en-US" altLang="en-US" sz="1600" dirty="0" smtClean="0">
                <a:latin typeface="Calibri" panose="020F0502020204030204" pitchFamily="34" charset="0"/>
                <a:cs typeface="Calibri" panose="020F0502020204030204" pitchFamily="34" charset="0"/>
              </a:rPr>
            </a:br>
            <a:r>
              <a:rPr lang="en-US" altLang="en-US" sz="1600" dirty="0" smtClean="0">
                <a:latin typeface="Calibri" panose="020F0502020204030204" pitchFamily="34" charset="0"/>
                <a:cs typeface="Calibri" panose="020F0502020204030204" pitchFamily="34" charset="0"/>
              </a:rPr>
              <a:t>development of a fixture to simulate hot sockets, </a:t>
            </a:r>
            <a:br>
              <a:rPr lang="en-US" altLang="en-US" sz="1600" dirty="0" smtClean="0">
                <a:latin typeface="Calibri" panose="020F0502020204030204" pitchFamily="34" charset="0"/>
                <a:cs typeface="Calibri" panose="020F0502020204030204" pitchFamily="34" charset="0"/>
              </a:rPr>
            </a:br>
            <a:r>
              <a:rPr lang="en-US" altLang="en-US" sz="1600" dirty="0" smtClean="0">
                <a:latin typeface="Calibri" panose="020F0502020204030204" pitchFamily="34" charset="0"/>
                <a:cs typeface="Calibri" panose="020F0502020204030204" pitchFamily="34" charset="0"/>
              </a:rPr>
              <a:t>the tests and data gleaned from hot sockets, and </a:t>
            </a:r>
            <a:br>
              <a:rPr lang="en-US" altLang="en-US" sz="1600" dirty="0" smtClean="0">
                <a:latin typeface="Calibri" panose="020F0502020204030204" pitchFamily="34" charset="0"/>
                <a:cs typeface="Calibri" panose="020F0502020204030204" pitchFamily="34" charset="0"/>
              </a:rPr>
            </a:br>
            <a:r>
              <a:rPr lang="en-US" altLang="en-US" sz="1600" dirty="0" smtClean="0">
                <a:latin typeface="Calibri" panose="020F0502020204030204" pitchFamily="34" charset="0"/>
                <a:cs typeface="Calibri" panose="020F0502020204030204" pitchFamily="34" charset="0"/>
              </a:rPr>
              <a:t>a discussion of “best practices” regarding hot sockets.  </a:t>
            </a:r>
          </a:p>
        </p:txBody>
      </p:sp>
      <p:pic>
        <p:nvPicPr>
          <p:cNvPr id="8197" name="Picture 9" descr="damaged-smart-meter3"/>
          <p:cNvPicPr>
            <a:picLocks noChangeAspect="1" noChangeArrowheads="1"/>
          </p:cNvPicPr>
          <p:nvPr/>
        </p:nvPicPr>
        <p:blipFill>
          <a:blip r:embed="rId3">
            <a:extLst>
              <a:ext uri="{28A0092B-C50C-407E-A947-70E740481C1C}">
                <a14:useLocalDpi xmlns:a14="http://schemas.microsoft.com/office/drawing/2010/main" val="0"/>
              </a:ext>
            </a:extLst>
          </a:blip>
          <a:srcRect l="14624" t="11189" r="15810" b="7741"/>
          <a:stretch>
            <a:fillRect/>
          </a:stretch>
        </p:blipFill>
        <p:spPr bwMode="auto">
          <a:xfrm>
            <a:off x="6019800" y="3026229"/>
            <a:ext cx="24447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9806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4"/>
          <p:cNvSpPr>
            <a:spLocks noGrp="1" noChangeArrowheads="1"/>
          </p:cNvSpPr>
          <p:nvPr>
            <p:ph type="title"/>
          </p:nvPr>
        </p:nvSpPr>
        <p:spPr>
          <a:xfrm>
            <a:off x="457200" y="304800"/>
            <a:ext cx="8229600" cy="1143000"/>
          </a:xfrm>
          <a:solidFill>
            <a:srgbClr val="FF0000"/>
          </a:solidFill>
        </p:spPr>
        <p:txBody>
          <a:bodyPr anchor="ctr"/>
          <a:lstStyle/>
          <a:p>
            <a:pPr marL="838200" indent="-838200" eaLnBrk="1" hangingPunct="1"/>
            <a:r>
              <a:rPr lang="en-US" altLang="en-US" sz="3000" b="1" dirty="0" smtClean="0">
                <a:solidFill>
                  <a:schemeClr val="bg1"/>
                </a:solidFill>
                <a:latin typeface="Arial" panose="020B0604020202020204" pitchFamily="34" charset="0"/>
                <a:cs typeface="Arial" panose="020B0604020202020204" pitchFamily="34" charset="0"/>
              </a:rPr>
              <a:t>Root Causes</a:t>
            </a:r>
          </a:p>
        </p:txBody>
      </p:sp>
      <p:sp>
        <p:nvSpPr>
          <p:cNvPr id="9220" name="Rectangle 5"/>
          <p:cNvSpPr>
            <a:spLocks noGrp="1" noChangeArrowheads="1"/>
          </p:cNvSpPr>
          <p:nvPr>
            <p:ph type="body" idx="1"/>
          </p:nvPr>
        </p:nvSpPr>
        <p:spPr>
          <a:xfrm>
            <a:off x="4038600" y="2057400"/>
            <a:ext cx="4876800" cy="3657600"/>
          </a:xfrm>
          <a:solidFill>
            <a:schemeClr val="bg1"/>
          </a:solidFill>
        </p:spPr>
        <p:txBody>
          <a:bodyPr/>
          <a:lstStyle/>
          <a:p>
            <a:r>
              <a:rPr lang="en-US" altLang="en-US" sz="1800" dirty="0" smtClean="0">
                <a:latin typeface="Calibri" panose="020F0502020204030204" pitchFamily="34" charset="0"/>
                <a:cs typeface="Calibri" panose="020F0502020204030204" pitchFamily="34" charset="0"/>
              </a:rPr>
              <a:t>Pitted and discolored meter blades</a:t>
            </a:r>
          </a:p>
          <a:p>
            <a:r>
              <a:rPr lang="en-US" altLang="en-US" sz="1800" dirty="0" smtClean="0">
                <a:latin typeface="Calibri" panose="020F0502020204030204" pitchFamily="34" charset="0"/>
                <a:cs typeface="Calibri" panose="020F0502020204030204" pitchFamily="34" charset="0"/>
              </a:rPr>
              <a:t>Melted plastic around one or more of the meter stabs (typically the plastic around one stab is where the deformation starts)</a:t>
            </a:r>
          </a:p>
          <a:p>
            <a:r>
              <a:rPr lang="en-US" altLang="en-US" sz="1800" dirty="0" smtClean="0">
                <a:latin typeface="Calibri" panose="020F0502020204030204" pitchFamily="34" charset="0"/>
                <a:cs typeface="Calibri" panose="020F0502020204030204" pitchFamily="34" charset="0"/>
              </a:rPr>
              <a:t>Pitted and discolored socket jaws</a:t>
            </a:r>
          </a:p>
          <a:p>
            <a:r>
              <a:rPr lang="en-US" altLang="en-US" sz="1800" dirty="0" smtClean="0">
                <a:latin typeface="Calibri" panose="020F0502020204030204" pitchFamily="34" charset="0"/>
                <a:cs typeface="Calibri" panose="020F0502020204030204" pitchFamily="34" charset="0"/>
              </a:rPr>
              <a:t>Loss of spring tension in the socket jaws</a:t>
            </a:r>
          </a:p>
          <a:p>
            <a:endParaRPr lang="en-US" altLang="en-US" sz="1800" dirty="0" smtClean="0">
              <a:latin typeface="Calibri" panose="020F0502020204030204" pitchFamily="34" charset="0"/>
              <a:cs typeface="Calibri" panose="020F0502020204030204" pitchFamily="34" charset="0"/>
            </a:endParaRPr>
          </a:p>
        </p:txBody>
      </p:sp>
      <p:sp>
        <p:nvSpPr>
          <p:cNvPr id="9221" name="Text Box 8"/>
          <p:cNvSpPr txBox="1">
            <a:spLocks noChangeArrowheads="1"/>
          </p:cNvSpPr>
          <p:nvPr/>
        </p:nvSpPr>
        <p:spPr bwMode="auto">
          <a:xfrm>
            <a:off x="457200" y="1524000"/>
            <a:ext cx="822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000" b="1">
                <a:solidFill>
                  <a:srgbClr val="CC3300"/>
                </a:solidFill>
              </a:rPr>
              <a:t>Common Features and Common Sources of Concern</a:t>
            </a:r>
            <a:r>
              <a:rPr lang="en-US" altLang="en-US" sz="2000" b="1"/>
              <a:t> </a:t>
            </a:r>
          </a:p>
        </p:txBody>
      </p:sp>
      <p:pic>
        <p:nvPicPr>
          <p:cNvPr id="9222" name="Picture 10" descr="300 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5740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2" descr="fire_nanaimo_b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191000"/>
            <a:ext cx="28019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2419350" y="2438400"/>
            <a:ext cx="85725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6477000" y="5257800"/>
            <a:ext cx="466725" cy="7048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5886755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smtClean="0">
                <a:solidFill>
                  <a:schemeClr val="bg1"/>
                </a:solidFill>
                <a:latin typeface="Arial" charset="0"/>
              </a:rPr>
              <a:t>Agenda</a:t>
            </a:r>
            <a:endParaRPr lang="en-US" altLang="en-US" sz="3200" b="1" dirty="0">
              <a:solidFill>
                <a:schemeClr val="bg1"/>
              </a:solidFill>
              <a:latin typeface="Arial" charset="0"/>
            </a:endParaRPr>
          </a:p>
        </p:txBody>
      </p:sp>
      <p:sp>
        <p:nvSpPr>
          <p:cNvPr id="3075" name="Rectangle 3"/>
          <p:cNvSpPr>
            <a:spLocks noGrp="1" noChangeArrowheads="1"/>
          </p:cNvSpPr>
          <p:nvPr>
            <p:ph type="body" idx="1"/>
          </p:nvPr>
        </p:nvSpPr>
        <p:spPr bwMode="auto">
          <a:xfrm>
            <a:off x="457200" y="1905000"/>
            <a:ext cx="7848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a:r>
              <a:rPr lang="en-US" sz="2400" dirty="0" smtClean="0">
                <a:latin typeface="Calibri" panose="020F0502020204030204" pitchFamily="34" charset="0"/>
                <a:cs typeface="Calibri" panose="020F0502020204030204" pitchFamily="34" charset="0"/>
              </a:rPr>
              <a:t>Importance</a:t>
            </a:r>
          </a:p>
          <a:p>
            <a:pPr algn="ctr"/>
            <a:r>
              <a:rPr lang="en-US" sz="2400" dirty="0" smtClean="0">
                <a:latin typeface="Calibri" panose="020F0502020204030204" pitchFamily="34" charset="0"/>
                <a:cs typeface="Calibri" panose="020F0502020204030204" pitchFamily="34" charset="0"/>
              </a:rPr>
              <a:t>Dangerous Installations and Conditions</a:t>
            </a:r>
          </a:p>
          <a:p>
            <a:pPr algn="ctr"/>
            <a:r>
              <a:rPr lang="en-US" sz="2400" dirty="0" smtClean="0">
                <a:latin typeface="Calibri" panose="020F0502020204030204" pitchFamily="34" charset="0"/>
                <a:cs typeface="Calibri" panose="020F0502020204030204" pitchFamily="34" charset="0"/>
              </a:rPr>
              <a:t>Incorrect Billing</a:t>
            </a:r>
          </a:p>
          <a:p>
            <a:pPr algn="ctr"/>
            <a:r>
              <a:rPr lang="en-US" sz="2400" dirty="0" smtClean="0">
                <a:latin typeface="Calibri" panose="020F0502020204030204" pitchFamily="34" charset="0"/>
                <a:cs typeface="Calibri" panose="020F0502020204030204" pitchFamily="34" charset="0"/>
              </a:rPr>
              <a:t>Useful Tools and Equipment</a:t>
            </a:r>
            <a:endParaRPr lang="en-US" sz="2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photo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00200"/>
            <a:ext cx="34861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4"/>
          <p:cNvSpPr>
            <a:spLocks noChangeArrowheads="1"/>
          </p:cNvSpPr>
          <p:nvPr/>
        </p:nvSpPr>
        <p:spPr bwMode="auto">
          <a:xfrm>
            <a:off x="457200" y="304800"/>
            <a:ext cx="8229600" cy="11430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838200" indent="-838200" eaLnBrk="0" hangingPunct="0">
              <a:spcBef>
                <a:spcPct val="20000"/>
              </a:spcBef>
              <a:buChar char="•"/>
              <a:defRPr sz="3200">
                <a:solidFill>
                  <a:schemeClr val="tx1"/>
                </a:solidFill>
                <a:latin typeface="Arial" charset="0"/>
              </a:defRPr>
            </a:lvl1pPr>
            <a:lvl2pPr marL="838200" indent="-838200" eaLnBrk="0" hangingPunct="0">
              <a:spcBef>
                <a:spcPct val="20000"/>
              </a:spcBef>
              <a:buChar char="–"/>
              <a:defRPr sz="2800">
                <a:solidFill>
                  <a:schemeClr val="tx1"/>
                </a:solidFill>
                <a:latin typeface="Arial" charset="0"/>
              </a:defRPr>
            </a:lvl2pPr>
            <a:lvl3pPr marL="838200" indent="-838200" eaLnBrk="0" hangingPunct="0">
              <a:spcBef>
                <a:spcPct val="20000"/>
              </a:spcBef>
              <a:buChar char="•"/>
              <a:defRPr sz="2400">
                <a:solidFill>
                  <a:schemeClr val="tx1"/>
                </a:solidFill>
                <a:latin typeface="Arial" charset="0"/>
              </a:defRPr>
            </a:lvl3pPr>
            <a:lvl4pPr marL="838200" indent="-838200" eaLnBrk="0" hangingPunct="0">
              <a:spcBef>
                <a:spcPct val="20000"/>
              </a:spcBef>
              <a:buChar char="–"/>
              <a:defRPr sz="2000">
                <a:solidFill>
                  <a:schemeClr val="tx1"/>
                </a:solidFill>
                <a:latin typeface="Arial" charset="0"/>
              </a:defRPr>
            </a:lvl4pPr>
            <a:lvl5pPr marL="838200" indent="-838200" eaLnBrk="0" hangingPunct="0">
              <a:spcBef>
                <a:spcPct val="20000"/>
              </a:spcBef>
              <a:buChar char="»"/>
              <a:defRPr sz="2000">
                <a:solidFill>
                  <a:schemeClr val="tx1"/>
                </a:solidFill>
                <a:latin typeface="Arial" charset="0"/>
              </a:defRPr>
            </a:lvl5pPr>
            <a:lvl6pPr marL="1295400" indent="-838200" eaLnBrk="0" fontAlgn="base" hangingPunct="0">
              <a:spcBef>
                <a:spcPct val="20000"/>
              </a:spcBef>
              <a:spcAft>
                <a:spcPct val="0"/>
              </a:spcAft>
              <a:buChar char="»"/>
              <a:defRPr sz="2000">
                <a:solidFill>
                  <a:schemeClr val="tx1"/>
                </a:solidFill>
                <a:latin typeface="Arial" charset="0"/>
              </a:defRPr>
            </a:lvl6pPr>
            <a:lvl7pPr marL="1752600" indent="-838200" eaLnBrk="0" fontAlgn="base" hangingPunct="0">
              <a:spcBef>
                <a:spcPct val="20000"/>
              </a:spcBef>
              <a:spcAft>
                <a:spcPct val="0"/>
              </a:spcAft>
              <a:buChar char="»"/>
              <a:defRPr sz="2000">
                <a:solidFill>
                  <a:schemeClr val="tx1"/>
                </a:solidFill>
                <a:latin typeface="Arial" charset="0"/>
              </a:defRPr>
            </a:lvl7pPr>
            <a:lvl8pPr marL="2209800" indent="-838200" eaLnBrk="0" fontAlgn="base" hangingPunct="0">
              <a:spcBef>
                <a:spcPct val="20000"/>
              </a:spcBef>
              <a:spcAft>
                <a:spcPct val="0"/>
              </a:spcAft>
              <a:buChar char="»"/>
              <a:defRPr sz="2000">
                <a:solidFill>
                  <a:schemeClr val="tx1"/>
                </a:solidFill>
                <a:latin typeface="Arial" charset="0"/>
              </a:defRPr>
            </a:lvl8pPr>
            <a:lvl9pPr marL="2667000" indent="-8382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000" b="1" dirty="0">
                <a:solidFill>
                  <a:schemeClr val="bg1"/>
                </a:solidFill>
              </a:rPr>
              <a:t>Root Causes</a:t>
            </a:r>
          </a:p>
        </p:txBody>
      </p:sp>
    </p:spTree>
    <p:extLst>
      <p:ext uri="{BB962C8B-B14F-4D97-AF65-F5344CB8AC3E}">
        <p14:creationId xmlns:p14="http://schemas.microsoft.com/office/powerpoint/2010/main" val="6949527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4"/>
          <p:cNvSpPr>
            <a:spLocks noGrp="1"/>
          </p:cNvSpPr>
          <p:nvPr>
            <p:ph type="sldNum" sz="quarter" idx="4294967295"/>
          </p:nvPr>
        </p:nvSpPr>
        <p:spPr>
          <a:xfrm>
            <a:off x="3810000" y="6248400"/>
            <a:ext cx="10668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smtClean="0"/>
              <a:t>Slide </a:t>
            </a:r>
            <a:fld id="{97695136-13AD-4C55-B85E-BA00BCE895B2}" type="slidenum">
              <a:rPr lang="en-US" altLang="en-US" sz="1400" smtClean="0"/>
              <a:pPr eaLnBrk="1" hangingPunct="1">
                <a:spcBef>
                  <a:spcPct val="0"/>
                </a:spcBef>
                <a:buFontTx/>
                <a:buNone/>
              </a:pPr>
              <a:t>21</a:t>
            </a:fld>
            <a:endParaRPr lang="en-US" altLang="en-US" sz="1400" smtClean="0"/>
          </a:p>
        </p:txBody>
      </p:sp>
      <p:sp>
        <p:nvSpPr>
          <p:cNvPr id="9" name="Rectangle 3"/>
          <p:cNvSpPr txBox="1">
            <a:spLocks noChangeArrowheads="1"/>
          </p:cNvSpPr>
          <p:nvPr/>
        </p:nvSpPr>
        <p:spPr>
          <a:xfrm>
            <a:off x="457200" y="274638"/>
            <a:ext cx="8229600" cy="1143000"/>
          </a:xfrm>
          <a:prstGeom prst="rect">
            <a:avLst/>
          </a:prstGeom>
          <a:solidFill>
            <a:srgbClr val="FF0000"/>
          </a:solidFill>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altLang="en-US" sz="3000" b="1" kern="0" dirty="0" smtClean="0">
                <a:solidFill>
                  <a:schemeClr val="bg1"/>
                </a:solidFill>
                <a:latin typeface="Arial" panose="020B0604020202020204" pitchFamily="34" charset="0"/>
                <a:cs typeface="Arial" panose="020B0604020202020204" pitchFamily="34" charset="0"/>
              </a:rPr>
              <a:t>Root Causes</a:t>
            </a:r>
          </a:p>
        </p:txBody>
      </p:sp>
      <p:pic>
        <p:nvPicPr>
          <p:cNvPr id="12292" name="Picture 8" descr="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47800"/>
            <a:ext cx="82296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13473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body" idx="1"/>
          </p:nvPr>
        </p:nvSpPr>
        <p:spPr>
          <a:xfrm>
            <a:off x="457200" y="1646238"/>
            <a:ext cx="2895600" cy="4525962"/>
          </a:xfrm>
          <a:noFill/>
        </p:spPr>
        <p:txBody>
          <a:bodyPr/>
          <a:lstStyle/>
          <a:p>
            <a:pPr marL="228600" indent="-228600"/>
            <a:r>
              <a:rPr lang="en-US" altLang="en-US" sz="1600" dirty="0" smtClean="0">
                <a:latin typeface="Calibri" panose="020F0502020204030204" pitchFamily="34" charset="0"/>
                <a:cs typeface="Calibri" panose="020F0502020204030204" pitchFamily="34" charset="0"/>
              </a:rPr>
              <a:t>Calipers show a .01” gap, with that size gap between jaws and stabs we were able to heat meter stabs over 1000 degrees Fahrenheit in a few minutes.</a:t>
            </a:r>
          </a:p>
          <a:p>
            <a:pPr marL="228600" indent="-228600"/>
            <a:endParaRPr lang="en-US" altLang="en-US" sz="1600" dirty="0" smtClean="0">
              <a:latin typeface="Calibri" panose="020F0502020204030204" pitchFamily="34" charset="0"/>
              <a:cs typeface="Calibri" panose="020F0502020204030204" pitchFamily="34" charset="0"/>
            </a:endParaRPr>
          </a:p>
          <a:p>
            <a:pPr marL="228600" indent="-228600"/>
            <a:r>
              <a:rPr lang="en-US" altLang="en-US" sz="1600" dirty="0" smtClean="0">
                <a:latin typeface="Calibri" panose="020F0502020204030204" pitchFamily="34" charset="0"/>
                <a:cs typeface="Calibri" panose="020F0502020204030204" pitchFamily="34" charset="0"/>
              </a:rPr>
              <a:t>The rough spots you see on the post-test jaw next to the calipers are over .005” high. This surface degradation appears on the stab as well. </a:t>
            </a:r>
          </a:p>
          <a:p>
            <a:pPr marL="228600" indent="-228600"/>
            <a:endParaRPr lang="en-US" altLang="en-US" sz="1600" dirty="0" smtClean="0">
              <a:latin typeface="Calibri" panose="020F0502020204030204" pitchFamily="34" charset="0"/>
              <a:cs typeface="Calibri" panose="020F0502020204030204" pitchFamily="34" charset="0"/>
            </a:endParaRPr>
          </a:p>
          <a:p>
            <a:pPr marL="228600" indent="-228600"/>
            <a:r>
              <a:rPr lang="en-US" altLang="en-US" sz="1600" dirty="0" smtClean="0">
                <a:latin typeface="Calibri" panose="020F0502020204030204" pitchFamily="34" charset="0"/>
                <a:cs typeface="Calibri" panose="020F0502020204030204" pitchFamily="34" charset="0"/>
              </a:rPr>
              <a:t>Between the two surfaces you can have large gaps, along with insulating by-product of the arcing, that can sustain heavy arcing in a solid state.</a:t>
            </a:r>
          </a:p>
        </p:txBody>
      </p:sp>
      <p:sp>
        <p:nvSpPr>
          <p:cNvPr id="13315" name="Rectangle 4"/>
          <p:cNvSpPr>
            <a:spLocks noGrp="1" noChangeArrowheads="1"/>
          </p:cNvSpPr>
          <p:nvPr>
            <p:ph type="title"/>
          </p:nvPr>
        </p:nvSpPr>
        <p:spPr>
          <a:xfrm>
            <a:off x="457200" y="304800"/>
            <a:ext cx="8229600" cy="1143000"/>
          </a:xfrm>
          <a:solidFill>
            <a:srgbClr val="FF0000"/>
          </a:solidFill>
        </p:spPr>
        <p:txBody>
          <a:bodyPr anchor="ctr"/>
          <a:lstStyle/>
          <a:p>
            <a:pPr eaLnBrk="1" hangingPunct="1"/>
            <a:r>
              <a:rPr lang="en-US" altLang="en-US" sz="3000" b="1" dirty="0" smtClean="0">
                <a:solidFill>
                  <a:schemeClr val="bg1"/>
                </a:solidFill>
                <a:latin typeface="Arial" panose="020B0604020202020204" pitchFamily="34" charset="0"/>
                <a:cs typeface="Arial" panose="020B0604020202020204" pitchFamily="34" charset="0"/>
              </a:rPr>
              <a:t>Root Causes</a:t>
            </a:r>
          </a:p>
        </p:txBody>
      </p:sp>
      <p:pic>
        <p:nvPicPr>
          <p:cNvPr id="13316" name="Picture 6" descr="hot sock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752600"/>
            <a:ext cx="5181600" cy="343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8756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4"/>
          <p:cNvSpPr>
            <a:spLocks noGrp="1"/>
          </p:cNvSpPr>
          <p:nvPr>
            <p:ph type="sldNum" sz="quarter" idx="4294967295"/>
          </p:nvPr>
        </p:nvSpPr>
        <p:spPr>
          <a:xfrm>
            <a:off x="3810000" y="6248400"/>
            <a:ext cx="10668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smtClean="0"/>
              <a:t>Slide </a:t>
            </a:r>
            <a:fld id="{C11A8426-309C-45E1-9A3D-D7A20F877C8A}" type="slidenum">
              <a:rPr lang="en-US" altLang="en-US" sz="1400" smtClean="0"/>
              <a:pPr eaLnBrk="1" hangingPunct="1">
                <a:spcBef>
                  <a:spcPct val="0"/>
                </a:spcBef>
                <a:buFontTx/>
                <a:buNone/>
              </a:pPr>
              <a:t>23</a:t>
            </a:fld>
            <a:endParaRPr lang="en-US" altLang="en-US" sz="1400" smtClean="0"/>
          </a:p>
        </p:txBody>
      </p:sp>
      <p:sp>
        <p:nvSpPr>
          <p:cNvPr id="15363" name="Rectangle 6"/>
          <p:cNvSpPr>
            <a:spLocks noGrp="1" noChangeArrowheads="1"/>
          </p:cNvSpPr>
          <p:nvPr>
            <p:ph type="title"/>
          </p:nvPr>
        </p:nvSpPr>
        <p:spPr>
          <a:xfrm>
            <a:off x="457200" y="152400"/>
            <a:ext cx="8229600" cy="1143000"/>
          </a:xfrm>
          <a:solidFill>
            <a:srgbClr val="FF0000"/>
          </a:solidFill>
        </p:spPr>
        <p:txBody>
          <a:bodyPr anchor="ctr"/>
          <a:lstStyle/>
          <a:p>
            <a:pPr marL="838200" indent="-838200" eaLnBrk="1" hangingPunct="1"/>
            <a:r>
              <a:rPr lang="en-US" altLang="en-US" sz="3000" b="1" dirty="0" smtClean="0">
                <a:solidFill>
                  <a:schemeClr val="bg1"/>
                </a:solidFill>
                <a:latin typeface="Arial" panose="020B0604020202020204" pitchFamily="34" charset="0"/>
                <a:cs typeface="Arial" panose="020B0604020202020204" pitchFamily="34" charset="0"/>
              </a:rPr>
              <a:t>Root Causes</a:t>
            </a:r>
          </a:p>
        </p:txBody>
      </p:sp>
      <p:pic>
        <p:nvPicPr>
          <p:cNvPr id="15364" name="Picture 9" descr="Insertion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447800"/>
            <a:ext cx="4989513"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9073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Grp="1" noChangeArrowheads="1"/>
          </p:cNvSpPr>
          <p:nvPr>
            <p:ph type="title"/>
          </p:nvPr>
        </p:nvSpPr>
        <p:spPr>
          <a:xfrm>
            <a:off x="457200" y="533400"/>
            <a:ext cx="8229600" cy="762000"/>
          </a:xfrm>
          <a:solidFill>
            <a:srgbClr val="FF0000"/>
          </a:solidFill>
        </p:spPr>
        <p:txBody>
          <a:bodyPr/>
          <a:lstStyle/>
          <a:p>
            <a:pPr marL="838200" indent="-838200" eaLnBrk="1" hangingPunct="1"/>
            <a:r>
              <a:rPr lang="en-US" altLang="en-US" sz="3000" b="1" dirty="0" smtClean="0">
                <a:solidFill>
                  <a:schemeClr val="bg1"/>
                </a:solidFill>
                <a:latin typeface="Arial" panose="020B0604020202020204" pitchFamily="34" charset="0"/>
                <a:cs typeface="Arial" panose="020B0604020202020204" pitchFamily="34" charset="0"/>
              </a:rPr>
              <a:t>Billing Issues</a:t>
            </a:r>
            <a:endParaRPr lang="en-US" altLang="en-US" sz="4000" b="1" dirty="0" smtClean="0">
              <a:solidFill>
                <a:schemeClr val="bg1"/>
              </a:solidFill>
              <a:latin typeface="Arial" panose="020B0604020202020204" pitchFamily="34" charset="0"/>
              <a:cs typeface="Arial" panose="020B0604020202020204" pitchFamily="34" charset="0"/>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3337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txBox="1">
            <a:spLocks noChangeArrowheads="1"/>
          </p:cNvSpPr>
          <p:nvPr/>
        </p:nvSpPr>
        <p:spPr>
          <a:xfrm>
            <a:off x="4005943" y="2133600"/>
            <a:ext cx="4876800" cy="914400"/>
          </a:xfrm>
          <a:prstGeom prst="rect">
            <a:avLst/>
          </a:prstGeom>
          <a:solidFill>
            <a:schemeClr val="bg1"/>
          </a:solidFill>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r>
              <a:rPr lang="en-US" altLang="en-US" sz="1800" kern="0" dirty="0" smtClean="0">
                <a:latin typeface="Calibri" panose="020F0502020204030204" pitchFamily="34" charset="0"/>
                <a:cs typeface="Calibri" panose="020F0502020204030204" pitchFamily="34" charset="0"/>
              </a:rPr>
              <a:t>Any mistake in any part of the service can cause a billing issue</a:t>
            </a:r>
          </a:p>
          <a:p>
            <a:endParaRPr lang="en-US" altLang="en-US" sz="1800" kern="0" dirty="0" smtClean="0"/>
          </a:p>
        </p:txBody>
      </p:sp>
    </p:spTree>
    <p:extLst>
      <p:ext uri="{BB962C8B-B14F-4D97-AF65-F5344CB8AC3E}">
        <p14:creationId xmlns:p14="http://schemas.microsoft.com/office/powerpoint/2010/main" val="12224745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Grp="1" noChangeArrowheads="1"/>
          </p:cNvSpPr>
          <p:nvPr>
            <p:ph type="title"/>
          </p:nvPr>
        </p:nvSpPr>
        <p:spPr>
          <a:xfrm>
            <a:off x="457200" y="533400"/>
            <a:ext cx="8229600" cy="762000"/>
          </a:xfrm>
          <a:solidFill>
            <a:srgbClr val="FF0000"/>
          </a:solidFill>
        </p:spPr>
        <p:txBody>
          <a:bodyPr/>
          <a:lstStyle/>
          <a:p>
            <a:pPr marL="838200" indent="-838200" eaLnBrk="1" hangingPunct="1"/>
            <a:r>
              <a:rPr lang="en-US" altLang="en-US" sz="3000" b="1" dirty="0" smtClean="0">
                <a:solidFill>
                  <a:schemeClr val="bg1"/>
                </a:solidFill>
                <a:latin typeface="Arial" panose="020B0604020202020204" pitchFamily="34" charset="0"/>
                <a:cs typeface="Arial" panose="020B0604020202020204" pitchFamily="34" charset="0"/>
              </a:rPr>
              <a:t>Billing Issues</a:t>
            </a:r>
            <a:endParaRPr lang="en-US" altLang="en-US" sz="4000" b="1" dirty="0" smtClean="0">
              <a:solidFill>
                <a:schemeClr val="bg1"/>
              </a:solidFill>
              <a:latin typeface="Arial" panose="020B0604020202020204" pitchFamily="34" charset="0"/>
              <a:cs typeface="Arial" panose="020B0604020202020204" pitchFamily="34" charset="0"/>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3337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txBox="1">
            <a:spLocks noChangeArrowheads="1"/>
          </p:cNvSpPr>
          <p:nvPr/>
        </p:nvSpPr>
        <p:spPr>
          <a:xfrm>
            <a:off x="4765186" y="3124722"/>
            <a:ext cx="3312014" cy="354833"/>
          </a:xfrm>
          <a:prstGeom prst="rect">
            <a:avLst/>
          </a:prstGeom>
          <a:solidFill>
            <a:schemeClr val="bg1"/>
          </a:solidFill>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r>
              <a:rPr lang="en-US" altLang="en-US" kern="0" dirty="0" smtClean="0">
                <a:latin typeface="Calibri" panose="020F0502020204030204" pitchFamily="34" charset="0"/>
                <a:cs typeface="Calibri" panose="020F0502020204030204" pitchFamily="34" charset="0"/>
              </a:rPr>
              <a:t>VT’s </a:t>
            </a:r>
            <a:r>
              <a:rPr lang="en-US" altLang="en-US" kern="0" dirty="0" err="1" smtClean="0">
                <a:latin typeface="Calibri" panose="020F0502020204030204" pitchFamily="34" charset="0"/>
                <a:cs typeface="Calibri" panose="020F0502020204030204" pitchFamily="34" charset="0"/>
              </a:rPr>
              <a:t>Mis</a:t>
            </a:r>
            <a:r>
              <a:rPr lang="en-US" altLang="en-US" kern="0" dirty="0" smtClean="0">
                <a:latin typeface="Calibri" panose="020F0502020204030204" pitchFamily="34" charset="0"/>
                <a:cs typeface="Calibri" panose="020F0502020204030204" pitchFamily="34" charset="0"/>
              </a:rPr>
              <a:t>-wired</a:t>
            </a:r>
          </a:p>
        </p:txBody>
      </p:sp>
      <p:sp>
        <p:nvSpPr>
          <p:cNvPr id="2" name="Right Arrow 1"/>
          <p:cNvSpPr/>
          <p:nvPr/>
        </p:nvSpPr>
        <p:spPr bwMode="auto">
          <a:xfrm rot="12693881">
            <a:off x="3733800" y="2819400"/>
            <a:ext cx="1066800" cy="2286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Tree>
    <p:extLst>
      <p:ext uri="{BB962C8B-B14F-4D97-AF65-F5344CB8AC3E}">
        <p14:creationId xmlns:p14="http://schemas.microsoft.com/office/powerpoint/2010/main" val="10299978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Grp="1" noChangeArrowheads="1"/>
          </p:cNvSpPr>
          <p:nvPr>
            <p:ph type="title"/>
          </p:nvPr>
        </p:nvSpPr>
        <p:spPr>
          <a:xfrm>
            <a:off x="457200" y="533400"/>
            <a:ext cx="8229600" cy="762000"/>
          </a:xfrm>
          <a:solidFill>
            <a:srgbClr val="FF0000"/>
          </a:solidFill>
        </p:spPr>
        <p:txBody>
          <a:bodyPr/>
          <a:lstStyle/>
          <a:p>
            <a:pPr marL="838200" indent="-838200" eaLnBrk="1" hangingPunct="1"/>
            <a:r>
              <a:rPr lang="en-US" altLang="en-US" sz="3000" b="1" dirty="0" smtClean="0">
                <a:solidFill>
                  <a:schemeClr val="bg1"/>
                </a:solidFill>
                <a:latin typeface="Arial" panose="020B0604020202020204" pitchFamily="34" charset="0"/>
                <a:cs typeface="Arial" panose="020B0604020202020204" pitchFamily="34" charset="0"/>
              </a:rPr>
              <a:t>Billing Issues</a:t>
            </a:r>
            <a:endParaRPr lang="en-US" altLang="en-US" sz="4000" b="1" dirty="0" smtClean="0">
              <a:solidFill>
                <a:schemeClr val="bg1"/>
              </a:solidFill>
              <a:latin typeface="Arial" panose="020B0604020202020204" pitchFamily="34" charset="0"/>
              <a:cs typeface="Arial" panose="020B0604020202020204" pitchFamily="34" charset="0"/>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3337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txBox="1">
            <a:spLocks noChangeArrowheads="1"/>
          </p:cNvSpPr>
          <p:nvPr/>
        </p:nvSpPr>
        <p:spPr>
          <a:xfrm>
            <a:off x="4765186" y="2519519"/>
            <a:ext cx="3312014" cy="354833"/>
          </a:xfrm>
          <a:prstGeom prst="rect">
            <a:avLst/>
          </a:prstGeom>
          <a:solidFill>
            <a:schemeClr val="bg1"/>
          </a:solidFill>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r>
              <a:rPr lang="en-US" altLang="en-US" kern="0" dirty="0" smtClean="0">
                <a:latin typeface="Calibri" panose="020F0502020204030204" pitchFamily="34" charset="0"/>
                <a:cs typeface="Calibri" panose="020F0502020204030204" pitchFamily="34" charset="0"/>
              </a:rPr>
              <a:t>CT’s </a:t>
            </a:r>
            <a:r>
              <a:rPr lang="en-US" altLang="en-US" kern="0" dirty="0" err="1" smtClean="0">
                <a:latin typeface="Calibri" panose="020F0502020204030204" pitchFamily="34" charset="0"/>
                <a:cs typeface="Calibri" panose="020F0502020204030204" pitchFamily="34" charset="0"/>
              </a:rPr>
              <a:t>Mis</a:t>
            </a:r>
            <a:r>
              <a:rPr lang="en-US" altLang="en-US" kern="0" dirty="0" smtClean="0">
                <a:latin typeface="Calibri" panose="020F0502020204030204" pitchFamily="34" charset="0"/>
                <a:cs typeface="Calibri" panose="020F0502020204030204" pitchFamily="34" charset="0"/>
              </a:rPr>
              <a:t>-wired</a:t>
            </a:r>
          </a:p>
          <a:p>
            <a:r>
              <a:rPr lang="en-US" altLang="en-US" kern="0" dirty="0" smtClean="0">
                <a:latin typeface="Calibri" panose="020F0502020204030204" pitchFamily="34" charset="0"/>
                <a:cs typeface="Calibri" panose="020F0502020204030204" pitchFamily="34" charset="0"/>
              </a:rPr>
              <a:t>CT’s Shunted</a:t>
            </a:r>
          </a:p>
          <a:p>
            <a:r>
              <a:rPr lang="en-US" altLang="en-US" kern="0" dirty="0" smtClean="0">
                <a:latin typeface="Calibri" panose="020F0502020204030204" pitchFamily="34" charset="0"/>
                <a:cs typeface="Calibri" panose="020F0502020204030204" pitchFamily="34" charset="0"/>
              </a:rPr>
              <a:t>Wrong Label</a:t>
            </a:r>
          </a:p>
          <a:p>
            <a:r>
              <a:rPr lang="en-US" altLang="en-US" kern="0" dirty="0" smtClean="0">
                <a:latin typeface="Calibri" panose="020F0502020204030204" pitchFamily="34" charset="0"/>
                <a:cs typeface="Calibri" panose="020F0502020204030204" pitchFamily="34" charset="0"/>
              </a:rPr>
              <a:t>Magnetized</a:t>
            </a:r>
          </a:p>
          <a:p>
            <a:endParaRPr lang="en-US" altLang="en-US" kern="0" dirty="0" smtClean="0">
              <a:latin typeface="Calibri" panose="020F0502020204030204" pitchFamily="34" charset="0"/>
              <a:cs typeface="Calibri" panose="020F0502020204030204" pitchFamily="34" charset="0"/>
            </a:endParaRPr>
          </a:p>
          <a:p>
            <a:pPr marL="0" indent="0">
              <a:buNone/>
            </a:pPr>
            <a:endParaRPr lang="en-US" altLang="en-US" kern="0" dirty="0" smtClean="0">
              <a:latin typeface="Calibri" panose="020F0502020204030204" pitchFamily="34" charset="0"/>
              <a:cs typeface="Calibri" panose="020F0502020204030204" pitchFamily="34" charset="0"/>
            </a:endParaRPr>
          </a:p>
        </p:txBody>
      </p:sp>
      <p:sp>
        <p:nvSpPr>
          <p:cNvPr id="2" name="Right Arrow 1"/>
          <p:cNvSpPr/>
          <p:nvPr/>
        </p:nvSpPr>
        <p:spPr bwMode="auto">
          <a:xfrm rot="11140561">
            <a:off x="3284277" y="3219154"/>
            <a:ext cx="1479187" cy="2286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Tree>
    <p:extLst>
      <p:ext uri="{BB962C8B-B14F-4D97-AF65-F5344CB8AC3E}">
        <p14:creationId xmlns:p14="http://schemas.microsoft.com/office/powerpoint/2010/main" val="31937627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Grp="1" noChangeArrowheads="1"/>
          </p:cNvSpPr>
          <p:nvPr>
            <p:ph type="title"/>
          </p:nvPr>
        </p:nvSpPr>
        <p:spPr>
          <a:xfrm>
            <a:off x="457200" y="533400"/>
            <a:ext cx="8229600" cy="762000"/>
          </a:xfrm>
          <a:solidFill>
            <a:srgbClr val="FF0000"/>
          </a:solidFill>
        </p:spPr>
        <p:txBody>
          <a:bodyPr/>
          <a:lstStyle/>
          <a:p>
            <a:pPr marL="838200" indent="-838200" eaLnBrk="1" hangingPunct="1"/>
            <a:r>
              <a:rPr lang="en-US" altLang="en-US" sz="3000" b="1" dirty="0" smtClean="0">
                <a:solidFill>
                  <a:schemeClr val="bg1"/>
                </a:solidFill>
                <a:latin typeface="Arial" panose="020B0604020202020204" pitchFamily="34" charset="0"/>
                <a:cs typeface="Arial" panose="020B0604020202020204" pitchFamily="34" charset="0"/>
              </a:rPr>
              <a:t>Billing Issues</a:t>
            </a:r>
            <a:endParaRPr lang="en-US" altLang="en-US" sz="4000" b="1" dirty="0" smtClean="0">
              <a:solidFill>
                <a:schemeClr val="bg1"/>
              </a:solidFill>
              <a:latin typeface="Arial" panose="020B0604020202020204" pitchFamily="34" charset="0"/>
              <a:cs typeface="Arial" panose="020B0604020202020204" pitchFamily="34" charset="0"/>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3337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txBox="1">
            <a:spLocks noChangeArrowheads="1"/>
          </p:cNvSpPr>
          <p:nvPr/>
        </p:nvSpPr>
        <p:spPr>
          <a:xfrm>
            <a:off x="4735909" y="2004748"/>
            <a:ext cx="3312014" cy="354833"/>
          </a:xfrm>
          <a:prstGeom prst="rect">
            <a:avLst/>
          </a:prstGeom>
          <a:solidFill>
            <a:schemeClr val="bg1"/>
          </a:solidFill>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r>
              <a:rPr lang="en-US" altLang="en-US" kern="0" dirty="0" smtClean="0">
                <a:latin typeface="Calibri" panose="020F0502020204030204" pitchFamily="34" charset="0"/>
                <a:cs typeface="Calibri" panose="020F0502020204030204" pitchFamily="34" charset="0"/>
              </a:rPr>
              <a:t>Reversed CT </a:t>
            </a:r>
            <a:r>
              <a:rPr lang="en-US" altLang="en-US" kern="0" dirty="0" err="1" smtClean="0">
                <a:latin typeface="Calibri" panose="020F0502020204030204" pitchFamily="34" charset="0"/>
                <a:cs typeface="Calibri" panose="020F0502020204030204" pitchFamily="34" charset="0"/>
              </a:rPr>
              <a:t>Secondaries</a:t>
            </a:r>
            <a:endParaRPr lang="en-US" altLang="en-US" kern="0" dirty="0" smtClean="0">
              <a:latin typeface="Calibri" panose="020F0502020204030204" pitchFamily="34" charset="0"/>
              <a:cs typeface="Calibri" panose="020F0502020204030204" pitchFamily="34" charset="0"/>
            </a:endParaRPr>
          </a:p>
          <a:p>
            <a:r>
              <a:rPr lang="en-US" altLang="en-US" kern="0" dirty="0" smtClean="0">
                <a:latin typeface="Calibri" panose="020F0502020204030204" pitchFamily="34" charset="0"/>
                <a:cs typeface="Calibri" panose="020F0502020204030204" pitchFamily="34" charset="0"/>
              </a:rPr>
              <a:t>Crossed CT’s</a:t>
            </a:r>
          </a:p>
          <a:p>
            <a:r>
              <a:rPr lang="en-US" altLang="en-US" kern="0" dirty="0" err="1" smtClean="0">
                <a:latin typeface="Calibri" panose="020F0502020204030204" pitchFamily="34" charset="0"/>
                <a:cs typeface="Calibri" panose="020F0502020204030204" pitchFamily="34" charset="0"/>
              </a:rPr>
              <a:t>Mis</a:t>
            </a:r>
            <a:r>
              <a:rPr lang="en-US" altLang="en-US" kern="0" dirty="0" smtClean="0">
                <a:latin typeface="Calibri" panose="020F0502020204030204" pitchFamily="34" charset="0"/>
                <a:cs typeface="Calibri" panose="020F0502020204030204" pitchFamily="34" charset="0"/>
              </a:rPr>
              <a:t>-wired Test Switch</a:t>
            </a:r>
          </a:p>
          <a:p>
            <a:r>
              <a:rPr lang="en-US" altLang="en-US" kern="0" dirty="0" smtClean="0">
                <a:latin typeface="Calibri" panose="020F0502020204030204" pitchFamily="34" charset="0"/>
                <a:cs typeface="Calibri" panose="020F0502020204030204" pitchFamily="34" charset="0"/>
              </a:rPr>
              <a:t>Test Switch Left Open</a:t>
            </a:r>
          </a:p>
        </p:txBody>
      </p:sp>
      <p:sp>
        <p:nvSpPr>
          <p:cNvPr id="2" name="Right Arrow 1"/>
          <p:cNvSpPr/>
          <p:nvPr/>
        </p:nvSpPr>
        <p:spPr bwMode="auto">
          <a:xfrm rot="11194688">
            <a:off x="2606196" y="3098332"/>
            <a:ext cx="2129714" cy="2286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
        <p:nvSpPr>
          <p:cNvPr id="7" name="Right Arrow 6"/>
          <p:cNvSpPr/>
          <p:nvPr/>
        </p:nvSpPr>
        <p:spPr bwMode="auto">
          <a:xfrm rot="10800000">
            <a:off x="1219200" y="3486268"/>
            <a:ext cx="3516709" cy="2286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
        <p:nvSpPr>
          <p:cNvPr id="8" name="Right Arrow 7"/>
          <p:cNvSpPr/>
          <p:nvPr/>
        </p:nvSpPr>
        <p:spPr bwMode="auto">
          <a:xfrm rot="10021563">
            <a:off x="2946715" y="3915804"/>
            <a:ext cx="1815988" cy="2286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Tree>
    <p:extLst>
      <p:ext uri="{BB962C8B-B14F-4D97-AF65-F5344CB8AC3E}">
        <p14:creationId xmlns:p14="http://schemas.microsoft.com/office/powerpoint/2010/main" val="1877775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Grp="1" noChangeArrowheads="1"/>
          </p:cNvSpPr>
          <p:nvPr>
            <p:ph type="title"/>
          </p:nvPr>
        </p:nvSpPr>
        <p:spPr>
          <a:xfrm>
            <a:off x="457200" y="533400"/>
            <a:ext cx="8229600" cy="762000"/>
          </a:xfrm>
          <a:solidFill>
            <a:srgbClr val="FF0000"/>
          </a:solidFill>
        </p:spPr>
        <p:txBody>
          <a:bodyPr/>
          <a:lstStyle/>
          <a:p>
            <a:pPr marL="838200" indent="-838200" eaLnBrk="1" hangingPunct="1"/>
            <a:r>
              <a:rPr lang="en-US" altLang="en-US" sz="3000" b="1" dirty="0" smtClean="0">
                <a:solidFill>
                  <a:schemeClr val="bg1"/>
                </a:solidFill>
                <a:latin typeface="Arial" panose="020B0604020202020204" pitchFamily="34" charset="0"/>
                <a:cs typeface="Arial" panose="020B0604020202020204" pitchFamily="34" charset="0"/>
              </a:rPr>
              <a:t>Billing Issues</a:t>
            </a:r>
            <a:endParaRPr lang="en-US" altLang="en-US" sz="4000" b="1" dirty="0" smtClean="0">
              <a:solidFill>
                <a:schemeClr val="bg1"/>
              </a:solidFill>
              <a:latin typeface="Arial" panose="020B0604020202020204" pitchFamily="34" charset="0"/>
              <a:cs typeface="Arial" panose="020B0604020202020204" pitchFamily="34" charset="0"/>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3337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txBox="1">
            <a:spLocks noChangeArrowheads="1"/>
          </p:cNvSpPr>
          <p:nvPr/>
        </p:nvSpPr>
        <p:spPr>
          <a:xfrm>
            <a:off x="4876800" y="2971800"/>
            <a:ext cx="3962400" cy="354833"/>
          </a:xfrm>
          <a:prstGeom prst="rect">
            <a:avLst/>
          </a:prstGeom>
          <a:solidFill>
            <a:schemeClr val="bg1"/>
          </a:solidFill>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r>
              <a:rPr lang="en-US" altLang="en-US" kern="0" dirty="0" smtClean="0">
                <a:latin typeface="Calibri" panose="020F0502020204030204" pitchFamily="34" charset="0"/>
                <a:cs typeface="Calibri" panose="020F0502020204030204" pitchFamily="34" charset="0"/>
              </a:rPr>
              <a:t>Inaccurate Meter</a:t>
            </a:r>
          </a:p>
          <a:p>
            <a:r>
              <a:rPr lang="en-US" altLang="en-US" kern="0" dirty="0" smtClean="0">
                <a:latin typeface="Calibri" panose="020F0502020204030204" pitchFamily="34" charset="0"/>
                <a:cs typeface="Calibri" panose="020F0502020204030204" pitchFamily="34" charset="0"/>
              </a:rPr>
              <a:t>Incorrect Multiplier</a:t>
            </a:r>
          </a:p>
        </p:txBody>
      </p:sp>
      <p:sp>
        <p:nvSpPr>
          <p:cNvPr id="2" name="Right Arrow 1"/>
          <p:cNvSpPr/>
          <p:nvPr/>
        </p:nvSpPr>
        <p:spPr bwMode="auto">
          <a:xfrm rot="8797290">
            <a:off x="2773271" y="4144201"/>
            <a:ext cx="2114465" cy="2286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Tree>
    <p:extLst>
      <p:ext uri="{BB962C8B-B14F-4D97-AF65-F5344CB8AC3E}">
        <p14:creationId xmlns:p14="http://schemas.microsoft.com/office/powerpoint/2010/main" val="1065605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Grp="1" noChangeArrowheads="1"/>
          </p:cNvSpPr>
          <p:nvPr>
            <p:ph type="title"/>
          </p:nvPr>
        </p:nvSpPr>
        <p:spPr>
          <a:xfrm>
            <a:off x="457200" y="533400"/>
            <a:ext cx="8229600" cy="762000"/>
          </a:xfrm>
          <a:solidFill>
            <a:srgbClr val="FF0000"/>
          </a:solidFill>
        </p:spPr>
        <p:txBody>
          <a:bodyPr/>
          <a:lstStyle/>
          <a:p>
            <a:pPr marL="838200" indent="-838200" eaLnBrk="1" hangingPunct="1"/>
            <a:r>
              <a:rPr lang="en-US" altLang="en-US" sz="3000" b="1" dirty="0" smtClean="0">
                <a:solidFill>
                  <a:schemeClr val="bg1"/>
                </a:solidFill>
                <a:latin typeface="Arial" panose="020B0604020202020204" pitchFamily="34" charset="0"/>
                <a:cs typeface="Arial" panose="020B0604020202020204" pitchFamily="34" charset="0"/>
              </a:rPr>
              <a:t>Billing Issues</a:t>
            </a:r>
            <a:endParaRPr lang="en-US" altLang="en-US" sz="4000" b="1" dirty="0" smtClean="0">
              <a:solidFill>
                <a:schemeClr val="bg1"/>
              </a:solidFill>
              <a:latin typeface="Arial" panose="020B0604020202020204" pitchFamily="34" charset="0"/>
              <a:cs typeface="Arial" panose="020B0604020202020204" pitchFamily="34" charset="0"/>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3337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txBox="1">
            <a:spLocks noChangeArrowheads="1"/>
          </p:cNvSpPr>
          <p:nvPr/>
        </p:nvSpPr>
        <p:spPr>
          <a:xfrm>
            <a:off x="4865914" y="1785257"/>
            <a:ext cx="3439886" cy="354833"/>
          </a:xfrm>
          <a:prstGeom prst="rect">
            <a:avLst/>
          </a:prstGeom>
          <a:solidFill>
            <a:schemeClr val="bg1"/>
          </a:solidFill>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marL="0" indent="0">
              <a:buNone/>
            </a:pPr>
            <a:r>
              <a:rPr lang="en-US" altLang="en-US" kern="0" dirty="0" smtClean="0">
                <a:latin typeface="Calibri" panose="020F0502020204030204" pitchFamily="34" charset="0"/>
                <a:cs typeface="Calibri" panose="020F0502020204030204" pitchFamily="34" charset="0"/>
              </a:rPr>
              <a:t>Incorrect Multiplier</a:t>
            </a:r>
          </a:p>
        </p:txBody>
      </p:sp>
      <p:sp>
        <p:nvSpPr>
          <p:cNvPr id="2" name="Right Arrow 1"/>
          <p:cNvSpPr/>
          <p:nvPr/>
        </p:nvSpPr>
        <p:spPr bwMode="auto">
          <a:xfrm rot="8797290">
            <a:off x="2773271" y="4144201"/>
            <a:ext cx="2114465" cy="2286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Tree>
    <p:extLst>
      <p:ext uri="{BB962C8B-B14F-4D97-AF65-F5344CB8AC3E}">
        <p14:creationId xmlns:p14="http://schemas.microsoft.com/office/powerpoint/2010/main" val="2931075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a:solidFill>
                  <a:schemeClr val="bg1"/>
                </a:solidFill>
                <a:latin typeface="Arial" charset="0"/>
              </a:rPr>
              <a:t>Metering Safety</a:t>
            </a:r>
          </a:p>
        </p:txBody>
      </p:sp>
      <p:sp>
        <p:nvSpPr>
          <p:cNvPr id="3075" name="Rectangle 3"/>
          <p:cNvSpPr>
            <a:spLocks noGrp="1" noChangeArrowheads="1"/>
          </p:cNvSpPr>
          <p:nvPr>
            <p:ph type="body" idx="1"/>
          </p:nvPr>
        </p:nvSpPr>
        <p:spPr bwMode="auto">
          <a:xfrm>
            <a:off x="457200" y="1481818"/>
            <a:ext cx="7848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buNone/>
            </a:pPr>
            <a:r>
              <a:rPr lang="en-US" sz="2000" b="1" u="sng" dirty="0">
                <a:latin typeface="Calibri" panose="020F0502020204030204" pitchFamily="34" charset="0"/>
                <a:cs typeface="Calibri" panose="020F0502020204030204" pitchFamily="34" charset="0"/>
              </a:rPr>
              <a:t>Fatal Electrical Injuries</a:t>
            </a:r>
            <a:endParaRPr lang="en-US" sz="2000" dirty="0">
              <a:latin typeface="Calibri" panose="020F0502020204030204" pitchFamily="34" charset="0"/>
              <a:cs typeface="Calibri" panose="020F0502020204030204" pitchFamily="34" charset="0"/>
            </a:endParaRPr>
          </a:p>
          <a:p>
            <a:r>
              <a:rPr lang="en-US" sz="2000" dirty="0"/>
              <a:t>There were 166 electrical fatalities in 2019, which was a 3.75% increase over 2018 and the highest number of electrical fatalities since 2011.</a:t>
            </a:r>
          </a:p>
          <a:p>
            <a:r>
              <a:rPr lang="en-US" sz="2000" dirty="0" smtClean="0"/>
              <a:t>In </a:t>
            </a:r>
            <a:r>
              <a:rPr lang="en-US" sz="2000" dirty="0"/>
              <a:t>2019, 8% of all electrical injuries were fatal.</a:t>
            </a:r>
          </a:p>
          <a:p>
            <a:r>
              <a:rPr lang="en-US" sz="2000" dirty="0"/>
              <a:t>The number of electrical fatalities varies between ages:</a:t>
            </a:r>
          </a:p>
          <a:p>
            <a:pPr lvl="1"/>
            <a:r>
              <a:rPr lang="en-US" sz="2000" dirty="0"/>
              <a:t>11% of electrical fatalities occurred in workers aged 20 – 24</a:t>
            </a:r>
          </a:p>
          <a:p>
            <a:pPr lvl="1"/>
            <a:r>
              <a:rPr lang="en-US" sz="2000" dirty="0"/>
              <a:t>30% of electrical fatalities occurred in workers aged 25 – 34</a:t>
            </a:r>
          </a:p>
          <a:p>
            <a:pPr lvl="1"/>
            <a:r>
              <a:rPr lang="en-US" sz="2000" dirty="0"/>
              <a:t>27% of electrical fatalities occurred in workers aged 34 – 44</a:t>
            </a:r>
          </a:p>
          <a:p>
            <a:pPr lvl="1"/>
            <a:r>
              <a:rPr lang="en-US" sz="2000" dirty="0"/>
              <a:t>17% of electrical fatalities occurred in workers aged 45 – 54</a:t>
            </a:r>
          </a:p>
          <a:p>
            <a:pPr lvl="1"/>
            <a:r>
              <a:rPr lang="en-US" sz="2000" dirty="0"/>
              <a:t>13% of electrical fatalities occurred in workers aged 55 – </a:t>
            </a:r>
            <a:r>
              <a:rPr lang="en-US" sz="2000" dirty="0" smtClean="0"/>
              <a:t>64</a:t>
            </a:r>
            <a:endParaRPr lang="en-US" sz="2000" dirty="0"/>
          </a:p>
        </p:txBody>
      </p:sp>
      <p:pic>
        <p:nvPicPr>
          <p:cNvPr id="2" name="Picture 1">
            <a:extLst>
              <a:ext uri="{FF2B5EF4-FFF2-40B4-BE49-F238E27FC236}">
                <a16:creationId xmlns:a16="http://schemas.microsoft.com/office/drawing/2014/main" xmlns="" id="{5ABE1BD3-91A8-468E-91FB-D4F7B6D9973C}"/>
              </a:ext>
            </a:extLst>
          </p:cNvPr>
          <p:cNvPicPr>
            <a:picLocks noChangeAspect="1"/>
          </p:cNvPicPr>
          <p:nvPr/>
        </p:nvPicPr>
        <p:blipFill>
          <a:blip r:embed="rId2"/>
          <a:stretch>
            <a:fillRect/>
          </a:stretch>
        </p:blipFill>
        <p:spPr>
          <a:xfrm>
            <a:off x="3886200" y="5383212"/>
            <a:ext cx="1371600" cy="1200150"/>
          </a:xfrm>
          <a:prstGeom prst="rect">
            <a:avLst/>
          </a:prstGeom>
        </p:spPr>
      </p:pic>
    </p:spTree>
    <p:extLst>
      <p:ext uri="{BB962C8B-B14F-4D97-AF65-F5344CB8AC3E}">
        <p14:creationId xmlns:p14="http://schemas.microsoft.com/office/powerpoint/2010/main" val="3777307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Grp="1" noChangeArrowheads="1"/>
          </p:cNvSpPr>
          <p:nvPr>
            <p:ph type="title"/>
          </p:nvPr>
        </p:nvSpPr>
        <p:spPr>
          <a:xfrm>
            <a:off x="457200" y="533400"/>
            <a:ext cx="8229600" cy="762000"/>
          </a:xfrm>
          <a:solidFill>
            <a:srgbClr val="FF0000"/>
          </a:solidFill>
        </p:spPr>
        <p:txBody>
          <a:bodyPr/>
          <a:lstStyle/>
          <a:p>
            <a:pPr marL="838200" indent="-838200" eaLnBrk="1" hangingPunct="1"/>
            <a:r>
              <a:rPr lang="en-US" altLang="en-US" sz="3000" b="1" dirty="0" smtClean="0">
                <a:solidFill>
                  <a:schemeClr val="bg1"/>
                </a:solidFill>
                <a:latin typeface="Arial" panose="020B0604020202020204" pitchFamily="34" charset="0"/>
                <a:cs typeface="Arial" panose="020B0604020202020204" pitchFamily="34" charset="0"/>
              </a:rPr>
              <a:t>Billing Issues</a:t>
            </a:r>
            <a:endParaRPr lang="en-US" altLang="en-US" sz="4000" b="1" dirty="0" smtClean="0">
              <a:solidFill>
                <a:schemeClr val="bg1"/>
              </a:solidFill>
              <a:latin typeface="Arial" panose="020B0604020202020204" pitchFamily="34" charset="0"/>
              <a:cs typeface="Arial" panose="020B0604020202020204" pitchFamily="34" charset="0"/>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3337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txBox="1">
            <a:spLocks noChangeArrowheads="1"/>
          </p:cNvSpPr>
          <p:nvPr/>
        </p:nvSpPr>
        <p:spPr>
          <a:xfrm>
            <a:off x="4865914" y="1785257"/>
            <a:ext cx="3439886" cy="354833"/>
          </a:xfrm>
          <a:prstGeom prst="rect">
            <a:avLst/>
          </a:prstGeom>
          <a:solidFill>
            <a:schemeClr val="bg1"/>
          </a:solidFill>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marL="0" indent="0">
              <a:buNone/>
            </a:pPr>
            <a:r>
              <a:rPr lang="en-US" altLang="en-US" kern="0" dirty="0" smtClean="0">
                <a:latin typeface="Calibri" panose="020F0502020204030204" pitchFamily="34" charset="0"/>
                <a:cs typeface="Calibri" panose="020F0502020204030204" pitchFamily="34" charset="0"/>
              </a:rPr>
              <a:t>Incorrect Multiplier</a:t>
            </a:r>
          </a:p>
          <a:p>
            <a:pPr>
              <a:buFontTx/>
              <a:buChar char="-"/>
            </a:pPr>
            <a:r>
              <a:rPr lang="en-US" altLang="en-US" sz="1600" kern="0" dirty="0" smtClean="0">
                <a:latin typeface="Calibri" panose="020F0502020204030204" pitchFamily="34" charset="0"/>
                <a:cs typeface="Calibri" panose="020F0502020204030204" pitchFamily="34" charset="0"/>
              </a:rPr>
              <a:t>Difference between meter reading and actual energy usage</a:t>
            </a:r>
          </a:p>
          <a:p>
            <a:pPr marL="0" indent="0">
              <a:buNone/>
            </a:pPr>
            <a:endParaRPr lang="en-US" altLang="en-US" sz="1600" kern="0" dirty="0" smtClean="0">
              <a:latin typeface="Calibri" panose="020F0502020204030204" pitchFamily="34" charset="0"/>
              <a:cs typeface="Calibri" panose="020F0502020204030204" pitchFamily="34" charset="0"/>
            </a:endParaRPr>
          </a:p>
          <a:p>
            <a:pPr marL="0" indent="0">
              <a:buNone/>
            </a:pPr>
            <a:endParaRPr lang="en-US" altLang="en-US" kern="0" dirty="0" smtClean="0">
              <a:latin typeface="Calibri" panose="020F0502020204030204" pitchFamily="34" charset="0"/>
              <a:cs typeface="Calibri" panose="020F0502020204030204" pitchFamily="34" charset="0"/>
            </a:endParaRPr>
          </a:p>
        </p:txBody>
      </p:sp>
      <p:sp>
        <p:nvSpPr>
          <p:cNvPr id="2" name="Right Arrow 1"/>
          <p:cNvSpPr/>
          <p:nvPr/>
        </p:nvSpPr>
        <p:spPr bwMode="auto">
          <a:xfrm rot="8797290">
            <a:off x="2773271" y="4144201"/>
            <a:ext cx="2114465" cy="2286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Tree>
    <p:extLst>
      <p:ext uri="{BB962C8B-B14F-4D97-AF65-F5344CB8AC3E}">
        <p14:creationId xmlns:p14="http://schemas.microsoft.com/office/powerpoint/2010/main" val="38261029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Grp="1" noChangeArrowheads="1"/>
          </p:cNvSpPr>
          <p:nvPr>
            <p:ph type="title"/>
          </p:nvPr>
        </p:nvSpPr>
        <p:spPr>
          <a:xfrm>
            <a:off x="457200" y="533400"/>
            <a:ext cx="8229600" cy="762000"/>
          </a:xfrm>
          <a:solidFill>
            <a:srgbClr val="FF0000"/>
          </a:solidFill>
        </p:spPr>
        <p:txBody>
          <a:bodyPr/>
          <a:lstStyle/>
          <a:p>
            <a:pPr marL="838200" indent="-838200" eaLnBrk="1" hangingPunct="1"/>
            <a:r>
              <a:rPr lang="en-US" altLang="en-US" sz="3000" b="1" dirty="0" smtClean="0">
                <a:solidFill>
                  <a:schemeClr val="bg1"/>
                </a:solidFill>
                <a:latin typeface="Arial" panose="020B0604020202020204" pitchFamily="34" charset="0"/>
                <a:cs typeface="Arial" panose="020B0604020202020204" pitchFamily="34" charset="0"/>
              </a:rPr>
              <a:t>Billing Issues</a:t>
            </a:r>
            <a:endParaRPr lang="en-US" altLang="en-US" sz="4000" b="1" dirty="0" smtClean="0">
              <a:solidFill>
                <a:schemeClr val="bg1"/>
              </a:solidFill>
              <a:latin typeface="Arial" panose="020B0604020202020204" pitchFamily="34" charset="0"/>
              <a:cs typeface="Arial" panose="020B0604020202020204" pitchFamily="34" charset="0"/>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3337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txBox="1">
            <a:spLocks noChangeArrowheads="1"/>
          </p:cNvSpPr>
          <p:nvPr/>
        </p:nvSpPr>
        <p:spPr>
          <a:xfrm>
            <a:off x="4865914" y="1785257"/>
            <a:ext cx="3439886" cy="354833"/>
          </a:xfrm>
          <a:prstGeom prst="rect">
            <a:avLst/>
          </a:prstGeom>
          <a:solidFill>
            <a:schemeClr val="bg1"/>
          </a:solidFill>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marL="0" indent="0">
              <a:buNone/>
            </a:pPr>
            <a:r>
              <a:rPr lang="en-US" altLang="en-US" kern="0" dirty="0" smtClean="0">
                <a:latin typeface="Calibri" panose="020F0502020204030204" pitchFamily="34" charset="0"/>
                <a:cs typeface="Calibri" panose="020F0502020204030204" pitchFamily="34" charset="0"/>
              </a:rPr>
              <a:t>Incorrect Multiplier</a:t>
            </a:r>
          </a:p>
          <a:p>
            <a:pPr>
              <a:buFontTx/>
              <a:buChar char="-"/>
            </a:pPr>
            <a:r>
              <a:rPr lang="en-US" altLang="en-US" sz="1600" kern="0" dirty="0" smtClean="0">
                <a:latin typeface="Calibri" panose="020F0502020204030204" pitchFamily="34" charset="0"/>
                <a:cs typeface="Calibri" panose="020F0502020204030204" pitchFamily="34" charset="0"/>
              </a:rPr>
              <a:t>Difference between meter reading and actual energy usage</a:t>
            </a:r>
          </a:p>
          <a:p>
            <a:pPr>
              <a:buFontTx/>
              <a:buChar char="-"/>
            </a:pPr>
            <a:r>
              <a:rPr lang="en-US" altLang="en-US" sz="1600" kern="0" dirty="0" smtClean="0">
                <a:latin typeface="Calibri" panose="020F0502020204030204" pitchFamily="34" charset="0"/>
                <a:cs typeface="Calibri" panose="020F0502020204030204" pitchFamily="34" charset="0"/>
              </a:rPr>
              <a:t>VT’s – 480:120 = x4</a:t>
            </a:r>
          </a:p>
          <a:p>
            <a:pPr marL="0" indent="0">
              <a:buNone/>
            </a:pPr>
            <a:endParaRPr lang="en-US" altLang="en-US" sz="1600" kern="0" dirty="0" smtClean="0">
              <a:latin typeface="Calibri" panose="020F0502020204030204" pitchFamily="34" charset="0"/>
              <a:cs typeface="Calibri" panose="020F0502020204030204" pitchFamily="34" charset="0"/>
            </a:endParaRPr>
          </a:p>
          <a:p>
            <a:pPr marL="0" indent="0">
              <a:buNone/>
            </a:pPr>
            <a:endParaRPr lang="en-US" altLang="en-US" kern="0" dirty="0" smtClean="0">
              <a:latin typeface="Calibri" panose="020F0502020204030204" pitchFamily="34" charset="0"/>
              <a:cs typeface="Calibri" panose="020F0502020204030204" pitchFamily="34" charset="0"/>
            </a:endParaRPr>
          </a:p>
        </p:txBody>
      </p:sp>
      <p:sp>
        <p:nvSpPr>
          <p:cNvPr id="2" name="Right Arrow 1"/>
          <p:cNvSpPr/>
          <p:nvPr/>
        </p:nvSpPr>
        <p:spPr bwMode="auto">
          <a:xfrm rot="8797290">
            <a:off x="2773271" y="4144201"/>
            <a:ext cx="2114465" cy="2286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
        <p:nvSpPr>
          <p:cNvPr id="3" name="TextBox 2"/>
          <p:cNvSpPr txBox="1"/>
          <p:nvPr/>
        </p:nvSpPr>
        <p:spPr>
          <a:xfrm>
            <a:off x="3505200" y="2509422"/>
            <a:ext cx="1018228" cy="369332"/>
          </a:xfrm>
          <a:prstGeom prst="rect">
            <a:avLst/>
          </a:prstGeom>
          <a:noFill/>
        </p:spPr>
        <p:txBody>
          <a:bodyPr wrap="none" rtlCol="0">
            <a:spAutoFit/>
          </a:bodyPr>
          <a:lstStyle/>
          <a:p>
            <a:r>
              <a:rPr lang="en-US" dirty="0" smtClean="0"/>
              <a:t>480:120</a:t>
            </a:r>
            <a:endParaRPr lang="en-US" dirty="0"/>
          </a:p>
        </p:txBody>
      </p:sp>
      <p:sp>
        <p:nvSpPr>
          <p:cNvPr id="4" name="Oval 3"/>
          <p:cNvSpPr/>
          <p:nvPr/>
        </p:nvSpPr>
        <p:spPr bwMode="auto">
          <a:xfrm>
            <a:off x="3394035" y="2438400"/>
            <a:ext cx="1143000" cy="533400"/>
          </a:xfrm>
          <a:prstGeom prst="ellipse">
            <a:avLst/>
          </a:prstGeom>
          <a:solidFill>
            <a:schemeClr val="bg1">
              <a:alpha val="0"/>
            </a:schemeClr>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Tree>
    <p:extLst>
      <p:ext uri="{BB962C8B-B14F-4D97-AF65-F5344CB8AC3E}">
        <p14:creationId xmlns:p14="http://schemas.microsoft.com/office/powerpoint/2010/main" val="25376196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Grp="1" noChangeArrowheads="1"/>
          </p:cNvSpPr>
          <p:nvPr>
            <p:ph type="title"/>
          </p:nvPr>
        </p:nvSpPr>
        <p:spPr>
          <a:xfrm>
            <a:off x="457200" y="533400"/>
            <a:ext cx="8229600" cy="762000"/>
          </a:xfrm>
          <a:solidFill>
            <a:srgbClr val="FF0000"/>
          </a:solidFill>
        </p:spPr>
        <p:txBody>
          <a:bodyPr/>
          <a:lstStyle/>
          <a:p>
            <a:pPr marL="838200" indent="-838200" eaLnBrk="1" hangingPunct="1"/>
            <a:r>
              <a:rPr lang="en-US" altLang="en-US" sz="3000" b="1" dirty="0" smtClean="0">
                <a:solidFill>
                  <a:schemeClr val="bg1"/>
                </a:solidFill>
                <a:latin typeface="Arial" panose="020B0604020202020204" pitchFamily="34" charset="0"/>
                <a:cs typeface="Arial" panose="020B0604020202020204" pitchFamily="34" charset="0"/>
              </a:rPr>
              <a:t>Billing Issues</a:t>
            </a:r>
            <a:endParaRPr lang="en-US" altLang="en-US" sz="4000" b="1" dirty="0" smtClean="0">
              <a:solidFill>
                <a:schemeClr val="bg1"/>
              </a:solidFill>
              <a:latin typeface="Arial" panose="020B0604020202020204" pitchFamily="34" charset="0"/>
              <a:cs typeface="Arial" panose="020B0604020202020204" pitchFamily="34" charset="0"/>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3337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txBox="1">
            <a:spLocks noChangeArrowheads="1"/>
          </p:cNvSpPr>
          <p:nvPr/>
        </p:nvSpPr>
        <p:spPr>
          <a:xfrm>
            <a:off x="4865914" y="1785257"/>
            <a:ext cx="3439886" cy="354833"/>
          </a:xfrm>
          <a:prstGeom prst="rect">
            <a:avLst/>
          </a:prstGeom>
          <a:solidFill>
            <a:schemeClr val="bg1"/>
          </a:solidFill>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marL="0" indent="0">
              <a:buNone/>
            </a:pPr>
            <a:r>
              <a:rPr lang="en-US" altLang="en-US" kern="0" dirty="0" smtClean="0">
                <a:latin typeface="Calibri" panose="020F0502020204030204" pitchFamily="34" charset="0"/>
                <a:cs typeface="Calibri" panose="020F0502020204030204" pitchFamily="34" charset="0"/>
              </a:rPr>
              <a:t>Incorrect Multiplier</a:t>
            </a:r>
          </a:p>
          <a:p>
            <a:pPr>
              <a:buFontTx/>
              <a:buChar char="-"/>
            </a:pPr>
            <a:r>
              <a:rPr lang="en-US" altLang="en-US" sz="1600" kern="0" dirty="0" smtClean="0">
                <a:latin typeface="Calibri" panose="020F0502020204030204" pitchFamily="34" charset="0"/>
                <a:cs typeface="Calibri" panose="020F0502020204030204" pitchFamily="34" charset="0"/>
              </a:rPr>
              <a:t>Difference between meter reading and actual energy usage</a:t>
            </a:r>
          </a:p>
          <a:p>
            <a:pPr>
              <a:buFontTx/>
              <a:buChar char="-"/>
            </a:pPr>
            <a:r>
              <a:rPr lang="en-US" altLang="en-US" sz="1600" kern="0" dirty="0" smtClean="0">
                <a:latin typeface="Calibri" panose="020F0502020204030204" pitchFamily="34" charset="0"/>
                <a:cs typeface="Calibri" panose="020F0502020204030204" pitchFamily="34" charset="0"/>
              </a:rPr>
              <a:t>VT’s – 480:120 = x4</a:t>
            </a:r>
          </a:p>
          <a:p>
            <a:pPr>
              <a:buFontTx/>
              <a:buChar char="-"/>
            </a:pPr>
            <a:r>
              <a:rPr lang="en-US" altLang="en-US" sz="1600" kern="0" dirty="0" smtClean="0">
                <a:latin typeface="Calibri" panose="020F0502020204030204" pitchFamily="34" charset="0"/>
                <a:cs typeface="Calibri" panose="020F0502020204030204" pitchFamily="34" charset="0"/>
              </a:rPr>
              <a:t>CT’s – 400:5 = x80</a:t>
            </a:r>
          </a:p>
          <a:p>
            <a:pPr marL="0" indent="0">
              <a:buNone/>
            </a:pPr>
            <a:endParaRPr lang="en-US" altLang="en-US" sz="1600" kern="0" dirty="0" smtClean="0">
              <a:latin typeface="Calibri" panose="020F0502020204030204" pitchFamily="34" charset="0"/>
              <a:cs typeface="Calibri" panose="020F0502020204030204" pitchFamily="34" charset="0"/>
            </a:endParaRPr>
          </a:p>
          <a:p>
            <a:pPr marL="0" indent="0">
              <a:buNone/>
            </a:pPr>
            <a:endParaRPr lang="en-US" altLang="en-US" kern="0" dirty="0" smtClean="0">
              <a:latin typeface="Calibri" panose="020F0502020204030204" pitchFamily="34" charset="0"/>
              <a:cs typeface="Calibri" panose="020F0502020204030204" pitchFamily="34" charset="0"/>
            </a:endParaRPr>
          </a:p>
        </p:txBody>
      </p:sp>
      <p:sp>
        <p:nvSpPr>
          <p:cNvPr id="2" name="Right Arrow 1"/>
          <p:cNvSpPr/>
          <p:nvPr/>
        </p:nvSpPr>
        <p:spPr bwMode="auto">
          <a:xfrm rot="8797290">
            <a:off x="2773271" y="4144201"/>
            <a:ext cx="2114465" cy="2286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
        <p:nvSpPr>
          <p:cNvPr id="3" name="TextBox 2"/>
          <p:cNvSpPr txBox="1"/>
          <p:nvPr/>
        </p:nvSpPr>
        <p:spPr>
          <a:xfrm>
            <a:off x="3505200" y="2509422"/>
            <a:ext cx="1018228" cy="369332"/>
          </a:xfrm>
          <a:prstGeom prst="rect">
            <a:avLst/>
          </a:prstGeom>
          <a:noFill/>
        </p:spPr>
        <p:txBody>
          <a:bodyPr wrap="none" rtlCol="0">
            <a:spAutoFit/>
          </a:bodyPr>
          <a:lstStyle/>
          <a:p>
            <a:r>
              <a:rPr lang="en-US" dirty="0" smtClean="0"/>
              <a:t>480:120</a:t>
            </a:r>
            <a:endParaRPr lang="en-US" dirty="0"/>
          </a:p>
        </p:txBody>
      </p:sp>
      <p:sp>
        <p:nvSpPr>
          <p:cNvPr id="8" name="TextBox 7"/>
          <p:cNvSpPr txBox="1"/>
          <p:nvPr/>
        </p:nvSpPr>
        <p:spPr>
          <a:xfrm>
            <a:off x="3124326" y="3048000"/>
            <a:ext cx="761747" cy="369332"/>
          </a:xfrm>
          <a:prstGeom prst="rect">
            <a:avLst/>
          </a:prstGeom>
          <a:noFill/>
        </p:spPr>
        <p:txBody>
          <a:bodyPr wrap="none" rtlCol="0">
            <a:spAutoFit/>
          </a:bodyPr>
          <a:lstStyle/>
          <a:p>
            <a:r>
              <a:rPr lang="en-US" dirty="0" smtClean="0"/>
              <a:t>400:5</a:t>
            </a:r>
          </a:p>
        </p:txBody>
      </p:sp>
      <p:sp>
        <p:nvSpPr>
          <p:cNvPr id="9" name="Oval 8"/>
          <p:cNvSpPr/>
          <p:nvPr/>
        </p:nvSpPr>
        <p:spPr bwMode="auto">
          <a:xfrm>
            <a:off x="2933700" y="2971800"/>
            <a:ext cx="1143000" cy="533400"/>
          </a:xfrm>
          <a:prstGeom prst="ellipse">
            <a:avLst/>
          </a:prstGeom>
          <a:solidFill>
            <a:schemeClr val="bg1">
              <a:alpha val="0"/>
            </a:schemeClr>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Tree>
    <p:extLst>
      <p:ext uri="{BB962C8B-B14F-4D97-AF65-F5344CB8AC3E}">
        <p14:creationId xmlns:p14="http://schemas.microsoft.com/office/powerpoint/2010/main" val="221488591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6"/>
          <p:cNvSpPr>
            <a:spLocks noGrp="1" noChangeArrowheads="1"/>
          </p:cNvSpPr>
          <p:nvPr>
            <p:ph type="title"/>
          </p:nvPr>
        </p:nvSpPr>
        <p:spPr>
          <a:xfrm>
            <a:off x="457200" y="533400"/>
            <a:ext cx="8229600" cy="762000"/>
          </a:xfrm>
          <a:solidFill>
            <a:srgbClr val="FF0000"/>
          </a:solidFill>
        </p:spPr>
        <p:txBody>
          <a:bodyPr/>
          <a:lstStyle/>
          <a:p>
            <a:pPr marL="838200" indent="-838200" eaLnBrk="1" hangingPunct="1"/>
            <a:r>
              <a:rPr lang="en-US" altLang="en-US" sz="3000" b="1" dirty="0" smtClean="0">
                <a:solidFill>
                  <a:schemeClr val="bg1"/>
                </a:solidFill>
                <a:latin typeface="Arial" panose="020B0604020202020204" pitchFamily="34" charset="0"/>
                <a:cs typeface="Arial" panose="020B0604020202020204" pitchFamily="34" charset="0"/>
              </a:rPr>
              <a:t>Billing Issues</a:t>
            </a:r>
            <a:endParaRPr lang="en-US" altLang="en-US" sz="4000" b="1" dirty="0" smtClean="0">
              <a:solidFill>
                <a:schemeClr val="bg1"/>
              </a:solidFill>
              <a:latin typeface="Arial" panose="020B0604020202020204" pitchFamily="34" charset="0"/>
              <a:cs typeface="Arial" panose="020B0604020202020204" pitchFamily="34" charset="0"/>
            </a:endParaRPr>
          </a:p>
        </p:txBody>
      </p:sp>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752600"/>
            <a:ext cx="33337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txBox="1">
            <a:spLocks noChangeArrowheads="1"/>
          </p:cNvSpPr>
          <p:nvPr/>
        </p:nvSpPr>
        <p:spPr>
          <a:xfrm>
            <a:off x="4865914" y="1785257"/>
            <a:ext cx="3592286" cy="354833"/>
          </a:xfrm>
          <a:prstGeom prst="rect">
            <a:avLst/>
          </a:prstGeom>
          <a:solidFill>
            <a:schemeClr val="bg1"/>
          </a:solidFill>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marL="0" indent="0">
              <a:buNone/>
            </a:pPr>
            <a:r>
              <a:rPr lang="en-US" altLang="en-US" kern="0" dirty="0" smtClean="0">
                <a:latin typeface="Calibri" panose="020F0502020204030204" pitchFamily="34" charset="0"/>
                <a:cs typeface="Calibri" panose="020F0502020204030204" pitchFamily="34" charset="0"/>
              </a:rPr>
              <a:t>Incorrect Multiplier</a:t>
            </a:r>
          </a:p>
          <a:p>
            <a:pPr>
              <a:buFontTx/>
              <a:buChar char="-"/>
            </a:pPr>
            <a:r>
              <a:rPr lang="en-US" altLang="en-US" sz="1600" kern="0" dirty="0" smtClean="0">
                <a:latin typeface="Calibri" panose="020F0502020204030204" pitchFamily="34" charset="0"/>
                <a:cs typeface="Calibri" panose="020F0502020204030204" pitchFamily="34" charset="0"/>
              </a:rPr>
              <a:t>Difference between meter reading and actual energy usage</a:t>
            </a:r>
          </a:p>
          <a:p>
            <a:pPr>
              <a:buFontTx/>
              <a:buChar char="-"/>
            </a:pPr>
            <a:r>
              <a:rPr lang="en-US" altLang="en-US" sz="1600" kern="0" dirty="0" smtClean="0">
                <a:latin typeface="Calibri" panose="020F0502020204030204" pitchFamily="34" charset="0"/>
                <a:cs typeface="Calibri" panose="020F0502020204030204" pitchFamily="34" charset="0"/>
              </a:rPr>
              <a:t>VT’s – 480:120 = x4</a:t>
            </a:r>
          </a:p>
          <a:p>
            <a:pPr>
              <a:buFontTx/>
              <a:buChar char="-"/>
            </a:pPr>
            <a:r>
              <a:rPr lang="en-US" altLang="en-US" sz="1600" kern="0" dirty="0" smtClean="0">
                <a:latin typeface="Calibri" panose="020F0502020204030204" pitchFamily="34" charset="0"/>
                <a:cs typeface="Calibri" panose="020F0502020204030204" pitchFamily="34" charset="0"/>
              </a:rPr>
              <a:t>CT’s – 400:5 = x80</a:t>
            </a:r>
          </a:p>
          <a:p>
            <a:pPr>
              <a:buFontTx/>
              <a:buChar char="-"/>
            </a:pPr>
            <a:r>
              <a:rPr lang="en-US" altLang="en-US" sz="1600" kern="0" dirty="0" smtClean="0">
                <a:latin typeface="Calibri" panose="020F0502020204030204" pitchFamily="34" charset="0"/>
                <a:cs typeface="Calibri" panose="020F0502020204030204" pitchFamily="34" charset="0"/>
              </a:rPr>
              <a:t>Multiplier = 320</a:t>
            </a:r>
          </a:p>
          <a:p>
            <a:pPr marL="0" indent="0">
              <a:buNone/>
            </a:pPr>
            <a:endParaRPr lang="en-US" altLang="en-US" sz="1600" kern="0" dirty="0" smtClean="0">
              <a:latin typeface="Calibri" panose="020F0502020204030204" pitchFamily="34" charset="0"/>
              <a:cs typeface="Calibri" panose="020F0502020204030204" pitchFamily="34" charset="0"/>
            </a:endParaRPr>
          </a:p>
          <a:p>
            <a:pPr marL="0" indent="0">
              <a:buNone/>
            </a:pPr>
            <a:r>
              <a:rPr lang="en-US" altLang="en-US" sz="2800" kern="0" dirty="0" smtClean="0">
                <a:latin typeface="Calibri" panose="020F0502020204030204" pitchFamily="34" charset="0"/>
                <a:cs typeface="Calibri" panose="020F0502020204030204" pitchFamily="34" charset="0"/>
              </a:rPr>
              <a:t>The multiplier is multiplied to the meter registration to equal primary energy used.</a:t>
            </a:r>
            <a:endParaRPr lang="en-US" altLang="en-US" kern="0" dirty="0" smtClean="0">
              <a:latin typeface="Calibri" panose="020F0502020204030204" pitchFamily="34" charset="0"/>
              <a:cs typeface="Calibri" panose="020F0502020204030204" pitchFamily="34" charset="0"/>
            </a:endParaRPr>
          </a:p>
        </p:txBody>
      </p:sp>
      <p:sp>
        <p:nvSpPr>
          <p:cNvPr id="2" name="Right Arrow 1"/>
          <p:cNvSpPr/>
          <p:nvPr/>
        </p:nvSpPr>
        <p:spPr bwMode="auto">
          <a:xfrm rot="8797290">
            <a:off x="2773271" y="4144201"/>
            <a:ext cx="2114465" cy="22860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
        <p:nvSpPr>
          <p:cNvPr id="3" name="TextBox 2"/>
          <p:cNvSpPr txBox="1"/>
          <p:nvPr/>
        </p:nvSpPr>
        <p:spPr>
          <a:xfrm>
            <a:off x="3505200" y="2509422"/>
            <a:ext cx="1018228" cy="369332"/>
          </a:xfrm>
          <a:prstGeom prst="rect">
            <a:avLst/>
          </a:prstGeom>
          <a:noFill/>
        </p:spPr>
        <p:txBody>
          <a:bodyPr wrap="none" rtlCol="0">
            <a:spAutoFit/>
          </a:bodyPr>
          <a:lstStyle/>
          <a:p>
            <a:r>
              <a:rPr lang="en-US" dirty="0" smtClean="0"/>
              <a:t>480:120</a:t>
            </a:r>
            <a:endParaRPr lang="en-US" dirty="0"/>
          </a:p>
        </p:txBody>
      </p:sp>
      <p:sp>
        <p:nvSpPr>
          <p:cNvPr id="8" name="TextBox 7"/>
          <p:cNvSpPr txBox="1"/>
          <p:nvPr/>
        </p:nvSpPr>
        <p:spPr>
          <a:xfrm>
            <a:off x="3124326" y="3048000"/>
            <a:ext cx="761747" cy="369332"/>
          </a:xfrm>
          <a:prstGeom prst="rect">
            <a:avLst/>
          </a:prstGeom>
          <a:noFill/>
        </p:spPr>
        <p:txBody>
          <a:bodyPr wrap="none" rtlCol="0">
            <a:spAutoFit/>
          </a:bodyPr>
          <a:lstStyle/>
          <a:p>
            <a:r>
              <a:rPr lang="en-US" dirty="0" smtClean="0"/>
              <a:t>400:5</a:t>
            </a:r>
          </a:p>
        </p:txBody>
      </p:sp>
      <p:sp>
        <p:nvSpPr>
          <p:cNvPr id="9" name="Oval 8"/>
          <p:cNvSpPr/>
          <p:nvPr/>
        </p:nvSpPr>
        <p:spPr bwMode="auto">
          <a:xfrm>
            <a:off x="2933700" y="2971800"/>
            <a:ext cx="1143000" cy="533400"/>
          </a:xfrm>
          <a:prstGeom prst="ellipse">
            <a:avLst/>
          </a:prstGeom>
          <a:solidFill>
            <a:schemeClr val="bg1">
              <a:alpha val="0"/>
            </a:schemeClr>
          </a:solid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ndParaRPr>
          </a:p>
        </p:txBody>
      </p:sp>
    </p:spTree>
    <p:extLst>
      <p:ext uri="{BB962C8B-B14F-4D97-AF65-F5344CB8AC3E}">
        <p14:creationId xmlns:p14="http://schemas.microsoft.com/office/powerpoint/2010/main" val="3617321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6679" y="4547422"/>
            <a:ext cx="1690801" cy="1690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4" name="Text Box 2"/>
          <p:cNvSpPr txBox="1">
            <a:spLocks noChangeArrowheads="1"/>
          </p:cNvSpPr>
          <p:nvPr/>
        </p:nvSpPr>
        <p:spPr bwMode="auto">
          <a:xfrm>
            <a:off x="457200" y="563563"/>
            <a:ext cx="8229600" cy="5847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smtClean="0">
                <a:solidFill>
                  <a:schemeClr val="bg1"/>
                </a:solidFill>
              </a:rPr>
              <a:t>Useful Tools and Equipment </a:t>
            </a:r>
            <a:endParaRPr lang="ru-RU" altLang="en-US" sz="3200" b="1" dirty="0">
              <a:solidFill>
                <a:schemeClr val="bg1"/>
              </a:solidFill>
            </a:endParaRPr>
          </a:p>
        </p:txBody>
      </p:sp>
      <p:sp>
        <p:nvSpPr>
          <p:cNvPr id="8195"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pic>
        <p:nvPicPr>
          <p:cNvPr id="16386" name="Picture 2" descr="Hot Socket Gap Indica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7225" y="3651855"/>
            <a:ext cx="841975" cy="63749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ot Socket Repair K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419600"/>
            <a:ext cx="3111918" cy="233393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Socket Safety Cli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4860" y="3254526"/>
            <a:ext cx="9779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Safety Headla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9693" y="5392824"/>
            <a:ext cx="1905000" cy="136071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0360" y="1897671"/>
            <a:ext cx="1063440" cy="1926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0" y="3712368"/>
            <a:ext cx="2236787"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000" y="1681939"/>
            <a:ext cx="2687411"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7939" y="1638753"/>
            <a:ext cx="120042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Grp="1" noChangeArrowheads="1"/>
          </p:cNvSpPr>
          <p:nvPr>
            <p:ph type="title"/>
          </p:nvPr>
        </p:nvSpPr>
        <p:spPr>
          <a:xfrm>
            <a:off x="457200" y="533400"/>
            <a:ext cx="8229600" cy="838200"/>
          </a:xfrm>
          <a:solidFill>
            <a:srgbClr val="FF0000"/>
          </a:solidFill>
        </p:spPr>
        <p:txBody>
          <a:bodyPr/>
          <a:lstStyle/>
          <a:p>
            <a:pPr eaLnBrk="1" hangingPunct="1"/>
            <a:r>
              <a:rPr lang="en-US" altLang="en-US" sz="3200" b="1" dirty="0" smtClean="0">
                <a:solidFill>
                  <a:schemeClr val="bg1"/>
                </a:solidFill>
                <a:latin typeface="Arial" panose="020B0604020202020204" pitchFamily="34" charset="0"/>
                <a:cs typeface="Arial" panose="020B0604020202020204" pitchFamily="34" charset="0"/>
              </a:rPr>
              <a:t>References</a:t>
            </a:r>
            <a:endParaRPr lang="en-US" altLang="en-US" sz="3200" b="1" dirty="0" smtClean="0">
              <a:latin typeface="Arial" panose="020B0604020202020204" pitchFamily="34" charset="0"/>
              <a:cs typeface="Arial" panose="020B0604020202020204" pitchFamily="34" charset="0"/>
            </a:endParaRPr>
          </a:p>
        </p:txBody>
      </p:sp>
      <p:sp>
        <p:nvSpPr>
          <p:cNvPr id="22532" name="Rectangle 2"/>
          <p:cNvSpPr>
            <a:spLocks noChangeArrowheads="1"/>
          </p:cNvSpPr>
          <p:nvPr/>
        </p:nvSpPr>
        <p:spPr bwMode="auto">
          <a:xfrm>
            <a:off x="0" y="1600200"/>
            <a:ext cx="9144000" cy="54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buFontTx/>
              <a:buAutoNum type="arabicPeriod"/>
            </a:pPr>
            <a:r>
              <a:rPr lang="en-US" altLang="en-US" dirty="0">
                <a:hlinkClick r:id="rId3"/>
              </a:rPr>
              <a:t>https://www.utilityproducts.com/safety/article/16002491/preventing-electric-meter-fires</a:t>
            </a:r>
            <a:endParaRPr lang="en-US" altLang="en-US" dirty="0"/>
          </a:p>
          <a:p>
            <a:pPr eaLnBrk="1" hangingPunct="1">
              <a:buFontTx/>
              <a:buAutoNum type="arabicPeriod"/>
            </a:pPr>
            <a:r>
              <a:rPr lang="en-US" altLang="en-US" dirty="0">
                <a:hlinkClick r:id="rId4"/>
              </a:rPr>
              <a:t>https://</a:t>
            </a:r>
            <a:r>
              <a:rPr lang="en-US" altLang="en-US" dirty="0" smtClean="0">
                <a:hlinkClick r:id="rId4"/>
              </a:rPr>
              <a:t>inspectapedia.com/electric/Electric_Meters.php</a:t>
            </a:r>
            <a:endParaRPr lang="en-US" altLang="en-US" dirty="0" smtClean="0"/>
          </a:p>
          <a:p>
            <a:pPr eaLnBrk="1" hangingPunct="1">
              <a:buFontTx/>
              <a:buAutoNum type="arabicPeriod"/>
            </a:pPr>
            <a:r>
              <a:rPr lang="en-US" altLang="en-US" dirty="0" smtClean="0">
                <a:hlinkClick r:id="rId5"/>
              </a:rPr>
              <a:t>https://www.myflukestore.com/p8117/fluke_tis.php</a:t>
            </a:r>
            <a:endParaRPr lang="en-US" altLang="en-US" dirty="0" smtClean="0"/>
          </a:p>
          <a:p>
            <a:pPr eaLnBrk="1" hangingPunct="1">
              <a:buFontTx/>
              <a:buAutoNum type="arabicPeriod"/>
            </a:pPr>
            <a:r>
              <a:rPr lang="en-US" altLang="en-US" dirty="0">
                <a:hlinkClick r:id="rId6"/>
              </a:rPr>
              <a:t>https://www.utilitysolutionsinc.com/products/meter-grabber</a:t>
            </a:r>
            <a:r>
              <a:rPr lang="en-US" altLang="en-US" dirty="0" smtClean="0">
                <a:hlinkClick r:id="rId6"/>
              </a:rPr>
              <a:t>/</a:t>
            </a:r>
            <a:endParaRPr lang="en-US" altLang="en-US" dirty="0" smtClean="0"/>
          </a:p>
          <a:p>
            <a:pPr eaLnBrk="1" hangingPunct="1">
              <a:buFontTx/>
              <a:buAutoNum type="arabicPeriod"/>
            </a:pPr>
            <a:r>
              <a:rPr lang="en-US" altLang="en-US" dirty="0">
                <a:hlinkClick r:id="rId7"/>
              </a:rPr>
              <a:t>https://</a:t>
            </a:r>
            <a:r>
              <a:rPr lang="en-US" altLang="en-US" dirty="0" smtClean="0">
                <a:hlinkClick r:id="rId7"/>
              </a:rPr>
              <a:t>www.amazon.com/Fluke-117-Electricians-True-Multimeter/dp/B000O3LUEI</a:t>
            </a:r>
            <a:endParaRPr lang="en-US" altLang="en-US" dirty="0" smtClean="0"/>
          </a:p>
          <a:p>
            <a:pPr eaLnBrk="1" hangingPunct="1">
              <a:buFontTx/>
              <a:buAutoNum type="arabicPeriod"/>
            </a:pPr>
            <a:r>
              <a:rPr lang="en-US" altLang="en-US" dirty="0">
                <a:hlinkClick r:id="rId8"/>
              </a:rPr>
              <a:t>https://</a:t>
            </a:r>
            <a:r>
              <a:rPr lang="en-US" altLang="en-US" dirty="0" smtClean="0">
                <a:hlinkClick r:id="rId8"/>
              </a:rPr>
              <a:t>www.amazon.com/AEMC-407-Clamp-Meter-Capability-Measurement/dp/B008S04GBI</a:t>
            </a:r>
            <a:endParaRPr lang="en-US" altLang="en-US" dirty="0" smtClean="0"/>
          </a:p>
          <a:p>
            <a:pPr eaLnBrk="1" hangingPunct="1">
              <a:buFontTx/>
              <a:buAutoNum type="arabicPeriod"/>
            </a:pPr>
            <a:r>
              <a:rPr lang="en-US" altLang="en-US" dirty="0">
                <a:hlinkClick r:id="rId9"/>
              </a:rPr>
              <a:t>https://www.esfi.org/workplace-injury-and-fatality-statistics#:~:text=Electrical%20fatality%20rates%20were%200.11,0.4%20%2F%20100%2C000)%20in%202019</a:t>
            </a:r>
            <a:r>
              <a:rPr lang="en-US" altLang="en-US" dirty="0" smtClean="0"/>
              <a:t>.</a:t>
            </a:r>
          </a:p>
          <a:p>
            <a:pPr eaLnBrk="1" hangingPunct="1">
              <a:buFontTx/>
              <a:buAutoNum type="arabicPeriod"/>
            </a:pPr>
            <a:endParaRPr lang="en-US" altLang="en-US" dirty="0" smtClean="0"/>
          </a:p>
          <a:p>
            <a:pPr marL="0" indent="0" eaLnBrk="1" hangingPunct="1"/>
            <a:endParaRPr lang="en-US" altLang="en-US" dirty="0" smtClean="0"/>
          </a:p>
          <a:p>
            <a:pPr eaLnBrk="1" hangingPunct="1">
              <a:buFontTx/>
              <a:buAutoNum type="arabicPeriod"/>
            </a:pPr>
            <a:endParaRPr lang="en-US" altLang="en-US" dirty="0"/>
          </a:p>
          <a:p>
            <a:pPr eaLnBrk="1" hangingPunct="1">
              <a:buFontTx/>
              <a:buAutoNum type="arabicPeriod"/>
            </a:pPr>
            <a:endParaRPr lang="en-US" altLang="en-US" dirty="0"/>
          </a:p>
          <a:p>
            <a:pPr eaLnBrk="1" hangingPunct="1">
              <a:buFontTx/>
              <a:buAutoNum type="arabicPeriod"/>
            </a:pPr>
            <a:endParaRPr lang="en-US" altLang="en-US" dirty="0"/>
          </a:p>
        </p:txBody>
      </p:sp>
    </p:spTree>
    <p:extLst>
      <p:ext uri="{BB962C8B-B14F-4D97-AF65-F5344CB8AC3E}">
        <p14:creationId xmlns:p14="http://schemas.microsoft.com/office/powerpoint/2010/main" val="34656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ctrTitle" idx="4294967295"/>
          </p:nvPr>
        </p:nvSpPr>
        <p:spPr bwMode="auto">
          <a:xfrm>
            <a:off x="609600" y="304800"/>
            <a:ext cx="7772400" cy="1089025"/>
          </a:xfrm>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3200" b="1" dirty="0">
                <a:solidFill>
                  <a:schemeClr val="bg1"/>
                </a:solidFill>
                <a:latin typeface="Arial" panose="020B0604020202020204" pitchFamily="34" charset="0"/>
                <a:cs typeface="Arial" panose="020B0604020202020204" pitchFamily="34" charset="0"/>
              </a:rPr>
              <a:t>Questions?</a:t>
            </a:r>
            <a:endParaRPr lang="en-US" altLang="en-US" sz="1800" dirty="0">
              <a:latin typeface="Arial" panose="020B0604020202020204" pitchFamily="34" charset="0"/>
              <a:cs typeface="Arial" panose="020B0604020202020204" pitchFamily="34" charset="0"/>
            </a:endParaRPr>
          </a:p>
        </p:txBody>
      </p:sp>
      <p:sp>
        <p:nvSpPr>
          <p:cNvPr id="30724" name="Text Box 5"/>
          <p:cNvSpPr txBox="1">
            <a:spLocks noChangeArrowheads="1"/>
          </p:cNvSpPr>
          <p:nvPr/>
        </p:nvSpPr>
        <p:spPr bwMode="auto">
          <a:xfrm>
            <a:off x="1050925" y="5675313"/>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pPr>
            <a:endParaRPr lang="en-US" altLang="en-US" dirty="0">
              <a:solidFill>
                <a:schemeClr val="tx1"/>
              </a:solidFill>
            </a:endParaRPr>
          </a:p>
        </p:txBody>
      </p:sp>
      <p:sp>
        <p:nvSpPr>
          <p:cNvPr id="6" name="Rectangle 5"/>
          <p:cNvSpPr txBox="1">
            <a:spLocks noChangeArrowheads="1"/>
          </p:cNvSpPr>
          <p:nvPr/>
        </p:nvSpPr>
        <p:spPr>
          <a:xfrm>
            <a:off x="1205877" y="2209800"/>
            <a:ext cx="6553200" cy="2590800"/>
          </a:xfrm>
          <a:prstGeom prst="rect">
            <a:avLst/>
          </a:prstGeom>
        </p:spPr>
        <p:txBody>
          <a:bodyPr/>
          <a:lstStyle>
            <a:lvl1pPr marL="342900" indent="-342900" algn="l" rtl="0" eaLnBrk="0" fontAlgn="base" hangingPunct="0">
              <a:spcBef>
                <a:spcPct val="20000"/>
              </a:spcBef>
              <a:spcAft>
                <a:spcPct val="0"/>
              </a:spcAft>
              <a:buFont typeface="Times New Roman" pitchFamily="18" charset="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imes New Roman" pitchFamily="18" charset="0"/>
              <a:buChar char="–"/>
              <a:defRPr sz="2800">
                <a:solidFill>
                  <a:srgbClr val="000000"/>
                </a:solidFill>
                <a:latin typeface="+mn-lt"/>
              </a:defRPr>
            </a:lvl2pPr>
            <a:lvl3pPr marL="1143000" indent="-228600" algn="l" rtl="0" eaLnBrk="0" fontAlgn="base" hangingPunct="0">
              <a:spcBef>
                <a:spcPct val="20000"/>
              </a:spcBef>
              <a:spcAft>
                <a:spcPct val="0"/>
              </a:spcAft>
              <a:buFont typeface="Times New Roman" pitchFamily="18" charset="0"/>
              <a:buChar char="•"/>
              <a:defRPr sz="2400">
                <a:solidFill>
                  <a:srgbClr val="000000"/>
                </a:solidFill>
                <a:latin typeface="+mn-lt"/>
              </a:defRPr>
            </a:lvl3pPr>
            <a:lvl4pPr marL="16002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4pPr>
            <a:lvl5pPr marL="2057400" indent="-228600" algn="l" rtl="0" eaLnBrk="0" fontAlgn="base" hangingPunct="0">
              <a:spcBef>
                <a:spcPct val="20000"/>
              </a:spcBef>
              <a:spcAft>
                <a:spcPct val="0"/>
              </a:spcAft>
              <a:buFont typeface="Times New Roman" pitchFamily="18" charset="0"/>
              <a:buChar char="»"/>
              <a:defRPr sz="2000">
                <a:solidFill>
                  <a:srgbClr val="000000"/>
                </a:solidFill>
                <a:latin typeface="+mn-lt"/>
              </a:defRPr>
            </a:lvl5pPr>
            <a:lvl6pPr marL="2514600" indent="-228600" algn="l" rtl="0" fontAlgn="base">
              <a:spcBef>
                <a:spcPct val="20000"/>
              </a:spcBef>
              <a:spcAft>
                <a:spcPct val="0"/>
              </a:spcAft>
              <a:buFont typeface="Times New Roman" pitchFamily="18" charset="0"/>
              <a:buChar char="»"/>
              <a:defRPr sz="2000">
                <a:solidFill>
                  <a:srgbClr val="000000"/>
                </a:solidFill>
                <a:latin typeface="+mn-lt"/>
              </a:defRPr>
            </a:lvl6pPr>
            <a:lvl7pPr marL="2971800" indent="-228600" algn="l" rtl="0" fontAlgn="base">
              <a:spcBef>
                <a:spcPct val="20000"/>
              </a:spcBef>
              <a:spcAft>
                <a:spcPct val="0"/>
              </a:spcAft>
              <a:buFont typeface="Times New Roman" pitchFamily="18" charset="0"/>
              <a:buChar char="»"/>
              <a:defRPr sz="2000">
                <a:solidFill>
                  <a:srgbClr val="000000"/>
                </a:solidFill>
                <a:latin typeface="+mn-lt"/>
              </a:defRPr>
            </a:lvl7pPr>
            <a:lvl8pPr marL="3429000" indent="-228600" algn="l" rtl="0" fontAlgn="base">
              <a:spcBef>
                <a:spcPct val="20000"/>
              </a:spcBef>
              <a:spcAft>
                <a:spcPct val="0"/>
              </a:spcAft>
              <a:buFont typeface="Times New Roman" pitchFamily="18" charset="0"/>
              <a:buChar char="»"/>
              <a:defRPr sz="2000">
                <a:solidFill>
                  <a:srgbClr val="000000"/>
                </a:solidFill>
                <a:latin typeface="+mn-lt"/>
              </a:defRPr>
            </a:lvl8pPr>
            <a:lvl9pPr marL="3886200" indent="-228600" algn="l" rtl="0" fontAlgn="base">
              <a:spcBef>
                <a:spcPct val="20000"/>
              </a:spcBef>
              <a:spcAft>
                <a:spcPct val="0"/>
              </a:spcAft>
              <a:buFont typeface="Times New Roman" pitchFamily="18" charset="0"/>
              <a:buChar char="»"/>
              <a:defRPr sz="2000">
                <a:solidFill>
                  <a:srgbClr val="000000"/>
                </a:solidFill>
                <a:latin typeface="+mn-lt"/>
              </a:defRPr>
            </a:lvl9pPr>
          </a:lstStyle>
          <a:p>
            <a:pPr algn="ctr" eaLnBrk="1" hangingPunct="1">
              <a:buFontTx/>
              <a:buNone/>
            </a:pPr>
            <a:r>
              <a:rPr lang="en-US" altLang="en-US" sz="2400" b="1" kern="0" dirty="0" smtClean="0">
                <a:latin typeface="Arial" panose="020B0604020202020204" pitchFamily="34" charset="0"/>
                <a:cs typeface="Arial" panose="020B0604020202020204" pitchFamily="34" charset="0"/>
              </a:rPr>
              <a:t>Rob Reese</a:t>
            </a:r>
            <a:endParaRPr lang="en-US" altLang="en-US" sz="2400" b="1" kern="0" dirty="0">
              <a:latin typeface="Arial" panose="020B0604020202020204" pitchFamily="34" charset="0"/>
              <a:cs typeface="Arial" panose="020B0604020202020204" pitchFamily="34" charset="0"/>
            </a:endParaRPr>
          </a:p>
          <a:p>
            <a:pPr algn="ctr" eaLnBrk="1" hangingPunct="1">
              <a:buFontTx/>
              <a:buNone/>
            </a:pPr>
            <a:r>
              <a:rPr lang="en-US" altLang="en-US" sz="2000" kern="0" dirty="0">
                <a:latin typeface="Arial" panose="020B0604020202020204" pitchFamily="34" charset="0"/>
                <a:cs typeface="Arial" panose="020B0604020202020204" pitchFamily="34" charset="0"/>
              </a:rPr>
              <a:t>TESCO – The Eastern Specialty Company </a:t>
            </a:r>
          </a:p>
          <a:p>
            <a:pPr algn="ctr" eaLnBrk="1" hangingPunct="1">
              <a:buFontTx/>
              <a:buNone/>
            </a:pPr>
            <a:r>
              <a:rPr lang="en-US" altLang="en-US" sz="2000" i="1" kern="0" dirty="0">
                <a:latin typeface="Arial" panose="020B0604020202020204" pitchFamily="34" charset="0"/>
                <a:cs typeface="Arial" panose="020B0604020202020204" pitchFamily="34" charset="0"/>
              </a:rPr>
              <a:t>Bristol, PA</a:t>
            </a:r>
          </a:p>
          <a:p>
            <a:pPr algn="ctr" eaLnBrk="1" hangingPunct="1">
              <a:buFontTx/>
              <a:buNone/>
            </a:pPr>
            <a:r>
              <a:rPr lang="en-US" altLang="en-US" sz="2000" kern="0" dirty="0" smtClean="0">
                <a:latin typeface="Arial" panose="020B0604020202020204" pitchFamily="34" charset="0"/>
                <a:cs typeface="Arial" panose="020B0604020202020204" pitchFamily="34" charset="0"/>
              </a:rPr>
              <a:t>215-310-8809</a:t>
            </a:r>
            <a:endParaRPr lang="en-US" altLang="en-US" sz="2000" kern="0" dirty="0">
              <a:latin typeface="Arial" panose="020B0604020202020204" pitchFamily="34" charset="0"/>
              <a:cs typeface="Arial" panose="020B0604020202020204" pitchFamily="34" charset="0"/>
            </a:endParaRPr>
          </a:p>
          <a:p>
            <a:pPr algn="ctr" eaLnBrk="1" hangingPunct="1">
              <a:buFontTx/>
              <a:buNone/>
            </a:pPr>
            <a:r>
              <a:rPr lang="en-US" altLang="en-US" sz="2800" kern="0" dirty="0">
                <a:latin typeface="Arial" panose="020B0604020202020204" pitchFamily="34" charset="0"/>
                <a:cs typeface="Arial" panose="020B0604020202020204" pitchFamily="34" charset="0"/>
              </a:rPr>
              <a:t/>
            </a:r>
            <a:br>
              <a:rPr lang="en-US" altLang="en-US" sz="2800" kern="0" dirty="0">
                <a:latin typeface="Arial" panose="020B0604020202020204" pitchFamily="34" charset="0"/>
                <a:cs typeface="Arial" panose="020B0604020202020204" pitchFamily="34" charset="0"/>
              </a:rPr>
            </a:br>
            <a:r>
              <a:rPr lang="en-US" altLang="en-US" sz="2000" kern="0" dirty="0">
                <a:latin typeface="Arial" panose="020B0604020202020204" pitchFamily="34" charset="0"/>
                <a:cs typeface="Arial" panose="020B0604020202020204" pitchFamily="34" charset="0"/>
              </a:rPr>
              <a:t>This presentation can also be found under Meter Conferences and Schools on the TESCO </a:t>
            </a:r>
            <a:r>
              <a:rPr lang="en-US" altLang="en-US" sz="2000" kern="0" dirty="0" smtClean="0">
                <a:latin typeface="Arial" panose="020B0604020202020204" pitchFamily="34" charset="0"/>
                <a:cs typeface="Arial" panose="020B0604020202020204" pitchFamily="34" charset="0"/>
              </a:rPr>
              <a:t>website</a:t>
            </a:r>
            <a:r>
              <a:rPr lang="en-US" altLang="en-US" sz="2000" kern="0" dirty="0">
                <a:latin typeface="Arial" panose="020B0604020202020204" pitchFamily="34" charset="0"/>
                <a:cs typeface="Arial" panose="020B0604020202020204" pitchFamily="34" charset="0"/>
              </a:rPr>
              <a:t>: </a:t>
            </a:r>
            <a:r>
              <a:rPr lang="en-US" altLang="en-US" sz="2000" kern="0" dirty="0">
                <a:solidFill>
                  <a:srgbClr val="CC3300"/>
                </a:solidFill>
                <a:latin typeface="Arial" panose="020B0604020202020204" pitchFamily="34" charset="0"/>
                <a:cs typeface="Arial" panose="020B0604020202020204" pitchFamily="34" charset="0"/>
                <a:hlinkClick r:id="rId3"/>
              </a:rPr>
              <a:t>www.tescometering.com</a:t>
            </a:r>
            <a:endParaRPr lang="en-US" altLang="en-US" sz="2000" kern="0" dirty="0">
              <a:solidFill>
                <a:srgbClr val="CC3300"/>
              </a:solidFill>
              <a:latin typeface="Arial" panose="020B0604020202020204" pitchFamily="34" charset="0"/>
              <a:cs typeface="Arial" panose="020B0604020202020204" pitchFamily="34" charset="0"/>
            </a:endParaRPr>
          </a:p>
          <a:p>
            <a:pPr algn="ctr" eaLnBrk="1" hangingPunct="1">
              <a:buFontTx/>
              <a:buNone/>
            </a:pPr>
            <a:endParaRPr lang="en-US" altLang="en-US" sz="2300" kern="0" dirty="0">
              <a:solidFill>
                <a:srgbClr val="CC3300"/>
              </a:solidFill>
            </a:endParaRPr>
          </a:p>
        </p:txBody>
      </p:sp>
      <p:pic>
        <p:nvPicPr>
          <p:cNvPr id="8" name="Picture 7" descr="MC9004315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1524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6734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a:solidFill>
                  <a:schemeClr val="bg1"/>
                </a:solidFill>
                <a:latin typeface="Arial" charset="0"/>
              </a:rPr>
              <a:t>Metering Safety</a:t>
            </a:r>
          </a:p>
        </p:txBody>
      </p:sp>
      <p:sp>
        <p:nvSpPr>
          <p:cNvPr id="3075" name="Rectangle 3"/>
          <p:cNvSpPr>
            <a:spLocks noGrp="1" noChangeArrowheads="1"/>
          </p:cNvSpPr>
          <p:nvPr>
            <p:ph type="body" idx="1"/>
          </p:nvPr>
        </p:nvSpPr>
        <p:spPr bwMode="auto">
          <a:xfrm>
            <a:off x="457200" y="1457325"/>
            <a:ext cx="7848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buNone/>
            </a:pPr>
            <a:r>
              <a:rPr lang="en-US" sz="2000" b="1" u="sng" dirty="0">
                <a:latin typeface="Calibri" panose="020F0502020204030204" pitchFamily="34" charset="0"/>
                <a:cs typeface="Calibri" panose="020F0502020204030204" pitchFamily="34" charset="0"/>
              </a:rPr>
              <a:t>Fatal Electrical Injuries</a:t>
            </a:r>
            <a:endParaRPr lang="en-US" sz="2000" dirty="0">
              <a:latin typeface="Calibri" panose="020F0502020204030204" pitchFamily="34" charset="0"/>
              <a:cs typeface="Calibri" panose="020F0502020204030204" pitchFamily="34" charset="0"/>
            </a:endParaRPr>
          </a:p>
          <a:p>
            <a:r>
              <a:rPr lang="en-US" sz="2000" dirty="0" smtClean="0"/>
              <a:t>30</a:t>
            </a:r>
            <a:r>
              <a:rPr lang="en-US" sz="2000" dirty="0"/>
              <a:t>% of all electrical fatalities occurred at a private residence. Industrial places and premises accounted for another 30% of fatalities. Public buildings accounted for 13%, street and highway accounted for 11%, and farm for 6</a:t>
            </a:r>
            <a:r>
              <a:rPr lang="en-US" sz="2000" dirty="0" smtClean="0"/>
              <a:t>%.</a:t>
            </a:r>
            <a:endParaRPr lang="en-US" sz="2000" dirty="0"/>
          </a:p>
        </p:txBody>
      </p:sp>
      <p:pic>
        <p:nvPicPr>
          <p:cNvPr id="2" name="Picture 1">
            <a:extLst>
              <a:ext uri="{FF2B5EF4-FFF2-40B4-BE49-F238E27FC236}">
                <a16:creationId xmlns:a16="http://schemas.microsoft.com/office/drawing/2014/main" xmlns="" id="{5ABE1BD3-91A8-468E-91FB-D4F7B6D9973C}"/>
              </a:ext>
            </a:extLst>
          </p:cNvPr>
          <p:cNvPicPr>
            <a:picLocks noChangeAspect="1"/>
          </p:cNvPicPr>
          <p:nvPr/>
        </p:nvPicPr>
        <p:blipFill>
          <a:blip r:embed="rId2"/>
          <a:stretch>
            <a:fillRect/>
          </a:stretch>
        </p:blipFill>
        <p:spPr>
          <a:xfrm>
            <a:off x="3886200" y="5383212"/>
            <a:ext cx="1371600" cy="1200150"/>
          </a:xfrm>
          <a:prstGeom prst="rect">
            <a:avLst/>
          </a:prstGeom>
        </p:spPr>
      </p:pic>
    </p:spTree>
    <p:extLst>
      <p:ext uri="{BB962C8B-B14F-4D97-AF65-F5344CB8AC3E}">
        <p14:creationId xmlns:p14="http://schemas.microsoft.com/office/powerpoint/2010/main" val="3206480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255100" y="304800"/>
            <a:ext cx="4876800" cy="107721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How </a:t>
            </a:r>
            <a:r>
              <a:rPr lang="en-US" altLang="en-US" sz="3200" b="1" dirty="0" smtClean="0">
                <a:solidFill>
                  <a:schemeClr val="bg1"/>
                </a:solidFill>
              </a:rPr>
              <a:t>Dangerous </a:t>
            </a:r>
            <a:r>
              <a:rPr lang="en-US" altLang="en-US" sz="3200" b="1" dirty="0">
                <a:solidFill>
                  <a:schemeClr val="bg1"/>
                </a:solidFill>
              </a:rPr>
              <a:t>is </a:t>
            </a:r>
            <a:r>
              <a:rPr lang="en-US" altLang="en-US" sz="3200" b="1" dirty="0" smtClean="0">
                <a:solidFill>
                  <a:schemeClr val="bg1"/>
                </a:solidFill>
              </a:rPr>
              <a:t>Metering</a:t>
            </a:r>
            <a:r>
              <a:rPr lang="en-US" altLang="en-US" sz="3200" b="1" dirty="0">
                <a:solidFill>
                  <a:schemeClr val="bg1"/>
                </a:solidFill>
              </a:rPr>
              <a:t>?</a:t>
            </a:r>
            <a:endParaRPr lang="ru-RU" altLang="en-US" sz="3200" b="1" dirty="0">
              <a:solidFill>
                <a:schemeClr val="bg1"/>
              </a:solidFill>
            </a:endParaRPr>
          </a:p>
        </p:txBody>
      </p:sp>
      <p:sp>
        <p:nvSpPr>
          <p:cNvPr id="409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4100" name="Text Box 4"/>
          <p:cNvSpPr txBox="1">
            <a:spLocks noChangeArrowheads="1"/>
          </p:cNvSpPr>
          <p:nvPr/>
        </p:nvSpPr>
        <p:spPr bwMode="auto">
          <a:xfrm>
            <a:off x="609600" y="1641475"/>
            <a:ext cx="7924800" cy="156966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2400" dirty="0">
                <a:latin typeface="Calibri" panose="020F0502020204030204" pitchFamily="34" charset="0"/>
                <a:cs typeface="Calibri" panose="020F0502020204030204" pitchFamily="34" charset="0"/>
              </a:rPr>
              <a:t>Electricity is Organized </a:t>
            </a:r>
            <a:r>
              <a:rPr lang="en-US" altLang="en-US" sz="2400" dirty="0" smtClean="0">
                <a:latin typeface="Calibri" panose="020F0502020204030204" pitchFamily="34" charset="0"/>
                <a:cs typeface="Calibri" panose="020F0502020204030204" pitchFamily="34" charset="0"/>
              </a:rPr>
              <a:t>Lightning </a:t>
            </a:r>
            <a:r>
              <a:rPr lang="en-US" altLang="en-US" sz="1000" dirty="0">
                <a:latin typeface="Calibri" panose="020F0502020204030204" pitchFamily="34" charset="0"/>
                <a:cs typeface="Calibri" panose="020F0502020204030204" pitchFamily="34" charset="0"/>
              </a:rPr>
              <a:t>– George </a:t>
            </a:r>
            <a:r>
              <a:rPr lang="en-US" altLang="en-US" sz="1000" dirty="0" smtClean="0">
                <a:latin typeface="Calibri" panose="020F0502020204030204" pitchFamily="34" charset="0"/>
                <a:cs typeface="Calibri" panose="020F0502020204030204" pitchFamily="34" charset="0"/>
              </a:rPr>
              <a:t> Carlin</a:t>
            </a:r>
            <a:endParaRPr lang="en-US" altLang="en-US" sz="1000" dirty="0">
              <a:latin typeface="Calibri" panose="020F0502020204030204" pitchFamily="34" charset="0"/>
              <a:cs typeface="Calibri" panose="020F0502020204030204" pitchFamily="34" charset="0"/>
            </a:endParaRPr>
          </a:p>
          <a:p>
            <a:pPr algn="l" eaLnBrk="1" hangingPunct="1">
              <a:lnSpc>
                <a:spcPct val="80000"/>
              </a:lnSpc>
            </a:pPr>
            <a:endParaRPr lang="en-US" altLang="en-US" sz="2400" dirty="0">
              <a:latin typeface="Calibri" panose="020F0502020204030204" pitchFamily="34" charset="0"/>
              <a:cs typeface="Calibri" panose="020F0502020204030204" pitchFamily="34" charset="0"/>
            </a:endParaRPr>
          </a:p>
          <a:p>
            <a:pPr algn="l" eaLnBrk="1" hangingPunct="1">
              <a:lnSpc>
                <a:spcPct val="80000"/>
              </a:lnSpc>
            </a:pPr>
            <a:r>
              <a:rPr lang="en-US" altLang="en-US" sz="2400" dirty="0">
                <a:latin typeface="Calibri" panose="020F0502020204030204" pitchFamily="34" charset="0"/>
                <a:cs typeface="Calibri" panose="020F0502020204030204" pitchFamily="34" charset="0"/>
              </a:rPr>
              <a:t>Any Voltage without current will not kill you, but any voltage with current can kill you.   </a:t>
            </a:r>
          </a:p>
        </p:txBody>
      </p:sp>
      <p:pic>
        <p:nvPicPr>
          <p:cNvPr id="12290" name="Picture 2" descr="Image result for metering safety good practice 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585" y="3581400"/>
            <a:ext cx="3217829" cy="2438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255100" y="304800"/>
            <a:ext cx="4876800" cy="107721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3200" b="1" dirty="0">
                <a:solidFill>
                  <a:schemeClr val="bg1"/>
                </a:solidFill>
              </a:rPr>
              <a:t>How </a:t>
            </a:r>
            <a:r>
              <a:rPr lang="en-US" altLang="en-US" sz="3200" b="1" dirty="0" smtClean="0">
                <a:solidFill>
                  <a:schemeClr val="bg1"/>
                </a:solidFill>
              </a:rPr>
              <a:t>Dangerous </a:t>
            </a:r>
            <a:r>
              <a:rPr lang="en-US" altLang="en-US" sz="3200" b="1" dirty="0">
                <a:solidFill>
                  <a:schemeClr val="bg1"/>
                </a:solidFill>
              </a:rPr>
              <a:t>is </a:t>
            </a:r>
            <a:r>
              <a:rPr lang="en-US" altLang="en-US" sz="3200" b="1" dirty="0" smtClean="0">
                <a:solidFill>
                  <a:schemeClr val="bg1"/>
                </a:solidFill>
              </a:rPr>
              <a:t>Metering</a:t>
            </a:r>
            <a:r>
              <a:rPr lang="en-US" altLang="en-US" sz="3200" b="1" dirty="0">
                <a:solidFill>
                  <a:schemeClr val="bg1"/>
                </a:solidFill>
              </a:rPr>
              <a:t>?</a:t>
            </a:r>
            <a:endParaRPr lang="ru-RU" altLang="en-US" sz="3200" b="1" dirty="0">
              <a:solidFill>
                <a:schemeClr val="bg1"/>
              </a:solidFill>
            </a:endParaRPr>
          </a:p>
        </p:txBody>
      </p:sp>
      <p:sp>
        <p:nvSpPr>
          <p:cNvPr id="409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pic>
        <p:nvPicPr>
          <p:cNvPr id="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60" y="2303462"/>
            <a:ext cx="3724654" cy="301307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meter exploding from sock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905000"/>
            <a:ext cx="3657600" cy="381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917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362200" y="563563"/>
            <a:ext cx="4876800" cy="584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sz="3200" b="1" dirty="0">
                <a:solidFill>
                  <a:schemeClr val="bg1"/>
                </a:solidFill>
              </a:rPr>
              <a:t>Safety First -  PPE</a:t>
            </a:r>
            <a:endParaRPr lang="ru-RU" altLang="en-US" sz="3200" b="1" dirty="0">
              <a:solidFill>
                <a:schemeClr val="bg1"/>
              </a:solidFill>
            </a:endParaRPr>
          </a:p>
        </p:txBody>
      </p:sp>
      <p:sp>
        <p:nvSpPr>
          <p:cNvPr id="5123"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a:latin typeface="Times New Roman" pitchFamily="18" charset="0"/>
            </a:endParaRPr>
          </a:p>
        </p:txBody>
      </p:sp>
      <p:sp>
        <p:nvSpPr>
          <p:cNvPr id="5124" name="Text Box 4"/>
          <p:cNvSpPr txBox="1">
            <a:spLocks noChangeArrowheads="1"/>
          </p:cNvSpPr>
          <p:nvPr/>
        </p:nvSpPr>
        <p:spPr bwMode="auto">
          <a:xfrm>
            <a:off x="609600" y="1641475"/>
            <a:ext cx="7924800" cy="3268587"/>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sz="2400" dirty="0">
                <a:cs typeface="Arial" charset="0"/>
              </a:rPr>
              <a:t>Personal Protective Equipment</a:t>
            </a:r>
          </a:p>
          <a:p>
            <a:pPr marL="342900" indent="-342900" algn="l" eaLnBrk="1" hangingPunct="1">
              <a:buFont typeface="Arial" panose="020B0604020202020204" pitchFamily="34" charset="0"/>
              <a:buChar char="•"/>
            </a:pPr>
            <a:r>
              <a:rPr lang="en-US" altLang="en-US" sz="2400" dirty="0">
                <a:cs typeface="Arial" charset="0"/>
              </a:rPr>
              <a:t>Leathers</a:t>
            </a:r>
          </a:p>
          <a:p>
            <a:pPr marL="342900" indent="-342900" algn="l" eaLnBrk="1" hangingPunct="1">
              <a:buFont typeface="Arial" panose="020B0604020202020204" pitchFamily="34" charset="0"/>
              <a:buChar char="•"/>
            </a:pPr>
            <a:r>
              <a:rPr lang="en-US" altLang="en-US" sz="2400" dirty="0">
                <a:cs typeface="Arial" charset="0"/>
              </a:rPr>
              <a:t>Rubber Gloves</a:t>
            </a:r>
          </a:p>
          <a:p>
            <a:pPr marL="342900" indent="-342900" algn="l" eaLnBrk="1" hangingPunct="1">
              <a:buFont typeface="Arial" panose="020B0604020202020204" pitchFamily="34" charset="0"/>
              <a:buChar char="•"/>
            </a:pPr>
            <a:r>
              <a:rPr lang="en-US" altLang="en-US" sz="2400" dirty="0">
                <a:cs typeface="Arial" charset="0"/>
              </a:rPr>
              <a:t>Face Shield</a:t>
            </a:r>
          </a:p>
          <a:p>
            <a:pPr marL="342900" indent="-342900" algn="l" eaLnBrk="1" hangingPunct="1">
              <a:buFont typeface="Arial" panose="020B0604020202020204" pitchFamily="34" charset="0"/>
              <a:buChar char="•"/>
            </a:pPr>
            <a:r>
              <a:rPr lang="en-US" altLang="en-US" sz="2400" dirty="0">
                <a:cs typeface="Arial" charset="0"/>
              </a:rPr>
              <a:t>FR Clothing</a:t>
            </a:r>
          </a:p>
          <a:p>
            <a:pPr marL="342900" indent="-342900" algn="l" eaLnBrk="1" hangingPunct="1">
              <a:buFont typeface="Arial" panose="020B0604020202020204" pitchFamily="34" charset="0"/>
              <a:buChar char="•"/>
            </a:pPr>
            <a:r>
              <a:rPr lang="en-US" altLang="en-US" sz="2400" dirty="0">
                <a:cs typeface="Arial" charset="0"/>
              </a:rPr>
              <a:t>Safety Shoes</a:t>
            </a:r>
          </a:p>
          <a:p>
            <a:pPr algn="l" eaLnBrk="1" hangingPunct="1">
              <a:lnSpc>
                <a:spcPct val="80000"/>
              </a:lnSpc>
            </a:pPr>
            <a:endParaRPr lang="en-US" altLang="en-US" sz="2400" dirty="0">
              <a:latin typeface="Times New Roman" pitchFamily="18" charset="0"/>
            </a:endParaRPr>
          </a:p>
        </p:txBody>
      </p:sp>
      <p:pic>
        <p:nvPicPr>
          <p:cNvPr id="13314" name="Picture 2" descr="WHS Aud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2685" y="2863817"/>
            <a:ext cx="4711715" cy="189057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P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4916427"/>
            <a:ext cx="2963461" cy="13780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838200" y="579438"/>
            <a:ext cx="7543800" cy="563562"/>
          </a:xfr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a:solidFill>
                  <a:schemeClr val="bg1"/>
                </a:solidFill>
                <a:latin typeface="Arial" charset="0"/>
              </a:rPr>
              <a:t>Arc Flash</a:t>
            </a:r>
          </a:p>
        </p:txBody>
      </p:sp>
      <p:sp>
        <p:nvSpPr>
          <p:cNvPr id="6147" name="Rectangle 3"/>
          <p:cNvSpPr>
            <a:spLocks noGrp="1" noChangeArrowheads="1"/>
          </p:cNvSpPr>
          <p:nvPr>
            <p:ph type="body" idx="1"/>
          </p:nvPr>
        </p:nvSpPr>
        <p:spPr bwMode="auto">
          <a:xfrm>
            <a:off x="533400" y="1600200"/>
            <a:ext cx="8077200" cy="4191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sz="2100" b="1" dirty="0">
                <a:latin typeface="Calibri" panose="020F0502020204030204" pitchFamily="34" charset="0"/>
                <a:cs typeface="Calibri" panose="020F0502020204030204" pitchFamily="34" charset="0"/>
              </a:rPr>
              <a:t>What is Arc Flash?</a:t>
            </a:r>
          </a:p>
          <a:p>
            <a:pPr marL="0" indent="0">
              <a:buNone/>
            </a:pPr>
            <a:r>
              <a:rPr lang="en-US" sz="2100" dirty="0">
                <a:latin typeface="Calibri" panose="020F0502020204030204" pitchFamily="34" charset="0"/>
                <a:cs typeface="Calibri" panose="020F0502020204030204" pitchFamily="34" charset="0"/>
              </a:rPr>
              <a:t>While an arc flash is sometimes used interchangeably with “arc </a:t>
            </a:r>
            <a:r>
              <a:rPr lang="en-US" sz="2100" dirty="0" smtClean="0">
                <a:latin typeface="Calibri" panose="020F0502020204030204" pitchFamily="34" charset="0"/>
                <a:cs typeface="Calibri" panose="020F0502020204030204" pitchFamily="34" charset="0"/>
              </a:rPr>
              <a:t>fault,” </a:t>
            </a:r>
            <a:r>
              <a:rPr lang="en-US" sz="2100" dirty="0">
                <a:latin typeface="Calibri" panose="020F0502020204030204" pitchFamily="34" charset="0"/>
                <a:cs typeface="Calibri" panose="020F0502020204030204" pitchFamily="34" charset="0"/>
              </a:rPr>
              <a:t>an arc flash is more accurately defined as the light produced during an arc fault. An arc fault is a type of electrical fault that results from the breakdown of an insulating medium between two conductors where the energy is sufficient to sustain an arc across the insulator (often air) and can cause extreme amounts of light (arc flash), immense heat upwards of 19,000 degrees C, and a resulting explosive pressure wave (arc blast). These forces combine to create a hazardous condition that can vaporize metal, destroy equipment, and pose a significant hazard to anyone in the vicinity.</a:t>
            </a:r>
          </a:p>
        </p:txBody>
      </p:sp>
      <p:pic>
        <p:nvPicPr>
          <p:cNvPr id="2" name="Picture 1">
            <a:extLst>
              <a:ext uri="{FF2B5EF4-FFF2-40B4-BE49-F238E27FC236}">
                <a16:creationId xmlns:a16="http://schemas.microsoft.com/office/drawing/2014/main" xmlns="" id="{FE7F7149-2064-4196-A39C-DA816786A938}"/>
              </a:ext>
            </a:extLst>
          </p:cNvPr>
          <p:cNvPicPr>
            <a:picLocks noChangeAspect="1"/>
          </p:cNvPicPr>
          <p:nvPr/>
        </p:nvPicPr>
        <p:blipFill>
          <a:blip r:embed="rId2"/>
          <a:stretch>
            <a:fillRect/>
          </a:stretch>
        </p:blipFill>
        <p:spPr>
          <a:xfrm>
            <a:off x="3886200" y="5274297"/>
            <a:ext cx="2305050" cy="140864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838200" y="579438"/>
            <a:ext cx="7543800" cy="563562"/>
          </a:xfr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en-US" sz="3200" b="1" dirty="0">
                <a:solidFill>
                  <a:schemeClr val="bg1"/>
                </a:solidFill>
                <a:latin typeface="Arial" charset="0"/>
              </a:rPr>
              <a:t>Covering the </a:t>
            </a:r>
            <a:r>
              <a:rPr lang="en-US" altLang="en-US" sz="3200" b="1" dirty="0" smtClean="0">
                <a:solidFill>
                  <a:schemeClr val="bg1"/>
                </a:solidFill>
                <a:latin typeface="Arial" charset="0"/>
              </a:rPr>
              <a:t>Basics</a:t>
            </a:r>
            <a:endParaRPr lang="en-US" altLang="en-US" sz="3200" b="1" dirty="0">
              <a:solidFill>
                <a:schemeClr val="bg1"/>
              </a:solidFill>
              <a:latin typeface="Arial" charset="0"/>
            </a:endParaRPr>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614150"/>
            <a:ext cx="4724400" cy="493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54941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30000"/>
          </a:spcBef>
          <a:spcAft>
            <a:spcPct val="0"/>
          </a:spcAft>
          <a:buClrTx/>
          <a:buSzTx/>
          <a:buFontTx/>
          <a:buNone/>
          <a:tabLst/>
          <a:defRPr kumimoji="0" lang="ru-RU" altLang="en-US" sz="1800" b="0" i="0" u="none" strike="noStrike" cap="none" normalizeH="0" baseline="0" smtClean="0">
            <a:ln>
              <a:noFill/>
            </a:ln>
            <a:solidFill>
              <a:srgbClr val="00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2147</TotalTime>
  <Words>1094</Words>
  <Application>Microsoft Office PowerPoint</Application>
  <PresentationFormat>On-screen Show (4:3)</PresentationFormat>
  <Paragraphs>213</Paragraphs>
  <Slides>36</Slides>
  <Notes>20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42" baseType="lpstr">
      <vt:lpstr>Arial</vt:lpstr>
      <vt:lpstr>Times New Roman</vt:lpstr>
      <vt:lpstr>AvantGarde</vt:lpstr>
      <vt:lpstr>Calibri</vt:lpstr>
      <vt:lpstr>Default Design</vt:lpstr>
      <vt:lpstr>Chart</vt:lpstr>
      <vt:lpstr>PowerPoint Presentation</vt:lpstr>
      <vt:lpstr>Agenda</vt:lpstr>
      <vt:lpstr>Metering Safety</vt:lpstr>
      <vt:lpstr>Metering Safety</vt:lpstr>
      <vt:lpstr>PowerPoint Presentation</vt:lpstr>
      <vt:lpstr>PowerPoint Presentation</vt:lpstr>
      <vt:lpstr>PowerPoint Presentation</vt:lpstr>
      <vt:lpstr>Arc Flash</vt:lpstr>
      <vt:lpstr>Covering the Basics</vt:lpstr>
      <vt:lpstr>PowerPoint Presentation</vt:lpstr>
      <vt:lpstr>PowerPoint Presentation</vt:lpstr>
      <vt:lpstr>PowerPoint Presentation</vt:lpstr>
      <vt:lpstr>PowerPoint Presentation</vt:lpstr>
      <vt:lpstr>PowerPoint Presentation</vt:lpstr>
      <vt:lpstr>Once the Box is Open Issues to Look For</vt:lpstr>
      <vt:lpstr>Once the Box is Open Issues to Look For</vt:lpstr>
      <vt:lpstr>Once the Box is Open Issues to Look For</vt:lpstr>
      <vt:lpstr>What is a Hot Socket?</vt:lpstr>
      <vt:lpstr>Root Causes</vt:lpstr>
      <vt:lpstr>PowerPoint Presentation</vt:lpstr>
      <vt:lpstr>PowerPoint Presentation</vt:lpstr>
      <vt:lpstr>Root Causes</vt:lpstr>
      <vt:lpstr>Root Causes</vt:lpstr>
      <vt:lpstr>Billing Issues</vt:lpstr>
      <vt:lpstr>Billing Issues</vt:lpstr>
      <vt:lpstr>Billing Issues</vt:lpstr>
      <vt:lpstr>Billing Issues</vt:lpstr>
      <vt:lpstr>Billing Issues</vt:lpstr>
      <vt:lpstr>Billing Issues</vt:lpstr>
      <vt:lpstr>Billing Issues</vt:lpstr>
      <vt:lpstr>Billing Issues</vt:lpstr>
      <vt:lpstr>Billing Issues</vt:lpstr>
      <vt:lpstr>Billing Issues</vt:lpstr>
      <vt:lpstr>PowerPoint Presentation</vt:lpstr>
      <vt:lpstr>References</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Andrea Koch</cp:lastModifiedBy>
  <cp:revision>115</cp:revision>
  <cp:lastPrinted>2004-05-03T19:12:21Z</cp:lastPrinted>
  <dcterms:created xsi:type="dcterms:W3CDTF">2004-03-09T01:40:14Z</dcterms:created>
  <dcterms:modified xsi:type="dcterms:W3CDTF">2021-02-02T20:49:27Z</dcterms:modified>
</cp:coreProperties>
</file>