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4"/>
  </p:notesMasterIdLst>
  <p:handoutMasterIdLst>
    <p:handoutMasterId r:id="rId55"/>
  </p:handoutMasterIdLst>
  <p:sldIdLst>
    <p:sldId id="372" r:id="rId2"/>
    <p:sldId id="356" r:id="rId3"/>
    <p:sldId id="399"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376" r:id="rId33"/>
    <p:sldId id="402" r:id="rId34"/>
    <p:sldId id="403" r:id="rId35"/>
    <p:sldId id="393" r:id="rId36"/>
    <p:sldId id="406" r:id="rId37"/>
    <p:sldId id="407" r:id="rId38"/>
    <p:sldId id="408" r:id="rId39"/>
    <p:sldId id="384" r:id="rId40"/>
    <p:sldId id="385" r:id="rId41"/>
    <p:sldId id="386" r:id="rId42"/>
    <p:sldId id="387" r:id="rId43"/>
    <p:sldId id="430" r:id="rId44"/>
    <p:sldId id="388" r:id="rId45"/>
    <p:sldId id="389" r:id="rId46"/>
    <p:sldId id="409" r:id="rId47"/>
    <p:sldId id="410" r:id="rId48"/>
    <p:sldId id="411" r:id="rId49"/>
    <p:sldId id="412" r:id="rId50"/>
    <p:sldId id="461" r:id="rId51"/>
    <p:sldId id="431" r:id="rId52"/>
    <p:sldId id="462" r:id="rId53"/>
  </p:sldIdLst>
  <p:sldSz cx="9144000" cy="6858000" type="screen4x3"/>
  <p:notesSz cx="6950075" cy="9236075"/>
  <p:defaultTextStyle>
    <a:defPPr>
      <a:defRPr lang="ru-RU"/>
    </a:defPPr>
    <a:lvl1pPr algn="l" rtl="0" fontAlgn="base">
      <a:spcBef>
        <a:spcPct val="30000"/>
      </a:spcBef>
      <a:spcAft>
        <a:spcPct val="0"/>
      </a:spcAft>
      <a:defRPr kern="1200">
        <a:solidFill>
          <a:srgbClr val="000000"/>
        </a:solidFill>
        <a:latin typeface="Arial" pitchFamily="34" charset="0"/>
        <a:ea typeface="+mn-ea"/>
        <a:cs typeface="+mn-cs"/>
      </a:defRPr>
    </a:lvl1pPr>
    <a:lvl2pPr marL="457200" algn="l" rtl="0" fontAlgn="base">
      <a:spcBef>
        <a:spcPct val="30000"/>
      </a:spcBef>
      <a:spcAft>
        <a:spcPct val="0"/>
      </a:spcAft>
      <a:defRPr kern="1200">
        <a:solidFill>
          <a:srgbClr val="000000"/>
        </a:solidFill>
        <a:latin typeface="Arial" pitchFamily="34" charset="0"/>
        <a:ea typeface="+mn-ea"/>
        <a:cs typeface="+mn-cs"/>
      </a:defRPr>
    </a:lvl2pPr>
    <a:lvl3pPr marL="914400" algn="l" rtl="0" fontAlgn="base">
      <a:spcBef>
        <a:spcPct val="30000"/>
      </a:spcBef>
      <a:spcAft>
        <a:spcPct val="0"/>
      </a:spcAft>
      <a:defRPr kern="1200">
        <a:solidFill>
          <a:srgbClr val="000000"/>
        </a:solidFill>
        <a:latin typeface="Arial" pitchFamily="34" charset="0"/>
        <a:ea typeface="+mn-ea"/>
        <a:cs typeface="+mn-cs"/>
      </a:defRPr>
    </a:lvl3pPr>
    <a:lvl4pPr marL="1371600" algn="l" rtl="0" fontAlgn="base">
      <a:spcBef>
        <a:spcPct val="30000"/>
      </a:spcBef>
      <a:spcAft>
        <a:spcPct val="0"/>
      </a:spcAft>
      <a:defRPr kern="1200">
        <a:solidFill>
          <a:srgbClr val="000000"/>
        </a:solidFill>
        <a:latin typeface="Arial" pitchFamily="34" charset="0"/>
        <a:ea typeface="+mn-ea"/>
        <a:cs typeface="+mn-cs"/>
      </a:defRPr>
    </a:lvl4pPr>
    <a:lvl5pPr marL="1828800" algn="l"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8E8BF11D-70EE-4B1A-9791-1DD230BD9763}" type="slidenum">
              <a:rPr lang="en-US" altLang="en-US"/>
              <a:pPr>
                <a:defRPr/>
              </a:pPr>
              <a:t>‹#›</a:t>
            </a:fld>
            <a:endParaRPr lang="en-US" altLang="en-US" dirty="0"/>
          </a:p>
        </p:txBody>
      </p:sp>
    </p:spTree>
    <p:extLst>
      <p:ext uri="{BB962C8B-B14F-4D97-AF65-F5344CB8AC3E}">
        <p14:creationId xmlns:p14="http://schemas.microsoft.com/office/powerpoint/2010/main" val="109267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13E6DDF0-1D55-4C73-9775-6A02CCEAADA5}" type="slidenum">
              <a:rPr lang="ru-RU" altLang="en-US"/>
              <a:pPr>
                <a:defRPr/>
              </a:pPr>
              <a:t>‹#›</a:t>
            </a:fld>
            <a:endParaRPr lang="ru-RU" altLang="en-US"/>
          </a:p>
        </p:txBody>
      </p:sp>
    </p:spTree>
    <p:extLst>
      <p:ext uri="{BB962C8B-B14F-4D97-AF65-F5344CB8AC3E}">
        <p14:creationId xmlns:p14="http://schemas.microsoft.com/office/powerpoint/2010/main" val="350926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defRPr sz="1200">
                <a:solidFill>
                  <a:schemeClr val="tx1"/>
                </a:solidFill>
                <a:latin typeface="Arial" pitchFamily="34" charset="0"/>
              </a:defRPr>
            </a:lvl1pPr>
            <a:lvl2pPr marL="742950" indent="-285750" defTabSz="925513" eaLnBrk="0" hangingPunct="0">
              <a:defRPr sz="1200">
                <a:solidFill>
                  <a:schemeClr val="tx1"/>
                </a:solidFill>
                <a:latin typeface="Arial" pitchFamily="34" charset="0"/>
              </a:defRPr>
            </a:lvl2pPr>
            <a:lvl3pPr marL="1143000" indent="-228600" defTabSz="925513" eaLnBrk="0" hangingPunct="0">
              <a:defRPr sz="1200">
                <a:solidFill>
                  <a:schemeClr val="tx1"/>
                </a:solidFill>
                <a:latin typeface="Arial" pitchFamily="34" charset="0"/>
              </a:defRPr>
            </a:lvl3pPr>
            <a:lvl4pPr marL="1600200" indent="-228600" defTabSz="925513" eaLnBrk="0" hangingPunct="0">
              <a:defRPr sz="1200">
                <a:solidFill>
                  <a:schemeClr val="tx1"/>
                </a:solidFill>
                <a:latin typeface="Arial" pitchFamily="34" charset="0"/>
              </a:defRPr>
            </a:lvl4pPr>
            <a:lvl5pPr marL="2057400" indent="-228600"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eaLnBrk="1" hangingPunct="1"/>
            <a:fld id="{6ED18813-C8B5-4736-9C11-D2495785462A}" type="slidenum">
              <a:rPr lang="ru-RU" altLang="en-US" smtClean="0"/>
              <a:pPr eaLnBrk="1" hangingPunct="1"/>
              <a:t>1</a:t>
            </a:fld>
            <a:endParaRPr lang="ru-RU" altLang="en-US" smtClean="0"/>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itchFamily="34" charset="0"/>
              </a:defRPr>
            </a:lvl1pPr>
            <a:lvl2pPr marL="750888" indent="-288925" defTabSz="925513" eaLnBrk="0" hangingPunct="0">
              <a:defRPr sz="1200">
                <a:solidFill>
                  <a:schemeClr val="tx1"/>
                </a:solidFill>
                <a:latin typeface="Arial" pitchFamily="34" charset="0"/>
              </a:defRPr>
            </a:lvl2pPr>
            <a:lvl3pPr marL="1155700" indent="-230188" defTabSz="925513" eaLnBrk="0" hangingPunct="0">
              <a:defRPr sz="1200">
                <a:solidFill>
                  <a:schemeClr val="tx1"/>
                </a:solidFill>
                <a:latin typeface="Arial" pitchFamily="34" charset="0"/>
              </a:defRPr>
            </a:lvl3pPr>
            <a:lvl4pPr marL="1619250" indent="-231775" defTabSz="925513" eaLnBrk="0" hangingPunct="0">
              <a:defRPr sz="1200">
                <a:solidFill>
                  <a:schemeClr val="tx1"/>
                </a:solidFill>
                <a:latin typeface="Arial" pitchFamily="34" charset="0"/>
              </a:defRPr>
            </a:lvl4pPr>
            <a:lvl5pPr marL="2081213" indent="-231775"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6E1B88-597B-41B4-95E5-96808C4FDEF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597C49-A80B-486A-96F1-206EADF714B7}" type="slidenum">
              <a:rPr lang="en-US" altLang="en-US" smtClean="0"/>
              <a:pPr eaLnBrk="1" hangingPunct="1">
                <a:spcBef>
                  <a:spcPct val="0"/>
                </a:spcBef>
              </a:pPr>
              <a:t>4</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D39B2A-8AC1-4CDB-96EF-986B32995ABC}" type="slidenum">
              <a:rPr lang="en-US" altLang="en-US" smtClean="0"/>
              <a:pPr eaLnBrk="1" hangingPunct="1">
                <a:spcBef>
                  <a:spcPct val="0"/>
                </a:spcBef>
              </a:pPr>
              <a:t>5</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A2B598-FD4F-40BD-A458-0331E17D272C}" type="slidenum">
              <a:rPr lang="en-US" altLang="en-US" smtClean="0"/>
              <a:pPr eaLnBrk="1" hangingPunct="1">
                <a:spcBef>
                  <a:spcPct val="0"/>
                </a:spcBef>
              </a:pPr>
              <a:t>6</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BDD9A0-F836-48F1-8877-D87F0D72A631}" type="slidenum">
              <a:rPr lang="en-US" altLang="en-US" smtClean="0"/>
              <a:pPr eaLnBrk="1" hangingPunct="1">
                <a:spcBef>
                  <a:spcPct val="0"/>
                </a:spcBef>
              </a:pPr>
              <a:t>7</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0124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57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5990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014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z="1500">
                <a:latin typeface="Arial" charset="0"/>
              </a:defRPr>
            </a:lvl1pPr>
          </a:lstStyle>
          <a:p>
            <a:pPr>
              <a:defRPr/>
            </a:pPr>
            <a:fld id="{52E6B67F-4533-48E2-9E79-E1F38D121AEA}" type="datetime1">
              <a:rPr lang="en-US"/>
              <a:pPr>
                <a:defRPr/>
              </a:pPr>
              <a:t>1/22/2021</a:t>
            </a:fld>
            <a:endParaRPr lang="en-US" dirty="0"/>
          </a:p>
        </p:txBody>
      </p:sp>
      <p:sp>
        <p:nvSpPr>
          <p:cNvPr id="6" name="Rectangle 6"/>
          <p:cNvSpPr>
            <a:spLocks noGrp="1" noChangeArrowheads="1"/>
          </p:cNvSpPr>
          <p:nvPr>
            <p:ph type="sldNum" sz="quarter" idx="11"/>
          </p:nvPr>
        </p:nvSpPr>
        <p:spPr>
          <a:xfrm>
            <a:off x="3810000" y="6248400"/>
            <a:ext cx="1066800" cy="476250"/>
          </a:xfrm>
          <a:prstGeom prst="rect">
            <a:avLst/>
          </a:prstGeom>
        </p:spPr>
        <p:txBody>
          <a:bodyPr/>
          <a:lstStyle>
            <a:lvl1pPr>
              <a:defRPr sz="1500">
                <a:latin typeface="Arial" charset="0"/>
              </a:defRPr>
            </a:lvl1pPr>
          </a:lstStyle>
          <a:p>
            <a:pPr>
              <a:defRPr/>
            </a:pPr>
            <a:r>
              <a:rPr lang="en-US" dirty="0"/>
              <a:t>Slide </a:t>
            </a:r>
            <a:fld id="{4D7C95A9-93F9-46A9-BAB3-DC50914BA233}" type="slidenum">
              <a:rPr lang="en-US"/>
              <a:pPr>
                <a:defRPr/>
              </a:pPr>
              <a:t>‹#›</a:t>
            </a:fld>
            <a:endParaRPr lang="en-US" dirty="0"/>
          </a:p>
        </p:txBody>
      </p:sp>
    </p:spTree>
    <p:extLst>
      <p:ext uri="{BB962C8B-B14F-4D97-AF65-F5344CB8AC3E}">
        <p14:creationId xmlns:p14="http://schemas.microsoft.com/office/powerpoint/2010/main" val="13053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982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1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5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4919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2133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194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49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553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534400" y="6400800"/>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dirty="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solidFill>
                <a:schemeClr val="tx1"/>
              </a:solidFill>
              <a:latin typeface="AvantGarde"/>
            </a:endParaRP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extLst>
      <p:ext uri="{BB962C8B-B14F-4D97-AF65-F5344CB8AC3E}">
        <p14:creationId xmlns:p14="http://schemas.microsoft.com/office/powerpoint/2010/main" val="2502146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8" Type="http://schemas.openxmlformats.org/officeDocument/2006/relationships/hyperlink" Target="http://www.brooksutility.com/products/122" TargetMode="External"/><Relationship Id="rId3" Type="http://schemas.openxmlformats.org/officeDocument/2006/relationships/hyperlink" Target="https://home.howstuffworks.com/home-improvement/repair/how-to-do-home-electrical-repairs.htm" TargetMode="External"/><Relationship Id="rId7" Type="http://schemas.openxmlformats.org/officeDocument/2006/relationships/hyperlink" Target="https://www.radianresearch.com/" TargetMode="External"/><Relationship Id="rId2" Type="http://schemas.openxmlformats.org/officeDocument/2006/relationships/hyperlink" Target="http://www.texasmeter.com/" TargetMode="External"/><Relationship Id="rId1" Type="http://schemas.openxmlformats.org/officeDocument/2006/relationships/slideLayout" Target="../slideLayouts/slideLayout2.xml"/><Relationship Id="rId6" Type="http://schemas.openxmlformats.org/officeDocument/2006/relationships/hyperlink" Target="http://www.gecdurham.com/" TargetMode="External"/><Relationship Id="rId5" Type="http://schemas.openxmlformats.org/officeDocument/2006/relationships/hyperlink" Target="https://www.tescometering.com/product/tesco-transockets/" TargetMode="External"/><Relationship Id="rId4" Type="http://schemas.openxmlformats.org/officeDocument/2006/relationships/hyperlink" Target="https://www.youtube.com/watch?v=SeyojxVonrk"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4E4CB20B-3A57-4F53-9623-C163FA27A20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endParaRPr lang="en-US" altLang="en-US" dirty="0">
              <a:solidFill>
                <a:schemeClr val="tx1"/>
              </a:solidFill>
            </a:endParaRPr>
          </a:p>
        </p:txBody>
      </p:sp>
      <p:sp>
        <p:nvSpPr>
          <p:cNvPr id="10"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11"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92307"/>
            <a:ext cx="1981200" cy="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2663917" y="1815524"/>
            <a:ext cx="44257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pPr>
            <a:r>
              <a:rPr lang="en-US" altLang="en-US" sz="3500" b="1" dirty="0" smtClean="0">
                <a:solidFill>
                  <a:srgbClr val="2F549D"/>
                </a:solidFill>
              </a:rPr>
              <a:t>Site Verification for Newer Employees</a:t>
            </a:r>
          </a:p>
        </p:txBody>
      </p:sp>
      <p:sp>
        <p:nvSpPr>
          <p:cNvPr id="14" name="Text Box 10"/>
          <p:cNvSpPr txBox="1">
            <a:spLocks noChangeArrowheads="1"/>
          </p:cNvSpPr>
          <p:nvPr/>
        </p:nvSpPr>
        <p:spPr bwMode="auto">
          <a:xfrm>
            <a:off x="762000" y="449580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Rob Reese,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NREA – Nebraska Rural Electric Association</a:t>
            </a:r>
          </a:p>
          <a:p>
            <a:pPr algn="r" eaLnBrk="1" hangingPunct="1">
              <a:spcBef>
                <a:spcPct val="0"/>
              </a:spcBef>
              <a:spcAft>
                <a:spcPts val="0"/>
              </a:spcAft>
              <a:buFontTx/>
              <a:buNone/>
            </a:pPr>
            <a:r>
              <a:rPr lang="en-US" altLang="en-US" sz="1600" i="1" dirty="0" smtClean="0">
                <a:solidFill>
                  <a:schemeClr val="bg1"/>
                </a:solidFill>
              </a:rPr>
              <a:t>February 9, 2021</a:t>
            </a:r>
            <a:endParaRPr lang="en-US" altLang="en-US" sz="1600" i="1" dirty="0">
              <a:solidFill>
                <a:schemeClr val="bg1"/>
              </a:solidFill>
            </a:endParaRP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748338"/>
            <a:ext cx="2800350" cy="88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1981200"/>
            <a:ext cx="5181600" cy="4267200"/>
          </a:xfrm>
        </p:spPr>
        <p:txBody>
          <a:bodyPr/>
          <a:lstStyle/>
          <a:p>
            <a:r>
              <a:rPr lang="en-US" altLang="en-US" sz="1600" dirty="0" smtClean="0">
                <a:latin typeface="Arial" panose="020B0604020202020204" pitchFamily="34" charset="0"/>
                <a:cs typeface="Arial" panose="020B0604020202020204" pitchFamily="34" charset="0"/>
              </a:rPr>
              <a:t>Most Utilities do not have a comprehensive and complete list of every instrument transformer on their system that is involved in providing the billing for the largest 10 to 20% of any utilities revenue.</a:t>
            </a:r>
          </a:p>
          <a:p>
            <a:endParaRPr lang="en-US" altLang="en-US" sz="1600" dirty="0" smtClean="0">
              <a:latin typeface="Arial" panose="020B0604020202020204" pitchFamily="34" charset="0"/>
              <a:cs typeface="Arial" panose="020B0604020202020204" pitchFamily="34" charset="0"/>
            </a:endParaRPr>
          </a:p>
          <a:p>
            <a:r>
              <a:rPr lang="en-US" altLang="en-US" sz="1600" dirty="0" smtClean="0">
                <a:latin typeface="Arial" panose="020B0604020202020204" pitchFamily="34" charset="0"/>
                <a:cs typeface="Arial" panose="020B0604020202020204" pitchFamily="34" charset="0"/>
              </a:rPr>
              <a:t>Most Utilities do not visit, document and verify these same services on any regular basis.</a:t>
            </a:r>
          </a:p>
          <a:p>
            <a:endParaRPr lang="en-US" altLang="en-US" sz="1600" dirty="0" smtClean="0">
              <a:latin typeface="Arial" panose="020B0604020202020204" pitchFamily="34" charset="0"/>
              <a:cs typeface="Arial" panose="020B0604020202020204" pitchFamily="34" charset="0"/>
            </a:endParaRPr>
          </a:p>
          <a:p>
            <a:r>
              <a:rPr lang="en-US" altLang="en-US" sz="1600" dirty="0" smtClean="0">
                <a:latin typeface="Arial" panose="020B0604020202020204" pitchFamily="34" charset="0"/>
                <a:cs typeface="Arial" panose="020B0604020202020204" pitchFamily="34" charset="0"/>
              </a:rPr>
              <a:t>Best practices call for the on-site verification of a Utilities “largest” customers on a periodic basis.</a:t>
            </a:r>
          </a:p>
          <a:p>
            <a:pPr lvl="1"/>
            <a:r>
              <a:rPr lang="en-US" altLang="en-US" sz="1600" dirty="0" smtClean="0">
                <a:latin typeface="Arial" panose="020B0604020202020204" pitchFamily="34" charset="0"/>
                <a:cs typeface="Arial" panose="020B0604020202020204" pitchFamily="34" charset="0"/>
              </a:rPr>
              <a:t>There is no definition of what this verification should entail</a:t>
            </a:r>
          </a:p>
          <a:p>
            <a:pPr lvl="1"/>
            <a:r>
              <a:rPr lang="en-US" altLang="en-US" sz="1600" dirty="0" smtClean="0">
                <a:latin typeface="Arial" panose="020B0604020202020204" pitchFamily="34" charset="0"/>
                <a:cs typeface="Arial" panose="020B0604020202020204" pitchFamily="34" charset="0"/>
              </a:rPr>
              <a:t>There is no definition of what “largest” means</a:t>
            </a:r>
          </a:p>
          <a:p>
            <a:pPr lvl="1"/>
            <a:r>
              <a:rPr lang="en-US" altLang="en-US" sz="1600" dirty="0" smtClean="0">
                <a:latin typeface="Arial" panose="020B0604020202020204" pitchFamily="34" charset="0"/>
                <a:cs typeface="Arial" panose="020B0604020202020204" pitchFamily="34" charset="0"/>
              </a:rPr>
              <a:t>There is no agreement on the frequency of this “periodic” inspection</a:t>
            </a:r>
          </a:p>
        </p:txBody>
      </p:sp>
      <p:sp>
        <p:nvSpPr>
          <p:cNvPr id="23557" name="Rectangle 3"/>
          <p:cNvSpPr>
            <a:spLocks noGrp="1" noChangeArrowheads="1"/>
          </p:cNvSpPr>
          <p:nvPr>
            <p:ph type="title"/>
          </p:nvPr>
        </p:nvSpPr>
        <p:spPr>
          <a:xfrm>
            <a:off x="457200" y="274638"/>
            <a:ext cx="8229600" cy="1554162"/>
          </a:xfrm>
          <a:solidFill>
            <a:srgbClr val="FF0000"/>
          </a:solidFill>
        </p:spPr>
        <p:txBody>
          <a:bodyPr/>
          <a:lstStyle/>
          <a:p>
            <a:pPr eaLnBrk="1" hangingPunct="1"/>
            <a:r>
              <a:rPr lang="en-US" altLang="en-US" sz="2800" b="1" dirty="0" smtClean="0">
                <a:solidFill>
                  <a:schemeClr val="bg1"/>
                </a:solidFill>
              </a:rPr>
              <a:t>What are the </a:t>
            </a:r>
            <a:r>
              <a:rPr lang="en-US" altLang="en-US" sz="2800" b="1" dirty="0" smtClean="0">
                <a:solidFill>
                  <a:schemeClr val="bg1"/>
                </a:solidFill>
              </a:rPr>
              <a:t>opportunities </a:t>
            </a:r>
            <a:r>
              <a:rPr lang="en-US" altLang="en-US" sz="2800" b="1" dirty="0" smtClean="0">
                <a:solidFill>
                  <a:schemeClr val="bg1"/>
                </a:solidFill>
              </a:rPr>
              <a:t>that can be found in this work and what are our industry’s “Best Practices” for this type of work?</a:t>
            </a:r>
            <a:endParaRPr lang="en-US" altLang="en-US" sz="3600" b="1" dirty="0" smtClean="0">
              <a:solidFill>
                <a:schemeClr val="bg1"/>
              </a:solidFill>
            </a:endParaRPr>
          </a:p>
        </p:txBody>
      </p:sp>
      <p:pic>
        <p:nvPicPr>
          <p:cNvPr id="23558" name="Picture 7" descr="http://www.agilecoach.ca/wp-content/uploads/2015/07/best-practices-bart-simpson.gif"/>
          <p:cNvPicPr>
            <a:picLocks noChangeAspect="1" noChangeArrowheads="1"/>
          </p:cNvPicPr>
          <p:nvPr/>
        </p:nvPicPr>
        <p:blipFill>
          <a:blip r:embed="rId2">
            <a:extLst>
              <a:ext uri="{28A0092B-C50C-407E-A947-70E740481C1C}">
                <a14:useLocalDpi xmlns:a14="http://schemas.microsoft.com/office/drawing/2010/main" val="0"/>
              </a:ext>
            </a:extLst>
          </a:blip>
          <a:srcRect r="5611"/>
          <a:stretch>
            <a:fillRect/>
          </a:stretch>
        </p:blipFill>
        <p:spPr bwMode="auto">
          <a:xfrm>
            <a:off x="5524500" y="2120900"/>
            <a:ext cx="316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26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4800600"/>
            <a:ext cx="8229600" cy="1676400"/>
          </a:xfrm>
        </p:spPr>
        <p:txBody>
          <a:bodyPr/>
          <a:lstStyle/>
          <a:p>
            <a:r>
              <a:rPr lang="en-US" altLang="en-US" sz="1500" dirty="0" smtClean="0">
                <a:latin typeface="Arial" panose="020B0604020202020204" pitchFamily="34" charset="0"/>
                <a:cs typeface="Arial" panose="020B0604020202020204" pitchFamily="34" charset="0"/>
              </a:rPr>
              <a:t>A facility with an electric bill of $10,000 per month would pay for a meter tech in two years if an error affecting the wiring of only one transformer (estimated lost revenue $160,000 over a two year period).  Does this mean that $10,000 per month or more defines large?  </a:t>
            </a:r>
            <a:br>
              <a:rPr lang="en-US" altLang="en-US" sz="1500" dirty="0" smtClean="0">
                <a:latin typeface="Arial" panose="020B0604020202020204" pitchFamily="34" charset="0"/>
                <a:cs typeface="Arial" panose="020B0604020202020204" pitchFamily="34" charset="0"/>
              </a:rPr>
            </a:br>
            <a:endParaRPr lang="en-US" altLang="en-US" sz="1500" dirty="0" smtClean="0">
              <a:latin typeface="Arial" panose="020B0604020202020204" pitchFamily="34" charset="0"/>
              <a:cs typeface="Arial" panose="020B0604020202020204" pitchFamily="34" charset="0"/>
            </a:endParaRPr>
          </a:p>
        </p:txBody>
      </p:sp>
      <p:sp>
        <p:nvSpPr>
          <p:cNvPr id="24581" name="Rectangle 3"/>
          <p:cNvSpPr>
            <a:spLocks noGrp="1" noChangeArrowheads="1"/>
          </p:cNvSpPr>
          <p:nvPr>
            <p:ph type="title"/>
          </p:nvPr>
        </p:nvSpPr>
        <p:spPr>
          <a:xfrm>
            <a:off x="457200" y="274638"/>
            <a:ext cx="8229600" cy="1096962"/>
          </a:xfrm>
          <a:solidFill>
            <a:srgbClr val="FF0000"/>
          </a:solidFill>
        </p:spPr>
        <p:txBody>
          <a:bodyPr/>
          <a:lstStyle/>
          <a:p>
            <a:pPr eaLnBrk="1" hangingPunct="1"/>
            <a:r>
              <a:rPr lang="en-US" altLang="en-US" sz="3000" dirty="0" smtClean="0">
                <a:solidFill>
                  <a:schemeClr val="bg1"/>
                </a:solidFill>
              </a:rPr>
              <a:t>Define “Largest” and what this may represent</a:t>
            </a:r>
            <a:endParaRPr lang="en-US" altLang="en-US" sz="4000" dirty="0" smtClean="0">
              <a:solidFill>
                <a:schemeClr val="bg1"/>
              </a:solidFill>
            </a:endParaRPr>
          </a:p>
        </p:txBody>
      </p:sp>
      <p:pic>
        <p:nvPicPr>
          <p:cNvPr id="24582" name="Picture 7" descr="http://www.energy.siemens.com/br/pool/hq/power-generation/power-plants/el-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457200" y="1550988"/>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500" dirty="0"/>
              <a:t>Largest should be defined by revenue.</a:t>
            </a:r>
          </a:p>
          <a:p>
            <a:pPr eaLnBrk="1" hangingPunct="1">
              <a:spcAft>
                <a:spcPct val="100000"/>
              </a:spcAft>
            </a:pPr>
            <a:r>
              <a:rPr lang="en-US" altLang="en-US" sz="1500" dirty="0"/>
              <a:t>Lost metering revenue is no longer “recovered in the next rate case”, nor is recovered metering revenue necessarily “given back” in the next rate case.  </a:t>
            </a:r>
          </a:p>
          <a:p>
            <a:pPr eaLnBrk="1" hangingPunct="1">
              <a:spcAft>
                <a:spcPct val="100000"/>
              </a:spcAft>
            </a:pPr>
            <a:r>
              <a:rPr lang="en-US" altLang="en-US" sz="1500" dirty="0"/>
              <a:t>Utility Commissions are having less tolerance for new rate cases.</a:t>
            </a:r>
          </a:p>
          <a:p>
            <a:pPr eaLnBrk="1" hangingPunct="1">
              <a:spcAft>
                <a:spcPct val="100000"/>
              </a:spcAft>
            </a:pPr>
            <a:r>
              <a:rPr lang="en-US" altLang="en-US" sz="1500" dirty="0"/>
              <a:t>Over billing of any customer has always been a public relations nightmare. </a:t>
            </a:r>
          </a:p>
        </p:txBody>
      </p:sp>
    </p:spTree>
    <p:extLst>
      <p:ext uri="{BB962C8B-B14F-4D97-AF65-F5344CB8AC3E}">
        <p14:creationId xmlns:p14="http://schemas.microsoft.com/office/powerpoint/2010/main" val="16340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4648200"/>
            <a:ext cx="8229600" cy="1676400"/>
          </a:xfrm>
        </p:spPr>
        <p:txBody>
          <a:bodyPr/>
          <a:lstStyle/>
          <a:p>
            <a:r>
              <a:rPr lang="en-US" altLang="en-US" sz="1500" dirty="0" smtClean="0">
                <a:latin typeface="Arial" panose="020B0604020202020204" pitchFamily="34" charset="0"/>
                <a:cs typeface="Arial" panose="020B0604020202020204" pitchFamily="34" charset="0"/>
              </a:rPr>
              <a:t>A facility with an electric bill of $10,000 per month would pay for a meter tech in two years if an error affecting the wiring of only one transformer (estimated lost revenue $160,000 over a two year period).  Does this mean that $10,000 per month or more defines large?  </a:t>
            </a:r>
            <a:br>
              <a:rPr lang="en-US" altLang="en-US" sz="1500" dirty="0" smtClean="0">
                <a:latin typeface="Arial" panose="020B0604020202020204" pitchFamily="34" charset="0"/>
                <a:cs typeface="Arial" panose="020B0604020202020204" pitchFamily="34" charset="0"/>
              </a:rPr>
            </a:br>
            <a:endParaRPr lang="en-US" altLang="en-US" sz="1500" dirty="0" smtClean="0">
              <a:latin typeface="Arial" panose="020B0604020202020204" pitchFamily="34" charset="0"/>
              <a:cs typeface="Arial" panose="020B0604020202020204" pitchFamily="34" charset="0"/>
            </a:endParaRPr>
          </a:p>
          <a:p>
            <a:pPr lvl="1"/>
            <a:r>
              <a:rPr lang="en-US" altLang="en-US" sz="1400" dirty="0" smtClean="0">
                <a:latin typeface="Arial" panose="020B0604020202020204" pitchFamily="34" charset="0"/>
                <a:cs typeface="Arial" panose="020B0604020202020204" pitchFamily="34" charset="0"/>
              </a:rPr>
              <a:t>I would argue that this size customer is universally a “Large customer” and that from here each utility should decide how much smaller they should go in their definition of “Large”.  </a:t>
            </a:r>
          </a:p>
        </p:txBody>
      </p:sp>
      <p:sp>
        <p:nvSpPr>
          <p:cNvPr id="25605" name="Rectangle 3"/>
          <p:cNvSpPr>
            <a:spLocks noGrp="1" noChangeArrowheads="1"/>
          </p:cNvSpPr>
          <p:nvPr>
            <p:ph type="title"/>
          </p:nvPr>
        </p:nvSpPr>
        <p:spPr>
          <a:xfrm>
            <a:off x="457200" y="274638"/>
            <a:ext cx="8229600" cy="1096962"/>
          </a:xfrm>
          <a:solidFill>
            <a:srgbClr val="FF0000"/>
          </a:solidFill>
        </p:spPr>
        <p:txBody>
          <a:bodyPr/>
          <a:lstStyle/>
          <a:p>
            <a:pPr eaLnBrk="1" hangingPunct="1"/>
            <a:r>
              <a:rPr lang="en-US" altLang="en-US" sz="3000" dirty="0" smtClean="0">
                <a:solidFill>
                  <a:schemeClr val="bg1"/>
                </a:solidFill>
              </a:rPr>
              <a:t>Define “Largest” and what this may represent</a:t>
            </a:r>
            <a:endParaRPr lang="en-US" altLang="en-US" sz="4000" dirty="0" smtClean="0">
              <a:solidFill>
                <a:schemeClr val="bg1"/>
              </a:solidFill>
            </a:endParaRPr>
          </a:p>
        </p:txBody>
      </p:sp>
      <p:pic>
        <p:nvPicPr>
          <p:cNvPr id="25606" name="Picture 7" descr="http://www.energy.siemens.com/br/pool/hq/power-generation/power-plants/el-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
          <p:cNvSpPr>
            <a:spLocks noChangeArrowheads="1"/>
          </p:cNvSpPr>
          <p:nvPr/>
        </p:nvSpPr>
        <p:spPr bwMode="auto">
          <a:xfrm>
            <a:off x="457200" y="1550988"/>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500" dirty="0"/>
              <a:t>Largest should be defined by revenue.</a:t>
            </a:r>
          </a:p>
          <a:p>
            <a:pPr eaLnBrk="1" hangingPunct="1">
              <a:spcAft>
                <a:spcPct val="100000"/>
              </a:spcAft>
            </a:pPr>
            <a:r>
              <a:rPr lang="en-US" altLang="en-US" sz="1500" dirty="0"/>
              <a:t>Lost metering revenue is no longer “recovered in the next rate case”, nor is recovered metering revenue necessarily “given back” in the next rate case.  </a:t>
            </a:r>
          </a:p>
          <a:p>
            <a:pPr eaLnBrk="1" hangingPunct="1">
              <a:spcAft>
                <a:spcPct val="100000"/>
              </a:spcAft>
            </a:pPr>
            <a:r>
              <a:rPr lang="en-US" altLang="en-US" sz="1500" dirty="0"/>
              <a:t>Utility Commissions are having less tolerance for new rate cases.</a:t>
            </a:r>
          </a:p>
          <a:p>
            <a:pPr eaLnBrk="1" hangingPunct="1">
              <a:spcAft>
                <a:spcPct val="100000"/>
              </a:spcAft>
            </a:pPr>
            <a:r>
              <a:rPr lang="en-US" altLang="en-US" sz="1500" dirty="0"/>
              <a:t>Over billing of any customer has always been a public relations nightmare. </a:t>
            </a:r>
          </a:p>
        </p:txBody>
      </p:sp>
    </p:spTree>
    <p:extLst>
      <p:ext uri="{BB962C8B-B14F-4D97-AF65-F5344CB8AC3E}">
        <p14:creationId xmlns:p14="http://schemas.microsoft.com/office/powerpoint/2010/main" val="85385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70038"/>
            <a:ext cx="8229600" cy="2239962"/>
          </a:xfrm>
        </p:spPr>
        <p:txBody>
          <a:bodyPr/>
          <a:lstStyle/>
          <a:p>
            <a:r>
              <a:rPr lang="en-US" altLang="en-US" sz="2000" dirty="0" smtClean="0">
                <a:latin typeface="Arial" panose="020B0604020202020204" pitchFamily="34" charset="0"/>
                <a:cs typeface="Arial" panose="020B0604020202020204" pitchFamily="34" charset="0"/>
              </a:rPr>
              <a:t>If changes in usage, equipment failures in the metering service, external damage to the service, or energy diversion at a single “large” customer can pay for a single meter tech in just two or three years, and a single meter tech can handle several of these inspections in a single day, then there is ample cost justification for inspecting these services at least once every year.</a:t>
            </a:r>
          </a:p>
        </p:txBody>
      </p:sp>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Define “Periodically” and how </a:t>
            </a:r>
            <a:br>
              <a:rPr lang="en-US" altLang="en-US" sz="3000" b="1" dirty="0" smtClean="0">
                <a:solidFill>
                  <a:schemeClr val="bg1"/>
                </a:solidFill>
              </a:rPr>
            </a:br>
            <a:r>
              <a:rPr lang="en-US" altLang="en-US" sz="3000" b="1" dirty="0" smtClean="0">
                <a:solidFill>
                  <a:schemeClr val="bg1"/>
                </a:solidFill>
              </a:rPr>
              <a:t>frequent this may be</a:t>
            </a:r>
            <a:endParaRPr lang="en-US" altLang="en-US" sz="4000" b="1" dirty="0" smtClean="0">
              <a:solidFill>
                <a:schemeClr val="bg1"/>
              </a:solidFill>
            </a:endParaRPr>
          </a:p>
        </p:txBody>
      </p:sp>
      <p:pic>
        <p:nvPicPr>
          <p:cNvPr id="26630" name="Picture 9" descr="https://www.stmarys-ca.edu/sites/default/files/resize/Calendar%20Image-1524x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3733800"/>
            <a:ext cx="3573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01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vs. Transformer Rated</a:t>
            </a:r>
            <a:endParaRPr lang="en-US" altLang="en-US" sz="4000" b="1" dirty="0" smtClean="0">
              <a:solidFill>
                <a:schemeClr val="bg1"/>
              </a:solidFill>
            </a:endParaRPr>
          </a:p>
        </p:txBody>
      </p:sp>
      <p:sp>
        <p:nvSpPr>
          <p:cNvPr id="6" name="Text Box 4"/>
          <p:cNvSpPr txBox="1">
            <a:spLocks noChangeArrowheads="1"/>
          </p:cNvSpPr>
          <p:nvPr/>
        </p:nvSpPr>
        <p:spPr bwMode="auto">
          <a:xfrm>
            <a:off x="0" y="16002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Self Contained</a:t>
            </a:r>
          </a:p>
          <a:p>
            <a:pPr algn="ctr"/>
            <a:r>
              <a:rPr lang="en-US" altLang="en-US" sz="3200" dirty="0"/>
              <a:t>(direct)</a:t>
            </a:r>
          </a:p>
        </p:txBody>
      </p:sp>
      <p:sp>
        <p:nvSpPr>
          <p:cNvPr id="7" name="Text Box 5"/>
          <p:cNvSpPr txBox="1">
            <a:spLocks noChangeArrowheads="1"/>
          </p:cNvSpPr>
          <p:nvPr/>
        </p:nvSpPr>
        <p:spPr bwMode="auto">
          <a:xfrm>
            <a:off x="0" y="3276600"/>
            <a:ext cx="91440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Transformer-Rated</a:t>
            </a:r>
            <a:endParaRPr lang="en-US" altLang="en-US" sz="3200" dirty="0"/>
          </a:p>
          <a:p>
            <a:pPr algn="ctr"/>
            <a:r>
              <a:rPr lang="en-US" altLang="en-US" sz="3200" dirty="0"/>
              <a:t>(indirect)</a:t>
            </a:r>
          </a:p>
        </p:txBody>
      </p:sp>
    </p:spTree>
    <p:extLst>
      <p:ext uri="{BB962C8B-B14F-4D97-AF65-F5344CB8AC3E}">
        <p14:creationId xmlns:p14="http://schemas.microsoft.com/office/powerpoint/2010/main" val="2566557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Metering</a:t>
            </a:r>
            <a:endParaRPr lang="en-US" altLang="en-US" sz="4000" b="1" dirty="0" smtClean="0">
              <a:solidFill>
                <a:schemeClr val="bg1"/>
              </a:solidFill>
            </a:endParaRPr>
          </a:p>
        </p:txBody>
      </p:sp>
      <p:pic>
        <p:nvPicPr>
          <p:cNvPr id="5" name="Picture 5" descr="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8" y="2667000"/>
            <a:ext cx="2828925"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8"/>
          <p:cNvSpPr>
            <a:spLocks/>
          </p:cNvSpPr>
          <p:nvPr/>
        </p:nvSpPr>
        <p:spPr bwMode="auto">
          <a:xfrm>
            <a:off x="2895599" y="2032000"/>
            <a:ext cx="3276600" cy="3365500"/>
          </a:xfrm>
          <a:custGeom>
            <a:avLst/>
            <a:gdLst>
              <a:gd name="T0" fmla="*/ 48 w 2064"/>
              <a:gd name="T1" fmla="*/ 0 h 2120"/>
              <a:gd name="T2" fmla="*/ 336 w 2064"/>
              <a:gd name="T3" fmla="*/ 1824 h 2120"/>
              <a:gd name="T4" fmla="*/ 2064 w 2064"/>
              <a:gd name="T5" fmla="*/ 1776 h 2120"/>
            </a:gdLst>
            <a:ahLst/>
            <a:cxnLst>
              <a:cxn ang="0">
                <a:pos x="T0" y="T1"/>
              </a:cxn>
              <a:cxn ang="0">
                <a:pos x="T2" y="T3"/>
              </a:cxn>
              <a:cxn ang="0">
                <a:pos x="T4" y="T5"/>
              </a:cxn>
            </a:cxnLst>
            <a:rect l="0" t="0" r="r" b="b"/>
            <a:pathLst>
              <a:path w="2064" h="2120">
                <a:moveTo>
                  <a:pt x="48" y="0"/>
                </a:moveTo>
                <a:cubicBezTo>
                  <a:pt x="24" y="764"/>
                  <a:pt x="0" y="1528"/>
                  <a:pt x="336" y="1824"/>
                </a:cubicBezTo>
                <a:cubicBezTo>
                  <a:pt x="672" y="2120"/>
                  <a:pt x="1368" y="1948"/>
                  <a:pt x="2064" y="177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Text Box 9"/>
          <p:cNvSpPr txBox="1">
            <a:spLocks noChangeArrowheads="1"/>
          </p:cNvSpPr>
          <p:nvPr/>
        </p:nvSpPr>
        <p:spPr bwMode="auto">
          <a:xfrm>
            <a:off x="2895600" y="3446761"/>
            <a:ext cx="3505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Relatively Low Current</a:t>
            </a:r>
          </a:p>
          <a:p>
            <a:pPr algn="ctr"/>
            <a:r>
              <a:rPr lang="en-US" altLang="en-US" sz="2400" dirty="0"/>
              <a:t>Example: 100A</a:t>
            </a:r>
          </a:p>
        </p:txBody>
      </p:sp>
      <p:pic>
        <p:nvPicPr>
          <p:cNvPr id="10" name="Picture 10" descr="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898" y="4356340"/>
            <a:ext cx="115570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1566" y="1470025"/>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Residential</a:t>
            </a:r>
          </a:p>
          <a:p>
            <a:pPr algn="ctr"/>
            <a:r>
              <a:rPr lang="en-US" altLang="en-US" sz="3200" dirty="0"/>
              <a:t>(1S, 2S, 12S)</a:t>
            </a:r>
          </a:p>
        </p:txBody>
      </p:sp>
    </p:spTree>
    <p:extLst>
      <p:ext uri="{BB962C8B-B14F-4D97-AF65-F5344CB8AC3E}">
        <p14:creationId xmlns:p14="http://schemas.microsoft.com/office/powerpoint/2010/main" val="31565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Residential</a:t>
            </a:r>
          </a:p>
          <a:p>
            <a:pPr algn="ctr"/>
            <a:r>
              <a:rPr lang="en-US" altLang="en-US" sz="3200" dirty="0"/>
              <a:t>(1S, 2S, 12S)</a:t>
            </a:r>
          </a:p>
        </p:txBody>
      </p:sp>
      <p:pic>
        <p:nvPicPr>
          <p:cNvPr id="24578" name="Picture 2" descr="How to Do Home Electrical Repairs: Tips and Guidelines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93" y="2658433"/>
            <a:ext cx="3091641" cy="40036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Electrical Meter Base and Panel Upgrade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810000"/>
            <a:ext cx="3843866"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97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6" name="Text Box 7"/>
          <p:cNvSpPr txBox="1">
            <a:spLocks noChangeArrowheads="1"/>
          </p:cNvSpPr>
          <p:nvPr/>
        </p:nvSpPr>
        <p:spPr bwMode="auto">
          <a:xfrm>
            <a:off x="304800" y="2286000"/>
            <a:ext cx="3505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Relatively High Current</a:t>
            </a:r>
          </a:p>
          <a:p>
            <a:pPr algn="ctr"/>
            <a:r>
              <a:rPr lang="en-US" altLang="en-US" sz="2400" dirty="0"/>
              <a:t>Example: 400A</a:t>
            </a:r>
          </a:p>
        </p:txBody>
      </p:sp>
      <p:pic>
        <p:nvPicPr>
          <p:cNvPr id="7" name="Picture 9" descr="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478088"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29"/>
          <p:cNvSpPr>
            <a:spLocks/>
          </p:cNvSpPr>
          <p:nvPr/>
        </p:nvSpPr>
        <p:spPr bwMode="auto">
          <a:xfrm>
            <a:off x="1905000" y="32766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Freeform 30"/>
          <p:cNvSpPr>
            <a:spLocks/>
          </p:cNvSpPr>
          <p:nvPr/>
        </p:nvSpPr>
        <p:spPr bwMode="auto">
          <a:xfrm>
            <a:off x="1905000" y="35814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Freeform 31"/>
          <p:cNvSpPr>
            <a:spLocks/>
          </p:cNvSpPr>
          <p:nvPr/>
        </p:nvSpPr>
        <p:spPr bwMode="auto">
          <a:xfrm>
            <a:off x="1905000" y="34290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 name="Picture 8" descr="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155700" cy="115887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6"/>
          <p:cNvSpPr>
            <a:spLocks noChangeArrowheads="1"/>
          </p:cNvSpPr>
          <p:nvPr/>
        </p:nvSpPr>
        <p:spPr bwMode="auto">
          <a:xfrm>
            <a:off x="3352800" y="2743200"/>
            <a:ext cx="2133600" cy="2057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4" name="Picture 20" descr="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25" y="28956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p:cNvSpPr txBox="1">
            <a:spLocks noChangeArrowheads="1"/>
          </p:cNvSpPr>
          <p:nvPr/>
        </p:nvSpPr>
        <p:spPr bwMode="auto">
          <a:xfrm>
            <a:off x="-17253" y="13716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Commercial/Industrial</a:t>
            </a:r>
          </a:p>
          <a:p>
            <a:pPr algn="ctr"/>
            <a:r>
              <a:rPr lang="en-US" altLang="en-US" sz="3200" dirty="0"/>
              <a:t>(9S, 16S)</a:t>
            </a:r>
          </a:p>
        </p:txBody>
      </p:sp>
    </p:spTree>
    <p:extLst>
      <p:ext uri="{BB962C8B-B14F-4D97-AF65-F5344CB8AC3E}">
        <p14:creationId xmlns:p14="http://schemas.microsoft.com/office/powerpoint/2010/main" val="3808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197"/>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15" name="Text Box 4"/>
          <p:cNvSpPr txBox="1">
            <a:spLocks noChangeArrowheads="1"/>
          </p:cNvSpPr>
          <p:nvPr/>
        </p:nvSpPr>
        <p:spPr bwMode="auto">
          <a:xfrm>
            <a:off x="-17253" y="13716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Commercial/Industrial</a:t>
            </a:r>
          </a:p>
          <a:p>
            <a:pPr algn="ctr"/>
            <a:r>
              <a:rPr lang="en-US" altLang="en-US" sz="3200" dirty="0"/>
              <a:t>(9S, 16S)</a:t>
            </a:r>
          </a:p>
        </p:txBody>
      </p:sp>
      <p:pic>
        <p:nvPicPr>
          <p:cNvPr id="43010" name="Picture 2" descr="https://www.tescometering.com/wp-content/uploads/2019/01/TESCO-Transockets-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621" y="1905000"/>
            <a:ext cx="3138830" cy="313883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s://www.tescometering.com/wp-content/uploads/2019/01/TESCO-Transockets-Phot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762555"/>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71376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Metering Verification</a:t>
            </a:r>
            <a:endParaRPr lang="en-US" altLang="en-US" sz="4000" b="1" dirty="0" smtClean="0">
              <a:solidFill>
                <a:schemeClr val="bg1"/>
              </a:solidFill>
            </a:endParaRPr>
          </a:p>
        </p:txBody>
      </p:sp>
      <p:pic>
        <p:nvPicPr>
          <p:cNvPr id="24578" name="Picture 2" descr="How to Do Home Electrical Repairs: Tips and Guidelines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1433424"/>
            <a:ext cx="4026493" cy="52143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1887" y="1600200"/>
            <a:ext cx="5105400" cy="4485330"/>
          </a:xfrm>
          <a:prstGeom prst="rect">
            <a:avLst/>
          </a:prstGeom>
        </p:spPr>
        <p:txBody>
          <a:bodyPr wrap="square">
            <a:spAutoFit/>
          </a:bodyPr>
          <a:lstStyle/>
          <a:p>
            <a:pPr marL="0" indent="0" eaLnBrk="1" hangingPunct="1">
              <a:lnSpc>
                <a:spcPct val="80000"/>
              </a:lnSpc>
              <a:spcBef>
                <a:spcPts val="163"/>
              </a:spcBef>
              <a:buFontTx/>
              <a:buNone/>
              <a:defRPr/>
            </a:pPr>
            <a:r>
              <a:rPr lang="en-US" altLang="en-US" sz="1400" dirty="0" smtClean="0"/>
              <a:t>Potential tasks to be completed:</a:t>
            </a:r>
            <a:endParaRPr lang="en-US" altLang="en-US" sz="1400" dirty="0"/>
          </a:p>
          <a:p>
            <a:pPr marL="0" indent="0" eaLnBrk="1" hangingPunct="1">
              <a:lnSpc>
                <a:spcPct val="80000"/>
              </a:lnSpc>
              <a:spcBef>
                <a:spcPts val="163"/>
              </a:spcBef>
              <a:buFontTx/>
              <a:buNone/>
              <a:defRPr/>
            </a:pPr>
            <a:endParaRPr lang="en-US" altLang="en-US" sz="1400" dirty="0"/>
          </a:p>
          <a:p>
            <a:pPr eaLnBrk="1" hangingPunct="1">
              <a:lnSpc>
                <a:spcPct val="80000"/>
              </a:lnSpc>
              <a:spcBef>
                <a:spcPts val="163"/>
              </a:spcBef>
              <a:defRPr/>
            </a:pPr>
            <a:r>
              <a:rPr lang="en-US" altLang="en-US" sz="1400" dirty="0"/>
              <a:t>Double check the meter number, the location the test result and the meter record</a:t>
            </a:r>
          </a:p>
          <a:p>
            <a:pPr eaLnBrk="1" hangingPunct="1">
              <a:lnSpc>
                <a:spcPct val="80000"/>
              </a:lnSpc>
              <a:spcBef>
                <a:spcPts val="163"/>
              </a:spcBef>
              <a:defRPr/>
            </a:pPr>
            <a:endParaRPr lang="en-US" altLang="en-US" sz="1400" dirty="0"/>
          </a:p>
          <a:p>
            <a:pPr>
              <a:lnSpc>
                <a:spcPct val="80000"/>
              </a:lnSpc>
              <a:spcBef>
                <a:spcPts val="163"/>
              </a:spcBef>
              <a:defRPr/>
            </a:pPr>
            <a:r>
              <a:rPr lang="en-US" altLang="en-US" sz="14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400" dirty="0"/>
          </a:p>
          <a:p>
            <a:pPr>
              <a:lnSpc>
                <a:spcPct val="80000"/>
              </a:lnSpc>
              <a:spcBef>
                <a:spcPts val="163"/>
              </a:spcBef>
              <a:defRPr/>
            </a:pPr>
            <a:r>
              <a:rPr lang="en-US" altLang="en-US" sz="1400" dirty="0"/>
              <a:t>Visually inspect for energy diversions (intentional and not). This includes broken or missing wires, jumpers, </a:t>
            </a:r>
            <a:r>
              <a:rPr lang="en-US" altLang="en-US" sz="1400" dirty="0" smtClean="0"/>
              <a:t>unconnected </a:t>
            </a:r>
            <a:r>
              <a:rPr lang="en-US" altLang="en-US" sz="1400" dirty="0"/>
              <a:t>wires and foreign objects on meters or other metering equipment. Broken or missing wires can seriously cause the under measurement of </a:t>
            </a:r>
            <a:r>
              <a:rPr lang="en-US" altLang="en-US" sz="1400" dirty="0" smtClean="0"/>
              <a:t>energy.</a:t>
            </a:r>
            <a:endParaRPr lang="en-US" altLang="en-US" sz="1400" dirty="0"/>
          </a:p>
          <a:p>
            <a:pPr>
              <a:lnSpc>
                <a:spcPct val="80000"/>
              </a:lnSpc>
              <a:spcBef>
                <a:spcPts val="163"/>
              </a:spcBef>
              <a:defRPr/>
            </a:pPr>
            <a:endParaRPr lang="en-US" altLang="en-US" sz="1400" dirty="0"/>
          </a:p>
          <a:p>
            <a:pPr>
              <a:lnSpc>
                <a:spcPct val="80000"/>
              </a:lnSpc>
              <a:spcBef>
                <a:spcPts val="163"/>
              </a:spcBef>
              <a:defRPr/>
            </a:pPr>
            <a:r>
              <a:rPr lang="en-US" altLang="en-US" sz="1400" dirty="0"/>
              <a:t>Visually check lightning </a:t>
            </a:r>
            <a:r>
              <a:rPr lang="en-US" altLang="en-US" sz="1400" dirty="0" smtClean="0"/>
              <a:t>arrestors for damage.</a:t>
            </a:r>
            <a:endParaRPr lang="en-US" altLang="en-US" sz="1400" dirty="0"/>
          </a:p>
          <a:p>
            <a:pPr>
              <a:lnSpc>
                <a:spcPct val="80000"/>
              </a:lnSpc>
              <a:spcBef>
                <a:spcPts val="163"/>
              </a:spcBef>
              <a:defRPr/>
            </a:pPr>
            <a:endParaRPr lang="en-US" altLang="en-US" sz="1400" dirty="0"/>
          </a:p>
          <a:p>
            <a:pPr>
              <a:lnSpc>
                <a:spcPct val="80000"/>
              </a:lnSpc>
              <a:spcBef>
                <a:spcPts val="163"/>
              </a:spcBef>
              <a:defRPr/>
            </a:pPr>
            <a:r>
              <a:rPr lang="en-US" altLang="en-US" sz="14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r>
              <a:rPr lang="en-US" altLang="en-US" sz="1400" dirty="0" smtClean="0"/>
              <a:t>.</a:t>
            </a:r>
            <a:endParaRPr lang="en-US" altLang="en-US" sz="1400" dirty="0"/>
          </a:p>
        </p:txBody>
      </p:sp>
    </p:spTree>
    <p:extLst>
      <p:ext uri="{BB962C8B-B14F-4D97-AF65-F5344CB8AC3E}">
        <p14:creationId xmlns:p14="http://schemas.microsoft.com/office/powerpoint/2010/main" val="327647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304800"/>
            <a:ext cx="7848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Site Verification</a:t>
            </a:r>
          </a:p>
        </p:txBody>
      </p:sp>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3076" name="Text Box 17"/>
          <p:cNvSpPr txBox="1">
            <a:spLocks noChangeArrowheads="1"/>
          </p:cNvSpPr>
          <p:nvPr/>
        </p:nvSpPr>
        <p:spPr bwMode="auto">
          <a:xfrm>
            <a:off x="457200" y="1621685"/>
            <a:ext cx="8229600" cy="481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1085850" lvl="1" indent="-342900" eaLnBrk="1" hangingPunct="1">
              <a:buFont typeface="Arial" panose="020B0604020202020204" pitchFamily="34" charset="0"/>
              <a:buChar char="•"/>
            </a:pPr>
            <a:r>
              <a:rPr lang="en-US" altLang="en-US" sz="1850" dirty="0" smtClean="0"/>
              <a:t>Why is Site Verification Important?</a:t>
            </a:r>
          </a:p>
          <a:p>
            <a:pPr marL="1485900" lvl="2" indent="-342900" eaLnBrk="1" hangingPunct="1">
              <a:buFont typeface="Arial" panose="020B0604020202020204" pitchFamily="34" charset="0"/>
              <a:buChar char="•"/>
            </a:pPr>
            <a:r>
              <a:rPr lang="en-US" altLang="en-US" sz="1850" dirty="0" smtClean="0"/>
              <a:t>More than Meter Testing</a:t>
            </a:r>
          </a:p>
          <a:p>
            <a:pPr marL="1485900" lvl="2" indent="-342900" eaLnBrk="1" hangingPunct="1">
              <a:buFont typeface="Arial" panose="020B0604020202020204" pitchFamily="34" charset="0"/>
              <a:buChar char="•"/>
            </a:pPr>
            <a:r>
              <a:rPr lang="en-US" altLang="en-US" sz="1850" dirty="0" smtClean="0"/>
              <a:t>Testing and Inspecting the Entire Service </a:t>
            </a:r>
          </a:p>
          <a:p>
            <a:pPr marL="1085850" lvl="1" indent="-342900" eaLnBrk="1" hangingPunct="1">
              <a:buFont typeface="Arial" panose="020B0604020202020204" pitchFamily="34" charset="0"/>
              <a:buChar char="•"/>
            </a:pPr>
            <a:r>
              <a:rPr lang="en-US" altLang="en-US" sz="1850" dirty="0" smtClean="0"/>
              <a:t>Self-Contained vs. Transformer-Rated Meter Installations</a:t>
            </a:r>
          </a:p>
          <a:p>
            <a:pPr marL="1085850" lvl="1" indent="-342900" eaLnBrk="1" hangingPunct="1">
              <a:buFont typeface="Arial" panose="020B0604020202020204" pitchFamily="34" charset="0"/>
              <a:buChar char="•"/>
            </a:pPr>
            <a:r>
              <a:rPr lang="en-US" altLang="en-US" sz="1850" dirty="0" smtClean="0"/>
              <a:t>Self-Contained Meter Installation Verifications</a:t>
            </a:r>
          </a:p>
          <a:p>
            <a:pPr marL="1485900" lvl="2" indent="-342900" eaLnBrk="1" hangingPunct="1">
              <a:buFont typeface="Arial" panose="020B0604020202020204" pitchFamily="34" charset="0"/>
              <a:buChar char="•"/>
            </a:pPr>
            <a:r>
              <a:rPr lang="en-US" altLang="en-US" sz="1850" dirty="0" smtClean="0"/>
              <a:t>What to Inspect and Test</a:t>
            </a:r>
          </a:p>
          <a:p>
            <a:pPr marL="1085850" lvl="1" indent="-342900" eaLnBrk="1" hangingPunct="1">
              <a:buFont typeface="Arial" panose="020B0604020202020204" pitchFamily="34" charset="0"/>
              <a:buChar char="•"/>
            </a:pPr>
            <a:r>
              <a:rPr lang="en-US" altLang="en-US" sz="1850" dirty="0" smtClean="0"/>
              <a:t>Transformer-Rated Meter Installation Verifications</a:t>
            </a:r>
          </a:p>
          <a:p>
            <a:pPr marL="1485900" lvl="2" indent="-342900" eaLnBrk="1" hangingPunct="1">
              <a:buFont typeface="Arial" panose="020B0604020202020204" pitchFamily="34" charset="0"/>
              <a:buChar char="•"/>
            </a:pPr>
            <a:r>
              <a:rPr lang="en-US" altLang="en-US" sz="1850" dirty="0" smtClean="0"/>
              <a:t>What to Inspect and Test</a:t>
            </a:r>
          </a:p>
          <a:p>
            <a:pPr marL="1085850" lvl="1" indent="-342900" eaLnBrk="1" hangingPunct="1">
              <a:buFont typeface="Arial" panose="020B0604020202020204" pitchFamily="34" charset="0"/>
              <a:buChar char="•"/>
            </a:pPr>
            <a:r>
              <a:rPr lang="en-US" altLang="en-US" sz="1850" dirty="0" smtClean="0"/>
              <a:t>Detailed Testing Theory and Equipment</a:t>
            </a:r>
          </a:p>
          <a:p>
            <a:pPr marL="1485900" lvl="2" indent="-342900" eaLnBrk="1" hangingPunct="1">
              <a:buFont typeface="Arial" panose="020B0604020202020204" pitchFamily="34" charset="0"/>
              <a:buChar char="•"/>
            </a:pPr>
            <a:r>
              <a:rPr lang="en-US" altLang="en-US" sz="1850" dirty="0" smtClean="0"/>
              <a:t>Meter Accuracy</a:t>
            </a:r>
          </a:p>
          <a:p>
            <a:pPr marL="1485900" lvl="2" indent="-342900" eaLnBrk="1" hangingPunct="1">
              <a:buFont typeface="Arial" panose="020B0604020202020204" pitchFamily="34" charset="0"/>
              <a:buChar char="•"/>
            </a:pPr>
            <a:r>
              <a:rPr lang="en-US" altLang="en-US" sz="1850" dirty="0" smtClean="0"/>
              <a:t>CT Burden, Ratio, Admittance</a:t>
            </a:r>
          </a:p>
          <a:p>
            <a:pPr marL="1485900" lvl="2" indent="-342900" eaLnBrk="1" hangingPunct="1">
              <a:buFont typeface="Arial" panose="020B0604020202020204" pitchFamily="34" charset="0"/>
              <a:buChar char="•"/>
            </a:pPr>
            <a:r>
              <a:rPr lang="en-US" altLang="en-US" sz="1850" dirty="0" smtClean="0"/>
              <a:t>Vectors and Harmonics</a:t>
            </a:r>
          </a:p>
          <a:p>
            <a:pPr marL="1485900" lvl="2" indent="-342900" eaLnBrk="1" hangingPunct="1">
              <a:buFont typeface="Arial" panose="020B0604020202020204" pitchFamily="34" charset="0"/>
              <a:buChar char="•"/>
            </a:pPr>
            <a:r>
              <a:rPr lang="en-US" altLang="en-US" sz="1850" dirty="0" smtClean="0"/>
              <a:t>Hot Socket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Metering Verification</a:t>
            </a:r>
            <a:endParaRPr lang="en-US" altLang="en-US" sz="4000" b="1" dirty="0" smtClean="0">
              <a:solidFill>
                <a:schemeClr val="bg1"/>
              </a:solidFill>
            </a:endParaRPr>
          </a:p>
        </p:txBody>
      </p:sp>
      <p:pic>
        <p:nvPicPr>
          <p:cNvPr id="24578" name="Picture 2" descr="How to Do Home Electrical Repairs: Tips and Guidelines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1433424"/>
            <a:ext cx="4026493" cy="52143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6200" y="1524000"/>
            <a:ext cx="5181600" cy="2593018"/>
          </a:xfrm>
          <a:prstGeom prst="rect">
            <a:avLst/>
          </a:prstGeom>
        </p:spPr>
        <p:txBody>
          <a:bodyPr wrap="square">
            <a:spAutoFit/>
          </a:bodyPr>
          <a:lstStyle/>
          <a:p>
            <a:pPr>
              <a:lnSpc>
                <a:spcPct val="80000"/>
              </a:lnSpc>
              <a:spcBef>
                <a:spcPts val="0"/>
              </a:spcBef>
              <a:defRPr/>
            </a:pPr>
            <a:r>
              <a:rPr lang="en-US" altLang="en-US" sz="1400" dirty="0"/>
              <a:t>Verify service </a:t>
            </a:r>
            <a:r>
              <a:rPr lang="en-US" altLang="en-US" sz="1400" dirty="0" smtClean="0"/>
              <a:t>voltage.</a:t>
            </a:r>
            <a:endParaRPr lang="en-US" altLang="en-US" sz="1400" dirty="0"/>
          </a:p>
          <a:p>
            <a:pPr>
              <a:lnSpc>
                <a:spcPct val="80000"/>
              </a:lnSpc>
              <a:spcBef>
                <a:spcPts val="0"/>
              </a:spcBef>
              <a:defRPr/>
            </a:pPr>
            <a:endParaRPr lang="en-US" altLang="en-US" sz="1400" dirty="0"/>
          </a:p>
          <a:p>
            <a:pPr>
              <a:lnSpc>
                <a:spcPct val="80000"/>
              </a:lnSpc>
              <a:spcBef>
                <a:spcPts val="0"/>
              </a:spcBef>
              <a:defRPr/>
            </a:pPr>
            <a:r>
              <a:rPr lang="en-US" altLang="en-US" sz="1400" dirty="0"/>
              <a:t>Verify condition of metering control wire. This includes looking for cracks in insulation, broken wires, loose connections, etc. </a:t>
            </a:r>
          </a:p>
          <a:p>
            <a:pPr>
              <a:lnSpc>
                <a:spcPct val="80000"/>
              </a:lnSpc>
              <a:spcBef>
                <a:spcPts val="0"/>
              </a:spcBef>
              <a:defRPr/>
            </a:pPr>
            <a:endParaRPr lang="en-US" altLang="en-US" sz="1400" dirty="0"/>
          </a:p>
          <a:p>
            <a:pPr>
              <a:lnSpc>
                <a:spcPct val="80000"/>
              </a:lnSpc>
              <a:spcBef>
                <a:spcPts val="0"/>
              </a:spcBef>
              <a:defRPr/>
            </a:pPr>
            <a:r>
              <a:rPr lang="en-US" altLang="en-US" sz="1400" dirty="0" smtClean="0"/>
              <a:t>Test </a:t>
            </a:r>
            <a:r>
              <a:rPr lang="en-US" altLang="en-US" sz="1400" dirty="0"/>
              <a:t>meter for accuracy. Verify demand if applicable with observed load. If meter is performing compensation (line and/or transformer losses) the compensation should be verified either through direct testing at the site or by examining recorded pulse </a:t>
            </a:r>
            <a:r>
              <a:rPr lang="en-US" altLang="en-US" sz="1400" dirty="0" smtClean="0"/>
              <a:t>data.</a:t>
            </a:r>
            <a:endParaRPr lang="en-US" altLang="en-US" sz="1400" dirty="0"/>
          </a:p>
          <a:p>
            <a:pPr>
              <a:lnSpc>
                <a:spcPct val="80000"/>
              </a:lnSpc>
              <a:spcBef>
                <a:spcPts val="0"/>
              </a:spcBef>
              <a:defRPr/>
            </a:pPr>
            <a:endParaRPr lang="en-US" altLang="en-US" sz="1400" dirty="0" smtClean="0"/>
          </a:p>
          <a:p>
            <a:pPr>
              <a:lnSpc>
                <a:spcPct val="80000"/>
              </a:lnSpc>
              <a:spcBef>
                <a:spcPts val="336"/>
              </a:spcBef>
              <a:defRPr/>
            </a:pPr>
            <a:r>
              <a:rPr lang="en-US" altLang="en-US" sz="1400" dirty="0" smtClean="0"/>
              <a:t>   Look </a:t>
            </a:r>
            <a:r>
              <a:rPr lang="en-US" altLang="en-US" sz="1400" dirty="0"/>
              <a:t>for signs of excessive heat on </a:t>
            </a:r>
            <a:r>
              <a:rPr lang="en-US" altLang="en-US" sz="1400" dirty="0" smtClean="0"/>
              <a:t>the meter base - melted </a:t>
            </a:r>
            <a:r>
              <a:rPr lang="en-US" altLang="en-US" sz="1400" dirty="0"/>
              <a:t>plastic or discoloration related to heat</a:t>
            </a:r>
          </a:p>
          <a:p>
            <a:pPr>
              <a:lnSpc>
                <a:spcPct val="80000"/>
              </a:lnSpc>
              <a:spcBef>
                <a:spcPts val="0"/>
              </a:spcBef>
              <a:defRPr/>
            </a:pPr>
            <a:endParaRPr lang="en-US" altLang="en-US" dirty="0"/>
          </a:p>
        </p:txBody>
      </p:sp>
    </p:spTree>
    <p:extLst>
      <p:ext uri="{BB962C8B-B14F-4D97-AF65-F5344CB8AC3E}">
        <p14:creationId xmlns:p14="http://schemas.microsoft.com/office/powerpoint/2010/main" val="387762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541034" cy="4401205"/>
          </a:xfrm>
          <a:prstGeom prst="rect">
            <a:avLst/>
          </a:prstGeom>
        </p:spPr>
        <p:txBody>
          <a:bodyPr wrap="square">
            <a:spAutoFit/>
          </a:bodyPr>
          <a:lstStyle/>
          <a:p>
            <a:pPr marL="0" indent="0" eaLnBrk="1" hangingPunct="1">
              <a:lnSpc>
                <a:spcPct val="80000"/>
              </a:lnSpc>
              <a:spcBef>
                <a:spcPts val="163"/>
              </a:spcBef>
              <a:buFontTx/>
              <a:buNone/>
              <a:defRPr/>
            </a:pPr>
            <a:r>
              <a:rPr lang="en-US" altLang="en-US" sz="1300" dirty="0"/>
              <a:t>Potential list of tasks to be </a:t>
            </a:r>
            <a:r>
              <a:rPr lang="en-US" altLang="en-US" sz="1300" dirty="0" smtClean="0"/>
              <a:t>completed:</a:t>
            </a:r>
            <a:endParaRPr lang="en-US" altLang="en-US" sz="1300" dirty="0"/>
          </a:p>
          <a:p>
            <a:pPr marL="0" indent="0" eaLnBrk="1" hangingPunct="1">
              <a:lnSpc>
                <a:spcPct val="80000"/>
              </a:lnSpc>
              <a:spcBef>
                <a:spcPts val="163"/>
              </a:spcBef>
              <a:buFontTx/>
              <a:buNone/>
              <a:defRPr/>
            </a:pPr>
            <a:endParaRPr lang="en-US" altLang="en-US" sz="1300" dirty="0"/>
          </a:p>
          <a:p>
            <a:pPr eaLnBrk="1" hangingPunct="1">
              <a:lnSpc>
                <a:spcPct val="80000"/>
              </a:lnSpc>
              <a:spcBef>
                <a:spcPts val="163"/>
              </a:spcBef>
              <a:defRPr/>
            </a:pPr>
            <a:r>
              <a:rPr lang="en-US" altLang="en-US" sz="1300" dirty="0"/>
              <a:t>Double check the meter number, the location the test result and the meter record</a:t>
            </a:r>
          </a:p>
          <a:p>
            <a:pPr eaLnBrk="1" hangingPunct="1">
              <a:lnSpc>
                <a:spcPct val="80000"/>
              </a:lnSpc>
              <a:spcBef>
                <a:spcPts val="163"/>
              </a:spcBef>
              <a:defRPr/>
            </a:pPr>
            <a:endParaRPr lang="en-US" altLang="en-US" sz="1300" dirty="0"/>
          </a:p>
          <a:p>
            <a:pPr>
              <a:lnSpc>
                <a:spcPct val="80000"/>
              </a:lnSpc>
              <a:spcBef>
                <a:spcPts val="163"/>
              </a:spcBef>
              <a:defRPr/>
            </a:pPr>
            <a:r>
              <a:rPr lang="en-US" altLang="en-US" sz="13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300" dirty="0"/>
          </a:p>
          <a:p>
            <a:pPr>
              <a:lnSpc>
                <a:spcPct val="80000"/>
              </a:lnSpc>
              <a:spcBef>
                <a:spcPts val="163"/>
              </a:spcBef>
              <a:defRPr/>
            </a:pPr>
            <a:r>
              <a:rPr lang="en-US" altLang="en-US" sz="13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300" dirty="0"/>
          </a:p>
          <a:p>
            <a:pPr>
              <a:lnSpc>
                <a:spcPct val="80000"/>
              </a:lnSpc>
              <a:spcBef>
                <a:spcPts val="163"/>
              </a:spcBef>
              <a:defRPr/>
            </a:pPr>
            <a:r>
              <a:rPr lang="en-US" altLang="en-US" sz="1300" dirty="0"/>
              <a:t>Visually check lightning arrestors and transformers for damage or leaks.</a:t>
            </a:r>
          </a:p>
          <a:p>
            <a:pPr>
              <a:lnSpc>
                <a:spcPct val="80000"/>
              </a:lnSpc>
              <a:spcBef>
                <a:spcPts val="163"/>
              </a:spcBef>
              <a:defRPr/>
            </a:pPr>
            <a:endParaRPr lang="en-US" altLang="en-US" sz="1300" dirty="0"/>
          </a:p>
          <a:p>
            <a:pPr>
              <a:lnSpc>
                <a:spcPct val="80000"/>
              </a:lnSpc>
              <a:spcBef>
                <a:spcPts val="163"/>
              </a:spcBef>
              <a:defRPr/>
            </a:pPr>
            <a:r>
              <a:rPr lang="en-US" altLang="en-US" sz="13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300" dirty="0"/>
          </a:p>
          <a:p>
            <a:pPr>
              <a:lnSpc>
                <a:spcPct val="80000"/>
              </a:lnSpc>
              <a:spcBef>
                <a:spcPts val="163"/>
              </a:spcBef>
              <a:defRPr/>
            </a:pPr>
            <a:r>
              <a:rPr lang="en-US" altLang="en-US" sz="1300" dirty="0" smtClean="0"/>
              <a:t>Burden, Ratio, and/or Admittance test </a:t>
            </a:r>
            <a:r>
              <a:rPr lang="en-US" altLang="en-US" sz="1300" dirty="0"/>
              <a:t>CTs and voltage check </a:t>
            </a:r>
            <a:r>
              <a:rPr lang="en-US" altLang="en-US" sz="1300" dirty="0"/>
              <a:t>PTs.</a:t>
            </a:r>
            <a:r>
              <a:rPr lang="en-US" altLang="en-US" sz="1300" dirty="0"/>
              <a:t> </a:t>
            </a:r>
          </a:p>
        </p:txBody>
      </p:sp>
    </p:spTree>
    <p:extLst>
      <p:ext uri="{BB962C8B-B14F-4D97-AF65-F5344CB8AC3E}">
        <p14:creationId xmlns:p14="http://schemas.microsoft.com/office/powerpoint/2010/main" val="675505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541034" cy="4599208"/>
          </a:xfrm>
          <a:prstGeom prst="rect">
            <a:avLst/>
          </a:prstGeom>
        </p:spPr>
        <p:txBody>
          <a:bodyPr wrap="square">
            <a:spAutoFit/>
          </a:bodyPr>
          <a:lstStyle/>
          <a:p>
            <a:pPr>
              <a:lnSpc>
                <a:spcPct val="80000"/>
              </a:lnSpc>
              <a:spcBef>
                <a:spcPts val="163"/>
              </a:spcBef>
              <a:defRPr/>
            </a:pPr>
            <a:r>
              <a:rPr lang="en-US" altLang="en-US" sz="1400" dirty="0" smtClean="0"/>
              <a:t>Burden, Ratio, and/or Admittance test </a:t>
            </a:r>
            <a:r>
              <a:rPr lang="en-US" altLang="en-US" sz="1400" dirty="0"/>
              <a:t>CTs and voltage check </a:t>
            </a:r>
            <a:r>
              <a:rPr lang="en-US" altLang="en-US" sz="1400" dirty="0"/>
              <a:t>PTs</a:t>
            </a:r>
            <a:r>
              <a:rPr lang="en-US" altLang="en-US" sz="1400" dirty="0" smtClean="0"/>
              <a:t>.</a:t>
            </a:r>
            <a:endParaRPr lang="en-US" altLang="en-US" sz="1400" dirty="0" smtClean="0"/>
          </a:p>
          <a:p>
            <a:pPr>
              <a:lnSpc>
                <a:spcPct val="80000"/>
              </a:lnSpc>
              <a:spcBef>
                <a:spcPts val="163"/>
              </a:spcBef>
              <a:defRPr/>
            </a:pPr>
            <a:endParaRPr lang="en-US" altLang="en-US" sz="1400" dirty="0"/>
          </a:p>
          <a:p>
            <a:pPr>
              <a:lnSpc>
                <a:spcPct val="80000"/>
              </a:lnSpc>
              <a:spcBef>
                <a:spcPts val="0"/>
              </a:spcBef>
              <a:defRPr/>
            </a:pPr>
            <a:r>
              <a:rPr lang="en-US" altLang="en-US" sz="1400" dirty="0"/>
              <a:t>Verify service voltage. Stuck regulator or seasonal capacitor can impact service voltage.</a:t>
            </a:r>
          </a:p>
          <a:p>
            <a:pPr>
              <a:lnSpc>
                <a:spcPct val="80000"/>
              </a:lnSpc>
              <a:spcBef>
                <a:spcPts val="0"/>
              </a:spcBef>
              <a:defRPr/>
            </a:pPr>
            <a:endParaRPr lang="en-US" altLang="en-US" sz="1400" dirty="0"/>
          </a:p>
          <a:p>
            <a:pPr>
              <a:lnSpc>
                <a:spcPct val="80000"/>
              </a:lnSpc>
              <a:spcBef>
                <a:spcPts val="0"/>
              </a:spcBef>
              <a:defRPr/>
            </a:pPr>
            <a:r>
              <a:rPr lang="en-US" altLang="en-US" sz="1400" dirty="0"/>
              <a:t>Verify condition of metering control wire. This includes looking for cracks in insulation, broken wires, loose connections, etc. </a:t>
            </a:r>
          </a:p>
          <a:p>
            <a:pPr>
              <a:lnSpc>
                <a:spcPct val="80000"/>
              </a:lnSpc>
              <a:spcBef>
                <a:spcPts val="0"/>
              </a:spcBef>
              <a:defRPr/>
            </a:pPr>
            <a:endParaRPr lang="en-US" altLang="en-US" sz="1400" dirty="0"/>
          </a:p>
          <a:p>
            <a:pPr>
              <a:lnSpc>
                <a:spcPct val="80000"/>
              </a:lnSpc>
              <a:spcBef>
                <a:spcPts val="0"/>
              </a:spcBef>
              <a:defRPr/>
            </a:pPr>
            <a:r>
              <a:rPr lang="en-US" altLang="en-US" sz="1400" dirty="0"/>
              <a:t>Compare the test switch wiring with the wiring at the CTs and VTs. Verify CTs and VTs not cross wired. Be sure CTs are grounded in one location (test switch) only. </a:t>
            </a:r>
          </a:p>
          <a:p>
            <a:pPr>
              <a:lnSpc>
                <a:spcPct val="80000"/>
              </a:lnSpc>
              <a:spcBef>
                <a:spcPts val="0"/>
              </a:spcBef>
              <a:defRPr/>
            </a:pPr>
            <a:endParaRPr lang="en-US" altLang="en-US" sz="1400" dirty="0"/>
          </a:p>
          <a:p>
            <a:pPr>
              <a:lnSpc>
                <a:spcPct val="80000"/>
              </a:lnSpc>
              <a:spcBef>
                <a:spcPts val="0"/>
              </a:spcBef>
              <a:defRPr/>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ts val="0"/>
              </a:spcBef>
              <a:defRPr/>
            </a:pPr>
            <a:endParaRPr lang="en-US" altLang="en-US" sz="1400" dirty="0"/>
          </a:p>
          <a:p>
            <a:pPr>
              <a:lnSpc>
                <a:spcPct val="80000"/>
              </a:lnSpc>
              <a:spcBef>
                <a:spcPts val="0"/>
              </a:spcBef>
              <a:defRPr/>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ts val="0"/>
              </a:spcBef>
              <a:defRPr/>
            </a:pPr>
            <a:endParaRPr lang="en-US" altLang="en-US" sz="1400" dirty="0"/>
          </a:p>
          <a:p>
            <a:pPr>
              <a:lnSpc>
                <a:spcPct val="80000"/>
              </a:lnSpc>
              <a:spcBef>
                <a:spcPts val="0"/>
              </a:spcBef>
              <a:defRPr/>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a:t>
            </a:r>
            <a:r>
              <a:rPr lang="en-US" altLang="en-US" sz="1400" dirty="0" smtClean="0"/>
              <a:t>data.</a:t>
            </a:r>
            <a:endParaRPr lang="en-US" altLang="en-US" sz="1400" dirty="0"/>
          </a:p>
        </p:txBody>
      </p:sp>
    </p:spTree>
    <p:extLst>
      <p:ext uri="{BB962C8B-B14F-4D97-AF65-F5344CB8AC3E}">
        <p14:creationId xmlns:p14="http://schemas.microsoft.com/office/powerpoint/2010/main" val="4241077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541034" cy="4593565"/>
          </a:xfrm>
          <a:prstGeom prst="rect">
            <a:avLst/>
          </a:prstGeom>
        </p:spPr>
        <p:txBody>
          <a:bodyPr wrap="square">
            <a:spAutoFit/>
          </a:bodyPr>
          <a:lstStyle/>
          <a:p>
            <a:pPr eaLnBrk="1" hangingPunct="1">
              <a:lnSpc>
                <a:spcPct val="80000"/>
              </a:lnSpc>
              <a:spcBef>
                <a:spcPts val="336"/>
              </a:spcBef>
              <a:defRPr/>
            </a:pPr>
            <a:r>
              <a:rPr lang="en-US" altLang="en-US" sz="1400" dirty="0"/>
              <a:t>Verify metering vectors. Traditionally this has been done </a:t>
            </a:r>
            <a:r>
              <a:rPr lang="en-US" altLang="en-US" sz="1400" dirty="0" smtClean="0"/>
              <a:t>using instruments </a:t>
            </a:r>
            <a:r>
              <a:rPr lang="en-US" altLang="en-US" sz="1400" dirty="0"/>
              <a:t>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a:lnSpc>
                <a:spcPct val="80000"/>
              </a:lnSpc>
              <a:spcBef>
                <a:spcPts val="336"/>
              </a:spcBef>
              <a:defRPr/>
            </a:pPr>
            <a:r>
              <a:rPr lang="en-US" altLang="en-US" sz="1400" dirty="0"/>
              <a:t>Verify meter information including meter multiplier (rework it), serial number, dials/decimals, </a:t>
            </a:r>
            <a:r>
              <a:rPr lang="en-US" altLang="en-US" sz="1400" dirty="0"/>
              <a:t>Mp</a:t>
            </a:r>
            <a:r>
              <a:rPr lang="en-US" altLang="en-US" sz="1400" dirty="0"/>
              <a:t>, </a:t>
            </a:r>
            <a:r>
              <a:rPr lang="en-US" altLang="en-US" sz="1400" dirty="0"/>
              <a:t>Ke</a:t>
            </a:r>
            <a:r>
              <a:rPr lang="en-US" altLang="en-US" sz="1400" dirty="0"/>
              <a:t>, Primary </a:t>
            </a:r>
            <a:r>
              <a:rPr lang="en-US" altLang="en-US" sz="1400" dirty="0"/>
              <a:t>Kh</a:t>
            </a:r>
            <a:r>
              <a:rPr lang="en-US" altLang="en-US" sz="1400" dirty="0"/>
              <a:t>,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a:lnSpc>
                <a:spcPct val="80000"/>
              </a:lnSpc>
              <a:spcBef>
                <a:spcPts val="0"/>
              </a:spcBef>
              <a:defRPr/>
            </a:pPr>
            <a:endParaRPr lang="en-US" altLang="en-US" sz="1400" dirty="0"/>
          </a:p>
        </p:txBody>
      </p:sp>
    </p:spTree>
    <p:extLst>
      <p:ext uri="{BB962C8B-B14F-4D97-AF65-F5344CB8AC3E}">
        <p14:creationId xmlns:p14="http://schemas.microsoft.com/office/powerpoint/2010/main" val="635048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9899" y="1617576"/>
            <a:ext cx="5541034" cy="1323439"/>
          </a:xfrm>
          <a:prstGeom prst="rect">
            <a:avLst/>
          </a:prstGeom>
        </p:spPr>
        <p:txBody>
          <a:bodyPr wrap="square">
            <a:spAutoFit/>
          </a:bodyPr>
          <a:lstStyle/>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228600" indent="-228600">
              <a:lnSpc>
                <a:spcPct val="80000"/>
              </a:lnSpc>
              <a:spcBef>
                <a:spcPts val="336"/>
              </a:spcBef>
              <a:defRPr/>
            </a:pPr>
            <a:endParaRPr lang="en-US" altLang="en-US" sz="1400" dirty="0"/>
          </a:p>
          <a:p>
            <a:pPr>
              <a:lnSpc>
                <a:spcPct val="80000"/>
              </a:lnSpc>
              <a:spcBef>
                <a:spcPts val="0"/>
              </a:spcBef>
              <a:defRPr/>
            </a:pPr>
            <a:endParaRPr lang="en-US" altLang="en-US" sz="1400" dirty="0"/>
          </a:p>
        </p:txBody>
      </p:sp>
    </p:spTree>
    <p:extLst>
      <p:ext uri="{BB962C8B-B14F-4D97-AF65-F5344CB8AC3E}">
        <p14:creationId xmlns:p14="http://schemas.microsoft.com/office/powerpoint/2010/main" val="710512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Evaluative Thinking: The Heart of (Meaningful, Useful) Evaluation - The  Illumi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57813"/>
            <a:ext cx="7143750" cy="4029075"/>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Most Important Tools You Have!</a:t>
            </a:r>
            <a:endParaRPr lang="en-US" altLang="en-US" sz="3200" dirty="0"/>
          </a:p>
        </p:txBody>
      </p:sp>
      <p:pic>
        <p:nvPicPr>
          <p:cNvPr id="46082" name="Picture 2" descr="Day 1 // How to Draw Eyes • Bardot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84" y="2438400"/>
            <a:ext cx="4362039"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07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val="317269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sp>
        <p:nvSpPr>
          <p:cNvPr id="5" name="Right Arrow 4"/>
          <p:cNvSpPr/>
          <p:nvPr/>
        </p:nvSpPr>
        <p:spPr bwMode="auto">
          <a:xfrm rot="8816340">
            <a:off x="4634268" y="4404752"/>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12" name="Text Box 3"/>
          <p:cNvSpPr txBox="1">
            <a:spLocks noChangeArrowheads="1"/>
          </p:cNvSpPr>
          <p:nvPr/>
        </p:nvSpPr>
        <p:spPr bwMode="auto">
          <a:xfrm>
            <a:off x="0" y="5029200"/>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smtClean="0"/>
              <a:t>Watthour Meter</a:t>
            </a:r>
          </a:p>
          <a:p>
            <a:pPr marL="285750" indent="-285750" algn="ctr">
              <a:buFontTx/>
              <a:buChar char="-"/>
            </a:pPr>
            <a:r>
              <a:rPr lang="en-US" altLang="en-US" sz="1600" dirty="0" smtClean="0"/>
              <a:t>Measures Electrical Energy (kWh)</a:t>
            </a:r>
          </a:p>
          <a:p>
            <a:pPr algn="ctr"/>
            <a:r>
              <a:rPr lang="en-US" altLang="en-US" sz="1600" dirty="0" smtClean="0"/>
              <a:t>Potential (V) * Current (I) = Power (W)</a:t>
            </a:r>
          </a:p>
          <a:p>
            <a:pPr algn="ctr"/>
            <a:r>
              <a:rPr lang="en-US" altLang="en-US" sz="1600" dirty="0" smtClean="0"/>
              <a:t>Power Over Time = Energy (kWh)</a:t>
            </a:r>
            <a:endParaRPr lang="en-US" altLang="en-US" sz="1600" dirty="0"/>
          </a:p>
        </p:txBody>
      </p:sp>
    </p:spTree>
    <p:extLst>
      <p:ext uri="{BB962C8B-B14F-4D97-AF65-F5344CB8AC3E}">
        <p14:creationId xmlns:p14="http://schemas.microsoft.com/office/powerpoint/2010/main" val="1934122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sp>
        <p:nvSpPr>
          <p:cNvPr id="5" name="Right Arrow 4"/>
          <p:cNvSpPr/>
          <p:nvPr/>
        </p:nvSpPr>
        <p:spPr bwMode="auto">
          <a:xfrm rot="2298046">
            <a:off x="2696038" y="4338454"/>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12" name="Text Box 3"/>
          <p:cNvSpPr txBox="1">
            <a:spLocks noChangeArrowheads="1"/>
          </p:cNvSpPr>
          <p:nvPr/>
        </p:nvSpPr>
        <p:spPr bwMode="auto">
          <a:xfrm>
            <a:off x="0" y="5029200"/>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smtClean="0"/>
              <a:t>Energy Reference Standard</a:t>
            </a:r>
          </a:p>
          <a:p>
            <a:pPr marL="285750" indent="-285750" algn="ctr">
              <a:buFontTx/>
              <a:buChar char="-"/>
            </a:pPr>
            <a:r>
              <a:rPr lang="en-US" altLang="en-US" sz="1600" dirty="0" smtClean="0"/>
              <a:t>Measures Electrical Energy (kWh)</a:t>
            </a:r>
          </a:p>
          <a:p>
            <a:pPr marL="285750" indent="-285750" algn="ctr">
              <a:buFontTx/>
              <a:buChar char="-"/>
            </a:pPr>
            <a:r>
              <a:rPr lang="en-US" altLang="en-US" sz="1600" dirty="0" smtClean="0"/>
              <a:t>Higher Accuracy Class</a:t>
            </a:r>
          </a:p>
          <a:p>
            <a:pPr marL="285750" indent="-285750" algn="ctr">
              <a:buFontTx/>
              <a:buChar char="-"/>
            </a:pPr>
            <a:r>
              <a:rPr lang="en-US" altLang="en-US" sz="1600" dirty="0" smtClean="0"/>
              <a:t>Traceability to SI</a:t>
            </a:r>
            <a:endParaRPr lang="en-US" altLang="en-US" sz="1600" dirty="0"/>
          </a:p>
        </p:txBody>
      </p:sp>
    </p:spTree>
    <p:extLst>
      <p:ext uri="{BB962C8B-B14F-4D97-AF65-F5344CB8AC3E}">
        <p14:creationId xmlns:p14="http://schemas.microsoft.com/office/powerpoint/2010/main" val="3190159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ctr">
              <a:buFontTx/>
              <a:buChar char="-"/>
            </a:pPr>
            <a:r>
              <a:rPr lang="en-US" altLang="en-US" sz="1600" dirty="0" smtClean="0"/>
              <a:t>Apply the Same Voltage and Current to the Standard and Meter for a Defined Period of Time</a:t>
            </a:r>
          </a:p>
          <a:p>
            <a:pPr marL="285750" indent="-285750" algn="ctr">
              <a:buFontTx/>
              <a:buChar char="-"/>
            </a:pPr>
            <a:r>
              <a:rPr lang="en-US" altLang="en-US" sz="1600" dirty="0" smtClean="0"/>
              <a:t>Standard and Meter Should Measure the Same Energy</a:t>
            </a:r>
          </a:p>
          <a:p>
            <a:pPr marL="285750" indent="-285750" algn="ctr">
              <a:buFontTx/>
              <a:buChar char="-"/>
            </a:pPr>
            <a:r>
              <a:rPr lang="en-US" altLang="en-US" sz="1600" dirty="0" smtClean="0"/>
              <a:t>The Difference is the Error of the Meter</a:t>
            </a:r>
          </a:p>
        </p:txBody>
      </p:sp>
    </p:spTree>
    <p:extLst>
      <p:ext uri="{BB962C8B-B14F-4D97-AF65-F5344CB8AC3E}">
        <p14:creationId xmlns:p14="http://schemas.microsoft.com/office/powerpoint/2010/main" val="155579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bwMode="auto">
          <a:xfrm>
            <a:off x="838200" y="304800"/>
            <a:ext cx="7848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What is Site Verification?</a:t>
            </a:r>
          </a:p>
        </p:txBody>
      </p:sp>
      <p:sp>
        <p:nvSpPr>
          <p:cNvPr id="4099" name="Text Box 5"/>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8" name="Text Box 5"/>
          <p:cNvSpPr txBox="1">
            <a:spLocks noChangeArrowheads="1"/>
          </p:cNvSpPr>
          <p:nvPr/>
        </p:nvSpPr>
        <p:spPr bwMode="auto">
          <a:xfrm>
            <a:off x="0" y="1828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3200" dirty="0" smtClean="0"/>
              <a:t>Testing and inspection of more than just the meter accuracy.</a:t>
            </a:r>
            <a:endParaRPr lang="en-US" altLang="en-US" sz="3200" dirty="0"/>
          </a:p>
        </p:txBody>
      </p:sp>
      <p:pic>
        <p:nvPicPr>
          <p:cNvPr id="5"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 y="3448050"/>
            <a:ext cx="250842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TMD - Metering, AMI and Safety Exp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48050"/>
            <a:ext cx="2880714"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3581400" y="4114800"/>
            <a:ext cx="1447800" cy="685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3" name="TextBox 2"/>
          <p:cNvSpPr txBox="1"/>
          <p:nvPr/>
        </p:nvSpPr>
        <p:spPr>
          <a:xfrm>
            <a:off x="914400" y="5682734"/>
            <a:ext cx="2438400" cy="369332"/>
          </a:xfrm>
          <a:prstGeom prst="rect">
            <a:avLst/>
          </a:prstGeom>
          <a:noFill/>
        </p:spPr>
        <p:txBody>
          <a:bodyPr wrap="square" rtlCol="0">
            <a:spAutoFit/>
          </a:bodyPr>
          <a:lstStyle/>
          <a:p>
            <a:r>
              <a:rPr lang="en-US" dirty="0" smtClean="0"/>
              <a:t>99.975% Registration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smtClean="0"/>
              <a:t>Example:</a:t>
            </a:r>
          </a:p>
          <a:p>
            <a:pPr algn="ctr"/>
            <a:r>
              <a:rPr lang="en-US" altLang="en-US" sz="1600" dirty="0" smtClean="0"/>
              <a:t>Standard Registers 100kWh / Meter Registers 101.38</a:t>
            </a:r>
          </a:p>
          <a:p>
            <a:pPr algn="ctr"/>
            <a:r>
              <a:rPr lang="en-US" altLang="en-US" sz="1600" dirty="0" smtClean="0"/>
              <a:t>Then the Error of the Meter is 1.38% </a:t>
            </a:r>
          </a:p>
        </p:txBody>
      </p:sp>
    </p:spTree>
    <p:extLst>
      <p:ext uri="{BB962C8B-B14F-4D97-AF65-F5344CB8AC3E}">
        <p14:creationId xmlns:p14="http://schemas.microsoft.com/office/powerpoint/2010/main" val="2027987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47" y="2514600"/>
            <a:ext cx="3424283" cy="257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CT Testing</a:t>
            </a:r>
          </a:p>
        </p:txBody>
      </p:sp>
      <p:sp>
        <p:nvSpPr>
          <p:cNvPr id="4" name="Text Box 4"/>
          <p:cNvSpPr txBox="1">
            <a:spLocks noChangeArrowheads="1"/>
          </p:cNvSpPr>
          <p:nvPr/>
        </p:nvSpPr>
        <p:spPr bwMode="auto">
          <a:xfrm>
            <a:off x="-17253" y="15240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Ratio, Burden, and Admittance</a:t>
            </a:r>
            <a:endParaRPr lang="en-US" altLang="en-US" sz="3200"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47" y="2527005"/>
            <a:ext cx="3304239" cy="25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335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Example</a:t>
            </a:r>
            <a:r>
              <a:rPr lang="en-US" altLang="en-US" sz="3200" b="1" dirty="0" smtClean="0">
                <a:latin typeface="Arial" panose="020B0604020202020204" pitchFamily="34" charset="0"/>
                <a:cs typeface="Arial" panose="020B0604020202020204" pitchFamily="34" charset="0"/>
              </a:rPr>
              <a:t> </a:t>
            </a:r>
            <a:r>
              <a:rPr lang="en-US" altLang="en-US" sz="3200" b="1" dirty="0" smtClean="0">
                <a:solidFill>
                  <a:schemeClr val="bg1"/>
                </a:solidFill>
                <a:latin typeface="Arial" panose="020B0604020202020204" pitchFamily="34" charset="0"/>
                <a:cs typeface="Arial" panose="020B0604020202020204" pitchFamily="34" charset="0"/>
              </a:rPr>
              <a:t>Application</a:t>
            </a:r>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Faceplate Specifications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457200" y="304800"/>
            <a:ext cx="8229600" cy="1143000"/>
          </a:xfrm>
          <a:prstGeom prst="rect">
            <a:avLst/>
          </a:prstGeom>
          <a:solidFill>
            <a:srgbClr val="FF0000"/>
          </a:solidFill>
          <a:ln>
            <a:noFill/>
          </a:ln>
          <a:effectLst/>
          <a:ex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r>
              <a:rPr lang="en-US" altLang="en-US" sz="3200" b="1" dirty="0">
                <a:solidFill>
                  <a:schemeClr val="bg1"/>
                </a:solidFill>
                <a:cs typeface="Arial" panose="020B0604020202020204" pitchFamily="34" charset="0"/>
              </a:rPr>
              <a:t>Faceplate Specifications</a:t>
            </a:r>
          </a:p>
        </p:txBody>
      </p:sp>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CTs Ratio</a:t>
            </a:r>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457200" y="304800"/>
            <a:ext cx="8229600" cy="1143000"/>
          </a:xfrm>
          <a:prstGeom prst="rect">
            <a:avLst/>
          </a:prstGeom>
          <a:solidFill>
            <a:srgbClr val="FF0000"/>
          </a:solidFill>
          <a:ln>
            <a:noFill/>
          </a:ln>
          <a:effectLst/>
          <a:ex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r>
              <a:rPr lang="en-US" altLang="en-US" sz="3200" b="1" dirty="0">
                <a:solidFill>
                  <a:schemeClr val="bg1"/>
                </a:solidFill>
                <a:cs typeface="Arial" panose="020B0604020202020204" pitchFamily="34" charset="0"/>
              </a:rPr>
              <a:t>Faceplate Specifications</a:t>
            </a:r>
          </a:p>
        </p:txBody>
      </p:sp>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0" y="4075540"/>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smtClean="0">
                <a:solidFill>
                  <a:srgbClr val="FF0000"/>
                </a:solidFill>
              </a:rPr>
              <a:t>Burden Rating</a:t>
            </a:r>
            <a:endParaRPr lang="en-US" altLang="en-US" sz="32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7200" y="304800"/>
            <a:ext cx="8229600" cy="1143000"/>
          </a:xfrm>
          <a:prstGeom prst="rect">
            <a:avLst/>
          </a:prstGeom>
          <a:solidFill>
            <a:srgbClr val="FF0000"/>
          </a:solidFill>
          <a:ln>
            <a:noFill/>
          </a:ln>
          <a:effectLst/>
          <a:ex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r>
              <a:rPr lang="en-US" altLang="en-US" sz="3200" b="1" dirty="0">
                <a:solidFill>
                  <a:schemeClr val="bg1"/>
                </a:solidFill>
                <a:cs typeface="Arial" panose="020B0604020202020204" pitchFamily="34" charset="0"/>
              </a:rPr>
              <a:t>Burden Rating</a:t>
            </a:r>
          </a:p>
        </p:txBody>
      </p:sp>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regards to the ratio specification.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Ratio Testing</a:t>
            </a:r>
          </a:p>
        </p:txBody>
      </p:sp>
      <p:sp>
        <p:nvSpPr>
          <p:cNvPr id="15365" name="Text Box 7"/>
          <p:cNvSpPr txBox="1">
            <a:spLocks noChangeArrowheads="1"/>
          </p:cNvSpPr>
          <p:nvPr/>
        </p:nvSpPr>
        <p:spPr bwMode="auto">
          <a:xfrm>
            <a:off x="457200" y="136713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F0000"/>
          </a:solidFill>
        </p:spPr>
        <p:txBody>
          <a:bodyPr/>
          <a:lstStyle/>
          <a:p>
            <a:pPr eaLnBrk="1" hangingPunct="1"/>
            <a:r>
              <a:rPr lang="en-US" altLang="en-US" sz="3200" b="1" dirty="0" smtClean="0">
                <a:solidFill>
                  <a:schemeClr val="bg1"/>
                </a:solidFill>
              </a:rPr>
              <a:t>Premise</a:t>
            </a:r>
          </a:p>
        </p:txBody>
      </p:sp>
      <p:sp>
        <p:nvSpPr>
          <p:cNvPr id="16387" name="Rectangle 3"/>
          <p:cNvSpPr>
            <a:spLocks noGrp="1" noChangeArrowheads="1"/>
          </p:cNvSpPr>
          <p:nvPr>
            <p:ph type="body" idx="1"/>
          </p:nvPr>
        </p:nvSpPr>
        <p:spPr>
          <a:xfrm>
            <a:off x="533400" y="1905000"/>
            <a:ext cx="8077200" cy="3886200"/>
          </a:xfrm>
          <a:solidFill>
            <a:srgbClr val="FFFFFF"/>
          </a:solidFill>
        </p:spPr>
        <p:txBody>
          <a:bodyPr/>
          <a:lstStyle/>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Over much of the 20th century, utilities, regulators and customers each relied upon lab and field meter testing efforts which were primarily focused upon the accuracy of the watt-hour meter and demand register.  </a:t>
            </a:r>
          </a:p>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This focus is now changing with the deployment of electronic AMR and AMI meters to the majority of the 155 Million connected customers in North America.  </a:t>
            </a:r>
          </a:p>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The focus has now shifted from just the accuracy of the meter to also checking other features of the meter (e.g. communication and disconnect devices), the firmware versions and settings of the meter, and the overall meter installations for both residential and C&amp;I customers. </a:t>
            </a:r>
          </a:p>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Incorrect or miscalculated site information or undetected problems can lead to an improperly metered customer not related to the meters accuracy and could also lead to potential safety issues.  </a:t>
            </a:r>
          </a:p>
        </p:txBody>
      </p:sp>
    </p:spTree>
    <p:extLst>
      <p:ext uri="{BB962C8B-B14F-4D97-AF65-F5344CB8AC3E}">
        <p14:creationId xmlns:p14="http://schemas.microsoft.com/office/powerpoint/2010/main" val="4183726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84629"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8" y="1758072"/>
            <a:ext cx="3368098" cy="336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9459" name="Text Box 3"/>
          <p:cNvSpPr txBox="1">
            <a:spLocks noChangeArrowheads="1"/>
          </p:cNvSpPr>
          <p:nvPr/>
        </p:nvSpPr>
        <p:spPr bwMode="auto">
          <a:xfrm>
            <a:off x="380999" y="1527240"/>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438400"/>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733800"/>
            <a:ext cx="1913184" cy="302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349" y="2737449"/>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149" y="5709249"/>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4832949" y="2966049"/>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4985349" y="2966049"/>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4985349" y="5861649"/>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4832949" y="6014049"/>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149" y="3956649"/>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2849"/>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724" y="4032848"/>
            <a:ext cx="1395618" cy="150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3"/>
          <p:cNvSpPr txBox="1">
            <a:spLocks noChangeArrowheads="1"/>
          </p:cNvSpPr>
          <p:nvPr/>
        </p:nvSpPr>
        <p:spPr bwMode="auto">
          <a:xfrm>
            <a:off x="1632125" y="4141061"/>
            <a:ext cx="148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smtClean="0"/>
              <a:t>.1 Ohm</a:t>
            </a:r>
            <a:endParaRPr lang="en-US" altLang="en-US" dirty="0"/>
          </a:p>
        </p:txBody>
      </p:sp>
      <p:sp>
        <p:nvSpPr>
          <p:cNvPr id="18" name="AutoShape 17"/>
          <p:cNvSpPr>
            <a:spLocks noChangeArrowheads="1"/>
          </p:cNvSpPr>
          <p:nvPr/>
        </p:nvSpPr>
        <p:spPr bwMode="auto">
          <a:xfrm rot="21213832">
            <a:off x="2235503" y="3719039"/>
            <a:ext cx="2299295" cy="373024"/>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1999037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graphicFrame>
        <p:nvGraphicFramePr>
          <p:cNvPr id="20483" name="Object 10"/>
          <p:cNvGraphicFramePr>
            <a:graphicFrameLocks noGrp="1" noChangeAspect="1"/>
          </p:cNvGraphicFramePr>
          <p:nvPr>
            <p:ph sz="half" idx="1"/>
            <p:extLst>
              <p:ext uri="{D42A27DB-BD31-4B8C-83A1-F6EECF244321}">
                <p14:modId xmlns:p14="http://schemas.microsoft.com/office/powerpoint/2010/main" val="3052135207"/>
              </p:ext>
            </p:extLst>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spid="_x0000_s20565" name="Chart" r:id="rId3" imgW="3829111" imgH="2619435" progId="Excel.Chart.8">
                  <p:embed/>
                </p:oleObj>
              </mc:Choice>
              <mc:Fallback>
                <p:oleObj name="Chart" r:id="rId3" imgW="3829111" imgH="2619435" progId="Excel.Chart.8">
                  <p:embed/>
                  <p:pic>
                    <p:nvPicPr>
                      <p:cNvPr id="0"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392" name="Group 120"/>
          <p:cNvGraphicFramePr>
            <a:graphicFrameLocks noGrp="1"/>
          </p:cNvGraphicFramePr>
          <p:nvPr>
            <p:ph sz="half" idx="2"/>
            <p:extLst>
              <p:ext uri="{D42A27DB-BD31-4B8C-83A1-F6EECF244321}">
                <p14:modId xmlns:p14="http://schemas.microsoft.com/office/powerpoint/2010/main" val="1463604554"/>
              </p:ext>
            </p:extLst>
          </p:nvPr>
        </p:nvGraphicFramePr>
        <p:xfrm>
          <a:off x="4572000" y="3581400"/>
          <a:ext cx="2819400" cy="2697165"/>
        </p:xfrm>
        <a:graphic>
          <a:graphicData uri="http://schemas.openxmlformats.org/drawingml/2006/table">
            <a:tbl>
              <a:tblPr/>
              <a:tblGrid>
                <a:gridCol w="1409700"/>
                <a:gridCol w="1409700"/>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Reading</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0.5</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a:t>
            </a:r>
            <a:r>
              <a:rPr lang="en-US" altLang="en-US" sz="4000" dirty="0" smtClean="0">
                <a:solidFill>
                  <a:schemeClr val="bg1"/>
                </a:solidFill>
                <a:latin typeface="Arial" pitchFamily="34" charset="0"/>
              </a:rPr>
              <a:t> </a:t>
            </a:r>
            <a:r>
              <a:rPr lang="en-US" altLang="en-US" sz="3200" b="1" dirty="0" smtClean="0">
                <a:solidFill>
                  <a:schemeClr val="bg1"/>
                </a:solidFill>
                <a:latin typeface="Arial" pitchFamily="34" charset="0"/>
              </a:rPr>
              <a:t>Testing</a:t>
            </a:r>
          </a:p>
        </p:txBody>
      </p:sp>
      <p:graphicFrame>
        <p:nvGraphicFramePr>
          <p:cNvPr id="21507" name="Object 8"/>
          <p:cNvGraphicFramePr>
            <a:graphicFrameLocks noGrp="1" noChangeAspect="1"/>
          </p:cNvGraphicFramePr>
          <p:nvPr>
            <p:ph sz="half" idx="1"/>
          </p:nvPr>
        </p:nvGraphicFramePr>
        <p:xfrm>
          <a:off x="457200" y="2416175"/>
          <a:ext cx="4037013" cy="2894013"/>
        </p:xfrm>
        <a:graphic>
          <a:graphicData uri="http://schemas.openxmlformats.org/presentationml/2006/ole">
            <mc:AlternateContent xmlns:mc="http://schemas.openxmlformats.org/markup-compatibility/2006">
              <mc:Choice xmlns:v="urn:schemas-microsoft-com:vml" Requires="v">
                <p:oleObj spid="_x0000_s21591" name="Chart" r:id="rId3" imgW="5886331" imgH="4219602" progId="Excel.Chart.8">
                  <p:embed/>
                </p:oleObj>
              </mc:Choice>
              <mc:Fallback>
                <p:oleObj name="Chart" r:id="rId3" imgW="5886331" imgH="4219602" progId="Excel.Chart.8">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16175"/>
                        <a:ext cx="4037013"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32" name="Group 12"/>
          <p:cNvGraphicFramePr>
            <a:graphicFrameLocks noGrp="1"/>
          </p:cNvGraphicFramePr>
          <p:nvPr>
            <p:ph sz="half" idx="2"/>
            <p:extLst>
              <p:ext uri="{D42A27DB-BD31-4B8C-83A1-F6EECF244321}">
                <p14:modId xmlns:p14="http://schemas.microsoft.com/office/powerpoint/2010/main" val="273647953"/>
              </p:ext>
            </p:extLst>
          </p:nvPr>
        </p:nvGraphicFramePr>
        <p:xfrm>
          <a:off x="4702679" y="3429000"/>
          <a:ext cx="2743200" cy="2544765"/>
        </p:xfrm>
        <a:graphic>
          <a:graphicData uri="http://schemas.openxmlformats.org/drawingml/2006/table">
            <a:tbl>
              <a:tblPr/>
              <a:tblGrid>
                <a:gridCol w="1371600"/>
                <a:gridCol w="1371600"/>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Reading</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0.5</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8</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2578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486383"/>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20601"/>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2531" name="Text Box 5"/>
          <p:cNvSpPr txBox="1">
            <a:spLocks noChangeArrowheads="1"/>
          </p:cNvSpPr>
          <p:nvPr/>
        </p:nvSpPr>
        <p:spPr bwMode="auto">
          <a:xfrm>
            <a:off x="457200" y="1524000"/>
            <a:ext cx="4267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000" dirty="0"/>
              <a:t>What is Admittance?</a:t>
            </a:r>
          </a:p>
          <a:p>
            <a:pPr marL="342900" indent="-342900" eaLnBrk="1" hangingPunct="1">
              <a:buFont typeface="Arial" panose="020B0604020202020204" pitchFamily="34" charset="0"/>
              <a:buChar char="•"/>
            </a:pPr>
            <a:r>
              <a:rPr lang="en-US" altLang="en-US" sz="2000" dirty="0"/>
              <a:t>Admittance testing measures the overall “health” of the secondary loop of the CT.</a:t>
            </a:r>
          </a:p>
          <a:p>
            <a:pPr marL="342900" indent="-342900" eaLnBrk="1" hangingPunct="1">
              <a:buFont typeface="Arial" panose="020B0604020202020204" pitchFamily="34" charset="0"/>
              <a:buChar char="•"/>
            </a:pPr>
            <a:r>
              <a:rPr lang="en-US" altLang="en-US" sz="2000" dirty="0"/>
              <a:t>Measured in units of MiliSiemens (mS)</a:t>
            </a:r>
          </a:p>
          <a:p>
            <a:pPr marL="342900" indent="-342900" eaLnBrk="1" hangingPunct="1">
              <a:buFont typeface="Arial" panose="020B0604020202020204" pitchFamily="34" charset="0"/>
              <a:buChar char="•"/>
            </a:pPr>
            <a:r>
              <a:rPr lang="en-US" altLang="en-US" sz="2000" dirty="0"/>
              <a:t>Admittance is the inverse of impedance.</a:t>
            </a:r>
          </a:p>
          <a:p>
            <a:pPr marL="342900" indent="-342900" eaLnBrk="1" hangingPunct="1">
              <a:buFont typeface="Arial" panose="020B0604020202020204" pitchFamily="34" charset="0"/>
              <a:buChar char="•"/>
            </a:pPr>
            <a:r>
              <a:rPr lang="en-US" altLang="en-US" sz="2000" dirty="0"/>
              <a:t>Impedance is the opposition to current.</a:t>
            </a:r>
          </a:p>
          <a:p>
            <a:pPr marL="342900" indent="-342900" eaLnBrk="1" hangingPunct="1">
              <a:buFont typeface="Arial" panose="020B0604020202020204" pitchFamily="34" charset="0"/>
              <a:buChar char="•"/>
            </a:pPr>
            <a:r>
              <a:rPr lang="en-US" altLang="en-US" sz="2000" dirty="0"/>
              <a:t>Therefore, admittance testing measures the overall “health” of the secondary loop of the CT.</a:t>
            </a:r>
          </a:p>
          <a:p>
            <a:pPr eaLnBrk="1" hangingPunct="1"/>
            <a:endParaRPr lang="en-US" altLang="en-US" sz="20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48442"/>
            <a:ext cx="27622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3555" name="Text Box 5"/>
          <p:cNvSpPr txBox="1">
            <a:spLocks noChangeArrowheads="1"/>
          </p:cNvSpPr>
          <p:nvPr/>
        </p:nvSpPr>
        <p:spPr bwMode="auto">
          <a:xfrm>
            <a:off x="381000" y="18288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4579" name="Text Box 5"/>
          <p:cNvSpPr txBox="1">
            <a:spLocks noChangeArrowheads="1"/>
          </p:cNvSpPr>
          <p:nvPr/>
        </p:nvSpPr>
        <p:spPr bwMode="auto">
          <a:xfrm>
            <a:off x="381000" y="1905000"/>
            <a:ext cx="83058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a:t>
            </a:r>
            <a:r>
              <a:rPr lang="en-US" altLang="en-US" sz="2800" dirty="0" smtClean="0"/>
              <a:t>intuitive.</a:t>
            </a:r>
            <a:endParaRPr lang="en-US" altLang="en-US" sz="2800" dirty="0"/>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2800" dirty="0"/>
              <a:t>What do all these mS values mean?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5603" name="Text Box 5"/>
          <p:cNvSpPr txBox="1">
            <a:spLocks noChangeArrowheads="1"/>
          </p:cNvSpPr>
          <p:nvPr/>
        </p:nvSpPr>
        <p:spPr bwMode="auto">
          <a:xfrm>
            <a:off x="0" y="2057400"/>
            <a:ext cx="91440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endParaRPr lang="en-US" altLang="en-US" sz="2800" dirty="0"/>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solidFill>
            <a:srgbClr val="FF0000"/>
          </a:solidFill>
        </p:spPr>
        <p:txBody>
          <a:bodyPr/>
          <a:lstStyle/>
          <a:p>
            <a:pPr marL="838200" indent="-838200" eaLnBrk="1" hangingPunct="1"/>
            <a:r>
              <a:rPr lang="en-US" altLang="en-US" sz="3200" b="1" dirty="0" smtClean="0">
                <a:solidFill>
                  <a:schemeClr val="bg1"/>
                </a:solidFill>
              </a:rPr>
              <a:t>Field Testing</a:t>
            </a:r>
          </a:p>
        </p:txBody>
      </p:sp>
      <p:sp>
        <p:nvSpPr>
          <p:cNvPr id="17411" name="Text Box 8"/>
          <p:cNvSpPr txBox="1">
            <a:spLocks noChangeArrowheads="1"/>
          </p:cNvSpPr>
          <p:nvPr/>
        </p:nvSpPr>
        <p:spPr bwMode="auto">
          <a:xfrm>
            <a:off x="457200" y="16605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2000" b="1" dirty="0">
                <a:solidFill>
                  <a:srgbClr val="CC3300"/>
                </a:solidFill>
              </a:rPr>
              <a:t>Common Features and Common Sources of Concern</a:t>
            </a:r>
            <a:r>
              <a:rPr lang="en-US" altLang="en-US" sz="2000" b="1" dirty="0"/>
              <a:t> </a:t>
            </a:r>
          </a:p>
        </p:txBody>
      </p:sp>
      <p:sp>
        <p:nvSpPr>
          <p:cNvPr id="17412" name="Rectangle 11"/>
          <p:cNvSpPr>
            <a:spLocks noChangeArrowheads="1"/>
          </p:cNvSpPr>
          <p:nvPr/>
        </p:nvSpPr>
        <p:spPr bwMode="auto">
          <a:xfrm>
            <a:off x="609600" y="2362200"/>
            <a:ext cx="4114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r>
              <a:rPr lang="en-US" altLang="en-US" sz="1800" dirty="0"/>
              <a:t>   Electro Mechanical meters were subject to registration errors caused by mechanical issues with moving parts resulting in either the loss of revenue to the utility or over billing for the customer. Some of the more common problems were:</a:t>
            </a:r>
          </a:p>
          <a:p>
            <a:pPr eaLnBrk="1" hangingPunct="1">
              <a:lnSpc>
                <a:spcPct val="100000"/>
              </a:lnSpc>
              <a:spcBef>
                <a:spcPct val="0"/>
              </a:spcBef>
              <a:buFontTx/>
              <a:buNone/>
            </a:pPr>
            <a:endParaRPr lang="en-US" altLang="en-US" sz="1800" dirty="0"/>
          </a:p>
          <a:p>
            <a:pPr eaLnBrk="1" hangingPunct="1">
              <a:lnSpc>
                <a:spcPct val="100000"/>
              </a:lnSpc>
              <a:spcBef>
                <a:spcPct val="0"/>
              </a:spcBef>
            </a:pPr>
            <a:r>
              <a:rPr lang="en-US" altLang="en-US" sz="1800" dirty="0"/>
              <a:t>Friction wear</a:t>
            </a:r>
          </a:p>
          <a:p>
            <a:pPr eaLnBrk="1" hangingPunct="1">
              <a:lnSpc>
                <a:spcPct val="100000"/>
              </a:lnSpc>
              <a:spcBef>
                <a:spcPct val="0"/>
              </a:spcBef>
            </a:pPr>
            <a:r>
              <a:rPr lang="en-US" altLang="en-US" sz="1800" dirty="0"/>
              <a:t>Gear mesh misalignment</a:t>
            </a:r>
          </a:p>
          <a:p>
            <a:pPr eaLnBrk="1" hangingPunct="1">
              <a:lnSpc>
                <a:spcPct val="100000"/>
              </a:lnSpc>
              <a:spcBef>
                <a:spcPct val="0"/>
              </a:spcBef>
            </a:pPr>
            <a:r>
              <a:rPr lang="en-US" altLang="en-US" sz="1800" dirty="0"/>
              <a:t>Retarding magnet failure</a:t>
            </a:r>
          </a:p>
          <a:p>
            <a:pPr eaLnBrk="1" hangingPunct="1">
              <a:lnSpc>
                <a:spcPct val="100000"/>
              </a:lnSpc>
              <a:spcBef>
                <a:spcPct val="0"/>
              </a:spcBef>
            </a:pPr>
            <a:r>
              <a:rPr lang="en-US" altLang="en-US" sz="1800" dirty="0"/>
              <a:t>Timing motors</a:t>
            </a:r>
          </a:p>
        </p:txBody>
      </p:sp>
      <p:pic>
        <p:nvPicPr>
          <p:cNvPr id="174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74900"/>
            <a:ext cx="28829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379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83189">
            <a:off x="-448624" y="2371944"/>
            <a:ext cx="3270515" cy="327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Hot Socket Checks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362200" y="2209800"/>
            <a:ext cx="4191000" cy="341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023527" y="2772036"/>
            <a:ext cx="3653971" cy="228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073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References and Citations</a:t>
            </a:r>
          </a:p>
        </p:txBody>
      </p:sp>
      <p:sp>
        <p:nvSpPr>
          <p:cNvPr id="25603" name="Text Box 5"/>
          <p:cNvSpPr txBox="1">
            <a:spLocks noChangeArrowheads="1"/>
          </p:cNvSpPr>
          <p:nvPr/>
        </p:nvSpPr>
        <p:spPr bwMode="auto">
          <a:xfrm>
            <a:off x="0" y="1600200"/>
            <a:ext cx="9144000" cy="39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buFontTx/>
              <a:buAutoNum type="arabicPeriod"/>
            </a:pPr>
            <a:r>
              <a:rPr lang="en-US" altLang="en-US" sz="1400" dirty="0" smtClean="0">
                <a:hlinkClick r:id="rId2"/>
              </a:rPr>
              <a:t>http</a:t>
            </a:r>
            <a:r>
              <a:rPr lang="en-US" altLang="en-US" sz="1400" dirty="0">
                <a:hlinkClick r:id="rId2"/>
              </a:rPr>
              <a:t>://www.texasmeter.com</a:t>
            </a:r>
            <a:r>
              <a:rPr lang="en-US" altLang="en-US" sz="1400" dirty="0" smtClean="0">
                <a:hlinkClick r:id="rId2"/>
              </a:rPr>
              <a:t>/</a:t>
            </a:r>
            <a:endParaRPr lang="en-US" altLang="en-US" sz="1400" dirty="0" smtClean="0"/>
          </a:p>
          <a:p>
            <a:pPr algn="ctr" eaLnBrk="1" hangingPunct="1">
              <a:buFontTx/>
              <a:buAutoNum type="arabicPeriod"/>
            </a:pPr>
            <a:r>
              <a:rPr lang="en-US" altLang="en-US" sz="1400" dirty="0">
                <a:hlinkClick r:id="rId3"/>
              </a:rPr>
              <a:t>https://</a:t>
            </a:r>
            <a:r>
              <a:rPr lang="en-US" altLang="en-US" sz="1400" dirty="0" smtClean="0">
                <a:hlinkClick r:id="rId3"/>
              </a:rPr>
              <a:t>home.howstuffworks.com/home-improvement/repair/how-to-do-home-electrical-repairs.htm</a:t>
            </a:r>
            <a:endParaRPr lang="en-US" altLang="en-US" sz="1400" dirty="0" smtClean="0"/>
          </a:p>
          <a:p>
            <a:pPr algn="ctr" eaLnBrk="1" hangingPunct="1">
              <a:buFontTx/>
              <a:buAutoNum type="arabicPeriod"/>
            </a:pPr>
            <a:r>
              <a:rPr lang="en-US" altLang="en-US" sz="1400" dirty="0">
                <a:hlinkClick r:id="rId4"/>
              </a:rPr>
              <a:t>https://</a:t>
            </a:r>
            <a:r>
              <a:rPr lang="en-US" altLang="en-US" sz="1400" dirty="0" smtClean="0">
                <a:hlinkClick r:id="rId4"/>
              </a:rPr>
              <a:t>www.youtube.com/watch?v=SeyojxVonrk</a:t>
            </a:r>
            <a:endParaRPr lang="en-US" altLang="en-US" sz="1400" dirty="0" smtClean="0"/>
          </a:p>
          <a:p>
            <a:pPr algn="ctr" eaLnBrk="1" hangingPunct="1">
              <a:buFontTx/>
              <a:buAutoNum type="arabicPeriod"/>
            </a:pPr>
            <a:r>
              <a:rPr lang="en-US" altLang="en-US" sz="1400" dirty="0">
                <a:hlinkClick r:id="rId5"/>
              </a:rPr>
              <a:t>https://www.tescometering.com/product/tesco-transockets</a:t>
            </a:r>
            <a:r>
              <a:rPr lang="en-US" altLang="en-US" sz="1400" dirty="0" smtClean="0">
                <a:hlinkClick r:id="rId5"/>
              </a:rPr>
              <a:t>/</a:t>
            </a:r>
            <a:endParaRPr lang="en-US" altLang="en-US" sz="1400" dirty="0" smtClean="0"/>
          </a:p>
          <a:p>
            <a:pPr algn="ctr" eaLnBrk="1" hangingPunct="1">
              <a:buFontTx/>
              <a:buAutoNum type="arabicPeriod"/>
            </a:pPr>
            <a:r>
              <a:rPr lang="en-US" altLang="en-US" sz="1400" dirty="0">
                <a:hlinkClick r:id="rId6"/>
              </a:rPr>
              <a:t>http://www.gecdurham.com</a:t>
            </a:r>
            <a:r>
              <a:rPr lang="en-US" altLang="en-US" sz="1400" dirty="0" smtClean="0">
                <a:hlinkClick r:id="rId6"/>
              </a:rPr>
              <a:t>/</a:t>
            </a:r>
            <a:endParaRPr lang="en-US" altLang="en-US" sz="1400" dirty="0" smtClean="0"/>
          </a:p>
          <a:p>
            <a:pPr algn="ctr" eaLnBrk="1" hangingPunct="1">
              <a:buFontTx/>
              <a:buAutoNum type="arabicPeriod"/>
            </a:pPr>
            <a:r>
              <a:rPr lang="en-US" altLang="en-US" sz="1400" dirty="0">
                <a:hlinkClick r:id="rId7"/>
              </a:rPr>
              <a:t>https://www.radianresearch.com</a:t>
            </a:r>
            <a:r>
              <a:rPr lang="en-US" altLang="en-US" sz="1400" dirty="0" smtClean="0">
                <a:hlinkClick r:id="rId7"/>
              </a:rPr>
              <a:t>/</a:t>
            </a:r>
            <a:endParaRPr lang="en-US" altLang="en-US" sz="1400" dirty="0" smtClean="0"/>
          </a:p>
          <a:p>
            <a:pPr algn="ctr" eaLnBrk="1" hangingPunct="1">
              <a:buFontTx/>
              <a:buAutoNum type="arabicPeriod"/>
            </a:pPr>
            <a:r>
              <a:rPr lang="en-US" altLang="en-US" sz="1400" dirty="0">
                <a:hlinkClick r:id="rId8"/>
              </a:rPr>
              <a:t>http://</a:t>
            </a:r>
            <a:r>
              <a:rPr lang="en-US" altLang="en-US" sz="1400" dirty="0" smtClean="0">
                <a:hlinkClick r:id="rId8"/>
              </a:rPr>
              <a:t>www.brooksutility.com/products/122</a:t>
            </a:r>
            <a:endParaRPr lang="en-US" altLang="en-US" sz="1400" dirty="0" smtClean="0"/>
          </a:p>
          <a:p>
            <a:pPr marL="0" indent="0" algn="ctr" eaLnBrk="1" hangingPunct="1"/>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a:p>
        </p:txBody>
      </p:sp>
    </p:spTree>
    <p:extLst>
      <p:ext uri="{BB962C8B-B14F-4D97-AF65-F5344CB8AC3E}">
        <p14:creationId xmlns:p14="http://schemas.microsoft.com/office/powerpoint/2010/main" val="2137005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 and Discussion</a:t>
            </a:r>
          </a:p>
        </p:txBody>
      </p:sp>
      <p:pic>
        <p:nvPicPr>
          <p:cNvPr id="5" name="Picture 4" descr="MC9004315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nvSpPr>
        <p:spPr bwMode="auto">
          <a:xfrm>
            <a:off x="465826" y="1905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pPr>
            <a:r>
              <a:rPr lang="en-US" altLang="en-US" sz="3000" dirty="0" smtClean="0">
                <a:latin typeface="Arial" panose="020B0604020202020204" pitchFamily="34" charset="0"/>
                <a:cs typeface="Arial" panose="020B0604020202020204" pitchFamily="34" charset="0"/>
              </a:rPr>
              <a:t>Rob Reese</a:t>
            </a:r>
          </a:p>
          <a:p>
            <a:pPr algn="ctr" eaLnBrk="1" hangingPunct="1">
              <a:lnSpc>
                <a:spcPct val="90000"/>
              </a:lnSpc>
              <a:buFontTx/>
              <a:buNone/>
            </a:pPr>
            <a:r>
              <a:rPr lang="en-US" altLang="en-US" sz="3000" dirty="0" smtClean="0">
                <a:latin typeface="Arial" panose="020B0604020202020204" pitchFamily="34" charset="0"/>
                <a:cs typeface="Arial" panose="020B0604020202020204" pitchFamily="34" charset="0"/>
              </a:rPr>
              <a:t>TESCO – The Eastern Specialty Company</a:t>
            </a:r>
            <a:r>
              <a:rPr lang="en-US" altLang="en-US" sz="3600" dirty="0" smtClean="0">
                <a:latin typeface="Arial" panose="020B0604020202020204" pitchFamily="34" charset="0"/>
                <a:cs typeface="Arial" panose="020B0604020202020204" pitchFamily="34" charset="0"/>
              </a:rPr>
              <a:t> </a:t>
            </a:r>
          </a:p>
          <a:p>
            <a:pPr algn="ctr" eaLnBrk="1" hangingPunct="1">
              <a:lnSpc>
                <a:spcPct val="90000"/>
              </a:lnSpc>
              <a:buFontTx/>
              <a:buNone/>
            </a:pPr>
            <a:r>
              <a:rPr lang="en-US" altLang="en-US" sz="2400" dirty="0" smtClean="0">
                <a:latin typeface="Arial" panose="020B0604020202020204" pitchFamily="34" charset="0"/>
                <a:cs typeface="Arial" panose="020B0604020202020204" pitchFamily="34" charset="0"/>
              </a:rPr>
              <a:t>Bristol, PA</a:t>
            </a:r>
          </a:p>
          <a:p>
            <a:pPr algn="ctr" eaLnBrk="1" hangingPunct="1">
              <a:lnSpc>
                <a:spcPct val="90000"/>
              </a:lnSpc>
              <a:buFontTx/>
              <a:buNone/>
            </a:pPr>
            <a:r>
              <a:rPr lang="en-US" altLang="en-US" sz="2400" dirty="0" smtClean="0">
                <a:latin typeface="Arial" panose="020B0604020202020204" pitchFamily="34" charset="0"/>
                <a:cs typeface="Arial" panose="020B0604020202020204" pitchFamily="34" charset="0"/>
              </a:rPr>
              <a:t>215-310-8809 (cell)</a:t>
            </a:r>
          </a:p>
          <a:p>
            <a:pPr algn="ctr" eaLnBrk="1" hangingPunct="1">
              <a:lnSpc>
                <a:spcPct val="90000"/>
              </a:lnSpc>
              <a:buFontTx/>
              <a:buNone/>
            </a:pPr>
            <a:endParaRPr lang="en-US" altLang="en-US" sz="2400" dirty="0" smtClean="0">
              <a:latin typeface="Arial" panose="020B0604020202020204" pitchFamily="34" charset="0"/>
              <a:cs typeface="Arial" panose="020B0604020202020204" pitchFamily="34" charset="0"/>
            </a:endParaRPr>
          </a:p>
          <a:p>
            <a:pPr algn="ctr" eaLnBrk="1" hangingPunct="1">
              <a:lnSpc>
                <a:spcPct val="90000"/>
              </a:lnSpc>
              <a:buFontTx/>
              <a:buNone/>
            </a:pPr>
            <a:r>
              <a:rPr lang="en-US" altLang="en-US" sz="2400" dirty="0" smtClean="0">
                <a:latin typeface="Arial" panose="020B0604020202020204" pitchFamily="34" charset="0"/>
                <a:cs typeface="Arial" panose="020B0604020202020204" pitchFamily="34" charset="0"/>
              </a:rPr>
              <a:t>This presentation can also be found under Meter Conferences and Schools on the TESCO </a:t>
            </a:r>
            <a:r>
              <a:rPr lang="en-US" altLang="en-US" sz="2400" dirty="0" smtClean="0">
                <a:latin typeface="Arial" panose="020B0604020202020204" pitchFamily="34" charset="0"/>
                <a:cs typeface="Arial" panose="020B0604020202020204" pitchFamily="34" charset="0"/>
              </a:rPr>
              <a:t>website</a:t>
            </a:r>
            <a:r>
              <a:rPr lang="en-US" altLang="en-US" sz="2400" dirty="0" smtClean="0">
                <a:latin typeface="Arial" panose="020B0604020202020204" pitchFamily="34" charset="0"/>
                <a:cs typeface="Arial" panose="020B0604020202020204" pitchFamily="34" charset="0"/>
              </a:rPr>
              <a:t>: </a:t>
            </a:r>
            <a:r>
              <a:rPr lang="en-US" altLang="en-US" sz="2400" dirty="0" smtClean="0">
                <a:solidFill>
                  <a:srgbClr val="CC3300"/>
                </a:solidFill>
                <a:latin typeface="Arial" panose="020B0604020202020204" pitchFamily="34" charset="0"/>
                <a:cs typeface="Arial" panose="020B0604020202020204" pitchFamily="34" charset="0"/>
                <a:hlinkClick r:id="rId3"/>
              </a:rPr>
              <a:t>www.tescometering.com</a:t>
            </a:r>
            <a:endParaRPr lang="en-US" altLang="en-US" sz="2400" dirty="0" smtClean="0">
              <a:solidFill>
                <a:srgbClr val="CC3300"/>
              </a:solidFill>
            </a:endParaRPr>
          </a:p>
        </p:txBody>
      </p:sp>
    </p:spTree>
    <p:extLst>
      <p:ext uri="{BB962C8B-B14F-4D97-AF65-F5344CB8AC3E}">
        <p14:creationId xmlns:p14="http://schemas.microsoft.com/office/powerpoint/2010/main" val="124684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152400"/>
            <a:ext cx="8229600" cy="1066800"/>
          </a:xfrm>
          <a:solidFill>
            <a:srgbClr val="FF0000"/>
          </a:solidFill>
        </p:spPr>
        <p:txBody>
          <a:bodyPr/>
          <a:lstStyle/>
          <a:p>
            <a:pPr eaLnBrk="1" hangingPunct="1"/>
            <a:r>
              <a:rPr lang="en-US" altLang="en-US" sz="2800" b="1" dirty="0" smtClean="0">
                <a:solidFill>
                  <a:schemeClr val="bg1"/>
                </a:solidFill>
              </a:rPr>
              <a:t>Electronic Meters – new failure modes require new testing and inspection methods</a:t>
            </a:r>
          </a:p>
        </p:txBody>
      </p:sp>
      <p:sp>
        <p:nvSpPr>
          <p:cNvPr id="17411" name="Rectangle 8"/>
          <p:cNvSpPr>
            <a:spLocks noGrp="1" noChangeArrowheads="1"/>
          </p:cNvSpPr>
          <p:nvPr>
            <p:ph type="body" idx="1"/>
          </p:nvPr>
        </p:nvSpPr>
        <p:spPr>
          <a:xfrm>
            <a:off x="457200" y="1371600"/>
            <a:ext cx="5105400" cy="4495800"/>
          </a:xfrm>
          <a:solidFill>
            <a:schemeClr val="bg1"/>
          </a:solidFill>
        </p:spPr>
        <p:txBody>
          <a:bodyPr/>
          <a:lstStyle/>
          <a:p>
            <a:pPr marL="0" indent="0" eaLnBrk="1" hangingPunct="1">
              <a:lnSpc>
                <a:spcPct val="90000"/>
              </a:lnSpc>
              <a:spcAft>
                <a:spcPct val="100000"/>
              </a:spcAft>
              <a:buFontTx/>
              <a:buNone/>
              <a:defRPr/>
            </a:pPr>
            <a:r>
              <a:rPr lang="en-US" altLang="en-US" sz="1600" dirty="0" smtClean="0">
                <a:latin typeface="Arial" panose="020B0604020202020204" pitchFamily="34" charset="0"/>
                <a:cs typeface="Arial" panose="020B0604020202020204" pitchFamily="34" charset="0"/>
              </a:rPr>
              <a:t>Electronic meters fail as do electromechanical meters but differently</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Their overall life expectancy is not nearly the same</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Failure modes include drift (unexpected)</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Failure modes include catastrophic (expected)</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Power supply damage due to lightning surges or other causes</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LCD Display failures making a visual read impossible when required</a:t>
            </a:r>
          </a:p>
        </p:txBody>
      </p:sp>
      <p:pic>
        <p:nvPicPr>
          <p:cNvPr id="18438" name="Picture 10" descr="metering te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
          <p:cNvSpPr>
            <a:spLocks noChangeArrowheads="1"/>
          </p:cNvSpPr>
          <p:nvPr/>
        </p:nvSpPr>
        <p:spPr bwMode="auto">
          <a:xfrm>
            <a:off x="457200" y="4000500"/>
            <a:ext cx="8153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1400" dirty="0"/>
              <a:t>AMR/AMI communications module failures requiring a field visit to repair or replace meter/AMI module and get a read for billing purposes</a:t>
            </a:r>
          </a:p>
          <a:p>
            <a:pPr eaLnBrk="1" hangingPunct="1">
              <a:spcBef>
                <a:spcPct val="0"/>
              </a:spcBef>
              <a:spcAft>
                <a:spcPts val="600"/>
              </a:spcAft>
            </a:pPr>
            <a:r>
              <a:rPr lang="en-US" altLang="en-US" sz="1400" dirty="0"/>
              <a:t>Failure modes include non-catastrophic but significant measurement error modes sometimes attributed to improper meter programming and in some cases meter firmware issues. </a:t>
            </a:r>
          </a:p>
          <a:p>
            <a:pPr eaLnBrk="1" hangingPunct="1">
              <a:spcBef>
                <a:spcPct val="0"/>
              </a:spcBef>
              <a:spcAft>
                <a:spcPts val="600"/>
              </a:spcAft>
            </a:pPr>
            <a:r>
              <a:rPr lang="en-US" altLang="en-US" sz="1400" dirty="0"/>
              <a:t>Failure modes can include non-measurement issues which render the meter ineffective or inaccurate for billing purposes </a:t>
            </a:r>
          </a:p>
          <a:p>
            <a:pPr eaLnBrk="1" hangingPunct="1">
              <a:spcBef>
                <a:spcPct val="0"/>
              </a:spcBef>
              <a:spcAft>
                <a:spcPts val="600"/>
              </a:spcAft>
            </a:pPr>
            <a:r>
              <a:rPr lang="en-US" altLang="en-US" sz="1400" dirty="0"/>
              <a:t>Clerical errors such as incorrect multipliers can do more damage than even the most catastrophic equipment failure in the field.</a:t>
            </a:r>
          </a:p>
        </p:txBody>
      </p:sp>
    </p:spTree>
    <p:extLst>
      <p:ext uri="{BB962C8B-B14F-4D97-AF65-F5344CB8AC3E}">
        <p14:creationId xmlns:p14="http://schemas.microsoft.com/office/powerpoint/2010/main" val="378861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274638"/>
            <a:ext cx="8229600" cy="792162"/>
          </a:xfrm>
          <a:solidFill>
            <a:srgbClr val="FF0000"/>
          </a:solidFill>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Best Practices</a:t>
            </a:r>
          </a:p>
        </p:txBody>
      </p:sp>
      <p:sp>
        <p:nvSpPr>
          <p:cNvPr id="19459" name="Rectangle 3"/>
          <p:cNvSpPr>
            <a:spLocks noGrp="1" noChangeArrowheads="1"/>
          </p:cNvSpPr>
          <p:nvPr>
            <p:ph type="body" sz="half" idx="1"/>
          </p:nvPr>
        </p:nvSpPr>
        <p:spPr>
          <a:xfrm>
            <a:off x="762000" y="1600200"/>
            <a:ext cx="7620000" cy="1295400"/>
          </a:xfrm>
        </p:spPr>
        <p:txBody>
          <a:bodyPr/>
          <a:lstStyle/>
          <a:p>
            <a:pPr eaLnBrk="1" hangingPunct="1"/>
            <a:r>
              <a:rPr lang="en-US" altLang="en-US" sz="2200" dirty="0" smtClean="0">
                <a:latin typeface="Arial" panose="020B0604020202020204" pitchFamily="34" charset="0"/>
                <a:cs typeface="Arial" panose="020B0604020202020204" pitchFamily="34" charset="0"/>
              </a:rPr>
              <a:t>Residential vs Commercial</a:t>
            </a:r>
          </a:p>
          <a:p>
            <a:pPr eaLnBrk="1" hangingPunct="1"/>
            <a:r>
              <a:rPr lang="en-US" altLang="en-US" sz="2200" dirty="0" smtClean="0">
                <a:latin typeface="Arial" panose="020B0604020202020204" pitchFamily="34" charset="0"/>
                <a:cs typeface="Arial" panose="020B0604020202020204" pitchFamily="34" charset="0"/>
              </a:rPr>
              <a:t>Self-Contained vs Transformer Rated</a:t>
            </a:r>
          </a:p>
          <a:p>
            <a:pPr eaLnBrk="1" hangingPunct="1"/>
            <a:r>
              <a:rPr lang="en-US" altLang="en-US" sz="2200" dirty="0" smtClean="0">
                <a:latin typeface="Arial" panose="020B0604020202020204" pitchFamily="34" charset="0"/>
                <a:cs typeface="Arial" panose="020B0604020202020204" pitchFamily="34" charset="0"/>
              </a:rPr>
              <a:t>Follow the money and be as proactive as possible</a:t>
            </a:r>
          </a:p>
        </p:txBody>
      </p:sp>
      <p:pic>
        <p:nvPicPr>
          <p:cNvPr id="19460" name="Picture 17" descr="Best Practic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92463"/>
            <a:ext cx="36576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99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82600" y="4724400"/>
            <a:ext cx="8229600" cy="2209800"/>
          </a:xfrm>
        </p:spPr>
        <p:txBody>
          <a:bodyPr/>
          <a:lstStyle/>
          <a:p>
            <a:r>
              <a:rPr lang="en-US" altLang="en-US" sz="2000" dirty="0" smtClean="0">
                <a:latin typeface="Arial" panose="020B0604020202020204" pitchFamily="34" charset="0"/>
                <a:cs typeface="Arial" panose="020B0604020202020204" pitchFamily="34" charset="0"/>
              </a:rPr>
              <a:t>A meter test may not catch intermittent errors or identify errors with other equipment at the site, e.g. CT’s &amp; PT’s</a:t>
            </a:r>
          </a:p>
          <a:p>
            <a:r>
              <a:rPr lang="en-US" altLang="en-US" sz="2000" dirty="0" smtClean="0">
                <a:latin typeface="Arial" panose="020B0604020202020204" pitchFamily="34" charset="0"/>
                <a:cs typeface="Arial" panose="020B0604020202020204" pitchFamily="34" charset="0"/>
              </a:rPr>
              <a:t>A discrepancy between what is thought to be at a given site and what is actually at that site can cause a major billing error (either over or under billed)</a:t>
            </a:r>
          </a:p>
          <a:p>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p:txBody>
      </p:sp>
      <p:sp>
        <p:nvSpPr>
          <p:cNvPr id="20485" name="Rectangle 3"/>
          <p:cNvSpPr>
            <a:spLocks noGrp="1" noChangeArrowheads="1"/>
          </p:cNvSpPr>
          <p:nvPr>
            <p:ph type="title"/>
          </p:nvPr>
        </p:nvSpPr>
        <p:spPr>
          <a:solidFill>
            <a:srgbClr val="FF0000"/>
          </a:solidFill>
        </p:spPr>
        <p:txBody>
          <a:bodyPr/>
          <a:lstStyle/>
          <a:p>
            <a:pPr eaLnBrk="1" hangingPunct="1"/>
            <a:r>
              <a:rPr lang="en-US" altLang="en-US" sz="3200" b="1" dirty="0" smtClean="0">
                <a:solidFill>
                  <a:schemeClr val="bg1"/>
                </a:solidFill>
              </a:rPr>
              <a:t>Why Site Verifications are a </a:t>
            </a:r>
            <a:br>
              <a:rPr lang="en-US" altLang="en-US" sz="3200" b="1" dirty="0" smtClean="0">
                <a:solidFill>
                  <a:schemeClr val="bg1"/>
                </a:solidFill>
              </a:rPr>
            </a:br>
            <a:r>
              <a:rPr lang="en-US" altLang="en-US" sz="3200" b="1" dirty="0" smtClean="0">
                <a:solidFill>
                  <a:schemeClr val="bg1"/>
                </a:solidFill>
              </a:rPr>
              <a:t>Valuable Utility Tool</a:t>
            </a:r>
          </a:p>
        </p:txBody>
      </p:sp>
      <p:pic>
        <p:nvPicPr>
          <p:cNvPr id="20486" name="Picture 7" descr="https://encrypted-tbn3.gstatic.com/images?q=tbn:ANd9GcT0DBCCKn-i2Pp29B3w7ROS6xcsdjQ_Km3jAHIiNVCVS5aE0k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429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
          <p:cNvSpPr>
            <a:spLocks noChangeArrowheads="1"/>
          </p:cNvSpPr>
          <p:nvPr/>
        </p:nvSpPr>
        <p:spPr bwMode="auto">
          <a:xfrm>
            <a:off x="457200" y="1676400"/>
            <a:ext cx="502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2000" dirty="0"/>
              <a:t>It is important to remember that with current systems it is not just the meter that can cause a major error in the measurement of a given service</a:t>
            </a:r>
          </a:p>
          <a:p>
            <a:pPr eaLnBrk="1" hangingPunct="1">
              <a:spcAft>
                <a:spcPct val="100000"/>
              </a:spcAft>
            </a:pPr>
            <a:r>
              <a:rPr lang="en-US" altLang="en-US" sz="2000" dirty="0"/>
              <a:t>A meter test that indicates a meter is within the required accuracy parameters does not mean your service is being measured and billed accurately</a:t>
            </a:r>
          </a:p>
        </p:txBody>
      </p:sp>
    </p:spTree>
    <p:extLst>
      <p:ext uri="{BB962C8B-B14F-4D97-AF65-F5344CB8AC3E}">
        <p14:creationId xmlns:p14="http://schemas.microsoft.com/office/powerpoint/2010/main" val="3383737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http://compass1.org/wp-content/uploads/2011/01/shutterstock_79797685_clipped_rev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28800"/>
            <a:ext cx="5122227" cy="3810000"/>
          </a:xfrm>
          <a:prstGeom prst="rect">
            <a:avLst/>
          </a:prstGeom>
          <a:noFill/>
          <a:effectLst>
            <a:outerShdw blurRad="50800" dist="50800" dir="5400000" algn="ctr" rotWithShape="0">
              <a:srgbClr val="000000">
                <a:alpha val="46000"/>
              </a:srgbClr>
            </a:outerShdw>
            <a:reflection stA="0" endPos="65000" dist="50800" dir="5400000" sy="-100000" algn="bl" rotWithShape="0"/>
          </a:effectLst>
        </p:spPr>
      </p:pic>
      <p:sp>
        <p:nvSpPr>
          <p:cNvPr id="19458" name="Content Placeholder 2"/>
          <p:cNvSpPr>
            <a:spLocks noGrp="1"/>
          </p:cNvSpPr>
          <p:nvPr>
            <p:ph idx="1"/>
          </p:nvPr>
        </p:nvSpPr>
        <p:spPr>
          <a:xfrm>
            <a:off x="457200" y="4389438"/>
            <a:ext cx="4419600" cy="1935162"/>
          </a:xfrm>
        </p:spPr>
        <p:txBody>
          <a:bodyPr/>
          <a:lstStyle/>
          <a:p>
            <a:pPr>
              <a:defRPr/>
            </a:pPr>
            <a:r>
              <a:rPr lang="en-US" altLang="en-US" sz="1800" dirty="0" smtClean="0">
                <a:latin typeface="Arial" panose="020B0604020202020204" pitchFamily="34" charset="0"/>
                <a:cs typeface="Arial" panose="020B0604020202020204" pitchFamily="34" charset="0"/>
              </a:rPr>
              <a:t>While these numbers will vary from utility to utility the basic premise should be the same for all utilities regarding where Meter Services should focus their efforts – </a:t>
            </a:r>
            <a:br>
              <a:rPr lang="en-US" altLang="en-US" sz="1800" dirty="0" smtClean="0">
                <a:latin typeface="Arial" panose="020B0604020202020204" pitchFamily="34" charset="0"/>
                <a:cs typeface="Arial" panose="020B0604020202020204" pitchFamily="34" charset="0"/>
              </a:rPr>
            </a:br>
            <a:r>
              <a:rPr lang="en-US" altLang="en-US" sz="1800" dirty="0" smtClean="0">
                <a:latin typeface="Arial" panose="020B0604020202020204" pitchFamily="34" charset="0"/>
                <a:cs typeface="Arial" panose="020B0604020202020204" pitchFamily="34" charset="0"/>
              </a:rPr>
              <a:t>follow the money.  </a:t>
            </a:r>
          </a:p>
          <a:p>
            <a:pPr marL="0" indent="0">
              <a:buFontTx/>
              <a:buNone/>
              <a:defRPr/>
            </a:pPr>
            <a:endParaRPr lang="en-US" altLang="en-US" sz="2000" dirty="0"/>
          </a:p>
        </p:txBody>
      </p:sp>
      <p:sp>
        <p:nvSpPr>
          <p:cNvPr id="22534" name="Rectangle 3"/>
          <p:cNvSpPr>
            <a:spLocks noGrp="1" noChangeArrowheads="1"/>
          </p:cNvSpPr>
          <p:nvPr>
            <p:ph type="title"/>
          </p:nvPr>
        </p:nvSpPr>
        <p:spPr>
          <a:solidFill>
            <a:srgbClr val="FF0000"/>
          </a:solidFill>
        </p:spPr>
        <p:txBody>
          <a:bodyPr/>
          <a:lstStyle/>
          <a:p>
            <a:pPr eaLnBrk="1" hangingPunct="1"/>
            <a:r>
              <a:rPr lang="en-US" altLang="en-US" sz="3000" b="1" dirty="0" smtClean="0">
                <a:solidFill>
                  <a:schemeClr val="bg1"/>
                </a:solidFill>
              </a:rPr>
              <a:t>Why C&amp;I and what should we invest our limited meter service resources here?</a:t>
            </a:r>
            <a:endParaRPr lang="en-US" altLang="en-US" sz="4000" b="1" dirty="0" smtClean="0">
              <a:solidFill>
                <a:schemeClr val="bg1"/>
              </a:solidFill>
            </a:endParaRPr>
          </a:p>
        </p:txBody>
      </p:sp>
      <p:sp>
        <p:nvSpPr>
          <p:cNvPr id="22535" name="Rectangle 1"/>
          <p:cNvSpPr>
            <a:spLocks noChangeArrowheads="1"/>
          </p:cNvSpPr>
          <p:nvPr/>
        </p:nvSpPr>
        <p:spPr bwMode="auto">
          <a:xfrm>
            <a:off x="457200" y="1676400"/>
            <a:ext cx="598963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800" dirty="0"/>
              <a:t>Easy Answer: Money.</a:t>
            </a:r>
          </a:p>
          <a:p>
            <a:pPr eaLnBrk="1" hangingPunct="1">
              <a:spcAft>
                <a:spcPct val="100000"/>
              </a:spcAft>
            </a:pPr>
            <a:r>
              <a:rPr lang="en-US" altLang="en-US" sz="1800" dirty="0"/>
              <a:t>These customers represent a disproportionately large amount of the overall revenue for every utility in North America.  </a:t>
            </a:r>
          </a:p>
          <a:p>
            <a:pPr eaLnBrk="1" hangingPunct="1">
              <a:spcAft>
                <a:spcPct val="100000"/>
              </a:spcAft>
            </a:pPr>
            <a:r>
              <a:rPr lang="en-US" altLang="en-US" sz="1800" dirty="0"/>
              <a:t>For some utilities the ten percent of their customers who have transformer rated metering services can represent over 70% of their overall revenue.  </a:t>
            </a:r>
          </a:p>
        </p:txBody>
      </p:sp>
    </p:spTree>
    <p:extLst>
      <p:ext uri="{BB962C8B-B14F-4D97-AF65-F5344CB8AC3E}">
        <p14:creationId xmlns:p14="http://schemas.microsoft.com/office/powerpoint/2010/main" val="235219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2976</Words>
  <Application>Microsoft Office PowerPoint</Application>
  <PresentationFormat>On-screen Show (4:3)</PresentationFormat>
  <Paragraphs>380</Paragraphs>
  <Slides>52</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7" baseType="lpstr">
      <vt:lpstr>Arial</vt:lpstr>
      <vt:lpstr>Times New Roman</vt:lpstr>
      <vt:lpstr>AvantGarde</vt:lpstr>
      <vt:lpstr>1_Default Design</vt:lpstr>
      <vt:lpstr>Chart</vt:lpstr>
      <vt:lpstr>PowerPoint Presentation</vt:lpstr>
      <vt:lpstr>Site Verification</vt:lpstr>
      <vt:lpstr>What is Site Verification?</vt:lpstr>
      <vt:lpstr>Premise</vt:lpstr>
      <vt:lpstr>Field Testing</vt:lpstr>
      <vt:lpstr>Electronic Meters – new failure modes require new testing and inspection methods</vt:lpstr>
      <vt:lpstr>Best Practices</vt:lpstr>
      <vt:lpstr>Why Site Verifications are a  Valuable Utility Tool</vt:lpstr>
      <vt:lpstr>Why C&amp;I and what should we invest our limited meter service resources here?</vt:lpstr>
      <vt:lpstr>What are the opportunities that can be found in this work and what are our industry’s “Best Practices” for this type of work?</vt:lpstr>
      <vt:lpstr>Define “Largest” and what this may represent</vt:lpstr>
      <vt:lpstr>Define “Largest” and what this may represent</vt:lpstr>
      <vt:lpstr>Define “Periodically” and how  frequent this may be</vt:lpstr>
      <vt:lpstr>Self-Contained vs. Transformer Rated</vt:lpstr>
      <vt:lpstr>Self-Contained Metering</vt:lpstr>
      <vt:lpstr>Self-Contained Metering</vt:lpstr>
      <vt:lpstr>Transformer-Rated Metering</vt:lpstr>
      <vt:lpstr>Transformer-Rated Metering</vt:lpstr>
      <vt:lpstr>Self-Contained Metering Verification</vt:lpstr>
      <vt:lpstr>Self-Contained Metering Verification</vt:lpstr>
      <vt:lpstr>Transformer-Rated Metering Verification</vt:lpstr>
      <vt:lpstr>Transformer-Rated Metering Verification</vt:lpstr>
      <vt:lpstr>Transformer-Rated Metering Verification</vt:lpstr>
      <vt:lpstr>Transformer-Rated Metering Verification</vt:lpstr>
      <vt:lpstr>Testing Theory and Equipment</vt:lpstr>
      <vt:lpstr>Testing Theory and Equipment</vt:lpstr>
      <vt:lpstr>Testing Theory and Equipment</vt:lpstr>
      <vt:lpstr>Testing Theory and Equipment</vt:lpstr>
      <vt:lpstr>Testing Theory and Equipment</vt:lpstr>
      <vt:lpstr>Testing Theory and Equipment</vt:lpstr>
      <vt:lpstr>CT Testing</vt:lpstr>
      <vt:lpstr>Example Application</vt:lpstr>
      <vt:lpstr>Faceplate Specifications</vt:lpstr>
      <vt:lpstr>PowerPoint Presentation</vt:lpstr>
      <vt:lpstr>CTs Ratio</vt:lpstr>
      <vt:lpstr>PowerPoint Presentation</vt:lpstr>
      <vt:lpstr>PowerPoint Presentation</vt:lpstr>
      <vt:lpstr>Ratio Testing</vt:lpstr>
      <vt:lpstr>Burden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Hot Socket Checks</vt:lpstr>
      <vt:lpstr>References and Citations</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Stephanie Bergan</cp:lastModifiedBy>
  <cp:revision>111</cp:revision>
  <cp:lastPrinted>2004-05-03T19:12:21Z</cp:lastPrinted>
  <dcterms:created xsi:type="dcterms:W3CDTF">2004-03-09T01:40:14Z</dcterms:created>
  <dcterms:modified xsi:type="dcterms:W3CDTF">2021-01-22T15:11:20Z</dcterms:modified>
</cp:coreProperties>
</file>