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53"/>
  </p:notesMasterIdLst>
  <p:handoutMasterIdLst>
    <p:handoutMasterId r:id="rId54"/>
  </p:handoutMasterIdLst>
  <p:sldIdLst>
    <p:sldId id="372" r:id="rId2"/>
    <p:sldId id="356" r:id="rId3"/>
    <p:sldId id="399" r:id="rId4"/>
    <p:sldId id="433" r:id="rId5"/>
    <p:sldId id="434" r:id="rId6"/>
    <p:sldId id="435" r:id="rId7"/>
    <p:sldId id="436" r:id="rId8"/>
    <p:sldId id="437" r:id="rId9"/>
    <p:sldId id="438" r:id="rId10"/>
    <p:sldId id="439" r:id="rId11"/>
    <p:sldId id="440" r:id="rId12"/>
    <p:sldId id="441" r:id="rId13"/>
    <p:sldId id="442" r:id="rId14"/>
    <p:sldId id="443" r:id="rId15"/>
    <p:sldId id="444" r:id="rId16"/>
    <p:sldId id="445" r:id="rId17"/>
    <p:sldId id="446" r:id="rId18"/>
    <p:sldId id="447" r:id="rId19"/>
    <p:sldId id="463" r:id="rId20"/>
    <p:sldId id="450" r:id="rId21"/>
    <p:sldId id="451" r:id="rId22"/>
    <p:sldId id="452" r:id="rId23"/>
    <p:sldId id="453" r:id="rId24"/>
    <p:sldId id="454" r:id="rId25"/>
    <p:sldId id="455" r:id="rId26"/>
    <p:sldId id="456" r:id="rId27"/>
    <p:sldId id="457" r:id="rId28"/>
    <p:sldId id="458" r:id="rId29"/>
    <p:sldId id="459" r:id="rId30"/>
    <p:sldId id="460" r:id="rId31"/>
    <p:sldId id="376" r:id="rId32"/>
    <p:sldId id="402" r:id="rId33"/>
    <p:sldId id="403" r:id="rId34"/>
    <p:sldId id="393" r:id="rId35"/>
    <p:sldId id="406" r:id="rId36"/>
    <p:sldId id="407" r:id="rId37"/>
    <p:sldId id="408" r:id="rId38"/>
    <p:sldId id="384" r:id="rId39"/>
    <p:sldId id="385" r:id="rId40"/>
    <p:sldId id="386" r:id="rId41"/>
    <p:sldId id="387" r:id="rId42"/>
    <p:sldId id="430" r:id="rId43"/>
    <p:sldId id="388" r:id="rId44"/>
    <p:sldId id="389" r:id="rId45"/>
    <p:sldId id="409" r:id="rId46"/>
    <p:sldId id="410" r:id="rId47"/>
    <p:sldId id="411" r:id="rId48"/>
    <p:sldId id="412" r:id="rId49"/>
    <p:sldId id="461" r:id="rId50"/>
    <p:sldId id="431" r:id="rId51"/>
    <p:sldId id="462" r:id="rId52"/>
  </p:sldIdLst>
  <p:sldSz cx="9144000" cy="6858000" type="screen4x3"/>
  <p:notesSz cx="6950075" cy="9236075"/>
  <p:defaultTextStyle>
    <a:defPPr>
      <a:defRPr lang="ru-RU"/>
    </a:defPPr>
    <a:lvl1pPr algn="l" rtl="0" fontAlgn="base">
      <a:spcBef>
        <a:spcPct val="30000"/>
      </a:spcBef>
      <a:spcAft>
        <a:spcPct val="0"/>
      </a:spcAft>
      <a:defRPr kern="1200">
        <a:solidFill>
          <a:srgbClr val="000000"/>
        </a:solidFill>
        <a:latin typeface="Arial" pitchFamily="34" charset="0"/>
        <a:ea typeface="+mn-ea"/>
        <a:cs typeface="+mn-cs"/>
      </a:defRPr>
    </a:lvl1pPr>
    <a:lvl2pPr marL="457200" algn="l" rtl="0" fontAlgn="base">
      <a:spcBef>
        <a:spcPct val="30000"/>
      </a:spcBef>
      <a:spcAft>
        <a:spcPct val="0"/>
      </a:spcAft>
      <a:defRPr kern="1200">
        <a:solidFill>
          <a:srgbClr val="000000"/>
        </a:solidFill>
        <a:latin typeface="Arial" pitchFamily="34" charset="0"/>
        <a:ea typeface="+mn-ea"/>
        <a:cs typeface="+mn-cs"/>
      </a:defRPr>
    </a:lvl2pPr>
    <a:lvl3pPr marL="914400" algn="l" rtl="0" fontAlgn="base">
      <a:spcBef>
        <a:spcPct val="30000"/>
      </a:spcBef>
      <a:spcAft>
        <a:spcPct val="0"/>
      </a:spcAft>
      <a:defRPr kern="1200">
        <a:solidFill>
          <a:srgbClr val="000000"/>
        </a:solidFill>
        <a:latin typeface="Arial" pitchFamily="34" charset="0"/>
        <a:ea typeface="+mn-ea"/>
        <a:cs typeface="+mn-cs"/>
      </a:defRPr>
    </a:lvl3pPr>
    <a:lvl4pPr marL="1371600" algn="l" rtl="0" fontAlgn="base">
      <a:spcBef>
        <a:spcPct val="30000"/>
      </a:spcBef>
      <a:spcAft>
        <a:spcPct val="0"/>
      </a:spcAft>
      <a:defRPr kern="1200">
        <a:solidFill>
          <a:srgbClr val="000000"/>
        </a:solidFill>
        <a:latin typeface="Arial" pitchFamily="34" charset="0"/>
        <a:ea typeface="+mn-ea"/>
        <a:cs typeface="+mn-cs"/>
      </a:defRPr>
    </a:lvl4pPr>
    <a:lvl5pPr marL="1828800" algn="l" rtl="0" fontAlgn="base">
      <a:spcBef>
        <a:spcPct val="30000"/>
      </a:spcBef>
      <a:spcAft>
        <a:spcPct val="0"/>
      </a:spcAft>
      <a:defRPr kern="1200">
        <a:solidFill>
          <a:srgbClr val="000000"/>
        </a:solidFill>
        <a:latin typeface="Arial" pitchFamily="34" charset="0"/>
        <a:ea typeface="+mn-ea"/>
        <a:cs typeface="+mn-cs"/>
      </a:defRPr>
    </a:lvl5pPr>
    <a:lvl6pPr marL="2286000" algn="l" defTabSz="914400" rtl="0" eaLnBrk="1" latinLnBrk="0" hangingPunct="1">
      <a:defRPr kern="1200">
        <a:solidFill>
          <a:srgbClr val="000000"/>
        </a:solidFill>
        <a:latin typeface="Arial" pitchFamily="34" charset="0"/>
        <a:ea typeface="+mn-ea"/>
        <a:cs typeface="+mn-cs"/>
      </a:defRPr>
    </a:lvl6pPr>
    <a:lvl7pPr marL="2743200" algn="l" defTabSz="914400" rtl="0" eaLnBrk="1" latinLnBrk="0" hangingPunct="1">
      <a:defRPr kern="1200">
        <a:solidFill>
          <a:srgbClr val="000000"/>
        </a:solidFill>
        <a:latin typeface="Arial" pitchFamily="34" charset="0"/>
        <a:ea typeface="+mn-ea"/>
        <a:cs typeface="+mn-cs"/>
      </a:defRPr>
    </a:lvl7pPr>
    <a:lvl8pPr marL="3200400" algn="l" defTabSz="914400" rtl="0" eaLnBrk="1" latinLnBrk="0" hangingPunct="1">
      <a:defRPr kern="1200">
        <a:solidFill>
          <a:srgbClr val="000000"/>
        </a:solidFill>
        <a:latin typeface="Arial" pitchFamily="34" charset="0"/>
        <a:ea typeface="+mn-ea"/>
        <a:cs typeface="+mn-cs"/>
      </a:defRPr>
    </a:lvl8pPr>
    <a:lvl9pPr marL="3657600" algn="l" defTabSz="914400" rtl="0" eaLnBrk="1" latinLnBrk="0" hangingPunct="1">
      <a:defRPr kern="1200">
        <a:solidFill>
          <a:srgbClr val="000000"/>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9FF6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8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defTabSz="925513">
              <a:defRPr sz="1200">
                <a:latin typeface="Times New Roman" pitchFamily="18" charset="0"/>
              </a:defRPr>
            </a:lvl1pPr>
          </a:lstStyle>
          <a:p>
            <a:pPr>
              <a:defRPr/>
            </a:pPr>
            <a:endParaRPr lang="en-US" altLang="en-US" dirty="0"/>
          </a:p>
        </p:txBody>
      </p:sp>
      <p:sp>
        <p:nvSpPr>
          <p:cNvPr id="95235" name="Rectangle 3"/>
          <p:cNvSpPr>
            <a:spLocks noGrp="1" noChangeArrowheads="1"/>
          </p:cNvSpPr>
          <p:nvPr>
            <p:ph type="dt" sz="quarter" idx="1"/>
          </p:nvPr>
        </p:nvSpPr>
        <p:spPr bwMode="auto">
          <a:xfrm>
            <a:off x="3938588" y="0"/>
            <a:ext cx="30114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defRPr sz="1200">
                <a:latin typeface="Times New Roman" pitchFamily="18" charset="0"/>
              </a:defRPr>
            </a:lvl1pPr>
          </a:lstStyle>
          <a:p>
            <a:pPr>
              <a:defRPr/>
            </a:pPr>
            <a:endParaRPr lang="en-US" altLang="en-US" dirty="0"/>
          </a:p>
        </p:txBody>
      </p:sp>
      <p:sp>
        <p:nvSpPr>
          <p:cNvPr id="95236" name="Rectangle 4"/>
          <p:cNvSpPr>
            <a:spLocks noGrp="1" noChangeArrowheads="1"/>
          </p:cNvSpPr>
          <p:nvPr>
            <p:ph type="ftr" sz="quarter" idx="2"/>
          </p:nvPr>
        </p:nvSpPr>
        <p:spPr bwMode="auto">
          <a:xfrm>
            <a:off x="0" y="8774113"/>
            <a:ext cx="30114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defTabSz="925513">
              <a:defRPr sz="1200">
                <a:latin typeface="Times New Roman" pitchFamily="18" charset="0"/>
              </a:defRPr>
            </a:lvl1pPr>
          </a:lstStyle>
          <a:p>
            <a:pPr>
              <a:defRPr/>
            </a:pPr>
            <a:endParaRPr lang="en-US" altLang="en-US" dirty="0"/>
          </a:p>
        </p:txBody>
      </p:sp>
      <p:sp>
        <p:nvSpPr>
          <p:cNvPr id="95237" name="Rectangle 5"/>
          <p:cNvSpPr>
            <a:spLocks noGrp="1" noChangeArrowheads="1"/>
          </p:cNvSpPr>
          <p:nvPr>
            <p:ph type="sldNum" sz="quarter" idx="3"/>
          </p:nvPr>
        </p:nvSpPr>
        <p:spPr bwMode="auto">
          <a:xfrm>
            <a:off x="3938588" y="8774113"/>
            <a:ext cx="30114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defRPr sz="1200">
                <a:latin typeface="Times New Roman" pitchFamily="18" charset="0"/>
              </a:defRPr>
            </a:lvl1pPr>
          </a:lstStyle>
          <a:p>
            <a:pPr>
              <a:defRPr/>
            </a:pPr>
            <a:fld id="{8E8BF11D-70EE-4B1A-9791-1DD230BD9763}" type="slidenum">
              <a:rPr lang="en-US" altLang="en-US"/>
              <a:pPr>
                <a:defRPr/>
              </a:pPr>
              <a:t>‹#›</a:t>
            </a:fld>
            <a:endParaRPr lang="en-US" altLang="en-US" dirty="0"/>
          </a:p>
        </p:txBody>
      </p:sp>
    </p:spTree>
    <p:extLst>
      <p:ext uri="{BB962C8B-B14F-4D97-AF65-F5344CB8AC3E}">
        <p14:creationId xmlns:p14="http://schemas.microsoft.com/office/powerpoint/2010/main" val="1092679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defTabSz="925513">
              <a:spcBef>
                <a:spcPct val="0"/>
              </a:spcBef>
              <a:defRPr sz="1200">
                <a:solidFill>
                  <a:schemeClr val="tx1"/>
                </a:solidFill>
                <a:latin typeface="Arial" charset="0"/>
              </a:defRPr>
            </a:lvl1pPr>
          </a:lstStyle>
          <a:p>
            <a:pPr>
              <a:defRPr/>
            </a:pPr>
            <a:endParaRPr lang="ru-RU" altLang="en-US"/>
          </a:p>
        </p:txBody>
      </p:sp>
      <p:sp>
        <p:nvSpPr>
          <p:cNvPr id="2051" name="Rectangle 3"/>
          <p:cNvSpPr>
            <a:spLocks noGrp="1" noChangeArrowheads="1"/>
          </p:cNvSpPr>
          <p:nvPr>
            <p:ph type="dt" idx="1"/>
          </p:nvPr>
        </p:nvSpPr>
        <p:spPr bwMode="auto">
          <a:xfrm>
            <a:off x="393700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endParaRPr lang="ru-RU" altLang="en-US"/>
          </a:p>
        </p:txBody>
      </p:sp>
      <p:sp>
        <p:nvSpPr>
          <p:cNvPr id="29700"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695325" y="4387850"/>
            <a:ext cx="5559425"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p>
            <a:pPr lvl="0"/>
            <a:r>
              <a:rPr lang="ru-RU" altLang="en-US" noProof="0" smtClean="0"/>
              <a:t>Click to edit Master text styles</a:t>
            </a:r>
          </a:p>
          <a:p>
            <a:pPr lvl="1"/>
            <a:r>
              <a:rPr lang="ru-RU" altLang="en-US" noProof="0" smtClean="0"/>
              <a:t>Second level</a:t>
            </a:r>
          </a:p>
          <a:p>
            <a:pPr lvl="2"/>
            <a:r>
              <a:rPr lang="ru-RU" altLang="en-US" noProof="0" smtClean="0"/>
              <a:t>Third level</a:t>
            </a:r>
          </a:p>
          <a:p>
            <a:pPr lvl="3"/>
            <a:r>
              <a:rPr lang="ru-RU" altLang="en-US" noProof="0" smtClean="0"/>
              <a:t>Fourth level</a:t>
            </a:r>
          </a:p>
          <a:p>
            <a:pPr lvl="4"/>
            <a:r>
              <a:rPr lang="ru-RU" altLang="en-US" noProof="0" smtClean="0"/>
              <a:t>Fifth level</a:t>
            </a:r>
          </a:p>
        </p:txBody>
      </p:sp>
      <p:sp>
        <p:nvSpPr>
          <p:cNvPr id="2054" name="Rectangle 6"/>
          <p:cNvSpPr>
            <a:spLocks noGrp="1" noChangeArrowheads="1"/>
          </p:cNvSpPr>
          <p:nvPr>
            <p:ph type="ftr" sz="quarter" idx="4"/>
          </p:nvPr>
        </p:nvSpPr>
        <p:spPr bwMode="auto">
          <a:xfrm>
            <a:off x="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defTabSz="925513">
              <a:spcBef>
                <a:spcPct val="0"/>
              </a:spcBef>
              <a:defRPr sz="1200">
                <a:solidFill>
                  <a:schemeClr val="tx1"/>
                </a:solidFill>
                <a:latin typeface="Arial" charset="0"/>
              </a:defRPr>
            </a:lvl1pPr>
          </a:lstStyle>
          <a:p>
            <a:pPr>
              <a:defRPr/>
            </a:pPr>
            <a:endParaRPr lang="ru-RU" altLang="en-US"/>
          </a:p>
        </p:txBody>
      </p:sp>
      <p:sp>
        <p:nvSpPr>
          <p:cNvPr id="2055" name="Rectangle 7"/>
          <p:cNvSpPr>
            <a:spLocks noGrp="1" noChangeArrowheads="1"/>
          </p:cNvSpPr>
          <p:nvPr>
            <p:ph type="sldNum" sz="quarter" idx="5"/>
          </p:nvPr>
        </p:nvSpPr>
        <p:spPr bwMode="auto">
          <a:xfrm>
            <a:off x="393700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fld id="{13E6DDF0-1D55-4C73-9775-6A02CCEAADA5}" type="slidenum">
              <a:rPr lang="ru-RU" altLang="en-US"/>
              <a:pPr>
                <a:defRPr/>
              </a:pPr>
              <a:t>‹#›</a:t>
            </a:fld>
            <a:endParaRPr lang="ru-RU" altLang="en-US"/>
          </a:p>
        </p:txBody>
      </p:sp>
    </p:spTree>
    <p:extLst>
      <p:ext uri="{BB962C8B-B14F-4D97-AF65-F5344CB8AC3E}">
        <p14:creationId xmlns:p14="http://schemas.microsoft.com/office/powerpoint/2010/main" val="3509266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25513" eaLnBrk="0" hangingPunct="0">
              <a:defRPr sz="1200">
                <a:solidFill>
                  <a:schemeClr val="tx1"/>
                </a:solidFill>
                <a:latin typeface="Arial" pitchFamily="34" charset="0"/>
              </a:defRPr>
            </a:lvl1pPr>
            <a:lvl2pPr marL="742950" indent="-285750" defTabSz="925513" eaLnBrk="0" hangingPunct="0">
              <a:defRPr sz="1200">
                <a:solidFill>
                  <a:schemeClr val="tx1"/>
                </a:solidFill>
                <a:latin typeface="Arial" pitchFamily="34" charset="0"/>
              </a:defRPr>
            </a:lvl2pPr>
            <a:lvl3pPr marL="1143000" indent="-228600" defTabSz="925513" eaLnBrk="0" hangingPunct="0">
              <a:defRPr sz="1200">
                <a:solidFill>
                  <a:schemeClr val="tx1"/>
                </a:solidFill>
                <a:latin typeface="Arial" pitchFamily="34" charset="0"/>
              </a:defRPr>
            </a:lvl3pPr>
            <a:lvl4pPr marL="1600200" indent="-228600" defTabSz="925513" eaLnBrk="0" hangingPunct="0">
              <a:defRPr sz="1200">
                <a:solidFill>
                  <a:schemeClr val="tx1"/>
                </a:solidFill>
                <a:latin typeface="Arial" pitchFamily="34" charset="0"/>
              </a:defRPr>
            </a:lvl4pPr>
            <a:lvl5pPr marL="2057400" indent="-228600" defTabSz="925513" eaLnBrk="0" hangingPunct="0">
              <a:defRPr sz="1200">
                <a:solidFill>
                  <a:schemeClr val="tx1"/>
                </a:solidFill>
                <a:latin typeface="Arial" pitchFamily="34" charset="0"/>
              </a:defRPr>
            </a:lvl5pPr>
            <a:lvl6pPr marL="2514600" indent="-228600" defTabSz="925513" eaLnBrk="0" fontAlgn="base" hangingPunct="0">
              <a:spcBef>
                <a:spcPct val="30000"/>
              </a:spcBef>
              <a:spcAft>
                <a:spcPct val="0"/>
              </a:spcAft>
              <a:defRPr sz="1200">
                <a:solidFill>
                  <a:schemeClr val="tx1"/>
                </a:solidFill>
                <a:latin typeface="Arial" pitchFamily="34" charset="0"/>
              </a:defRPr>
            </a:lvl6pPr>
            <a:lvl7pPr marL="2971800" indent="-228600" defTabSz="925513" eaLnBrk="0" fontAlgn="base" hangingPunct="0">
              <a:spcBef>
                <a:spcPct val="30000"/>
              </a:spcBef>
              <a:spcAft>
                <a:spcPct val="0"/>
              </a:spcAft>
              <a:defRPr sz="1200">
                <a:solidFill>
                  <a:schemeClr val="tx1"/>
                </a:solidFill>
                <a:latin typeface="Arial" pitchFamily="34" charset="0"/>
              </a:defRPr>
            </a:lvl7pPr>
            <a:lvl8pPr marL="3429000" indent="-228600" defTabSz="925513" eaLnBrk="0" fontAlgn="base" hangingPunct="0">
              <a:spcBef>
                <a:spcPct val="30000"/>
              </a:spcBef>
              <a:spcAft>
                <a:spcPct val="0"/>
              </a:spcAft>
              <a:defRPr sz="1200">
                <a:solidFill>
                  <a:schemeClr val="tx1"/>
                </a:solidFill>
                <a:latin typeface="Arial" pitchFamily="34" charset="0"/>
              </a:defRPr>
            </a:lvl8pPr>
            <a:lvl9pPr marL="3886200" indent="-228600" defTabSz="925513" eaLnBrk="0" fontAlgn="base" hangingPunct="0">
              <a:spcBef>
                <a:spcPct val="30000"/>
              </a:spcBef>
              <a:spcAft>
                <a:spcPct val="0"/>
              </a:spcAft>
              <a:defRPr sz="1200">
                <a:solidFill>
                  <a:schemeClr val="tx1"/>
                </a:solidFill>
                <a:latin typeface="Arial" pitchFamily="34" charset="0"/>
              </a:defRPr>
            </a:lvl9pPr>
          </a:lstStyle>
          <a:p>
            <a:pPr eaLnBrk="1" hangingPunct="1"/>
            <a:fld id="{6ED18813-C8B5-4736-9C11-D2495785462A}" type="slidenum">
              <a:rPr lang="ru-RU" altLang="en-US" smtClean="0"/>
              <a:pPr eaLnBrk="1" hangingPunct="1"/>
              <a:t>1</a:t>
            </a:fld>
            <a:endParaRPr lang="ru-RU" altLang="en-US" smtClean="0"/>
          </a:p>
        </p:txBody>
      </p:sp>
      <p:sp>
        <p:nvSpPr>
          <p:cNvPr id="30723" name="Rectangle 7"/>
          <p:cNvSpPr txBox="1">
            <a:spLocks noGrp="1" noChangeArrowheads="1"/>
          </p:cNvSpPr>
          <p:nvPr/>
        </p:nvSpPr>
        <p:spPr bwMode="auto">
          <a:xfrm>
            <a:off x="3937000" y="8772525"/>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2" tIns="46246" rIns="92492" bIns="46246" anchor="b"/>
          <a:lstStyle>
            <a:lvl1pPr defTabSz="925513" eaLnBrk="0" hangingPunct="0">
              <a:defRPr sz="1200">
                <a:solidFill>
                  <a:schemeClr val="tx1"/>
                </a:solidFill>
                <a:latin typeface="Arial" pitchFamily="34" charset="0"/>
              </a:defRPr>
            </a:lvl1pPr>
            <a:lvl2pPr marL="750888" indent="-288925" defTabSz="925513" eaLnBrk="0" hangingPunct="0">
              <a:defRPr sz="1200">
                <a:solidFill>
                  <a:schemeClr val="tx1"/>
                </a:solidFill>
                <a:latin typeface="Arial" pitchFamily="34" charset="0"/>
              </a:defRPr>
            </a:lvl2pPr>
            <a:lvl3pPr marL="1155700" indent="-230188" defTabSz="925513" eaLnBrk="0" hangingPunct="0">
              <a:defRPr sz="1200">
                <a:solidFill>
                  <a:schemeClr val="tx1"/>
                </a:solidFill>
                <a:latin typeface="Arial" pitchFamily="34" charset="0"/>
              </a:defRPr>
            </a:lvl3pPr>
            <a:lvl4pPr marL="1619250" indent="-231775" defTabSz="925513" eaLnBrk="0" hangingPunct="0">
              <a:defRPr sz="1200">
                <a:solidFill>
                  <a:schemeClr val="tx1"/>
                </a:solidFill>
                <a:latin typeface="Arial" pitchFamily="34" charset="0"/>
              </a:defRPr>
            </a:lvl4pPr>
            <a:lvl5pPr marL="2081213" indent="-231775" defTabSz="925513" eaLnBrk="0" hangingPunct="0">
              <a:defRPr sz="1200">
                <a:solidFill>
                  <a:schemeClr val="tx1"/>
                </a:solidFill>
                <a:latin typeface="Arial" pitchFamily="34" charset="0"/>
              </a:defRPr>
            </a:lvl5pPr>
            <a:lvl6pPr marL="2538413" indent="-231775" defTabSz="925513" eaLnBrk="0" fontAlgn="base" hangingPunct="0">
              <a:spcBef>
                <a:spcPct val="30000"/>
              </a:spcBef>
              <a:spcAft>
                <a:spcPct val="0"/>
              </a:spcAft>
              <a:defRPr sz="1200">
                <a:solidFill>
                  <a:schemeClr val="tx1"/>
                </a:solidFill>
                <a:latin typeface="Arial" pitchFamily="34" charset="0"/>
              </a:defRPr>
            </a:lvl6pPr>
            <a:lvl7pPr marL="2995613" indent="-231775" defTabSz="925513" eaLnBrk="0" fontAlgn="base" hangingPunct="0">
              <a:spcBef>
                <a:spcPct val="30000"/>
              </a:spcBef>
              <a:spcAft>
                <a:spcPct val="0"/>
              </a:spcAft>
              <a:defRPr sz="1200">
                <a:solidFill>
                  <a:schemeClr val="tx1"/>
                </a:solidFill>
                <a:latin typeface="Arial" pitchFamily="34" charset="0"/>
              </a:defRPr>
            </a:lvl7pPr>
            <a:lvl8pPr marL="3452813" indent="-231775" defTabSz="925513" eaLnBrk="0" fontAlgn="base" hangingPunct="0">
              <a:spcBef>
                <a:spcPct val="30000"/>
              </a:spcBef>
              <a:spcAft>
                <a:spcPct val="0"/>
              </a:spcAft>
              <a:defRPr sz="1200">
                <a:solidFill>
                  <a:schemeClr val="tx1"/>
                </a:solidFill>
                <a:latin typeface="Arial" pitchFamily="34" charset="0"/>
              </a:defRPr>
            </a:lvl8pPr>
            <a:lvl9pPr marL="3910013" indent="-231775" defTabSz="92551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846E1B88-597B-41B4-95E5-96808C4FDEF2}" type="slidenum">
              <a:rPr lang="en-US" altLang="en-US"/>
              <a:pPr algn="r" eaLnBrk="1" hangingPunct="1">
                <a:spcBef>
                  <a:spcPct val="0"/>
                </a:spcBef>
              </a:pPr>
              <a:t>1</a:t>
            </a:fld>
            <a:endParaRPr lang="en-US" altLang="en-US" dirty="0"/>
          </a:p>
        </p:txBody>
      </p:sp>
      <p:sp>
        <p:nvSpPr>
          <p:cNvPr id="30724" name="Rectangle 2"/>
          <p:cNvSpPr>
            <a:spLocks noGrp="1" noRot="1" noChangeAspect="1" noChangeArrowheads="1" noTextEdit="1"/>
          </p:cNvSpPr>
          <p:nvPr>
            <p:ph type="sldImg"/>
          </p:nvPr>
        </p:nvSpPr>
        <p:spPr>
          <a:xfrm>
            <a:off x="1165225" y="692150"/>
            <a:ext cx="4619625" cy="3463925"/>
          </a:xfrm>
          <a:ln/>
        </p:spPr>
      </p:sp>
      <p:sp>
        <p:nvSpPr>
          <p:cNvPr id="30725" name="Rectangle 3"/>
          <p:cNvSpPr>
            <a:spLocks noGrp="1" noChangeArrowheads="1"/>
          </p:cNvSpPr>
          <p:nvPr>
            <p:ph type="body" idx="1"/>
          </p:nvPr>
        </p:nvSpPr>
        <p:spPr>
          <a:xfrm>
            <a:off x="695325" y="4387850"/>
            <a:ext cx="5559425" cy="4156075"/>
          </a:xfrm>
          <a:noFill/>
        </p:spPr>
        <p:txBody>
          <a:bodyPr lIns="92492" tIns="46246" rIns="92492" bIns="46246"/>
          <a:lstStyle/>
          <a:p>
            <a:pPr eaLnBrk="1" hangingPunct="1"/>
            <a:endParaRPr lang="en-US" alt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spcAft>
                <a:spcPct val="0"/>
              </a:spcAft>
              <a:defRPr sz="1200">
                <a:solidFill>
                  <a:schemeClr val="tx1"/>
                </a:solidFill>
                <a:latin typeface="Arial" charset="0"/>
              </a:defRPr>
            </a:lvl1pPr>
            <a:lvl2pPr marL="751494" indent="-289036" eaLnBrk="0" hangingPunct="0">
              <a:spcBef>
                <a:spcPct val="30000"/>
              </a:spcBef>
              <a:spcAft>
                <a:spcPct val="0"/>
              </a:spcAft>
              <a:defRPr sz="1200">
                <a:solidFill>
                  <a:schemeClr val="tx1"/>
                </a:solidFill>
                <a:latin typeface="Arial" charset="0"/>
              </a:defRPr>
            </a:lvl2pPr>
            <a:lvl3pPr marL="1156145" indent="-231229" eaLnBrk="0" hangingPunct="0">
              <a:spcBef>
                <a:spcPct val="30000"/>
              </a:spcBef>
              <a:spcAft>
                <a:spcPct val="0"/>
              </a:spcAft>
              <a:defRPr sz="1200">
                <a:solidFill>
                  <a:schemeClr val="tx1"/>
                </a:solidFill>
                <a:latin typeface="Arial" charset="0"/>
              </a:defRPr>
            </a:lvl3pPr>
            <a:lvl4pPr marL="1618602" indent="-231229" eaLnBrk="0" hangingPunct="0">
              <a:spcBef>
                <a:spcPct val="30000"/>
              </a:spcBef>
              <a:spcAft>
                <a:spcPct val="0"/>
              </a:spcAft>
              <a:defRPr sz="1200">
                <a:solidFill>
                  <a:schemeClr val="tx1"/>
                </a:solidFill>
                <a:latin typeface="Arial" charset="0"/>
              </a:defRPr>
            </a:lvl4pPr>
            <a:lvl5pPr marL="2081060" indent="-231229" eaLnBrk="0" hangingPunct="0">
              <a:spcBef>
                <a:spcPct val="30000"/>
              </a:spcBef>
              <a:spcAft>
                <a:spcPct val="0"/>
              </a:spcAft>
              <a:defRPr sz="1200">
                <a:solidFill>
                  <a:schemeClr val="tx1"/>
                </a:solidFill>
                <a:latin typeface="Arial" charset="0"/>
              </a:defRPr>
            </a:lvl5pPr>
            <a:lvl6pPr marL="2543518" indent="-231229" eaLnBrk="0" fontAlgn="base" hangingPunct="0">
              <a:spcBef>
                <a:spcPct val="30000"/>
              </a:spcBef>
              <a:spcAft>
                <a:spcPct val="0"/>
              </a:spcAft>
              <a:defRPr sz="1200">
                <a:solidFill>
                  <a:schemeClr val="tx1"/>
                </a:solidFill>
                <a:latin typeface="Arial" charset="0"/>
              </a:defRPr>
            </a:lvl6pPr>
            <a:lvl7pPr marL="3005976" indent="-231229" eaLnBrk="0" fontAlgn="base" hangingPunct="0">
              <a:spcBef>
                <a:spcPct val="30000"/>
              </a:spcBef>
              <a:spcAft>
                <a:spcPct val="0"/>
              </a:spcAft>
              <a:defRPr sz="1200">
                <a:solidFill>
                  <a:schemeClr val="tx1"/>
                </a:solidFill>
                <a:latin typeface="Arial" charset="0"/>
              </a:defRPr>
            </a:lvl7pPr>
            <a:lvl8pPr marL="3468434" indent="-231229" eaLnBrk="0" fontAlgn="base" hangingPunct="0">
              <a:spcBef>
                <a:spcPct val="30000"/>
              </a:spcBef>
              <a:spcAft>
                <a:spcPct val="0"/>
              </a:spcAft>
              <a:defRPr sz="1200">
                <a:solidFill>
                  <a:schemeClr val="tx1"/>
                </a:solidFill>
                <a:latin typeface="Arial" charset="0"/>
              </a:defRPr>
            </a:lvl8pPr>
            <a:lvl9pPr marL="3930891" indent="-23122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7597C49-A80B-486A-96F1-206EADF714B7}" type="slidenum">
              <a:rPr lang="en-US" altLang="en-US" smtClean="0"/>
              <a:pPr eaLnBrk="1" hangingPunct="1">
                <a:spcBef>
                  <a:spcPct val="0"/>
                </a:spcBef>
              </a:pPr>
              <a:t>4</a:t>
            </a:fld>
            <a:endParaRPr lang="en-US" alt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spcAft>
                <a:spcPct val="0"/>
              </a:spcAft>
              <a:defRPr sz="1200">
                <a:solidFill>
                  <a:schemeClr val="tx1"/>
                </a:solidFill>
                <a:latin typeface="Arial" charset="0"/>
              </a:defRPr>
            </a:lvl1pPr>
            <a:lvl2pPr marL="751494" indent="-289036" eaLnBrk="0" hangingPunct="0">
              <a:spcBef>
                <a:spcPct val="30000"/>
              </a:spcBef>
              <a:spcAft>
                <a:spcPct val="0"/>
              </a:spcAft>
              <a:defRPr sz="1200">
                <a:solidFill>
                  <a:schemeClr val="tx1"/>
                </a:solidFill>
                <a:latin typeface="Arial" charset="0"/>
              </a:defRPr>
            </a:lvl2pPr>
            <a:lvl3pPr marL="1156145" indent="-231229" eaLnBrk="0" hangingPunct="0">
              <a:spcBef>
                <a:spcPct val="30000"/>
              </a:spcBef>
              <a:spcAft>
                <a:spcPct val="0"/>
              </a:spcAft>
              <a:defRPr sz="1200">
                <a:solidFill>
                  <a:schemeClr val="tx1"/>
                </a:solidFill>
                <a:latin typeface="Arial" charset="0"/>
              </a:defRPr>
            </a:lvl3pPr>
            <a:lvl4pPr marL="1618602" indent="-231229" eaLnBrk="0" hangingPunct="0">
              <a:spcBef>
                <a:spcPct val="30000"/>
              </a:spcBef>
              <a:spcAft>
                <a:spcPct val="0"/>
              </a:spcAft>
              <a:defRPr sz="1200">
                <a:solidFill>
                  <a:schemeClr val="tx1"/>
                </a:solidFill>
                <a:latin typeface="Arial" charset="0"/>
              </a:defRPr>
            </a:lvl4pPr>
            <a:lvl5pPr marL="2081060" indent="-231229" eaLnBrk="0" hangingPunct="0">
              <a:spcBef>
                <a:spcPct val="30000"/>
              </a:spcBef>
              <a:spcAft>
                <a:spcPct val="0"/>
              </a:spcAft>
              <a:defRPr sz="1200">
                <a:solidFill>
                  <a:schemeClr val="tx1"/>
                </a:solidFill>
                <a:latin typeface="Arial" charset="0"/>
              </a:defRPr>
            </a:lvl5pPr>
            <a:lvl6pPr marL="2543518" indent="-231229" eaLnBrk="0" fontAlgn="base" hangingPunct="0">
              <a:spcBef>
                <a:spcPct val="30000"/>
              </a:spcBef>
              <a:spcAft>
                <a:spcPct val="0"/>
              </a:spcAft>
              <a:defRPr sz="1200">
                <a:solidFill>
                  <a:schemeClr val="tx1"/>
                </a:solidFill>
                <a:latin typeface="Arial" charset="0"/>
              </a:defRPr>
            </a:lvl6pPr>
            <a:lvl7pPr marL="3005976" indent="-231229" eaLnBrk="0" fontAlgn="base" hangingPunct="0">
              <a:spcBef>
                <a:spcPct val="30000"/>
              </a:spcBef>
              <a:spcAft>
                <a:spcPct val="0"/>
              </a:spcAft>
              <a:defRPr sz="1200">
                <a:solidFill>
                  <a:schemeClr val="tx1"/>
                </a:solidFill>
                <a:latin typeface="Arial" charset="0"/>
              </a:defRPr>
            </a:lvl7pPr>
            <a:lvl8pPr marL="3468434" indent="-231229" eaLnBrk="0" fontAlgn="base" hangingPunct="0">
              <a:spcBef>
                <a:spcPct val="30000"/>
              </a:spcBef>
              <a:spcAft>
                <a:spcPct val="0"/>
              </a:spcAft>
              <a:defRPr sz="1200">
                <a:solidFill>
                  <a:schemeClr val="tx1"/>
                </a:solidFill>
                <a:latin typeface="Arial" charset="0"/>
              </a:defRPr>
            </a:lvl8pPr>
            <a:lvl9pPr marL="3930891" indent="-23122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6D39B2A-8AC1-4CDB-96EF-986B32995ABC}" type="slidenum">
              <a:rPr lang="en-US" altLang="en-US" smtClean="0"/>
              <a:pPr eaLnBrk="1" hangingPunct="1">
                <a:spcBef>
                  <a:spcPct val="0"/>
                </a:spcBef>
              </a:pPr>
              <a:t>5</a:t>
            </a:fld>
            <a:endParaRPr lang="en-US" alt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spcAft>
                <a:spcPct val="0"/>
              </a:spcAft>
              <a:defRPr sz="1200">
                <a:solidFill>
                  <a:schemeClr val="tx1"/>
                </a:solidFill>
                <a:latin typeface="Arial" charset="0"/>
              </a:defRPr>
            </a:lvl1pPr>
            <a:lvl2pPr marL="751494" indent="-289036" eaLnBrk="0" hangingPunct="0">
              <a:spcBef>
                <a:spcPct val="30000"/>
              </a:spcBef>
              <a:spcAft>
                <a:spcPct val="0"/>
              </a:spcAft>
              <a:defRPr sz="1200">
                <a:solidFill>
                  <a:schemeClr val="tx1"/>
                </a:solidFill>
                <a:latin typeface="Arial" charset="0"/>
              </a:defRPr>
            </a:lvl2pPr>
            <a:lvl3pPr marL="1156145" indent="-231229" eaLnBrk="0" hangingPunct="0">
              <a:spcBef>
                <a:spcPct val="30000"/>
              </a:spcBef>
              <a:spcAft>
                <a:spcPct val="0"/>
              </a:spcAft>
              <a:defRPr sz="1200">
                <a:solidFill>
                  <a:schemeClr val="tx1"/>
                </a:solidFill>
                <a:latin typeface="Arial" charset="0"/>
              </a:defRPr>
            </a:lvl3pPr>
            <a:lvl4pPr marL="1618602" indent="-231229" eaLnBrk="0" hangingPunct="0">
              <a:spcBef>
                <a:spcPct val="30000"/>
              </a:spcBef>
              <a:spcAft>
                <a:spcPct val="0"/>
              </a:spcAft>
              <a:defRPr sz="1200">
                <a:solidFill>
                  <a:schemeClr val="tx1"/>
                </a:solidFill>
                <a:latin typeface="Arial" charset="0"/>
              </a:defRPr>
            </a:lvl4pPr>
            <a:lvl5pPr marL="2081060" indent="-231229" eaLnBrk="0" hangingPunct="0">
              <a:spcBef>
                <a:spcPct val="30000"/>
              </a:spcBef>
              <a:spcAft>
                <a:spcPct val="0"/>
              </a:spcAft>
              <a:defRPr sz="1200">
                <a:solidFill>
                  <a:schemeClr val="tx1"/>
                </a:solidFill>
                <a:latin typeface="Arial" charset="0"/>
              </a:defRPr>
            </a:lvl5pPr>
            <a:lvl6pPr marL="2543518" indent="-231229" eaLnBrk="0" fontAlgn="base" hangingPunct="0">
              <a:spcBef>
                <a:spcPct val="30000"/>
              </a:spcBef>
              <a:spcAft>
                <a:spcPct val="0"/>
              </a:spcAft>
              <a:defRPr sz="1200">
                <a:solidFill>
                  <a:schemeClr val="tx1"/>
                </a:solidFill>
                <a:latin typeface="Arial" charset="0"/>
              </a:defRPr>
            </a:lvl6pPr>
            <a:lvl7pPr marL="3005976" indent="-231229" eaLnBrk="0" fontAlgn="base" hangingPunct="0">
              <a:spcBef>
                <a:spcPct val="30000"/>
              </a:spcBef>
              <a:spcAft>
                <a:spcPct val="0"/>
              </a:spcAft>
              <a:defRPr sz="1200">
                <a:solidFill>
                  <a:schemeClr val="tx1"/>
                </a:solidFill>
                <a:latin typeface="Arial" charset="0"/>
              </a:defRPr>
            </a:lvl7pPr>
            <a:lvl8pPr marL="3468434" indent="-231229" eaLnBrk="0" fontAlgn="base" hangingPunct="0">
              <a:spcBef>
                <a:spcPct val="30000"/>
              </a:spcBef>
              <a:spcAft>
                <a:spcPct val="0"/>
              </a:spcAft>
              <a:defRPr sz="1200">
                <a:solidFill>
                  <a:schemeClr val="tx1"/>
                </a:solidFill>
                <a:latin typeface="Arial" charset="0"/>
              </a:defRPr>
            </a:lvl8pPr>
            <a:lvl9pPr marL="3930891" indent="-23122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6A2B598-FD4F-40BD-A458-0331E17D272C}" type="slidenum">
              <a:rPr lang="en-US" altLang="en-US" smtClean="0"/>
              <a:pPr eaLnBrk="1" hangingPunct="1">
                <a:spcBef>
                  <a:spcPct val="0"/>
                </a:spcBef>
              </a:pPr>
              <a:t>6</a:t>
            </a:fld>
            <a:endParaRPr lang="en-US" altLang="en-US"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spcAft>
                <a:spcPct val="0"/>
              </a:spcAft>
              <a:defRPr sz="1200">
                <a:solidFill>
                  <a:schemeClr val="tx1"/>
                </a:solidFill>
                <a:latin typeface="Arial" charset="0"/>
              </a:defRPr>
            </a:lvl1pPr>
            <a:lvl2pPr marL="751494" indent="-289036" eaLnBrk="0" hangingPunct="0">
              <a:spcBef>
                <a:spcPct val="30000"/>
              </a:spcBef>
              <a:spcAft>
                <a:spcPct val="0"/>
              </a:spcAft>
              <a:defRPr sz="1200">
                <a:solidFill>
                  <a:schemeClr val="tx1"/>
                </a:solidFill>
                <a:latin typeface="Arial" charset="0"/>
              </a:defRPr>
            </a:lvl2pPr>
            <a:lvl3pPr marL="1156145" indent="-231229" eaLnBrk="0" hangingPunct="0">
              <a:spcBef>
                <a:spcPct val="30000"/>
              </a:spcBef>
              <a:spcAft>
                <a:spcPct val="0"/>
              </a:spcAft>
              <a:defRPr sz="1200">
                <a:solidFill>
                  <a:schemeClr val="tx1"/>
                </a:solidFill>
                <a:latin typeface="Arial" charset="0"/>
              </a:defRPr>
            </a:lvl3pPr>
            <a:lvl4pPr marL="1618602" indent="-231229" eaLnBrk="0" hangingPunct="0">
              <a:spcBef>
                <a:spcPct val="30000"/>
              </a:spcBef>
              <a:spcAft>
                <a:spcPct val="0"/>
              </a:spcAft>
              <a:defRPr sz="1200">
                <a:solidFill>
                  <a:schemeClr val="tx1"/>
                </a:solidFill>
                <a:latin typeface="Arial" charset="0"/>
              </a:defRPr>
            </a:lvl4pPr>
            <a:lvl5pPr marL="2081060" indent="-231229" eaLnBrk="0" hangingPunct="0">
              <a:spcBef>
                <a:spcPct val="30000"/>
              </a:spcBef>
              <a:spcAft>
                <a:spcPct val="0"/>
              </a:spcAft>
              <a:defRPr sz="1200">
                <a:solidFill>
                  <a:schemeClr val="tx1"/>
                </a:solidFill>
                <a:latin typeface="Arial" charset="0"/>
              </a:defRPr>
            </a:lvl5pPr>
            <a:lvl6pPr marL="2543518" indent="-231229" eaLnBrk="0" fontAlgn="base" hangingPunct="0">
              <a:spcBef>
                <a:spcPct val="30000"/>
              </a:spcBef>
              <a:spcAft>
                <a:spcPct val="0"/>
              </a:spcAft>
              <a:defRPr sz="1200">
                <a:solidFill>
                  <a:schemeClr val="tx1"/>
                </a:solidFill>
                <a:latin typeface="Arial" charset="0"/>
              </a:defRPr>
            </a:lvl6pPr>
            <a:lvl7pPr marL="3005976" indent="-231229" eaLnBrk="0" fontAlgn="base" hangingPunct="0">
              <a:spcBef>
                <a:spcPct val="30000"/>
              </a:spcBef>
              <a:spcAft>
                <a:spcPct val="0"/>
              </a:spcAft>
              <a:defRPr sz="1200">
                <a:solidFill>
                  <a:schemeClr val="tx1"/>
                </a:solidFill>
                <a:latin typeface="Arial" charset="0"/>
              </a:defRPr>
            </a:lvl7pPr>
            <a:lvl8pPr marL="3468434" indent="-231229" eaLnBrk="0" fontAlgn="base" hangingPunct="0">
              <a:spcBef>
                <a:spcPct val="30000"/>
              </a:spcBef>
              <a:spcAft>
                <a:spcPct val="0"/>
              </a:spcAft>
              <a:defRPr sz="1200">
                <a:solidFill>
                  <a:schemeClr val="tx1"/>
                </a:solidFill>
                <a:latin typeface="Arial" charset="0"/>
              </a:defRPr>
            </a:lvl8pPr>
            <a:lvl9pPr marL="3930891" indent="-23122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EBDD9A0-F836-48F1-8877-D87F0D72A631}" type="slidenum">
              <a:rPr lang="en-US" altLang="en-US" smtClean="0"/>
              <a:pPr eaLnBrk="1" hangingPunct="1">
                <a:spcBef>
                  <a:spcPct val="0"/>
                </a:spcBef>
              </a:pPr>
              <a:t>7</a:t>
            </a:fld>
            <a:endParaRPr lang="en-US" alt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601242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7579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95990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4525963"/>
          </a:xfrm>
          <a:prstGeom prst="rect">
            <a:avLst/>
          </a:prstGeom>
        </p:spPr>
        <p:txBody>
          <a:bodyPr/>
          <a:lstStyle/>
          <a:p>
            <a:pPr lvl="0"/>
            <a:endParaRPr lang="en-US" noProof="0" dirty="0" smtClean="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401471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sz="1500">
                <a:latin typeface="Arial" charset="0"/>
              </a:defRPr>
            </a:lvl1pPr>
          </a:lstStyle>
          <a:p>
            <a:pPr>
              <a:defRPr/>
            </a:pPr>
            <a:fld id="{52E6B67F-4533-48E2-9E79-E1F38D121AEA}" type="datetime1">
              <a:rPr lang="en-US"/>
              <a:pPr>
                <a:defRPr/>
              </a:pPr>
              <a:t>2/10/2021</a:t>
            </a:fld>
            <a:endParaRPr lang="en-US" dirty="0"/>
          </a:p>
        </p:txBody>
      </p:sp>
      <p:sp>
        <p:nvSpPr>
          <p:cNvPr id="6" name="Rectangle 6"/>
          <p:cNvSpPr>
            <a:spLocks noGrp="1" noChangeArrowheads="1"/>
          </p:cNvSpPr>
          <p:nvPr>
            <p:ph type="sldNum" sz="quarter" idx="11"/>
          </p:nvPr>
        </p:nvSpPr>
        <p:spPr>
          <a:xfrm>
            <a:off x="3810000" y="6248400"/>
            <a:ext cx="1066800" cy="476250"/>
          </a:xfrm>
          <a:prstGeom prst="rect">
            <a:avLst/>
          </a:prstGeom>
        </p:spPr>
        <p:txBody>
          <a:bodyPr/>
          <a:lstStyle>
            <a:lvl1pPr>
              <a:defRPr sz="1500">
                <a:latin typeface="Arial" charset="0"/>
              </a:defRPr>
            </a:lvl1pPr>
          </a:lstStyle>
          <a:p>
            <a:pPr>
              <a:defRPr/>
            </a:pPr>
            <a:r>
              <a:rPr lang="en-US" dirty="0"/>
              <a:t>Slide </a:t>
            </a:r>
            <a:fld id="{4D7C95A9-93F9-46A9-BAB3-DC50914BA233}" type="slidenum">
              <a:rPr lang="en-US"/>
              <a:pPr>
                <a:defRPr/>
              </a:pPr>
              <a:t>‹#›</a:t>
            </a:fld>
            <a:endParaRPr lang="en-US" dirty="0"/>
          </a:p>
        </p:txBody>
      </p:sp>
    </p:spTree>
    <p:extLst>
      <p:ext uri="{BB962C8B-B14F-4D97-AF65-F5344CB8AC3E}">
        <p14:creationId xmlns:p14="http://schemas.microsoft.com/office/powerpoint/2010/main" val="130539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a:solidFill>
            <a:srgbClr val="FF0000"/>
          </a:solidFill>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39822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31151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a:solidFill>
            <a:srgbClr val="FF0000"/>
          </a:solidFill>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6522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a:solidFill>
            <a:srgbClr val="FF0000"/>
          </a:solidFill>
        </p:spPr>
        <p:txBody>
          <a:bodyPr anchor="ctr"/>
          <a:lstStyle>
            <a:lvl1pPr>
              <a:defRPr>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491928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a:solidFill>
            <a:srgbClr val="FF0000"/>
          </a:solidFill>
        </p:spPr>
        <p:txBody>
          <a:bodyPr anchor="ct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321330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1946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8491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65539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ext Box 8"/>
          <p:cNvSpPr txBox="1">
            <a:spLocks noChangeArrowheads="1"/>
          </p:cNvSpPr>
          <p:nvPr userDrawn="1"/>
        </p:nvSpPr>
        <p:spPr bwMode="auto">
          <a:xfrm>
            <a:off x="8534400" y="6400800"/>
            <a:ext cx="438150" cy="27699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defRPr/>
            </a:pPr>
            <a:fld id="{B5975DE6-0631-4050-86C7-0154B6BBE92B}" type="slidenum">
              <a:rPr lang="ru-RU" altLang="en-US" sz="1200" smtClean="0">
                <a:solidFill>
                  <a:schemeClr val="tx1"/>
                </a:solidFill>
              </a:rPr>
              <a:pPr algn="l" eaLnBrk="1" hangingPunct="1">
                <a:spcBef>
                  <a:spcPct val="0"/>
                </a:spcBef>
                <a:defRPr/>
              </a:pPr>
              <a:t>‹#›</a:t>
            </a:fld>
            <a:endParaRPr lang="ru-RU" altLang="en-US" sz="1200" dirty="0" smtClean="0">
              <a:solidFill>
                <a:schemeClr val="tx1"/>
              </a:solidFill>
            </a:endParaRPr>
          </a:p>
        </p:txBody>
      </p:sp>
      <p:sp>
        <p:nvSpPr>
          <p:cNvPr id="1027" name="Text Box 13"/>
          <p:cNvSpPr txBox="1">
            <a:spLocks noChangeArrowheads="1"/>
          </p:cNvSpPr>
          <p:nvPr userDrawn="1"/>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spcBef>
                <a:spcPct val="50000"/>
              </a:spcBef>
              <a:defRPr/>
            </a:pPr>
            <a:endParaRPr lang="en-US" altLang="en-US" sz="900" dirty="0" smtClean="0">
              <a:solidFill>
                <a:schemeClr val="tx1"/>
              </a:solidFill>
              <a:latin typeface="AvantGarde"/>
            </a:endParaRPr>
          </a:p>
        </p:txBody>
      </p:sp>
      <p:pic>
        <p:nvPicPr>
          <p:cNvPr id="5" name="Picture 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405561" y="6076078"/>
            <a:ext cx="1219200" cy="625740"/>
          </a:xfrm>
          <a:prstGeom prst="rect">
            <a:avLst/>
          </a:prstGeom>
        </p:spPr>
      </p:pic>
    </p:spTree>
    <p:extLst>
      <p:ext uri="{BB962C8B-B14F-4D97-AF65-F5344CB8AC3E}">
        <p14:creationId xmlns:p14="http://schemas.microsoft.com/office/powerpoint/2010/main" val="25021466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rgbClr val="000000"/>
          </a:solidFill>
          <a:latin typeface="+mj-lt"/>
          <a:ea typeface="+mj-ea"/>
          <a:cs typeface="+mj-cs"/>
        </a:defRPr>
      </a:lvl1pPr>
      <a:lvl2pPr algn="ctr" rtl="0" eaLnBrk="0" fontAlgn="base" hangingPunct="0">
        <a:spcBef>
          <a:spcPct val="0"/>
        </a:spcBef>
        <a:spcAft>
          <a:spcPct val="0"/>
        </a:spcAft>
        <a:defRPr sz="4400">
          <a:solidFill>
            <a:srgbClr val="000000"/>
          </a:solidFill>
          <a:latin typeface="Times New Roman" pitchFamily="18" charset="0"/>
        </a:defRPr>
      </a:lvl2pPr>
      <a:lvl3pPr algn="ctr" rtl="0" eaLnBrk="0" fontAlgn="base" hangingPunct="0">
        <a:spcBef>
          <a:spcPct val="0"/>
        </a:spcBef>
        <a:spcAft>
          <a:spcPct val="0"/>
        </a:spcAft>
        <a:defRPr sz="4400">
          <a:solidFill>
            <a:srgbClr val="000000"/>
          </a:solidFill>
          <a:latin typeface="Times New Roman" pitchFamily="18" charset="0"/>
        </a:defRPr>
      </a:lvl3pPr>
      <a:lvl4pPr algn="ctr" rtl="0" eaLnBrk="0" fontAlgn="base" hangingPunct="0">
        <a:spcBef>
          <a:spcPct val="0"/>
        </a:spcBef>
        <a:spcAft>
          <a:spcPct val="0"/>
        </a:spcAft>
        <a:defRPr sz="4400">
          <a:solidFill>
            <a:srgbClr val="000000"/>
          </a:solidFill>
          <a:latin typeface="Times New Roman" pitchFamily="18" charset="0"/>
        </a:defRPr>
      </a:lvl4pPr>
      <a:lvl5pPr algn="ctr" rtl="0" eaLnBrk="0" fontAlgn="base" hangingPunct="0">
        <a:spcBef>
          <a:spcPct val="0"/>
        </a:spcBef>
        <a:spcAft>
          <a:spcPct val="0"/>
        </a:spcAft>
        <a:defRPr sz="4400">
          <a:solidFill>
            <a:srgbClr val="000000"/>
          </a:solidFill>
          <a:latin typeface="Times New Roman" pitchFamily="18" charset="0"/>
        </a:defRPr>
      </a:lvl5pPr>
      <a:lvl6pPr marL="457200" algn="ctr" rtl="0" fontAlgn="base">
        <a:spcBef>
          <a:spcPct val="0"/>
        </a:spcBef>
        <a:spcAft>
          <a:spcPct val="0"/>
        </a:spcAft>
        <a:defRPr sz="4400">
          <a:solidFill>
            <a:srgbClr val="000000"/>
          </a:solidFill>
          <a:latin typeface="Times New Roman" pitchFamily="18" charset="0"/>
        </a:defRPr>
      </a:lvl6pPr>
      <a:lvl7pPr marL="914400" algn="ctr" rtl="0" fontAlgn="base">
        <a:spcBef>
          <a:spcPct val="0"/>
        </a:spcBef>
        <a:spcAft>
          <a:spcPct val="0"/>
        </a:spcAft>
        <a:defRPr sz="4400">
          <a:solidFill>
            <a:srgbClr val="000000"/>
          </a:solidFill>
          <a:latin typeface="Times New Roman" pitchFamily="18" charset="0"/>
        </a:defRPr>
      </a:lvl7pPr>
      <a:lvl8pPr marL="1371600" algn="ctr" rtl="0" fontAlgn="base">
        <a:spcBef>
          <a:spcPct val="0"/>
        </a:spcBef>
        <a:spcAft>
          <a:spcPct val="0"/>
        </a:spcAft>
        <a:defRPr sz="4400">
          <a:solidFill>
            <a:srgbClr val="000000"/>
          </a:solidFill>
          <a:latin typeface="Times New Roman" pitchFamily="18" charset="0"/>
        </a:defRPr>
      </a:lvl8pPr>
      <a:lvl9pPr marL="1828800" algn="ctr" rtl="0" fontAlgn="base">
        <a:spcBef>
          <a:spcPct val="0"/>
        </a:spcBef>
        <a:spcAft>
          <a:spcPct val="0"/>
        </a:spcAft>
        <a:defRPr sz="4400">
          <a:solidFill>
            <a:srgbClr val="000000"/>
          </a:solidFill>
          <a:latin typeface="Times New Roman" pitchFamily="18" charset="0"/>
        </a:defRPr>
      </a:lvl9pPr>
    </p:titleStyle>
    <p:body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32.jpe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37.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38.emf"/></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www.brooksutility.com/products/122" TargetMode="External"/><Relationship Id="rId3" Type="http://schemas.openxmlformats.org/officeDocument/2006/relationships/hyperlink" Target="https://home.howstuffworks.com/home-improvement/repair/how-to-do-home-electrical-repairs.htm" TargetMode="External"/><Relationship Id="rId7" Type="http://schemas.openxmlformats.org/officeDocument/2006/relationships/hyperlink" Target="https://www.radianresearch.com/" TargetMode="External"/><Relationship Id="rId2" Type="http://schemas.openxmlformats.org/officeDocument/2006/relationships/hyperlink" Target="http://www.texasmeter.com/" TargetMode="External"/><Relationship Id="rId1" Type="http://schemas.openxmlformats.org/officeDocument/2006/relationships/slideLayout" Target="../slideLayouts/slideLayout2.xml"/><Relationship Id="rId6" Type="http://schemas.openxmlformats.org/officeDocument/2006/relationships/hyperlink" Target="http://www.gecdurham.com/" TargetMode="External"/><Relationship Id="rId5" Type="http://schemas.openxmlformats.org/officeDocument/2006/relationships/hyperlink" Target="https://www.tescometering.com/product/tesco-transockets/" TargetMode="External"/><Relationship Id="rId4" Type="http://schemas.openxmlformats.org/officeDocument/2006/relationships/hyperlink" Target="https://www.youtube.com/watch?v=SeyojxVonrk"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tesco-advent.com/" TargetMode="External"/><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spcBef>
                <a:spcPct val="0"/>
              </a:spcBef>
            </a:pPr>
            <a:r>
              <a:rPr lang="en-US" altLang="en-US" sz="1400" dirty="0">
                <a:solidFill>
                  <a:schemeClr val="tx1"/>
                </a:solidFill>
              </a:rPr>
              <a:t>10/02/2012</a:t>
            </a:r>
          </a:p>
        </p:txBody>
      </p:sp>
      <p:sp>
        <p:nvSpPr>
          <p:cNvPr id="2051" name="Slide Number Placeholder 4"/>
          <p:cNvSpPr txBox="1">
            <a:spLocks noGrp="1"/>
          </p:cNvSpPr>
          <p:nvPr/>
        </p:nvSpPr>
        <p:spPr bwMode="auto">
          <a:xfrm>
            <a:off x="3810000" y="6248400"/>
            <a:ext cx="106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r" eaLnBrk="1" hangingPunct="1">
              <a:spcBef>
                <a:spcPct val="0"/>
              </a:spcBef>
            </a:pPr>
            <a:r>
              <a:rPr lang="en-US" altLang="en-US" sz="1400" dirty="0">
                <a:solidFill>
                  <a:schemeClr val="tx1"/>
                </a:solidFill>
              </a:rPr>
              <a:t>Slide </a:t>
            </a:r>
            <a:fld id="{4E4CB20B-3A57-4F53-9623-C163FA27A206}" type="slidenum">
              <a:rPr lang="en-US" altLang="en-US" sz="1400">
                <a:solidFill>
                  <a:schemeClr val="tx1"/>
                </a:solidFill>
              </a:rPr>
              <a:pPr algn="r" eaLnBrk="1" hangingPunct="1">
                <a:spcBef>
                  <a:spcPct val="0"/>
                </a:spcBef>
              </a:pPr>
              <a:t>1</a:t>
            </a:fld>
            <a:endParaRPr lang="en-US" altLang="en-US" sz="1400" dirty="0">
              <a:solidFill>
                <a:schemeClr val="tx1"/>
              </a:solidFill>
            </a:endParaRPr>
          </a:p>
        </p:txBody>
      </p:sp>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spcBef>
                <a:spcPct val="0"/>
              </a:spcBef>
            </a:pPr>
            <a:endParaRPr lang="en-US" altLang="en-US" dirty="0">
              <a:solidFill>
                <a:schemeClr val="tx1"/>
              </a:solidFill>
            </a:endParaRPr>
          </a:p>
        </p:txBody>
      </p:sp>
      <p:sp>
        <p:nvSpPr>
          <p:cNvPr id="10" name="Rectangle 5"/>
          <p:cNvSpPr>
            <a:spLocks noChangeArrowheads="1"/>
          </p:cNvSpPr>
          <p:nvPr/>
        </p:nvSpPr>
        <p:spPr bwMode="auto">
          <a:xfrm>
            <a:off x="0" y="1143000"/>
            <a:ext cx="9144000" cy="2514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pPr>
            <a:endParaRPr lang="en-US" altLang="en-US" dirty="0">
              <a:solidFill>
                <a:schemeClr val="tx1"/>
              </a:solidFill>
            </a:endParaRPr>
          </a:p>
        </p:txBody>
      </p:sp>
      <p:pic>
        <p:nvPicPr>
          <p:cNvPr id="11" name="Picture 17" descr="logo_pl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892307"/>
            <a:ext cx="1981200" cy="98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4"/>
          <p:cNvSpPr txBox="1">
            <a:spLocks noChangeArrowheads="1"/>
          </p:cNvSpPr>
          <p:nvPr/>
        </p:nvSpPr>
        <p:spPr bwMode="auto">
          <a:xfrm>
            <a:off x="2362200" y="1546220"/>
            <a:ext cx="6629400"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ctr" eaLnBrk="1" hangingPunct="1">
              <a:spcBef>
                <a:spcPct val="50000"/>
              </a:spcBef>
            </a:pPr>
            <a:r>
              <a:rPr lang="en-US" altLang="en-US" sz="3500" b="1" dirty="0" smtClean="0">
                <a:solidFill>
                  <a:srgbClr val="2F549D"/>
                </a:solidFill>
              </a:rPr>
              <a:t>Fundamentals </a:t>
            </a:r>
            <a:r>
              <a:rPr lang="en-US" altLang="en-US" sz="3500" b="1" dirty="0" smtClean="0">
                <a:solidFill>
                  <a:srgbClr val="2F549D"/>
                </a:solidFill>
              </a:rPr>
              <a:t>of Transformer-Rated Field Meter Testing and Site Verification</a:t>
            </a:r>
          </a:p>
        </p:txBody>
      </p:sp>
      <p:sp>
        <p:nvSpPr>
          <p:cNvPr id="14" name="Text Box 10"/>
          <p:cNvSpPr txBox="1">
            <a:spLocks noChangeArrowheads="1"/>
          </p:cNvSpPr>
          <p:nvPr/>
        </p:nvSpPr>
        <p:spPr bwMode="auto">
          <a:xfrm>
            <a:off x="762000" y="4495800"/>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bg1"/>
                </a:solidFill>
              </a:rPr>
              <a:t>Prepared by </a:t>
            </a:r>
            <a:r>
              <a:rPr lang="en-US" altLang="en-US" sz="2400" dirty="0" smtClean="0">
                <a:solidFill>
                  <a:schemeClr val="bg1"/>
                </a:solidFill>
              </a:rPr>
              <a:t>Rob Reese, TESCO</a:t>
            </a:r>
            <a:endParaRPr lang="en-US" altLang="en-US" sz="2400" dirty="0">
              <a:solidFill>
                <a:schemeClr val="bg1"/>
              </a:solidFill>
            </a:endParaRPr>
          </a:p>
          <a:p>
            <a:pPr algn="r" eaLnBrk="1" hangingPunct="1">
              <a:spcBef>
                <a:spcPct val="0"/>
              </a:spcBef>
              <a:buFontTx/>
              <a:buNone/>
            </a:pPr>
            <a:r>
              <a:rPr lang="en-US" altLang="en-US" sz="1600" dirty="0">
                <a:solidFill>
                  <a:schemeClr val="bg1"/>
                </a:solidFill>
              </a:rPr>
              <a:t>The Eastern Specialty Company</a:t>
            </a:r>
          </a:p>
          <a:p>
            <a:pPr algn="r" eaLnBrk="1" hangingPunct="1">
              <a:spcBef>
                <a:spcPct val="0"/>
              </a:spcBef>
              <a:buFontTx/>
              <a:buNone/>
            </a:pPr>
            <a:endParaRPr lang="en-US" altLang="en-US" sz="2400" dirty="0" smtClean="0">
              <a:solidFill>
                <a:schemeClr val="bg1"/>
              </a:solidFill>
            </a:endParaRPr>
          </a:p>
          <a:p>
            <a:pPr algn="r" eaLnBrk="1" hangingPunct="1">
              <a:spcBef>
                <a:spcPct val="0"/>
              </a:spcBef>
              <a:spcAft>
                <a:spcPts val="0"/>
              </a:spcAft>
              <a:buFontTx/>
              <a:buNone/>
            </a:pPr>
            <a:r>
              <a:rPr lang="en-US" altLang="en-US" sz="1600" i="1" dirty="0" smtClean="0">
                <a:solidFill>
                  <a:schemeClr val="bg1"/>
                </a:solidFill>
              </a:rPr>
              <a:t>For NREA – Nebraska Rural Electric Association</a:t>
            </a:r>
          </a:p>
          <a:p>
            <a:pPr algn="r" eaLnBrk="1" hangingPunct="1">
              <a:spcBef>
                <a:spcPct val="0"/>
              </a:spcBef>
              <a:spcAft>
                <a:spcPts val="0"/>
              </a:spcAft>
              <a:buFontTx/>
              <a:buNone/>
            </a:pPr>
            <a:r>
              <a:rPr lang="en-US" altLang="en-US" sz="1600" i="1" dirty="0" smtClean="0">
                <a:solidFill>
                  <a:schemeClr val="bg1"/>
                </a:solidFill>
              </a:rPr>
              <a:t>February 10, 2021</a:t>
            </a:r>
            <a:endParaRPr lang="en-US" altLang="en-US" sz="1600" i="1" dirty="0">
              <a:solidFill>
                <a:schemeClr val="bg1"/>
              </a:solidFill>
            </a:endParaRPr>
          </a:p>
        </p:txBody>
      </p:sp>
      <p:pic>
        <p:nvPicPr>
          <p:cNvPr id="225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5766681"/>
            <a:ext cx="2800350" cy="88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304800" y="1981200"/>
            <a:ext cx="5181600" cy="4267200"/>
          </a:xfrm>
        </p:spPr>
        <p:txBody>
          <a:bodyPr/>
          <a:lstStyle/>
          <a:p>
            <a:r>
              <a:rPr lang="en-US" altLang="en-US" sz="1600" dirty="0" smtClean="0">
                <a:latin typeface="Arial" panose="020B0604020202020204" pitchFamily="34" charset="0"/>
                <a:cs typeface="Arial" panose="020B0604020202020204" pitchFamily="34" charset="0"/>
              </a:rPr>
              <a:t>Most Utilities do not have a comprehensive and complete list of every instrument transformer on their system that is involved in providing the billing for the largest 10 to 20% of any utilities revenue.</a:t>
            </a:r>
          </a:p>
          <a:p>
            <a:endParaRPr lang="en-US" altLang="en-US" sz="1600" dirty="0" smtClean="0">
              <a:latin typeface="Arial" panose="020B0604020202020204" pitchFamily="34" charset="0"/>
              <a:cs typeface="Arial" panose="020B0604020202020204" pitchFamily="34" charset="0"/>
            </a:endParaRPr>
          </a:p>
          <a:p>
            <a:r>
              <a:rPr lang="en-US" altLang="en-US" sz="1600" dirty="0" smtClean="0">
                <a:latin typeface="Arial" panose="020B0604020202020204" pitchFamily="34" charset="0"/>
                <a:cs typeface="Arial" panose="020B0604020202020204" pitchFamily="34" charset="0"/>
              </a:rPr>
              <a:t>Most Utilities do not visit, document and verify these same services on any regular basis.</a:t>
            </a:r>
          </a:p>
          <a:p>
            <a:endParaRPr lang="en-US" altLang="en-US" sz="1600" dirty="0" smtClean="0">
              <a:latin typeface="Arial" panose="020B0604020202020204" pitchFamily="34" charset="0"/>
              <a:cs typeface="Arial" panose="020B0604020202020204" pitchFamily="34" charset="0"/>
            </a:endParaRPr>
          </a:p>
          <a:p>
            <a:r>
              <a:rPr lang="en-US" altLang="en-US" sz="1600" dirty="0" smtClean="0">
                <a:latin typeface="Arial" panose="020B0604020202020204" pitchFamily="34" charset="0"/>
                <a:cs typeface="Arial" panose="020B0604020202020204" pitchFamily="34" charset="0"/>
              </a:rPr>
              <a:t>Best practices call for the on-site verification of a Utilities “largest” customers on a periodic basis.</a:t>
            </a:r>
          </a:p>
          <a:p>
            <a:pPr lvl="1"/>
            <a:r>
              <a:rPr lang="en-US" altLang="en-US" sz="1600" dirty="0" smtClean="0">
                <a:latin typeface="Arial" panose="020B0604020202020204" pitchFamily="34" charset="0"/>
                <a:cs typeface="Arial" panose="020B0604020202020204" pitchFamily="34" charset="0"/>
              </a:rPr>
              <a:t>There is no definition of what this verification should entail</a:t>
            </a:r>
          </a:p>
          <a:p>
            <a:pPr lvl="1"/>
            <a:r>
              <a:rPr lang="en-US" altLang="en-US" sz="1600" dirty="0" smtClean="0">
                <a:latin typeface="Arial" panose="020B0604020202020204" pitchFamily="34" charset="0"/>
                <a:cs typeface="Arial" panose="020B0604020202020204" pitchFamily="34" charset="0"/>
              </a:rPr>
              <a:t>There is no definition of what “largest” means</a:t>
            </a:r>
          </a:p>
          <a:p>
            <a:pPr lvl="1"/>
            <a:r>
              <a:rPr lang="en-US" altLang="en-US" sz="1600" dirty="0" smtClean="0">
                <a:latin typeface="Arial" panose="020B0604020202020204" pitchFamily="34" charset="0"/>
                <a:cs typeface="Arial" panose="020B0604020202020204" pitchFamily="34" charset="0"/>
              </a:rPr>
              <a:t>There is no agreement on the frequency of this “periodic” inspection</a:t>
            </a:r>
          </a:p>
        </p:txBody>
      </p:sp>
      <p:sp>
        <p:nvSpPr>
          <p:cNvPr id="23557" name="Rectangle 3"/>
          <p:cNvSpPr>
            <a:spLocks noGrp="1" noChangeArrowheads="1"/>
          </p:cNvSpPr>
          <p:nvPr>
            <p:ph type="title"/>
          </p:nvPr>
        </p:nvSpPr>
        <p:spPr>
          <a:xfrm>
            <a:off x="457200" y="274638"/>
            <a:ext cx="8229600" cy="1554162"/>
          </a:xfrm>
          <a:solidFill>
            <a:srgbClr val="FF0000"/>
          </a:solidFill>
        </p:spPr>
        <p:txBody>
          <a:bodyPr/>
          <a:lstStyle/>
          <a:p>
            <a:pPr eaLnBrk="1" hangingPunct="1"/>
            <a:r>
              <a:rPr lang="en-US" altLang="en-US" sz="2800" b="1" dirty="0" smtClean="0">
                <a:solidFill>
                  <a:schemeClr val="bg1"/>
                </a:solidFill>
              </a:rPr>
              <a:t>What are the opportunities that can be found in this work and what are our industry’s “Best Practices” for this type of work?</a:t>
            </a:r>
            <a:endParaRPr lang="en-US" altLang="en-US" sz="3600" b="1" dirty="0" smtClean="0">
              <a:solidFill>
                <a:schemeClr val="bg1"/>
              </a:solidFill>
            </a:endParaRPr>
          </a:p>
        </p:txBody>
      </p:sp>
      <p:pic>
        <p:nvPicPr>
          <p:cNvPr id="23558" name="Picture 7" descr="http://www.agilecoach.ca/wp-content/uploads/2015/07/best-practices-bart-simpson.gif"/>
          <p:cNvPicPr>
            <a:picLocks noChangeAspect="1" noChangeArrowheads="1"/>
          </p:cNvPicPr>
          <p:nvPr/>
        </p:nvPicPr>
        <p:blipFill>
          <a:blip r:embed="rId2">
            <a:extLst>
              <a:ext uri="{28A0092B-C50C-407E-A947-70E740481C1C}">
                <a14:useLocalDpi xmlns:a14="http://schemas.microsoft.com/office/drawing/2010/main" val="0"/>
              </a:ext>
            </a:extLst>
          </a:blip>
          <a:srcRect r="5611"/>
          <a:stretch>
            <a:fillRect/>
          </a:stretch>
        </p:blipFill>
        <p:spPr bwMode="auto">
          <a:xfrm>
            <a:off x="5524500" y="2120900"/>
            <a:ext cx="31623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8261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457200" y="4800600"/>
            <a:ext cx="8229600" cy="1676400"/>
          </a:xfrm>
        </p:spPr>
        <p:txBody>
          <a:bodyPr/>
          <a:lstStyle/>
          <a:p>
            <a:r>
              <a:rPr lang="en-US" altLang="en-US" sz="1500" dirty="0" smtClean="0">
                <a:latin typeface="Arial" panose="020B0604020202020204" pitchFamily="34" charset="0"/>
                <a:cs typeface="Arial" panose="020B0604020202020204" pitchFamily="34" charset="0"/>
              </a:rPr>
              <a:t>A facility with an electric bill of $10,000 per month would pay for a meter tech in two years if an error affecting the wiring of only one transformer (estimated lost revenue $160,000 over a two year period).  Does this mean that $10,000 per month or more defines large?  </a:t>
            </a:r>
            <a:br>
              <a:rPr lang="en-US" altLang="en-US" sz="1500" dirty="0" smtClean="0">
                <a:latin typeface="Arial" panose="020B0604020202020204" pitchFamily="34" charset="0"/>
                <a:cs typeface="Arial" panose="020B0604020202020204" pitchFamily="34" charset="0"/>
              </a:rPr>
            </a:br>
            <a:endParaRPr lang="en-US" altLang="en-US" sz="1500" dirty="0" smtClean="0">
              <a:latin typeface="Arial" panose="020B0604020202020204" pitchFamily="34" charset="0"/>
              <a:cs typeface="Arial" panose="020B0604020202020204" pitchFamily="34" charset="0"/>
            </a:endParaRPr>
          </a:p>
        </p:txBody>
      </p:sp>
      <p:sp>
        <p:nvSpPr>
          <p:cNvPr id="24581" name="Rectangle 3"/>
          <p:cNvSpPr>
            <a:spLocks noGrp="1" noChangeArrowheads="1"/>
          </p:cNvSpPr>
          <p:nvPr>
            <p:ph type="title"/>
          </p:nvPr>
        </p:nvSpPr>
        <p:spPr>
          <a:xfrm>
            <a:off x="457200" y="274638"/>
            <a:ext cx="8229600" cy="1096962"/>
          </a:xfrm>
          <a:solidFill>
            <a:srgbClr val="FF0000"/>
          </a:solidFill>
        </p:spPr>
        <p:txBody>
          <a:bodyPr/>
          <a:lstStyle/>
          <a:p>
            <a:pPr eaLnBrk="1" hangingPunct="1"/>
            <a:r>
              <a:rPr lang="en-US" altLang="en-US" sz="2800" b="1" dirty="0" smtClean="0">
                <a:solidFill>
                  <a:schemeClr val="bg1"/>
                </a:solidFill>
              </a:rPr>
              <a:t>Define “Largest” and what this may represent</a:t>
            </a:r>
            <a:endParaRPr lang="en-US" altLang="en-US" sz="3600" b="1" dirty="0" smtClean="0">
              <a:solidFill>
                <a:schemeClr val="bg1"/>
              </a:solidFill>
            </a:endParaRPr>
          </a:p>
        </p:txBody>
      </p:sp>
      <p:pic>
        <p:nvPicPr>
          <p:cNvPr id="24582" name="Picture 7" descr="http://www.energy.siemens.com/br/pool/hq/power-generation/power-plants/el-cent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600200"/>
            <a:ext cx="3886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1"/>
          <p:cNvSpPr>
            <a:spLocks noChangeArrowheads="1"/>
          </p:cNvSpPr>
          <p:nvPr/>
        </p:nvSpPr>
        <p:spPr bwMode="auto">
          <a:xfrm>
            <a:off x="457200" y="1550988"/>
            <a:ext cx="4267200"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Aft>
                <a:spcPct val="100000"/>
              </a:spcAft>
            </a:pPr>
            <a:r>
              <a:rPr lang="en-US" altLang="en-US" sz="1500" dirty="0"/>
              <a:t>Largest should be defined by revenue.</a:t>
            </a:r>
          </a:p>
          <a:p>
            <a:pPr eaLnBrk="1" hangingPunct="1">
              <a:spcAft>
                <a:spcPct val="100000"/>
              </a:spcAft>
            </a:pPr>
            <a:r>
              <a:rPr lang="en-US" altLang="en-US" sz="1500" dirty="0"/>
              <a:t>Lost metering revenue is no longer “recovered in the next rate case”, nor is recovered metering revenue necessarily “given back” in the next rate case.  </a:t>
            </a:r>
          </a:p>
          <a:p>
            <a:pPr eaLnBrk="1" hangingPunct="1">
              <a:spcAft>
                <a:spcPct val="100000"/>
              </a:spcAft>
            </a:pPr>
            <a:r>
              <a:rPr lang="en-US" altLang="en-US" sz="1500" dirty="0"/>
              <a:t>Utility Commissions are having less tolerance for new rate cases.</a:t>
            </a:r>
          </a:p>
          <a:p>
            <a:pPr eaLnBrk="1" hangingPunct="1">
              <a:spcAft>
                <a:spcPct val="100000"/>
              </a:spcAft>
            </a:pPr>
            <a:r>
              <a:rPr lang="en-US" altLang="en-US" sz="1500" dirty="0"/>
              <a:t>Over billing of any customer has always been a public relations nightmare. </a:t>
            </a:r>
          </a:p>
        </p:txBody>
      </p:sp>
    </p:spTree>
    <p:extLst>
      <p:ext uri="{BB962C8B-B14F-4D97-AF65-F5344CB8AC3E}">
        <p14:creationId xmlns:p14="http://schemas.microsoft.com/office/powerpoint/2010/main" val="16340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460075" y="4648200"/>
            <a:ext cx="8229600" cy="1676400"/>
          </a:xfrm>
        </p:spPr>
        <p:txBody>
          <a:bodyPr/>
          <a:lstStyle/>
          <a:p>
            <a:r>
              <a:rPr lang="en-US" altLang="en-US" sz="1500" dirty="0" smtClean="0">
                <a:latin typeface="Arial" panose="020B0604020202020204" pitchFamily="34" charset="0"/>
                <a:cs typeface="Arial" panose="020B0604020202020204" pitchFamily="34" charset="0"/>
              </a:rPr>
              <a:t>A facility with an electric bill of $10,000 per month would pay for a meter tech in two years if an error affecting the wiring of only one transformer (estimated lost revenue $160,000 over a two year period).  Does this mean that $10,000 per month or more defines large?  </a:t>
            </a:r>
            <a:br>
              <a:rPr lang="en-US" altLang="en-US" sz="1500" dirty="0" smtClean="0">
                <a:latin typeface="Arial" panose="020B0604020202020204" pitchFamily="34" charset="0"/>
                <a:cs typeface="Arial" panose="020B0604020202020204" pitchFamily="34" charset="0"/>
              </a:rPr>
            </a:br>
            <a:endParaRPr lang="en-US" altLang="en-US" sz="1500" dirty="0" smtClean="0">
              <a:latin typeface="Arial" panose="020B0604020202020204" pitchFamily="34" charset="0"/>
              <a:cs typeface="Arial" panose="020B0604020202020204" pitchFamily="34" charset="0"/>
            </a:endParaRPr>
          </a:p>
          <a:p>
            <a:pPr lvl="1"/>
            <a:r>
              <a:rPr lang="en-US" altLang="en-US" sz="1400" dirty="0" smtClean="0">
                <a:latin typeface="Arial" panose="020B0604020202020204" pitchFamily="34" charset="0"/>
                <a:cs typeface="Arial" panose="020B0604020202020204" pitchFamily="34" charset="0"/>
              </a:rPr>
              <a:t>I would argue that this size customer is universally a “Large customer” and that from here each utility should decide how much smaller they should go in their definition of “Large”.  </a:t>
            </a:r>
          </a:p>
        </p:txBody>
      </p:sp>
      <p:sp>
        <p:nvSpPr>
          <p:cNvPr id="25605" name="Rectangle 3"/>
          <p:cNvSpPr>
            <a:spLocks noGrp="1" noChangeArrowheads="1"/>
          </p:cNvSpPr>
          <p:nvPr>
            <p:ph type="title"/>
          </p:nvPr>
        </p:nvSpPr>
        <p:spPr>
          <a:xfrm>
            <a:off x="457200" y="274638"/>
            <a:ext cx="8229600" cy="1096962"/>
          </a:xfrm>
          <a:solidFill>
            <a:srgbClr val="FF0000"/>
          </a:solidFill>
        </p:spPr>
        <p:txBody>
          <a:bodyPr/>
          <a:lstStyle/>
          <a:p>
            <a:pPr eaLnBrk="1" hangingPunct="1"/>
            <a:r>
              <a:rPr lang="en-US" altLang="en-US" sz="2800" b="1" dirty="0" smtClean="0">
                <a:solidFill>
                  <a:schemeClr val="bg1"/>
                </a:solidFill>
              </a:rPr>
              <a:t>Define “Largest” and what this may represent</a:t>
            </a:r>
            <a:endParaRPr lang="en-US" altLang="en-US" sz="3600" b="1" dirty="0" smtClean="0">
              <a:solidFill>
                <a:schemeClr val="bg1"/>
              </a:solidFill>
            </a:endParaRPr>
          </a:p>
        </p:txBody>
      </p:sp>
      <p:pic>
        <p:nvPicPr>
          <p:cNvPr id="25606" name="Picture 7" descr="http://www.energy.siemens.com/br/pool/hq/power-generation/power-plants/el-cent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600200"/>
            <a:ext cx="3886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Rectangle 1"/>
          <p:cNvSpPr>
            <a:spLocks noChangeArrowheads="1"/>
          </p:cNvSpPr>
          <p:nvPr/>
        </p:nvSpPr>
        <p:spPr bwMode="auto">
          <a:xfrm>
            <a:off x="457200" y="1447800"/>
            <a:ext cx="4267200"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Aft>
                <a:spcPct val="100000"/>
              </a:spcAft>
            </a:pPr>
            <a:r>
              <a:rPr lang="en-US" altLang="en-US" sz="1500" dirty="0"/>
              <a:t>Largest should be defined by revenue.</a:t>
            </a:r>
          </a:p>
          <a:p>
            <a:pPr eaLnBrk="1" hangingPunct="1">
              <a:spcAft>
                <a:spcPct val="100000"/>
              </a:spcAft>
            </a:pPr>
            <a:r>
              <a:rPr lang="en-US" altLang="en-US" sz="1500" dirty="0"/>
              <a:t>Lost metering revenue is no longer “recovered in the next rate case”, nor is recovered metering revenue necessarily “given back” in the next rate case.  </a:t>
            </a:r>
          </a:p>
          <a:p>
            <a:pPr eaLnBrk="1" hangingPunct="1">
              <a:spcAft>
                <a:spcPct val="100000"/>
              </a:spcAft>
            </a:pPr>
            <a:r>
              <a:rPr lang="en-US" altLang="en-US" sz="1500" dirty="0"/>
              <a:t>Utility Commissions are having less tolerance for new rate cases.</a:t>
            </a:r>
          </a:p>
          <a:p>
            <a:pPr eaLnBrk="1" hangingPunct="1">
              <a:spcAft>
                <a:spcPct val="100000"/>
              </a:spcAft>
            </a:pPr>
            <a:r>
              <a:rPr lang="en-US" altLang="en-US" sz="1500" dirty="0"/>
              <a:t>Over billing of any customer has always been a public relations nightmare. </a:t>
            </a:r>
          </a:p>
        </p:txBody>
      </p:sp>
    </p:spTree>
    <p:extLst>
      <p:ext uri="{BB962C8B-B14F-4D97-AF65-F5344CB8AC3E}">
        <p14:creationId xmlns:p14="http://schemas.microsoft.com/office/powerpoint/2010/main" val="853855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457200" y="1570038"/>
            <a:ext cx="8229600" cy="2239962"/>
          </a:xfrm>
        </p:spPr>
        <p:txBody>
          <a:bodyPr/>
          <a:lstStyle/>
          <a:p>
            <a:r>
              <a:rPr lang="en-US" altLang="en-US" sz="2000" dirty="0" smtClean="0">
                <a:latin typeface="Arial" panose="020B0604020202020204" pitchFamily="34" charset="0"/>
                <a:cs typeface="Arial" panose="020B0604020202020204" pitchFamily="34" charset="0"/>
              </a:rPr>
              <a:t>If changes in usage, equipment failures in the metering service, external damage to the service, or energy diversion at a single “large” customer can pay for a single meter tech in just two or three years, and a single meter tech can handle several of these inspections in a single day, then there is ample cost justification for inspecting these services at least once every year.</a:t>
            </a:r>
          </a:p>
        </p:txBody>
      </p:sp>
      <p:sp>
        <p:nvSpPr>
          <p:cNvPr id="26629" name="Rectangle 3"/>
          <p:cNvSpPr>
            <a:spLocks noGrp="1" noChangeArrowheads="1"/>
          </p:cNvSpPr>
          <p:nvPr>
            <p:ph type="title"/>
          </p:nvPr>
        </p:nvSpPr>
        <p:spPr>
          <a:xfrm>
            <a:off x="457200" y="274638"/>
            <a:ext cx="8305800" cy="1096962"/>
          </a:xfrm>
          <a:solidFill>
            <a:srgbClr val="FF0000"/>
          </a:solidFill>
        </p:spPr>
        <p:txBody>
          <a:bodyPr/>
          <a:lstStyle/>
          <a:p>
            <a:pPr eaLnBrk="1" hangingPunct="1"/>
            <a:r>
              <a:rPr lang="en-US" altLang="en-US" sz="3000" b="1" dirty="0" smtClean="0">
                <a:solidFill>
                  <a:schemeClr val="bg1"/>
                </a:solidFill>
              </a:rPr>
              <a:t>Define “Periodically” and how </a:t>
            </a:r>
            <a:br>
              <a:rPr lang="en-US" altLang="en-US" sz="3000" b="1" dirty="0" smtClean="0">
                <a:solidFill>
                  <a:schemeClr val="bg1"/>
                </a:solidFill>
              </a:rPr>
            </a:br>
            <a:r>
              <a:rPr lang="en-US" altLang="en-US" sz="3000" b="1" dirty="0" smtClean="0">
                <a:solidFill>
                  <a:schemeClr val="bg1"/>
                </a:solidFill>
              </a:rPr>
              <a:t>frequent this may be</a:t>
            </a:r>
            <a:endParaRPr lang="en-US" altLang="en-US" sz="4000" b="1" dirty="0" smtClean="0">
              <a:solidFill>
                <a:schemeClr val="bg1"/>
              </a:solidFill>
            </a:endParaRPr>
          </a:p>
        </p:txBody>
      </p:sp>
      <p:pic>
        <p:nvPicPr>
          <p:cNvPr id="26630" name="Picture 9" descr="https://www.stmarys-ca.edu/sites/default/files/resize/Calendar%20Image-1524x9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00" y="3733800"/>
            <a:ext cx="35734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0012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a:xfrm>
            <a:off x="457200" y="274638"/>
            <a:ext cx="8305800" cy="1096962"/>
          </a:xfrm>
          <a:solidFill>
            <a:srgbClr val="FF0000"/>
          </a:solidFill>
        </p:spPr>
        <p:txBody>
          <a:bodyPr/>
          <a:lstStyle/>
          <a:p>
            <a:pPr eaLnBrk="1" hangingPunct="1"/>
            <a:r>
              <a:rPr lang="en-US" altLang="en-US" sz="2800" b="1" dirty="0" smtClean="0">
                <a:solidFill>
                  <a:schemeClr val="bg1"/>
                </a:solidFill>
              </a:rPr>
              <a:t>Self-Contained vs. Transformer-Rated</a:t>
            </a:r>
            <a:endParaRPr lang="en-US" altLang="en-US" sz="4000" b="1" dirty="0" smtClean="0">
              <a:solidFill>
                <a:schemeClr val="bg1"/>
              </a:solidFill>
            </a:endParaRPr>
          </a:p>
        </p:txBody>
      </p:sp>
      <p:sp>
        <p:nvSpPr>
          <p:cNvPr id="6" name="Text Box 4"/>
          <p:cNvSpPr txBox="1">
            <a:spLocks noChangeArrowheads="1"/>
          </p:cNvSpPr>
          <p:nvPr/>
        </p:nvSpPr>
        <p:spPr bwMode="auto">
          <a:xfrm>
            <a:off x="0" y="1600200"/>
            <a:ext cx="91440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t>Self Contained</a:t>
            </a:r>
          </a:p>
          <a:p>
            <a:pPr algn="ctr"/>
            <a:r>
              <a:rPr lang="en-US" altLang="en-US" sz="3200" dirty="0"/>
              <a:t>(direct)</a:t>
            </a:r>
          </a:p>
        </p:txBody>
      </p:sp>
      <p:sp>
        <p:nvSpPr>
          <p:cNvPr id="7" name="Text Box 5"/>
          <p:cNvSpPr txBox="1">
            <a:spLocks noChangeArrowheads="1"/>
          </p:cNvSpPr>
          <p:nvPr/>
        </p:nvSpPr>
        <p:spPr bwMode="auto">
          <a:xfrm>
            <a:off x="0" y="3276600"/>
            <a:ext cx="9144000" cy="122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smtClean="0"/>
              <a:t>Transformer-Rated</a:t>
            </a:r>
            <a:endParaRPr lang="en-US" altLang="en-US" sz="3200" dirty="0"/>
          </a:p>
          <a:p>
            <a:pPr algn="ctr"/>
            <a:r>
              <a:rPr lang="en-US" altLang="en-US" sz="3200" dirty="0"/>
              <a:t>(indirect)</a:t>
            </a:r>
          </a:p>
        </p:txBody>
      </p:sp>
    </p:spTree>
    <p:extLst>
      <p:ext uri="{BB962C8B-B14F-4D97-AF65-F5344CB8AC3E}">
        <p14:creationId xmlns:p14="http://schemas.microsoft.com/office/powerpoint/2010/main" val="2566557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a:xfrm>
            <a:off x="457200" y="274638"/>
            <a:ext cx="8305800" cy="1096962"/>
          </a:xfrm>
          <a:solidFill>
            <a:srgbClr val="FF0000"/>
          </a:solidFill>
        </p:spPr>
        <p:txBody>
          <a:bodyPr/>
          <a:lstStyle/>
          <a:p>
            <a:pPr eaLnBrk="1" hangingPunct="1"/>
            <a:r>
              <a:rPr lang="en-US" altLang="en-US" sz="3000" b="1" dirty="0" smtClean="0">
                <a:solidFill>
                  <a:schemeClr val="bg1"/>
                </a:solidFill>
              </a:rPr>
              <a:t>Self-Contained Metering</a:t>
            </a:r>
            <a:endParaRPr lang="en-US" altLang="en-US" sz="4000" b="1" dirty="0" smtClean="0">
              <a:solidFill>
                <a:schemeClr val="bg1"/>
              </a:solidFill>
            </a:endParaRPr>
          </a:p>
        </p:txBody>
      </p:sp>
      <p:pic>
        <p:nvPicPr>
          <p:cNvPr id="5" name="Picture 5" descr="hou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598" y="2743200"/>
            <a:ext cx="2828925" cy="3352800"/>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8"/>
          <p:cNvSpPr>
            <a:spLocks/>
          </p:cNvSpPr>
          <p:nvPr/>
        </p:nvSpPr>
        <p:spPr bwMode="auto">
          <a:xfrm>
            <a:off x="2895599" y="2108200"/>
            <a:ext cx="3276600" cy="3365500"/>
          </a:xfrm>
          <a:custGeom>
            <a:avLst/>
            <a:gdLst>
              <a:gd name="T0" fmla="*/ 48 w 2064"/>
              <a:gd name="T1" fmla="*/ 0 h 2120"/>
              <a:gd name="T2" fmla="*/ 336 w 2064"/>
              <a:gd name="T3" fmla="*/ 1824 h 2120"/>
              <a:gd name="T4" fmla="*/ 2064 w 2064"/>
              <a:gd name="T5" fmla="*/ 1776 h 2120"/>
            </a:gdLst>
            <a:ahLst/>
            <a:cxnLst>
              <a:cxn ang="0">
                <a:pos x="T0" y="T1"/>
              </a:cxn>
              <a:cxn ang="0">
                <a:pos x="T2" y="T3"/>
              </a:cxn>
              <a:cxn ang="0">
                <a:pos x="T4" y="T5"/>
              </a:cxn>
            </a:cxnLst>
            <a:rect l="0" t="0" r="r" b="b"/>
            <a:pathLst>
              <a:path w="2064" h="2120">
                <a:moveTo>
                  <a:pt x="48" y="0"/>
                </a:moveTo>
                <a:cubicBezTo>
                  <a:pt x="24" y="764"/>
                  <a:pt x="0" y="1528"/>
                  <a:pt x="336" y="1824"/>
                </a:cubicBezTo>
                <a:cubicBezTo>
                  <a:pt x="672" y="2120"/>
                  <a:pt x="1368" y="1948"/>
                  <a:pt x="2064" y="1776"/>
                </a:cubicBezTo>
              </a:path>
            </a:pathLst>
          </a:custGeom>
          <a:noFill/>
          <a:ln w="476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 name="Text Box 9"/>
          <p:cNvSpPr txBox="1">
            <a:spLocks noChangeArrowheads="1"/>
          </p:cNvSpPr>
          <p:nvPr/>
        </p:nvSpPr>
        <p:spPr bwMode="auto">
          <a:xfrm>
            <a:off x="2895600" y="3446761"/>
            <a:ext cx="3505200" cy="93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dirty="0"/>
              <a:t>Relatively Low Current</a:t>
            </a:r>
          </a:p>
          <a:p>
            <a:pPr algn="ctr"/>
            <a:r>
              <a:rPr lang="en-US" altLang="en-US" sz="2400" dirty="0"/>
              <a:t>Example: 100A</a:t>
            </a:r>
          </a:p>
        </p:txBody>
      </p:sp>
      <p:pic>
        <p:nvPicPr>
          <p:cNvPr id="10" name="Picture 10" descr="me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7898" y="4432540"/>
            <a:ext cx="1155700" cy="11588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p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219200"/>
            <a:ext cx="6858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3"/>
          <p:cNvSpPr txBox="1">
            <a:spLocks noChangeArrowheads="1"/>
          </p:cNvSpPr>
          <p:nvPr/>
        </p:nvSpPr>
        <p:spPr bwMode="auto">
          <a:xfrm>
            <a:off x="-21566" y="1447800"/>
            <a:ext cx="91440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t>Primarily Residential</a:t>
            </a:r>
          </a:p>
          <a:p>
            <a:pPr algn="ctr"/>
            <a:r>
              <a:rPr lang="en-US" altLang="en-US" sz="3200" dirty="0"/>
              <a:t>(1S, 2S, 12S)</a:t>
            </a:r>
          </a:p>
        </p:txBody>
      </p:sp>
    </p:spTree>
    <p:extLst>
      <p:ext uri="{BB962C8B-B14F-4D97-AF65-F5344CB8AC3E}">
        <p14:creationId xmlns:p14="http://schemas.microsoft.com/office/powerpoint/2010/main" val="315656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a:xfrm>
            <a:off x="457200" y="274638"/>
            <a:ext cx="8305800" cy="1096962"/>
          </a:xfrm>
          <a:solidFill>
            <a:srgbClr val="FF0000"/>
          </a:solidFill>
        </p:spPr>
        <p:txBody>
          <a:bodyPr/>
          <a:lstStyle/>
          <a:p>
            <a:pPr eaLnBrk="1" hangingPunct="1"/>
            <a:r>
              <a:rPr lang="en-US" altLang="en-US" sz="3000" b="1" dirty="0" smtClean="0">
                <a:solidFill>
                  <a:schemeClr val="bg1"/>
                </a:solidFill>
              </a:rPr>
              <a:t>Self-Contained Metering</a:t>
            </a:r>
            <a:endParaRPr lang="en-US" altLang="en-US" sz="4000" b="1" dirty="0" smtClean="0">
              <a:solidFill>
                <a:schemeClr val="bg1"/>
              </a:solidFill>
            </a:endParaRPr>
          </a:p>
        </p:txBody>
      </p:sp>
      <p:sp>
        <p:nvSpPr>
          <p:cNvPr id="12" name="Text Box 3"/>
          <p:cNvSpPr txBox="1">
            <a:spLocks noChangeArrowheads="1"/>
          </p:cNvSpPr>
          <p:nvPr/>
        </p:nvSpPr>
        <p:spPr bwMode="auto">
          <a:xfrm>
            <a:off x="-21566" y="1445583"/>
            <a:ext cx="91440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t>Primarily Residential</a:t>
            </a:r>
          </a:p>
          <a:p>
            <a:pPr algn="ctr"/>
            <a:r>
              <a:rPr lang="en-US" altLang="en-US" sz="3200" dirty="0"/>
              <a:t>(1S, 2S, 12S)</a:t>
            </a:r>
          </a:p>
        </p:txBody>
      </p:sp>
      <p:pic>
        <p:nvPicPr>
          <p:cNvPr id="24578" name="Picture 2" descr="How to Do Home Electrical Repairs: Tips and Guidelines | HowStuffWo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793" y="2658433"/>
            <a:ext cx="3091641" cy="4003675"/>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Electrical Meter Base and Panel Upgrade - YouTu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3810000"/>
            <a:ext cx="3843866" cy="21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697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a:xfrm>
            <a:off x="457200" y="274638"/>
            <a:ext cx="8305800" cy="1096962"/>
          </a:xfrm>
          <a:solidFill>
            <a:srgbClr val="FF0000"/>
          </a:solidFill>
        </p:spPr>
        <p:txBody>
          <a:bodyPr/>
          <a:lstStyle/>
          <a:p>
            <a:pPr eaLnBrk="1" hangingPunct="1"/>
            <a:r>
              <a:rPr lang="en-US" altLang="en-US" sz="3000" b="1" dirty="0" smtClean="0">
                <a:solidFill>
                  <a:schemeClr val="bg1"/>
                </a:solidFill>
              </a:rPr>
              <a:t>Transformer-Rated Metering</a:t>
            </a:r>
            <a:endParaRPr lang="en-US" altLang="en-US" sz="4000" b="1" dirty="0" smtClean="0">
              <a:solidFill>
                <a:schemeClr val="bg1"/>
              </a:solidFill>
            </a:endParaRPr>
          </a:p>
        </p:txBody>
      </p:sp>
      <p:sp>
        <p:nvSpPr>
          <p:cNvPr id="12" name="Text Box 3"/>
          <p:cNvSpPr txBox="1">
            <a:spLocks noChangeArrowheads="1"/>
          </p:cNvSpPr>
          <p:nvPr/>
        </p:nvSpPr>
        <p:spPr bwMode="auto">
          <a:xfrm>
            <a:off x="-21566" y="1445583"/>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altLang="en-US" sz="3200" dirty="0"/>
          </a:p>
        </p:txBody>
      </p:sp>
      <p:sp>
        <p:nvSpPr>
          <p:cNvPr id="6" name="Text Box 7"/>
          <p:cNvSpPr txBox="1">
            <a:spLocks noChangeArrowheads="1"/>
          </p:cNvSpPr>
          <p:nvPr/>
        </p:nvSpPr>
        <p:spPr bwMode="auto">
          <a:xfrm>
            <a:off x="304800" y="2286000"/>
            <a:ext cx="3505200" cy="93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dirty="0"/>
              <a:t>Relatively High Current</a:t>
            </a:r>
          </a:p>
          <a:p>
            <a:pPr algn="ctr"/>
            <a:r>
              <a:rPr lang="en-US" altLang="en-US" sz="2400" dirty="0"/>
              <a:t>Example: 400A</a:t>
            </a:r>
          </a:p>
        </p:txBody>
      </p:sp>
      <p:pic>
        <p:nvPicPr>
          <p:cNvPr id="7" name="Picture 9" descr="fac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667000"/>
            <a:ext cx="2478088" cy="2590800"/>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29"/>
          <p:cNvSpPr>
            <a:spLocks/>
          </p:cNvSpPr>
          <p:nvPr/>
        </p:nvSpPr>
        <p:spPr bwMode="auto">
          <a:xfrm>
            <a:off x="1905000" y="3276600"/>
            <a:ext cx="4648200" cy="317500"/>
          </a:xfrm>
          <a:custGeom>
            <a:avLst/>
            <a:gdLst>
              <a:gd name="T0" fmla="*/ 0 w 2928"/>
              <a:gd name="T1" fmla="*/ 0 h 200"/>
              <a:gd name="T2" fmla="*/ 1536 w 2928"/>
              <a:gd name="T3" fmla="*/ 192 h 200"/>
              <a:gd name="T4" fmla="*/ 2928 w 2928"/>
              <a:gd name="T5" fmla="*/ 48 h 200"/>
            </a:gdLst>
            <a:ahLst/>
            <a:cxnLst>
              <a:cxn ang="0">
                <a:pos x="T0" y="T1"/>
              </a:cxn>
              <a:cxn ang="0">
                <a:pos x="T2" y="T3"/>
              </a:cxn>
              <a:cxn ang="0">
                <a:pos x="T4" y="T5"/>
              </a:cxn>
            </a:cxnLst>
            <a:rect l="0" t="0" r="r" b="b"/>
            <a:pathLst>
              <a:path w="2928" h="200">
                <a:moveTo>
                  <a:pt x="0" y="0"/>
                </a:moveTo>
                <a:cubicBezTo>
                  <a:pt x="524" y="92"/>
                  <a:pt x="1048" y="184"/>
                  <a:pt x="1536" y="192"/>
                </a:cubicBezTo>
                <a:cubicBezTo>
                  <a:pt x="2024" y="200"/>
                  <a:pt x="2712" y="48"/>
                  <a:pt x="2928" y="48"/>
                </a:cubicBezTo>
              </a:path>
            </a:pathLst>
          </a:custGeom>
          <a:noFill/>
          <a:ln w="444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 name="Freeform 30"/>
          <p:cNvSpPr>
            <a:spLocks/>
          </p:cNvSpPr>
          <p:nvPr/>
        </p:nvSpPr>
        <p:spPr bwMode="auto">
          <a:xfrm>
            <a:off x="1905000" y="3581400"/>
            <a:ext cx="4648200" cy="317500"/>
          </a:xfrm>
          <a:custGeom>
            <a:avLst/>
            <a:gdLst>
              <a:gd name="T0" fmla="*/ 0 w 2928"/>
              <a:gd name="T1" fmla="*/ 0 h 200"/>
              <a:gd name="T2" fmla="*/ 1536 w 2928"/>
              <a:gd name="T3" fmla="*/ 192 h 200"/>
              <a:gd name="T4" fmla="*/ 2928 w 2928"/>
              <a:gd name="T5" fmla="*/ 48 h 200"/>
            </a:gdLst>
            <a:ahLst/>
            <a:cxnLst>
              <a:cxn ang="0">
                <a:pos x="T0" y="T1"/>
              </a:cxn>
              <a:cxn ang="0">
                <a:pos x="T2" y="T3"/>
              </a:cxn>
              <a:cxn ang="0">
                <a:pos x="T4" y="T5"/>
              </a:cxn>
            </a:cxnLst>
            <a:rect l="0" t="0" r="r" b="b"/>
            <a:pathLst>
              <a:path w="2928" h="200">
                <a:moveTo>
                  <a:pt x="0" y="0"/>
                </a:moveTo>
                <a:cubicBezTo>
                  <a:pt x="524" y="92"/>
                  <a:pt x="1048" y="184"/>
                  <a:pt x="1536" y="192"/>
                </a:cubicBezTo>
                <a:cubicBezTo>
                  <a:pt x="2024" y="200"/>
                  <a:pt x="2712" y="48"/>
                  <a:pt x="2928" y="48"/>
                </a:cubicBezTo>
              </a:path>
            </a:pathLst>
          </a:custGeom>
          <a:noFill/>
          <a:ln w="444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 name="Freeform 31"/>
          <p:cNvSpPr>
            <a:spLocks/>
          </p:cNvSpPr>
          <p:nvPr/>
        </p:nvSpPr>
        <p:spPr bwMode="auto">
          <a:xfrm>
            <a:off x="1905000" y="3429000"/>
            <a:ext cx="4648200" cy="317500"/>
          </a:xfrm>
          <a:custGeom>
            <a:avLst/>
            <a:gdLst>
              <a:gd name="T0" fmla="*/ 0 w 2928"/>
              <a:gd name="T1" fmla="*/ 0 h 200"/>
              <a:gd name="T2" fmla="*/ 1536 w 2928"/>
              <a:gd name="T3" fmla="*/ 192 h 200"/>
              <a:gd name="T4" fmla="*/ 2928 w 2928"/>
              <a:gd name="T5" fmla="*/ 48 h 200"/>
            </a:gdLst>
            <a:ahLst/>
            <a:cxnLst>
              <a:cxn ang="0">
                <a:pos x="T0" y="T1"/>
              </a:cxn>
              <a:cxn ang="0">
                <a:pos x="T2" y="T3"/>
              </a:cxn>
              <a:cxn ang="0">
                <a:pos x="T4" y="T5"/>
              </a:cxn>
            </a:cxnLst>
            <a:rect l="0" t="0" r="r" b="b"/>
            <a:pathLst>
              <a:path w="2928" h="200">
                <a:moveTo>
                  <a:pt x="0" y="0"/>
                </a:moveTo>
                <a:cubicBezTo>
                  <a:pt x="524" y="92"/>
                  <a:pt x="1048" y="184"/>
                  <a:pt x="1536" y="192"/>
                </a:cubicBezTo>
                <a:cubicBezTo>
                  <a:pt x="2024" y="200"/>
                  <a:pt x="2712" y="48"/>
                  <a:pt x="2928" y="48"/>
                </a:cubicBezTo>
              </a:path>
            </a:pathLst>
          </a:custGeom>
          <a:noFill/>
          <a:ln w="444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1" name="Picture 8" descr="met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3200400"/>
            <a:ext cx="1155700" cy="1158875"/>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36"/>
          <p:cNvSpPr>
            <a:spLocks noChangeArrowheads="1"/>
          </p:cNvSpPr>
          <p:nvPr/>
        </p:nvSpPr>
        <p:spPr bwMode="auto">
          <a:xfrm>
            <a:off x="3352800" y="2743200"/>
            <a:ext cx="2133600" cy="20574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14" name="Picture 20" descr="p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525" y="2895600"/>
            <a:ext cx="3733800" cy="28003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4"/>
          <p:cNvSpPr txBox="1">
            <a:spLocks noChangeArrowheads="1"/>
          </p:cNvSpPr>
          <p:nvPr/>
        </p:nvSpPr>
        <p:spPr bwMode="auto">
          <a:xfrm>
            <a:off x="-17253" y="1371600"/>
            <a:ext cx="91440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t>Primarily Commercial/Industrial</a:t>
            </a:r>
          </a:p>
          <a:p>
            <a:pPr algn="ctr"/>
            <a:r>
              <a:rPr lang="en-US" altLang="en-US" sz="3200" dirty="0"/>
              <a:t>(9S, 16S)</a:t>
            </a:r>
          </a:p>
        </p:txBody>
      </p:sp>
    </p:spTree>
    <p:extLst>
      <p:ext uri="{BB962C8B-B14F-4D97-AF65-F5344CB8AC3E}">
        <p14:creationId xmlns:p14="http://schemas.microsoft.com/office/powerpoint/2010/main" val="38084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057197"/>
            <a:ext cx="3333750"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9" name="Rectangle 3"/>
          <p:cNvSpPr>
            <a:spLocks noGrp="1" noChangeArrowheads="1"/>
          </p:cNvSpPr>
          <p:nvPr>
            <p:ph type="title"/>
          </p:nvPr>
        </p:nvSpPr>
        <p:spPr>
          <a:xfrm>
            <a:off x="457200" y="274638"/>
            <a:ext cx="8305800" cy="1096962"/>
          </a:xfrm>
          <a:solidFill>
            <a:srgbClr val="FF0000"/>
          </a:solidFill>
        </p:spPr>
        <p:txBody>
          <a:bodyPr/>
          <a:lstStyle/>
          <a:p>
            <a:pPr eaLnBrk="1" hangingPunct="1"/>
            <a:r>
              <a:rPr lang="en-US" altLang="en-US" sz="3000" b="1" dirty="0" smtClean="0">
                <a:solidFill>
                  <a:schemeClr val="bg1"/>
                </a:solidFill>
              </a:rPr>
              <a:t>Transformer-Rated Metering</a:t>
            </a:r>
            <a:endParaRPr lang="en-US" altLang="en-US" sz="4000" b="1" dirty="0" smtClean="0">
              <a:solidFill>
                <a:schemeClr val="bg1"/>
              </a:solidFill>
            </a:endParaRPr>
          </a:p>
        </p:txBody>
      </p:sp>
      <p:sp>
        <p:nvSpPr>
          <p:cNvPr id="12" name="Text Box 3"/>
          <p:cNvSpPr txBox="1">
            <a:spLocks noChangeArrowheads="1"/>
          </p:cNvSpPr>
          <p:nvPr/>
        </p:nvSpPr>
        <p:spPr bwMode="auto">
          <a:xfrm>
            <a:off x="-21566" y="1445583"/>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altLang="en-US" sz="3200" dirty="0"/>
          </a:p>
        </p:txBody>
      </p:sp>
      <p:sp>
        <p:nvSpPr>
          <p:cNvPr id="15" name="Text Box 4"/>
          <p:cNvSpPr txBox="1">
            <a:spLocks noChangeArrowheads="1"/>
          </p:cNvSpPr>
          <p:nvPr/>
        </p:nvSpPr>
        <p:spPr bwMode="auto">
          <a:xfrm>
            <a:off x="-17253" y="1371600"/>
            <a:ext cx="91440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a:t>Primarily Commercial/Industrial</a:t>
            </a:r>
          </a:p>
          <a:p>
            <a:pPr algn="ctr"/>
            <a:r>
              <a:rPr lang="en-US" altLang="en-US" sz="3200" dirty="0"/>
              <a:t>(9S, 16S)</a:t>
            </a:r>
          </a:p>
        </p:txBody>
      </p:sp>
      <p:pic>
        <p:nvPicPr>
          <p:cNvPr id="43010" name="Picture 2" descr="https://www.tescometering.com/wp-content/uploads/2019/01/TESCO-Transockets-Phot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3621" y="1905000"/>
            <a:ext cx="3138830" cy="3138830"/>
          </a:xfrm>
          <a:prstGeom prst="rect">
            <a:avLst/>
          </a:prstGeom>
          <a:noFill/>
          <a:extLst>
            <a:ext uri="{909E8E84-426E-40DD-AFC4-6F175D3DCCD1}">
              <a14:hiddenFill xmlns:a14="http://schemas.microsoft.com/office/drawing/2010/main">
                <a:solidFill>
                  <a:srgbClr val="FFFFFF"/>
                </a:solidFill>
              </a14:hiddenFill>
            </a:ext>
          </a:extLst>
        </p:spPr>
      </p:pic>
      <p:pic>
        <p:nvPicPr>
          <p:cNvPr id="43012" name="Picture 4" descr="https://www.tescometering.com/wp-content/uploads/2019/01/TESCO-Transockets-Photo-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762555"/>
            <a:ext cx="3048000" cy="304800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271376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3559" y="2030358"/>
            <a:ext cx="3333750"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9" name="Rectangle 3"/>
          <p:cNvSpPr>
            <a:spLocks noGrp="1" noChangeArrowheads="1"/>
          </p:cNvSpPr>
          <p:nvPr>
            <p:ph type="title"/>
          </p:nvPr>
        </p:nvSpPr>
        <p:spPr>
          <a:xfrm>
            <a:off x="457200" y="274638"/>
            <a:ext cx="8305800" cy="1096962"/>
          </a:xfrm>
          <a:solidFill>
            <a:srgbClr val="FF0000"/>
          </a:solidFill>
        </p:spPr>
        <p:txBody>
          <a:bodyPr/>
          <a:lstStyle/>
          <a:p>
            <a:pPr eaLnBrk="1" hangingPunct="1"/>
            <a:r>
              <a:rPr lang="en-US" altLang="en-US" sz="3000" b="1" dirty="0" smtClean="0">
                <a:solidFill>
                  <a:schemeClr val="bg1"/>
                </a:solidFill>
              </a:rPr>
              <a:t>Transformer-Rated Metering</a:t>
            </a:r>
            <a:endParaRPr lang="en-US" altLang="en-US" sz="4000" b="1" dirty="0" smtClean="0">
              <a:solidFill>
                <a:schemeClr val="bg1"/>
              </a:solidFill>
            </a:endParaRPr>
          </a:p>
        </p:txBody>
      </p:sp>
      <p:sp>
        <p:nvSpPr>
          <p:cNvPr id="12" name="Text Box 3"/>
          <p:cNvSpPr txBox="1">
            <a:spLocks noChangeArrowheads="1"/>
          </p:cNvSpPr>
          <p:nvPr/>
        </p:nvSpPr>
        <p:spPr bwMode="auto">
          <a:xfrm>
            <a:off x="-21566" y="1445583"/>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altLang="en-US" sz="3200" dirty="0"/>
          </a:p>
        </p:txBody>
      </p:sp>
      <p:sp>
        <p:nvSpPr>
          <p:cNvPr id="15" name="Text Box 4"/>
          <p:cNvSpPr txBox="1">
            <a:spLocks noChangeArrowheads="1"/>
          </p:cNvSpPr>
          <p:nvPr/>
        </p:nvSpPr>
        <p:spPr bwMode="auto">
          <a:xfrm>
            <a:off x="-17253" y="137160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smtClean="0"/>
              <a:t>Typical Components of an Installation</a:t>
            </a:r>
            <a:endParaRPr lang="en-US" altLang="en-US" sz="3200" dirty="0"/>
          </a:p>
        </p:txBody>
      </p:sp>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375" y="2133600"/>
            <a:ext cx="2067901"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209800"/>
            <a:ext cx="1905000"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306" y="3697677"/>
            <a:ext cx="2684253" cy="2684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9556" y="4454809"/>
            <a:ext cx="1335087"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1108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838200" y="304800"/>
            <a:ext cx="7848600" cy="1143000"/>
          </a:xfrm>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4000" b="1" dirty="0" smtClean="0">
                <a:solidFill>
                  <a:schemeClr val="bg1"/>
                </a:solidFill>
                <a:latin typeface="Arial" pitchFamily="34" charset="0"/>
              </a:rPr>
              <a:t>Site Verification</a:t>
            </a:r>
          </a:p>
        </p:txBody>
      </p:sp>
      <p:sp>
        <p:nvSpPr>
          <p:cNvPr id="3075" name="Text Box 7"/>
          <p:cNvSpPr txBox="1">
            <a:spLocks noChangeArrowheads="1"/>
          </p:cNvSpPr>
          <p:nvPr/>
        </p:nvSpPr>
        <p:spPr bwMode="auto">
          <a:xfrm>
            <a:off x="533400" y="16002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sz="3200" dirty="0"/>
          </a:p>
        </p:txBody>
      </p:sp>
      <p:sp>
        <p:nvSpPr>
          <p:cNvPr id="3076" name="Text Box 17"/>
          <p:cNvSpPr txBox="1">
            <a:spLocks noChangeArrowheads="1"/>
          </p:cNvSpPr>
          <p:nvPr/>
        </p:nvSpPr>
        <p:spPr bwMode="auto">
          <a:xfrm>
            <a:off x="457200" y="1621685"/>
            <a:ext cx="82296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1085850" lvl="1" indent="-342900" eaLnBrk="1" hangingPunct="1">
              <a:buFont typeface="Arial" panose="020B0604020202020204" pitchFamily="34" charset="0"/>
              <a:buChar char="•"/>
            </a:pPr>
            <a:r>
              <a:rPr lang="en-US" altLang="en-US" sz="2000" dirty="0" smtClean="0"/>
              <a:t>Why is Site Verification Important?</a:t>
            </a:r>
          </a:p>
          <a:p>
            <a:pPr marL="1485900" lvl="2" indent="-342900" eaLnBrk="1" hangingPunct="1">
              <a:buFont typeface="Arial" panose="020B0604020202020204" pitchFamily="34" charset="0"/>
              <a:buChar char="•"/>
            </a:pPr>
            <a:r>
              <a:rPr lang="en-US" altLang="en-US" sz="2000" dirty="0" smtClean="0"/>
              <a:t>More than Meter Testing</a:t>
            </a:r>
          </a:p>
          <a:p>
            <a:pPr marL="1485900" lvl="2" indent="-342900" eaLnBrk="1" hangingPunct="1">
              <a:buFont typeface="Arial" panose="020B0604020202020204" pitchFamily="34" charset="0"/>
              <a:buChar char="•"/>
            </a:pPr>
            <a:r>
              <a:rPr lang="en-US" altLang="en-US" sz="2000" dirty="0" smtClean="0"/>
              <a:t>Testing and Inspecting the Entire Service </a:t>
            </a:r>
          </a:p>
          <a:p>
            <a:pPr marL="1085850" lvl="1" indent="-342900" eaLnBrk="1" hangingPunct="1">
              <a:buFont typeface="Arial" panose="020B0604020202020204" pitchFamily="34" charset="0"/>
              <a:buChar char="•"/>
            </a:pPr>
            <a:r>
              <a:rPr lang="en-US" altLang="en-US" sz="2000" dirty="0" smtClean="0"/>
              <a:t>Overview of Transformer-Rated Meter Installations</a:t>
            </a:r>
          </a:p>
          <a:p>
            <a:pPr marL="1085850" lvl="1" indent="-342900" eaLnBrk="1" hangingPunct="1">
              <a:buFont typeface="Arial" panose="020B0604020202020204" pitchFamily="34" charset="0"/>
              <a:buChar char="•"/>
            </a:pPr>
            <a:r>
              <a:rPr lang="en-US" altLang="en-US" sz="2000" dirty="0" smtClean="0"/>
              <a:t>Transformer-Rated Meter Installation Verifications</a:t>
            </a:r>
          </a:p>
          <a:p>
            <a:pPr marL="1485900" lvl="2" indent="-342900" eaLnBrk="1" hangingPunct="1">
              <a:buFont typeface="Arial" panose="020B0604020202020204" pitchFamily="34" charset="0"/>
              <a:buChar char="•"/>
            </a:pPr>
            <a:r>
              <a:rPr lang="en-US" altLang="en-US" sz="2000" dirty="0" smtClean="0"/>
              <a:t>What to Inspect and Test</a:t>
            </a:r>
          </a:p>
          <a:p>
            <a:pPr marL="1085850" lvl="1" indent="-342900" eaLnBrk="1" hangingPunct="1">
              <a:buFont typeface="Arial" panose="020B0604020202020204" pitchFamily="34" charset="0"/>
              <a:buChar char="•"/>
            </a:pPr>
            <a:r>
              <a:rPr lang="en-US" altLang="en-US" sz="2000" dirty="0" smtClean="0"/>
              <a:t>Detailed Testing Theory and Equipment</a:t>
            </a:r>
          </a:p>
          <a:p>
            <a:pPr marL="1485900" lvl="2" indent="-342900" eaLnBrk="1" hangingPunct="1">
              <a:buFont typeface="Arial" panose="020B0604020202020204" pitchFamily="34" charset="0"/>
              <a:buChar char="•"/>
            </a:pPr>
            <a:r>
              <a:rPr lang="en-US" altLang="en-US" sz="2000" dirty="0" smtClean="0"/>
              <a:t>Meter Accuracy</a:t>
            </a:r>
          </a:p>
          <a:p>
            <a:pPr marL="1485900" lvl="2" indent="-342900" eaLnBrk="1" hangingPunct="1">
              <a:buFont typeface="Arial" panose="020B0604020202020204" pitchFamily="34" charset="0"/>
              <a:buChar char="•"/>
            </a:pPr>
            <a:r>
              <a:rPr lang="en-US" altLang="en-US" sz="2000" dirty="0" smtClean="0"/>
              <a:t>CT Burden, Ratio, Admittance</a:t>
            </a:r>
          </a:p>
          <a:p>
            <a:pPr marL="1485900" lvl="2" indent="-342900" eaLnBrk="1" hangingPunct="1">
              <a:buFont typeface="Arial" panose="020B0604020202020204" pitchFamily="34" charset="0"/>
              <a:buChar char="•"/>
            </a:pPr>
            <a:r>
              <a:rPr lang="en-US" altLang="en-US" sz="2000" dirty="0" smtClean="0"/>
              <a:t>Vectors and Harmonics</a:t>
            </a:r>
          </a:p>
          <a:p>
            <a:pPr marL="1485900" lvl="2" indent="-342900" eaLnBrk="1" hangingPunct="1">
              <a:buFont typeface="Arial" panose="020B0604020202020204" pitchFamily="34" charset="0"/>
              <a:buChar char="•"/>
            </a:pPr>
            <a:r>
              <a:rPr lang="en-US" altLang="en-US" sz="2000" dirty="0" smtClean="0"/>
              <a:t>Hot Socket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a:xfrm>
            <a:off x="457200" y="274638"/>
            <a:ext cx="8305800" cy="1096962"/>
          </a:xfrm>
          <a:solidFill>
            <a:srgbClr val="FF0000"/>
          </a:solidFill>
        </p:spPr>
        <p:txBody>
          <a:bodyPr/>
          <a:lstStyle/>
          <a:p>
            <a:pPr eaLnBrk="1" hangingPunct="1"/>
            <a:r>
              <a:rPr lang="en-US" altLang="en-US" sz="3000" b="1" dirty="0" smtClean="0">
                <a:solidFill>
                  <a:schemeClr val="bg1"/>
                </a:solidFill>
              </a:rPr>
              <a:t>Transformer-Rated Metering Verification</a:t>
            </a:r>
            <a:endParaRPr lang="en-US" altLang="en-US" sz="4000" b="1" dirty="0" smtClean="0">
              <a:solidFill>
                <a:schemeClr val="bg1"/>
              </a:solidFill>
            </a:endParaRPr>
          </a:p>
        </p:txBody>
      </p:sp>
      <p:sp>
        <p:nvSpPr>
          <p:cNvPr id="12" name="Text Box 3"/>
          <p:cNvSpPr txBox="1">
            <a:spLocks noChangeArrowheads="1"/>
          </p:cNvSpPr>
          <p:nvPr/>
        </p:nvSpPr>
        <p:spPr bwMode="auto">
          <a:xfrm>
            <a:off x="-21566" y="1445583"/>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altLang="en-US" sz="3200" dirty="0"/>
          </a:p>
        </p:txBody>
      </p:sp>
      <p:pic>
        <p:nvPicPr>
          <p:cNvPr id="43010" name="Picture 2" descr="https://www.tescometering.com/wp-content/uploads/2019/01/TESCO-Transockets-Phot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3138830" cy="313883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3012" name="Picture 4" descr="https://www.tescometering.com/wp-content/uploads/2019/01/TESCO-Transockets-Phot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930" y="4267200"/>
            <a:ext cx="2667000" cy="2667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72774" y="1445583"/>
            <a:ext cx="5541034" cy="4401205"/>
          </a:xfrm>
          <a:prstGeom prst="rect">
            <a:avLst/>
          </a:prstGeom>
        </p:spPr>
        <p:txBody>
          <a:bodyPr wrap="square">
            <a:spAutoFit/>
          </a:bodyPr>
          <a:lstStyle/>
          <a:p>
            <a:pPr marL="0" indent="0" eaLnBrk="1" hangingPunct="1">
              <a:lnSpc>
                <a:spcPct val="80000"/>
              </a:lnSpc>
              <a:spcBef>
                <a:spcPts val="163"/>
              </a:spcBef>
              <a:buFontTx/>
              <a:buNone/>
              <a:defRPr/>
            </a:pPr>
            <a:r>
              <a:rPr lang="en-US" altLang="en-US" sz="1300" dirty="0"/>
              <a:t>Potential list of tasks to be </a:t>
            </a:r>
            <a:r>
              <a:rPr lang="en-US" altLang="en-US" sz="1300" dirty="0" smtClean="0"/>
              <a:t>completed:</a:t>
            </a:r>
            <a:endParaRPr lang="en-US" altLang="en-US" sz="1300" dirty="0"/>
          </a:p>
          <a:p>
            <a:pPr marL="0" indent="0" eaLnBrk="1" hangingPunct="1">
              <a:lnSpc>
                <a:spcPct val="80000"/>
              </a:lnSpc>
              <a:spcBef>
                <a:spcPts val="163"/>
              </a:spcBef>
              <a:buFontTx/>
              <a:buNone/>
              <a:defRPr/>
            </a:pPr>
            <a:endParaRPr lang="en-US" altLang="en-US" sz="1300" dirty="0"/>
          </a:p>
          <a:p>
            <a:pPr eaLnBrk="1" hangingPunct="1">
              <a:lnSpc>
                <a:spcPct val="80000"/>
              </a:lnSpc>
              <a:spcBef>
                <a:spcPts val="163"/>
              </a:spcBef>
              <a:defRPr/>
            </a:pPr>
            <a:r>
              <a:rPr lang="en-US" altLang="en-US" sz="1300" dirty="0"/>
              <a:t>Double check the meter number, the location the test result and the meter record</a:t>
            </a:r>
          </a:p>
          <a:p>
            <a:pPr eaLnBrk="1" hangingPunct="1">
              <a:lnSpc>
                <a:spcPct val="80000"/>
              </a:lnSpc>
              <a:spcBef>
                <a:spcPts val="163"/>
              </a:spcBef>
              <a:defRPr/>
            </a:pPr>
            <a:endParaRPr lang="en-US" altLang="en-US" sz="1300" dirty="0"/>
          </a:p>
          <a:p>
            <a:pPr>
              <a:lnSpc>
                <a:spcPct val="80000"/>
              </a:lnSpc>
              <a:spcBef>
                <a:spcPts val="163"/>
              </a:spcBef>
              <a:defRPr/>
            </a:pPr>
            <a:r>
              <a:rPr lang="en-US" altLang="en-US" sz="1300" dirty="0"/>
              <a:t>Perform a visual safety inspection of the site. This includes utility and customer equipment. Things to look for include intact down ground on pole, properly attached enclosure, unwanted voltage on enclosure, proper trimming and site tidiness (absence of discarded seals, etc.)</a:t>
            </a:r>
          </a:p>
          <a:p>
            <a:pPr>
              <a:lnSpc>
                <a:spcPct val="80000"/>
              </a:lnSpc>
              <a:spcBef>
                <a:spcPts val="163"/>
              </a:spcBef>
              <a:defRPr/>
            </a:pPr>
            <a:endParaRPr lang="en-US" altLang="en-US" sz="1300" dirty="0"/>
          </a:p>
          <a:p>
            <a:pPr>
              <a:lnSpc>
                <a:spcPct val="80000"/>
              </a:lnSpc>
              <a:spcBef>
                <a:spcPts val="163"/>
              </a:spcBef>
              <a:defRPr/>
            </a:pPr>
            <a:r>
              <a:rPr lang="en-US" altLang="en-US" sz="1300" dirty="0"/>
              <a:t>Visually inspect for energy diversions (intentional and not). This includes broken or missing wires, jumpers, open test switch, unconnected wires and foreign objects on meters or other metering equipment. Broken or missing wires can seriously cause the under measurement of energy. A simple broken wire on a CT or VT can cause the loss of 1/3 to 1/2 of the registration on either 3 element or 2 element metering, respectively.</a:t>
            </a:r>
          </a:p>
          <a:p>
            <a:pPr>
              <a:lnSpc>
                <a:spcPct val="80000"/>
              </a:lnSpc>
              <a:spcBef>
                <a:spcPts val="163"/>
              </a:spcBef>
              <a:defRPr/>
            </a:pPr>
            <a:endParaRPr lang="en-US" altLang="en-US" sz="1300" dirty="0"/>
          </a:p>
          <a:p>
            <a:pPr>
              <a:lnSpc>
                <a:spcPct val="80000"/>
              </a:lnSpc>
              <a:spcBef>
                <a:spcPts val="163"/>
              </a:spcBef>
              <a:defRPr/>
            </a:pPr>
            <a:r>
              <a:rPr lang="en-US" altLang="en-US" sz="1300" dirty="0"/>
              <a:t>Visually check lightning arrestors and transformers for damage or leaks.</a:t>
            </a:r>
          </a:p>
          <a:p>
            <a:pPr>
              <a:lnSpc>
                <a:spcPct val="80000"/>
              </a:lnSpc>
              <a:spcBef>
                <a:spcPts val="163"/>
              </a:spcBef>
              <a:defRPr/>
            </a:pPr>
            <a:endParaRPr lang="en-US" altLang="en-US" sz="1300" dirty="0"/>
          </a:p>
          <a:p>
            <a:pPr>
              <a:lnSpc>
                <a:spcPct val="80000"/>
              </a:lnSpc>
              <a:spcBef>
                <a:spcPts val="163"/>
              </a:spcBef>
              <a:defRPr/>
            </a:pPr>
            <a:r>
              <a:rPr lang="en-US" altLang="en-US" sz="1300" dirty="0"/>
              <a:t>Check for proper grounding and bonding of metering equipment. Poor grounding and bonding practices may result in inaccurate measurements that go undetected for long periods of time. Implementing a single point ground policy and practice can reduce or eliminate this type of issue.</a:t>
            </a:r>
          </a:p>
          <a:p>
            <a:pPr>
              <a:lnSpc>
                <a:spcPct val="80000"/>
              </a:lnSpc>
              <a:spcBef>
                <a:spcPts val="163"/>
              </a:spcBef>
              <a:defRPr/>
            </a:pPr>
            <a:endParaRPr lang="en-US" altLang="en-US" sz="1300" dirty="0"/>
          </a:p>
          <a:p>
            <a:pPr>
              <a:lnSpc>
                <a:spcPct val="80000"/>
              </a:lnSpc>
              <a:spcBef>
                <a:spcPts val="163"/>
              </a:spcBef>
              <a:defRPr/>
            </a:pPr>
            <a:r>
              <a:rPr lang="en-US" altLang="en-US" sz="1300" dirty="0" smtClean="0"/>
              <a:t>Burden, Ratio, and/or Admittance test </a:t>
            </a:r>
            <a:r>
              <a:rPr lang="en-US" altLang="en-US" sz="1300" dirty="0"/>
              <a:t>CTs and voltage check PTs. </a:t>
            </a:r>
          </a:p>
        </p:txBody>
      </p:sp>
    </p:spTree>
    <p:extLst>
      <p:ext uri="{BB962C8B-B14F-4D97-AF65-F5344CB8AC3E}">
        <p14:creationId xmlns:p14="http://schemas.microsoft.com/office/powerpoint/2010/main" val="6755053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a:xfrm>
            <a:off x="457200" y="274638"/>
            <a:ext cx="8305800" cy="1096962"/>
          </a:xfrm>
          <a:solidFill>
            <a:srgbClr val="FF0000"/>
          </a:solidFill>
        </p:spPr>
        <p:txBody>
          <a:bodyPr/>
          <a:lstStyle/>
          <a:p>
            <a:pPr eaLnBrk="1" hangingPunct="1"/>
            <a:r>
              <a:rPr lang="en-US" altLang="en-US" sz="3000" b="1" dirty="0" smtClean="0">
                <a:solidFill>
                  <a:schemeClr val="bg1"/>
                </a:solidFill>
              </a:rPr>
              <a:t>Transformer-Rated Metering Verification</a:t>
            </a:r>
            <a:endParaRPr lang="en-US" altLang="en-US" sz="4000" b="1" dirty="0" smtClean="0">
              <a:solidFill>
                <a:schemeClr val="bg1"/>
              </a:solidFill>
            </a:endParaRPr>
          </a:p>
        </p:txBody>
      </p:sp>
      <p:sp>
        <p:nvSpPr>
          <p:cNvPr id="12" name="Text Box 3"/>
          <p:cNvSpPr txBox="1">
            <a:spLocks noChangeArrowheads="1"/>
          </p:cNvSpPr>
          <p:nvPr/>
        </p:nvSpPr>
        <p:spPr bwMode="auto">
          <a:xfrm>
            <a:off x="-21566" y="1445583"/>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lang="en-US" altLang="en-US" sz="3200" dirty="0"/>
          </a:p>
        </p:txBody>
      </p:sp>
      <p:pic>
        <p:nvPicPr>
          <p:cNvPr id="43010" name="Picture 2" descr="https://www.tescometering.com/wp-content/uploads/2019/01/TESCO-Transockets-Phot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3138830" cy="313883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3012" name="Picture 4" descr="https://www.tescometering.com/wp-content/uploads/2019/01/TESCO-Transockets-Phot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930" y="4267200"/>
            <a:ext cx="2667000" cy="2667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72774" y="1445583"/>
            <a:ext cx="5541034" cy="4599208"/>
          </a:xfrm>
          <a:prstGeom prst="rect">
            <a:avLst/>
          </a:prstGeom>
        </p:spPr>
        <p:txBody>
          <a:bodyPr wrap="square">
            <a:spAutoFit/>
          </a:bodyPr>
          <a:lstStyle/>
          <a:p>
            <a:pPr>
              <a:lnSpc>
                <a:spcPct val="80000"/>
              </a:lnSpc>
              <a:spcBef>
                <a:spcPts val="163"/>
              </a:spcBef>
              <a:defRPr/>
            </a:pPr>
            <a:r>
              <a:rPr lang="en-US" altLang="en-US" sz="1400" dirty="0" smtClean="0"/>
              <a:t>Burden, Ratio, and/or Admittance test </a:t>
            </a:r>
            <a:r>
              <a:rPr lang="en-US" altLang="en-US" sz="1400" dirty="0"/>
              <a:t>CTs and voltage check PTs</a:t>
            </a:r>
            <a:r>
              <a:rPr lang="en-US" altLang="en-US" sz="1400" dirty="0" smtClean="0"/>
              <a:t>.</a:t>
            </a:r>
          </a:p>
          <a:p>
            <a:pPr>
              <a:lnSpc>
                <a:spcPct val="80000"/>
              </a:lnSpc>
              <a:spcBef>
                <a:spcPts val="163"/>
              </a:spcBef>
              <a:defRPr/>
            </a:pPr>
            <a:endParaRPr lang="en-US" altLang="en-US" sz="1400" dirty="0"/>
          </a:p>
          <a:p>
            <a:pPr>
              <a:lnSpc>
                <a:spcPct val="80000"/>
              </a:lnSpc>
              <a:spcBef>
                <a:spcPts val="0"/>
              </a:spcBef>
              <a:defRPr/>
            </a:pPr>
            <a:r>
              <a:rPr lang="en-US" altLang="en-US" sz="1400" dirty="0"/>
              <a:t>Verify service voltage. Stuck regulator or seasonal capacitor can impact service voltage.</a:t>
            </a:r>
          </a:p>
          <a:p>
            <a:pPr>
              <a:lnSpc>
                <a:spcPct val="80000"/>
              </a:lnSpc>
              <a:spcBef>
                <a:spcPts val="0"/>
              </a:spcBef>
              <a:defRPr/>
            </a:pPr>
            <a:endParaRPr lang="en-US" altLang="en-US" sz="1400" dirty="0"/>
          </a:p>
          <a:p>
            <a:pPr>
              <a:lnSpc>
                <a:spcPct val="80000"/>
              </a:lnSpc>
              <a:spcBef>
                <a:spcPts val="0"/>
              </a:spcBef>
              <a:defRPr/>
            </a:pPr>
            <a:r>
              <a:rPr lang="en-US" altLang="en-US" sz="1400" dirty="0"/>
              <a:t>Verify condition of metering control wire. This includes looking for cracks in insulation, broken wires, loose connections, etc. </a:t>
            </a:r>
          </a:p>
          <a:p>
            <a:pPr>
              <a:lnSpc>
                <a:spcPct val="80000"/>
              </a:lnSpc>
              <a:spcBef>
                <a:spcPts val="0"/>
              </a:spcBef>
              <a:defRPr/>
            </a:pPr>
            <a:endParaRPr lang="en-US" altLang="en-US" sz="1400" dirty="0"/>
          </a:p>
          <a:p>
            <a:pPr>
              <a:lnSpc>
                <a:spcPct val="80000"/>
              </a:lnSpc>
              <a:spcBef>
                <a:spcPts val="0"/>
              </a:spcBef>
              <a:defRPr/>
            </a:pPr>
            <a:r>
              <a:rPr lang="en-US" altLang="en-US" sz="1400" dirty="0"/>
              <a:t>Compare the test switch wiring with the wiring at the CTs and VTs. Verify CTs and VTs not cross wired. Be sure CTs are grounded in one location (test switch) only. </a:t>
            </a:r>
          </a:p>
          <a:p>
            <a:pPr>
              <a:lnSpc>
                <a:spcPct val="80000"/>
              </a:lnSpc>
              <a:spcBef>
                <a:spcPts val="0"/>
              </a:spcBef>
              <a:defRPr/>
            </a:pPr>
            <a:endParaRPr lang="en-US" altLang="en-US" sz="1400" dirty="0"/>
          </a:p>
          <a:p>
            <a:pPr>
              <a:lnSpc>
                <a:spcPct val="80000"/>
              </a:lnSpc>
              <a:spcBef>
                <a:spcPts val="0"/>
              </a:spcBef>
              <a:defRPr/>
            </a:pPr>
            <a:r>
              <a:rPr lang="en-US" altLang="en-US" sz="1400" dirty="0"/>
              <a:t>Check for bad test switch by examining voltage at the top and bottom of the switch. Also verify amps using amp probe on both sides of the test switch. Verify neutral connection to cabinet (voltage). </a:t>
            </a:r>
          </a:p>
          <a:p>
            <a:pPr>
              <a:lnSpc>
                <a:spcPct val="80000"/>
              </a:lnSpc>
              <a:spcBef>
                <a:spcPts val="0"/>
              </a:spcBef>
              <a:defRPr/>
            </a:pPr>
            <a:endParaRPr lang="en-US" altLang="en-US" sz="1400" dirty="0"/>
          </a:p>
          <a:p>
            <a:pPr>
              <a:lnSpc>
                <a:spcPct val="80000"/>
              </a:lnSpc>
              <a:spcBef>
                <a:spcPts val="0"/>
              </a:spcBef>
              <a:defRPr/>
            </a:pPr>
            <a:r>
              <a:rPr lang="en-US" altLang="en-US" sz="1400" dirty="0"/>
              <a:t>Check rotation by closing in one phase at a time at the test switch and observing the phase meter for forward rotation. If forward rotation is not observed measurements may be significantly impacted as the phases are most likely cancelling each other out. </a:t>
            </a:r>
          </a:p>
          <a:p>
            <a:pPr>
              <a:lnSpc>
                <a:spcPct val="80000"/>
              </a:lnSpc>
              <a:spcBef>
                <a:spcPts val="0"/>
              </a:spcBef>
              <a:defRPr/>
            </a:pPr>
            <a:endParaRPr lang="en-US" altLang="en-US" sz="1400" dirty="0"/>
          </a:p>
          <a:p>
            <a:pPr>
              <a:lnSpc>
                <a:spcPct val="80000"/>
              </a:lnSpc>
              <a:spcBef>
                <a:spcPts val="0"/>
              </a:spcBef>
              <a:defRPr/>
            </a:pPr>
            <a:r>
              <a:rPr lang="en-US" altLang="en-US" sz="1400" dirty="0"/>
              <a:t>Test meter for accuracy. Verify demand if applicable with observed load. If meter is performing compensation (line and/or transformer losses) the compensation should be verified either through direct testing at the site or by examining recorded pulse </a:t>
            </a:r>
            <a:r>
              <a:rPr lang="en-US" altLang="en-US" sz="1400" dirty="0" smtClean="0"/>
              <a:t>data.</a:t>
            </a:r>
            <a:endParaRPr lang="en-US" altLang="en-US" sz="1400" dirty="0"/>
          </a:p>
        </p:txBody>
      </p:sp>
    </p:spTree>
    <p:extLst>
      <p:ext uri="{BB962C8B-B14F-4D97-AF65-F5344CB8AC3E}">
        <p14:creationId xmlns:p14="http://schemas.microsoft.com/office/powerpoint/2010/main" val="42410773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a:xfrm>
            <a:off x="457200" y="274638"/>
            <a:ext cx="8305800" cy="1096962"/>
          </a:xfrm>
          <a:solidFill>
            <a:srgbClr val="FF0000"/>
          </a:solidFill>
        </p:spPr>
        <p:txBody>
          <a:bodyPr/>
          <a:lstStyle/>
          <a:p>
            <a:pPr eaLnBrk="1" hangingPunct="1"/>
            <a:r>
              <a:rPr lang="en-US" altLang="en-US" sz="3000" b="1" dirty="0" smtClean="0">
                <a:solidFill>
                  <a:schemeClr val="bg1"/>
                </a:solidFill>
              </a:rPr>
              <a:t>Transformer-Rated Metering Verification</a:t>
            </a:r>
            <a:endParaRPr lang="en-US" altLang="en-US" sz="4000" b="1" dirty="0" smtClean="0">
              <a:solidFill>
                <a:schemeClr val="bg1"/>
              </a:solidFill>
            </a:endParaRPr>
          </a:p>
        </p:txBody>
      </p:sp>
      <p:pic>
        <p:nvPicPr>
          <p:cNvPr id="43010" name="Picture 2" descr="https://www.tescometering.com/wp-content/uploads/2019/01/TESCO-Transockets-Phot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3138830" cy="313883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3012" name="Picture 4" descr="https://www.tescometering.com/wp-content/uploads/2019/01/TESCO-Transockets-Phot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930" y="4267200"/>
            <a:ext cx="2667000" cy="2667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72774" y="1445583"/>
            <a:ext cx="5541034" cy="4593565"/>
          </a:xfrm>
          <a:prstGeom prst="rect">
            <a:avLst/>
          </a:prstGeom>
        </p:spPr>
        <p:txBody>
          <a:bodyPr wrap="square">
            <a:spAutoFit/>
          </a:bodyPr>
          <a:lstStyle/>
          <a:p>
            <a:pPr eaLnBrk="1" hangingPunct="1">
              <a:lnSpc>
                <a:spcPct val="80000"/>
              </a:lnSpc>
              <a:spcBef>
                <a:spcPts val="336"/>
              </a:spcBef>
              <a:defRPr/>
            </a:pPr>
            <a:r>
              <a:rPr lang="en-US" altLang="en-US" sz="1400" dirty="0"/>
              <a:t>Verify metering vectors. Traditionally this has been done </a:t>
            </a:r>
            <a:r>
              <a:rPr lang="en-US" altLang="en-US" sz="1400" dirty="0" smtClean="0"/>
              <a:t>using instruments </a:t>
            </a:r>
            <a:r>
              <a:rPr lang="en-US" altLang="en-US" sz="1400" dirty="0"/>
              <a:t>such as a circuit analyzer. Many solid state meters today can provide vector diagrams along with volt/amp/pf and values using meter manufacturer software or meter displays. Many of these desired values are programmed into the meters Alternate/Utility display. Examining these values can provide much information about the metering integrity. It may also assist in determining if unbalanced loads are present and if CTs are sized properly. The vendor software generally has the ability to capture both diagnostic and vector information electronically. These electronic records should be kept in the meter shop for future comparisons.</a:t>
            </a:r>
          </a:p>
          <a:p>
            <a:pPr marL="228600" indent="-228600" eaLnBrk="1" hangingPunct="1">
              <a:lnSpc>
                <a:spcPct val="80000"/>
              </a:lnSpc>
              <a:spcBef>
                <a:spcPts val="336"/>
              </a:spcBef>
              <a:defRPr/>
            </a:pPr>
            <a:endParaRPr lang="en-US" altLang="en-US" sz="1400" dirty="0"/>
          </a:p>
          <a:p>
            <a:pPr>
              <a:lnSpc>
                <a:spcPct val="80000"/>
              </a:lnSpc>
              <a:spcBef>
                <a:spcPts val="336"/>
              </a:spcBef>
              <a:defRPr/>
            </a:pPr>
            <a:r>
              <a:rPr lang="en-US" altLang="en-US" sz="1400" dirty="0"/>
              <a:t>If metering is providing pulses/EOI pulse to customers, SCADA systems or other meters for totalization they also should be verified vs. the known load on the meter. If present test/inspect isolation relays/pulse splitters for things like blown fuses to ensure they are operating properly.</a:t>
            </a:r>
          </a:p>
          <a:p>
            <a:pPr marL="228600" indent="-228600">
              <a:lnSpc>
                <a:spcPct val="80000"/>
              </a:lnSpc>
              <a:spcBef>
                <a:spcPts val="336"/>
              </a:spcBef>
              <a:defRPr/>
            </a:pPr>
            <a:endParaRPr lang="en-US" altLang="en-US" sz="1400" dirty="0"/>
          </a:p>
          <a:p>
            <a:pPr>
              <a:lnSpc>
                <a:spcPct val="80000"/>
              </a:lnSpc>
              <a:spcBef>
                <a:spcPts val="336"/>
              </a:spcBef>
              <a:defRPr/>
            </a:pPr>
            <a:r>
              <a:rPr lang="en-US" altLang="en-US" sz="1400" dirty="0"/>
              <a:t>Verify meter information including meter multiplier (rework it), serial number, dials/decimals, Mp, Ke, Primary Kh, Kr and Rate. Errors in this type of information can also cause a adverse impact on measured/reported values.</a:t>
            </a:r>
          </a:p>
          <a:p>
            <a:pPr marL="228600" indent="-228600">
              <a:lnSpc>
                <a:spcPct val="80000"/>
              </a:lnSpc>
              <a:spcBef>
                <a:spcPts val="336"/>
              </a:spcBef>
              <a:defRPr/>
            </a:pPr>
            <a:endParaRPr lang="en-US" altLang="en-US" sz="1400" dirty="0"/>
          </a:p>
          <a:p>
            <a:pPr>
              <a:lnSpc>
                <a:spcPct val="80000"/>
              </a:lnSpc>
              <a:spcBef>
                <a:spcPts val="0"/>
              </a:spcBef>
              <a:defRPr/>
            </a:pPr>
            <a:endParaRPr lang="en-US" altLang="en-US" sz="1400" dirty="0"/>
          </a:p>
        </p:txBody>
      </p:sp>
    </p:spTree>
    <p:extLst>
      <p:ext uri="{BB962C8B-B14F-4D97-AF65-F5344CB8AC3E}">
        <p14:creationId xmlns:p14="http://schemas.microsoft.com/office/powerpoint/2010/main" val="6350485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a:xfrm>
            <a:off x="457200" y="274638"/>
            <a:ext cx="8305800" cy="1096962"/>
          </a:xfrm>
          <a:solidFill>
            <a:srgbClr val="FF0000"/>
          </a:solidFill>
        </p:spPr>
        <p:txBody>
          <a:bodyPr/>
          <a:lstStyle/>
          <a:p>
            <a:pPr eaLnBrk="1" hangingPunct="1"/>
            <a:r>
              <a:rPr lang="en-US" altLang="en-US" sz="3000" b="1" dirty="0" smtClean="0">
                <a:solidFill>
                  <a:schemeClr val="bg1"/>
                </a:solidFill>
              </a:rPr>
              <a:t>Transformer-Rated Metering Verification</a:t>
            </a:r>
            <a:endParaRPr lang="en-US" altLang="en-US" sz="4000" b="1" dirty="0" smtClean="0">
              <a:solidFill>
                <a:schemeClr val="bg1"/>
              </a:solidFill>
            </a:endParaRPr>
          </a:p>
        </p:txBody>
      </p:sp>
      <p:pic>
        <p:nvPicPr>
          <p:cNvPr id="43010" name="Picture 2" descr="https://www.tescometering.com/wp-content/uploads/2019/01/TESCO-Transockets-Phot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3138830" cy="313883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3012" name="Picture 4" descr="https://www.tescometering.com/wp-content/uploads/2019/01/TESCO-Transockets-Phot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930" y="4267200"/>
            <a:ext cx="2667000" cy="2667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69899" y="1617576"/>
            <a:ext cx="5541034" cy="1323439"/>
          </a:xfrm>
          <a:prstGeom prst="rect">
            <a:avLst/>
          </a:prstGeom>
        </p:spPr>
        <p:txBody>
          <a:bodyPr wrap="square">
            <a:spAutoFit/>
          </a:bodyPr>
          <a:lstStyle/>
          <a:p>
            <a:pPr marL="228600" indent="-228600">
              <a:lnSpc>
                <a:spcPct val="80000"/>
              </a:lnSpc>
              <a:spcBef>
                <a:spcPts val="336"/>
              </a:spcBef>
              <a:defRPr/>
            </a:pPr>
            <a:r>
              <a:rPr lang="en-US" altLang="en-US" sz="1400" dirty="0"/>
              <a:t>Verify CT shunts are all opened.</a:t>
            </a:r>
          </a:p>
          <a:p>
            <a:pPr marL="228600" indent="-228600">
              <a:lnSpc>
                <a:spcPct val="80000"/>
              </a:lnSpc>
              <a:spcBef>
                <a:spcPts val="336"/>
              </a:spcBef>
              <a:defRPr/>
            </a:pPr>
            <a:endParaRPr lang="en-US" altLang="en-US" sz="1400" dirty="0"/>
          </a:p>
          <a:p>
            <a:pPr marL="228600" indent="-228600">
              <a:lnSpc>
                <a:spcPct val="80000"/>
              </a:lnSpc>
              <a:spcBef>
                <a:spcPts val="336"/>
              </a:spcBef>
              <a:defRPr/>
            </a:pPr>
            <a:r>
              <a:rPr lang="en-US" altLang="en-US" sz="1400" dirty="0"/>
              <a:t>Look for signs of excessive heat on the meter base e.g.</a:t>
            </a:r>
          </a:p>
          <a:p>
            <a:pPr marL="228600" indent="-50800">
              <a:spcBef>
                <a:spcPts val="336"/>
              </a:spcBef>
              <a:buFontTx/>
              <a:buNone/>
              <a:defRPr/>
            </a:pPr>
            <a:r>
              <a:rPr lang="en-US" altLang="en-US" sz="1400" dirty="0"/>
              <a:t> melted plastic or discoloration related to heat</a:t>
            </a:r>
          </a:p>
          <a:p>
            <a:pPr marL="228600" indent="-228600">
              <a:lnSpc>
                <a:spcPct val="80000"/>
              </a:lnSpc>
              <a:spcBef>
                <a:spcPts val="336"/>
              </a:spcBef>
              <a:defRPr/>
            </a:pPr>
            <a:endParaRPr lang="en-US" altLang="en-US" sz="1400" dirty="0"/>
          </a:p>
          <a:p>
            <a:pPr>
              <a:lnSpc>
                <a:spcPct val="80000"/>
              </a:lnSpc>
              <a:spcBef>
                <a:spcPts val="0"/>
              </a:spcBef>
              <a:defRPr/>
            </a:pPr>
            <a:endParaRPr lang="en-US" altLang="en-US" sz="1400" dirty="0"/>
          </a:p>
        </p:txBody>
      </p:sp>
    </p:spTree>
    <p:extLst>
      <p:ext uri="{BB962C8B-B14F-4D97-AF65-F5344CB8AC3E}">
        <p14:creationId xmlns:p14="http://schemas.microsoft.com/office/powerpoint/2010/main" val="7105128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Evaluative Thinking: The Heart of (Meaningful, Useful) Evaluation - The  IllumiLa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957813"/>
            <a:ext cx="7143750" cy="4029075"/>
          </a:xfrm>
          <a:prstGeom prst="rect">
            <a:avLst/>
          </a:prstGeom>
          <a:noFill/>
          <a:extLst>
            <a:ext uri="{909E8E84-426E-40DD-AFC4-6F175D3DCCD1}">
              <a14:hiddenFill xmlns:a14="http://schemas.microsoft.com/office/drawing/2010/main">
                <a:solidFill>
                  <a:srgbClr val="FFFFFF"/>
                </a:solidFill>
              </a14:hiddenFill>
            </a:ext>
          </a:extLst>
        </p:spPr>
      </p:pic>
      <p:sp>
        <p:nvSpPr>
          <p:cNvPr id="26629" name="Rectangle 3"/>
          <p:cNvSpPr>
            <a:spLocks noGrp="1" noChangeArrowheads="1"/>
          </p:cNvSpPr>
          <p:nvPr>
            <p:ph type="title"/>
          </p:nvPr>
        </p:nvSpPr>
        <p:spPr>
          <a:xfrm>
            <a:off x="457200" y="274638"/>
            <a:ext cx="8305800" cy="1096962"/>
          </a:xfrm>
          <a:solidFill>
            <a:srgbClr val="FF0000"/>
          </a:solidFill>
        </p:spPr>
        <p:txBody>
          <a:bodyPr/>
          <a:lstStyle/>
          <a:p>
            <a:pPr eaLnBrk="1" hangingPunct="1"/>
            <a:r>
              <a:rPr lang="en-US" altLang="en-US" sz="3000" b="1" dirty="0" smtClean="0">
                <a:solidFill>
                  <a:schemeClr val="bg1"/>
                </a:solidFill>
              </a:rPr>
              <a:t>Testing Theory and Equipment</a:t>
            </a:r>
            <a:endParaRPr lang="en-US" altLang="en-US" sz="4000" b="1" dirty="0" smtClean="0">
              <a:solidFill>
                <a:schemeClr val="bg1"/>
              </a:solidFill>
            </a:endParaRPr>
          </a:p>
        </p:txBody>
      </p:sp>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ext Box 4"/>
          <p:cNvSpPr txBox="1">
            <a:spLocks noChangeArrowheads="1"/>
          </p:cNvSpPr>
          <p:nvPr/>
        </p:nvSpPr>
        <p:spPr bwMode="auto">
          <a:xfrm>
            <a:off x="-17253" y="137160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smtClean="0"/>
              <a:t>Most Important Tools You Have!</a:t>
            </a:r>
            <a:endParaRPr lang="en-US" altLang="en-US" sz="3200" dirty="0"/>
          </a:p>
        </p:txBody>
      </p:sp>
      <p:pic>
        <p:nvPicPr>
          <p:cNvPr id="46082" name="Picture 2" descr="Day 1 // How to Draw Eyes • Bardot Bru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84" y="2438400"/>
            <a:ext cx="4362039"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6070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a:xfrm>
            <a:off x="457200" y="274638"/>
            <a:ext cx="8305800" cy="1096962"/>
          </a:xfrm>
          <a:solidFill>
            <a:srgbClr val="FF0000"/>
          </a:solidFill>
        </p:spPr>
        <p:txBody>
          <a:bodyPr/>
          <a:lstStyle/>
          <a:p>
            <a:pPr eaLnBrk="1" hangingPunct="1"/>
            <a:r>
              <a:rPr lang="en-US" altLang="en-US" sz="3000" b="1" dirty="0" smtClean="0">
                <a:solidFill>
                  <a:schemeClr val="bg1"/>
                </a:solidFill>
              </a:rPr>
              <a:t>Testing Theory and Equipment</a:t>
            </a:r>
            <a:endParaRPr lang="en-US" altLang="en-US" sz="4000" b="1" dirty="0" smtClean="0">
              <a:solidFill>
                <a:schemeClr val="bg1"/>
              </a:solidFill>
            </a:endParaRPr>
          </a:p>
        </p:txBody>
      </p:sp>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ext Box 4"/>
          <p:cNvSpPr txBox="1">
            <a:spLocks noChangeArrowheads="1"/>
          </p:cNvSpPr>
          <p:nvPr/>
        </p:nvSpPr>
        <p:spPr bwMode="auto">
          <a:xfrm>
            <a:off x="-17253" y="137160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smtClean="0"/>
              <a:t>Meter Accuracy Testing – A Comparison Test</a:t>
            </a:r>
            <a:endParaRPr lang="en-US" altLang="en-US" sz="3200" dirty="0"/>
          </a:p>
        </p:txBody>
      </p:sp>
      <p:pic>
        <p:nvPicPr>
          <p:cNvPr id="6" name="Picture 29" descr="9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189" y="3344516"/>
            <a:ext cx="1331343" cy="117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4724400" y="2511622"/>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CURRENT SOURCE</a:t>
            </a:r>
          </a:p>
        </p:txBody>
      </p:sp>
      <p:sp>
        <p:nvSpPr>
          <p:cNvPr id="8" name="Rectangle 7"/>
          <p:cNvSpPr/>
          <p:nvPr/>
        </p:nvSpPr>
        <p:spPr bwMode="auto">
          <a:xfrm>
            <a:off x="2912853" y="2511622"/>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POTENTIAL SOURCE</a:t>
            </a:r>
          </a:p>
        </p:txBody>
      </p:sp>
      <p:sp>
        <p:nvSpPr>
          <p:cNvPr id="9" name="Rectangle 8"/>
          <p:cNvSpPr/>
          <p:nvPr/>
        </p:nvSpPr>
        <p:spPr bwMode="auto">
          <a:xfrm>
            <a:off x="1371600" y="3326647"/>
            <a:ext cx="1295400" cy="9906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ENERGY REFERENCE STANDARD</a:t>
            </a:r>
          </a:p>
        </p:txBody>
      </p:sp>
      <p:sp>
        <p:nvSpPr>
          <p:cNvPr id="10" name="Rectangle 9"/>
          <p:cNvSpPr/>
          <p:nvPr/>
        </p:nvSpPr>
        <p:spPr bwMode="auto">
          <a:xfrm>
            <a:off x="1447800" y="4015425"/>
            <a:ext cx="1143000" cy="25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lang="en-US" sz="1200" dirty="0" smtClean="0">
                <a:latin typeface="Arial" charset="0"/>
              </a:rPr>
              <a:t>XXXXXXXXX</a:t>
            </a:r>
            <a:endParaRPr kumimoji="0" lang="en-US" sz="1200" b="0" i="0" u="none" strike="noStrike" cap="none" normalizeH="0" baseline="0" dirty="0" smtClean="0">
              <a:ln>
                <a:noFill/>
              </a:ln>
              <a:solidFill>
                <a:srgbClr val="000000"/>
              </a:solidFill>
              <a:effectLst/>
              <a:latin typeface="Arial" charset="0"/>
            </a:endParaRPr>
          </a:p>
        </p:txBody>
      </p:sp>
    </p:spTree>
    <p:extLst>
      <p:ext uri="{BB962C8B-B14F-4D97-AF65-F5344CB8AC3E}">
        <p14:creationId xmlns:p14="http://schemas.microsoft.com/office/powerpoint/2010/main" val="31726954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a:xfrm>
            <a:off x="457200" y="274638"/>
            <a:ext cx="8305800" cy="1096962"/>
          </a:xfrm>
          <a:solidFill>
            <a:srgbClr val="FF0000"/>
          </a:solidFill>
        </p:spPr>
        <p:txBody>
          <a:bodyPr/>
          <a:lstStyle/>
          <a:p>
            <a:pPr eaLnBrk="1" hangingPunct="1"/>
            <a:r>
              <a:rPr lang="en-US" altLang="en-US" sz="3000" b="1" dirty="0" smtClean="0">
                <a:solidFill>
                  <a:schemeClr val="bg1"/>
                </a:solidFill>
              </a:rPr>
              <a:t>Testing Theory and Equipment</a:t>
            </a:r>
            <a:endParaRPr lang="en-US" altLang="en-US" sz="4000" b="1" dirty="0" smtClean="0">
              <a:solidFill>
                <a:schemeClr val="bg1"/>
              </a:solidFill>
            </a:endParaRPr>
          </a:p>
        </p:txBody>
      </p:sp>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ext Box 4"/>
          <p:cNvSpPr txBox="1">
            <a:spLocks noChangeArrowheads="1"/>
          </p:cNvSpPr>
          <p:nvPr/>
        </p:nvSpPr>
        <p:spPr bwMode="auto">
          <a:xfrm>
            <a:off x="-17253" y="137160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smtClean="0"/>
              <a:t>Meter Accuracy Testing – A Comparison Test</a:t>
            </a:r>
            <a:endParaRPr lang="en-US" altLang="en-US" sz="3200" dirty="0"/>
          </a:p>
        </p:txBody>
      </p:sp>
      <p:pic>
        <p:nvPicPr>
          <p:cNvPr id="6" name="Picture 29" descr="9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189" y="3344516"/>
            <a:ext cx="1331343" cy="117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4724400" y="2511622"/>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CURRENT SOURCE</a:t>
            </a:r>
          </a:p>
        </p:txBody>
      </p:sp>
      <p:sp>
        <p:nvSpPr>
          <p:cNvPr id="8" name="Rectangle 7"/>
          <p:cNvSpPr/>
          <p:nvPr/>
        </p:nvSpPr>
        <p:spPr bwMode="auto">
          <a:xfrm>
            <a:off x="2912853" y="2511622"/>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POTENTIAL SOURCE</a:t>
            </a:r>
          </a:p>
        </p:txBody>
      </p:sp>
      <p:sp>
        <p:nvSpPr>
          <p:cNvPr id="9" name="Rectangle 8"/>
          <p:cNvSpPr/>
          <p:nvPr/>
        </p:nvSpPr>
        <p:spPr bwMode="auto">
          <a:xfrm>
            <a:off x="1371600" y="3326647"/>
            <a:ext cx="1295400" cy="9906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ENERGY REFERENCE STANDARD</a:t>
            </a:r>
          </a:p>
        </p:txBody>
      </p:sp>
      <p:sp>
        <p:nvSpPr>
          <p:cNvPr id="10" name="Rectangle 9"/>
          <p:cNvSpPr/>
          <p:nvPr/>
        </p:nvSpPr>
        <p:spPr bwMode="auto">
          <a:xfrm>
            <a:off x="1447800" y="4015425"/>
            <a:ext cx="1143000" cy="25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lang="en-US" sz="1200" dirty="0" smtClean="0">
                <a:latin typeface="Arial" charset="0"/>
              </a:rPr>
              <a:t>XXXXXXXXX</a:t>
            </a:r>
            <a:endParaRPr kumimoji="0" lang="en-US" sz="1200" b="0" i="0" u="none" strike="noStrike" cap="none" normalizeH="0" baseline="0" dirty="0" smtClean="0">
              <a:ln>
                <a:noFill/>
              </a:ln>
              <a:solidFill>
                <a:srgbClr val="000000"/>
              </a:solidFill>
              <a:effectLst/>
              <a:latin typeface="Arial" charset="0"/>
            </a:endParaRPr>
          </a:p>
        </p:txBody>
      </p:sp>
      <p:sp>
        <p:nvSpPr>
          <p:cNvPr id="5" name="Right Arrow 4"/>
          <p:cNvSpPr/>
          <p:nvPr/>
        </p:nvSpPr>
        <p:spPr bwMode="auto">
          <a:xfrm rot="8816340">
            <a:off x="4634268" y="4404752"/>
            <a:ext cx="1468647" cy="35782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endParaRPr>
          </a:p>
        </p:txBody>
      </p:sp>
      <p:sp>
        <p:nvSpPr>
          <p:cNvPr id="12" name="Text Box 3"/>
          <p:cNvSpPr txBox="1">
            <a:spLocks noChangeArrowheads="1"/>
          </p:cNvSpPr>
          <p:nvPr/>
        </p:nvSpPr>
        <p:spPr bwMode="auto">
          <a:xfrm>
            <a:off x="0" y="5029200"/>
            <a:ext cx="9144000" cy="129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dirty="0" smtClean="0"/>
              <a:t>Watthour Meter</a:t>
            </a:r>
          </a:p>
          <a:p>
            <a:pPr marL="285750" indent="-285750" algn="ctr">
              <a:buFontTx/>
              <a:buChar char="-"/>
            </a:pPr>
            <a:r>
              <a:rPr lang="en-US" altLang="en-US" sz="1600" dirty="0" smtClean="0"/>
              <a:t>Measures Electrical Energy (kWh)</a:t>
            </a:r>
          </a:p>
          <a:p>
            <a:pPr algn="ctr"/>
            <a:r>
              <a:rPr lang="en-US" altLang="en-US" sz="1600" dirty="0" smtClean="0"/>
              <a:t>Potential (V) * Current (I) = Power (W)</a:t>
            </a:r>
          </a:p>
          <a:p>
            <a:pPr algn="ctr"/>
            <a:r>
              <a:rPr lang="en-US" altLang="en-US" sz="1600" dirty="0" smtClean="0"/>
              <a:t>Power Over Time = Energy (kWh)</a:t>
            </a:r>
            <a:endParaRPr lang="en-US" altLang="en-US" sz="1600" dirty="0"/>
          </a:p>
        </p:txBody>
      </p:sp>
    </p:spTree>
    <p:extLst>
      <p:ext uri="{BB962C8B-B14F-4D97-AF65-F5344CB8AC3E}">
        <p14:creationId xmlns:p14="http://schemas.microsoft.com/office/powerpoint/2010/main" val="19341227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a:xfrm>
            <a:off x="457200" y="274638"/>
            <a:ext cx="8305800" cy="1096962"/>
          </a:xfrm>
          <a:solidFill>
            <a:srgbClr val="FF0000"/>
          </a:solidFill>
        </p:spPr>
        <p:txBody>
          <a:bodyPr/>
          <a:lstStyle/>
          <a:p>
            <a:pPr eaLnBrk="1" hangingPunct="1"/>
            <a:r>
              <a:rPr lang="en-US" altLang="en-US" sz="3000" b="1" dirty="0" smtClean="0">
                <a:solidFill>
                  <a:schemeClr val="bg1"/>
                </a:solidFill>
              </a:rPr>
              <a:t>Testing Theory and Equipment</a:t>
            </a:r>
            <a:endParaRPr lang="en-US" altLang="en-US" sz="4000" b="1" dirty="0" smtClean="0">
              <a:solidFill>
                <a:schemeClr val="bg1"/>
              </a:solidFill>
            </a:endParaRPr>
          </a:p>
        </p:txBody>
      </p:sp>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ext Box 4"/>
          <p:cNvSpPr txBox="1">
            <a:spLocks noChangeArrowheads="1"/>
          </p:cNvSpPr>
          <p:nvPr/>
        </p:nvSpPr>
        <p:spPr bwMode="auto">
          <a:xfrm>
            <a:off x="-17253" y="137160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smtClean="0"/>
              <a:t>Meter Accuracy Testing – A Comparison Test</a:t>
            </a:r>
            <a:endParaRPr lang="en-US" altLang="en-US" sz="3200" dirty="0"/>
          </a:p>
        </p:txBody>
      </p:sp>
      <p:pic>
        <p:nvPicPr>
          <p:cNvPr id="6" name="Picture 29" descr="9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189" y="3344516"/>
            <a:ext cx="1331343" cy="117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4724400" y="2511622"/>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CURRENT SOURCE</a:t>
            </a:r>
          </a:p>
        </p:txBody>
      </p:sp>
      <p:sp>
        <p:nvSpPr>
          <p:cNvPr id="8" name="Rectangle 7"/>
          <p:cNvSpPr/>
          <p:nvPr/>
        </p:nvSpPr>
        <p:spPr bwMode="auto">
          <a:xfrm>
            <a:off x="2912853" y="2511622"/>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POTENTIAL SOURCE</a:t>
            </a:r>
          </a:p>
        </p:txBody>
      </p:sp>
      <p:sp>
        <p:nvSpPr>
          <p:cNvPr id="9" name="Rectangle 8"/>
          <p:cNvSpPr/>
          <p:nvPr/>
        </p:nvSpPr>
        <p:spPr bwMode="auto">
          <a:xfrm>
            <a:off x="1371600" y="3326647"/>
            <a:ext cx="1295400" cy="9906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ENERGY REFERENCE STANDARD</a:t>
            </a:r>
          </a:p>
        </p:txBody>
      </p:sp>
      <p:sp>
        <p:nvSpPr>
          <p:cNvPr id="10" name="Rectangle 9"/>
          <p:cNvSpPr/>
          <p:nvPr/>
        </p:nvSpPr>
        <p:spPr bwMode="auto">
          <a:xfrm>
            <a:off x="1447800" y="4015425"/>
            <a:ext cx="1143000" cy="25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lang="en-US" sz="1200" dirty="0" smtClean="0">
                <a:latin typeface="Arial" charset="0"/>
              </a:rPr>
              <a:t>XXXXXXXXX</a:t>
            </a:r>
            <a:endParaRPr kumimoji="0" lang="en-US" sz="1200" b="0" i="0" u="none" strike="noStrike" cap="none" normalizeH="0" baseline="0" dirty="0" smtClean="0">
              <a:ln>
                <a:noFill/>
              </a:ln>
              <a:solidFill>
                <a:srgbClr val="000000"/>
              </a:solidFill>
              <a:effectLst/>
              <a:latin typeface="Arial" charset="0"/>
            </a:endParaRPr>
          </a:p>
        </p:txBody>
      </p:sp>
      <p:sp>
        <p:nvSpPr>
          <p:cNvPr id="5" name="Right Arrow 4"/>
          <p:cNvSpPr/>
          <p:nvPr/>
        </p:nvSpPr>
        <p:spPr bwMode="auto">
          <a:xfrm rot="2298046">
            <a:off x="2696038" y="4338454"/>
            <a:ext cx="1468647" cy="35782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3000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endParaRPr>
          </a:p>
        </p:txBody>
      </p:sp>
      <p:sp>
        <p:nvSpPr>
          <p:cNvPr id="12" name="Text Box 3"/>
          <p:cNvSpPr txBox="1">
            <a:spLocks noChangeArrowheads="1"/>
          </p:cNvSpPr>
          <p:nvPr/>
        </p:nvSpPr>
        <p:spPr bwMode="auto">
          <a:xfrm>
            <a:off x="0" y="5029200"/>
            <a:ext cx="9144000" cy="129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dirty="0" smtClean="0"/>
              <a:t>Energy Reference Standard</a:t>
            </a:r>
          </a:p>
          <a:p>
            <a:pPr marL="285750" indent="-285750" algn="ctr">
              <a:buFontTx/>
              <a:buChar char="-"/>
            </a:pPr>
            <a:r>
              <a:rPr lang="en-US" altLang="en-US" sz="1600" dirty="0" smtClean="0"/>
              <a:t>Measures Electrical Energy (kWh)</a:t>
            </a:r>
          </a:p>
          <a:p>
            <a:pPr marL="285750" indent="-285750" algn="ctr">
              <a:buFontTx/>
              <a:buChar char="-"/>
            </a:pPr>
            <a:r>
              <a:rPr lang="en-US" altLang="en-US" sz="1600" dirty="0" smtClean="0"/>
              <a:t>Higher Accuracy Class</a:t>
            </a:r>
          </a:p>
          <a:p>
            <a:pPr marL="285750" indent="-285750" algn="ctr">
              <a:buFontTx/>
              <a:buChar char="-"/>
            </a:pPr>
            <a:r>
              <a:rPr lang="en-US" altLang="en-US" sz="1600" dirty="0" smtClean="0"/>
              <a:t>Traceability to SI</a:t>
            </a:r>
            <a:endParaRPr lang="en-US" altLang="en-US" sz="1600" dirty="0"/>
          </a:p>
        </p:txBody>
      </p:sp>
    </p:spTree>
    <p:extLst>
      <p:ext uri="{BB962C8B-B14F-4D97-AF65-F5344CB8AC3E}">
        <p14:creationId xmlns:p14="http://schemas.microsoft.com/office/powerpoint/2010/main" val="31901594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a:xfrm>
            <a:off x="457200" y="274638"/>
            <a:ext cx="8305800" cy="1096962"/>
          </a:xfrm>
          <a:solidFill>
            <a:srgbClr val="FF0000"/>
          </a:solidFill>
        </p:spPr>
        <p:txBody>
          <a:bodyPr/>
          <a:lstStyle/>
          <a:p>
            <a:pPr eaLnBrk="1" hangingPunct="1"/>
            <a:r>
              <a:rPr lang="en-US" altLang="en-US" sz="3000" b="1" dirty="0" smtClean="0">
                <a:solidFill>
                  <a:schemeClr val="bg1"/>
                </a:solidFill>
              </a:rPr>
              <a:t>Testing Theory and Equipment</a:t>
            </a:r>
            <a:endParaRPr lang="en-US" altLang="en-US" sz="4000" b="1" dirty="0" smtClean="0">
              <a:solidFill>
                <a:schemeClr val="bg1"/>
              </a:solidFill>
            </a:endParaRPr>
          </a:p>
        </p:txBody>
      </p:sp>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ext Box 4"/>
          <p:cNvSpPr txBox="1">
            <a:spLocks noChangeArrowheads="1"/>
          </p:cNvSpPr>
          <p:nvPr/>
        </p:nvSpPr>
        <p:spPr bwMode="auto">
          <a:xfrm>
            <a:off x="-17253" y="137160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smtClean="0"/>
              <a:t>Meter Accuracy Testing – A Comparison Test</a:t>
            </a:r>
            <a:endParaRPr lang="en-US" altLang="en-US" sz="3200" dirty="0"/>
          </a:p>
        </p:txBody>
      </p:sp>
      <p:pic>
        <p:nvPicPr>
          <p:cNvPr id="6" name="Picture 29" descr="9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189" y="3344516"/>
            <a:ext cx="1331343" cy="117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4724400" y="2511622"/>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CURRENT SOURCE</a:t>
            </a:r>
          </a:p>
        </p:txBody>
      </p:sp>
      <p:sp>
        <p:nvSpPr>
          <p:cNvPr id="8" name="Rectangle 7"/>
          <p:cNvSpPr/>
          <p:nvPr/>
        </p:nvSpPr>
        <p:spPr bwMode="auto">
          <a:xfrm>
            <a:off x="2912853" y="2511622"/>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POTENTIAL SOURCE</a:t>
            </a:r>
          </a:p>
        </p:txBody>
      </p:sp>
      <p:sp>
        <p:nvSpPr>
          <p:cNvPr id="9" name="Rectangle 8"/>
          <p:cNvSpPr/>
          <p:nvPr/>
        </p:nvSpPr>
        <p:spPr bwMode="auto">
          <a:xfrm>
            <a:off x="1371600" y="3326647"/>
            <a:ext cx="1295400" cy="9906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ENERGY REFERENCE STANDARD</a:t>
            </a:r>
          </a:p>
        </p:txBody>
      </p:sp>
      <p:sp>
        <p:nvSpPr>
          <p:cNvPr id="10" name="Rectangle 9"/>
          <p:cNvSpPr/>
          <p:nvPr/>
        </p:nvSpPr>
        <p:spPr bwMode="auto">
          <a:xfrm>
            <a:off x="1447800" y="4015425"/>
            <a:ext cx="1143000" cy="25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lang="en-US" sz="1200" dirty="0" smtClean="0">
                <a:latin typeface="Arial" charset="0"/>
              </a:rPr>
              <a:t>XXXXXXXXX</a:t>
            </a:r>
            <a:endParaRPr kumimoji="0" lang="en-US" sz="1200" b="0" i="0" u="none" strike="noStrike" cap="none" normalizeH="0" baseline="0" dirty="0" smtClean="0">
              <a:ln>
                <a:noFill/>
              </a:ln>
              <a:solidFill>
                <a:srgbClr val="000000"/>
              </a:solidFill>
              <a:effectLst/>
              <a:latin typeface="Arial" charset="0"/>
            </a:endParaRPr>
          </a:p>
        </p:txBody>
      </p:sp>
      <p:cxnSp>
        <p:nvCxnSpPr>
          <p:cNvPr id="11" name="Elbow Connector 10"/>
          <p:cNvCxnSpPr>
            <a:stCxn id="8" idx="2"/>
          </p:cNvCxnSpPr>
          <p:nvPr/>
        </p:nvCxnSpPr>
        <p:spPr bwMode="auto">
          <a:xfrm rot="16200000" flipH="1">
            <a:off x="4487482" y="2041893"/>
            <a:ext cx="688778" cy="2542636"/>
          </a:xfrm>
          <a:prstGeom prst="bent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flipH="1">
            <a:off x="2667000" y="3657601"/>
            <a:ext cx="893553"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Elbow Connector 17"/>
          <p:cNvCxnSpPr>
            <a:stCxn id="4" idx="2"/>
            <a:endCxn id="6" idx="1"/>
          </p:cNvCxnSpPr>
          <p:nvPr/>
        </p:nvCxnSpPr>
        <p:spPr bwMode="auto">
          <a:xfrm rot="16200000" flipH="1">
            <a:off x="5256585" y="3084336"/>
            <a:ext cx="962119" cy="731089"/>
          </a:xfrm>
          <a:prstGeom prst="bent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Elbow Connector 21"/>
          <p:cNvCxnSpPr>
            <a:stCxn id="4" idx="2"/>
          </p:cNvCxnSpPr>
          <p:nvPr/>
        </p:nvCxnSpPr>
        <p:spPr bwMode="auto">
          <a:xfrm rot="5400000">
            <a:off x="3538490" y="2097332"/>
            <a:ext cx="962121" cy="2705100"/>
          </a:xfrm>
          <a:prstGeom prst="bent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 Box 3"/>
          <p:cNvSpPr txBox="1">
            <a:spLocks noChangeArrowheads="1"/>
          </p:cNvSpPr>
          <p:nvPr/>
        </p:nvSpPr>
        <p:spPr bwMode="auto">
          <a:xfrm>
            <a:off x="0" y="5029200"/>
            <a:ext cx="9144000"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lgn="ctr">
              <a:buFontTx/>
              <a:buChar char="-"/>
            </a:pPr>
            <a:r>
              <a:rPr lang="en-US" altLang="en-US" sz="1600" dirty="0" smtClean="0"/>
              <a:t>Apply the Same Voltage and Current to the Standard and Meter for a Defined Period of Time</a:t>
            </a:r>
          </a:p>
          <a:p>
            <a:pPr marL="285750" indent="-285750" algn="ctr">
              <a:buFontTx/>
              <a:buChar char="-"/>
            </a:pPr>
            <a:r>
              <a:rPr lang="en-US" altLang="en-US" sz="1600" dirty="0" smtClean="0"/>
              <a:t>Standard and Meter Should Measure the Same Energy</a:t>
            </a:r>
          </a:p>
          <a:p>
            <a:pPr marL="285750" indent="-285750" algn="ctr">
              <a:buFontTx/>
              <a:buChar char="-"/>
            </a:pPr>
            <a:r>
              <a:rPr lang="en-US" altLang="en-US" sz="1600" dirty="0" smtClean="0"/>
              <a:t>The Difference is the Error of the Meter</a:t>
            </a:r>
          </a:p>
        </p:txBody>
      </p:sp>
    </p:spTree>
    <p:extLst>
      <p:ext uri="{BB962C8B-B14F-4D97-AF65-F5344CB8AC3E}">
        <p14:creationId xmlns:p14="http://schemas.microsoft.com/office/powerpoint/2010/main" val="15557989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3"/>
          <p:cNvSpPr>
            <a:spLocks noGrp="1" noChangeArrowheads="1"/>
          </p:cNvSpPr>
          <p:nvPr>
            <p:ph type="title"/>
          </p:nvPr>
        </p:nvSpPr>
        <p:spPr>
          <a:xfrm>
            <a:off x="457200" y="274638"/>
            <a:ext cx="8305800" cy="1096962"/>
          </a:xfrm>
          <a:solidFill>
            <a:srgbClr val="FF0000"/>
          </a:solidFill>
        </p:spPr>
        <p:txBody>
          <a:bodyPr/>
          <a:lstStyle/>
          <a:p>
            <a:pPr eaLnBrk="1" hangingPunct="1"/>
            <a:r>
              <a:rPr lang="en-US" altLang="en-US" sz="3000" b="1" dirty="0" smtClean="0">
                <a:solidFill>
                  <a:schemeClr val="bg1"/>
                </a:solidFill>
              </a:rPr>
              <a:t>Testing Theory and Equipment</a:t>
            </a:r>
            <a:endParaRPr lang="en-US" altLang="en-US" sz="4000" b="1" dirty="0" smtClean="0">
              <a:solidFill>
                <a:schemeClr val="bg1"/>
              </a:solidFill>
            </a:endParaRPr>
          </a:p>
        </p:txBody>
      </p:sp>
      <p:sp>
        <p:nvSpPr>
          <p:cNvPr id="2" name="AutoShape 6" descr="Electricity Mete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Text Box 4"/>
          <p:cNvSpPr txBox="1">
            <a:spLocks noChangeArrowheads="1"/>
          </p:cNvSpPr>
          <p:nvPr/>
        </p:nvSpPr>
        <p:spPr bwMode="auto">
          <a:xfrm>
            <a:off x="-17253" y="137160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smtClean="0"/>
              <a:t>Meter Accuracy Testing – A Comparison Test</a:t>
            </a:r>
            <a:endParaRPr lang="en-US" altLang="en-US" sz="3200" dirty="0"/>
          </a:p>
        </p:txBody>
      </p:sp>
      <p:pic>
        <p:nvPicPr>
          <p:cNvPr id="6" name="Picture 29" descr="9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189" y="3344516"/>
            <a:ext cx="1331343" cy="117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4724400" y="2511622"/>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CURRENT SOURCE</a:t>
            </a:r>
          </a:p>
        </p:txBody>
      </p:sp>
      <p:sp>
        <p:nvSpPr>
          <p:cNvPr id="8" name="Rectangle 7"/>
          <p:cNvSpPr/>
          <p:nvPr/>
        </p:nvSpPr>
        <p:spPr bwMode="auto">
          <a:xfrm>
            <a:off x="2912853" y="2511622"/>
            <a:ext cx="1295400" cy="4572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POTENTIAL SOURCE</a:t>
            </a:r>
          </a:p>
        </p:txBody>
      </p:sp>
      <p:sp>
        <p:nvSpPr>
          <p:cNvPr id="9" name="Rectangle 8"/>
          <p:cNvSpPr/>
          <p:nvPr/>
        </p:nvSpPr>
        <p:spPr bwMode="auto">
          <a:xfrm>
            <a:off x="1371600" y="3326647"/>
            <a:ext cx="1295400" cy="990600"/>
          </a:xfrm>
          <a:prstGeom prst="rect">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rPr>
              <a:t>ENERGY REFERENCE STANDARD</a:t>
            </a:r>
          </a:p>
        </p:txBody>
      </p:sp>
      <p:sp>
        <p:nvSpPr>
          <p:cNvPr id="10" name="Rectangle 9"/>
          <p:cNvSpPr/>
          <p:nvPr/>
        </p:nvSpPr>
        <p:spPr bwMode="auto">
          <a:xfrm>
            <a:off x="1447800" y="4015425"/>
            <a:ext cx="1143000" cy="2540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r>
              <a:rPr lang="en-US" sz="1200" dirty="0" smtClean="0">
                <a:latin typeface="Arial" charset="0"/>
              </a:rPr>
              <a:t>XXXXXXXXX</a:t>
            </a:r>
            <a:endParaRPr kumimoji="0" lang="en-US" sz="1200" b="0" i="0" u="none" strike="noStrike" cap="none" normalizeH="0" baseline="0" dirty="0" smtClean="0">
              <a:ln>
                <a:noFill/>
              </a:ln>
              <a:solidFill>
                <a:srgbClr val="000000"/>
              </a:solidFill>
              <a:effectLst/>
              <a:latin typeface="Arial" charset="0"/>
            </a:endParaRPr>
          </a:p>
        </p:txBody>
      </p:sp>
      <p:cxnSp>
        <p:nvCxnSpPr>
          <p:cNvPr id="11" name="Elbow Connector 10"/>
          <p:cNvCxnSpPr>
            <a:stCxn id="8" idx="2"/>
          </p:cNvCxnSpPr>
          <p:nvPr/>
        </p:nvCxnSpPr>
        <p:spPr bwMode="auto">
          <a:xfrm rot="16200000" flipH="1">
            <a:off x="4487482" y="2041893"/>
            <a:ext cx="688778" cy="2542636"/>
          </a:xfrm>
          <a:prstGeom prst="bent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flipH="1">
            <a:off x="2667000" y="3657601"/>
            <a:ext cx="893553"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Elbow Connector 17"/>
          <p:cNvCxnSpPr>
            <a:stCxn id="4" idx="2"/>
            <a:endCxn id="6" idx="1"/>
          </p:cNvCxnSpPr>
          <p:nvPr/>
        </p:nvCxnSpPr>
        <p:spPr bwMode="auto">
          <a:xfrm rot="16200000" flipH="1">
            <a:off x="5256585" y="3084336"/>
            <a:ext cx="962119" cy="731089"/>
          </a:xfrm>
          <a:prstGeom prst="bent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Elbow Connector 21"/>
          <p:cNvCxnSpPr>
            <a:stCxn id="4" idx="2"/>
          </p:cNvCxnSpPr>
          <p:nvPr/>
        </p:nvCxnSpPr>
        <p:spPr bwMode="auto">
          <a:xfrm rot="5400000">
            <a:off x="3538490" y="2097332"/>
            <a:ext cx="962121" cy="2705100"/>
          </a:xfrm>
          <a:prstGeom prst="bentConnector2">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 Box 3"/>
          <p:cNvSpPr txBox="1">
            <a:spLocks noChangeArrowheads="1"/>
          </p:cNvSpPr>
          <p:nvPr/>
        </p:nvSpPr>
        <p:spPr bwMode="auto">
          <a:xfrm>
            <a:off x="0" y="5029200"/>
            <a:ext cx="9144000"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600" dirty="0" smtClean="0"/>
              <a:t>Example:</a:t>
            </a:r>
          </a:p>
          <a:p>
            <a:pPr algn="ctr"/>
            <a:r>
              <a:rPr lang="en-US" altLang="en-US" sz="1600" dirty="0" smtClean="0"/>
              <a:t>Standard Registers 100kWh / Meter Registers 101.38</a:t>
            </a:r>
          </a:p>
          <a:p>
            <a:pPr algn="ctr"/>
            <a:r>
              <a:rPr lang="en-US" altLang="en-US" sz="1600" dirty="0" smtClean="0"/>
              <a:t>Then the Error of the Meter is 1.38% </a:t>
            </a:r>
          </a:p>
        </p:txBody>
      </p:sp>
    </p:spTree>
    <p:extLst>
      <p:ext uri="{BB962C8B-B14F-4D97-AF65-F5344CB8AC3E}">
        <p14:creationId xmlns:p14="http://schemas.microsoft.com/office/powerpoint/2010/main" val="2027987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bwMode="auto">
          <a:xfrm>
            <a:off x="838200" y="304800"/>
            <a:ext cx="7848600" cy="1143000"/>
          </a:xfrm>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anose="020B0604020202020204" pitchFamily="34" charset="0"/>
                <a:cs typeface="Arial" panose="020B0604020202020204" pitchFamily="34" charset="0"/>
              </a:rPr>
              <a:t>What is Site Verification?</a:t>
            </a:r>
          </a:p>
        </p:txBody>
      </p:sp>
      <p:sp>
        <p:nvSpPr>
          <p:cNvPr id="4099" name="Text Box 5"/>
          <p:cNvSpPr txBox="1">
            <a:spLocks noChangeArrowheads="1"/>
          </p:cNvSpPr>
          <p:nvPr/>
        </p:nvSpPr>
        <p:spPr bwMode="auto">
          <a:xfrm>
            <a:off x="533400" y="16002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sz="3200" dirty="0"/>
          </a:p>
        </p:txBody>
      </p:sp>
      <p:sp>
        <p:nvSpPr>
          <p:cNvPr id="8" name="Text Box 5"/>
          <p:cNvSpPr txBox="1">
            <a:spLocks noChangeArrowheads="1"/>
          </p:cNvSpPr>
          <p:nvPr/>
        </p:nvSpPr>
        <p:spPr bwMode="auto">
          <a:xfrm>
            <a:off x="0" y="1828800"/>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30000"/>
              </a:spcBef>
              <a:spcAft>
                <a:spcPct val="0"/>
              </a:spcAft>
              <a:defRPr>
                <a:solidFill>
                  <a:srgbClr val="000000"/>
                </a:solidFill>
                <a:latin typeface="Arial" charset="0"/>
              </a:defRPr>
            </a:lvl6pPr>
            <a:lvl7pPr marL="2971800" indent="-228600" eaLnBrk="0" fontAlgn="base" hangingPunct="0">
              <a:spcBef>
                <a:spcPct val="30000"/>
              </a:spcBef>
              <a:spcAft>
                <a:spcPct val="0"/>
              </a:spcAft>
              <a:defRPr>
                <a:solidFill>
                  <a:srgbClr val="000000"/>
                </a:solidFill>
                <a:latin typeface="Arial" charset="0"/>
              </a:defRPr>
            </a:lvl7pPr>
            <a:lvl8pPr marL="3429000" indent="-228600" eaLnBrk="0" fontAlgn="base" hangingPunct="0">
              <a:spcBef>
                <a:spcPct val="30000"/>
              </a:spcBef>
              <a:spcAft>
                <a:spcPct val="0"/>
              </a:spcAft>
              <a:defRPr>
                <a:solidFill>
                  <a:srgbClr val="000000"/>
                </a:solidFill>
                <a:latin typeface="Arial" charset="0"/>
              </a:defRPr>
            </a:lvl8pPr>
            <a:lvl9pPr marL="3886200" indent="-228600" eaLnBrk="0" fontAlgn="base" hangingPunct="0">
              <a:spcBef>
                <a:spcPct val="30000"/>
              </a:spcBef>
              <a:spcAft>
                <a:spcPct val="0"/>
              </a:spcAft>
              <a:defRPr>
                <a:solidFill>
                  <a:srgbClr val="000000"/>
                </a:solidFill>
                <a:latin typeface="Arial" charset="0"/>
              </a:defRPr>
            </a:lvl9pPr>
          </a:lstStyle>
          <a:p>
            <a:pPr algn="ctr" eaLnBrk="1" hangingPunct="1"/>
            <a:r>
              <a:rPr lang="en-US" altLang="en-US" sz="3200" dirty="0" smtClean="0"/>
              <a:t>Testing and inspection of more than just the meter accuracy.</a:t>
            </a:r>
            <a:endParaRPr lang="en-US" altLang="en-US" sz="3200" dirty="0"/>
          </a:p>
        </p:txBody>
      </p:sp>
      <p:pic>
        <p:nvPicPr>
          <p:cNvPr id="5" name="Picture 29" descr="9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86" y="3448050"/>
            <a:ext cx="250842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TMD - Metering, AMI and Safety Expe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448050"/>
            <a:ext cx="2880714" cy="241935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bwMode="auto">
          <a:xfrm>
            <a:off x="3581400" y="4114800"/>
            <a:ext cx="1447800" cy="685800"/>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endParaRPr>
          </a:p>
        </p:txBody>
      </p:sp>
      <p:sp>
        <p:nvSpPr>
          <p:cNvPr id="3" name="TextBox 2"/>
          <p:cNvSpPr txBox="1"/>
          <p:nvPr/>
        </p:nvSpPr>
        <p:spPr>
          <a:xfrm>
            <a:off x="914400" y="5682734"/>
            <a:ext cx="2438400" cy="369332"/>
          </a:xfrm>
          <a:prstGeom prst="rect">
            <a:avLst/>
          </a:prstGeom>
          <a:noFill/>
        </p:spPr>
        <p:txBody>
          <a:bodyPr wrap="square" rtlCol="0">
            <a:spAutoFit/>
          </a:bodyPr>
          <a:lstStyle/>
          <a:p>
            <a:r>
              <a:rPr lang="en-US" dirty="0" smtClean="0"/>
              <a:t>99.975% Registration</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747" y="2514600"/>
            <a:ext cx="3424283" cy="2573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5"/>
          <p:cNvSpPr>
            <a:spLocks noGrp="1" noChangeArrowheads="1"/>
          </p:cNvSpPr>
          <p:nvPr>
            <p:ph type="title"/>
          </p:nvPr>
        </p:nvSpPr>
        <p:spPr bwMode="auto">
          <a:xfrm>
            <a:off x="457200" y="304800"/>
            <a:ext cx="8229600" cy="1143000"/>
          </a:xfrm>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anose="020B0604020202020204" pitchFamily="34" charset="0"/>
                <a:cs typeface="Arial" panose="020B0604020202020204" pitchFamily="34" charset="0"/>
              </a:rPr>
              <a:t>CT Testing</a:t>
            </a:r>
          </a:p>
        </p:txBody>
      </p:sp>
      <p:sp>
        <p:nvSpPr>
          <p:cNvPr id="4" name="Text Box 4"/>
          <p:cNvSpPr txBox="1">
            <a:spLocks noChangeArrowheads="1"/>
          </p:cNvSpPr>
          <p:nvPr/>
        </p:nvSpPr>
        <p:spPr bwMode="auto">
          <a:xfrm>
            <a:off x="-17253" y="1524000"/>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3200" dirty="0" smtClean="0"/>
              <a:t>Ratio, Burden, and Admittance</a:t>
            </a:r>
            <a:endParaRPr lang="en-US" altLang="en-US" sz="3200" dirty="0"/>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547" y="2527005"/>
            <a:ext cx="3304239" cy="2560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23359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3"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28956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4"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2362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25"/>
          <p:cNvSpPr>
            <a:spLocks noGrp="1" noChangeArrowheads="1"/>
          </p:cNvSpPr>
          <p:nvPr>
            <p:ph type="title"/>
          </p:nvPr>
        </p:nvSpPr>
        <p:spPr bwMode="auto">
          <a:xfrm>
            <a:off x="457200" y="304800"/>
            <a:ext cx="8229600" cy="1143000"/>
          </a:xfrm>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anose="020B0604020202020204" pitchFamily="34" charset="0"/>
                <a:cs typeface="Arial" panose="020B0604020202020204" pitchFamily="34" charset="0"/>
              </a:rPr>
              <a:t>Example</a:t>
            </a:r>
            <a:r>
              <a:rPr lang="en-US" altLang="en-US" sz="3200" b="1" dirty="0" smtClean="0">
                <a:latin typeface="Arial" panose="020B0604020202020204" pitchFamily="34" charset="0"/>
                <a:cs typeface="Arial" panose="020B0604020202020204" pitchFamily="34" charset="0"/>
              </a:rPr>
              <a:t> </a:t>
            </a:r>
            <a:r>
              <a:rPr lang="en-US" altLang="en-US" sz="3200" b="1" dirty="0" smtClean="0">
                <a:solidFill>
                  <a:schemeClr val="bg1"/>
                </a:solidFill>
                <a:latin typeface="Arial" panose="020B0604020202020204" pitchFamily="34" charset="0"/>
                <a:cs typeface="Arial" panose="020B0604020202020204" pitchFamily="34" charset="0"/>
              </a:rPr>
              <a:t>Application</a:t>
            </a:r>
          </a:p>
        </p:txBody>
      </p:sp>
      <p:sp>
        <p:nvSpPr>
          <p:cNvPr id="6149" name="Text Box 26"/>
          <p:cNvSpPr txBox="1">
            <a:spLocks noChangeArrowheads="1"/>
          </p:cNvSpPr>
          <p:nvPr/>
        </p:nvSpPr>
        <p:spPr bwMode="auto">
          <a:xfrm>
            <a:off x="109315" y="4414391"/>
            <a:ext cx="280088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9S Meter Installation</a:t>
            </a:r>
          </a:p>
        </p:txBody>
      </p:sp>
      <p:pic>
        <p:nvPicPr>
          <p:cNvPr id="6150" name="Picture 27"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8288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 Box 28"/>
          <p:cNvSpPr txBox="1">
            <a:spLocks noChangeArrowheads="1"/>
          </p:cNvSpPr>
          <p:nvPr/>
        </p:nvSpPr>
        <p:spPr bwMode="auto">
          <a:xfrm>
            <a:off x="60198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pic>
        <p:nvPicPr>
          <p:cNvPr id="6152" name="Picture 29" descr="9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7150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Line 30"/>
          <p:cNvSpPr>
            <a:spLocks noChangeShapeType="1"/>
          </p:cNvSpPr>
          <p:nvPr/>
        </p:nvSpPr>
        <p:spPr bwMode="auto">
          <a:xfrm>
            <a:off x="457200" y="23622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54" name="Line 31"/>
          <p:cNvSpPr>
            <a:spLocks noChangeShapeType="1"/>
          </p:cNvSpPr>
          <p:nvPr/>
        </p:nvSpPr>
        <p:spPr bwMode="auto">
          <a:xfrm>
            <a:off x="457200" y="2895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55" name="Line 32"/>
          <p:cNvSpPr>
            <a:spLocks noChangeShapeType="1"/>
          </p:cNvSpPr>
          <p:nvPr/>
        </p:nvSpPr>
        <p:spPr bwMode="auto">
          <a:xfrm>
            <a:off x="457200" y="34290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56" name="Text Box 33"/>
          <p:cNvSpPr txBox="1">
            <a:spLocks noChangeArrowheads="1"/>
          </p:cNvSpPr>
          <p:nvPr/>
        </p:nvSpPr>
        <p:spPr bwMode="auto">
          <a:xfrm>
            <a:off x="0" y="19812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A</a:t>
            </a:r>
          </a:p>
        </p:txBody>
      </p:sp>
      <p:sp>
        <p:nvSpPr>
          <p:cNvPr id="6157" name="Text Box 34"/>
          <p:cNvSpPr txBox="1">
            <a:spLocks noChangeArrowheads="1"/>
          </p:cNvSpPr>
          <p:nvPr/>
        </p:nvSpPr>
        <p:spPr bwMode="auto">
          <a:xfrm>
            <a:off x="533400" y="16764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SOURCE</a:t>
            </a:r>
          </a:p>
        </p:txBody>
      </p:sp>
      <p:sp>
        <p:nvSpPr>
          <p:cNvPr id="6158" name="Text Box 35"/>
          <p:cNvSpPr txBox="1">
            <a:spLocks noChangeArrowheads="1"/>
          </p:cNvSpPr>
          <p:nvPr/>
        </p:nvSpPr>
        <p:spPr bwMode="auto">
          <a:xfrm>
            <a:off x="0" y="2971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C</a:t>
            </a:r>
          </a:p>
        </p:txBody>
      </p:sp>
      <p:sp>
        <p:nvSpPr>
          <p:cNvPr id="6159" name="Text Box 36"/>
          <p:cNvSpPr txBox="1">
            <a:spLocks noChangeArrowheads="1"/>
          </p:cNvSpPr>
          <p:nvPr/>
        </p:nvSpPr>
        <p:spPr bwMode="auto">
          <a:xfrm>
            <a:off x="0" y="25146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B</a:t>
            </a:r>
          </a:p>
        </p:txBody>
      </p:sp>
      <p:sp>
        <p:nvSpPr>
          <p:cNvPr id="6160" name="Text Box 37"/>
          <p:cNvSpPr txBox="1">
            <a:spLocks noChangeArrowheads="1"/>
          </p:cNvSpPr>
          <p:nvPr/>
        </p:nvSpPr>
        <p:spPr bwMode="auto">
          <a:xfrm>
            <a:off x="7315200" y="17526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LOAD</a:t>
            </a:r>
          </a:p>
        </p:txBody>
      </p:sp>
      <p:sp>
        <p:nvSpPr>
          <p:cNvPr id="6161" name="Line 38"/>
          <p:cNvSpPr>
            <a:spLocks noChangeShapeType="1"/>
          </p:cNvSpPr>
          <p:nvPr/>
        </p:nvSpPr>
        <p:spPr bwMode="auto">
          <a:xfrm flipV="1">
            <a:off x="2971800" y="1981200"/>
            <a:ext cx="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2" name="Line 39"/>
          <p:cNvSpPr>
            <a:spLocks noChangeShapeType="1"/>
          </p:cNvSpPr>
          <p:nvPr/>
        </p:nvSpPr>
        <p:spPr bwMode="auto">
          <a:xfrm flipV="1">
            <a:off x="3124200" y="1981200"/>
            <a:ext cx="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3" name="Line 40"/>
          <p:cNvSpPr>
            <a:spLocks noChangeShapeType="1"/>
          </p:cNvSpPr>
          <p:nvPr/>
        </p:nvSpPr>
        <p:spPr bwMode="auto">
          <a:xfrm flipV="1">
            <a:off x="4343400" y="2590800"/>
            <a:ext cx="0" cy="3124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4" name="Line 41"/>
          <p:cNvSpPr>
            <a:spLocks noChangeShapeType="1"/>
          </p:cNvSpPr>
          <p:nvPr/>
        </p:nvSpPr>
        <p:spPr bwMode="auto">
          <a:xfrm flipV="1">
            <a:off x="4495800" y="2590800"/>
            <a:ext cx="0" cy="3200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5" name="Line 42"/>
          <p:cNvSpPr>
            <a:spLocks noChangeShapeType="1"/>
          </p:cNvSpPr>
          <p:nvPr/>
        </p:nvSpPr>
        <p:spPr bwMode="auto">
          <a:xfrm flipV="1">
            <a:off x="5867400" y="3124200"/>
            <a:ext cx="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6" name="Line 43"/>
          <p:cNvSpPr>
            <a:spLocks noChangeShapeType="1"/>
          </p:cNvSpPr>
          <p:nvPr/>
        </p:nvSpPr>
        <p:spPr bwMode="auto">
          <a:xfrm flipV="1">
            <a:off x="6019800" y="3200400"/>
            <a:ext cx="0" cy="2819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7" name="Line 44"/>
          <p:cNvSpPr>
            <a:spLocks noChangeShapeType="1"/>
          </p:cNvSpPr>
          <p:nvPr/>
        </p:nvSpPr>
        <p:spPr bwMode="auto">
          <a:xfrm flipH="1" flipV="1">
            <a:off x="3124200" y="58674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8" name="Line 45"/>
          <p:cNvSpPr>
            <a:spLocks noChangeShapeType="1"/>
          </p:cNvSpPr>
          <p:nvPr/>
        </p:nvSpPr>
        <p:spPr bwMode="auto">
          <a:xfrm flipH="1" flipV="1">
            <a:off x="2971800" y="60198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69" name="Line 46"/>
          <p:cNvSpPr>
            <a:spLocks noChangeShapeType="1"/>
          </p:cNvSpPr>
          <p:nvPr/>
        </p:nvSpPr>
        <p:spPr bwMode="auto">
          <a:xfrm flipH="1" flipV="1">
            <a:off x="4800600" y="5867400"/>
            <a:ext cx="1066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70" name="Line 47"/>
          <p:cNvSpPr>
            <a:spLocks noChangeShapeType="1"/>
          </p:cNvSpPr>
          <p:nvPr/>
        </p:nvSpPr>
        <p:spPr bwMode="auto">
          <a:xfrm flipH="1" flipV="1">
            <a:off x="4876800" y="6019800"/>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71" name="Text Box 48"/>
          <p:cNvSpPr txBox="1">
            <a:spLocks noChangeArrowheads="1"/>
          </p:cNvSpPr>
          <p:nvPr/>
        </p:nvSpPr>
        <p:spPr bwMode="auto">
          <a:xfrm>
            <a:off x="3276600" y="1981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6172" name="Text Box 49"/>
          <p:cNvSpPr txBox="1">
            <a:spLocks noChangeArrowheads="1"/>
          </p:cNvSpPr>
          <p:nvPr/>
        </p:nvSpPr>
        <p:spPr bwMode="auto">
          <a:xfrm>
            <a:off x="4495800" y="2514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6173" name="Text Box 50"/>
          <p:cNvSpPr txBox="1">
            <a:spLocks noChangeArrowheads="1"/>
          </p:cNvSpPr>
          <p:nvPr/>
        </p:nvSpPr>
        <p:spPr bwMode="auto">
          <a:xfrm>
            <a:off x="6019800" y="30480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6174" name="Text Box 51"/>
          <p:cNvSpPr txBox="1">
            <a:spLocks noChangeArrowheads="1"/>
          </p:cNvSpPr>
          <p:nvPr/>
        </p:nvSpPr>
        <p:spPr bwMode="auto">
          <a:xfrm>
            <a:off x="44958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sp>
        <p:nvSpPr>
          <p:cNvPr id="6175" name="Text Box 52"/>
          <p:cNvSpPr txBox="1">
            <a:spLocks noChangeArrowheads="1"/>
          </p:cNvSpPr>
          <p:nvPr/>
        </p:nvSpPr>
        <p:spPr bwMode="auto">
          <a:xfrm>
            <a:off x="31242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4001"/>
            <a:ext cx="6287016"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5"/>
          <p:cNvSpPr>
            <a:spLocks noGrp="1" noChangeArrowheads="1"/>
          </p:cNvSpPr>
          <p:nvPr>
            <p:ph type="title"/>
          </p:nvPr>
        </p:nvSpPr>
        <p:spPr bwMode="auto">
          <a:xfrm>
            <a:off x="457200" y="304800"/>
            <a:ext cx="8229600" cy="1143000"/>
          </a:xfrm>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anose="020B0604020202020204" pitchFamily="34" charset="0"/>
                <a:cs typeface="Arial" panose="020B0604020202020204" pitchFamily="34" charset="0"/>
              </a:rPr>
              <a:t>Faceplate Specifications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65532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5"/>
          <p:cNvSpPr>
            <a:spLocks noChangeArrowheads="1"/>
          </p:cNvSpPr>
          <p:nvPr/>
        </p:nvSpPr>
        <p:spPr bwMode="auto">
          <a:xfrm>
            <a:off x="457200" y="304800"/>
            <a:ext cx="8229600" cy="1143000"/>
          </a:xfrm>
          <a:prstGeom prst="rect">
            <a:avLst/>
          </a:prstGeom>
          <a:solidFill>
            <a:srgbClr val="FF0000"/>
          </a:solidFill>
          <a:ln>
            <a:noFill/>
          </a:ln>
          <a:effectLst/>
          <a:extLst/>
        </p:spPr>
        <p:txBody>
          <a:bodyPr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spcBef>
                <a:spcPct val="0"/>
              </a:spcBef>
            </a:pPr>
            <a:r>
              <a:rPr lang="en-US" altLang="en-US" sz="3200" b="1" dirty="0">
                <a:solidFill>
                  <a:schemeClr val="bg1"/>
                </a:solidFill>
                <a:cs typeface="Arial" panose="020B0604020202020204" pitchFamily="34" charset="0"/>
              </a:rPr>
              <a:t>Faceplate Specifications</a:t>
            </a:r>
          </a:p>
        </p:txBody>
      </p:sp>
      <p:sp>
        <p:nvSpPr>
          <p:cNvPr id="8196" name="Oval 6"/>
          <p:cNvSpPr>
            <a:spLocks noChangeArrowheads="1"/>
          </p:cNvSpPr>
          <p:nvPr/>
        </p:nvSpPr>
        <p:spPr bwMode="auto">
          <a:xfrm>
            <a:off x="5334000" y="2852871"/>
            <a:ext cx="1828800" cy="990600"/>
          </a:xfrm>
          <a:prstGeom prst="ellipse">
            <a:avLst/>
          </a:prstGeom>
          <a:noFill/>
          <a:ln w="920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
        <p:nvSpPr>
          <p:cNvPr id="8197" name="Text Box 7"/>
          <p:cNvSpPr txBox="1">
            <a:spLocks noChangeArrowheads="1"/>
          </p:cNvSpPr>
          <p:nvPr/>
        </p:nvSpPr>
        <p:spPr bwMode="auto">
          <a:xfrm>
            <a:off x="7315200" y="3027496"/>
            <a:ext cx="129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600" dirty="0">
                <a:solidFill>
                  <a:srgbClr val="FF0000"/>
                </a:solidFill>
              </a:rPr>
              <a:t>Ratio</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bwMode="auto">
          <a:xfrm>
            <a:off x="457200" y="304800"/>
            <a:ext cx="8229600" cy="1143000"/>
          </a:xfrm>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itchFamily="34" charset="0"/>
              </a:rPr>
              <a:t>CTs Ratio</a:t>
            </a:r>
          </a:p>
        </p:txBody>
      </p:sp>
      <p:sp>
        <p:nvSpPr>
          <p:cNvPr id="9219" name="Text Box 8"/>
          <p:cNvSpPr txBox="1">
            <a:spLocks noChangeArrowheads="1"/>
          </p:cNvSpPr>
          <p:nvPr/>
        </p:nvSpPr>
        <p:spPr bwMode="auto">
          <a:xfrm>
            <a:off x="457200" y="4572000"/>
            <a:ext cx="8153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For instance, a CT with a 400:5 ratio will produce 5A on the secondary, when 400A are applied to the primary.</a:t>
            </a:r>
          </a:p>
        </p:txBody>
      </p:sp>
      <p:pic>
        <p:nvPicPr>
          <p:cNvPr id="9220" name="Picture 9" descr="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600200"/>
            <a:ext cx="2892425"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524000"/>
            <a:ext cx="6185612"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5"/>
          <p:cNvSpPr>
            <a:spLocks noChangeArrowheads="1"/>
          </p:cNvSpPr>
          <p:nvPr/>
        </p:nvSpPr>
        <p:spPr bwMode="auto">
          <a:xfrm>
            <a:off x="457200" y="304800"/>
            <a:ext cx="8229600" cy="1143000"/>
          </a:xfrm>
          <a:prstGeom prst="rect">
            <a:avLst/>
          </a:prstGeom>
          <a:solidFill>
            <a:srgbClr val="FF0000"/>
          </a:solidFill>
          <a:ln>
            <a:noFill/>
          </a:ln>
          <a:effectLst/>
          <a:extLst/>
        </p:spPr>
        <p:txBody>
          <a:bodyPr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spcBef>
                <a:spcPct val="0"/>
              </a:spcBef>
            </a:pPr>
            <a:r>
              <a:rPr lang="en-US" altLang="en-US" sz="3200" b="1" dirty="0">
                <a:solidFill>
                  <a:schemeClr val="bg1"/>
                </a:solidFill>
                <a:cs typeface="Arial" panose="020B0604020202020204" pitchFamily="34" charset="0"/>
              </a:rPr>
              <a:t>Faceplate Specifications</a:t>
            </a:r>
          </a:p>
        </p:txBody>
      </p:sp>
      <p:sp>
        <p:nvSpPr>
          <p:cNvPr id="13316" name="Oval 6"/>
          <p:cNvSpPr>
            <a:spLocks noChangeArrowheads="1"/>
          </p:cNvSpPr>
          <p:nvPr/>
        </p:nvSpPr>
        <p:spPr bwMode="auto">
          <a:xfrm>
            <a:off x="2313062" y="4563586"/>
            <a:ext cx="1828800" cy="457200"/>
          </a:xfrm>
          <a:prstGeom prst="ellipse">
            <a:avLst/>
          </a:prstGeom>
          <a:noFill/>
          <a:ln w="920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
        <p:nvSpPr>
          <p:cNvPr id="13317" name="Text Box 7"/>
          <p:cNvSpPr txBox="1">
            <a:spLocks noChangeArrowheads="1"/>
          </p:cNvSpPr>
          <p:nvPr/>
        </p:nvSpPr>
        <p:spPr bwMode="auto">
          <a:xfrm>
            <a:off x="0" y="4075540"/>
            <a:ext cx="1752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smtClean="0">
                <a:solidFill>
                  <a:srgbClr val="FF0000"/>
                </a:solidFill>
              </a:rPr>
              <a:t>Burden Rating</a:t>
            </a:r>
            <a:endParaRPr lang="en-US" altLang="en-US" sz="3200" dirty="0">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457200" y="304800"/>
            <a:ext cx="8229600" cy="1143000"/>
          </a:xfrm>
          <a:prstGeom prst="rect">
            <a:avLst/>
          </a:prstGeom>
          <a:solidFill>
            <a:srgbClr val="FF0000"/>
          </a:solidFill>
          <a:ln>
            <a:noFill/>
          </a:ln>
          <a:effectLst/>
          <a:extLst/>
        </p:spPr>
        <p:txBody>
          <a:bodyPr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spcBef>
                <a:spcPct val="0"/>
              </a:spcBef>
            </a:pPr>
            <a:r>
              <a:rPr lang="en-US" altLang="en-US" sz="3200" b="1" dirty="0">
                <a:solidFill>
                  <a:schemeClr val="bg1"/>
                </a:solidFill>
                <a:cs typeface="Arial" panose="020B0604020202020204" pitchFamily="34" charset="0"/>
              </a:rPr>
              <a:t>Burden Rating</a:t>
            </a:r>
          </a:p>
        </p:txBody>
      </p:sp>
      <p:sp>
        <p:nvSpPr>
          <p:cNvPr id="14339" name="Text Box 5"/>
          <p:cNvSpPr txBox="1">
            <a:spLocks noChangeArrowheads="1"/>
          </p:cNvSpPr>
          <p:nvPr/>
        </p:nvSpPr>
        <p:spPr bwMode="auto">
          <a:xfrm>
            <a:off x="388121" y="2057400"/>
            <a:ext cx="83058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The burden range, present in the secondary circuit, that the manufacturer will guarantee their CT’s will still accurately function, in regards to the ratio specification.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3255" y="2665323"/>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5"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2362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6"/>
          <p:cNvSpPr>
            <a:spLocks noGrp="1" noChangeArrowheads="1"/>
          </p:cNvSpPr>
          <p:nvPr>
            <p:ph type="title"/>
          </p:nvPr>
        </p:nvSpPr>
        <p:spPr bwMode="auto">
          <a:xfrm>
            <a:off x="457200" y="304800"/>
            <a:ext cx="8229600" cy="1143000"/>
          </a:xfrm>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anose="020B0604020202020204" pitchFamily="34" charset="0"/>
                <a:cs typeface="Arial" panose="020B0604020202020204" pitchFamily="34" charset="0"/>
              </a:rPr>
              <a:t>Ratio Testing</a:t>
            </a:r>
          </a:p>
        </p:txBody>
      </p:sp>
      <p:sp>
        <p:nvSpPr>
          <p:cNvPr id="15365" name="Text Box 7"/>
          <p:cNvSpPr txBox="1">
            <a:spLocks noChangeArrowheads="1"/>
          </p:cNvSpPr>
          <p:nvPr/>
        </p:nvSpPr>
        <p:spPr bwMode="auto">
          <a:xfrm>
            <a:off x="457200" y="1367135"/>
            <a:ext cx="822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Ratio of Primary Current to Secondary Current</a:t>
            </a:r>
          </a:p>
        </p:txBody>
      </p:sp>
      <p:pic>
        <p:nvPicPr>
          <p:cNvPr id="15366" name="Picture 8"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0113" y="1981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9"/>
          <p:cNvSpPr txBox="1">
            <a:spLocks noChangeArrowheads="1"/>
          </p:cNvSpPr>
          <p:nvPr/>
        </p:nvSpPr>
        <p:spPr bwMode="auto">
          <a:xfrm>
            <a:off x="60198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pic>
        <p:nvPicPr>
          <p:cNvPr id="15368" name="Picture 10" descr="9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7150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Line 11"/>
          <p:cNvSpPr>
            <a:spLocks noChangeShapeType="1"/>
          </p:cNvSpPr>
          <p:nvPr/>
        </p:nvSpPr>
        <p:spPr bwMode="auto">
          <a:xfrm>
            <a:off x="457200" y="23622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0" name="Text Box 12"/>
          <p:cNvSpPr txBox="1">
            <a:spLocks noChangeArrowheads="1"/>
          </p:cNvSpPr>
          <p:nvPr/>
        </p:nvSpPr>
        <p:spPr bwMode="auto">
          <a:xfrm>
            <a:off x="0" y="19812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A</a:t>
            </a:r>
          </a:p>
        </p:txBody>
      </p:sp>
      <p:sp>
        <p:nvSpPr>
          <p:cNvPr id="15371" name="Text Box 13"/>
          <p:cNvSpPr txBox="1">
            <a:spLocks noChangeArrowheads="1"/>
          </p:cNvSpPr>
          <p:nvPr/>
        </p:nvSpPr>
        <p:spPr bwMode="auto">
          <a:xfrm>
            <a:off x="533400" y="16764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SOURCE</a:t>
            </a:r>
          </a:p>
        </p:txBody>
      </p:sp>
      <p:sp>
        <p:nvSpPr>
          <p:cNvPr id="15372" name="Text Box 14"/>
          <p:cNvSpPr txBox="1">
            <a:spLocks noChangeArrowheads="1"/>
          </p:cNvSpPr>
          <p:nvPr/>
        </p:nvSpPr>
        <p:spPr bwMode="auto">
          <a:xfrm>
            <a:off x="7315200" y="17526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LOAD</a:t>
            </a:r>
          </a:p>
        </p:txBody>
      </p:sp>
      <p:sp>
        <p:nvSpPr>
          <p:cNvPr id="15373" name="Line 15"/>
          <p:cNvSpPr>
            <a:spLocks noChangeShapeType="1"/>
          </p:cNvSpPr>
          <p:nvPr/>
        </p:nvSpPr>
        <p:spPr bwMode="auto">
          <a:xfrm flipV="1">
            <a:off x="2971800" y="2057400"/>
            <a:ext cx="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4" name="Line 16"/>
          <p:cNvSpPr>
            <a:spLocks noChangeShapeType="1"/>
          </p:cNvSpPr>
          <p:nvPr/>
        </p:nvSpPr>
        <p:spPr bwMode="auto">
          <a:xfrm flipV="1">
            <a:off x="3124200" y="2057400"/>
            <a:ext cx="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5" name="Line 17"/>
          <p:cNvSpPr>
            <a:spLocks noChangeShapeType="1"/>
          </p:cNvSpPr>
          <p:nvPr/>
        </p:nvSpPr>
        <p:spPr bwMode="auto">
          <a:xfrm flipV="1">
            <a:off x="4343400" y="2590800"/>
            <a:ext cx="0" cy="3124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6" name="Line 18"/>
          <p:cNvSpPr>
            <a:spLocks noChangeShapeType="1"/>
          </p:cNvSpPr>
          <p:nvPr/>
        </p:nvSpPr>
        <p:spPr bwMode="auto">
          <a:xfrm flipV="1">
            <a:off x="4495800" y="2590800"/>
            <a:ext cx="0" cy="3200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7" name="Line 19"/>
          <p:cNvSpPr>
            <a:spLocks noChangeShapeType="1"/>
          </p:cNvSpPr>
          <p:nvPr/>
        </p:nvSpPr>
        <p:spPr bwMode="auto">
          <a:xfrm flipV="1">
            <a:off x="5867400" y="3124200"/>
            <a:ext cx="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8" name="Line 20"/>
          <p:cNvSpPr>
            <a:spLocks noChangeShapeType="1"/>
          </p:cNvSpPr>
          <p:nvPr/>
        </p:nvSpPr>
        <p:spPr bwMode="auto">
          <a:xfrm flipV="1">
            <a:off x="6019800" y="3200400"/>
            <a:ext cx="0" cy="2819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79" name="Line 21"/>
          <p:cNvSpPr>
            <a:spLocks noChangeShapeType="1"/>
          </p:cNvSpPr>
          <p:nvPr/>
        </p:nvSpPr>
        <p:spPr bwMode="auto">
          <a:xfrm flipH="1" flipV="1">
            <a:off x="3124200" y="58674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80" name="Line 22"/>
          <p:cNvSpPr>
            <a:spLocks noChangeShapeType="1"/>
          </p:cNvSpPr>
          <p:nvPr/>
        </p:nvSpPr>
        <p:spPr bwMode="auto">
          <a:xfrm flipH="1" flipV="1">
            <a:off x="2971800" y="60198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81" name="Line 23"/>
          <p:cNvSpPr>
            <a:spLocks noChangeShapeType="1"/>
          </p:cNvSpPr>
          <p:nvPr/>
        </p:nvSpPr>
        <p:spPr bwMode="auto">
          <a:xfrm flipH="1" flipV="1">
            <a:off x="4800600" y="5867400"/>
            <a:ext cx="1066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82" name="Line 24"/>
          <p:cNvSpPr>
            <a:spLocks noChangeShapeType="1"/>
          </p:cNvSpPr>
          <p:nvPr/>
        </p:nvSpPr>
        <p:spPr bwMode="auto">
          <a:xfrm flipH="1" flipV="1">
            <a:off x="4876800" y="6019800"/>
            <a:ext cx="1143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83" name="Text Box 25"/>
          <p:cNvSpPr txBox="1">
            <a:spLocks noChangeArrowheads="1"/>
          </p:cNvSpPr>
          <p:nvPr/>
        </p:nvSpPr>
        <p:spPr bwMode="auto">
          <a:xfrm>
            <a:off x="3276600" y="1981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15384" name="Text Box 26"/>
          <p:cNvSpPr txBox="1">
            <a:spLocks noChangeArrowheads="1"/>
          </p:cNvSpPr>
          <p:nvPr/>
        </p:nvSpPr>
        <p:spPr bwMode="auto">
          <a:xfrm>
            <a:off x="4495800" y="2514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15385" name="Text Box 27"/>
          <p:cNvSpPr txBox="1">
            <a:spLocks noChangeArrowheads="1"/>
          </p:cNvSpPr>
          <p:nvPr/>
        </p:nvSpPr>
        <p:spPr bwMode="auto">
          <a:xfrm>
            <a:off x="6248400" y="3076484"/>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400A</a:t>
            </a:r>
          </a:p>
        </p:txBody>
      </p:sp>
      <p:sp>
        <p:nvSpPr>
          <p:cNvPr id="15386" name="Text Box 28"/>
          <p:cNvSpPr txBox="1">
            <a:spLocks noChangeArrowheads="1"/>
          </p:cNvSpPr>
          <p:nvPr/>
        </p:nvSpPr>
        <p:spPr bwMode="auto">
          <a:xfrm>
            <a:off x="44958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sp>
        <p:nvSpPr>
          <p:cNvPr id="15387" name="Text Box 29"/>
          <p:cNvSpPr txBox="1">
            <a:spLocks noChangeArrowheads="1"/>
          </p:cNvSpPr>
          <p:nvPr/>
        </p:nvSpPr>
        <p:spPr bwMode="auto">
          <a:xfrm>
            <a:off x="3124200" y="47244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5A</a:t>
            </a:r>
          </a:p>
        </p:txBody>
      </p:sp>
      <p:pic>
        <p:nvPicPr>
          <p:cNvPr id="15388" name="Picture 30" descr="swi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0113" y="3987592"/>
            <a:ext cx="3569687" cy="143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9" name="Picture 31" descr="cla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1981200"/>
            <a:ext cx="6699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0" name="Text Box 32"/>
          <p:cNvSpPr txBox="1">
            <a:spLocks noChangeArrowheads="1"/>
          </p:cNvSpPr>
          <p:nvPr/>
        </p:nvSpPr>
        <p:spPr bwMode="auto">
          <a:xfrm>
            <a:off x="457200" y="5105400"/>
            <a:ext cx="1905000" cy="10922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Calculate Ratio</a:t>
            </a:r>
          </a:p>
        </p:txBody>
      </p:sp>
      <p:sp>
        <p:nvSpPr>
          <p:cNvPr id="15391" name="AutoShape 33"/>
          <p:cNvSpPr>
            <a:spLocks noChangeArrowheads="1"/>
          </p:cNvSpPr>
          <p:nvPr/>
        </p:nvSpPr>
        <p:spPr bwMode="auto">
          <a:xfrm rot="6382513">
            <a:off x="965200" y="4216400"/>
            <a:ext cx="1346200" cy="381000"/>
          </a:xfrm>
          <a:prstGeom prst="rightArrow">
            <a:avLst>
              <a:gd name="adj1" fmla="val 50000"/>
              <a:gd name="adj2" fmla="val 88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
        <p:nvSpPr>
          <p:cNvPr id="15392" name="AutoShape 34"/>
          <p:cNvSpPr>
            <a:spLocks noChangeArrowheads="1"/>
          </p:cNvSpPr>
          <p:nvPr/>
        </p:nvSpPr>
        <p:spPr bwMode="auto">
          <a:xfrm rot="9410818">
            <a:off x="2304775" y="4851112"/>
            <a:ext cx="779961" cy="360509"/>
          </a:xfrm>
          <a:prstGeom prst="rightArrow">
            <a:avLst>
              <a:gd name="adj1" fmla="val 50000"/>
              <a:gd name="adj2" fmla="val 883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bwMode="auto">
          <a:xfrm>
            <a:off x="457200" y="304800"/>
            <a:ext cx="8229600" cy="1143000"/>
          </a:xfrm>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itchFamily="34" charset="0"/>
              </a:rPr>
              <a:t>Burden Testing</a:t>
            </a:r>
          </a:p>
        </p:txBody>
      </p:sp>
      <p:sp>
        <p:nvSpPr>
          <p:cNvPr id="16387" name="Text Box 5"/>
          <p:cNvSpPr txBox="1">
            <a:spLocks noChangeArrowheads="1"/>
          </p:cNvSpPr>
          <p:nvPr/>
        </p:nvSpPr>
        <p:spPr bwMode="auto">
          <a:xfrm>
            <a:off x="381000" y="1762629"/>
            <a:ext cx="838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Functionality with Burden Present on the Secondary Loop</a:t>
            </a:r>
          </a:p>
        </p:txBody>
      </p:sp>
      <p:pic>
        <p:nvPicPr>
          <p:cNvPr id="16388" name="Picture 6"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2743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9" descr="9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7150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Line 10"/>
          <p:cNvSpPr>
            <a:spLocks noChangeShapeType="1"/>
          </p:cNvSpPr>
          <p:nvPr/>
        </p:nvSpPr>
        <p:spPr bwMode="auto">
          <a:xfrm>
            <a:off x="533400" y="3276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1" name="Text Box 11"/>
          <p:cNvSpPr txBox="1">
            <a:spLocks noChangeArrowheads="1"/>
          </p:cNvSpPr>
          <p:nvPr/>
        </p:nvSpPr>
        <p:spPr bwMode="auto">
          <a:xfrm>
            <a:off x="381000" y="2971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A</a:t>
            </a:r>
          </a:p>
        </p:txBody>
      </p:sp>
      <p:sp>
        <p:nvSpPr>
          <p:cNvPr id="16392" name="Line 14"/>
          <p:cNvSpPr>
            <a:spLocks noChangeShapeType="1"/>
          </p:cNvSpPr>
          <p:nvPr/>
        </p:nvSpPr>
        <p:spPr bwMode="auto">
          <a:xfrm flipV="1">
            <a:off x="2971800" y="2971800"/>
            <a:ext cx="0" cy="3048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3" name="Line 15"/>
          <p:cNvSpPr>
            <a:spLocks noChangeShapeType="1"/>
          </p:cNvSpPr>
          <p:nvPr/>
        </p:nvSpPr>
        <p:spPr bwMode="auto">
          <a:xfrm flipV="1">
            <a:off x="3124200" y="2971800"/>
            <a:ext cx="0" cy="2895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4" name="Line 20"/>
          <p:cNvSpPr>
            <a:spLocks noChangeShapeType="1"/>
          </p:cNvSpPr>
          <p:nvPr/>
        </p:nvSpPr>
        <p:spPr bwMode="auto">
          <a:xfrm flipH="1" flipV="1">
            <a:off x="3124200" y="58674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5" name="Line 21"/>
          <p:cNvSpPr>
            <a:spLocks noChangeShapeType="1"/>
          </p:cNvSpPr>
          <p:nvPr/>
        </p:nvSpPr>
        <p:spPr bwMode="auto">
          <a:xfrm flipH="1" flipV="1">
            <a:off x="2971800" y="60198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6" name="Text Box 34"/>
          <p:cNvSpPr txBox="1">
            <a:spLocks noChangeArrowheads="1"/>
          </p:cNvSpPr>
          <p:nvPr/>
        </p:nvSpPr>
        <p:spPr bwMode="auto">
          <a:xfrm>
            <a:off x="4495800" y="3429000"/>
            <a:ext cx="38862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000" dirty="0"/>
              <a:t>Some burden will always be present – junctions, meter coils, test switches, cables, etc.</a:t>
            </a:r>
          </a:p>
          <a:p>
            <a:pPr algn="ctr" eaLnBrk="1" hangingPunct="1"/>
            <a:endParaRPr lang="en-US" altLang="en-US" sz="2000" dirty="0"/>
          </a:p>
          <a:p>
            <a:pPr algn="ctr" eaLnBrk="1" hangingPunct="1"/>
            <a:r>
              <a:rPr lang="en-US" altLang="en-US" sz="2000" dirty="0"/>
              <a:t>CT’s must be able to maintain an accurate ratio with burden on the secondary.</a:t>
            </a:r>
          </a:p>
        </p:txBody>
      </p:sp>
      <p:pic>
        <p:nvPicPr>
          <p:cNvPr id="16397" name="Picture 35" descr="swi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962400"/>
            <a:ext cx="2971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304800"/>
            <a:ext cx="8229600" cy="1143000"/>
          </a:xfrm>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itchFamily="34" charset="0"/>
              </a:rPr>
              <a:t>Burden Testing</a:t>
            </a:r>
          </a:p>
        </p:txBody>
      </p:sp>
      <p:sp>
        <p:nvSpPr>
          <p:cNvPr id="17411" name="Text Box 3"/>
          <p:cNvSpPr txBox="1">
            <a:spLocks noChangeArrowheads="1"/>
          </p:cNvSpPr>
          <p:nvPr/>
        </p:nvSpPr>
        <p:spPr bwMode="auto">
          <a:xfrm>
            <a:off x="-14243" y="15240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Functionality with Burden Present on the Secondary Loop</a:t>
            </a:r>
          </a:p>
        </p:txBody>
      </p:sp>
      <p:pic>
        <p:nvPicPr>
          <p:cNvPr id="17412" name="Picture 4"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274320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9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7150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Line 7"/>
          <p:cNvSpPr>
            <a:spLocks noChangeShapeType="1"/>
          </p:cNvSpPr>
          <p:nvPr/>
        </p:nvSpPr>
        <p:spPr bwMode="auto">
          <a:xfrm>
            <a:off x="533400" y="3276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15" name="Text Box 8"/>
          <p:cNvSpPr txBox="1">
            <a:spLocks noChangeArrowheads="1"/>
          </p:cNvSpPr>
          <p:nvPr/>
        </p:nvSpPr>
        <p:spPr bwMode="auto">
          <a:xfrm>
            <a:off x="381000" y="2971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A</a:t>
            </a:r>
          </a:p>
        </p:txBody>
      </p:sp>
      <p:sp>
        <p:nvSpPr>
          <p:cNvPr id="17416" name="Line 9"/>
          <p:cNvSpPr>
            <a:spLocks noChangeShapeType="1"/>
          </p:cNvSpPr>
          <p:nvPr/>
        </p:nvSpPr>
        <p:spPr bwMode="auto">
          <a:xfrm flipV="1">
            <a:off x="2971800" y="2971800"/>
            <a:ext cx="0" cy="3048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17" name="Line 10"/>
          <p:cNvSpPr>
            <a:spLocks noChangeShapeType="1"/>
          </p:cNvSpPr>
          <p:nvPr/>
        </p:nvSpPr>
        <p:spPr bwMode="auto">
          <a:xfrm flipV="1">
            <a:off x="3124200" y="2971800"/>
            <a:ext cx="0" cy="2895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18" name="Line 11"/>
          <p:cNvSpPr>
            <a:spLocks noChangeShapeType="1"/>
          </p:cNvSpPr>
          <p:nvPr/>
        </p:nvSpPr>
        <p:spPr bwMode="auto">
          <a:xfrm flipH="1" flipV="1">
            <a:off x="3124200" y="5867400"/>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19" name="Line 12"/>
          <p:cNvSpPr>
            <a:spLocks noChangeShapeType="1"/>
          </p:cNvSpPr>
          <p:nvPr/>
        </p:nvSpPr>
        <p:spPr bwMode="auto">
          <a:xfrm flipH="1" flipV="1">
            <a:off x="2971800" y="6019800"/>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20" name="Text Box 13"/>
          <p:cNvSpPr txBox="1">
            <a:spLocks noChangeArrowheads="1"/>
          </p:cNvSpPr>
          <p:nvPr/>
        </p:nvSpPr>
        <p:spPr bwMode="auto">
          <a:xfrm>
            <a:off x="4343400" y="3429000"/>
            <a:ext cx="388620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000" dirty="0"/>
              <a:t>Some burden will always be present – junctions, meter coils, test switches, cables, etc.</a:t>
            </a:r>
          </a:p>
          <a:p>
            <a:pPr algn="ctr" eaLnBrk="1" hangingPunct="1"/>
            <a:endParaRPr lang="en-US" altLang="en-US" sz="2000" dirty="0"/>
          </a:p>
          <a:p>
            <a:pPr algn="ctr" eaLnBrk="1" hangingPunct="1"/>
            <a:r>
              <a:rPr lang="en-US" altLang="en-US" sz="2000" dirty="0"/>
              <a:t>CT’s must be able to maintain an accurate ratio with burden on the secondary.</a:t>
            </a:r>
          </a:p>
        </p:txBody>
      </p:sp>
      <p:pic>
        <p:nvPicPr>
          <p:cNvPr id="17421" name="Picture 14" descr="swi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962400"/>
            <a:ext cx="2971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solidFill>
            <a:srgbClr val="FF0000"/>
          </a:solidFill>
        </p:spPr>
        <p:txBody>
          <a:bodyPr/>
          <a:lstStyle/>
          <a:p>
            <a:pPr eaLnBrk="1" hangingPunct="1"/>
            <a:r>
              <a:rPr lang="en-US" altLang="en-US" sz="3200" b="1" dirty="0" smtClean="0">
                <a:solidFill>
                  <a:schemeClr val="bg1"/>
                </a:solidFill>
              </a:rPr>
              <a:t>Premise</a:t>
            </a:r>
          </a:p>
        </p:txBody>
      </p:sp>
      <p:sp>
        <p:nvSpPr>
          <p:cNvPr id="16387" name="Rectangle 3"/>
          <p:cNvSpPr>
            <a:spLocks noGrp="1" noChangeArrowheads="1"/>
          </p:cNvSpPr>
          <p:nvPr>
            <p:ph type="body" idx="1"/>
          </p:nvPr>
        </p:nvSpPr>
        <p:spPr>
          <a:xfrm>
            <a:off x="533400" y="1905000"/>
            <a:ext cx="8077200" cy="3886200"/>
          </a:xfrm>
          <a:solidFill>
            <a:srgbClr val="FFFFFF"/>
          </a:solidFill>
        </p:spPr>
        <p:txBody>
          <a:bodyPr/>
          <a:lstStyle/>
          <a:p>
            <a:pPr marL="292100" indent="-292100" eaLnBrk="1" hangingPunct="1">
              <a:lnSpc>
                <a:spcPct val="80000"/>
              </a:lnSpc>
              <a:spcAft>
                <a:spcPct val="100000"/>
              </a:spcAft>
            </a:pPr>
            <a:r>
              <a:rPr lang="en-US" altLang="en-US" sz="1800" dirty="0" smtClean="0">
                <a:latin typeface="Arial" panose="020B0604020202020204" pitchFamily="34" charset="0"/>
                <a:cs typeface="Arial" panose="020B0604020202020204" pitchFamily="34" charset="0"/>
              </a:rPr>
              <a:t>Over much of the 20th century, utilities, regulators and customers each relied upon lab and field meter testing efforts which were primarily focused upon the accuracy of the watt-hour meter and demand register.  </a:t>
            </a:r>
          </a:p>
          <a:p>
            <a:pPr marL="292100" indent="-292100" eaLnBrk="1" hangingPunct="1">
              <a:lnSpc>
                <a:spcPct val="80000"/>
              </a:lnSpc>
              <a:spcAft>
                <a:spcPct val="100000"/>
              </a:spcAft>
            </a:pPr>
            <a:r>
              <a:rPr lang="en-US" altLang="en-US" sz="1800" dirty="0" smtClean="0">
                <a:latin typeface="Arial" panose="020B0604020202020204" pitchFamily="34" charset="0"/>
                <a:cs typeface="Arial" panose="020B0604020202020204" pitchFamily="34" charset="0"/>
              </a:rPr>
              <a:t>This focus is now changing with the deployment of electronic AMR and AMI meters to the majority of the 155 Million connected customers in North America.  </a:t>
            </a:r>
          </a:p>
          <a:p>
            <a:pPr marL="292100" indent="-292100" eaLnBrk="1" hangingPunct="1">
              <a:lnSpc>
                <a:spcPct val="80000"/>
              </a:lnSpc>
              <a:spcAft>
                <a:spcPct val="100000"/>
              </a:spcAft>
            </a:pPr>
            <a:r>
              <a:rPr lang="en-US" altLang="en-US" sz="1800" dirty="0" smtClean="0">
                <a:latin typeface="Arial" panose="020B0604020202020204" pitchFamily="34" charset="0"/>
                <a:cs typeface="Arial" panose="020B0604020202020204" pitchFamily="34" charset="0"/>
              </a:rPr>
              <a:t>The focus has now shifted from just the accuracy of the meter to also checking other features of the meter (e.g. communication and disconnect devices), the firmware versions and settings of the meter, and the overall meter installations for both residential and C&amp;I customers. </a:t>
            </a:r>
          </a:p>
          <a:p>
            <a:pPr marL="292100" indent="-292100" eaLnBrk="1" hangingPunct="1">
              <a:lnSpc>
                <a:spcPct val="80000"/>
              </a:lnSpc>
              <a:spcAft>
                <a:spcPct val="100000"/>
              </a:spcAft>
            </a:pPr>
            <a:r>
              <a:rPr lang="en-US" altLang="en-US" sz="1800" dirty="0" smtClean="0">
                <a:latin typeface="Arial" panose="020B0604020202020204" pitchFamily="34" charset="0"/>
                <a:cs typeface="Arial" panose="020B0604020202020204" pitchFamily="34" charset="0"/>
              </a:rPr>
              <a:t>Incorrect or miscalculated site information or undetected problems can lead to an improperly metered customer not related to the meters accuracy and could also lead to potential safety issues.  </a:t>
            </a:r>
          </a:p>
        </p:txBody>
      </p:sp>
    </p:spTree>
    <p:extLst>
      <p:ext uri="{BB962C8B-B14F-4D97-AF65-F5344CB8AC3E}">
        <p14:creationId xmlns:p14="http://schemas.microsoft.com/office/powerpoint/2010/main" val="41837262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304800"/>
            <a:ext cx="8229600" cy="1143000"/>
          </a:xfrm>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itchFamily="34" charset="0"/>
              </a:rPr>
              <a:t>Burden Testing</a:t>
            </a:r>
          </a:p>
        </p:txBody>
      </p:sp>
      <p:sp>
        <p:nvSpPr>
          <p:cNvPr id="18435" name="Text Box 3"/>
          <p:cNvSpPr txBox="1">
            <a:spLocks noChangeArrowheads="1"/>
          </p:cNvSpPr>
          <p:nvPr/>
        </p:nvSpPr>
        <p:spPr bwMode="auto">
          <a:xfrm>
            <a:off x="0" y="150425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Functionality with Burden Present on the Secondary Loop</a:t>
            </a:r>
          </a:p>
        </p:txBody>
      </p:sp>
      <p:sp>
        <p:nvSpPr>
          <p:cNvPr id="18436" name="Text Box 13"/>
          <p:cNvSpPr txBox="1">
            <a:spLocks noChangeArrowheads="1"/>
          </p:cNvSpPr>
          <p:nvPr/>
        </p:nvSpPr>
        <p:spPr bwMode="auto">
          <a:xfrm>
            <a:off x="3505200" y="2438400"/>
            <a:ext cx="5638800"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600" dirty="0"/>
              <a:t>Example Burden Spec:</a:t>
            </a:r>
          </a:p>
          <a:p>
            <a:pPr algn="ctr" eaLnBrk="1" hangingPunct="1"/>
            <a:r>
              <a:rPr lang="en-US" altLang="en-US" sz="3600" dirty="0"/>
              <a:t>0.3% @ B0.1, B0.2, B0.5</a:t>
            </a:r>
          </a:p>
          <a:p>
            <a:pPr algn="ctr" eaLnBrk="1" hangingPunct="1"/>
            <a:r>
              <a:rPr lang="en-US" altLang="en-US" sz="2400" dirty="0"/>
              <a:t>or</a:t>
            </a:r>
          </a:p>
          <a:p>
            <a:pPr algn="ctr" eaLnBrk="1" hangingPunct="1"/>
            <a:r>
              <a:rPr lang="en-US" altLang="en-US" sz="2400" dirty="0"/>
              <a:t>There should be less than the 0.3% change in secondary current from initial (“0” burden) reading, when up to 0.5Ohms of burden is applied</a:t>
            </a:r>
          </a:p>
        </p:txBody>
      </p:sp>
      <p:pic>
        <p:nvPicPr>
          <p:cNvPr id="18437" name="Picture 15" descr="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114800"/>
            <a:ext cx="33528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Oval 16"/>
          <p:cNvSpPr>
            <a:spLocks noChangeArrowheads="1"/>
          </p:cNvSpPr>
          <p:nvPr/>
        </p:nvSpPr>
        <p:spPr bwMode="auto">
          <a:xfrm>
            <a:off x="609600" y="5715000"/>
            <a:ext cx="1447800" cy="304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
        <p:nvSpPr>
          <p:cNvPr id="18439" name="AutoShape 17"/>
          <p:cNvSpPr>
            <a:spLocks noChangeArrowheads="1"/>
          </p:cNvSpPr>
          <p:nvPr/>
        </p:nvSpPr>
        <p:spPr bwMode="auto">
          <a:xfrm rot="-2756168">
            <a:off x="-184629" y="2855913"/>
            <a:ext cx="4343400" cy="1371600"/>
          </a:xfrm>
          <a:prstGeom prst="curvedDownArrow">
            <a:avLst>
              <a:gd name="adj1" fmla="val 63333"/>
              <a:gd name="adj2" fmla="val 12666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98" y="1758072"/>
            <a:ext cx="3368098" cy="3368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58" name="Rectangle 2"/>
          <p:cNvSpPr>
            <a:spLocks noGrp="1" noChangeArrowheads="1"/>
          </p:cNvSpPr>
          <p:nvPr>
            <p:ph type="title"/>
          </p:nvPr>
        </p:nvSpPr>
        <p:spPr bwMode="auto">
          <a:xfrm>
            <a:off x="457200" y="304800"/>
            <a:ext cx="8229600" cy="1143000"/>
          </a:xfrm>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itchFamily="34" charset="0"/>
              </a:rPr>
              <a:t>Burden Testing</a:t>
            </a:r>
          </a:p>
        </p:txBody>
      </p:sp>
      <p:sp>
        <p:nvSpPr>
          <p:cNvPr id="19459" name="Text Box 3"/>
          <p:cNvSpPr txBox="1">
            <a:spLocks noChangeArrowheads="1"/>
          </p:cNvSpPr>
          <p:nvPr/>
        </p:nvSpPr>
        <p:spPr bwMode="auto">
          <a:xfrm>
            <a:off x="380999" y="1527240"/>
            <a:ext cx="83820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400" dirty="0"/>
              <a:t>Functionality with Burden Present on the Secondary Loop</a:t>
            </a:r>
          </a:p>
        </p:txBody>
      </p:sp>
      <p:sp>
        <p:nvSpPr>
          <p:cNvPr id="19460" name="Text Box 5"/>
          <p:cNvSpPr txBox="1">
            <a:spLocks noChangeArrowheads="1"/>
          </p:cNvSpPr>
          <p:nvPr/>
        </p:nvSpPr>
        <p:spPr bwMode="auto">
          <a:xfrm>
            <a:off x="3505200" y="2438400"/>
            <a:ext cx="5638800"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600" dirty="0"/>
              <a:t>ANSI Burden Values</a:t>
            </a:r>
          </a:p>
          <a:p>
            <a:pPr algn="ctr" eaLnBrk="1" hangingPunct="1"/>
            <a:r>
              <a:rPr lang="en-US" altLang="en-US" sz="2000" dirty="0"/>
              <a:t>0.1 Ohms</a:t>
            </a:r>
          </a:p>
          <a:p>
            <a:pPr algn="ctr" eaLnBrk="1" hangingPunct="1"/>
            <a:r>
              <a:rPr lang="en-US" altLang="en-US" sz="2000" dirty="0"/>
              <a:t>0.2 Ohms</a:t>
            </a:r>
          </a:p>
          <a:p>
            <a:pPr algn="ctr" eaLnBrk="1" hangingPunct="1"/>
            <a:r>
              <a:rPr lang="en-US" altLang="en-US" sz="2000" dirty="0"/>
              <a:t>0.5 Ohms</a:t>
            </a:r>
          </a:p>
          <a:p>
            <a:pPr algn="ctr" eaLnBrk="1" hangingPunct="1"/>
            <a:r>
              <a:rPr lang="en-US" altLang="en-US" sz="2000" dirty="0"/>
              <a:t>1 Ohms</a:t>
            </a:r>
          </a:p>
          <a:p>
            <a:pPr algn="ctr" eaLnBrk="1" hangingPunct="1"/>
            <a:r>
              <a:rPr lang="en-US" altLang="en-US" sz="2000" dirty="0"/>
              <a:t>2 Ohms</a:t>
            </a:r>
          </a:p>
          <a:p>
            <a:pPr algn="ctr" eaLnBrk="1" hangingPunct="1"/>
            <a:r>
              <a:rPr lang="en-US" altLang="en-US" sz="2000" dirty="0"/>
              <a:t>4 Ohms</a:t>
            </a:r>
          </a:p>
          <a:p>
            <a:pPr algn="ctr" eaLnBrk="1" hangingPunct="1"/>
            <a:r>
              <a:rPr lang="en-US" altLang="en-US" sz="2000" dirty="0"/>
              <a:t>8 Ohms</a:t>
            </a:r>
          </a:p>
          <a:p>
            <a:pPr algn="ctr" eaLnBrk="1" hangingPunct="1"/>
            <a:endParaRPr lang="en-US" altLang="en-US" sz="2000"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1" y="3733800"/>
            <a:ext cx="1913184" cy="3023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304800"/>
            <a:ext cx="8229600" cy="1143000"/>
          </a:xfrm>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itchFamily="34" charset="0"/>
              </a:rPr>
              <a:t>Burden Testing</a:t>
            </a:r>
          </a:p>
        </p:txBody>
      </p:sp>
      <p:sp>
        <p:nvSpPr>
          <p:cNvPr id="17411" name="Text Box 3"/>
          <p:cNvSpPr txBox="1">
            <a:spLocks noChangeArrowheads="1"/>
          </p:cNvSpPr>
          <p:nvPr/>
        </p:nvSpPr>
        <p:spPr bwMode="auto">
          <a:xfrm>
            <a:off x="-14243" y="15240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Functionality with Burden Present on the Secondary Loop</a:t>
            </a:r>
          </a:p>
        </p:txBody>
      </p:sp>
      <p:pic>
        <p:nvPicPr>
          <p:cNvPr id="17412" name="Picture 4"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3349" y="2737449"/>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9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1149" y="5709249"/>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Line 7"/>
          <p:cNvSpPr>
            <a:spLocks noChangeShapeType="1"/>
          </p:cNvSpPr>
          <p:nvPr/>
        </p:nvSpPr>
        <p:spPr bwMode="auto">
          <a:xfrm>
            <a:off x="533400" y="3276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15" name="Text Box 8"/>
          <p:cNvSpPr txBox="1">
            <a:spLocks noChangeArrowheads="1"/>
          </p:cNvSpPr>
          <p:nvPr/>
        </p:nvSpPr>
        <p:spPr bwMode="auto">
          <a:xfrm>
            <a:off x="381000" y="2971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1400" dirty="0"/>
              <a:t>PHASE A</a:t>
            </a:r>
          </a:p>
        </p:txBody>
      </p:sp>
      <p:sp>
        <p:nvSpPr>
          <p:cNvPr id="17416" name="Line 9"/>
          <p:cNvSpPr>
            <a:spLocks noChangeShapeType="1"/>
          </p:cNvSpPr>
          <p:nvPr/>
        </p:nvSpPr>
        <p:spPr bwMode="auto">
          <a:xfrm flipV="1">
            <a:off x="4832949" y="2966049"/>
            <a:ext cx="0" cy="3048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17" name="Line 10"/>
          <p:cNvSpPr>
            <a:spLocks noChangeShapeType="1"/>
          </p:cNvSpPr>
          <p:nvPr/>
        </p:nvSpPr>
        <p:spPr bwMode="auto">
          <a:xfrm flipV="1">
            <a:off x="4985349" y="2966049"/>
            <a:ext cx="0" cy="2895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18" name="Line 11"/>
          <p:cNvSpPr>
            <a:spLocks noChangeShapeType="1"/>
          </p:cNvSpPr>
          <p:nvPr/>
        </p:nvSpPr>
        <p:spPr bwMode="auto">
          <a:xfrm flipH="1" flipV="1">
            <a:off x="4985349" y="5861649"/>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7419" name="Line 12"/>
          <p:cNvSpPr>
            <a:spLocks noChangeShapeType="1"/>
          </p:cNvSpPr>
          <p:nvPr/>
        </p:nvSpPr>
        <p:spPr bwMode="auto">
          <a:xfrm flipH="1" flipV="1">
            <a:off x="4832949" y="6014049"/>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7421" name="Picture 14" descr="swi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5149" y="3956649"/>
            <a:ext cx="2971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032849"/>
            <a:ext cx="18288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9724" y="4032848"/>
            <a:ext cx="1395618" cy="1502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 Box 3"/>
          <p:cNvSpPr txBox="1">
            <a:spLocks noChangeArrowheads="1"/>
          </p:cNvSpPr>
          <p:nvPr/>
        </p:nvSpPr>
        <p:spPr bwMode="auto">
          <a:xfrm>
            <a:off x="1632125" y="4141061"/>
            <a:ext cx="14887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dirty="0" smtClean="0"/>
              <a:t>.1 Ohm</a:t>
            </a:r>
            <a:endParaRPr lang="en-US" altLang="en-US" dirty="0"/>
          </a:p>
        </p:txBody>
      </p:sp>
      <p:sp>
        <p:nvSpPr>
          <p:cNvPr id="18" name="AutoShape 17"/>
          <p:cNvSpPr>
            <a:spLocks noChangeArrowheads="1"/>
          </p:cNvSpPr>
          <p:nvPr/>
        </p:nvSpPr>
        <p:spPr bwMode="auto">
          <a:xfrm rot="21213832">
            <a:off x="2235503" y="3719039"/>
            <a:ext cx="2299295" cy="373024"/>
          </a:xfrm>
          <a:prstGeom prst="curvedDownArrow">
            <a:avLst>
              <a:gd name="adj1" fmla="val 63333"/>
              <a:gd name="adj2" fmla="val 12666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Tree>
    <p:extLst>
      <p:ext uri="{BB962C8B-B14F-4D97-AF65-F5344CB8AC3E}">
        <p14:creationId xmlns:p14="http://schemas.microsoft.com/office/powerpoint/2010/main" val="19990370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itchFamily="34" charset="0"/>
              </a:rPr>
              <a:t>Burden Testing</a:t>
            </a:r>
          </a:p>
        </p:txBody>
      </p:sp>
      <p:graphicFrame>
        <p:nvGraphicFramePr>
          <p:cNvPr id="20483" name="Object 10"/>
          <p:cNvGraphicFramePr>
            <a:graphicFrameLocks noGrp="1" noChangeAspect="1"/>
          </p:cNvGraphicFramePr>
          <p:nvPr>
            <p:ph sz="half" idx="1"/>
            <p:extLst>
              <p:ext uri="{D42A27DB-BD31-4B8C-83A1-F6EECF244321}">
                <p14:modId xmlns:p14="http://schemas.microsoft.com/office/powerpoint/2010/main" val="3052135207"/>
              </p:ext>
            </p:extLst>
          </p:nvPr>
        </p:nvGraphicFramePr>
        <p:xfrm>
          <a:off x="533400" y="3276600"/>
          <a:ext cx="3829050" cy="2619375"/>
        </p:xfrm>
        <a:graphic>
          <a:graphicData uri="http://schemas.openxmlformats.org/presentationml/2006/ole">
            <mc:AlternateContent xmlns:mc="http://schemas.openxmlformats.org/markup-compatibility/2006">
              <mc:Choice xmlns:v="urn:schemas-microsoft-com:vml" Requires="v">
                <p:oleObj spid="_x0000_s20567" name="Chart" r:id="rId3" imgW="3829111" imgH="2619435" progId="Excel.Chart.8">
                  <p:embed/>
                </p:oleObj>
              </mc:Choice>
              <mc:Fallback>
                <p:oleObj name="Chart" r:id="rId3" imgW="3829111" imgH="2619435" progId="Excel.Chart.8">
                  <p:embed/>
                  <p:pic>
                    <p:nvPicPr>
                      <p:cNvPr id="0" name="Object 1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276600"/>
                        <a:ext cx="382905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2392" name="Group 120"/>
          <p:cNvGraphicFramePr>
            <a:graphicFrameLocks noGrp="1"/>
          </p:cNvGraphicFramePr>
          <p:nvPr>
            <p:ph sz="half" idx="2"/>
            <p:extLst>
              <p:ext uri="{D42A27DB-BD31-4B8C-83A1-F6EECF244321}">
                <p14:modId xmlns:p14="http://schemas.microsoft.com/office/powerpoint/2010/main" val="1463604554"/>
              </p:ext>
            </p:extLst>
          </p:nvPr>
        </p:nvGraphicFramePr>
        <p:xfrm>
          <a:off x="4572000" y="3581400"/>
          <a:ext cx="2819400" cy="2697165"/>
        </p:xfrm>
        <a:graphic>
          <a:graphicData uri="http://schemas.openxmlformats.org/drawingml/2006/table">
            <a:tbl>
              <a:tblPr/>
              <a:tblGrid>
                <a:gridCol w="1409700"/>
                <a:gridCol w="1409700"/>
              </a:tblGrid>
              <a:tr h="454025">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Burden</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Reading</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0</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5.0000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0.1</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4.9999</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0.2</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4.9950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0.5</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4.9900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1</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4.9800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2</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4.9500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4.0000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8</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0.8000</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484" name="Text Box 3"/>
          <p:cNvSpPr txBox="1">
            <a:spLocks noChangeArrowheads="1"/>
          </p:cNvSpPr>
          <p:nvPr/>
        </p:nvSpPr>
        <p:spPr bwMode="auto">
          <a:xfrm>
            <a:off x="0" y="16002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0.3% @ B0.1, B0.2, B0.5</a:t>
            </a:r>
          </a:p>
        </p:txBody>
      </p:sp>
      <p:sp>
        <p:nvSpPr>
          <p:cNvPr id="20485" name="Text Box 9"/>
          <p:cNvSpPr txBox="1">
            <a:spLocks noChangeArrowheads="1"/>
          </p:cNvSpPr>
          <p:nvPr/>
        </p:nvSpPr>
        <p:spPr bwMode="auto">
          <a:xfrm>
            <a:off x="4557045" y="2362200"/>
            <a:ext cx="2971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000" dirty="0"/>
              <a:t>Initial Reading = 5Amps</a:t>
            </a:r>
          </a:p>
          <a:p>
            <a:pPr algn="ctr" eaLnBrk="1" hangingPunct="1"/>
            <a:r>
              <a:rPr lang="en-US" altLang="en-US" sz="2000" dirty="0"/>
              <a:t>0.3% x 5A = 0.015A</a:t>
            </a:r>
          </a:p>
          <a:p>
            <a:pPr algn="ctr" eaLnBrk="1" hangingPunct="1"/>
            <a:r>
              <a:rPr lang="en-US" altLang="en-US" sz="2000" dirty="0"/>
              <a:t>5A – 0.015 = 4.985A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itchFamily="34" charset="0"/>
              </a:rPr>
              <a:t>Burden Testing</a:t>
            </a:r>
          </a:p>
        </p:txBody>
      </p:sp>
      <p:graphicFrame>
        <p:nvGraphicFramePr>
          <p:cNvPr id="21507" name="Object 8"/>
          <p:cNvGraphicFramePr>
            <a:graphicFrameLocks noGrp="1" noChangeAspect="1"/>
          </p:cNvGraphicFramePr>
          <p:nvPr>
            <p:ph sz="half" idx="1"/>
          </p:nvPr>
        </p:nvGraphicFramePr>
        <p:xfrm>
          <a:off x="457200" y="2416175"/>
          <a:ext cx="4037013" cy="2894013"/>
        </p:xfrm>
        <a:graphic>
          <a:graphicData uri="http://schemas.openxmlformats.org/presentationml/2006/ole">
            <mc:AlternateContent xmlns:mc="http://schemas.openxmlformats.org/markup-compatibility/2006">
              <mc:Choice xmlns:v="urn:schemas-microsoft-com:vml" Requires="v">
                <p:oleObj spid="_x0000_s21593" name="Chart" r:id="rId3" imgW="5886331" imgH="4219602" progId="Excel.Chart.8">
                  <p:embed/>
                </p:oleObj>
              </mc:Choice>
              <mc:Fallback>
                <p:oleObj name="Chart" r:id="rId3" imgW="5886331" imgH="4219602" progId="Excel.Chart.8">
                  <p:embed/>
                  <p:pic>
                    <p:nvPicPr>
                      <p:cNvPr id="0" name="Object 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416175"/>
                        <a:ext cx="4037013" cy="289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32" name="Group 12"/>
          <p:cNvGraphicFramePr>
            <a:graphicFrameLocks noGrp="1"/>
          </p:cNvGraphicFramePr>
          <p:nvPr>
            <p:ph sz="half" idx="2"/>
            <p:extLst>
              <p:ext uri="{D42A27DB-BD31-4B8C-83A1-F6EECF244321}">
                <p14:modId xmlns:p14="http://schemas.microsoft.com/office/powerpoint/2010/main" val="273647953"/>
              </p:ext>
            </p:extLst>
          </p:nvPr>
        </p:nvGraphicFramePr>
        <p:xfrm>
          <a:off x="4702679" y="3429000"/>
          <a:ext cx="2743200" cy="2544765"/>
        </p:xfrm>
        <a:graphic>
          <a:graphicData uri="http://schemas.openxmlformats.org/drawingml/2006/table">
            <a:tbl>
              <a:tblPr/>
              <a:tblGrid>
                <a:gridCol w="1371600"/>
                <a:gridCol w="1371600"/>
              </a:tblGrid>
              <a:tr h="428625">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Burden</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Reading</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5.0000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0.1</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4.9999</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0.2</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4.9950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0.5</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4.9900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265113">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1</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4.9800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2</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4.9500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smtClean="0">
                          <a:ln>
                            <a:noFill/>
                          </a:ln>
                          <a:solidFill>
                            <a:schemeClr val="tx1"/>
                          </a:solidFill>
                          <a:effectLst/>
                          <a:latin typeface="Arial" charset="0"/>
                          <a:cs typeface="Arial" charset="0"/>
                        </a:rPr>
                        <a:t>4.0000</a:t>
                      </a:r>
                      <a:endParaRPr kumimoji="0" lang="ru-RU" alt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5113">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8</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smtClean="0">
                          <a:ln>
                            <a:noFill/>
                          </a:ln>
                          <a:solidFill>
                            <a:schemeClr val="tx1"/>
                          </a:solidFill>
                          <a:effectLst/>
                          <a:latin typeface="Arial" charset="0"/>
                          <a:cs typeface="Arial" charset="0"/>
                        </a:rPr>
                        <a:t>0.8000</a:t>
                      </a:r>
                      <a:endParaRPr kumimoji="0" lang="ru-RU" alt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1508" name="Text Box 3"/>
          <p:cNvSpPr txBox="1">
            <a:spLocks noChangeArrowheads="1"/>
          </p:cNvSpPr>
          <p:nvPr/>
        </p:nvSpPr>
        <p:spPr bwMode="auto">
          <a:xfrm>
            <a:off x="-76200" y="1508919"/>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3200" dirty="0"/>
              <a:t>0.3% @ B0.1, B0.2, B0.5</a:t>
            </a:r>
          </a:p>
        </p:txBody>
      </p:sp>
      <p:sp>
        <p:nvSpPr>
          <p:cNvPr id="21509" name="Text Box 5"/>
          <p:cNvSpPr txBox="1">
            <a:spLocks noChangeArrowheads="1"/>
          </p:cNvSpPr>
          <p:nvPr/>
        </p:nvSpPr>
        <p:spPr bwMode="auto">
          <a:xfrm>
            <a:off x="4648200" y="2209800"/>
            <a:ext cx="2971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000" dirty="0"/>
              <a:t>Initial Reading = 5Amps</a:t>
            </a:r>
          </a:p>
          <a:p>
            <a:pPr algn="ctr" eaLnBrk="1" hangingPunct="1"/>
            <a:r>
              <a:rPr lang="en-US" altLang="en-US" sz="2000" dirty="0"/>
              <a:t>0.3% x 5A = 0.015A</a:t>
            </a:r>
          </a:p>
          <a:p>
            <a:pPr algn="ctr" eaLnBrk="1" hangingPunct="1"/>
            <a:r>
              <a:rPr lang="en-US" altLang="en-US" sz="2000" dirty="0"/>
              <a:t>5A – 0.015 = 4.985A</a:t>
            </a:r>
          </a:p>
        </p:txBody>
      </p:sp>
      <p:sp>
        <p:nvSpPr>
          <p:cNvPr id="21510" name="Text Box 10"/>
          <p:cNvSpPr txBox="1">
            <a:spLocks noChangeArrowheads="1"/>
          </p:cNvSpPr>
          <p:nvPr/>
        </p:nvSpPr>
        <p:spPr bwMode="auto">
          <a:xfrm>
            <a:off x="533400" y="5257800"/>
            <a:ext cx="3962400" cy="128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dirty="0"/>
              <a:t>At 0.5Ohms of Burden</a:t>
            </a:r>
          </a:p>
          <a:p>
            <a:pPr algn="ctr" eaLnBrk="1" hangingPunct="1"/>
            <a:r>
              <a:rPr lang="en-US" altLang="en-US" dirty="0"/>
              <a:t>the secondary current is still at 4.990A – Less than 0.3% change – Good CT!</a:t>
            </a:r>
          </a:p>
        </p:txBody>
      </p:sp>
      <p:sp>
        <p:nvSpPr>
          <p:cNvPr id="21511" name="AutoShape 11"/>
          <p:cNvSpPr>
            <a:spLocks noChangeArrowheads="1"/>
          </p:cNvSpPr>
          <p:nvPr/>
        </p:nvSpPr>
        <p:spPr bwMode="auto">
          <a:xfrm rot="18547356">
            <a:off x="2430095" y="3486383"/>
            <a:ext cx="685800" cy="304800"/>
          </a:xfrm>
          <a:prstGeom prst="leftArrow">
            <a:avLst>
              <a:gd name="adj1" fmla="val 50000"/>
              <a:gd name="adj2" fmla="val 5625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endParaRPr lang="en-US"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95800" y="3620601"/>
            <a:ext cx="31242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0" name="Rectangle 4"/>
          <p:cNvSpPr>
            <a:spLocks noGrp="1" noChangeArrowheads="1"/>
          </p:cNvSpPr>
          <p:nvPr>
            <p:ph type="title"/>
          </p:nvPr>
        </p:nvSpPr>
        <p:spPr bwMode="auto">
          <a:xfrm>
            <a:off x="457200" y="304800"/>
            <a:ext cx="8229600" cy="1143000"/>
          </a:xfrm>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anose="020B0604020202020204" pitchFamily="34" charset="0"/>
                <a:cs typeface="Arial" panose="020B0604020202020204" pitchFamily="34" charset="0"/>
              </a:rPr>
              <a:t>Admittance Testing</a:t>
            </a:r>
          </a:p>
        </p:txBody>
      </p:sp>
      <p:sp>
        <p:nvSpPr>
          <p:cNvPr id="22531" name="Text Box 5"/>
          <p:cNvSpPr txBox="1">
            <a:spLocks noChangeArrowheads="1"/>
          </p:cNvSpPr>
          <p:nvPr/>
        </p:nvSpPr>
        <p:spPr bwMode="auto">
          <a:xfrm>
            <a:off x="457200" y="1524000"/>
            <a:ext cx="4267200"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342900" indent="-342900" eaLnBrk="1" hangingPunct="1">
              <a:buFont typeface="Arial" panose="020B0604020202020204" pitchFamily="34" charset="0"/>
              <a:buChar char="•"/>
            </a:pPr>
            <a:r>
              <a:rPr lang="en-US" altLang="en-US" sz="2000" dirty="0"/>
              <a:t>What is Admittance?</a:t>
            </a:r>
          </a:p>
          <a:p>
            <a:pPr marL="342900" indent="-342900" eaLnBrk="1" hangingPunct="1">
              <a:buFont typeface="Arial" panose="020B0604020202020204" pitchFamily="34" charset="0"/>
              <a:buChar char="•"/>
            </a:pPr>
            <a:r>
              <a:rPr lang="en-US" altLang="en-US" sz="2000" dirty="0"/>
              <a:t>Admittance testing measures the overall “health” of the secondary loop of the CT.</a:t>
            </a:r>
          </a:p>
          <a:p>
            <a:pPr marL="342900" indent="-342900" eaLnBrk="1" hangingPunct="1">
              <a:buFont typeface="Arial" panose="020B0604020202020204" pitchFamily="34" charset="0"/>
              <a:buChar char="•"/>
            </a:pPr>
            <a:r>
              <a:rPr lang="en-US" altLang="en-US" sz="2000" dirty="0"/>
              <a:t>Measured in units of MiliSiemens (mS)</a:t>
            </a:r>
          </a:p>
          <a:p>
            <a:pPr marL="342900" indent="-342900" eaLnBrk="1" hangingPunct="1">
              <a:buFont typeface="Arial" panose="020B0604020202020204" pitchFamily="34" charset="0"/>
              <a:buChar char="•"/>
            </a:pPr>
            <a:r>
              <a:rPr lang="en-US" altLang="en-US" sz="2000" dirty="0"/>
              <a:t>Admittance is the inverse of impedance.</a:t>
            </a:r>
          </a:p>
          <a:p>
            <a:pPr marL="342900" indent="-342900" eaLnBrk="1" hangingPunct="1">
              <a:buFont typeface="Arial" panose="020B0604020202020204" pitchFamily="34" charset="0"/>
              <a:buChar char="•"/>
            </a:pPr>
            <a:r>
              <a:rPr lang="en-US" altLang="en-US" sz="2000" dirty="0"/>
              <a:t>Impedance is the opposition to current.</a:t>
            </a:r>
          </a:p>
          <a:p>
            <a:pPr marL="342900" indent="-342900" eaLnBrk="1" hangingPunct="1">
              <a:buFont typeface="Arial" panose="020B0604020202020204" pitchFamily="34" charset="0"/>
              <a:buChar char="•"/>
            </a:pPr>
            <a:r>
              <a:rPr lang="en-US" altLang="en-US" sz="2000" dirty="0"/>
              <a:t>Therefore, admittance testing measures the overall “health” of the secondary loop of the CT.</a:t>
            </a:r>
          </a:p>
          <a:p>
            <a:pPr eaLnBrk="1" hangingPunct="1"/>
            <a:endParaRPr lang="en-US" altLang="en-US" sz="2000"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548442"/>
            <a:ext cx="276225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bwMode="auto">
          <a:xfrm>
            <a:off x="457200" y="304800"/>
            <a:ext cx="8229600" cy="1143000"/>
          </a:xfrm>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anose="020B0604020202020204" pitchFamily="34" charset="0"/>
                <a:cs typeface="Arial" panose="020B0604020202020204" pitchFamily="34" charset="0"/>
              </a:rPr>
              <a:t>Admittance Testing</a:t>
            </a:r>
          </a:p>
        </p:txBody>
      </p:sp>
      <p:sp>
        <p:nvSpPr>
          <p:cNvPr id="23555" name="Text Box 5"/>
          <p:cNvSpPr txBox="1">
            <a:spLocks noChangeArrowheads="1"/>
          </p:cNvSpPr>
          <p:nvPr/>
        </p:nvSpPr>
        <p:spPr bwMode="auto">
          <a:xfrm>
            <a:off x="381000" y="1828800"/>
            <a:ext cx="8229600"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457200" indent="-457200" eaLnBrk="1" hangingPunct="1">
              <a:buFont typeface="Arial" panose="020B0604020202020204" pitchFamily="34" charset="0"/>
              <a:buChar char="•"/>
            </a:pPr>
            <a:r>
              <a:rPr lang="en-US" altLang="en-US" sz="2800" dirty="0"/>
              <a:t>Admittance testing devices inject an audio sine wave signal into the secondary loop of the CT.</a:t>
            </a:r>
          </a:p>
          <a:p>
            <a:pPr marL="457200" indent="-457200" eaLnBrk="1" hangingPunct="1">
              <a:buFont typeface="Arial" panose="020B0604020202020204" pitchFamily="34" charset="0"/>
              <a:buChar char="•"/>
            </a:pPr>
            <a:r>
              <a:rPr lang="en-US" altLang="en-US" sz="2800" dirty="0"/>
              <a:t>The resulting current is measured.</a:t>
            </a:r>
          </a:p>
          <a:p>
            <a:pPr marL="457200" indent="-457200" eaLnBrk="1" hangingPunct="1">
              <a:buFont typeface="Arial" panose="020B0604020202020204" pitchFamily="34" charset="0"/>
              <a:buChar char="•"/>
            </a:pPr>
            <a:r>
              <a:rPr lang="en-US" altLang="en-US" sz="2800" dirty="0"/>
              <a:t>The voltage of the initial signal is known.</a:t>
            </a:r>
          </a:p>
          <a:p>
            <a:pPr marL="457200" indent="-457200" eaLnBrk="1" hangingPunct="1">
              <a:buFont typeface="Arial" panose="020B0604020202020204" pitchFamily="34" charset="0"/>
              <a:buChar char="•"/>
            </a:pPr>
            <a:r>
              <a:rPr lang="en-US" altLang="en-US" sz="2800" dirty="0"/>
              <a:t>From these two parameters, the impedance, and thus the admittance can be calculated.</a:t>
            </a:r>
          </a:p>
          <a:p>
            <a:pPr algn="ctr" eaLnBrk="1" hangingPunct="1"/>
            <a:endParaRPr lang="en-US" altLang="en-US" sz="2800" dirty="0"/>
          </a:p>
          <a:p>
            <a:pPr algn="ctr" eaLnBrk="1" hangingPunct="1"/>
            <a:endParaRPr lang="en-US" altLang="en-US"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bwMode="auto">
          <a:xfrm>
            <a:off x="457200" y="304800"/>
            <a:ext cx="8229600" cy="1143000"/>
          </a:xfrm>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anose="020B0604020202020204" pitchFamily="34" charset="0"/>
                <a:cs typeface="Arial" panose="020B0604020202020204" pitchFamily="34" charset="0"/>
              </a:rPr>
              <a:t>Admittance Testing</a:t>
            </a:r>
          </a:p>
        </p:txBody>
      </p:sp>
      <p:sp>
        <p:nvSpPr>
          <p:cNvPr id="24579" name="Text Box 5"/>
          <p:cNvSpPr txBox="1">
            <a:spLocks noChangeArrowheads="1"/>
          </p:cNvSpPr>
          <p:nvPr/>
        </p:nvSpPr>
        <p:spPr bwMode="auto">
          <a:xfrm>
            <a:off x="381000" y="1905000"/>
            <a:ext cx="8305800" cy="319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marL="457200" indent="-457200" eaLnBrk="1" hangingPunct="1">
              <a:buFont typeface="Arial" panose="020B0604020202020204" pitchFamily="34" charset="0"/>
              <a:buChar char="•"/>
            </a:pPr>
            <a:r>
              <a:rPr lang="en-US" altLang="en-US" sz="2800" dirty="0"/>
              <a:t>Admittance test results are not immediately </a:t>
            </a:r>
            <a:r>
              <a:rPr lang="en-US" altLang="en-US" sz="2800" dirty="0" smtClean="0"/>
              <a:t>intuitive.</a:t>
            </a:r>
            <a:endParaRPr lang="en-US" altLang="en-US" sz="2800" dirty="0"/>
          </a:p>
          <a:p>
            <a:pPr marL="457200" indent="-457200" eaLnBrk="1" hangingPunct="1">
              <a:buFont typeface="Arial" panose="020B0604020202020204" pitchFamily="34" charset="0"/>
              <a:buChar char="•"/>
            </a:pPr>
            <a:endParaRPr lang="en-US" altLang="en-US" sz="2800" dirty="0"/>
          </a:p>
          <a:p>
            <a:pPr marL="457200" indent="-457200" eaLnBrk="1" hangingPunct="1">
              <a:buFont typeface="Arial" panose="020B0604020202020204" pitchFamily="34" charset="0"/>
              <a:buChar char="•"/>
            </a:pPr>
            <a:r>
              <a:rPr lang="en-US" altLang="en-US" sz="2800" dirty="0"/>
              <a:t>Some analysis and interpretation is need.</a:t>
            </a:r>
          </a:p>
          <a:p>
            <a:pPr marL="457200" indent="-457200" eaLnBrk="1" hangingPunct="1">
              <a:buFont typeface="Arial" panose="020B0604020202020204" pitchFamily="34" charset="0"/>
              <a:buChar char="•"/>
            </a:pPr>
            <a:endParaRPr lang="en-US" altLang="en-US" sz="2800" dirty="0"/>
          </a:p>
          <a:p>
            <a:pPr marL="457200" indent="-457200" eaLnBrk="1" hangingPunct="1">
              <a:buFont typeface="Arial" panose="020B0604020202020204" pitchFamily="34" charset="0"/>
              <a:buChar char="•"/>
            </a:pPr>
            <a:r>
              <a:rPr lang="en-US" altLang="en-US" sz="2800" dirty="0"/>
              <a:t>What do all these mS values mean?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bwMode="auto">
          <a:xfrm>
            <a:off x="457200" y="304800"/>
            <a:ext cx="8229600" cy="1143000"/>
          </a:xfrm>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anose="020B0604020202020204" pitchFamily="34" charset="0"/>
                <a:cs typeface="Arial" panose="020B0604020202020204" pitchFamily="34" charset="0"/>
              </a:rPr>
              <a:t>Admittance Testing</a:t>
            </a:r>
          </a:p>
        </p:txBody>
      </p:sp>
      <p:sp>
        <p:nvSpPr>
          <p:cNvPr id="25603" name="Text Box 5"/>
          <p:cNvSpPr txBox="1">
            <a:spLocks noChangeArrowheads="1"/>
          </p:cNvSpPr>
          <p:nvPr/>
        </p:nvSpPr>
        <p:spPr bwMode="auto">
          <a:xfrm>
            <a:off x="0" y="2057400"/>
            <a:ext cx="9144000"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rgbClr val="000000"/>
                </a:solidFill>
                <a:latin typeface="Arial" pitchFamily="34" charset="0"/>
              </a:defRPr>
            </a:lvl1pPr>
            <a:lvl2pPr marL="800100" indent="-342900" eaLnBrk="0" hangingPunct="0">
              <a:defRPr>
                <a:solidFill>
                  <a:srgbClr val="000000"/>
                </a:solidFill>
                <a:latin typeface="Arial" pitchFamily="34" charset="0"/>
              </a:defRPr>
            </a:lvl2pPr>
            <a:lvl3pPr marL="1257300" indent="-342900" eaLnBrk="0" hangingPunct="0">
              <a:defRPr>
                <a:solidFill>
                  <a:srgbClr val="000000"/>
                </a:solidFill>
                <a:latin typeface="Arial" pitchFamily="34" charset="0"/>
              </a:defRPr>
            </a:lvl3pPr>
            <a:lvl4pPr marL="1714500" indent="-342900" eaLnBrk="0" hangingPunct="0">
              <a:defRPr>
                <a:solidFill>
                  <a:srgbClr val="000000"/>
                </a:solidFill>
                <a:latin typeface="Arial" pitchFamily="34" charset="0"/>
              </a:defRPr>
            </a:lvl4pPr>
            <a:lvl5pPr marL="2171700" indent="-342900" eaLnBrk="0" hangingPunct="0">
              <a:defRPr>
                <a:solidFill>
                  <a:srgbClr val="000000"/>
                </a:solidFill>
                <a:latin typeface="Arial" pitchFamily="34" charset="0"/>
              </a:defRPr>
            </a:lvl5pPr>
            <a:lvl6pPr marL="2628900" indent="-342900" eaLnBrk="0" fontAlgn="base" hangingPunct="0">
              <a:spcBef>
                <a:spcPct val="30000"/>
              </a:spcBef>
              <a:spcAft>
                <a:spcPct val="0"/>
              </a:spcAft>
              <a:defRPr>
                <a:solidFill>
                  <a:srgbClr val="000000"/>
                </a:solidFill>
                <a:latin typeface="Arial" pitchFamily="34" charset="0"/>
              </a:defRPr>
            </a:lvl6pPr>
            <a:lvl7pPr marL="3086100" indent="-342900" eaLnBrk="0" fontAlgn="base" hangingPunct="0">
              <a:spcBef>
                <a:spcPct val="30000"/>
              </a:spcBef>
              <a:spcAft>
                <a:spcPct val="0"/>
              </a:spcAft>
              <a:defRPr>
                <a:solidFill>
                  <a:srgbClr val="000000"/>
                </a:solidFill>
                <a:latin typeface="Arial" pitchFamily="34" charset="0"/>
              </a:defRPr>
            </a:lvl7pPr>
            <a:lvl8pPr marL="3543300" indent="-342900" eaLnBrk="0" fontAlgn="base" hangingPunct="0">
              <a:spcBef>
                <a:spcPct val="30000"/>
              </a:spcBef>
              <a:spcAft>
                <a:spcPct val="0"/>
              </a:spcAft>
              <a:defRPr>
                <a:solidFill>
                  <a:srgbClr val="000000"/>
                </a:solidFill>
                <a:latin typeface="Arial" pitchFamily="34" charset="0"/>
              </a:defRPr>
            </a:lvl8pPr>
            <a:lvl9pPr marL="4000500" indent="-342900" eaLnBrk="0" fontAlgn="base" hangingPunct="0">
              <a:spcBef>
                <a:spcPct val="30000"/>
              </a:spcBef>
              <a:spcAft>
                <a:spcPct val="0"/>
              </a:spcAft>
              <a:defRPr>
                <a:solidFill>
                  <a:srgbClr val="000000"/>
                </a:solidFill>
                <a:latin typeface="Arial" pitchFamily="34" charset="0"/>
              </a:defRPr>
            </a:lvl9pPr>
          </a:lstStyle>
          <a:p>
            <a:pPr algn="ctr" eaLnBrk="1" hangingPunct="1"/>
            <a:r>
              <a:rPr lang="en-US" altLang="en-US" sz="2800" dirty="0"/>
              <a:t>Three phase process is recommended.</a:t>
            </a:r>
          </a:p>
          <a:p>
            <a:pPr algn="ctr" eaLnBrk="1" hangingPunct="1"/>
            <a:endParaRPr lang="en-US" altLang="en-US" sz="2800" dirty="0"/>
          </a:p>
          <a:p>
            <a:pPr algn="ctr" eaLnBrk="1" hangingPunct="1">
              <a:buFontTx/>
              <a:buAutoNum type="arabicPeriod"/>
            </a:pPr>
            <a:r>
              <a:rPr lang="en-US" altLang="en-US" sz="2800" dirty="0"/>
              <a:t>Test each CT individually</a:t>
            </a:r>
          </a:p>
          <a:p>
            <a:pPr algn="ctr" eaLnBrk="1" hangingPunct="1">
              <a:buFontTx/>
              <a:buAutoNum type="arabicPeriod"/>
            </a:pPr>
            <a:r>
              <a:rPr lang="en-US" altLang="en-US" sz="2800" dirty="0"/>
              <a:t>Test the matched sets</a:t>
            </a:r>
          </a:p>
          <a:p>
            <a:pPr algn="ctr" eaLnBrk="1" hangingPunct="1">
              <a:buFontTx/>
              <a:buAutoNum type="arabicPeriod"/>
            </a:pPr>
            <a:r>
              <a:rPr lang="en-US" altLang="en-US" sz="2800" dirty="0"/>
              <a:t>Test over time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583189">
            <a:off x="-448624" y="2371944"/>
            <a:ext cx="3270515" cy="3270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2" name="Rectangle 4"/>
          <p:cNvSpPr>
            <a:spLocks noGrp="1" noChangeArrowheads="1"/>
          </p:cNvSpPr>
          <p:nvPr>
            <p:ph type="title"/>
          </p:nvPr>
        </p:nvSpPr>
        <p:spPr bwMode="auto">
          <a:xfrm>
            <a:off x="457200" y="304800"/>
            <a:ext cx="8229600" cy="1143000"/>
          </a:xfrm>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anose="020B0604020202020204" pitchFamily="34" charset="0"/>
                <a:cs typeface="Arial" panose="020B0604020202020204" pitchFamily="34" charset="0"/>
              </a:rPr>
              <a:t>Hot Socket Checks</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17438" t="22571" b="4765"/>
          <a:stretch>
            <a:fillRect/>
          </a:stretch>
        </p:blipFill>
        <p:spPr bwMode="auto">
          <a:xfrm>
            <a:off x="2362200" y="2209800"/>
            <a:ext cx="4191000" cy="3414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6023527" y="2772036"/>
            <a:ext cx="3653971" cy="2289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6073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solidFill>
            <a:srgbClr val="FF0000"/>
          </a:solidFill>
        </p:spPr>
        <p:txBody>
          <a:bodyPr/>
          <a:lstStyle/>
          <a:p>
            <a:pPr marL="838200" indent="-838200" eaLnBrk="1" hangingPunct="1"/>
            <a:r>
              <a:rPr lang="en-US" altLang="en-US" sz="3200" b="1" dirty="0" smtClean="0">
                <a:solidFill>
                  <a:schemeClr val="bg1"/>
                </a:solidFill>
              </a:rPr>
              <a:t>Field Testing</a:t>
            </a:r>
          </a:p>
        </p:txBody>
      </p:sp>
      <p:sp>
        <p:nvSpPr>
          <p:cNvPr id="17411" name="Text Box 8"/>
          <p:cNvSpPr txBox="1">
            <a:spLocks noChangeArrowheads="1"/>
          </p:cNvSpPr>
          <p:nvPr/>
        </p:nvSpPr>
        <p:spPr bwMode="auto">
          <a:xfrm>
            <a:off x="457200" y="1660525"/>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100000"/>
              </a:lnSpc>
              <a:spcBef>
                <a:spcPct val="50000"/>
              </a:spcBef>
              <a:buFontTx/>
              <a:buNone/>
            </a:pPr>
            <a:r>
              <a:rPr lang="en-US" altLang="en-US" sz="2000" b="1" dirty="0">
                <a:solidFill>
                  <a:srgbClr val="CC3300"/>
                </a:solidFill>
              </a:rPr>
              <a:t>Common Features and Common Sources of Concern</a:t>
            </a:r>
            <a:r>
              <a:rPr lang="en-US" altLang="en-US" sz="2000" b="1" dirty="0"/>
              <a:t> </a:t>
            </a:r>
          </a:p>
        </p:txBody>
      </p:sp>
      <p:sp>
        <p:nvSpPr>
          <p:cNvPr id="17412" name="Rectangle 11"/>
          <p:cNvSpPr>
            <a:spLocks noChangeArrowheads="1"/>
          </p:cNvSpPr>
          <p:nvPr/>
        </p:nvSpPr>
        <p:spPr bwMode="auto">
          <a:xfrm>
            <a:off x="609600" y="2362200"/>
            <a:ext cx="41148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00000"/>
              </a:lnSpc>
              <a:spcBef>
                <a:spcPct val="0"/>
              </a:spcBef>
              <a:buFontTx/>
              <a:buNone/>
            </a:pPr>
            <a:r>
              <a:rPr lang="en-US" altLang="en-US" sz="1800" dirty="0"/>
              <a:t>   Electro Mechanical meters were subject to registration errors caused by mechanical issues with moving parts resulting in either the loss of revenue to the utility or over billing for the customer. Some of the more common problems were:</a:t>
            </a:r>
          </a:p>
          <a:p>
            <a:pPr eaLnBrk="1" hangingPunct="1">
              <a:lnSpc>
                <a:spcPct val="100000"/>
              </a:lnSpc>
              <a:spcBef>
                <a:spcPct val="0"/>
              </a:spcBef>
              <a:buFontTx/>
              <a:buNone/>
            </a:pPr>
            <a:endParaRPr lang="en-US" altLang="en-US" sz="1800" dirty="0"/>
          </a:p>
          <a:p>
            <a:pPr eaLnBrk="1" hangingPunct="1">
              <a:lnSpc>
                <a:spcPct val="100000"/>
              </a:lnSpc>
              <a:spcBef>
                <a:spcPct val="0"/>
              </a:spcBef>
            </a:pPr>
            <a:r>
              <a:rPr lang="en-US" altLang="en-US" sz="1800" dirty="0"/>
              <a:t>Friction wear</a:t>
            </a:r>
          </a:p>
          <a:p>
            <a:pPr eaLnBrk="1" hangingPunct="1">
              <a:lnSpc>
                <a:spcPct val="100000"/>
              </a:lnSpc>
              <a:spcBef>
                <a:spcPct val="0"/>
              </a:spcBef>
            </a:pPr>
            <a:r>
              <a:rPr lang="en-US" altLang="en-US" sz="1800" dirty="0"/>
              <a:t>Gear mesh misalignment</a:t>
            </a:r>
          </a:p>
          <a:p>
            <a:pPr eaLnBrk="1" hangingPunct="1">
              <a:lnSpc>
                <a:spcPct val="100000"/>
              </a:lnSpc>
              <a:spcBef>
                <a:spcPct val="0"/>
              </a:spcBef>
            </a:pPr>
            <a:r>
              <a:rPr lang="en-US" altLang="en-US" sz="1800" dirty="0"/>
              <a:t>Retarding magnet failure</a:t>
            </a:r>
          </a:p>
          <a:p>
            <a:pPr eaLnBrk="1" hangingPunct="1">
              <a:lnSpc>
                <a:spcPct val="100000"/>
              </a:lnSpc>
              <a:spcBef>
                <a:spcPct val="0"/>
              </a:spcBef>
            </a:pPr>
            <a:r>
              <a:rPr lang="en-US" altLang="en-US" sz="1800" dirty="0"/>
              <a:t>Timing motors</a:t>
            </a:r>
          </a:p>
        </p:txBody>
      </p:sp>
      <p:pic>
        <p:nvPicPr>
          <p:cNvPr id="1741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374900"/>
            <a:ext cx="28829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43795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bwMode="auto">
          <a:xfrm>
            <a:off x="457200" y="304800"/>
            <a:ext cx="8229600" cy="1143000"/>
          </a:xfrm>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anose="020B0604020202020204" pitchFamily="34" charset="0"/>
                <a:cs typeface="Arial" panose="020B0604020202020204" pitchFamily="34" charset="0"/>
              </a:rPr>
              <a:t>References and Citations</a:t>
            </a:r>
          </a:p>
        </p:txBody>
      </p:sp>
      <p:sp>
        <p:nvSpPr>
          <p:cNvPr id="25603" name="Text Box 5"/>
          <p:cNvSpPr txBox="1">
            <a:spLocks noChangeArrowheads="1"/>
          </p:cNvSpPr>
          <p:nvPr/>
        </p:nvSpPr>
        <p:spPr bwMode="auto">
          <a:xfrm>
            <a:off x="0" y="1600200"/>
            <a:ext cx="9144000" cy="394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rgbClr val="000000"/>
                </a:solidFill>
                <a:latin typeface="Arial" pitchFamily="34" charset="0"/>
              </a:defRPr>
            </a:lvl1pPr>
            <a:lvl2pPr marL="800100" indent="-342900" eaLnBrk="0" hangingPunct="0">
              <a:defRPr>
                <a:solidFill>
                  <a:srgbClr val="000000"/>
                </a:solidFill>
                <a:latin typeface="Arial" pitchFamily="34" charset="0"/>
              </a:defRPr>
            </a:lvl2pPr>
            <a:lvl3pPr marL="1257300" indent="-342900" eaLnBrk="0" hangingPunct="0">
              <a:defRPr>
                <a:solidFill>
                  <a:srgbClr val="000000"/>
                </a:solidFill>
                <a:latin typeface="Arial" pitchFamily="34" charset="0"/>
              </a:defRPr>
            </a:lvl3pPr>
            <a:lvl4pPr marL="1714500" indent="-342900" eaLnBrk="0" hangingPunct="0">
              <a:defRPr>
                <a:solidFill>
                  <a:srgbClr val="000000"/>
                </a:solidFill>
                <a:latin typeface="Arial" pitchFamily="34" charset="0"/>
              </a:defRPr>
            </a:lvl4pPr>
            <a:lvl5pPr marL="2171700" indent="-342900" eaLnBrk="0" hangingPunct="0">
              <a:defRPr>
                <a:solidFill>
                  <a:srgbClr val="000000"/>
                </a:solidFill>
                <a:latin typeface="Arial" pitchFamily="34" charset="0"/>
              </a:defRPr>
            </a:lvl5pPr>
            <a:lvl6pPr marL="2628900" indent="-342900" eaLnBrk="0" fontAlgn="base" hangingPunct="0">
              <a:spcBef>
                <a:spcPct val="30000"/>
              </a:spcBef>
              <a:spcAft>
                <a:spcPct val="0"/>
              </a:spcAft>
              <a:defRPr>
                <a:solidFill>
                  <a:srgbClr val="000000"/>
                </a:solidFill>
                <a:latin typeface="Arial" pitchFamily="34" charset="0"/>
              </a:defRPr>
            </a:lvl6pPr>
            <a:lvl7pPr marL="3086100" indent="-342900" eaLnBrk="0" fontAlgn="base" hangingPunct="0">
              <a:spcBef>
                <a:spcPct val="30000"/>
              </a:spcBef>
              <a:spcAft>
                <a:spcPct val="0"/>
              </a:spcAft>
              <a:defRPr>
                <a:solidFill>
                  <a:srgbClr val="000000"/>
                </a:solidFill>
                <a:latin typeface="Arial" pitchFamily="34" charset="0"/>
              </a:defRPr>
            </a:lvl7pPr>
            <a:lvl8pPr marL="3543300" indent="-342900" eaLnBrk="0" fontAlgn="base" hangingPunct="0">
              <a:spcBef>
                <a:spcPct val="30000"/>
              </a:spcBef>
              <a:spcAft>
                <a:spcPct val="0"/>
              </a:spcAft>
              <a:defRPr>
                <a:solidFill>
                  <a:srgbClr val="000000"/>
                </a:solidFill>
                <a:latin typeface="Arial" pitchFamily="34" charset="0"/>
              </a:defRPr>
            </a:lvl8pPr>
            <a:lvl9pPr marL="4000500" indent="-342900" eaLnBrk="0" fontAlgn="base" hangingPunct="0">
              <a:spcBef>
                <a:spcPct val="30000"/>
              </a:spcBef>
              <a:spcAft>
                <a:spcPct val="0"/>
              </a:spcAft>
              <a:defRPr>
                <a:solidFill>
                  <a:srgbClr val="000000"/>
                </a:solidFill>
                <a:latin typeface="Arial" pitchFamily="34" charset="0"/>
              </a:defRPr>
            </a:lvl9pPr>
          </a:lstStyle>
          <a:p>
            <a:pPr algn="ctr" eaLnBrk="1" hangingPunct="1">
              <a:buFontTx/>
              <a:buAutoNum type="arabicPeriod"/>
            </a:pPr>
            <a:r>
              <a:rPr lang="en-US" altLang="en-US" sz="1400" dirty="0" smtClean="0">
                <a:hlinkClick r:id="rId2"/>
              </a:rPr>
              <a:t>http</a:t>
            </a:r>
            <a:r>
              <a:rPr lang="en-US" altLang="en-US" sz="1400" dirty="0">
                <a:hlinkClick r:id="rId2"/>
              </a:rPr>
              <a:t>://www.texasmeter.com</a:t>
            </a:r>
            <a:r>
              <a:rPr lang="en-US" altLang="en-US" sz="1400" dirty="0" smtClean="0">
                <a:hlinkClick r:id="rId2"/>
              </a:rPr>
              <a:t>/</a:t>
            </a:r>
            <a:endParaRPr lang="en-US" altLang="en-US" sz="1400" dirty="0" smtClean="0"/>
          </a:p>
          <a:p>
            <a:pPr algn="ctr" eaLnBrk="1" hangingPunct="1">
              <a:buFontTx/>
              <a:buAutoNum type="arabicPeriod"/>
            </a:pPr>
            <a:r>
              <a:rPr lang="en-US" altLang="en-US" sz="1400" dirty="0">
                <a:hlinkClick r:id="rId3"/>
              </a:rPr>
              <a:t>https://</a:t>
            </a:r>
            <a:r>
              <a:rPr lang="en-US" altLang="en-US" sz="1400" dirty="0" smtClean="0">
                <a:hlinkClick r:id="rId3"/>
              </a:rPr>
              <a:t>home.howstuffworks.com/home-improvement/repair/how-to-do-home-electrical-repairs.htm</a:t>
            </a:r>
            <a:endParaRPr lang="en-US" altLang="en-US" sz="1400" dirty="0" smtClean="0"/>
          </a:p>
          <a:p>
            <a:pPr algn="ctr" eaLnBrk="1" hangingPunct="1">
              <a:buFontTx/>
              <a:buAutoNum type="arabicPeriod"/>
            </a:pPr>
            <a:r>
              <a:rPr lang="en-US" altLang="en-US" sz="1400" dirty="0">
                <a:hlinkClick r:id="rId4"/>
              </a:rPr>
              <a:t>https://</a:t>
            </a:r>
            <a:r>
              <a:rPr lang="en-US" altLang="en-US" sz="1400" dirty="0" smtClean="0">
                <a:hlinkClick r:id="rId4"/>
              </a:rPr>
              <a:t>www.youtube.com/watch?v=SeyojxVonrk</a:t>
            </a:r>
            <a:endParaRPr lang="en-US" altLang="en-US" sz="1400" dirty="0" smtClean="0"/>
          </a:p>
          <a:p>
            <a:pPr algn="ctr" eaLnBrk="1" hangingPunct="1">
              <a:buFontTx/>
              <a:buAutoNum type="arabicPeriod"/>
            </a:pPr>
            <a:r>
              <a:rPr lang="en-US" altLang="en-US" sz="1400" dirty="0">
                <a:hlinkClick r:id="rId5"/>
              </a:rPr>
              <a:t>https://www.tescometering.com/product/tesco-transockets</a:t>
            </a:r>
            <a:r>
              <a:rPr lang="en-US" altLang="en-US" sz="1400" dirty="0" smtClean="0">
                <a:hlinkClick r:id="rId5"/>
              </a:rPr>
              <a:t>/</a:t>
            </a:r>
            <a:endParaRPr lang="en-US" altLang="en-US" sz="1400" dirty="0" smtClean="0"/>
          </a:p>
          <a:p>
            <a:pPr algn="ctr" eaLnBrk="1" hangingPunct="1">
              <a:buFontTx/>
              <a:buAutoNum type="arabicPeriod"/>
            </a:pPr>
            <a:r>
              <a:rPr lang="en-US" altLang="en-US" sz="1400" dirty="0">
                <a:hlinkClick r:id="rId6"/>
              </a:rPr>
              <a:t>http://www.gecdurham.com</a:t>
            </a:r>
            <a:r>
              <a:rPr lang="en-US" altLang="en-US" sz="1400" dirty="0" smtClean="0">
                <a:hlinkClick r:id="rId6"/>
              </a:rPr>
              <a:t>/</a:t>
            </a:r>
            <a:endParaRPr lang="en-US" altLang="en-US" sz="1400" dirty="0" smtClean="0"/>
          </a:p>
          <a:p>
            <a:pPr algn="ctr" eaLnBrk="1" hangingPunct="1">
              <a:buFontTx/>
              <a:buAutoNum type="arabicPeriod"/>
            </a:pPr>
            <a:r>
              <a:rPr lang="en-US" altLang="en-US" sz="1400" dirty="0">
                <a:hlinkClick r:id="rId7"/>
              </a:rPr>
              <a:t>https://www.radianresearch.com</a:t>
            </a:r>
            <a:r>
              <a:rPr lang="en-US" altLang="en-US" sz="1400" dirty="0" smtClean="0">
                <a:hlinkClick r:id="rId7"/>
              </a:rPr>
              <a:t>/</a:t>
            </a:r>
            <a:endParaRPr lang="en-US" altLang="en-US" sz="1400" dirty="0" smtClean="0"/>
          </a:p>
          <a:p>
            <a:pPr algn="ctr" eaLnBrk="1" hangingPunct="1">
              <a:buFontTx/>
              <a:buAutoNum type="arabicPeriod"/>
            </a:pPr>
            <a:r>
              <a:rPr lang="en-US" altLang="en-US" sz="1400" dirty="0">
                <a:hlinkClick r:id="rId8"/>
              </a:rPr>
              <a:t>http://</a:t>
            </a:r>
            <a:r>
              <a:rPr lang="en-US" altLang="en-US" sz="1400" dirty="0" smtClean="0">
                <a:hlinkClick r:id="rId8"/>
              </a:rPr>
              <a:t>www.brooksutility.com/products/122</a:t>
            </a:r>
            <a:endParaRPr lang="en-US" altLang="en-US" sz="1400" dirty="0" smtClean="0"/>
          </a:p>
          <a:p>
            <a:pPr marL="0" indent="0" algn="ctr" eaLnBrk="1" hangingPunct="1"/>
            <a:endParaRPr lang="en-US" altLang="en-US" sz="1400" dirty="0" smtClean="0"/>
          </a:p>
          <a:p>
            <a:pPr algn="ctr" eaLnBrk="1" hangingPunct="1">
              <a:buFontTx/>
              <a:buAutoNum type="arabicPeriod"/>
            </a:pPr>
            <a:endParaRPr lang="en-US" altLang="en-US" sz="1400" dirty="0" smtClean="0"/>
          </a:p>
          <a:p>
            <a:pPr algn="ctr" eaLnBrk="1" hangingPunct="1">
              <a:buFontTx/>
              <a:buAutoNum type="arabicPeriod"/>
            </a:pPr>
            <a:endParaRPr lang="en-US" altLang="en-US" sz="1400" dirty="0" smtClean="0"/>
          </a:p>
          <a:p>
            <a:pPr algn="ctr" eaLnBrk="1" hangingPunct="1">
              <a:buFontTx/>
              <a:buAutoNum type="arabicPeriod"/>
            </a:pPr>
            <a:endParaRPr lang="en-US" altLang="en-US" sz="1400" dirty="0" smtClean="0"/>
          </a:p>
          <a:p>
            <a:pPr algn="ctr" eaLnBrk="1" hangingPunct="1">
              <a:buFontTx/>
              <a:buAutoNum type="arabicPeriod"/>
            </a:pPr>
            <a:endParaRPr lang="en-US" altLang="en-US" sz="1400" dirty="0" smtClean="0"/>
          </a:p>
          <a:p>
            <a:pPr algn="ctr" eaLnBrk="1" hangingPunct="1">
              <a:buFontTx/>
              <a:buAutoNum type="arabicPeriod"/>
            </a:pPr>
            <a:endParaRPr lang="en-US" altLang="en-US" sz="1400" dirty="0" smtClean="0"/>
          </a:p>
          <a:p>
            <a:pPr algn="ctr" eaLnBrk="1" hangingPunct="1">
              <a:buFontTx/>
              <a:buAutoNum type="arabicPeriod"/>
            </a:pPr>
            <a:endParaRPr lang="en-US" altLang="en-US" sz="1400" dirty="0"/>
          </a:p>
        </p:txBody>
      </p:sp>
    </p:spTree>
    <p:extLst>
      <p:ext uri="{BB962C8B-B14F-4D97-AF65-F5344CB8AC3E}">
        <p14:creationId xmlns:p14="http://schemas.microsoft.com/office/powerpoint/2010/main" val="21370059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bwMode="auto">
          <a:xfrm>
            <a:off x="457200" y="304800"/>
            <a:ext cx="8229600" cy="1143000"/>
          </a:xfrm>
          <a:solidFill>
            <a:srgbClr val="FF0000"/>
          </a:solidFill>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panose="020B0604020202020204" pitchFamily="34" charset="0"/>
                <a:cs typeface="Arial" panose="020B0604020202020204" pitchFamily="34" charset="0"/>
              </a:rPr>
              <a:t>Questions and Discussion</a:t>
            </a:r>
          </a:p>
        </p:txBody>
      </p:sp>
      <p:pic>
        <p:nvPicPr>
          <p:cNvPr id="5" name="Picture 4" descr="MC90043151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Grp="1" noChangeArrowheads="1"/>
          </p:cNvSpPr>
          <p:nvPr/>
        </p:nvSpPr>
        <p:spPr bwMode="auto">
          <a:xfrm>
            <a:off x="465826" y="19050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lnSpc>
                <a:spcPct val="90000"/>
              </a:lnSpc>
              <a:buFontTx/>
              <a:buNone/>
            </a:pPr>
            <a:r>
              <a:rPr lang="en-US" altLang="en-US" sz="3000" dirty="0" smtClean="0">
                <a:latin typeface="Arial" panose="020B0604020202020204" pitchFamily="34" charset="0"/>
                <a:cs typeface="Arial" panose="020B0604020202020204" pitchFamily="34" charset="0"/>
              </a:rPr>
              <a:t>Rob Reese</a:t>
            </a:r>
          </a:p>
          <a:p>
            <a:pPr algn="ctr" eaLnBrk="1" hangingPunct="1">
              <a:lnSpc>
                <a:spcPct val="90000"/>
              </a:lnSpc>
              <a:buFontTx/>
              <a:buNone/>
            </a:pPr>
            <a:r>
              <a:rPr lang="en-US" altLang="en-US" sz="3000" dirty="0" smtClean="0">
                <a:latin typeface="Arial" panose="020B0604020202020204" pitchFamily="34" charset="0"/>
                <a:cs typeface="Arial" panose="020B0604020202020204" pitchFamily="34" charset="0"/>
              </a:rPr>
              <a:t>TESCO – The Eastern Specialty Company</a:t>
            </a:r>
            <a:r>
              <a:rPr lang="en-US" altLang="en-US" sz="3600" dirty="0" smtClean="0">
                <a:latin typeface="Arial" panose="020B0604020202020204" pitchFamily="34" charset="0"/>
                <a:cs typeface="Arial" panose="020B0604020202020204" pitchFamily="34" charset="0"/>
              </a:rPr>
              <a:t> </a:t>
            </a:r>
          </a:p>
          <a:p>
            <a:pPr algn="ctr" eaLnBrk="1" hangingPunct="1">
              <a:lnSpc>
                <a:spcPct val="90000"/>
              </a:lnSpc>
              <a:buFontTx/>
              <a:buNone/>
            </a:pPr>
            <a:r>
              <a:rPr lang="en-US" altLang="en-US" sz="2400" dirty="0" smtClean="0">
                <a:latin typeface="Arial" panose="020B0604020202020204" pitchFamily="34" charset="0"/>
                <a:cs typeface="Arial" panose="020B0604020202020204" pitchFamily="34" charset="0"/>
              </a:rPr>
              <a:t>Bristol, PA</a:t>
            </a:r>
          </a:p>
          <a:p>
            <a:pPr algn="ctr" eaLnBrk="1" hangingPunct="1">
              <a:lnSpc>
                <a:spcPct val="90000"/>
              </a:lnSpc>
              <a:buFontTx/>
              <a:buNone/>
            </a:pPr>
            <a:r>
              <a:rPr lang="en-US" altLang="en-US" sz="2400" dirty="0" smtClean="0">
                <a:latin typeface="Arial" panose="020B0604020202020204" pitchFamily="34" charset="0"/>
                <a:cs typeface="Arial" panose="020B0604020202020204" pitchFamily="34" charset="0"/>
              </a:rPr>
              <a:t>215-310-8809 (cell)</a:t>
            </a:r>
          </a:p>
          <a:p>
            <a:pPr algn="ctr" eaLnBrk="1" hangingPunct="1">
              <a:lnSpc>
                <a:spcPct val="90000"/>
              </a:lnSpc>
              <a:buFontTx/>
              <a:buNone/>
            </a:pPr>
            <a:endParaRPr lang="en-US" altLang="en-US" sz="2400" dirty="0" smtClean="0">
              <a:latin typeface="Arial" panose="020B0604020202020204" pitchFamily="34" charset="0"/>
              <a:cs typeface="Arial" panose="020B0604020202020204" pitchFamily="34" charset="0"/>
            </a:endParaRPr>
          </a:p>
          <a:p>
            <a:pPr algn="ctr" eaLnBrk="1" hangingPunct="1">
              <a:lnSpc>
                <a:spcPct val="90000"/>
              </a:lnSpc>
              <a:buFontTx/>
              <a:buNone/>
            </a:pPr>
            <a:r>
              <a:rPr lang="en-US" altLang="en-US" sz="2400" dirty="0" smtClean="0">
                <a:latin typeface="Arial" panose="020B0604020202020204" pitchFamily="34" charset="0"/>
                <a:cs typeface="Arial" panose="020B0604020202020204" pitchFamily="34" charset="0"/>
              </a:rPr>
              <a:t>This presentation can also be found under Meter Conferences and Schools on the TESCO website: </a:t>
            </a:r>
            <a:r>
              <a:rPr lang="en-US" altLang="en-US" sz="2400" dirty="0" smtClean="0">
                <a:solidFill>
                  <a:srgbClr val="CC3300"/>
                </a:solidFill>
                <a:latin typeface="Arial" panose="020B0604020202020204" pitchFamily="34" charset="0"/>
                <a:cs typeface="Arial" panose="020B0604020202020204" pitchFamily="34" charset="0"/>
                <a:hlinkClick r:id="rId3"/>
              </a:rPr>
              <a:t>www.tescometering.com</a:t>
            </a:r>
            <a:endParaRPr lang="en-US" altLang="en-US" sz="2400" dirty="0" smtClean="0">
              <a:solidFill>
                <a:srgbClr val="CC3300"/>
              </a:solidFill>
            </a:endParaRPr>
          </a:p>
        </p:txBody>
      </p:sp>
    </p:spTree>
    <p:extLst>
      <p:ext uri="{BB962C8B-B14F-4D97-AF65-F5344CB8AC3E}">
        <p14:creationId xmlns:p14="http://schemas.microsoft.com/office/powerpoint/2010/main" val="1246842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457200" y="152400"/>
            <a:ext cx="8229600" cy="1066800"/>
          </a:xfrm>
          <a:solidFill>
            <a:srgbClr val="FF0000"/>
          </a:solidFill>
        </p:spPr>
        <p:txBody>
          <a:bodyPr/>
          <a:lstStyle/>
          <a:p>
            <a:pPr eaLnBrk="1" hangingPunct="1"/>
            <a:r>
              <a:rPr lang="en-US" altLang="en-US" sz="2800" b="1" dirty="0" smtClean="0">
                <a:solidFill>
                  <a:schemeClr val="bg1"/>
                </a:solidFill>
              </a:rPr>
              <a:t>Electronic Meters – new failure modes require new testing and inspection methods</a:t>
            </a:r>
          </a:p>
        </p:txBody>
      </p:sp>
      <p:sp>
        <p:nvSpPr>
          <p:cNvPr id="17411" name="Rectangle 8"/>
          <p:cNvSpPr>
            <a:spLocks noGrp="1" noChangeArrowheads="1"/>
          </p:cNvSpPr>
          <p:nvPr>
            <p:ph type="body" idx="1"/>
          </p:nvPr>
        </p:nvSpPr>
        <p:spPr>
          <a:xfrm>
            <a:off x="457200" y="1371600"/>
            <a:ext cx="5105400" cy="4495800"/>
          </a:xfrm>
          <a:solidFill>
            <a:schemeClr val="bg1"/>
          </a:solidFill>
        </p:spPr>
        <p:txBody>
          <a:bodyPr/>
          <a:lstStyle/>
          <a:p>
            <a:pPr marL="0" indent="0" eaLnBrk="1" hangingPunct="1">
              <a:lnSpc>
                <a:spcPct val="90000"/>
              </a:lnSpc>
              <a:spcAft>
                <a:spcPct val="100000"/>
              </a:spcAft>
              <a:buFontTx/>
              <a:buNone/>
              <a:defRPr/>
            </a:pPr>
            <a:r>
              <a:rPr lang="en-US" altLang="en-US" sz="1600" dirty="0" smtClean="0">
                <a:latin typeface="Arial" panose="020B0604020202020204" pitchFamily="34" charset="0"/>
                <a:cs typeface="Arial" panose="020B0604020202020204" pitchFamily="34" charset="0"/>
              </a:rPr>
              <a:t>Electronic meters fail as do electromechanical meters but differently</a:t>
            </a:r>
          </a:p>
          <a:p>
            <a:pPr marL="292100" indent="-292100" eaLnBrk="1" hangingPunct="1">
              <a:spcBef>
                <a:spcPct val="0"/>
              </a:spcBef>
              <a:spcAft>
                <a:spcPts val="600"/>
              </a:spcAft>
              <a:defRPr/>
            </a:pPr>
            <a:r>
              <a:rPr lang="en-US" altLang="en-US" sz="1400" dirty="0" smtClean="0">
                <a:latin typeface="Arial" panose="020B0604020202020204" pitchFamily="34" charset="0"/>
                <a:cs typeface="Arial" panose="020B0604020202020204" pitchFamily="34" charset="0"/>
              </a:rPr>
              <a:t>Their overall life expectancy is not nearly the same</a:t>
            </a:r>
          </a:p>
          <a:p>
            <a:pPr marL="292100" indent="-292100" eaLnBrk="1" hangingPunct="1">
              <a:spcBef>
                <a:spcPct val="0"/>
              </a:spcBef>
              <a:spcAft>
                <a:spcPts val="600"/>
              </a:spcAft>
              <a:defRPr/>
            </a:pPr>
            <a:r>
              <a:rPr lang="en-US" altLang="en-US" sz="1400" dirty="0" smtClean="0">
                <a:latin typeface="Arial" panose="020B0604020202020204" pitchFamily="34" charset="0"/>
                <a:cs typeface="Arial" panose="020B0604020202020204" pitchFamily="34" charset="0"/>
              </a:rPr>
              <a:t>Failure modes include drift (unexpected)</a:t>
            </a:r>
          </a:p>
          <a:p>
            <a:pPr marL="292100" indent="-292100" eaLnBrk="1" hangingPunct="1">
              <a:spcBef>
                <a:spcPct val="0"/>
              </a:spcBef>
              <a:spcAft>
                <a:spcPts val="600"/>
              </a:spcAft>
              <a:defRPr/>
            </a:pPr>
            <a:r>
              <a:rPr lang="en-US" altLang="en-US" sz="1400" dirty="0" smtClean="0">
                <a:latin typeface="Arial" panose="020B0604020202020204" pitchFamily="34" charset="0"/>
                <a:cs typeface="Arial" panose="020B0604020202020204" pitchFamily="34" charset="0"/>
              </a:rPr>
              <a:t>Failure modes include catastrophic (expected)</a:t>
            </a:r>
          </a:p>
          <a:p>
            <a:pPr marL="292100" indent="-292100" eaLnBrk="1" hangingPunct="1">
              <a:spcBef>
                <a:spcPct val="0"/>
              </a:spcBef>
              <a:spcAft>
                <a:spcPts val="600"/>
              </a:spcAft>
              <a:defRPr/>
            </a:pPr>
            <a:r>
              <a:rPr lang="en-US" altLang="en-US" sz="1400" dirty="0" smtClean="0">
                <a:latin typeface="Arial" panose="020B0604020202020204" pitchFamily="34" charset="0"/>
                <a:cs typeface="Arial" panose="020B0604020202020204" pitchFamily="34" charset="0"/>
              </a:rPr>
              <a:t>Power supply damage due to lightning surges or other causes</a:t>
            </a:r>
          </a:p>
          <a:p>
            <a:pPr marL="292100" indent="-292100" eaLnBrk="1" hangingPunct="1">
              <a:spcBef>
                <a:spcPct val="0"/>
              </a:spcBef>
              <a:spcAft>
                <a:spcPts val="600"/>
              </a:spcAft>
              <a:defRPr/>
            </a:pPr>
            <a:r>
              <a:rPr lang="en-US" altLang="en-US" sz="1400" dirty="0" smtClean="0">
                <a:latin typeface="Arial" panose="020B0604020202020204" pitchFamily="34" charset="0"/>
                <a:cs typeface="Arial" panose="020B0604020202020204" pitchFamily="34" charset="0"/>
              </a:rPr>
              <a:t>LCD Display failures making a visual read impossible when required</a:t>
            </a:r>
          </a:p>
        </p:txBody>
      </p:sp>
      <p:pic>
        <p:nvPicPr>
          <p:cNvPr id="18438" name="Picture 10" descr="metering tech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524000"/>
            <a:ext cx="3251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1"/>
          <p:cNvSpPr>
            <a:spLocks noChangeArrowheads="1"/>
          </p:cNvSpPr>
          <p:nvPr/>
        </p:nvSpPr>
        <p:spPr bwMode="auto">
          <a:xfrm>
            <a:off x="457200" y="4000500"/>
            <a:ext cx="8153400"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spcAft>
                <a:spcPts val="600"/>
              </a:spcAft>
            </a:pPr>
            <a:r>
              <a:rPr lang="en-US" altLang="en-US" sz="1400" dirty="0"/>
              <a:t>AMR/AMI communications module failures requiring a field visit to repair or replace meter/AMI module and get a read for billing purposes</a:t>
            </a:r>
          </a:p>
          <a:p>
            <a:pPr eaLnBrk="1" hangingPunct="1">
              <a:spcBef>
                <a:spcPct val="0"/>
              </a:spcBef>
              <a:spcAft>
                <a:spcPts val="600"/>
              </a:spcAft>
            </a:pPr>
            <a:r>
              <a:rPr lang="en-US" altLang="en-US" sz="1400" dirty="0"/>
              <a:t>Failure modes include non-catastrophic but significant measurement error modes sometimes attributed to improper meter programming and in some cases meter firmware issues. </a:t>
            </a:r>
          </a:p>
          <a:p>
            <a:pPr eaLnBrk="1" hangingPunct="1">
              <a:spcBef>
                <a:spcPct val="0"/>
              </a:spcBef>
              <a:spcAft>
                <a:spcPts val="600"/>
              </a:spcAft>
            </a:pPr>
            <a:r>
              <a:rPr lang="en-US" altLang="en-US" sz="1400" dirty="0"/>
              <a:t>Failure modes can include non-measurement issues which render the meter ineffective or inaccurate for billing purposes </a:t>
            </a:r>
          </a:p>
          <a:p>
            <a:pPr eaLnBrk="1" hangingPunct="1">
              <a:spcBef>
                <a:spcPct val="0"/>
              </a:spcBef>
              <a:spcAft>
                <a:spcPts val="600"/>
              </a:spcAft>
            </a:pPr>
            <a:r>
              <a:rPr lang="en-US" altLang="en-US" sz="1400" dirty="0"/>
              <a:t>Clerical errors such as incorrect multipliers can do more damage than even the most catastrophic equipment failure in the field.</a:t>
            </a:r>
          </a:p>
        </p:txBody>
      </p:sp>
    </p:spTree>
    <p:extLst>
      <p:ext uri="{BB962C8B-B14F-4D97-AF65-F5344CB8AC3E}">
        <p14:creationId xmlns:p14="http://schemas.microsoft.com/office/powerpoint/2010/main" val="3788610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457200" y="274638"/>
            <a:ext cx="8229600" cy="792162"/>
          </a:xfrm>
          <a:solidFill>
            <a:srgbClr val="FF0000"/>
          </a:solidFill>
        </p:spPr>
        <p:txBody>
          <a:bodyPr/>
          <a:lstStyle/>
          <a:p>
            <a:pPr eaLnBrk="1" hangingPunct="1"/>
            <a:r>
              <a:rPr lang="en-US" altLang="en-US" sz="3200" b="1" dirty="0" smtClean="0">
                <a:solidFill>
                  <a:schemeClr val="bg1"/>
                </a:solidFill>
                <a:latin typeface="Arial" panose="020B0604020202020204" pitchFamily="34" charset="0"/>
                <a:cs typeface="Arial" panose="020B0604020202020204" pitchFamily="34" charset="0"/>
              </a:rPr>
              <a:t>Best Practices</a:t>
            </a:r>
          </a:p>
        </p:txBody>
      </p:sp>
      <p:sp>
        <p:nvSpPr>
          <p:cNvPr id="19459" name="Rectangle 3"/>
          <p:cNvSpPr>
            <a:spLocks noGrp="1" noChangeArrowheads="1"/>
          </p:cNvSpPr>
          <p:nvPr>
            <p:ph type="body" sz="half" idx="1"/>
          </p:nvPr>
        </p:nvSpPr>
        <p:spPr>
          <a:xfrm>
            <a:off x="762000" y="1600200"/>
            <a:ext cx="7620000" cy="1295400"/>
          </a:xfrm>
        </p:spPr>
        <p:txBody>
          <a:bodyPr/>
          <a:lstStyle/>
          <a:p>
            <a:pPr eaLnBrk="1" hangingPunct="1"/>
            <a:r>
              <a:rPr lang="en-US" altLang="en-US" sz="2200" dirty="0" smtClean="0">
                <a:latin typeface="Arial" panose="020B0604020202020204" pitchFamily="34" charset="0"/>
                <a:cs typeface="Arial" panose="020B0604020202020204" pitchFamily="34" charset="0"/>
              </a:rPr>
              <a:t>Residential vs Commercial</a:t>
            </a:r>
          </a:p>
          <a:p>
            <a:pPr eaLnBrk="1" hangingPunct="1"/>
            <a:r>
              <a:rPr lang="en-US" altLang="en-US" sz="2200" dirty="0" smtClean="0">
                <a:latin typeface="Arial" panose="020B0604020202020204" pitchFamily="34" charset="0"/>
                <a:cs typeface="Arial" panose="020B0604020202020204" pitchFamily="34" charset="0"/>
              </a:rPr>
              <a:t>Self-Contained vs Transformer Rated</a:t>
            </a:r>
          </a:p>
          <a:p>
            <a:pPr eaLnBrk="1" hangingPunct="1"/>
            <a:r>
              <a:rPr lang="en-US" altLang="en-US" sz="2200" dirty="0" smtClean="0">
                <a:latin typeface="Arial" panose="020B0604020202020204" pitchFamily="34" charset="0"/>
                <a:cs typeface="Arial" panose="020B0604020202020204" pitchFamily="34" charset="0"/>
              </a:rPr>
              <a:t>Follow the money and be as proactive as possible</a:t>
            </a:r>
          </a:p>
        </p:txBody>
      </p:sp>
      <p:pic>
        <p:nvPicPr>
          <p:cNvPr id="19460" name="Picture 17" descr="Best Practice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192463"/>
            <a:ext cx="3657600"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1992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82600" y="4495800"/>
            <a:ext cx="8229600" cy="2209800"/>
          </a:xfrm>
        </p:spPr>
        <p:txBody>
          <a:bodyPr/>
          <a:lstStyle/>
          <a:p>
            <a:r>
              <a:rPr lang="en-US" altLang="en-US" sz="2000" dirty="0" smtClean="0">
                <a:latin typeface="Arial" panose="020B0604020202020204" pitchFamily="34" charset="0"/>
                <a:cs typeface="Arial" panose="020B0604020202020204" pitchFamily="34" charset="0"/>
              </a:rPr>
              <a:t>A meter test may not catch intermittent errors or identify errors with other equipment at the site, e.g. CT’s &amp; PT’s</a:t>
            </a:r>
          </a:p>
          <a:p>
            <a:r>
              <a:rPr lang="en-US" altLang="en-US" sz="2000" dirty="0" smtClean="0">
                <a:latin typeface="Arial" panose="020B0604020202020204" pitchFamily="34" charset="0"/>
                <a:cs typeface="Arial" panose="020B0604020202020204" pitchFamily="34" charset="0"/>
              </a:rPr>
              <a:t>A discrepancy between what is thought to be at a given site and what is actually at that site can cause a major billing error (either over or under billed)</a:t>
            </a:r>
          </a:p>
          <a:p>
            <a:endParaRPr lang="en-US" altLang="en-US" sz="2400" dirty="0" smtClean="0"/>
          </a:p>
          <a:p>
            <a:endParaRPr lang="en-US" altLang="en-US" sz="2400" dirty="0" smtClean="0"/>
          </a:p>
        </p:txBody>
      </p:sp>
      <p:sp>
        <p:nvSpPr>
          <p:cNvPr id="20485" name="Rectangle 3"/>
          <p:cNvSpPr>
            <a:spLocks noGrp="1" noChangeArrowheads="1"/>
          </p:cNvSpPr>
          <p:nvPr>
            <p:ph type="title"/>
          </p:nvPr>
        </p:nvSpPr>
        <p:spPr>
          <a:solidFill>
            <a:srgbClr val="FF0000"/>
          </a:solidFill>
        </p:spPr>
        <p:txBody>
          <a:bodyPr/>
          <a:lstStyle/>
          <a:p>
            <a:pPr eaLnBrk="1" hangingPunct="1"/>
            <a:r>
              <a:rPr lang="en-US" altLang="en-US" sz="3200" b="1" dirty="0" smtClean="0">
                <a:solidFill>
                  <a:schemeClr val="bg1"/>
                </a:solidFill>
              </a:rPr>
              <a:t>Why Site Verifications are a </a:t>
            </a:r>
            <a:br>
              <a:rPr lang="en-US" altLang="en-US" sz="3200" b="1" dirty="0" smtClean="0">
                <a:solidFill>
                  <a:schemeClr val="bg1"/>
                </a:solidFill>
              </a:rPr>
            </a:br>
            <a:r>
              <a:rPr lang="en-US" altLang="en-US" sz="3200" b="1" dirty="0" smtClean="0">
                <a:solidFill>
                  <a:schemeClr val="bg1"/>
                </a:solidFill>
              </a:rPr>
              <a:t>Valuable Utility Tool</a:t>
            </a:r>
          </a:p>
        </p:txBody>
      </p:sp>
      <p:pic>
        <p:nvPicPr>
          <p:cNvPr id="20486" name="Picture 7" descr="https://encrypted-tbn3.gstatic.com/images?q=tbn:ANd9GcT0DBCCKn-i2Pp29B3w7ROS6xcsdjQ_Km3jAHIiNVCVS5aE0kM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676400"/>
            <a:ext cx="342900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Rectangle 1"/>
          <p:cNvSpPr>
            <a:spLocks noChangeArrowheads="1"/>
          </p:cNvSpPr>
          <p:nvPr/>
        </p:nvSpPr>
        <p:spPr bwMode="auto">
          <a:xfrm>
            <a:off x="457200" y="1676400"/>
            <a:ext cx="5029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Aft>
                <a:spcPct val="100000"/>
              </a:spcAft>
            </a:pPr>
            <a:r>
              <a:rPr lang="en-US" altLang="en-US" sz="2000" dirty="0"/>
              <a:t>It is important to remember that with current systems it is not just the meter that can cause a major error in the measurement of a given service</a:t>
            </a:r>
          </a:p>
          <a:p>
            <a:pPr eaLnBrk="1" hangingPunct="1">
              <a:spcAft>
                <a:spcPct val="100000"/>
              </a:spcAft>
            </a:pPr>
            <a:r>
              <a:rPr lang="en-US" altLang="en-US" sz="2000" dirty="0"/>
              <a:t>A meter test that indicates a meter is within the required accuracy parameters does not mean your service is being measured and billed accurately</a:t>
            </a:r>
          </a:p>
        </p:txBody>
      </p:sp>
    </p:spTree>
    <p:extLst>
      <p:ext uri="{BB962C8B-B14F-4D97-AF65-F5344CB8AC3E}">
        <p14:creationId xmlns:p14="http://schemas.microsoft.com/office/powerpoint/2010/main" val="3383737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1" name="Picture 7" descr="http://compass1.org/wp-content/uploads/2011/01/shutterstock_79797685_clipped_rev_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1828800"/>
            <a:ext cx="5122227" cy="3810000"/>
          </a:xfrm>
          <a:prstGeom prst="rect">
            <a:avLst/>
          </a:prstGeom>
          <a:noFill/>
          <a:effectLst>
            <a:outerShdw blurRad="50800" dist="50800" dir="5400000" algn="ctr" rotWithShape="0">
              <a:srgbClr val="000000">
                <a:alpha val="46000"/>
              </a:srgbClr>
            </a:outerShdw>
            <a:reflection stA="0" endPos="65000" dist="50800" dir="5400000" sy="-100000" algn="bl" rotWithShape="0"/>
          </a:effectLst>
        </p:spPr>
      </p:pic>
      <p:sp>
        <p:nvSpPr>
          <p:cNvPr id="19458" name="Content Placeholder 2"/>
          <p:cNvSpPr>
            <a:spLocks noGrp="1"/>
          </p:cNvSpPr>
          <p:nvPr>
            <p:ph idx="1"/>
          </p:nvPr>
        </p:nvSpPr>
        <p:spPr>
          <a:xfrm>
            <a:off x="457200" y="4541838"/>
            <a:ext cx="4419600" cy="1935162"/>
          </a:xfrm>
        </p:spPr>
        <p:txBody>
          <a:bodyPr/>
          <a:lstStyle/>
          <a:p>
            <a:pPr>
              <a:defRPr/>
            </a:pPr>
            <a:r>
              <a:rPr lang="en-US" altLang="en-US" sz="1800" dirty="0" smtClean="0">
                <a:latin typeface="Arial" panose="020B0604020202020204" pitchFamily="34" charset="0"/>
                <a:cs typeface="Arial" panose="020B0604020202020204" pitchFamily="34" charset="0"/>
              </a:rPr>
              <a:t>While these numbers will vary from utility to utility the basic premise should be the same for all utilities regarding where Meter Services should focus their efforts – </a:t>
            </a:r>
            <a:br>
              <a:rPr lang="en-US" altLang="en-US" sz="1800" dirty="0" smtClean="0">
                <a:latin typeface="Arial" panose="020B0604020202020204" pitchFamily="34" charset="0"/>
                <a:cs typeface="Arial" panose="020B0604020202020204" pitchFamily="34" charset="0"/>
              </a:rPr>
            </a:br>
            <a:r>
              <a:rPr lang="en-US" altLang="en-US" sz="1800" dirty="0" smtClean="0">
                <a:latin typeface="Arial" panose="020B0604020202020204" pitchFamily="34" charset="0"/>
                <a:cs typeface="Arial" panose="020B0604020202020204" pitchFamily="34" charset="0"/>
              </a:rPr>
              <a:t>follow the money.  </a:t>
            </a:r>
          </a:p>
          <a:p>
            <a:pPr marL="0" indent="0">
              <a:buFontTx/>
              <a:buNone/>
              <a:defRPr/>
            </a:pPr>
            <a:endParaRPr lang="en-US" altLang="en-US" sz="2000" dirty="0"/>
          </a:p>
        </p:txBody>
      </p:sp>
      <p:sp>
        <p:nvSpPr>
          <p:cNvPr id="22534" name="Rectangle 3"/>
          <p:cNvSpPr>
            <a:spLocks noGrp="1" noChangeArrowheads="1"/>
          </p:cNvSpPr>
          <p:nvPr>
            <p:ph type="title"/>
          </p:nvPr>
        </p:nvSpPr>
        <p:spPr>
          <a:solidFill>
            <a:srgbClr val="FF0000"/>
          </a:solidFill>
        </p:spPr>
        <p:txBody>
          <a:bodyPr/>
          <a:lstStyle/>
          <a:p>
            <a:pPr eaLnBrk="1" hangingPunct="1"/>
            <a:r>
              <a:rPr lang="en-US" altLang="en-US" sz="3000" b="1" dirty="0" smtClean="0">
                <a:solidFill>
                  <a:schemeClr val="bg1"/>
                </a:solidFill>
              </a:rPr>
              <a:t>Why C&amp;I and what should we invest our limited meter service resources here?</a:t>
            </a:r>
            <a:endParaRPr lang="en-US" altLang="en-US" sz="4000" b="1" dirty="0" smtClean="0">
              <a:solidFill>
                <a:schemeClr val="bg1"/>
              </a:solidFill>
            </a:endParaRPr>
          </a:p>
        </p:txBody>
      </p:sp>
      <p:sp>
        <p:nvSpPr>
          <p:cNvPr id="22535" name="Rectangle 1"/>
          <p:cNvSpPr>
            <a:spLocks noChangeArrowheads="1"/>
          </p:cNvSpPr>
          <p:nvPr/>
        </p:nvSpPr>
        <p:spPr bwMode="auto">
          <a:xfrm>
            <a:off x="457200" y="1676400"/>
            <a:ext cx="5989638" cy="270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Aft>
                <a:spcPct val="0"/>
              </a:spcAft>
              <a:buChar char="•"/>
              <a:defRPr sz="3200">
                <a:solidFill>
                  <a:schemeClr val="tx1"/>
                </a:solidFill>
                <a:latin typeface="Arial" charset="0"/>
              </a:defRPr>
            </a:lvl1pPr>
            <a:lvl2pPr marL="742950" indent="-285750" eaLnBrk="0" hangingPunct="0">
              <a:spcAft>
                <a:spcPct val="0"/>
              </a:spcAft>
              <a:buChar char="–"/>
              <a:defRPr sz="2800">
                <a:solidFill>
                  <a:schemeClr val="tx1"/>
                </a:solidFill>
                <a:latin typeface="Arial" charset="0"/>
              </a:defRPr>
            </a:lvl2pPr>
            <a:lvl3pPr marL="1143000" indent="-228600" eaLnBrk="0" hangingPunct="0">
              <a:spcAft>
                <a:spcPct val="0"/>
              </a:spcAft>
              <a:buChar char="•"/>
              <a:defRPr sz="2400">
                <a:solidFill>
                  <a:schemeClr val="tx1"/>
                </a:solidFill>
                <a:latin typeface="Arial" charset="0"/>
              </a:defRPr>
            </a:lvl3pPr>
            <a:lvl4pPr marL="1600200" indent="-228600" eaLnBrk="0" hangingPunct="0">
              <a:spcAft>
                <a:spcPct val="0"/>
              </a:spcAft>
              <a:buChar char="–"/>
              <a:defRPr sz="2000">
                <a:solidFill>
                  <a:schemeClr val="tx1"/>
                </a:solidFill>
                <a:latin typeface="Arial" charset="0"/>
              </a:defRPr>
            </a:lvl4pPr>
            <a:lvl5pPr marL="2057400" indent="-228600" eaLnBrk="0" hangingPunct="0">
              <a:spcAft>
                <a:spcPct val="0"/>
              </a:spcAft>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Aft>
                <a:spcPts val="1800"/>
              </a:spcAft>
            </a:pPr>
            <a:r>
              <a:rPr lang="en-US" altLang="en-US" sz="1800" dirty="0"/>
              <a:t>Easy Answer: Money.</a:t>
            </a:r>
          </a:p>
          <a:p>
            <a:pPr eaLnBrk="1" hangingPunct="1">
              <a:spcAft>
                <a:spcPct val="100000"/>
              </a:spcAft>
            </a:pPr>
            <a:r>
              <a:rPr lang="en-US" altLang="en-US" sz="1800" dirty="0"/>
              <a:t>These customers represent a disproportionately large amount of the overall revenue for every utility in North America.  </a:t>
            </a:r>
          </a:p>
          <a:p>
            <a:pPr eaLnBrk="1" hangingPunct="1">
              <a:spcAft>
                <a:spcPct val="100000"/>
              </a:spcAft>
            </a:pPr>
            <a:r>
              <a:rPr lang="en-US" altLang="en-US" sz="1800" dirty="0"/>
              <a:t>For some utilities the ten percent of their customers who have transformer rated metering services can represent over 70% of their overall revenue.  </a:t>
            </a:r>
          </a:p>
        </p:txBody>
      </p:sp>
    </p:spTree>
    <p:extLst>
      <p:ext uri="{BB962C8B-B14F-4D97-AF65-F5344CB8AC3E}">
        <p14:creationId xmlns:p14="http://schemas.microsoft.com/office/powerpoint/2010/main" val="235219653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2276</TotalTime>
  <Words>2714</Words>
  <Application>Microsoft Office PowerPoint</Application>
  <PresentationFormat>On-screen Show (4:3)</PresentationFormat>
  <Paragraphs>360</Paragraphs>
  <Slides>51</Slides>
  <Notes>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6" baseType="lpstr">
      <vt:lpstr>Arial</vt:lpstr>
      <vt:lpstr>AvantGarde</vt:lpstr>
      <vt:lpstr>Times New Roman</vt:lpstr>
      <vt:lpstr>1_Default Design</vt:lpstr>
      <vt:lpstr>Chart</vt:lpstr>
      <vt:lpstr>PowerPoint Presentation</vt:lpstr>
      <vt:lpstr>Site Verification</vt:lpstr>
      <vt:lpstr>What is Site Verification?</vt:lpstr>
      <vt:lpstr>Premise</vt:lpstr>
      <vt:lpstr>Field Testing</vt:lpstr>
      <vt:lpstr>Electronic Meters – new failure modes require new testing and inspection methods</vt:lpstr>
      <vt:lpstr>Best Practices</vt:lpstr>
      <vt:lpstr>Why Site Verifications are a  Valuable Utility Tool</vt:lpstr>
      <vt:lpstr>Why C&amp;I and what should we invest our limited meter service resources here?</vt:lpstr>
      <vt:lpstr>What are the opportunities that can be found in this work and what are our industry’s “Best Practices” for this type of work?</vt:lpstr>
      <vt:lpstr>Define “Largest” and what this may represent</vt:lpstr>
      <vt:lpstr>Define “Largest” and what this may represent</vt:lpstr>
      <vt:lpstr>Define “Periodically” and how  frequent this may be</vt:lpstr>
      <vt:lpstr>Self-Contained vs. Transformer-Rated</vt:lpstr>
      <vt:lpstr>Self-Contained Metering</vt:lpstr>
      <vt:lpstr>Self-Contained Metering</vt:lpstr>
      <vt:lpstr>Transformer-Rated Metering</vt:lpstr>
      <vt:lpstr>Transformer-Rated Metering</vt:lpstr>
      <vt:lpstr>Transformer-Rated Metering</vt:lpstr>
      <vt:lpstr>Transformer-Rated Metering Verification</vt:lpstr>
      <vt:lpstr>Transformer-Rated Metering Verification</vt:lpstr>
      <vt:lpstr>Transformer-Rated Metering Verification</vt:lpstr>
      <vt:lpstr>Transformer-Rated Metering Verification</vt:lpstr>
      <vt:lpstr>Testing Theory and Equipment</vt:lpstr>
      <vt:lpstr>Testing Theory and Equipment</vt:lpstr>
      <vt:lpstr>Testing Theory and Equipment</vt:lpstr>
      <vt:lpstr>Testing Theory and Equipment</vt:lpstr>
      <vt:lpstr>Testing Theory and Equipment</vt:lpstr>
      <vt:lpstr>Testing Theory and Equipment</vt:lpstr>
      <vt:lpstr>CT Testing</vt:lpstr>
      <vt:lpstr>Example Application</vt:lpstr>
      <vt:lpstr>Faceplate Specifications</vt:lpstr>
      <vt:lpstr>PowerPoint Presentation</vt:lpstr>
      <vt:lpstr>CTs Ratio</vt:lpstr>
      <vt:lpstr>PowerPoint Presentation</vt:lpstr>
      <vt:lpstr>PowerPoint Presentation</vt:lpstr>
      <vt:lpstr>Ratio Testing</vt:lpstr>
      <vt:lpstr>Burden Testing</vt:lpstr>
      <vt:lpstr>Burden Testing</vt:lpstr>
      <vt:lpstr>Burden Testing</vt:lpstr>
      <vt:lpstr>Burden Testing</vt:lpstr>
      <vt:lpstr>Burden Testing</vt:lpstr>
      <vt:lpstr>Burden Testing</vt:lpstr>
      <vt:lpstr>Burden Testing</vt:lpstr>
      <vt:lpstr>Admittance Testing</vt:lpstr>
      <vt:lpstr>Admittance Testing</vt:lpstr>
      <vt:lpstr>Admittance Testing</vt:lpstr>
      <vt:lpstr>Admittance Testing</vt:lpstr>
      <vt:lpstr>Hot Socket Checks</vt:lpstr>
      <vt:lpstr>References and Citations</vt:lpstr>
      <vt:lpstr>Questions and 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c:creator>
  <cp:lastModifiedBy>Stephanie Bergan</cp:lastModifiedBy>
  <cp:revision>113</cp:revision>
  <cp:lastPrinted>2004-05-03T19:12:21Z</cp:lastPrinted>
  <dcterms:created xsi:type="dcterms:W3CDTF">2004-03-09T01:40:14Z</dcterms:created>
  <dcterms:modified xsi:type="dcterms:W3CDTF">2021-02-10T19:28:44Z</dcterms:modified>
</cp:coreProperties>
</file>