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4"/>
  </p:notes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22" autoAdjust="0"/>
  </p:normalViewPr>
  <p:slideViewPr>
    <p:cSldViewPr snapToGrid="0">
      <p:cViewPr varScale="1">
        <p:scale>
          <a:sx n="103" d="100"/>
          <a:sy n="103" d="100"/>
        </p:scale>
        <p:origin x="762" y="108"/>
      </p:cViewPr>
      <p:guideLst>
        <p:guide orient="horz" pos="312"/>
        <p:guide pos="2880"/>
      </p:guideLst>
    </p:cSldViewPr>
  </p:slideViewPr>
  <p:notesTextViewPr>
    <p:cViewPr>
      <p:scale>
        <a:sx n="1" d="1"/>
        <a:sy n="1" d="1"/>
      </p:scale>
      <p:origin x="0" y="0"/>
    </p:cViewPr>
  </p:notesTextViewPr>
  <p:sorterViewPr>
    <p:cViewPr varScale="1">
      <p:scale>
        <a:sx n="100" d="100"/>
        <a:sy n="100" d="100"/>
      </p:scale>
      <p:origin x="0" y="-127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42927" indent="-285741" eaLnBrk="0" hangingPunct="0">
              <a:spcBef>
                <a:spcPct val="30000"/>
              </a:spcBef>
              <a:spcAft>
                <a:spcPct val="0"/>
              </a:spcAft>
              <a:defRPr sz="1200">
                <a:solidFill>
                  <a:schemeClr val="tx1"/>
                </a:solidFill>
                <a:latin typeface="Arial" charset="0"/>
              </a:defRPr>
            </a:lvl2pPr>
            <a:lvl3pPr marL="1142965" indent="-228593" eaLnBrk="0" hangingPunct="0">
              <a:spcBef>
                <a:spcPct val="30000"/>
              </a:spcBef>
              <a:spcAft>
                <a:spcPct val="0"/>
              </a:spcAft>
              <a:defRPr sz="1200">
                <a:solidFill>
                  <a:schemeClr val="tx1"/>
                </a:solidFill>
                <a:latin typeface="Arial" charset="0"/>
              </a:defRPr>
            </a:lvl3pPr>
            <a:lvl4pPr marL="1600150" indent="-228593" eaLnBrk="0" hangingPunct="0">
              <a:spcBef>
                <a:spcPct val="30000"/>
              </a:spcBef>
              <a:spcAft>
                <a:spcPct val="0"/>
              </a:spcAft>
              <a:defRPr sz="1200">
                <a:solidFill>
                  <a:schemeClr val="tx1"/>
                </a:solidFill>
                <a:latin typeface="Arial" charset="0"/>
              </a:defRPr>
            </a:lvl4pPr>
            <a:lvl5pPr marL="2057336" indent="-228593" eaLnBrk="0" hangingPunct="0">
              <a:spcBef>
                <a:spcPct val="30000"/>
              </a:spcBef>
              <a:spcAft>
                <a:spcPct val="0"/>
              </a:spcAft>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597C49-A80B-486A-96F1-206EADF714B7}" type="slidenum">
              <a:rPr lang="en-US" altLang="en-US" smtClean="0"/>
              <a:pPr eaLnBrk="1" hangingPunct="1">
                <a:spcBef>
                  <a:spcPct val="0"/>
                </a:spcBef>
              </a:pPr>
              <a:t>4</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42927" indent="-285741" eaLnBrk="0" hangingPunct="0">
              <a:spcBef>
                <a:spcPct val="30000"/>
              </a:spcBef>
              <a:spcAft>
                <a:spcPct val="0"/>
              </a:spcAft>
              <a:defRPr sz="1200">
                <a:solidFill>
                  <a:schemeClr val="tx1"/>
                </a:solidFill>
                <a:latin typeface="Arial" charset="0"/>
              </a:defRPr>
            </a:lvl2pPr>
            <a:lvl3pPr marL="1142965" indent="-228593" eaLnBrk="0" hangingPunct="0">
              <a:spcBef>
                <a:spcPct val="30000"/>
              </a:spcBef>
              <a:spcAft>
                <a:spcPct val="0"/>
              </a:spcAft>
              <a:defRPr sz="1200">
                <a:solidFill>
                  <a:schemeClr val="tx1"/>
                </a:solidFill>
                <a:latin typeface="Arial" charset="0"/>
              </a:defRPr>
            </a:lvl3pPr>
            <a:lvl4pPr marL="1600150" indent="-228593" eaLnBrk="0" hangingPunct="0">
              <a:spcBef>
                <a:spcPct val="30000"/>
              </a:spcBef>
              <a:spcAft>
                <a:spcPct val="0"/>
              </a:spcAft>
              <a:defRPr sz="1200">
                <a:solidFill>
                  <a:schemeClr val="tx1"/>
                </a:solidFill>
                <a:latin typeface="Arial" charset="0"/>
              </a:defRPr>
            </a:lvl4pPr>
            <a:lvl5pPr marL="2057336" indent="-228593" eaLnBrk="0" hangingPunct="0">
              <a:spcBef>
                <a:spcPct val="30000"/>
              </a:spcBef>
              <a:spcAft>
                <a:spcPct val="0"/>
              </a:spcAft>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D39B2A-8AC1-4CDB-96EF-986B32995ABC}" type="slidenum">
              <a:rPr lang="en-US" altLang="en-US" smtClean="0"/>
              <a:pPr eaLnBrk="1" hangingPunct="1">
                <a:spcBef>
                  <a:spcPct val="0"/>
                </a:spcBef>
              </a:pPr>
              <a:t>5</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42927" indent="-285741" eaLnBrk="0" hangingPunct="0">
              <a:spcBef>
                <a:spcPct val="30000"/>
              </a:spcBef>
              <a:spcAft>
                <a:spcPct val="0"/>
              </a:spcAft>
              <a:defRPr sz="1200">
                <a:solidFill>
                  <a:schemeClr val="tx1"/>
                </a:solidFill>
                <a:latin typeface="Arial" charset="0"/>
              </a:defRPr>
            </a:lvl2pPr>
            <a:lvl3pPr marL="1142965" indent="-228593" eaLnBrk="0" hangingPunct="0">
              <a:spcBef>
                <a:spcPct val="30000"/>
              </a:spcBef>
              <a:spcAft>
                <a:spcPct val="0"/>
              </a:spcAft>
              <a:defRPr sz="1200">
                <a:solidFill>
                  <a:schemeClr val="tx1"/>
                </a:solidFill>
                <a:latin typeface="Arial" charset="0"/>
              </a:defRPr>
            </a:lvl3pPr>
            <a:lvl4pPr marL="1600150" indent="-228593" eaLnBrk="0" hangingPunct="0">
              <a:spcBef>
                <a:spcPct val="30000"/>
              </a:spcBef>
              <a:spcAft>
                <a:spcPct val="0"/>
              </a:spcAft>
              <a:defRPr sz="1200">
                <a:solidFill>
                  <a:schemeClr val="tx1"/>
                </a:solidFill>
                <a:latin typeface="Arial" charset="0"/>
              </a:defRPr>
            </a:lvl4pPr>
            <a:lvl5pPr marL="2057336" indent="-228593" eaLnBrk="0" hangingPunct="0">
              <a:spcBef>
                <a:spcPct val="30000"/>
              </a:spcBef>
              <a:spcAft>
                <a:spcPct val="0"/>
              </a:spcAft>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A2B598-FD4F-40BD-A458-0331E17D272C}" type="slidenum">
              <a:rPr lang="en-US" altLang="en-US" smtClean="0"/>
              <a:pPr eaLnBrk="1" hangingPunct="1">
                <a:spcBef>
                  <a:spcPct val="0"/>
                </a:spcBef>
              </a:pPr>
              <a:t>6</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42927" indent="-285741" eaLnBrk="0" hangingPunct="0">
              <a:spcBef>
                <a:spcPct val="30000"/>
              </a:spcBef>
              <a:spcAft>
                <a:spcPct val="0"/>
              </a:spcAft>
              <a:defRPr sz="1200">
                <a:solidFill>
                  <a:schemeClr val="tx1"/>
                </a:solidFill>
                <a:latin typeface="Arial" charset="0"/>
              </a:defRPr>
            </a:lvl2pPr>
            <a:lvl3pPr marL="1142965" indent="-228593" eaLnBrk="0" hangingPunct="0">
              <a:spcBef>
                <a:spcPct val="30000"/>
              </a:spcBef>
              <a:spcAft>
                <a:spcPct val="0"/>
              </a:spcAft>
              <a:defRPr sz="1200">
                <a:solidFill>
                  <a:schemeClr val="tx1"/>
                </a:solidFill>
                <a:latin typeface="Arial" charset="0"/>
              </a:defRPr>
            </a:lvl3pPr>
            <a:lvl4pPr marL="1600150" indent="-228593" eaLnBrk="0" hangingPunct="0">
              <a:spcBef>
                <a:spcPct val="30000"/>
              </a:spcBef>
              <a:spcAft>
                <a:spcPct val="0"/>
              </a:spcAft>
              <a:defRPr sz="1200">
                <a:solidFill>
                  <a:schemeClr val="tx1"/>
                </a:solidFill>
                <a:latin typeface="Arial" charset="0"/>
              </a:defRPr>
            </a:lvl4pPr>
            <a:lvl5pPr marL="2057336" indent="-228593" eaLnBrk="0" hangingPunct="0">
              <a:spcBef>
                <a:spcPct val="30000"/>
              </a:spcBef>
              <a:spcAft>
                <a:spcPct val="0"/>
              </a:spcAft>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BDD9A0-F836-48F1-8877-D87F0D72A631}" type="slidenum">
              <a:rPr lang="en-US" altLang="en-US" smtClean="0"/>
              <a:pPr eaLnBrk="1" hangingPunct="1">
                <a:spcBef>
                  <a:spcPct val="0"/>
                </a:spcBef>
              </a:pPr>
              <a:t>7</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9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4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z="1500">
                <a:latin typeface="Arial" charset="0"/>
              </a:defRPr>
            </a:lvl1pPr>
          </a:lstStyle>
          <a:p>
            <a:pPr>
              <a:defRPr/>
            </a:pPr>
            <a:endParaRPr lang="en-US" dirty="0"/>
          </a:p>
        </p:txBody>
      </p:sp>
      <p:sp>
        <p:nvSpPr>
          <p:cNvPr id="6" name="Rectangle 6"/>
          <p:cNvSpPr>
            <a:spLocks noGrp="1" noChangeArrowheads="1"/>
          </p:cNvSpPr>
          <p:nvPr>
            <p:ph type="sldNum" sz="quarter" idx="11"/>
          </p:nvPr>
        </p:nvSpPr>
        <p:spPr>
          <a:xfrm>
            <a:off x="3810000" y="6248400"/>
            <a:ext cx="1066800" cy="476250"/>
          </a:xfrm>
          <a:prstGeom prst="rect">
            <a:avLst/>
          </a:prstGeom>
        </p:spPr>
        <p:txBody>
          <a:bodyPr/>
          <a:lstStyle>
            <a:lvl1pPr>
              <a:defRPr sz="1500">
                <a:latin typeface="Arial" charset="0"/>
              </a:defRPr>
            </a:lvl1pPr>
          </a:lstStyle>
          <a:p>
            <a:pPr>
              <a:defRPr/>
            </a:pPr>
            <a:r>
              <a:rPr lang="en-US" dirty="0"/>
              <a:t>Slide </a:t>
            </a:r>
            <a:fld id="{4D7C95A9-93F9-46A9-BAB3-DC50914BA233}" type="slidenum">
              <a:rPr lang="en-US"/>
              <a:pPr>
                <a:defRPr/>
              </a:pPr>
              <a:t>‹#›</a:t>
            </a:fld>
            <a:endParaRPr lang="en-US" dirty="0"/>
          </a:p>
        </p:txBody>
      </p:sp>
    </p:spTree>
    <p:extLst>
      <p:ext uri="{BB962C8B-B14F-4D97-AF65-F5344CB8AC3E}">
        <p14:creationId xmlns:p14="http://schemas.microsoft.com/office/powerpoint/2010/main" val="2198877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219953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00000">
                    <a:tint val="75000"/>
                  </a:srgbClr>
                </a:solidFill>
              </a:rPr>
              <a:t>tescometering.com</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8968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8DC7E85C-6D40-493F-A187-8DF021C422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sp>
        <p:nvSpPr>
          <p:cNvPr id="10" name="Slide Number Placeholder 5">
            <a:extLst>
              <a:ext uri="{FF2B5EF4-FFF2-40B4-BE49-F238E27FC236}">
                <a16:creationId xmlns:a16="http://schemas.microsoft.com/office/drawing/2014/main" id="{FF2C09E2-0F6A-4950-80B1-3784761379E9}"/>
              </a:ext>
            </a:extLst>
          </p:cNvPr>
          <p:cNvSpPr txBox="1">
            <a:spLocks/>
          </p:cNvSpPr>
          <p:nvPr userDrawn="1"/>
        </p:nvSpPr>
        <p:spPr>
          <a:xfrm>
            <a:off x="6610350" y="65087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8894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60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9" name="Picture 1">
            <a:extLst>
              <a:ext uri="{FF2B5EF4-FFF2-40B4-BE49-F238E27FC236}">
                <a16:creationId xmlns:a16="http://schemas.microsoft.com/office/drawing/2014/main" id="{8770EDB6-0DB6-41C7-B56F-5598F5DCF4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08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1">
            <a:extLst>
              <a:ext uri="{FF2B5EF4-FFF2-40B4-BE49-F238E27FC236}">
                <a16:creationId xmlns:a16="http://schemas.microsoft.com/office/drawing/2014/main" id="{2479AA7E-B1DD-4254-B2CD-4A631A4E76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79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12" name="Picture 1">
            <a:extLst>
              <a:ext uri="{FF2B5EF4-FFF2-40B4-BE49-F238E27FC236}">
                <a16:creationId xmlns:a16="http://schemas.microsoft.com/office/drawing/2014/main" id="{43027FC8-DA9E-4820-8BE3-9100EFED7F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3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8" name="Picture 1">
            <a:extLst>
              <a:ext uri="{FF2B5EF4-FFF2-40B4-BE49-F238E27FC236}">
                <a16:creationId xmlns:a16="http://schemas.microsoft.com/office/drawing/2014/main" id="{5ACEB650-E4DF-4271-9A3B-13B66E01BA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7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tescometering.com</a:t>
            </a:r>
            <a:endParaRPr lang="en-US" dirty="0"/>
          </a:p>
        </p:txBody>
      </p:sp>
      <p:sp>
        <p:nvSpPr>
          <p:cNvPr id="4" name="Slide Number Placeholder 3"/>
          <p:cNvSpPr>
            <a:spLocks noGrp="1"/>
          </p:cNvSpPr>
          <p:nvPr>
            <p:ph type="sldNum" sz="quarter" idx="11"/>
          </p:nvPr>
        </p:nvSpPr>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337498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9" name="Picture 1">
            <a:extLst>
              <a:ext uri="{FF2B5EF4-FFF2-40B4-BE49-F238E27FC236}">
                <a16:creationId xmlns:a16="http://schemas.microsoft.com/office/drawing/2014/main" id="{BED3FEE9-77D6-4682-87C2-7994F36C96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50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387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1">
            <a:extLst>
              <a:ext uri="{FF2B5EF4-FFF2-40B4-BE49-F238E27FC236}">
                <a16:creationId xmlns:a16="http://schemas.microsoft.com/office/drawing/2014/main" id="{B76DDA16-6047-452B-B3D3-39D063AEBD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74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solidFill>
                  <a:srgbClr val="E10027"/>
                </a:solidFill>
              </a:rPr>
              <a:t>tescometering.com</a:t>
            </a:r>
            <a:endParaRPr lang="en-US" dirty="0">
              <a:solidFill>
                <a:srgbClr val="E10027"/>
              </a:solidFill>
            </a:endParaRP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pic>
        <p:nvPicPr>
          <p:cNvPr id="8" name="Picture 1">
            <a:extLst>
              <a:ext uri="{FF2B5EF4-FFF2-40B4-BE49-F238E27FC236}">
                <a16:creationId xmlns:a16="http://schemas.microsoft.com/office/drawing/2014/main" id="{A861D364-CC6A-4127-B764-DC850C0081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900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z="1500">
                <a:latin typeface="Arial"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xfrm>
            <a:off x="3810000" y="6248400"/>
            <a:ext cx="1066800" cy="476250"/>
          </a:xfrm>
          <a:prstGeom prst="rect">
            <a:avLst/>
          </a:prstGeom>
        </p:spPr>
        <p:txBody>
          <a:bodyPr/>
          <a:lstStyle>
            <a:lvl1pPr>
              <a:defRPr sz="1500">
                <a:latin typeface="Arial" charset="0"/>
              </a:defRPr>
            </a:lvl1pPr>
          </a:lstStyle>
          <a:p>
            <a:pPr>
              <a:defRPr/>
            </a:pPr>
            <a:r>
              <a:rPr lang="en-US" dirty="0">
                <a:solidFill>
                  <a:srgbClr val="000000">
                    <a:tint val="75000"/>
                  </a:srgbClr>
                </a:solidFill>
              </a:rPr>
              <a:t>Slide </a:t>
            </a:r>
            <a:fld id="{4D7C95A9-93F9-46A9-BAB3-DC50914BA233}"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73823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8DC7E85C-6D40-493F-A187-8DF021C422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6" y="143030"/>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Slide Number Placeholder 5">
            <a:extLst>
              <a:ext uri="{FF2B5EF4-FFF2-40B4-BE49-F238E27FC236}">
                <a16:creationId xmlns:a16="http://schemas.microsoft.com/office/drawing/2014/main" id="{FF2C09E2-0F6A-4950-80B1-3784761379E9}"/>
              </a:ext>
            </a:extLst>
          </p:cNvPr>
          <p:cNvSpPr txBox="1">
            <a:spLocks/>
          </p:cNvSpPr>
          <p:nvPr userDrawn="1"/>
        </p:nvSpPr>
        <p:spPr>
          <a:xfrm>
            <a:off x="6610350" y="65087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a:t>
            </a:fld>
            <a:endParaRPr lang="en-US" dirty="0"/>
          </a:p>
        </p:txBody>
      </p:sp>
    </p:spTree>
    <p:extLst>
      <p:ext uri="{BB962C8B-B14F-4D97-AF65-F5344CB8AC3E}">
        <p14:creationId xmlns:p14="http://schemas.microsoft.com/office/powerpoint/2010/main" val="108623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60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08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34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72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30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30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 id="2147483673" r:id="rId12"/>
  </p:sldLayoutIdLst>
  <p:hf hdr="0" dt="0"/>
  <p:txStyles>
    <p:titleStyle>
      <a:lvl1pPr algn="r" defTabSz="914400" rtl="0" eaLnBrk="1" latinLnBrk="0" hangingPunct="1">
        <a:lnSpc>
          <a:spcPct val="90000"/>
        </a:lnSpc>
        <a:spcBef>
          <a:spcPct val="0"/>
        </a:spcBef>
        <a:buNone/>
        <a:defRPr lang="en-US" sz="4000" kern="1200" cap="small" dirty="0" smtClean="0">
          <a:solidFill>
            <a:srgbClr val="FF0000"/>
          </a:solidFill>
          <a:effectLst>
            <a:outerShdw blurRad="50800" dist="38100" dir="10800000" algn="r"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tint val="75000"/>
                  </a:srgbClr>
                </a:solidFill>
              </a:rPr>
              <a:t>tescometering.com</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solidFill>
                  <a:srgbClr val="000000">
                    <a:tint val="75000"/>
                  </a:srgbClr>
                </a:solidFill>
              </a:rPr>
              <a:pPr/>
              <a:t>‹#›</a:t>
            </a:fld>
            <a:endParaRPr lang="en-US" dirty="0">
              <a:solidFill>
                <a:srgbClr val="000000">
                  <a:tint val="75000"/>
                </a:srgbClr>
              </a:solidFill>
            </a:endParaRPr>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D8D8"/>
              </a:solidFill>
            </a:endParaRPr>
          </a:p>
        </p:txBody>
      </p:sp>
    </p:spTree>
    <p:extLst>
      <p:ext uri="{BB962C8B-B14F-4D97-AF65-F5344CB8AC3E}">
        <p14:creationId xmlns:p14="http://schemas.microsoft.com/office/powerpoint/2010/main" val="1717563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dt="0"/>
  <p:txStyles>
    <p:titleStyle>
      <a:lvl1pPr algn="r" defTabSz="914400" rtl="0" eaLnBrk="1" latinLnBrk="0" hangingPunct="1">
        <a:lnSpc>
          <a:spcPct val="90000"/>
        </a:lnSpc>
        <a:spcBef>
          <a:spcPct val="0"/>
        </a:spcBef>
        <a:buNone/>
        <a:defRPr lang="en-US" sz="4000" kern="1200" cap="small" dirty="0" smtClean="0">
          <a:solidFill>
            <a:srgbClr val="FF0000"/>
          </a:solidFill>
          <a:effectLst>
            <a:outerShdw blurRad="50800" dist="38100" dir="10800000" algn="r" rotWithShape="0">
              <a:prstClr val="black">
                <a:alpha val="40000"/>
              </a:prstClr>
            </a:outerShdw>
          </a:effectLst>
          <a:latin typeface="Cabin"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www.brooksutility.com/products/122" TargetMode="External"/><Relationship Id="rId3" Type="http://schemas.openxmlformats.org/officeDocument/2006/relationships/hyperlink" Target="https://home.howstuffworks.com/home-improvement/repair/how-to-do-home-electrical-repairs.htm" TargetMode="External"/><Relationship Id="rId7" Type="http://schemas.openxmlformats.org/officeDocument/2006/relationships/hyperlink" Target="https://www.radianresearch.com/" TargetMode="External"/><Relationship Id="rId2" Type="http://schemas.openxmlformats.org/officeDocument/2006/relationships/hyperlink" Target="http://www.texasmeter.com/" TargetMode="External"/><Relationship Id="rId1" Type="http://schemas.openxmlformats.org/officeDocument/2006/relationships/slideLayout" Target="../slideLayouts/slideLayout3.xml"/><Relationship Id="rId6" Type="http://schemas.openxmlformats.org/officeDocument/2006/relationships/hyperlink" Target="http://www.gecdurham.com/" TargetMode="External"/><Relationship Id="rId5" Type="http://schemas.openxmlformats.org/officeDocument/2006/relationships/hyperlink" Target="https://www.tescometering.com/product/tesco-transockets/" TargetMode="External"/><Relationship Id="rId4" Type="http://schemas.openxmlformats.org/officeDocument/2006/relationships/hyperlink" Target="https://www.youtube.com/watch?v=SeyojxVonr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741712" y="3966234"/>
            <a:ext cx="6858001" cy="1557595"/>
          </a:xfrm>
        </p:spPr>
        <p:txBody>
          <a:bodyPr>
            <a:normAutofit fontScale="90000"/>
          </a:bodyPr>
          <a:lstStyle/>
          <a:p>
            <a:r>
              <a:rPr lang="en-US" sz="5300" dirty="0">
                <a:latin typeface="Cabin" pitchFamily="34" charset="0"/>
              </a:rPr>
              <a:t>Fundamentals of Transformer-Rated Field Meter Testing and Site Verification</a:t>
            </a:r>
            <a:br>
              <a:rPr lang="en-US" dirty="0">
                <a:latin typeface="Cabin" pitchFamily="34" charset="0"/>
              </a:rPr>
            </a:br>
            <a:endParaRPr lang="en-US" dirty="0">
              <a:latin typeface="Cabin" pitchFamily="34" charset="0"/>
            </a:endParaRP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endParaRPr lang="en-US" dirty="0"/>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92500" lnSpcReduction="20000"/>
          </a:bodyPr>
          <a:lstStyle/>
          <a:p>
            <a:endParaRPr lang="en-US" dirty="0"/>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Autofit/>
          </a:bodyPr>
          <a:lstStyle/>
          <a:p>
            <a:r>
              <a:rPr lang="en-US" sz="1200" dirty="0">
                <a:latin typeface="Cabin" pitchFamily="34" charset="0"/>
              </a:rPr>
              <a:t>Prepared by Rob Reese, TESCO</a:t>
            </a:r>
          </a:p>
          <a:p>
            <a:r>
              <a:rPr lang="en-US" sz="1200" dirty="0">
                <a:latin typeface="Cabin" pitchFamily="34" charset="0"/>
              </a:rPr>
              <a:t>The Eastern Specialty Company</a:t>
            </a:r>
          </a:p>
          <a:p>
            <a:endParaRPr lang="en-US" sz="1200" dirty="0">
              <a:latin typeface="Cabin"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4926920"/>
            <a:ext cx="2805113"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981200"/>
            <a:ext cx="5181600" cy="4267200"/>
          </a:xfrm>
        </p:spPr>
        <p:txBody>
          <a:bodyPr/>
          <a:lstStyle/>
          <a:p>
            <a:r>
              <a:rPr lang="en-US" altLang="en-US" sz="1600" dirty="0">
                <a:latin typeface="Arial" panose="020B0604020202020204" pitchFamily="34" charset="0"/>
                <a:cs typeface="Arial" panose="020B0604020202020204" pitchFamily="34" charset="0"/>
              </a:rPr>
              <a:t>Most Utilities do not have a comprehensive and complete list of every instrument transformer on their system that is involved in providing the billing for the largest 10 to 20% of any utilities revenue.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Most Utilities do not visit, document and verify these same services on any regular basis.</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Best practices call for the on-site verification of a Utilities “largest” customers on a periodic basis.</a:t>
            </a:r>
          </a:p>
          <a:p>
            <a:pPr lvl="1"/>
            <a:r>
              <a:rPr lang="en-US" altLang="en-US" sz="1600" dirty="0">
                <a:latin typeface="Arial" panose="020B0604020202020204" pitchFamily="34" charset="0"/>
                <a:cs typeface="Arial" panose="020B0604020202020204" pitchFamily="34" charset="0"/>
              </a:rPr>
              <a:t>There is no definition of what this verification should entail</a:t>
            </a:r>
          </a:p>
          <a:p>
            <a:pPr lvl="1"/>
            <a:r>
              <a:rPr lang="en-US" altLang="en-US" sz="1600" dirty="0">
                <a:latin typeface="Arial" panose="020B0604020202020204" pitchFamily="34" charset="0"/>
                <a:cs typeface="Arial" panose="020B0604020202020204" pitchFamily="34" charset="0"/>
              </a:rPr>
              <a:t>There is no definition of what “largest” means</a:t>
            </a:r>
          </a:p>
          <a:p>
            <a:pPr lvl="1"/>
            <a:r>
              <a:rPr lang="en-US" altLang="en-US" sz="1600" dirty="0">
                <a:latin typeface="Arial" panose="020B0604020202020204" pitchFamily="34" charset="0"/>
                <a:cs typeface="Arial" panose="020B0604020202020204" pitchFamily="34" charset="0"/>
              </a:rPr>
              <a:t>There is no agreement on the frequency of this “periodic” inspection</a:t>
            </a:r>
          </a:p>
        </p:txBody>
      </p:sp>
      <p:sp>
        <p:nvSpPr>
          <p:cNvPr id="23557" name="Rectangle 3"/>
          <p:cNvSpPr>
            <a:spLocks noGrp="1" noChangeArrowheads="1"/>
          </p:cNvSpPr>
          <p:nvPr>
            <p:ph type="title"/>
          </p:nvPr>
        </p:nvSpPr>
        <p:spPr>
          <a:xfrm>
            <a:off x="629720" y="-311930"/>
            <a:ext cx="8229600" cy="1554162"/>
          </a:xfrm>
          <a:noFill/>
        </p:spPr>
        <p:txBody>
          <a:bodyPr/>
          <a:lstStyle/>
          <a:p>
            <a:pPr eaLnBrk="1" hangingPunct="1"/>
            <a:r>
              <a:rPr lang="en-US" altLang="en-US" sz="2800" dirty="0">
                <a:solidFill>
                  <a:srgbClr val="FF0000"/>
                </a:solidFill>
              </a:rPr>
              <a:t>what are our industry’s </a:t>
            </a:r>
            <a:br>
              <a:rPr lang="en-US" altLang="en-US" sz="2800" dirty="0">
                <a:solidFill>
                  <a:srgbClr val="FF0000"/>
                </a:solidFill>
              </a:rPr>
            </a:br>
            <a:r>
              <a:rPr lang="en-US" altLang="en-US" sz="2800" dirty="0">
                <a:solidFill>
                  <a:srgbClr val="FF0000"/>
                </a:solidFill>
              </a:rPr>
              <a:t>“Best Practices” for this type of work?</a:t>
            </a:r>
            <a:endParaRPr lang="en-US" altLang="en-US" sz="3600" dirty="0">
              <a:solidFill>
                <a:srgbClr val="FF0000"/>
              </a:solidFill>
            </a:endParaRPr>
          </a:p>
        </p:txBody>
      </p:sp>
      <p:pic>
        <p:nvPicPr>
          <p:cNvPr id="23558" name="Picture 7" descr="http://www.agilecoach.ca/wp-content/uploads/2015/07/best-practices-bart-simpson.gif"/>
          <p:cNvPicPr>
            <a:picLocks noChangeAspect="1" noChangeArrowheads="1"/>
          </p:cNvPicPr>
          <p:nvPr/>
        </p:nvPicPr>
        <p:blipFill>
          <a:blip r:embed="rId2">
            <a:extLst>
              <a:ext uri="{28A0092B-C50C-407E-A947-70E740481C1C}">
                <a14:useLocalDpi xmlns:a14="http://schemas.microsoft.com/office/drawing/2010/main" val="0"/>
              </a:ext>
            </a:extLst>
          </a:blip>
          <a:srcRect r="5611"/>
          <a:stretch>
            <a:fillRect/>
          </a:stretch>
        </p:blipFill>
        <p:spPr bwMode="auto">
          <a:xfrm>
            <a:off x="5524500" y="2120900"/>
            <a:ext cx="316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99CB950-D4DE-4D19-987E-2338543C262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2333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4800600"/>
            <a:ext cx="8229600" cy="1676400"/>
          </a:xfrm>
        </p:spPr>
        <p:txBody>
          <a:bodyPr/>
          <a:lstStyle/>
          <a:p>
            <a:r>
              <a:rPr lang="en-US" altLang="en-US" sz="1500" dirty="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a:latin typeface="Arial" panose="020B0604020202020204" pitchFamily="34" charset="0"/>
                <a:cs typeface="Arial" panose="020B0604020202020204" pitchFamily="34" charset="0"/>
              </a:rPr>
            </a:br>
            <a:endParaRPr lang="en-US" altLang="en-US" sz="1500" dirty="0">
              <a:latin typeface="Arial" panose="020B0604020202020204" pitchFamily="34" charset="0"/>
              <a:cs typeface="Arial" panose="020B0604020202020204" pitchFamily="34" charset="0"/>
            </a:endParaRPr>
          </a:p>
        </p:txBody>
      </p:sp>
      <p:sp>
        <p:nvSpPr>
          <p:cNvPr id="24581" name="Rectangle 3"/>
          <p:cNvSpPr>
            <a:spLocks noGrp="1" noChangeArrowheads="1"/>
          </p:cNvSpPr>
          <p:nvPr>
            <p:ph type="title"/>
          </p:nvPr>
        </p:nvSpPr>
        <p:spPr>
          <a:xfrm>
            <a:off x="638346" y="-75796"/>
            <a:ext cx="8229600" cy="1096962"/>
          </a:xfrm>
          <a:noFill/>
        </p:spPr>
        <p:txBody>
          <a:bodyPr/>
          <a:lstStyle/>
          <a:p>
            <a:pPr eaLnBrk="1" hangingPunct="1"/>
            <a:r>
              <a:rPr lang="en-US" altLang="en-US" sz="2800" dirty="0">
                <a:solidFill>
                  <a:srgbClr val="FF0000"/>
                </a:solidFill>
              </a:rPr>
              <a:t>Define “Largest” and what this may represent</a:t>
            </a:r>
            <a:endParaRPr lang="en-US" altLang="en-US" sz="3600" dirty="0">
              <a:solidFill>
                <a:srgbClr val="FF0000"/>
              </a:solidFill>
            </a:endParaRPr>
          </a:p>
        </p:txBody>
      </p:sp>
      <p:pic>
        <p:nvPicPr>
          <p:cNvPr id="24582"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457200" y="1550988"/>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
        <p:nvSpPr>
          <p:cNvPr id="2" name="Footer Placeholder 1">
            <a:extLst>
              <a:ext uri="{FF2B5EF4-FFF2-40B4-BE49-F238E27FC236}">
                <a16:creationId xmlns:a16="http://schemas.microsoft.com/office/drawing/2014/main" id="{D66A0346-DCC1-42AF-8220-AF73ABDABEB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1380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0075" y="4648200"/>
            <a:ext cx="8229600" cy="1676400"/>
          </a:xfrm>
        </p:spPr>
        <p:txBody>
          <a:bodyPr/>
          <a:lstStyle/>
          <a:p>
            <a:r>
              <a:rPr lang="en-US" altLang="en-US" sz="1500" dirty="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a:latin typeface="Arial" panose="020B0604020202020204" pitchFamily="34" charset="0"/>
                <a:cs typeface="Arial" panose="020B0604020202020204" pitchFamily="34" charset="0"/>
              </a:rPr>
            </a:br>
            <a:endParaRPr lang="en-US" altLang="en-US" sz="1500" dirty="0">
              <a:latin typeface="Arial" panose="020B0604020202020204" pitchFamily="34" charset="0"/>
              <a:cs typeface="Arial" panose="020B0604020202020204" pitchFamily="34" charset="0"/>
            </a:endParaRPr>
          </a:p>
          <a:p>
            <a:pPr lvl="1"/>
            <a:r>
              <a:rPr lang="en-US" altLang="en-US" sz="1400" dirty="0">
                <a:latin typeface="Arial" panose="020B0604020202020204" pitchFamily="34" charset="0"/>
                <a:cs typeface="Arial" panose="020B0604020202020204" pitchFamily="34" charset="0"/>
              </a:rPr>
              <a:t>I would argue that this size customer is universally a “Large customer” and that from here each utility should decide how much smaller they should go in their definition of “Large”.  </a:t>
            </a:r>
          </a:p>
        </p:txBody>
      </p:sp>
      <p:sp>
        <p:nvSpPr>
          <p:cNvPr id="25605" name="Rectangle 3"/>
          <p:cNvSpPr>
            <a:spLocks noGrp="1" noChangeArrowheads="1"/>
          </p:cNvSpPr>
          <p:nvPr>
            <p:ph type="title"/>
          </p:nvPr>
        </p:nvSpPr>
        <p:spPr>
          <a:xfrm>
            <a:off x="586590" y="36160"/>
            <a:ext cx="8229600" cy="1096962"/>
          </a:xfrm>
          <a:noFill/>
        </p:spPr>
        <p:txBody>
          <a:bodyPr/>
          <a:lstStyle/>
          <a:p>
            <a:pPr eaLnBrk="1" hangingPunct="1"/>
            <a:r>
              <a:rPr lang="en-US" altLang="en-US" sz="2800" dirty="0">
                <a:solidFill>
                  <a:srgbClr val="FF0000"/>
                </a:solidFill>
              </a:rPr>
              <a:t>Define “Largest” and what this may represent</a:t>
            </a:r>
            <a:endParaRPr lang="en-US" altLang="en-US" sz="3600" dirty="0">
              <a:solidFill>
                <a:srgbClr val="FF0000"/>
              </a:solidFill>
            </a:endParaRPr>
          </a:p>
        </p:txBody>
      </p:sp>
      <p:pic>
        <p:nvPicPr>
          <p:cNvPr id="25606"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
          <p:cNvSpPr>
            <a:spLocks noChangeArrowheads="1"/>
          </p:cNvSpPr>
          <p:nvPr/>
        </p:nvSpPr>
        <p:spPr bwMode="auto">
          <a:xfrm>
            <a:off x="457200" y="1447800"/>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
        <p:nvSpPr>
          <p:cNvPr id="2" name="Footer Placeholder 1">
            <a:extLst>
              <a:ext uri="{FF2B5EF4-FFF2-40B4-BE49-F238E27FC236}">
                <a16:creationId xmlns:a16="http://schemas.microsoft.com/office/drawing/2014/main" id="{BA029A27-92C9-48A3-947A-36EA5BAE034D}"/>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68331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70038"/>
            <a:ext cx="8229600" cy="2239962"/>
          </a:xfrm>
        </p:spPr>
        <p:txBody>
          <a:bodyPr/>
          <a:lstStyle/>
          <a:p>
            <a:r>
              <a:rPr lang="en-US" altLang="en-US" sz="2000" dirty="0">
                <a:latin typeface="Arial" panose="020B0604020202020204" pitchFamily="34" charset="0"/>
                <a:cs typeface="Arial" panose="020B0604020202020204" pitchFamily="34" charset="0"/>
              </a:rPr>
              <a:t>If changes in usage, equipment failures in the metering service, external damage to the service, or energy diversion at a single “large” customer can pay for a single meter tech in just two or three years, and a single meter tech can handle several of these inspections in a single day, then there is ample cost justification for inspecting these services at least once every year.</a:t>
            </a:r>
          </a:p>
        </p:txBody>
      </p:sp>
      <p:sp>
        <p:nvSpPr>
          <p:cNvPr id="26629" name="Rectangle 3"/>
          <p:cNvSpPr>
            <a:spLocks noGrp="1" noChangeArrowheads="1"/>
          </p:cNvSpPr>
          <p:nvPr>
            <p:ph type="title"/>
          </p:nvPr>
        </p:nvSpPr>
        <p:spPr>
          <a:xfrm>
            <a:off x="543460" y="-70402"/>
            <a:ext cx="8305800" cy="1096962"/>
          </a:xfrm>
          <a:noFill/>
        </p:spPr>
        <p:txBody>
          <a:bodyPr/>
          <a:lstStyle/>
          <a:p>
            <a:pPr eaLnBrk="1" hangingPunct="1"/>
            <a:r>
              <a:rPr lang="en-US" altLang="en-US" sz="3000" dirty="0">
                <a:solidFill>
                  <a:srgbClr val="FF0000"/>
                </a:solidFill>
              </a:rPr>
              <a:t>Define “Periodically” and how </a:t>
            </a:r>
            <a:br>
              <a:rPr lang="en-US" altLang="en-US" sz="3000" dirty="0">
                <a:solidFill>
                  <a:srgbClr val="FF0000"/>
                </a:solidFill>
              </a:rPr>
            </a:br>
            <a:r>
              <a:rPr lang="en-US" altLang="en-US" sz="3000" dirty="0">
                <a:solidFill>
                  <a:srgbClr val="FF0000"/>
                </a:solidFill>
              </a:rPr>
              <a:t>frequent this may be</a:t>
            </a:r>
            <a:endParaRPr lang="en-US" altLang="en-US" sz="4000" dirty="0">
              <a:solidFill>
                <a:srgbClr val="FF0000"/>
              </a:solidFill>
            </a:endParaRPr>
          </a:p>
        </p:txBody>
      </p:sp>
      <p:pic>
        <p:nvPicPr>
          <p:cNvPr id="26630" name="Picture 9" descr="https://www.stmarys-ca.edu/sites/default/files/resize/Calendar%20Image-1524x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733800"/>
            <a:ext cx="3573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B6B56BC-EC6D-4802-897E-B19692D17FC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55633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508959" y="-60382"/>
            <a:ext cx="8305800" cy="1096962"/>
          </a:xfrm>
          <a:noFill/>
        </p:spPr>
        <p:txBody>
          <a:bodyPr/>
          <a:lstStyle/>
          <a:p>
            <a:pPr eaLnBrk="1" hangingPunct="1"/>
            <a:r>
              <a:rPr lang="en-US" altLang="en-US" sz="3600" dirty="0">
                <a:solidFill>
                  <a:srgbClr val="FF0000"/>
                </a:solidFill>
              </a:rPr>
              <a:t>Self-Contained vs. Transformer-Rated</a:t>
            </a:r>
          </a:p>
        </p:txBody>
      </p:sp>
      <p:sp>
        <p:nvSpPr>
          <p:cNvPr id="6" name="Text Box 4"/>
          <p:cNvSpPr txBox="1">
            <a:spLocks noChangeArrowheads="1"/>
          </p:cNvSpPr>
          <p:nvPr/>
        </p:nvSpPr>
        <p:spPr bwMode="auto">
          <a:xfrm>
            <a:off x="0" y="16002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Self Contained</a:t>
            </a:r>
          </a:p>
          <a:p>
            <a:pPr algn="ctr"/>
            <a:r>
              <a:rPr lang="en-US" altLang="en-US" sz="3200" dirty="0"/>
              <a:t>(direct)</a:t>
            </a:r>
          </a:p>
        </p:txBody>
      </p:sp>
      <p:sp>
        <p:nvSpPr>
          <p:cNvPr id="7" name="Text Box 5"/>
          <p:cNvSpPr txBox="1">
            <a:spLocks noChangeArrowheads="1"/>
          </p:cNvSpPr>
          <p:nvPr/>
        </p:nvSpPr>
        <p:spPr bwMode="auto">
          <a:xfrm>
            <a:off x="0" y="3276600"/>
            <a:ext cx="91440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Transformer-Rated</a:t>
            </a:r>
          </a:p>
          <a:p>
            <a:pPr algn="ctr"/>
            <a:r>
              <a:rPr lang="en-US" altLang="en-US" sz="3200" dirty="0"/>
              <a:t>(indirect)</a:t>
            </a:r>
          </a:p>
        </p:txBody>
      </p:sp>
      <p:sp>
        <p:nvSpPr>
          <p:cNvPr id="2" name="Footer Placeholder 1">
            <a:extLst>
              <a:ext uri="{FF2B5EF4-FFF2-40B4-BE49-F238E27FC236}">
                <a16:creationId xmlns:a16="http://schemas.microsoft.com/office/drawing/2014/main" id="{7F4A14C6-E34B-400F-8DFF-55A141E0487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896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81404"/>
            <a:ext cx="8305800" cy="1096962"/>
          </a:xfrm>
          <a:noFill/>
        </p:spPr>
        <p:txBody>
          <a:bodyPr/>
          <a:lstStyle/>
          <a:p>
            <a:pPr eaLnBrk="1" hangingPunct="1"/>
            <a:r>
              <a:rPr lang="en-US" altLang="en-US" sz="4000" dirty="0">
                <a:solidFill>
                  <a:srgbClr val="FF0000"/>
                </a:solidFill>
              </a:rPr>
              <a:t>Self-Contained Metering</a:t>
            </a:r>
          </a:p>
        </p:txBody>
      </p:sp>
      <p:pic>
        <p:nvPicPr>
          <p:cNvPr id="5" name="Picture 5" descr="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8" y="2743200"/>
            <a:ext cx="2828925"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p:cNvSpPr>
            <a:spLocks/>
          </p:cNvSpPr>
          <p:nvPr/>
        </p:nvSpPr>
        <p:spPr bwMode="auto">
          <a:xfrm>
            <a:off x="2895599" y="2108200"/>
            <a:ext cx="3276600" cy="3365500"/>
          </a:xfrm>
          <a:custGeom>
            <a:avLst/>
            <a:gdLst>
              <a:gd name="T0" fmla="*/ 48 w 2064"/>
              <a:gd name="T1" fmla="*/ 0 h 2120"/>
              <a:gd name="T2" fmla="*/ 336 w 2064"/>
              <a:gd name="T3" fmla="*/ 1824 h 2120"/>
              <a:gd name="T4" fmla="*/ 2064 w 2064"/>
              <a:gd name="T5" fmla="*/ 1776 h 2120"/>
            </a:gdLst>
            <a:ahLst/>
            <a:cxnLst>
              <a:cxn ang="0">
                <a:pos x="T0" y="T1"/>
              </a:cxn>
              <a:cxn ang="0">
                <a:pos x="T2" y="T3"/>
              </a:cxn>
              <a:cxn ang="0">
                <a:pos x="T4" y="T5"/>
              </a:cxn>
            </a:cxnLst>
            <a:rect l="0" t="0" r="r" b="b"/>
            <a:pathLst>
              <a:path w="2064" h="2120">
                <a:moveTo>
                  <a:pt x="48" y="0"/>
                </a:moveTo>
                <a:cubicBezTo>
                  <a:pt x="24" y="764"/>
                  <a:pt x="0" y="1528"/>
                  <a:pt x="336" y="1824"/>
                </a:cubicBezTo>
                <a:cubicBezTo>
                  <a:pt x="672" y="2120"/>
                  <a:pt x="1368" y="1948"/>
                  <a:pt x="2064" y="177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Text Box 9"/>
          <p:cNvSpPr txBox="1">
            <a:spLocks noChangeArrowheads="1"/>
          </p:cNvSpPr>
          <p:nvPr/>
        </p:nvSpPr>
        <p:spPr bwMode="auto">
          <a:xfrm>
            <a:off x="2895600" y="3446761"/>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Low Current</a:t>
            </a:r>
          </a:p>
          <a:p>
            <a:pPr algn="ctr"/>
            <a:r>
              <a:rPr lang="en-US" altLang="en-US" sz="2400" dirty="0"/>
              <a:t>Example: 100A</a:t>
            </a:r>
          </a:p>
        </p:txBody>
      </p:sp>
      <p:pic>
        <p:nvPicPr>
          <p:cNvPr id="10" name="Picture 10"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898" y="4432540"/>
            <a:ext cx="115570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1566" y="14478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sp>
        <p:nvSpPr>
          <p:cNvPr id="2" name="Footer Placeholder 1">
            <a:extLst>
              <a:ext uri="{FF2B5EF4-FFF2-40B4-BE49-F238E27FC236}">
                <a16:creationId xmlns:a16="http://schemas.microsoft.com/office/drawing/2014/main" id="{153F5C19-7421-4C04-94CE-F7C305DCF17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8383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53150"/>
            <a:ext cx="8305800" cy="1096962"/>
          </a:xfrm>
          <a:noFill/>
        </p:spPr>
        <p:txBody>
          <a:bodyPr/>
          <a:lstStyle/>
          <a:p>
            <a:pPr eaLnBrk="1" hangingPunct="1"/>
            <a:r>
              <a:rPr lang="en-US" altLang="en-US" sz="4000" dirty="0">
                <a:solidFill>
                  <a:srgbClr val="FF0000"/>
                </a:solidFill>
              </a:rPr>
              <a:t>Self-Contained Metering</a:t>
            </a:r>
          </a:p>
        </p:txBody>
      </p:sp>
      <p:sp>
        <p:nvSpPr>
          <p:cNvPr id="12" name="Text Box 3"/>
          <p:cNvSpPr txBox="1">
            <a:spLocks noChangeArrowheads="1"/>
          </p:cNvSpPr>
          <p:nvPr/>
        </p:nvSpPr>
        <p:spPr bwMode="auto">
          <a:xfrm>
            <a:off x="-21566" y="1445583"/>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pic>
        <p:nvPicPr>
          <p:cNvPr id="24578" name="Picture 2" descr="How to Do Home Electrical Repairs: Tips and Guidelines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93" y="2658433"/>
            <a:ext cx="3091641" cy="40036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Electrical Meter Base and Panel Upgrade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810000"/>
            <a:ext cx="3843866" cy="21621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7B794E5-95DD-4897-8AFD-D198921F7C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FB0577-0FA6-4603-BA05-32BB1BDBDCCE}"/>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92768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92834"/>
            <a:ext cx="8305800" cy="1096962"/>
          </a:xfrm>
          <a:noFill/>
        </p:spPr>
        <p:txBody>
          <a:bodyPr/>
          <a:lstStyle/>
          <a:p>
            <a:pPr eaLnBrk="1" hangingPunct="1"/>
            <a:r>
              <a:rPr lang="en-US" altLang="en-US" sz="4000" dirty="0">
                <a:solidFill>
                  <a:srgbClr val="FF0000"/>
                </a:solidFill>
              </a:rPr>
              <a:t>Transformer-Rated Metering</a:t>
            </a: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6" name="Text Box 7"/>
          <p:cNvSpPr txBox="1">
            <a:spLocks noChangeArrowheads="1"/>
          </p:cNvSpPr>
          <p:nvPr/>
        </p:nvSpPr>
        <p:spPr bwMode="auto">
          <a:xfrm>
            <a:off x="304800" y="2286000"/>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High Current</a:t>
            </a:r>
          </a:p>
          <a:p>
            <a:pPr algn="ctr"/>
            <a:r>
              <a:rPr lang="en-US" altLang="en-US" sz="2400" dirty="0"/>
              <a:t>Example: 400A</a:t>
            </a:r>
          </a:p>
        </p:txBody>
      </p:sp>
      <p:pic>
        <p:nvPicPr>
          <p:cNvPr id="7" name="Picture 9" descr="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478088"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29"/>
          <p:cNvSpPr>
            <a:spLocks/>
          </p:cNvSpPr>
          <p:nvPr/>
        </p:nvSpPr>
        <p:spPr bwMode="auto">
          <a:xfrm>
            <a:off x="1905000" y="32766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Freeform 30"/>
          <p:cNvSpPr>
            <a:spLocks/>
          </p:cNvSpPr>
          <p:nvPr/>
        </p:nvSpPr>
        <p:spPr bwMode="auto">
          <a:xfrm>
            <a:off x="1905000" y="35814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Freeform 31"/>
          <p:cNvSpPr>
            <a:spLocks/>
          </p:cNvSpPr>
          <p:nvPr/>
        </p:nvSpPr>
        <p:spPr bwMode="auto">
          <a:xfrm>
            <a:off x="1905000" y="34290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 name="Picture 8"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155700" cy="115887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6"/>
          <p:cNvSpPr>
            <a:spLocks noChangeArrowheads="1"/>
          </p:cNvSpPr>
          <p:nvPr/>
        </p:nvSpPr>
        <p:spPr bwMode="auto">
          <a:xfrm>
            <a:off x="3352800" y="2743200"/>
            <a:ext cx="2133600" cy="2057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4" name="Picture 20"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25" y="28956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sp>
        <p:nvSpPr>
          <p:cNvPr id="2" name="Footer Placeholder 1">
            <a:extLst>
              <a:ext uri="{FF2B5EF4-FFF2-40B4-BE49-F238E27FC236}">
                <a16:creationId xmlns:a16="http://schemas.microsoft.com/office/drawing/2014/main" id="{69B65A21-558F-48A4-A7FC-78B20C2EECC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250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197"/>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3"/>
          <p:cNvSpPr>
            <a:spLocks noGrp="1" noChangeArrowheads="1"/>
          </p:cNvSpPr>
          <p:nvPr>
            <p:ph type="title"/>
          </p:nvPr>
        </p:nvSpPr>
        <p:spPr>
          <a:xfrm>
            <a:off x="457200" y="-95638"/>
            <a:ext cx="8305800" cy="1096962"/>
          </a:xfrm>
          <a:noFill/>
        </p:spPr>
        <p:txBody>
          <a:bodyPr/>
          <a:lstStyle/>
          <a:p>
            <a:pPr eaLnBrk="1" hangingPunct="1"/>
            <a:r>
              <a:rPr lang="en-US" altLang="en-US" sz="4000" dirty="0">
                <a:solidFill>
                  <a:srgbClr val="FF0000"/>
                </a:solidFill>
              </a:rPr>
              <a:t>Transformer-Rated Metering</a:t>
            </a: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pic>
        <p:nvPicPr>
          <p:cNvPr id="43012" name="Picture 4" descr="https://www.tescometering.com/wp-content/uploads/2019/01/TESCO-Transockets-Photo-2.jpg"/>
          <p:cNvPicPr>
            <a:picLocks noChangeAspect="1" noChangeArrowheads="1"/>
          </p:cNvPicPr>
          <p:nvPr/>
        </p:nvPicPr>
        <p:blipFill rotWithShape="1">
          <a:blip r:embed="rId3">
            <a:extLst>
              <a:ext uri="{28A0092B-C50C-407E-A947-70E740481C1C}">
                <a14:useLocalDpi xmlns:a14="http://schemas.microsoft.com/office/drawing/2010/main" val="0"/>
              </a:ext>
            </a:extLst>
          </a:blip>
          <a:srcRect l="4750"/>
          <a:stretch/>
        </p:blipFill>
        <p:spPr bwMode="auto">
          <a:xfrm>
            <a:off x="3954780" y="3626612"/>
            <a:ext cx="290322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0" name="Picture 2" descr="https://www.tescometering.com/wp-content/uploads/2019/01/TESCO-Transockets-Photo-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025"/>
          <a:stretch/>
        </p:blipFill>
        <p:spPr bwMode="auto">
          <a:xfrm>
            <a:off x="6549390" y="2057197"/>
            <a:ext cx="2573044" cy="313883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E860EE6-B657-4A83-92C5-C020A436E32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92765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559" y="2030358"/>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3"/>
          <p:cNvSpPr>
            <a:spLocks noGrp="1" noChangeArrowheads="1"/>
          </p:cNvSpPr>
          <p:nvPr>
            <p:ph type="title"/>
          </p:nvPr>
        </p:nvSpPr>
        <p:spPr>
          <a:xfrm>
            <a:off x="457200" y="-58544"/>
            <a:ext cx="8305800" cy="1096962"/>
          </a:xfrm>
          <a:noFill/>
        </p:spPr>
        <p:txBody>
          <a:bodyPr/>
          <a:lstStyle/>
          <a:p>
            <a:pPr eaLnBrk="1" hangingPunct="1"/>
            <a:r>
              <a:rPr lang="en-US" altLang="en-US" sz="4000" dirty="0">
                <a:solidFill>
                  <a:srgbClr val="FF0000"/>
                </a:solidFill>
              </a:rPr>
              <a:t>Transformer-Rated Metering</a:t>
            </a: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15"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Typical Components of an Installation</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133600"/>
            <a:ext cx="206790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19050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06" y="3697677"/>
            <a:ext cx="2684253" cy="268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556" y="4454809"/>
            <a:ext cx="13350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63B94C84-891C-4F85-AB3D-B9EFC338B18F}"/>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63178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3076" name="Text Box 17"/>
          <p:cNvSpPr txBox="1">
            <a:spLocks noChangeArrowheads="1"/>
          </p:cNvSpPr>
          <p:nvPr/>
        </p:nvSpPr>
        <p:spPr bwMode="auto">
          <a:xfrm>
            <a:off x="457200" y="1621685"/>
            <a:ext cx="8229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1085850" lvl="1" indent="-342900" eaLnBrk="1" hangingPunct="1">
              <a:buFont typeface="Arial" panose="020B0604020202020204" pitchFamily="34" charset="0"/>
              <a:buChar char="•"/>
            </a:pPr>
            <a:r>
              <a:rPr lang="en-US" altLang="en-US" sz="2000" dirty="0"/>
              <a:t>Why is Site Verification Important?</a:t>
            </a:r>
          </a:p>
          <a:p>
            <a:pPr marL="1485900" lvl="2" indent="-342900" eaLnBrk="1" hangingPunct="1">
              <a:buFont typeface="Arial" panose="020B0604020202020204" pitchFamily="34" charset="0"/>
              <a:buChar char="•"/>
            </a:pPr>
            <a:r>
              <a:rPr lang="en-US" altLang="en-US" sz="2000" dirty="0"/>
              <a:t>More than Meter Testing</a:t>
            </a:r>
          </a:p>
          <a:p>
            <a:pPr marL="1485900" lvl="2" indent="-342900" eaLnBrk="1" hangingPunct="1">
              <a:buFont typeface="Arial" panose="020B0604020202020204" pitchFamily="34" charset="0"/>
              <a:buChar char="•"/>
            </a:pPr>
            <a:r>
              <a:rPr lang="en-US" altLang="en-US" sz="2000" dirty="0"/>
              <a:t>Testing and Inspecting the Entire Service </a:t>
            </a:r>
          </a:p>
          <a:p>
            <a:pPr marL="1085850" lvl="1" indent="-342900" eaLnBrk="1" hangingPunct="1">
              <a:buFont typeface="Arial" panose="020B0604020202020204" pitchFamily="34" charset="0"/>
              <a:buChar char="•"/>
            </a:pPr>
            <a:r>
              <a:rPr lang="en-US" altLang="en-US" sz="2000" dirty="0"/>
              <a:t>Overview of Transformer-Rated Meter Installations</a:t>
            </a:r>
          </a:p>
          <a:p>
            <a:pPr marL="1085850" lvl="1" indent="-342900" eaLnBrk="1" hangingPunct="1">
              <a:buFont typeface="Arial" panose="020B0604020202020204" pitchFamily="34" charset="0"/>
              <a:buChar char="•"/>
            </a:pPr>
            <a:r>
              <a:rPr lang="en-US" altLang="en-US" sz="2000" dirty="0"/>
              <a:t>Transformer-Rated Meter Installation Verifications</a:t>
            </a:r>
          </a:p>
          <a:p>
            <a:pPr marL="1485900" lvl="2" indent="-342900" eaLnBrk="1" hangingPunct="1">
              <a:buFont typeface="Arial" panose="020B0604020202020204" pitchFamily="34" charset="0"/>
              <a:buChar char="•"/>
            </a:pPr>
            <a:r>
              <a:rPr lang="en-US" altLang="en-US" sz="2000" dirty="0"/>
              <a:t>What to Inspect and Test</a:t>
            </a:r>
          </a:p>
          <a:p>
            <a:pPr marL="1085850" lvl="1" indent="-342900" eaLnBrk="1" hangingPunct="1">
              <a:buFont typeface="Arial" panose="020B0604020202020204" pitchFamily="34" charset="0"/>
              <a:buChar char="•"/>
            </a:pPr>
            <a:r>
              <a:rPr lang="en-US" altLang="en-US" sz="2000" dirty="0"/>
              <a:t>Detailed Testing Theory and Equipment</a:t>
            </a:r>
          </a:p>
          <a:p>
            <a:pPr marL="1485900" lvl="2" indent="-342900" eaLnBrk="1" hangingPunct="1">
              <a:buFont typeface="Arial" panose="020B0604020202020204" pitchFamily="34" charset="0"/>
              <a:buChar char="•"/>
            </a:pPr>
            <a:r>
              <a:rPr lang="en-US" altLang="en-US" sz="2000" dirty="0"/>
              <a:t>Meter Accuracy</a:t>
            </a:r>
          </a:p>
          <a:p>
            <a:pPr marL="1485900" lvl="2" indent="-342900" eaLnBrk="1" hangingPunct="1">
              <a:buFont typeface="Arial" panose="020B0604020202020204" pitchFamily="34" charset="0"/>
              <a:buChar char="•"/>
            </a:pPr>
            <a:r>
              <a:rPr lang="en-US" altLang="en-US" sz="2000" dirty="0"/>
              <a:t>CT Burden, Ratio, Admittance</a:t>
            </a:r>
          </a:p>
          <a:p>
            <a:pPr marL="1485900" lvl="2" indent="-342900" eaLnBrk="1" hangingPunct="1">
              <a:buFont typeface="Arial" panose="020B0604020202020204" pitchFamily="34" charset="0"/>
              <a:buChar char="•"/>
            </a:pPr>
            <a:r>
              <a:rPr lang="en-US" altLang="en-US" sz="2000" dirty="0"/>
              <a:t>Vectors and Harmonics</a:t>
            </a:r>
          </a:p>
          <a:p>
            <a:pPr marL="1485900" lvl="2" indent="-342900" eaLnBrk="1" hangingPunct="1">
              <a:buFont typeface="Arial" panose="020B0604020202020204" pitchFamily="34" charset="0"/>
              <a:buChar char="•"/>
            </a:pPr>
            <a:r>
              <a:rPr lang="en-US" altLang="en-US" sz="2000" dirty="0"/>
              <a:t>Hot Socket</a:t>
            </a:r>
          </a:p>
        </p:txBody>
      </p:sp>
      <p:sp>
        <p:nvSpPr>
          <p:cNvPr id="2" name="Title 1"/>
          <p:cNvSpPr>
            <a:spLocks noGrp="1"/>
          </p:cNvSpPr>
          <p:nvPr>
            <p:ph type="title"/>
          </p:nvPr>
        </p:nvSpPr>
        <p:spPr/>
        <p:txBody>
          <a:bodyPr/>
          <a:lstStyle/>
          <a:p>
            <a:r>
              <a:rPr lang="en-US" sz="4000" dirty="0"/>
              <a:t>What is Site Verification?</a:t>
            </a:r>
          </a:p>
        </p:txBody>
      </p:sp>
      <p:sp>
        <p:nvSpPr>
          <p:cNvPr id="3" name="Footer Placeholder 2">
            <a:extLst>
              <a:ext uri="{FF2B5EF4-FFF2-40B4-BE49-F238E27FC236}">
                <a16:creationId xmlns:a16="http://schemas.microsoft.com/office/drawing/2014/main" id="{D5A6A4B0-705B-4CE5-B654-3AE9EEB211F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12854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60375" y="-60643"/>
            <a:ext cx="8305800" cy="1096962"/>
          </a:xfrm>
          <a:noFill/>
        </p:spPr>
        <p:txBody>
          <a:bodyPr/>
          <a:lstStyle/>
          <a:p>
            <a:r>
              <a:rPr lang="en-US" altLang="en-US" sz="3200" dirty="0">
                <a:solidFill>
                  <a:srgbClr val="FF0000"/>
                </a:solidFill>
              </a:rPr>
              <a:t>Transformer-Rated Metering Verification</a:t>
            </a: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97291"/>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74" y="395859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274046" cy="4401205"/>
          </a:xfrm>
          <a:prstGeom prst="rect">
            <a:avLst/>
          </a:prstGeom>
        </p:spPr>
        <p:txBody>
          <a:bodyPr wrap="square">
            <a:spAutoFit/>
          </a:bodyPr>
          <a:lstStyle/>
          <a:p>
            <a:pPr marL="0" indent="0" eaLnBrk="1" hangingPunct="1">
              <a:lnSpc>
                <a:spcPct val="80000"/>
              </a:lnSpc>
              <a:spcBef>
                <a:spcPts val="163"/>
              </a:spcBef>
              <a:buFontTx/>
              <a:buNone/>
              <a:defRPr/>
            </a:pPr>
            <a:r>
              <a:rPr lang="en-US" altLang="en-US" sz="1300" dirty="0"/>
              <a:t>Potential list of tasks to be completed:</a:t>
            </a:r>
          </a:p>
          <a:p>
            <a:pPr marL="0" indent="0" eaLnBrk="1" hangingPunct="1">
              <a:lnSpc>
                <a:spcPct val="80000"/>
              </a:lnSpc>
              <a:spcBef>
                <a:spcPts val="163"/>
              </a:spcBef>
              <a:buFontTx/>
              <a:buNone/>
              <a:defRPr/>
            </a:pPr>
            <a:endParaRPr lang="en-US" altLang="en-US" sz="1300" dirty="0"/>
          </a:p>
          <a:p>
            <a:pPr eaLnBrk="1" hangingPunct="1">
              <a:lnSpc>
                <a:spcPct val="80000"/>
              </a:lnSpc>
              <a:spcBef>
                <a:spcPts val="163"/>
              </a:spcBef>
              <a:defRPr/>
            </a:pPr>
            <a:r>
              <a:rPr lang="en-US" altLang="en-US" sz="1300" dirty="0"/>
              <a:t>Double check the meter number, the location the test result and the meter record</a:t>
            </a:r>
          </a:p>
          <a:p>
            <a:pPr eaLnBrk="1" hangingPunct="1">
              <a:lnSpc>
                <a:spcPct val="80000"/>
              </a:lnSpc>
              <a:spcBef>
                <a:spcPts val="163"/>
              </a:spcBef>
              <a:defRPr/>
            </a:pPr>
            <a:endParaRPr lang="en-US" altLang="en-US" sz="1300" dirty="0"/>
          </a:p>
          <a:p>
            <a:pPr>
              <a:lnSpc>
                <a:spcPct val="80000"/>
              </a:lnSpc>
              <a:spcBef>
                <a:spcPts val="163"/>
              </a:spcBef>
              <a:defRPr/>
            </a:pPr>
            <a:r>
              <a:rPr lang="en-US" altLang="en-US" sz="13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300" dirty="0"/>
          </a:p>
          <a:p>
            <a:pPr>
              <a:lnSpc>
                <a:spcPct val="80000"/>
              </a:lnSpc>
              <a:spcBef>
                <a:spcPts val="163"/>
              </a:spcBef>
              <a:defRPr/>
            </a:pPr>
            <a:r>
              <a:rPr lang="en-US" altLang="en-US" sz="13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300" dirty="0"/>
          </a:p>
          <a:p>
            <a:pPr>
              <a:lnSpc>
                <a:spcPct val="80000"/>
              </a:lnSpc>
              <a:spcBef>
                <a:spcPts val="163"/>
              </a:spcBef>
              <a:defRPr/>
            </a:pPr>
            <a:r>
              <a:rPr lang="en-US" altLang="en-US" sz="1300" dirty="0"/>
              <a:t>Visually check lightning arrestors and transformers for damage or leaks.</a:t>
            </a:r>
          </a:p>
          <a:p>
            <a:pPr>
              <a:lnSpc>
                <a:spcPct val="80000"/>
              </a:lnSpc>
              <a:spcBef>
                <a:spcPts val="163"/>
              </a:spcBef>
              <a:defRPr/>
            </a:pPr>
            <a:endParaRPr lang="en-US" altLang="en-US" sz="1300" dirty="0"/>
          </a:p>
          <a:p>
            <a:pPr>
              <a:lnSpc>
                <a:spcPct val="80000"/>
              </a:lnSpc>
              <a:spcBef>
                <a:spcPts val="163"/>
              </a:spcBef>
              <a:defRPr/>
            </a:pPr>
            <a:r>
              <a:rPr lang="en-US" altLang="en-US" sz="13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300" dirty="0"/>
          </a:p>
          <a:p>
            <a:pPr>
              <a:lnSpc>
                <a:spcPct val="80000"/>
              </a:lnSpc>
              <a:spcBef>
                <a:spcPts val="163"/>
              </a:spcBef>
              <a:defRPr/>
            </a:pPr>
            <a:r>
              <a:rPr lang="en-US" altLang="en-US" sz="1300" dirty="0"/>
              <a:t>Burden, Ratio, and/or Admittance test CTs and voltage check PTs. </a:t>
            </a:r>
          </a:p>
        </p:txBody>
      </p:sp>
      <p:sp>
        <p:nvSpPr>
          <p:cNvPr id="4" name="Footer Placeholder 3">
            <a:extLst>
              <a:ext uri="{FF2B5EF4-FFF2-40B4-BE49-F238E27FC236}">
                <a16:creationId xmlns:a16="http://schemas.microsoft.com/office/drawing/2014/main" id="{11AE7898-9E99-433B-9CA1-DEB902BAF1F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93758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107068"/>
            <a:ext cx="8305800" cy="1096962"/>
          </a:xfrm>
          <a:noFill/>
        </p:spPr>
        <p:txBody>
          <a:bodyPr/>
          <a:lstStyle/>
          <a:p>
            <a:pPr eaLnBrk="1" hangingPunct="1"/>
            <a:r>
              <a:rPr lang="en-US" altLang="en-US" sz="3200" dirty="0">
                <a:solidFill>
                  <a:srgbClr val="FF0000"/>
                </a:solidFill>
              </a:rPr>
              <a:t>Transformer-Rated Metering Verification</a:t>
            </a: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2" y="1108063"/>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rotWithShape="1">
          <a:blip r:embed="rId3">
            <a:extLst>
              <a:ext uri="{28A0092B-C50C-407E-A947-70E740481C1C}">
                <a14:useLocalDpi xmlns:a14="http://schemas.microsoft.com/office/drawing/2010/main" val="0"/>
              </a:ext>
            </a:extLst>
          </a:blip>
          <a:srcRect t="6286" r="12691"/>
          <a:stretch/>
        </p:blipFill>
        <p:spPr bwMode="auto">
          <a:xfrm>
            <a:off x="1077620" y="4183380"/>
            <a:ext cx="2328520" cy="24993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091166" cy="4599208"/>
          </a:xfrm>
          <a:prstGeom prst="rect">
            <a:avLst/>
          </a:prstGeom>
        </p:spPr>
        <p:txBody>
          <a:bodyPr wrap="square">
            <a:spAutoFit/>
          </a:bodyPr>
          <a:lstStyle/>
          <a:p>
            <a:pPr>
              <a:lnSpc>
                <a:spcPct val="80000"/>
              </a:lnSpc>
              <a:spcBef>
                <a:spcPts val="163"/>
              </a:spcBef>
              <a:defRPr/>
            </a:pPr>
            <a:r>
              <a:rPr lang="en-US" altLang="en-US" sz="1400" dirty="0"/>
              <a:t>Burden, Ratio, and/or Admittance test CTs and voltage check PTs.</a:t>
            </a:r>
          </a:p>
          <a:p>
            <a:pPr>
              <a:lnSpc>
                <a:spcPct val="80000"/>
              </a:lnSpc>
              <a:spcBef>
                <a:spcPts val="163"/>
              </a:spcBef>
              <a:defRPr/>
            </a:pPr>
            <a:endParaRPr lang="en-US" altLang="en-US" sz="1400" dirty="0"/>
          </a:p>
          <a:p>
            <a:pPr>
              <a:lnSpc>
                <a:spcPct val="80000"/>
              </a:lnSpc>
              <a:spcBef>
                <a:spcPts val="0"/>
              </a:spcBef>
              <a:defRPr/>
            </a:pPr>
            <a:r>
              <a:rPr lang="en-US" altLang="en-US" sz="1400" dirty="0"/>
              <a:t>Verify service voltage. Stuck regulator or seasonal capacitor can impact service voltage.</a:t>
            </a:r>
          </a:p>
          <a:p>
            <a:pPr>
              <a:lnSpc>
                <a:spcPct val="80000"/>
              </a:lnSpc>
              <a:spcBef>
                <a:spcPts val="0"/>
              </a:spcBef>
              <a:defRPr/>
            </a:pPr>
            <a:endParaRPr lang="en-US" altLang="en-US" sz="1400" dirty="0"/>
          </a:p>
          <a:p>
            <a:pPr>
              <a:lnSpc>
                <a:spcPct val="80000"/>
              </a:lnSpc>
              <a:spcBef>
                <a:spcPts val="0"/>
              </a:spcBef>
              <a:defRPr/>
            </a:pPr>
            <a:r>
              <a:rPr lang="en-US" altLang="en-US" sz="1400" dirty="0"/>
              <a:t>Verify condition of metering control wire. This includes looking for cracks in insulation, broken wires, loose connections, etc. </a:t>
            </a:r>
          </a:p>
          <a:p>
            <a:pPr>
              <a:lnSpc>
                <a:spcPct val="80000"/>
              </a:lnSpc>
              <a:spcBef>
                <a:spcPts val="0"/>
              </a:spcBef>
              <a:defRPr/>
            </a:pPr>
            <a:endParaRPr lang="en-US" altLang="en-US" sz="1400" dirty="0"/>
          </a:p>
          <a:p>
            <a:pPr>
              <a:lnSpc>
                <a:spcPct val="80000"/>
              </a:lnSpc>
              <a:spcBef>
                <a:spcPts val="0"/>
              </a:spcBef>
              <a:defRPr/>
            </a:pPr>
            <a:r>
              <a:rPr lang="en-US" altLang="en-US" sz="1400" dirty="0"/>
              <a:t>Compare the test switch wiring with the wiring at the CTs and VTs. Verify CTs and VTs not cross wired. Be sure CTs are grounded in one location (test switch) only. </a:t>
            </a:r>
          </a:p>
          <a:p>
            <a:pPr>
              <a:lnSpc>
                <a:spcPct val="80000"/>
              </a:lnSpc>
              <a:spcBef>
                <a:spcPts val="0"/>
              </a:spcBef>
              <a:defRPr/>
            </a:pPr>
            <a:endParaRPr lang="en-US" altLang="en-US" sz="1400" dirty="0"/>
          </a:p>
          <a:p>
            <a:pPr>
              <a:lnSpc>
                <a:spcPct val="80000"/>
              </a:lnSpc>
              <a:spcBef>
                <a:spcPts val="0"/>
              </a:spcBef>
              <a:defRPr/>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ts val="0"/>
              </a:spcBef>
              <a:defRPr/>
            </a:pPr>
            <a:endParaRPr lang="en-US" altLang="en-US" sz="1400" dirty="0"/>
          </a:p>
          <a:p>
            <a:pPr>
              <a:lnSpc>
                <a:spcPct val="80000"/>
              </a:lnSpc>
              <a:spcBef>
                <a:spcPts val="0"/>
              </a:spcBef>
              <a:defRPr/>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ts val="0"/>
              </a:spcBef>
              <a:defRPr/>
            </a:pPr>
            <a:endParaRPr lang="en-US" altLang="en-US" sz="1400" dirty="0"/>
          </a:p>
          <a:p>
            <a:pPr>
              <a:lnSpc>
                <a:spcPct val="80000"/>
              </a:lnSpc>
              <a:spcBef>
                <a:spcPts val="0"/>
              </a:spcBef>
              <a:defRPr/>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data.</a:t>
            </a:r>
          </a:p>
        </p:txBody>
      </p:sp>
      <p:sp>
        <p:nvSpPr>
          <p:cNvPr id="4" name="Footer Placeholder 3">
            <a:extLst>
              <a:ext uri="{FF2B5EF4-FFF2-40B4-BE49-F238E27FC236}">
                <a16:creationId xmlns:a16="http://schemas.microsoft.com/office/drawing/2014/main" id="{B35842FE-AC0C-4F3F-AD94-812BC9EDC05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0643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84208"/>
            <a:ext cx="8305800" cy="1096962"/>
          </a:xfrm>
          <a:noFill/>
        </p:spPr>
        <p:txBody>
          <a:bodyPr/>
          <a:lstStyle/>
          <a:p>
            <a:pPr eaLnBrk="1" hangingPunct="1"/>
            <a:r>
              <a:rPr lang="en-US" altLang="en-US" sz="3000" dirty="0">
                <a:solidFill>
                  <a:srgbClr val="FF0000"/>
                </a:solidFill>
              </a:rPr>
              <a:t>Transformer-Rated Metering Verification</a:t>
            </a:r>
            <a:endParaRPr lang="en-US" altLang="en-US" sz="4000" dirty="0">
              <a:solidFill>
                <a:srgbClr val="FF0000"/>
              </a:solidFill>
            </a:endParaRP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85"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rotWithShape="1">
          <a:blip r:embed="rId3">
            <a:extLst>
              <a:ext uri="{28A0092B-C50C-407E-A947-70E740481C1C}">
                <a14:useLocalDpi xmlns:a14="http://schemas.microsoft.com/office/drawing/2010/main" val="0"/>
              </a:ext>
            </a:extLst>
          </a:blip>
          <a:srcRect t="5428" r="12263"/>
          <a:stretch/>
        </p:blipFill>
        <p:spPr bwMode="auto">
          <a:xfrm>
            <a:off x="1123340" y="4354830"/>
            <a:ext cx="2339950" cy="2522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205466" cy="4593565"/>
          </a:xfrm>
          <a:prstGeom prst="rect">
            <a:avLst/>
          </a:prstGeom>
        </p:spPr>
        <p:txBody>
          <a:bodyPr wrap="square">
            <a:spAutoFit/>
          </a:bodyPr>
          <a:lstStyle/>
          <a:p>
            <a:pPr eaLnBrk="1" hangingPunct="1">
              <a:lnSpc>
                <a:spcPct val="80000"/>
              </a:lnSpc>
              <a:spcBef>
                <a:spcPts val="336"/>
              </a:spcBef>
              <a:defRPr/>
            </a:pPr>
            <a:r>
              <a:rPr lang="en-US" altLang="en-US" sz="14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a:lnSpc>
                <a:spcPct val="80000"/>
              </a:lnSpc>
              <a:spcBef>
                <a:spcPts val="336"/>
              </a:spcBef>
              <a:defRPr/>
            </a:pPr>
            <a:r>
              <a:rPr lang="en-US" altLang="en-US" sz="1400" dirty="0"/>
              <a:t>Verify meter information including meter multiplier (rework it),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
        <p:nvSpPr>
          <p:cNvPr id="4" name="Footer Placeholder 3">
            <a:extLst>
              <a:ext uri="{FF2B5EF4-FFF2-40B4-BE49-F238E27FC236}">
                <a16:creationId xmlns:a16="http://schemas.microsoft.com/office/drawing/2014/main" id="{1A5741CF-4B20-45FA-9ECD-F6BC50B9B47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53528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69974"/>
            <a:ext cx="8305800" cy="1096962"/>
          </a:xfrm>
          <a:noFill/>
        </p:spPr>
        <p:txBody>
          <a:bodyPr/>
          <a:lstStyle/>
          <a:p>
            <a:pPr eaLnBrk="1" hangingPunct="1"/>
            <a:r>
              <a:rPr lang="en-US" altLang="en-US" sz="3200" dirty="0">
                <a:solidFill>
                  <a:srgbClr val="FF0000"/>
                </a:solidFill>
              </a:rPr>
              <a:t>Transformer-Rated Metering Verification</a:t>
            </a: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5"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960" y="382143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9899" y="1617576"/>
            <a:ext cx="5541034" cy="1323439"/>
          </a:xfrm>
          <a:prstGeom prst="rect">
            <a:avLst/>
          </a:prstGeom>
        </p:spPr>
        <p:txBody>
          <a:bodyPr wrap="square">
            <a:spAutoFit/>
          </a:bodyPr>
          <a:lstStyle/>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
        <p:nvSpPr>
          <p:cNvPr id="4" name="Footer Placeholder 3">
            <a:extLst>
              <a:ext uri="{FF2B5EF4-FFF2-40B4-BE49-F238E27FC236}">
                <a16:creationId xmlns:a16="http://schemas.microsoft.com/office/drawing/2014/main" id="{B71895E1-720A-41AE-B780-AF5A8BD96D4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620530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Evaluative Thinking: The Heart of (Meaningful, Useful) Evaluation - The  Illumi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57813"/>
            <a:ext cx="7143750" cy="4029075"/>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3"/>
          <p:cNvSpPr>
            <a:spLocks noGrp="1" noChangeArrowheads="1"/>
          </p:cNvSpPr>
          <p:nvPr>
            <p:ph type="title"/>
          </p:nvPr>
        </p:nvSpPr>
        <p:spPr>
          <a:xfrm>
            <a:off x="457200" y="-49213"/>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Most Important Tools You Have!</a:t>
            </a:r>
          </a:p>
        </p:txBody>
      </p:sp>
      <p:pic>
        <p:nvPicPr>
          <p:cNvPr id="46082" name="Picture 2" descr="Day 1 // How to Draw Eyes • Bardot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84" y="2438400"/>
            <a:ext cx="4362039"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569D47E-91C7-4C98-BF95-CC24DD193B8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28941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102870"/>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a:latin typeface="Arial" charset="0"/>
              </a:rPr>
              <a:t>XXXXXXXXX</a:t>
            </a:r>
            <a:endParaRPr kumimoji="0" lang="en-US" sz="1200" b="0" i="0" u="none" strike="noStrike" cap="none" normalizeH="0" baseline="0" dirty="0">
              <a:ln>
                <a:noFill/>
              </a:ln>
              <a:solidFill>
                <a:srgbClr val="000000"/>
              </a:solidFill>
              <a:effectLst/>
              <a:latin typeface="Arial" charset="0"/>
            </a:endParaRPr>
          </a:p>
        </p:txBody>
      </p:sp>
      <p:sp>
        <p:nvSpPr>
          <p:cNvPr id="3" name="Footer Placeholder 2">
            <a:extLst>
              <a:ext uri="{FF2B5EF4-FFF2-40B4-BE49-F238E27FC236}">
                <a16:creationId xmlns:a16="http://schemas.microsoft.com/office/drawing/2014/main" id="{9CE5A367-3558-4378-AD77-DEF1B26F45A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6035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94933"/>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a:latin typeface="Arial" charset="0"/>
              </a:rPr>
              <a:t>XXXXXXXXX</a:t>
            </a:r>
            <a:endParaRPr kumimoji="0" lang="en-US" sz="1200" b="0" i="0" u="none" strike="noStrike" cap="none" normalizeH="0" baseline="0" dirty="0">
              <a:ln>
                <a:noFill/>
              </a:ln>
              <a:solidFill>
                <a:srgbClr val="000000"/>
              </a:solidFill>
              <a:effectLst/>
              <a:latin typeface="Arial" charset="0"/>
            </a:endParaRPr>
          </a:p>
        </p:txBody>
      </p:sp>
      <p:sp>
        <p:nvSpPr>
          <p:cNvPr id="5" name="Right Arrow 4"/>
          <p:cNvSpPr/>
          <p:nvPr/>
        </p:nvSpPr>
        <p:spPr bwMode="auto">
          <a:xfrm rot="8816340">
            <a:off x="4634268" y="4404752"/>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a:t>Watthour Meter</a:t>
            </a:r>
          </a:p>
          <a:p>
            <a:pPr marL="285750" indent="-285750" algn="ctr">
              <a:buFontTx/>
              <a:buChar char="-"/>
            </a:pPr>
            <a:r>
              <a:rPr lang="en-US" altLang="en-US" sz="1600" dirty="0"/>
              <a:t>Measures Electrical Energy (kWh)</a:t>
            </a:r>
          </a:p>
          <a:p>
            <a:pPr algn="ctr"/>
            <a:r>
              <a:rPr lang="en-US" altLang="en-US" sz="1600" dirty="0"/>
              <a:t>Potential (V) * Current (I) = Power (W)</a:t>
            </a:r>
          </a:p>
          <a:p>
            <a:pPr algn="ctr"/>
            <a:r>
              <a:rPr lang="en-US" altLang="en-US" sz="1600" dirty="0"/>
              <a:t>Power Over Time = Energy (kWh)</a:t>
            </a:r>
          </a:p>
        </p:txBody>
      </p:sp>
      <p:sp>
        <p:nvSpPr>
          <p:cNvPr id="3" name="Footer Placeholder 2">
            <a:extLst>
              <a:ext uri="{FF2B5EF4-FFF2-40B4-BE49-F238E27FC236}">
                <a16:creationId xmlns:a16="http://schemas.microsoft.com/office/drawing/2014/main" id="{240D35E9-725A-487C-AFA1-B89666E999F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8579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60643"/>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a:latin typeface="Arial" charset="0"/>
              </a:rPr>
              <a:t>XXXXXXXXX</a:t>
            </a:r>
            <a:endParaRPr kumimoji="0" lang="en-US" sz="1200" b="0" i="0" u="none" strike="noStrike" cap="none" normalizeH="0" baseline="0" dirty="0">
              <a:ln>
                <a:noFill/>
              </a:ln>
              <a:solidFill>
                <a:srgbClr val="000000"/>
              </a:solidFill>
              <a:effectLst/>
              <a:latin typeface="Arial" charset="0"/>
            </a:endParaRPr>
          </a:p>
        </p:txBody>
      </p:sp>
      <p:sp>
        <p:nvSpPr>
          <p:cNvPr id="5" name="Right Arrow 4"/>
          <p:cNvSpPr/>
          <p:nvPr/>
        </p:nvSpPr>
        <p:spPr bwMode="auto">
          <a:xfrm rot="2298046">
            <a:off x="2696038" y="4338454"/>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a:t>Energy Reference Standard</a:t>
            </a:r>
          </a:p>
          <a:p>
            <a:pPr marL="285750" indent="-285750" algn="ctr">
              <a:buFontTx/>
              <a:buChar char="-"/>
            </a:pPr>
            <a:r>
              <a:rPr lang="en-US" altLang="en-US" sz="1600" dirty="0"/>
              <a:t>Measures Electrical Energy (kWh)</a:t>
            </a:r>
          </a:p>
          <a:p>
            <a:pPr marL="285750" indent="-285750" algn="ctr">
              <a:buFontTx/>
              <a:buChar char="-"/>
            </a:pPr>
            <a:r>
              <a:rPr lang="en-US" altLang="en-US" sz="1600" dirty="0"/>
              <a:t>Higher Accuracy Class</a:t>
            </a:r>
          </a:p>
          <a:p>
            <a:pPr marL="285750" indent="-285750" algn="ctr">
              <a:buFontTx/>
              <a:buChar char="-"/>
            </a:pPr>
            <a:r>
              <a:rPr lang="en-US" altLang="en-US" sz="1600" dirty="0"/>
              <a:t>Traceability to SI</a:t>
            </a:r>
          </a:p>
        </p:txBody>
      </p:sp>
      <p:sp>
        <p:nvSpPr>
          <p:cNvPr id="3" name="Footer Placeholder 2">
            <a:extLst>
              <a:ext uri="{FF2B5EF4-FFF2-40B4-BE49-F238E27FC236}">
                <a16:creationId xmlns:a16="http://schemas.microsoft.com/office/drawing/2014/main" id="{84C74110-6606-4FE3-8C7E-3382BF22A04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36766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91440"/>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a:latin typeface="Arial" charset="0"/>
              </a:rPr>
              <a:t>XXXXXXXXX</a:t>
            </a:r>
            <a:endParaRPr kumimoji="0" lang="en-US" sz="1200" b="0" i="0" u="none" strike="noStrike" cap="none" normalizeH="0" baseline="0" dirty="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ctr">
              <a:buFontTx/>
              <a:buChar char="-"/>
            </a:pPr>
            <a:r>
              <a:rPr lang="en-US" altLang="en-US" sz="1600" dirty="0"/>
              <a:t>Apply the Same Voltage and Current to the Standard and Meter for a Defined Period of Time</a:t>
            </a:r>
          </a:p>
          <a:p>
            <a:pPr marL="285750" indent="-285750" algn="ctr">
              <a:buFontTx/>
              <a:buChar char="-"/>
            </a:pPr>
            <a:r>
              <a:rPr lang="en-US" altLang="en-US" sz="1600" dirty="0"/>
              <a:t>Standard and Meter Should Measure the Same Energy</a:t>
            </a:r>
          </a:p>
          <a:p>
            <a:pPr marL="285750" indent="-285750" algn="ctr">
              <a:buFontTx/>
              <a:buChar char="-"/>
            </a:pPr>
            <a:r>
              <a:rPr lang="en-US" altLang="en-US" sz="1600" dirty="0"/>
              <a:t>The Difference is the Error of the Meter</a:t>
            </a:r>
          </a:p>
        </p:txBody>
      </p:sp>
      <p:sp>
        <p:nvSpPr>
          <p:cNvPr id="3" name="Footer Placeholder 2">
            <a:extLst>
              <a:ext uri="{FF2B5EF4-FFF2-40B4-BE49-F238E27FC236}">
                <a16:creationId xmlns:a16="http://schemas.microsoft.com/office/drawing/2014/main" id="{1D8065C9-50F7-4EB0-8BF9-53CF584809A7}"/>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795808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80010"/>
            <a:ext cx="8305800" cy="1096962"/>
          </a:xfrm>
          <a:noFill/>
        </p:spPr>
        <p:txBody>
          <a:bodyPr/>
          <a:lstStyle/>
          <a:p>
            <a:pPr eaLnBrk="1" hangingPunct="1"/>
            <a:r>
              <a:rPr lang="en-US" altLang="en-US" sz="4000" dirty="0">
                <a:solidFill>
                  <a:srgbClr val="FF0000"/>
                </a:solidFill>
              </a:rPr>
              <a:t>Testing Theory and Equipment</a:t>
            </a: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a:latin typeface="Arial" charset="0"/>
              </a:rPr>
              <a:t>XXXXXXXXX</a:t>
            </a:r>
            <a:endParaRPr kumimoji="0" lang="en-US" sz="1200" b="0" i="0" u="none" strike="noStrike" cap="none" normalizeH="0" baseline="0" dirty="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a:t>Example:</a:t>
            </a:r>
          </a:p>
          <a:p>
            <a:pPr algn="ctr"/>
            <a:r>
              <a:rPr lang="en-US" altLang="en-US" sz="1600" dirty="0"/>
              <a:t>Standard Registers 100kWh / Meter Registers 101.38</a:t>
            </a:r>
          </a:p>
          <a:p>
            <a:pPr algn="ctr"/>
            <a:r>
              <a:rPr lang="en-US" altLang="en-US" sz="1600" dirty="0"/>
              <a:t>Then the Error of the Meter is 1.38% </a:t>
            </a:r>
          </a:p>
        </p:txBody>
      </p:sp>
      <p:sp>
        <p:nvSpPr>
          <p:cNvPr id="3" name="Footer Placeholder 2">
            <a:extLst>
              <a:ext uri="{FF2B5EF4-FFF2-40B4-BE49-F238E27FC236}">
                <a16:creationId xmlns:a16="http://schemas.microsoft.com/office/drawing/2014/main" id="{9BCCA78E-E18F-425C-A76E-80823597310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0610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8" name="Text Box 5"/>
          <p:cNvSpPr txBox="1">
            <a:spLocks noChangeArrowheads="1"/>
          </p:cNvSpPr>
          <p:nvPr/>
        </p:nvSpPr>
        <p:spPr bwMode="auto">
          <a:xfrm>
            <a:off x="0" y="1828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3200" dirty="0"/>
              <a:t>Testing and inspection of more than just the meter accuracy.</a:t>
            </a:r>
          </a:p>
        </p:txBody>
      </p:sp>
      <p:pic>
        <p:nvPicPr>
          <p:cNvPr id="5"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 y="3448050"/>
            <a:ext cx="250842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TMD - Metering, AMI and Safety Exp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48050"/>
            <a:ext cx="2880714"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3581400" y="4114800"/>
            <a:ext cx="1447800" cy="685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3" name="TextBox 2"/>
          <p:cNvSpPr txBox="1"/>
          <p:nvPr/>
        </p:nvSpPr>
        <p:spPr>
          <a:xfrm>
            <a:off x="914400" y="5682734"/>
            <a:ext cx="2438400" cy="369332"/>
          </a:xfrm>
          <a:prstGeom prst="rect">
            <a:avLst/>
          </a:prstGeom>
          <a:noFill/>
        </p:spPr>
        <p:txBody>
          <a:bodyPr wrap="square" rtlCol="0">
            <a:spAutoFit/>
          </a:bodyPr>
          <a:lstStyle/>
          <a:p>
            <a:r>
              <a:rPr lang="en-US" dirty="0"/>
              <a:t>99.975% Registration</a:t>
            </a:r>
          </a:p>
        </p:txBody>
      </p:sp>
      <p:sp>
        <p:nvSpPr>
          <p:cNvPr id="6" name="Rectangle 5"/>
          <p:cNvSpPr/>
          <p:nvPr/>
        </p:nvSpPr>
        <p:spPr>
          <a:xfrm>
            <a:off x="1559379" y="115256"/>
            <a:ext cx="7233556" cy="646331"/>
          </a:xfrm>
          <a:prstGeom prst="rect">
            <a:avLst/>
          </a:prstGeom>
        </p:spPr>
        <p:txBody>
          <a:bodyPr wrap="square">
            <a:spAutoFit/>
          </a:bodyPr>
          <a:lstStyle/>
          <a:p>
            <a:pPr lvl="0" algn="r" defTabSz="914400">
              <a:lnSpc>
                <a:spcPct val="90000"/>
              </a:lnSpc>
              <a:spcBef>
                <a:spcPct val="0"/>
              </a:spcBef>
            </a:pPr>
            <a:r>
              <a:rPr lang="en-US" altLang="en-US" sz="4000" cap="small" dirty="0">
                <a:solidFill>
                  <a:srgbClr val="FF0000"/>
                </a:solidFill>
                <a:effectLst>
                  <a:outerShdw blurRad="50800" dist="38100" dir="10800000" algn="r" rotWithShape="0">
                    <a:prstClr val="black">
                      <a:alpha val="40000"/>
                    </a:prstClr>
                  </a:outerShdw>
                </a:effectLst>
                <a:latin typeface="Cabin" pitchFamily="34" charset="0"/>
                <a:ea typeface="+mj-ea"/>
                <a:cs typeface="Arial" panose="020B0604020202020204" pitchFamily="34" charset="0"/>
              </a:rPr>
              <a:t>What is Site Verification?</a:t>
            </a:r>
          </a:p>
        </p:txBody>
      </p:sp>
      <p:sp>
        <p:nvSpPr>
          <p:cNvPr id="4" name="Footer Placeholder 3">
            <a:extLst>
              <a:ext uri="{FF2B5EF4-FFF2-40B4-BE49-F238E27FC236}">
                <a16:creationId xmlns:a16="http://schemas.microsoft.com/office/drawing/2014/main" id="{B1FC6309-23AE-4B04-B6E8-E25E8D9A4BD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21021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47" y="2514600"/>
            <a:ext cx="3424283" cy="25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CT Testing</a:t>
            </a:r>
          </a:p>
        </p:txBody>
      </p:sp>
      <p:sp>
        <p:nvSpPr>
          <p:cNvPr id="4" name="Text Box 4"/>
          <p:cNvSpPr txBox="1">
            <a:spLocks noChangeArrowheads="1"/>
          </p:cNvSpPr>
          <p:nvPr/>
        </p:nvSpPr>
        <p:spPr bwMode="auto">
          <a:xfrm>
            <a:off x="-17253" y="15240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Ratio, Burden, and Admittance</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47" y="2527005"/>
            <a:ext cx="3304239" cy="25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B1950B05-C4B1-4148-879B-30A1172D321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99999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Example Application</a:t>
            </a:r>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2" name="Footer Placeholder 1">
            <a:extLst>
              <a:ext uri="{FF2B5EF4-FFF2-40B4-BE49-F238E27FC236}">
                <a16:creationId xmlns:a16="http://schemas.microsoft.com/office/drawing/2014/main" id="{F5BD6215-6EA1-408F-9F8C-90C67D94765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63313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80010"/>
            <a:ext cx="8229600" cy="1143000"/>
          </a:xfrm>
          <a:noFill/>
        </p:spPr>
        <p:txBody>
          <a:bodyPr vert="horz" wrap="square" lIns="91440" tIns="45720" rIns="91440" bIns="45720" numCol="1" anchor="ctr" anchorCtr="0" compatLnSpc="1">
            <a:prstTxWarp prst="textNoShape">
              <a:avLst/>
            </a:prstTxWarp>
          </a:bodyPr>
          <a:lstStyle/>
          <a:p>
            <a:r>
              <a:rPr lang="en-US" altLang="en-US" sz="3600" dirty="0">
                <a:solidFill>
                  <a:srgbClr val="FF0000"/>
                </a:solidFill>
                <a:effectLst>
                  <a:outerShdw blurRad="38100" dist="38100" dir="2700000" algn="tl">
                    <a:srgbClr val="000000">
                      <a:alpha val="43137"/>
                    </a:srgbClr>
                  </a:outerShdw>
                </a:effectLst>
                <a:cs typeface="Arial" panose="020B0604020202020204" pitchFamily="34" charset="0"/>
              </a:rPr>
              <a:t>F</a:t>
            </a:r>
            <a:r>
              <a:rPr lang="en-US" altLang="en-US" sz="3200" dirty="0">
                <a:solidFill>
                  <a:srgbClr val="FF0000"/>
                </a:solidFill>
                <a:effectLst>
                  <a:outerShdw blurRad="38100" dist="38100" dir="2700000" algn="tl">
                    <a:srgbClr val="000000">
                      <a:alpha val="43137"/>
                    </a:srgbClr>
                  </a:outerShdw>
                </a:effectLst>
                <a:cs typeface="Arial" panose="020B0604020202020204" pitchFamily="34" charset="0"/>
              </a:rPr>
              <a:t>ACEPLATE</a:t>
            </a:r>
            <a:r>
              <a:rPr lang="en-US" altLang="en-US" sz="3600" dirty="0">
                <a:solidFill>
                  <a:srgbClr val="FF0000"/>
                </a:solidFill>
                <a:effectLst>
                  <a:outerShdw blurRad="38100" dist="38100" dir="2700000" algn="tl">
                    <a:srgbClr val="000000">
                      <a:alpha val="43137"/>
                    </a:srgbClr>
                  </a:outerShdw>
                </a:effectLst>
                <a:cs typeface="Arial" panose="020B0604020202020204" pitchFamily="34" charset="0"/>
              </a:rPr>
              <a:t> S</a:t>
            </a:r>
            <a:r>
              <a:rPr lang="en-US" altLang="en-US" sz="3200" dirty="0">
                <a:solidFill>
                  <a:srgbClr val="FF0000"/>
                </a:solidFill>
                <a:effectLst>
                  <a:outerShdw blurRad="38100" dist="38100" dir="2700000" algn="tl">
                    <a:srgbClr val="000000">
                      <a:alpha val="43137"/>
                    </a:srgbClr>
                  </a:outerShdw>
                </a:effectLst>
                <a:cs typeface="Arial" panose="020B0604020202020204" pitchFamily="34" charset="0"/>
              </a:rPr>
              <a:t>PECIFICATIONS</a:t>
            </a:r>
          </a:p>
        </p:txBody>
      </p:sp>
      <p:sp>
        <p:nvSpPr>
          <p:cNvPr id="2" name="Footer Placeholder 1">
            <a:extLst>
              <a:ext uri="{FF2B5EF4-FFF2-40B4-BE49-F238E27FC236}">
                <a16:creationId xmlns:a16="http://schemas.microsoft.com/office/drawing/2014/main" id="{F7E44A88-C684-4FB3-8FAD-8E282A40E5D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01100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457200" y="-134270"/>
            <a:ext cx="8229600" cy="1143000"/>
          </a:xfrm>
          <a:prstGeom prst="rect">
            <a:avLst/>
          </a:prstGeom>
          <a:noFill/>
          <a:ln>
            <a:noFill/>
          </a:ln>
          <a:effec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4000" dirty="0">
                <a:solidFill>
                  <a:srgbClr val="FF0000"/>
                </a:solidFill>
                <a:effectLst>
                  <a:outerShdw blurRad="38100" dist="38100" dir="2700000" algn="tl">
                    <a:srgbClr val="000000">
                      <a:alpha val="43137"/>
                    </a:srgbClr>
                  </a:outerShdw>
                </a:effectLst>
                <a:latin typeface="+mj-lt"/>
                <a:cs typeface="Arial" panose="020B0604020202020204" pitchFamily="34" charset="0"/>
              </a:rPr>
              <a:t>F</a:t>
            </a:r>
            <a:r>
              <a:rPr lang="en-US" altLang="en-US" sz="3600" dirty="0">
                <a:solidFill>
                  <a:srgbClr val="FF0000"/>
                </a:solidFill>
                <a:effectLst>
                  <a:outerShdw blurRad="38100" dist="38100" dir="2700000" algn="tl">
                    <a:srgbClr val="000000">
                      <a:alpha val="43137"/>
                    </a:srgbClr>
                  </a:outerShdw>
                </a:effectLst>
                <a:latin typeface="+mj-lt"/>
                <a:cs typeface="Arial" panose="020B0604020202020204" pitchFamily="34" charset="0"/>
              </a:rPr>
              <a:t>ACEPLATE</a:t>
            </a:r>
            <a:r>
              <a:rPr lang="en-US" altLang="en-US" sz="4000" dirty="0">
                <a:solidFill>
                  <a:srgbClr val="FF0000"/>
                </a:solidFill>
                <a:effectLst>
                  <a:outerShdw blurRad="38100" dist="38100" dir="2700000" algn="tl">
                    <a:srgbClr val="000000">
                      <a:alpha val="43137"/>
                    </a:srgbClr>
                  </a:outerShdw>
                </a:effectLst>
                <a:latin typeface="+mj-lt"/>
                <a:cs typeface="Arial" panose="020B0604020202020204" pitchFamily="34" charset="0"/>
              </a:rPr>
              <a:t> S</a:t>
            </a:r>
            <a:r>
              <a:rPr lang="en-US" altLang="en-US" sz="3600" dirty="0">
                <a:solidFill>
                  <a:srgbClr val="FF0000"/>
                </a:solidFill>
                <a:effectLst>
                  <a:outerShdw blurRad="38100" dist="38100" dir="2700000" algn="tl">
                    <a:srgbClr val="000000">
                      <a:alpha val="43137"/>
                    </a:srgbClr>
                  </a:outerShdw>
                </a:effectLst>
                <a:latin typeface="+mj-lt"/>
                <a:cs typeface="Arial" panose="020B0604020202020204" pitchFamily="34" charset="0"/>
              </a:rPr>
              <a:t>PECIFICATIONS</a:t>
            </a:r>
          </a:p>
        </p:txBody>
      </p:sp>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
        <p:nvSpPr>
          <p:cNvPr id="2" name="Footer Placeholder 1">
            <a:extLst>
              <a:ext uri="{FF2B5EF4-FFF2-40B4-BE49-F238E27FC236}">
                <a16:creationId xmlns:a16="http://schemas.microsoft.com/office/drawing/2014/main" id="{B5280209-99B4-4481-8454-9CD0FFD6C65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90867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457200" y="-9998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CTs Ratio</a:t>
            </a:r>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7166999-CF1C-4140-91F3-7CCD7C34C33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0602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457200" y="-125658"/>
            <a:ext cx="8229600" cy="1143000"/>
          </a:xfrm>
          <a:prstGeom prst="rect">
            <a:avLst/>
          </a:prstGeom>
          <a:noFill/>
          <a:ln>
            <a:noFill/>
          </a:ln>
          <a:effec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3200" dirty="0">
                <a:solidFill>
                  <a:srgbClr val="FF0000"/>
                </a:solidFill>
                <a:effectLst>
                  <a:outerShdw blurRad="38100" dist="38100" dir="2700000" algn="tl">
                    <a:srgbClr val="000000">
                      <a:alpha val="43137"/>
                    </a:srgbClr>
                  </a:outerShdw>
                </a:effectLst>
                <a:latin typeface="Cabin" pitchFamily="34" charset="0"/>
                <a:cs typeface="Arial" panose="020B0604020202020204" pitchFamily="34" charset="0"/>
              </a:rPr>
              <a:t>F</a:t>
            </a:r>
            <a:r>
              <a:rPr lang="en-US" altLang="en-US" sz="2800" dirty="0">
                <a:solidFill>
                  <a:srgbClr val="FF0000"/>
                </a:solidFill>
                <a:effectLst>
                  <a:outerShdw blurRad="38100" dist="38100" dir="2700000" algn="tl">
                    <a:srgbClr val="000000">
                      <a:alpha val="43137"/>
                    </a:srgbClr>
                  </a:outerShdw>
                </a:effectLst>
                <a:latin typeface="Cabin" pitchFamily="34" charset="0"/>
                <a:cs typeface="Arial" panose="020B0604020202020204" pitchFamily="34" charset="0"/>
              </a:rPr>
              <a:t>ACEPLATE</a:t>
            </a:r>
            <a:r>
              <a:rPr lang="en-US" altLang="en-US" sz="3200" dirty="0">
                <a:solidFill>
                  <a:srgbClr val="FF0000"/>
                </a:solidFill>
                <a:effectLst>
                  <a:outerShdw blurRad="38100" dist="38100" dir="2700000" algn="tl">
                    <a:srgbClr val="000000">
                      <a:alpha val="43137"/>
                    </a:srgbClr>
                  </a:outerShdw>
                </a:effectLst>
                <a:latin typeface="Cabin" pitchFamily="34" charset="0"/>
                <a:cs typeface="Arial" panose="020B0604020202020204" pitchFamily="34" charset="0"/>
              </a:rPr>
              <a:t> S</a:t>
            </a:r>
            <a:r>
              <a:rPr lang="en-US" altLang="en-US" sz="2800" dirty="0">
                <a:solidFill>
                  <a:srgbClr val="FF0000"/>
                </a:solidFill>
                <a:effectLst>
                  <a:outerShdw blurRad="38100" dist="38100" dir="2700000" algn="tl">
                    <a:srgbClr val="000000">
                      <a:alpha val="43137"/>
                    </a:srgbClr>
                  </a:outerShdw>
                </a:effectLst>
                <a:latin typeface="Cabin" pitchFamily="34" charset="0"/>
                <a:cs typeface="Arial" panose="020B0604020202020204" pitchFamily="34" charset="0"/>
              </a:rPr>
              <a:t>PECIFICATIONS</a:t>
            </a:r>
            <a:endParaRPr lang="en-US" altLang="en-US" sz="3200" dirty="0">
              <a:solidFill>
                <a:srgbClr val="FF0000"/>
              </a:solidFill>
              <a:effectLst>
                <a:outerShdw blurRad="38100" dist="38100" dir="2700000" algn="tl">
                  <a:srgbClr val="000000">
                    <a:alpha val="43137"/>
                  </a:srgbClr>
                </a:outerShdw>
              </a:effectLst>
              <a:latin typeface="Cabin" pitchFamily="34" charset="0"/>
              <a:cs typeface="Arial" panose="020B0604020202020204" pitchFamily="34" charset="0"/>
            </a:endParaRPr>
          </a:p>
        </p:txBody>
      </p:sp>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0" y="4075540"/>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Burden Rating</a:t>
            </a:r>
          </a:p>
        </p:txBody>
      </p:sp>
      <p:sp>
        <p:nvSpPr>
          <p:cNvPr id="2" name="Footer Placeholder 1">
            <a:extLst>
              <a:ext uri="{FF2B5EF4-FFF2-40B4-BE49-F238E27FC236}">
                <a16:creationId xmlns:a16="http://schemas.microsoft.com/office/drawing/2014/main" id="{C07963FA-6FAB-448A-99F5-C675E7AD57A1}"/>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6655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 y="-57064"/>
            <a:ext cx="8229600" cy="1143000"/>
          </a:xfrm>
          <a:prstGeom prst="rect">
            <a:avLst/>
          </a:prstGeom>
          <a:noFill/>
          <a:ln>
            <a:noFill/>
          </a:ln>
          <a:effec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4000" dirty="0">
                <a:solidFill>
                  <a:srgbClr val="FF0000"/>
                </a:solidFill>
                <a:effectLst>
                  <a:outerShdw blurRad="38100" dist="38100" dir="2700000" algn="tl">
                    <a:srgbClr val="000000">
                      <a:alpha val="43137"/>
                    </a:srgbClr>
                  </a:outerShdw>
                </a:effectLst>
                <a:latin typeface="+mj-lt"/>
                <a:cs typeface="Arial" panose="020B0604020202020204" pitchFamily="34" charset="0"/>
              </a:rPr>
              <a:t>BURDEN RATING</a:t>
            </a:r>
          </a:p>
        </p:txBody>
      </p:sp>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
        <p:nvSpPr>
          <p:cNvPr id="2" name="Footer Placeholder 1">
            <a:extLst>
              <a:ext uri="{FF2B5EF4-FFF2-40B4-BE49-F238E27FC236}">
                <a16:creationId xmlns:a16="http://schemas.microsoft.com/office/drawing/2014/main" id="{3BD14806-AEB9-484E-9907-95E00267CD71}"/>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372106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457200" y="-11430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Ratio Testing</a:t>
            </a:r>
          </a:p>
        </p:txBody>
      </p:sp>
      <p:sp>
        <p:nvSpPr>
          <p:cNvPr id="15365" name="Text Box 7"/>
          <p:cNvSpPr txBox="1">
            <a:spLocks noChangeArrowheads="1"/>
          </p:cNvSpPr>
          <p:nvPr/>
        </p:nvSpPr>
        <p:spPr bwMode="auto">
          <a:xfrm>
            <a:off x="457200" y="1367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2" name="Footer Placeholder 1">
            <a:extLst>
              <a:ext uri="{FF2B5EF4-FFF2-40B4-BE49-F238E27FC236}">
                <a16:creationId xmlns:a16="http://schemas.microsoft.com/office/drawing/2014/main" id="{20526022-8918-4A81-9AA6-CEE7D0AE4307}"/>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648265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457200" y="-9144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Burden Testing</a:t>
            </a:r>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5123E79-3235-4383-9197-0BA761180A9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522105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CB0918D-8766-4383-BBD1-0CDC889987C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04096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905000"/>
            <a:ext cx="8077200" cy="3886200"/>
          </a:xfrm>
          <a:solidFill>
            <a:srgbClr val="FFFFFF"/>
          </a:solidFill>
        </p:spPr>
        <p:txBody>
          <a:bodyPr>
            <a:normAutofit lnSpcReduction="10000"/>
          </a:bodyPr>
          <a:lstStyle/>
          <a:p>
            <a:pPr marL="292100" indent="-292100" eaLnBrk="1" hangingPunct="1">
              <a:lnSpc>
                <a:spcPct val="80000"/>
              </a:lnSpc>
              <a:spcAft>
                <a:spcPct val="100000"/>
              </a:spcAft>
            </a:pPr>
            <a:r>
              <a:rPr lang="en-US" altLang="en-US" sz="1800" dirty="0">
                <a:latin typeface="Arial" panose="020B0604020202020204" pitchFamily="34" charset="0"/>
                <a:cs typeface="Arial" panose="020B0604020202020204" pitchFamily="34" charset="0"/>
              </a:rPr>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1800" dirty="0">
                <a:latin typeface="Arial" panose="020B0604020202020204" pitchFamily="34" charset="0"/>
                <a:cs typeface="Arial" panose="020B0604020202020204" pitchFamily="34" charset="0"/>
              </a:rPr>
              <a:t>This focus is now changing with the deployment of electronic AMR and AMI meters to the majority of the 155 Million connected customers in North America.  </a:t>
            </a:r>
          </a:p>
          <a:p>
            <a:pPr marL="292100" indent="-292100" eaLnBrk="1" hangingPunct="1">
              <a:lnSpc>
                <a:spcPct val="80000"/>
              </a:lnSpc>
              <a:spcAft>
                <a:spcPct val="100000"/>
              </a:spcAft>
            </a:pPr>
            <a:r>
              <a:rPr lang="en-US" altLang="en-US" sz="1800" dirty="0">
                <a:latin typeface="Arial" panose="020B0604020202020204" pitchFamily="34" charset="0"/>
                <a:cs typeface="Arial" panose="020B0604020202020204" pitchFamily="34" charset="0"/>
              </a:rPr>
              <a:t>The focus has now shifted from just the accuracy of the meter to also checking other features of the meter (e.g. communication and disconnect devices), the firmware versions and settings of the meter, and the overall meter installations for both residential and C&amp;I customers. </a:t>
            </a:r>
          </a:p>
          <a:p>
            <a:pPr marL="292100" indent="-292100" eaLnBrk="1" hangingPunct="1">
              <a:lnSpc>
                <a:spcPct val="80000"/>
              </a:lnSpc>
              <a:spcAft>
                <a:spcPct val="100000"/>
              </a:spcAft>
            </a:pPr>
            <a:r>
              <a:rPr lang="en-US" altLang="en-US" sz="1800" dirty="0">
                <a:latin typeface="Arial" panose="020B0604020202020204" pitchFamily="34" charset="0"/>
                <a:cs typeface="Arial" panose="020B0604020202020204" pitchFamily="34" charset="0"/>
              </a:rPr>
              <a:t>Incorrect or miscalculated site information or undetected problems can lead to an improperly metered customer not related to the meters accuracy and could also lead to potential safety issues.  </a:t>
            </a:r>
          </a:p>
        </p:txBody>
      </p:sp>
      <p:sp>
        <p:nvSpPr>
          <p:cNvPr id="2" name="Title 1"/>
          <p:cNvSpPr>
            <a:spLocks noGrp="1"/>
          </p:cNvSpPr>
          <p:nvPr>
            <p:ph type="title"/>
          </p:nvPr>
        </p:nvSpPr>
        <p:spPr/>
        <p:txBody>
          <a:bodyPr/>
          <a:lstStyle/>
          <a:p>
            <a:r>
              <a:rPr lang="en-US" sz="4000" dirty="0">
                <a:latin typeface="Cabin" pitchFamily="34" charset="0"/>
              </a:rPr>
              <a:t>Premise</a:t>
            </a:r>
          </a:p>
        </p:txBody>
      </p:sp>
      <p:sp>
        <p:nvSpPr>
          <p:cNvPr id="3" name="Footer Placeholder 2">
            <a:extLst>
              <a:ext uri="{FF2B5EF4-FFF2-40B4-BE49-F238E27FC236}">
                <a16:creationId xmlns:a16="http://schemas.microsoft.com/office/drawing/2014/main" id="{11532C3C-53B7-4826-A77E-C8F2F7CB06E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37181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9144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Burden Testing</a:t>
            </a:r>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84629"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2" name="Footer Placeholder 1">
            <a:extLst>
              <a:ext uri="{FF2B5EF4-FFF2-40B4-BE49-F238E27FC236}">
                <a16:creationId xmlns:a16="http://schemas.microsoft.com/office/drawing/2014/main" id="{C319A1B9-C970-4F69-8960-8AEE1E246E2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167469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8" y="1758072"/>
            <a:ext cx="3368098" cy="336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2"/>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Burden Testing</a:t>
            </a:r>
          </a:p>
        </p:txBody>
      </p:sp>
      <p:sp>
        <p:nvSpPr>
          <p:cNvPr id="19459" name="Text Box 3"/>
          <p:cNvSpPr txBox="1">
            <a:spLocks noChangeArrowheads="1"/>
          </p:cNvSpPr>
          <p:nvPr/>
        </p:nvSpPr>
        <p:spPr bwMode="auto">
          <a:xfrm>
            <a:off x="380999" y="1527240"/>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438400"/>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841" y="3710940"/>
            <a:ext cx="1913184" cy="302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42AAC6EE-3D96-4479-82F3-BB93E06E3C6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235792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570090" y="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349" y="2737449"/>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149" y="5709249"/>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4832949" y="2966049"/>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4985349" y="2966049"/>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4985349" y="5861649"/>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4832949" y="6014049"/>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149" y="3956649"/>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2849"/>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724" y="4032848"/>
            <a:ext cx="1395618" cy="150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3"/>
          <p:cNvSpPr txBox="1">
            <a:spLocks noChangeArrowheads="1"/>
          </p:cNvSpPr>
          <p:nvPr/>
        </p:nvSpPr>
        <p:spPr bwMode="auto">
          <a:xfrm>
            <a:off x="1632125" y="4141061"/>
            <a:ext cx="148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.1 Ohm</a:t>
            </a:r>
          </a:p>
        </p:txBody>
      </p:sp>
      <p:sp>
        <p:nvSpPr>
          <p:cNvPr id="18" name="AutoShape 17"/>
          <p:cNvSpPr>
            <a:spLocks noChangeArrowheads="1"/>
          </p:cNvSpPr>
          <p:nvPr/>
        </p:nvSpPr>
        <p:spPr bwMode="auto">
          <a:xfrm rot="21213832">
            <a:off x="2235503" y="3719039"/>
            <a:ext cx="2299295" cy="373024"/>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2" name="Footer Placeholder 1">
            <a:extLst>
              <a:ext uri="{FF2B5EF4-FFF2-40B4-BE49-F238E27FC236}">
                <a16:creationId xmlns:a16="http://schemas.microsoft.com/office/drawing/2014/main" id="{59E06F7D-D8C9-40C9-B64F-B3593E0A608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377976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28650" y="0"/>
            <a:ext cx="8138160" cy="934865"/>
          </a:xfrm>
          <a:noFill/>
        </p:spPr>
        <p:txBody>
          <a:bodyPr vert="horz" wrap="square" lIns="91440" tIns="45720" rIns="91440" bIns="45720" numCol="1" anchor="ctr" anchorCtr="0" compatLnSpc="1">
            <a:prstTxWarp prst="textNoShape">
              <a:avLst/>
            </a:prstTxWarp>
            <a:normAutofit/>
          </a:bodyPr>
          <a:lstStyle/>
          <a:p>
            <a:pPr eaLnBrk="1" hangingPunct="1"/>
            <a:r>
              <a:rPr lang="en-US" altLang="en-US" dirty="0">
                <a:solidFill>
                  <a:srgbClr val="FF0000"/>
                </a:solidFill>
              </a:rPr>
              <a:t>Burden Testing</a:t>
            </a:r>
          </a:p>
        </p:txBody>
      </p:sp>
      <p:graphicFrame>
        <p:nvGraphicFramePr>
          <p:cNvPr id="20483" name="Object 10"/>
          <p:cNvGraphicFramePr>
            <a:graphicFrameLocks noGrp="1" noChangeAspect="1"/>
          </p:cNvGraphicFramePr>
          <p:nvPr>
            <p:ph sz="half" idx="1"/>
            <p:extLst>
              <p:ext uri="{D42A27DB-BD31-4B8C-83A1-F6EECF244321}">
                <p14:modId xmlns:p14="http://schemas.microsoft.com/office/powerpoint/2010/main" val="2552851320"/>
              </p:ext>
            </p:extLst>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spid="_x0000_s2059" name="Chart" r:id="rId3" imgW="3829111" imgH="2619435" progId="Excel.Chart.8">
                  <p:embed/>
                </p:oleObj>
              </mc:Choice>
              <mc:Fallback>
                <p:oleObj name="Chart" r:id="rId3" imgW="3829111" imgH="2619435"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392" name="Group 120"/>
          <p:cNvGraphicFramePr>
            <a:graphicFrameLocks noGrp="1"/>
          </p:cNvGraphicFramePr>
          <p:nvPr>
            <p:ph sz="half" idx="2"/>
            <p:extLst>
              <p:ext uri="{D42A27DB-BD31-4B8C-83A1-F6EECF244321}">
                <p14:modId xmlns:p14="http://schemas.microsoft.com/office/powerpoint/2010/main" val="1500201054"/>
              </p:ext>
            </p:extLst>
          </p:nvPr>
        </p:nvGraphicFramePr>
        <p:xfrm>
          <a:off x="4572000" y="3581400"/>
          <a:ext cx="2819400" cy="2697165"/>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 name="Footer Placeholder 1">
            <a:extLst>
              <a:ext uri="{FF2B5EF4-FFF2-40B4-BE49-F238E27FC236}">
                <a16:creationId xmlns:a16="http://schemas.microsoft.com/office/drawing/2014/main" id="{746FDC1D-F9A9-4F11-BDC0-779CA45B956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6292E9B-0D04-4689-9366-78892BF7079D}"/>
              </a:ext>
            </a:extLst>
          </p:cNvPr>
          <p:cNvSpPr>
            <a:spLocks noGrp="1"/>
          </p:cNvSpPr>
          <p:nvPr>
            <p:ph type="sldNum" sz="quarter" idx="4"/>
          </p:nvPr>
        </p:nvSpPr>
        <p:spPr/>
        <p:txBody>
          <a:bodyPr/>
          <a:lstStyle/>
          <a:p>
            <a:fld id="{4BEAC4C4-F0A7-4B61-A827-E4198D078267}" type="slidenum">
              <a:rPr lang="en-US" smtClean="0"/>
              <a:t>43</a:t>
            </a:fld>
            <a:endParaRPr lang="en-US" dirty="0"/>
          </a:p>
        </p:txBody>
      </p:sp>
    </p:spTree>
    <p:extLst>
      <p:ext uri="{BB962C8B-B14F-4D97-AF65-F5344CB8AC3E}">
        <p14:creationId xmlns:p14="http://schemas.microsoft.com/office/powerpoint/2010/main" val="2102467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5684" y="0"/>
            <a:ext cx="7886700" cy="934865"/>
          </a:xfrm>
          <a:noFill/>
        </p:spPr>
        <p:txBody>
          <a:bodyPr vert="horz" wrap="square" lIns="91440" tIns="45720" rIns="91440" bIns="45720" numCol="1" anchor="ctr" anchorCtr="0" compatLnSpc="1">
            <a:prstTxWarp prst="textNoShape">
              <a:avLst/>
            </a:prstTxWarp>
            <a:normAutofit/>
          </a:bodyPr>
          <a:lstStyle/>
          <a:p>
            <a:pPr eaLnBrk="1" hangingPunct="1"/>
            <a:r>
              <a:rPr lang="en-US" altLang="en-US" dirty="0">
                <a:solidFill>
                  <a:srgbClr val="FF0000"/>
                </a:solidFill>
              </a:rPr>
              <a:t>Burden Testing</a:t>
            </a:r>
          </a:p>
        </p:txBody>
      </p:sp>
      <p:graphicFrame>
        <p:nvGraphicFramePr>
          <p:cNvPr id="21507" name="Object 8"/>
          <p:cNvGraphicFramePr>
            <a:graphicFrameLocks noGrp="1" noChangeAspect="1"/>
          </p:cNvGraphicFramePr>
          <p:nvPr>
            <p:ph sz="half" idx="1"/>
          </p:nvPr>
        </p:nvGraphicFramePr>
        <p:xfrm>
          <a:off x="457200" y="2416175"/>
          <a:ext cx="4037013" cy="2894013"/>
        </p:xfrm>
        <a:graphic>
          <a:graphicData uri="http://schemas.openxmlformats.org/presentationml/2006/ole">
            <mc:AlternateContent xmlns:mc="http://schemas.openxmlformats.org/markup-compatibility/2006">
              <mc:Choice xmlns:v="urn:schemas-microsoft-com:vml" Requires="v">
                <p:oleObj spid="_x0000_s3083" name="Chart" r:id="rId3" imgW="5886331" imgH="4219602" progId="Excel.Chart.8">
                  <p:embed/>
                </p:oleObj>
              </mc:Choice>
              <mc:Fallback>
                <p:oleObj name="Chart" r:id="rId3" imgW="5886331" imgH="4219602"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16175"/>
                        <a:ext cx="4037013"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32" name="Group 12"/>
          <p:cNvGraphicFramePr>
            <a:graphicFrameLocks noGrp="1"/>
          </p:cNvGraphicFramePr>
          <p:nvPr>
            <p:ph sz="half" idx="2"/>
            <p:extLst>
              <p:ext uri="{D42A27DB-BD31-4B8C-83A1-F6EECF244321}">
                <p14:modId xmlns:p14="http://schemas.microsoft.com/office/powerpoint/2010/main" val="1765914271"/>
              </p:ext>
            </p:extLst>
          </p:nvPr>
        </p:nvGraphicFramePr>
        <p:xfrm>
          <a:off x="4702679" y="3429000"/>
          <a:ext cx="2743200" cy="2544765"/>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8</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2578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486383"/>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2" name="Footer Placeholder 1">
            <a:extLst>
              <a:ext uri="{FF2B5EF4-FFF2-40B4-BE49-F238E27FC236}">
                <a16:creationId xmlns:a16="http://schemas.microsoft.com/office/drawing/2014/main" id="{122472BF-2481-42EA-846F-574E98D6B28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C001FA0-EFD6-4FF7-A43F-F8AC7063AFB9}"/>
              </a:ext>
            </a:extLst>
          </p:cNvPr>
          <p:cNvSpPr>
            <a:spLocks noGrp="1"/>
          </p:cNvSpPr>
          <p:nvPr>
            <p:ph type="sldNum" sz="quarter" idx="4"/>
          </p:nvPr>
        </p:nvSpPr>
        <p:spPr/>
        <p:txBody>
          <a:bodyPr/>
          <a:lstStyle/>
          <a:p>
            <a:fld id="{4BEAC4C4-F0A7-4B61-A827-E4198D078267}" type="slidenum">
              <a:rPr lang="en-US" smtClean="0"/>
              <a:t>44</a:t>
            </a:fld>
            <a:endParaRPr lang="en-US" dirty="0"/>
          </a:p>
        </p:txBody>
      </p:sp>
    </p:spTree>
    <p:extLst>
      <p:ext uri="{BB962C8B-B14F-4D97-AF65-F5344CB8AC3E}">
        <p14:creationId xmlns:p14="http://schemas.microsoft.com/office/powerpoint/2010/main" val="3508033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3620601"/>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4"/>
          <p:cNvSpPr>
            <a:spLocks noGrp="1" noChangeArrowheads="1"/>
          </p:cNvSpPr>
          <p:nvPr>
            <p:ph type="title"/>
          </p:nvPr>
        </p:nvSpPr>
        <p:spPr bwMode="auto">
          <a:xfrm>
            <a:off x="457200" y="-11430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Admittance Testing</a:t>
            </a:r>
          </a:p>
        </p:txBody>
      </p:sp>
      <p:sp>
        <p:nvSpPr>
          <p:cNvPr id="22531" name="Text Box 5"/>
          <p:cNvSpPr txBox="1">
            <a:spLocks noChangeArrowheads="1"/>
          </p:cNvSpPr>
          <p:nvPr/>
        </p:nvSpPr>
        <p:spPr bwMode="auto">
          <a:xfrm>
            <a:off x="457200" y="1524000"/>
            <a:ext cx="4267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000" dirty="0"/>
              <a:t>What is Admittance?</a:t>
            </a:r>
          </a:p>
          <a:p>
            <a:pPr marL="342900" indent="-342900" eaLnBrk="1" hangingPunct="1">
              <a:buFont typeface="Arial" panose="020B0604020202020204" pitchFamily="34" charset="0"/>
              <a:buChar char="•"/>
            </a:pPr>
            <a:r>
              <a:rPr lang="en-US" altLang="en-US" sz="2000" dirty="0"/>
              <a:t>Admittance testing measures the overall “health” of the secondary loop of the CT.</a:t>
            </a:r>
          </a:p>
          <a:p>
            <a:pPr marL="342900" indent="-342900" eaLnBrk="1" hangingPunct="1">
              <a:buFont typeface="Arial" panose="020B0604020202020204" pitchFamily="34" charset="0"/>
              <a:buChar char="•"/>
            </a:pPr>
            <a:r>
              <a:rPr lang="en-US" altLang="en-US" sz="2000" dirty="0"/>
              <a:t>Measured in units of MiliSiemens (mS)</a:t>
            </a:r>
          </a:p>
          <a:p>
            <a:pPr marL="342900" indent="-342900" eaLnBrk="1" hangingPunct="1">
              <a:buFont typeface="Arial" panose="020B0604020202020204" pitchFamily="34" charset="0"/>
              <a:buChar char="•"/>
            </a:pPr>
            <a:r>
              <a:rPr lang="en-US" altLang="en-US" sz="2000" dirty="0"/>
              <a:t>Admittance is the inverse of impedance.</a:t>
            </a:r>
          </a:p>
          <a:p>
            <a:pPr marL="342900" indent="-342900" eaLnBrk="1" hangingPunct="1">
              <a:buFont typeface="Arial" panose="020B0604020202020204" pitchFamily="34" charset="0"/>
              <a:buChar char="•"/>
            </a:pPr>
            <a:r>
              <a:rPr lang="en-US" altLang="en-US" sz="2000" dirty="0"/>
              <a:t>Impedance is the opposition to current.</a:t>
            </a:r>
          </a:p>
          <a:p>
            <a:pPr marL="342900" indent="-342900" eaLnBrk="1" hangingPunct="1">
              <a:buFont typeface="Arial" panose="020B0604020202020204" pitchFamily="34" charset="0"/>
              <a:buChar char="•"/>
            </a:pPr>
            <a:r>
              <a:rPr lang="en-US" altLang="en-US" sz="2000" dirty="0"/>
              <a:t>Therefore, admittance testing measures the overall “health” of the secondary loop of the CT.</a:t>
            </a:r>
          </a:p>
          <a:p>
            <a:pPr eaLnBrk="1" hangingPunct="1"/>
            <a:endParaRPr lang="en-US" alt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48442"/>
            <a:ext cx="27622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96E21282-F89D-4C10-AEF7-99150097D64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878252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457200" y="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Admittance Testing</a:t>
            </a:r>
          </a:p>
        </p:txBody>
      </p:sp>
      <p:sp>
        <p:nvSpPr>
          <p:cNvPr id="23555" name="Text Box 5"/>
          <p:cNvSpPr txBox="1">
            <a:spLocks noChangeArrowheads="1"/>
          </p:cNvSpPr>
          <p:nvPr/>
        </p:nvSpPr>
        <p:spPr bwMode="auto">
          <a:xfrm>
            <a:off x="381000" y="18288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sp>
        <p:nvSpPr>
          <p:cNvPr id="2" name="Footer Placeholder 1">
            <a:extLst>
              <a:ext uri="{FF2B5EF4-FFF2-40B4-BE49-F238E27FC236}">
                <a16:creationId xmlns:a16="http://schemas.microsoft.com/office/drawing/2014/main" id="{965C8B23-A431-42F1-88FC-5BDBAB3FA8D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813725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457200" y="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Admittance Testing</a:t>
            </a:r>
          </a:p>
        </p:txBody>
      </p:sp>
      <p:sp>
        <p:nvSpPr>
          <p:cNvPr id="24579" name="Text Box 5"/>
          <p:cNvSpPr txBox="1">
            <a:spLocks noChangeArrowheads="1"/>
          </p:cNvSpPr>
          <p:nvPr/>
        </p:nvSpPr>
        <p:spPr bwMode="auto">
          <a:xfrm>
            <a:off x="381000" y="1905000"/>
            <a:ext cx="83058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intuitive.</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What do all these mS values mean?</a:t>
            </a:r>
          </a:p>
        </p:txBody>
      </p:sp>
      <p:sp>
        <p:nvSpPr>
          <p:cNvPr id="2" name="Footer Placeholder 1">
            <a:extLst>
              <a:ext uri="{FF2B5EF4-FFF2-40B4-BE49-F238E27FC236}">
                <a16:creationId xmlns:a16="http://schemas.microsoft.com/office/drawing/2014/main" id="{D5C7BF81-4DAC-468F-948B-1571A98675B4}"/>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877385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Admittance Testing</a:t>
            </a:r>
          </a:p>
        </p:txBody>
      </p:sp>
      <p:sp>
        <p:nvSpPr>
          <p:cNvPr id="25603" name="Text Box 5"/>
          <p:cNvSpPr txBox="1">
            <a:spLocks noChangeArrowheads="1"/>
          </p:cNvSpPr>
          <p:nvPr/>
        </p:nvSpPr>
        <p:spPr bwMode="auto">
          <a:xfrm>
            <a:off x="0" y="2057400"/>
            <a:ext cx="91440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endParaRPr lang="en-US" altLang="en-US" sz="2800" dirty="0"/>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sp>
        <p:nvSpPr>
          <p:cNvPr id="2" name="Footer Placeholder 1">
            <a:extLst>
              <a:ext uri="{FF2B5EF4-FFF2-40B4-BE49-F238E27FC236}">
                <a16:creationId xmlns:a16="http://schemas.microsoft.com/office/drawing/2014/main" id="{5A932342-2B89-4A52-B2C7-7FFE0BDF262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113891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3189">
            <a:off x="-277174" y="2371944"/>
            <a:ext cx="3270515" cy="327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Rectangle 4"/>
          <p:cNvSpPr>
            <a:spLocks noGrp="1" noChangeArrowheads="1"/>
          </p:cNvSpPr>
          <p:nvPr>
            <p:ph type="title"/>
          </p:nvPr>
        </p:nvSpPr>
        <p:spPr bwMode="auto">
          <a:xfrm>
            <a:off x="483079"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Hot Socket Checks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476500" y="2209800"/>
            <a:ext cx="4191000" cy="341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023527" y="2772036"/>
            <a:ext cx="3653971" cy="228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09B53D07-684B-43B1-89F7-D1AAFADE6E2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3251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554893" y="125640"/>
            <a:ext cx="7208107" cy="679832"/>
          </a:xfrm>
          <a:noFill/>
        </p:spPr>
        <p:txBody>
          <a:bodyPr/>
          <a:lstStyle/>
          <a:p>
            <a:pPr marL="838200" indent="-838200" eaLnBrk="1" hangingPunct="1"/>
            <a:r>
              <a:rPr lang="en-US" altLang="en-US" sz="4000" dirty="0">
                <a:solidFill>
                  <a:srgbClr val="FF0000"/>
                </a:solidFill>
              </a:rPr>
              <a:t>Field Testing</a:t>
            </a:r>
          </a:p>
        </p:txBody>
      </p:sp>
      <p:sp>
        <p:nvSpPr>
          <p:cNvPr id="17411" name="Text Box 8"/>
          <p:cNvSpPr txBox="1">
            <a:spLocks noChangeArrowheads="1"/>
          </p:cNvSpPr>
          <p:nvPr/>
        </p:nvSpPr>
        <p:spPr bwMode="auto">
          <a:xfrm>
            <a:off x="457200" y="16605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17412" name="Rectangle 11"/>
          <p:cNvSpPr>
            <a:spLocks noChangeArrowheads="1"/>
          </p:cNvSpPr>
          <p:nvPr/>
        </p:nvSpPr>
        <p:spPr bwMode="auto">
          <a:xfrm>
            <a:off x="609600" y="2362200"/>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174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74900"/>
            <a:ext cx="28829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ED047BD-00DF-463A-81C2-C043FE0A827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179927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8001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References and Citations</a:t>
            </a:r>
          </a:p>
        </p:txBody>
      </p:sp>
      <p:sp>
        <p:nvSpPr>
          <p:cNvPr id="25603" name="Text Box 5"/>
          <p:cNvSpPr txBox="1">
            <a:spLocks noChangeArrowheads="1"/>
          </p:cNvSpPr>
          <p:nvPr/>
        </p:nvSpPr>
        <p:spPr bwMode="auto">
          <a:xfrm>
            <a:off x="0" y="1600200"/>
            <a:ext cx="9144000" cy="39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buFontTx/>
              <a:buAutoNum type="arabicPeriod"/>
            </a:pPr>
            <a:r>
              <a:rPr lang="en-US" altLang="en-US" sz="1400" dirty="0">
                <a:hlinkClick r:id="rId2"/>
              </a:rPr>
              <a:t>http://www.texasmeter.com/</a:t>
            </a:r>
            <a:endParaRPr lang="en-US" altLang="en-US" sz="1400" dirty="0"/>
          </a:p>
          <a:p>
            <a:pPr algn="ctr" eaLnBrk="1" hangingPunct="1">
              <a:buFontTx/>
              <a:buAutoNum type="arabicPeriod"/>
            </a:pPr>
            <a:r>
              <a:rPr lang="en-US" altLang="en-US" sz="1400" dirty="0">
                <a:hlinkClick r:id="rId3"/>
              </a:rPr>
              <a:t>https://home.howstuffworks.com/home-improvement/repair/how-to-do-home-electrical-repairs.htm</a:t>
            </a:r>
            <a:endParaRPr lang="en-US" altLang="en-US" sz="1400" dirty="0"/>
          </a:p>
          <a:p>
            <a:pPr algn="ctr" eaLnBrk="1" hangingPunct="1">
              <a:buFontTx/>
              <a:buAutoNum type="arabicPeriod"/>
            </a:pPr>
            <a:r>
              <a:rPr lang="en-US" altLang="en-US" sz="1400" dirty="0">
                <a:hlinkClick r:id="rId4"/>
              </a:rPr>
              <a:t>https://www.youtube.com/watch?v=SeyojxVonrk</a:t>
            </a:r>
            <a:endParaRPr lang="en-US" altLang="en-US" sz="1400" dirty="0"/>
          </a:p>
          <a:p>
            <a:pPr algn="ctr" eaLnBrk="1" hangingPunct="1">
              <a:buFontTx/>
              <a:buAutoNum type="arabicPeriod"/>
            </a:pPr>
            <a:r>
              <a:rPr lang="en-US" altLang="en-US" sz="1400" dirty="0">
                <a:hlinkClick r:id="rId5"/>
              </a:rPr>
              <a:t>https://www.tescometering.com/product/tesco-transockets/</a:t>
            </a:r>
            <a:endParaRPr lang="en-US" altLang="en-US" sz="1400" dirty="0"/>
          </a:p>
          <a:p>
            <a:pPr algn="ctr" eaLnBrk="1" hangingPunct="1">
              <a:buFontTx/>
              <a:buAutoNum type="arabicPeriod"/>
            </a:pPr>
            <a:r>
              <a:rPr lang="en-US" altLang="en-US" sz="1400" dirty="0">
                <a:hlinkClick r:id="rId6"/>
              </a:rPr>
              <a:t>http://www.gecdurham.com/</a:t>
            </a:r>
            <a:endParaRPr lang="en-US" altLang="en-US" sz="1400" dirty="0"/>
          </a:p>
          <a:p>
            <a:pPr algn="ctr" eaLnBrk="1" hangingPunct="1">
              <a:buFontTx/>
              <a:buAutoNum type="arabicPeriod"/>
            </a:pPr>
            <a:r>
              <a:rPr lang="en-US" altLang="en-US" sz="1400" dirty="0">
                <a:hlinkClick r:id="rId7"/>
              </a:rPr>
              <a:t>https://www.radianresearch.com/</a:t>
            </a:r>
            <a:endParaRPr lang="en-US" altLang="en-US" sz="1400" dirty="0"/>
          </a:p>
          <a:p>
            <a:pPr algn="ctr" eaLnBrk="1" hangingPunct="1">
              <a:buFontTx/>
              <a:buAutoNum type="arabicPeriod"/>
            </a:pPr>
            <a:r>
              <a:rPr lang="en-US" altLang="en-US" sz="1400" dirty="0">
                <a:hlinkClick r:id="rId8"/>
              </a:rPr>
              <a:t>http://www.brooksutility.com/products/122</a:t>
            </a:r>
            <a:endParaRPr lang="en-US" altLang="en-US" sz="1400" dirty="0"/>
          </a:p>
          <a:p>
            <a:pPr marL="0" indent="0" algn="ctr" eaLnBrk="1" hangingPunct="1"/>
            <a:endParaRPr lang="en-US" altLang="en-US" sz="1400" dirty="0"/>
          </a:p>
          <a:p>
            <a:pPr algn="ctr" eaLnBrk="1" hangingPunct="1">
              <a:buFontTx/>
              <a:buAutoNum type="arabicPeriod"/>
            </a:pPr>
            <a:endParaRPr lang="en-US" altLang="en-US" sz="1400" dirty="0"/>
          </a:p>
          <a:p>
            <a:pPr algn="ctr" eaLnBrk="1" hangingPunct="1">
              <a:buFontTx/>
              <a:buAutoNum type="arabicPeriod"/>
            </a:pPr>
            <a:endParaRPr lang="en-US" altLang="en-US" sz="1400" dirty="0"/>
          </a:p>
          <a:p>
            <a:pPr algn="ctr" eaLnBrk="1" hangingPunct="1">
              <a:buFontTx/>
              <a:buAutoNum type="arabicPeriod"/>
            </a:pPr>
            <a:endParaRPr lang="en-US" altLang="en-US" sz="1400" dirty="0"/>
          </a:p>
          <a:p>
            <a:pPr algn="ctr" eaLnBrk="1" hangingPunct="1">
              <a:buFontTx/>
              <a:buAutoNum type="arabicPeriod"/>
            </a:pPr>
            <a:endParaRPr lang="en-US" altLang="en-US" sz="1400" dirty="0"/>
          </a:p>
          <a:p>
            <a:pPr algn="ctr" eaLnBrk="1" hangingPunct="1">
              <a:buFontTx/>
              <a:buAutoNum type="arabicPeriod"/>
            </a:pPr>
            <a:endParaRPr lang="en-US" altLang="en-US" sz="1400" dirty="0"/>
          </a:p>
          <a:p>
            <a:pPr algn="ctr" eaLnBrk="1" hangingPunct="1">
              <a:buFontTx/>
              <a:buAutoNum type="arabicPeriod"/>
            </a:pPr>
            <a:endParaRPr lang="en-US" altLang="en-US" sz="1400" dirty="0"/>
          </a:p>
        </p:txBody>
      </p:sp>
      <p:sp>
        <p:nvSpPr>
          <p:cNvPr id="2" name="Footer Placeholder 1">
            <a:extLst>
              <a:ext uri="{FF2B5EF4-FFF2-40B4-BE49-F238E27FC236}">
                <a16:creationId xmlns:a16="http://schemas.microsoft.com/office/drawing/2014/main" id="{541CEEC8-E37D-418B-B2E3-6AC70D811E67}"/>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840513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102870"/>
            <a:ext cx="8229600" cy="1143000"/>
          </a:xfrm>
          <a:noFill/>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FF0000"/>
                </a:solidFill>
                <a:cs typeface="Arial" panose="020B0604020202020204" pitchFamily="34" charset="0"/>
              </a:rPr>
              <a:t>Questions and Discussion</a:t>
            </a:r>
          </a:p>
        </p:txBody>
      </p:sp>
      <p:pic>
        <p:nvPicPr>
          <p:cNvPr id="5" name="Picture 4" descr="MC9004315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211" y="498319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465826" y="1905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pPr>
            <a:r>
              <a:rPr lang="en-US" altLang="en-US" sz="3000" dirty="0">
                <a:latin typeface="Arial" panose="020B0604020202020204" pitchFamily="34" charset="0"/>
                <a:cs typeface="Arial" panose="020B0604020202020204" pitchFamily="34" charset="0"/>
              </a:rPr>
              <a:t>Rob Reese</a:t>
            </a:r>
          </a:p>
          <a:p>
            <a:pPr algn="ctr" eaLnBrk="1" hangingPunct="1">
              <a:lnSpc>
                <a:spcPct val="90000"/>
              </a:lnSpc>
              <a:buFontTx/>
              <a:buNone/>
            </a:pPr>
            <a:r>
              <a:rPr lang="en-US" altLang="en-US" sz="3000" dirty="0">
                <a:latin typeface="Arial" panose="020B0604020202020204" pitchFamily="34" charset="0"/>
                <a:cs typeface="Arial" panose="020B0604020202020204" pitchFamily="34" charset="0"/>
              </a:rPr>
              <a:t>TESCO – The Eastern Specialty Company</a:t>
            </a:r>
            <a:r>
              <a:rPr lang="en-US" altLang="en-US" sz="3600" dirty="0">
                <a:latin typeface="Arial" panose="020B0604020202020204" pitchFamily="34" charset="0"/>
                <a:cs typeface="Arial" panose="020B0604020202020204" pitchFamily="34" charset="0"/>
              </a:rPr>
              <a:t> </a:t>
            </a:r>
          </a:p>
          <a:p>
            <a:pPr algn="ctr" eaLnBrk="1" hangingPunct="1">
              <a:lnSpc>
                <a:spcPct val="90000"/>
              </a:lnSpc>
              <a:buFontTx/>
              <a:buNone/>
            </a:pPr>
            <a:r>
              <a:rPr lang="en-US" altLang="en-US" sz="2400" dirty="0">
                <a:latin typeface="Arial" panose="020B0604020202020204" pitchFamily="34" charset="0"/>
                <a:cs typeface="Arial" panose="020B0604020202020204" pitchFamily="34" charset="0"/>
              </a:rPr>
              <a:t>Bristol, PA</a:t>
            </a:r>
          </a:p>
          <a:p>
            <a:pPr algn="ctr" eaLnBrk="1" hangingPunct="1">
              <a:lnSpc>
                <a:spcPct val="90000"/>
              </a:lnSpc>
              <a:buFontTx/>
              <a:buNone/>
            </a:pPr>
            <a:r>
              <a:rPr lang="en-US" altLang="en-US" sz="2400" dirty="0">
                <a:latin typeface="Arial" panose="020B0604020202020204" pitchFamily="34" charset="0"/>
                <a:cs typeface="Arial" panose="020B0604020202020204" pitchFamily="34" charset="0"/>
              </a:rPr>
              <a:t>215.310.8809 (cell)</a:t>
            </a:r>
          </a:p>
          <a:p>
            <a:pPr algn="ctr" eaLnBrk="1" hangingPunct="1">
              <a:lnSpc>
                <a:spcPct val="90000"/>
              </a:lnSpc>
              <a:buFontTx/>
              <a:buNone/>
            </a:pPr>
            <a:endParaRPr lang="en-US" altLang="en-US" sz="2400" dirty="0">
              <a:latin typeface="Arial" panose="020B0604020202020204" pitchFamily="34" charset="0"/>
              <a:cs typeface="Arial" panose="020B0604020202020204" pitchFamily="34" charset="0"/>
            </a:endParaRPr>
          </a:p>
          <a:p>
            <a:pPr algn="ctr" eaLnBrk="1" hangingPunct="1">
              <a:lnSpc>
                <a:spcPct val="90000"/>
              </a:lnSpc>
              <a:buFontTx/>
              <a:buNone/>
            </a:pPr>
            <a:r>
              <a:rPr lang="en-US" altLang="en-US" sz="24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400" dirty="0">
                <a:solidFill>
                  <a:srgbClr val="CC3300"/>
                </a:solidFill>
                <a:latin typeface="Arial" panose="020B0604020202020204" pitchFamily="34" charset="0"/>
                <a:cs typeface="Arial" panose="020B0604020202020204" pitchFamily="34" charset="0"/>
                <a:hlinkClick r:id="rId3"/>
              </a:rPr>
              <a:t>tescometering.com</a:t>
            </a:r>
            <a:endParaRPr lang="en-US" altLang="en-US" sz="2400" dirty="0">
              <a:solidFill>
                <a:srgbClr val="CC3300"/>
              </a:solidFill>
            </a:endParaRPr>
          </a:p>
        </p:txBody>
      </p:sp>
      <p:sp>
        <p:nvSpPr>
          <p:cNvPr id="2" name="Footer Placeholder 1">
            <a:extLst>
              <a:ext uri="{FF2B5EF4-FFF2-40B4-BE49-F238E27FC236}">
                <a16:creationId xmlns:a16="http://schemas.microsoft.com/office/drawing/2014/main" id="{D5C17520-C9B3-4593-B5A3-82171C05E214}"/>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34252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577964" y="-45998"/>
            <a:ext cx="8229600" cy="1066800"/>
          </a:xfrm>
          <a:noFill/>
        </p:spPr>
        <p:txBody>
          <a:bodyPr/>
          <a:lstStyle/>
          <a:p>
            <a:pPr eaLnBrk="1" hangingPunct="1"/>
            <a:r>
              <a:rPr lang="en-US" altLang="en-US" sz="2800" dirty="0">
                <a:solidFill>
                  <a:srgbClr val="FF0000"/>
                </a:solidFill>
              </a:rPr>
              <a:t>Electronic Meters – new failure modes </a:t>
            </a:r>
            <a:br>
              <a:rPr lang="en-US" altLang="en-US" sz="2800" dirty="0">
                <a:solidFill>
                  <a:srgbClr val="FF0000"/>
                </a:solidFill>
              </a:rPr>
            </a:br>
            <a:r>
              <a:rPr lang="en-US" altLang="en-US" sz="2800" dirty="0">
                <a:solidFill>
                  <a:srgbClr val="FF0000"/>
                </a:solidFill>
              </a:rPr>
              <a:t>require new testing and inspection methods</a:t>
            </a:r>
          </a:p>
        </p:txBody>
      </p:sp>
      <p:pic>
        <p:nvPicPr>
          <p:cNvPr id="18438" name="Picture 10" descr="metering te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noChangeArrowheads="1"/>
          </p:cNvSpPr>
          <p:nvPr/>
        </p:nvSpPr>
        <p:spPr bwMode="auto">
          <a:xfrm>
            <a:off x="457200" y="4000500"/>
            <a:ext cx="8153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1400" dirty="0"/>
              <a:t>AMR/AMI communications module failures requiring a field visit to repair or replace meter/AMI module and get a read for billing purposes</a:t>
            </a:r>
          </a:p>
          <a:p>
            <a:pPr eaLnBrk="1" hangingPunct="1">
              <a:spcBef>
                <a:spcPct val="0"/>
              </a:spcBef>
              <a:spcAft>
                <a:spcPts val="600"/>
              </a:spcAft>
            </a:pPr>
            <a:r>
              <a:rPr lang="en-US" altLang="en-US" sz="1400" dirty="0"/>
              <a:t>Failure modes include non-catastrophic but significant measurement error modes sometimes attributed to improper meter programming and in some cases meter firmware issues. </a:t>
            </a:r>
          </a:p>
          <a:p>
            <a:pPr eaLnBrk="1" hangingPunct="1">
              <a:spcBef>
                <a:spcPct val="0"/>
              </a:spcBef>
              <a:spcAft>
                <a:spcPts val="600"/>
              </a:spcAft>
            </a:pPr>
            <a:r>
              <a:rPr lang="en-US" altLang="en-US" sz="1400" dirty="0"/>
              <a:t>Failure modes can include non-measurement issues which render the meter ineffective or inaccurate for billing purposes </a:t>
            </a:r>
          </a:p>
          <a:p>
            <a:pPr eaLnBrk="1" hangingPunct="1">
              <a:spcBef>
                <a:spcPct val="0"/>
              </a:spcBef>
              <a:spcAft>
                <a:spcPts val="600"/>
              </a:spcAft>
            </a:pPr>
            <a:r>
              <a:rPr lang="en-US" altLang="en-US" sz="1400" dirty="0"/>
              <a:t>Clerical errors such as incorrect multipliers can do more damage than even the most catastrophic equipment failure in the field.</a:t>
            </a:r>
          </a:p>
        </p:txBody>
      </p:sp>
      <p:sp>
        <p:nvSpPr>
          <p:cNvPr id="3" name="Rectangle 2"/>
          <p:cNvSpPr/>
          <p:nvPr/>
        </p:nvSpPr>
        <p:spPr>
          <a:xfrm>
            <a:off x="543465" y="1522332"/>
            <a:ext cx="4572000" cy="2511457"/>
          </a:xfrm>
          <a:prstGeom prst="rect">
            <a:avLst/>
          </a:prstGeom>
        </p:spPr>
        <p:txBody>
          <a:bodyPr>
            <a:spAutoFit/>
          </a:bodyPr>
          <a:lstStyle/>
          <a:p>
            <a:pPr>
              <a:lnSpc>
                <a:spcPct val="90000"/>
              </a:lnSpc>
              <a:spcAft>
                <a:spcPct val="100000"/>
              </a:spcAft>
              <a:defRPr/>
            </a:pPr>
            <a:r>
              <a:rPr lang="en-US" altLang="en-US" sz="1400" dirty="0">
                <a:latin typeface="Arial" panose="020B0604020202020204" pitchFamily="34" charset="0"/>
                <a:cs typeface="Arial" panose="020B0604020202020204" pitchFamily="34" charset="0"/>
              </a:rPr>
              <a:t>Electronic meters fail as do electromechanical meters but differently</a:t>
            </a:r>
          </a:p>
          <a:p>
            <a:pPr marL="292100" indent="-292100">
              <a:spcBef>
                <a:spcPct val="0"/>
              </a:spcBef>
              <a:spcAft>
                <a:spcPts val="600"/>
              </a:spcAft>
              <a:defRPr/>
            </a:pPr>
            <a:r>
              <a:rPr lang="en-US" altLang="en-US" sz="1400" dirty="0">
                <a:latin typeface="Arial" panose="020B0604020202020204" pitchFamily="34" charset="0"/>
                <a:cs typeface="Arial" panose="020B0604020202020204" pitchFamily="34" charset="0"/>
              </a:rPr>
              <a:t>Their overall life expectancy is not nearly the same</a:t>
            </a:r>
          </a:p>
          <a:p>
            <a:pPr marL="292100" indent="-292100">
              <a:spcBef>
                <a:spcPct val="0"/>
              </a:spcBef>
              <a:spcAft>
                <a:spcPts val="600"/>
              </a:spcAft>
              <a:defRPr/>
            </a:pPr>
            <a:r>
              <a:rPr lang="en-US" altLang="en-US" sz="1400" dirty="0">
                <a:latin typeface="Arial" panose="020B0604020202020204" pitchFamily="34" charset="0"/>
                <a:cs typeface="Arial" panose="020B0604020202020204" pitchFamily="34" charset="0"/>
              </a:rPr>
              <a:t>Failure modes include drift (unexpected)</a:t>
            </a:r>
          </a:p>
          <a:p>
            <a:pPr marL="292100" indent="-292100">
              <a:spcBef>
                <a:spcPct val="0"/>
              </a:spcBef>
              <a:spcAft>
                <a:spcPts val="600"/>
              </a:spcAft>
              <a:defRPr/>
            </a:pPr>
            <a:r>
              <a:rPr lang="en-US" altLang="en-US" sz="1400" dirty="0">
                <a:latin typeface="Arial" panose="020B0604020202020204" pitchFamily="34" charset="0"/>
                <a:cs typeface="Arial" panose="020B0604020202020204" pitchFamily="34" charset="0"/>
              </a:rPr>
              <a:t>Failure modes include catastrophic (expected)</a:t>
            </a:r>
          </a:p>
          <a:p>
            <a:pPr marL="292100" indent="-292100">
              <a:spcBef>
                <a:spcPct val="0"/>
              </a:spcBef>
              <a:spcAft>
                <a:spcPts val="600"/>
              </a:spcAft>
              <a:defRPr/>
            </a:pPr>
            <a:r>
              <a:rPr lang="en-US" altLang="en-US" sz="1400" dirty="0">
                <a:latin typeface="Arial" panose="020B0604020202020204" pitchFamily="34" charset="0"/>
                <a:cs typeface="Arial" panose="020B0604020202020204" pitchFamily="34" charset="0"/>
              </a:rPr>
              <a:t>Power supply damage due to lightning surges or other causes</a:t>
            </a:r>
          </a:p>
          <a:p>
            <a:pPr marL="292100" indent="-292100">
              <a:spcBef>
                <a:spcPct val="0"/>
              </a:spcBef>
              <a:spcAft>
                <a:spcPts val="600"/>
              </a:spcAft>
              <a:defRPr/>
            </a:pPr>
            <a:r>
              <a:rPr lang="en-US" altLang="en-US" sz="1400" dirty="0">
                <a:latin typeface="Arial" panose="020B0604020202020204" pitchFamily="34" charset="0"/>
                <a:cs typeface="Arial" panose="020B0604020202020204" pitchFamily="34" charset="0"/>
              </a:rPr>
              <a:t>LCD Display failures making a visual read impossible when required</a:t>
            </a:r>
          </a:p>
        </p:txBody>
      </p:sp>
      <p:sp>
        <p:nvSpPr>
          <p:cNvPr id="2" name="Footer Placeholder 1">
            <a:extLst>
              <a:ext uri="{FF2B5EF4-FFF2-40B4-BE49-F238E27FC236}">
                <a16:creationId xmlns:a16="http://schemas.microsoft.com/office/drawing/2014/main" id="{25ECC514-5551-424D-A22B-1417FAB9B63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73510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noFill/>
        </p:spPr>
        <p:txBody>
          <a:bodyPr>
            <a:normAutofit fontScale="90000"/>
          </a:bodyPr>
          <a:lstStyle/>
          <a:p>
            <a:pPr eaLnBrk="1" hangingPunct="1"/>
            <a:r>
              <a:rPr lang="en-US" altLang="en-US" dirty="0">
                <a:cs typeface="Arial" panose="020B0604020202020204" pitchFamily="34" charset="0"/>
              </a:rPr>
              <a:t>Best Practices</a:t>
            </a:r>
          </a:p>
        </p:txBody>
      </p:sp>
      <p:sp>
        <p:nvSpPr>
          <p:cNvPr id="19459" name="Rectangle 3"/>
          <p:cNvSpPr>
            <a:spLocks noGrp="1" noChangeArrowheads="1"/>
          </p:cNvSpPr>
          <p:nvPr>
            <p:ph idx="1"/>
          </p:nvPr>
        </p:nvSpPr>
        <p:spPr/>
        <p:txBody>
          <a:bodyPr/>
          <a:lstStyle/>
          <a:p>
            <a:pPr eaLnBrk="1" hangingPunct="1"/>
            <a:r>
              <a:rPr lang="en-US" altLang="en-US" sz="2200" dirty="0">
                <a:latin typeface="Arial" panose="020B0604020202020204" pitchFamily="34" charset="0"/>
                <a:cs typeface="Arial" panose="020B0604020202020204" pitchFamily="34" charset="0"/>
              </a:rPr>
              <a:t>Residential vs Commercial</a:t>
            </a:r>
          </a:p>
          <a:p>
            <a:pPr eaLnBrk="1" hangingPunct="1"/>
            <a:r>
              <a:rPr lang="en-US" altLang="en-US" sz="2200" dirty="0">
                <a:latin typeface="Arial" panose="020B0604020202020204" pitchFamily="34" charset="0"/>
                <a:cs typeface="Arial" panose="020B0604020202020204" pitchFamily="34" charset="0"/>
              </a:rPr>
              <a:t>Self-Contained vs Transformer Rated</a:t>
            </a:r>
          </a:p>
          <a:p>
            <a:pPr eaLnBrk="1" hangingPunct="1"/>
            <a:r>
              <a:rPr lang="en-US" altLang="en-US" sz="2200" dirty="0">
                <a:latin typeface="Arial" panose="020B0604020202020204" pitchFamily="34" charset="0"/>
                <a:cs typeface="Arial" panose="020B0604020202020204" pitchFamily="34" charset="0"/>
              </a:rPr>
              <a:t>Follow the money and be as proactive as possible</a:t>
            </a:r>
          </a:p>
        </p:txBody>
      </p:sp>
      <p:pic>
        <p:nvPicPr>
          <p:cNvPr id="19460" name="Picture 17" descr="Best Practic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92463"/>
            <a:ext cx="3657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5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4692268"/>
            <a:ext cx="8229600" cy="2209800"/>
          </a:xfrm>
        </p:spPr>
        <p:txBody>
          <a:bodyPr/>
          <a:lstStyle/>
          <a:p>
            <a:r>
              <a:rPr lang="en-US" altLang="en-US" sz="2000" dirty="0">
                <a:latin typeface="Arial" panose="020B0604020202020204" pitchFamily="34" charset="0"/>
                <a:cs typeface="Arial" panose="020B0604020202020204" pitchFamily="34" charset="0"/>
              </a:rPr>
              <a:t>A meter test may not catch intermittent errors or identify errors with other equipment at the site, e.g. CT’s &amp; PT’s</a:t>
            </a:r>
          </a:p>
          <a:p>
            <a:r>
              <a:rPr lang="en-US" altLang="en-US" sz="2000" dirty="0">
                <a:latin typeface="Arial" panose="020B0604020202020204" pitchFamily="34" charset="0"/>
                <a:cs typeface="Arial" panose="020B0604020202020204" pitchFamily="34" charset="0"/>
              </a:rPr>
              <a:t>A discrepancy between what is thought to be at a given site and what is actually at that site can cause a major billing error (either over or under billed)</a:t>
            </a:r>
          </a:p>
          <a:p>
            <a:endParaRPr lang="en-US" altLang="en-US" sz="2400" dirty="0"/>
          </a:p>
          <a:p>
            <a:endParaRPr lang="en-US" altLang="en-US" sz="2400" dirty="0"/>
          </a:p>
        </p:txBody>
      </p:sp>
      <p:sp>
        <p:nvSpPr>
          <p:cNvPr id="20485" name="Rectangle 3"/>
          <p:cNvSpPr>
            <a:spLocks noGrp="1" noChangeArrowheads="1"/>
          </p:cNvSpPr>
          <p:nvPr>
            <p:ph type="title"/>
          </p:nvPr>
        </p:nvSpPr>
        <p:spPr>
          <a:noFill/>
        </p:spPr>
        <p:txBody>
          <a:bodyPr/>
          <a:lstStyle/>
          <a:p>
            <a:pPr eaLnBrk="1" hangingPunct="1"/>
            <a:r>
              <a:rPr lang="en-US" altLang="en-US" sz="3200" dirty="0">
                <a:solidFill>
                  <a:srgbClr val="FF0000"/>
                </a:solidFill>
              </a:rPr>
              <a:t>Why Site Verifications are a </a:t>
            </a:r>
            <a:br>
              <a:rPr lang="en-US" altLang="en-US" sz="3200" dirty="0">
                <a:solidFill>
                  <a:srgbClr val="FF0000"/>
                </a:solidFill>
              </a:rPr>
            </a:br>
            <a:r>
              <a:rPr lang="en-US" altLang="en-US" sz="3200" dirty="0">
                <a:solidFill>
                  <a:srgbClr val="FF0000"/>
                </a:solidFill>
              </a:rPr>
              <a:t>Valuable Utility Tool</a:t>
            </a:r>
          </a:p>
        </p:txBody>
      </p:sp>
      <p:pic>
        <p:nvPicPr>
          <p:cNvPr id="20486" name="Picture 7" descr="https://encrypted-tbn3.gstatic.com/images?q=tbn:ANd9GcT0DBCCKn-i2Pp29B3w7ROS6xcsdjQ_Km3jAHIiNVCVS5aE0k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429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
          <p:cNvSpPr>
            <a:spLocks noChangeArrowheads="1"/>
          </p:cNvSpPr>
          <p:nvPr/>
        </p:nvSpPr>
        <p:spPr bwMode="auto">
          <a:xfrm>
            <a:off x="457200" y="1676400"/>
            <a:ext cx="502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2000" dirty="0"/>
              <a:t>It is important to remember that with current systems it is not just the meter that can cause a major error in the measurement of a given service</a:t>
            </a:r>
          </a:p>
          <a:p>
            <a:pPr eaLnBrk="1" hangingPunct="1">
              <a:spcAft>
                <a:spcPct val="100000"/>
              </a:spcAft>
            </a:pPr>
            <a:r>
              <a:rPr lang="en-US" altLang="en-US" sz="2000" dirty="0"/>
              <a:t>A meter test that indicates a meter is within the required accuracy parameters does not mean your service is being measured and billed accurately</a:t>
            </a:r>
          </a:p>
        </p:txBody>
      </p:sp>
      <p:sp>
        <p:nvSpPr>
          <p:cNvPr id="2" name="Footer Placeholder 1">
            <a:extLst>
              <a:ext uri="{FF2B5EF4-FFF2-40B4-BE49-F238E27FC236}">
                <a16:creationId xmlns:a16="http://schemas.microsoft.com/office/drawing/2014/main" id="{A281AABA-6A39-47BA-814F-0935038B63F1}"/>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62041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http://compass1.org/wp-content/uploads/2011/01/shutterstock_79797685_clipped_rev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28800"/>
            <a:ext cx="5122227" cy="3810000"/>
          </a:xfrm>
          <a:prstGeom prst="rect">
            <a:avLst/>
          </a:prstGeom>
          <a:noFill/>
          <a:effectLst>
            <a:outerShdw blurRad="50800" dist="50800" dir="5400000" algn="ctr" rotWithShape="0">
              <a:srgbClr val="000000">
                <a:alpha val="46000"/>
              </a:srgbClr>
            </a:outerShdw>
            <a:reflection stA="0" endPos="65000" dist="50800" dir="5400000" sy="-100000" algn="bl" rotWithShape="0"/>
          </a:effectLst>
        </p:spPr>
      </p:pic>
      <p:sp>
        <p:nvSpPr>
          <p:cNvPr id="19458" name="Content Placeholder 2"/>
          <p:cNvSpPr>
            <a:spLocks noGrp="1"/>
          </p:cNvSpPr>
          <p:nvPr>
            <p:ph idx="1"/>
          </p:nvPr>
        </p:nvSpPr>
        <p:spPr>
          <a:xfrm>
            <a:off x="457200" y="4541838"/>
            <a:ext cx="4419600" cy="1935162"/>
          </a:xfrm>
        </p:spPr>
        <p:txBody>
          <a:bodyPr/>
          <a:lstStyle/>
          <a:p>
            <a:pPr>
              <a:defRPr/>
            </a:pPr>
            <a:r>
              <a:rPr lang="en-US" altLang="en-US" sz="1800" dirty="0">
                <a:latin typeface="Arial" panose="020B0604020202020204" pitchFamily="34" charset="0"/>
                <a:cs typeface="Arial" panose="020B0604020202020204" pitchFamily="34" charset="0"/>
              </a:rPr>
              <a:t>While these numbers will vary from utility to utility the basic premise should be the same for all utilities regarding where Meter Services should focus their efforts –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follow the money.  </a:t>
            </a:r>
          </a:p>
          <a:p>
            <a:pPr marL="0" indent="0">
              <a:buFontTx/>
              <a:buNone/>
              <a:defRPr/>
            </a:pPr>
            <a:endParaRPr lang="en-US" altLang="en-US" sz="2000" dirty="0"/>
          </a:p>
        </p:txBody>
      </p:sp>
      <p:sp>
        <p:nvSpPr>
          <p:cNvPr id="22534" name="Rectangle 3"/>
          <p:cNvSpPr>
            <a:spLocks noGrp="1" noChangeArrowheads="1"/>
          </p:cNvSpPr>
          <p:nvPr>
            <p:ph type="title"/>
          </p:nvPr>
        </p:nvSpPr>
        <p:spPr>
          <a:noFill/>
        </p:spPr>
        <p:txBody>
          <a:bodyPr/>
          <a:lstStyle/>
          <a:p>
            <a:pPr eaLnBrk="1" hangingPunct="1"/>
            <a:r>
              <a:rPr lang="en-US" altLang="en-US" sz="3000" dirty="0">
                <a:solidFill>
                  <a:srgbClr val="FF0000"/>
                </a:solidFill>
              </a:rPr>
              <a:t>Why C&amp;I and what should we invest our limited meter service resources here?</a:t>
            </a:r>
            <a:endParaRPr lang="en-US" altLang="en-US" sz="4000" dirty="0">
              <a:solidFill>
                <a:srgbClr val="FF0000"/>
              </a:solidFill>
            </a:endParaRPr>
          </a:p>
        </p:txBody>
      </p:sp>
      <p:sp>
        <p:nvSpPr>
          <p:cNvPr id="22535" name="Rectangle 1"/>
          <p:cNvSpPr>
            <a:spLocks noChangeArrowheads="1"/>
          </p:cNvSpPr>
          <p:nvPr/>
        </p:nvSpPr>
        <p:spPr bwMode="auto">
          <a:xfrm>
            <a:off x="457200" y="1676400"/>
            <a:ext cx="5989638" cy="270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ts val="1800"/>
              </a:spcAft>
            </a:pPr>
            <a:r>
              <a:rPr lang="en-US" altLang="en-US" sz="1800" dirty="0"/>
              <a:t>Easy Answer: Money.</a:t>
            </a:r>
          </a:p>
          <a:p>
            <a:pPr eaLnBrk="1" hangingPunct="1">
              <a:spcAft>
                <a:spcPct val="100000"/>
              </a:spcAft>
            </a:pPr>
            <a:r>
              <a:rPr lang="en-US" altLang="en-US" sz="1800" dirty="0"/>
              <a:t>These customers represent a disproportionately large amount of the overall revenue for every utility in North America.  </a:t>
            </a:r>
          </a:p>
          <a:p>
            <a:pPr eaLnBrk="1" hangingPunct="1">
              <a:spcAft>
                <a:spcPct val="100000"/>
              </a:spcAft>
            </a:pPr>
            <a:r>
              <a:rPr lang="en-US" altLang="en-US" sz="1800" dirty="0"/>
              <a:t>For some utilities the ten percent of their customers who have transformer rated metering services can represent over 70% of their overall revenue.  </a:t>
            </a:r>
          </a:p>
        </p:txBody>
      </p:sp>
      <p:sp>
        <p:nvSpPr>
          <p:cNvPr id="2" name="Footer Placeholder 1">
            <a:extLst>
              <a:ext uri="{FF2B5EF4-FFF2-40B4-BE49-F238E27FC236}">
                <a16:creationId xmlns:a16="http://schemas.microsoft.com/office/drawing/2014/main" id="{4E1F7416-39CD-4F76-8E70-CA272BCF279F}"/>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780310641"/>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2985</Words>
  <Application>Microsoft Office PowerPoint</Application>
  <PresentationFormat>On-screen Show (4:3)</PresentationFormat>
  <Paragraphs>405</Paragraphs>
  <Slides>51</Slides>
  <Notes>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7" baseType="lpstr">
      <vt:lpstr>Arial</vt:lpstr>
      <vt:lpstr>Cabin</vt:lpstr>
      <vt:lpstr>Calibri</vt:lpstr>
      <vt:lpstr>TESCO Template</vt:lpstr>
      <vt:lpstr>1_TESCO Template</vt:lpstr>
      <vt:lpstr>Chart</vt:lpstr>
      <vt:lpstr>Fundamentals of Transformer-Rated Field Meter Testing and Site Verification </vt:lpstr>
      <vt:lpstr>What is Site Verification?</vt:lpstr>
      <vt:lpstr>PowerPoint Presentation</vt:lpstr>
      <vt:lpstr>Premise</vt:lpstr>
      <vt:lpstr>Field Testing</vt:lpstr>
      <vt:lpstr>Electronic Meters – new failure modes  require new testing and inspection methods</vt:lpstr>
      <vt:lpstr>Best Practices</vt:lpstr>
      <vt:lpstr>Why Site Verifications are a  Valuable Utility Tool</vt:lpstr>
      <vt:lpstr>Why C&amp;I and what should we invest our limited meter service resources here?</vt:lpstr>
      <vt:lpstr>what are our industry’s  “Best Practices” for this type of work?</vt:lpstr>
      <vt:lpstr>Define “Largest” and what this may represent</vt:lpstr>
      <vt:lpstr>Define “Largest” and what this may represent</vt:lpstr>
      <vt:lpstr>Define “Periodically” and how  frequent this may be</vt:lpstr>
      <vt:lpstr>Self-Contained vs. Transformer-Rated</vt:lpstr>
      <vt:lpstr>Self-Contained Metering</vt:lpstr>
      <vt:lpstr>Self-Contained Metering</vt:lpstr>
      <vt:lpstr>Transformer-Rated Metering</vt:lpstr>
      <vt:lpstr>Transformer-Rated Metering</vt:lpstr>
      <vt:lpstr>Transformer-Rated Metering</vt:lpstr>
      <vt:lpstr>Transformer-Rated Metering Verification</vt:lpstr>
      <vt:lpstr>Transformer-Rated Metering Verification</vt:lpstr>
      <vt:lpstr>Transformer-Rated Metering Verification</vt:lpstr>
      <vt:lpstr>Transformer-Rated Metering Verification</vt:lpstr>
      <vt:lpstr>Testing Theory and Equipment</vt:lpstr>
      <vt:lpstr>Testing Theory and Equipment</vt:lpstr>
      <vt:lpstr>Testing Theory and Equipment</vt:lpstr>
      <vt:lpstr>Testing Theory and Equipment</vt:lpstr>
      <vt:lpstr>Testing Theory and Equipment</vt:lpstr>
      <vt:lpstr>Testing Theory and Equipment</vt:lpstr>
      <vt:lpstr>CT Testing</vt:lpstr>
      <vt:lpstr>Example Application</vt:lpstr>
      <vt:lpstr>FACEPLATE SPECIFICATIONS</vt:lpstr>
      <vt:lpstr>PowerPoint Presentation</vt:lpstr>
      <vt:lpstr>CTs Ratio</vt:lpstr>
      <vt:lpstr>PowerPoint Presentation</vt:lpstr>
      <vt:lpstr>PowerPoint Presentation</vt:lpstr>
      <vt:lpstr>Ratio Testing</vt:lpstr>
      <vt:lpstr>Burden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Hot Socket Checks</vt:lpstr>
      <vt:lpstr>References and Citations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Sandy Garcia</cp:lastModifiedBy>
  <cp:revision>16</cp:revision>
  <dcterms:created xsi:type="dcterms:W3CDTF">2021-12-30T15:47:27Z</dcterms:created>
  <dcterms:modified xsi:type="dcterms:W3CDTF">2022-03-01T15:42:10Z</dcterms:modified>
</cp:coreProperties>
</file>